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9" r:id="rId4"/>
    <p:sldId id="258" r:id="rId5"/>
    <p:sldId id="260" r:id="rId6"/>
    <p:sldId id="261" r:id="rId7"/>
    <p:sldId id="263" r:id="rId8"/>
    <p:sldId id="262" r:id="rId9"/>
    <p:sldId id="265" r:id="rId10"/>
    <p:sldId id="257" r:id="rId11"/>
    <p:sldId id="269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835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634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1693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52994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3823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5563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2022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269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506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491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995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898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311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053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5495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837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59E37-C8ED-408E-A05B-4E21D9E802FF}" type="datetimeFigureOut">
              <a:rPr lang="en-AU" smtClean="0"/>
              <a:t>5/12/2018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1B3595-BDA2-4CB0-B82A-BE9C2D31B2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9635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CRITICAL CARE VICTORIA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STANDARDISED INOTROPES &amp; VASOPRESSORS IMPLEMENTATION PROJECT</a:t>
            </a:r>
            <a:endParaRPr lang="en-AU" dirty="0"/>
          </a:p>
          <a:p>
            <a:r>
              <a:rPr lang="en-US" dirty="0"/>
              <a:t>MR SHAUN VESEY – AUM INTENSIVE CARE UNIT</a:t>
            </a:r>
            <a:br>
              <a:rPr lang="en-US" dirty="0"/>
            </a:br>
            <a:r>
              <a:rPr lang="en-US" dirty="0"/>
              <a:t>SOUTH WEST HEALTHCARE, WARRNAMBOOL.</a:t>
            </a:r>
          </a:p>
        </p:txBody>
      </p:sp>
    </p:spTree>
    <p:extLst>
      <p:ext uri="{BB962C8B-B14F-4D97-AF65-F5344CB8AC3E}">
        <p14:creationId xmlns:p14="http://schemas.microsoft.com/office/powerpoint/2010/main" val="2406829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MESSAGES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‘Updated/streamlined’ protocols.</a:t>
            </a:r>
            <a:br>
              <a:rPr lang="en-US" dirty="0"/>
            </a:br>
            <a:r>
              <a:rPr lang="en-US" dirty="0"/>
              <a:t>(easier to refer to info/links).</a:t>
            </a:r>
          </a:p>
          <a:p>
            <a:r>
              <a:rPr lang="en-US" dirty="0"/>
              <a:t>Primary x 9 inotropes/vasopressors involved.  But updates as required.</a:t>
            </a:r>
          </a:p>
          <a:p>
            <a:r>
              <a:rPr lang="en-US" dirty="0"/>
              <a:t>Alaris guardrails already updated</a:t>
            </a:r>
            <a:br>
              <a:rPr lang="en-US" dirty="0"/>
            </a:br>
            <a:r>
              <a:rPr lang="en-US" dirty="0"/>
              <a:t>(Higher dose infusions added).</a:t>
            </a:r>
          </a:p>
          <a:p>
            <a:r>
              <a:rPr lang="en-US" dirty="0"/>
              <a:t>Primary fluid 5% dextrose.</a:t>
            </a:r>
          </a:p>
          <a:p>
            <a:r>
              <a:rPr lang="en-US" dirty="0"/>
              <a:t>Remove correct volumes as per protocol: ensure correct concentrations.</a:t>
            </a:r>
          </a:p>
          <a:p>
            <a:r>
              <a:rPr lang="en-US" dirty="0"/>
              <a:t>Minor changes in commencement doses, titration doses, </a:t>
            </a:r>
            <a:r>
              <a:rPr lang="en-US" u="sng" dirty="0"/>
              <a:t>not all have </a:t>
            </a:r>
            <a:r>
              <a:rPr lang="en-US" dirty="0"/>
              <a:t>changed.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Peripheral infusions  (Ad/NA) protocols updated: 6 hour limit on use (central access).</a:t>
            </a:r>
          </a:p>
          <a:p>
            <a:r>
              <a:rPr lang="en-US" dirty="0"/>
              <a:t>* </a:t>
            </a:r>
            <a:r>
              <a:rPr lang="en-AU" dirty="0"/>
              <a:t>Phentolamine kept in ICU and AHC for extravasation. </a:t>
            </a:r>
          </a:p>
          <a:p>
            <a:endParaRPr lang="en-AU" dirty="0"/>
          </a:p>
          <a:p>
            <a:r>
              <a:rPr lang="en-AU" dirty="0"/>
              <a:t> Data will be collated on inotrope use, compliance protocols to be evaluated, findings, issues presented to Pilot programme co-ordinators.</a:t>
            </a:r>
          </a:p>
          <a:p>
            <a:endParaRPr lang="en-US" dirty="0"/>
          </a:p>
          <a:p>
            <a:r>
              <a:rPr lang="en-US" b="1" i="1" u="sng" dirty="0"/>
              <a:t>Ultimately – Implementing these as standards across Victoria. </a:t>
            </a:r>
          </a:p>
          <a:p>
            <a:r>
              <a:rPr lang="en-US" b="1" i="1" u="sng" dirty="0"/>
              <a:t>Lead to the development of additional </a:t>
            </a:r>
            <a:r>
              <a:rPr lang="en-US" b="1" i="1" u="sng" dirty="0" err="1"/>
              <a:t>programmes</a:t>
            </a:r>
            <a:r>
              <a:rPr lang="en-US" b="1" i="1" u="sng" dirty="0"/>
              <a:t>: </a:t>
            </a:r>
            <a:r>
              <a:rPr lang="en-US" b="1" i="1" u="sng" dirty="0" err="1"/>
              <a:t>Clinican</a:t>
            </a:r>
            <a:r>
              <a:rPr lang="en-US" b="1" i="1" u="sng" dirty="0"/>
              <a:t> indications, development of learning packages etc.</a:t>
            </a:r>
          </a:p>
        </p:txBody>
      </p:sp>
    </p:spTree>
    <p:extLst>
      <p:ext uri="{BB962C8B-B14F-4D97-AF65-F5344CB8AC3E}">
        <p14:creationId xmlns:p14="http://schemas.microsoft.com/office/powerpoint/2010/main" val="2285952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LANYARD CARD/SUMMARY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ARE YOUR VIEWS?  IT IS VALUED??</a:t>
            </a:r>
          </a:p>
          <a:p>
            <a:r>
              <a:rPr lang="en-US" dirty="0"/>
              <a:t>WHAT INFO DO YOU WANT??</a:t>
            </a:r>
          </a:p>
          <a:p>
            <a:r>
              <a:rPr lang="en-US" dirty="0"/>
              <a:t>HOW SHOULD IT BE STRUCTURED/PRESENTED??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3025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QUESTIONS??</a:t>
            </a:r>
            <a:endParaRPr lang="en-AU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697" y="1739590"/>
            <a:ext cx="4770040" cy="4482790"/>
          </a:xfrm>
        </p:spPr>
      </p:pic>
    </p:spTree>
    <p:extLst>
      <p:ext uri="{BB962C8B-B14F-4D97-AF65-F5344CB8AC3E}">
        <p14:creationId xmlns:p14="http://schemas.microsoft.com/office/powerpoint/2010/main" val="257519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STANDARDISED INOTROPES &amp; VASOPRESSORS IMPLEMENTATION PROJECT:</a:t>
            </a:r>
            <a:br>
              <a:rPr lang="en-US" dirty="0"/>
            </a:br>
            <a:br>
              <a:rPr lang="en-AU" dirty="0"/>
            </a:b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OVERVIEW OF PILOT PROGRAMME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Critical Care Network (CCCN) work with critical care clinicians to improve the quality of care/patient experiences in Vic ICU/HD units.</a:t>
            </a:r>
          </a:p>
          <a:p>
            <a:r>
              <a:rPr lang="en-US" dirty="0"/>
              <a:t>41 public &amp; private critical care units across regional/metropolitan areas.</a:t>
            </a:r>
          </a:p>
          <a:p>
            <a:r>
              <a:rPr lang="en-US" dirty="0"/>
              <a:t>Work with numerous groups (Better/ Safer Care Victoria, Dept. of Human Services, ‘consumers’/communities – </a:t>
            </a:r>
            <a:br>
              <a:rPr lang="en-US" dirty="0"/>
            </a:br>
            <a:r>
              <a:rPr lang="en-US" dirty="0"/>
              <a:t>To provide coordinated, quality, supported care initiatives.)</a:t>
            </a:r>
          </a:p>
          <a:p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938" y="2891956"/>
            <a:ext cx="4186237" cy="2994963"/>
          </a:xfrm>
        </p:spPr>
      </p:pic>
    </p:spTree>
    <p:extLst>
      <p:ext uri="{BB962C8B-B14F-4D97-AF65-F5344CB8AC3E}">
        <p14:creationId xmlns:p14="http://schemas.microsoft.com/office/powerpoint/2010/main" val="180214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STANDARDISED INOTROPES &amp; VASOPRESSORS IMPLEMENTATION PROJECT</a:t>
            </a:r>
            <a:br>
              <a:rPr lang="en-US" dirty="0"/>
            </a:b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2016 the ACCCN in conjunction with a number of Vic ICUs identified the need to standardize the central administration of inotropes and vasopressors.  Ultimate aim:</a:t>
            </a:r>
          </a:p>
          <a:p>
            <a:pPr marL="0" indent="0">
              <a:buNone/>
            </a:pPr>
            <a:r>
              <a:rPr lang="en-US" dirty="0"/>
              <a:t>To ‘</a:t>
            </a:r>
            <a:r>
              <a:rPr lang="en-US" dirty="0">
                <a:solidFill>
                  <a:srgbClr val="FF0000"/>
                </a:solidFill>
              </a:rPr>
              <a:t>streamline</a:t>
            </a:r>
            <a:r>
              <a:rPr lang="en-US" dirty="0"/>
              <a:t>’ protocols (Limit variables - “We do this” approach)</a:t>
            </a:r>
            <a:br>
              <a:rPr lang="en-US" dirty="0"/>
            </a:br>
            <a:r>
              <a:rPr lang="en-US" dirty="0"/>
              <a:t>Reduce medication errors</a:t>
            </a:r>
            <a:br>
              <a:rPr lang="en-US" dirty="0"/>
            </a:br>
            <a:r>
              <a:rPr lang="en-US" dirty="0"/>
              <a:t>Reduce patient harm</a:t>
            </a:r>
            <a:br>
              <a:rPr lang="en-US" dirty="0"/>
            </a:br>
            <a:r>
              <a:rPr lang="en-US" dirty="0"/>
              <a:t>Up to date practices, evidenced based, relevant across state.</a:t>
            </a:r>
          </a:p>
          <a:p>
            <a:pPr marL="0" indent="0">
              <a:buNone/>
            </a:pPr>
            <a:r>
              <a:rPr lang="en-US" u="sng" dirty="0"/>
              <a:t>STANDARDIZE PRACTICE </a:t>
            </a:r>
            <a:r>
              <a:rPr lang="en-US" dirty="0"/>
              <a:t> ** Out of date info/evidence**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“I have worked across various units and noticed considerable inotrope/vasporessor practice variations”. Example: Removal volumes on set up of inotropes. Transfer protocols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438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WHY, WHY, WHY ……….. STANDARDISATION …….. AIM IS SAFETY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178" y="2358712"/>
            <a:ext cx="4184035" cy="3880772"/>
          </a:xfrm>
        </p:spPr>
        <p:txBody>
          <a:bodyPr>
            <a:normAutofit fontScale="32500" lnSpcReduction="20000"/>
          </a:bodyPr>
          <a:lstStyle/>
          <a:p>
            <a:r>
              <a:rPr lang="en-US" sz="2800" dirty="0"/>
              <a:t>ACROSS Victorian ICUs/CCUs, the Critical Care Network identified the immense variation in inotrope/vasopressor practices:</a:t>
            </a:r>
          </a:p>
          <a:p>
            <a:pPr marL="0" indent="0">
              <a:buNone/>
            </a:pPr>
            <a:r>
              <a:rPr lang="en-US" sz="2800" dirty="0"/>
              <a:t>Examples: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For 6 different inotrope medications, 16 different infusion concentrations are utilized??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For 3 vasopressor medications, 11 different infusions concentrations are utilized??</a:t>
            </a:r>
            <a:br>
              <a:rPr lang="en-US" sz="2800" b="1" dirty="0"/>
            </a:b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US" sz="2800" dirty="0"/>
              <a:t>Numerous variations in how medications are prepared?? 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US" sz="2800" dirty="0"/>
              <a:t>Different types  of fluids utilized/why??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US" sz="2800" dirty="0"/>
              <a:t>Different starting levels, dosage limits etc.??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US" sz="2800" dirty="0"/>
              <a:t>Variations in practices b/w organisations?? (ARV transfers).</a:t>
            </a:r>
            <a:br>
              <a:rPr lang="en-US" sz="28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160" y="2484540"/>
            <a:ext cx="445770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95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STANDARDISED INOTROPES &amp; VASOPRESSORS IMPLEMENTATION PROJECT</a:t>
            </a:r>
            <a:br>
              <a:rPr lang="en-US" dirty="0"/>
            </a:b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Intensive care at SWH is a chosen pilot hospital that has been working with multi disciplinary groups/healthcare organisations and the BCV network to implement a pilot program centered around standardizing our inotrope/vasopressor guidelines.</a:t>
            </a:r>
          </a:p>
          <a:p>
            <a:endParaRPr lang="en-US" dirty="0"/>
          </a:p>
          <a:p>
            <a:r>
              <a:rPr lang="en-US" dirty="0"/>
              <a:t>Numerous hospital and stakeholders involved in pilot:  SWH (AE, theatre, Camperdown), University Hospital Geelong ICU, Austin ICU, Epworth eastern ICU, Peninsula Health,</a:t>
            </a:r>
            <a:br>
              <a:rPr lang="en-US" dirty="0"/>
            </a:br>
            <a:r>
              <a:rPr lang="en-US" dirty="0"/>
              <a:t>Werribee (new ICU), ARV. * SWH Inclusive: Theatre, AE, AV not al sites etc.</a:t>
            </a:r>
          </a:p>
          <a:p>
            <a:r>
              <a:rPr lang="en-US" dirty="0"/>
              <a:t>Team Members/stakeholders:</a:t>
            </a:r>
            <a:br>
              <a:rPr lang="en-US" dirty="0"/>
            </a:br>
            <a:r>
              <a:rPr lang="en-US" dirty="0"/>
              <a:t>Executive board</a:t>
            </a:r>
            <a:br>
              <a:rPr lang="en-US" dirty="0"/>
            </a:br>
            <a:r>
              <a:rPr lang="en-US" dirty="0"/>
              <a:t>Director Med/Nursing		Craig Fraser, Julianne Clift</a:t>
            </a:r>
            <a:br>
              <a:rPr lang="en-US" dirty="0"/>
            </a:br>
            <a:r>
              <a:rPr lang="en-US" dirty="0"/>
              <a:t>Mark Page				ICU Director SWH</a:t>
            </a:r>
            <a:br>
              <a:rPr lang="en-US" dirty="0"/>
            </a:br>
            <a:r>
              <a:rPr lang="en-US" dirty="0"/>
              <a:t>Tina Johnstone			NUM ICU SWH</a:t>
            </a:r>
            <a:br>
              <a:rPr lang="en-US" dirty="0"/>
            </a:br>
            <a:r>
              <a:rPr lang="en-US" dirty="0"/>
              <a:t>Sue Bagg				ANUM ICU SWH</a:t>
            </a:r>
            <a:br>
              <a:rPr lang="en-US" dirty="0"/>
            </a:br>
            <a:r>
              <a:rPr lang="en-US" dirty="0"/>
              <a:t>Shaun Vesey			ANUM ICU SWH</a:t>
            </a:r>
            <a:br>
              <a:rPr lang="en-US" dirty="0"/>
            </a:br>
            <a:r>
              <a:rPr lang="en-US" dirty="0"/>
              <a:t>Suzanne Staude			Pharmacist/Project manager BCV</a:t>
            </a:r>
            <a:br>
              <a:rPr lang="en-US" dirty="0"/>
            </a:br>
            <a:br>
              <a:rPr lang="en-US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544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STANDARDISED INOTROPES &amp; VASOPRESSORS IMPLEMENTATION PROJECT</a:t>
            </a:r>
            <a:br>
              <a:rPr lang="en-US" dirty="0"/>
            </a:b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96689"/>
          </a:xfrm>
        </p:spPr>
        <p:txBody>
          <a:bodyPr>
            <a:noAutofit/>
          </a:bodyPr>
          <a:lstStyle/>
          <a:p>
            <a:r>
              <a:rPr lang="en-US" sz="1100" dirty="0"/>
              <a:t>Similarly to majority of projects ‘behind the scenes’ planning and implementation has been occurring: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Initial acceptance into pilot program</a:t>
            </a:r>
            <a:br>
              <a:rPr lang="en-US" sz="1100" dirty="0"/>
            </a:br>
            <a:endParaRPr lang="en-US" sz="1100" dirty="0"/>
          </a:p>
          <a:p>
            <a:r>
              <a:rPr lang="en-US" sz="1100" dirty="0"/>
              <a:t>Acceptance/support from board/Hospital directors</a:t>
            </a:r>
            <a:br>
              <a:rPr lang="en-US" sz="1100" dirty="0"/>
            </a:br>
            <a:endParaRPr lang="en-US" sz="1100" dirty="0"/>
          </a:p>
          <a:p>
            <a:r>
              <a:rPr lang="en-US" sz="1100" dirty="0"/>
              <a:t>Formation of stakeholders/Pilot program group</a:t>
            </a:r>
            <a:br>
              <a:rPr lang="en-US" sz="1100" dirty="0"/>
            </a:br>
            <a:endParaRPr lang="en-US" sz="1100" dirty="0"/>
          </a:p>
          <a:p>
            <a:r>
              <a:rPr lang="en-US" sz="1100" dirty="0"/>
              <a:t>Administrative planning, What, Where, When, Who, How approach</a:t>
            </a:r>
            <a:br>
              <a:rPr lang="en-US" sz="1100" dirty="0"/>
            </a:br>
            <a:endParaRPr lang="en-US" sz="1100" dirty="0"/>
          </a:p>
          <a:p>
            <a:r>
              <a:rPr lang="en-US" sz="1100" dirty="0"/>
              <a:t>Pre Data collection/findings </a:t>
            </a:r>
            <a:br>
              <a:rPr lang="en-US" sz="1100" dirty="0"/>
            </a:br>
            <a:endParaRPr lang="en-US" sz="1100" dirty="0"/>
          </a:p>
          <a:p>
            <a:r>
              <a:rPr lang="en-US" sz="1100" dirty="0"/>
              <a:t>Network pilot planning meeting (Involving numerous pilot groups)</a:t>
            </a:r>
            <a:br>
              <a:rPr lang="en-US" sz="1100" dirty="0"/>
            </a:br>
            <a:endParaRPr lang="en-US" sz="1100" dirty="0"/>
          </a:p>
          <a:p>
            <a:r>
              <a:rPr lang="en-US" sz="1100" b="1" dirty="0"/>
              <a:t>Implementation phase (</a:t>
            </a:r>
            <a:r>
              <a:rPr lang="en-US" sz="1100" b="1" u="sng" dirty="0"/>
              <a:t>change in protocols, change in clinical practice, staff education</a:t>
            </a:r>
            <a:r>
              <a:rPr lang="en-US" sz="1100" b="1" dirty="0"/>
              <a:t>)</a:t>
            </a:r>
            <a:br>
              <a:rPr lang="en-US" sz="1100" b="1" dirty="0"/>
            </a:br>
            <a:endParaRPr lang="en-US" sz="1100" b="1" dirty="0"/>
          </a:p>
          <a:p>
            <a:r>
              <a:rPr lang="en-US" sz="1100" dirty="0"/>
              <a:t>Implementation/Post data collection, findings collected and evaluated (Audit bedside data/admin, examination issues etc.)</a:t>
            </a:r>
            <a:br>
              <a:rPr lang="en-US" sz="1100" dirty="0"/>
            </a:br>
            <a:endParaRPr lang="en-US" sz="1100" dirty="0"/>
          </a:p>
          <a:p>
            <a:r>
              <a:rPr lang="en-US" sz="1100" dirty="0"/>
              <a:t>Implement changes safely across Victoria.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 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344708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GIVE ME THE FACTS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 LIVE MONDAY 6</a:t>
            </a:r>
            <a:r>
              <a:rPr lang="en-US" baseline="30000" dirty="0"/>
              <a:t>th</a:t>
            </a:r>
            <a:r>
              <a:rPr lang="en-US" dirty="0"/>
              <a:t> AUGUST</a:t>
            </a:r>
            <a:br>
              <a:rPr lang="en-US" dirty="0"/>
            </a:br>
            <a:r>
              <a:rPr lang="en-US" dirty="0"/>
              <a:t>PRIMARILY INVOLVES X 9 MEDICATIONS</a:t>
            </a:r>
          </a:p>
          <a:p>
            <a:endParaRPr lang="en-US" dirty="0"/>
          </a:p>
          <a:p>
            <a:r>
              <a:rPr lang="en-US" dirty="0"/>
              <a:t>Relevantly straight forward changes, overall smaller patient groups than tertiary centers, smaller numbers of pts requiring inotropes/vasopressors etc.</a:t>
            </a:r>
          </a:p>
          <a:p>
            <a:r>
              <a:rPr lang="en-US" dirty="0"/>
              <a:t>Recognised that our current practices are overall solid. However, relatively small changes to be noted.</a:t>
            </a:r>
          </a:p>
          <a:p>
            <a:r>
              <a:rPr lang="en-US" dirty="0"/>
              <a:t>Example: Dobutamine and </a:t>
            </a:r>
            <a:r>
              <a:rPr lang="en-US" dirty="0" err="1"/>
              <a:t>Aramine</a:t>
            </a:r>
            <a:r>
              <a:rPr lang="en-US" dirty="0"/>
              <a:t> were main 2 medications that we had significant differences over pilot recommendations.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Example: Variant with our solution uses (sometimes sodium chloride 0.9% Vs dextrose 5%).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5648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GIVE ME THE FACTS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Majority of staff please get involved:</a:t>
            </a:r>
            <a:br>
              <a:rPr lang="en-US" dirty="0"/>
            </a:br>
            <a:r>
              <a:rPr lang="en-US" dirty="0"/>
              <a:t>(No major admin jobs!!).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Communication of info/presentation on pilot so all staff aware.  BCV expects 80% staff informed.</a:t>
            </a:r>
            <a:br>
              <a:rPr lang="en-US" dirty="0"/>
            </a:br>
            <a:endParaRPr lang="en-US" dirty="0"/>
          </a:p>
          <a:p>
            <a:r>
              <a:rPr lang="en-US" dirty="0"/>
              <a:t>Alaris Networks updated: Changes of dosages, Volumes, soft/hard limits as required.</a:t>
            </a:r>
            <a:br>
              <a:rPr lang="en-US" dirty="0"/>
            </a:br>
            <a:r>
              <a:rPr lang="en-US" dirty="0"/>
              <a:t>Pilot protocols have been formalized/be available to go live (a lot work).</a:t>
            </a:r>
          </a:p>
          <a:p>
            <a:r>
              <a:rPr lang="en-US" dirty="0"/>
              <a:t>Refer to Pilot study notice board info on project.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Be aware of info sent via email.</a:t>
            </a:r>
            <a:br>
              <a:rPr lang="en-US" dirty="0"/>
            </a:br>
            <a:endParaRPr lang="en-US" dirty="0"/>
          </a:p>
          <a:p>
            <a:r>
              <a:rPr lang="en-US" dirty="0"/>
              <a:t>Primary stakeholders available to refer too.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dirty="0"/>
              <a:t>Developed cheat sheet/clinical Lanyard with primary information.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dirty="0"/>
              <a:t>Pilot Learning package will be available (refresher info if required).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dirty="0"/>
              <a:t>Open to all ideas to spread info widely and accurately.</a:t>
            </a:r>
            <a:br>
              <a:rPr lang="en-US" dirty="0"/>
            </a:br>
            <a:br>
              <a:rPr lang="en-US" dirty="0"/>
            </a:br>
            <a:endParaRPr lang="en-AU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965" y="2484582"/>
            <a:ext cx="3169948" cy="2612087"/>
          </a:xfrm>
        </p:spPr>
      </p:pic>
    </p:spTree>
    <p:extLst>
      <p:ext uri="{BB962C8B-B14F-4D97-AF65-F5344CB8AC3E}">
        <p14:creationId xmlns:p14="http://schemas.microsoft.com/office/powerpoint/2010/main" val="420610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837983"/>
              </p:ext>
            </p:extLst>
          </p:nvPr>
        </p:nvGraphicFramePr>
        <p:xfrm>
          <a:off x="791736" y="189568"/>
          <a:ext cx="8430322" cy="6636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5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795">
                <a:tc>
                  <a:txBody>
                    <a:bodyPr/>
                    <a:lstStyle/>
                    <a:p>
                      <a:r>
                        <a:rPr lang="en-US" sz="1000" dirty="0"/>
                        <a:t>Drug</a:t>
                      </a:r>
                      <a:endParaRPr lang="en-AU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Changes </a:t>
                      </a:r>
                      <a:endParaRPr lang="en-AU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95">
                <a:tc>
                  <a:txBody>
                    <a:bodyPr/>
                    <a:lstStyle/>
                    <a:p>
                      <a:r>
                        <a:rPr lang="en-US" sz="1000" b="1" dirty="0"/>
                        <a:t>Dopamine 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IV/syringe 300mg in 50ml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IV 600mg in 100ml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 longer treatment</a:t>
                      </a:r>
                      <a:r>
                        <a:rPr lang="en-US" sz="1000" baseline="0" dirty="0"/>
                        <a:t> of choice. </a:t>
                      </a:r>
                      <a:br>
                        <a:rPr lang="en-US" sz="1000" baseline="0" dirty="0"/>
                      </a:br>
                      <a:r>
                        <a:rPr lang="en-US" sz="1000" baseline="0" dirty="0"/>
                        <a:t>5% dextrose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809">
                <a:tc>
                  <a:txBody>
                    <a:bodyPr/>
                    <a:lstStyle/>
                    <a:p>
                      <a:r>
                        <a:rPr lang="en-US" sz="1000" b="1" dirty="0"/>
                        <a:t>Dobutamine 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IV 500mg in 84ml 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IV/syringe 250mg in 42ml 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Changed concentration</a:t>
                      </a:r>
                    </a:p>
                    <a:p>
                      <a:r>
                        <a:rPr lang="en-US" sz="1000" dirty="0"/>
                        <a:t>Non weight based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5% dextrose</a:t>
                      </a:r>
                      <a:endParaRPr lang="en-A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795">
                <a:tc>
                  <a:txBody>
                    <a:bodyPr/>
                    <a:lstStyle/>
                    <a:p>
                      <a:r>
                        <a:rPr lang="en-US" sz="1000" b="1" dirty="0"/>
                        <a:t>Isoprenaline</a:t>
                      </a:r>
                      <a:r>
                        <a:rPr lang="en-US" sz="1000" dirty="0"/>
                        <a:t> IV 6mg in 100ml 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Syringe 3mg in 50ml 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Changed the upper limit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5% dextrose</a:t>
                      </a:r>
                      <a:endParaRPr lang="en-A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8043">
                <a:tc>
                  <a:txBody>
                    <a:bodyPr/>
                    <a:lstStyle/>
                    <a:p>
                      <a:r>
                        <a:rPr lang="en-US" sz="1000" b="1" dirty="0"/>
                        <a:t>Adrenaline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IV</a:t>
                      </a:r>
                      <a:r>
                        <a:rPr lang="en-US" sz="1000" baseline="0" dirty="0"/>
                        <a:t> 6 in 100ml or 12mg in 200ml</a:t>
                      </a:r>
                      <a:br>
                        <a:rPr lang="en-US" sz="1000" baseline="0" dirty="0"/>
                      </a:br>
                      <a:r>
                        <a:rPr lang="en-US" sz="1000" baseline="0" dirty="0"/>
                        <a:t>Syringe 3mg in 50ml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More volume  options for high dose infusions.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6 hour limit on peripheral infusions and defined procedure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Phentolamine kept in ICU and AHC for extravasation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Central</a:t>
                      </a:r>
                      <a:r>
                        <a:rPr lang="en-US" sz="1000" baseline="0" dirty="0"/>
                        <a:t> line insertion required before transfer between wards and within campuses.</a:t>
                      </a:r>
                      <a:br>
                        <a:rPr lang="en-US" sz="1000" baseline="0" dirty="0"/>
                      </a:br>
                      <a:r>
                        <a:rPr lang="en-US" sz="1000" baseline="0" dirty="0"/>
                        <a:t>5% dextrose</a:t>
                      </a:r>
                      <a:endParaRPr lang="en-A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4554">
                <a:tc>
                  <a:txBody>
                    <a:bodyPr/>
                    <a:lstStyle/>
                    <a:p>
                      <a:r>
                        <a:rPr lang="en-US" sz="1000" b="1" dirty="0"/>
                        <a:t>Metaraminol</a:t>
                      </a:r>
                    </a:p>
                    <a:p>
                      <a:r>
                        <a:rPr lang="en-US" sz="1000" b="0" dirty="0"/>
                        <a:t>10mg</a:t>
                      </a:r>
                      <a:r>
                        <a:rPr lang="en-US" sz="1000" b="0" baseline="0" dirty="0"/>
                        <a:t> in 20mls or 20mg in 40mls IV.</a:t>
                      </a:r>
                      <a:endParaRPr lang="en-US" sz="1000" b="0" dirty="0"/>
                    </a:p>
                    <a:p>
                      <a:endParaRPr lang="en-US" sz="1000" b="1" dirty="0"/>
                    </a:p>
                    <a:p>
                      <a:endParaRPr lang="en-US" sz="1000" b="1" dirty="0"/>
                    </a:p>
                    <a:p>
                      <a:r>
                        <a:rPr lang="en-US" sz="1000" b="1" dirty="0"/>
                        <a:t>(</a:t>
                      </a:r>
                      <a:r>
                        <a:rPr lang="en-US" sz="1000" b="1" dirty="0" err="1"/>
                        <a:t>Argipressin</a:t>
                      </a:r>
                      <a:r>
                        <a:rPr lang="en-US" sz="1000" b="1" dirty="0"/>
                        <a:t>) Vasopressin </a:t>
                      </a:r>
                    </a:p>
                    <a:p>
                      <a:r>
                        <a:rPr lang="en-US" sz="1000" b="0" dirty="0"/>
                        <a:t>20u/s</a:t>
                      </a:r>
                      <a:r>
                        <a:rPr lang="en-US" sz="1000" b="0" baseline="0" dirty="0"/>
                        <a:t> in 20mls or 40u/s in 40mls</a:t>
                      </a:r>
                      <a:endParaRPr lang="en-AU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Note 5mg in 10ml still available for emergency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Now have</a:t>
                      </a:r>
                      <a:r>
                        <a:rPr lang="en-US" sz="1000" baseline="0" dirty="0"/>
                        <a:t> syringe option 10mg in 20ml and IV bag 20mg in 40ml.</a:t>
                      </a:r>
                      <a:br>
                        <a:rPr lang="en-US" sz="1000" baseline="0" dirty="0"/>
                      </a:br>
                      <a:r>
                        <a:rPr lang="en-US" sz="1000" baseline="0" dirty="0"/>
                        <a:t>5% dextrose</a:t>
                      </a:r>
                      <a:endParaRPr lang="en-A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809">
                <a:tc>
                  <a:txBody>
                    <a:bodyPr/>
                    <a:lstStyle/>
                    <a:p>
                      <a:r>
                        <a:rPr lang="en-US" sz="1000" b="1" dirty="0"/>
                        <a:t>Milrinone</a:t>
                      </a:r>
                      <a:br>
                        <a:rPr lang="en-US" sz="1000" b="1" dirty="0"/>
                      </a:br>
                      <a:r>
                        <a:rPr lang="en-US" sz="1000" dirty="0"/>
                        <a:t>IV 20mg in 100ml</a:t>
                      </a:r>
                    </a:p>
                    <a:p>
                      <a:r>
                        <a:rPr lang="en-US" sz="1000" dirty="0"/>
                        <a:t>Syringe 10mg in 50ml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Not currently stocked however Guardrails® and policy ready for use</a:t>
                      </a:r>
                    </a:p>
                    <a:p>
                      <a:r>
                        <a:rPr lang="en-AU" sz="1000" dirty="0"/>
                        <a:t>5% dextrose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795">
                <a:tc>
                  <a:txBody>
                    <a:bodyPr/>
                    <a:lstStyle/>
                    <a:p>
                      <a:r>
                        <a:rPr lang="en-US" sz="1000" dirty="0"/>
                        <a:t>Levosimenden  IV 12.5mg in 250ml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Bolus no longer available as option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5% dextrose</a:t>
                      </a:r>
                      <a:endParaRPr lang="en-A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89788">
                <a:tc>
                  <a:txBody>
                    <a:bodyPr/>
                    <a:lstStyle/>
                    <a:p>
                      <a:r>
                        <a:rPr lang="en-US" sz="1000" b="1" dirty="0"/>
                        <a:t>Noradrenaline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Syringe 3mg in 50ml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IV 6mg in 100ml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16mg in 266ml</a:t>
                      </a:r>
                    </a:p>
                    <a:p>
                      <a:r>
                        <a:rPr lang="en-US" sz="1000" dirty="0"/>
                        <a:t>32mg in 532ml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More volume  options for high dose infusions.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6 hour limit on peripheral infusions and</a:t>
                      </a:r>
                      <a:r>
                        <a:rPr lang="en-US" sz="1000" baseline="0" dirty="0"/>
                        <a:t> defined procedure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Phentolamine kept in ICU and AHC for extravasation.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Central</a:t>
                      </a:r>
                      <a:r>
                        <a:rPr lang="en-US" sz="1000" baseline="0" dirty="0"/>
                        <a:t> line insertion required before transfer between wards and within campuses. </a:t>
                      </a:r>
                      <a:br>
                        <a:rPr lang="en-US" sz="1000" baseline="0" dirty="0"/>
                      </a:br>
                      <a:r>
                        <a:rPr lang="en-US" sz="1000" baseline="0" dirty="0"/>
                        <a:t>5% dextrose</a:t>
                      </a:r>
                      <a:endParaRPr lang="en-A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9476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493</TotalTime>
  <Words>515</Words>
  <Application>Microsoft Office PowerPoint</Application>
  <PresentationFormat>Widescreen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CRITICAL CARE VICTORIA</vt:lpstr>
      <vt:lpstr>STANDARDISED INOTROPES &amp; VASOPRESSORS IMPLEMENTATION PROJECT:  </vt:lpstr>
      <vt:lpstr>STANDARDISED INOTROPES &amp; VASOPRESSORS IMPLEMENTATION PROJECT  </vt:lpstr>
      <vt:lpstr>WHY, WHY, WHY ……….. STANDARDISATION …….. AIM IS SAFETY</vt:lpstr>
      <vt:lpstr>STANDARDISED INOTROPES &amp; VASOPRESSORS IMPLEMENTATION PROJECT  </vt:lpstr>
      <vt:lpstr>STANDARDISED INOTROPES &amp; VASOPRESSORS IMPLEMENTATION PROJECT  </vt:lpstr>
      <vt:lpstr>SO GIVE ME THE FACTS</vt:lpstr>
      <vt:lpstr>SO GIVE ME THE FACTS</vt:lpstr>
      <vt:lpstr>PowerPoint Presentation</vt:lpstr>
      <vt:lpstr>TAKE HOME MESSAGES</vt:lpstr>
      <vt:lpstr>DEVELOPMENT OF LANYARD CARD/SUMMARY</vt:lpstr>
      <vt:lpstr>QUESTIONS??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CARE VICTORIA</dc:title>
  <dc:creator>Simon John Hume</dc:creator>
  <cp:lastModifiedBy>Emma D Gumbleton (DHHS)</cp:lastModifiedBy>
  <cp:revision>37</cp:revision>
  <dcterms:created xsi:type="dcterms:W3CDTF">2018-08-02T22:21:26Z</dcterms:created>
  <dcterms:modified xsi:type="dcterms:W3CDTF">2018-12-05T05:20:17Z</dcterms:modified>
</cp:coreProperties>
</file>