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1b6a40b4697c4a76" Type="http://schemas.microsoft.com/office/2006/relationships/ui/extensibility" Target="customUI/customUI.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8"/>
  </p:notesMasterIdLst>
  <p:handoutMasterIdLst>
    <p:handoutMasterId r:id="rId39"/>
  </p:handoutMasterIdLst>
  <p:sldIdLst>
    <p:sldId id="274" r:id="rId2"/>
    <p:sldId id="278" r:id="rId3"/>
    <p:sldId id="340" r:id="rId4"/>
    <p:sldId id="317" r:id="rId5"/>
    <p:sldId id="318" r:id="rId6"/>
    <p:sldId id="305" r:id="rId7"/>
    <p:sldId id="306" r:id="rId8"/>
    <p:sldId id="335" r:id="rId9"/>
    <p:sldId id="307" r:id="rId10"/>
    <p:sldId id="337" r:id="rId11"/>
    <p:sldId id="334" r:id="rId12"/>
    <p:sldId id="309" r:id="rId13"/>
    <p:sldId id="311" r:id="rId14"/>
    <p:sldId id="323" r:id="rId15"/>
    <p:sldId id="319" r:id="rId16"/>
    <p:sldId id="320" r:id="rId17"/>
    <p:sldId id="321" r:id="rId18"/>
    <p:sldId id="324" r:id="rId19"/>
    <p:sldId id="328" r:id="rId20"/>
    <p:sldId id="322" r:id="rId21"/>
    <p:sldId id="325" r:id="rId22"/>
    <p:sldId id="338" r:id="rId23"/>
    <p:sldId id="339" r:id="rId24"/>
    <p:sldId id="326" r:id="rId25"/>
    <p:sldId id="327" r:id="rId26"/>
    <p:sldId id="329" r:id="rId27"/>
    <p:sldId id="330" r:id="rId28"/>
    <p:sldId id="331" r:id="rId29"/>
    <p:sldId id="332" r:id="rId30"/>
    <p:sldId id="333" r:id="rId31"/>
    <p:sldId id="312" r:id="rId32"/>
    <p:sldId id="313" r:id="rId33"/>
    <p:sldId id="314" r:id="rId34"/>
    <p:sldId id="315" r:id="rId35"/>
    <p:sldId id="316" r:id="rId36"/>
    <p:sldId id="341" r:id="rId37"/>
  </p:sldIdLst>
  <p:sldSz cx="24384000" cy="13716000"/>
  <p:notesSz cx="6858000" cy="9144000"/>
  <p:defaultText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defaultTextStyle>
  <p:extLst>
    <p:ext uri="{521415D9-36F7-43E2-AB2F-B90AF26B5E84}">
      <p14:sectionLst xmlns:p14="http://schemas.microsoft.com/office/powerpoint/2010/main">
        <p14:section name="Right click for options" id="{5C661DC1-D038-4612-9AFE-4506515A23D4}">
          <p14:sldIdLst>
            <p14:sldId id="274"/>
            <p14:sldId id="278"/>
            <p14:sldId id="340"/>
            <p14:sldId id="317"/>
            <p14:sldId id="318"/>
            <p14:sldId id="305"/>
            <p14:sldId id="306"/>
            <p14:sldId id="335"/>
            <p14:sldId id="307"/>
            <p14:sldId id="337"/>
            <p14:sldId id="334"/>
            <p14:sldId id="309"/>
            <p14:sldId id="311"/>
            <p14:sldId id="323"/>
            <p14:sldId id="319"/>
            <p14:sldId id="320"/>
            <p14:sldId id="321"/>
            <p14:sldId id="324"/>
            <p14:sldId id="328"/>
            <p14:sldId id="322"/>
            <p14:sldId id="325"/>
            <p14:sldId id="338"/>
            <p14:sldId id="339"/>
            <p14:sldId id="326"/>
            <p14:sldId id="327"/>
            <p14:sldId id="329"/>
            <p14:sldId id="330"/>
            <p14:sldId id="331"/>
            <p14:sldId id="332"/>
            <p14:sldId id="333"/>
            <p14:sldId id="312"/>
            <p14:sldId id="313"/>
            <p14:sldId id="314"/>
            <p14:sldId id="315"/>
            <p14:sldId id="316"/>
            <p14:sldId id="341"/>
          </p14:sldIdLst>
        </p14:section>
      </p14:sectionLst>
    </p:ext>
    <p:ext uri="{EFAFB233-063F-42B5-8137-9DF3F51BA10A}">
      <p15:sldGuideLst xmlns:p15="http://schemas.microsoft.com/office/powerpoint/2012/main" xmlns="">
        <p15:guide id="1" orient="horz" pos="1190" userDrawn="1">
          <p15:clr>
            <a:srgbClr val="A4A3A4"/>
          </p15:clr>
        </p15:guide>
        <p15:guide id="2" orient="horz" pos="8062" userDrawn="1">
          <p15:clr>
            <a:srgbClr val="A4A3A4"/>
          </p15:clr>
        </p15:guide>
        <p15:guide id="3" orient="horz" pos="5273" userDrawn="1">
          <p15:clr>
            <a:srgbClr val="A4A3A4"/>
          </p15:clr>
        </p15:guide>
        <p15:guide id="4" orient="horz" pos="7495" userDrawn="1">
          <p15:clr>
            <a:srgbClr val="A4A3A4"/>
          </p15:clr>
        </p15:guide>
        <p15:guide id="5" pos="14696" userDrawn="1">
          <p15:clr>
            <a:srgbClr val="A4A3A4"/>
          </p15:clr>
        </p15:guide>
        <p15:guide id="6" pos="13032" userDrawn="1">
          <p15:clr>
            <a:srgbClr val="A4A3A4"/>
          </p15:clr>
        </p15:guide>
        <p15:guide id="7" pos="602" userDrawn="1">
          <p15:clr>
            <a:srgbClr val="A4A3A4"/>
          </p15:clr>
        </p15:guide>
        <p15:guide id="8" pos="708" userDrawn="1">
          <p15:clr>
            <a:srgbClr val="A4A3A4"/>
          </p15:clr>
        </p15:guide>
        <p15:guide id="9" pos="5230" userDrawn="1">
          <p15:clr>
            <a:srgbClr val="A4A3A4"/>
          </p15:clr>
        </p15:guide>
        <p15:guide id="10" orient="horz" pos="2370"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hay" initials="" lastIdx="0" clrIdx="0"/>
  <p:cmAuthor id="1" name="Shay" initials="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298"/>
    <a:srgbClr val="007D8A"/>
    <a:srgbClr val="D50032"/>
    <a:srgbClr val="E78A0F"/>
    <a:srgbClr val="FFFF00"/>
    <a:srgbClr val="D0EBB3"/>
    <a:srgbClr val="B07BD7"/>
    <a:srgbClr val="F19A27"/>
    <a:srgbClr val="639828"/>
    <a:srgbClr val="F8D19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47" autoAdjust="0"/>
    <p:restoredTop sz="94316" autoAdjust="0"/>
  </p:normalViewPr>
  <p:slideViewPr>
    <p:cSldViewPr snapToObjects="1">
      <p:cViewPr varScale="1">
        <p:scale>
          <a:sx n="53" d="100"/>
          <a:sy n="53" d="100"/>
        </p:scale>
        <p:origin x="-948" y="-96"/>
      </p:cViewPr>
      <p:guideLst>
        <p:guide orient="horz" pos="2188"/>
        <p:guide pos="76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Objects="1" showGuides="1">
      <p:cViewPr varScale="1">
        <p:scale>
          <a:sx n="84" d="100"/>
          <a:sy n="84" d="100"/>
        </p:scale>
        <p:origin x="-87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manualLayout>
          <c:layoutTarget val="inner"/>
          <c:xMode val="edge"/>
          <c:yMode val="edge"/>
          <c:x val="4.7047357880582112E-2"/>
          <c:y val="2.7668947039974138E-2"/>
          <c:w val="0.90933006783363701"/>
          <c:h val="0.91831369750406222"/>
        </c:manualLayout>
      </c:layout>
      <c:doughnutChart>
        <c:varyColors val="1"/>
        <c:ser>
          <c:idx val="0"/>
          <c:order val="0"/>
          <c:tx>
            <c:strRef>
              <c:f>Sheet1!$B$1</c:f>
              <c:strCache>
                <c:ptCount val="1"/>
                <c:pt idx="0">
                  <c:v>Column1</c:v>
                </c:pt>
              </c:strCache>
            </c:strRef>
          </c:tx>
          <c:explosion val="25"/>
          <c:dPt>
            <c:idx val="0"/>
            <c:bubble3D val="0"/>
            <c:spPr>
              <a:solidFill>
                <a:schemeClr val="bg1">
                  <a:lumMod val="75000"/>
                </a:schemeClr>
              </a:solidFill>
            </c:spPr>
            <c:extLst xmlns:c16r2="http://schemas.microsoft.com/office/drawing/2015/06/chart">
              <c:ext xmlns:c16="http://schemas.microsoft.com/office/drawing/2014/chart" uri="{C3380CC4-5D6E-409C-BE32-E72D297353CC}">
                <c16:uniqueId val="{00000001-3115-4671-8068-7494049F6DB5}"/>
              </c:ext>
            </c:extLst>
          </c:dPt>
          <c:dPt>
            <c:idx val="1"/>
            <c:bubble3D val="0"/>
            <c:spPr>
              <a:solidFill>
                <a:schemeClr val="bg1">
                  <a:lumMod val="75000"/>
                </a:schemeClr>
              </a:solidFill>
            </c:spPr>
            <c:extLst xmlns:c16r2="http://schemas.microsoft.com/office/drawing/2015/06/chart">
              <c:ext xmlns:c16="http://schemas.microsoft.com/office/drawing/2014/chart" uri="{C3380CC4-5D6E-409C-BE32-E72D297353CC}">
                <c16:uniqueId val="{00000003-9FAA-4504-98BA-9655C46F0B76}"/>
              </c:ext>
            </c:extLst>
          </c:dPt>
          <c:dPt>
            <c:idx val="2"/>
            <c:bubble3D val="0"/>
            <c:spPr>
              <a:solidFill>
                <a:schemeClr val="bg1">
                  <a:lumMod val="75000"/>
                </a:schemeClr>
              </a:solidFill>
            </c:spPr>
            <c:extLst xmlns:c16r2="http://schemas.microsoft.com/office/drawing/2015/06/chart">
              <c:ext xmlns:c16="http://schemas.microsoft.com/office/drawing/2014/chart" uri="{C3380CC4-5D6E-409C-BE32-E72D297353CC}">
                <c16:uniqueId val="{00000005-9FAA-4504-98BA-9655C46F0B76}"/>
              </c:ext>
            </c:extLst>
          </c:dPt>
          <c:dPt>
            <c:idx val="3"/>
            <c:bubble3D val="0"/>
            <c:spPr>
              <a:solidFill>
                <a:schemeClr val="tx1">
                  <a:lumMod val="65000"/>
                  <a:lumOff val="35000"/>
                </a:schemeClr>
              </a:solidFill>
            </c:spPr>
            <c:extLst xmlns:c16r2="http://schemas.microsoft.com/office/drawing/2015/06/chart">
              <c:ext xmlns:c16="http://schemas.microsoft.com/office/drawing/2014/chart" uri="{C3380CC4-5D6E-409C-BE32-E72D297353CC}">
                <c16:uniqueId val="{00000007-9FAA-4504-98BA-9655C46F0B76}"/>
              </c:ext>
            </c:extLst>
          </c:dPt>
          <c:dPt>
            <c:idx val="4"/>
            <c:bubble3D val="0"/>
            <c:spPr>
              <a:solidFill>
                <a:schemeClr val="tx1">
                  <a:lumMod val="65000"/>
                  <a:lumOff val="35000"/>
                </a:schemeClr>
              </a:solidFill>
            </c:spPr>
          </c:dPt>
          <c:dPt>
            <c:idx val="5"/>
            <c:bubble3D val="0"/>
            <c:spPr>
              <a:solidFill>
                <a:schemeClr val="bg1">
                  <a:lumMod val="75000"/>
                </a:schemeClr>
              </a:solidFill>
            </c:spPr>
          </c:dPt>
          <c:dPt>
            <c:idx val="6"/>
            <c:bubble3D val="0"/>
            <c:spPr>
              <a:solidFill>
                <a:schemeClr val="bg1">
                  <a:lumMod val="75000"/>
                </a:schemeClr>
              </a:solidFill>
            </c:spPr>
          </c:dPt>
          <c:dPt>
            <c:idx val="7"/>
            <c:bubble3D val="0"/>
            <c:spPr>
              <a:solidFill>
                <a:schemeClr val="bg1">
                  <a:lumMod val="75000"/>
                </a:schemeClr>
              </a:solidFill>
            </c:spPr>
          </c:dPt>
          <c:dPt>
            <c:idx val="8"/>
            <c:bubble3D val="0"/>
            <c:spPr>
              <a:solidFill>
                <a:schemeClr val="bg1">
                  <a:lumMod val="75000"/>
                </a:schemeClr>
              </a:solidFill>
            </c:spPr>
          </c:dPt>
          <c:dPt>
            <c:idx val="9"/>
            <c:bubble3D val="0"/>
            <c:spPr>
              <a:solidFill>
                <a:schemeClr val="bg1">
                  <a:lumMod val="75000"/>
                </a:schemeClr>
              </a:solidFill>
            </c:spPr>
          </c:dPt>
          <c:cat>
            <c:strRef>
              <c:f>Sheet1!$A$2:$A$11</c:f>
              <c:strCache>
                <c:ptCount val="10"/>
                <c:pt idx="0">
                  <c:v>1st Qtr</c:v>
                </c:pt>
                <c:pt idx="1">
                  <c:v>2nd Qtr</c:v>
                </c:pt>
                <c:pt idx="2">
                  <c:v>3rd Qtr</c:v>
                </c:pt>
                <c:pt idx="3">
                  <c:v>4th Qtr</c:v>
                </c:pt>
                <c:pt idx="4">
                  <c:v>5th Qtr</c:v>
                </c:pt>
                <c:pt idx="5">
                  <c:v>6th Qtr</c:v>
                </c:pt>
                <c:pt idx="6">
                  <c:v>7th Qtr</c:v>
                </c:pt>
                <c:pt idx="7">
                  <c:v>8th Qtr</c:v>
                </c:pt>
                <c:pt idx="8">
                  <c:v>9th Qtr</c:v>
                </c:pt>
                <c:pt idx="9">
                  <c:v>10th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xmlns:c16r2="http://schemas.microsoft.com/office/drawing/2015/06/chart">
            <c:ext xmlns:c16="http://schemas.microsoft.com/office/drawing/2014/chart" uri="{C3380CC4-5D6E-409C-BE32-E72D297353CC}">
              <c16:uniqueId val="{00000000-3115-4671-8068-7494049F6DB5}"/>
            </c:ext>
          </c:extLst>
        </c:ser>
        <c:dLbls>
          <c:showLegendKey val="0"/>
          <c:showVal val="0"/>
          <c:showCatName val="0"/>
          <c:showSerName val="0"/>
          <c:showPercent val="0"/>
          <c:showBubbleSize val="0"/>
          <c:showLeaderLines val="1"/>
        </c:dLbls>
        <c:firstSliceAng val="250"/>
        <c:holeSize val="50"/>
      </c:doughnut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manualLayout>
          <c:layoutTarget val="inner"/>
          <c:xMode val="edge"/>
          <c:yMode val="edge"/>
          <c:x val="4.7047357880582112E-2"/>
          <c:y val="2.7668947039974138E-2"/>
          <c:w val="0.90933006783363701"/>
          <c:h val="0.91831369750406222"/>
        </c:manualLayout>
      </c:layout>
      <c:doughnutChart>
        <c:varyColors val="1"/>
        <c:ser>
          <c:idx val="0"/>
          <c:order val="0"/>
          <c:tx>
            <c:strRef>
              <c:f>Sheet1!$B$1</c:f>
              <c:strCache>
                <c:ptCount val="1"/>
                <c:pt idx="0">
                  <c:v>Column1</c:v>
                </c:pt>
              </c:strCache>
            </c:strRef>
          </c:tx>
          <c:explosion val="25"/>
          <c:dPt>
            <c:idx val="0"/>
            <c:bubble3D val="0"/>
            <c:spPr>
              <a:solidFill>
                <a:schemeClr val="bg1">
                  <a:lumMod val="75000"/>
                </a:schemeClr>
              </a:solidFill>
            </c:spPr>
            <c:extLst xmlns:c16r2="http://schemas.microsoft.com/office/drawing/2015/06/chart">
              <c:ext xmlns:c16="http://schemas.microsoft.com/office/drawing/2014/chart" uri="{C3380CC4-5D6E-409C-BE32-E72D297353CC}">
                <c16:uniqueId val="{00000001-3115-4671-8068-7494049F6DB5}"/>
              </c:ext>
            </c:extLst>
          </c:dPt>
          <c:dPt>
            <c:idx val="1"/>
            <c:bubble3D val="0"/>
            <c:spPr>
              <a:solidFill>
                <a:schemeClr val="bg1">
                  <a:lumMod val="75000"/>
                </a:schemeClr>
              </a:solidFill>
            </c:spPr>
            <c:extLst xmlns:c16r2="http://schemas.microsoft.com/office/drawing/2015/06/chart">
              <c:ext xmlns:c16="http://schemas.microsoft.com/office/drawing/2014/chart" uri="{C3380CC4-5D6E-409C-BE32-E72D297353CC}">
                <c16:uniqueId val="{00000003-9FAA-4504-98BA-9655C46F0B76}"/>
              </c:ext>
            </c:extLst>
          </c:dPt>
          <c:dPt>
            <c:idx val="2"/>
            <c:bubble3D val="0"/>
            <c:spPr>
              <a:solidFill>
                <a:schemeClr val="bg1">
                  <a:lumMod val="75000"/>
                </a:schemeClr>
              </a:solidFill>
            </c:spPr>
            <c:extLst xmlns:c16r2="http://schemas.microsoft.com/office/drawing/2015/06/chart">
              <c:ext xmlns:c16="http://schemas.microsoft.com/office/drawing/2014/chart" uri="{C3380CC4-5D6E-409C-BE32-E72D297353CC}">
                <c16:uniqueId val="{00000005-9FAA-4504-98BA-9655C46F0B76}"/>
              </c:ext>
            </c:extLst>
          </c:dPt>
          <c:dPt>
            <c:idx val="3"/>
            <c:bubble3D val="0"/>
            <c:spPr>
              <a:solidFill>
                <a:schemeClr val="tx1">
                  <a:lumMod val="65000"/>
                  <a:lumOff val="35000"/>
                </a:schemeClr>
              </a:solidFill>
            </c:spPr>
            <c:extLst xmlns:c16r2="http://schemas.microsoft.com/office/drawing/2015/06/chart">
              <c:ext xmlns:c16="http://schemas.microsoft.com/office/drawing/2014/chart" uri="{C3380CC4-5D6E-409C-BE32-E72D297353CC}">
                <c16:uniqueId val="{00000007-9FAA-4504-98BA-9655C46F0B76}"/>
              </c:ext>
            </c:extLst>
          </c:dPt>
          <c:dPt>
            <c:idx val="4"/>
            <c:bubble3D val="0"/>
            <c:spPr>
              <a:solidFill>
                <a:schemeClr val="tx1">
                  <a:lumMod val="65000"/>
                  <a:lumOff val="35000"/>
                </a:schemeClr>
              </a:solidFill>
            </c:spPr>
          </c:dPt>
          <c:dPt>
            <c:idx val="5"/>
            <c:bubble3D val="0"/>
            <c:spPr>
              <a:solidFill>
                <a:schemeClr val="tx1">
                  <a:lumMod val="65000"/>
                  <a:lumOff val="35000"/>
                </a:schemeClr>
              </a:solidFill>
            </c:spPr>
          </c:dPt>
          <c:dPt>
            <c:idx val="6"/>
            <c:bubble3D val="0"/>
            <c:spPr>
              <a:solidFill>
                <a:schemeClr val="tx1">
                  <a:lumMod val="65000"/>
                  <a:lumOff val="35000"/>
                </a:schemeClr>
              </a:solidFill>
            </c:spPr>
          </c:dPt>
          <c:dPt>
            <c:idx val="7"/>
            <c:bubble3D val="0"/>
            <c:spPr>
              <a:solidFill>
                <a:schemeClr val="tx1">
                  <a:lumMod val="65000"/>
                  <a:lumOff val="35000"/>
                </a:schemeClr>
              </a:solidFill>
            </c:spPr>
          </c:dPt>
          <c:dPt>
            <c:idx val="8"/>
            <c:bubble3D val="0"/>
            <c:spPr>
              <a:solidFill>
                <a:schemeClr val="tx1">
                  <a:lumMod val="65000"/>
                  <a:lumOff val="35000"/>
                </a:schemeClr>
              </a:solidFill>
            </c:spPr>
          </c:dPt>
          <c:dPt>
            <c:idx val="9"/>
            <c:bubble3D val="0"/>
            <c:spPr>
              <a:solidFill>
                <a:schemeClr val="bg1">
                  <a:lumMod val="75000"/>
                </a:schemeClr>
              </a:solidFill>
            </c:spPr>
          </c:dPt>
          <c:cat>
            <c:strRef>
              <c:f>Sheet1!$A$2:$A$11</c:f>
              <c:strCache>
                <c:ptCount val="10"/>
                <c:pt idx="0">
                  <c:v>1st Qtr</c:v>
                </c:pt>
                <c:pt idx="1">
                  <c:v>2nd Qtr</c:v>
                </c:pt>
                <c:pt idx="2">
                  <c:v>3rd Qtr</c:v>
                </c:pt>
                <c:pt idx="3">
                  <c:v>4th Qtr</c:v>
                </c:pt>
                <c:pt idx="4">
                  <c:v>5th Qtr</c:v>
                </c:pt>
                <c:pt idx="5">
                  <c:v>6th Qtr</c:v>
                </c:pt>
                <c:pt idx="6">
                  <c:v>7th Qtr</c:v>
                </c:pt>
                <c:pt idx="7">
                  <c:v>8th Qtr</c:v>
                </c:pt>
                <c:pt idx="8">
                  <c:v>9th Qtr</c:v>
                </c:pt>
                <c:pt idx="9">
                  <c:v>10th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xmlns:c16r2="http://schemas.microsoft.com/office/drawing/2015/06/chart">
            <c:ext xmlns:c16="http://schemas.microsoft.com/office/drawing/2014/chart" uri="{C3380CC4-5D6E-409C-BE32-E72D297353CC}">
              <c16:uniqueId val="{00000000-3115-4671-8068-7494049F6DB5}"/>
            </c:ext>
          </c:extLst>
        </c:ser>
        <c:dLbls>
          <c:showLegendKey val="0"/>
          <c:showVal val="0"/>
          <c:showCatName val="0"/>
          <c:showSerName val="0"/>
          <c:showPercent val="0"/>
          <c:showBubbleSize val="0"/>
          <c:showLeaderLines val="1"/>
        </c:dLbls>
        <c:firstSliceAng val="250"/>
        <c:holeSize val="50"/>
      </c:doughnutChart>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manualLayout>
          <c:layoutTarget val="inner"/>
          <c:xMode val="edge"/>
          <c:yMode val="edge"/>
          <c:x val="4.7047357880582112E-2"/>
          <c:y val="2.7668947039974138E-2"/>
          <c:w val="0.90933006783363701"/>
          <c:h val="0.91831369750406222"/>
        </c:manualLayout>
      </c:layout>
      <c:doughnutChart>
        <c:varyColors val="1"/>
        <c:ser>
          <c:idx val="0"/>
          <c:order val="0"/>
          <c:tx>
            <c:strRef>
              <c:f>Sheet1!$B$1</c:f>
              <c:strCache>
                <c:ptCount val="1"/>
                <c:pt idx="0">
                  <c:v>Column1</c:v>
                </c:pt>
              </c:strCache>
            </c:strRef>
          </c:tx>
          <c:explosion val="25"/>
          <c:dPt>
            <c:idx val="0"/>
            <c:bubble3D val="0"/>
            <c:spPr>
              <a:solidFill>
                <a:schemeClr val="bg1">
                  <a:lumMod val="75000"/>
                </a:schemeClr>
              </a:solidFill>
            </c:spPr>
            <c:extLst xmlns:c16r2="http://schemas.microsoft.com/office/drawing/2015/06/chart">
              <c:ext xmlns:c16="http://schemas.microsoft.com/office/drawing/2014/chart" uri="{C3380CC4-5D6E-409C-BE32-E72D297353CC}">
                <c16:uniqueId val="{00000001-3115-4671-8068-7494049F6DB5}"/>
              </c:ext>
            </c:extLst>
          </c:dPt>
          <c:dPt>
            <c:idx val="1"/>
            <c:bubble3D val="0"/>
            <c:spPr>
              <a:solidFill>
                <a:schemeClr val="bg1">
                  <a:lumMod val="75000"/>
                </a:schemeClr>
              </a:solidFill>
            </c:spPr>
            <c:extLst xmlns:c16r2="http://schemas.microsoft.com/office/drawing/2015/06/chart">
              <c:ext xmlns:c16="http://schemas.microsoft.com/office/drawing/2014/chart" uri="{C3380CC4-5D6E-409C-BE32-E72D297353CC}">
                <c16:uniqueId val="{00000003-9FAA-4504-98BA-9655C46F0B76}"/>
              </c:ext>
            </c:extLst>
          </c:dPt>
          <c:dPt>
            <c:idx val="2"/>
            <c:bubble3D val="0"/>
            <c:spPr>
              <a:solidFill>
                <a:schemeClr val="bg1">
                  <a:lumMod val="75000"/>
                </a:schemeClr>
              </a:solidFill>
            </c:spPr>
            <c:extLst xmlns:c16r2="http://schemas.microsoft.com/office/drawing/2015/06/chart">
              <c:ext xmlns:c16="http://schemas.microsoft.com/office/drawing/2014/chart" uri="{C3380CC4-5D6E-409C-BE32-E72D297353CC}">
                <c16:uniqueId val="{00000005-9FAA-4504-98BA-9655C46F0B76}"/>
              </c:ext>
            </c:extLst>
          </c:dPt>
          <c:dPt>
            <c:idx val="3"/>
            <c:bubble3D val="0"/>
            <c:spPr>
              <a:solidFill>
                <a:schemeClr val="tx1">
                  <a:lumMod val="65000"/>
                  <a:lumOff val="35000"/>
                </a:schemeClr>
              </a:solidFill>
            </c:spPr>
            <c:extLst xmlns:c16r2="http://schemas.microsoft.com/office/drawing/2015/06/chart">
              <c:ext xmlns:c16="http://schemas.microsoft.com/office/drawing/2014/chart" uri="{C3380CC4-5D6E-409C-BE32-E72D297353CC}">
                <c16:uniqueId val="{00000007-9FAA-4504-98BA-9655C46F0B76}"/>
              </c:ext>
            </c:extLst>
          </c:dPt>
          <c:dPt>
            <c:idx val="4"/>
            <c:bubble3D val="0"/>
            <c:spPr>
              <a:solidFill>
                <a:schemeClr val="tx1">
                  <a:lumMod val="65000"/>
                  <a:lumOff val="35000"/>
                </a:schemeClr>
              </a:solidFill>
            </c:spPr>
          </c:dPt>
          <c:dPt>
            <c:idx val="5"/>
            <c:bubble3D val="0"/>
            <c:spPr>
              <a:solidFill>
                <a:schemeClr val="tx1">
                  <a:lumMod val="65000"/>
                  <a:lumOff val="35000"/>
                </a:schemeClr>
              </a:solidFill>
            </c:spPr>
          </c:dPt>
          <c:dPt>
            <c:idx val="6"/>
            <c:bubble3D val="0"/>
            <c:spPr>
              <a:solidFill>
                <a:schemeClr val="tx1">
                  <a:lumMod val="65000"/>
                  <a:lumOff val="35000"/>
                </a:schemeClr>
              </a:solidFill>
            </c:spPr>
          </c:dPt>
          <c:dPt>
            <c:idx val="7"/>
            <c:bubble3D val="0"/>
            <c:spPr>
              <a:solidFill>
                <a:schemeClr val="bg1">
                  <a:lumMod val="75000"/>
                </a:schemeClr>
              </a:solidFill>
            </c:spPr>
          </c:dPt>
          <c:dPt>
            <c:idx val="8"/>
            <c:bubble3D val="0"/>
            <c:spPr>
              <a:solidFill>
                <a:schemeClr val="bg1">
                  <a:lumMod val="75000"/>
                </a:schemeClr>
              </a:solidFill>
            </c:spPr>
          </c:dPt>
          <c:dPt>
            <c:idx val="9"/>
            <c:bubble3D val="0"/>
            <c:spPr>
              <a:solidFill>
                <a:schemeClr val="bg1">
                  <a:lumMod val="75000"/>
                </a:schemeClr>
              </a:solidFill>
            </c:spPr>
          </c:dPt>
          <c:cat>
            <c:strRef>
              <c:f>Sheet1!$A$2:$A$11</c:f>
              <c:strCache>
                <c:ptCount val="10"/>
                <c:pt idx="0">
                  <c:v>1st Qtr</c:v>
                </c:pt>
                <c:pt idx="1">
                  <c:v>2nd Qtr</c:v>
                </c:pt>
                <c:pt idx="2">
                  <c:v>3rd Qtr</c:v>
                </c:pt>
                <c:pt idx="3">
                  <c:v>4th Qtr</c:v>
                </c:pt>
                <c:pt idx="4">
                  <c:v>5th Qtr</c:v>
                </c:pt>
                <c:pt idx="5">
                  <c:v>6th Qtr</c:v>
                </c:pt>
                <c:pt idx="6">
                  <c:v>7th Qtr</c:v>
                </c:pt>
                <c:pt idx="7">
                  <c:v>8th Qtr</c:v>
                </c:pt>
                <c:pt idx="8">
                  <c:v>9th Qtr</c:v>
                </c:pt>
                <c:pt idx="9">
                  <c:v>10th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xmlns:c16r2="http://schemas.microsoft.com/office/drawing/2015/06/chart">
            <c:ext xmlns:c16="http://schemas.microsoft.com/office/drawing/2014/chart" uri="{C3380CC4-5D6E-409C-BE32-E72D297353CC}">
              <c16:uniqueId val="{00000000-3115-4671-8068-7494049F6DB5}"/>
            </c:ext>
          </c:extLst>
        </c:ser>
        <c:dLbls>
          <c:showLegendKey val="0"/>
          <c:showVal val="0"/>
          <c:showCatName val="0"/>
          <c:showSerName val="0"/>
          <c:showPercent val="0"/>
          <c:showBubbleSize val="0"/>
          <c:showLeaderLines val="1"/>
        </c:dLbls>
        <c:firstSliceAng val="250"/>
        <c:holeSize val="50"/>
      </c:doughnutChart>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manualLayout>
          <c:layoutTarget val="inner"/>
          <c:xMode val="edge"/>
          <c:yMode val="edge"/>
          <c:x val="4.7047357880582112E-2"/>
          <c:y val="2.7668947039974138E-2"/>
          <c:w val="0.90933006783363701"/>
          <c:h val="0.91831369750406222"/>
        </c:manualLayout>
      </c:layout>
      <c:doughnutChart>
        <c:varyColors val="1"/>
        <c:ser>
          <c:idx val="0"/>
          <c:order val="0"/>
          <c:tx>
            <c:strRef>
              <c:f>Sheet1!$B$1</c:f>
              <c:strCache>
                <c:ptCount val="1"/>
                <c:pt idx="0">
                  <c:v>Column1</c:v>
                </c:pt>
              </c:strCache>
            </c:strRef>
          </c:tx>
          <c:explosion val="25"/>
          <c:dPt>
            <c:idx val="0"/>
            <c:bubble3D val="0"/>
            <c:spPr>
              <a:solidFill>
                <a:schemeClr val="tx1">
                  <a:lumMod val="65000"/>
                  <a:lumOff val="35000"/>
                </a:schemeClr>
              </a:solidFill>
            </c:spPr>
            <c:extLst xmlns:c16r2="http://schemas.microsoft.com/office/drawing/2015/06/chart">
              <c:ext xmlns:c16="http://schemas.microsoft.com/office/drawing/2014/chart" uri="{C3380CC4-5D6E-409C-BE32-E72D297353CC}">
                <c16:uniqueId val="{00000001-3115-4671-8068-7494049F6DB5}"/>
              </c:ext>
            </c:extLst>
          </c:dPt>
          <c:dPt>
            <c:idx val="1"/>
            <c:bubble3D val="0"/>
            <c:spPr>
              <a:solidFill>
                <a:schemeClr val="bg1">
                  <a:lumMod val="75000"/>
                </a:schemeClr>
              </a:solidFill>
            </c:spPr>
            <c:extLst xmlns:c16r2="http://schemas.microsoft.com/office/drawing/2015/06/chart">
              <c:ext xmlns:c16="http://schemas.microsoft.com/office/drawing/2014/chart" uri="{C3380CC4-5D6E-409C-BE32-E72D297353CC}">
                <c16:uniqueId val="{00000003-9FAA-4504-98BA-9655C46F0B76}"/>
              </c:ext>
            </c:extLst>
          </c:dPt>
          <c:dPt>
            <c:idx val="2"/>
            <c:bubble3D val="0"/>
            <c:spPr>
              <a:solidFill>
                <a:schemeClr val="bg1">
                  <a:lumMod val="75000"/>
                </a:schemeClr>
              </a:solidFill>
            </c:spPr>
            <c:extLst xmlns:c16r2="http://schemas.microsoft.com/office/drawing/2015/06/chart">
              <c:ext xmlns:c16="http://schemas.microsoft.com/office/drawing/2014/chart" uri="{C3380CC4-5D6E-409C-BE32-E72D297353CC}">
                <c16:uniqueId val="{00000005-9FAA-4504-98BA-9655C46F0B76}"/>
              </c:ext>
            </c:extLst>
          </c:dPt>
          <c:dPt>
            <c:idx val="3"/>
            <c:bubble3D val="0"/>
            <c:spPr>
              <a:solidFill>
                <a:schemeClr val="tx1">
                  <a:lumMod val="65000"/>
                  <a:lumOff val="35000"/>
                </a:schemeClr>
              </a:solidFill>
            </c:spPr>
            <c:extLst xmlns:c16r2="http://schemas.microsoft.com/office/drawing/2015/06/chart">
              <c:ext xmlns:c16="http://schemas.microsoft.com/office/drawing/2014/chart" uri="{C3380CC4-5D6E-409C-BE32-E72D297353CC}">
                <c16:uniqueId val="{00000007-9FAA-4504-98BA-9655C46F0B76}"/>
              </c:ext>
            </c:extLst>
          </c:dPt>
          <c:dPt>
            <c:idx val="4"/>
            <c:bubble3D val="0"/>
            <c:spPr>
              <a:solidFill>
                <a:schemeClr val="tx1">
                  <a:lumMod val="65000"/>
                  <a:lumOff val="35000"/>
                </a:schemeClr>
              </a:solidFill>
            </c:spPr>
          </c:dPt>
          <c:dPt>
            <c:idx val="5"/>
            <c:bubble3D val="0"/>
            <c:spPr>
              <a:solidFill>
                <a:schemeClr val="tx1">
                  <a:lumMod val="65000"/>
                  <a:lumOff val="35000"/>
                </a:schemeClr>
              </a:solidFill>
            </c:spPr>
          </c:dPt>
          <c:dPt>
            <c:idx val="6"/>
            <c:bubble3D val="0"/>
            <c:spPr>
              <a:solidFill>
                <a:schemeClr val="tx1">
                  <a:lumMod val="65000"/>
                  <a:lumOff val="35000"/>
                </a:schemeClr>
              </a:solidFill>
            </c:spPr>
          </c:dPt>
          <c:dPt>
            <c:idx val="7"/>
            <c:bubble3D val="0"/>
            <c:spPr>
              <a:solidFill>
                <a:schemeClr val="tx1">
                  <a:lumMod val="65000"/>
                  <a:lumOff val="35000"/>
                </a:schemeClr>
              </a:solidFill>
            </c:spPr>
          </c:dPt>
          <c:dPt>
            <c:idx val="8"/>
            <c:bubble3D val="0"/>
            <c:spPr>
              <a:solidFill>
                <a:schemeClr val="tx1">
                  <a:lumMod val="65000"/>
                  <a:lumOff val="35000"/>
                </a:schemeClr>
              </a:solidFill>
            </c:spPr>
          </c:dPt>
          <c:dPt>
            <c:idx val="9"/>
            <c:bubble3D val="0"/>
            <c:spPr>
              <a:solidFill>
                <a:schemeClr val="tx1">
                  <a:lumMod val="65000"/>
                  <a:lumOff val="35000"/>
                </a:schemeClr>
              </a:solidFill>
            </c:spPr>
          </c:dPt>
          <c:cat>
            <c:strRef>
              <c:f>Sheet1!$A$2:$A$11</c:f>
              <c:strCache>
                <c:ptCount val="10"/>
                <c:pt idx="0">
                  <c:v>1st Qtr</c:v>
                </c:pt>
                <c:pt idx="1">
                  <c:v>2nd Qtr</c:v>
                </c:pt>
                <c:pt idx="2">
                  <c:v>3rd Qtr</c:v>
                </c:pt>
                <c:pt idx="3">
                  <c:v>4th Qtr</c:v>
                </c:pt>
                <c:pt idx="4">
                  <c:v>5th Qtr</c:v>
                </c:pt>
                <c:pt idx="5">
                  <c:v>6th Qtr</c:v>
                </c:pt>
                <c:pt idx="6">
                  <c:v>7th Qtr</c:v>
                </c:pt>
                <c:pt idx="7">
                  <c:v>8th Qtr</c:v>
                </c:pt>
                <c:pt idx="8">
                  <c:v>9th Qtr</c:v>
                </c:pt>
                <c:pt idx="9">
                  <c:v>10th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xmlns:c16r2="http://schemas.microsoft.com/office/drawing/2015/06/chart">
            <c:ext xmlns:c16="http://schemas.microsoft.com/office/drawing/2014/chart" uri="{C3380CC4-5D6E-409C-BE32-E72D297353CC}">
              <c16:uniqueId val="{00000000-3115-4671-8068-7494049F6DB5}"/>
            </c:ext>
          </c:extLst>
        </c:ser>
        <c:dLbls>
          <c:showLegendKey val="0"/>
          <c:showVal val="0"/>
          <c:showCatName val="0"/>
          <c:showSerName val="0"/>
          <c:showPercent val="0"/>
          <c:showBubbleSize val="0"/>
          <c:showLeaderLines val="1"/>
        </c:dLbls>
        <c:firstSliceAng val="250"/>
        <c:holeSize val="50"/>
      </c:doughnutChart>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manualLayout>
          <c:layoutTarget val="inner"/>
          <c:xMode val="edge"/>
          <c:yMode val="edge"/>
          <c:x val="4.7047357880582112E-2"/>
          <c:y val="2.7668947039974138E-2"/>
          <c:w val="0.90933006783363701"/>
          <c:h val="0.91831369750406222"/>
        </c:manualLayout>
      </c:layout>
      <c:doughnutChart>
        <c:varyColors val="1"/>
        <c:ser>
          <c:idx val="0"/>
          <c:order val="0"/>
          <c:tx>
            <c:strRef>
              <c:f>Sheet1!$B$1</c:f>
              <c:strCache>
                <c:ptCount val="1"/>
                <c:pt idx="0">
                  <c:v>Column1</c:v>
                </c:pt>
              </c:strCache>
            </c:strRef>
          </c:tx>
          <c:explosion val="25"/>
          <c:dPt>
            <c:idx val="0"/>
            <c:bubble3D val="0"/>
            <c:spPr>
              <a:solidFill>
                <a:schemeClr val="tx1">
                  <a:lumMod val="65000"/>
                  <a:lumOff val="35000"/>
                </a:schemeClr>
              </a:solidFill>
            </c:spPr>
            <c:extLst xmlns:c16r2="http://schemas.microsoft.com/office/drawing/2015/06/chart">
              <c:ext xmlns:c16="http://schemas.microsoft.com/office/drawing/2014/chart" uri="{C3380CC4-5D6E-409C-BE32-E72D297353CC}">
                <c16:uniqueId val="{00000001-3115-4671-8068-7494049F6DB5}"/>
              </c:ext>
            </c:extLst>
          </c:dPt>
          <c:dPt>
            <c:idx val="1"/>
            <c:bubble3D val="0"/>
            <c:spPr>
              <a:solidFill>
                <a:schemeClr val="tx1">
                  <a:lumMod val="65000"/>
                  <a:lumOff val="35000"/>
                </a:schemeClr>
              </a:solidFill>
            </c:spPr>
            <c:extLst xmlns:c16r2="http://schemas.microsoft.com/office/drawing/2015/06/chart">
              <c:ext xmlns:c16="http://schemas.microsoft.com/office/drawing/2014/chart" uri="{C3380CC4-5D6E-409C-BE32-E72D297353CC}">
                <c16:uniqueId val="{00000003-9FAA-4504-98BA-9655C46F0B76}"/>
              </c:ext>
            </c:extLst>
          </c:dPt>
          <c:dPt>
            <c:idx val="2"/>
            <c:bubble3D val="0"/>
            <c:spPr>
              <a:solidFill>
                <a:schemeClr val="tx1">
                  <a:lumMod val="65000"/>
                  <a:lumOff val="35000"/>
                </a:schemeClr>
              </a:solidFill>
            </c:spPr>
            <c:extLst xmlns:c16r2="http://schemas.microsoft.com/office/drawing/2015/06/chart">
              <c:ext xmlns:c16="http://schemas.microsoft.com/office/drawing/2014/chart" uri="{C3380CC4-5D6E-409C-BE32-E72D297353CC}">
                <c16:uniqueId val="{00000005-9FAA-4504-98BA-9655C46F0B76}"/>
              </c:ext>
            </c:extLst>
          </c:dPt>
          <c:dPt>
            <c:idx val="3"/>
            <c:bubble3D val="0"/>
            <c:spPr>
              <a:solidFill>
                <a:schemeClr val="tx1">
                  <a:lumMod val="65000"/>
                  <a:lumOff val="35000"/>
                </a:schemeClr>
              </a:solidFill>
            </c:spPr>
            <c:extLst xmlns:c16r2="http://schemas.microsoft.com/office/drawing/2015/06/chart">
              <c:ext xmlns:c16="http://schemas.microsoft.com/office/drawing/2014/chart" uri="{C3380CC4-5D6E-409C-BE32-E72D297353CC}">
                <c16:uniqueId val="{00000007-9FAA-4504-98BA-9655C46F0B76}"/>
              </c:ext>
            </c:extLst>
          </c:dPt>
          <c:dPt>
            <c:idx val="4"/>
            <c:bubble3D val="0"/>
            <c:spPr>
              <a:solidFill>
                <a:schemeClr val="tx1">
                  <a:lumMod val="65000"/>
                  <a:lumOff val="35000"/>
                </a:schemeClr>
              </a:solidFill>
            </c:spPr>
          </c:dPt>
          <c:dPt>
            <c:idx val="5"/>
            <c:bubble3D val="0"/>
            <c:spPr>
              <a:solidFill>
                <a:schemeClr val="tx1">
                  <a:lumMod val="65000"/>
                  <a:lumOff val="35000"/>
                </a:schemeClr>
              </a:solidFill>
            </c:spPr>
          </c:dPt>
          <c:dPt>
            <c:idx val="6"/>
            <c:bubble3D val="0"/>
            <c:spPr>
              <a:solidFill>
                <a:schemeClr val="tx1">
                  <a:lumMod val="65000"/>
                  <a:lumOff val="35000"/>
                </a:schemeClr>
              </a:solidFill>
            </c:spPr>
          </c:dPt>
          <c:dPt>
            <c:idx val="7"/>
            <c:bubble3D val="0"/>
            <c:spPr>
              <a:solidFill>
                <a:schemeClr val="tx1">
                  <a:lumMod val="65000"/>
                  <a:lumOff val="35000"/>
                </a:schemeClr>
              </a:solidFill>
            </c:spPr>
          </c:dPt>
          <c:dPt>
            <c:idx val="8"/>
            <c:bubble3D val="0"/>
            <c:spPr>
              <a:solidFill>
                <a:schemeClr val="tx1">
                  <a:lumMod val="65000"/>
                  <a:lumOff val="35000"/>
                </a:schemeClr>
              </a:solidFill>
            </c:spPr>
          </c:dPt>
          <c:dPt>
            <c:idx val="9"/>
            <c:bubble3D val="0"/>
            <c:spPr>
              <a:solidFill>
                <a:schemeClr val="tx1">
                  <a:lumMod val="65000"/>
                  <a:lumOff val="35000"/>
                </a:schemeClr>
              </a:solidFill>
            </c:spPr>
          </c:dPt>
          <c:cat>
            <c:strRef>
              <c:f>Sheet1!$A$2:$A$11</c:f>
              <c:strCache>
                <c:ptCount val="10"/>
                <c:pt idx="0">
                  <c:v>1st Qtr</c:v>
                </c:pt>
                <c:pt idx="1">
                  <c:v>2nd Qtr</c:v>
                </c:pt>
                <c:pt idx="2">
                  <c:v>3rd Qtr</c:v>
                </c:pt>
                <c:pt idx="3">
                  <c:v>4th Qtr</c:v>
                </c:pt>
                <c:pt idx="4">
                  <c:v>5th Qtr</c:v>
                </c:pt>
                <c:pt idx="5">
                  <c:v>6th Qtr</c:v>
                </c:pt>
                <c:pt idx="6">
                  <c:v>7th Qtr</c:v>
                </c:pt>
                <c:pt idx="7">
                  <c:v>8th Qtr</c:v>
                </c:pt>
                <c:pt idx="8">
                  <c:v>9th Qtr</c:v>
                </c:pt>
                <c:pt idx="9">
                  <c:v>10th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xmlns:c16r2="http://schemas.microsoft.com/office/drawing/2015/06/chart">
            <c:ext xmlns:c16="http://schemas.microsoft.com/office/drawing/2014/chart" uri="{C3380CC4-5D6E-409C-BE32-E72D297353CC}">
              <c16:uniqueId val="{00000000-3115-4671-8068-7494049F6DB5}"/>
            </c:ext>
          </c:extLst>
        </c:ser>
        <c:dLbls>
          <c:showLegendKey val="0"/>
          <c:showVal val="0"/>
          <c:showCatName val="0"/>
          <c:showSerName val="0"/>
          <c:showPercent val="0"/>
          <c:showBubbleSize val="0"/>
          <c:showLeaderLines val="1"/>
        </c:dLbls>
        <c:firstSliceAng val="250"/>
        <c:holeSize val="50"/>
      </c:doughnutChart>
    </c:plotArea>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57200"/>
          </a:xfrm>
          <a:prstGeom prst="rect">
            <a:avLst/>
          </a:prstGeom>
        </p:spPr>
        <p:txBody>
          <a:bodyPr vert="horz" lIns="72000" tIns="72000" rIns="72000" bIns="72000" rtlCol="0" anchor="t" anchorCtr="0"/>
          <a:lstStyle/>
          <a:p>
            <a:endParaRPr lang="en-AU" sz="1000" dirty="0">
              <a:cs typeface="Arial" pitchFamily="34" charset="0"/>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72000" tIns="72000" rIns="72000" bIns="72000" rtlCol="0"/>
          <a:lstStyle>
            <a:lvl1pPr algn="r">
              <a:defRPr sz="1200"/>
            </a:lvl1pPr>
          </a:lstStyle>
          <a:p>
            <a:fld id="{4E50C307-5AD1-4F8C-91A0-1FC7219EFB34}" type="datetimeFigureOut">
              <a:rPr lang="en-AU" sz="1000" smtClean="0">
                <a:cs typeface="Arial" pitchFamily="34" charset="0"/>
              </a:rPr>
              <a:t>26/04/2018</a:t>
            </a:fld>
            <a:endParaRPr lang="en-AU" sz="1000" dirty="0">
              <a:cs typeface="Arial" pitchFamily="34" charset="0"/>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72000" tIns="72000" rIns="72000" bIns="72000" rtlCol="0" anchor="b"/>
          <a:lstStyle>
            <a:lvl1pPr algn="l">
              <a:defRPr sz="1200"/>
            </a:lvl1pPr>
          </a:lstStyle>
          <a:p>
            <a:endParaRPr lang="en-AU" sz="1000" dirty="0">
              <a:cs typeface="Arial" pitchFamily="34" charset="0"/>
            </a:endParaRPr>
          </a:p>
        </p:txBody>
      </p:sp>
      <p:sp>
        <p:nvSpPr>
          <p:cNvPr id="5" name="Slide Number Placeholder 4"/>
          <p:cNvSpPr>
            <a:spLocks noGrp="1"/>
          </p:cNvSpPr>
          <p:nvPr>
            <p:ph type="sldNum" sz="quarter" idx="3"/>
          </p:nvPr>
        </p:nvSpPr>
        <p:spPr>
          <a:xfrm>
            <a:off x="5769261" y="8685213"/>
            <a:ext cx="1087153" cy="457200"/>
          </a:xfrm>
          <a:prstGeom prst="rect">
            <a:avLst/>
          </a:prstGeom>
        </p:spPr>
        <p:txBody>
          <a:bodyPr vert="horz" lIns="0" tIns="36000" rIns="91440" bIns="36000" rtlCol="0" anchor="b"/>
          <a:lstStyle>
            <a:lvl1pPr algn="r">
              <a:defRPr sz="1200"/>
            </a:lvl1pPr>
          </a:lstStyle>
          <a:p>
            <a:fld id="{AF84CFB5-B6E9-4915-957C-05CFA717E28F}" type="slidenum">
              <a:rPr lang="en-AU" sz="1000" smtClean="0">
                <a:cs typeface="Arial" pitchFamily="34" charset="0"/>
              </a:rPr>
              <a:t>‹#›</a:t>
            </a:fld>
            <a:endParaRPr lang="en-AU" sz="1000" dirty="0">
              <a:cs typeface="Arial" pitchFamily="34" charset="0"/>
            </a:endParaRPr>
          </a:p>
        </p:txBody>
      </p:sp>
    </p:spTree>
    <p:extLst>
      <p:ext uri="{BB962C8B-B14F-4D97-AF65-F5344CB8AC3E}">
        <p14:creationId xmlns:p14="http://schemas.microsoft.com/office/powerpoint/2010/main" val="26682905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6200" y="76200"/>
            <a:ext cx="5017985" cy="381000"/>
          </a:xfrm>
          <a:prstGeom prst="rect">
            <a:avLst/>
          </a:prstGeom>
        </p:spPr>
        <p:txBody>
          <a:bodyPr vert="horz" lIns="0" tIns="0" rIns="0" bIns="0" rtlCol="0"/>
          <a:lstStyle>
            <a:lvl1pPr algn="l">
              <a:defRPr sz="1200">
                <a:latin typeface="+mn-lt"/>
              </a:defRPr>
            </a:lvl1pPr>
          </a:lstStyle>
          <a:p>
            <a:endParaRPr lang="en-AU" dirty="0"/>
          </a:p>
        </p:txBody>
      </p:sp>
      <p:sp>
        <p:nvSpPr>
          <p:cNvPr id="3" name="Date Placeholder 2"/>
          <p:cNvSpPr>
            <a:spLocks noGrp="1"/>
          </p:cNvSpPr>
          <p:nvPr>
            <p:ph type="dt" idx="1"/>
          </p:nvPr>
        </p:nvSpPr>
        <p:spPr>
          <a:xfrm>
            <a:off x="5398770" y="64770"/>
            <a:ext cx="1417320" cy="381000"/>
          </a:xfrm>
          <a:prstGeom prst="rect">
            <a:avLst/>
          </a:prstGeom>
        </p:spPr>
        <p:txBody>
          <a:bodyPr vert="horz" lIns="0" tIns="0" rIns="0" bIns="0" rtlCol="0"/>
          <a:lstStyle>
            <a:lvl1pPr algn="r">
              <a:defRPr sz="1200">
                <a:latin typeface="+mn-lt"/>
              </a:defRPr>
            </a:lvl1pPr>
          </a:lstStyle>
          <a:p>
            <a:fld id="{9BB1C32A-CF46-409D-8B8D-587A7E3A4DCC}" type="datetimeFigureOut">
              <a:rPr lang="en-AU" smtClean="0"/>
              <a:pPr/>
              <a:t>26/04/2018</a:t>
            </a:fld>
            <a:endParaRPr lang="en-AU" dirty="0"/>
          </a:p>
        </p:txBody>
      </p:sp>
      <p:sp>
        <p:nvSpPr>
          <p:cNvPr id="4" name="Slide Image Placeholder 3"/>
          <p:cNvSpPr>
            <a:spLocks noGrp="1" noRot="1" noChangeAspect="1"/>
          </p:cNvSpPr>
          <p:nvPr>
            <p:ph type="sldImg" idx="2"/>
          </p:nvPr>
        </p:nvSpPr>
        <p:spPr>
          <a:xfrm>
            <a:off x="-246063" y="542925"/>
            <a:ext cx="7342188" cy="4130675"/>
          </a:xfrm>
          <a:prstGeom prst="rect">
            <a:avLst/>
          </a:prstGeom>
          <a:noFill/>
          <a:ln w="3175">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72264" y="4977044"/>
            <a:ext cx="5505891" cy="3481155"/>
          </a:xfrm>
          <a:prstGeom prst="rect">
            <a:avLst/>
          </a:prstGeom>
        </p:spPr>
        <p:txBody>
          <a:bodyPr vert="horz" lIns="0" tIns="0" rIns="0" bIns="0" rtlCol="0">
            <a:normAutofit/>
          </a:bodyPr>
          <a:lstStyle/>
          <a:p>
            <a:pPr lvl="0"/>
            <a:r>
              <a:rPr lang="en-AU" noProof="0" dirty="0"/>
              <a:t>Click to edit Master text styles</a:t>
            </a:r>
          </a:p>
          <a:p>
            <a:pPr marL="0" lvl="1"/>
            <a:r>
              <a:rPr lang="en-AU" noProof="0" dirty="0"/>
              <a:t>Second level</a:t>
            </a:r>
          </a:p>
          <a:p>
            <a:pPr marL="144000" lvl="2" indent="-144000">
              <a:buFont typeface="Arial" pitchFamily="34" charset="0"/>
              <a:buChar char="•"/>
            </a:pPr>
            <a:r>
              <a:rPr lang="en-AU" noProof="0" dirty="0"/>
              <a:t>Third level</a:t>
            </a:r>
          </a:p>
          <a:p>
            <a:pPr marL="288000" lvl="3" indent="-144000">
              <a:buFont typeface="Arial" pitchFamily="34" charset="0"/>
              <a:buChar char="•"/>
            </a:pPr>
            <a:r>
              <a:rPr lang="en-AU" noProof="0" dirty="0"/>
              <a:t>Fourth level</a:t>
            </a:r>
          </a:p>
        </p:txBody>
      </p:sp>
      <p:sp>
        <p:nvSpPr>
          <p:cNvPr id="6" name="Footer Placeholder 5"/>
          <p:cNvSpPr>
            <a:spLocks noGrp="1"/>
          </p:cNvSpPr>
          <p:nvPr>
            <p:ph type="ftr" sz="quarter" idx="4"/>
          </p:nvPr>
        </p:nvSpPr>
        <p:spPr>
          <a:xfrm>
            <a:off x="76200" y="8685213"/>
            <a:ext cx="4800600" cy="360000"/>
          </a:xfrm>
          <a:prstGeom prst="rect">
            <a:avLst/>
          </a:prstGeom>
        </p:spPr>
        <p:txBody>
          <a:bodyPr vert="horz" lIns="91440" tIns="45720" rIns="91440" bIns="45720" rtlCol="0" anchor="b"/>
          <a:lstStyle>
            <a:lvl1pPr algn="l">
              <a:defRPr sz="1200">
                <a:latin typeface="+mn-lt"/>
                <a:cs typeface="Arial" pitchFamily="34" charset="0"/>
              </a:defRPr>
            </a:lvl1pPr>
          </a:lstStyle>
          <a:p>
            <a:endParaRPr lang="en-AU" dirty="0"/>
          </a:p>
        </p:txBody>
      </p:sp>
      <p:sp>
        <p:nvSpPr>
          <p:cNvPr id="7" name="Slide Number Placeholder 6"/>
          <p:cNvSpPr>
            <a:spLocks noGrp="1"/>
          </p:cNvSpPr>
          <p:nvPr>
            <p:ph type="sldNum" sz="quarter" idx="5"/>
          </p:nvPr>
        </p:nvSpPr>
        <p:spPr>
          <a:xfrm>
            <a:off x="5855969" y="8685213"/>
            <a:ext cx="989013" cy="360000"/>
          </a:xfrm>
          <a:prstGeom prst="rect">
            <a:avLst/>
          </a:prstGeom>
        </p:spPr>
        <p:txBody>
          <a:bodyPr vert="horz" lIns="91440" tIns="45720" rIns="91440" bIns="45720" rtlCol="0" anchor="b"/>
          <a:lstStyle>
            <a:lvl1pPr algn="r">
              <a:defRPr sz="1200">
                <a:latin typeface="+mn-lt"/>
              </a:defRPr>
            </a:lvl1pPr>
          </a:lstStyle>
          <a:p>
            <a:fld id="{D5A593CC-2149-4E6C-BC3C-0044C280ECB2}" type="slidenum">
              <a:rPr lang="en-AU" smtClean="0"/>
              <a:pPr/>
              <a:t>‹#›</a:t>
            </a:fld>
            <a:endParaRPr lang="en-AU" dirty="0"/>
          </a:p>
        </p:txBody>
      </p:sp>
    </p:spTree>
    <p:extLst>
      <p:ext uri="{BB962C8B-B14F-4D97-AF65-F5344CB8AC3E}">
        <p14:creationId xmlns:p14="http://schemas.microsoft.com/office/powerpoint/2010/main" val="3772576877"/>
      </p:ext>
    </p:extLst>
  </p:cSld>
  <p:clrMap bg1="lt1" tx1="dk1" bg2="lt2" tx2="dk2" accent1="accent1" accent2="accent2" accent3="accent3" accent4="accent4" accent5="accent5" accent6="accent6" hlink="hlink" folHlink="folHlink"/>
  <p:notesStyle>
    <a:lvl1pPr marL="0" algn="l" defTabSz="1828800" rtl="0" eaLnBrk="1" latinLnBrk="0" hangingPunct="1">
      <a:defRPr lang="en-US" sz="2400" b="1" kern="1200" dirty="0" smtClean="0">
        <a:solidFill>
          <a:schemeClr val="tx1"/>
        </a:solidFill>
        <a:latin typeface="+mn-lt"/>
        <a:ea typeface="+mn-ea"/>
        <a:cs typeface="Arial" pitchFamily="34" charset="0"/>
      </a:defRPr>
    </a:lvl1pPr>
    <a:lvl2pPr marL="914400" algn="l" defTabSz="1828800" rtl="0" eaLnBrk="1" latinLnBrk="0" hangingPunct="1">
      <a:defRPr lang="en-US" sz="2400" kern="1200" dirty="0" smtClean="0">
        <a:solidFill>
          <a:schemeClr val="tx1"/>
        </a:solidFill>
        <a:latin typeface="Arial" pitchFamily="34" charset="0"/>
        <a:ea typeface="+mn-ea"/>
        <a:cs typeface="Arial" pitchFamily="34" charset="0"/>
      </a:defRPr>
    </a:lvl2pPr>
    <a:lvl3pPr marL="1828800" algn="l" defTabSz="1828800" rtl="0" eaLnBrk="1" latinLnBrk="0" hangingPunct="1">
      <a:defRPr lang="en-US" sz="2400" kern="1200" dirty="0" smtClean="0">
        <a:solidFill>
          <a:schemeClr val="tx1"/>
        </a:solidFill>
        <a:latin typeface="Arial" pitchFamily="34" charset="0"/>
        <a:ea typeface="+mn-ea"/>
        <a:cs typeface="Arial" pitchFamily="34" charset="0"/>
      </a:defRPr>
    </a:lvl3pPr>
    <a:lvl4pPr marL="2743200" algn="l" defTabSz="1828800" rtl="0" eaLnBrk="1" latinLnBrk="0" hangingPunct="1">
      <a:defRPr lang="en-US" sz="2400" kern="1200" dirty="0" smtClean="0">
        <a:solidFill>
          <a:schemeClr val="tx1"/>
        </a:solidFill>
        <a:latin typeface="Arial" pitchFamily="34" charset="0"/>
        <a:ea typeface="+mn-ea"/>
        <a:cs typeface="Arial" pitchFamily="34" charset="0"/>
      </a:defRPr>
    </a:lvl4pPr>
    <a:lvl5pPr marL="3657600" algn="l" defTabSz="1828800" rtl="0" eaLnBrk="1" latinLnBrk="0" hangingPunct="1">
      <a:defRPr lang="en-AU" sz="2400" kern="1200" baseline="0" dirty="0">
        <a:solidFill>
          <a:schemeClr val="tx1"/>
        </a:solidFill>
        <a:latin typeface="Arial" pitchFamily="34" charset="0"/>
        <a:ea typeface="+mn-ea"/>
        <a:cs typeface="Arial" pitchFamily="34" charset="0"/>
      </a:defRPr>
    </a:lvl5pPr>
    <a:lvl6pPr marL="4572000" algn="l" defTabSz="1828800" rtl="0" eaLnBrk="1" latinLnBrk="0" hangingPunct="1">
      <a:defRPr sz="2400" kern="1200">
        <a:solidFill>
          <a:schemeClr val="tx1"/>
        </a:solidFill>
        <a:latin typeface="+mn-lt"/>
        <a:ea typeface="+mn-ea"/>
        <a:cs typeface="+mn-cs"/>
      </a:defRPr>
    </a:lvl6pPr>
    <a:lvl7pPr marL="5486400" algn="l" defTabSz="1828800" rtl="0" eaLnBrk="1" latinLnBrk="0" hangingPunct="1">
      <a:defRPr sz="2400" kern="1200">
        <a:solidFill>
          <a:schemeClr val="tx1"/>
        </a:solidFill>
        <a:latin typeface="+mn-lt"/>
        <a:ea typeface="+mn-ea"/>
        <a:cs typeface="+mn-cs"/>
      </a:defRPr>
    </a:lvl7pPr>
    <a:lvl8pPr marL="6400800" algn="l" defTabSz="1828800" rtl="0" eaLnBrk="1" latinLnBrk="0" hangingPunct="1">
      <a:defRPr sz="2400" kern="1200">
        <a:solidFill>
          <a:schemeClr val="tx1"/>
        </a:solidFill>
        <a:latin typeface="+mn-lt"/>
        <a:ea typeface="+mn-ea"/>
        <a:cs typeface="+mn-cs"/>
      </a:defRPr>
    </a:lvl8pPr>
    <a:lvl9pPr marL="7315200" algn="l" defTabSz="1828800"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dirty="0" smtClean="0">
                <a:latin typeface="Arial" panose="020B0604020202020204" pitchFamily="34" charset="0"/>
                <a:cs typeface="Arial" panose="020B0604020202020204" pitchFamily="34" charset="0"/>
              </a:rPr>
              <a:t>Tip:</a:t>
            </a:r>
            <a:r>
              <a:rPr lang="en-AU" sz="1200" baseline="0" dirty="0" smtClean="0">
                <a:latin typeface="Arial" panose="020B0604020202020204" pitchFamily="34" charset="0"/>
                <a:cs typeface="Arial" panose="020B0604020202020204" pitchFamily="34" charset="0"/>
              </a:rPr>
              <a:t> </a:t>
            </a:r>
            <a:r>
              <a:rPr lang="en-AU" sz="1200" b="0" baseline="0" dirty="0" smtClean="0">
                <a:latin typeface="Arial" panose="020B0604020202020204" pitchFamily="34" charset="0"/>
                <a:cs typeface="Arial" panose="020B0604020202020204" pitchFamily="34" charset="0"/>
              </a:rPr>
              <a:t>This slide can be adapted to your health service’s preferred definitions of organisational capability for improvement.</a:t>
            </a:r>
            <a:endParaRPr lang="en-AU" sz="1200" b="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D5A593CC-2149-4E6C-BC3C-0044C280ECB2}" type="slidenum">
              <a:rPr lang="en-AU" smtClean="0"/>
              <a:pPr/>
              <a:t>5</a:t>
            </a:fld>
            <a:endParaRPr lang="en-AU" dirty="0"/>
          </a:p>
        </p:txBody>
      </p:sp>
    </p:spTree>
    <p:extLst>
      <p:ext uri="{BB962C8B-B14F-4D97-AF65-F5344CB8AC3E}">
        <p14:creationId xmlns:p14="http://schemas.microsoft.com/office/powerpoint/2010/main" val="699435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828800" rtl="0" eaLnBrk="1" fontAlgn="auto" latinLnBrk="0" hangingPunct="1">
              <a:lnSpc>
                <a:spcPct val="100000"/>
              </a:lnSpc>
              <a:spcBef>
                <a:spcPts val="0"/>
              </a:spcBef>
              <a:spcAft>
                <a:spcPts val="0"/>
              </a:spcAft>
              <a:buClrTx/>
              <a:buSzTx/>
              <a:buFontTx/>
              <a:buNone/>
              <a:tabLst/>
              <a:defRPr/>
            </a:pPr>
            <a:r>
              <a:rPr lang="en-AU" sz="2400" dirty="0" smtClean="0">
                <a:latin typeface="Arial" panose="020B0604020202020204" pitchFamily="34" charset="0"/>
                <a:cs typeface="Arial" panose="020B0604020202020204" pitchFamily="34" charset="0"/>
              </a:rPr>
              <a:t>Tip:</a:t>
            </a:r>
            <a:r>
              <a:rPr lang="en-AU" sz="2400" baseline="0" dirty="0" smtClean="0">
                <a:latin typeface="Arial" panose="020B0604020202020204" pitchFamily="34" charset="0"/>
                <a:cs typeface="Arial" panose="020B0604020202020204" pitchFamily="34" charset="0"/>
              </a:rPr>
              <a:t> </a:t>
            </a:r>
            <a:r>
              <a:rPr lang="en-AU" sz="2400" b="0" baseline="0" dirty="0" smtClean="0">
                <a:latin typeface="Arial" panose="020B0604020202020204" pitchFamily="34" charset="0"/>
                <a:cs typeface="Arial" panose="020B0604020202020204" pitchFamily="34" charset="0"/>
              </a:rPr>
              <a:t>This slide can be adapted to describe how OSIM links with your health service’s improvement and innovation plan / strategy.</a:t>
            </a:r>
            <a:endParaRPr lang="en-AU" sz="2400" dirty="0" smtClean="0"/>
          </a:p>
        </p:txBody>
      </p:sp>
      <p:sp>
        <p:nvSpPr>
          <p:cNvPr id="4" name="Slide Number Placeholder 3"/>
          <p:cNvSpPr>
            <a:spLocks noGrp="1"/>
          </p:cNvSpPr>
          <p:nvPr>
            <p:ph type="sldNum" sz="quarter" idx="10"/>
          </p:nvPr>
        </p:nvSpPr>
        <p:spPr/>
        <p:txBody>
          <a:bodyPr/>
          <a:lstStyle/>
          <a:p>
            <a:fld id="{D5A593CC-2149-4E6C-BC3C-0044C280ECB2}" type="slidenum">
              <a:rPr lang="en-AU" smtClean="0"/>
              <a:pPr/>
              <a:t>17</a:t>
            </a:fld>
            <a:endParaRPr lang="en-AU" dirty="0"/>
          </a:p>
        </p:txBody>
      </p:sp>
    </p:spTree>
    <p:extLst>
      <p:ext uri="{BB962C8B-B14F-4D97-AF65-F5344CB8AC3E}">
        <p14:creationId xmlns:p14="http://schemas.microsoft.com/office/powerpoint/2010/main" val="38357003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828800" rtl="0" eaLnBrk="1" fontAlgn="auto" latinLnBrk="0" hangingPunct="1">
              <a:lnSpc>
                <a:spcPct val="100000"/>
              </a:lnSpc>
              <a:spcBef>
                <a:spcPts val="0"/>
              </a:spcBef>
              <a:spcAft>
                <a:spcPts val="0"/>
              </a:spcAft>
              <a:buClrTx/>
              <a:buSzTx/>
              <a:buFontTx/>
              <a:buNone/>
              <a:tabLst/>
              <a:defRPr/>
            </a:pPr>
            <a:r>
              <a:rPr lang="en-AU" sz="2400" dirty="0" smtClean="0">
                <a:latin typeface="Arial" panose="020B0604020202020204" pitchFamily="34" charset="0"/>
                <a:cs typeface="Arial" panose="020B0604020202020204" pitchFamily="34" charset="0"/>
              </a:rPr>
              <a:t>Tip:</a:t>
            </a:r>
            <a:r>
              <a:rPr lang="en-AU" sz="2400" baseline="0" dirty="0" smtClean="0">
                <a:latin typeface="Arial" panose="020B0604020202020204" pitchFamily="34" charset="0"/>
                <a:cs typeface="Arial" panose="020B0604020202020204" pitchFamily="34" charset="0"/>
              </a:rPr>
              <a:t> </a:t>
            </a:r>
            <a:r>
              <a:rPr lang="en-AU" sz="2400" b="0" baseline="0" dirty="0" smtClean="0">
                <a:latin typeface="Arial" panose="020B0604020202020204" pitchFamily="34" charset="0"/>
                <a:cs typeface="Arial" panose="020B0604020202020204" pitchFamily="34" charset="0"/>
              </a:rPr>
              <a:t>This slide can be adapted to describe the administration method your health service uses, or as a prompt to discuss what method would most suit your health service.</a:t>
            </a:r>
            <a:endParaRPr lang="en-AU" dirty="0" smtClean="0"/>
          </a:p>
        </p:txBody>
      </p:sp>
      <p:sp>
        <p:nvSpPr>
          <p:cNvPr id="4" name="Slide Number Placeholder 3"/>
          <p:cNvSpPr>
            <a:spLocks noGrp="1"/>
          </p:cNvSpPr>
          <p:nvPr>
            <p:ph type="sldNum" sz="quarter" idx="10"/>
          </p:nvPr>
        </p:nvSpPr>
        <p:spPr/>
        <p:txBody>
          <a:bodyPr/>
          <a:lstStyle/>
          <a:p>
            <a:fld id="{D5A593CC-2149-4E6C-BC3C-0044C280ECB2}" type="slidenum">
              <a:rPr lang="en-AU" smtClean="0"/>
              <a:pPr/>
              <a:t>19</a:t>
            </a:fld>
            <a:endParaRPr lang="en-AU" dirty="0"/>
          </a:p>
        </p:txBody>
      </p:sp>
    </p:spTree>
    <p:extLst>
      <p:ext uri="{BB962C8B-B14F-4D97-AF65-F5344CB8AC3E}">
        <p14:creationId xmlns:p14="http://schemas.microsoft.com/office/powerpoint/2010/main" val="10479943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828800" rtl="0" eaLnBrk="1" fontAlgn="auto" latinLnBrk="0" hangingPunct="1">
              <a:lnSpc>
                <a:spcPct val="100000"/>
              </a:lnSpc>
              <a:spcBef>
                <a:spcPts val="0"/>
              </a:spcBef>
              <a:spcAft>
                <a:spcPts val="0"/>
              </a:spcAft>
              <a:buClrTx/>
              <a:buSzTx/>
              <a:buFontTx/>
              <a:buNone/>
              <a:tabLst/>
              <a:defRPr/>
            </a:pPr>
            <a:r>
              <a:rPr lang="en-AU" sz="2400" dirty="0" smtClean="0">
                <a:latin typeface="Arial" panose="020B0604020202020204" pitchFamily="34" charset="0"/>
                <a:cs typeface="Arial" panose="020B0604020202020204" pitchFamily="34" charset="0"/>
              </a:rPr>
              <a:t>Tip:</a:t>
            </a:r>
            <a:r>
              <a:rPr lang="en-AU" sz="2400" baseline="0" dirty="0" smtClean="0">
                <a:latin typeface="Arial" panose="020B0604020202020204" pitchFamily="34" charset="0"/>
                <a:cs typeface="Arial" panose="020B0604020202020204" pitchFamily="34" charset="0"/>
              </a:rPr>
              <a:t> </a:t>
            </a:r>
            <a:r>
              <a:rPr lang="en-AU" sz="2400" b="0" baseline="0" dirty="0" smtClean="0">
                <a:latin typeface="Arial" panose="020B0604020202020204" pitchFamily="34" charset="0"/>
                <a:cs typeface="Arial" panose="020B0604020202020204" pitchFamily="34" charset="0"/>
              </a:rPr>
              <a:t>This slide can be adapted to describe when the OSIM is usually completed at your health service and if it is done annually (or planned to be).</a:t>
            </a:r>
            <a:endParaRPr lang="en-AU"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20</a:t>
            </a:fld>
            <a:endParaRPr lang="en-AU" dirty="0"/>
          </a:p>
        </p:txBody>
      </p:sp>
    </p:spTree>
    <p:extLst>
      <p:ext uri="{BB962C8B-B14F-4D97-AF65-F5344CB8AC3E}">
        <p14:creationId xmlns:p14="http://schemas.microsoft.com/office/powerpoint/2010/main" val="32706260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828800" rtl="0" eaLnBrk="1" fontAlgn="auto" latinLnBrk="0" hangingPunct="1">
              <a:lnSpc>
                <a:spcPct val="100000"/>
              </a:lnSpc>
              <a:spcBef>
                <a:spcPts val="0"/>
              </a:spcBef>
              <a:spcAft>
                <a:spcPts val="0"/>
              </a:spcAft>
              <a:buClrTx/>
              <a:buSzTx/>
              <a:buFontTx/>
              <a:buNone/>
              <a:tabLst/>
              <a:defRPr/>
            </a:pPr>
            <a:r>
              <a:rPr lang="en-AU" sz="2400" dirty="0" smtClean="0">
                <a:latin typeface="Arial" panose="020B0604020202020204" pitchFamily="34" charset="0"/>
                <a:cs typeface="Arial" panose="020B0604020202020204" pitchFamily="34" charset="0"/>
              </a:rPr>
              <a:t>Tip:</a:t>
            </a:r>
            <a:r>
              <a:rPr lang="en-AU" sz="2400" baseline="0" dirty="0" smtClean="0">
                <a:latin typeface="Arial" panose="020B0604020202020204" pitchFamily="34" charset="0"/>
                <a:cs typeface="Arial" panose="020B0604020202020204" pitchFamily="34" charset="0"/>
              </a:rPr>
              <a:t> </a:t>
            </a:r>
            <a:r>
              <a:rPr lang="en-AU" sz="2400" b="0" baseline="0" dirty="0" smtClean="0">
                <a:latin typeface="Arial" panose="020B0604020202020204" pitchFamily="34" charset="0"/>
                <a:cs typeface="Arial" panose="020B0604020202020204" pitchFamily="34" charset="0"/>
              </a:rPr>
              <a:t>This slide can be adapted to describe your health service’s OSIM process and timeline, e.g. specific dates, accountabilities, links with other initiatives and projects.</a:t>
            </a:r>
            <a:endParaRPr lang="en-AU"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21</a:t>
            </a:fld>
            <a:endParaRPr lang="en-AU" dirty="0"/>
          </a:p>
        </p:txBody>
      </p:sp>
    </p:spTree>
    <p:extLst>
      <p:ext uri="{BB962C8B-B14F-4D97-AF65-F5344CB8AC3E}">
        <p14:creationId xmlns:p14="http://schemas.microsoft.com/office/powerpoint/2010/main" val="2601453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828800" rtl="0" eaLnBrk="1" fontAlgn="auto" latinLnBrk="0" hangingPunct="1">
              <a:lnSpc>
                <a:spcPct val="100000"/>
              </a:lnSpc>
              <a:spcBef>
                <a:spcPts val="0"/>
              </a:spcBef>
              <a:spcAft>
                <a:spcPts val="0"/>
              </a:spcAft>
              <a:buClrTx/>
              <a:buSzTx/>
              <a:buFontTx/>
              <a:buNone/>
              <a:tabLst/>
              <a:defRPr/>
            </a:pPr>
            <a:endParaRPr lang="en-AU"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22</a:t>
            </a:fld>
            <a:endParaRPr lang="en-AU" dirty="0"/>
          </a:p>
        </p:txBody>
      </p:sp>
    </p:spTree>
    <p:extLst>
      <p:ext uri="{BB962C8B-B14F-4D97-AF65-F5344CB8AC3E}">
        <p14:creationId xmlns:p14="http://schemas.microsoft.com/office/powerpoint/2010/main" val="2601453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828800" rtl="0" eaLnBrk="1" fontAlgn="auto" latinLnBrk="0" hangingPunct="1">
              <a:lnSpc>
                <a:spcPct val="100000"/>
              </a:lnSpc>
              <a:spcBef>
                <a:spcPts val="0"/>
              </a:spcBef>
              <a:spcAft>
                <a:spcPts val="0"/>
              </a:spcAft>
              <a:buClrTx/>
              <a:buSzTx/>
              <a:buFontTx/>
              <a:buNone/>
              <a:tabLst/>
              <a:defRPr/>
            </a:pPr>
            <a:endParaRPr lang="en-AU"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23</a:t>
            </a:fld>
            <a:endParaRPr lang="en-AU" dirty="0"/>
          </a:p>
        </p:txBody>
      </p:sp>
    </p:spTree>
    <p:extLst>
      <p:ext uri="{BB962C8B-B14F-4D97-AF65-F5344CB8AC3E}">
        <p14:creationId xmlns:p14="http://schemas.microsoft.com/office/powerpoint/2010/main" val="2601453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828800" rtl="0" eaLnBrk="1" fontAlgn="auto" latinLnBrk="0" hangingPunct="1">
              <a:lnSpc>
                <a:spcPct val="100000"/>
              </a:lnSpc>
              <a:spcBef>
                <a:spcPts val="0"/>
              </a:spcBef>
              <a:spcAft>
                <a:spcPts val="0"/>
              </a:spcAft>
              <a:buClrTx/>
              <a:buSzTx/>
              <a:buFontTx/>
              <a:buNone/>
              <a:tabLst/>
              <a:defRPr/>
            </a:pPr>
            <a:r>
              <a:rPr lang="en-AU" sz="2400" dirty="0" smtClean="0">
                <a:latin typeface="Arial" panose="020B0604020202020204" pitchFamily="34" charset="0"/>
                <a:cs typeface="Arial" panose="020B0604020202020204" pitchFamily="34" charset="0"/>
              </a:rPr>
              <a:t>Tip:</a:t>
            </a:r>
            <a:r>
              <a:rPr lang="en-AU" sz="2400" baseline="0" dirty="0" smtClean="0">
                <a:latin typeface="Arial" panose="020B0604020202020204" pitchFamily="34" charset="0"/>
                <a:cs typeface="Arial" panose="020B0604020202020204" pitchFamily="34" charset="0"/>
              </a:rPr>
              <a:t> </a:t>
            </a:r>
            <a:r>
              <a:rPr lang="en-AU" sz="2400" b="0" baseline="0" dirty="0" smtClean="0">
                <a:latin typeface="Arial" panose="020B0604020202020204" pitchFamily="34" charset="0"/>
                <a:cs typeface="Arial" panose="020B0604020202020204" pitchFamily="34" charset="0"/>
              </a:rPr>
              <a:t>This slide can be adapted to describe the reference points specific to your health service that you plan to use or have previously found useful when using the OSIM.</a:t>
            </a:r>
            <a:endParaRPr lang="en-AU"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24</a:t>
            </a:fld>
            <a:endParaRPr lang="en-AU" dirty="0"/>
          </a:p>
        </p:txBody>
      </p:sp>
    </p:spTree>
    <p:extLst>
      <p:ext uri="{BB962C8B-B14F-4D97-AF65-F5344CB8AC3E}">
        <p14:creationId xmlns:p14="http://schemas.microsoft.com/office/powerpoint/2010/main" val="38064695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828800" rtl="0" eaLnBrk="1" fontAlgn="auto" latinLnBrk="0" hangingPunct="1">
              <a:lnSpc>
                <a:spcPct val="100000"/>
              </a:lnSpc>
              <a:spcBef>
                <a:spcPts val="0"/>
              </a:spcBef>
              <a:spcAft>
                <a:spcPts val="0"/>
              </a:spcAft>
              <a:buClrTx/>
              <a:buSzTx/>
              <a:buFontTx/>
              <a:buNone/>
              <a:tabLst/>
              <a:defRPr/>
            </a:pPr>
            <a:r>
              <a:rPr lang="en-AU" sz="2400" dirty="0" smtClean="0">
                <a:latin typeface="Arial" panose="020B0604020202020204" pitchFamily="34" charset="0"/>
                <a:cs typeface="Arial" panose="020B0604020202020204" pitchFamily="34" charset="0"/>
              </a:rPr>
              <a:t>Tip:</a:t>
            </a:r>
            <a:r>
              <a:rPr lang="en-AU" sz="2400" baseline="0" dirty="0" smtClean="0">
                <a:latin typeface="Arial" panose="020B0604020202020204" pitchFamily="34" charset="0"/>
                <a:cs typeface="Arial" panose="020B0604020202020204" pitchFamily="34" charset="0"/>
              </a:rPr>
              <a:t> </a:t>
            </a:r>
            <a:r>
              <a:rPr lang="en-AU" sz="2400" b="0" baseline="0" dirty="0" smtClean="0">
                <a:latin typeface="Arial" panose="020B0604020202020204" pitchFamily="34" charset="0"/>
                <a:cs typeface="Arial" panose="020B0604020202020204" pitchFamily="34" charset="0"/>
              </a:rPr>
              <a:t>This slide can be adapted to describe who you plan/want to invite to participate in OSIM.</a:t>
            </a:r>
            <a:endParaRPr lang="en-AU" dirty="0" smtClean="0"/>
          </a:p>
          <a:p>
            <a:endParaRPr lang="en-AU"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25</a:t>
            </a:fld>
            <a:endParaRPr lang="en-AU" dirty="0"/>
          </a:p>
        </p:txBody>
      </p:sp>
    </p:spTree>
    <p:extLst>
      <p:ext uri="{BB962C8B-B14F-4D97-AF65-F5344CB8AC3E}">
        <p14:creationId xmlns:p14="http://schemas.microsoft.com/office/powerpoint/2010/main" val="40705647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828800" rtl="0" eaLnBrk="1" fontAlgn="auto" latinLnBrk="0" hangingPunct="1">
              <a:lnSpc>
                <a:spcPct val="100000"/>
              </a:lnSpc>
              <a:spcBef>
                <a:spcPts val="0"/>
              </a:spcBef>
              <a:spcAft>
                <a:spcPts val="0"/>
              </a:spcAft>
              <a:buClrTx/>
              <a:buSzTx/>
              <a:buFontTx/>
              <a:buNone/>
              <a:tabLst/>
              <a:defRPr/>
            </a:pPr>
            <a:r>
              <a:rPr lang="en-AU" sz="2400" dirty="0" smtClean="0">
                <a:latin typeface="Arial" panose="020B0604020202020204" pitchFamily="34" charset="0"/>
                <a:cs typeface="Arial" panose="020B0604020202020204" pitchFamily="34" charset="0"/>
              </a:rPr>
              <a:t>Tip:</a:t>
            </a:r>
            <a:r>
              <a:rPr lang="en-AU" sz="2400" baseline="0" dirty="0" smtClean="0">
                <a:latin typeface="Arial" panose="020B0604020202020204" pitchFamily="34" charset="0"/>
                <a:cs typeface="Arial" panose="020B0604020202020204" pitchFamily="34" charset="0"/>
              </a:rPr>
              <a:t> </a:t>
            </a:r>
            <a:r>
              <a:rPr lang="en-AU" sz="2400" b="0" baseline="0" dirty="0" smtClean="0">
                <a:latin typeface="Arial" panose="020B0604020202020204" pitchFamily="34" charset="0"/>
                <a:cs typeface="Arial" panose="020B0604020202020204" pitchFamily="34" charset="0"/>
              </a:rPr>
              <a:t>This slide can be adapted to describe how your health service will use the OSIM assessment outcome to prioritise areas of focus and put actions in place to improve on any criterion.</a:t>
            </a:r>
            <a:endParaRPr lang="en-AU"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28</a:t>
            </a:fld>
            <a:endParaRPr lang="en-AU" dirty="0"/>
          </a:p>
        </p:txBody>
      </p:sp>
    </p:spTree>
    <p:extLst>
      <p:ext uri="{BB962C8B-B14F-4D97-AF65-F5344CB8AC3E}">
        <p14:creationId xmlns:p14="http://schemas.microsoft.com/office/powerpoint/2010/main" val="1840726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828800" rtl="0" eaLnBrk="1" fontAlgn="auto" latinLnBrk="0" hangingPunct="1">
              <a:lnSpc>
                <a:spcPct val="100000"/>
              </a:lnSpc>
              <a:spcBef>
                <a:spcPts val="0"/>
              </a:spcBef>
              <a:spcAft>
                <a:spcPts val="0"/>
              </a:spcAft>
              <a:buClrTx/>
              <a:buSzTx/>
              <a:buFontTx/>
              <a:buNone/>
              <a:tabLst/>
              <a:defRPr/>
            </a:pPr>
            <a:r>
              <a:rPr lang="en-AU" sz="2400" dirty="0" smtClean="0">
                <a:latin typeface="Arial" panose="020B0604020202020204" pitchFamily="34" charset="0"/>
                <a:cs typeface="Arial" panose="020B0604020202020204" pitchFamily="34" charset="0"/>
              </a:rPr>
              <a:t>Tip:</a:t>
            </a:r>
            <a:r>
              <a:rPr lang="en-AU" sz="2400" baseline="0" dirty="0" smtClean="0">
                <a:latin typeface="Arial" panose="020B0604020202020204" pitchFamily="34" charset="0"/>
                <a:cs typeface="Arial" panose="020B0604020202020204" pitchFamily="34" charset="0"/>
              </a:rPr>
              <a:t> </a:t>
            </a:r>
            <a:r>
              <a:rPr lang="en-AU" sz="2400" b="0" baseline="0" dirty="0" smtClean="0">
                <a:latin typeface="Arial" panose="020B0604020202020204" pitchFamily="34" charset="0"/>
                <a:cs typeface="Arial" panose="020B0604020202020204" pitchFamily="34" charset="0"/>
              </a:rPr>
              <a:t>This slide can be adapted to describe how your health service will continue engaging with relevant leaders, staff and consumers about OSIM assessment outcomes and next steps.</a:t>
            </a:r>
            <a:endParaRPr lang="en-AU" dirty="0" smtClean="0"/>
          </a:p>
          <a:p>
            <a:endParaRPr lang="en-AU"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29</a:t>
            </a:fld>
            <a:endParaRPr lang="en-AU" dirty="0"/>
          </a:p>
        </p:txBody>
      </p:sp>
    </p:spTree>
    <p:extLst>
      <p:ext uri="{BB962C8B-B14F-4D97-AF65-F5344CB8AC3E}">
        <p14:creationId xmlns:p14="http://schemas.microsoft.com/office/powerpoint/2010/main" val="35342769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828800" rtl="0" eaLnBrk="1" fontAlgn="auto" latinLnBrk="0" hangingPunct="1">
              <a:lnSpc>
                <a:spcPct val="100000"/>
              </a:lnSpc>
              <a:spcBef>
                <a:spcPts val="0"/>
              </a:spcBef>
              <a:spcAft>
                <a:spcPts val="0"/>
              </a:spcAft>
              <a:buClrTx/>
              <a:buSzTx/>
              <a:buFontTx/>
              <a:buNone/>
              <a:tabLst/>
              <a:defRPr/>
            </a:pPr>
            <a:r>
              <a:rPr lang="en-AU" sz="1200" dirty="0" smtClean="0">
                <a:latin typeface="Arial" panose="020B0604020202020204" pitchFamily="34" charset="0"/>
                <a:cs typeface="Arial" panose="020B0604020202020204" pitchFamily="34" charset="0"/>
              </a:rPr>
              <a:t>Tip:</a:t>
            </a:r>
            <a:r>
              <a:rPr lang="en-AU" sz="1200" baseline="0" dirty="0" smtClean="0">
                <a:latin typeface="Arial" panose="020B0604020202020204" pitchFamily="34" charset="0"/>
                <a:cs typeface="Arial" panose="020B0604020202020204" pitchFamily="34" charset="0"/>
              </a:rPr>
              <a:t> </a:t>
            </a:r>
            <a:r>
              <a:rPr lang="en-AU" sz="1200" b="0" baseline="0" dirty="0" smtClean="0">
                <a:latin typeface="Arial" panose="020B0604020202020204" pitchFamily="34" charset="0"/>
                <a:cs typeface="Arial" panose="020B0604020202020204" pitchFamily="34" charset="0"/>
              </a:rPr>
              <a:t>This slide can be used to set the context for why establishing the resources and environment for improvement is important for your health organisation.</a:t>
            </a:r>
            <a:endParaRPr lang="en-AU" sz="1200" b="0"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D5A593CC-2149-4E6C-BC3C-0044C280ECB2}" type="slidenum">
              <a:rPr lang="en-AU" smtClean="0"/>
              <a:pPr/>
              <a:t>6</a:t>
            </a:fld>
            <a:endParaRPr lang="en-AU" dirty="0"/>
          </a:p>
        </p:txBody>
      </p:sp>
    </p:spTree>
    <p:extLst>
      <p:ext uri="{BB962C8B-B14F-4D97-AF65-F5344CB8AC3E}">
        <p14:creationId xmlns:p14="http://schemas.microsoft.com/office/powerpoint/2010/main" val="25025663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828800" rtl="0" eaLnBrk="1" fontAlgn="auto" latinLnBrk="0" hangingPunct="1">
              <a:lnSpc>
                <a:spcPct val="100000"/>
              </a:lnSpc>
              <a:spcBef>
                <a:spcPts val="0"/>
              </a:spcBef>
              <a:spcAft>
                <a:spcPts val="0"/>
              </a:spcAft>
              <a:buClrTx/>
              <a:buSzTx/>
              <a:buFontTx/>
              <a:buNone/>
              <a:tabLst/>
              <a:defRPr/>
            </a:pPr>
            <a:r>
              <a:rPr lang="en-AU" sz="2400" dirty="0" smtClean="0">
                <a:latin typeface="Arial" panose="020B0604020202020204" pitchFamily="34" charset="0"/>
                <a:cs typeface="Arial" panose="020B0604020202020204" pitchFamily="34" charset="0"/>
              </a:rPr>
              <a:t>Tip:</a:t>
            </a:r>
            <a:r>
              <a:rPr lang="en-AU" sz="2400" baseline="0" dirty="0" smtClean="0">
                <a:latin typeface="Arial" panose="020B0604020202020204" pitchFamily="34" charset="0"/>
                <a:cs typeface="Arial" panose="020B0604020202020204" pitchFamily="34" charset="0"/>
              </a:rPr>
              <a:t> </a:t>
            </a:r>
            <a:r>
              <a:rPr lang="en-AU" sz="2400" b="0" baseline="0" dirty="0" smtClean="0">
                <a:latin typeface="Arial" panose="020B0604020202020204" pitchFamily="34" charset="0"/>
                <a:cs typeface="Arial" panose="020B0604020202020204" pitchFamily="34" charset="0"/>
              </a:rPr>
              <a:t>This slide can be adapted to describe how your health service will use the OSIM assessment outcome to put plans in place. An improvement and innovation plan is strongly encouraged.</a:t>
            </a:r>
            <a:endParaRPr lang="en-AU" dirty="0" smtClean="0"/>
          </a:p>
          <a:p>
            <a:endParaRPr lang="en-AU"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30</a:t>
            </a:fld>
            <a:endParaRPr lang="en-AU" dirty="0"/>
          </a:p>
        </p:txBody>
      </p:sp>
    </p:spTree>
    <p:extLst>
      <p:ext uri="{BB962C8B-B14F-4D97-AF65-F5344CB8AC3E}">
        <p14:creationId xmlns:p14="http://schemas.microsoft.com/office/powerpoint/2010/main" val="11348229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828800" rtl="0" eaLnBrk="1" fontAlgn="auto" latinLnBrk="0" hangingPunct="1">
              <a:lnSpc>
                <a:spcPct val="100000"/>
              </a:lnSpc>
              <a:spcBef>
                <a:spcPts val="0"/>
              </a:spcBef>
              <a:spcAft>
                <a:spcPts val="0"/>
              </a:spcAft>
              <a:buClrTx/>
              <a:buSzTx/>
              <a:buFontTx/>
              <a:buNone/>
              <a:tabLst/>
              <a:defRPr/>
            </a:pPr>
            <a:r>
              <a:rPr lang="en-AU" sz="2400" dirty="0" smtClean="0">
                <a:latin typeface="Arial" panose="020B0604020202020204" pitchFamily="34" charset="0"/>
                <a:cs typeface="Arial" panose="020B0604020202020204" pitchFamily="34" charset="0"/>
              </a:rPr>
              <a:t>Tip:</a:t>
            </a:r>
            <a:r>
              <a:rPr lang="en-AU" sz="2400" baseline="0" dirty="0" smtClean="0">
                <a:latin typeface="Arial" panose="020B0604020202020204" pitchFamily="34" charset="0"/>
                <a:cs typeface="Arial" panose="020B0604020202020204" pitchFamily="34" charset="0"/>
              </a:rPr>
              <a:t> </a:t>
            </a:r>
            <a:r>
              <a:rPr lang="en-AU" sz="2400" b="0" baseline="0" dirty="0" smtClean="0">
                <a:latin typeface="Arial" panose="020B0604020202020204" pitchFamily="34" charset="0"/>
                <a:cs typeface="Arial" panose="020B0604020202020204" pitchFamily="34" charset="0"/>
              </a:rPr>
              <a:t>This slide can be used as a summary of criterion. Depending on your length of presentation and current audience level of understanding, it may be appropriate for these slides to be moved to an ‘appendix’ section.</a:t>
            </a:r>
            <a:endParaRPr lang="en-AU" dirty="0" smtClean="0"/>
          </a:p>
          <a:p>
            <a:endParaRPr lang="en-AU" dirty="0" smtClean="0"/>
          </a:p>
          <a:p>
            <a:endParaRPr lang="en-AU"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32</a:t>
            </a:fld>
            <a:endParaRPr lang="en-AU" dirty="0"/>
          </a:p>
        </p:txBody>
      </p:sp>
    </p:spTree>
    <p:extLst>
      <p:ext uri="{BB962C8B-B14F-4D97-AF65-F5344CB8AC3E}">
        <p14:creationId xmlns:p14="http://schemas.microsoft.com/office/powerpoint/2010/main" val="7029553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828800" rtl="0" eaLnBrk="1" fontAlgn="auto" latinLnBrk="0" hangingPunct="1">
              <a:lnSpc>
                <a:spcPct val="100000"/>
              </a:lnSpc>
              <a:spcBef>
                <a:spcPts val="0"/>
              </a:spcBef>
              <a:spcAft>
                <a:spcPts val="0"/>
              </a:spcAft>
              <a:buClrTx/>
              <a:buSzTx/>
              <a:buFontTx/>
              <a:buNone/>
              <a:tabLst/>
              <a:defRPr/>
            </a:pPr>
            <a:r>
              <a:rPr lang="en-AU" sz="2400" dirty="0" smtClean="0">
                <a:latin typeface="Arial" panose="020B0604020202020204" pitchFamily="34" charset="0"/>
                <a:cs typeface="Arial" panose="020B0604020202020204" pitchFamily="34" charset="0"/>
              </a:rPr>
              <a:t>Tip:</a:t>
            </a:r>
            <a:r>
              <a:rPr lang="en-AU" sz="2400" baseline="0" dirty="0" smtClean="0">
                <a:latin typeface="Arial" panose="020B0604020202020204" pitchFamily="34" charset="0"/>
                <a:cs typeface="Arial" panose="020B0604020202020204" pitchFamily="34" charset="0"/>
              </a:rPr>
              <a:t> </a:t>
            </a:r>
            <a:r>
              <a:rPr lang="en-AU" sz="2400" b="0" baseline="0" dirty="0" smtClean="0">
                <a:latin typeface="Arial" panose="020B0604020202020204" pitchFamily="34" charset="0"/>
                <a:cs typeface="Arial" panose="020B0604020202020204" pitchFamily="34" charset="0"/>
              </a:rPr>
              <a:t>This slide can be used as a summary of criterion. Depending on your length of presentation and current audience level of understanding, it may be appropriate for these slides to be moved to an ‘appendix’ section.</a:t>
            </a:r>
            <a:endParaRPr lang="en-AU" dirty="0" smtClean="0"/>
          </a:p>
          <a:p>
            <a:endParaRPr lang="en-AU" dirty="0" smtClean="0"/>
          </a:p>
          <a:p>
            <a:endParaRPr lang="en-AU" dirty="0" smtClean="0"/>
          </a:p>
          <a:p>
            <a:endParaRPr lang="en-AU"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33</a:t>
            </a:fld>
            <a:endParaRPr lang="en-AU" dirty="0"/>
          </a:p>
        </p:txBody>
      </p:sp>
    </p:spTree>
    <p:extLst>
      <p:ext uri="{BB962C8B-B14F-4D97-AF65-F5344CB8AC3E}">
        <p14:creationId xmlns:p14="http://schemas.microsoft.com/office/powerpoint/2010/main" val="40888523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828800" rtl="0" eaLnBrk="1" fontAlgn="auto" latinLnBrk="0" hangingPunct="1">
              <a:lnSpc>
                <a:spcPct val="100000"/>
              </a:lnSpc>
              <a:spcBef>
                <a:spcPts val="0"/>
              </a:spcBef>
              <a:spcAft>
                <a:spcPts val="0"/>
              </a:spcAft>
              <a:buClrTx/>
              <a:buSzTx/>
              <a:buFontTx/>
              <a:buNone/>
              <a:tabLst/>
              <a:defRPr/>
            </a:pPr>
            <a:r>
              <a:rPr lang="en-AU" sz="2400" dirty="0" smtClean="0">
                <a:latin typeface="Arial" panose="020B0604020202020204" pitchFamily="34" charset="0"/>
                <a:cs typeface="Arial" panose="020B0604020202020204" pitchFamily="34" charset="0"/>
              </a:rPr>
              <a:t>Tip:</a:t>
            </a:r>
            <a:r>
              <a:rPr lang="en-AU" sz="2400" baseline="0" dirty="0" smtClean="0">
                <a:latin typeface="Arial" panose="020B0604020202020204" pitchFamily="34" charset="0"/>
                <a:cs typeface="Arial" panose="020B0604020202020204" pitchFamily="34" charset="0"/>
              </a:rPr>
              <a:t> </a:t>
            </a:r>
            <a:r>
              <a:rPr lang="en-AU" sz="2400" b="0" baseline="0" dirty="0" smtClean="0">
                <a:latin typeface="Arial" panose="020B0604020202020204" pitchFamily="34" charset="0"/>
                <a:cs typeface="Arial" panose="020B0604020202020204" pitchFamily="34" charset="0"/>
              </a:rPr>
              <a:t>This slide can be used as a summary of criterion. Depending on your length of presentation and current audience level of understanding, it may be appropriate for these slides to be moved to an ‘appendix’ section.</a:t>
            </a:r>
            <a:endParaRPr lang="en-AU" dirty="0" smtClean="0"/>
          </a:p>
          <a:p>
            <a:endParaRPr lang="en-AU" dirty="0" smtClean="0"/>
          </a:p>
          <a:p>
            <a:endParaRPr lang="en-AU" dirty="0" smtClean="0"/>
          </a:p>
          <a:p>
            <a:endParaRPr lang="en-AU"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34</a:t>
            </a:fld>
            <a:endParaRPr lang="en-AU" dirty="0"/>
          </a:p>
        </p:txBody>
      </p:sp>
    </p:spTree>
    <p:extLst>
      <p:ext uri="{BB962C8B-B14F-4D97-AF65-F5344CB8AC3E}">
        <p14:creationId xmlns:p14="http://schemas.microsoft.com/office/powerpoint/2010/main" val="27448025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828800" rtl="0" eaLnBrk="1" fontAlgn="auto" latinLnBrk="0" hangingPunct="1">
              <a:lnSpc>
                <a:spcPct val="100000"/>
              </a:lnSpc>
              <a:spcBef>
                <a:spcPts val="0"/>
              </a:spcBef>
              <a:spcAft>
                <a:spcPts val="0"/>
              </a:spcAft>
              <a:buClrTx/>
              <a:buSzTx/>
              <a:buFontTx/>
              <a:buNone/>
              <a:tabLst/>
              <a:defRPr/>
            </a:pPr>
            <a:r>
              <a:rPr lang="en-AU" sz="2400" dirty="0" smtClean="0">
                <a:latin typeface="Arial" panose="020B0604020202020204" pitchFamily="34" charset="0"/>
                <a:cs typeface="Arial" panose="020B0604020202020204" pitchFamily="34" charset="0"/>
              </a:rPr>
              <a:t>Tip:</a:t>
            </a:r>
            <a:r>
              <a:rPr lang="en-AU" sz="2400" baseline="0" dirty="0" smtClean="0">
                <a:latin typeface="Arial" panose="020B0604020202020204" pitchFamily="34" charset="0"/>
                <a:cs typeface="Arial" panose="020B0604020202020204" pitchFamily="34" charset="0"/>
              </a:rPr>
              <a:t> </a:t>
            </a:r>
            <a:r>
              <a:rPr lang="en-AU" sz="2400" b="0" baseline="0" dirty="0" smtClean="0">
                <a:latin typeface="Arial" panose="020B0604020202020204" pitchFamily="34" charset="0"/>
                <a:cs typeface="Arial" panose="020B0604020202020204" pitchFamily="34" charset="0"/>
              </a:rPr>
              <a:t>This slide can be used as a summary of criterion. Depending on your length of presentation and current audience level of understanding, it may be appropriate for these slides to be moved to an ‘appendix’ section.</a:t>
            </a:r>
            <a:endParaRPr lang="en-AU" dirty="0" smtClean="0"/>
          </a:p>
          <a:p>
            <a:endParaRPr lang="en-AU" dirty="0" smtClean="0"/>
          </a:p>
          <a:p>
            <a:endParaRPr lang="en-AU" dirty="0" smtClean="0"/>
          </a:p>
          <a:p>
            <a:endParaRPr lang="en-AU"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35</a:t>
            </a:fld>
            <a:endParaRPr lang="en-AU" dirty="0"/>
          </a:p>
        </p:txBody>
      </p:sp>
    </p:spTree>
    <p:extLst>
      <p:ext uri="{BB962C8B-B14F-4D97-AF65-F5344CB8AC3E}">
        <p14:creationId xmlns:p14="http://schemas.microsoft.com/office/powerpoint/2010/main" val="9808244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D5A593CC-2149-4E6C-BC3C-0044C280ECB2}" type="slidenum">
              <a:rPr lang="en-AU" smtClean="0"/>
              <a:pPr/>
              <a:t>36</a:t>
            </a:fld>
            <a:endParaRPr lang="en-AU" dirty="0"/>
          </a:p>
        </p:txBody>
      </p:sp>
    </p:spTree>
    <p:extLst>
      <p:ext uri="{BB962C8B-B14F-4D97-AF65-F5344CB8AC3E}">
        <p14:creationId xmlns:p14="http://schemas.microsoft.com/office/powerpoint/2010/main" val="39636942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828800" rtl="0" eaLnBrk="1" fontAlgn="auto" latinLnBrk="0" hangingPunct="1">
              <a:lnSpc>
                <a:spcPct val="100000"/>
              </a:lnSpc>
              <a:spcBef>
                <a:spcPts val="0"/>
              </a:spcBef>
              <a:spcAft>
                <a:spcPts val="0"/>
              </a:spcAft>
              <a:buClrTx/>
              <a:buSzTx/>
              <a:buFontTx/>
              <a:buNone/>
              <a:tabLst/>
              <a:defRPr/>
            </a:pPr>
            <a:r>
              <a:rPr lang="en-AU" sz="1200" dirty="0" smtClean="0">
                <a:latin typeface="Arial" panose="020B0604020202020204" pitchFamily="34" charset="0"/>
                <a:cs typeface="Arial" panose="020B0604020202020204" pitchFamily="34" charset="0"/>
              </a:rPr>
              <a:t>Tip:</a:t>
            </a:r>
            <a:r>
              <a:rPr lang="en-AU" sz="1200" baseline="0" dirty="0" smtClean="0">
                <a:latin typeface="Arial" panose="020B0604020202020204" pitchFamily="34" charset="0"/>
                <a:cs typeface="Arial" panose="020B0604020202020204" pitchFamily="34" charset="0"/>
              </a:rPr>
              <a:t> </a:t>
            </a:r>
            <a:r>
              <a:rPr lang="en-AU" sz="1200" b="0" baseline="0" dirty="0" smtClean="0">
                <a:latin typeface="Arial" panose="020B0604020202020204" pitchFamily="34" charset="0"/>
                <a:cs typeface="Arial" panose="020B0604020202020204" pitchFamily="34" charset="0"/>
              </a:rPr>
              <a:t>This slide can be adapted to the reasons why your health service takes a keen interest in organisational capability for improvement.</a:t>
            </a:r>
            <a:endParaRPr lang="en-AU" sz="1200" b="0" dirty="0" smtClean="0">
              <a:latin typeface="Arial" panose="020B0604020202020204" pitchFamily="34" charset="0"/>
              <a:cs typeface="Arial" panose="020B0604020202020204" pitchFamily="34" charset="0"/>
            </a:endParaRPr>
          </a:p>
          <a:p>
            <a:endParaRPr lang="en-AU" sz="1200"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7</a:t>
            </a:fld>
            <a:endParaRPr lang="en-AU" dirty="0"/>
          </a:p>
        </p:txBody>
      </p:sp>
    </p:spTree>
    <p:extLst>
      <p:ext uri="{BB962C8B-B14F-4D97-AF65-F5344CB8AC3E}">
        <p14:creationId xmlns:p14="http://schemas.microsoft.com/office/powerpoint/2010/main" val="42896413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200"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8</a:t>
            </a:fld>
            <a:endParaRPr lang="en-AU" dirty="0"/>
          </a:p>
        </p:txBody>
      </p:sp>
    </p:spTree>
    <p:extLst>
      <p:ext uri="{BB962C8B-B14F-4D97-AF65-F5344CB8AC3E}">
        <p14:creationId xmlns:p14="http://schemas.microsoft.com/office/powerpoint/2010/main" val="7292615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200"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9</a:t>
            </a:fld>
            <a:endParaRPr lang="en-AU" dirty="0"/>
          </a:p>
        </p:txBody>
      </p:sp>
    </p:spTree>
    <p:extLst>
      <p:ext uri="{BB962C8B-B14F-4D97-AF65-F5344CB8AC3E}">
        <p14:creationId xmlns:p14="http://schemas.microsoft.com/office/powerpoint/2010/main" val="11540623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200"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10</a:t>
            </a:fld>
            <a:endParaRPr lang="en-AU" dirty="0"/>
          </a:p>
        </p:txBody>
      </p:sp>
    </p:spTree>
    <p:extLst>
      <p:ext uri="{BB962C8B-B14F-4D97-AF65-F5344CB8AC3E}">
        <p14:creationId xmlns:p14="http://schemas.microsoft.com/office/powerpoint/2010/main" val="11540623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828800" rtl="0" eaLnBrk="1" fontAlgn="auto" latinLnBrk="0" hangingPunct="1">
              <a:lnSpc>
                <a:spcPct val="100000"/>
              </a:lnSpc>
              <a:spcBef>
                <a:spcPts val="0"/>
              </a:spcBef>
              <a:spcAft>
                <a:spcPts val="0"/>
              </a:spcAft>
              <a:buClrTx/>
              <a:buSzTx/>
              <a:buFontTx/>
              <a:buNone/>
              <a:tabLst/>
              <a:defRPr/>
            </a:pPr>
            <a:r>
              <a:rPr lang="en-AU" sz="1200" dirty="0" smtClean="0">
                <a:latin typeface="Arial" panose="020B0604020202020204" pitchFamily="34" charset="0"/>
                <a:cs typeface="Arial" panose="020B0604020202020204" pitchFamily="34" charset="0"/>
              </a:rPr>
              <a:t>Tip:</a:t>
            </a:r>
            <a:r>
              <a:rPr lang="en-AU" sz="1200" baseline="0" dirty="0" smtClean="0">
                <a:latin typeface="Arial" panose="020B0604020202020204" pitchFamily="34" charset="0"/>
                <a:cs typeface="Arial" panose="020B0604020202020204" pitchFamily="34" charset="0"/>
              </a:rPr>
              <a:t> </a:t>
            </a:r>
            <a:r>
              <a:rPr lang="en-AU" sz="1200" b="0" baseline="0" dirty="0" smtClean="0">
                <a:latin typeface="Arial" panose="020B0604020202020204" pitchFamily="34" charset="0"/>
                <a:cs typeface="Arial" panose="020B0604020202020204" pitchFamily="34" charset="0"/>
              </a:rPr>
              <a:t>This slide can be adapted to how OSIM fits into your health service, e.g. if you have a performance improvement and innovation framework; a specific strategic direction related to improvement and innovation. You could also reflect on how OSIM has been previously used at your health service.</a:t>
            </a:r>
            <a:endParaRPr lang="en-AU" sz="1200"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11</a:t>
            </a:fld>
            <a:endParaRPr lang="en-AU" dirty="0"/>
          </a:p>
        </p:txBody>
      </p:sp>
    </p:spTree>
    <p:extLst>
      <p:ext uri="{BB962C8B-B14F-4D97-AF65-F5344CB8AC3E}">
        <p14:creationId xmlns:p14="http://schemas.microsoft.com/office/powerpoint/2010/main" val="27271919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828800" rtl="0" eaLnBrk="1" fontAlgn="auto" latinLnBrk="0" hangingPunct="1">
              <a:lnSpc>
                <a:spcPct val="100000"/>
              </a:lnSpc>
              <a:spcBef>
                <a:spcPts val="0"/>
              </a:spcBef>
              <a:spcAft>
                <a:spcPts val="0"/>
              </a:spcAft>
              <a:buClrTx/>
              <a:buSzTx/>
              <a:buFontTx/>
              <a:buNone/>
              <a:tabLst/>
              <a:defRPr/>
            </a:pPr>
            <a:r>
              <a:rPr lang="en-AU" sz="2400" dirty="0" smtClean="0">
                <a:latin typeface="Arial" panose="020B0604020202020204" pitchFamily="34" charset="0"/>
                <a:cs typeface="Arial" panose="020B0604020202020204" pitchFamily="34" charset="0"/>
              </a:rPr>
              <a:t>Tip:</a:t>
            </a:r>
            <a:r>
              <a:rPr lang="en-AU" sz="2400" baseline="0" dirty="0" smtClean="0">
                <a:latin typeface="Arial" panose="020B0604020202020204" pitchFamily="34" charset="0"/>
                <a:cs typeface="Arial" panose="020B0604020202020204" pitchFamily="34" charset="0"/>
              </a:rPr>
              <a:t> </a:t>
            </a:r>
            <a:r>
              <a:rPr lang="en-AU" sz="2400" b="0" baseline="0" dirty="0" smtClean="0">
                <a:latin typeface="Arial" panose="020B0604020202020204" pitchFamily="34" charset="0"/>
                <a:cs typeface="Arial" panose="020B0604020202020204" pitchFamily="34" charset="0"/>
              </a:rPr>
              <a:t>This slide can be adapted to describe how OSIM has been useful to your health service.</a:t>
            </a:r>
            <a:endParaRPr lang="en-AU" sz="2400" dirty="0" smtClean="0"/>
          </a:p>
          <a:p>
            <a:endParaRPr lang="en-AU"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15</a:t>
            </a:fld>
            <a:endParaRPr lang="en-AU" dirty="0"/>
          </a:p>
        </p:txBody>
      </p:sp>
    </p:spTree>
    <p:extLst>
      <p:ext uri="{BB962C8B-B14F-4D97-AF65-F5344CB8AC3E}">
        <p14:creationId xmlns:p14="http://schemas.microsoft.com/office/powerpoint/2010/main" val="1979571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828800" rtl="0" eaLnBrk="1" fontAlgn="auto" latinLnBrk="0" hangingPunct="1">
              <a:lnSpc>
                <a:spcPct val="100000"/>
              </a:lnSpc>
              <a:spcBef>
                <a:spcPts val="0"/>
              </a:spcBef>
              <a:spcAft>
                <a:spcPts val="0"/>
              </a:spcAft>
              <a:buClrTx/>
              <a:buSzTx/>
              <a:buFontTx/>
              <a:buNone/>
              <a:tabLst/>
              <a:defRPr/>
            </a:pPr>
            <a:r>
              <a:rPr lang="en-AU" sz="2400" dirty="0" smtClean="0">
                <a:latin typeface="Arial" panose="020B0604020202020204" pitchFamily="34" charset="0"/>
                <a:cs typeface="Arial" panose="020B0604020202020204" pitchFamily="34" charset="0"/>
              </a:rPr>
              <a:t>Tip:</a:t>
            </a:r>
            <a:r>
              <a:rPr lang="en-AU" sz="2400" baseline="0" dirty="0" smtClean="0">
                <a:latin typeface="Arial" panose="020B0604020202020204" pitchFamily="34" charset="0"/>
                <a:cs typeface="Arial" panose="020B0604020202020204" pitchFamily="34" charset="0"/>
              </a:rPr>
              <a:t> </a:t>
            </a:r>
            <a:r>
              <a:rPr lang="en-AU" sz="2400" b="0" baseline="0" dirty="0" smtClean="0">
                <a:latin typeface="Arial" panose="020B0604020202020204" pitchFamily="34" charset="0"/>
                <a:cs typeface="Arial" panose="020B0604020202020204" pitchFamily="34" charset="0"/>
              </a:rPr>
              <a:t>This slide can be adapted to describe the OSIM roles and responsibilities within your health service.</a:t>
            </a:r>
            <a:endParaRPr lang="en-AU" sz="2400" dirty="0" smtClean="0"/>
          </a:p>
        </p:txBody>
      </p:sp>
      <p:sp>
        <p:nvSpPr>
          <p:cNvPr id="4" name="Slide Number Placeholder 3"/>
          <p:cNvSpPr>
            <a:spLocks noGrp="1"/>
          </p:cNvSpPr>
          <p:nvPr>
            <p:ph type="sldNum" sz="quarter" idx="10"/>
          </p:nvPr>
        </p:nvSpPr>
        <p:spPr/>
        <p:txBody>
          <a:bodyPr/>
          <a:lstStyle/>
          <a:p>
            <a:fld id="{D5A593CC-2149-4E6C-BC3C-0044C280ECB2}" type="slidenum">
              <a:rPr lang="en-AU" smtClean="0"/>
              <a:pPr/>
              <a:t>16</a:t>
            </a:fld>
            <a:endParaRPr lang="en-AU" dirty="0"/>
          </a:p>
        </p:txBody>
      </p:sp>
    </p:spTree>
    <p:extLst>
      <p:ext uri="{BB962C8B-B14F-4D97-AF65-F5344CB8AC3E}">
        <p14:creationId xmlns:p14="http://schemas.microsoft.com/office/powerpoint/2010/main" val="16140723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age">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504368" y="897593"/>
            <a:ext cx="7418847" cy="7976632"/>
          </a:xfrm>
          <a:prstGeom prst="rect">
            <a:avLst/>
          </a:prstGeom>
        </p:spPr>
      </p:pic>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35113" y="1313384"/>
            <a:ext cx="3502159" cy="2401829"/>
          </a:xfrm>
          <a:prstGeom prst="rect">
            <a:avLst/>
          </a:prstGeom>
        </p:spPr>
      </p:pic>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0570154" y="11394504"/>
            <a:ext cx="2353061" cy="1399035"/>
          </a:xfrm>
          <a:prstGeom prst="rect">
            <a:avLst/>
          </a:prstGeom>
        </p:spPr>
      </p:pic>
      <p:sp>
        <p:nvSpPr>
          <p:cNvPr id="5" name="Text Placeholder 4"/>
          <p:cNvSpPr>
            <a:spLocks noGrp="1"/>
          </p:cNvSpPr>
          <p:nvPr>
            <p:ph type="body" sz="quarter" idx="10"/>
          </p:nvPr>
        </p:nvSpPr>
        <p:spPr>
          <a:xfrm>
            <a:off x="1535113" y="6858000"/>
            <a:ext cx="15770225" cy="3024336"/>
          </a:xfrm>
        </p:spPr>
        <p:txBody>
          <a:bodyPr anchor="t"/>
          <a:lstStyle>
            <a:lvl1pPr>
              <a:lnSpc>
                <a:spcPts val="10800"/>
              </a:lnSpc>
              <a:spcAft>
                <a:spcPts val="0"/>
              </a:spcAft>
              <a:defRPr sz="9700">
                <a:solidFill>
                  <a:schemeClr val="accent2"/>
                </a:solidFill>
              </a:defRPr>
            </a:lvl1pPr>
            <a:lvl2pPr>
              <a:lnSpc>
                <a:spcPts val="10800"/>
              </a:lnSpc>
              <a:spcAft>
                <a:spcPts val="0"/>
              </a:spcAft>
              <a:defRPr sz="5600">
                <a:solidFill>
                  <a:schemeClr val="accent2"/>
                </a:solidFill>
              </a:defRPr>
            </a:lvl2pPr>
          </a:lstStyle>
          <a:p>
            <a:pPr lvl="0"/>
            <a:r>
              <a:rPr lang="en-US" smtClean="0"/>
              <a:t>Click to edit Master text styles</a:t>
            </a:r>
          </a:p>
          <a:p>
            <a:pPr lvl="1"/>
            <a:r>
              <a:rPr lang="en-US" smtClean="0"/>
              <a:t>Second level</a:t>
            </a:r>
          </a:p>
        </p:txBody>
      </p:sp>
    </p:spTree>
    <p:extLst>
      <p:ext uri="{BB962C8B-B14F-4D97-AF65-F5344CB8AC3E}">
        <p14:creationId xmlns:p14="http://schemas.microsoft.com/office/powerpoint/2010/main" val="368521144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Page">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504368" y="897593"/>
            <a:ext cx="7418847" cy="7976632"/>
          </a:xfrm>
          <a:prstGeom prst="rect">
            <a:avLst/>
          </a:prstGeom>
        </p:spPr>
      </p:pic>
      <p:sp>
        <p:nvSpPr>
          <p:cNvPr id="5" name="Text Placeholder 4"/>
          <p:cNvSpPr>
            <a:spLocks noGrp="1"/>
          </p:cNvSpPr>
          <p:nvPr>
            <p:ph type="body" sz="quarter" idx="10"/>
          </p:nvPr>
        </p:nvSpPr>
        <p:spPr>
          <a:xfrm>
            <a:off x="1535113" y="6858000"/>
            <a:ext cx="15770225" cy="3024336"/>
          </a:xfrm>
        </p:spPr>
        <p:txBody>
          <a:bodyPr anchor="t"/>
          <a:lstStyle>
            <a:lvl1pPr>
              <a:lnSpc>
                <a:spcPts val="10800"/>
              </a:lnSpc>
              <a:spcAft>
                <a:spcPts val="0"/>
              </a:spcAft>
              <a:defRPr sz="9700">
                <a:solidFill>
                  <a:schemeClr val="accent2"/>
                </a:solidFill>
              </a:defRPr>
            </a:lvl1pPr>
            <a:lvl2pPr>
              <a:lnSpc>
                <a:spcPts val="10800"/>
              </a:lnSpc>
              <a:spcAft>
                <a:spcPts val="0"/>
              </a:spcAft>
              <a:defRPr sz="5600">
                <a:solidFill>
                  <a:schemeClr val="accent2"/>
                </a:solidFill>
              </a:defRPr>
            </a:lvl2pPr>
          </a:lstStyle>
          <a:p>
            <a:pPr lvl="0"/>
            <a:r>
              <a:rPr lang="en-US" smtClean="0"/>
              <a:t>Click to edit Master text styles</a:t>
            </a:r>
          </a:p>
          <a:p>
            <a:pPr lvl="1"/>
            <a:r>
              <a:rPr lang="en-US" smtClean="0"/>
              <a:t>Second level</a:t>
            </a:r>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33600" y="11776840"/>
            <a:ext cx="1316739" cy="1277115"/>
          </a:xfrm>
          <a:prstGeom prst="rect">
            <a:avLst/>
          </a:prstGeom>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1265008" y="12169450"/>
            <a:ext cx="1630683" cy="923546"/>
          </a:xfrm>
          <a:prstGeom prst="rect">
            <a:avLst/>
          </a:prstGeom>
        </p:spPr>
      </p:pic>
      <p:sp>
        <p:nvSpPr>
          <p:cNvPr id="6" name="TextBox 5"/>
          <p:cNvSpPr txBox="1"/>
          <p:nvPr userDrawn="1"/>
        </p:nvSpPr>
        <p:spPr>
          <a:xfrm>
            <a:off x="10636852" y="13216190"/>
            <a:ext cx="3096344" cy="338554"/>
          </a:xfrm>
          <a:prstGeom prst="rect">
            <a:avLst/>
          </a:prstGeom>
          <a:noFill/>
        </p:spPr>
        <p:txBody>
          <a:bodyPr wrap="square" rtlCol="0">
            <a:spAutoFit/>
          </a:bodyPr>
          <a:lstStyle/>
          <a:p>
            <a:pPr algn="ctr"/>
            <a:r>
              <a:rPr lang="en-AU" sz="1600" dirty="0" smtClean="0"/>
              <a:t>Slide </a:t>
            </a:r>
            <a:fld id="{63BED2C8-60E5-4C01-A96D-4A3CB34D8C82}" type="slidenum">
              <a:rPr lang="en-AU" sz="1600" smtClean="0"/>
              <a:pPr algn="ctr"/>
              <a:t>‹#›</a:t>
            </a:fld>
            <a:r>
              <a:rPr lang="en-AU" sz="1600" dirty="0" smtClean="0"/>
              <a:t> of 36</a:t>
            </a:r>
            <a:endParaRPr lang="en-AU" sz="1600" dirty="0"/>
          </a:p>
        </p:txBody>
      </p:sp>
    </p:spTree>
    <p:extLst>
      <p:ext uri="{BB962C8B-B14F-4D97-AF65-F5344CB8AC3E}">
        <p14:creationId xmlns:p14="http://schemas.microsoft.com/office/powerpoint/2010/main" val="344415180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5" name="Title Placeholder 1"/>
          <p:cNvSpPr>
            <a:spLocks noGrp="1"/>
          </p:cNvSpPr>
          <p:nvPr>
            <p:ph type="title"/>
          </p:nvPr>
        </p:nvSpPr>
        <p:spPr>
          <a:xfrm>
            <a:off x="1533600" y="1128498"/>
            <a:ext cx="21170351" cy="1163380"/>
          </a:xfrm>
          <a:prstGeom prst="rect">
            <a:avLst/>
          </a:prstGeom>
        </p:spPr>
        <p:txBody>
          <a:bodyPr vert="horz" lIns="0" tIns="0" rIns="0" bIns="0" rtlCol="0" anchor="ctr">
            <a:noAutofit/>
          </a:bodyPr>
          <a:lstStyle/>
          <a:p>
            <a:r>
              <a:rPr lang="en-US" noProof="0" smtClean="0"/>
              <a:t>Click to edit Master title style</a:t>
            </a:r>
            <a:endParaRPr lang="en-AU" noProof="0" dirty="0"/>
          </a:p>
        </p:txBody>
      </p:sp>
      <p:sp>
        <p:nvSpPr>
          <p:cNvPr id="7" name="Text Placeholder 6"/>
          <p:cNvSpPr>
            <a:spLocks noGrp="1"/>
          </p:cNvSpPr>
          <p:nvPr>
            <p:ph type="body" sz="quarter" idx="10"/>
          </p:nvPr>
        </p:nvSpPr>
        <p:spPr>
          <a:xfrm>
            <a:off x="1535113" y="3571200"/>
            <a:ext cx="21602700" cy="7273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extLst>
      <p:ext uri="{BB962C8B-B14F-4D97-AF65-F5344CB8AC3E}">
        <p14:creationId xmlns:p14="http://schemas.microsoft.com/office/powerpoint/2010/main" val="205614266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Charts">
    <p:bg>
      <p:bgRef idx="1001">
        <a:schemeClr val="bg1"/>
      </p:bgRef>
    </p:bg>
    <p:spTree>
      <p:nvGrpSpPr>
        <p:cNvPr id="1" name=""/>
        <p:cNvGrpSpPr/>
        <p:nvPr/>
      </p:nvGrpSpPr>
      <p:grpSpPr>
        <a:xfrm>
          <a:off x="0" y="0"/>
          <a:ext cx="0" cy="0"/>
          <a:chOff x="0" y="0"/>
          <a:chExt cx="0" cy="0"/>
        </a:xfrm>
      </p:grpSpPr>
      <p:sp>
        <p:nvSpPr>
          <p:cNvPr id="5" name="Content Placeholder 4"/>
          <p:cNvSpPr>
            <a:spLocks noGrp="1"/>
          </p:cNvSpPr>
          <p:nvPr>
            <p:ph sz="quarter" idx="10"/>
          </p:nvPr>
        </p:nvSpPr>
        <p:spPr>
          <a:xfrm>
            <a:off x="1535112" y="3571200"/>
            <a:ext cx="4464000" cy="5087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7" name="Text Placeholder 6"/>
          <p:cNvSpPr>
            <a:spLocks noGrp="1"/>
          </p:cNvSpPr>
          <p:nvPr>
            <p:ph type="body" sz="quarter" idx="11"/>
          </p:nvPr>
        </p:nvSpPr>
        <p:spPr>
          <a:xfrm>
            <a:off x="12696199" y="3571200"/>
            <a:ext cx="10441613" cy="820826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6" name="Title Placeholder 1"/>
          <p:cNvSpPr>
            <a:spLocks noGrp="1"/>
          </p:cNvSpPr>
          <p:nvPr>
            <p:ph type="title"/>
          </p:nvPr>
        </p:nvSpPr>
        <p:spPr>
          <a:xfrm>
            <a:off x="1533600" y="1128498"/>
            <a:ext cx="21170351" cy="1163380"/>
          </a:xfrm>
          <a:prstGeom prst="rect">
            <a:avLst/>
          </a:prstGeom>
        </p:spPr>
        <p:txBody>
          <a:bodyPr vert="horz" lIns="0" tIns="0" rIns="0" bIns="0" rtlCol="0" anchor="ctr">
            <a:noAutofit/>
          </a:bodyPr>
          <a:lstStyle/>
          <a:p>
            <a:r>
              <a:rPr lang="en-US" noProof="0" smtClean="0"/>
              <a:t>Click to edit Master title style</a:t>
            </a:r>
            <a:endParaRPr lang="en-AU" noProof="0" dirty="0"/>
          </a:p>
        </p:txBody>
      </p:sp>
      <p:sp>
        <p:nvSpPr>
          <p:cNvPr id="9" name="Text Placeholder 2"/>
          <p:cNvSpPr>
            <a:spLocks noGrp="1"/>
          </p:cNvSpPr>
          <p:nvPr>
            <p:ph type="body" sz="quarter" idx="14"/>
          </p:nvPr>
        </p:nvSpPr>
        <p:spPr>
          <a:xfrm>
            <a:off x="1533600" y="9018240"/>
            <a:ext cx="4464050" cy="2592387"/>
          </a:xfrm>
        </p:spPr>
        <p:txBody>
          <a:bodyPr/>
          <a:lstStyle>
            <a:lvl1pPr algn="ctr">
              <a:lnSpc>
                <a:spcPts val="2500"/>
              </a:lnSpc>
              <a:spcAft>
                <a:spcPts val="1701"/>
              </a:spcAft>
              <a:defRPr sz="2000" b="0">
                <a:solidFill>
                  <a:schemeClr val="tx1"/>
                </a:solidFill>
              </a:defRPr>
            </a:lvl1pPr>
            <a:lvl2pPr algn="ctr">
              <a:lnSpc>
                <a:spcPts val="2000"/>
              </a:lnSpc>
              <a:defRPr sz="2000"/>
            </a:lvl2pPr>
            <a:lvl3pPr algn="ctr">
              <a:lnSpc>
                <a:spcPts val="2000"/>
              </a:lnSpc>
              <a:defRPr sz="2000"/>
            </a:lvl3pPr>
            <a:lvl4pPr algn="ctr">
              <a:lnSpc>
                <a:spcPts val="2000"/>
              </a:lnSpc>
              <a:defRPr sz="2000"/>
            </a:lvl4pPr>
            <a:lvl5pPr algn="ctr">
              <a:lnSpc>
                <a:spcPts val="2000"/>
              </a:lnSpc>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10" name="Content Placeholder 4"/>
          <p:cNvSpPr>
            <a:spLocks noGrp="1"/>
          </p:cNvSpPr>
          <p:nvPr>
            <p:ph sz="quarter" idx="15"/>
          </p:nvPr>
        </p:nvSpPr>
        <p:spPr>
          <a:xfrm>
            <a:off x="7495745" y="3571200"/>
            <a:ext cx="4464000" cy="5087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11" name="Text Placeholder 2"/>
          <p:cNvSpPr>
            <a:spLocks noGrp="1"/>
          </p:cNvSpPr>
          <p:nvPr>
            <p:ph type="body" sz="quarter" idx="16"/>
          </p:nvPr>
        </p:nvSpPr>
        <p:spPr>
          <a:xfrm>
            <a:off x="7514691" y="9018240"/>
            <a:ext cx="4464050" cy="2592387"/>
          </a:xfrm>
        </p:spPr>
        <p:txBody>
          <a:bodyPr/>
          <a:lstStyle>
            <a:lvl1pPr algn="ctr">
              <a:lnSpc>
                <a:spcPts val="2500"/>
              </a:lnSpc>
              <a:spcAft>
                <a:spcPts val="1701"/>
              </a:spcAft>
              <a:defRPr sz="2000" b="0">
                <a:solidFill>
                  <a:schemeClr val="tx1"/>
                </a:solidFill>
              </a:defRPr>
            </a:lvl1pPr>
            <a:lvl2pPr algn="ctr">
              <a:lnSpc>
                <a:spcPts val="2000"/>
              </a:lnSpc>
              <a:defRPr sz="2000"/>
            </a:lvl2pPr>
            <a:lvl3pPr algn="ctr">
              <a:lnSpc>
                <a:spcPts val="2000"/>
              </a:lnSpc>
              <a:defRPr sz="2000"/>
            </a:lvl3pPr>
            <a:lvl4pPr algn="ctr">
              <a:lnSpc>
                <a:spcPts val="2000"/>
              </a:lnSpc>
              <a:defRPr sz="2000"/>
            </a:lvl4pPr>
            <a:lvl5pPr algn="ctr">
              <a:lnSpc>
                <a:spcPts val="2000"/>
              </a:lnSpc>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extLst>
      <p:ext uri="{BB962C8B-B14F-4D97-AF65-F5344CB8AC3E}">
        <p14:creationId xmlns:p14="http://schemas.microsoft.com/office/powerpoint/2010/main" val="310871439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6" name="Picture Placeholder 5"/>
          <p:cNvSpPr>
            <a:spLocks noGrp="1"/>
          </p:cNvSpPr>
          <p:nvPr>
            <p:ph type="pic" sz="quarter" idx="10" hasCustomPrompt="1"/>
          </p:nvPr>
        </p:nvSpPr>
        <p:spPr>
          <a:xfrm>
            <a:off x="12768263" y="0"/>
            <a:ext cx="11615737" cy="13716000"/>
          </a:xfrm>
        </p:spPr>
        <p:txBody>
          <a:bodyPr anchor="ctr"/>
          <a:lstStyle>
            <a:lvl1pPr algn="ctr">
              <a:defRPr/>
            </a:lvl1pPr>
          </a:lstStyle>
          <a:p>
            <a:r>
              <a:rPr lang="en-AU" dirty="0"/>
              <a:t>Picture goes here</a:t>
            </a:r>
          </a:p>
        </p:txBody>
      </p:sp>
      <p:sp>
        <p:nvSpPr>
          <p:cNvPr id="12" name="Text Placeholder 7"/>
          <p:cNvSpPr>
            <a:spLocks noGrp="1"/>
          </p:cNvSpPr>
          <p:nvPr>
            <p:ph type="body" sz="quarter" idx="11"/>
          </p:nvPr>
        </p:nvSpPr>
        <p:spPr>
          <a:xfrm>
            <a:off x="1533600" y="3571200"/>
            <a:ext cx="10944225" cy="7324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33600" y="11776840"/>
            <a:ext cx="1316739" cy="1277115"/>
          </a:xfrm>
          <a:prstGeom prst="rect">
            <a:avLst/>
          </a:prstGeom>
        </p:spPr>
      </p:pic>
      <p:sp>
        <p:nvSpPr>
          <p:cNvPr id="7" name="Title Placeholder 1"/>
          <p:cNvSpPr>
            <a:spLocks noGrp="1"/>
          </p:cNvSpPr>
          <p:nvPr>
            <p:ph type="title"/>
          </p:nvPr>
        </p:nvSpPr>
        <p:spPr>
          <a:xfrm>
            <a:off x="1533600" y="1128498"/>
            <a:ext cx="21170351" cy="1163380"/>
          </a:xfrm>
          <a:prstGeom prst="rect">
            <a:avLst/>
          </a:prstGeom>
        </p:spPr>
        <p:txBody>
          <a:bodyPr vert="horz" lIns="0" tIns="0" rIns="0" bIns="0" rtlCol="0" anchor="ctr">
            <a:noAutofit/>
          </a:bodyPr>
          <a:lstStyle/>
          <a:p>
            <a:r>
              <a:rPr lang="en-US" noProof="0" smtClean="0"/>
              <a:t>Click to edit Master title style</a:t>
            </a:r>
            <a:endParaRPr lang="en-AU" noProof="0" dirty="0"/>
          </a:p>
        </p:txBody>
      </p:sp>
      <p:sp>
        <p:nvSpPr>
          <p:cNvPr id="8" name="TextBox 7"/>
          <p:cNvSpPr txBox="1"/>
          <p:nvPr userDrawn="1"/>
        </p:nvSpPr>
        <p:spPr>
          <a:xfrm>
            <a:off x="10636852" y="13216190"/>
            <a:ext cx="3096344" cy="338554"/>
          </a:xfrm>
          <a:prstGeom prst="rect">
            <a:avLst/>
          </a:prstGeom>
          <a:noFill/>
        </p:spPr>
        <p:txBody>
          <a:bodyPr wrap="square" rtlCol="0">
            <a:spAutoFit/>
          </a:bodyPr>
          <a:lstStyle/>
          <a:p>
            <a:pPr algn="ctr"/>
            <a:r>
              <a:rPr lang="en-AU" sz="1600" dirty="0" smtClean="0"/>
              <a:t>Slide </a:t>
            </a:r>
            <a:fld id="{63BED2C8-60E5-4C01-A96D-4A3CB34D8C82}" type="slidenum">
              <a:rPr lang="en-AU" sz="1600" smtClean="0"/>
              <a:pPr algn="ctr"/>
              <a:t>‹#›</a:t>
            </a:fld>
            <a:r>
              <a:rPr lang="en-AU" sz="1600" dirty="0" smtClean="0"/>
              <a:t> of 36</a:t>
            </a:r>
            <a:endParaRPr lang="en-AU" sz="1600" dirty="0"/>
          </a:p>
        </p:txBody>
      </p:sp>
    </p:spTree>
    <p:extLst>
      <p:ext uri="{BB962C8B-B14F-4D97-AF65-F5344CB8AC3E}">
        <p14:creationId xmlns:p14="http://schemas.microsoft.com/office/powerpoint/2010/main" val="30200542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AU" noProof="0" dirty="0"/>
          </a:p>
        </p:txBody>
      </p:sp>
      <p:sp>
        <p:nvSpPr>
          <p:cNvPr id="3" name="Content Placeholder 2"/>
          <p:cNvSpPr>
            <a:spLocks noGrp="1"/>
          </p:cNvSpPr>
          <p:nvPr>
            <p:ph idx="1" hasCustomPrompt="1"/>
          </p:nvPr>
        </p:nvSpPr>
        <p:spPr>
          <a:xfrm>
            <a:off x="1535113" y="3571200"/>
            <a:ext cx="9148018" cy="6889172"/>
          </a:xfrm>
        </p:spPr>
        <p:txBody>
          <a:bodyPr/>
          <a:lstStyle>
            <a:lvl5pPr>
              <a:defRPr baseline="0"/>
            </a:lvl5pPr>
          </a:lstStyle>
          <a:p>
            <a:pPr lvl="0"/>
            <a:r>
              <a:rPr lang="en-AU" noProof="0" dirty="0"/>
              <a:t>Use the increase/decrease list level buttons to change styles</a:t>
            </a:r>
          </a:p>
          <a:p>
            <a:pPr lvl="1"/>
            <a:r>
              <a:rPr lang="en-AU" noProof="0" dirty="0"/>
              <a:t>Second level</a:t>
            </a:r>
          </a:p>
          <a:p>
            <a:pPr lvl="2"/>
            <a:r>
              <a:rPr lang="en-AU" noProof="0" dirty="0"/>
              <a:t>Third level</a:t>
            </a:r>
          </a:p>
          <a:p>
            <a:pPr lvl="3"/>
            <a:r>
              <a:rPr lang="en-AU" noProof="0" dirty="0"/>
              <a:t>Fourth level</a:t>
            </a:r>
          </a:p>
          <a:p>
            <a:pPr lvl="4"/>
            <a:r>
              <a:rPr lang="en-AU" noProof="0" dirty="0"/>
              <a:t>Fifth level</a:t>
            </a:r>
          </a:p>
          <a:p>
            <a:pPr lvl="5"/>
            <a:r>
              <a:rPr lang="en-AU" noProof="0" dirty="0"/>
              <a:t>Sixth level</a:t>
            </a:r>
          </a:p>
          <a:p>
            <a:pPr lvl="6"/>
            <a:r>
              <a:rPr lang="en-AU" noProof="0" dirty="0"/>
              <a:t>Seventh level</a:t>
            </a:r>
          </a:p>
        </p:txBody>
      </p:sp>
      <p:sp>
        <p:nvSpPr>
          <p:cNvPr id="6" name="Content Placeholder 2"/>
          <p:cNvSpPr>
            <a:spLocks noGrp="1"/>
          </p:cNvSpPr>
          <p:nvPr>
            <p:ph idx="11" hasCustomPrompt="1"/>
          </p:nvPr>
        </p:nvSpPr>
        <p:spPr>
          <a:xfrm>
            <a:off x="12856928" y="3571200"/>
            <a:ext cx="9148018" cy="6889172"/>
          </a:xfrm>
        </p:spPr>
        <p:txBody>
          <a:bodyPr/>
          <a:lstStyle>
            <a:lvl5pPr>
              <a:defRPr baseline="0"/>
            </a:lvl5pPr>
          </a:lstStyle>
          <a:p>
            <a:pPr lvl="0"/>
            <a:r>
              <a:rPr lang="en-AU" noProof="0" dirty="0"/>
              <a:t>Use the increase/decrease list level buttons to change styles</a:t>
            </a:r>
          </a:p>
          <a:p>
            <a:pPr lvl="1"/>
            <a:r>
              <a:rPr lang="en-AU" noProof="0" dirty="0"/>
              <a:t>Second level</a:t>
            </a:r>
          </a:p>
          <a:p>
            <a:pPr lvl="2"/>
            <a:r>
              <a:rPr lang="en-AU" noProof="0" dirty="0"/>
              <a:t>Third level</a:t>
            </a:r>
          </a:p>
          <a:p>
            <a:pPr lvl="3"/>
            <a:r>
              <a:rPr lang="en-AU" noProof="0" dirty="0"/>
              <a:t>Fourth level</a:t>
            </a:r>
          </a:p>
          <a:p>
            <a:pPr lvl="4"/>
            <a:r>
              <a:rPr lang="en-AU" noProof="0" dirty="0"/>
              <a:t>Fifth level</a:t>
            </a:r>
          </a:p>
          <a:p>
            <a:pPr lvl="5"/>
            <a:r>
              <a:rPr lang="en-AU" noProof="0" dirty="0"/>
              <a:t>Sixth level</a:t>
            </a:r>
          </a:p>
          <a:p>
            <a:pPr lvl="6"/>
            <a:r>
              <a:rPr lang="en-AU" noProof="0" dirty="0"/>
              <a:t>Seventh level</a:t>
            </a:r>
          </a:p>
        </p:txBody>
      </p:sp>
    </p:spTree>
    <p:extLst>
      <p:ext uri="{BB962C8B-B14F-4D97-AF65-F5344CB8AC3E}">
        <p14:creationId xmlns:p14="http://schemas.microsoft.com/office/powerpoint/2010/main" val="310946372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and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AU" noProof="0" dirty="0"/>
          </a:p>
        </p:txBody>
      </p:sp>
      <p:sp>
        <p:nvSpPr>
          <p:cNvPr id="3" name="Content Placeholder 2"/>
          <p:cNvSpPr>
            <a:spLocks noGrp="1"/>
          </p:cNvSpPr>
          <p:nvPr>
            <p:ph idx="1" hasCustomPrompt="1"/>
          </p:nvPr>
        </p:nvSpPr>
        <p:spPr>
          <a:xfrm>
            <a:off x="1535112" y="3571200"/>
            <a:ext cx="9864799" cy="7987512"/>
          </a:xfrm>
        </p:spPr>
        <p:txBody>
          <a:bodyPr/>
          <a:lstStyle>
            <a:lvl5pPr>
              <a:defRPr baseline="0"/>
            </a:lvl5pPr>
          </a:lstStyle>
          <a:p>
            <a:pPr lvl="0"/>
            <a:r>
              <a:rPr lang="en-AU" noProof="0" dirty="0"/>
              <a:t>Use the increase/decrease list level buttons to change styles</a:t>
            </a:r>
          </a:p>
          <a:p>
            <a:pPr lvl="1"/>
            <a:r>
              <a:rPr lang="en-AU" noProof="0" dirty="0"/>
              <a:t>Second level</a:t>
            </a:r>
          </a:p>
          <a:p>
            <a:pPr lvl="2"/>
            <a:r>
              <a:rPr lang="en-AU" noProof="0" dirty="0"/>
              <a:t>Third level</a:t>
            </a:r>
          </a:p>
          <a:p>
            <a:pPr lvl="3"/>
            <a:r>
              <a:rPr lang="en-AU" noProof="0" dirty="0"/>
              <a:t>Fourth level</a:t>
            </a:r>
          </a:p>
          <a:p>
            <a:pPr lvl="4"/>
            <a:r>
              <a:rPr lang="en-AU" noProof="0" dirty="0"/>
              <a:t>Fifth level</a:t>
            </a:r>
          </a:p>
          <a:p>
            <a:pPr lvl="5"/>
            <a:r>
              <a:rPr lang="en-AU" noProof="0" dirty="0"/>
              <a:t>Sixth level</a:t>
            </a:r>
          </a:p>
          <a:p>
            <a:pPr lvl="6"/>
            <a:r>
              <a:rPr lang="en-AU" noProof="0" dirty="0"/>
              <a:t>Seventh level</a:t>
            </a:r>
          </a:p>
        </p:txBody>
      </p:sp>
      <p:sp>
        <p:nvSpPr>
          <p:cNvPr id="5" name="Picture Placeholder 4"/>
          <p:cNvSpPr>
            <a:spLocks noGrp="1"/>
          </p:cNvSpPr>
          <p:nvPr>
            <p:ph type="pic" sz="quarter" idx="12"/>
          </p:nvPr>
        </p:nvSpPr>
        <p:spPr>
          <a:xfrm>
            <a:off x="12969551" y="3571200"/>
            <a:ext cx="9734400" cy="7988936"/>
          </a:xfrm>
        </p:spPr>
        <p:txBody>
          <a:bodyPr/>
          <a:lstStyle/>
          <a:p>
            <a:r>
              <a:rPr lang="en-US" dirty="0" smtClean="0"/>
              <a:t>Click icon to add picture</a:t>
            </a:r>
            <a:endParaRPr lang="en-AU" dirty="0"/>
          </a:p>
        </p:txBody>
      </p:sp>
    </p:spTree>
    <p:extLst>
      <p:ext uri="{BB962C8B-B14F-4D97-AF65-F5344CB8AC3E}">
        <p14:creationId xmlns:p14="http://schemas.microsoft.com/office/powerpoint/2010/main" val="369809405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Click to edit Master title style</a:t>
            </a:r>
            <a:endParaRPr lang="en-AU"/>
          </a:p>
        </p:txBody>
      </p:sp>
    </p:spTree>
    <p:extLst>
      <p:ext uri="{BB962C8B-B14F-4D97-AF65-F5344CB8AC3E}">
        <p14:creationId xmlns:p14="http://schemas.microsoft.com/office/powerpoint/2010/main" val="54654793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976873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33600" y="1128498"/>
            <a:ext cx="21170351" cy="1163380"/>
          </a:xfrm>
          <a:prstGeom prst="rect">
            <a:avLst/>
          </a:prstGeom>
        </p:spPr>
        <p:txBody>
          <a:bodyPr vert="horz" lIns="0" tIns="0" rIns="0" bIns="0" rtlCol="0" anchor="ctr">
            <a:noAutofit/>
          </a:bodyPr>
          <a:lstStyle/>
          <a:p>
            <a:r>
              <a:rPr lang="en-US" noProof="0" dirty="0"/>
              <a:t>Heading 1</a:t>
            </a:r>
            <a:endParaRPr lang="en-AU" noProof="0" dirty="0"/>
          </a:p>
        </p:txBody>
      </p:sp>
      <p:sp>
        <p:nvSpPr>
          <p:cNvPr id="3" name="Text Placeholder 2"/>
          <p:cNvSpPr>
            <a:spLocks noGrp="1"/>
          </p:cNvSpPr>
          <p:nvPr>
            <p:ph type="body" idx="1"/>
          </p:nvPr>
        </p:nvSpPr>
        <p:spPr>
          <a:xfrm>
            <a:off x="1534816" y="3569228"/>
            <a:ext cx="21170352" cy="6889172"/>
          </a:xfrm>
          <a:prstGeom prst="rect">
            <a:avLst/>
          </a:prstGeom>
        </p:spPr>
        <p:txBody>
          <a:bodyPr vert="horz" lIns="0" tIns="0" rIns="0" bIns="0" rtlCol="0">
            <a:noAutofit/>
          </a:bodyPr>
          <a:lstStyle/>
          <a:p>
            <a:pPr lvl="0"/>
            <a:r>
              <a:rPr lang="en-AU" noProof="0" dirty="0"/>
              <a:t>Use the increase/decrease list level buttons to change styles</a:t>
            </a:r>
          </a:p>
          <a:p>
            <a:pPr lvl="1"/>
            <a:r>
              <a:rPr lang="en-AU" noProof="0" dirty="0"/>
              <a:t>Second level</a:t>
            </a:r>
          </a:p>
          <a:p>
            <a:pPr lvl="2"/>
            <a:r>
              <a:rPr lang="en-AU" noProof="0" dirty="0"/>
              <a:t>Third level</a:t>
            </a:r>
          </a:p>
          <a:p>
            <a:pPr lvl="3"/>
            <a:r>
              <a:rPr lang="en-AU" noProof="0" dirty="0"/>
              <a:t>Fourth level</a:t>
            </a:r>
          </a:p>
          <a:p>
            <a:pPr lvl="4"/>
            <a:r>
              <a:rPr lang="en-AU" noProof="0" dirty="0"/>
              <a:t>Fifth level</a:t>
            </a:r>
          </a:p>
          <a:p>
            <a:pPr lvl="5"/>
            <a:r>
              <a:rPr lang="en-AU" noProof="0" dirty="0"/>
              <a:t>Sixth level</a:t>
            </a:r>
          </a:p>
          <a:p>
            <a:pPr lvl="6"/>
            <a:r>
              <a:rPr lang="en-AU" noProof="0" dirty="0"/>
              <a:t>Seventh level</a:t>
            </a:r>
          </a:p>
          <a:p>
            <a:pPr lvl="7"/>
            <a:r>
              <a:rPr lang="en-AU" noProof="0" dirty="0"/>
              <a:t>Eighth level</a:t>
            </a:r>
          </a:p>
          <a:p>
            <a:pPr lvl="8"/>
            <a:r>
              <a:rPr lang="en-AU" noProof="0" dirty="0"/>
              <a:t>Ninth level</a:t>
            </a:r>
          </a:p>
        </p:txBody>
      </p:sp>
      <p:pic>
        <p:nvPicPr>
          <p:cNvPr id="10" name="Picture 9"/>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533600" y="11776840"/>
            <a:ext cx="1316739" cy="1277115"/>
          </a:xfrm>
          <a:prstGeom prst="rect">
            <a:avLst/>
          </a:prstGeom>
        </p:spPr>
      </p:pic>
      <p:pic>
        <p:nvPicPr>
          <p:cNvPr id="12" name="Picture 11"/>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1265008" y="12169450"/>
            <a:ext cx="1630683" cy="923546"/>
          </a:xfrm>
          <a:prstGeom prst="rect">
            <a:avLst/>
          </a:prstGeom>
        </p:spPr>
      </p:pic>
      <p:sp>
        <p:nvSpPr>
          <p:cNvPr id="4" name="TextBox 3"/>
          <p:cNvSpPr txBox="1"/>
          <p:nvPr userDrawn="1"/>
        </p:nvSpPr>
        <p:spPr>
          <a:xfrm>
            <a:off x="10636852" y="13216190"/>
            <a:ext cx="3096344" cy="338554"/>
          </a:xfrm>
          <a:prstGeom prst="rect">
            <a:avLst/>
          </a:prstGeom>
          <a:noFill/>
        </p:spPr>
        <p:txBody>
          <a:bodyPr wrap="square" rtlCol="0">
            <a:spAutoFit/>
          </a:bodyPr>
          <a:lstStyle/>
          <a:p>
            <a:pPr algn="ctr"/>
            <a:r>
              <a:rPr lang="en-AU" sz="1600" dirty="0" smtClean="0"/>
              <a:t>Slide </a:t>
            </a:r>
            <a:fld id="{63BED2C8-60E5-4C01-A96D-4A3CB34D8C82}" type="slidenum">
              <a:rPr lang="en-AU" sz="1600" smtClean="0"/>
              <a:pPr algn="ctr"/>
              <a:t>‹#›</a:t>
            </a:fld>
            <a:r>
              <a:rPr lang="en-AU" sz="1600" dirty="0" smtClean="0"/>
              <a:t> of 36</a:t>
            </a:r>
            <a:endParaRPr lang="en-AU" sz="1600" dirty="0"/>
          </a:p>
        </p:txBody>
      </p:sp>
    </p:spTree>
    <p:extLst>
      <p:ext uri="{BB962C8B-B14F-4D97-AF65-F5344CB8AC3E}">
        <p14:creationId xmlns:p14="http://schemas.microsoft.com/office/powerpoint/2010/main" val="2063454087"/>
      </p:ext>
    </p:extLst>
  </p:cSld>
  <p:clrMap bg1="lt1" tx1="dk1" bg2="lt2" tx2="dk2" accent1="accent1" accent2="accent2" accent3="accent3" accent4="accent4" accent5="accent5" accent6="accent6" hlink="hlink" folHlink="folHlink"/>
  <p:sldLayoutIdLst>
    <p:sldLayoutId id="2147483649" r:id="rId1"/>
    <p:sldLayoutId id="2147483663" r:id="rId2"/>
    <p:sldLayoutId id="2147483662" r:id="rId3"/>
    <p:sldLayoutId id="2147483660" r:id="rId4"/>
    <p:sldLayoutId id="2147483650" r:id="rId5"/>
    <p:sldLayoutId id="2147483658" r:id="rId6"/>
    <p:sldLayoutId id="2147483659" r:id="rId7"/>
    <p:sldLayoutId id="2147483654" r:id="rId8"/>
    <p:sldLayoutId id="2147483655" r:id="rId9"/>
  </p:sldLayoutIdLst>
  <p:timing>
    <p:tnLst>
      <p:par>
        <p:cTn id="1" dur="indefinite" restart="never" nodeType="tmRoot"/>
      </p:par>
    </p:tnLst>
  </p:timing>
  <p:hf hdr="0" ftr="0" dt="0"/>
  <p:txStyles>
    <p:titleStyle>
      <a:lvl1pPr algn="l" defTabSz="1828800" rtl="0" eaLnBrk="1" latinLnBrk="0" hangingPunct="1">
        <a:lnSpc>
          <a:spcPts val="10800"/>
        </a:lnSpc>
        <a:spcBef>
          <a:spcPct val="0"/>
        </a:spcBef>
        <a:buNone/>
        <a:defRPr sz="9700" b="0" i="0" kern="1200">
          <a:solidFill>
            <a:schemeClr val="accent2"/>
          </a:solidFill>
          <a:latin typeface="+mj-lt"/>
          <a:ea typeface="+mj-ea"/>
          <a:cs typeface="Arial" pitchFamily="34" charset="0"/>
        </a:defRPr>
      </a:lvl1pPr>
    </p:titleStyle>
    <p:bodyStyle>
      <a:lvl1pPr marL="0" indent="0" algn="l" defTabSz="1828800" rtl="0" eaLnBrk="1" latinLnBrk="0" hangingPunct="1">
        <a:lnSpc>
          <a:spcPts val="4800"/>
        </a:lnSpc>
        <a:spcBef>
          <a:spcPts val="0"/>
        </a:spcBef>
        <a:spcAft>
          <a:spcPts val="1134"/>
        </a:spcAft>
        <a:buFont typeface="Arial" pitchFamily="34" charset="0"/>
        <a:buNone/>
        <a:defRPr sz="5000" b="1" kern="1200" baseline="0">
          <a:solidFill>
            <a:schemeClr val="tx2"/>
          </a:solidFill>
          <a:latin typeface="+mn-lt"/>
          <a:ea typeface="+mn-ea"/>
          <a:cs typeface="Arial" pitchFamily="34" charset="0"/>
        </a:defRPr>
      </a:lvl1pPr>
      <a:lvl2pPr marL="0" indent="0" algn="l" defTabSz="1828800" rtl="0" eaLnBrk="1" latinLnBrk="0" hangingPunct="1">
        <a:lnSpc>
          <a:spcPts val="4600"/>
        </a:lnSpc>
        <a:spcBef>
          <a:spcPts val="0"/>
        </a:spcBef>
        <a:spcAft>
          <a:spcPts val="1984"/>
        </a:spcAft>
        <a:buFont typeface="Arial" pitchFamily="34" charset="0"/>
        <a:buNone/>
        <a:defRPr sz="3400" b="0" kern="1200">
          <a:solidFill>
            <a:schemeClr val="tx1"/>
          </a:solidFill>
          <a:latin typeface="+mn-lt"/>
          <a:ea typeface="+mn-ea"/>
          <a:cs typeface="Arial" pitchFamily="34" charset="0"/>
        </a:defRPr>
      </a:lvl2pPr>
      <a:lvl3pPr marL="457200" indent="-4572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3pPr>
      <a:lvl4pPr marL="86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4pPr>
      <a:lvl5pPr marL="1296000" indent="-432000" algn="l" defTabSz="1828800" rtl="0" eaLnBrk="1" latinLnBrk="0" hangingPunct="1">
        <a:spcBef>
          <a:spcPts val="0"/>
        </a:spcBef>
        <a:spcAft>
          <a:spcPts val="2400"/>
        </a:spcAft>
        <a:buFont typeface="Arial" panose="020B0604020202020204" pitchFamily="34" charset="0"/>
        <a:buChar char="•"/>
        <a:defRPr sz="3200" b="0" kern="1200" baseline="0">
          <a:solidFill>
            <a:schemeClr val="tx1"/>
          </a:solidFill>
          <a:latin typeface="+mn-lt"/>
          <a:ea typeface="+mn-ea"/>
          <a:cs typeface="Arial" pitchFamily="34" charset="0"/>
        </a:defRPr>
      </a:lvl5pPr>
      <a:lvl6pPr marL="1728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6pPr>
      <a:lvl7pPr marL="2160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7pPr>
      <a:lvl8pPr marL="2592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8pPr>
      <a:lvl9pPr marL="302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9pPr>
    </p:bodyStyle>
    <p:other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4320" userDrawn="1">
          <p15:clr>
            <a:srgbClr val="F26B43"/>
          </p15:clr>
        </p15:guide>
        <p15:guide id="2" pos="14575" userDrawn="1">
          <p15:clr>
            <a:srgbClr val="F26B43"/>
          </p15:clr>
        </p15:guide>
        <p15:guide id="3" pos="967" userDrawn="1">
          <p15:clr>
            <a:srgbClr val="F26B43"/>
          </p15:clr>
        </p15:guide>
        <p15:guide id="4" orient="horz" pos="2233" userDrawn="1">
          <p15:clr>
            <a:srgbClr val="F26B43"/>
          </p15:clr>
        </p15:guide>
        <p15:guide id="5" orient="horz" pos="1462"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slide" Target="slide3.xml"/><Relationship Id="rId7"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3.xml"/><Relationship Id="rId6" Type="http://schemas.openxmlformats.org/officeDocument/2006/relationships/slide" Target="slide3.xml"/><Relationship Id="rId5" Type="http://schemas.openxmlformats.org/officeDocument/2006/relationships/image" Target="../media/image18.png"/><Relationship Id="rId4" Type="http://schemas.openxmlformats.org/officeDocument/2006/relationships/image" Target="../media/image17.png"/></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3.xml"/><Relationship Id="rId6" Type="http://schemas.openxmlformats.org/officeDocument/2006/relationships/slide" Target="slide3.xml"/><Relationship Id="rId5" Type="http://schemas.openxmlformats.org/officeDocument/2006/relationships/image" Target="../media/image18.png"/><Relationship Id="rId4" Type="http://schemas.openxmlformats.org/officeDocument/2006/relationships/image" Target="../media/image17.png"/></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7" Type="http://schemas.openxmlformats.org/officeDocument/2006/relationships/slide" Target="slide3.xml"/><Relationship Id="rId2" Type="http://schemas.openxmlformats.org/officeDocument/2006/relationships/chart" Target="../charts/chart1.xml"/><Relationship Id="rId1" Type="http://schemas.openxmlformats.org/officeDocument/2006/relationships/slideLayout" Target="../slideLayouts/slideLayout3.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1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10.emf"/></Relationships>
</file>

<file path=ppt/slides/_rels/slide1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image" Target="../media/image10.emf"/><Relationship Id="rId5" Type="http://schemas.openxmlformats.org/officeDocument/2006/relationships/slide" Target="slide3.xml"/><Relationship Id="rId4" Type="http://schemas.openxmlformats.org/officeDocument/2006/relationships/image" Target="../media/image20.png"/></Relationships>
</file>

<file path=ppt/slides/_rels/slide18.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image" Target="../media/image21.emf"/></Relationships>
</file>

<file path=ppt/slides/_rels/slide23.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notesSlide" Target="../notesSlides/notesSlide15.xml"/><Relationship Id="rId1" Type="http://schemas.openxmlformats.org/officeDocument/2006/relationships/slideLayout" Target="../slideLayouts/slideLayout3.xml"/><Relationship Id="rId4" Type="http://schemas.openxmlformats.org/officeDocument/2006/relationships/slide" Target="slide3.xml"/></Relationships>
</file>

<file path=ppt/slides/_rels/slide2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openxmlformats.org/officeDocument/2006/relationships/slide" Target="slide12.xml"/><Relationship Id="rId13" Type="http://schemas.openxmlformats.org/officeDocument/2006/relationships/slide" Target="slide19.xml"/><Relationship Id="rId18" Type="http://schemas.openxmlformats.org/officeDocument/2006/relationships/slide" Target="slide25.xml"/><Relationship Id="rId26" Type="http://schemas.openxmlformats.org/officeDocument/2006/relationships/slide" Target="slide35.xml"/><Relationship Id="rId3" Type="http://schemas.openxmlformats.org/officeDocument/2006/relationships/slide" Target="slide6.xml"/><Relationship Id="rId21" Type="http://schemas.openxmlformats.org/officeDocument/2006/relationships/slide" Target="slide29.xml"/><Relationship Id="rId7" Type="http://schemas.openxmlformats.org/officeDocument/2006/relationships/slide" Target="slide11.xml"/><Relationship Id="rId12" Type="http://schemas.openxmlformats.org/officeDocument/2006/relationships/slide" Target="slide17.xml"/><Relationship Id="rId17" Type="http://schemas.openxmlformats.org/officeDocument/2006/relationships/slide" Target="slide24.xml"/><Relationship Id="rId25" Type="http://schemas.openxmlformats.org/officeDocument/2006/relationships/slide" Target="slide34.xml"/><Relationship Id="rId2" Type="http://schemas.openxmlformats.org/officeDocument/2006/relationships/slide" Target="slide5.xml"/><Relationship Id="rId16" Type="http://schemas.openxmlformats.org/officeDocument/2006/relationships/slide" Target="slide22.xml"/><Relationship Id="rId20" Type="http://schemas.openxmlformats.org/officeDocument/2006/relationships/slide" Target="slide28.xml"/><Relationship Id="rId1" Type="http://schemas.openxmlformats.org/officeDocument/2006/relationships/slideLayout" Target="../slideLayouts/slideLayout3.xml"/><Relationship Id="rId6" Type="http://schemas.openxmlformats.org/officeDocument/2006/relationships/slide" Target="slide10.xml"/><Relationship Id="rId11" Type="http://schemas.openxmlformats.org/officeDocument/2006/relationships/slide" Target="slide16.xml"/><Relationship Id="rId24" Type="http://schemas.openxmlformats.org/officeDocument/2006/relationships/slide" Target="slide33.xml"/><Relationship Id="rId5" Type="http://schemas.openxmlformats.org/officeDocument/2006/relationships/slide" Target="slide9.xml"/><Relationship Id="rId15" Type="http://schemas.openxmlformats.org/officeDocument/2006/relationships/slide" Target="slide21.xml"/><Relationship Id="rId23" Type="http://schemas.openxmlformats.org/officeDocument/2006/relationships/slide" Target="slide32.xml"/><Relationship Id="rId10" Type="http://schemas.openxmlformats.org/officeDocument/2006/relationships/slide" Target="slide15.xml"/><Relationship Id="rId19" Type="http://schemas.openxmlformats.org/officeDocument/2006/relationships/slide" Target="slide27.xml"/><Relationship Id="rId4" Type="http://schemas.openxmlformats.org/officeDocument/2006/relationships/slide" Target="slide7.xml"/><Relationship Id="rId9" Type="http://schemas.openxmlformats.org/officeDocument/2006/relationships/slide" Target="slide14.xml"/><Relationship Id="rId14" Type="http://schemas.openxmlformats.org/officeDocument/2006/relationships/slide" Target="slide20.xml"/><Relationship Id="rId22" Type="http://schemas.openxmlformats.org/officeDocument/2006/relationships/slide" Target="slide30.xml"/></Relationships>
</file>

<file path=ppt/slides/_rels/slide30.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image" Target="../media/image23.png"/><Relationship Id="rId7" Type="http://schemas.openxmlformats.org/officeDocument/2006/relationships/image" Target="../media/image27.png"/><Relationship Id="rId2" Type="http://schemas.openxmlformats.org/officeDocument/2006/relationships/notesSlide" Target="../notesSlides/notesSlide21.xml"/><Relationship Id="rId1" Type="http://schemas.openxmlformats.org/officeDocument/2006/relationships/slideLayout" Target="../slideLayouts/slideLayout3.xml"/><Relationship Id="rId6" Type="http://schemas.openxmlformats.org/officeDocument/2006/relationships/image" Target="../media/image26.png"/><Relationship Id="rId5" Type="http://schemas.openxmlformats.org/officeDocument/2006/relationships/image" Target="../media/image25.png"/><Relationship Id="rId10" Type="http://schemas.openxmlformats.org/officeDocument/2006/relationships/slide" Target="slide3.xml"/><Relationship Id="rId4" Type="http://schemas.openxmlformats.org/officeDocument/2006/relationships/image" Target="../media/image24.png"/><Relationship Id="rId9" Type="http://schemas.openxmlformats.org/officeDocument/2006/relationships/image" Target="../media/image17.png"/></Relationships>
</file>

<file path=ppt/slides/_rels/slide33.xml.rels><?xml version="1.0" encoding="UTF-8" standalone="yes"?>
<Relationships xmlns="http://schemas.openxmlformats.org/package/2006/relationships"><Relationship Id="rId8" Type="http://schemas.openxmlformats.org/officeDocument/2006/relationships/slide" Target="slide3.xml"/><Relationship Id="rId3" Type="http://schemas.openxmlformats.org/officeDocument/2006/relationships/image" Target="../media/image15.png"/><Relationship Id="rId7" Type="http://schemas.openxmlformats.org/officeDocument/2006/relationships/image" Target="../media/image32.png"/><Relationship Id="rId2" Type="http://schemas.openxmlformats.org/officeDocument/2006/relationships/notesSlide" Target="../notesSlides/notesSlide22.xml"/><Relationship Id="rId1" Type="http://schemas.openxmlformats.org/officeDocument/2006/relationships/slideLayout" Target="../slideLayouts/slideLayout3.xml"/><Relationship Id="rId6" Type="http://schemas.openxmlformats.org/officeDocument/2006/relationships/image" Target="../media/image31.png"/><Relationship Id="rId5" Type="http://schemas.openxmlformats.org/officeDocument/2006/relationships/image" Target="../media/image30.png"/><Relationship Id="rId4" Type="http://schemas.openxmlformats.org/officeDocument/2006/relationships/image" Target="../media/image29.png"/></Relationships>
</file>

<file path=ppt/slides/_rels/slide34.xml.rels><?xml version="1.0" encoding="UTF-8" standalone="yes"?>
<Relationships xmlns="http://schemas.openxmlformats.org/package/2006/relationships"><Relationship Id="rId8" Type="http://schemas.openxmlformats.org/officeDocument/2006/relationships/slide" Target="slide3.xml"/><Relationship Id="rId3" Type="http://schemas.openxmlformats.org/officeDocument/2006/relationships/image" Target="../media/image16.png"/><Relationship Id="rId7" Type="http://schemas.openxmlformats.org/officeDocument/2006/relationships/image" Target="../media/image36.png"/><Relationship Id="rId2" Type="http://schemas.openxmlformats.org/officeDocument/2006/relationships/notesSlide" Target="../notesSlides/notesSlide23.xml"/><Relationship Id="rId1" Type="http://schemas.openxmlformats.org/officeDocument/2006/relationships/slideLayout" Target="../slideLayouts/slideLayout3.xml"/><Relationship Id="rId6" Type="http://schemas.openxmlformats.org/officeDocument/2006/relationships/image" Target="../media/image35.png"/><Relationship Id="rId5" Type="http://schemas.openxmlformats.org/officeDocument/2006/relationships/image" Target="../media/image34.png"/><Relationship Id="rId4" Type="http://schemas.openxmlformats.org/officeDocument/2006/relationships/image" Target="../media/image33.png"/></Relationships>
</file>

<file path=ppt/slides/_rels/slide35.xml.rels><?xml version="1.0" encoding="UTF-8" standalone="yes"?>
<Relationships xmlns="http://schemas.openxmlformats.org/package/2006/relationships"><Relationship Id="rId8" Type="http://schemas.openxmlformats.org/officeDocument/2006/relationships/slide" Target="slide3.xml"/><Relationship Id="rId3" Type="http://schemas.openxmlformats.org/officeDocument/2006/relationships/image" Target="../media/image18.png"/><Relationship Id="rId7" Type="http://schemas.openxmlformats.org/officeDocument/2006/relationships/image" Target="../media/image40.png"/><Relationship Id="rId2" Type="http://schemas.openxmlformats.org/officeDocument/2006/relationships/notesSlide" Target="../notesSlides/notesSlide24.xml"/><Relationship Id="rId1" Type="http://schemas.openxmlformats.org/officeDocument/2006/relationships/slideLayout" Target="../slideLayouts/slideLayout3.xml"/><Relationship Id="rId6" Type="http://schemas.openxmlformats.org/officeDocument/2006/relationships/image" Target="../media/image39.png"/><Relationship Id="rId5" Type="http://schemas.openxmlformats.org/officeDocument/2006/relationships/image" Target="../media/image38.png"/><Relationship Id="rId4" Type="http://schemas.openxmlformats.org/officeDocument/2006/relationships/image" Target="../media/image37.png"/></Relationships>
</file>

<file path=ppt/slides/_rels/slide36.xml.rels><?xml version="1.0" encoding="UTF-8" standalone="yes"?>
<Relationships xmlns="http://schemas.openxmlformats.org/package/2006/relationships"><Relationship Id="rId3" Type="http://schemas.openxmlformats.org/officeDocument/2006/relationships/hyperlink" Target="mailto:bcv@safercare.vic.gov.au" TargetMode="External"/><Relationship Id="rId2" Type="http://schemas.openxmlformats.org/officeDocument/2006/relationships/notesSlide" Target="../notesSlides/notesSlide25.xml"/><Relationship Id="rId1" Type="http://schemas.openxmlformats.org/officeDocument/2006/relationships/slideLayout" Target="../slideLayouts/slideLayout3.xml"/><Relationship Id="rId5" Type="http://schemas.openxmlformats.org/officeDocument/2006/relationships/image" Target="../media/image41.png"/><Relationship Id="rId4" Type="http://schemas.openxmlformats.org/officeDocument/2006/relationships/hyperlink" Target="https://www.bettercare.vic.gov.au/" TargetMode="External"/></Relationships>
</file>

<file path=ppt/slides/_rels/slide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slide" Target="slide3.xm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10.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1535113" y="6137920"/>
            <a:ext cx="17065599" cy="3744416"/>
          </a:xfrm>
        </p:spPr>
        <p:txBody>
          <a:bodyPr/>
          <a:lstStyle/>
          <a:p>
            <a:r>
              <a:rPr lang="en-AU" dirty="0" smtClean="0">
                <a:solidFill>
                  <a:srgbClr val="006298"/>
                </a:solidFill>
              </a:rPr>
              <a:t>Organisational Strategy for Improvement Matrix (OSIM)</a:t>
            </a:r>
            <a:endParaRPr lang="en-AU" dirty="0">
              <a:solidFill>
                <a:srgbClr val="006298"/>
              </a:solidFill>
            </a:endParaRPr>
          </a:p>
          <a:p>
            <a:pPr lvl="1"/>
            <a:r>
              <a:rPr lang="en-AU" dirty="0" smtClean="0">
                <a:solidFill>
                  <a:srgbClr val="006298"/>
                </a:solidFill>
              </a:rPr>
              <a:t>Slide presentation template</a:t>
            </a:r>
            <a:endParaRPr lang="en-AU" dirty="0">
              <a:solidFill>
                <a:srgbClr val="006298"/>
              </a:solidFill>
            </a:endParaRPr>
          </a:p>
        </p:txBody>
      </p:sp>
    </p:spTree>
    <p:extLst>
      <p:ext uri="{BB962C8B-B14F-4D97-AF65-F5344CB8AC3E}">
        <p14:creationId xmlns:p14="http://schemas.microsoft.com/office/powerpoint/2010/main" val="24165793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533600" y="1128498"/>
            <a:ext cx="22179680" cy="1163380"/>
          </a:xfrm>
        </p:spPr>
        <p:txBody>
          <a:bodyPr/>
          <a:lstStyle/>
          <a:p>
            <a:r>
              <a:rPr lang="en-AU" sz="8800" dirty="0" smtClean="0">
                <a:solidFill>
                  <a:srgbClr val="006298"/>
                </a:solidFill>
              </a:rPr>
              <a:t>What do we use it for?</a:t>
            </a:r>
            <a:endParaRPr lang="en-AU" sz="8800" dirty="0">
              <a:solidFill>
                <a:srgbClr val="006298"/>
              </a:solidFill>
            </a:endParaRPr>
          </a:p>
        </p:txBody>
      </p:sp>
      <p:grpSp>
        <p:nvGrpSpPr>
          <p:cNvPr id="3" name="Group 2"/>
          <p:cNvGrpSpPr/>
          <p:nvPr/>
        </p:nvGrpSpPr>
        <p:grpSpPr>
          <a:xfrm>
            <a:off x="4401747" y="3471794"/>
            <a:ext cx="15611970" cy="8410488"/>
            <a:chOff x="3348782" y="2897560"/>
            <a:chExt cx="16685344" cy="8988737"/>
          </a:xfrm>
        </p:grpSpPr>
        <p:sp>
          <p:nvSpPr>
            <p:cNvPr id="29" name="Rectangle 4"/>
            <p:cNvSpPr>
              <a:spLocks noChangeArrowheads="1"/>
            </p:cNvSpPr>
            <p:nvPr/>
          </p:nvSpPr>
          <p:spPr bwMode="auto">
            <a:xfrm>
              <a:off x="12044137" y="2897560"/>
              <a:ext cx="7989989" cy="4216592"/>
            </a:xfrm>
            <a:prstGeom prst="rect">
              <a:avLst/>
            </a:prstGeom>
            <a:solidFill>
              <a:schemeClr val="bg2">
                <a:lumMod val="75000"/>
              </a:schemeClr>
            </a:solidFill>
            <a:ln w="6350">
              <a:noFill/>
              <a:miter lim="800000"/>
              <a:headEnd/>
              <a:tailEnd/>
            </a:ln>
            <a:effectLst/>
          </p:spPr>
          <p:txBody>
            <a:bodyPr wrap="square" rIns="45720" anchor="ctr"/>
            <a:lstStyle/>
            <a:p>
              <a:pPr marL="0" lvl="2" algn="ctr"/>
              <a:r>
                <a:rPr lang="en-AU" b="1" dirty="0">
                  <a:solidFill>
                    <a:schemeClr val="bg1"/>
                  </a:solidFill>
                </a:rPr>
                <a:t>Measure </a:t>
              </a:r>
              <a:r>
                <a:rPr lang="en-AU" dirty="0">
                  <a:solidFill>
                    <a:schemeClr val="bg1"/>
                  </a:solidFill>
                </a:rPr>
                <a:t>against a framework</a:t>
              </a:r>
            </a:p>
          </p:txBody>
        </p:sp>
        <p:sp>
          <p:nvSpPr>
            <p:cNvPr id="30" name="Rectangle 5"/>
            <p:cNvSpPr>
              <a:spLocks noChangeArrowheads="1"/>
            </p:cNvSpPr>
            <p:nvPr/>
          </p:nvSpPr>
          <p:spPr bwMode="auto">
            <a:xfrm>
              <a:off x="3348782" y="7669705"/>
              <a:ext cx="7989989" cy="4216592"/>
            </a:xfrm>
            <a:prstGeom prst="rect">
              <a:avLst/>
            </a:prstGeom>
            <a:solidFill>
              <a:schemeClr val="accent1"/>
            </a:solidFill>
            <a:ln w="6350">
              <a:noFill/>
              <a:miter lim="800000"/>
              <a:headEnd/>
              <a:tailEnd/>
            </a:ln>
            <a:effectLst/>
          </p:spPr>
          <p:txBody>
            <a:bodyPr wrap="square" rIns="45720" anchor="ctr"/>
            <a:lstStyle/>
            <a:p>
              <a:pPr marL="0" lvl="2" algn="ctr"/>
              <a:r>
                <a:rPr lang="en-AU" b="1" dirty="0">
                  <a:solidFill>
                    <a:schemeClr val="bg1"/>
                  </a:solidFill>
                </a:rPr>
                <a:t>Monitor </a:t>
              </a:r>
              <a:r>
                <a:rPr lang="en-AU" dirty="0">
                  <a:solidFill>
                    <a:schemeClr val="bg1"/>
                  </a:solidFill>
                </a:rPr>
                <a:t>progress and celebrate success</a:t>
              </a:r>
            </a:p>
          </p:txBody>
        </p:sp>
        <p:sp>
          <p:nvSpPr>
            <p:cNvPr id="31" name="Rectangle 6"/>
            <p:cNvSpPr>
              <a:spLocks noChangeArrowheads="1"/>
            </p:cNvSpPr>
            <p:nvPr/>
          </p:nvSpPr>
          <p:spPr bwMode="auto">
            <a:xfrm>
              <a:off x="12044137" y="7669705"/>
              <a:ext cx="7989989" cy="4216592"/>
            </a:xfrm>
            <a:prstGeom prst="rect">
              <a:avLst/>
            </a:prstGeom>
            <a:solidFill>
              <a:schemeClr val="accent4"/>
            </a:solidFill>
            <a:ln w="6350">
              <a:noFill/>
              <a:miter lim="800000"/>
              <a:headEnd/>
              <a:tailEnd/>
            </a:ln>
            <a:effectLst/>
          </p:spPr>
          <p:txBody>
            <a:bodyPr wrap="square" rIns="45720" anchor="ctr"/>
            <a:lstStyle/>
            <a:p>
              <a:pPr marL="0" lvl="2" algn="ctr"/>
              <a:r>
                <a:rPr lang="en-AU" b="1" dirty="0">
                  <a:solidFill>
                    <a:schemeClr val="bg1"/>
                  </a:solidFill>
                </a:rPr>
                <a:t>Create </a:t>
              </a:r>
              <a:r>
                <a:rPr lang="en-AU" dirty="0">
                  <a:solidFill>
                    <a:schemeClr val="bg1"/>
                  </a:solidFill>
                </a:rPr>
                <a:t>a plan to develop organisational capability for improvement</a:t>
              </a:r>
            </a:p>
          </p:txBody>
        </p:sp>
        <p:sp>
          <p:nvSpPr>
            <p:cNvPr id="32" name="Rectangle 7"/>
            <p:cNvSpPr>
              <a:spLocks noChangeArrowheads="1"/>
            </p:cNvSpPr>
            <p:nvPr/>
          </p:nvSpPr>
          <p:spPr bwMode="auto">
            <a:xfrm>
              <a:off x="3348782" y="2897560"/>
              <a:ext cx="7989989" cy="4216592"/>
            </a:xfrm>
            <a:prstGeom prst="rect">
              <a:avLst/>
            </a:prstGeom>
            <a:solidFill>
              <a:schemeClr val="tx2"/>
            </a:solidFill>
            <a:ln w="6350">
              <a:noFill/>
              <a:miter lim="800000"/>
              <a:headEnd/>
              <a:tailEnd/>
            </a:ln>
            <a:effectLst/>
          </p:spPr>
          <p:txBody>
            <a:bodyPr wrap="square" rIns="45720" anchor="ctr"/>
            <a:lstStyle/>
            <a:p>
              <a:pPr marL="0" lvl="2" algn="ctr"/>
              <a:r>
                <a:rPr lang="en-AU" b="1" dirty="0">
                  <a:solidFill>
                    <a:schemeClr val="bg1"/>
                  </a:solidFill>
                </a:rPr>
                <a:t>Define</a:t>
              </a:r>
              <a:r>
                <a:rPr lang="en-AU" dirty="0">
                  <a:solidFill>
                    <a:schemeClr val="bg1"/>
                  </a:solidFill>
                </a:rPr>
                <a:t> organisational capability for improvement</a:t>
              </a:r>
            </a:p>
          </p:txBody>
        </p:sp>
        <p:sp>
          <p:nvSpPr>
            <p:cNvPr id="33" name="AutoShape 14"/>
            <p:cNvSpPr>
              <a:spLocks noChangeArrowheads="1"/>
            </p:cNvSpPr>
            <p:nvPr/>
          </p:nvSpPr>
          <p:spPr bwMode="auto">
            <a:xfrm rot="16200000">
              <a:off x="11348134" y="9430000"/>
              <a:ext cx="699124" cy="699124"/>
            </a:xfrm>
            <a:prstGeom prst="triangle">
              <a:avLst>
                <a:gd name="adj" fmla="val 50000"/>
              </a:avLst>
            </a:prstGeom>
            <a:solidFill>
              <a:schemeClr val="accent4"/>
            </a:solidFill>
            <a:ln w="6350">
              <a:noFill/>
              <a:miter lim="800000"/>
              <a:headEnd/>
              <a:tailEnd/>
            </a:ln>
            <a:effectLst/>
          </p:spPr>
          <p:txBody>
            <a:bodyPr vert="eaVert" wrap="none" rIns="45720"/>
            <a:lstStyle/>
            <a:p>
              <a:endParaRPr lang="de-DE"/>
            </a:p>
          </p:txBody>
        </p:sp>
        <p:sp>
          <p:nvSpPr>
            <p:cNvPr id="34" name="AutoShape 16"/>
            <p:cNvSpPr>
              <a:spLocks noChangeArrowheads="1"/>
            </p:cNvSpPr>
            <p:nvPr/>
          </p:nvSpPr>
          <p:spPr bwMode="auto">
            <a:xfrm rot="5400000">
              <a:off x="11341892" y="4651612"/>
              <a:ext cx="699124" cy="705366"/>
            </a:xfrm>
            <a:prstGeom prst="triangle">
              <a:avLst>
                <a:gd name="adj" fmla="val 50000"/>
              </a:avLst>
            </a:prstGeom>
            <a:solidFill>
              <a:schemeClr val="tx2"/>
            </a:solidFill>
            <a:ln w="6350">
              <a:noFill/>
              <a:miter lim="800000"/>
              <a:headEnd/>
              <a:tailEnd/>
            </a:ln>
            <a:effectLst/>
          </p:spPr>
          <p:txBody>
            <a:bodyPr wrap="none" rIns="45720"/>
            <a:lstStyle/>
            <a:p>
              <a:endParaRPr lang="en-US"/>
            </a:p>
          </p:txBody>
        </p:sp>
        <p:sp>
          <p:nvSpPr>
            <p:cNvPr id="35" name="AutoShape 18"/>
            <p:cNvSpPr>
              <a:spLocks noChangeArrowheads="1"/>
            </p:cNvSpPr>
            <p:nvPr/>
          </p:nvSpPr>
          <p:spPr bwMode="auto">
            <a:xfrm>
              <a:off x="6994214" y="7114152"/>
              <a:ext cx="699124" cy="555554"/>
            </a:xfrm>
            <a:prstGeom prst="triangle">
              <a:avLst>
                <a:gd name="adj" fmla="val 50000"/>
              </a:avLst>
            </a:prstGeom>
            <a:solidFill>
              <a:schemeClr val="accent1"/>
            </a:solidFill>
            <a:ln w="6350">
              <a:noFill/>
              <a:miter lim="800000"/>
              <a:headEnd/>
              <a:tailEnd/>
            </a:ln>
            <a:effectLst/>
          </p:spPr>
          <p:txBody>
            <a:bodyPr wrap="none" rIns="45720"/>
            <a:lstStyle/>
            <a:p>
              <a:endParaRPr lang="de-DE"/>
            </a:p>
          </p:txBody>
        </p:sp>
        <p:sp>
          <p:nvSpPr>
            <p:cNvPr id="36" name="AutoShape 19"/>
            <p:cNvSpPr>
              <a:spLocks noChangeArrowheads="1"/>
            </p:cNvSpPr>
            <p:nvPr/>
          </p:nvSpPr>
          <p:spPr bwMode="auto">
            <a:xfrm rot="10800000">
              <a:off x="15689570" y="7114152"/>
              <a:ext cx="699124" cy="555554"/>
            </a:xfrm>
            <a:prstGeom prst="triangle">
              <a:avLst>
                <a:gd name="adj" fmla="val 50000"/>
              </a:avLst>
            </a:prstGeom>
            <a:solidFill>
              <a:schemeClr val="bg2">
                <a:lumMod val="75000"/>
              </a:schemeClr>
            </a:solidFill>
            <a:ln w="6350">
              <a:noFill/>
              <a:miter lim="800000"/>
              <a:headEnd/>
              <a:tailEnd/>
            </a:ln>
            <a:effectLst/>
          </p:spPr>
          <p:txBody>
            <a:bodyPr rot="10800000" wrap="none" rIns="45720"/>
            <a:lstStyle/>
            <a:p>
              <a:endParaRPr lang="de-DE"/>
            </a:p>
          </p:txBody>
        </p:sp>
      </p:grpSp>
      <p:sp>
        <p:nvSpPr>
          <p:cNvPr id="12" name="Rounded Rectangle 11">
            <a:hlinkClick r:id="rId3"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smtClean="0">
                <a:solidFill>
                  <a:schemeClr val="tx1"/>
                </a:solidFill>
              </a:rPr>
              <a:t>Click here to return to Contents</a:t>
            </a:r>
          </a:p>
        </p:txBody>
      </p:sp>
    </p:spTree>
    <p:extLst>
      <p:ext uri="{BB962C8B-B14F-4D97-AF65-F5344CB8AC3E}">
        <p14:creationId xmlns:p14="http://schemas.microsoft.com/office/powerpoint/2010/main" val="699169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533600" y="1128498"/>
            <a:ext cx="22179680" cy="1163380"/>
          </a:xfrm>
        </p:spPr>
        <p:txBody>
          <a:bodyPr/>
          <a:lstStyle/>
          <a:p>
            <a:r>
              <a:rPr lang="en-AU" sz="8800" dirty="0" smtClean="0">
                <a:solidFill>
                  <a:srgbClr val="006298"/>
                </a:solidFill>
              </a:rPr>
              <a:t>How does OSIM</a:t>
            </a:r>
            <a:r>
              <a:rPr lang="en-AU" sz="8800" dirty="0">
                <a:solidFill>
                  <a:srgbClr val="006298"/>
                </a:solidFill>
              </a:rPr>
              <a:t> </a:t>
            </a:r>
            <a:r>
              <a:rPr lang="en-AU" sz="8800" dirty="0" smtClean="0">
                <a:solidFill>
                  <a:srgbClr val="006298"/>
                </a:solidFill>
              </a:rPr>
              <a:t>fit with our health service?</a:t>
            </a:r>
            <a:endParaRPr lang="en-AU" sz="8800" dirty="0">
              <a:solidFill>
                <a:srgbClr val="006298"/>
              </a:solidFill>
            </a:endParaRPr>
          </a:p>
        </p:txBody>
      </p:sp>
      <p:sp>
        <p:nvSpPr>
          <p:cNvPr id="19" name="Rounded Rectangle 18">
            <a:hlinkClick r:id="rId3"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smtClean="0">
                <a:solidFill>
                  <a:schemeClr val="tx1"/>
                </a:solidFill>
              </a:rPr>
              <a:t>Click here to return to Contents</a:t>
            </a:r>
          </a:p>
        </p:txBody>
      </p:sp>
      <p:grpSp>
        <p:nvGrpSpPr>
          <p:cNvPr id="3" name="Group 2"/>
          <p:cNvGrpSpPr/>
          <p:nvPr/>
        </p:nvGrpSpPr>
        <p:grpSpPr>
          <a:xfrm>
            <a:off x="1155146" y="2694249"/>
            <a:ext cx="21907520" cy="9277404"/>
            <a:chOff x="444978" y="1817440"/>
            <a:chExt cx="23805404" cy="10081120"/>
          </a:xfrm>
        </p:grpSpPr>
        <p:cxnSp>
          <p:nvCxnSpPr>
            <p:cNvPr id="21" name="Elbow Connector 20"/>
            <p:cNvCxnSpPr>
              <a:stCxn id="51" idx="3"/>
              <a:endCxn id="35" idx="0"/>
            </p:cNvCxnSpPr>
            <p:nvPr/>
          </p:nvCxnSpPr>
          <p:spPr>
            <a:xfrm flipH="1" flipV="1">
              <a:off x="3071377" y="2130714"/>
              <a:ext cx="17761165" cy="684076"/>
            </a:xfrm>
            <a:prstGeom prst="bentConnector4">
              <a:avLst>
                <a:gd name="adj1" fmla="val -1287"/>
                <a:gd name="adj2" fmla="val 189970"/>
              </a:avLst>
            </a:prstGeom>
            <a:ln w="57150">
              <a:tailEnd type="triangle" w="lg" len="lg"/>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22057096" y="1817440"/>
              <a:ext cx="2193286" cy="2525020"/>
            </a:xfrm>
            <a:prstGeom prst="rect">
              <a:avLst/>
            </a:prstGeom>
            <a:noFill/>
          </p:spPr>
          <p:txBody>
            <a:bodyPr wrap="square" rtlCol="0">
              <a:spAutoFit/>
            </a:bodyPr>
            <a:lstStyle>
              <a:defPPr>
                <a:defRPr lang="en-US"/>
              </a:defPPr>
              <a:lvl1pPr algn="ctr">
                <a:defRPr sz="2000"/>
              </a:lvl1pPr>
            </a:lstStyle>
            <a:p>
              <a:pPr algn="l"/>
              <a:r>
                <a:rPr lang="en-AU" b="1" dirty="0" smtClean="0">
                  <a:solidFill>
                    <a:schemeClr val="tx2"/>
                  </a:solidFill>
                </a:rPr>
                <a:t>Re-assess</a:t>
              </a:r>
            </a:p>
            <a:p>
              <a:pPr algn="l"/>
              <a:r>
                <a:rPr lang="en-AU" b="1" dirty="0" smtClean="0">
                  <a:solidFill>
                    <a:schemeClr val="tx2"/>
                  </a:solidFill>
                </a:rPr>
                <a:t>and adapt</a:t>
              </a:r>
            </a:p>
            <a:p>
              <a:pPr algn="l"/>
              <a:endParaRPr lang="en-AU" sz="900" b="1" dirty="0" smtClean="0">
                <a:solidFill>
                  <a:schemeClr val="tx2"/>
                </a:solidFill>
              </a:endParaRPr>
            </a:p>
            <a:p>
              <a:pPr algn="l"/>
              <a:r>
                <a:rPr lang="en-AU" sz="1600" dirty="0"/>
                <a:t>T</a:t>
              </a:r>
              <a:r>
                <a:rPr lang="en-AU" sz="1600" dirty="0" smtClean="0"/>
                <a:t>o continually build the organisation’s capability </a:t>
              </a:r>
              <a:r>
                <a:rPr lang="en-AU" sz="1600" dirty="0"/>
                <a:t>to </a:t>
              </a:r>
              <a:r>
                <a:rPr lang="en-AU" sz="1600" dirty="0" smtClean="0"/>
                <a:t>improve performance </a:t>
              </a:r>
              <a:r>
                <a:rPr lang="en-AU" sz="1600" dirty="0"/>
                <a:t>and </a:t>
              </a:r>
              <a:r>
                <a:rPr lang="en-AU" sz="1600" dirty="0" smtClean="0"/>
                <a:t>services.</a:t>
              </a:r>
              <a:endParaRPr lang="en-AU" sz="1600" dirty="0"/>
            </a:p>
          </p:txBody>
        </p:sp>
        <p:cxnSp>
          <p:nvCxnSpPr>
            <p:cNvPr id="23" name="Straight Arrow Connector 22"/>
            <p:cNvCxnSpPr>
              <a:stCxn id="32" idx="3"/>
              <a:endCxn id="36" idx="1"/>
            </p:cNvCxnSpPr>
            <p:nvPr/>
          </p:nvCxnSpPr>
          <p:spPr>
            <a:xfrm>
              <a:off x="4907580" y="5893566"/>
              <a:ext cx="1649795" cy="0"/>
            </a:xfrm>
            <a:prstGeom prst="straightConnector1">
              <a:avLst/>
            </a:prstGeom>
            <a:ln w="57150">
              <a:tailEnd type="triangle" w="lg" len="lg"/>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919192" y="6063859"/>
              <a:ext cx="1632182" cy="1438091"/>
            </a:xfrm>
            <a:prstGeom prst="rect">
              <a:avLst/>
            </a:prstGeom>
            <a:noFill/>
          </p:spPr>
          <p:txBody>
            <a:bodyPr wrap="square" rtlCol="0">
              <a:spAutoFit/>
            </a:bodyPr>
            <a:lstStyle/>
            <a:p>
              <a:pPr algn="ctr"/>
              <a:r>
                <a:rPr lang="en-AU" sz="1600" dirty="0" smtClean="0"/>
                <a:t>Align self-assessment outcomes with organisational plans.</a:t>
              </a:r>
              <a:endParaRPr lang="en-AU" sz="1600" dirty="0"/>
            </a:p>
          </p:txBody>
        </p:sp>
        <p:cxnSp>
          <p:nvCxnSpPr>
            <p:cNvPr id="29" name="Straight Arrow Connector 28"/>
            <p:cNvCxnSpPr>
              <a:stCxn id="52" idx="3"/>
              <a:endCxn id="49" idx="1"/>
            </p:cNvCxnSpPr>
            <p:nvPr/>
          </p:nvCxnSpPr>
          <p:spPr>
            <a:xfrm>
              <a:off x="15558790" y="5893566"/>
              <a:ext cx="1601343" cy="0"/>
            </a:xfrm>
            <a:prstGeom prst="straightConnector1">
              <a:avLst/>
            </a:prstGeom>
            <a:ln w="57150">
              <a:tailEnd type="triangle" w="lg" len="lg"/>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15576376" y="6063859"/>
              <a:ext cx="1587157" cy="635435"/>
            </a:xfrm>
            <a:prstGeom prst="rect">
              <a:avLst/>
            </a:prstGeom>
            <a:noFill/>
          </p:spPr>
          <p:txBody>
            <a:bodyPr wrap="square" rtlCol="0">
              <a:spAutoFit/>
            </a:bodyPr>
            <a:lstStyle/>
            <a:p>
              <a:pPr algn="ctr"/>
              <a:r>
                <a:rPr lang="en-AU" sz="1600" dirty="0" smtClean="0"/>
                <a:t>Put plans in motion.</a:t>
              </a:r>
              <a:endParaRPr lang="en-AU" sz="1600" dirty="0"/>
            </a:p>
          </p:txBody>
        </p:sp>
        <p:sp>
          <p:nvSpPr>
            <p:cNvPr id="32" name="Rectangle 31"/>
            <p:cNvSpPr/>
            <p:nvPr/>
          </p:nvSpPr>
          <p:spPr>
            <a:xfrm>
              <a:off x="1235172" y="3492187"/>
              <a:ext cx="3672408" cy="4802757"/>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sz="2800" dirty="0" smtClean="0">
                <a:solidFill>
                  <a:schemeClr val="tx1"/>
                </a:solidFill>
              </a:endParaRPr>
            </a:p>
          </p:txBody>
        </p:sp>
        <p:sp>
          <p:nvSpPr>
            <p:cNvPr id="33" name="Oval 32"/>
            <p:cNvSpPr/>
            <p:nvPr/>
          </p:nvSpPr>
          <p:spPr>
            <a:xfrm>
              <a:off x="1738923" y="3789732"/>
              <a:ext cx="2803366" cy="2767582"/>
            </a:xfrm>
            <a:prstGeom prst="ellipse">
              <a:avLst/>
            </a:prstGeom>
            <a:ln w="57150"/>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a:r>
                <a:rPr lang="en-AU" sz="2000" b="1" dirty="0" smtClean="0">
                  <a:solidFill>
                    <a:schemeClr val="tx2"/>
                  </a:solidFill>
                </a:rPr>
                <a:t>Annual OSIM self-assessment</a:t>
              </a:r>
            </a:p>
          </p:txBody>
        </p:sp>
        <p:sp>
          <p:nvSpPr>
            <p:cNvPr id="35" name="Rectangle 34"/>
            <p:cNvSpPr/>
            <p:nvPr/>
          </p:nvSpPr>
          <p:spPr>
            <a:xfrm>
              <a:off x="1235172" y="2130714"/>
              <a:ext cx="3672409" cy="1368152"/>
            </a:xfrm>
            <a:prstGeom prst="rect">
              <a:avLst/>
            </a:prstGeom>
            <a:solidFill>
              <a:schemeClr val="bg2">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r>
                <a:rPr lang="en-AU" sz="1800" b="1" dirty="0" smtClean="0">
                  <a:solidFill>
                    <a:schemeClr val="tx2">
                      <a:lumMod val="50000"/>
                    </a:schemeClr>
                  </a:solidFill>
                </a:rPr>
                <a:t>What are our capability strengths and areas for potential development?</a:t>
              </a:r>
            </a:p>
          </p:txBody>
        </p:sp>
        <p:sp>
          <p:nvSpPr>
            <p:cNvPr id="36" name="Rectangle 35"/>
            <p:cNvSpPr/>
            <p:nvPr/>
          </p:nvSpPr>
          <p:spPr>
            <a:xfrm>
              <a:off x="6557375" y="3492187"/>
              <a:ext cx="3672408" cy="4802757"/>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sz="2800" dirty="0" smtClean="0">
                <a:solidFill>
                  <a:schemeClr val="tx1"/>
                </a:solidFill>
              </a:endParaRPr>
            </a:p>
          </p:txBody>
        </p:sp>
        <p:sp>
          <p:nvSpPr>
            <p:cNvPr id="37" name="Oval 36"/>
            <p:cNvSpPr/>
            <p:nvPr/>
          </p:nvSpPr>
          <p:spPr>
            <a:xfrm>
              <a:off x="6991896" y="3789732"/>
              <a:ext cx="2803366" cy="2767582"/>
            </a:xfrm>
            <a:prstGeom prst="ellipse">
              <a:avLst/>
            </a:prstGeom>
            <a:ln w="57150"/>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a:r>
                <a:rPr lang="en-AU" sz="2000" b="1" dirty="0" smtClean="0">
                  <a:solidFill>
                    <a:schemeClr val="tx2"/>
                  </a:solidFill>
                </a:rPr>
                <a:t>Strategic direction</a:t>
              </a:r>
            </a:p>
          </p:txBody>
        </p:sp>
        <p:grpSp>
          <p:nvGrpSpPr>
            <p:cNvPr id="38" name="Group 37"/>
            <p:cNvGrpSpPr/>
            <p:nvPr/>
          </p:nvGrpSpPr>
          <p:grpSpPr>
            <a:xfrm>
              <a:off x="7731989" y="4913785"/>
              <a:ext cx="1251049" cy="1315030"/>
              <a:chOff x="8784871" y="5649340"/>
              <a:chExt cx="1323181" cy="1390851"/>
            </a:xfrm>
            <a:solidFill>
              <a:schemeClr val="tx2"/>
            </a:solidFill>
          </p:grpSpPr>
          <p:sp>
            <p:nvSpPr>
              <p:cNvPr id="39" name="Freeform 7"/>
              <p:cNvSpPr>
                <a:spLocks/>
              </p:cNvSpPr>
              <p:nvPr/>
            </p:nvSpPr>
            <p:spPr bwMode="auto">
              <a:xfrm>
                <a:off x="9594488" y="5909143"/>
                <a:ext cx="395142" cy="438644"/>
              </a:xfrm>
              <a:custGeom>
                <a:avLst/>
                <a:gdLst>
                  <a:gd name="T0" fmla="*/ 133 w 654"/>
                  <a:gd name="T1" fmla="*/ 725 h 725"/>
                  <a:gd name="T2" fmla="*/ 138 w 654"/>
                  <a:gd name="T3" fmla="*/ 673 h 725"/>
                  <a:gd name="T4" fmla="*/ 145 w 654"/>
                  <a:gd name="T5" fmla="*/ 624 h 725"/>
                  <a:gd name="T6" fmla="*/ 154 w 654"/>
                  <a:gd name="T7" fmla="*/ 576 h 725"/>
                  <a:gd name="T8" fmla="*/ 163 w 654"/>
                  <a:gd name="T9" fmla="*/ 533 h 725"/>
                  <a:gd name="T10" fmla="*/ 175 w 654"/>
                  <a:gd name="T11" fmla="*/ 492 h 725"/>
                  <a:gd name="T12" fmla="*/ 189 w 654"/>
                  <a:gd name="T13" fmla="*/ 456 h 725"/>
                  <a:gd name="T14" fmla="*/ 203 w 654"/>
                  <a:gd name="T15" fmla="*/ 421 h 725"/>
                  <a:gd name="T16" fmla="*/ 219 w 654"/>
                  <a:gd name="T17" fmla="*/ 390 h 725"/>
                  <a:gd name="T18" fmla="*/ 235 w 654"/>
                  <a:gd name="T19" fmla="*/ 362 h 725"/>
                  <a:gd name="T20" fmla="*/ 253 w 654"/>
                  <a:gd name="T21" fmla="*/ 338 h 725"/>
                  <a:gd name="T22" fmla="*/ 272 w 654"/>
                  <a:gd name="T23" fmla="*/ 317 h 725"/>
                  <a:gd name="T24" fmla="*/ 292 w 654"/>
                  <a:gd name="T25" fmla="*/ 301 h 725"/>
                  <a:gd name="T26" fmla="*/ 313 w 654"/>
                  <a:gd name="T27" fmla="*/ 287 h 725"/>
                  <a:gd name="T28" fmla="*/ 334 w 654"/>
                  <a:gd name="T29" fmla="*/ 278 h 725"/>
                  <a:gd name="T30" fmla="*/ 356 w 654"/>
                  <a:gd name="T31" fmla="*/ 272 h 725"/>
                  <a:gd name="T32" fmla="*/ 379 w 654"/>
                  <a:gd name="T33" fmla="*/ 270 h 725"/>
                  <a:gd name="T34" fmla="*/ 397 w 654"/>
                  <a:gd name="T35" fmla="*/ 271 h 725"/>
                  <a:gd name="T36" fmla="*/ 417 w 654"/>
                  <a:gd name="T37" fmla="*/ 276 h 725"/>
                  <a:gd name="T38" fmla="*/ 434 w 654"/>
                  <a:gd name="T39" fmla="*/ 283 h 725"/>
                  <a:gd name="T40" fmla="*/ 453 w 654"/>
                  <a:gd name="T41" fmla="*/ 292 h 725"/>
                  <a:gd name="T42" fmla="*/ 470 w 654"/>
                  <a:gd name="T43" fmla="*/ 304 h 725"/>
                  <a:gd name="T44" fmla="*/ 487 w 654"/>
                  <a:gd name="T45" fmla="*/ 317 h 725"/>
                  <a:gd name="T46" fmla="*/ 503 w 654"/>
                  <a:gd name="T47" fmla="*/ 333 h 725"/>
                  <a:gd name="T48" fmla="*/ 518 w 654"/>
                  <a:gd name="T49" fmla="*/ 352 h 725"/>
                  <a:gd name="T50" fmla="*/ 654 w 654"/>
                  <a:gd name="T51" fmla="*/ 117 h 725"/>
                  <a:gd name="T52" fmla="*/ 641 w 654"/>
                  <a:gd name="T53" fmla="*/ 103 h 725"/>
                  <a:gd name="T54" fmla="*/ 629 w 654"/>
                  <a:gd name="T55" fmla="*/ 91 h 725"/>
                  <a:gd name="T56" fmla="*/ 615 w 654"/>
                  <a:gd name="T57" fmla="*/ 78 h 725"/>
                  <a:gd name="T58" fmla="*/ 602 w 654"/>
                  <a:gd name="T59" fmla="*/ 67 h 725"/>
                  <a:gd name="T60" fmla="*/ 588 w 654"/>
                  <a:gd name="T61" fmla="*/ 57 h 725"/>
                  <a:gd name="T62" fmla="*/ 575 w 654"/>
                  <a:gd name="T63" fmla="*/ 47 h 725"/>
                  <a:gd name="T64" fmla="*/ 560 w 654"/>
                  <a:gd name="T65" fmla="*/ 39 h 725"/>
                  <a:gd name="T66" fmla="*/ 546 w 654"/>
                  <a:gd name="T67" fmla="*/ 31 h 725"/>
                  <a:gd name="T68" fmla="*/ 531 w 654"/>
                  <a:gd name="T69" fmla="*/ 23 h 725"/>
                  <a:gd name="T70" fmla="*/ 517 w 654"/>
                  <a:gd name="T71" fmla="*/ 17 h 725"/>
                  <a:gd name="T72" fmla="*/ 501 w 654"/>
                  <a:gd name="T73" fmla="*/ 12 h 725"/>
                  <a:gd name="T74" fmla="*/ 486 w 654"/>
                  <a:gd name="T75" fmla="*/ 8 h 725"/>
                  <a:gd name="T76" fmla="*/ 471 w 654"/>
                  <a:gd name="T77" fmla="*/ 4 h 725"/>
                  <a:gd name="T78" fmla="*/ 455 w 654"/>
                  <a:gd name="T79" fmla="*/ 2 h 725"/>
                  <a:gd name="T80" fmla="*/ 440 w 654"/>
                  <a:gd name="T81" fmla="*/ 0 h 725"/>
                  <a:gd name="T82" fmla="*/ 424 w 654"/>
                  <a:gd name="T83" fmla="*/ 0 h 725"/>
                  <a:gd name="T84" fmla="*/ 383 w 654"/>
                  <a:gd name="T85" fmla="*/ 3 h 725"/>
                  <a:gd name="T86" fmla="*/ 343 w 654"/>
                  <a:gd name="T87" fmla="*/ 13 h 725"/>
                  <a:gd name="T88" fmla="*/ 305 w 654"/>
                  <a:gd name="T89" fmla="*/ 29 h 725"/>
                  <a:gd name="T90" fmla="*/ 268 w 654"/>
                  <a:gd name="T91" fmla="*/ 51 h 725"/>
                  <a:gd name="T92" fmla="*/ 233 w 654"/>
                  <a:gd name="T93" fmla="*/ 80 h 725"/>
                  <a:gd name="T94" fmla="*/ 199 w 654"/>
                  <a:gd name="T95" fmla="*/ 114 h 725"/>
                  <a:gd name="T96" fmla="*/ 168 w 654"/>
                  <a:gd name="T97" fmla="*/ 154 h 725"/>
                  <a:gd name="T98" fmla="*/ 138 w 654"/>
                  <a:gd name="T99" fmla="*/ 199 h 725"/>
                  <a:gd name="T100" fmla="*/ 112 w 654"/>
                  <a:gd name="T101" fmla="*/ 248 h 725"/>
                  <a:gd name="T102" fmla="*/ 86 w 654"/>
                  <a:gd name="T103" fmla="*/ 304 h 725"/>
                  <a:gd name="T104" fmla="*/ 64 w 654"/>
                  <a:gd name="T105" fmla="*/ 363 h 725"/>
                  <a:gd name="T106" fmla="*/ 46 w 654"/>
                  <a:gd name="T107" fmla="*/ 428 h 725"/>
                  <a:gd name="T108" fmla="*/ 29 w 654"/>
                  <a:gd name="T109" fmla="*/ 496 h 725"/>
                  <a:gd name="T110" fmla="*/ 16 w 654"/>
                  <a:gd name="T111" fmla="*/ 568 h 725"/>
                  <a:gd name="T112" fmla="*/ 6 w 654"/>
                  <a:gd name="T113" fmla="*/ 644 h 725"/>
                  <a:gd name="T114" fmla="*/ 0 w 654"/>
                  <a:gd name="T115" fmla="*/ 725 h 725"/>
                  <a:gd name="T116" fmla="*/ 133 w 654"/>
                  <a:gd name="T117" fmla="*/ 725 h 7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54" h="725">
                    <a:moveTo>
                      <a:pt x="133" y="725"/>
                    </a:moveTo>
                    <a:lnTo>
                      <a:pt x="138" y="673"/>
                    </a:lnTo>
                    <a:lnTo>
                      <a:pt x="145" y="624"/>
                    </a:lnTo>
                    <a:lnTo>
                      <a:pt x="154" y="576"/>
                    </a:lnTo>
                    <a:lnTo>
                      <a:pt x="163" y="533"/>
                    </a:lnTo>
                    <a:lnTo>
                      <a:pt x="175" y="492"/>
                    </a:lnTo>
                    <a:lnTo>
                      <a:pt x="189" y="456"/>
                    </a:lnTo>
                    <a:lnTo>
                      <a:pt x="203" y="421"/>
                    </a:lnTo>
                    <a:lnTo>
                      <a:pt x="219" y="390"/>
                    </a:lnTo>
                    <a:lnTo>
                      <a:pt x="235" y="362"/>
                    </a:lnTo>
                    <a:lnTo>
                      <a:pt x="253" y="338"/>
                    </a:lnTo>
                    <a:lnTo>
                      <a:pt x="272" y="317"/>
                    </a:lnTo>
                    <a:lnTo>
                      <a:pt x="292" y="301"/>
                    </a:lnTo>
                    <a:lnTo>
                      <a:pt x="313" y="287"/>
                    </a:lnTo>
                    <a:lnTo>
                      <a:pt x="334" y="278"/>
                    </a:lnTo>
                    <a:lnTo>
                      <a:pt x="356" y="272"/>
                    </a:lnTo>
                    <a:lnTo>
                      <a:pt x="379" y="270"/>
                    </a:lnTo>
                    <a:lnTo>
                      <a:pt x="397" y="271"/>
                    </a:lnTo>
                    <a:lnTo>
                      <a:pt x="417" y="276"/>
                    </a:lnTo>
                    <a:lnTo>
                      <a:pt x="434" y="283"/>
                    </a:lnTo>
                    <a:lnTo>
                      <a:pt x="453" y="292"/>
                    </a:lnTo>
                    <a:lnTo>
                      <a:pt x="470" y="304"/>
                    </a:lnTo>
                    <a:lnTo>
                      <a:pt x="487" y="317"/>
                    </a:lnTo>
                    <a:lnTo>
                      <a:pt x="503" y="333"/>
                    </a:lnTo>
                    <a:lnTo>
                      <a:pt x="518" y="352"/>
                    </a:lnTo>
                    <a:lnTo>
                      <a:pt x="654" y="117"/>
                    </a:lnTo>
                    <a:lnTo>
                      <a:pt x="641" y="103"/>
                    </a:lnTo>
                    <a:lnTo>
                      <a:pt x="629" y="91"/>
                    </a:lnTo>
                    <a:lnTo>
                      <a:pt x="615" y="78"/>
                    </a:lnTo>
                    <a:lnTo>
                      <a:pt x="602" y="67"/>
                    </a:lnTo>
                    <a:lnTo>
                      <a:pt x="588" y="57"/>
                    </a:lnTo>
                    <a:lnTo>
                      <a:pt x="575" y="47"/>
                    </a:lnTo>
                    <a:lnTo>
                      <a:pt x="560" y="39"/>
                    </a:lnTo>
                    <a:lnTo>
                      <a:pt x="546" y="31"/>
                    </a:lnTo>
                    <a:lnTo>
                      <a:pt x="531" y="23"/>
                    </a:lnTo>
                    <a:lnTo>
                      <a:pt x="517" y="17"/>
                    </a:lnTo>
                    <a:lnTo>
                      <a:pt x="501" y="12"/>
                    </a:lnTo>
                    <a:lnTo>
                      <a:pt x="486" y="8"/>
                    </a:lnTo>
                    <a:lnTo>
                      <a:pt x="471" y="4"/>
                    </a:lnTo>
                    <a:lnTo>
                      <a:pt x="455" y="2"/>
                    </a:lnTo>
                    <a:lnTo>
                      <a:pt x="440" y="0"/>
                    </a:lnTo>
                    <a:lnTo>
                      <a:pt x="424" y="0"/>
                    </a:lnTo>
                    <a:lnTo>
                      <a:pt x="383" y="3"/>
                    </a:lnTo>
                    <a:lnTo>
                      <a:pt x="343" y="13"/>
                    </a:lnTo>
                    <a:lnTo>
                      <a:pt x="305" y="29"/>
                    </a:lnTo>
                    <a:lnTo>
                      <a:pt x="268" y="51"/>
                    </a:lnTo>
                    <a:lnTo>
                      <a:pt x="233" y="80"/>
                    </a:lnTo>
                    <a:lnTo>
                      <a:pt x="199" y="114"/>
                    </a:lnTo>
                    <a:lnTo>
                      <a:pt x="168" y="154"/>
                    </a:lnTo>
                    <a:lnTo>
                      <a:pt x="138" y="199"/>
                    </a:lnTo>
                    <a:lnTo>
                      <a:pt x="112" y="248"/>
                    </a:lnTo>
                    <a:lnTo>
                      <a:pt x="86" y="304"/>
                    </a:lnTo>
                    <a:lnTo>
                      <a:pt x="64" y="363"/>
                    </a:lnTo>
                    <a:lnTo>
                      <a:pt x="46" y="428"/>
                    </a:lnTo>
                    <a:lnTo>
                      <a:pt x="29" y="496"/>
                    </a:lnTo>
                    <a:lnTo>
                      <a:pt x="16" y="568"/>
                    </a:lnTo>
                    <a:lnTo>
                      <a:pt x="6" y="644"/>
                    </a:lnTo>
                    <a:lnTo>
                      <a:pt x="0" y="725"/>
                    </a:lnTo>
                    <a:lnTo>
                      <a:pt x="133" y="725"/>
                    </a:lnTo>
                    <a:close/>
                  </a:path>
                </a:pathLst>
              </a:custGeom>
              <a:grpFill/>
              <a:ln>
                <a:noFill/>
              </a:ln>
            </p:spPr>
            <p:txBody>
              <a:bodyPr vert="horz" wrap="square" lIns="91440" tIns="45720" rIns="91440" bIns="45720" numCol="1" anchor="t" anchorCtr="0" compatLnSpc="1">
                <a:prstTxWarp prst="textNoShape">
                  <a:avLst/>
                </a:prstTxWarp>
              </a:bodyPr>
              <a:lstStyle/>
              <a:p>
                <a:endParaRPr lang="en-AU" sz="2800"/>
              </a:p>
            </p:txBody>
          </p:sp>
          <p:sp>
            <p:nvSpPr>
              <p:cNvPr id="40" name="Freeform 8"/>
              <p:cNvSpPr>
                <a:spLocks/>
              </p:cNvSpPr>
              <p:nvPr/>
            </p:nvSpPr>
            <p:spPr bwMode="auto">
              <a:xfrm>
                <a:off x="8978212" y="5649340"/>
                <a:ext cx="1051294" cy="694821"/>
              </a:xfrm>
              <a:custGeom>
                <a:avLst/>
                <a:gdLst>
                  <a:gd name="T0" fmla="*/ 457 w 1742"/>
                  <a:gd name="T1" fmla="*/ 1149 h 1150"/>
                  <a:gd name="T2" fmla="*/ 476 w 1742"/>
                  <a:gd name="T3" fmla="*/ 1149 h 1150"/>
                  <a:gd name="T4" fmla="*/ 512 w 1742"/>
                  <a:gd name="T5" fmla="*/ 1149 h 1150"/>
                  <a:gd name="T6" fmla="*/ 560 w 1742"/>
                  <a:gd name="T7" fmla="*/ 1149 h 1150"/>
                  <a:gd name="T8" fmla="*/ 620 w 1742"/>
                  <a:gd name="T9" fmla="*/ 1150 h 1150"/>
                  <a:gd name="T10" fmla="*/ 690 w 1742"/>
                  <a:gd name="T11" fmla="*/ 1150 h 1150"/>
                  <a:gd name="T12" fmla="*/ 765 w 1742"/>
                  <a:gd name="T13" fmla="*/ 1150 h 1150"/>
                  <a:gd name="T14" fmla="*/ 846 w 1742"/>
                  <a:gd name="T15" fmla="*/ 1150 h 1150"/>
                  <a:gd name="T16" fmla="*/ 889 w 1742"/>
                  <a:gd name="T17" fmla="*/ 1061 h 1150"/>
                  <a:gd name="T18" fmla="*/ 913 w 1742"/>
                  <a:gd name="T19" fmla="*/ 889 h 1150"/>
                  <a:gd name="T20" fmla="*/ 954 w 1742"/>
                  <a:gd name="T21" fmla="*/ 732 h 1150"/>
                  <a:gd name="T22" fmla="*/ 1014 w 1742"/>
                  <a:gd name="T23" fmla="*/ 593 h 1150"/>
                  <a:gd name="T24" fmla="*/ 1089 w 1742"/>
                  <a:gd name="T25" fmla="*/ 474 h 1150"/>
                  <a:gd name="T26" fmla="*/ 1176 w 1742"/>
                  <a:gd name="T27" fmla="*/ 380 h 1150"/>
                  <a:gd name="T28" fmla="*/ 1274 w 1742"/>
                  <a:gd name="T29" fmla="*/ 313 h 1150"/>
                  <a:gd name="T30" fmla="*/ 1381 w 1742"/>
                  <a:gd name="T31" fmla="*/ 279 h 1150"/>
                  <a:gd name="T32" fmla="*/ 1459 w 1742"/>
                  <a:gd name="T33" fmla="*/ 275 h 1150"/>
                  <a:gd name="T34" fmla="*/ 1500 w 1742"/>
                  <a:gd name="T35" fmla="*/ 280 h 1150"/>
                  <a:gd name="T36" fmla="*/ 1540 w 1742"/>
                  <a:gd name="T37" fmla="*/ 289 h 1150"/>
                  <a:gd name="T38" fmla="*/ 1581 w 1742"/>
                  <a:gd name="T39" fmla="*/ 304 h 1150"/>
                  <a:gd name="T40" fmla="*/ 1619 w 1742"/>
                  <a:gd name="T41" fmla="*/ 322 h 1150"/>
                  <a:gd name="T42" fmla="*/ 1656 w 1742"/>
                  <a:gd name="T43" fmla="*/ 345 h 1150"/>
                  <a:gd name="T44" fmla="*/ 1691 w 1742"/>
                  <a:gd name="T45" fmla="*/ 373 h 1150"/>
                  <a:gd name="T46" fmla="*/ 1726 w 1742"/>
                  <a:gd name="T47" fmla="*/ 403 h 1150"/>
                  <a:gd name="T48" fmla="*/ 1665 w 1742"/>
                  <a:gd name="T49" fmla="*/ 0 h 1150"/>
                  <a:gd name="T50" fmla="*/ 1649 w 1742"/>
                  <a:gd name="T51" fmla="*/ 2 h 1150"/>
                  <a:gd name="T52" fmla="*/ 1634 w 1742"/>
                  <a:gd name="T53" fmla="*/ 6 h 1150"/>
                  <a:gd name="T54" fmla="*/ 1618 w 1742"/>
                  <a:gd name="T55" fmla="*/ 8 h 1150"/>
                  <a:gd name="T56" fmla="*/ 1601 w 1742"/>
                  <a:gd name="T57" fmla="*/ 12 h 1150"/>
                  <a:gd name="T58" fmla="*/ 1480 w 1742"/>
                  <a:gd name="T59" fmla="*/ 39 h 1150"/>
                  <a:gd name="T60" fmla="*/ 1363 w 1742"/>
                  <a:gd name="T61" fmla="*/ 71 h 1150"/>
                  <a:gd name="T62" fmla="*/ 1247 w 1742"/>
                  <a:gd name="T63" fmla="*/ 108 h 1150"/>
                  <a:gd name="T64" fmla="*/ 1134 w 1742"/>
                  <a:gd name="T65" fmla="*/ 150 h 1150"/>
                  <a:gd name="T66" fmla="*/ 1023 w 1742"/>
                  <a:gd name="T67" fmla="*/ 196 h 1150"/>
                  <a:gd name="T68" fmla="*/ 915 w 1742"/>
                  <a:gd name="T69" fmla="*/ 246 h 1150"/>
                  <a:gd name="T70" fmla="*/ 809 w 1742"/>
                  <a:gd name="T71" fmla="*/ 301 h 1150"/>
                  <a:gd name="T72" fmla="*/ 707 w 1742"/>
                  <a:gd name="T73" fmla="*/ 358 h 1150"/>
                  <a:gd name="T74" fmla="*/ 607 w 1742"/>
                  <a:gd name="T75" fmla="*/ 421 h 1150"/>
                  <a:gd name="T76" fmla="*/ 512 w 1742"/>
                  <a:gd name="T77" fmla="*/ 487 h 1150"/>
                  <a:gd name="T78" fmla="*/ 418 w 1742"/>
                  <a:gd name="T79" fmla="*/ 556 h 1150"/>
                  <a:gd name="T80" fmla="*/ 327 w 1742"/>
                  <a:gd name="T81" fmla="*/ 630 h 1150"/>
                  <a:gd name="T82" fmla="*/ 241 w 1742"/>
                  <a:gd name="T83" fmla="*/ 706 h 1150"/>
                  <a:gd name="T84" fmla="*/ 157 w 1742"/>
                  <a:gd name="T85" fmla="*/ 787 h 1150"/>
                  <a:gd name="T86" fmla="*/ 77 w 1742"/>
                  <a:gd name="T87" fmla="*/ 868 h 1150"/>
                  <a:gd name="T88" fmla="*/ 0 w 1742"/>
                  <a:gd name="T89" fmla="*/ 955 h 1150"/>
                  <a:gd name="T90" fmla="*/ 455 w 1742"/>
                  <a:gd name="T91" fmla="*/ 1149 h 1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742" h="1150">
                    <a:moveTo>
                      <a:pt x="455" y="1149"/>
                    </a:moveTo>
                    <a:lnTo>
                      <a:pt x="457" y="1149"/>
                    </a:lnTo>
                    <a:lnTo>
                      <a:pt x="464" y="1149"/>
                    </a:lnTo>
                    <a:lnTo>
                      <a:pt x="476" y="1149"/>
                    </a:lnTo>
                    <a:lnTo>
                      <a:pt x="492" y="1149"/>
                    </a:lnTo>
                    <a:lnTo>
                      <a:pt x="512" y="1149"/>
                    </a:lnTo>
                    <a:lnTo>
                      <a:pt x="535" y="1149"/>
                    </a:lnTo>
                    <a:lnTo>
                      <a:pt x="560" y="1149"/>
                    </a:lnTo>
                    <a:lnTo>
                      <a:pt x="589" y="1149"/>
                    </a:lnTo>
                    <a:lnTo>
                      <a:pt x="620" y="1150"/>
                    </a:lnTo>
                    <a:lnTo>
                      <a:pt x="654" y="1150"/>
                    </a:lnTo>
                    <a:lnTo>
                      <a:pt x="690" y="1150"/>
                    </a:lnTo>
                    <a:lnTo>
                      <a:pt x="727" y="1150"/>
                    </a:lnTo>
                    <a:lnTo>
                      <a:pt x="765" y="1150"/>
                    </a:lnTo>
                    <a:lnTo>
                      <a:pt x="805" y="1150"/>
                    </a:lnTo>
                    <a:lnTo>
                      <a:pt x="846" y="1150"/>
                    </a:lnTo>
                    <a:lnTo>
                      <a:pt x="886" y="1150"/>
                    </a:lnTo>
                    <a:lnTo>
                      <a:pt x="889" y="1061"/>
                    </a:lnTo>
                    <a:lnTo>
                      <a:pt x="899" y="973"/>
                    </a:lnTo>
                    <a:lnTo>
                      <a:pt x="913" y="889"/>
                    </a:lnTo>
                    <a:lnTo>
                      <a:pt x="931" y="808"/>
                    </a:lnTo>
                    <a:lnTo>
                      <a:pt x="954" y="732"/>
                    </a:lnTo>
                    <a:lnTo>
                      <a:pt x="983" y="660"/>
                    </a:lnTo>
                    <a:lnTo>
                      <a:pt x="1014" y="593"/>
                    </a:lnTo>
                    <a:lnTo>
                      <a:pt x="1050" y="531"/>
                    </a:lnTo>
                    <a:lnTo>
                      <a:pt x="1089" y="474"/>
                    </a:lnTo>
                    <a:lnTo>
                      <a:pt x="1131" y="424"/>
                    </a:lnTo>
                    <a:lnTo>
                      <a:pt x="1176" y="380"/>
                    </a:lnTo>
                    <a:lnTo>
                      <a:pt x="1225" y="343"/>
                    </a:lnTo>
                    <a:lnTo>
                      <a:pt x="1274" y="313"/>
                    </a:lnTo>
                    <a:lnTo>
                      <a:pt x="1327" y="291"/>
                    </a:lnTo>
                    <a:lnTo>
                      <a:pt x="1381" y="279"/>
                    </a:lnTo>
                    <a:lnTo>
                      <a:pt x="1438" y="274"/>
                    </a:lnTo>
                    <a:lnTo>
                      <a:pt x="1459" y="275"/>
                    </a:lnTo>
                    <a:lnTo>
                      <a:pt x="1479" y="276"/>
                    </a:lnTo>
                    <a:lnTo>
                      <a:pt x="1500" y="280"/>
                    </a:lnTo>
                    <a:lnTo>
                      <a:pt x="1521" y="284"/>
                    </a:lnTo>
                    <a:lnTo>
                      <a:pt x="1540" y="289"/>
                    </a:lnTo>
                    <a:lnTo>
                      <a:pt x="1561" y="296"/>
                    </a:lnTo>
                    <a:lnTo>
                      <a:pt x="1581" y="304"/>
                    </a:lnTo>
                    <a:lnTo>
                      <a:pt x="1599" y="312"/>
                    </a:lnTo>
                    <a:lnTo>
                      <a:pt x="1619" y="322"/>
                    </a:lnTo>
                    <a:lnTo>
                      <a:pt x="1637" y="334"/>
                    </a:lnTo>
                    <a:lnTo>
                      <a:pt x="1656" y="345"/>
                    </a:lnTo>
                    <a:lnTo>
                      <a:pt x="1673" y="358"/>
                    </a:lnTo>
                    <a:lnTo>
                      <a:pt x="1691" y="373"/>
                    </a:lnTo>
                    <a:lnTo>
                      <a:pt x="1709" y="388"/>
                    </a:lnTo>
                    <a:lnTo>
                      <a:pt x="1726" y="403"/>
                    </a:lnTo>
                    <a:lnTo>
                      <a:pt x="1742" y="420"/>
                    </a:lnTo>
                    <a:lnTo>
                      <a:pt x="1665" y="0"/>
                    </a:lnTo>
                    <a:lnTo>
                      <a:pt x="1657" y="1"/>
                    </a:lnTo>
                    <a:lnTo>
                      <a:pt x="1649" y="2"/>
                    </a:lnTo>
                    <a:lnTo>
                      <a:pt x="1642" y="3"/>
                    </a:lnTo>
                    <a:lnTo>
                      <a:pt x="1634" y="6"/>
                    </a:lnTo>
                    <a:lnTo>
                      <a:pt x="1626" y="7"/>
                    </a:lnTo>
                    <a:lnTo>
                      <a:pt x="1618" y="8"/>
                    </a:lnTo>
                    <a:lnTo>
                      <a:pt x="1609" y="10"/>
                    </a:lnTo>
                    <a:lnTo>
                      <a:pt x="1601" y="12"/>
                    </a:lnTo>
                    <a:lnTo>
                      <a:pt x="1540" y="24"/>
                    </a:lnTo>
                    <a:lnTo>
                      <a:pt x="1480" y="39"/>
                    </a:lnTo>
                    <a:lnTo>
                      <a:pt x="1422" y="54"/>
                    </a:lnTo>
                    <a:lnTo>
                      <a:pt x="1363" y="71"/>
                    </a:lnTo>
                    <a:lnTo>
                      <a:pt x="1304" y="89"/>
                    </a:lnTo>
                    <a:lnTo>
                      <a:pt x="1247" y="108"/>
                    </a:lnTo>
                    <a:lnTo>
                      <a:pt x="1190" y="129"/>
                    </a:lnTo>
                    <a:lnTo>
                      <a:pt x="1134" y="150"/>
                    </a:lnTo>
                    <a:lnTo>
                      <a:pt x="1077" y="173"/>
                    </a:lnTo>
                    <a:lnTo>
                      <a:pt x="1023" y="196"/>
                    </a:lnTo>
                    <a:lnTo>
                      <a:pt x="968" y="220"/>
                    </a:lnTo>
                    <a:lnTo>
                      <a:pt x="915" y="246"/>
                    </a:lnTo>
                    <a:lnTo>
                      <a:pt x="862" y="273"/>
                    </a:lnTo>
                    <a:lnTo>
                      <a:pt x="809" y="301"/>
                    </a:lnTo>
                    <a:lnTo>
                      <a:pt x="758" y="329"/>
                    </a:lnTo>
                    <a:lnTo>
                      <a:pt x="707" y="358"/>
                    </a:lnTo>
                    <a:lnTo>
                      <a:pt x="657" y="389"/>
                    </a:lnTo>
                    <a:lnTo>
                      <a:pt x="607" y="421"/>
                    </a:lnTo>
                    <a:lnTo>
                      <a:pt x="559" y="454"/>
                    </a:lnTo>
                    <a:lnTo>
                      <a:pt x="512" y="487"/>
                    </a:lnTo>
                    <a:lnTo>
                      <a:pt x="464" y="522"/>
                    </a:lnTo>
                    <a:lnTo>
                      <a:pt x="418" y="556"/>
                    </a:lnTo>
                    <a:lnTo>
                      <a:pt x="372" y="593"/>
                    </a:lnTo>
                    <a:lnTo>
                      <a:pt x="327" y="630"/>
                    </a:lnTo>
                    <a:lnTo>
                      <a:pt x="284" y="668"/>
                    </a:lnTo>
                    <a:lnTo>
                      <a:pt x="241" y="706"/>
                    </a:lnTo>
                    <a:lnTo>
                      <a:pt x="198" y="746"/>
                    </a:lnTo>
                    <a:lnTo>
                      <a:pt x="157" y="787"/>
                    </a:lnTo>
                    <a:lnTo>
                      <a:pt x="116" y="827"/>
                    </a:lnTo>
                    <a:lnTo>
                      <a:pt x="77" y="868"/>
                    </a:lnTo>
                    <a:lnTo>
                      <a:pt x="38" y="911"/>
                    </a:lnTo>
                    <a:lnTo>
                      <a:pt x="0" y="955"/>
                    </a:lnTo>
                    <a:lnTo>
                      <a:pt x="303" y="955"/>
                    </a:lnTo>
                    <a:lnTo>
                      <a:pt x="455" y="1149"/>
                    </a:lnTo>
                    <a:close/>
                  </a:path>
                </a:pathLst>
              </a:custGeom>
              <a:grpFill/>
              <a:ln>
                <a:noFill/>
              </a:ln>
            </p:spPr>
            <p:txBody>
              <a:bodyPr vert="horz" wrap="square" lIns="91440" tIns="45720" rIns="91440" bIns="45720" numCol="1" anchor="t" anchorCtr="0" compatLnSpc="1">
                <a:prstTxWarp prst="textNoShape">
                  <a:avLst/>
                </a:prstTxWarp>
              </a:bodyPr>
              <a:lstStyle/>
              <a:p>
                <a:endParaRPr lang="en-AU" sz="2800"/>
              </a:p>
            </p:txBody>
          </p:sp>
          <p:sp>
            <p:nvSpPr>
              <p:cNvPr id="41" name="Freeform 9"/>
              <p:cNvSpPr>
                <a:spLocks/>
              </p:cNvSpPr>
              <p:nvPr/>
            </p:nvSpPr>
            <p:spPr bwMode="auto">
              <a:xfrm>
                <a:off x="8885167" y="6265616"/>
                <a:ext cx="134131" cy="78545"/>
              </a:xfrm>
              <a:custGeom>
                <a:avLst/>
                <a:gdLst>
                  <a:gd name="T0" fmla="*/ 99 w 221"/>
                  <a:gd name="T1" fmla="*/ 0 h 130"/>
                  <a:gd name="T2" fmla="*/ 86 w 221"/>
                  <a:gd name="T3" fmla="*/ 16 h 130"/>
                  <a:gd name="T4" fmla="*/ 74 w 221"/>
                  <a:gd name="T5" fmla="*/ 32 h 130"/>
                  <a:gd name="T6" fmla="*/ 61 w 221"/>
                  <a:gd name="T7" fmla="*/ 49 h 130"/>
                  <a:gd name="T8" fmla="*/ 48 w 221"/>
                  <a:gd name="T9" fmla="*/ 65 h 130"/>
                  <a:gd name="T10" fmla="*/ 36 w 221"/>
                  <a:gd name="T11" fmla="*/ 81 h 130"/>
                  <a:gd name="T12" fmla="*/ 24 w 221"/>
                  <a:gd name="T13" fmla="*/ 98 h 130"/>
                  <a:gd name="T14" fmla="*/ 11 w 221"/>
                  <a:gd name="T15" fmla="*/ 114 h 130"/>
                  <a:gd name="T16" fmla="*/ 0 w 221"/>
                  <a:gd name="T17" fmla="*/ 130 h 130"/>
                  <a:gd name="T18" fmla="*/ 221 w 221"/>
                  <a:gd name="T19" fmla="*/ 130 h 130"/>
                  <a:gd name="T20" fmla="*/ 99 w 221"/>
                  <a:gd name="T21" fmla="*/ 0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1" h="130">
                    <a:moveTo>
                      <a:pt x="99" y="0"/>
                    </a:moveTo>
                    <a:lnTo>
                      <a:pt x="86" y="16"/>
                    </a:lnTo>
                    <a:lnTo>
                      <a:pt x="74" y="32"/>
                    </a:lnTo>
                    <a:lnTo>
                      <a:pt x="61" y="49"/>
                    </a:lnTo>
                    <a:lnTo>
                      <a:pt x="48" y="65"/>
                    </a:lnTo>
                    <a:lnTo>
                      <a:pt x="36" y="81"/>
                    </a:lnTo>
                    <a:lnTo>
                      <a:pt x="24" y="98"/>
                    </a:lnTo>
                    <a:lnTo>
                      <a:pt x="11" y="114"/>
                    </a:lnTo>
                    <a:lnTo>
                      <a:pt x="0" y="130"/>
                    </a:lnTo>
                    <a:lnTo>
                      <a:pt x="221" y="130"/>
                    </a:lnTo>
                    <a:lnTo>
                      <a:pt x="99" y="0"/>
                    </a:lnTo>
                    <a:close/>
                  </a:path>
                </a:pathLst>
              </a:custGeom>
              <a:grpFill/>
              <a:ln>
                <a:noFill/>
              </a:ln>
            </p:spPr>
            <p:txBody>
              <a:bodyPr vert="horz" wrap="square" lIns="91440" tIns="45720" rIns="91440" bIns="45720" numCol="1" anchor="t" anchorCtr="0" compatLnSpc="1">
                <a:prstTxWarp prst="textNoShape">
                  <a:avLst/>
                </a:prstTxWarp>
              </a:bodyPr>
              <a:lstStyle/>
              <a:p>
                <a:endParaRPr lang="en-AU" sz="2800"/>
              </a:p>
            </p:txBody>
          </p:sp>
          <p:sp>
            <p:nvSpPr>
              <p:cNvPr id="47" name="Freeform 10"/>
              <p:cNvSpPr>
                <a:spLocks/>
              </p:cNvSpPr>
              <p:nvPr/>
            </p:nvSpPr>
            <p:spPr bwMode="auto">
              <a:xfrm>
                <a:off x="8784871" y="5979229"/>
                <a:ext cx="1323181" cy="1060962"/>
              </a:xfrm>
              <a:custGeom>
                <a:avLst/>
                <a:gdLst>
                  <a:gd name="T0" fmla="*/ 1890 w 2190"/>
                  <a:gd name="T1" fmla="*/ 1330 h 1755"/>
                  <a:gd name="T2" fmla="*/ 2034 w 2190"/>
                  <a:gd name="T3" fmla="*/ 1194 h 1755"/>
                  <a:gd name="T4" fmla="*/ 2138 w 2190"/>
                  <a:gd name="T5" fmla="*/ 975 h 1755"/>
                  <a:gd name="T6" fmla="*/ 2188 w 2190"/>
                  <a:gd name="T7" fmla="*/ 698 h 1755"/>
                  <a:gd name="T8" fmla="*/ 2182 w 2190"/>
                  <a:gd name="T9" fmla="*/ 479 h 1755"/>
                  <a:gd name="T10" fmla="*/ 2149 w 2190"/>
                  <a:gd name="T11" fmla="*/ 303 h 1755"/>
                  <a:gd name="T12" fmla="*/ 2092 w 2190"/>
                  <a:gd name="T13" fmla="*/ 150 h 1755"/>
                  <a:gd name="T14" fmla="*/ 2016 w 2190"/>
                  <a:gd name="T15" fmla="*/ 26 h 1755"/>
                  <a:gd name="T16" fmla="*/ 1903 w 2190"/>
                  <a:gd name="T17" fmla="*/ 310 h 1755"/>
                  <a:gd name="T18" fmla="*/ 1960 w 2190"/>
                  <a:gd name="T19" fmla="*/ 509 h 1755"/>
                  <a:gd name="T20" fmla="*/ 1963 w 2190"/>
                  <a:gd name="T21" fmla="*/ 724 h 1755"/>
                  <a:gd name="T22" fmla="*/ 1925 w 2190"/>
                  <a:gd name="T23" fmla="*/ 895 h 1755"/>
                  <a:gd name="T24" fmla="*/ 1858 w 2190"/>
                  <a:gd name="T25" fmla="*/ 1023 h 1755"/>
                  <a:gd name="T26" fmla="*/ 1768 w 2190"/>
                  <a:gd name="T27" fmla="*/ 1095 h 1755"/>
                  <a:gd name="T28" fmla="*/ 1674 w 2190"/>
                  <a:gd name="T29" fmla="*/ 1096 h 1755"/>
                  <a:gd name="T30" fmla="*/ 1593 w 2190"/>
                  <a:gd name="T31" fmla="*/ 1040 h 1755"/>
                  <a:gd name="T32" fmla="*/ 1529 w 2190"/>
                  <a:gd name="T33" fmla="*/ 935 h 1755"/>
                  <a:gd name="T34" fmla="*/ 1485 w 2190"/>
                  <a:gd name="T35" fmla="*/ 795 h 1755"/>
                  <a:gd name="T36" fmla="*/ 1594 w 2190"/>
                  <a:gd name="T37" fmla="*/ 751 h 1755"/>
                  <a:gd name="T38" fmla="*/ 1647 w 2190"/>
                  <a:gd name="T39" fmla="*/ 859 h 1755"/>
                  <a:gd name="T40" fmla="*/ 1729 w 2190"/>
                  <a:gd name="T41" fmla="*/ 881 h 1755"/>
                  <a:gd name="T42" fmla="*/ 1806 w 2190"/>
                  <a:gd name="T43" fmla="*/ 773 h 1755"/>
                  <a:gd name="T44" fmla="*/ 1825 w 2190"/>
                  <a:gd name="T45" fmla="*/ 576 h 1755"/>
                  <a:gd name="T46" fmla="*/ 1773 w 2190"/>
                  <a:gd name="T47" fmla="*/ 413 h 1755"/>
                  <a:gd name="T48" fmla="*/ 1681 w 2190"/>
                  <a:gd name="T49" fmla="*/ 374 h 1755"/>
                  <a:gd name="T50" fmla="*/ 1605 w 2190"/>
                  <a:gd name="T51" fmla="*/ 472 h 1755"/>
                  <a:gd name="T52" fmla="*/ 1594 w 2190"/>
                  <a:gd name="T53" fmla="*/ 603 h 1755"/>
                  <a:gd name="T54" fmla="*/ 1642 w 2190"/>
                  <a:gd name="T55" fmla="*/ 603 h 1755"/>
                  <a:gd name="T56" fmla="*/ 1664 w 2190"/>
                  <a:gd name="T57" fmla="*/ 590 h 1755"/>
                  <a:gd name="T58" fmla="*/ 1683 w 2190"/>
                  <a:gd name="T59" fmla="*/ 549 h 1755"/>
                  <a:gd name="T60" fmla="*/ 1713 w 2190"/>
                  <a:gd name="T61" fmla="*/ 541 h 1755"/>
                  <a:gd name="T62" fmla="*/ 1741 w 2190"/>
                  <a:gd name="T63" fmla="*/ 578 h 1755"/>
                  <a:gd name="T64" fmla="*/ 1746 w 2190"/>
                  <a:gd name="T65" fmla="*/ 646 h 1755"/>
                  <a:gd name="T66" fmla="*/ 1728 w 2190"/>
                  <a:gd name="T67" fmla="*/ 701 h 1755"/>
                  <a:gd name="T68" fmla="*/ 1697 w 2190"/>
                  <a:gd name="T69" fmla="*/ 715 h 1755"/>
                  <a:gd name="T70" fmla="*/ 1673 w 2190"/>
                  <a:gd name="T71" fmla="*/ 692 h 1755"/>
                  <a:gd name="T72" fmla="*/ 1655 w 2190"/>
                  <a:gd name="T73" fmla="*/ 659 h 1755"/>
                  <a:gd name="T74" fmla="*/ 1591 w 2190"/>
                  <a:gd name="T75" fmla="*/ 659 h 1755"/>
                  <a:gd name="T76" fmla="*/ 1477 w 2190"/>
                  <a:gd name="T77" fmla="*/ 659 h 1755"/>
                  <a:gd name="T78" fmla="*/ 1319 w 2190"/>
                  <a:gd name="T79" fmla="*/ 659 h 1755"/>
                  <a:gd name="T80" fmla="*/ 1176 w 2190"/>
                  <a:gd name="T81" fmla="*/ 659 h 1755"/>
                  <a:gd name="T82" fmla="*/ 1026 w 2190"/>
                  <a:gd name="T83" fmla="*/ 659 h 1755"/>
                  <a:gd name="T84" fmla="*/ 897 w 2190"/>
                  <a:gd name="T85" fmla="*/ 659 h 1755"/>
                  <a:gd name="T86" fmla="*/ 808 w 2190"/>
                  <a:gd name="T87" fmla="*/ 659 h 1755"/>
                  <a:gd name="T88" fmla="*/ 774 w 2190"/>
                  <a:gd name="T89" fmla="*/ 659 h 1755"/>
                  <a:gd name="T90" fmla="*/ 126 w 2190"/>
                  <a:gd name="T91" fmla="*/ 659 h 1755"/>
                  <a:gd name="T92" fmla="*/ 61 w 2190"/>
                  <a:gd name="T93" fmla="*/ 759 h 1755"/>
                  <a:gd name="T94" fmla="*/ 0 w 2190"/>
                  <a:gd name="T95" fmla="*/ 860 h 1755"/>
                  <a:gd name="T96" fmla="*/ 1601 w 2190"/>
                  <a:gd name="T97" fmla="*/ 1703 h 1755"/>
                  <a:gd name="T98" fmla="*/ 1647 w 2190"/>
                  <a:gd name="T99" fmla="*/ 1636 h 1755"/>
                  <a:gd name="T100" fmla="*/ 1699 w 2190"/>
                  <a:gd name="T101" fmla="*/ 1574 h 1755"/>
                  <a:gd name="T102" fmla="*/ 1756 w 2190"/>
                  <a:gd name="T103" fmla="*/ 1514 h 1755"/>
                  <a:gd name="T104" fmla="*/ 1760 w 2190"/>
                  <a:gd name="T105" fmla="*/ 1501 h 1755"/>
                  <a:gd name="T106" fmla="*/ 1604 w 2190"/>
                  <a:gd name="T107" fmla="*/ 1466 h 1755"/>
                  <a:gd name="T108" fmla="*/ 1426 w 2190"/>
                  <a:gd name="T109" fmla="*/ 1324 h 1755"/>
                  <a:gd name="T110" fmla="*/ 1293 w 2190"/>
                  <a:gd name="T111" fmla="*/ 1093 h 1755"/>
                  <a:gd name="T112" fmla="*/ 1217 w 2190"/>
                  <a:gd name="T113" fmla="*/ 796 h 1755"/>
                  <a:gd name="T114" fmla="*/ 1358 w 2190"/>
                  <a:gd name="T115" fmla="*/ 848 h 1755"/>
                  <a:gd name="T116" fmla="*/ 1429 w 2190"/>
                  <a:gd name="T117" fmla="*/ 1080 h 1755"/>
                  <a:gd name="T118" fmla="*/ 1541 w 2190"/>
                  <a:gd name="T119" fmla="*/ 1254 h 1755"/>
                  <a:gd name="T120" fmla="*/ 1684 w 2190"/>
                  <a:gd name="T121" fmla="*/ 1351 h 17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190" h="1755">
                    <a:moveTo>
                      <a:pt x="1764" y="1363"/>
                    </a:moveTo>
                    <a:lnTo>
                      <a:pt x="1808" y="1360"/>
                    </a:lnTo>
                    <a:lnTo>
                      <a:pt x="1849" y="1348"/>
                    </a:lnTo>
                    <a:lnTo>
                      <a:pt x="1890" y="1330"/>
                    </a:lnTo>
                    <a:lnTo>
                      <a:pt x="1930" y="1305"/>
                    </a:lnTo>
                    <a:lnTo>
                      <a:pt x="1967" y="1274"/>
                    </a:lnTo>
                    <a:lnTo>
                      <a:pt x="2002" y="1237"/>
                    </a:lnTo>
                    <a:lnTo>
                      <a:pt x="2034" y="1194"/>
                    </a:lnTo>
                    <a:lnTo>
                      <a:pt x="2066" y="1146"/>
                    </a:lnTo>
                    <a:lnTo>
                      <a:pt x="2092" y="1094"/>
                    </a:lnTo>
                    <a:lnTo>
                      <a:pt x="2117" y="1036"/>
                    </a:lnTo>
                    <a:lnTo>
                      <a:pt x="2138" y="975"/>
                    </a:lnTo>
                    <a:lnTo>
                      <a:pt x="2157" y="911"/>
                    </a:lnTo>
                    <a:lnTo>
                      <a:pt x="2170" y="843"/>
                    </a:lnTo>
                    <a:lnTo>
                      <a:pt x="2181" y="772"/>
                    </a:lnTo>
                    <a:lnTo>
                      <a:pt x="2188" y="698"/>
                    </a:lnTo>
                    <a:lnTo>
                      <a:pt x="2190" y="622"/>
                    </a:lnTo>
                    <a:lnTo>
                      <a:pt x="2189" y="573"/>
                    </a:lnTo>
                    <a:lnTo>
                      <a:pt x="2187" y="525"/>
                    </a:lnTo>
                    <a:lnTo>
                      <a:pt x="2182" y="479"/>
                    </a:lnTo>
                    <a:lnTo>
                      <a:pt x="2176" y="433"/>
                    </a:lnTo>
                    <a:lnTo>
                      <a:pt x="2168" y="388"/>
                    </a:lnTo>
                    <a:lnTo>
                      <a:pt x="2159" y="345"/>
                    </a:lnTo>
                    <a:lnTo>
                      <a:pt x="2149" y="303"/>
                    </a:lnTo>
                    <a:lnTo>
                      <a:pt x="2136" y="263"/>
                    </a:lnTo>
                    <a:lnTo>
                      <a:pt x="2123" y="223"/>
                    </a:lnTo>
                    <a:lnTo>
                      <a:pt x="2108" y="187"/>
                    </a:lnTo>
                    <a:lnTo>
                      <a:pt x="2092" y="150"/>
                    </a:lnTo>
                    <a:lnTo>
                      <a:pt x="2075" y="116"/>
                    </a:lnTo>
                    <a:lnTo>
                      <a:pt x="2056" y="84"/>
                    </a:lnTo>
                    <a:lnTo>
                      <a:pt x="2037" y="54"/>
                    </a:lnTo>
                    <a:lnTo>
                      <a:pt x="2016" y="26"/>
                    </a:lnTo>
                    <a:lnTo>
                      <a:pt x="1994" y="0"/>
                    </a:lnTo>
                    <a:lnTo>
                      <a:pt x="1858" y="235"/>
                    </a:lnTo>
                    <a:lnTo>
                      <a:pt x="1881" y="269"/>
                    </a:lnTo>
                    <a:lnTo>
                      <a:pt x="1903" y="310"/>
                    </a:lnTo>
                    <a:lnTo>
                      <a:pt x="1922" y="354"/>
                    </a:lnTo>
                    <a:lnTo>
                      <a:pt x="1938" y="402"/>
                    </a:lnTo>
                    <a:lnTo>
                      <a:pt x="1950" y="454"/>
                    </a:lnTo>
                    <a:lnTo>
                      <a:pt x="1960" y="509"/>
                    </a:lnTo>
                    <a:lnTo>
                      <a:pt x="1965" y="568"/>
                    </a:lnTo>
                    <a:lnTo>
                      <a:pt x="1968" y="628"/>
                    </a:lnTo>
                    <a:lnTo>
                      <a:pt x="1967" y="676"/>
                    </a:lnTo>
                    <a:lnTo>
                      <a:pt x="1963" y="724"/>
                    </a:lnTo>
                    <a:lnTo>
                      <a:pt x="1956" y="769"/>
                    </a:lnTo>
                    <a:lnTo>
                      <a:pt x="1948" y="813"/>
                    </a:lnTo>
                    <a:lnTo>
                      <a:pt x="1938" y="854"/>
                    </a:lnTo>
                    <a:lnTo>
                      <a:pt x="1925" y="895"/>
                    </a:lnTo>
                    <a:lnTo>
                      <a:pt x="1911" y="930"/>
                    </a:lnTo>
                    <a:lnTo>
                      <a:pt x="1895" y="965"/>
                    </a:lnTo>
                    <a:lnTo>
                      <a:pt x="1877" y="996"/>
                    </a:lnTo>
                    <a:lnTo>
                      <a:pt x="1858" y="1023"/>
                    </a:lnTo>
                    <a:lnTo>
                      <a:pt x="1837" y="1047"/>
                    </a:lnTo>
                    <a:lnTo>
                      <a:pt x="1816" y="1068"/>
                    </a:lnTo>
                    <a:lnTo>
                      <a:pt x="1793" y="1082"/>
                    </a:lnTo>
                    <a:lnTo>
                      <a:pt x="1768" y="1095"/>
                    </a:lnTo>
                    <a:lnTo>
                      <a:pt x="1744" y="1102"/>
                    </a:lnTo>
                    <a:lnTo>
                      <a:pt x="1719" y="1104"/>
                    </a:lnTo>
                    <a:lnTo>
                      <a:pt x="1696" y="1102"/>
                    </a:lnTo>
                    <a:lnTo>
                      <a:pt x="1674" y="1096"/>
                    </a:lnTo>
                    <a:lnTo>
                      <a:pt x="1653" y="1087"/>
                    </a:lnTo>
                    <a:lnTo>
                      <a:pt x="1632" y="1074"/>
                    </a:lnTo>
                    <a:lnTo>
                      <a:pt x="1612" y="1058"/>
                    </a:lnTo>
                    <a:lnTo>
                      <a:pt x="1593" y="1040"/>
                    </a:lnTo>
                    <a:lnTo>
                      <a:pt x="1575" y="1017"/>
                    </a:lnTo>
                    <a:lnTo>
                      <a:pt x="1559" y="993"/>
                    </a:lnTo>
                    <a:lnTo>
                      <a:pt x="1543" y="965"/>
                    </a:lnTo>
                    <a:lnTo>
                      <a:pt x="1529" y="935"/>
                    </a:lnTo>
                    <a:lnTo>
                      <a:pt x="1515" y="903"/>
                    </a:lnTo>
                    <a:lnTo>
                      <a:pt x="1503" y="868"/>
                    </a:lnTo>
                    <a:lnTo>
                      <a:pt x="1494" y="833"/>
                    </a:lnTo>
                    <a:lnTo>
                      <a:pt x="1485" y="795"/>
                    </a:lnTo>
                    <a:lnTo>
                      <a:pt x="1478" y="755"/>
                    </a:lnTo>
                    <a:lnTo>
                      <a:pt x="1473" y="714"/>
                    </a:lnTo>
                    <a:lnTo>
                      <a:pt x="1586" y="714"/>
                    </a:lnTo>
                    <a:lnTo>
                      <a:pt x="1594" y="751"/>
                    </a:lnTo>
                    <a:lnTo>
                      <a:pt x="1605" y="784"/>
                    </a:lnTo>
                    <a:lnTo>
                      <a:pt x="1616" y="813"/>
                    </a:lnTo>
                    <a:lnTo>
                      <a:pt x="1631" y="838"/>
                    </a:lnTo>
                    <a:lnTo>
                      <a:pt x="1647" y="859"/>
                    </a:lnTo>
                    <a:lnTo>
                      <a:pt x="1665" y="874"/>
                    </a:lnTo>
                    <a:lnTo>
                      <a:pt x="1684" y="883"/>
                    </a:lnTo>
                    <a:lnTo>
                      <a:pt x="1704" y="887"/>
                    </a:lnTo>
                    <a:lnTo>
                      <a:pt x="1729" y="881"/>
                    </a:lnTo>
                    <a:lnTo>
                      <a:pt x="1752" y="866"/>
                    </a:lnTo>
                    <a:lnTo>
                      <a:pt x="1773" y="843"/>
                    </a:lnTo>
                    <a:lnTo>
                      <a:pt x="1791" y="811"/>
                    </a:lnTo>
                    <a:lnTo>
                      <a:pt x="1806" y="773"/>
                    </a:lnTo>
                    <a:lnTo>
                      <a:pt x="1818" y="729"/>
                    </a:lnTo>
                    <a:lnTo>
                      <a:pt x="1825" y="681"/>
                    </a:lnTo>
                    <a:lnTo>
                      <a:pt x="1827" y="628"/>
                    </a:lnTo>
                    <a:lnTo>
                      <a:pt x="1825" y="576"/>
                    </a:lnTo>
                    <a:lnTo>
                      <a:pt x="1818" y="527"/>
                    </a:lnTo>
                    <a:lnTo>
                      <a:pt x="1806" y="484"/>
                    </a:lnTo>
                    <a:lnTo>
                      <a:pt x="1791" y="445"/>
                    </a:lnTo>
                    <a:lnTo>
                      <a:pt x="1773" y="413"/>
                    </a:lnTo>
                    <a:lnTo>
                      <a:pt x="1752" y="390"/>
                    </a:lnTo>
                    <a:lnTo>
                      <a:pt x="1729" y="375"/>
                    </a:lnTo>
                    <a:lnTo>
                      <a:pt x="1704" y="370"/>
                    </a:lnTo>
                    <a:lnTo>
                      <a:pt x="1681" y="374"/>
                    </a:lnTo>
                    <a:lnTo>
                      <a:pt x="1658" y="388"/>
                    </a:lnTo>
                    <a:lnTo>
                      <a:pt x="1638" y="409"/>
                    </a:lnTo>
                    <a:lnTo>
                      <a:pt x="1620" y="438"/>
                    </a:lnTo>
                    <a:lnTo>
                      <a:pt x="1605" y="472"/>
                    </a:lnTo>
                    <a:lnTo>
                      <a:pt x="1593" y="511"/>
                    </a:lnTo>
                    <a:lnTo>
                      <a:pt x="1584" y="556"/>
                    </a:lnTo>
                    <a:lnTo>
                      <a:pt x="1579" y="603"/>
                    </a:lnTo>
                    <a:lnTo>
                      <a:pt x="1594" y="603"/>
                    </a:lnTo>
                    <a:lnTo>
                      <a:pt x="1608" y="603"/>
                    </a:lnTo>
                    <a:lnTo>
                      <a:pt x="1621" y="603"/>
                    </a:lnTo>
                    <a:lnTo>
                      <a:pt x="1631" y="603"/>
                    </a:lnTo>
                    <a:lnTo>
                      <a:pt x="1642" y="603"/>
                    </a:lnTo>
                    <a:lnTo>
                      <a:pt x="1650" y="603"/>
                    </a:lnTo>
                    <a:lnTo>
                      <a:pt x="1657" y="602"/>
                    </a:lnTo>
                    <a:lnTo>
                      <a:pt x="1661" y="602"/>
                    </a:lnTo>
                    <a:lnTo>
                      <a:pt x="1664" y="590"/>
                    </a:lnTo>
                    <a:lnTo>
                      <a:pt x="1667" y="577"/>
                    </a:lnTo>
                    <a:lnTo>
                      <a:pt x="1672" y="567"/>
                    </a:lnTo>
                    <a:lnTo>
                      <a:pt x="1677" y="557"/>
                    </a:lnTo>
                    <a:lnTo>
                      <a:pt x="1683" y="549"/>
                    </a:lnTo>
                    <a:lnTo>
                      <a:pt x="1689" y="544"/>
                    </a:lnTo>
                    <a:lnTo>
                      <a:pt x="1696" y="540"/>
                    </a:lnTo>
                    <a:lnTo>
                      <a:pt x="1704" y="539"/>
                    </a:lnTo>
                    <a:lnTo>
                      <a:pt x="1713" y="541"/>
                    </a:lnTo>
                    <a:lnTo>
                      <a:pt x="1721" y="546"/>
                    </a:lnTo>
                    <a:lnTo>
                      <a:pt x="1728" y="554"/>
                    </a:lnTo>
                    <a:lnTo>
                      <a:pt x="1735" y="565"/>
                    </a:lnTo>
                    <a:lnTo>
                      <a:pt x="1741" y="578"/>
                    </a:lnTo>
                    <a:lnTo>
                      <a:pt x="1744" y="593"/>
                    </a:lnTo>
                    <a:lnTo>
                      <a:pt x="1746" y="610"/>
                    </a:lnTo>
                    <a:lnTo>
                      <a:pt x="1748" y="628"/>
                    </a:lnTo>
                    <a:lnTo>
                      <a:pt x="1746" y="646"/>
                    </a:lnTo>
                    <a:lnTo>
                      <a:pt x="1744" y="662"/>
                    </a:lnTo>
                    <a:lnTo>
                      <a:pt x="1741" y="677"/>
                    </a:lnTo>
                    <a:lnTo>
                      <a:pt x="1735" y="691"/>
                    </a:lnTo>
                    <a:lnTo>
                      <a:pt x="1728" y="701"/>
                    </a:lnTo>
                    <a:lnTo>
                      <a:pt x="1721" y="709"/>
                    </a:lnTo>
                    <a:lnTo>
                      <a:pt x="1713" y="714"/>
                    </a:lnTo>
                    <a:lnTo>
                      <a:pt x="1704" y="716"/>
                    </a:lnTo>
                    <a:lnTo>
                      <a:pt x="1697" y="715"/>
                    </a:lnTo>
                    <a:lnTo>
                      <a:pt x="1690" y="712"/>
                    </a:lnTo>
                    <a:lnTo>
                      <a:pt x="1683" y="707"/>
                    </a:lnTo>
                    <a:lnTo>
                      <a:pt x="1679" y="700"/>
                    </a:lnTo>
                    <a:lnTo>
                      <a:pt x="1673" y="692"/>
                    </a:lnTo>
                    <a:lnTo>
                      <a:pt x="1668" y="682"/>
                    </a:lnTo>
                    <a:lnTo>
                      <a:pt x="1665" y="670"/>
                    </a:lnTo>
                    <a:lnTo>
                      <a:pt x="1662" y="659"/>
                    </a:lnTo>
                    <a:lnTo>
                      <a:pt x="1655" y="659"/>
                    </a:lnTo>
                    <a:lnTo>
                      <a:pt x="1644" y="659"/>
                    </a:lnTo>
                    <a:lnTo>
                      <a:pt x="1630" y="659"/>
                    </a:lnTo>
                    <a:lnTo>
                      <a:pt x="1613" y="659"/>
                    </a:lnTo>
                    <a:lnTo>
                      <a:pt x="1591" y="659"/>
                    </a:lnTo>
                    <a:lnTo>
                      <a:pt x="1567" y="659"/>
                    </a:lnTo>
                    <a:lnTo>
                      <a:pt x="1540" y="659"/>
                    </a:lnTo>
                    <a:lnTo>
                      <a:pt x="1510" y="659"/>
                    </a:lnTo>
                    <a:lnTo>
                      <a:pt x="1477" y="659"/>
                    </a:lnTo>
                    <a:lnTo>
                      <a:pt x="1441" y="659"/>
                    </a:lnTo>
                    <a:lnTo>
                      <a:pt x="1403" y="659"/>
                    </a:lnTo>
                    <a:lnTo>
                      <a:pt x="1363" y="659"/>
                    </a:lnTo>
                    <a:lnTo>
                      <a:pt x="1319" y="659"/>
                    </a:lnTo>
                    <a:lnTo>
                      <a:pt x="1274" y="659"/>
                    </a:lnTo>
                    <a:lnTo>
                      <a:pt x="1226" y="659"/>
                    </a:lnTo>
                    <a:lnTo>
                      <a:pt x="1176" y="659"/>
                    </a:lnTo>
                    <a:lnTo>
                      <a:pt x="1176" y="659"/>
                    </a:lnTo>
                    <a:lnTo>
                      <a:pt x="1137" y="659"/>
                    </a:lnTo>
                    <a:lnTo>
                      <a:pt x="1099" y="659"/>
                    </a:lnTo>
                    <a:lnTo>
                      <a:pt x="1062" y="659"/>
                    </a:lnTo>
                    <a:lnTo>
                      <a:pt x="1026" y="659"/>
                    </a:lnTo>
                    <a:lnTo>
                      <a:pt x="991" y="659"/>
                    </a:lnTo>
                    <a:lnTo>
                      <a:pt x="957" y="659"/>
                    </a:lnTo>
                    <a:lnTo>
                      <a:pt x="926" y="659"/>
                    </a:lnTo>
                    <a:lnTo>
                      <a:pt x="897" y="659"/>
                    </a:lnTo>
                    <a:lnTo>
                      <a:pt x="871" y="659"/>
                    </a:lnTo>
                    <a:lnTo>
                      <a:pt x="847" y="659"/>
                    </a:lnTo>
                    <a:lnTo>
                      <a:pt x="826" y="659"/>
                    </a:lnTo>
                    <a:lnTo>
                      <a:pt x="808" y="659"/>
                    </a:lnTo>
                    <a:lnTo>
                      <a:pt x="794" y="659"/>
                    </a:lnTo>
                    <a:lnTo>
                      <a:pt x="783" y="659"/>
                    </a:lnTo>
                    <a:lnTo>
                      <a:pt x="776" y="659"/>
                    </a:lnTo>
                    <a:lnTo>
                      <a:pt x="774" y="659"/>
                    </a:lnTo>
                    <a:lnTo>
                      <a:pt x="607" y="874"/>
                    </a:lnTo>
                    <a:lnTo>
                      <a:pt x="232" y="874"/>
                    </a:lnTo>
                    <a:lnTo>
                      <a:pt x="387" y="659"/>
                    </a:lnTo>
                    <a:lnTo>
                      <a:pt x="126" y="659"/>
                    </a:lnTo>
                    <a:lnTo>
                      <a:pt x="109" y="683"/>
                    </a:lnTo>
                    <a:lnTo>
                      <a:pt x="93" y="708"/>
                    </a:lnTo>
                    <a:lnTo>
                      <a:pt x="77" y="734"/>
                    </a:lnTo>
                    <a:lnTo>
                      <a:pt x="61" y="759"/>
                    </a:lnTo>
                    <a:lnTo>
                      <a:pt x="45" y="784"/>
                    </a:lnTo>
                    <a:lnTo>
                      <a:pt x="30" y="810"/>
                    </a:lnTo>
                    <a:lnTo>
                      <a:pt x="15" y="835"/>
                    </a:lnTo>
                    <a:lnTo>
                      <a:pt x="0" y="860"/>
                    </a:lnTo>
                    <a:lnTo>
                      <a:pt x="1569" y="1755"/>
                    </a:lnTo>
                    <a:lnTo>
                      <a:pt x="1579" y="1738"/>
                    </a:lnTo>
                    <a:lnTo>
                      <a:pt x="1590" y="1720"/>
                    </a:lnTo>
                    <a:lnTo>
                      <a:pt x="1601" y="1703"/>
                    </a:lnTo>
                    <a:lnTo>
                      <a:pt x="1612" y="1686"/>
                    </a:lnTo>
                    <a:lnTo>
                      <a:pt x="1624" y="1669"/>
                    </a:lnTo>
                    <a:lnTo>
                      <a:pt x="1636" y="1653"/>
                    </a:lnTo>
                    <a:lnTo>
                      <a:pt x="1647" y="1636"/>
                    </a:lnTo>
                    <a:lnTo>
                      <a:pt x="1660" y="1620"/>
                    </a:lnTo>
                    <a:lnTo>
                      <a:pt x="1673" y="1604"/>
                    </a:lnTo>
                    <a:lnTo>
                      <a:pt x="1687" y="1589"/>
                    </a:lnTo>
                    <a:lnTo>
                      <a:pt x="1699" y="1574"/>
                    </a:lnTo>
                    <a:lnTo>
                      <a:pt x="1713" y="1558"/>
                    </a:lnTo>
                    <a:lnTo>
                      <a:pt x="1727" y="1544"/>
                    </a:lnTo>
                    <a:lnTo>
                      <a:pt x="1742" y="1529"/>
                    </a:lnTo>
                    <a:lnTo>
                      <a:pt x="1756" y="1514"/>
                    </a:lnTo>
                    <a:lnTo>
                      <a:pt x="1771" y="1501"/>
                    </a:lnTo>
                    <a:lnTo>
                      <a:pt x="1767" y="1501"/>
                    </a:lnTo>
                    <a:lnTo>
                      <a:pt x="1764" y="1501"/>
                    </a:lnTo>
                    <a:lnTo>
                      <a:pt x="1760" y="1501"/>
                    </a:lnTo>
                    <a:lnTo>
                      <a:pt x="1757" y="1501"/>
                    </a:lnTo>
                    <a:lnTo>
                      <a:pt x="1704" y="1497"/>
                    </a:lnTo>
                    <a:lnTo>
                      <a:pt x="1653" y="1484"/>
                    </a:lnTo>
                    <a:lnTo>
                      <a:pt x="1604" y="1466"/>
                    </a:lnTo>
                    <a:lnTo>
                      <a:pt x="1556" y="1439"/>
                    </a:lnTo>
                    <a:lnTo>
                      <a:pt x="1510" y="1407"/>
                    </a:lnTo>
                    <a:lnTo>
                      <a:pt x="1467" y="1368"/>
                    </a:lnTo>
                    <a:lnTo>
                      <a:pt x="1426" y="1324"/>
                    </a:lnTo>
                    <a:lnTo>
                      <a:pt x="1388" y="1274"/>
                    </a:lnTo>
                    <a:lnTo>
                      <a:pt x="1352" y="1218"/>
                    </a:lnTo>
                    <a:lnTo>
                      <a:pt x="1321" y="1157"/>
                    </a:lnTo>
                    <a:lnTo>
                      <a:pt x="1293" y="1093"/>
                    </a:lnTo>
                    <a:lnTo>
                      <a:pt x="1267" y="1024"/>
                    </a:lnTo>
                    <a:lnTo>
                      <a:pt x="1246" y="951"/>
                    </a:lnTo>
                    <a:lnTo>
                      <a:pt x="1229" y="875"/>
                    </a:lnTo>
                    <a:lnTo>
                      <a:pt x="1217" y="796"/>
                    </a:lnTo>
                    <a:lnTo>
                      <a:pt x="1208" y="714"/>
                    </a:lnTo>
                    <a:lnTo>
                      <a:pt x="1341" y="714"/>
                    </a:lnTo>
                    <a:lnTo>
                      <a:pt x="1348" y="782"/>
                    </a:lnTo>
                    <a:lnTo>
                      <a:pt x="1358" y="848"/>
                    </a:lnTo>
                    <a:lnTo>
                      <a:pt x="1371" y="910"/>
                    </a:lnTo>
                    <a:lnTo>
                      <a:pt x="1387" y="970"/>
                    </a:lnTo>
                    <a:lnTo>
                      <a:pt x="1407" y="1027"/>
                    </a:lnTo>
                    <a:lnTo>
                      <a:pt x="1429" y="1080"/>
                    </a:lnTo>
                    <a:lnTo>
                      <a:pt x="1454" y="1130"/>
                    </a:lnTo>
                    <a:lnTo>
                      <a:pt x="1480" y="1176"/>
                    </a:lnTo>
                    <a:lnTo>
                      <a:pt x="1510" y="1217"/>
                    </a:lnTo>
                    <a:lnTo>
                      <a:pt x="1541" y="1254"/>
                    </a:lnTo>
                    <a:lnTo>
                      <a:pt x="1575" y="1286"/>
                    </a:lnTo>
                    <a:lnTo>
                      <a:pt x="1609" y="1314"/>
                    </a:lnTo>
                    <a:lnTo>
                      <a:pt x="1646" y="1335"/>
                    </a:lnTo>
                    <a:lnTo>
                      <a:pt x="1684" y="1351"/>
                    </a:lnTo>
                    <a:lnTo>
                      <a:pt x="1723" y="1360"/>
                    </a:lnTo>
                    <a:lnTo>
                      <a:pt x="1764" y="1363"/>
                    </a:lnTo>
                    <a:close/>
                  </a:path>
                </a:pathLst>
              </a:custGeom>
              <a:grpFill/>
              <a:ln>
                <a:noFill/>
              </a:ln>
            </p:spPr>
            <p:txBody>
              <a:bodyPr vert="horz" wrap="square" lIns="91440" tIns="45720" rIns="91440" bIns="45720" numCol="1" anchor="t" anchorCtr="0" compatLnSpc="1">
                <a:prstTxWarp prst="textNoShape">
                  <a:avLst/>
                </a:prstTxWarp>
              </a:bodyPr>
              <a:lstStyle/>
              <a:p>
                <a:endParaRPr lang="en-AU" sz="2800"/>
              </a:p>
            </p:txBody>
          </p:sp>
        </p:grpSp>
        <p:sp>
          <p:nvSpPr>
            <p:cNvPr id="48" name="Rectangle 47"/>
            <p:cNvSpPr/>
            <p:nvPr/>
          </p:nvSpPr>
          <p:spPr>
            <a:xfrm>
              <a:off x="6557375" y="2130714"/>
              <a:ext cx="3672409" cy="1368152"/>
            </a:xfrm>
            <a:prstGeom prst="rect">
              <a:avLst/>
            </a:prstGeom>
            <a:solidFill>
              <a:schemeClr val="bg2">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r>
                <a:rPr lang="en-AU" sz="1800" b="1" dirty="0" smtClean="0">
                  <a:solidFill>
                    <a:schemeClr val="tx2">
                      <a:lumMod val="50000"/>
                    </a:schemeClr>
                  </a:solidFill>
                </a:rPr>
                <a:t>What are our organisation’s priorities?</a:t>
              </a:r>
            </a:p>
          </p:txBody>
        </p:sp>
        <p:sp>
          <p:nvSpPr>
            <p:cNvPr id="49" name="Rectangle 48"/>
            <p:cNvSpPr/>
            <p:nvPr/>
          </p:nvSpPr>
          <p:spPr>
            <a:xfrm>
              <a:off x="17160133" y="3492187"/>
              <a:ext cx="3672408" cy="4802757"/>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sz="2800" dirty="0" smtClean="0">
                <a:solidFill>
                  <a:schemeClr val="tx1"/>
                </a:solidFill>
              </a:endParaRPr>
            </a:p>
          </p:txBody>
        </p:sp>
        <p:sp>
          <p:nvSpPr>
            <p:cNvPr id="50" name="Oval 49"/>
            <p:cNvSpPr/>
            <p:nvPr/>
          </p:nvSpPr>
          <p:spPr>
            <a:xfrm>
              <a:off x="17594654" y="3789732"/>
              <a:ext cx="2803366" cy="2767582"/>
            </a:xfrm>
            <a:prstGeom prst="ellipse">
              <a:avLst/>
            </a:prstGeom>
            <a:ln w="57150"/>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a:r>
                <a:rPr lang="en-AU" sz="2000" b="1" dirty="0" smtClean="0">
                  <a:solidFill>
                    <a:schemeClr val="tx2"/>
                  </a:solidFill>
                </a:rPr>
                <a:t>Initiation and monitoring</a:t>
              </a:r>
            </a:p>
          </p:txBody>
        </p:sp>
        <p:sp>
          <p:nvSpPr>
            <p:cNvPr id="51" name="Rectangle 50"/>
            <p:cNvSpPr/>
            <p:nvPr/>
          </p:nvSpPr>
          <p:spPr>
            <a:xfrm>
              <a:off x="17160133" y="2130714"/>
              <a:ext cx="3672409" cy="1368152"/>
            </a:xfrm>
            <a:prstGeom prst="rect">
              <a:avLst/>
            </a:prstGeom>
            <a:solidFill>
              <a:schemeClr val="bg2">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r>
                <a:rPr lang="en-AU" sz="1800" b="1" dirty="0" smtClean="0">
                  <a:solidFill>
                    <a:schemeClr val="tx2">
                      <a:lumMod val="50000"/>
                    </a:schemeClr>
                  </a:solidFill>
                </a:rPr>
                <a:t>How are we going?</a:t>
              </a:r>
            </a:p>
          </p:txBody>
        </p:sp>
        <p:sp>
          <p:nvSpPr>
            <p:cNvPr id="52" name="Rectangle 51"/>
            <p:cNvSpPr/>
            <p:nvPr/>
          </p:nvSpPr>
          <p:spPr>
            <a:xfrm>
              <a:off x="11886382" y="3492187"/>
              <a:ext cx="3672408" cy="4802757"/>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sz="2800" dirty="0" smtClean="0">
                <a:solidFill>
                  <a:schemeClr val="tx1"/>
                </a:solidFill>
              </a:endParaRPr>
            </a:p>
          </p:txBody>
        </p:sp>
        <p:sp>
          <p:nvSpPr>
            <p:cNvPr id="53" name="Oval 52"/>
            <p:cNvSpPr/>
            <p:nvPr/>
          </p:nvSpPr>
          <p:spPr>
            <a:xfrm>
              <a:off x="12320903" y="3789732"/>
              <a:ext cx="2803366" cy="2767582"/>
            </a:xfrm>
            <a:prstGeom prst="ellipse">
              <a:avLst/>
            </a:prstGeom>
            <a:ln w="57150"/>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a:r>
                <a:rPr lang="en-AU" sz="2000" b="1" dirty="0" smtClean="0">
                  <a:solidFill>
                    <a:schemeClr val="tx2"/>
                  </a:solidFill>
                </a:rPr>
                <a:t>Improvement and innovation plan</a:t>
              </a:r>
            </a:p>
          </p:txBody>
        </p:sp>
        <p:sp>
          <p:nvSpPr>
            <p:cNvPr id="54" name="Rectangle 53"/>
            <p:cNvSpPr/>
            <p:nvPr/>
          </p:nvSpPr>
          <p:spPr>
            <a:xfrm>
              <a:off x="11886382" y="2130714"/>
              <a:ext cx="3672409" cy="1368152"/>
            </a:xfrm>
            <a:prstGeom prst="rect">
              <a:avLst/>
            </a:prstGeom>
            <a:solidFill>
              <a:schemeClr val="bg2">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r>
                <a:rPr lang="en-AU" sz="1800" b="1" dirty="0">
                  <a:solidFill>
                    <a:schemeClr val="tx2">
                      <a:lumMod val="50000"/>
                    </a:schemeClr>
                  </a:solidFill>
                </a:rPr>
                <a:t>What should we plan to </a:t>
              </a:r>
              <a:endParaRPr lang="en-AU" sz="1800" b="1" dirty="0" smtClean="0">
                <a:solidFill>
                  <a:schemeClr val="tx2">
                    <a:lumMod val="50000"/>
                  </a:schemeClr>
                </a:solidFill>
              </a:endParaRPr>
            </a:p>
            <a:p>
              <a:pPr algn="ctr"/>
              <a:r>
                <a:rPr lang="en-AU" sz="1800" b="1" dirty="0" smtClean="0">
                  <a:solidFill>
                    <a:schemeClr val="tx2">
                      <a:lumMod val="50000"/>
                    </a:schemeClr>
                  </a:solidFill>
                </a:rPr>
                <a:t>achieve </a:t>
              </a:r>
              <a:r>
                <a:rPr lang="en-AU" sz="1800" b="1" dirty="0">
                  <a:solidFill>
                    <a:schemeClr val="tx2">
                      <a:lumMod val="50000"/>
                    </a:schemeClr>
                  </a:solidFill>
                </a:rPr>
                <a:t>in the next 12 months (and beyond</a:t>
              </a:r>
              <a:r>
                <a:rPr lang="en-AU" sz="1800" b="1" dirty="0" smtClean="0">
                  <a:solidFill>
                    <a:schemeClr val="tx2">
                      <a:lumMod val="50000"/>
                    </a:schemeClr>
                  </a:solidFill>
                </a:rPr>
                <a:t>)?</a:t>
              </a:r>
              <a:endParaRPr lang="en-AU" sz="1800" b="1" dirty="0">
                <a:solidFill>
                  <a:schemeClr val="tx2">
                    <a:lumMod val="50000"/>
                  </a:schemeClr>
                </a:solidFill>
              </a:endParaRPr>
            </a:p>
          </p:txBody>
        </p:sp>
        <p:cxnSp>
          <p:nvCxnSpPr>
            <p:cNvPr id="55" name="Straight Arrow Connector 54"/>
            <p:cNvCxnSpPr>
              <a:stCxn id="36" idx="3"/>
              <a:endCxn id="52" idx="1"/>
            </p:cNvCxnSpPr>
            <p:nvPr/>
          </p:nvCxnSpPr>
          <p:spPr>
            <a:xfrm>
              <a:off x="10229783" y="5893566"/>
              <a:ext cx="1656599" cy="0"/>
            </a:xfrm>
            <a:prstGeom prst="straightConnector1">
              <a:avLst/>
            </a:prstGeom>
            <a:ln w="57150">
              <a:tailEnd type="triangle" w="lg" len="lg"/>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10247784" y="6063859"/>
              <a:ext cx="1632180" cy="1170539"/>
            </a:xfrm>
            <a:prstGeom prst="rect">
              <a:avLst/>
            </a:prstGeom>
            <a:noFill/>
          </p:spPr>
          <p:txBody>
            <a:bodyPr wrap="square" rtlCol="0">
              <a:spAutoFit/>
            </a:bodyPr>
            <a:lstStyle/>
            <a:p>
              <a:pPr algn="ctr"/>
              <a:r>
                <a:rPr lang="en-AU" sz="1600" dirty="0" smtClean="0"/>
                <a:t>Turn into a tactical and executable plan.</a:t>
              </a:r>
              <a:endParaRPr lang="en-AU" sz="1600" dirty="0"/>
            </a:p>
          </p:txBody>
        </p:sp>
        <p:sp>
          <p:nvSpPr>
            <p:cNvPr id="57" name="Rectangle 56"/>
            <p:cNvSpPr/>
            <p:nvPr/>
          </p:nvSpPr>
          <p:spPr>
            <a:xfrm>
              <a:off x="1235172" y="8864297"/>
              <a:ext cx="3672408" cy="1656184"/>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marL="360000" indent="-360000">
                <a:buFont typeface="Arial" panose="020B0604020202020204" pitchFamily="34" charset="0"/>
                <a:buChar char="•"/>
              </a:pPr>
              <a:r>
                <a:rPr lang="en-AU" sz="1600" dirty="0" smtClean="0">
                  <a:solidFill>
                    <a:schemeClr val="tx1"/>
                  </a:solidFill>
                </a:rPr>
                <a:t>Prepare </a:t>
              </a:r>
              <a:r>
                <a:rPr lang="en-AU" sz="1600" dirty="0">
                  <a:solidFill>
                    <a:schemeClr val="tx1"/>
                  </a:solidFill>
                </a:rPr>
                <a:t>and </a:t>
              </a:r>
              <a:r>
                <a:rPr lang="en-AU" sz="1600" dirty="0" smtClean="0">
                  <a:solidFill>
                    <a:schemeClr val="tx1"/>
                  </a:solidFill>
                </a:rPr>
                <a:t>gather </a:t>
              </a:r>
              <a:r>
                <a:rPr lang="en-AU" sz="1600" dirty="0">
                  <a:solidFill>
                    <a:schemeClr val="tx1"/>
                  </a:solidFill>
                </a:rPr>
                <a:t>evidence and </a:t>
              </a:r>
              <a:r>
                <a:rPr lang="en-AU" sz="1600" dirty="0" smtClean="0">
                  <a:solidFill>
                    <a:schemeClr val="tx1"/>
                  </a:solidFill>
                </a:rPr>
                <a:t>information.</a:t>
              </a:r>
              <a:endParaRPr lang="en-AU" sz="1600" dirty="0">
                <a:solidFill>
                  <a:schemeClr val="tx1"/>
                </a:solidFill>
              </a:endParaRPr>
            </a:p>
            <a:p>
              <a:pPr marL="360000" indent="-360000">
                <a:buFont typeface="Arial" panose="020B0604020202020204" pitchFamily="34" charset="0"/>
                <a:buChar char="•"/>
              </a:pPr>
              <a:r>
                <a:rPr lang="en-AU" sz="1600" dirty="0" smtClean="0">
                  <a:solidFill>
                    <a:schemeClr val="tx1"/>
                  </a:solidFill>
                </a:rPr>
                <a:t>Hold </a:t>
              </a:r>
              <a:r>
                <a:rPr lang="en-AU" sz="1600" dirty="0">
                  <a:solidFill>
                    <a:schemeClr val="tx1"/>
                  </a:solidFill>
                </a:rPr>
                <a:t>a workshop with executives and </a:t>
              </a:r>
              <a:r>
                <a:rPr lang="en-AU" sz="1600" dirty="0" smtClean="0">
                  <a:solidFill>
                    <a:schemeClr val="tx1"/>
                  </a:solidFill>
                </a:rPr>
                <a:t>managers.</a:t>
              </a:r>
              <a:endParaRPr lang="en-AU" sz="1600" dirty="0">
                <a:solidFill>
                  <a:schemeClr val="tx1"/>
                </a:solidFill>
              </a:endParaRPr>
            </a:p>
            <a:p>
              <a:pPr marL="360000" indent="-360000">
                <a:buFont typeface="Arial" panose="020B0604020202020204" pitchFamily="34" charset="0"/>
                <a:buChar char="•"/>
              </a:pPr>
              <a:r>
                <a:rPr lang="en-AU" sz="1600" dirty="0" smtClean="0">
                  <a:solidFill>
                    <a:schemeClr val="tx1"/>
                  </a:solidFill>
                </a:rPr>
                <a:t>Determine </a:t>
              </a:r>
              <a:r>
                <a:rPr lang="en-AU" sz="1600" dirty="0">
                  <a:solidFill>
                    <a:schemeClr val="tx1"/>
                  </a:solidFill>
                </a:rPr>
                <a:t>priorities and defining </a:t>
              </a:r>
              <a:r>
                <a:rPr lang="en-AU" sz="1600" dirty="0" smtClean="0">
                  <a:solidFill>
                    <a:schemeClr val="tx1"/>
                  </a:solidFill>
                </a:rPr>
                <a:t>actions.</a:t>
              </a:r>
              <a:endParaRPr lang="en-AU" sz="1600" dirty="0">
                <a:solidFill>
                  <a:schemeClr val="tx1"/>
                </a:solidFill>
              </a:endParaRPr>
            </a:p>
          </p:txBody>
        </p:sp>
        <p:sp>
          <p:nvSpPr>
            <p:cNvPr id="58" name="Rectangle 57"/>
            <p:cNvSpPr/>
            <p:nvPr/>
          </p:nvSpPr>
          <p:spPr>
            <a:xfrm>
              <a:off x="6557374" y="8864297"/>
              <a:ext cx="3672410" cy="1656184"/>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marL="360000" indent="-360000">
                <a:buFont typeface="Arial" panose="020B0604020202020204" pitchFamily="34" charset="0"/>
                <a:buChar char="•"/>
              </a:pPr>
              <a:r>
                <a:rPr lang="en-AU" sz="1600" dirty="0">
                  <a:solidFill>
                    <a:schemeClr val="tx1"/>
                  </a:solidFill>
                </a:rPr>
                <a:t>Develop or re-assess the organisation’s strategic direction, plan and priorities.</a:t>
              </a:r>
            </a:p>
          </p:txBody>
        </p:sp>
        <p:sp>
          <p:nvSpPr>
            <p:cNvPr id="59" name="Rectangle 58"/>
            <p:cNvSpPr/>
            <p:nvPr/>
          </p:nvSpPr>
          <p:spPr>
            <a:xfrm>
              <a:off x="11886382" y="8864297"/>
              <a:ext cx="3672408" cy="1656184"/>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marL="360000" indent="-360000">
                <a:buFont typeface="Arial" panose="020B0604020202020204" pitchFamily="34" charset="0"/>
                <a:buChar char="•"/>
              </a:pPr>
              <a:r>
                <a:rPr lang="en-AU" sz="1600" dirty="0">
                  <a:solidFill>
                    <a:schemeClr val="tx1"/>
                  </a:solidFill>
                </a:rPr>
                <a:t>Develop an improvement and innovation plan to translate strategy into action.</a:t>
              </a:r>
            </a:p>
          </p:txBody>
        </p:sp>
        <p:sp>
          <p:nvSpPr>
            <p:cNvPr id="60" name="Rectangle 59"/>
            <p:cNvSpPr/>
            <p:nvPr/>
          </p:nvSpPr>
          <p:spPr>
            <a:xfrm>
              <a:off x="17160133" y="8864297"/>
              <a:ext cx="3672408" cy="1656184"/>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marL="360000" indent="-360000">
                <a:buFont typeface="Arial" panose="020B0604020202020204" pitchFamily="34" charset="0"/>
                <a:buChar char="•"/>
              </a:pPr>
              <a:r>
                <a:rPr lang="en-AU" sz="1600" dirty="0" smtClean="0">
                  <a:solidFill>
                    <a:schemeClr val="tx1"/>
                  </a:solidFill>
                </a:rPr>
                <a:t>Implement </a:t>
              </a:r>
              <a:r>
                <a:rPr lang="en-AU" sz="1600" dirty="0">
                  <a:solidFill>
                    <a:schemeClr val="tx1"/>
                  </a:solidFill>
                </a:rPr>
                <a:t>the </a:t>
              </a:r>
              <a:r>
                <a:rPr lang="en-AU" sz="1600" dirty="0" smtClean="0">
                  <a:solidFill>
                    <a:schemeClr val="tx1"/>
                  </a:solidFill>
                </a:rPr>
                <a:t>improvement </a:t>
              </a:r>
              <a:r>
                <a:rPr lang="en-AU" sz="1600" dirty="0">
                  <a:solidFill>
                    <a:schemeClr val="tx1"/>
                  </a:solidFill>
                </a:rPr>
                <a:t>and </a:t>
              </a:r>
              <a:r>
                <a:rPr lang="en-AU" sz="1600" dirty="0" smtClean="0">
                  <a:solidFill>
                    <a:schemeClr val="tx1"/>
                  </a:solidFill>
                </a:rPr>
                <a:t>innovation plan.</a:t>
              </a:r>
              <a:endParaRPr lang="en-AU" sz="1600" dirty="0">
                <a:solidFill>
                  <a:schemeClr val="tx1"/>
                </a:solidFill>
              </a:endParaRPr>
            </a:p>
            <a:p>
              <a:pPr marL="360000" indent="-360000">
                <a:buFont typeface="Arial" panose="020B0604020202020204" pitchFamily="34" charset="0"/>
                <a:buChar char="•"/>
              </a:pPr>
              <a:r>
                <a:rPr lang="en-AU" sz="1600" dirty="0">
                  <a:solidFill>
                    <a:schemeClr val="tx1"/>
                  </a:solidFill>
                </a:rPr>
                <a:t>Monitor progress and </a:t>
              </a:r>
              <a:r>
                <a:rPr lang="en-AU" sz="1600" dirty="0" smtClean="0">
                  <a:solidFill>
                    <a:schemeClr val="tx1"/>
                  </a:solidFill>
                </a:rPr>
                <a:t>change </a:t>
              </a:r>
              <a:r>
                <a:rPr lang="en-AU" sz="1600" dirty="0">
                  <a:solidFill>
                    <a:schemeClr val="tx1"/>
                  </a:solidFill>
                </a:rPr>
                <a:t>direction as </a:t>
              </a:r>
              <a:r>
                <a:rPr lang="en-AU" sz="1600" dirty="0" smtClean="0">
                  <a:solidFill>
                    <a:schemeClr val="tx1"/>
                  </a:solidFill>
                </a:rPr>
                <a:t>needed.</a:t>
              </a:r>
              <a:endParaRPr lang="en-AU" sz="1600" dirty="0">
                <a:solidFill>
                  <a:schemeClr val="tx1"/>
                </a:solidFill>
              </a:endParaRPr>
            </a:p>
          </p:txBody>
        </p:sp>
        <p:sp>
          <p:nvSpPr>
            <p:cNvPr id="61" name="TextBox 60"/>
            <p:cNvSpPr txBox="1"/>
            <p:nvPr/>
          </p:nvSpPr>
          <p:spPr>
            <a:xfrm>
              <a:off x="466309" y="10772098"/>
              <a:ext cx="492443" cy="1126462"/>
            </a:xfrm>
            <a:prstGeom prst="rect">
              <a:avLst/>
            </a:prstGeom>
            <a:noFill/>
          </p:spPr>
          <p:txBody>
            <a:bodyPr vert="vert270" wrap="none" rtlCol="0" anchor="ctr">
              <a:spAutoFit/>
            </a:bodyPr>
            <a:lstStyle/>
            <a:p>
              <a:pPr algn="ctr"/>
              <a:r>
                <a:rPr lang="en-AU" sz="2000" b="1" dirty="0" smtClean="0">
                  <a:solidFill>
                    <a:schemeClr val="tx2"/>
                  </a:solidFill>
                </a:rPr>
                <a:t>Timeline</a:t>
              </a:r>
              <a:endParaRPr lang="en-AU" sz="2000" b="1" dirty="0">
                <a:solidFill>
                  <a:schemeClr val="tx2"/>
                </a:solidFill>
              </a:endParaRPr>
            </a:p>
          </p:txBody>
        </p:sp>
        <p:sp>
          <p:nvSpPr>
            <p:cNvPr id="62" name="TextBox 61"/>
            <p:cNvSpPr txBox="1"/>
            <p:nvPr/>
          </p:nvSpPr>
          <p:spPr>
            <a:xfrm>
              <a:off x="444978" y="8752996"/>
              <a:ext cx="535104" cy="1878785"/>
            </a:xfrm>
            <a:prstGeom prst="rect">
              <a:avLst/>
            </a:prstGeom>
            <a:noFill/>
          </p:spPr>
          <p:txBody>
            <a:bodyPr vert="vert270" wrap="none" rtlCol="0" anchor="ctr">
              <a:spAutoFit/>
            </a:bodyPr>
            <a:lstStyle/>
            <a:p>
              <a:pPr algn="ctr"/>
              <a:r>
                <a:rPr lang="en-AU" sz="2000" b="1" dirty="0" smtClean="0">
                  <a:solidFill>
                    <a:schemeClr val="tx2"/>
                  </a:solidFill>
                </a:rPr>
                <a:t>Key activities</a:t>
              </a:r>
              <a:endParaRPr lang="en-AU" sz="2000" b="1" dirty="0">
                <a:solidFill>
                  <a:schemeClr val="tx2"/>
                </a:solidFill>
              </a:endParaRPr>
            </a:p>
          </p:txBody>
        </p:sp>
        <p:sp>
          <p:nvSpPr>
            <p:cNvPr id="63" name="TextBox 62"/>
            <p:cNvSpPr txBox="1"/>
            <p:nvPr/>
          </p:nvSpPr>
          <p:spPr>
            <a:xfrm>
              <a:off x="466309" y="4300744"/>
              <a:ext cx="492443" cy="1387559"/>
            </a:xfrm>
            <a:prstGeom prst="rect">
              <a:avLst/>
            </a:prstGeom>
            <a:noFill/>
          </p:spPr>
          <p:txBody>
            <a:bodyPr vert="vert270" wrap="none" rtlCol="0" anchor="ctr">
              <a:spAutoFit/>
            </a:bodyPr>
            <a:lstStyle/>
            <a:p>
              <a:pPr algn="ctr"/>
              <a:r>
                <a:rPr lang="en-AU" sz="2000" b="1" dirty="0" smtClean="0">
                  <a:solidFill>
                    <a:schemeClr val="tx2"/>
                  </a:solidFill>
                </a:rPr>
                <a:t>Objectives</a:t>
              </a:r>
              <a:endParaRPr lang="en-AU" sz="2000" b="1" dirty="0">
                <a:solidFill>
                  <a:schemeClr val="tx2"/>
                </a:solidFill>
              </a:endParaRPr>
            </a:p>
          </p:txBody>
        </p:sp>
        <p:sp>
          <p:nvSpPr>
            <p:cNvPr id="64" name="Right Arrow 63"/>
            <p:cNvSpPr/>
            <p:nvPr/>
          </p:nvSpPr>
          <p:spPr>
            <a:xfrm>
              <a:off x="1235172" y="10936749"/>
              <a:ext cx="19597369" cy="797161"/>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dirty="0" smtClean="0">
                <a:solidFill>
                  <a:schemeClr val="tx1"/>
                </a:solidFill>
              </a:endParaRPr>
            </a:p>
          </p:txBody>
        </p:sp>
        <p:sp>
          <p:nvSpPr>
            <p:cNvPr id="65" name="TextBox 64"/>
            <p:cNvSpPr txBox="1"/>
            <p:nvPr/>
          </p:nvSpPr>
          <p:spPr>
            <a:xfrm>
              <a:off x="1235172" y="11150663"/>
              <a:ext cx="3672409" cy="369332"/>
            </a:xfrm>
            <a:prstGeom prst="rect">
              <a:avLst/>
            </a:prstGeom>
            <a:noFill/>
          </p:spPr>
          <p:txBody>
            <a:bodyPr wrap="square" rtlCol="0">
              <a:spAutoFit/>
            </a:bodyPr>
            <a:lstStyle/>
            <a:p>
              <a:pPr algn="ctr"/>
              <a:r>
                <a:rPr lang="en-AU" sz="1800" i="1" dirty="0" smtClean="0">
                  <a:solidFill>
                    <a:schemeClr val="bg1"/>
                  </a:solidFill>
                </a:rPr>
                <a:t>&lt; 8 weeks</a:t>
              </a:r>
              <a:endParaRPr lang="en-AU" sz="1800" i="1" dirty="0">
                <a:solidFill>
                  <a:schemeClr val="bg1"/>
                </a:solidFill>
              </a:endParaRPr>
            </a:p>
          </p:txBody>
        </p:sp>
        <p:sp>
          <p:nvSpPr>
            <p:cNvPr id="66" name="TextBox 65"/>
            <p:cNvSpPr txBox="1"/>
            <p:nvPr/>
          </p:nvSpPr>
          <p:spPr>
            <a:xfrm>
              <a:off x="6557375" y="11150663"/>
              <a:ext cx="3672409" cy="369332"/>
            </a:xfrm>
            <a:prstGeom prst="rect">
              <a:avLst/>
            </a:prstGeom>
            <a:noFill/>
          </p:spPr>
          <p:txBody>
            <a:bodyPr wrap="square" rtlCol="0">
              <a:spAutoFit/>
            </a:bodyPr>
            <a:lstStyle/>
            <a:p>
              <a:pPr algn="ctr"/>
              <a:r>
                <a:rPr lang="en-AU" sz="1800" i="1" dirty="0" smtClean="0">
                  <a:solidFill>
                    <a:schemeClr val="bg1"/>
                  </a:solidFill>
                </a:rPr>
                <a:t>&lt; 6 weeks</a:t>
              </a:r>
              <a:endParaRPr lang="en-AU" sz="1800" i="1" dirty="0">
                <a:solidFill>
                  <a:schemeClr val="bg1"/>
                </a:solidFill>
              </a:endParaRPr>
            </a:p>
          </p:txBody>
        </p:sp>
        <p:sp>
          <p:nvSpPr>
            <p:cNvPr id="67" name="TextBox 66"/>
            <p:cNvSpPr txBox="1"/>
            <p:nvPr/>
          </p:nvSpPr>
          <p:spPr>
            <a:xfrm>
              <a:off x="17160133" y="11150663"/>
              <a:ext cx="3672409" cy="369332"/>
            </a:xfrm>
            <a:prstGeom prst="rect">
              <a:avLst/>
            </a:prstGeom>
            <a:noFill/>
          </p:spPr>
          <p:txBody>
            <a:bodyPr wrap="square" rtlCol="0">
              <a:spAutoFit/>
            </a:bodyPr>
            <a:lstStyle/>
            <a:p>
              <a:pPr algn="ctr"/>
              <a:r>
                <a:rPr lang="en-AU" sz="1800" i="1" dirty="0" smtClean="0">
                  <a:solidFill>
                    <a:schemeClr val="bg1"/>
                  </a:solidFill>
                </a:rPr>
                <a:t>&gt; 12 months</a:t>
              </a:r>
              <a:endParaRPr lang="en-AU" sz="1800" i="1" dirty="0">
                <a:solidFill>
                  <a:schemeClr val="bg1"/>
                </a:solidFill>
              </a:endParaRPr>
            </a:p>
          </p:txBody>
        </p:sp>
        <p:sp>
          <p:nvSpPr>
            <p:cNvPr id="68" name="TextBox 67"/>
            <p:cNvSpPr txBox="1"/>
            <p:nvPr/>
          </p:nvSpPr>
          <p:spPr>
            <a:xfrm>
              <a:off x="11879965" y="11150663"/>
              <a:ext cx="3678826" cy="369332"/>
            </a:xfrm>
            <a:prstGeom prst="rect">
              <a:avLst/>
            </a:prstGeom>
            <a:noFill/>
          </p:spPr>
          <p:txBody>
            <a:bodyPr wrap="square" rtlCol="0">
              <a:spAutoFit/>
            </a:bodyPr>
            <a:lstStyle/>
            <a:p>
              <a:pPr algn="ctr"/>
              <a:r>
                <a:rPr lang="en-AU" sz="1800" i="1" dirty="0" smtClean="0">
                  <a:solidFill>
                    <a:schemeClr val="bg1"/>
                  </a:solidFill>
                </a:rPr>
                <a:t>&lt; 4 weeks</a:t>
              </a:r>
              <a:endParaRPr lang="en-AU" sz="1800" i="1" dirty="0">
                <a:solidFill>
                  <a:schemeClr val="bg1"/>
                </a:solidFill>
              </a:endParaRPr>
            </a:p>
          </p:txBody>
        </p:sp>
        <p:sp>
          <p:nvSpPr>
            <p:cNvPr id="69" name="Rectangle 68"/>
            <p:cNvSpPr/>
            <p:nvPr/>
          </p:nvSpPr>
          <p:spPr>
            <a:xfrm>
              <a:off x="1235172" y="7574864"/>
              <a:ext cx="3672408" cy="720080"/>
            </a:xfrm>
            <a:prstGeom prst="rect">
              <a:avLst/>
            </a:prstGeom>
            <a:solidFill>
              <a:schemeClr val="accent1"/>
            </a:solidFill>
            <a:ln>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2200" b="1" dirty="0" smtClean="0">
                  <a:solidFill>
                    <a:schemeClr val="bg1"/>
                  </a:solidFill>
                </a:rPr>
                <a:t>Measure</a:t>
              </a:r>
            </a:p>
          </p:txBody>
        </p:sp>
        <p:sp>
          <p:nvSpPr>
            <p:cNvPr id="70" name="Rectangle 69"/>
            <p:cNvSpPr/>
            <p:nvPr/>
          </p:nvSpPr>
          <p:spPr>
            <a:xfrm>
              <a:off x="6557375" y="7574864"/>
              <a:ext cx="3672408" cy="720080"/>
            </a:xfrm>
            <a:prstGeom prst="rect">
              <a:avLst/>
            </a:prstGeom>
            <a:solidFill>
              <a:schemeClr val="accent1"/>
            </a:solidFill>
            <a:ln>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2200" b="1" dirty="0" smtClean="0">
                  <a:solidFill>
                    <a:schemeClr val="bg1"/>
                  </a:solidFill>
                </a:rPr>
                <a:t>Align</a:t>
              </a:r>
            </a:p>
          </p:txBody>
        </p:sp>
        <p:sp>
          <p:nvSpPr>
            <p:cNvPr id="71" name="Rectangle 70"/>
            <p:cNvSpPr/>
            <p:nvPr/>
          </p:nvSpPr>
          <p:spPr>
            <a:xfrm>
              <a:off x="11886382" y="7574864"/>
              <a:ext cx="3672408" cy="720080"/>
            </a:xfrm>
            <a:prstGeom prst="rect">
              <a:avLst/>
            </a:prstGeom>
            <a:solidFill>
              <a:schemeClr val="accent1"/>
            </a:solidFill>
            <a:ln>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2200" b="1" dirty="0" smtClean="0">
                  <a:solidFill>
                    <a:schemeClr val="bg1"/>
                  </a:solidFill>
                </a:rPr>
                <a:t>Plan</a:t>
              </a:r>
            </a:p>
          </p:txBody>
        </p:sp>
        <p:sp>
          <p:nvSpPr>
            <p:cNvPr id="72" name="Rectangle 71"/>
            <p:cNvSpPr/>
            <p:nvPr/>
          </p:nvSpPr>
          <p:spPr>
            <a:xfrm>
              <a:off x="17160133" y="7574864"/>
              <a:ext cx="3672408" cy="720080"/>
            </a:xfrm>
            <a:prstGeom prst="rect">
              <a:avLst/>
            </a:prstGeom>
            <a:solidFill>
              <a:schemeClr val="accent1"/>
            </a:solidFill>
            <a:ln>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2200" b="1" dirty="0" smtClean="0">
                  <a:solidFill>
                    <a:schemeClr val="bg1"/>
                  </a:solidFill>
                </a:rPr>
                <a:t>Do</a:t>
              </a:r>
            </a:p>
          </p:txBody>
        </p:sp>
        <p:sp>
          <p:nvSpPr>
            <p:cNvPr id="73" name="Oval 72"/>
            <p:cNvSpPr/>
            <p:nvPr/>
          </p:nvSpPr>
          <p:spPr>
            <a:xfrm>
              <a:off x="893134" y="1817440"/>
              <a:ext cx="684076" cy="684076"/>
            </a:xfrm>
            <a:prstGeom prst="ellipse">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2400" b="1" dirty="0" smtClean="0">
                  <a:solidFill>
                    <a:schemeClr val="tx1"/>
                  </a:solidFill>
                </a:rPr>
                <a:t>1.</a:t>
              </a:r>
            </a:p>
          </p:txBody>
        </p:sp>
        <p:sp>
          <p:nvSpPr>
            <p:cNvPr id="74" name="Oval 73"/>
            <p:cNvSpPr/>
            <p:nvPr/>
          </p:nvSpPr>
          <p:spPr>
            <a:xfrm>
              <a:off x="6215336" y="1817440"/>
              <a:ext cx="684076" cy="684076"/>
            </a:xfrm>
            <a:prstGeom prst="ellipse">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2400" b="1" dirty="0" smtClean="0">
                  <a:solidFill>
                    <a:schemeClr val="tx1"/>
                  </a:solidFill>
                </a:rPr>
                <a:t>2.</a:t>
              </a:r>
            </a:p>
          </p:txBody>
        </p:sp>
        <p:sp>
          <p:nvSpPr>
            <p:cNvPr id="75" name="Oval 74"/>
            <p:cNvSpPr/>
            <p:nvPr/>
          </p:nvSpPr>
          <p:spPr>
            <a:xfrm>
              <a:off x="11526343" y="1817440"/>
              <a:ext cx="684076" cy="684076"/>
            </a:xfrm>
            <a:prstGeom prst="ellipse">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2400" b="1" dirty="0" smtClean="0">
                  <a:solidFill>
                    <a:schemeClr val="tx1"/>
                  </a:solidFill>
                </a:rPr>
                <a:t>3.</a:t>
              </a:r>
            </a:p>
          </p:txBody>
        </p:sp>
        <p:sp>
          <p:nvSpPr>
            <p:cNvPr id="76" name="Oval 75"/>
            <p:cNvSpPr/>
            <p:nvPr/>
          </p:nvSpPr>
          <p:spPr>
            <a:xfrm>
              <a:off x="16818097" y="1817440"/>
              <a:ext cx="684076" cy="684076"/>
            </a:xfrm>
            <a:prstGeom prst="ellipse">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2400" b="1" dirty="0" smtClean="0">
                  <a:solidFill>
                    <a:schemeClr val="tx1"/>
                  </a:solidFill>
                </a:rPr>
                <a:t>4.</a:t>
              </a:r>
            </a:p>
          </p:txBody>
        </p:sp>
        <p:sp>
          <p:nvSpPr>
            <p:cNvPr id="77" name="Oval 76"/>
            <p:cNvSpPr/>
            <p:nvPr/>
          </p:nvSpPr>
          <p:spPr>
            <a:xfrm>
              <a:off x="21265008" y="1817440"/>
              <a:ext cx="684076" cy="684076"/>
            </a:xfrm>
            <a:prstGeom prst="ellipse">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2400" b="1" dirty="0" smtClean="0">
                  <a:solidFill>
                    <a:schemeClr val="tx1"/>
                  </a:solidFill>
                </a:rPr>
                <a:t>5.</a:t>
              </a:r>
            </a:p>
          </p:txBody>
        </p:sp>
        <p:pic>
          <p:nvPicPr>
            <p:cNvPr id="78" name="Picture 2" descr="H:\myStuff\10. Images\OSIM\icons8-tasks-filled-100 (2).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108674" y="5089965"/>
              <a:ext cx="1277726" cy="1277726"/>
            </a:xfrm>
            <a:prstGeom prst="rect">
              <a:avLst/>
            </a:prstGeom>
            <a:noFill/>
            <a:extLst>
              <a:ext uri="{909E8E84-426E-40DD-AFC4-6F175D3DCCD1}">
                <a14:hiddenFill xmlns:a14="http://schemas.microsoft.com/office/drawing/2010/main">
                  <a:solidFill>
                    <a:srgbClr val="FFFFFF"/>
                  </a:solidFill>
                </a14:hiddenFill>
              </a:ext>
            </a:extLst>
          </p:spPr>
        </p:pic>
        <p:pic>
          <p:nvPicPr>
            <p:cNvPr id="79" name="Picture 3" descr="H:\myStuff\10. Images\OSIM\icons8-play-button-circled-filled-100.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398164" y="5009762"/>
              <a:ext cx="1196346" cy="1196346"/>
            </a:xfrm>
            <a:prstGeom prst="rect">
              <a:avLst/>
            </a:prstGeom>
            <a:noFill/>
            <a:extLst>
              <a:ext uri="{909E8E84-426E-40DD-AFC4-6F175D3DCCD1}">
                <a14:hiddenFill xmlns:a14="http://schemas.microsoft.com/office/drawing/2010/main">
                  <a:solidFill>
                    <a:srgbClr val="FFFFFF"/>
                  </a:solidFill>
                </a14:hiddenFill>
              </a:ext>
            </a:extLst>
          </p:spPr>
        </p:pic>
        <p:pic>
          <p:nvPicPr>
            <p:cNvPr id="80" name="Picture 4" descr="H:\myStuff\10. Images\OSIM\icons8-process-filled-100 (2).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602310" y="1835442"/>
              <a:ext cx="648072" cy="648072"/>
            </a:xfrm>
            <a:prstGeom prst="rect">
              <a:avLst/>
            </a:prstGeom>
            <a:noFill/>
            <a:extLst>
              <a:ext uri="{909E8E84-426E-40DD-AFC4-6F175D3DCCD1}">
                <a14:hiddenFill xmlns:a14="http://schemas.microsoft.com/office/drawing/2010/main">
                  <a:solidFill>
                    <a:srgbClr val="FFFFFF"/>
                  </a:solidFill>
                </a14:hiddenFill>
              </a:ext>
            </a:extLst>
          </p:spPr>
        </p:pic>
      </p:grpSp>
      <p:pic>
        <p:nvPicPr>
          <p:cNvPr id="81"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758094" y="5921896"/>
            <a:ext cx="1755541" cy="11980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826982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533600" y="1128498"/>
            <a:ext cx="22179680" cy="1163380"/>
          </a:xfrm>
        </p:spPr>
        <p:txBody>
          <a:bodyPr/>
          <a:lstStyle/>
          <a:p>
            <a:r>
              <a:rPr lang="en-AU" sz="8800" dirty="0" smtClean="0">
                <a:solidFill>
                  <a:srgbClr val="006298"/>
                </a:solidFill>
              </a:rPr>
              <a:t>How is OSIM structured? </a:t>
            </a:r>
            <a:r>
              <a:rPr lang="en-AU" sz="4000" dirty="0" smtClean="0">
                <a:solidFill>
                  <a:srgbClr val="006298"/>
                </a:solidFill>
              </a:rPr>
              <a:t>(1/2)</a:t>
            </a:r>
            <a:endParaRPr lang="en-AU" sz="4000" dirty="0">
              <a:solidFill>
                <a:srgbClr val="006298"/>
              </a:solidFill>
            </a:endParaRPr>
          </a:p>
        </p:txBody>
      </p:sp>
      <p:sp>
        <p:nvSpPr>
          <p:cNvPr id="4" name="Text Placeholder 4"/>
          <p:cNvSpPr txBox="1">
            <a:spLocks/>
          </p:cNvSpPr>
          <p:nvPr/>
        </p:nvSpPr>
        <p:spPr>
          <a:xfrm>
            <a:off x="1535113" y="3473624"/>
            <a:ext cx="21602700" cy="1131537"/>
          </a:xfrm>
          <a:prstGeom prst="rect">
            <a:avLst/>
          </a:prstGeom>
        </p:spPr>
        <p:txBody>
          <a:bodyPr vert="horz" lIns="0" tIns="0" rIns="0" bIns="0" rtlCol="0">
            <a:noAutofit/>
          </a:bodyPr>
          <a:lstStyle>
            <a:lvl1pPr marL="0" indent="0" algn="l" defTabSz="1828800" rtl="0" eaLnBrk="1" latinLnBrk="0" hangingPunct="1">
              <a:lnSpc>
                <a:spcPts val="4800"/>
              </a:lnSpc>
              <a:spcBef>
                <a:spcPts val="0"/>
              </a:spcBef>
              <a:spcAft>
                <a:spcPts val="1134"/>
              </a:spcAft>
              <a:buFont typeface="Arial" pitchFamily="34" charset="0"/>
              <a:buNone/>
              <a:defRPr sz="5000" b="1" kern="1200" baseline="0">
                <a:solidFill>
                  <a:schemeClr val="tx2"/>
                </a:solidFill>
                <a:latin typeface="+mn-lt"/>
                <a:ea typeface="+mn-ea"/>
                <a:cs typeface="Arial" pitchFamily="34" charset="0"/>
              </a:defRPr>
            </a:lvl1pPr>
            <a:lvl2pPr marL="0" indent="0" algn="l" defTabSz="1828800" rtl="0" eaLnBrk="1" latinLnBrk="0" hangingPunct="1">
              <a:lnSpc>
                <a:spcPts val="4600"/>
              </a:lnSpc>
              <a:spcBef>
                <a:spcPts val="0"/>
              </a:spcBef>
              <a:spcAft>
                <a:spcPts val="1984"/>
              </a:spcAft>
              <a:buFont typeface="Arial" pitchFamily="34" charset="0"/>
              <a:buNone/>
              <a:defRPr sz="3400" b="0" kern="1200">
                <a:solidFill>
                  <a:schemeClr val="tx1"/>
                </a:solidFill>
                <a:latin typeface="+mn-lt"/>
                <a:ea typeface="+mn-ea"/>
                <a:cs typeface="Arial" pitchFamily="34" charset="0"/>
              </a:defRPr>
            </a:lvl2pPr>
            <a:lvl3pPr marL="457200" indent="-4572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3pPr>
            <a:lvl4pPr marL="86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4pPr>
            <a:lvl5pPr marL="1296000" indent="-432000" algn="l" defTabSz="1828800" rtl="0" eaLnBrk="1" latinLnBrk="0" hangingPunct="1">
              <a:spcBef>
                <a:spcPts val="0"/>
              </a:spcBef>
              <a:spcAft>
                <a:spcPts val="2400"/>
              </a:spcAft>
              <a:buFont typeface="Arial" panose="020B0604020202020204" pitchFamily="34" charset="0"/>
              <a:buChar char="•"/>
              <a:defRPr sz="3200" b="0" kern="1200" baseline="0">
                <a:solidFill>
                  <a:schemeClr val="tx1"/>
                </a:solidFill>
                <a:latin typeface="+mn-lt"/>
                <a:ea typeface="+mn-ea"/>
                <a:cs typeface="Arial" pitchFamily="34" charset="0"/>
              </a:defRPr>
            </a:lvl5pPr>
            <a:lvl6pPr marL="1728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6pPr>
            <a:lvl7pPr marL="2160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7pPr>
            <a:lvl8pPr marL="2592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8pPr>
            <a:lvl9pPr marL="302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9pPr>
          </a:lstStyle>
          <a:p>
            <a:r>
              <a:rPr lang="en-AU" dirty="0" smtClean="0">
                <a:solidFill>
                  <a:srgbClr val="007D8A"/>
                </a:solidFill>
              </a:rPr>
              <a:t>Four domains</a:t>
            </a:r>
            <a:r>
              <a:rPr lang="en-AU" b="0" dirty="0" smtClean="0">
                <a:solidFill>
                  <a:srgbClr val="007D8A"/>
                </a:solidFill>
              </a:rPr>
              <a:t> – recognised as common to high-performing organisations</a:t>
            </a:r>
          </a:p>
        </p:txBody>
      </p:sp>
      <p:grpSp>
        <p:nvGrpSpPr>
          <p:cNvPr id="5" name="Group 4"/>
          <p:cNvGrpSpPr/>
          <p:nvPr/>
        </p:nvGrpSpPr>
        <p:grpSpPr>
          <a:xfrm>
            <a:off x="4029195" y="4553744"/>
            <a:ext cx="16282124" cy="6840760"/>
            <a:chOff x="6439135" y="8241770"/>
            <a:chExt cx="12569229" cy="5280827"/>
          </a:xfrm>
        </p:grpSpPr>
        <p:sp>
          <p:nvSpPr>
            <p:cNvPr id="6" name="Rectangle 5"/>
            <p:cNvSpPr/>
            <p:nvPr/>
          </p:nvSpPr>
          <p:spPr>
            <a:xfrm>
              <a:off x="6439135" y="8241770"/>
              <a:ext cx="3062957" cy="235274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0" rIns="144000" bIns="144000" numCol="1" spcCol="0" rtlCol="0" fromWordArt="0" anchor="b" anchorCtr="0" forceAA="0" compatLnSpc="1">
              <a:prstTxWarp prst="textNoShape">
                <a:avLst/>
              </a:prstTxWarp>
              <a:noAutofit/>
            </a:bodyPr>
            <a:lstStyle/>
            <a:p>
              <a:pPr algn="ctr"/>
              <a:r>
                <a:rPr lang="en-AU" sz="3200" b="1" dirty="0" smtClean="0">
                  <a:solidFill>
                    <a:schemeClr val="bg1"/>
                  </a:solidFill>
                </a:rPr>
                <a:t>Organisational systems and structures</a:t>
              </a:r>
            </a:p>
          </p:txBody>
        </p:sp>
        <p:sp>
          <p:nvSpPr>
            <p:cNvPr id="7" name="Rectangle 6"/>
            <p:cNvSpPr/>
            <p:nvPr/>
          </p:nvSpPr>
          <p:spPr>
            <a:xfrm>
              <a:off x="9608703" y="8241770"/>
              <a:ext cx="3062957" cy="2352742"/>
            </a:xfrm>
            <a:prstGeom prst="rect">
              <a:avLst/>
            </a:prstGeom>
            <a:solidFill>
              <a:srgbClr val="B07BD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0" rIns="144000" bIns="144000" numCol="1" spcCol="0" rtlCol="0" fromWordArt="0" anchor="b" anchorCtr="0" forceAA="0" compatLnSpc="1">
              <a:prstTxWarp prst="textNoShape">
                <a:avLst/>
              </a:prstTxWarp>
              <a:noAutofit/>
            </a:bodyPr>
            <a:lstStyle/>
            <a:p>
              <a:pPr algn="ctr"/>
              <a:r>
                <a:rPr lang="en-AU" sz="3200" b="1" dirty="0" smtClean="0">
                  <a:solidFill>
                    <a:schemeClr val="bg1"/>
                  </a:solidFill>
                </a:rPr>
                <a:t>Workforce capability and development</a:t>
              </a:r>
            </a:p>
          </p:txBody>
        </p:sp>
        <p:sp>
          <p:nvSpPr>
            <p:cNvPr id="8" name="Rectangle 7"/>
            <p:cNvSpPr/>
            <p:nvPr/>
          </p:nvSpPr>
          <p:spPr>
            <a:xfrm>
              <a:off x="12777055" y="8241770"/>
              <a:ext cx="3062957" cy="2352742"/>
            </a:xfrm>
            <a:prstGeom prst="rect">
              <a:avLst/>
            </a:prstGeom>
            <a:solidFill>
              <a:srgbClr val="E78A0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0" rIns="144000" bIns="144000" numCol="1" spcCol="0" rtlCol="0" fromWordArt="0" anchor="b" anchorCtr="0" forceAA="0" compatLnSpc="1">
              <a:prstTxWarp prst="textNoShape">
                <a:avLst/>
              </a:prstTxWarp>
              <a:noAutofit/>
            </a:bodyPr>
            <a:lstStyle/>
            <a:p>
              <a:pPr algn="ctr"/>
              <a:r>
                <a:rPr lang="en-AU" sz="3200" b="1" dirty="0" smtClean="0">
                  <a:solidFill>
                    <a:schemeClr val="bg1"/>
                  </a:solidFill>
                </a:rPr>
                <a:t>Results and system </a:t>
              </a:r>
              <a:r>
                <a:rPr lang="en-AU" sz="3200" b="1" dirty="0">
                  <a:solidFill>
                    <a:schemeClr val="bg1"/>
                  </a:solidFill>
                </a:rPr>
                <a:t>i</a:t>
              </a:r>
              <a:r>
                <a:rPr lang="en-AU" sz="3200" b="1" dirty="0" smtClean="0">
                  <a:solidFill>
                    <a:schemeClr val="bg1"/>
                  </a:solidFill>
                </a:rPr>
                <a:t>mpact</a:t>
              </a:r>
            </a:p>
            <a:p>
              <a:pPr algn="ctr"/>
              <a:endParaRPr lang="en-AU" sz="3200" b="1" dirty="0" smtClean="0">
                <a:solidFill>
                  <a:schemeClr val="bg1"/>
                </a:solidFill>
              </a:endParaRPr>
            </a:p>
          </p:txBody>
        </p:sp>
        <p:sp>
          <p:nvSpPr>
            <p:cNvPr id="9" name="Rectangle 8"/>
            <p:cNvSpPr/>
            <p:nvPr/>
          </p:nvSpPr>
          <p:spPr>
            <a:xfrm>
              <a:off x="15945407" y="8241770"/>
              <a:ext cx="3062957" cy="2352742"/>
            </a:xfrm>
            <a:prstGeom prst="rect">
              <a:avLst/>
            </a:prstGeom>
            <a:solidFill>
              <a:srgbClr val="63982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0" rIns="144000" bIns="144000" numCol="1" spcCol="0" rtlCol="0" fromWordArt="0" anchor="b" anchorCtr="0" forceAA="0" compatLnSpc="1">
              <a:prstTxWarp prst="textNoShape">
                <a:avLst/>
              </a:prstTxWarp>
              <a:noAutofit/>
            </a:bodyPr>
            <a:lstStyle/>
            <a:p>
              <a:pPr algn="ctr"/>
              <a:r>
                <a:rPr lang="en-AU" sz="3200" b="1" dirty="0" smtClean="0">
                  <a:solidFill>
                    <a:schemeClr val="bg1"/>
                  </a:solidFill>
                </a:rPr>
                <a:t>Culture and behaviours</a:t>
              </a:r>
            </a:p>
            <a:p>
              <a:pPr algn="ctr"/>
              <a:endParaRPr lang="en-AU" sz="3200" b="1" dirty="0" smtClean="0">
                <a:solidFill>
                  <a:schemeClr val="bg1"/>
                </a:solidFill>
              </a:endParaRPr>
            </a:p>
          </p:txBody>
        </p:sp>
        <p:sp>
          <p:nvSpPr>
            <p:cNvPr id="10" name="Rectangle 9"/>
            <p:cNvSpPr/>
            <p:nvPr/>
          </p:nvSpPr>
          <p:spPr>
            <a:xfrm>
              <a:off x="6439135" y="10714285"/>
              <a:ext cx="3062956" cy="2808312"/>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t" anchorCtr="0" forceAA="0" compatLnSpc="1">
              <a:prstTxWarp prst="textNoShape">
                <a:avLst/>
              </a:prstTxWarp>
              <a:noAutofit/>
            </a:bodyPr>
            <a:lstStyle/>
            <a:p>
              <a:pPr algn="ctr"/>
              <a:r>
                <a:rPr lang="en-AU" sz="2800" dirty="0" smtClean="0">
                  <a:solidFill>
                    <a:schemeClr val="tx1"/>
                  </a:solidFill>
                </a:rPr>
                <a:t>The </a:t>
              </a:r>
              <a:r>
                <a:rPr lang="en-AU" sz="2800" dirty="0">
                  <a:solidFill>
                    <a:schemeClr val="tx1"/>
                  </a:solidFill>
                </a:rPr>
                <a:t>organisation’s processes and management of </a:t>
              </a:r>
              <a:r>
                <a:rPr lang="en-AU" sz="2800" dirty="0" smtClean="0">
                  <a:solidFill>
                    <a:schemeClr val="tx1"/>
                  </a:solidFill>
                </a:rPr>
                <a:t>processes, </a:t>
              </a:r>
              <a:r>
                <a:rPr lang="en-AU" sz="2800" dirty="0">
                  <a:solidFill>
                    <a:schemeClr val="tx1"/>
                  </a:solidFill>
                </a:rPr>
                <a:t>and its demonstrated ability to drive </a:t>
              </a:r>
              <a:r>
                <a:rPr lang="en-AU" sz="2800" dirty="0" smtClean="0">
                  <a:solidFill>
                    <a:schemeClr val="tx1"/>
                  </a:solidFill>
                </a:rPr>
                <a:t>improvement.</a:t>
              </a:r>
              <a:endParaRPr lang="en-AU" sz="2800" dirty="0">
                <a:solidFill>
                  <a:schemeClr val="tx1"/>
                </a:solidFill>
              </a:endParaRPr>
            </a:p>
          </p:txBody>
        </p:sp>
        <p:sp>
          <p:nvSpPr>
            <p:cNvPr id="12" name="Rectangle 11"/>
            <p:cNvSpPr/>
            <p:nvPr/>
          </p:nvSpPr>
          <p:spPr>
            <a:xfrm>
              <a:off x="9608703" y="10714285"/>
              <a:ext cx="3062956" cy="2808312"/>
            </a:xfrm>
            <a:prstGeom prst="rect">
              <a:avLst/>
            </a:prstGeom>
            <a:solidFill>
              <a:srgbClr val="D8BEE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t" anchorCtr="0" forceAA="0" compatLnSpc="1">
              <a:prstTxWarp prst="textNoShape">
                <a:avLst/>
              </a:prstTxWarp>
              <a:noAutofit/>
            </a:bodyPr>
            <a:lstStyle/>
            <a:p>
              <a:pPr algn="ctr"/>
              <a:r>
                <a:rPr lang="en-AU" sz="2800" dirty="0" smtClean="0">
                  <a:solidFill>
                    <a:schemeClr val="tx1"/>
                  </a:solidFill>
                </a:rPr>
                <a:t>The </a:t>
              </a:r>
              <a:r>
                <a:rPr lang="en-AU" sz="2800" dirty="0">
                  <a:solidFill>
                    <a:schemeClr val="tx1"/>
                  </a:solidFill>
                </a:rPr>
                <a:t>knowledge, skills and abilities of the workforce related to improving work processes and systems, and availability of training to build capability.</a:t>
              </a:r>
            </a:p>
          </p:txBody>
        </p:sp>
        <p:sp>
          <p:nvSpPr>
            <p:cNvPr id="13" name="Rectangle 12"/>
            <p:cNvSpPr/>
            <p:nvPr/>
          </p:nvSpPr>
          <p:spPr>
            <a:xfrm>
              <a:off x="12777055" y="10714285"/>
              <a:ext cx="3062956" cy="2808312"/>
            </a:xfrm>
            <a:prstGeom prst="rect">
              <a:avLst/>
            </a:prstGeom>
            <a:solidFill>
              <a:srgbClr val="F8D19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t" anchorCtr="0" forceAA="0" compatLnSpc="1">
              <a:prstTxWarp prst="textNoShape">
                <a:avLst/>
              </a:prstTxWarp>
              <a:noAutofit/>
            </a:bodyPr>
            <a:lstStyle/>
            <a:p>
              <a:pPr algn="ctr"/>
              <a:r>
                <a:rPr lang="en-AU" sz="2800" dirty="0" smtClean="0">
                  <a:solidFill>
                    <a:schemeClr val="tx1"/>
                  </a:solidFill>
                </a:rPr>
                <a:t>The </a:t>
              </a:r>
              <a:r>
                <a:rPr lang="en-AU" sz="2800" dirty="0">
                  <a:solidFill>
                    <a:schemeClr val="tx1"/>
                  </a:solidFill>
                </a:rPr>
                <a:t>means by which results are measured and tracked, and the emerging benefits communicated.</a:t>
              </a:r>
            </a:p>
          </p:txBody>
        </p:sp>
        <p:sp>
          <p:nvSpPr>
            <p:cNvPr id="14" name="Rectangle 13"/>
            <p:cNvSpPr/>
            <p:nvPr/>
          </p:nvSpPr>
          <p:spPr>
            <a:xfrm>
              <a:off x="15945407" y="10714285"/>
              <a:ext cx="3062956" cy="2808312"/>
            </a:xfrm>
            <a:prstGeom prst="rect">
              <a:avLst/>
            </a:prstGeom>
            <a:solidFill>
              <a:srgbClr val="D0EBB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t" anchorCtr="0" forceAA="0" compatLnSpc="1">
              <a:prstTxWarp prst="textNoShape">
                <a:avLst/>
              </a:prstTxWarp>
              <a:noAutofit/>
            </a:bodyPr>
            <a:lstStyle/>
            <a:p>
              <a:pPr algn="ctr"/>
              <a:r>
                <a:rPr lang="en-AU" sz="2800" dirty="0" smtClean="0">
                  <a:solidFill>
                    <a:schemeClr val="tx1"/>
                  </a:solidFill>
                </a:rPr>
                <a:t>The </a:t>
              </a:r>
              <a:r>
                <a:rPr lang="en-AU" sz="2800" dirty="0">
                  <a:solidFill>
                    <a:schemeClr val="tx1"/>
                  </a:solidFill>
                </a:rPr>
                <a:t>mechanisms to support and embed a continuous improvement environment, including </a:t>
              </a:r>
              <a:r>
                <a:rPr lang="en-AU" sz="2800" dirty="0" smtClean="0">
                  <a:solidFill>
                    <a:schemeClr val="tx1"/>
                  </a:solidFill>
                </a:rPr>
                <a:t>leaders’ </a:t>
              </a:r>
              <a:r>
                <a:rPr lang="en-AU" sz="2800" dirty="0">
                  <a:solidFill>
                    <a:schemeClr val="tx1"/>
                  </a:solidFill>
                </a:rPr>
                <a:t>awareness of their role in driving improvement.</a:t>
              </a:r>
            </a:p>
          </p:txBody>
        </p:sp>
        <p:pic>
          <p:nvPicPr>
            <p:cNvPr id="15" name="Picture 3" descr="H:\myStuff\10. Images\OSIM\icons8-user-groups-filled-10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3692" y="8340716"/>
              <a:ext cx="952978" cy="952978"/>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5" descr="H:\myStuff\10. Images\OSIM\icons8-goal-100.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832044" y="8340716"/>
              <a:ext cx="952978" cy="952978"/>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H:\myStuff\10. Images\OSIM\icons8-module-filled-100.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94124" y="8340716"/>
              <a:ext cx="952978" cy="952978"/>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3" descr="H:\myStuff\10. Images\OSIM\icons8-trust-100.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977965" y="8318285"/>
              <a:ext cx="997840" cy="997840"/>
            </a:xfrm>
            <a:prstGeom prst="rect">
              <a:avLst/>
            </a:prstGeom>
            <a:noFill/>
            <a:extLst>
              <a:ext uri="{909E8E84-426E-40DD-AFC4-6F175D3DCCD1}">
                <a14:hiddenFill xmlns:a14="http://schemas.microsoft.com/office/drawing/2010/main">
                  <a:solidFill>
                    <a:srgbClr val="FFFFFF"/>
                  </a:solidFill>
                </a14:hiddenFill>
              </a:ext>
            </a:extLst>
          </p:spPr>
        </p:pic>
      </p:grpSp>
      <p:sp>
        <p:nvSpPr>
          <p:cNvPr id="19" name="Rounded Rectangle 18">
            <a:hlinkClick r:id="rId6"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smtClean="0">
                <a:solidFill>
                  <a:schemeClr val="tx1"/>
                </a:solidFill>
              </a:rPr>
              <a:t>Click here to return to Contents</a:t>
            </a:r>
          </a:p>
        </p:txBody>
      </p:sp>
    </p:spTree>
    <p:extLst>
      <p:ext uri="{BB962C8B-B14F-4D97-AF65-F5344CB8AC3E}">
        <p14:creationId xmlns:p14="http://schemas.microsoft.com/office/powerpoint/2010/main" val="10754422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533600" y="1128498"/>
            <a:ext cx="22179680" cy="1163380"/>
          </a:xfrm>
        </p:spPr>
        <p:txBody>
          <a:bodyPr/>
          <a:lstStyle/>
          <a:p>
            <a:r>
              <a:rPr lang="en-AU" sz="8800" dirty="0" smtClean="0">
                <a:solidFill>
                  <a:srgbClr val="006298"/>
                </a:solidFill>
              </a:rPr>
              <a:t>How is OSIM structured? </a:t>
            </a:r>
            <a:r>
              <a:rPr lang="en-AU" sz="4000" dirty="0" smtClean="0">
                <a:solidFill>
                  <a:srgbClr val="006298"/>
                </a:solidFill>
              </a:rPr>
              <a:t>(</a:t>
            </a:r>
            <a:r>
              <a:rPr lang="en-AU" sz="4000" dirty="0">
                <a:solidFill>
                  <a:srgbClr val="006298"/>
                </a:solidFill>
              </a:rPr>
              <a:t>2</a:t>
            </a:r>
            <a:r>
              <a:rPr lang="en-AU" sz="4000" dirty="0" smtClean="0">
                <a:solidFill>
                  <a:srgbClr val="006298"/>
                </a:solidFill>
              </a:rPr>
              <a:t>/2</a:t>
            </a:r>
            <a:r>
              <a:rPr lang="en-AU" sz="4000" dirty="0">
                <a:solidFill>
                  <a:srgbClr val="006298"/>
                </a:solidFill>
              </a:rPr>
              <a:t>)</a:t>
            </a:r>
            <a:endParaRPr lang="en-AU" sz="8800" dirty="0">
              <a:solidFill>
                <a:srgbClr val="006298"/>
              </a:solidFill>
            </a:endParaRPr>
          </a:p>
        </p:txBody>
      </p:sp>
      <p:grpSp>
        <p:nvGrpSpPr>
          <p:cNvPr id="2" name="Group 1"/>
          <p:cNvGrpSpPr/>
          <p:nvPr/>
        </p:nvGrpSpPr>
        <p:grpSpPr>
          <a:xfrm>
            <a:off x="4703168" y="4806210"/>
            <a:ext cx="15052104" cy="8424936"/>
            <a:chOff x="4703168" y="4913784"/>
            <a:chExt cx="15052104" cy="8424936"/>
          </a:xfrm>
        </p:grpSpPr>
        <p:sp>
          <p:nvSpPr>
            <p:cNvPr id="19" name="Rectangle 18"/>
            <p:cNvSpPr/>
            <p:nvPr/>
          </p:nvSpPr>
          <p:spPr>
            <a:xfrm>
              <a:off x="4703168" y="4913784"/>
              <a:ext cx="7418040" cy="108012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Autofit/>
            </a:bodyPr>
            <a:lstStyle/>
            <a:p>
              <a:pPr algn="ctr"/>
              <a:r>
                <a:rPr lang="en-AU" sz="3200" b="1" dirty="0">
                  <a:solidFill>
                    <a:schemeClr val="bg1"/>
                  </a:solidFill>
                </a:rPr>
                <a:t>Organisational </a:t>
              </a:r>
              <a:r>
                <a:rPr lang="en-AU" sz="3200" b="1" dirty="0" smtClean="0">
                  <a:solidFill>
                    <a:schemeClr val="bg1"/>
                  </a:solidFill>
                </a:rPr>
                <a:t>systems </a:t>
              </a:r>
              <a:r>
                <a:rPr lang="en-AU" sz="3200" b="1" dirty="0">
                  <a:solidFill>
                    <a:schemeClr val="bg1"/>
                  </a:solidFill>
                </a:rPr>
                <a:t>and </a:t>
              </a:r>
              <a:r>
                <a:rPr lang="en-AU" sz="3200" b="1" dirty="0" smtClean="0">
                  <a:solidFill>
                    <a:schemeClr val="bg1"/>
                  </a:solidFill>
                </a:rPr>
                <a:t>structures</a:t>
              </a:r>
              <a:endParaRPr lang="en-AU" sz="3200" b="1" dirty="0">
                <a:solidFill>
                  <a:schemeClr val="bg1"/>
                </a:solidFill>
              </a:endParaRPr>
            </a:p>
          </p:txBody>
        </p:sp>
        <p:sp>
          <p:nvSpPr>
            <p:cNvPr id="20" name="Rectangle 19"/>
            <p:cNvSpPr/>
            <p:nvPr/>
          </p:nvSpPr>
          <p:spPr>
            <a:xfrm>
              <a:off x="12337232" y="4913784"/>
              <a:ext cx="7418040" cy="1080120"/>
            </a:xfrm>
            <a:prstGeom prst="rect">
              <a:avLst/>
            </a:prstGeom>
            <a:solidFill>
              <a:srgbClr val="B07BD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Autofit/>
            </a:bodyPr>
            <a:lstStyle/>
            <a:p>
              <a:pPr algn="ctr"/>
              <a:r>
                <a:rPr lang="en-AU" sz="3200" b="1" dirty="0">
                  <a:solidFill>
                    <a:schemeClr val="bg1"/>
                  </a:solidFill>
                </a:rPr>
                <a:t>Workforce </a:t>
              </a:r>
              <a:r>
                <a:rPr lang="en-AU" sz="3200" b="1" dirty="0" smtClean="0">
                  <a:solidFill>
                    <a:schemeClr val="bg1"/>
                  </a:solidFill>
                </a:rPr>
                <a:t>capability </a:t>
              </a:r>
              <a:r>
                <a:rPr lang="en-AU" sz="3200" b="1" dirty="0">
                  <a:solidFill>
                    <a:schemeClr val="bg1"/>
                  </a:solidFill>
                </a:rPr>
                <a:t>and d</a:t>
              </a:r>
              <a:r>
                <a:rPr lang="en-AU" sz="3200" b="1" dirty="0" smtClean="0">
                  <a:solidFill>
                    <a:schemeClr val="bg1"/>
                  </a:solidFill>
                </a:rPr>
                <a:t>evelopment</a:t>
              </a:r>
              <a:endParaRPr lang="en-AU" sz="3200" b="1" dirty="0">
                <a:solidFill>
                  <a:schemeClr val="bg1"/>
                </a:solidFill>
              </a:endParaRPr>
            </a:p>
          </p:txBody>
        </p:sp>
        <p:sp>
          <p:nvSpPr>
            <p:cNvPr id="21" name="Rectangle 20"/>
            <p:cNvSpPr/>
            <p:nvPr/>
          </p:nvSpPr>
          <p:spPr>
            <a:xfrm>
              <a:off x="4703168" y="9234264"/>
              <a:ext cx="7418040" cy="1080120"/>
            </a:xfrm>
            <a:prstGeom prst="rect">
              <a:avLst/>
            </a:prstGeom>
            <a:solidFill>
              <a:srgbClr val="E78A0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Autofit/>
            </a:bodyPr>
            <a:lstStyle/>
            <a:p>
              <a:pPr algn="ctr"/>
              <a:r>
                <a:rPr lang="en-AU" sz="3200" b="1" dirty="0">
                  <a:solidFill>
                    <a:schemeClr val="bg1"/>
                  </a:solidFill>
                </a:rPr>
                <a:t>Results and s</a:t>
              </a:r>
              <a:r>
                <a:rPr lang="en-AU" sz="3200" b="1" dirty="0" smtClean="0">
                  <a:solidFill>
                    <a:schemeClr val="bg1"/>
                  </a:solidFill>
                </a:rPr>
                <a:t>ystem impact</a:t>
              </a:r>
              <a:endParaRPr lang="en-AU" sz="3200" b="1" dirty="0">
                <a:solidFill>
                  <a:schemeClr val="bg1"/>
                </a:solidFill>
              </a:endParaRPr>
            </a:p>
          </p:txBody>
        </p:sp>
        <p:sp>
          <p:nvSpPr>
            <p:cNvPr id="22" name="Rectangle 21"/>
            <p:cNvSpPr/>
            <p:nvPr/>
          </p:nvSpPr>
          <p:spPr>
            <a:xfrm>
              <a:off x="12337232" y="9234264"/>
              <a:ext cx="7418040" cy="1080120"/>
            </a:xfrm>
            <a:prstGeom prst="rect">
              <a:avLst/>
            </a:prstGeom>
            <a:solidFill>
              <a:srgbClr val="63982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ctr" anchorCtr="0" forceAA="0" compatLnSpc="1">
              <a:prstTxWarp prst="textNoShape">
                <a:avLst/>
              </a:prstTxWarp>
              <a:noAutofit/>
            </a:bodyPr>
            <a:lstStyle/>
            <a:p>
              <a:pPr algn="ctr"/>
              <a:r>
                <a:rPr lang="en-AU" sz="3200" b="1" dirty="0">
                  <a:solidFill>
                    <a:schemeClr val="bg1"/>
                  </a:solidFill>
                </a:rPr>
                <a:t>Culture and </a:t>
              </a:r>
              <a:r>
                <a:rPr lang="en-AU" sz="3200" b="1" dirty="0" smtClean="0">
                  <a:solidFill>
                    <a:schemeClr val="bg1"/>
                  </a:solidFill>
                </a:rPr>
                <a:t>behaviours</a:t>
              </a:r>
              <a:endParaRPr lang="en-AU" sz="3200" b="1" dirty="0">
                <a:solidFill>
                  <a:schemeClr val="bg1"/>
                </a:solidFill>
              </a:endParaRPr>
            </a:p>
          </p:txBody>
        </p:sp>
        <p:sp>
          <p:nvSpPr>
            <p:cNvPr id="23" name="Rectangle 22"/>
            <p:cNvSpPr/>
            <p:nvPr/>
          </p:nvSpPr>
          <p:spPr>
            <a:xfrm>
              <a:off x="4703168" y="6146304"/>
              <a:ext cx="7418040" cy="2871936"/>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t" anchorCtr="0" forceAA="0" compatLnSpc="1">
              <a:prstTxWarp prst="textNoShape">
                <a:avLst/>
              </a:prstTxWarp>
              <a:noAutofit/>
            </a:bodyPr>
            <a:lstStyle/>
            <a:p>
              <a:pPr marL="457200" indent="-457200">
                <a:buFont typeface="Arial" panose="020B0604020202020204" pitchFamily="34" charset="0"/>
                <a:buChar char="•"/>
              </a:pPr>
              <a:r>
                <a:rPr lang="en-AU" sz="2800" dirty="0">
                  <a:solidFill>
                    <a:schemeClr val="tx1"/>
                  </a:solidFill>
                </a:rPr>
                <a:t>Framework for </a:t>
              </a:r>
              <a:r>
                <a:rPr lang="en-AU" sz="2800" dirty="0" smtClean="0">
                  <a:solidFill>
                    <a:schemeClr val="tx1"/>
                  </a:solidFill>
                </a:rPr>
                <a:t>improvement</a:t>
              </a:r>
              <a:endParaRPr lang="en-AU" sz="2800" dirty="0">
                <a:solidFill>
                  <a:schemeClr val="tx1"/>
                </a:solidFill>
              </a:endParaRPr>
            </a:p>
            <a:p>
              <a:pPr marL="457200" indent="-457200">
                <a:buFont typeface="Arial" panose="020B0604020202020204" pitchFamily="34" charset="0"/>
                <a:buChar char="•"/>
              </a:pPr>
              <a:r>
                <a:rPr lang="en-AU" sz="2800" dirty="0">
                  <a:solidFill>
                    <a:schemeClr val="tx1"/>
                  </a:solidFill>
                </a:rPr>
                <a:t>Prioritisation of </a:t>
              </a:r>
              <a:r>
                <a:rPr lang="en-AU" sz="2800" dirty="0" smtClean="0">
                  <a:solidFill>
                    <a:schemeClr val="tx1"/>
                  </a:solidFill>
                </a:rPr>
                <a:t>improvement </a:t>
              </a:r>
              <a:r>
                <a:rPr lang="en-AU" sz="2800" dirty="0">
                  <a:solidFill>
                    <a:schemeClr val="tx1"/>
                  </a:solidFill>
                </a:rPr>
                <a:t>a</a:t>
              </a:r>
              <a:r>
                <a:rPr lang="en-AU" sz="2800" dirty="0" smtClean="0">
                  <a:solidFill>
                    <a:schemeClr val="tx1"/>
                  </a:solidFill>
                </a:rPr>
                <a:t>ctivities</a:t>
              </a:r>
              <a:endParaRPr lang="en-AU" sz="2800" dirty="0">
                <a:solidFill>
                  <a:schemeClr val="tx1"/>
                </a:solidFill>
              </a:endParaRPr>
            </a:p>
            <a:p>
              <a:pPr marL="457200" indent="-457200">
                <a:buFont typeface="Arial" panose="020B0604020202020204" pitchFamily="34" charset="0"/>
                <a:buChar char="•"/>
              </a:pPr>
              <a:r>
                <a:rPr lang="en-AU" sz="2800" dirty="0">
                  <a:solidFill>
                    <a:schemeClr val="tx1"/>
                  </a:solidFill>
                </a:rPr>
                <a:t>Strategic </a:t>
              </a:r>
              <a:r>
                <a:rPr lang="en-AU" sz="2800" dirty="0" smtClean="0">
                  <a:solidFill>
                    <a:schemeClr val="tx1"/>
                  </a:solidFill>
                </a:rPr>
                <a:t>alignment</a:t>
              </a:r>
              <a:endParaRPr lang="en-AU" sz="2800" dirty="0">
                <a:solidFill>
                  <a:schemeClr val="tx1"/>
                </a:solidFill>
              </a:endParaRPr>
            </a:p>
            <a:p>
              <a:pPr marL="457200" indent="-457200">
                <a:buFont typeface="Arial" panose="020B0604020202020204" pitchFamily="34" charset="0"/>
                <a:buChar char="•"/>
              </a:pPr>
              <a:r>
                <a:rPr lang="en-AU" sz="2800" dirty="0">
                  <a:solidFill>
                    <a:schemeClr val="tx1"/>
                  </a:solidFill>
                </a:rPr>
                <a:t>Systems </a:t>
              </a:r>
              <a:r>
                <a:rPr lang="en-AU" sz="2800" dirty="0" smtClean="0">
                  <a:solidFill>
                    <a:schemeClr val="tx1"/>
                  </a:solidFill>
                </a:rPr>
                <a:t>approach </a:t>
              </a:r>
              <a:r>
                <a:rPr lang="en-AU" sz="2800" dirty="0">
                  <a:solidFill>
                    <a:schemeClr val="tx1"/>
                  </a:solidFill>
                </a:rPr>
                <a:t>to </a:t>
              </a:r>
              <a:r>
                <a:rPr lang="en-AU" sz="2800" dirty="0" smtClean="0">
                  <a:solidFill>
                    <a:schemeClr val="tx1"/>
                  </a:solidFill>
                </a:rPr>
                <a:t>improvement</a:t>
              </a:r>
              <a:endParaRPr lang="en-AU" sz="2800" dirty="0">
                <a:solidFill>
                  <a:schemeClr val="tx1"/>
                </a:solidFill>
              </a:endParaRPr>
            </a:p>
            <a:p>
              <a:pPr marL="457200" indent="-457200">
                <a:buFont typeface="Arial" panose="020B0604020202020204" pitchFamily="34" charset="0"/>
                <a:buChar char="•"/>
              </a:pPr>
              <a:r>
                <a:rPr lang="en-AU" sz="2800" dirty="0">
                  <a:solidFill>
                    <a:schemeClr val="tx1"/>
                  </a:solidFill>
                </a:rPr>
                <a:t>Knowledge </a:t>
              </a:r>
              <a:r>
                <a:rPr lang="en-AU" sz="2800" dirty="0" smtClean="0">
                  <a:solidFill>
                    <a:schemeClr val="tx1"/>
                  </a:solidFill>
                </a:rPr>
                <a:t>management and exchange</a:t>
              </a:r>
              <a:endParaRPr lang="en-AU" sz="2800" dirty="0">
                <a:solidFill>
                  <a:schemeClr val="tx1"/>
                </a:solidFill>
              </a:endParaRPr>
            </a:p>
            <a:p>
              <a:pPr marL="457200" indent="-457200">
                <a:buFont typeface="Arial" panose="020B0604020202020204" pitchFamily="34" charset="0"/>
                <a:buChar char="•"/>
              </a:pPr>
              <a:r>
                <a:rPr lang="en-AU" sz="2800" dirty="0">
                  <a:solidFill>
                    <a:schemeClr val="tx1"/>
                  </a:solidFill>
                </a:rPr>
                <a:t>Governance of </a:t>
              </a:r>
              <a:r>
                <a:rPr lang="en-AU" sz="2800" dirty="0" smtClean="0">
                  <a:solidFill>
                    <a:schemeClr val="tx1"/>
                  </a:solidFill>
                </a:rPr>
                <a:t>improvement</a:t>
              </a:r>
              <a:endParaRPr lang="en-AU" sz="2800" dirty="0">
                <a:solidFill>
                  <a:schemeClr val="tx1"/>
                </a:solidFill>
              </a:endParaRPr>
            </a:p>
          </p:txBody>
        </p:sp>
        <p:sp>
          <p:nvSpPr>
            <p:cNvPr id="24" name="Rectangle 23"/>
            <p:cNvSpPr/>
            <p:nvPr/>
          </p:nvSpPr>
          <p:spPr>
            <a:xfrm>
              <a:off x="12337232" y="6146304"/>
              <a:ext cx="7418040" cy="2871936"/>
            </a:xfrm>
            <a:prstGeom prst="rect">
              <a:avLst/>
            </a:prstGeom>
            <a:solidFill>
              <a:srgbClr val="D8BEE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t" anchorCtr="0" forceAA="0" compatLnSpc="1">
              <a:prstTxWarp prst="textNoShape">
                <a:avLst/>
              </a:prstTxWarp>
              <a:noAutofit/>
            </a:bodyPr>
            <a:lstStyle/>
            <a:p>
              <a:pPr marL="457200" indent="-457200">
                <a:buFont typeface="Arial" panose="020B0604020202020204" pitchFamily="34" charset="0"/>
                <a:buChar char="•"/>
              </a:pPr>
              <a:r>
                <a:rPr lang="en-AU" sz="2800" dirty="0">
                  <a:solidFill>
                    <a:schemeClr val="tx1"/>
                  </a:solidFill>
                </a:rPr>
                <a:t>People </a:t>
              </a:r>
              <a:r>
                <a:rPr lang="en-AU" sz="2800" dirty="0" smtClean="0">
                  <a:solidFill>
                    <a:schemeClr val="tx1"/>
                  </a:solidFill>
                </a:rPr>
                <a:t>development</a:t>
              </a:r>
              <a:endParaRPr lang="en-AU" sz="2800" dirty="0">
                <a:solidFill>
                  <a:schemeClr val="tx1"/>
                </a:solidFill>
              </a:endParaRPr>
            </a:p>
            <a:p>
              <a:pPr marL="457200" indent="-457200">
                <a:buFont typeface="Arial" panose="020B0604020202020204" pitchFamily="34" charset="0"/>
                <a:buChar char="•"/>
              </a:pPr>
              <a:r>
                <a:rPr lang="en-AU" sz="2800" dirty="0">
                  <a:solidFill>
                    <a:schemeClr val="tx1"/>
                  </a:solidFill>
                </a:rPr>
                <a:t>Training and </a:t>
              </a:r>
              <a:r>
                <a:rPr lang="en-AU" sz="2800" dirty="0" smtClean="0">
                  <a:solidFill>
                    <a:schemeClr val="tx1"/>
                  </a:solidFill>
                </a:rPr>
                <a:t>professional </a:t>
              </a:r>
              <a:r>
                <a:rPr lang="en-AU" sz="2800" dirty="0">
                  <a:solidFill>
                    <a:schemeClr val="tx1"/>
                  </a:solidFill>
                </a:rPr>
                <a:t>d</a:t>
              </a:r>
              <a:r>
                <a:rPr lang="en-AU" sz="2800" dirty="0" smtClean="0">
                  <a:solidFill>
                    <a:schemeClr val="tx1"/>
                  </a:solidFill>
                </a:rPr>
                <a:t>evelopment </a:t>
              </a:r>
              <a:r>
                <a:rPr lang="en-AU" sz="2800" dirty="0">
                  <a:solidFill>
                    <a:schemeClr val="tx1"/>
                  </a:solidFill>
                </a:rPr>
                <a:t>in </a:t>
              </a:r>
              <a:r>
                <a:rPr lang="en-AU" sz="2800" dirty="0" smtClean="0">
                  <a:solidFill>
                    <a:schemeClr val="tx1"/>
                  </a:solidFill>
                </a:rPr>
                <a:t>improvement</a:t>
              </a:r>
              <a:endParaRPr lang="en-AU" sz="2800" dirty="0">
                <a:solidFill>
                  <a:schemeClr val="tx1"/>
                </a:solidFill>
              </a:endParaRPr>
            </a:p>
            <a:p>
              <a:pPr marL="457200" indent="-457200">
                <a:buFont typeface="Arial" panose="020B0604020202020204" pitchFamily="34" charset="0"/>
                <a:buChar char="•"/>
              </a:pPr>
              <a:r>
                <a:rPr lang="en-AU" sz="2800" dirty="0">
                  <a:solidFill>
                    <a:schemeClr val="tx1"/>
                  </a:solidFill>
                </a:rPr>
                <a:t>Depth of </a:t>
              </a:r>
              <a:r>
                <a:rPr lang="en-AU" sz="2800" dirty="0" smtClean="0">
                  <a:solidFill>
                    <a:schemeClr val="tx1"/>
                  </a:solidFill>
                </a:rPr>
                <a:t>improvement </a:t>
              </a:r>
              <a:r>
                <a:rPr lang="en-AU" sz="2800" dirty="0">
                  <a:solidFill>
                    <a:schemeClr val="tx1"/>
                  </a:solidFill>
                </a:rPr>
                <a:t>e</a:t>
              </a:r>
              <a:r>
                <a:rPr lang="en-AU" sz="2800" dirty="0" smtClean="0">
                  <a:solidFill>
                    <a:schemeClr val="tx1"/>
                  </a:solidFill>
                </a:rPr>
                <a:t>xpertise</a:t>
              </a:r>
              <a:endParaRPr lang="en-AU" sz="2800" dirty="0">
                <a:solidFill>
                  <a:schemeClr val="tx1"/>
                </a:solidFill>
              </a:endParaRPr>
            </a:p>
            <a:p>
              <a:pPr marL="457200" indent="-457200">
                <a:buFont typeface="Arial" panose="020B0604020202020204" pitchFamily="34" charset="0"/>
                <a:buChar char="•"/>
              </a:pPr>
              <a:r>
                <a:rPr lang="en-AU" sz="2800" dirty="0">
                  <a:solidFill>
                    <a:schemeClr val="tx1"/>
                  </a:solidFill>
                </a:rPr>
                <a:t>Breadth of i</a:t>
              </a:r>
              <a:r>
                <a:rPr lang="en-AU" sz="2800" dirty="0" smtClean="0">
                  <a:solidFill>
                    <a:schemeClr val="tx1"/>
                  </a:solidFill>
                </a:rPr>
                <a:t>mprovement knowledge</a:t>
              </a:r>
              <a:r>
                <a:rPr lang="en-AU" sz="2800" dirty="0">
                  <a:solidFill>
                    <a:schemeClr val="tx1"/>
                  </a:solidFill>
                </a:rPr>
                <a:t>, </a:t>
              </a:r>
              <a:r>
                <a:rPr lang="en-AU" sz="2800" dirty="0" smtClean="0">
                  <a:solidFill>
                    <a:schemeClr val="tx1"/>
                  </a:solidFill>
                </a:rPr>
                <a:t>skills </a:t>
              </a:r>
              <a:r>
                <a:rPr lang="en-AU" sz="2800" dirty="0">
                  <a:solidFill>
                    <a:schemeClr val="tx1"/>
                  </a:solidFill>
                </a:rPr>
                <a:t>and </a:t>
              </a:r>
              <a:r>
                <a:rPr lang="en-AU" sz="2800" dirty="0" smtClean="0">
                  <a:solidFill>
                    <a:schemeClr val="tx1"/>
                  </a:solidFill>
                </a:rPr>
                <a:t>experience</a:t>
              </a:r>
              <a:endParaRPr lang="en-AU" sz="2800" dirty="0">
                <a:solidFill>
                  <a:schemeClr val="tx1"/>
                </a:solidFill>
              </a:endParaRPr>
            </a:p>
          </p:txBody>
        </p:sp>
        <p:sp>
          <p:nvSpPr>
            <p:cNvPr id="25" name="Rectangle 24"/>
            <p:cNvSpPr/>
            <p:nvPr/>
          </p:nvSpPr>
          <p:spPr>
            <a:xfrm>
              <a:off x="4703168" y="10466784"/>
              <a:ext cx="7418040" cy="2871936"/>
            </a:xfrm>
            <a:prstGeom prst="rect">
              <a:avLst/>
            </a:prstGeom>
            <a:solidFill>
              <a:srgbClr val="F8D19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t" anchorCtr="0" forceAA="0" compatLnSpc="1">
              <a:prstTxWarp prst="textNoShape">
                <a:avLst/>
              </a:prstTxWarp>
              <a:noAutofit/>
            </a:bodyPr>
            <a:lstStyle/>
            <a:p>
              <a:pPr marL="457200" indent="-457200">
                <a:buFont typeface="Arial" panose="020B0604020202020204" pitchFamily="34" charset="0"/>
                <a:buChar char="•"/>
              </a:pPr>
              <a:r>
                <a:rPr lang="en-AU" sz="2800" dirty="0">
                  <a:solidFill>
                    <a:schemeClr val="tx1"/>
                  </a:solidFill>
                </a:rPr>
                <a:t>Measurement s</a:t>
              </a:r>
              <a:r>
                <a:rPr lang="en-AU" sz="2800" dirty="0" smtClean="0">
                  <a:solidFill>
                    <a:schemeClr val="tx1"/>
                  </a:solidFill>
                </a:rPr>
                <a:t>ystem</a:t>
              </a:r>
              <a:endParaRPr lang="en-AU" sz="2800" dirty="0">
                <a:solidFill>
                  <a:schemeClr val="tx1"/>
                </a:solidFill>
              </a:endParaRPr>
            </a:p>
            <a:p>
              <a:pPr marL="457200" indent="-457200">
                <a:buFont typeface="Arial" panose="020B0604020202020204" pitchFamily="34" charset="0"/>
                <a:buChar char="•"/>
              </a:pPr>
              <a:r>
                <a:rPr lang="en-AU" sz="2800" dirty="0">
                  <a:solidFill>
                    <a:schemeClr val="tx1"/>
                  </a:solidFill>
                </a:rPr>
                <a:t>Analysis of </a:t>
              </a:r>
              <a:r>
                <a:rPr lang="en-AU" sz="2800" dirty="0" smtClean="0">
                  <a:solidFill>
                    <a:schemeClr val="tx1"/>
                  </a:solidFill>
                </a:rPr>
                <a:t>operational </a:t>
              </a:r>
              <a:r>
                <a:rPr lang="en-AU" sz="2800" dirty="0">
                  <a:solidFill>
                    <a:schemeClr val="tx1"/>
                  </a:solidFill>
                </a:rPr>
                <a:t>m</a:t>
              </a:r>
              <a:r>
                <a:rPr lang="en-AU" sz="2800" dirty="0" smtClean="0">
                  <a:solidFill>
                    <a:schemeClr val="tx1"/>
                  </a:solidFill>
                </a:rPr>
                <a:t>etrics</a:t>
              </a:r>
              <a:endParaRPr lang="en-AU" sz="2800" dirty="0">
                <a:solidFill>
                  <a:schemeClr val="tx1"/>
                </a:solidFill>
              </a:endParaRPr>
            </a:p>
            <a:p>
              <a:pPr marL="457200" indent="-457200">
                <a:buFont typeface="Arial" panose="020B0604020202020204" pitchFamily="34" charset="0"/>
                <a:buChar char="•"/>
              </a:pPr>
              <a:r>
                <a:rPr lang="en-AU" sz="2800" dirty="0">
                  <a:solidFill>
                    <a:schemeClr val="tx1"/>
                  </a:solidFill>
                </a:rPr>
                <a:t>Improvement </a:t>
              </a:r>
              <a:r>
                <a:rPr lang="en-AU" sz="2800" dirty="0" smtClean="0">
                  <a:solidFill>
                    <a:schemeClr val="tx1"/>
                  </a:solidFill>
                </a:rPr>
                <a:t>outcomes</a:t>
              </a:r>
              <a:endParaRPr lang="en-AU" sz="2800" dirty="0">
                <a:solidFill>
                  <a:schemeClr val="tx1"/>
                </a:solidFill>
              </a:endParaRPr>
            </a:p>
            <a:p>
              <a:pPr marL="457200" indent="-457200">
                <a:buFont typeface="Arial" panose="020B0604020202020204" pitchFamily="34" charset="0"/>
                <a:buChar char="•"/>
              </a:pPr>
              <a:r>
                <a:rPr lang="en-AU" sz="2800" dirty="0">
                  <a:solidFill>
                    <a:schemeClr val="tx1"/>
                  </a:solidFill>
                </a:rPr>
                <a:t>Impact </a:t>
              </a:r>
              <a:r>
                <a:rPr lang="en-AU" sz="2800" dirty="0" smtClean="0">
                  <a:solidFill>
                    <a:schemeClr val="tx1"/>
                  </a:solidFill>
                </a:rPr>
                <a:t>on </a:t>
              </a:r>
              <a:r>
                <a:rPr lang="en-AU" sz="2800" dirty="0" smtClean="0">
                  <a:solidFill>
                    <a:schemeClr val="tx1"/>
                  </a:solidFill>
                </a:rPr>
                <a:t>organisational </a:t>
              </a:r>
              <a:r>
                <a:rPr lang="en-AU" sz="2800" dirty="0">
                  <a:solidFill>
                    <a:schemeClr val="tx1"/>
                  </a:solidFill>
                </a:rPr>
                <a:t>KPIs</a:t>
              </a:r>
            </a:p>
          </p:txBody>
        </p:sp>
        <p:sp>
          <p:nvSpPr>
            <p:cNvPr id="26" name="Rectangle 25"/>
            <p:cNvSpPr/>
            <p:nvPr/>
          </p:nvSpPr>
          <p:spPr>
            <a:xfrm>
              <a:off x="12337232" y="10466784"/>
              <a:ext cx="7418040" cy="2871936"/>
            </a:xfrm>
            <a:prstGeom prst="rect">
              <a:avLst/>
            </a:prstGeom>
            <a:solidFill>
              <a:srgbClr val="D0EBB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t" anchorCtr="0" forceAA="0" compatLnSpc="1">
              <a:prstTxWarp prst="textNoShape">
                <a:avLst/>
              </a:prstTxWarp>
              <a:noAutofit/>
            </a:bodyPr>
            <a:lstStyle/>
            <a:p>
              <a:pPr marL="457200" indent="-457200">
                <a:buFont typeface="Arial" panose="020B0604020202020204" pitchFamily="34" charset="0"/>
                <a:buChar char="•"/>
              </a:pPr>
              <a:r>
                <a:rPr lang="en-AU" sz="2800" dirty="0">
                  <a:solidFill>
                    <a:schemeClr val="tx1"/>
                  </a:solidFill>
                </a:rPr>
                <a:t>Staff </a:t>
              </a:r>
              <a:r>
                <a:rPr lang="en-AU" sz="2800" dirty="0" smtClean="0">
                  <a:solidFill>
                    <a:schemeClr val="tx1"/>
                  </a:solidFill>
                </a:rPr>
                <a:t>role </a:t>
              </a:r>
              <a:r>
                <a:rPr lang="en-AU" sz="2800" dirty="0">
                  <a:solidFill>
                    <a:schemeClr val="tx1"/>
                  </a:solidFill>
                </a:rPr>
                <a:t>in </a:t>
              </a:r>
              <a:r>
                <a:rPr lang="en-AU" sz="2800" dirty="0" smtClean="0">
                  <a:solidFill>
                    <a:schemeClr val="tx1"/>
                  </a:solidFill>
                </a:rPr>
                <a:t>improvement</a:t>
              </a:r>
              <a:endParaRPr lang="en-AU" sz="2800" dirty="0">
                <a:solidFill>
                  <a:schemeClr val="tx1"/>
                </a:solidFill>
              </a:endParaRPr>
            </a:p>
            <a:p>
              <a:pPr marL="457200" indent="-457200">
                <a:buFont typeface="Arial" panose="020B0604020202020204" pitchFamily="34" charset="0"/>
                <a:buChar char="•"/>
              </a:pPr>
              <a:r>
                <a:rPr lang="en-AU" sz="2800" dirty="0">
                  <a:solidFill>
                    <a:schemeClr val="tx1"/>
                  </a:solidFill>
                </a:rPr>
                <a:t>Reward and </a:t>
              </a:r>
              <a:r>
                <a:rPr lang="en-AU" sz="2800" dirty="0" smtClean="0">
                  <a:solidFill>
                    <a:schemeClr val="tx1"/>
                  </a:solidFill>
                </a:rPr>
                <a:t>recognition</a:t>
              </a:r>
            </a:p>
            <a:p>
              <a:pPr marL="457200" indent="-457200">
                <a:buFont typeface="Arial" panose="020B0604020202020204" pitchFamily="34" charset="0"/>
                <a:buChar char="•"/>
              </a:pPr>
              <a:r>
                <a:rPr lang="en-AU" sz="2800" dirty="0" smtClean="0">
                  <a:solidFill>
                    <a:schemeClr val="tx1"/>
                  </a:solidFill>
                </a:rPr>
                <a:t>Environment supportive of improvement</a:t>
              </a:r>
              <a:endParaRPr lang="en-AU" sz="2800" dirty="0">
                <a:solidFill>
                  <a:schemeClr val="tx1"/>
                </a:solidFill>
              </a:endParaRPr>
            </a:p>
            <a:p>
              <a:pPr marL="457200" indent="-457200">
                <a:buFont typeface="Arial" panose="020B0604020202020204" pitchFamily="34" charset="0"/>
                <a:buChar char="•"/>
              </a:pPr>
              <a:r>
                <a:rPr lang="en-AU" sz="2800" dirty="0">
                  <a:solidFill>
                    <a:schemeClr val="tx1"/>
                  </a:solidFill>
                </a:rPr>
                <a:t>Leadership</a:t>
              </a:r>
            </a:p>
          </p:txBody>
        </p:sp>
        <p:pic>
          <p:nvPicPr>
            <p:cNvPr id="36" name="Picture 3" descr="H:\myStuff\10. Images\OSIM\icons8-user-groups-filled-10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72071" y="5054166"/>
              <a:ext cx="799357" cy="799356"/>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5" descr="H:\myStuff\10. Images\OSIM\icons8-goal-100.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8938" y="9374646"/>
              <a:ext cx="799357" cy="799356"/>
            </a:xfrm>
            <a:prstGeom prst="rect">
              <a:avLst/>
            </a:prstGeom>
            <a:noFill/>
            <a:extLst>
              <a:ext uri="{909E8E84-426E-40DD-AFC4-6F175D3DCCD1}">
                <a14:hiddenFill xmlns:a14="http://schemas.microsoft.com/office/drawing/2010/main">
                  <a:solidFill>
                    <a:srgbClr val="FFFFFF"/>
                  </a:solidFill>
                </a14:hiddenFill>
              </a:ext>
            </a:extLst>
          </p:spPr>
        </p:pic>
        <p:pic>
          <p:nvPicPr>
            <p:cNvPr id="38" name="Picture 2" descr="H:\myStuff\10. Images\OSIM\icons8-module-filled-100.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68938" y="4999509"/>
              <a:ext cx="799357" cy="799356"/>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3" descr="H:\myStuff\10. Images\OSIM\icons8-trust-100.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553256" y="9337015"/>
              <a:ext cx="836987" cy="836987"/>
            </a:xfrm>
            <a:prstGeom prst="rect">
              <a:avLst/>
            </a:prstGeom>
            <a:noFill/>
            <a:extLst>
              <a:ext uri="{909E8E84-426E-40DD-AFC4-6F175D3DCCD1}">
                <a14:hiddenFill xmlns:a14="http://schemas.microsoft.com/office/drawing/2010/main">
                  <a:solidFill>
                    <a:srgbClr val="FFFFFF"/>
                  </a:solidFill>
                </a14:hiddenFill>
              </a:ext>
            </a:extLst>
          </p:spPr>
        </p:pic>
      </p:grpSp>
      <p:sp>
        <p:nvSpPr>
          <p:cNvPr id="41" name="Text Placeholder 4"/>
          <p:cNvSpPr txBox="1">
            <a:spLocks/>
          </p:cNvSpPr>
          <p:nvPr/>
        </p:nvSpPr>
        <p:spPr>
          <a:xfrm>
            <a:off x="1535113" y="3464678"/>
            <a:ext cx="21602700" cy="1347561"/>
          </a:xfrm>
          <a:prstGeom prst="rect">
            <a:avLst/>
          </a:prstGeom>
        </p:spPr>
        <p:txBody>
          <a:bodyPr vert="horz" lIns="0" tIns="0" rIns="0" bIns="0" rtlCol="0">
            <a:noAutofit/>
          </a:bodyPr>
          <a:lstStyle>
            <a:lvl1pPr marL="0" indent="0" algn="l" defTabSz="1828800" rtl="0" eaLnBrk="1" latinLnBrk="0" hangingPunct="1">
              <a:lnSpc>
                <a:spcPts val="4800"/>
              </a:lnSpc>
              <a:spcBef>
                <a:spcPts val="0"/>
              </a:spcBef>
              <a:spcAft>
                <a:spcPts val="1134"/>
              </a:spcAft>
              <a:buFont typeface="Arial" pitchFamily="34" charset="0"/>
              <a:buNone/>
              <a:defRPr sz="5000" b="1" kern="1200" baseline="0">
                <a:solidFill>
                  <a:schemeClr val="tx2"/>
                </a:solidFill>
                <a:latin typeface="+mn-lt"/>
                <a:ea typeface="+mn-ea"/>
                <a:cs typeface="Arial" pitchFamily="34" charset="0"/>
              </a:defRPr>
            </a:lvl1pPr>
            <a:lvl2pPr marL="0" indent="0" algn="l" defTabSz="1828800" rtl="0" eaLnBrk="1" latinLnBrk="0" hangingPunct="1">
              <a:lnSpc>
                <a:spcPts val="4600"/>
              </a:lnSpc>
              <a:spcBef>
                <a:spcPts val="0"/>
              </a:spcBef>
              <a:spcAft>
                <a:spcPts val="1984"/>
              </a:spcAft>
              <a:buFont typeface="Arial" pitchFamily="34" charset="0"/>
              <a:buNone/>
              <a:defRPr sz="3400" b="0" kern="1200">
                <a:solidFill>
                  <a:schemeClr val="tx1"/>
                </a:solidFill>
                <a:latin typeface="+mn-lt"/>
                <a:ea typeface="+mn-ea"/>
                <a:cs typeface="Arial" pitchFamily="34" charset="0"/>
              </a:defRPr>
            </a:lvl2pPr>
            <a:lvl3pPr marL="457200" indent="-4572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3pPr>
            <a:lvl4pPr marL="86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4pPr>
            <a:lvl5pPr marL="1296000" indent="-432000" algn="l" defTabSz="1828800" rtl="0" eaLnBrk="1" latinLnBrk="0" hangingPunct="1">
              <a:spcBef>
                <a:spcPts val="0"/>
              </a:spcBef>
              <a:spcAft>
                <a:spcPts val="2400"/>
              </a:spcAft>
              <a:buFont typeface="Arial" panose="020B0604020202020204" pitchFamily="34" charset="0"/>
              <a:buChar char="•"/>
              <a:defRPr sz="3200" b="0" kern="1200" baseline="0">
                <a:solidFill>
                  <a:schemeClr val="tx1"/>
                </a:solidFill>
                <a:latin typeface="+mn-lt"/>
                <a:ea typeface="+mn-ea"/>
                <a:cs typeface="Arial" pitchFamily="34" charset="0"/>
              </a:defRPr>
            </a:lvl5pPr>
            <a:lvl6pPr marL="1728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6pPr>
            <a:lvl7pPr marL="2160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7pPr>
            <a:lvl8pPr marL="2592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8pPr>
            <a:lvl9pPr marL="302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9pPr>
          </a:lstStyle>
          <a:p>
            <a:pPr>
              <a:lnSpc>
                <a:spcPts val="5200"/>
              </a:lnSpc>
            </a:pPr>
            <a:r>
              <a:rPr lang="en-AU" dirty="0" smtClean="0">
                <a:solidFill>
                  <a:srgbClr val="007D8A"/>
                </a:solidFill>
              </a:rPr>
              <a:t>Each domain comprises criteria </a:t>
            </a:r>
            <a:r>
              <a:rPr lang="en-AU" b="0" dirty="0" smtClean="0">
                <a:solidFill>
                  <a:srgbClr val="007D8A"/>
                </a:solidFill>
              </a:rPr>
              <a:t>(total 18) – the levers in an organisation that impact on or promote improvement capability</a:t>
            </a:r>
          </a:p>
        </p:txBody>
      </p:sp>
      <p:sp>
        <p:nvSpPr>
          <p:cNvPr id="17" name="Rounded Rectangle 16">
            <a:hlinkClick r:id="rId6"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smtClean="0">
                <a:solidFill>
                  <a:schemeClr val="tx1"/>
                </a:solidFill>
              </a:rPr>
              <a:t>Click here to return to Contents</a:t>
            </a:r>
          </a:p>
        </p:txBody>
      </p:sp>
    </p:spTree>
    <p:extLst>
      <p:ext uri="{BB962C8B-B14F-4D97-AF65-F5344CB8AC3E}">
        <p14:creationId xmlns:p14="http://schemas.microsoft.com/office/powerpoint/2010/main" val="13098474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533600" y="1128498"/>
            <a:ext cx="22179680" cy="1163380"/>
          </a:xfrm>
        </p:spPr>
        <p:txBody>
          <a:bodyPr/>
          <a:lstStyle/>
          <a:p>
            <a:r>
              <a:rPr lang="en-AU" sz="8800" dirty="0" smtClean="0">
                <a:solidFill>
                  <a:srgbClr val="006298"/>
                </a:solidFill>
              </a:rPr>
              <a:t>What are the OSIM maturity levels?</a:t>
            </a:r>
            <a:endParaRPr lang="en-AU" sz="8800" dirty="0">
              <a:solidFill>
                <a:srgbClr val="006298"/>
              </a:solidFill>
            </a:endParaRPr>
          </a:p>
        </p:txBody>
      </p:sp>
      <p:sp>
        <p:nvSpPr>
          <p:cNvPr id="31" name="Text Placeholder 4"/>
          <p:cNvSpPr txBox="1">
            <a:spLocks/>
          </p:cNvSpPr>
          <p:nvPr/>
        </p:nvSpPr>
        <p:spPr>
          <a:xfrm>
            <a:off x="1535113" y="3464678"/>
            <a:ext cx="21602700" cy="1347561"/>
          </a:xfrm>
          <a:prstGeom prst="rect">
            <a:avLst/>
          </a:prstGeom>
        </p:spPr>
        <p:txBody>
          <a:bodyPr vert="horz" lIns="0" tIns="0" rIns="0" bIns="0" rtlCol="0">
            <a:noAutofit/>
          </a:bodyPr>
          <a:lstStyle>
            <a:lvl1pPr marL="0" indent="0" algn="l" defTabSz="1828800" rtl="0" eaLnBrk="1" latinLnBrk="0" hangingPunct="1">
              <a:lnSpc>
                <a:spcPts val="4800"/>
              </a:lnSpc>
              <a:spcBef>
                <a:spcPts val="0"/>
              </a:spcBef>
              <a:spcAft>
                <a:spcPts val="1134"/>
              </a:spcAft>
              <a:buFont typeface="Arial" pitchFamily="34" charset="0"/>
              <a:buNone/>
              <a:defRPr sz="5000" b="1" kern="1200" baseline="0">
                <a:solidFill>
                  <a:schemeClr val="tx2"/>
                </a:solidFill>
                <a:latin typeface="+mn-lt"/>
                <a:ea typeface="+mn-ea"/>
                <a:cs typeface="Arial" pitchFamily="34" charset="0"/>
              </a:defRPr>
            </a:lvl1pPr>
            <a:lvl2pPr marL="0" indent="0" algn="l" defTabSz="1828800" rtl="0" eaLnBrk="1" latinLnBrk="0" hangingPunct="1">
              <a:lnSpc>
                <a:spcPts val="4600"/>
              </a:lnSpc>
              <a:spcBef>
                <a:spcPts val="0"/>
              </a:spcBef>
              <a:spcAft>
                <a:spcPts val="1984"/>
              </a:spcAft>
              <a:buFont typeface="Arial" pitchFamily="34" charset="0"/>
              <a:buNone/>
              <a:defRPr sz="3400" b="0" kern="1200">
                <a:solidFill>
                  <a:schemeClr val="tx1"/>
                </a:solidFill>
                <a:latin typeface="+mn-lt"/>
                <a:ea typeface="+mn-ea"/>
                <a:cs typeface="Arial" pitchFamily="34" charset="0"/>
              </a:defRPr>
            </a:lvl2pPr>
            <a:lvl3pPr marL="457200" indent="-4572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3pPr>
            <a:lvl4pPr marL="86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4pPr>
            <a:lvl5pPr marL="1296000" indent="-432000" algn="l" defTabSz="1828800" rtl="0" eaLnBrk="1" latinLnBrk="0" hangingPunct="1">
              <a:spcBef>
                <a:spcPts val="0"/>
              </a:spcBef>
              <a:spcAft>
                <a:spcPts val="2400"/>
              </a:spcAft>
              <a:buFont typeface="Arial" panose="020B0604020202020204" pitchFamily="34" charset="0"/>
              <a:buChar char="•"/>
              <a:defRPr sz="3200" b="0" kern="1200" baseline="0">
                <a:solidFill>
                  <a:schemeClr val="tx1"/>
                </a:solidFill>
                <a:latin typeface="+mn-lt"/>
                <a:ea typeface="+mn-ea"/>
                <a:cs typeface="Arial" pitchFamily="34" charset="0"/>
              </a:defRPr>
            </a:lvl5pPr>
            <a:lvl6pPr marL="1728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6pPr>
            <a:lvl7pPr marL="2160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7pPr>
            <a:lvl8pPr marL="2592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8pPr>
            <a:lvl9pPr marL="302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9pPr>
          </a:lstStyle>
          <a:p>
            <a:pPr>
              <a:lnSpc>
                <a:spcPts val="5200"/>
              </a:lnSpc>
            </a:pPr>
            <a:r>
              <a:rPr lang="en-AU" dirty="0" smtClean="0">
                <a:solidFill>
                  <a:srgbClr val="007D8A"/>
                </a:solidFill>
              </a:rPr>
              <a:t>Each criterion is self-assessed according to a five-point scale </a:t>
            </a:r>
            <a:r>
              <a:rPr lang="en-AU" b="0" dirty="0" smtClean="0">
                <a:solidFill>
                  <a:srgbClr val="007D8A"/>
                </a:solidFill>
              </a:rPr>
              <a:t>– the total score of all criteria produces an overall maturity level for the organisation</a:t>
            </a:r>
          </a:p>
        </p:txBody>
      </p:sp>
      <p:grpSp>
        <p:nvGrpSpPr>
          <p:cNvPr id="32" name="Group 31"/>
          <p:cNvGrpSpPr/>
          <p:nvPr/>
        </p:nvGrpSpPr>
        <p:grpSpPr>
          <a:xfrm>
            <a:off x="5907849" y="5139200"/>
            <a:ext cx="12529392" cy="7560840"/>
            <a:chOff x="7223448" y="3331060"/>
            <a:chExt cx="12529392" cy="7560840"/>
          </a:xfrm>
        </p:grpSpPr>
        <p:sp>
          <p:nvSpPr>
            <p:cNvPr id="33" name="Rectangle 32"/>
            <p:cNvSpPr/>
            <p:nvPr/>
          </p:nvSpPr>
          <p:spPr>
            <a:xfrm>
              <a:off x="18888744" y="9379732"/>
              <a:ext cx="864096" cy="1512168"/>
            </a:xfrm>
            <a:prstGeom prst="rect">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3200" b="1" dirty="0" smtClean="0">
                  <a:solidFill>
                    <a:schemeClr val="bg1"/>
                  </a:solidFill>
                </a:rPr>
                <a:t>1</a:t>
              </a:r>
            </a:p>
          </p:txBody>
        </p:sp>
        <p:sp>
          <p:nvSpPr>
            <p:cNvPr id="34" name="Rectangle 33"/>
            <p:cNvSpPr/>
            <p:nvPr/>
          </p:nvSpPr>
          <p:spPr>
            <a:xfrm>
              <a:off x="12326981" y="9379732"/>
              <a:ext cx="6561763" cy="1512168"/>
            </a:xfrm>
            <a:prstGeom prst="rect">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0" tIns="0" rIns="0" bIns="0" numCol="1" spcCol="0" rtlCol="0" fromWordArt="0" anchor="ctr" anchorCtr="0" forceAA="0" compatLnSpc="1">
              <a:prstTxWarp prst="textNoShape">
                <a:avLst/>
              </a:prstTxWarp>
              <a:noAutofit/>
            </a:bodyPr>
            <a:lstStyle/>
            <a:p>
              <a:r>
                <a:rPr lang="en-AU" sz="2400" b="1" dirty="0" smtClean="0">
                  <a:solidFill>
                    <a:schemeClr val="bg1"/>
                  </a:solidFill>
                </a:rPr>
                <a:t>Foundational</a:t>
              </a:r>
            </a:p>
          </p:txBody>
        </p:sp>
        <p:sp>
          <p:nvSpPr>
            <p:cNvPr id="35" name="Rectangle 34"/>
            <p:cNvSpPr/>
            <p:nvPr/>
          </p:nvSpPr>
          <p:spPr>
            <a:xfrm>
              <a:off x="18888744" y="7867564"/>
              <a:ext cx="864096" cy="1512168"/>
            </a:xfrm>
            <a:prstGeom prst="rect">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3200" b="1" dirty="0" smtClean="0">
                  <a:solidFill>
                    <a:schemeClr val="bg1"/>
                  </a:solidFill>
                </a:rPr>
                <a:t>2</a:t>
              </a:r>
            </a:p>
          </p:txBody>
        </p:sp>
        <p:sp>
          <p:nvSpPr>
            <p:cNvPr id="36" name="Rectangle 35"/>
            <p:cNvSpPr/>
            <p:nvPr/>
          </p:nvSpPr>
          <p:spPr>
            <a:xfrm>
              <a:off x="13407101" y="7867564"/>
              <a:ext cx="5481643" cy="1512168"/>
            </a:xfrm>
            <a:prstGeom prst="rect">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0" tIns="0" rIns="0" bIns="0" numCol="1" spcCol="0" rtlCol="0" fromWordArt="0" anchor="ctr" anchorCtr="0" forceAA="0" compatLnSpc="1">
              <a:prstTxWarp prst="textNoShape">
                <a:avLst/>
              </a:prstTxWarp>
              <a:noAutofit/>
            </a:bodyPr>
            <a:lstStyle/>
            <a:p>
              <a:r>
                <a:rPr lang="en-AU" sz="2400" b="1" dirty="0" smtClean="0">
                  <a:solidFill>
                    <a:schemeClr val="bg1"/>
                  </a:solidFill>
                </a:rPr>
                <a:t>Building</a:t>
              </a:r>
            </a:p>
          </p:txBody>
        </p:sp>
        <p:sp>
          <p:nvSpPr>
            <p:cNvPr id="37" name="Rectangle 36"/>
            <p:cNvSpPr/>
            <p:nvPr/>
          </p:nvSpPr>
          <p:spPr>
            <a:xfrm>
              <a:off x="18888744" y="6355396"/>
              <a:ext cx="864096" cy="1512168"/>
            </a:xfrm>
            <a:prstGeom prst="rect">
              <a:avLst/>
            </a:prstGeom>
            <a:solidFill>
              <a:srgbClr val="00A8B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3200" b="1" dirty="0" smtClean="0">
                  <a:solidFill>
                    <a:schemeClr val="bg1"/>
                  </a:solidFill>
                </a:rPr>
                <a:t>3</a:t>
              </a:r>
            </a:p>
          </p:txBody>
        </p:sp>
        <p:sp>
          <p:nvSpPr>
            <p:cNvPr id="38" name="Rectangle 37"/>
            <p:cNvSpPr/>
            <p:nvPr/>
          </p:nvSpPr>
          <p:spPr>
            <a:xfrm>
              <a:off x="14496256" y="6355396"/>
              <a:ext cx="4392488" cy="1512168"/>
            </a:xfrm>
            <a:prstGeom prst="rect">
              <a:avLst/>
            </a:prstGeom>
            <a:solidFill>
              <a:srgbClr val="00A8B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0" tIns="0" rIns="0" bIns="0" numCol="1" spcCol="0" rtlCol="0" fromWordArt="0" anchor="ctr" anchorCtr="0" forceAA="0" compatLnSpc="1">
              <a:prstTxWarp prst="textNoShape">
                <a:avLst/>
              </a:prstTxWarp>
              <a:noAutofit/>
            </a:bodyPr>
            <a:lstStyle/>
            <a:p>
              <a:r>
                <a:rPr lang="en-AU" sz="2400" b="1" dirty="0" smtClean="0">
                  <a:solidFill>
                    <a:schemeClr val="bg1"/>
                  </a:solidFill>
                </a:rPr>
                <a:t>Refining</a:t>
              </a:r>
            </a:p>
          </p:txBody>
        </p:sp>
        <p:sp>
          <p:nvSpPr>
            <p:cNvPr id="39" name="Rectangle 38"/>
            <p:cNvSpPr/>
            <p:nvPr/>
          </p:nvSpPr>
          <p:spPr>
            <a:xfrm>
              <a:off x="18888744" y="4843228"/>
              <a:ext cx="864096" cy="1512168"/>
            </a:xfrm>
            <a:prstGeom prst="rect">
              <a:avLst/>
            </a:prstGeom>
            <a:solidFill>
              <a:srgbClr val="00A8B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3200" b="1" dirty="0" smtClean="0">
                  <a:solidFill>
                    <a:schemeClr val="bg1"/>
                  </a:solidFill>
                </a:rPr>
                <a:t>4</a:t>
              </a:r>
            </a:p>
          </p:txBody>
        </p:sp>
        <p:sp>
          <p:nvSpPr>
            <p:cNvPr id="40" name="Rectangle 39"/>
            <p:cNvSpPr/>
            <p:nvPr/>
          </p:nvSpPr>
          <p:spPr>
            <a:xfrm>
              <a:off x="15576376" y="4843228"/>
              <a:ext cx="3312368" cy="1512168"/>
            </a:xfrm>
            <a:prstGeom prst="rect">
              <a:avLst/>
            </a:prstGeom>
            <a:solidFill>
              <a:srgbClr val="00A8B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0" tIns="0" rIns="0" bIns="0" numCol="1" spcCol="0" rtlCol="0" fromWordArt="0" anchor="ctr" anchorCtr="0" forceAA="0" compatLnSpc="1">
              <a:prstTxWarp prst="textNoShape">
                <a:avLst/>
              </a:prstTxWarp>
              <a:noAutofit/>
            </a:bodyPr>
            <a:lstStyle/>
            <a:p>
              <a:r>
                <a:rPr lang="en-AU" sz="2400" b="1" dirty="0" smtClean="0">
                  <a:solidFill>
                    <a:schemeClr val="bg1"/>
                  </a:solidFill>
                </a:rPr>
                <a:t>Consolidating</a:t>
              </a:r>
            </a:p>
          </p:txBody>
        </p:sp>
        <p:sp>
          <p:nvSpPr>
            <p:cNvPr id="41" name="Rectangle 40"/>
            <p:cNvSpPr/>
            <p:nvPr/>
          </p:nvSpPr>
          <p:spPr>
            <a:xfrm>
              <a:off x="18888744" y="3331060"/>
              <a:ext cx="864096" cy="1512168"/>
            </a:xfrm>
            <a:prstGeom prst="rect">
              <a:avLst/>
            </a:prstGeom>
            <a:solidFill>
              <a:srgbClr val="44B3B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3200" b="1" dirty="0" smtClean="0">
                  <a:solidFill>
                    <a:schemeClr val="bg1"/>
                  </a:solidFill>
                </a:rPr>
                <a:t>5</a:t>
              </a:r>
            </a:p>
          </p:txBody>
        </p:sp>
        <p:sp>
          <p:nvSpPr>
            <p:cNvPr id="42" name="Rectangle 41"/>
            <p:cNvSpPr/>
            <p:nvPr/>
          </p:nvSpPr>
          <p:spPr>
            <a:xfrm>
              <a:off x="16683466" y="3331060"/>
              <a:ext cx="2205278" cy="1512168"/>
            </a:xfrm>
            <a:prstGeom prst="rect">
              <a:avLst/>
            </a:prstGeom>
            <a:solidFill>
              <a:srgbClr val="44B3B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0" tIns="0" rIns="0" bIns="0" numCol="1" spcCol="0" rtlCol="0" fromWordArt="0" anchor="ctr" anchorCtr="0" forceAA="0" compatLnSpc="1">
              <a:prstTxWarp prst="textNoShape">
                <a:avLst/>
              </a:prstTxWarp>
              <a:noAutofit/>
            </a:bodyPr>
            <a:lstStyle/>
            <a:p>
              <a:r>
                <a:rPr lang="en-AU" sz="2400" b="1" dirty="0" smtClean="0">
                  <a:solidFill>
                    <a:schemeClr val="bg1"/>
                  </a:solidFill>
                </a:rPr>
                <a:t>Advanced</a:t>
              </a:r>
            </a:p>
          </p:txBody>
        </p:sp>
        <p:cxnSp>
          <p:nvCxnSpPr>
            <p:cNvPr id="43" name="Elbow Connector 42"/>
            <p:cNvCxnSpPr>
              <a:endCxn id="54" idx="0"/>
            </p:cNvCxnSpPr>
            <p:nvPr/>
          </p:nvCxnSpPr>
          <p:spPr>
            <a:xfrm rot="10800000" flipV="1">
              <a:off x="7697434" y="9593282"/>
              <a:ext cx="4641551" cy="218498"/>
            </a:xfrm>
            <a:prstGeom prst="bentConnector2">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8051541" y="9556993"/>
              <a:ext cx="4248474" cy="1231106"/>
            </a:xfrm>
            <a:prstGeom prst="rect">
              <a:avLst/>
            </a:prstGeom>
            <a:noFill/>
          </p:spPr>
          <p:txBody>
            <a:bodyPr wrap="square" rtlCol="0">
              <a:spAutoFit/>
            </a:bodyPr>
            <a:lstStyle/>
            <a:p>
              <a:pPr algn="r"/>
              <a:r>
                <a:rPr lang="en-AU" sz="2000" b="1" dirty="0" smtClean="0"/>
                <a:t>Limited improvement capability</a:t>
              </a:r>
            </a:p>
            <a:p>
              <a:pPr algn="r"/>
              <a:r>
                <a:rPr lang="en-AU" sz="1800" dirty="0" smtClean="0"/>
                <a:t>No clear plan of how improvement supports strategic priorities. Little improvement capability.</a:t>
              </a:r>
              <a:endParaRPr lang="en-AU" sz="1800" dirty="0"/>
            </a:p>
          </p:txBody>
        </p:sp>
        <p:cxnSp>
          <p:nvCxnSpPr>
            <p:cNvPr id="45" name="Elbow Connector 44"/>
            <p:cNvCxnSpPr>
              <a:endCxn id="56" idx="0"/>
            </p:cNvCxnSpPr>
            <p:nvPr/>
          </p:nvCxnSpPr>
          <p:spPr>
            <a:xfrm rot="10800000" flipV="1">
              <a:off x="7697434" y="8070024"/>
              <a:ext cx="5718703" cy="157812"/>
            </a:xfrm>
            <a:prstGeom prst="bentConnector2">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8087543" y="8056173"/>
              <a:ext cx="5328593" cy="1231106"/>
            </a:xfrm>
            <a:prstGeom prst="rect">
              <a:avLst/>
            </a:prstGeom>
            <a:noFill/>
          </p:spPr>
          <p:txBody>
            <a:bodyPr wrap="square" rtlCol="0">
              <a:spAutoFit/>
            </a:bodyPr>
            <a:lstStyle/>
            <a:p>
              <a:pPr algn="r"/>
              <a:r>
                <a:rPr lang="en-AU" sz="2000" b="1" dirty="0" smtClean="0"/>
                <a:t>High potential for improvement</a:t>
              </a:r>
            </a:p>
            <a:p>
              <a:pPr algn="r"/>
              <a:r>
                <a:rPr lang="en-AU" sz="1800" dirty="0" smtClean="0"/>
                <a:t>Evidence of improvement plans and capability in some areas, but with little consistency across the organisation.</a:t>
              </a:r>
              <a:endParaRPr lang="en-AU" sz="1800" dirty="0"/>
            </a:p>
          </p:txBody>
        </p:sp>
        <p:cxnSp>
          <p:nvCxnSpPr>
            <p:cNvPr id="47" name="Elbow Connector 46"/>
            <p:cNvCxnSpPr>
              <a:endCxn id="55" idx="0"/>
            </p:cNvCxnSpPr>
            <p:nvPr/>
          </p:nvCxnSpPr>
          <p:spPr>
            <a:xfrm rot="10800000" flipV="1">
              <a:off x="7697434" y="6582180"/>
              <a:ext cx="6798823" cy="158722"/>
            </a:xfrm>
            <a:prstGeom prst="bentConnector2">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8078508" y="6554616"/>
              <a:ext cx="6417748" cy="1231106"/>
            </a:xfrm>
            <a:prstGeom prst="rect">
              <a:avLst/>
            </a:prstGeom>
            <a:noFill/>
          </p:spPr>
          <p:txBody>
            <a:bodyPr wrap="square" rtlCol="0">
              <a:spAutoFit/>
            </a:bodyPr>
            <a:lstStyle/>
            <a:p>
              <a:pPr algn="r"/>
              <a:r>
                <a:rPr lang="en-AU" sz="2000" b="1" dirty="0" smtClean="0"/>
                <a:t>Gaining improvement momentum</a:t>
              </a:r>
            </a:p>
            <a:p>
              <a:pPr algn="r"/>
              <a:r>
                <a:rPr lang="en-AU" sz="1800" dirty="0" smtClean="0"/>
                <a:t>Working towards a consistent organisation-wide improvement plan and approach. Some areas need support, or improvement training and development to refine capability.</a:t>
              </a:r>
              <a:endParaRPr lang="en-AU" sz="1800" dirty="0"/>
            </a:p>
          </p:txBody>
        </p:sp>
        <p:cxnSp>
          <p:nvCxnSpPr>
            <p:cNvPr id="49" name="Elbow Connector 48"/>
            <p:cNvCxnSpPr>
              <a:endCxn id="57" idx="0"/>
            </p:cNvCxnSpPr>
            <p:nvPr/>
          </p:nvCxnSpPr>
          <p:spPr>
            <a:xfrm rot="10800000" flipV="1">
              <a:off x="7697434" y="5071158"/>
              <a:ext cx="7910429" cy="136085"/>
            </a:xfrm>
            <a:prstGeom prst="bentConnector2">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8078508" y="5056258"/>
              <a:ext cx="7497868" cy="1231106"/>
            </a:xfrm>
            <a:prstGeom prst="rect">
              <a:avLst/>
            </a:prstGeom>
            <a:noFill/>
          </p:spPr>
          <p:txBody>
            <a:bodyPr wrap="square" rtlCol="0">
              <a:spAutoFit/>
            </a:bodyPr>
            <a:lstStyle/>
            <a:p>
              <a:pPr algn="r"/>
              <a:r>
                <a:rPr lang="en-AU" sz="2000" b="1" dirty="0" smtClean="0"/>
                <a:t>Improvement leaders</a:t>
              </a:r>
            </a:p>
            <a:p>
              <a:pPr algn="r"/>
              <a:r>
                <a:rPr lang="en-AU" sz="1800" dirty="0" smtClean="0"/>
                <a:t>Consistent organisation-wide improvement plan and approach. Strong track record of improvement planning and delivery, with performance improving across a range of access, quality and safety indicators.</a:t>
              </a:r>
              <a:endParaRPr lang="en-AU" sz="1800" dirty="0"/>
            </a:p>
          </p:txBody>
        </p:sp>
        <p:cxnSp>
          <p:nvCxnSpPr>
            <p:cNvPr id="51" name="Elbow Connector 50"/>
            <p:cNvCxnSpPr>
              <a:endCxn id="58" idx="0"/>
            </p:cNvCxnSpPr>
            <p:nvPr/>
          </p:nvCxnSpPr>
          <p:spPr>
            <a:xfrm rot="10800000" flipV="1">
              <a:off x="7697434" y="3532537"/>
              <a:ext cx="8995069" cy="156210"/>
            </a:xfrm>
            <a:prstGeom prst="bentConnector2">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8087544" y="3528001"/>
              <a:ext cx="8604958" cy="1231106"/>
            </a:xfrm>
            <a:prstGeom prst="rect">
              <a:avLst/>
            </a:prstGeom>
            <a:noFill/>
          </p:spPr>
          <p:txBody>
            <a:bodyPr wrap="square" rtlCol="0">
              <a:spAutoFit/>
            </a:bodyPr>
            <a:lstStyle/>
            <a:p>
              <a:pPr algn="r"/>
              <a:r>
                <a:rPr lang="en-AU" sz="2000" b="1" dirty="0" smtClean="0"/>
                <a:t>Innovation trailblazer</a:t>
              </a:r>
            </a:p>
            <a:p>
              <a:pPr algn="r"/>
              <a:r>
                <a:rPr lang="en-AU" sz="1800" dirty="0" smtClean="0"/>
                <a:t>Widely recognised as improvement and innovation leaders. Clear, measurable signs of a strong improvement culture. Use improvement plan and approach consistently across process, quality, safety and consumer satisfaction areas.</a:t>
              </a:r>
              <a:endParaRPr lang="en-AU" sz="1800" dirty="0"/>
            </a:p>
          </p:txBody>
        </p:sp>
        <p:cxnSp>
          <p:nvCxnSpPr>
            <p:cNvPr id="53" name="Straight Arrow Connector 52"/>
            <p:cNvCxnSpPr/>
            <p:nvPr/>
          </p:nvCxnSpPr>
          <p:spPr>
            <a:xfrm flipV="1">
              <a:off x="18898346" y="3331060"/>
              <a:ext cx="0" cy="7560840"/>
            </a:xfrm>
            <a:prstGeom prst="straightConnector1">
              <a:avLst/>
            </a:prstGeom>
            <a:ln w="76200">
              <a:solidFill>
                <a:schemeClr val="bg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54" name="Content Placeholder 9"/>
            <p:cNvGraphicFramePr>
              <a:graphicFrameLocks/>
            </p:cNvGraphicFramePr>
            <p:nvPr>
              <p:extLst>
                <p:ext uri="{D42A27DB-BD31-4B8C-83A1-F6EECF244321}">
                  <p14:modId xmlns:p14="http://schemas.microsoft.com/office/powerpoint/2010/main" val="795322793"/>
                </p:ext>
              </p:extLst>
            </p:nvPr>
          </p:nvGraphicFramePr>
          <p:xfrm>
            <a:off x="7223448" y="9811780"/>
            <a:ext cx="947971" cy="108012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5" name="Content Placeholder 9"/>
            <p:cNvGraphicFramePr>
              <a:graphicFrameLocks/>
            </p:cNvGraphicFramePr>
            <p:nvPr>
              <p:extLst>
                <p:ext uri="{D42A27DB-BD31-4B8C-83A1-F6EECF244321}">
                  <p14:modId xmlns:p14="http://schemas.microsoft.com/office/powerpoint/2010/main" val="2364591068"/>
                </p:ext>
              </p:extLst>
            </p:nvPr>
          </p:nvGraphicFramePr>
          <p:xfrm>
            <a:off x="7223448" y="6740902"/>
            <a:ext cx="947971" cy="108012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6" name="Content Placeholder 9"/>
            <p:cNvGraphicFramePr>
              <a:graphicFrameLocks/>
            </p:cNvGraphicFramePr>
            <p:nvPr>
              <p:extLst>
                <p:ext uri="{D42A27DB-BD31-4B8C-83A1-F6EECF244321}">
                  <p14:modId xmlns:p14="http://schemas.microsoft.com/office/powerpoint/2010/main" val="3778322581"/>
                </p:ext>
              </p:extLst>
            </p:nvPr>
          </p:nvGraphicFramePr>
          <p:xfrm>
            <a:off x="7223448" y="8227836"/>
            <a:ext cx="947971" cy="108012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7" name="Content Placeholder 9"/>
            <p:cNvGraphicFramePr>
              <a:graphicFrameLocks/>
            </p:cNvGraphicFramePr>
            <p:nvPr>
              <p:extLst>
                <p:ext uri="{D42A27DB-BD31-4B8C-83A1-F6EECF244321}">
                  <p14:modId xmlns:p14="http://schemas.microsoft.com/office/powerpoint/2010/main" val="895140411"/>
                </p:ext>
              </p:extLst>
            </p:nvPr>
          </p:nvGraphicFramePr>
          <p:xfrm>
            <a:off x="7223448" y="5207244"/>
            <a:ext cx="947971" cy="108012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58" name="Content Placeholder 9"/>
            <p:cNvGraphicFramePr>
              <a:graphicFrameLocks/>
            </p:cNvGraphicFramePr>
            <p:nvPr>
              <p:extLst>
                <p:ext uri="{D42A27DB-BD31-4B8C-83A1-F6EECF244321}">
                  <p14:modId xmlns:p14="http://schemas.microsoft.com/office/powerpoint/2010/main" val="3134852619"/>
                </p:ext>
              </p:extLst>
            </p:nvPr>
          </p:nvGraphicFramePr>
          <p:xfrm>
            <a:off x="7223448" y="3688747"/>
            <a:ext cx="947971" cy="1080120"/>
          </p:xfrm>
          <a:graphic>
            <a:graphicData uri="http://schemas.openxmlformats.org/drawingml/2006/chart">
              <c:chart xmlns:c="http://schemas.openxmlformats.org/drawingml/2006/chart" xmlns:r="http://schemas.openxmlformats.org/officeDocument/2006/relationships" r:id="rId6"/>
            </a:graphicData>
          </a:graphic>
        </p:graphicFrame>
      </p:grpSp>
      <p:sp>
        <p:nvSpPr>
          <p:cNvPr id="59" name="Rounded Rectangle 58">
            <a:hlinkClick r:id="rId7"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smtClean="0">
                <a:solidFill>
                  <a:schemeClr val="tx1"/>
                </a:solidFill>
              </a:rPr>
              <a:t>Click here to return to Contents</a:t>
            </a:r>
          </a:p>
        </p:txBody>
      </p:sp>
    </p:spTree>
    <p:extLst>
      <p:ext uri="{BB962C8B-B14F-4D97-AF65-F5344CB8AC3E}">
        <p14:creationId xmlns:p14="http://schemas.microsoft.com/office/powerpoint/2010/main" val="37611431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533600" y="1128498"/>
            <a:ext cx="22179680" cy="1163380"/>
          </a:xfrm>
        </p:spPr>
        <p:txBody>
          <a:bodyPr/>
          <a:lstStyle/>
          <a:p>
            <a:r>
              <a:rPr lang="en-AU" sz="8800" dirty="0" smtClean="0">
                <a:solidFill>
                  <a:srgbClr val="006298"/>
                </a:solidFill>
              </a:rPr>
              <a:t>Why is OSIM a useful tool?</a:t>
            </a:r>
            <a:endParaRPr lang="en-AU" sz="8800" dirty="0">
              <a:solidFill>
                <a:srgbClr val="006298"/>
              </a:solidFill>
            </a:endParaRPr>
          </a:p>
        </p:txBody>
      </p:sp>
      <p:sp>
        <p:nvSpPr>
          <p:cNvPr id="41" name="Text Placeholder 4"/>
          <p:cNvSpPr txBox="1">
            <a:spLocks/>
          </p:cNvSpPr>
          <p:nvPr/>
        </p:nvSpPr>
        <p:spPr>
          <a:xfrm>
            <a:off x="1535113" y="3464678"/>
            <a:ext cx="21602700" cy="1377098"/>
          </a:xfrm>
          <a:prstGeom prst="rect">
            <a:avLst/>
          </a:prstGeom>
        </p:spPr>
        <p:txBody>
          <a:bodyPr vert="horz" lIns="0" tIns="0" rIns="0" bIns="0" rtlCol="0">
            <a:noAutofit/>
          </a:bodyPr>
          <a:lstStyle>
            <a:lvl1pPr marL="0" indent="0" algn="l" defTabSz="1828800" rtl="0" eaLnBrk="1" latinLnBrk="0" hangingPunct="1">
              <a:lnSpc>
                <a:spcPts val="4800"/>
              </a:lnSpc>
              <a:spcBef>
                <a:spcPts val="0"/>
              </a:spcBef>
              <a:spcAft>
                <a:spcPts val="1134"/>
              </a:spcAft>
              <a:buFont typeface="Arial" pitchFamily="34" charset="0"/>
              <a:buNone/>
              <a:defRPr sz="5000" b="1" kern="1200" baseline="0">
                <a:solidFill>
                  <a:schemeClr val="tx2"/>
                </a:solidFill>
                <a:latin typeface="+mn-lt"/>
                <a:ea typeface="+mn-ea"/>
                <a:cs typeface="Arial" pitchFamily="34" charset="0"/>
              </a:defRPr>
            </a:lvl1pPr>
            <a:lvl2pPr marL="0" indent="0" algn="l" defTabSz="1828800" rtl="0" eaLnBrk="1" latinLnBrk="0" hangingPunct="1">
              <a:lnSpc>
                <a:spcPts val="4600"/>
              </a:lnSpc>
              <a:spcBef>
                <a:spcPts val="0"/>
              </a:spcBef>
              <a:spcAft>
                <a:spcPts val="1984"/>
              </a:spcAft>
              <a:buFont typeface="Arial" pitchFamily="34" charset="0"/>
              <a:buNone/>
              <a:defRPr sz="3400" b="0" kern="1200">
                <a:solidFill>
                  <a:schemeClr val="tx1"/>
                </a:solidFill>
                <a:latin typeface="+mn-lt"/>
                <a:ea typeface="+mn-ea"/>
                <a:cs typeface="Arial" pitchFamily="34" charset="0"/>
              </a:defRPr>
            </a:lvl2pPr>
            <a:lvl3pPr marL="457200" indent="-4572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3pPr>
            <a:lvl4pPr marL="86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4pPr>
            <a:lvl5pPr marL="1296000" indent="-432000" algn="l" defTabSz="1828800" rtl="0" eaLnBrk="1" latinLnBrk="0" hangingPunct="1">
              <a:spcBef>
                <a:spcPts val="0"/>
              </a:spcBef>
              <a:spcAft>
                <a:spcPts val="2400"/>
              </a:spcAft>
              <a:buFont typeface="Arial" panose="020B0604020202020204" pitchFamily="34" charset="0"/>
              <a:buChar char="•"/>
              <a:defRPr sz="3200" b="0" kern="1200" baseline="0">
                <a:solidFill>
                  <a:schemeClr val="tx1"/>
                </a:solidFill>
                <a:latin typeface="+mn-lt"/>
                <a:ea typeface="+mn-ea"/>
                <a:cs typeface="Arial" pitchFamily="34" charset="0"/>
              </a:defRPr>
            </a:lvl5pPr>
            <a:lvl6pPr marL="1728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6pPr>
            <a:lvl7pPr marL="2160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7pPr>
            <a:lvl8pPr marL="2592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8pPr>
            <a:lvl9pPr marL="302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9pPr>
          </a:lstStyle>
          <a:p>
            <a:pPr>
              <a:lnSpc>
                <a:spcPts val="5200"/>
              </a:lnSpc>
            </a:pPr>
            <a:r>
              <a:rPr lang="en-AU" dirty="0" smtClean="0">
                <a:solidFill>
                  <a:srgbClr val="007D8A"/>
                </a:solidFill>
              </a:rPr>
              <a:t>Easy-to-use workbook </a:t>
            </a:r>
            <a:r>
              <a:rPr lang="en-AU" b="0" dirty="0" smtClean="0">
                <a:solidFill>
                  <a:srgbClr val="007D8A"/>
                </a:solidFill>
              </a:rPr>
              <a:t>– providing a structured and guided way to assess organisational levers of improvement capability</a:t>
            </a:r>
          </a:p>
        </p:txBody>
      </p:sp>
      <p:sp>
        <p:nvSpPr>
          <p:cNvPr id="2" name="Rectangle 1"/>
          <p:cNvSpPr/>
          <p:nvPr/>
        </p:nvSpPr>
        <p:spPr>
          <a:xfrm>
            <a:off x="10657184" y="5464426"/>
            <a:ext cx="12192000" cy="6247864"/>
          </a:xfrm>
          <a:prstGeom prst="rect">
            <a:avLst/>
          </a:prstGeom>
        </p:spPr>
        <p:txBody>
          <a:bodyPr>
            <a:spAutoFit/>
          </a:bodyPr>
          <a:lstStyle/>
          <a:p>
            <a:pPr marL="864000" lvl="3" indent="-432000">
              <a:spcAft>
                <a:spcPts val="2400"/>
              </a:spcAft>
              <a:buFont typeface="Arial" panose="020B0604020202020204" pitchFamily="34" charset="0"/>
              <a:buChar char="•"/>
            </a:pPr>
            <a:r>
              <a:rPr lang="en-AU" sz="3400" dirty="0">
                <a:solidFill>
                  <a:prstClr val="black"/>
                </a:solidFill>
                <a:cs typeface="Arial" pitchFamily="34" charset="0"/>
              </a:rPr>
              <a:t>C</a:t>
            </a:r>
            <a:r>
              <a:rPr lang="en-AU" sz="3400" dirty="0" smtClean="0">
                <a:solidFill>
                  <a:prstClr val="black"/>
                </a:solidFill>
                <a:cs typeface="Arial" pitchFamily="34" charset="0"/>
              </a:rPr>
              <a:t>an </a:t>
            </a:r>
            <a:r>
              <a:rPr lang="en-AU" sz="3400" dirty="0">
                <a:solidFill>
                  <a:prstClr val="black"/>
                </a:solidFill>
                <a:cs typeface="Arial" pitchFamily="34" charset="0"/>
              </a:rPr>
              <a:t>be administered in many ways, depending on </a:t>
            </a:r>
            <a:r>
              <a:rPr lang="en-AU" sz="3400" dirty="0" smtClean="0">
                <a:solidFill>
                  <a:prstClr val="black"/>
                </a:solidFill>
                <a:cs typeface="Arial" pitchFamily="34" charset="0"/>
              </a:rPr>
              <a:t>health service preference.</a:t>
            </a:r>
          </a:p>
          <a:p>
            <a:pPr marL="864000" lvl="3" indent="-432000">
              <a:spcAft>
                <a:spcPts val="2400"/>
              </a:spcAft>
              <a:buFont typeface="Arial" panose="020B0604020202020204" pitchFamily="34" charset="0"/>
              <a:buChar char="•"/>
            </a:pPr>
            <a:r>
              <a:rPr lang="en-AU" sz="3400" dirty="0">
                <a:solidFill>
                  <a:prstClr val="black"/>
                </a:solidFill>
                <a:cs typeface="Arial" pitchFamily="34" charset="0"/>
              </a:rPr>
              <a:t>C</a:t>
            </a:r>
            <a:r>
              <a:rPr lang="en-AU" sz="3400" dirty="0" smtClean="0">
                <a:solidFill>
                  <a:prstClr val="black"/>
                </a:solidFill>
                <a:cs typeface="Arial" pitchFamily="34" charset="0"/>
              </a:rPr>
              <a:t>ontains pre-designed, easy-to-use spreadsheets, formulas and charts.</a:t>
            </a:r>
            <a:endParaRPr lang="en-AU" sz="3400" dirty="0">
              <a:solidFill>
                <a:prstClr val="black"/>
              </a:solidFill>
              <a:cs typeface="Arial" pitchFamily="34" charset="0"/>
            </a:endParaRPr>
          </a:p>
          <a:p>
            <a:pPr marL="864000" lvl="3" indent="-432000">
              <a:spcAft>
                <a:spcPts val="2400"/>
              </a:spcAft>
              <a:buFont typeface="Arial" panose="020B0604020202020204" pitchFamily="34" charset="0"/>
              <a:buChar char="•"/>
            </a:pPr>
            <a:r>
              <a:rPr lang="en-AU" sz="3400" dirty="0">
                <a:solidFill>
                  <a:prstClr val="black"/>
                </a:solidFill>
                <a:cs typeface="Arial" pitchFamily="34" charset="0"/>
              </a:rPr>
              <a:t>I</a:t>
            </a:r>
            <a:r>
              <a:rPr lang="en-AU" sz="3400" dirty="0" smtClean="0">
                <a:solidFill>
                  <a:prstClr val="black"/>
                </a:solidFill>
                <a:cs typeface="Arial" pitchFamily="34" charset="0"/>
              </a:rPr>
              <a:t>ncludes </a:t>
            </a:r>
            <a:r>
              <a:rPr lang="en-AU" sz="3400" dirty="0">
                <a:solidFill>
                  <a:prstClr val="black"/>
                </a:solidFill>
                <a:cs typeface="Arial" pitchFamily="34" charset="0"/>
              </a:rPr>
              <a:t>a </a:t>
            </a:r>
            <a:r>
              <a:rPr lang="en-AU" sz="3400" dirty="0" smtClean="0">
                <a:solidFill>
                  <a:prstClr val="black"/>
                </a:solidFill>
                <a:cs typeface="Arial" pitchFamily="34" charset="0"/>
              </a:rPr>
              <a:t>feature </a:t>
            </a:r>
            <a:r>
              <a:rPr lang="en-AU" sz="3400" dirty="0">
                <a:solidFill>
                  <a:prstClr val="black"/>
                </a:solidFill>
                <a:cs typeface="Arial" pitchFamily="34" charset="0"/>
              </a:rPr>
              <a:t>to </a:t>
            </a:r>
            <a:r>
              <a:rPr lang="en-AU" sz="3400" dirty="0" smtClean="0">
                <a:solidFill>
                  <a:prstClr val="black"/>
                </a:solidFill>
                <a:cs typeface="Arial" pitchFamily="34" charset="0"/>
              </a:rPr>
              <a:t>set a target score for each criterion that the health service aims to achieve in the next 12 months.</a:t>
            </a:r>
            <a:endParaRPr lang="en-AU" sz="3400" dirty="0">
              <a:solidFill>
                <a:prstClr val="black"/>
              </a:solidFill>
              <a:cs typeface="Arial" pitchFamily="34" charset="0"/>
            </a:endParaRPr>
          </a:p>
          <a:p>
            <a:pPr marL="864000" lvl="3" indent="-432000">
              <a:spcAft>
                <a:spcPts val="2400"/>
              </a:spcAft>
              <a:buFont typeface="Arial" panose="020B0604020202020204" pitchFamily="34" charset="0"/>
              <a:buChar char="•"/>
            </a:pPr>
            <a:r>
              <a:rPr lang="en-AU" sz="3400" dirty="0">
                <a:solidFill>
                  <a:prstClr val="black"/>
                </a:solidFill>
                <a:cs typeface="Arial" pitchFamily="34" charset="0"/>
              </a:rPr>
              <a:t>I</a:t>
            </a:r>
            <a:r>
              <a:rPr lang="en-AU" sz="3400" dirty="0" smtClean="0">
                <a:solidFill>
                  <a:prstClr val="black"/>
                </a:solidFill>
                <a:cs typeface="Arial" pitchFamily="34" charset="0"/>
              </a:rPr>
              <a:t>ncludes </a:t>
            </a:r>
            <a:r>
              <a:rPr lang="en-AU" sz="3400" dirty="0">
                <a:solidFill>
                  <a:prstClr val="black"/>
                </a:solidFill>
                <a:cs typeface="Arial" pitchFamily="34" charset="0"/>
              </a:rPr>
              <a:t>a template for </a:t>
            </a:r>
            <a:r>
              <a:rPr lang="en-AU" sz="3400" dirty="0" smtClean="0">
                <a:solidFill>
                  <a:prstClr val="black"/>
                </a:solidFill>
                <a:cs typeface="Arial" pitchFamily="34" charset="0"/>
              </a:rPr>
              <a:t>defining and </a:t>
            </a:r>
            <a:r>
              <a:rPr lang="en-AU" sz="3400" dirty="0">
                <a:solidFill>
                  <a:prstClr val="black"/>
                </a:solidFill>
                <a:cs typeface="Arial" pitchFamily="34" charset="0"/>
              </a:rPr>
              <a:t>tracking the status of actions that may help the health service achieve </a:t>
            </a:r>
            <a:r>
              <a:rPr lang="en-AU" sz="3400" dirty="0" smtClean="0">
                <a:solidFill>
                  <a:prstClr val="black"/>
                </a:solidFill>
                <a:cs typeface="Arial" pitchFamily="34" charset="0"/>
              </a:rPr>
              <a:t>their target score.</a:t>
            </a:r>
            <a:endParaRPr lang="en-AU" sz="3400" dirty="0">
              <a:solidFill>
                <a:prstClr val="black"/>
              </a:solidFill>
              <a:cs typeface="Arial" pitchFamily="34" charset="0"/>
            </a:endParaRPr>
          </a:p>
        </p:txBody>
      </p:sp>
      <p:sp>
        <p:nvSpPr>
          <p:cNvPr id="6" name="Rounded Rectangle 5">
            <a:hlinkClick r:id="rId3"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smtClean="0">
                <a:solidFill>
                  <a:schemeClr val="tx1"/>
                </a:solidFill>
              </a:rPr>
              <a:t>Click here to return to Contents</a:t>
            </a:r>
          </a:p>
        </p:txBody>
      </p:sp>
      <p:pic>
        <p:nvPicPr>
          <p:cNvPr id="7" name="Picture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35113" y="5455298"/>
            <a:ext cx="8987862" cy="61123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76981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533600" y="1128498"/>
            <a:ext cx="22179680" cy="1163380"/>
          </a:xfrm>
        </p:spPr>
        <p:txBody>
          <a:bodyPr/>
          <a:lstStyle/>
          <a:p>
            <a:r>
              <a:rPr lang="en-AU" sz="8800" dirty="0" smtClean="0">
                <a:solidFill>
                  <a:srgbClr val="006298"/>
                </a:solidFill>
              </a:rPr>
              <a:t>Who participates in OSIM?</a:t>
            </a:r>
            <a:endParaRPr lang="en-AU" sz="8800" dirty="0">
              <a:solidFill>
                <a:srgbClr val="006298"/>
              </a:solidFill>
            </a:endParaRPr>
          </a:p>
        </p:txBody>
      </p:sp>
      <p:sp>
        <p:nvSpPr>
          <p:cNvPr id="18" name="Text Placeholder 4"/>
          <p:cNvSpPr>
            <a:spLocks noGrp="1"/>
          </p:cNvSpPr>
          <p:nvPr>
            <p:ph type="body" sz="quarter" idx="10"/>
          </p:nvPr>
        </p:nvSpPr>
        <p:spPr>
          <a:xfrm>
            <a:off x="1535113" y="2969568"/>
            <a:ext cx="20882023" cy="738381"/>
          </a:xfrm>
        </p:spPr>
        <p:txBody>
          <a:bodyPr/>
          <a:lstStyle/>
          <a:p>
            <a:r>
              <a:rPr lang="en-AU" b="0" dirty="0" smtClean="0">
                <a:solidFill>
                  <a:srgbClr val="007D8A"/>
                </a:solidFill>
              </a:rPr>
              <a:t>Recommended OSIM responsibilities within a health service</a:t>
            </a:r>
            <a:endParaRPr lang="en-AU" dirty="0">
              <a:solidFill>
                <a:srgbClr val="007D8A"/>
              </a:solidFill>
            </a:endParaRPr>
          </a:p>
        </p:txBody>
      </p:sp>
      <p:sp>
        <p:nvSpPr>
          <p:cNvPr id="13" name="Rectangle 12"/>
          <p:cNvSpPr/>
          <p:nvPr/>
        </p:nvSpPr>
        <p:spPr>
          <a:xfrm>
            <a:off x="4937121" y="3768767"/>
            <a:ext cx="14473608" cy="928192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108000" rIns="0" bIns="108000" numCol="1" spcCol="0" rtlCol="0" fromWordArt="0" anchor="t" anchorCtr="0" forceAA="0" compatLnSpc="1">
            <a:prstTxWarp prst="textNoShape">
              <a:avLst/>
            </a:prstTxWarp>
            <a:noAutofit/>
          </a:bodyPr>
          <a:lstStyle/>
          <a:p>
            <a:pPr algn="ctr">
              <a:spcAft>
                <a:spcPts val="1800"/>
              </a:spcAft>
            </a:pPr>
            <a:r>
              <a:rPr lang="en-AU" sz="2800" b="1" dirty="0">
                <a:solidFill>
                  <a:schemeClr val="bg1"/>
                </a:solidFill>
              </a:rPr>
              <a:t>Victoria’s health services</a:t>
            </a:r>
          </a:p>
          <a:p>
            <a:pPr algn="ctr"/>
            <a:r>
              <a:rPr lang="en-AU" sz="2400" dirty="0" smtClean="0">
                <a:solidFill>
                  <a:schemeClr val="bg1"/>
                </a:solidFill>
              </a:rPr>
              <a:t>Use </a:t>
            </a:r>
            <a:r>
              <a:rPr lang="en-AU" sz="2400" dirty="0">
                <a:solidFill>
                  <a:schemeClr val="bg1"/>
                </a:solidFill>
              </a:rPr>
              <a:t>the OSIM to understand and build on the organisation’s capability for improvement.</a:t>
            </a:r>
          </a:p>
        </p:txBody>
      </p:sp>
      <p:sp>
        <p:nvSpPr>
          <p:cNvPr id="14" name="Can 13"/>
          <p:cNvSpPr/>
          <p:nvPr/>
        </p:nvSpPr>
        <p:spPr>
          <a:xfrm>
            <a:off x="5225153" y="5273824"/>
            <a:ext cx="4436919" cy="7546618"/>
          </a:xfrm>
          <a:prstGeom prst="can">
            <a:avLst>
              <a:gd name="adj" fmla="val 13242"/>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108000" rIns="108000" bIns="108000" numCol="1" spcCol="0" rtlCol="0" fromWordArt="0" anchor="t" anchorCtr="0" forceAA="0" compatLnSpc="1">
            <a:prstTxWarp prst="textNoShape">
              <a:avLst/>
            </a:prstTxWarp>
            <a:noAutofit/>
          </a:bodyPr>
          <a:lstStyle/>
          <a:p>
            <a:pPr algn="ctr">
              <a:spcAft>
                <a:spcPts val="1800"/>
              </a:spcAft>
            </a:pPr>
            <a:r>
              <a:rPr lang="en-AU" sz="2800" b="1" dirty="0" smtClean="0">
                <a:solidFill>
                  <a:schemeClr val="bg1"/>
                </a:solidFill>
              </a:rPr>
              <a:t>Improvement / redesign teams</a:t>
            </a:r>
          </a:p>
          <a:p>
            <a:pPr marL="361950" indent="-361950">
              <a:spcAft>
                <a:spcPts val="1200"/>
              </a:spcAft>
              <a:buFont typeface="Arial" panose="020B0604020202020204" pitchFamily="34" charset="0"/>
              <a:buChar char="•"/>
            </a:pPr>
            <a:r>
              <a:rPr lang="en-AU" sz="2400" dirty="0" smtClean="0">
                <a:solidFill>
                  <a:schemeClr val="bg1"/>
                </a:solidFill>
              </a:rPr>
              <a:t>act as ‘custodian’ of OSIM for the organisation (i.e. take delegated responsibility from executives / leaders)</a:t>
            </a:r>
          </a:p>
          <a:p>
            <a:pPr marL="361950" indent="-361950">
              <a:spcAft>
                <a:spcPts val="1200"/>
              </a:spcAft>
              <a:buFont typeface="Arial" panose="020B0604020202020204" pitchFamily="34" charset="0"/>
              <a:buChar char="•"/>
            </a:pPr>
            <a:r>
              <a:rPr lang="en-AU" sz="2400" dirty="0" smtClean="0">
                <a:solidFill>
                  <a:schemeClr val="bg1"/>
                </a:solidFill>
              </a:rPr>
              <a:t>advocate </a:t>
            </a:r>
            <a:r>
              <a:rPr lang="en-AU" sz="2400" dirty="0">
                <a:solidFill>
                  <a:schemeClr val="bg1"/>
                </a:solidFill>
              </a:rPr>
              <a:t>for OSIM to the executives and staff</a:t>
            </a:r>
          </a:p>
          <a:p>
            <a:pPr marL="361950" indent="-361950">
              <a:spcAft>
                <a:spcPts val="1200"/>
              </a:spcAft>
              <a:buFont typeface="Arial" panose="020B0604020202020204" pitchFamily="34" charset="0"/>
              <a:buChar char="•"/>
            </a:pPr>
            <a:r>
              <a:rPr lang="en-AU" sz="2400" dirty="0" smtClean="0">
                <a:solidFill>
                  <a:schemeClr val="bg1"/>
                </a:solidFill>
              </a:rPr>
              <a:t>coordinate administration of OSIM</a:t>
            </a:r>
          </a:p>
          <a:p>
            <a:pPr marL="361950" indent="-361950">
              <a:spcAft>
                <a:spcPts val="1200"/>
              </a:spcAft>
              <a:buFont typeface="Arial" panose="020B0604020202020204" pitchFamily="34" charset="0"/>
              <a:buChar char="•"/>
            </a:pPr>
            <a:r>
              <a:rPr lang="en-AU" sz="2400" dirty="0" smtClean="0">
                <a:solidFill>
                  <a:schemeClr val="bg1"/>
                </a:solidFill>
              </a:rPr>
              <a:t>understand the organisation’s assessment outcome, collaborate to develop actions and monitor progress.</a:t>
            </a:r>
          </a:p>
        </p:txBody>
      </p:sp>
      <p:sp>
        <p:nvSpPr>
          <p:cNvPr id="19" name="Can 18"/>
          <p:cNvSpPr/>
          <p:nvPr/>
        </p:nvSpPr>
        <p:spPr>
          <a:xfrm>
            <a:off x="9933250" y="5273824"/>
            <a:ext cx="4436919" cy="7546618"/>
          </a:xfrm>
          <a:prstGeom prst="can">
            <a:avLst>
              <a:gd name="adj" fmla="val 13315"/>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108000" rIns="108000" bIns="108000" numCol="1" spcCol="0" rtlCol="0" fromWordArt="0" anchor="t" anchorCtr="0" forceAA="0" compatLnSpc="1">
            <a:prstTxWarp prst="textNoShape">
              <a:avLst/>
            </a:prstTxWarp>
            <a:noAutofit/>
          </a:bodyPr>
          <a:lstStyle/>
          <a:p>
            <a:pPr algn="ctr">
              <a:spcAft>
                <a:spcPts val="1800"/>
              </a:spcAft>
            </a:pPr>
            <a:r>
              <a:rPr lang="en-AU" sz="2800" b="1" dirty="0" smtClean="0">
                <a:solidFill>
                  <a:schemeClr val="bg1"/>
                </a:solidFill>
              </a:rPr>
              <a:t>Executives / leaders</a:t>
            </a:r>
          </a:p>
          <a:p>
            <a:pPr marL="361950" indent="-361950">
              <a:spcAft>
                <a:spcPts val="1200"/>
              </a:spcAft>
              <a:buFont typeface="Arial" panose="020B0604020202020204" pitchFamily="34" charset="0"/>
              <a:buChar char="•"/>
            </a:pPr>
            <a:r>
              <a:rPr lang="en-AU" sz="2400" dirty="0" smtClean="0">
                <a:solidFill>
                  <a:schemeClr val="bg1"/>
                </a:solidFill>
              </a:rPr>
              <a:t>own the OSIM for the organisation</a:t>
            </a:r>
          </a:p>
          <a:p>
            <a:pPr marL="361950" indent="-361950">
              <a:spcAft>
                <a:spcPts val="1200"/>
              </a:spcAft>
              <a:buFont typeface="Arial" panose="020B0604020202020204" pitchFamily="34" charset="0"/>
              <a:buChar char="•"/>
            </a:pPr>
            <a:r>
              <a:rPr lang="en-AU" sz="2400" dirty="0" smtClean="0">
                <a:solidFill>
                  <a:schemeClr val="bg1"/>
                </a:solidFill>
              </a:rPr>
              <a:t>may take accountability for specific domains (based on their role)</a:t>
            </a:r>
          </a:p>
          <a:p>
            <a:pPr marL="361950" indent="-361950">
              <a:spcAft>
                <a:spcPts val="1200"/>
              </a:spcAft>
              <a:buFont typeface="Arial" panose="020B0604020202020204" pitchFamily="34" charset="0"/>
              <a:buChar char="•"/>
            </a:pPr>
            <a:r>
              <a:rPr lang="en-AU" sz="2400" dirty="0" smtClean="0">
                <a:solidFill>
                  <a:schemeClr val="bg1"/>
                </a:solidFill>
              </a:rPr>
              <a:t>actively support and participate in OSIM administration</a:t>
            </a:r>
          </a:p>
          <a:p>
            <a:pPr marL="361950" indent="-361950">
              <a:spcAft>
                <a:spcPts val="1200"/>
              </a:spcAft>
              <a:buFont typeface="Arial" panose="020B0604020202020204" pitchFamily="34" charset="0"/>
              <a:buChar char="•"/>
            </a:pPr>
            <a:r>
              <a:rPr lang="en-AU" sz="2400" dirty="0" smtClean="0">
                <a:solidFill>
                  <a:schemeClr val="bg1"/>
                </a:solidFill>
              </a:rPr>
              <a:t>provide managers / staff the opportunity to participate</a:t>
            </a:r>
          </a:p>
          <a:p>
            <a:pPr marL="361950" indent="-361950">
              <a:spcAft>
                <a:spcPts val="1200"/>
              </a:spcAft>
              <a:buFont typeface="Arial" panose="020B0604020202020204" pitchFamily="34" charset="0"/>
              <a:buChar char="•"/>
            </a:pPr>
            <a:r>
              <a:rPr lang="en-AU" sz="2400" dirty="0" smtClean="0">
                <a:solidFill>
                  <a:schemeClr val="bg1"/>
                </a:solidFill>
              </a:rPr>
              <a:t>understand the organisation’s assessment outcome and take accountability for actions to improve.</a:t>
            </a:r>
          </a:p>
        </p:txBody>
      </p:sp>
      <p:sp>
        <p:nvSpPr>
          <p:cNvPr id="20" name="Can 19"/>
          <p:cNvSpPr/>
          <p:nvPr/>
        </p:nvSpPr>
        <p:spPr>
          <a:xfrm>
            <a:off x="14641347" y="5273824"/>
            <a:ext cx="4436919" cy="7546618"/>
          </a:xfrm>
          <a:prstGeom prst="can">
            <a:avLst>
              <a:gd name="adj" fmla="val 13851"/>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108000" rIns="108000" bIns="108000" numCol="1" spcCol="0" rtlCol="0" fromWordArt="0" anchor="t" anchorCtr="0" forceAA="0" compatLnSpc="1">
            <a:prstTxWarp prst="textNoShape">
              <a:avLst/>
            </a:prstTxWarp>
            <a:noAutofit/>
          </a:bodyPr>
          <a:lstStyle/>
          <a:p>
            <a:pPr algn="ctr">
              <a:spcAft>
                <a:spcPts val="600"/>
              </a:spcAft>
            </a:pPr>
            <a:r>
              <a:rPr lang="en-AU" sz="2400" b="1" dirty="0" smtClean="0">
                <a:solidFill>
                  <a:schemeClr val="bg1"/>
                </a:solidFill>
              </a:rPr>
              <a:t>Managers / staff</a:t>
            </a:r>
          </a:p>
          <a:p>
            <a:pPr algn="ctr">
              <a:spcAft>
                <a:spcPts val="1800"/>
              </a:spcAft>
            </a:pPr>
            <a:r>
              <a:rPr lang="en-AU" sz="2400" dirty="0" smtClean="0">
                <a:solidFill>
                  <a:schemeClr val="bg1"/>
                </a:solidFill>
              </a:rPr>
              <a:t>(e.g. nursing, medical, allied health, general, administrative, workforce, organisational development)</a:t>
            </a:r>
          </a:p>
          <a:p>
            <a:pPr marL="361950" indent="-361950">
              <a:spcAft>
                <a:spcPts val="1200"/>
              </a:spcAft>
              <a:buFont typeface="Arial" panose="020B0604020202020204" pitchFamily="34" charset="0"/>
              <a:buChar char="•"/>
            </a:pPr>
            <a:r>
              <a:rPr lang="en-AU" sz="2400" dirty="0" smtClean="0">
                <a:solidFill>
                  <a:schemeClr val="bg1"/>
                </a:solidFill>
              </a:rPr>
              <a:t>actively participate in OSIM by invitation</a:t>
            </a:r>
          </a:p>
          <a:p>
            <a:pPr marL="361950" indent="-361950">
              <a:spcAft>
                <a:spcPts val="1200"/>
              </a:spcAft>
              <a:buFont typeface="Arial" panose="020B0604020202020204" pitchFamily="34" charset="0"/>
              <a:buChar char="•"/>
            </a:pPr>
            <a:r>
              <a:rPr lang="en-AU" sz="2400" dirty="0" smtClean="0">
                <a:solidFill>
                  <a:schemeClr val="bg1"/>
                </a:solidFill>
              </a:rPr>
              <a:t>understand the organisation’s assessment outcome, collaborate to develop and implement actions to improve.</a:t>
            </a:r>
          </a:p>
        </p:txBody>
      </p:sp>
      <p:sp>
        <p:nvSpPr>
          <p:cNvPr id="10" name="Rounded Rectangle 9">
            <a:hlinkClick r:id="rId3"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smtClean="0">
                <a:solidFill>
                  <a:schemeClr val="tx1"/>
                </a:solidFill>
              </a:rPr>
              <a:t>Click here to return to Contents</a:t>
            </a:r>
          </a:p>
        </p:txBody>
      </p:sp>
    </p:spTree>
    <p:extLst>
      <p:ext uri="{BB962C8B-B14F-4D97-AF65-F5344CB8AC3E}">
        <p14:creationId xmlns:p14="http://schemas.microsoft.com/office/powerpoint/2010/main" val="6464708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0981" y="6422021"/>
            <a:ext cx="10441160" cy="38067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00981" y="3329608"/>
            <a:ext cx="12950817" cy="19312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itle 10"/>
          <p:cNvSpPr>
            <a:spLocks noGrp="1"/>
          </p:cNvSpPr>
          <p:nvPr>
            <p:ph type="title"/>
          </p:nvPr>
        </p:nvSpPr>
        <p:spPr>
          <a:xfrm>
            <a:off x="1533600" y="1128498"/>
            <a:ext cx="22179680" cy="1163380"/>
          </a:xfrm>
        </p:spPr>
        <p:txBody>
          <a:bodyPr/>
          <a:lstStyle/>
          <a:p>
            <a:r>
              <a:rPr lang="en-AU" sz="8800" dirty="0" smtClean="0">
                <a:solidFill>
                  <a:srgbClr val="006298"/>
                </a:solidFill>
              </a:rPr>
              <a:t>How does OSIM link with the </a:t>
            </a:r>
            <a:br>
              <a:rPr lang="en-AU" sz="8800" dirty="0" smtClean="0">
                <a:solidFill>
                  <a:srgbClr val="006298"/>
                </a:solidFill>
              </a:rPr>
            </a:br>
            <a:r>
              <a:rPr lang="en-AU" sz="8800" dirty="0" smtClean="0">
                <a:solidFill>
                  <a:srgbClr val="006298"/>
                </a:solidFill>
              </a:rPr>
              <a:t>improvement and innovation </a:t>
            </a:r>
            <a:r>
              <a:rPr lang="en-AU" sz="8800" dirty="0">
                <a:solidFill>
                  <a:srgbClr val="006298"/>
                </a:solidFill>
              </a:rPr>
              <a:t>p</a:t>
            </a:r>
            <a:r>
              <a:rPr lang="en-AU" sz="8800" dirty="0" smtClean="0">
                <a:solidFill>
                  <a:srgbClr val="006298"/>
                </a:solidFill>
              </a:rPr>
              <a:t>lan?</a:t>
            </a:r>
            <a:endParaRPr lang="en-AU" sz="8800" dirty="0">
              <a:solidFill>
                <a:srgbClr val="006298"/>
              </a:solidFill>
            </a:endParaRPr>
          </a:p>
        </p:txBody>
      </p:sp>
      <p:sp>
        <p:nvSpPr>
          <p:cNvPr id="7" name="TextBox 6"/>
          <p:cNvSpPr txBox="1"/>
          <p:nvPr/>
        </p:nvSpPr>
        <p:spPr>
          <a:xfrm>
            <a:off x="2253680" y="8609999"/>
            <a:ext cx="7346032" cy="1384995"/>
          </a:xfrm>
          <a:prstGeom prst="rect">
            <a:avLst/>
          </a:prstGeom>
          <a:noFill/>
        </p:spPr>
        <p:txBody>
          <a:bodyPr wrap="square" rtlCol="0">
            <a:spAutoFit/>
          </a:bodyPr>
          <a:lstStyle/>
          <a:p>
            <a:r>
              <a:rPr lang="en-AU" sz="2800" dirty="0" smtClean="0"/>
              <a:t>Completing the OSIM workbook produces a </a:t>
            </a:r>
            <a:r>
              <a:rPr lang="en-AU" sz="2800" b="1" dirty="0" smtClean="0"/>
              <a:t>consolidated view </a:t>
            </a:r>
            <a:r>
              <a:rPr lang="en-AU" sz="2800" dirty="0" smtClean="0"/>
              <a:t>of organisational </a:t>
            </a:r>
            <a:r>
              <a:rPr lang="en-AU" sz="2800" b="1" dirty="0" smtClean="0"/>
              <a:t>accelerators and barriers </a:t>
            </a:r>
            <a:r>
              <a:rPr lang="en-AU" sz="2800" dirty="0" smtClean="0"/>
              <a:t>to improvement.</a:t>
            </a:r>
            <a:endParaRPr lang="en-AU" sz="2800" dirty="0"/>
          </a:p>
        </p:txBody>
      </p:sp>
      <p:sp>
        <p:nvSpPr>
          <p:cNvPr id="19" name="TextBox 18"/>
          <p:cNvSpPr txBox="1"/>
          <p:nvPr/>
        </p:nvSpPr>
        <p:spPr>
          <a:xfrm>
            <a:off x="11100980" y="5273824"/>
            <a:ext cx="13044348" cy="954107"/>
          </a:xfrm>
          <a:prstGeom prst="rect">
            <a:avLst/>
          </a:prstGeom>
          <a:noFill/>
        </p:spPr>
        <p:txBody>
          <a:bodyPr wrap="square" rtlCol="0">
            <a:spAutoFit/>
          </a:bodyPr>
          <a:lstStyle/>
          <a:p>
            <a:r>
              <a:rPr lang="en-AU" sz="2800" dirty="0" smtClean="0"/>
              <a:t>The OSIM </a:t>
            </a:r>
            <a:r>
              <a:rPr lang="en-AU" sz="2800" dirty="0"/>
              <a:t>w</a:t>
            </a:r>
            <a:r>
              <a:rPr lang="en-AU" sz="2800" dirty="0" smtClean="0"/>
              <a:t>orkbook action </a:t>
            </a:r>
            <a:r>
              <a:rPr lang="en-AU" sz="2800" dirty="0"/>
              <a:t>t</a:t>
            </a:r>
            <a:r>
              <a:rPr lang="en-AU" sz="2800" dirty="0" smtClean="0"/>
              <a:t>racker can be used to </a:t>
            </a:r>
            <a:r>
              <a:rPr lang="en-AU" sz="2800" b="1" dirty="0" smtClean="0"/>
              <a:t>define actions </a:t>
            </a:r>
            <a:r>
              <a:rPr lang="en-AU" sz="2800" dirty="0" smtClean="0"/>
              <a:t>to improve on any OSIM criterion assessment outcome.</a:t>
            </a:r>
            <a:endParaRPr lang="en-AU" sz="2800" dirty="0"/>
          </a:p>
        </p:txBody>
      </p:sp>
      <p:sp>
        <p:nvSpPr>
          <p:cNvPr id="20" name="TextBox 19"/>
          <p:cNvSpPr txBox="1"/>
          <p:nvPr/>
        </p:nvSpPr>
        <p:spPr>
          <a:xfrm>
            <a:off x="11100980" y="10170368"/>
            <a:ext cx="10874605" cy="2246769"/>
          </a:xfrm>
          <a:prstGeom prst="rect">
            <a:avLst/>
          </a:prstGeom>
          <a:noFill/>
        </p:spPr>
        <p:txBody>
          <a:bodyPr wrap="square" rtlCol="0">
            <a:spAutoFit/>
          </a:bodyPr>
          <a:lstStyle/>
          <a:p>
            <a:r>
              <a:rPr lang="en-AU" sz="2800" dirty="0" smtClean="0"/>
              <a:t>The actions can serve as a useful input into the development of a health service’s </a:t>
            </a:r>
            <a:r>
              <a:rPr lang="en-AU" sz="2800" b="1" dirty="0" smtClean="0"/>
              <a:t>improvement and innovation plan</a:t>
            </a:r>
            <a:r>
              <a:rPr lang="en-AU" sz="2800" dirty="0" smtClean="0"/>
              <a:t>. </a:t>
            </a:r>
          </a:p>
          <a:p>
            <a:endParaRPr lang="en-AU" sz="2800" dirty="0"/>
          </a:p>
          <a:p>
            <a:r>
              <a:rPr lang="en-AU" sz="2800" dirty="0" smtClean="0"/>
              <a:t>This plan can be used to </a:t>
            </a:r>
            <a:r>
              <a:rPr lang="en-AU" sz="2800" b="1" dirty="0" smtClean="0"/>
              <a:t>reflect on, and celebrate, progress </a:t>
            </a:r>
            <a:r>
              <a:rPr lang="en-AU" sz="2800" dirty="0" smtClean="0"/>
              <a:t>toward improving the health service’s improvement capability.</a:t>
            </a:r>
            <a:endParaRPr lang="en-AU" sz="2800" dirty="0"/>
          </a:p>
        </p:txBody>
      </p:sp>
      <p:sp>
        <p:nvSpPr>
          <p:cNvPr id="8" name="Oval 7"/>
          <p:cNvSpPr/>
          <p:nvPr/>
        </p:nvSpPr>
        <p:spPr>
          <a:xfrm>
            <a:off x="1430116" y="3329608"/>
            <a:ext cx="720082" cy="720082"/>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4000" b="1" dirty="0" smtClean="0">
                <a:solidFill>
                  <a:schemeClr val="bg1"/>
                </a:solidFill>
              </a:rPr>
              <a:t>1.</a:t>
            </a:r>
          </a:p>
        </p:txBody>
      </p:sp>
      <p:sp>
        <p:nvSpPr>
          <p:cNvPr id="21" name="Oval 20"/>
          <p:cNvSpPr/>
          <p:nvPr/>
        </p:nvSpPr>
        <p:spPr>
          <a:xfrm>
            <a:off x="10258404" y="3329608"/>
            <a:ext cx="720082" cy="720082"/>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4000" b="1" dirty="0" smtClean="0">
                <a:solidFill>
                  <a:schemeClr val="bg1"/>
                </a:solidFill>
              </a:rPr>
              <a:t>2.</a:t>
            </a:r>
          </a:p>
        </p:txBody>
      </p:sp>
      <p:sp>
        <p:nvSpPr>
          <p:cNvPr id="22" name="Oval 21"/>
          <p:cNvSpPr/>
          <p:nvPr/>
        </p:nvSpPr>
        <p:spPr>
          <a:xfrm>
            <a:off x="10258404" y="6422021"/>
            <a:ext cx="720082" cy="720082"/>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4000" b="1" dirty="0" smtClean="0">
                <a:solidFill>
                  <a:schemeClr val="bg1"/>
                </a:solidFill>
              </a:rPr>
              <a:t>3.</a:t>
            </a:r>
          </a:p>
        </p:txBody>
      </p:sp>
      <p:sp>
        <p:nvSpPr>
          <p:cNvPr id="12" name="Rounded Rectangle 11">
            <a:hlinkClick r:id="rId5"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smtClean="0">
                <a:solidFill>
                  <a:schemeClr val="tx1"/>
                </a:solidFill>
              </a:rPr>
              <a:t>Click here to return to Contents</a:t>
            </a:r>
          </a:p>
        </p:txBody>
      </p:sp>
      <p:pic>
        <p:nvPicPr>
          <p:cNvPr id="13" name="Picture 16"/>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325688" y="3329608"/>
            <a:ext cx="7346032" cy="4995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528636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AU" dirty="0" smtClean="0">
                <a:solidFill>
                  <a:srgbClr val="006298"/>
                </a:solidFill>
              </a:rPr>
              <a:t>Using the OSIM</a:t>
            </a:r>
            <a:endParaRPr lang="en-AU" dirty="0">
              <a:solidFill>
                <a:srgbClr val="006298"/>
              </a:solidFill>
            </a:endParaRPr>
          </a:p>
        </p:txBody>
      </p:sp>
      <p:sp>
        <p:nvSpPr>
          <p:cNvPr id="3" name="Rounded Rectangle 2">
            <a:hlinkClick r:id="rId2"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smtClean="0">
                <a:solidFill>
                  <a:schemeClr val="tx1"/>
                </a:solidFill>
              </a:rPr>
              <a:t>Click here to return to Contents</a:t>
            </a:r>
          </a:p>
        </p:txBody>
      </p:sp>
    </p:spTree>
    <p:extLst>
      <p:ext uri="{BB962C8B-B14F-4D97-AF65-F5344CB8AC3E}">
        <p14:creationId xmlns:p14="http://schemas.microsoft.com/office/powerpoint/2010/main" val="1144998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533600" y="1128498"/>
            <a:ext cx="22179680" cy="1163380"/>
          </a:xfrm>
        </p:spPr>
        <p:txBody>
          <a:bodyPr/>
          <a:lstStyle/>
          <a:p>
            <a:r>
              <a:rPr lang="en-AU" sz="8800" dirty="0" smtClean="0">
                <a:solidFill>
                  <a:srgbClr val="006298"/>
                </a:solidFill>
              </a:rPr>
              <a:t>How should we use OSIM?</a:t>
            </a:r>
            <a:endParaRPr lang="en-AU" sz="8800" dirty="0">
              <a:solidFill>
                <a:srgbClr val="006298"/>
              </a:solidFill>
            </a:endParaRPr>
          </a:p>
        </p:txBody>
      </p:sp>
      <p:sp>
        <p:nvSpPr>
          <p:cNvPr id="28" name="Text Placeholder 4"/>
          <p:cNvSpPr txBox="1">
            <a:spLocks/>
          </p:cNvSpPr>
          <p:nvPr/>
        </p:nvSpPr>
        <p:spPr>
          <a:xfrm>
            <a:off x="1535113" y="3464678"/>
            <a:ext cx="21602700" cy="8073842"/>
          </a:xfrm>
          <a:prstGeom prst="rect">
            <a:avLst/>
          </a:prstGeom>
        </p:spPr>
        <p:txBody>
          <a:bodyPr vert="horz" lIns="0" tIns="0" rIns="0" bIns="0" rtlCol="0">
            <a:noAutofit/>
          </a:bodyPr>
          <a:lstStyle>
            <a:lvl1pPr marL="0" indent="0" algn="l" defTabSz="1828800" rtl="0" eaLnBrk="1" latinLnBrk="0" hangingPunct="1">
              <a:lnSpc>
                <a:spcPts val="4800"/>
              </a:lnSpc>
              <a:spcBef>
                <a:spcPts val="0"/>
              </a:spcBef>
              <a:spcAft>
                <a:spcPts val="1134"/>
              </a:spcAft>
              <a:buFont typeface="Arial" pitchFamily="34" charset="0"/>
              <a:buNone/>
              <a:defRPr sz="5000" b="1" kern="1200" baseline="0">
                <a:solidFill>
                  <a:schemeClr val="tx2"/>
                </a:solidFill>
                <a:latin typeface="+mn-lt"/>
                <a:ea typeface="+mn-ea"/>
                <a:cs typeface="Arial" pitchFamily="34" charset="0"/>
              </a:defRPr>
            </a:lvl1pPr>
            <a:lvl2pPr marL="0" indent="0" algn="l" defTabSz="1828800" rtl="0" eaLnBrk="1" latinLnBrk="0" hangingPunct="1">
              <a:lnSpc>
                <a:spcPts val="4600"/>
              </a:lnSpc>
              <a:spcBef>
                <a:spcPts val="0"/>
              </a:spcBef>
              <a:spcAft>
                <a:spcPts val="1984"/>
              </a:spcAft>
              <a:buFont typeface="Arial" pitchFamily="34" charset="0"/>
              <a:buNone/>
              <a:defRPr sz="3400" b="0" kern="1200">
                <a:solidFill>
                  <a:schemeClr val="tx1"/>
                </a:solidFill>
                <a:latin typeface="+mn-lt"/>
                <a:ea typeface="+mn-ea"/>
                <a:cs typeface="Arial" pitchFamily="34" charset="0"/>
              </a:defRPr>
            </a:lvl2pPr>
            <a:lvl3pPr marL="457200" indent="-4572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3pPr>
            <a:lvl4pPr marL="86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4pPr>
            <a:lvl5pPr marL="1296000" indent="-432000" algn="l" defTabSz="1828800" rtl="0" eaLnBrk="1" latinLnBrk="0" hangingPunct="1">
              <a:spcBef>
                <a:spcPts val="0"/>
              </a:spcBef>
              <a:spcAft>
                <a:spcPts val="2400"/>
              </a:spcAft>
              <a:buFont typeface="Arial" panose="020B0604020202020204" pitchFamily="34" charset="0"/>
              <a:buChar char="•"/>
              <a:defRPr sz="3200" b="0" kern="1200" baseline="0">
                <a:solidFill>
                  <a:schemeClr val="tx1"/>
                </a:solidFill>
                <a:latin typeface="+mn-lt"/>
                <a:ea typeface="+mn-ea"/>
                <a:cs typeface="Arial" pitchFamily="34" charset="0"/>
              </a:defRPr>
            </a:lvl5pPr>
            <a:lvl6pPr marL="1728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6pPr>
            <a:lvl7pPr marL="2160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7pPr>
            <a:lvl8pPr marL="2592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8pPr>
            <a:lvl9pPr marL="302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9pPr>
          </a:lstStyle>
          <a:p>
            <a:pPr marL="0" lvl="2" indent="0">
              <a:lnSpc>
                <a:spcPts val="5200"/>
              </a:lnSpc>
              <a:spcAft>
                <a:spcPts val="1134"/>
              </a:spcAft>
              <a:buNone/>
            </a:pPr>
            <a:r>
              <a:rPr lang="en-AU" sz="5000" b="1" dirty="0">
                <a:solidFill>
                  <a:srgbClr val="007D8A"/>
                </a:solidFill>
              </a:rPr>
              <a:t>Health services can choose </a:t>
            </a:r>
            <a:r>
              <a:rPr lang="en-AU" sz="5000" dirty="0">
                <a:solidFill>
                  <a:srgbClr val="007D8A"/>
                </a:solidFill>
              </a:rPr>
              <a:t>how to administer the OSIM based on local organisational context</a:t>
            </a:r>
          </a:p>
          <a:p>
            <a:pPr marL="0" lvl="2" indent="0">
              <a:buNone/>
            </a:pPr>
            <a:r>
              <a:rPr lang="en-AU" dirty="0" smtClean="0"/>
              <a:t>It is recommended that health services bring together organisation-wide representatives for</a:t>
            </a:r>
            <a:r>
              <a:rPr lang="en-AU" b="1" dirty="0" smtClean="0"/>
              <a:t> a collaborative workshop </a:t>
            </a:r>
            <a:r>
              <a:rPr lang="en-AU" dirty="0" smtClean="0"/>
              <a:t>to complete the OSIM assessment and determine priority areas as a group.</a:t>
            </a:r>
          </a:p>
          <a:p>
            <a:pPr marL="0" lvl="2" indent="0">
              <a:buNone/>
            </a:pPr>
            <a:r>
              <a:rPr lang="en-AU" dirty="0" smtClean="0"/>
              <a:t>Workshop features</a:t>
            </a:r>
          </a:p>
          <a:p>
            <a:pPr lvl="3"/>
            <a:r>
              <a:rPr lang="en-AU" dirty="0" smtClean="0">
                <a:solidFill>
                  <a:prstClr val="black"/>
                </a:solidFill>
              </a:rPr>
              <a:t>Approximately 3.5 to 4 hours.</a:t>
            </a:r>
          </a:p>
          <a:p>
            <a:pPr lvl="3"/>
            <a:r>
              <a:rPr lang="en-AU" dirty="0" smtClean="0">
                <a:solidFill>
                  <a:prstClr val="black"/>
                </a:solidFill>
              </a:rPr>
              <a:t>World café style – a simple and flexible workshop format for hosting a large group dialogue.</a:t>
            </a:r>
          </a:p>
          <a:p>
            <a:pPr lvl="3"/>
            <a:r>
              <a:rPr lang="en-AU" dirty="0" smtClean="0">
                <a:solidFill>
                  <a:prstClr val="black"/>
                </a:solidFill>
              </a:rPr>
              <a:t>Participants to do not need to prepare; nominated facilitators guide the discussion.</a:t>
            </a:r>
          </a:p>
          <a:p>
            <a:pPr lvl="3"/>
            <a:r>
              <a:rPr lang="en-AU" dirty="0" smtClean="0">
                <a:solidFill>
                  <a:prstClr val="black"/>
                </a:solidFill>
              </a:rPr>
              <a:t>Participants vote on preferred priority areas; counted votes inform final priority decision.</a:t>
            </a:r>
          </a:p>
          <a:p>
            <a:pPr lvl="3"/>
            <a:endParaRPr lang="en-AU" dirty="0">
              <a:solidFill>
                <a:prstClr val="black"/>
              </a:solidFill>
            </a:endParaRPr>
          </a:p>
        </p:txBody>
      </p:sp>
      <p:sp>
        <p:nvSpPr>
          <p:cNvPr id="4" name="Rounded Rectangle 3">
            <a:hlinkClick r:id="rId3"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smtClean="0">
                <a:solidFill>
                  <a:schemeClr val="tx1"/>
                </a:solidFill>
              </a:rPr>
              <a:t>Click here to return to Contents</a:t>
            </a:r>
          </a:p>
        </p:txBody>
      </p:sp>
    </p:spTree>
    <p:extLst>
      <p:ext uri="{BB962C8B-B14F-4D97-AF65-F5344CB8AC3E}">
        <p14:creationId xmlns:p14="http://schemas.microsoft.com/office/powerpoint/2010/main" val="9076201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AU" sz="8800" dirty="0" smtClean="0">
                <a:solidFill>
                  <a:srgbClr val="006298"/>
                </a:solidFill>
              </a:rPr>
              <a:t>Using this slide presentation</a:t>
            </a:r>
            <a:endParaRPr lang="en-AU" sz="8800" dirty="0">
              <a:solidFill>
                <a:srgbClr val="006298"/>
              </a:solidFill>
            </a:endParaRPr>
          </a:p>
        </p:txBody>
      </p:sp>
      <p:sp>
        <p:nvSpPr>
          <p:cNvPr id="21" name="Text Placeholder 4"/>
          <p:cNvSpPr>
            <a:spLocks noGrp="1"/>
          </p:cNvSpPr>
          <p:nvPr>
            <p:ph type="body" sz="quarter" idx="10"/>
          </p:nvPr>
        </p:nvSpPr>
        <p:spPr>
          <a:xfrm>
            <a:off x="1535113" y="3472508"/>
            <a:ext cx="21602700" cy="3805266"/>
          </a:xfrm>
        </p:spPr>
        <p:txBody>
          <a:bodyPr/>
          <a:lstStyle/>
          <a:p>
            <a:r>
              <a:rPr lang="en-AU" dirty="0" smtClean="0">
                <a:solidFill>
                  <a:srgbClr val="007D8A"/>
                </a:solidFill>
              </a:rPr>
              <a:t>Purpose</a:t>
            </a:r>
            <a:endParaRPr lang="en-AU" dirty="0">
              <a:solidFill>
                <a:srgbClr val="007D8A"/>
              </a:solidFill>
            </a:endParaRPr>
          </a:p>
          <a:p>
            <a:pPr lvl="1"/>
            <a:r>
              <a:rPr lang="en-AU" dirty="0" smtClean="0"/>
              <a:t>This slide presentation forms part of the </a:t>
            </a:r>
            <a:r>
              <a:rPr lang="en-AU" b="1" dirty="0" smtClean="0"/>
              <a:t>supporting materials </a:t>
            </a:r>
            <a:r>
              <a:rPr lang="en-AU" dirty="0" smtClean="0"/>
              <a:t>for Victorian health services using the </a:t>
            </a:r>
            <a:r>
              <a:rPr lang="en-AU" b="1" dirty="0" smtClean="0"/>
              <a:t>Organisational Strategy for Improvement Matrix (OSIM)</a:t>
            </a:r>
            <a:r>
              <a:rPr lang="en-AU" dirty="0" smtClean="0"/>
              <a:t>. Health services may need to prepare presentations for executives, staff and consumers to explain what OSIM is and why the health service is using it.</a:t>
            </a:r>
          </a:p>
          <a:p>
            <a:pPr lvl="1"/>
            <a:r>
              <a:rPr lang="en-AU" dirty="0" smtClean="0"/>
              <a:t>These slides can be adapted as required. Tips are provided in the ‘notes’ section of each slide for how a health service could adapt the slide.</a:t>
            </a:r>
            <a:endParaRPr lang="en-AU" dirty="0"/>
          </a:p>
        </p:txBody>
      </p:sp>
      <p:grpSp>
        <p:nvGrpSpPr>
          <p:cNvPr id="22" name="Group 21"/>
          <p:cNvGrpSpPr/>
          <p:nvPr/>
        </p:nvGrpSpPr>
        <p:grpSpPr>
          <a:xfrm>
            <a:off x="6503368" y="7578080"/>
            <a:ext cx="10259575" cy="5173483"/>
            <a:chOff x="1502396" y="3286957"/>
            <a:chExt cx="10259575" cy="5173483"/>
          </a:xfrm>
        </p:grpSpPr>
        <p:sp>
          <p:nvSpPr>
            <p:cNvPr id="23" name="Rectangle 22"/>
            <p:cNvSpPr/>
            <p:nvPr/>
          </p:nvSpPr>
          <p:spPr>
            <a:xfrm>
              <a:off x="8227185" y="4867211"/>
              <a:ext cx="3505758" cy="1656184"/>
            </a:xfrm>
            <a:prstGeom prst="rect">
              <a:avLst/>
            </a:prstGeom>
            <a:solidFill>
              <a:schemeClr val="bg2">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108000" rIns="108000" bIns="108000" numCol="1" spcCol="0" rtlCol="0" fromWordArt="0" anchor="ctr" anchorCtr="0" forceAA="0" compatLnSpc="1">
              <a:prstTxWarp prst="textNoShape">
                <a:avLst/>
              </a:prstTxWarp>
              <a:noAutofit/>
            </a:bodyPr>
            <a:lstStyle/>
            <a:p>
              <a:pPr algn="ctr">
                <a:spcAft>
                  <a:spcPts val="600"/>
                </a:spcAft>
              </a:pPr>
              <a:r>
                <a:rPr lang="en-AU" sz="1800" b="1" dirty="0" smtClean="0">
                  <a:solidFill>
                    <a:schemeClr val="tx1"/>
                  </a:solidFill>
                </a:rPr>
                <a:t>OSIM </a:t>
              </a:r>
              <a:r>
                <a:rPr lang="en-AU" sz="1800" b="1" dirty="0">
                  <a:solidFill>
                    <a:schemeClr val="tx1"/>
                  </a:solidFill>
                </a:rPr>
                <a:t>a</a:t>
              </a:r>
              <a:r>
                <a:rPr lang="en-AU" sz="1800" b="1" dirty="0" smtClean="0">
                  <a:solidFill>
                    <a:schemeClr val="tx1"/>
                  </a:solidFill>
                </a:rPr>
                <a:t>dministration guide</a:t>
              </a:r>
            </a:p>
            <a:p>
              <a:pPr algn="ctr">
                <a:spcAft>
                  <a:spcPts val="600"/>
                </a:spcAft>
              </a:pPr>
              <a:r>
                <a:rPr lang="en-AU" sz="1800" dirty="0">
                  <a:solidFill>
                    <a:schemeClr val="tx1"/>
                  </a:solidFill>
                </a:rPr>
                <a:t>Includes information about the OSIM and guidance for how to administer the OSIM at a health </a:t>
              </a:r>
              <a:r>
                <a:rPr lang="en-AU" sz="1800" dirty="0" smtClean="0">
                  <a:solidFill>
                    <a:schemeClr val="tx1"/>
                  </a:solidFill>
                </a:rPr>
                <a:t>service.</a:t>
              </a:r>
              <a:endParaRPr lang="en-AU" sz="1800" dirty="0">
                <a:solidFill>
                  <a:schemeClr val="tx1"/>
                </a:solidFill>
              </a:endParaRPr>
            </a:p>
          </p:txBody>
        </p:sp>
        <p:sp>
          <p:nvSpPr>
            <p:cNvPr id="24" name="Rectangle 23"/>
            <p:cNvSpPr/>
            <p:nvPr/>
          </p:nvSpPr>
          <p:spPr>
            <a:xfrm>
              <a:off x="4624503" y="6804256"/>
              <a:ext cx="3505758" cy="1656184"/>
            </a:xfrm>
            <a:prstGeom prst="rect">
              <a:avLst/>
            </a:prstGeom>
            <a:solidFill>
              <a:schemeClr val="bg2">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108000" rIns="108000" bIns="108000" numCol="1" spcCol="0" rtlCol="0" fromWordArt="0" anchor="ctr" anchorCtr="0" forceAA="0" compatLnSpc="1">
              <a:prstTxWarp prst="textNoShape">
                <a:avLst/>
              </a:prstTxWarp>
              <a:noAutofit/>
            </a:bodyPr>
            <a:lstStyle/>
            <a:p>
              <a:pPr algn="ctr">
                <a:spcAft>
                  <a:spcPts val="600"/>
                </a:spcAft>
              </a:pPr>
              <a:r>
                <a:rPr lang="en-AU" sz="1800" b="1" dirty="0" smtClean="0">
                  <a:solidFill>
                    <a:schemeClr val="tx1"/>
                  </a:solidFill>
                </a:rPr>
                <a:t>OSIM fact </a:t>
              </a:r>
              <a:r>
                <a:rPr lang="en-AU" sz="1800" b="1" dirty="0">
                  <a:solidFill>
                    <a:schemeClr val="tx1"/>
                  </a:solidFill>
                </a:rPr>
                <a:t>s</a:t>
              </a:r>
              <a:r>
                <a:rPr lang="en-AU" sz="1800" b="1" dirty="0" smtClean="0">
                  <a:solidFill>
                    <a:schemeClr val="tx1"/>
                  </a:solidFill>
                </a:rPr>
                <a:t>heet</a:t>
              </a:r>
            </a:p>
            <a:p>
              <a:pPr algn="ctr">
                <a:spcAft>
                  <a:spcPts val="600"/>
                </a:spcAft>
              </a:pPr>
              <a:r>
                <a:rPr lang="en-AU" sz="1800" dirty="0" smtClean="0">
                  <a:solidFill>
                    <a:schemeClr val="tx1"/>
                  </a:solidFill>
                </a:rPr>
                <a:t>Short summary about OSIM. Can be provided to staff and leaders as a quick overview document.</a:t>
              </a:r>
              <a:endParaRPr lang="en-AU" sz="1800" dirty="0">
                <a:solidFill>
                  <a:schemeClr val="tx1"/>
                </a:solidFill>
              </a:endParaRPr>
            </a:p>
          </p:txBody>
        </p:sp>
        <p:sp>
          <p:nvSpPr>
            <p:cNvPr id="43" name="Rectangle 42"/>
            <p:cNvSpPr/>
            <p:nvPr/>
          </p:nvSpPr>
          <p:spPr>
            <a:xfrm>
              <a:off x="8227185" y="6804256"/>
              <a:ext cx="3505758" cy="1656184"/>
            </a:xfrm>
            <a:prstGeom prst="rect">
              <a:avLst/>
            </a:prstGeom>
            <a:solidFill>
              <a:schemeClr val="bg2">
                <a:lumMod val="20000"/>
                <a:lumOff val="80000"/>
              </a:schemeClr>
            </a:solidFill>
            <a:ln w="57150">
              <a:solidFill>
                <a:srgbClr val="F19A2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108000" rIns="108000" bIns="108000" numCol="1" spcCol="0" rtlCol="0" fromWordArt="0" anchor="ctr" anchorCtr="0" forceAA="0" compatLnSpc="1">
              <a:prstTxWarp prst="textNoShape">
                <a:avLst/>
              </a:prstTxWarp>
              <a:noAutofit/>
            </a:bodyPr>
            <a:lstStyle/>
            <a:p>
              <a:pPr algn="ctr"/>
              <a:r>
                <a:rPr lang="en-AU" sz="1800" b="1" dirty="0" smtClean="0">
                  <a:solidFill>
                    <a:schemeClr val="tx1"/>
                  </a:solidFill>
                </a:rPr>
                <a:t>OSIM slide </a:t>
              </a:r>
              <a:r>
                <a:rPr lang="en-AU" sz="1800" b="1" dirty="0">
                  <a:solidFill>
                    <a:schemeClr val="tx1"/>
                  </a:solidFill>
                </a:rPr>
                <a:t>p</a:t>
              </a:r>
              <a:r>
                <a:rPr lang="en-AU" sz="1800" b="1" dirty="0" smtClean="0">
                  <a:solidFill>
                    <a:schemeClr val="tx1"/>
                  </a:solidFill>
                </a:rPr>
                <a:t>resentation </a:t>
              </a:r>
              <a:r>
                <a:rPr lang="en-AU" sz="1800" b="1" dirty="0">
                  <a:solidFill>
                    <a:schemeClr val="tx1"/>
                  </a:solidFill>
                </a:rPr>
                <a:t>t</a:t>
              </a:r>
              <a:r>
                <a:rPr lang="en-AU" sz="1800" b="1" dirty="0" smtClean="0">
                  <a:solidFill>
                    <a:schemeClr val="tx1"/>
                  </a:solidFill>
                </a:rPr>
                <a:t>emplate</a:t>
              </a:r>
            </a:p>
            <a:p>
              <a:pPr algn="ctr"/>
              <a:r>
                <a:rPr lang="en-AU" sz="1800" dirty="0" smtClean="0">
                  <a:solidFill>
                    <a:schemeClr val="tx1"/>
                  </a:solidFill>
                </a:rPr>
                <a:t>MS PowerPoint presentation slides about OSIM. Can be tailored to meetings and workshops as required.</a:t>
              </a:r>
            </a:p>
          </p:txBody>
        </p:sp>
        <p:sp>
          <p:nvSpPr>
            <p:cNvPr id="44" name="Rectangle 43"/>
            <p:cNvSpPr/>
            <p:nvPr/>
          </p:nvSpPr>
          <p:spPr>
            <a:xfrm>
              <a:off x="4624503" y="3286957"/>
              <a:ext cx="7108440" cy="1299392"/>
            </a:xfrm>
            <a:prstGeom prst="rect">
              <a:avLst/>
            </a:prstGeom>
            <a:solidFill>
              <a:schemeClr val="bg2">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108000" rIns="108000" bIns="108000" numCol="1" spcCol="0" rtlCol="0" fromWordArt="0" anchor="ctr" anchorCtr="0" forceAA="0" compatLnSpc="1">
              <a:prstTxWarp prst="textNoShape">
                <a:avLst/>
              </a:prstTxWarp>
              <a:noAutofit/>
            </a:bodyPr>
            <a:lstStyle/>
            <a:p>
              <a:pPr algn="ctr">
                <a:spcAft>
                  <a:spcPts val="600"/>
                </a:spcAft>
              </a:pPr>
              <a:r>
                <a:rPr lang="en-AU" sz="1800" b="1" dirty="0" smtClean="0">
                  <a:solidFill>
                    <a:schemeClr val="tx1"/>
                  </a:solidFill>
                </a:rPr>
                <a:t>Improvement and innovation </a:t>
              </a:r>
              <a:r>
                <a:rPr lang="en-AU" sz="1800" b="1" dirty="0">
                  <a:solidFill>
                    <a:schemeClr val="tx1"/>
                  </a:solidFill>
                </a:rPr>
                <a:t>p</a:t>
              </a:r>
              <a:r>
                <a:rPr lang="en-AU" sz="1800" b="1" dirty="0" smtClean="0">
                  <a:solidFill>
                    <a:schemeClr val="tx1"/>
                  </a:solidFill>
                </a:rPr>
                <a:t>lan </a:t>
              </a:r>
              <a:r>
                <a:rPr lang="en-AU" sz="1800" b="1" dirty="0">
                  <a:solidFill>
                    <a:schemeClr val="tx1"/>
                  </a:solidFill>
                </a:rPr>
                <a:t>t</a:t>
              </a:r>
              <a:r>
                <a:rPr lang="en-AU" sz="1800" b="1" dirty="0" smtClean="0">
                  <a:solidFill>
                    <a:schemeClr val="tx1"/>
                  </a:solidFill>
                </a:rPr>
                <a:t>emplate</a:t>
              </a:r>
            </a:p>
            <a:p>
              <a:pPr algn="ctr">
                <a:spcAft>
                  <a:spcPts val="600"/>
                </a:spcAft>
              </a:pPr>
              <a:r>
                <a:rPr lang="en-AU" sz="1800" dirty="0" smtClean="0">
                  <a:solidFill>
                    <a:schemeClr val="tx1"/>
                  </a:solidFill>
                </a:rPr>
                <a:t>Useful for putting tangible action plans in place following completion of OSIM. Can be tailored as required.</a:t>
              </a:r>
              <a:endParaRPr lang="en-AU" sz="1800" dirty="0">
                <a:solidFill>
                  <a:schemeClr val="tx1"/>
                </a:solidFill>
              </a:endParaRPr>
            </a:p>
          </p:txBody>
        </p:sp>
        <p:sp>
          <p:nvSpPr>
            <p:cNvPr id="45" name="Rectangle 44"/>
            <p:cNvSpPr/>
            <p:nvPr/>
          </p:nvSpPr>
          <p:spPr>
            <a:xfrm>
              <a:off x="4624503" y="4867211"/>
              <a:ext cx="3505758" cy="1656184"/>
            </a:xfrm>
            <a:prstGeom prst="rect">
              <a:avLst/>
            </a:prstGeom>
            <a:solidFill>
              <a:schemeClr val="bg2">
                <a:lumMod val="20000"/>
                <a:lumOff val="80000"/>
              </a:schemeClr>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108000" rIns="108000" bIns="108000" numCol="1" spcCol="0" rtlCol="0" fromWordArt="0" anchor="ctr" anchorCtr="0" forceAA="0" compatLnSpc="1">
              <a:prstTxWarp prst="textNoShape">
                <a:avLst/>
              </a:prstTxWarp>
              <a:noAutofit/>
            </a:bodyPr>
            <a:lstStyle/>
            <a:p>
              <a:pPr algn="ctr">
                <a:spcAft>
                  <a:spcPts val="600"/>
                </a:spcAft>
              </a:pPr>
              <a:r>
                <a:rPr lang="en-AU" sz="1800" b="1" dirty="0" smtClean="0">
                  <a:solidFill>
                    <a:schemeClr val="tx1"/>
                  </a:solidFill>
                </a:rPr>
                <a:t>OSIM workbook</a:t>
              </a:r>
            </a:p>
            <a:p>
              <a:pPr algn="ctr">
                <a:spcAft>
                  <a:spcPts val="600"/>
                </a:spcAft>
              </a:pPr>
              <a:r>
                <a:rPr lang="en-AU" sz="1800" dirty="0" smtClean="0">
                  <a:solidFill>
                    <a:schemeClr val="tx1"/>
                  </a:solidFill>
                </a:rPr>
                <a:t>MS Excel workbook to complete OSIM and interpret the assessment outcome.</a:t>
              </a:r>
              <a:endParaRPr lang="en-AU" sz="1800" dirty="0">
                <a:solidFill>
                  <a:schemeClr val="tx1"/>
                </a:solidFill>
              </a:endParaRPr>
            </a:p>
          </p:txBody>
        </p:sp>
        <p:sp>
          <p:nvSpPr>
            <p:cNvPr id="46" name="TextBox 45"/>
            <p:cNvSpPr txBox="1"/>
            <p:nvPr/>
          </p:nvSpPr>
          <p:spPr>
            <a:xfrm>
              <a:off x="2188931" y="7124516"/>
              <a:ext cx="2367756" cy="1015663"/>
            </a:xfrm>
            <a:prstGeom prst="rect">
              <a:avLst/>
            </a:prstGeom>
            <a:noFill/>
          </p:spPr>
          <p:txBody>
            <a:bodyPr wrap="square" rtlCol="0">
              <a:spAutoFit/>
            </a:bodyPr>
            <a:lstStyle/>
            <a:p>
              <a:pPr algn="r"/>
              <a:r>
                <a:rPr lang="en-AU" sz="2000" dirty="0" smtClean="0"/>
                <a:t>Sharing information about OSIM</a:t>
              </a:r>
              <a:endParaRPr lang="en-AU" sz="2000" dirty="0"/>
            </a:p>
          </p:txBody>
        </p:sp>
        <p:sp>
          <p:nvSpPr>
            <p:cNvPr id="47" name="TextBox 46"/>
            <p:cNvSpPr txBox="1"/>
            <p:nvPr/>
          </p:nvSpPr>
          <p:spPr>
            <a:xfrm>
              <a:off x="2050305" y="5495248"/>
              <a:ext cx="2506382" cy="400110"/>
            </a:xfrm>
            <a:prstGeom prst="rect">
              <a:avLst/>
            </a:prstGeom>
            <a:noFill/>
          </p:spPr>
          <p:txBody>
            <a:bodyPr wrap="square" rtlCol="0">
              <a:spAutoFit/>
            </a:bodyPr>
            <a:lstStyle/>
            <a:p>
              <a:pPr algn="r"/>
              <a:r>
                <a:rPr lang="en-AU" sz="2000" dirty="0" smtClean="0"/>
                <a:t>Completing OSIM</a:t>
              </a:r>
              <a:endParaRPr lang="en-AU" sz="2000" dirty="0"/>
            </a:p>
          </p:txBody>
        </p:sp>
        <p:sp>
          <p:nvSpPr>
            <p:cNvPr id="48" name="TextBox 47"/>
            <p:cNvSpPr txBox="1"/>
            <p:nvPr/>
          </p:nvSpPr>
          <p:spPr>
            <a:xfrm>
              <a:off x="2188931" y="3286957"/>
              <a:ext cx="2367756" cy="1323439"/>
            </a:xfrm>
            <a:prstGeom prst="rect">
              <a:avLst/>
            </a:prstGeom>
            <a:noFill/>
          </p:spPr>
          <p:txBody>
            <a:bodyPr wrap="square" rtlCol="0">
              <a:spAutoFit/>
            </a:bodyPr>
            <a:lstStyle/>
            <a:p>
              <a:pPr algn="r"/>
              <a:r>
                <a:rPr lang="en-AU" sz="2000" dirty="0" smtClean="0"/>
                <a:t>Taking steps to improve OSIM assessment outcome</a:t>
              </a:r>
              <a:endParaRPr lang="en-AU" sz="2000" dirty="0"/>
            </a:p>
          </p:txBody>
        </p:sp>
        <p:sp>
          <p:nvSpPr>
            <p:cNvPr id="49" name="Oval 48"/>
            <p:cNvSpPr/>
            <p:nvPr/>
          </p:nvSpPr>
          <p:spPr>
            <a:xfrm>
              <a:off x="1502396" y="7222405"/>
              <a:ext cx="819885" cy="819885"/>
            </a:xfrm>
            <a:prstGeom prst="ellipse">
              <a:avLst/>
            </a:prstGeom>
            <a:noFill/>
            <a:ln w="1270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2800" b="1" dirty="0" smtClean="0">
                  <a:solidFill>
                    <a:schemeClr val="tx2"/>
                  </a:solidFill>
                </a:rPr>
                <a:t>1.</a:t>
              </a:r>
            </a:p>
          </p:txBody>
        </p:sp>
        <p:cxnSp>
          <p:nvCxnSpPr>
            <p:cNvPr id="50" name="Straight Connector 49"/>
            <p:cNvCxnSpPr/>
            <p:nvPr/>
          </p:nvCxnSpPr>
          <p:spPr>
            <a:xfrm>
              <a:off x="1502396" y="6669765"/>
              <a:ext cx="10259575"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51" name="Oval 50"/>
            <p:cNvSpPr/>
            <p:nvPr/>
          </p:nvSpPr>
          <p:spPr>
            <a:xfrm>
              <a:off x="1502396" y="5285360"/>
              <a:ext cx="819885" cy="819885"/>
            </a:xfrm>
            <a:prstGeom prst="ellipse">
              <a:avLst/>
            </a:prstGeom>
            <a:noFill/>
            <a:ln w="1270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2800" b="1" dirty="0" smtClean="0">
                  <a:solidFill>
                    <a:schemeClr val="tx2"/>
                  </a:solidFill>
                </a:rPr>
                <a:t>2.</a:t>
              </a:r>
            </a:p>
          </p:txBody>
        </p:sp>
        <p:cxnSp>
          <p:nvCxnSpPr>
            <p:cNvPr id="52" name="Straight Connector 51"/>
            <p:cNvCxnSpPr/>
            <p:nvPr/>
          </p:nvCxnSpPr>
          <p:spPr>
            <a:xfrm>
              <a:off x="1502396" y="4716024"/>
              <a:ext cx="10259575"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53" name="Oval 52"/>
            <p:cNvSpPr/>
            <p:nvPr/>
          </p:nvSpPr>
          <p:spPr>
            <a:xfrm>
              <a:off x="1502396" y="3526710"/>
              <a:ext cx="819885" cy="819885"/>
            </a:xfrm>
            <a:prstGeom prst="ellipse">
              <a:avLst/>
            </a:prstGeom>
            <a:noFill/>
            <a:ln w="1270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2800" b="1" dirty="0" smtClean="0">
                  <a:solidFill>
                    <a:schemeClr val="tx2"/>
                  </a:solidFill>
                </a:rPr>
                <a:t>3.</a:t>
              </a:r>
            </a:p>
          </p:txBody>
        </p:sp>
      </p:grpSp>
      <p:sp>
        <p:nvSpPr>
          <p:cNvPr id="2" name="TextBox 1"/>
          <p:cNvSpPr txBox="1"/>
          <p:nvPr/>
        </p:nvSpPr>
        <p:spPr>
          <a:xfrm>
            <a:off x="6503368" y="12827194"/>
            <a:ext cx="10230547" cy="307777"/>
          </a:xfrm>
          <a:prstGeom prst="rect">
            <a:avLst/>
          </a:prstGeom>
          <a:noFill/>
        </p:spPr>
        <p:txBody>
          <a:bodyPr wrap="square" rtlCol="0">
            <a:spAutoFit/>
          </a:bodyPr>
          <a:lstStyle/>
          <a:p>
            <a:pPr algn="ctr"/>
            <a:r>
              <a:rPr lang="en-AU" sz="1400" dirty="0" smtClean="0"/>
              <a:t>This slide presentation is highlighted in orange. All supporting materials are available at www.bettercare.vic.gov.au/ .</a:t>
            </a:r>
          </a:p>
        </p:txBody>
      </p:sp>
    </p:spTree>
    <p:extLst>
      <p:ext uri="{BB962C8B-B14F-4D97-AF65-F5344CB8AC3E}">
        <p14:creationId xmlns:p14="http://schemas.microsoft.com/office/powerpoint/2010/main" val="26743532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533600" y="1128498"/>
            <a:ext cx="22179680" cy="1163380"/>
          </a:xfrm>
        </p:spPr>
        <p:txBody>
          <a:bodyPr/>
          <a:lstStyle/>
          <a:p>
            <a:r>
              <a:rPr lang="en-AU" sz="8800" dirty="0" smtClean="0">
                <a:solidFill>
                  <a:srgbClr val="006298"/>
                </a:solidFill>
              </a:rPr>
              <a:t>When should we use OSIM?</a:t>
            </a:r>
            <a:endParaRPr lang="en-AU" sz="8800" dirty="0">
              <a:solidFill>
                <a:srgbClr val="006298"/>
              </a:solidFill>
            </a:endParaRPr>
          </a:p>
        </p:txBody>
      </p:sp>
      <p:sp>
        <p:nvSpPr>
          <p:cNvPr id="4" name="Text Placeholder 4"/>
          <p:cNvSpPr txBox="1">
            <a:spLocks/>
          </p:cNvSpPr>
          <p:nvPr/>
        </p:nvSpPr>
        <p:spPr>
          <a:xfrm>
            <a:off x="1535113" y="3464678"/>
            <a:ext cx="21602700" cy="7065730"/>
          </a:xfrm>
          <a:prstGeom prst="rect">
            <a:avLst/>
          </a:prstGeom>
        </p:spPr>
        <p:txBody>
          <a:bodyPr vert="horz" lIns="0" tIns="0" rIns="0" bIns="0" rtlCol="0">
            <a:noAutofit/>
          </a:bodyPr>
          <a:lstStyle>
            <a:lvl1pPr marL="0" indent="0" algn="l" defTabSz="1828800" rtl="0" eaLnBrk="1" latinLnBrk="0" hangingPunct="1">
              <a:lnSpc>
                <a:spcPts val="4800"/>
              </a:lnSpc>
              <a:spcBef>
                <a:spcPts val="0"/>
              </a:spcBef>
              <a:spcAft>
                <a:spcPts val="1134"/>
              </a:spcAft>
              <a:buFont typeface="Arial" pitchFamily="34" charset="0"/>
              <a:buNone/>
              <a:defRPr sz="5000" b="1" kern="1200" baseline="0">
                <a:solidFill>
                  <a:schemeClr val="tx2"/>
                </a:solidFill>
                <a:latin typeface="+mn-lt"/>
                <a:ea typeface="+mn-ea"/>
                <a:cs typeface="Arial" pitchFamily="34" charset="0"/>
              </a:defRPr>
            </a:lvl1pPr>
            <a:lvl2pPr marL="0" indent="0" algn="l" defTabSz="1828800" rtl="0" eaLnBrk="1" latinLnBrk="0" hangingPunct="1">
              <a:lnSpc>
                <a:spcPts val="4600"/>
              </a:lnSpc>
              <a:spcBef>
                <a:spcPts val="0"/>
              </a:spcBef>
              <a:spcAft>
                <a:spcPts val="1984"/>
              </a:spcAft>
              <a:buFont typeface="Arial" pitchFamily="34" charset="0"/>
              <a:buNone/>
              <a:defRPr sz="3400" b="0" kern="1200">
                <a:solidFill>
                  <a:schemeClr val="tx1"/>
                </a:solidFill>
                <a:latin typeface="+mn-lt"/>
                <a:ea typeface="+mn-ea"/>
                <a:cs typeface="Arial" pitchFamily="34" charset="0"/>
              </a:defRPr>
            </a:lvl2pPr>
            <a:lvl3pPr marL="457200" indent="-4572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3pPr>
            <a:lvl4pPr marL="86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4pPr>
            <a:lvl5pPr marL="1296000" indent="-432000" algn="l" defTabSz="1828800" rtl="0" eaLnBrk="1" latinLnBrk="0" hangingPunct="1">
              <a:spcBef>
                <a:spcPts val="0"/>
              </a:spcBef>
              <a:spcAft>
                <a:spcPts val="2400"/>
              </a:spcAft>
              <a:buFont typeface="Arial" panose="020B0604020202020204" pitchFamily="34" charset="0"/>
              <a:buChar char="•"/>
              <a:defRPr sz="3200" b="0" kern="1200" baseline="0">
                <a:solidFill>
                  <a:schemeClr val="tx1"/>
                </a:solidFill>
                <a:latin typeface="+mn-lt"/>
                <a:ea typeface="+mn-ea"/>
                <a:cs typeface="Arial" pitchFamily="34" charset="0"/>
              </a:defRPr>
            </a:lvl5pPr>
            <a:lvl6pPr marL="1728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6pPr>
            <a:lvl7pPr marL="2160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7pPr>
            <a:lvl8pPr marL="2592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8pPr>
            <a:lvl9pPr marL="302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9pPr>
          </a:lstStyle>
          <a:p>
            <a:r>
              <a:rPr lang="en-AU" b="0" dirty="0">
                <a:solidFill>
                  <a:srgbClr val="007D8A"/>
                </a:solidFill>
              </a:rPr>
              <a:t>There is </a:t>
            </a:r>
            <a:r>
              <a:rPr lang="en-AU" dirty="0">
                <a:solidFill>
                  <a:srgbClr val="007D8A"/>
                </a:solidFill>
              </a:rPr>
              <a:t>no prescribed time </a:t>
            </a:r>
            <a:r>
              <a:rPr lang="en-AU" b="0" dirty="0">
                <a:solidFill>
                  <a:srgbClr val="007D8A"/>
                </a:solidFill>
              </a:rPr>
              <a:t>of the year that OSIM should be </a:t>
            </a:r>
            <a:r>
              <a:rPr lang="en-AU" b="0" dirty="0" smtClean="0">
                <a:solidFill>
                  <a:srgbClr val="007D8A"/>
                </a:solidFill>
              </a:rPr>
              <a:t>used</a:t>
            </a:r>
            <a:endParaRPr lang="en-AU" b="0" dirty="0">
              <a:solidFill>
                <a:srgbClr val="007D8A"/>
              </a:solidFill>
            </a:endParaRPr>
          </a:p>
          <a:p>
            <a:endParaRPr lang="en-AU" b="0" dirty="0"/>
          </a:p>
          <a:p>
            <a:pPr marL="0" lvl="2" indent="0">
              <a:buNone/>
            </a:pPr>
            <a:r>
              <a:rPr lang="en-AU" dirty="0"/>
              <a:t>Rather, it is recommended that health services complete the OSIM annually as part of an </a:t>
            </a:r>
            <a:r>
              <a:rPr lang="en-AU" b="1" dirty="0"/>
              <a:t>ongoing improvement cycle</a:t>
            </a:r>
            <a:r>
              <a:rPr lang="en-AU" dirty="0"/>
              <a:t>, at a time that suits their </a:t>
            </a:r>
            <a:r>
              <a:rPr lang="en-AU" dirty="0" smtClean="0"/>
              <a:t>organisation.</a:t>
            </a:r>
          </a:p>
          <a:p>
            <a:pPr marL="0" lvl="2" indent="0">
              <a:buNone/>
            </a:pPr>
            <a:r>
              <a:rPr lang="en-AU" dirty="0" smtClean="0"/>
              <a:t>E.g. </a:t>
            </a:r>
            <a:r>
              <a:rPr lang="en-AU" dirty="0"/>
              <a:t>prior to developing the organisation’s annual improvement and innovation plan, strategic plan, and/or statement of </a:t>
            </a:r>
            <a:r>
              <a:rPr lang="en-AU" dirty="0" smtClean="0"/>
              <a:t>priorities.</a:t>
            </a:r>
            <a:endParaRPr lang="en-AU" dirty="0"/>
          </a:p>
          <a:p>
            <a:pPr lvl="2"/>
            <a:endParaRPr lang="en-AU" dirty="0"/>
          </a:p>
        </p:txBody>
      </p:sp>
      <p:sp>
        <p:nvSpPr>
          <p:cNvPr id="5" name="Rounded Rectangle 4">
            <a:hlinkClick r:id="rId3"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smtClean="0">
                <a:solidFill>
                  <a:schemeClr val="tx1"/>
                </a:solidFill>
              </a:rPr>
              <a:t>Click here to return to Contents</a:t>
            </a:r>
          </a:p>
        </p:txBody>
      </p:sp>
    </p:spTree>
    <p:extLst>
      <p:ext uri="{BB962C8B-B14F-4D97-AF65-F5344CB8AC3E}">
        <p14:creationId xmlns:p14="http://schemas.microsoft.com/office/powerpoint/2010/main" val="4417669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533600" y="1128498"/>
            <a:ext cx="22179680" cy="1163380"/>
          </a:xfrm>
        </p:spPr>
        <p:txBody>
          <a:bodyPr/>
          <a:lstStyle/>
          <a:p>
            <a:r>
              <a:rPr lang="en-AU" sz="8800" dirty="0" smtClean="0">
                <a:solidFill>
                  <a:srgbClr val="006298"/>
                </a:solidFill>
              </a:rPr>
              <a:t>What is the process to use OSIM?</a:t>
            </a:r>
            <a:endParaRPr lang="en-AU" sz="8800" dirty="0">
              <a:solidFill>
                <a:srgbClr val="006298"/>
              </a:solidFill>
            </a:endParaRPr>
          </a:p>
        </p:txBody>
      </p:sp>
      <p:sp>
        <p:nvSpPr>
          <p:cNvPr id="4" name="Text Placeholder 4"/>
          <p:cNvSpPr txBox="1">
            <a:spLocks/>
          </p:cNvSpPr>
          <p:nvPr/>
        </p:nvSpPr>
        <p:spPr>
          <a:xfrm>
            <a:off x="1535113" y="3464679"/>
            <a:ext cx="21602700" cy="1305090"/>
          </a:xfrm>
          <a:prstGeom prst="rect">
            <a:avLst/>
          </a:prstGeom>
        </p:spPr>
        <p:txBody>
          <a:bodyPr vert="horz" lIns="0" tIns="0" rIns="0" bIns="0" rtlCol="0">
            <a:noAutofit/>
          </a:bodyPr>
          <a:lstStyle>
            <a:lvl1pPr marL="0" indent="0" algn="l" defTabSz="1828800" rtl="0" eaLnBrk="1" latinLnBrk="0" hangingPunct="1">
              <a:lnSpc>
                <a:spcPts val="4800"/>
              </a:lnSpc>
              <a:spcBef>
                <a:spcPts val="0"/>
              </a:spcBef>
              <a:spcAft>
                <a:spcPts val="1134"/>
              </a:spcAft>
              <a:buFont typeface="Arial" pitchFamily="34" charset="0"/>
              <a:buNone/>
              <a:defRPr sz="5000" b="1" kern="1200" baseline="0">
                <a:solidFill>
                  <a:schemeClr val="tx2"/>
                </a:solidFill>
                <a:latin typeface="+mn-lt"/>
                <a:ea typeface="+mn-ea"/>
                <a:cs typeface="Arial" pitchFamily="34" charset="0"/>
              </a:defRPr>
            </a:lvl1pPr>
            <a:lvl2pPr marL="0" indent="0" algn="l" defTabSz="1828800" rtl="0" eaLnBrk="1" latinLnBrk="0" hangingPunct="1">
              <a:lnSpc>
                <a:spcPts val="4600"/>
              </a:lnSpc>
              <a:spcBef>
                <a:spcPts val="0"/>
              </a:spcBef>
              <a:spcAft>
                <a:spcPts val="1984"/>
              </a:spcAft>
              <a:buFont typeface="Arial" pitchFamily="34" charset="0"/>
              <a:buNone/>
              <a:defRPr sz="3400" b="0" kern="1200">
                <a:solidFill>
                  <a:schemeClr val="tx1"/>
                </a:solidFill>
                <a:latin typeface="+mn-lt"/>
                <a:ea typeface="+mn-ea"/>
                <a:cs typeface="Arial" pitchFamily="34" charset="0"/>
              </a:defRPr>
            </a:lvl2pPr>
            <a:lvl3pPr marL="457200" indent="-4572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3pPr>
            <a:lvl4pPr marL="86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4pPr>
            <a:lvl5pPr marL="1296000" indent="-432000" algn="l" defTabSz="1828800" rtl="0" eaLnBrk="1" latinLnBrk="0" hangingPunct="1">
              <a:spcBef>
                <a:spcPts val="0"/>
              </a:spcBef>
              <a:spcAft>
                <a:spcPts val="2400"/>
              </a:spcAft>
              <a:buFont typeface="Arial" panose="020B0604020202020204" pitchFamily="34" charset="0"/>
              <a:buChar char="•"/>
              <a:defRPr sz="3200" b="0" kern="1200" baseline="0">
                <a:solidFill>
                  <a:schemeClr val="tx1"/>
                </a:solidFill>
                <a:latin typeface="+mn-lt"/>
                <a:ea typeface="+mn-ea"/>
                <a:cs typeface="Arial" pitchFamily="34" charset="0"/>
              </a:defRPr>
            </a:lvl5pPr>
            <a:lvl6pPr marL="1728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6pPr>
            <a:lvl7pPr marL="2160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7pPr>
            <a:lvl8pPr marL="2592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8pPr>
            <a:lvl9pPr marL="302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9pPr>
          </a:lstStyle>
          <a:p>
            <a:pPr>
              <a:lnSpc>
                <a:spcPts val="5200"/>
              </a:lnSpc>
            </a:pPr>
            <a:r>
              <a:rPr lang="en-AU" dirty="0" smtClean="0">
                <a:solidFill>
                  <a:srgbClr val="007D8A"/>
                </a:solidFill>
              </a:rPr>
              <a:t>Four stages and timeframes</a:t>
            </a:r>
            <a:r>
              <a:rPr lang="en-AU" b="0" dirty="0" smtClean="0">
                <a:solidFill>
                  <a:srgbClr val="007D8A"/>
                </a:solidFill>
              </a:rPr>
              <a:t> – should be tailored to the needs of the health services</a:t>
            </a:r>
            <a:endParaRPr lang="en-AU" b="0" dirty="0">
              <a:solidFill>
                <a:srgbClr val="007D8A"/>
              </a:solidFill>
            </a:endParaRPr>
          </a:p>
          <a:p>
            <a:endParaRPr lang="en-AU" b="0" dirty="0"/>
          </a:p>
          <a:p>
            <a:pPr lvl="2"/>
            <a:endParaRPr lang="en-AU" dirty="0"/>
          </a:p>
        </p:txBody>
      </p:sp>
      <p:sp>
        <p:nvSpPr>
          <p:cNvPr id="28" name="Rounded Rectangle 27">
            <a:hlinkClick r:id="rId3"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smtClean="0">
                <a:solidFill>
                  <a:schemeClr val="tx1"/>
                </a:solidFill>
              </a:rPr>
              <a:t>Click here to return to Contents</a:t>
            </a:r>
          </a:p>
        </p:txBody>
      </p:sp>
      <p:sp>
        <p:nvSpPr>
          <p:cNvPr id="29" name="Rectangle 28"/>
          <p:cNvSpPr/>
          <p:nvPr/>
        </p:nvSpPr>
        <p:spPr>
          <a:xfrm>
            <a:off x="3836107" y="5777880"/>
            <a:ext cx="4015705" cy="1771166"/>
          </a:xfrm>
          <a:prstGeom prst="rect">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00000" tIns="0" rIns="288000" bIns="0" numCol="1" spcCol="0" rtlCol="0" fromWordArt="0" anchor="ctr" anchorCtr="0" forceAA="0" compatLnSpc="1">
            <a:prstTxWarp prst="textNoShape">
              <a:avLst/>
            </a:prstTxWarp>
            <a:noAutofit/>
          </a:bodyPr>
          <a:lstStyle/>
          <a:p>
            <a:pPr algn="r"/>
            <a:r>
              <a:rPr lang="en-AU" sz="2800" b="1" dirty="0" smtClean="0">
                <a:solidFill>
                  <a:schemeClr val="bg1"/>
                </a:solidFill>
              </a:rPr>
              <a:t>Preparation and information gathering</a:t>
            </a:r>
          </a:p>
        </p:txBody>
      </p:sp>
      <p:sp>
        <p:nvSpPr>
          <p:cNvPr id="30" name="Rectangle 29"/>
          <p:cNvSpPr/>
          <p:nvPr/>
        </p:nvSpPr>
        <p:spPr>
          <a:xfrm>
            <a:off x="7851812" y="5777880"/>
            <a:ext cx="4015705" cy="1771166"/>
          </a:xfrm>
          <a:prstGeom prst="rect">
            <a:avLst/>
          </a:prstGeom>
          <a:solidFill>
            <a:schemeClr val="accent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00000" tIns="0" rIns="288000" bIns="0" numCol="1" spcCol="0" rtlCol="0" fromWordArt="0" anchor="ctr" anchorCtr="0" forceAA="0" compatLnSpc="1">
            <a:prstTxWarp prst="textNoShape">
              <a:avLst/>
            </a:prstTxWarp>
            <a:noAutofit/>
          </a:bodyPr>
          <a:lstStyle/>
          <a:p>
            <a:pPr algn="r"/>
            <a:r>
              <a:rPr lang="en-AU" sz="2800" b="1" dirty="0" smtClean="0">
                <a:solidFill>
                  <a:schemeClr val="bg1"/>
                </a:solidFill>
              </a:rPr>
              <a:t>Workshop</a:t>
            </a:r>
          </a:p>
        </p:txBody>
      </p:sp>
      <p:sp>
        <p:nvSpPr>
          <p:cNvPr id="31" name="Rectangle 30"/>
          <p:cNvSpPr/>
          <p:nvPr/>
        </p:nvSpPr>
        <p:spPr>
          <a:xfrm>
            <a:off x="11870567" y="5777880"/>
            <a:ext cx="4015705" cy="1771166"/>
          </a:xfrm>
          <a:prstGeom prst="rect">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00000" tIns="0" rIns="288000" bIns="0" numCol="1" spcCol="0" rtlCol="0" fromWordArt="0" anchor="ctr" anchorCtr="0" forceAA="0" compatLnSpc="1">
            <a:prstTxWarp prst="textNoShape">
              <a:avLst/>
            </a:prstTxWarp>
            <a:noAutofit/>
          </a:bodyPr>
          <a:lstStyle/>
          <a:p>
            <a:pPr algn="r"/>
            <a:r>
              <a:rPr lang="en-AU" sz="2800" b="1" dirty="0" smtClean="0">
                <a:solidFill>
                  <a:schemeClr val="bg1"/>
                </a:solidFill>
              </a:rPr>
              <a:t>Analysis and action planning</a:t>
            </a:r>
            <a:endParaRPr lang="en-AU" sz="2800" b="1" dirty="0">
              <a:solidFill>
                <a:schemeClr val="bg1"/>
              </a:solidFill>
            </a:endParaRPr>
          </a:p>
        </p:txBody>
      </p:sp>
      <p:sp>
        <p:nvSpPr>
          <p:cNvPr id="32" name="Rectangle 31"/>
          <p:cNvSpPr/>
          <p:nvPr/>
        </p:nvSpPr>
        <p:spPr>
          <a:xfrm>
            <a:off x="16946900" y="5777880"/>
            <a:ext cx="4176466" cy="1771166"/>
          </a:xfrm>
          <a:prstGeom prst="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00000" tIns="0" rIns="288000" bIns="0" numCol="1" spcCol="0" rtlCol="0" fromWordArt="0" anchor="ctr" anchorCtr="0" forceAA="0" compatLnSpc="1">
            <a:prstTxWarp prst="textNoShape">
              <a:avLst/>
            </a:prstTxWarp>
            <a:noAutofit/>
          </a:bodyPr>
          <a:lstStyle/>
          <a:p>
            <a:pPr algn="r"/>
            <a:r>
              <a:rPr lang="en-AU" sz="2800" b="1" dirty="0">
                <a:solidFill>
                  <a:schemeClr val="bg1"/>
                </a:solidFill>
              </a:rPr>
              <a:t>Using the OSIM assessment outcomes</a:t>
            </a:r>
          </a:p>
        </p:txBody>
      </p:sp>
      <p:sp>
        <p:nvSpPr>
          <p:cNvPr id="33" name="Rectangle 32"/>
          <p:cNvSpPr/>
          <p:nvPr/>
        </p:nvSpPr>
        <p:spPr>
          <a:xfrm>
            <a:off x="3836106" y="7650088"/>
            <a:ext cx="4015705" cy="44644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t" anchorCtr="0" forceAA="0" compatLnSpc="1">
            <a:prstTxWarp prst="textNoShape">
              <a:avLst/>
            </a:prstTxWarp>
            <a:noAutofit/>
          </a:bodyPr>
          <a:lstStyle/>
          <a:p>
            <a:pPr marL="371475" indent="-371475">
              <a:spcBef>
                <a:spcPts val="300"/>
              </a:spcBef>
              <a:spcAft>
                <a:spcPts val="300"/>
              </a:spcAft>
              <a:buFont typeface="Arial" panose="020B0604020202020204" pitchFamily="34" charset="0"/>
              <a:buChar char="•"/>
            </a:pPr>
            <a:r>
              <a:rPr lang="en-AU" sz="2400" dirty="0" smtClean="0">
                <a:solidFill>
                  <a:schemeClr val="tx1"/>
                </a:solidFill>
              </a:rPr>
              <a:t>Identify and invite executives and staff to participate.</a:t>
            </a:r>
          </a:p>
          <a:p>
            <a:pPr marL="371475" indent="-371475">
              <a:spcBef>
                <a:spcPts val="300"/>
              </a:spcBef>
              <a:spcAft>
                <a:spcPts val="300"/>
              </a:spcAft>
              <a:buFont typeface="Arial" panose="020B0604020202020204" pitchFamily="34" charset="0"/>
              <a:buChar char="•"/>
            </a:pPr>
            <a:r>
              <a:rPr lang="en-AU" sz="2400" dirty="0">
                <a:solidFill>
                  <a:schemeClr val="tx1"/>
                </a:solidFill>
              </a:rPr>
              <a:t>Distribute pre-reading and workshop information to </a:t>
            </a:r>
            <a:r>
              <a:rPr lang="en-AU" sz="2400" dirty="0" smtClean="0">
                <a:solidFill>
                  <a:schemeClr val="tx1"/>
                </a:solidFill>
              </a:rPr>
              <a:t>participants.</a:t>
            </a:r>
            <a:endParaRPr lang="en-AU" sz="2400" dirty="0">
              <a:solidFill>
                <a:schemeClr val="tx1"/>
              </a:solidFill>
            </a:endParaRPr>
          </a:p>
          <a:p>
            <a:pPr marL="371475" indent="-371475">
              <a:spcBef>
                <a:spcPts val="300"/>
              </a:spcBef>
              <a:spcAft>
                <a:spcPts val="300"/>
              </a:spcAft>
              <a:buFont typeface="Arial" panose="020B0604020202020204" pitchFamily="34" charset="0"/>
              <a:buChar char="•"/>
            </a:pPr>
            <a:r>
              <a:rPr lang="en-AU" sz="2400" dirty="0" smtClean="0">
                <a:solidFill>
                  <a:schemeClr val="tx1"/>
                </a:solidFill>
              </a:rPr>
              <a:t>Gather relevant information and prepare for workshop discussions.</a:t>
            </a:r>
          </a:p>
        </p:txBody>
      </p:sp>
      <p:sp>
        <p:nvSpPr>
          <p:cNvPr id="34" name="Rectangle 33"/>
          <p:cNvSpPr/>
          <p:nvPr/>
        </p:nvSpPr>
        <p:spPr>
          <a:xfrm>
            <a:off x="7851812" y="7650088"/>
            <a:ext cx="4018756" cy="2232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t" anchorCtr="0" forceAA="0" compatLnSpc="1">
            <a:prstTxWarp prst="textNoShape">
              <a:avLst/>
            </a:prstTxWarp>
            <a:noAutofit/>
          </a:bodyPr>
          <a:lstStyle/>
          <a:p>
            <a:pPr marL="371475" indent="-371475">
              <a:spcBef>
                <a:spcPts val="300"/>
              </a:spcBef>
              <a:spcAft>
                <a:spcPts val="300"/>
              </a:spcAft>
              <a:buFont typeface="Arial" panose="020B0604020202020204" pitchFamily="34" charset="0"/>
              <a:buChar char="•"/>
            </a:pPr>
            <a:r>
              <a:rPr lang="en-AU" sz="2400" dirty="0">
                <a:solidFill>
                  <a:schemeClr val="tx1"/>
                </a:solidFill>
              </a:rPr>
              <a:t>Facilitate a workshop to discuss the OSIM domains and </a:t>
            </a:r>
            <a:r>
              <a:rPr lang="en-AU" sz="2400" dirty="0" smtClean="0">
                <a:solidFill>
                  <a:schemeClr val="tx1"/>
                </a:solidFill>
              </a:rPr>
              <a:t>criteria, assign </a:t>
            </a:r>
            <a:r>
              <a:rPr lang="en-AU" sz="2400" dirty="0">
                <a:solidFill>
                  <a:schemeClr val="tx1"/>
                </a:solidFill>
              </a:rPr>
              <a:t>maturity </a:t>
            </a:r>
            <a:r>
              <a:rPr lang="en-AU" sz="2400" dirty="0" smtClean="0">
                <a:solidFill>
                  <a:schemeClr val="tx1"/>
                </a:solidFill>
              </a:rPr>
              <a:t>levels and determine priorities.</a:t>
            </a:r>
            <a:endParaRPr lang="en-AU" sz="2400" dirty="0">
              <a:solidFill>
                <a:schemeClr val="tx1"/>
              </a:solidFill>
            </a:endParaRPr>
          </a:p>
        </p:txBody>
      </p:sp>
      <p:sp>
        <p:nvSpPr>
          <p:cNvPr id="35" name="Rectangle 34"/>
          <p:cNvSpPr/>
          <p:nvPr/>
        </p:nvSpPr>
        <p:spPr>
          <a:xfrm>
            <a:off x="11870568" y="7650088"/>
            <a:ext cx="4015704" cy="39604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t" anchorCtr="0" forceAA="0" compatLnSpc="1">
            <a:prstTxWarp prst="textNoShape">
              <a:avLst/>
            </a:prstTxWarp>
            <a:noAutofit/>
          </a:bodyPr>
          <a:lstStyle/>
          <a:p>
            <a:pPr marL="371475" indent="-371475">
              <a:spcBef>
                <a:spcPts val="300"/>
              </a:spcBef>
              <a:spcAft>
                <a:spcPts val="300"/>
              </a:spcAft>
              <a:buFont typeface="Arial" panose="020B0604020202020204" pitchFamily="34" charset="0"/>
              <a:buChar char="•"/>
            </a:pPr>
            <a:r>
              <a:rPr lang="en-AU" sz="2400" dirty="0" smtClean="0">
                <a:solidFill>
                  <a:schemeClr val="tx1"/>
                </a:solidFill>
              </a:rPr>
              <a:t>Analyse the assessment outcomes.</a:t>
            </a:r>
          </a:p>
          <a:p>
            <a:pPr marL="371475" indent="-371475">
              <a:spcBef>
                <a:spcPts val="300"/>
              </a:spcBef>
              <a:spcAft>
                <a:spcPts val="300"/>
              </a:spcAft>
              <a:buFont typeface="Arial" panose="020B0604020202020204" pitchFamily="34" charset="0"/>
              <a:buChar char="•"/>
            </a:pPr>
            <a:r>
              <a:rPr lang="en-AU" sz="2400" dirty="0" smtClean="0">
                <a:solidFill>
                  <a:schemeClr val="tx1"/>
                </a:solidFill>
              </a:rPr>
              <a:t>Define actions for priorities.</a:t>
            </a:r>
          </a:p>
          <a:p>
            <a:pPr marL="371475" indent="-371475">
              <a:spcBef>
                <a:spcPts val="300"/>
              </a:spcBef>
              <a:spcAft>
                <a:spcPts val="300"/>
              </a:spcAft>
              <a:buFont typeface="Arial" panose="020B0604020202020204" pitchFamily="34" charset="0"/>
              <a:buChar char="•"/>
            </a:pPr>
            <a:r>
              <a:rPr lang="en-AU" sz="2400" dirty="0" smtClean="0">
                <a:solidFill>
                  <a:schemeClr val="tx1"/>
                </a:solidFill>
              </a:rPr>
              <a:t>Communicate to, and involve, workshop participants and other key stakeholders.</a:t>
            </a:r>
          </a:p>
        </p:txBody>
      </p:sp>
      <p:sp>
        <p:nvSpPr>
          <p:cNvPr id="36" name="Rectangle 35"/>
          <p:cNvSpPr/>
          <p:nvPr/>
        </p:nvSpPr>
        <p:spPr>
          <a:xfrm>
            <a:off x="16946899" y="7650088"/>
            <a:ext cx="4176465" cy="45365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44000" rIns="144000" bIns="144000" numCol="1" spcCol="0" rtlCol="0" fromWordArt="0" anchor="t" anchorCtr="0" forceAA="0" compatLnSpc="1">
            <a:prstTxWarp prst="textNoShape">
              <a:avLst/>
            </a:prstTxWarp>
            <a:noAutofit/>
          </a:bodyPr>
          <a:lstStyle/>
          <a:p>
            <a:pPr marL="342900" indent="-342900">
              <a:spcBef>
                <a:spcPts val="300"/>
              </a:spcBef>
              <a:spcAft>
                <a:spcPts val="300"/>
              </a:spcAft>
              <a:buFont typeface="Arial" panose="020B0604020202020204" pitchFamily="34" charset="0"/>
              <a:buChar char="•"/>
            </a:pPr>
            <a:r>
              <a:rPr lang="en-AU" sz="2400" dirty="0" smtClean="0">
                <a:solidFill>
                  <a:schemeClr val="tx1"/>
                </a:solidFill>
              </a:rPr>
              <a:t>Align OSIM assessment outcomes with the organisation’s strategic direction.</a:t>
            </a:r>
          </a:p>
          <a:p>
            <a:pPr marL="342900" indent="-342900">
              <a:spcBef>
                <a:spcPts val="300"/>
              </a:spcBef>
              <a:spcAft>
                <a:spcPts val="300"/>
              </a:spcAft>
              <a:buFont typeface="Arial" panose="020B0604020202020204" pitchFamily="34" charset="0"/>
              <a:buChar char="•"/>
            </a:pPr>
            <a:r>
              <a:rPr lang="en-AU" sz="2400" dirty="0" smtClean="0">
                <a:solidFill>
                  <a:schemeClr val="tx1"/>
                </a:solidFill>
              </a:rPr>
              <a:t>Develop an improvement and </a:t>
            </a:r>
            <a:r>
              <a:rPr lang="en-AU" sz="2400" dirty="0">
                <a:solidFill>
                  <a:schemeClr val="tx1"/>
                </a:solidFill>
              </a:rPr>
              <a:t>i</a:t>
            </a:r>
            <a:r>
              <a:rPr lang="en-AU" sz="2400" dirty="0" smtClean="0">
                <a:solidFill>
                  <a:schemeClr val="tx1"/>
                </a:solidFill>
              </a:rPr>
              <a:t>nnovation plan.</a:t>
            </a:r>
          </a:p>
          <a:p>
            <a:pPr marL="342900" indent="-342900">
              <a:spcBef>
                <a:spcPts val="300"/>
              </a:spcBef>
              <a:spcAft>
                <a:spcPts val="300"/>
              </a:spcAft>
              <a:buFont typeface="Arial" panose="020B0604020202020204" pitchFamily="34" charset="0"/>
              <a:buChar char="•"/>
            </a:pPr>
            <a:r>
              <a:rPr lang="en-AU" sz="2400" dirty="0" smtClean="0">
                <a:solidFill>
                  <a:schemeClr val="tx1"/>
                </a:solidFill>
              </a:rPr>
              <a:t>Initiate and monitor plans.</a:t>
            </a:r>
          </a:p>
          <a:p>
            <a:pPr marL="342900" indent="-342900">
              <a:spcBef>
                <a:spcPts val="300"/>
              </a:spcBef>
              <a:spcAft>
                <a:spcPts val="300"/>
              </a:spcAft>
              <a:buFont typeface="Arial" panose="020B0604020202020204" pitchFamily="34" charset="0"/>
              <a:buChar char="•"/>
            </a:pPr>
            <a:r>
              <a:rPr lang="en-AU" sz="2400" dirty="0" smtClean="0">
                <a:solidFill>
                  <a:schemeClr val="tx1"/>
                </a:solidFill>
              </a:rPr>
              <a:t>Re-assess and adapt to continually build the organisation’s improvement capability.</a:t>
            </a:r>
          </a:p>
        </p:txBody>
      </p:sp>
      <p:sp>
        <p:nvSpPr>
          <p:cNvPr id="38" name="Oval 37"/>
          <p:cNvSpPr/>
          <p:nvPr/>
        </p:nvSpPr>
        <p:spPr>
          <a:xfrm>
            <a:off x="3614675" y="5558657"/>
            <a:ext cx="885583" cy="885583"/>
          </a:xfrm>
          <a:prstGeom prst="ellips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2800" b="1" dirty="0" smtClean="0">
                <a:solidFill>
                  <a:schemeClr val="bg1"/>
                </a:solidFill>
              </a:rPr>
              <a:t>1.</a:t>
            </a:r>
            <a:endParaRPr lang="en-AU" sz="2800" b="1" dirty="0">
              <a:solidFill>
                <a:schemeClr val="bg1"/>
              </a:solidFill>
            </a:endParaRPr>
          </a:p>
        </p:txBody>
      </p:sp>
      <p:sp>
        <p:nvSpPr>
          <p:cNvPr id="39" name="Oval 38"/>
          <p:cNvSpPr/>
          <p:nvPr/>
        </p:nvSpPr>
        <p:spPr>
          <a:xfrm>
            <a:off x="7647123" y="5514121"/>
            <a:ext cx="885583" cy="885583"/>
          </a:xfrm>
          <a:prstGeom prst="ellipse">
            <a:avLst/>
          </a:prstGeom>
          <a:solidFill>
            <a:schemeClr val="accent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2800" b="1" dirty="0" smtClean="0">
                <a:solidFill>
                  <a:schemeClr val="bg1"/>
                </a:solidFill>
              </a:rPr>
              <a:t>2.</a:t>
            </a:r>
            <a:endParaRPr lang="en-AU" sz="2800" b="1" dirty="0">
              <a:solidFill>
                <a:schemeClr val="bg1"/>
              </a:solidFill>
            </a:endParaRPr>
          </a:p>
        </p:txBody>
      </p:sp>
      <p:sp>
        <p:nvSpPr>
          <p:cNvPr id="40" name="Oval 39"/>
          <p:cNvSpPr/>
          <p:nvPr/>
        </p:nvSpPr>
        <p:spPr>
          <a:xfrm>
            <a:off x="11603566" y="5514120"/>
            <a:ext cx="885583" cy="885583"/>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2800" b="1" dirty="0" smtClean="0">
                <a:solidFill>
                  <a:schemeClr val="bg1"/>
                </a:solidFill>
              </a:rPr>
              <a:t>3.</a:t>
            </a:r>
            <a:endParaRPr lang="en-AU" sz="2800" b="1" dirty="0">
              <a:solidFill>
                <a:schemeClr val="bg1"/>
              </a:solidFill>
            </a:endParaRPr>
          </a:p>
        </p:txBody>
      </p:sp>
      <p:cxnSp>
        <p:nvCxnSpPr>
          <p:cNvPr id="41" name="Straight Arrow Connector 40"/>
          <p:cNvCxnSpPr/>
          <p:nvPr/>
        </p:nvCxnSpPr>
        <p:spPr>
          <a:xfrm>
            <a:off x="3836107" y="5173357"/>
            <a:ext cx="4015704" cy="0"/>
          </a:xfrm>
          <a:prstGeom prst="straightConnector1">
            <a:avLst/>
          </a:prstGeom>
          <a:ln w="57150">
            <a:solidFill>
              <a:schemeClr val="bg1">
                <a:lumMod val="65000"/>
              </a:schemeClr>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5015047" y="4942525"/>
            <a:ext cx="1657825" cy="461665"/>
          </a:xfrm>
          <a:prstGeom prst="rect">
            <a:avLst/>
          </a:prstGeom>
          <a:solidFill>
            <a:schemeClr val="bg1"/>
          </a:solidFill>
        </p:spPr>
        <p:txBody>
          <a:bodyPr wrap="none" rtlCol="0">
            <a:spAutoFit/>
          </a:bodyPr>
          <a:lstStyle/>
          <a:p>
            <a:pPr algn="ctr"/>
            <a:r>
              <a:rPr lang="en-AU" sz="2400" dirty="0" smtClean="0"/>
              <a:t>4–6 weeks</a:t>
            </a:r>
            <a:endParaRPr lang="en-AU" sz="2400" dirty="0"/>
          </a:p>
        </p:txBody>
      </p:sp>
      <p:cxnSp>
        <p:nvCxnSpPr>
          <p:cNvPr id="43" name="Straight Arrow Connector 42"/>
          <p:cNvCxnSpPr/>
          <p:nvPr/>
        </p:nvCxnSpPr>
        <p:spPr>
          <a:xfrm flipV="1">
            <a:off x="11870567" y="5173357"/>
            <a:ext cx="4015706" cy="1"/>
          </a:xfrm>
          <a:prstGeom prst="straightConnector1">
            <a:avLst/>
          </a:prstGeom>
          <a:ln w="57150">
            <a:solidFill>
              <a:schemeClr val="bg1">
                <a:lumMod val="65000"/>
              </a:schemeClr>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12998211" y="4942525"/>
            <a:ext cx="1657826" cy="461665"/>
          </a:xfrm>
          <a:prstGeom prst="rect">
            <a:avLst/>
          </a:prstGeom>
          <a:solidFill>
            <a:schemeClr val="bg1"/>
          </a:solidFill>
        </p:spPr>
        <p:txBody>
          <a:bodyPr wrap="none" rtlCol="0">
            <a:spAutoFit/>
          </a:bodyPr>
          <a:lstStyle/>
          <a:p>
            <a:r>
              <a:rPr lang="en-AU" sz="2400" dirty="0" smtClean="0"/>
              <a:t>4–6 weeks</a:t>
            </a:r>
            <a:endParaRPr lang="en-AU" sz="2400" dirty="0"/>
          </a:p>
        </p:txBody>
      </p:sp>
      <p:cxnSp>
        <p:nvCxnSpPr>
          <p:cNvPr id="45" name="Straight Arrow Connector 44"/>
          <p:cNvCxnSpPr/>
          <p:nvPr/>
        </p:nvCxnSpPr>
        <p:spPr>
          <a:xfrm>
            <a:off x="7851812" y="5173357"/>
            <a:ext cx="4015704" cy="0"/>
          </a:xfrm>
          <a:prstGeom prst="straightConnector1">
            <a:avLst/>
          </a:prstGeom>
          <a:ln w="57150">
            <a:solidFill>
              <a:schemeClr val="bg1">
                <a:lumMod val="65000"/>
              </a:schemeClr>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9390626" y="4942525"/>
            <a:ext cx="938077" cy="461665"/>
          </a:xfrm>
          <a:prstGeom prst="rect">
            <a:avLst/>
          </a:prstGeom>
          <a:solidFill>
            <a:schemeClr val="bg1"/>
          </a:solidFill>
        </p:spPr>
        <p:txBody>
          <a:bodyPr wrap="none" rtlCol="0">
            <a:spAutoFit/>
          </a:bodyPr>
          <a:lstStyle/>
          <a:p>
            <a:pPr algn="ctr"/>
            <a:r>
              <a:rPr lang="en-AU" sz="2400" dirty="0" smtClean="0"/>
              <a:t>1 day</a:t>
            </a:r>
            <a:endParaRPr lang="en-AU" sz="2400" dirty="0"/>
          </a:p>
        </p:txBody>
      </p:sp>
      <p:cxnSp>
        <p:nvCxnSpPr>
          <p:cNvPr id="47" name="Straight Connector 46"/>
          <p:cNvCxnSpPr/>
          <p:nvPr/>
        </p:nvCxnSpPr>
        <p:spPr>
          <a:xfrm>
            <a:off x="16216075" y="5173356"/>
            <a:ext cx="0" cy="6941227"/>
          </a:xfrm>
          <a:prstGeom prst="line">
            <a:avLst/>
          </a:prstGeom>
        </p:spPr>
        <p:style>
          <a:lnRef idx="1">
            <a:schemeClr val="accent1"/>
          </a:lnRef>
          <a:fillRef idx="0">
            <a:schemeClr val="accent1"/>
          </a:fillRef>
          <a:effectRef idx="0">
            <a:schemeClr val="accent1"/>
          </a:effectRef>
          <a:fontRef idx="minor">
            <a:schemeClr val="tx1"/>
          </a:fontRef>
        </p:style>
      </p:cxnSp>
      <p:sp>
        <p:nvSpPr>
          <p:cNvPr id="48" name="Oval 47"/>
          <p:cNvSpPr/>
          <p:nvPr/>
        </p:nvSpPr>
        <p:spPr>
          <a:xfrm>
            <a:off x="16504107" y="5514121"/>
            <a:ext cx="885583" cy="885583"/>
          </a:xfrm>
          <a:prstGeom prst="ellipse">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2800" b="1" dirty="0" smtClean="0">
                <a:solidFill>
                  <a:schemeClr val="bg1"/>
                </a:solidFill>
              </a:rPr>
              <a:t>4.</a:t>
            </a:r>
            <a:endParaRPr lang="en-AU" sz="2800" b="1" dirty="0">
              <a:solidFill>
                <a:schemeClr val="bg1"/>
              </a:solidFill>
            </a:endParaRPr>
          </a:p>
        </p:txBody>
      </p:sp>
    </p:spTree>
    <p:extLst>
      <p:ext uri="{BB962C8B-B14F-4D97-AF65-F5344CB8AC3E}">
        <p14:creationId xmlns:p14="http://schemas.microsoft.com/office/powerpoint/2010/main" val="7967904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533600" y="1128498"/>
            <a:ext cx="22179680" cy="1163380"/>
          </a:xfrm>
        </p:spPr>
        <p:txBody>
          <a:bodyPr/>
          <a:lstStyle/>
          <a:p>
            <a:r>
              <a:rPr lang="en-AU" sz="8800" dirty="0" smtClean="0">
                <a:solidFill>
                  <a:srgbClr val="006298"/>
                </a:solidFill>
              </a:rPr>
              <a:t>What does it look like? – Criterion tab</a:t>
            </a:r>
            <a:endParaRPr lang="en-AU" sz="8800" dirty="0">
              <a:solidFill>
                <a:srgbClr val="006298"/>
              </a:solidFill>
            </a:endParaRPr>
          </a:p>
        </p:txBody>
      </p:sp>
      <p:sp>
        <p:nvSpPr>
          <p:cNvPr id="29" name="TextBox 28"/>
          <p:cNvSpPr txBox="1"/>
          <p:nvPr/>
        </p:nvSpPr>
        <p:spPr>
          <a:xfrm>
            <a:off x="3658444" y="12906964"/>
            <a:ext cx="17067112" cy="400110"/>
          </a:xfrm>
          <a:prstGeom prst="rect">
            <a:avLst/>
          </a:prstGeom>
          <a:noFill/>
        </p:spPr>
        <p:txBody>
          <a:bodyPr wrap="square" rtlCol="0">
            <a:spAutoFit/>
          </a:bodyPr>
          <a:lstStyle/>
          <a:p>
            <a:pPr algn="ctr"/>
            <a:r>
              <a:rPr lang="en-AU" sz="2000" b="1" dirty="0" smtClean="0"/>
              <a:t>Sample workbook tab – Strategic alignment criterion</a:t>
            </a:r>
            <a:endParaRPr lang="en-AU" sz="2000" b="1" dirty="0"/>
          </a:p>
        </p:txBody>
      </p:sp>
      <p:sp>
        <p:nvSpPr>
          <p:cNvPr id="5" name="Rounded Rectangle 4">
            <a:hlinkClick r:id="rId3"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smtClean="0">
                <a:solidFill>
                  <a:schemeClr val="tx1"/>
                </a:solidFill>
              </a:rPr>
              <a:t>Click here to return to Contents</a:t>
            </a:r>
          </a:p>
        </p:txBody>
      </p:sp>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31160" y="2382702"/>
            <a:ext cx="15121680" cy="10592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200730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84" name="Picture 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60723" y="2429654"/>
            <a:ext cx="15432246" cy="104949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itle 10"/>
          <p:cNvSpPr>
            <a:spLocks noGrp="1"/>
          </p:cNvSpPr>
          <p:nvPr>
            <p:ph type="title"/>
          </p:nvPr>
        </p:nvSpPr>
        <p:spPr>
          <a:xfrm>
            <a:off x="1533600" y="1128498"/>
            <a:ext cx="22179680" cy="1163380"/>
          </a:xfrm>
        </p:spPr>
        <p:txBody>
          <a:bodyPr/>
          <a:lstStyle/>
          <a:p>
            <a:r>
              <a:rPr lang="en-AU" sz="8800" dirty="0" smtClean="0">
                <a:solidFill>
                  <a:srgbClr val="006298"/>
                </a:solidFill>
              </a:rPr>
              <a:t>What does it look like? – Dashboard tab</a:t>
            </a:r>
            <a:endParaRPr lang="en-AU" sz="8800" dirty="0">
              <a:solidFill>
                <a:srgbClr val="006298"/>
              </a:solidFill>
            </a:endParaRPr>
          </a:p>
        </p:txBody>
      </p:sp>
      <p:sp>
        <p:nvSpPr>
          <p:cNvPr id="29" name="TextBox 28"/>
          <p:cNvSpPr txBox="1"/>
          <p:nvPr/>
        </p:nvSpPr>
        <p:spPr>
          <a:xfrm>
            <a:off x="5385093" y="12924601"/>
            <a:ext cx="13613813" cy="400110"/>
          </a:xfrm>
          <a:prstGeom prst="rect">
            <a:avLst/>
          </a:prstGeom>
          <a:noFill/>
        </p:spPr>
        <p:txBody>
          <a:bodyPr wrap="square" rtlCol="0">
            <a:spAutoFit/>
          </a:bodyPr>
          <a:lstStyle/>
          <a:p>
            <a:pPr algn="ctr"/>
            <a:r>
              <a:rPr lang="en-AU" sz="2000" b="1" dirty="0" smtClean="0"/>
              <a:t>Sample workbook tab – Dashboard</a:t>
            </a:r>
            <a:endParaRPr lang="en-AU" sz="2000" b="1" dirty="0"/>
          </a:p>
        </p:txBody>
      </p:sp>
      <p:sp>
        <p:nvSpPr>
          <p:cNvPr id="5" name="Rounded Rectangle 4">
            <a:hlinkClick r:id="rId4"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smtClean="0">
                <a:solidFill>
                  <a:schemeClr val="tx1"/>
                </a:solidFill>
              </a:rPr>
              <a:t>Click here to return to Contents</a:t>
            </a:r>
          </a:p>
        </p:txBody>
      </p:sp>
    </p:spTree>
    <p:extLst>
      <p:ext uri="{BB962C8B-B14F-4D97-AF65-F5344CB8AC3E}">
        <p14:creationId xmlns:p14="http://schemas.microsoft.com/office/powerpoint/2010/main" val="34185532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533600" y="1128498"/>
            <a:ext cx="22179680" cy="1163380"/>
          </a:xfrm>
        </p:spPr>
        <p:txBody>
          <a:bodyPr/>
          <a:lstStyle/>
          <a:p>
            <a:r>
              <a:rPr lang="en-AU" sz="8800" dirty="0" smtClean="0">
                <a:solidFill>
                  <a:srgbClr val="006298"/>
                </a:solidFill>
              </a:rPr>
              <a:t>Reference guide – what could we look for?</a:t>
            </a:r>
            <a:endParaRPr lang="en-AU" sz="8800" dirty="0">
              <a:solidFill>
                <a:srgbClr val="006298"/>
              </a:solidFill>
            </a:endParaRPr>
          </a:p>
        </p:txBody>
      </p:sp>
      <p:sp>
        <p:nvSpPr>
          <p:cNvPr id="28" name="Text Placeholder 4"/>
          <p:cNvSpPr txBox="1">
            <a:spLocks/>
          </p:cNvSpPr>
          <p:nvPr/>
        </p:nvSpPr>
        <p:spPr>
          <a:xfrm>
            <a:off x="1535113" y="3464678"/>
            <a:ext cx="21602700" cy="8073842"/>
          </a:xfrm>
          <a:prstGeom prst="rect">
            <a:avLst/>
          </a:prstGeom>
        </p:spPr>
        <p:txBody>
          <a:bodyPr vert="horz" lIns="0" tIns="0" rIns="0" bIns="0" rtlCol="0">
            <a:noAutofit/>
          </a:bodyPr>
          <a:lstStyle>
            <a:lvl1pPr marL="0" indent="0" algn="l" defTabSz="1828800" rtl="0" eaLnBrk="1" latinLnBrk="0" hangingPunct="1">
              <a:lnSpc>
                <a:spcPts val="4800"/>
              </a:lnSpc>
              <a:spcBef>
                <a:spcPts val="0"/>
              </a:spcBef>
              <a:spcAft>
                <a:spcPts val="1134"/>
              </a:spcAft>
              <a:buFont typeface="Arial" pitchFamily="34" charset="0"/>
              <a:buNone/>
              <a:defRPr sz="5000" b="1" kern="1200" baseline="0">
                <a:solidFill>
                  <a:schemeClr val="tx2"/>
                </a:solidFill>
                <a:latin typeface="+mn-lt"/>
                <a:ea typeface="+mn-ea"/>
                <a:cs typeface="Arial" pitchFamily="34" charset="0"/>
              </a:defRPr>
            </a:lvl1pPr>
            <a:lvl2pPr marL="0" indent="0" algn="l" defTabSz="1828800" rtl="0" eaLnBrk="1" latinLnBrk="0" hangingPunct="1">
              <a:lnSpc>
                <a:spcPts val="4600"/>
              </a:lnSpc>
              <a:spcBef>
                <a:spcPts val="0"/>
              </a:spcBef>
              <a:spcAft>
                <a:spcPts val="1984"/>
              </a:spcAft>
              <a:buFont typeface="Arial" pitchFamily="34" charset="0"/>
              <a:buNone/>
              <a:defRPr sz="3400" b="0" kern="1200">
                <a:solidFill>
                  <a:schemeClr val="tx1"/>
                </a:solidFill>
                <a:latin typeface="+mn-lt"/>
                <a:ea typeface="+mn-ea"/>
                <a:cs typeface="Arial" pitchFamily="34" charset="0"/>
              </a:defRPr>
            </a:lvl2pPr>
            <a:lvl3pPr marL="457200" indent="-4572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3pPr>
            <a:lvl4pPr marL="86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4pPr>
            <a:lvl5pPr marL="1296000" indent="-432000" algn="l" defTabSz="1828800" rtl="0" eaLnBrk="1" latinLnBrk="0" hangingPunct="1">
              <a:spcBef>
                <a:spcPts val="0"/>
              </a:spcBef>
              <a:spcAft>
                <a:spcPts val="2400"/>
              </a:spcAft>
              <a:buFont typeface="Arial" panose="020B0604020202020204" pitchFamily="34" charset="0"/>
              <a:buChar char="•"/>
              <a:defRPr sz="3200" b="0" kern="1200" baseline="0">
                <a:solidFill>
                  <a:schemeClr val="tx1"/>
                </a:solidFill>
                <a:latin typeface="+mn-lt"/>
                <a:ea typeface="+mn-ea"/>
                <a:cs typeface="Arial" pitchFamily="34" charset="0"/>
              </a:defRPr>
            </a:lvl5pPr>
            <a:lvl6pPr marL="1728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6pPr>
            <a:lvl7pPr marL="2160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7pPr>
            <a:lvl8pPr marL="2592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8pPr>
            <a:lvl9pPr marL="302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9pPr>
          </a:lstStyle>
          <a:p>
            <a:pPr marL="0" lvl="2" indent="0">
              <a:buNone/>
            </a:pPr>
            <a:endParaRPr lang="en-AU" dirty="0" smtClean="0"/>
          </a:p>
          <a:p>
            <a:pPr marL="0" lvl="2" indent="0">
              <a:buNone/>
            </a:pPr>
            <a:endParaRPr lang="en-AU" dirty="0"/>
          </a:p>
          <a:p>
            <a:pPr marL="0" lvl="2" indent="0">
              <a:buNone/>
            </a:pPr>
            <a:r>
              <a:rPr lang="en-AU" dirty="0" smtClean="0"/>
              <a:t>Examples </a:t>
            </a:r>
            <a:r>
              <a:rPr lang="en-AU" dirty="0"/>
              <a:t>of reference points include:</a:t>
            </a:r>
          </a:p>
          <a:p>
            <a:pPr lvl="2"/>
            <a:r>
              <a:rPr lang="en-AU" dirty="0" smtClean="0"/>
              <a:t>strategic</a:t>
            </a:r>
            <a:r>
              <a:rPr lang="en-AU" dirty="0"/>
              <a:t>, </a:t>
            </a:r>
            <a:r>
              <a:rPr lang="en-AU" dirty="0" smtClean="0"/>
              <a:t>operational, clinical service </a:t>
            </a:r>
            <a:r>
              <a:rPr lang="en-AU" dirty="0"/>
              <a:t>and improvement plans</a:t>
            </a:r>
          </a:p>
          <a:p>
            <a:pPr lvl="2"/>
            <a:r>
              <a:rPr lang="en-AU" dirty="0" smtClean="0"/>
              <a:t>tools </a:t>
            </a:r>
            <a:r>
              <a:rPr lang="en-AU" dirty="0"/>
              <a:t>and processes to prioritise and plan improvement </a:t>
            </a:r>
            <a:r>
              <a:rPr lang="en-AU" dirty="0" smtClean="0"/>
              <a:t>activities</a:t>
            </a:r>
          </a:p>
          <a:p>
            <a:pPr lvl="2"/>
            <a:r>
              <a:rPr lang="en-AU" dirty="0" smtClean="0"/>
              <a:t>terms </a:t>
            </a:r>
            <a:r>
              <a:rPr lang="en-AU" dirty="0"/>
              <a:t>of reference for governance and other committees</a:t>
            </a:r>
          </a:p>
          <a:p>
            <a:pPr lvl="2"/>
            <a:r>
              <a:rPr lang="en-AU" dirty="0" smtClean="0"/>
              <a:t>improvement </a:t>
            </a:r>
            <a:r>
              <a:rPr lang="en-AU" dirty="0"/>
              <a:t>framework and supporting plans for implementation of improvement </a:t>
            </a:r>
            <a:r>
              <a:rPr lang="en-AU" dirty="0" smtClean="0"/>
              <a:t>framework</a:t>
            </a:r>
            <a:endParaRPr lang="en-AU" dirty="0"/>
          </a:p>
          <a:p>
            <a:pPr lvl="2"/>
            <a:r>
              <a:rPr lang="en-AU" dirty="0" smtClean="0"/>
              <a:t>management </a:t>
            </a:r>
            <a:r>
              <a:rPr lang="en-AU" dirty="0"/>
              <a:t>reporting tools (metrics</a:t>
            </a:r>
            <a:r>
              <a:rPr lang="en-AU" dirty="0" smtClean="0"/>
              <a:t>)</a:t>
            </a:r>
          </a:p>
          <a:p>
            <a:pPr lvl="2"/>
            <a:r>
              <a:rPr lang="en-AU" dirty="0" smtClean="0"/>
              <a:t>performance </a:t>
            </a:r>
            <a:r>
              <a:rPr lang="en-AU" dirty="0"/>
              <a:t>plans and position descriptions</a:t>
            </a:r>
          </a:p>
          <a:p>
            <a:pPr lvl="2"/>
            <a:r>
              <a:rPr lang="en-AU" dirty="0" smtClean="0"/>
              <a:t>information </a:t>
            </a:r>
            <a:r>
              <a:rPr lang="en-AU" dirty="0"/>
              <a:t>from staff and consumer </a:t>
            </a:r>
            <a:r>
              <a:rPr lang="en-AU" dirty="0" smtClean="0"/>
              <a:t>surveys.</a:t>
            </a:r>
            <a:endParaRPr lang="en-AU" dirty="0"/>
          </a:p>
        </p:txBody>
      </p:sp>
      <p:sp>
        <p:nvSpPr>
          <p:cNvPr id="29" name="Text Placeholder 4"/>
          <p:cNvSpPr txBox="1">
            <a:spLocks/>
          </p:cNvSpPr>
          <p:nvPr/>
        </p:nvSpPr>
        <p:spPr>
          <a:xfrm>
            <a:off x="1535113" y="3464679"/>
            <a:ext cx="21602700" cy="1305090"/>
          </a:xfrm>
          <a:prstGeom prst="rect">
            <a:avLst/>
          </a:prstGeom>
        </p:spPr>
        <p:txBody>
          <a:bodyPr vert="horz" lIns="0" tIns="0" rIns="0" bIns="0" rtlCol="0">
            <a:noAutofit/>
          </a:bodyPr>
          <a:lstStyle>
            <a:lvl1pPr marL="0" indent="0" algn="l" defTabSz="1828800" rtl="0" eaLnBrk="1" latinLnBrk="0" hangingPunct="1">
              <a:lnSpc>
                <a:spcPts val="4800"/>
              </a:lnSpc>
              <a:spcBef>
                <a:spcPts val="0"/>
              </a:spcBef>
              <a:spcAft>
                <a:spcPts val="1134"/>
              </a:spcAft>
              <a:buFont typeface="Arial" pitchFamily="34" charset="0"/>
              <a:buNone/>
              <a:defRPr sz="5000" b="1" kern="1200" baseline="0">
                <a:solidFill>
                  <a:schemeClr val="tx2"/>
                </a:solidFill>
                <a:latin typeface="+mn-lt"/>
                <a:ea typeface="+mn-ea"/>
                <a:cs typeface="Arial" pitchFamily="34" charset="0"/>
              </a:defRPr>
            </a:lvl1pPr>
            <a:lvl2pPr marL="0" indent="0" algn="l" defTabSz="1828800" rtl="0" eaLnBrk="1" latinLnBrk="0" hangingPunct="1">
              <a:lnSpc>
                <a:spcPts val="4600"/>
              </a:lnSpc>
              <a:spcBef>
                <a:spcPts val="0"/>
              </a:spcBef>
              <a:spcAft>
                <a:spcPts val="1984"/>
              </a:spcAft>
              <a:buFont typeface="Arial" pitchFamily="34" charset="0"/>
              <a:buNone/>
              <a:defRPr sz="3400" b="0" kern="1200">
                <a:solidFill>
                  <a:schemeClr val="tx1"/>
                </a:solidFill>
                <a:latin typeface="+mn-lt"/>
                <a:ea typeface="+mn-ea"/>
                <a:cs typeface="Arial" pitchFamily="34" charset="0"/>
              </a:defRPr>
            </a:lvl2pPr>
            <a:lvl3pPr marL="457200" indent="-4572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3pPr>
            <a:lvl4pPr marL="86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4pPr>
            <a:lvl5pPr marL="1296000" indent="-432000" algn="l" defTabSz="1828800" rtl="0" eaLnBrk="1" latinLnBrk="0" hangingPunct="1">
              <a:spcBef>
                <a:spcPts val="0"/>
              </a:spcBef>
              <a:spcAft>
                <a:spcPts val="2400"/>
              </a:spcAft>
              <a:buFont typeface="Arial" panose="020B0604020202020204" pitchFamily="34" charset="0"/>
              <a:buChar char="•"/>
              <a:defRPr sz="3200" b="0" kern="1200" baseline="0">
                <a:solidFill>
                  <a:schemeClr val="tx1"/>
                </a:solidFill>
                <a:latin typeface="+mn-lt"/>
                <a:ea typeface="+mn-ea"/>
                <a:cs typeface="Arial" pitchFamily="34" charset="0"/>
              </a:defRPr>
            </a:lvl5pPr>
            <a:lvl6pPr marL="1728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6pPr>
            <a:lvl7pPr marL="2160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7pPr>
            <a:lvl8pPr marL="2592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8pPr>
            <a:lvl9pPr marL="302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9pPr>
          </a:lstStyle>
          <a:p>
            <a:pPr>
              <a:lnSpc>
                <a:spcPts val="5200"/>
              </a:lnSpc>
            </a:pPr>
            <a:r>
              <a:rPr lang="en-AU" b="0" dirty="0" smtClean="0">
                <a:solidFill>
                  <a:srgbClr val="007D8A"/>
                </a:solidFill>
              </a:rPr>
              <a:t>Each criterion includes a list of </a:t>
            </a:r>
            <a:r>
              <a:rPr lang="en-AU" dirty="0" smtClean="0">
                <a:solidFill>
                  <a:srgbClr val="007D8A"/>
                </a:solidFill>
              </a:rPr>
              <a:t>reference points to consider </a:t>
            </a:r>
            <a:r>
              <a:rPr lang="en-AU" b="0" dirty="0" smtClean="0">
                <a:solidFill>
                  <a:srgbClr val="007D8A"/>
                </a:solidFill>
              </a:rPr>
              <a:t>when assessing the maturity level of the organisation</a:t>
            </a:r>
            <a:endParaRPr lang="en-AU" b="0" dirty="0">
              <a:solidFill>
                <a:srgbClr val="007D8A"/>
              </a:solidFill>
            </a:endParaRPr>
          </a:p>
          <a:p>
            <a:endParaRPr lang="en-AU" b="0" dirty="0"/>
          </a:p>
          <a:p>
            <a:pPr lvl="2"/>
            <a:endParaRPr lang="en-AU" dirty="0"/>
          </a:p>
        </p:txBody>
      </p:sp>
      <p:sp>
        <p:nvSpPr>
          <p:cNvPr id="5" name="Rounded Rectangle 4">
            <a:hlinkClick r:id="rId3"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smtClean="0">
                <a:solidFill>
                  <a:schemeClr val="tx1"/>
                </a:solidFill>
              </a:rPr>
              <a:t>Click here to return to Contents</a:t>
            </a:r>
          </a:p>
        </p:txBody>
      </p:sp>
    </p:spTree>
    <p:extLst>
      <p:ext uri="{BB962C8B-B14F-4D97-AF65-F5344CB8AC3E}">
        <p14:creationId xmlns:p14="http://schemas.microsoft.com/office/powerpoint/2010/main" val="30288639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533600" y="1128498"/>
            <a:ext cx="22179680" cy="1163380"/>
          </a:xfrm>
        </p:spPr>
        <p:txBody>
          <a:bodyPr/>
          <a:lstStyle/>
          <a:p>
            <a:r>
              <a:rPr lang="en-AU" sz="8800" dirty="0" smtClean="0">
                <a:solidFill>
                  <a:srgbClr val="006298"/>
                </a:solidFill>
              </a:rPr>
              <a:t>Who should be invited to participate?</a:t>
            </a:r>
            <a:endParaRPr lang="en-AU" sz="8800" dirty="0">
              <a:solidFill>
                <a:srgbClr val="006298"/>
              </a:solidFill>
            </a:endParaRPr>
          </a:p>
        </p:txBody>
      </p:sp>
      <p:sp>
        <p:nvSpPr>
          <p:cNvPr id="28" name="Text Placeholder 4"/>
          <p:cNvSpPr txBox="1">
            <a:spLocks/>
          </p:cNvSpPr>
          <p:nvPr/>
        </p:nvSpPr>
        <p:spPr>
          <a:xfrm>
            <a:off x="1535113" y="3464678"/>
            <a:ext cx="21602700" cy="8073842"/>
          </a:xfrm>
          <a:prstGeom prst="rect">
            <a:avLst/>
          </a:prstGeom>
        </p:spPr>
        <p:txBody>
          <a:bodyPr vert="horz" lIns="0" tIns="0" rIns="0" bIns="0" rtlCol="0">
            <a:noAutofit/>
          </a:bodyPr>
          <a:lstStyle>
            <a:lvl1pPr marL="0" indent="0" algn="l" defTabSz="1828800" rtl="0" eaLnBrk="1" latinLnBrk="0" hangingPunct="1">
              <a:lnSpc>
                <a:spcPts val="4800"/>
              </a:lnSpc>
              <a:spcBef>
                <a:spcPts val="0"/>
              </a:spcBef>
              <a:spcAft>
                <a:spcPts val="1134"/>
              </a:spcAft>
              <a:buFont typeface="Arial" pitchFamily="34" charset="0"/>
              <a:buNone/>
              <a:defRPr sz="5000" b="1" kern="1200" baseline="0">
                <a:solidFill>
                  <a:schemeClr val="tx2"/>
                </a:solidFill>
                <a:latin typeface="+mn-lt"/>
                <a:ea typeface="+mn-ea"/>
                <a:cs typeface="Arial" pitchFamily="34" charset="0"/>
              </a:defRPr>
            </a:lvl1pPr>
            <a:lvl2pPr marL="0" indent="0" algn="l" defTabSz="1828800" rtl="0" eaLnBrk="1" latinLnBrk="0" hangingPunct="1">
              <a:lnSpc>
                <a:spcPts val="4600"/>
              </a:lnSpc>
              <a:spcBef>
                <a:spcPts val="0"/>
              </a:spcBef>
              <a:spcAft>
                <a:spcPts val="1984"/>
              </a:spcAft>
              <a:buFont typeface="Arial" pitchFamily="34" charset="0"/>
              <a:buNone/>
              <a:defRPr sz="3400" b="0" kern="1200">
                <a:solidFill>
                  <a:schemeClr val="tx1"/>
                </a:solidFill>
                <a:latin typeface="+mn-lt"/>
                <a:ea typeface="+mn-ea"/>
                <a:cs typeface="Arial" pitchFamily="34" charset="0"/>
              </a:defRPr>
            </a:lvl2pPr>
            <a:lvl3pPr marL="457200" indent="-4572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3pPr>
            <a:lvl4pPr marL="86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4pPr>
            <a:lvl5pPr marL="1296000" indent="-432000" algn="l" defTabSz="1828800" rtl="0" eaLnBrk="1" latinLnBrk="0" hangingPunct="1">
              <a:spcBef>
                <a:spcPts val="0"/>
              </a:spcBef>
              <a:spcAft>
                <a:spcPts val="2400"/>
              </a:spcAft>
              <a:buFont typeface="Arial" panose="020B0604020202020204" pitchFamily="34" charset="0"/>
              <a:buChar char="•"/>
              <a:defRPr sz="3200" b="0" kern="1200" baseline="0">
                <a:solidFill>
                  <a:schemeClr val="tx1"/>
                </a:solidFill>
                <a:latin typeface="+mn-lt"/>
                <a:ea typeface="+mn-ea"/>
                <a:cs typeface="Arial" pitchFamily="34" charset="0"/>
              </a:defRPr>
            </a:lvl5pPr>
            <a:lvl6pPr marL="1728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6pPr>
            <a:lvl7pPr marL="2160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7pPr>
            <a:lvl8pPr marL="2592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8pPr>
            <a:lvl9pPr marL="302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9pPr>
          </a:lstStyle>
          <a:p>
            <a:pPr marL="0" lvl="2" indent="0">
              <a:lnSpc>
                <a:spcPts val="5200"/>
              </a:lnSpc>
              <a:spcAft>
                <a:spcPts val="1134"/>
              </a:spcAft>
              <a:buNone/>
            </a:pPr>
            <a:r>
              <a:rPr lang="en-AU" sz="5000" dirty="0">
                <a:solidFill>
                  <a:srgbClr val="007D8A"/>
                </a:solidFill>
              </a:rPr>
              <a:t>A </a:t>
            </a:r>
            <a:r>
              <a:rPr lang="en-AU" sz="5000" b="1" dirty="0">
                <a:solidFill>
                  <a:srgbClr val="007D8A"/>
                </a:solidFill>
              </a:rPr>
              <a:t>broad representation of perspectives </a:t>
            </a:r>
            <a:r>
              <a:rPr lang="en-AU" sz="5000" dirty="0">
                <a:solidFill>
                  <a:srgbClr val="007D8A"/>
                </a:solidFill>
              </a:rPr>
              <a:t>should be involved in the OSIM self-assessment, so that there is:</a:t>
            </a:r>
          </a:p>
          <a:p>
            <a:pPr lvl="2"/>
            <a:r>
              <a:rPr lang="en-AU" dirty="0" smtClean="0"/>
              <a:t>a deep, diverse and informed assessment</a:t>
            </a:r>
            <a:endParaRPr lang="en-AU" dirty="0"/>
          </a:p>
          <a:p>
            <a:pPr lvl="2"/>
            <a:r>
              <a:rPr lang="en-AU" dirty="0" smtClean="0"/>
              <a:t> an organisation-wide view, rather than making assumptions about the whole organisation</a:t>
            </a:r>
          </a:p>
          <a:p>
            <a:pPr lvl="2"/>
            <a:r>
              <a:rPr lang="en-AU" dirty="0" smtClean="0"/>
              <a:t>credibility in the OSIM self-assessment process to support seeking executive buy-in and ownership of post-OSIM priorities and action plans.</a:t>
            </a:r>
            <a:endParaRPr lang="en-AU" dirty="0"/>
          </a:p>
        </p:txBody>
      </p:sp>
      <p:graphicFrame>
        <p:nvGraphicFramePr>
          <p:cNvPr id="2" name="Table 1"/>
          <p:cNvGraphicFramePr>
            <a:graphicFrameLocks noGrp="1"/>
          </p:cNvGraphicFramePr>
          <p:nvPr>
            <p:extLst>
              <p:ext uri="{D42A27DB-BD31-4B8C-83A1-F6EECF244321}">
                <p14:modId xmlns:p14="http://schemas.microsoft.com/office/powerpoint/2010/main" val="3222480996"/>
              </p:ext>
            </p:extLst>
          </p:nvPr>
        </p:nvGraphicFramePr>
        <p:xfrm>
          <a:off x="3479033" y="7722096"/>
          <a:ext cx="17641959" cy="4305300"/>
        </p:xfrm>
        <a:graphic>
          <a:graphicData uri="http://schemas.openxmlformats.org/drawingml/2006/table">
            <a:tbl>
              <a:tblPr firstRow="1" firstCol="1" bandRow="1">
                <a:tableStyleId>{5C22544A-7EE6-4342-B048-85BDC9FD1C3A}</a:tableStyleId>
              </a:tblPr>
              <a:tblGrid>
                <a:gridCol w="5880653"/>
                <a:gridCol w="5880653"/>
                <a:gridCol w="5880653"/>
              </a:tblGrid>
              <a:tr h="316892">
                <a:tc gridSpan="3">
                  <a:txBody>
                    <a:bodyPr/>
                    <a:lstStyle/>
                    <a:p>
                      <a:pPr marL="68580">
                        <a:spcBef>
                          <a:spcPts val="300"/>
                        </a:spcBef>
                        <a:spcAft>
                          <a:spcPts val="300"/>
                        </a:spcAft>
                      </a:pPr>
                      <a:r>
                        <a:rPr lang="en-AU" sz="2800" dirty="0">
                          <a:solidFill>
                            <a:schemeClr val="bg1"/>
                          </a:solidFill>
                          <a:effectLst/>
                        </a:rPr>
                        <a:t>Recommended </a:t>
                      </a:r>
                      <a:r>
                        <a:rPr lang="en-AU" sz="2800" dirty="0" smtClean="0">
                          <a:solidFill>
                            <a:schemeClr val="bg1"/>
                          </a:solidFill>
                          <a:effectLst/>
                        </a:rPr>
                        <a:t>participants</a:t>
                      </a:r>
                      <a:endParaRPr lang="en-AU" sz="2800" b="1" dirty="0">
                        <a:solidFill>
                          <a:schemeClr val="bg1"/>
                        </a:solidFill>
                        <a:effectLst/>
                        <a:latin typeface="Arial"/>
                        <a:ea typeface="Times New Roman"/>
                        <a:cs typeface="Times New Roman"/>
                      </a:endParaRPr>
                    </a:p>
                  </a:txBody>
                  <a:tcPr marL="68580" marR="68580"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tx2"/>
                    </a:solidFill>
                  </a:tcPr>
                </a:tc>
                <a:tc hMerge="1">
                  <a:txBody>
                    <a:bodyPr/>
                    <a:lstStyle/>
                    <a:p>
                      <a:pPr marL="68580">
                        <a:spcBef>
                          <a:spcPts val="300"/>
                        </a:spcBef>
                        <a:spcAft>
                          <a:spcPts val="300"/>
                        </a:spcAft>
                      </a:pPr>
                      <a:endParaRPr lang="en-AU" sz="2800" b="1" dirty="0">
                        <a:solidFill>
                          <a:schemeClr val="bg1"/>
                        </a:solidFill>
                        <a:effectLst/>
                        <a:latin typeface="Arial"/>
                        <a:ea typeface="Times New Roman"/>
                        <a:cs typeface="Times New Roman"/>
                      </a:endParaRPr>
                    </a:p>
                  </a:txBody>
                  <a:tcPr marL="68580" marR="68580" marT="0" marB="0">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tx2"/>
                    </a:solidFill>
                  </a:tcPr>
                </a:tc>
                <a:tc hMerge="1">
                  <a:txBody>
                    <a:bodyPr/>
                    <a:lstStyle/>
                    <a:p>
                      <a:pPr marL="68580">
                        <a:spcBef>
                          <a:spcPts val="300"/>
                        </a:spcBef>
                        <a:spcAft>
                          <a:spcPts val="300"/>
                        </a:spcAft>
                      </a:pPr>
                      <a:endParaRPr lang="en-AU" sz="2800" b="1" dirty="0">
                        <a:solidFill>
                          <a:schemeClr val="bg1"/>
                        </a:solidFill>
                        <a:effectLst/>
                        <a:latin typeface="Arial"/>
                        <a:ea typeface="Times New Roman"/>
                        <a:cs typeface="Times New Roman"/>
                      </a:endParaRPr>
                    </a:p>
                  </a:txBody>
                  <a:tcPr marL="68580" marR="68580" marT="0" marB="0">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tx2"/>
                    </a:solidFill>
                  </a:tcPr>
                </a:tc>
              </a:tr>
              <a:tr h="316892">
                <a:tc>
                  <a:txBody>
                    <a:bodyPr/>
                    <a:lstStyle/>
                    <a:p>
                      <a:pPr marL="68580">
                        <a:spcBef>
                          <a:spcPts val="300"/>
                        </a:spcBef>
                        <a:spcAft>
                          <a:spcPts val="300"/>
                        </a:spcAft>
                      </a:pPr>
                      <a:r>
                        <a:rPr lang="en-AU" sz="2800" b="0" dirty="0">
                          <a:solidFill>
                            <a:schemeClr val="tx1"/>
                          </a:solidFill>
                          <a:effectLst/>
                        </a:rPr>
                        <a:t>Executives</a:t>
                      </a:r>
                      <a:endParaRPr lang="en-AU" sz="2800" b="0" dirty="0">
                        <a:solidFill>
                          <a:schemeClr val="tx1"/>
                        </a:solidFill>
                        <a:effectLst/>
                        <a:latin typeface="Arial"/>
                        <a:ea typeface="Times New Roman"/>
                        <a:cs typeface="Times New Roman"/>
                      </a:endParaRPr>
                    </a:p>
                  </a:txBody>
                  <a:tcPr marL="68580" marR="68580"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68580" marR="0" indent="0" algn="l" defTabSz="1828800" rtl="0" eaLnBrk="1" fontAlgn="auto" latinLnBrk="0" hangingPunct="1">
                        <a:lnSpc>
                          <a:spcPct val="100000"/>
                        </a:lnSpc>
                        <a:spcBef>
                          <a:spcPts val="300"/>
                        </a:spcBef>
                        <a:spcAft>
                          <a:spcPts val="300"/>
                        </a:spcAft>
                        <a:buClrTx/>
                        <a:buSzTx/>
                        <a:buFontTx/>
                        <a:buNone/>
                        <a:tabLst/>
                        <a:defRPr/>
                      </a:pPr>
                      <a:r>
                        <a:rPr lang="en-AU" sz="2800" dirty="0" smtClean="0">
                          <a:solidFill>
                            <a:schemeClr val="tx1"/>
                          </a:solidFill>
                          <a:effectLst/>
                        </a:rPr>
                        <a:t>Allied health leaders</a:t>
                      </a:r>
                      <a:endParaRPr lang="en-AU" sz="2800" dirty="0" smtClean="0">
                        <a:solidFill>
                          <a:schemeClr val="tx1"/>
                        </a:solidFill>
                        <a:effectLst/>
                        <a:latin typeface="+mn-lt"/>
                        <a:ea typeface="Times New Roman"/>
                        <a:cs typeface="Times New Roman"/>
                      </a:endParaRPr>
                    </a:p>
                  </a:txBody>
                  <a:tcPr marL="68580" marR="68580"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rowSpan="5">
                  <a:txBody>
                    <a:bodyPr/>
                    <a:lstStyle/>
                    <a:p>
                      <a:pPr marL="68580">
                        <a:spcBef>
                          <a:spcPts val="0"/>
                        </a:spcBef>
                        <a:spcAft>
                          <a:spcPts val="0"/>
                        </a:spcAft>
                      </a:pPr>
                      <a:r>
                        <a:rPr lang="en-AU" sz="2800" dirty="0" smtClean="0">
                          <a:solidFill>
                            <a:schemeClr val="tx1"/>
                          </a:solidFill>
                          <a:effectLst/>
                        </a:rPr>
                        <a:t>Representatives from other corporate functions, including (but not limited to):</a:t>
                      </a:r>
                    </a:p>
                    <a:p>
                      <a:pPr marL="525780" indent="-457200">
                        <a:spcBef>
                          <a:spcPts val="0"/>
                        </a:spcBef>
                        <a:spcAft>
                          <a:spcPts val="0"/>
                        </a:spcAft>
                        <a:buFont typeface="Arial" panose="020B0604020202020204" pitchFamily="34" charset="0"/>
                        <a:buChar char="•"/>
                      </a:pPr>
                      <a:r>
                        <a:rPr lang="en-AU" sz="2800" b="0" kern="1200" dirty="0" smtClean="0">
                          <a:solidFill>
                            <a:schemeClr val="tx1"/>
                          </a:solidFill>
                          <a:latin typeface="+mn-lt"/>
                          <a:ea typeface="+mn-ea"/>
                          <a:cs typeface="Arial" pitchFamily="34" charset="0"/>
                        </a:rPr>
                        <a:t>Corporate communications</a:t>
                      </a:r>
                    </a:p>
                    <a:p>
                      <a:pPr marL="525780" indent="-457200">
                        <a:spcBef>
                          <a:spcPts val="0"/>
                        </a:spcBef>
                        <a:spcAft>
                          <a:spcPts val="0"/>
                        </a:spcAft>
                        <a:buFont typeface="Arial" panose="020B0604020202020204" pitchFamily="34" charset="0"/>
                        <a:buChar char="•"/>
                      </a:pPr>
                      <a:r>
                        <a:rPr lang="en-AU" sz="2800" b="0" kern="1200" dirty="0" smtClean="0">
                          <a:solidFill>
                            <a:schemeClr val="tx1"/>
                          </a:solidFill>
                          <a:latin typeface="+mn-lt"/>
                          <a:ea typeface="+mn-ea"/>
                          <a:cs typeface="Arial" pitchFamily="34" charset="0"/>
                        </a:rPr>
                        <a:t>Medical and nursing education</a:t>
                      </a:r>
                    </a:p>
                    <a:p>
                      <a:pPr marL="525780" indent="-457200">
                        <a:spcBef>
                          <a:spcPts val="0"/>
                        </a:spcBef>
                        <a:spcAft>
                          <a:spcPts val="0"/>
                        </a:spcAft>
                        <a:buFont typeface="Arial" panose="020B0604020202020204" pitchFamily="34" charset="0"/>
                        <a:buChar char="•"/>
                      </a:pPr>
                      <a:r>
                        <a:rPr lang="en-AU" sz="2800" b="0" kern="1200" dirty="0" smtClean="0">
                          <a:solidFill>
                            <a:schemeClr val="tx1"/>
                          </a:solidFill>
                          <a:latin typeface="+mn-lt"/>
                          <a:ea typeface="+mn-ea"/>
                          <a:cs typeface="Arial" pitchFamily="34" charset="0"/>
                        </a:rPr>
                        <a:t>Decision support or central data management area</a:t>
                      </a:r>
                    </a:p>
                    <a:p>
                      <a:pPr marL="525780" indent="-457200">
                        <a:spcBef>
                          <a:spcPts val="0"/>
                        </a:spcBef>
                        <a:spcAft>
                          <a:spcPts val="0"/>
                        </a:spcAft>
                        <a:buFont typeface="Arial" panose="020B0604020202020204" pitchFamily="34" charset="0"/>
                        <a:buChar char="•"/>
                      </a:pPr>
                      <a:r>
                        <a:rPr lang="en-AU" sz="2800" b="0" kern="1200" dirty="0" smtClean="0">
                          <a:solidFill>
                            <a:schemeClr val="tx1"/>
                          </a:solidFill>
                          <a:latin typeface="+mn-lt"/>
                          <a:ea typeface="+mn-ea"/>
                          <a:cs typeface="Arial" pitchFamily="34" charset="0"/>
                        </a:rPr>
                        <a:t>Finance</a:t>
                      </a:r>
                    </a:p>
                    <a:p>
                      <a:pPr marL="68580">
                        <a:spcBef>
                          <a:spcPts val="300"/>
                        </a:spcBef>
                        <a:spcAft>
                          <a:spcPts val="300"/>
                        </a:spcAft>
                      </a:pPr>
                      <a:endParaRPr lang="en-AU" sz="2800" dirty="0">
                        <a:solidFill>
                          <a:schemeClr val="tx1"/>
                        </a:solidFill>
                        <a:effectLst/>
                        <a:latin typeface="Arial"/>
                        <a:ea typeface="Times New Roman"/>
                        <a:cs typeface="Times New Roman"/>
                      </a:endParaRPr>
                    </a:p>
                  </a:txBody>
                  <a:tcPr marL="68580" marR="68580"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r>
              <a:tr h="633784">
                <a:tc>
                  <a:txBody>
                    <a:bodyPr/>
                    <a:lstStyle/>
                    <a:p>
                      <a:pPr marL="68580">
                        <a:spcBef>
                          <a:spcPts val="300"/>
                        </a:spcBef>
                        <a:spcAft>
                          <a:spcPts val="300"/>
                        </a:spcAft>
                      </a:pPr>
                      <a:r>
                        <a:rPr lang="en-AU" sz="2800" b="0" dirty="0">
                          <a:solidFill>
                            <a:schemeClr val="tx1"/>
                          </a:solidFill>
                          <a:effectLst/>
                        </a:rPr>
                        <a:t>General managers</a:t>
                      </a:r>
                      <a:endParaRPr lang="en-AU" sz="2800" b="0" dirty="0">
                        <a:solidFill>
                          <a:schemeClr val="tx1"/>
                        </a:solidFill>
                        <a:effectLst/>
                        <a:latin typeface="Arial"/>
                        <a:ea typeface="Times New Roman"/>
                        <a:cs typeface="Times New Roman"/>
                      </a:endParaRPr>
                    </a:p>
                  </a:txBody>
                  <a:tcPr marL="68580" marR="68580"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68580" marR="0" indent="0" algn="l" defTabSz="1828800" rtl="0" eaLnBrk="1" fontAlgn="auto" latinLnBrk="0" hangingPunct="1">
                        <a:lnSpc>
                          <a:spcPct val="100000"/>
                        </a:lnSpc>
                        <a:spcBef>
                          <a:spcPts val="300"/>
                        </a:spcBef>
                        <a:spcAft>
                          <a:spcPts val="300"/>
                        </a:spcAft>
                        <a:buClrTx/>
                        <a:buSzTx/>
                        <a:buFontTx/>
                        <a:buNone/>
                        <a:tabLst/>
                        <a:defRPr/>
                      </a:pPr>
                      <a:r>
                        <a:rPr lang="en-AU" sz="2800" dirty="0" smtClean="0">
                          <a:solidFill>
                            <a:schemeClr val="tx1"/>
                          </a:solidFill>
                          <a:effectLst/>
                        </a:rPr>
                        <a:t>Quality, safety, risk and performance leaders</a:t>
                      </a:r>
                      <a:endParaRPr lang="en-AU" sz="2800" dirty="0" smtClean="0">
                        <a:solidFill>
                          <a:schemeClr val="tx1"/>
                        </a:solidFill>
                        <a:effectLst/>
                        <a:latin typeface="+mn-lt"/>
                        <a:ea typeface="Times New Roman"/>
                        <a:cs typeface="Times New Roman"/>
                      </a:endParaRPr>
                    </a:p>
                  </a:txBody>
                  <a:tcPr marL="68580" marR="68580"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vMerge="1">
                  <a:txBody>
                    <a:bodyPr/>
                    <a:lstStyle/>
                    <a:p>
                      <a:pPr marL="68580">
                        <a:spcBef>
                          <a:spcPts val="300"/>
                        </a:spcBef>
                        <a:spcAft>
                          <a:spcPts val="300"/>
                        </a:spcAft>
                      </a:pPr>
                      <a:endParaRPr lang="en-AU" sz="2800" dirty="0">
                        <a:solidFill>
                          <a:schemeClr val="tx1"/>
                        </a:solidFill>
                        <a:effectLst/>
                        <a:latin typeface="Arial"/>
                        <a:ea typeface="Times New Roman"/>
                        <a:cs typeface="Times New Roman"/>
                      </a:endParaRPr>
                    </a:p>
                  </a:txBody>
                  <a:tcPr marL="68580" marR="68580" marT="0" marB="0">
                    <a:lnL w="12700" cap="flat" cmpd="sng" algn="ctr">
                      <a:solidFill>
                        <a:srgbClr val="639828"/>
                      </a:solidFill>
                      <a:prstDash val="solid"/>
                      <a:round/>
                      <a:headEnd type="none" w="med" len="med"/>
                      <a:tailEnd type="none" w="med" len="med"/>
                    </a:lnL>
                    <a:lnR w="12700" cap="flat" cmpd="sng" algn="ctr">
                      <a:solidFill>
                        <a:srgbClr val="639828"/>
                      </a:solidFill>
                      <a:prstDash val="solid"/>
                      <a:round/>
                      <a:headEnd type="none" w="med" len="med"/>
                      <a:tailEnd type="none" w="med" len="med"/>
                    </a:lnR>
                    <a:lnT w="12700" cap="flat" cmpd="sng" algn="ctr">
                      <a:solidFill>
                        <a:srgbClr val="639828"/>
                      </a:solidFill>
                      <a:prstDash val="solid"/>
                      <a:round/>
                      <a:headEnd type="none" w="med" len="med"/>
                      <a:tailEnd type="none" w="med" len="med"/>
                    </a:lnT>
                    <a:lnB w="12700" cap="flat" cmpd="sng" algn="ctr">
                      <a:solidFill>
                        <a:srgbClr val="639828"/>
                      </a:solidFill>
                      <a:prstDash val="solid"/>
                      <a:round/>
                      <a:headEnd type="none" w="med" len="med"/>
                      <a:tailEnd type="none" w="med" len="med"/>
                    </a:lnB>
                    <a:noFill/>
                  </a:tcPr>
                </a:tc>
              </a:tr>
              <a:tr h="316892">
                <a:tc>
                  <a:txBody>
                    <a:bodyPr/>
                    <a:lstStyle/>
                    <a:p>
                      <a:pPr marL="68580">
                        <a:spcBef>
                          <a:spcPts val="300"/>
                        </a:spcBef>
                        <a:spcAft>
                          <a:spcPts val="300"/>
                        </a:spcAft>
                      </a:pPr>
                      <a:r>
                        <a:rPr lang="en-AU" sz="2800" b="0" dirty="0">
                          <a:solidFill>
                            <a:schemeClr val="tx1"/>
                          </a:solidFill>
                          <a:effectLst/>
                        </a:rPr>
                        <a:t>Nursing leaders</a:t>
                      </a:r>
                      <a:endParaRPr lang="en-AU" sz="2800" b="0" dirty="0">
                        <a:solidFill>
                          <a:schemeClr val="tx1"/>
                        </a:solidFill>
                        <a:effectLst/>
                        <a:latin typeface="Arial"/>
                        <a:ea typeface="Times New Roman"/>
                        <a:cs typeface="Times New Roman"/>
                      </a:endParaRPr>
                    </a:p>
                  </a:txBody>
                  <a:tcPr marL="68580" marR="68580"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68580" marR="0" indent="0" algn="l" defTabSz="1828800" rtl="0" eaLnBrk="1" fontAlgn="auto" latinLnBrk="0" hangingPunct="1">
                        <a:lnSpc>
                          <a:spcPct val="100000"/>
                        </a:lnSpc>
                        <a:spcBef>
                          <a:spcPts val="300"/>
                        </a:spcBef>
                        <a:spcAft>
                          <a:spcPts val="300"/>
                        </a:spcAft>
                        <a:buClrTx/>
                        <a:buSzTx/>
                        <a:buFontTx/>
                        <a:buNone/>
                        <a:tabLst/>
                        <a:defRPr/>
                      </a:pPr>
                      <a:r>
                        <a:rPr lang="en-AU" sz="2800" dirty="0" smtClean="0">
                          <a:solidFill>
                            <a:schemeClr val="tx1"/>
                          </a:solidFill>
                          <a:effectLst/>
                        </a:rPr>
                        <a:t>Board members</a:t>
                      </a:r>
                      <a:endParaRPr lang="en-AU" sz="2800" dirty="0" smtClean="0">
                        <a:solidFill>
                          <a:schemeClr val="tx1"/>
                        </a:solidFill>
                        <a:effectLst/>
                        <a:latin typeface="+mn-lt"/>
                        <a:ea typeface="Times New Roman"/>
                        <a:cs typeface="Times New Roman"/>
                      </a:endParaRPr>
                    </a:p>
                  </a:txBody>
                  <a:tcPr marL="68580" marR="68580"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vMerge="1">
                  <a:txBody>
                    <a:bodyPr/>
                    <a:lstStyle/>
                    <a:p>
                      <a:pPr marL="68580">
                        <a:spcBef>
                          <a:spcPts val="300"/>
                        </a:spcBef>
                        <a:spcAft>
                          <a:spcPts val="300"/>
                        </a:spcAft>
                      </a:pPr>
                      <a:endParaRPr lang="en-AU" sz="2800" dirty="0">
                        <a:solidFill>
                          <a:schemeClr val="tx1"/>
                        </a:solidFill>
                        <a:effectLst/>
                        <a:latin typeface="Arial"/>
                        <a:ea typeface="Times New Roman"/>
                        <a:cs typeface="Times New Roman"/>
                      </a:endParaRPr>
                    </a:p>
                  </a:txBody>
                  <a:tcPr marL="68580" marR="68580" marT="0" marB="0">
                    <a:lnL w="12700" cap="flat" cmpd="sng" algn="ctr">
                      <a:solidFill>
                        <a:srgbClr val="639828"/>
                      </a:solidFill>
                      <a:prstDash val="solid"/>
                      <a:round/>
                      <a:headEnd type="none" w="med" len="med"/>
                      <a:tailEnd type="none" w="med" len="med"/>
                    </a:lnL>
                    <a:lnR w="12700" cap="flat" cmpd="sng" algn="ctr">
                      <a:solidFill>
                        <a:srgbClr val="639828"/>
                      </a:solidFill>
                      <a:prstDash val="solid"/>
                      <a:round/>
                      <a:headEnd type="none" w="med" len="med"/>
                      <a:tailEnd type="none" w="med" len="med"/>
                    </a:lnR>
                    <a:lnT w="12700" cap="flat" cmpd="sng" algn="ctr">
                      <a:solidFill>
                        <a:srgbClr val="639828"/>
                      </a:solidFill>
                      <a:prstDash val="solid"/>
                      <a:round/>
                      <a:headEnd type="none" w="med" len="med"/>
                      <a:tailEnd type="none" w="med" len="med"/>
                    </a:lnT>
                    <a:lnB w="12700" cap="flat" cmpd="sng" algn="ctr">
                      <a:solidFill>
                        <a:srgbClr val="639828"/>
                      </a:solidFill>
                      <a:prstDash val="solid"/>
                      <a:round/>
                      <a:headEnd type="none" w="med" len="med"/>
                      <a:tailEnd type="none" w="med" len="med"/>
                    </a:lnB>
                    <a:noFill/>
                  </a:tcPr>
                </a:tc>
              </a:tr>
              <a:tr h="633784">
                <a:tc>
                  <a:txBody>
                    <a:bodyPr/>
                    <a:lstStyle/>
                    <a:p>
                      <a:pPr marL="68580">
                        <a:spcBef>
                          <a:spcPts val="300"/>
                        </a:spcBef>
                        <a:spcAft>
                          <a:spcPts val="300"/>
                        </a:spcAft>
                      </a:pPr>
                      <a:r>
                        <a:rPr lang="en-AU" sz="2800" b="0" dirty="0">
                          <a:solidFill>
                            <a:schemeClr val="tx1"/>
                          </a:solidFill>
                          <a:effectLst/>
                        </a:rPr>
                        <a:t>Medical managers</a:t>
                      </a:r>
                      <a:endParaRPr lang="en-AU" sz="2800" b="0" dirty="0">
                        <a:solidFill>
                          <a:schemeClr val="tx1"/>
                        </a:solidFill>
                        <a:effectLst/>
                        <a:latin typeface="Arial"/>
                        <a:ea typeface="Times New Roman"/>
                        <a:cs typeface="Times New Roman"/>
                      </a:endParaRPr>
                    </a:p>
                  </a:txBody>
                  <a:tcPr marL="68580" marR="68580"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68580" marR="0" indent="0" algn="l" defTabSz="1828800" rtl="0" eaLnBrk="1" fontAlgn="auto" latinLnBrk="0" hangingPunct="1">
                        <a:lnSpc>
                          <a:spcPct val="100000"/>
                        </a:lnSpc>
                        <a:spcBef>
                          <a:spcPts val="300"/>
                        </a:spcBef>
                        <a:spcAft>
                          <a:spcPts val="300"/>
                        </a:spcAft>
                        <a:buClrTx/>
                        <a:buSzTx/>
                        <a:buFontTx/>
                        <a:buNone/>
                        <a:tabLst/>
                        <a:defRPr/>
                      </a:pPr>
                      <a:r>
                        <a:rPr lang="en-AU" sz="2800" dirty="0" smtClean="0">
                          <a:solidFill>
                            <a:schemeClr val="tx1"/>
                          </a:solidFill>
                          <a:effectLst/>
                        </a:rPr>
                        <a:t>Workforce / organisational development leaders</a:t>
                      </a:r>
                      <a:endParaRPr lang="en-AU" sz="2800" dirty="0" smtClean="0">
                        <a:solidFill>
                          <a:schemeClr val="tx1"/>
                        </a:solidFill>
                        <a:effectLst/>
                        <a:latin typeface="+mn-lt"/>
                        <a:ea typeface="Times New Roman"/>
                        <a:cs typeface="Times New Roman"/>
                      </a:endParaRPr>
                    </a:p>
                  </a:txBody>
                  <a:tcPr marL="68580" marR="68580"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vMerge="1">
                  <a:txBody>
                    <a:bodyPr/>
                    <a:lstStyle/>
                    <a:p>
                      <a:pPr marL="68580">
                        <a:spcBef>
                          <a:spcPts val="300"/>
                        </a:spcBef>
                        <a:spcAft>
                          <a:spcPts val="300"/>
                        </a:spcAft>
                      </a:pPr>
                      <a:endParaRPr lang="en-AU" sz="2800" dirty="0">
                        <a:solidFill>
                          <a:schemeClr val="tx1"/>
                        </a:solidFill>
                        <a:effectLst/>
                        <a:latin typeface="Arial"/>
                        <a:ea typeface="Times New Roman"/>
                        <a:cs typeface="Times New Roman"/>
                      </a:endParaRPr>
                    </a:p>
                  </a:txBody>
                  <a:tcPr marL="68580" marR="68580" marT="0" marB="0">
                    <a:lnL w="12700" cap="flat" cmpd="sng" algn="ctr">
                      <a:solidFill>
                        <a:srgbClr val="639828"/>
                      </a:solidFill>
                      <a:prstDash val="solid"/>
                      <a:round/>
                      <a:headEnd type="none" w="med" len="med"/>
                      <a:tailEnd type="none" w="med" len="med"/>
                    </a:lnL>
                    <a:lnR w="12700" cap="flat" cmpd="sng" algn="ctr">
                      <a:solidFill>
                        <a:srgbClr val="639828"/>
                      </a:solidFill>
                      <a:prstDash val="solid"/>
                      <a:round/>
                      <a:headEnd type="none" w="med" len="med"/>
                      <a:tailEnd type="none" w="med" len="med"/>
                    </a:lnR>
                    <a:lnT w="12700" cap="flat" cmpd="sng" algn="ctr">
                      <a:solidFill>
                        <a:srgbClr val="639828"/>
                      </a:solidFill>
                      <a:prstDash val="solid"/>
                      <a:round/>
                      <a:headEnd type="none" w="med" len="med"/>
                      <a:tailEnd type="none" w="med" len="med"/>
                    </a:lnT>
                    <a:lnB w="12700" cap="flat" cmpd="sng" algn="ctr">
                      <a:solidFill>
                        <a:srgbClr val="639828"/>
                      </a:solidFill>
                      <a:prstDash val="solid"/>
                      <a:round/>
                      <a:headEnd type="none" w="med" len="med"/>
                      <a:tailEnd type="none" w="med" len="med"/>
                    </a:lnB>
                    <a:noFill/>
                  </a:tcPr>
                </a:tc>
              </a:tr>
              <a:tr h="662077">
                <a:tc>
                  <a:txBody>
                    <a:bodyPr/>
                    <a:lstStyle/>
                    <a:p>
                      <a:pPr marL="68580" marR="0" indent="0" algn="l" defTabSz="1828800" rtl="0" eaLnBrk="1" fontAlgn="auto" latinLnBrk="0" hangingPunct="1">
                        <a:lnSpc>
                          <a:spcPct val="100000"/>
                        </a:lnSpc>
                        <a:spcBef>
                          <a:spcPts val="300"/>
                        </a:spcBef>
                        <a:spcAft>
                          <a:spcPts val="300"/>
                        </a:spcAft>
                        <a:buClrTx/>
                        <a:buSzTx/>
                        <a:buFontTx/>
                        <a:buNone/>
                        <a:tabLst/>
                        <a:defRPr/>
                      </a:pPr>
                      <a:r>
                        <a:rPr lang="en-AU" sz="2800" b="0" dirty="0" smtClean="0">
                          <a:solidFill>
                            <a:schemeClr val="tx1"/>
                          </a:solidFill>
                          <a:effectLst/>
                        </a:rPr>
                        <a:t>Consumer representatives</a:t>
                      </a:r>
                      <a:r>
                        <a:rPr lang="en-AU" sz="2800" b="0" baseline="0" dirty="0" smtClean="0">
                          <a:solidFill>
                            <a:schemeClr val="tx1"/>
                          </a:solidFill>
                          <a:effectLst/>
                        </a:rPr>
                        <a:t> </a:t>
                      </a:r>
                      <a:r>
                        <a:rPr lang="en-AU" sz="2800" b="0" dirty="0" smtClean="0">
                          <a:solidFill>
                            <a:schemeClr val="tx1"/>
                          </a:solidFill>
                          <a:effectLst/>
                        </a:rPr>
                        <a:t>/ patient liaison leaders</a:t>
                      </a:r>
                      <a:endParaRPr lang="en-AU" sz="2800" b="0" dirty="0" smtClean="0">
                        <a:solidFill>
                          <a:schemeClr val="tx1"/>
                        </a:solidFill>
                        <a:effectLst/>
                        <a:latin typeface="+mn-lt"/>
                        <a:ea typeface="Times New Roman"/>
                        <a:cs typeface="Times New Roman"/>
                      </a:endParaRPr>
                    </a:p>
                  </a:txBody>
                  <a:tcPr marL="68580" marR="68580"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68580" marR="0" indent="0" algn="l" defTabSz="1828800" rtl="0" eaLnBrk="1" fontAlgn="auto" latinLnBrk="0" hangingPunct="1">
                        <a:lnSpc>
                          <a:spcPct val="100000"/>
                        </a:lnSpc>
                        <a:spcBef>
                          <a:spcPts val="300"/>
                        </a:spcBef>
                        <a:spcAft>
                          <a:spcPts val="300"/>
                        </a:spcAft>
                        <a:buClrTx/>
                        <a:buSzTx/>
                        <a:buFontTx/>
                        <a:buNone/>
                        <a:tabLst/>
                        <a:defRPr/>
                      </a:pPr>
                      <a:r>
                        <a:rPr lang="en-AU" sz="2800" dirty="0" smtClean="0">
                          <a:solidFill>
                            <a:schemeClr val="tx1"/>
                          </a:solidFill>
                          <a:effectLst/>
                        </a:rPr>
                        <a:t>Improvement, innovation and redesign teams</a:t>
                      </a:r>
                      <a:endParaRPr lang="en-AU" sz="2800" dirty="0" smtClean="0">
                        <a:solidFill>
                          <a:schemeClr val="tx1"/>
                        </a:solidFill>
                        <a:effectLst/>
                        <a:latin typeface="+mn-lt"/>
                        <a:ea typeface="Times New Roman"/>
                        <a:cs typeface="Times New Roman"/>
                      </a:endParaRPr>
                    </a:p>
                  </a:txBody>
                  <a:tcPr marL="68580" marR="68580"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vMerge="1">
                  <a:txBody>
                    <a:bodyPr/>
                    <a:lstStyle/>
                    <a:p>
                      <a:pPr marL="68580">
                        <a:spcBef>
                          <a:spcPts val="300"/>
                        </a:spcBef>
                        <a:spcAft>
                          <a:spcPts val="300"/>
                        </a:spcAft>
                      </a:pPr>
                      <a:endParaRPr lang="en-AU" sz="2800" dirty="0">
                        <a:solidFill>
                          <a:schemeClr val="tx1"/>
                        </a:solidFill>
                        <a:effectLst/>
                        <a:latin typeface="Arial"/>
                        <a:ea typeface="Times New Roman"/>
                        <a:cs typeface="Times New Roman"/>
                      </a:endParaRPr>
                    </a:p>
                  </a:txBody>
                  <a:tcPr marL="68580" marR="68580" marT="0" marB="0">
                    <a:lnL w="12700" cap="flat" cmpd="sng" algn="ctr">
                      <a:solidFill>
                        <a:srgbClr val="639828"/>
                      </a:solidFill>
                      <a:prstDash val="solid"/>
                      <a:round/>
                      <a:headEnd type="none" w="med" len="med"/>
                      <a:tailEnd type="none" w="med" len="med"/>
                    </a:lnL>
                    <a:lnR w="12700" cap="flat" cmpd="sng" algn="ctr">
                      <a:solidFill>
                        <a:srgbClr val="639828"/>
                      </a:solidFill>
                      <a:prstDash val="solid"/>
                      <a:round/>
                      <a:headEnd type="none" w="med" len="med"/>
                      <a:tailEnd type="none" w="med" len="med"/>
                    </a:lnR>
                    <a:lnT w="12700" cap="flat" cmpd="sng" algn="ctr">
                      <a:solidFill>
                        <a:srgbClr val="639828"/>
                      </a:solidFill>
                      <a:prstDash val="solid"/>
                      <a:round/>
                      <a:headEnd type="none" w="med" len="med"/>
                      <a:tailEnd type="none" w="med" len="med"/>
                    </a:lnT>
                    <a:lnB w="12700" cap="flat" cmpd="sng" algn="ctr">
                      <a:solidFill>
                        <a:srgbClr val="639828"/>
                      </a:solidFill>
                      <a:prstDash val="solid"/>
                      <a:round/>
                      <a:headEnd type="none" w="med" len="med"/>
                      <a:tailEnd type="none" w="med" len="med"/>
                    </a:lnB>
                    <a:noFill/>
                  </a:tcPr>
                </a:tc>
              </a:tr>
            </a:tbl>
          </a:graphicData>
        </a:graphic>
      </p:graphicFrame>
      <p:sp>
        <p:nvSpPr>
          <p:cNvPr id="5" name="Rounded Rectangle 4">
            <a:hlinkClick r:id="rId3"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smtClean="0">
                <a:solidFill>
                  <a:schemeClr val="tx1"/>
                </a:solidFill>
              </a:rPr>
              <a:t>Click here to return to Contents</a:t>
            </a:r>
          </a:p>
        </p:txBody>
      </p:sp>
    </p:spTree>
    <p:extLst>
      <p:ext uri="{BB962C8B-B14F-4D97-AF65-F5344CB8AC3E}">
        <p14:creationId xmlns:p14="http://schemas.microsoft.com/office/powerpoint/2010/main" val="37038871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AU" dirty="0" smtClean="0">
                <a:solidFill>
                  <a:srgbClr val="006298"/>
                </a:solidFill>
              </a:rPr>
              <a:t>Using the findings from OSIM</a:t>
            </a:r>
            <a:endParaRPr lang="en-AU" dirty="0">
              <a:solidFill>
                <a:srgbClr val="006298"/>
              </a:solidFill>
            </a:endParaRPr>
          </a:p>
        </p:txBody>
      </p:sp>
      <p:sp>
        <p:nvSpPr>
          <p:cNvPr id="3" name="Rounded Rectangle 2">
            <a:hlinkClick r:id="rId2"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smtClean="0">
                <a:solidFill>
                  <a:schemeClr val="tx1"/>
                </a:solidFill>
              </a:rPr>
              <a:t>Click here to return to Contents</a:t>
            </a:r>
          </a:p>
        </p:txBody>
      </p:sp>
    </p:spTree>
    <p:extLst>
      <p:ext uri="{BB962C8B-B14F-4D97-AF65-F5344CB8AC3E}">
        <p14:creationId xmlns:p14="http://schemas.microsoft.com/office/powerpoint/2010/main" val="356373866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533600" y="1128498"/>
            <a:ext cx="22179680" cy="1163380"/>
          </a:xfrm>
        </p:spPr>
        <p:txBody>
          <a:bodyPr/>
          <a:lstStyle/>
          <a:p>
            <a:r>
              <a:rPr lang="en-AU" sz="8800" dirty="0" smtClean="0">
                <a:solidFill>
                  <a:srgbClr val="006298"/>
                </a:solidFill>
              </a:rPr>
              <a:t>Interpreting the assessment outcome</a:t>
            </a:r>
            <a:endParaRPr lang="en-AU" sz="8800" dirty="0">
              <a:solidFill>
                <a:srgbClr val="006298"/>
              </a:solidFill>
            </a:endParaRPr>
          </a:p>
        </p:txBody>
      </p:sp>
      <p:sp>
        <p:nvSpPr>
          <p:cNvPr id="4" name="Text Placeholder 4"/>
          <p:cNvSpPr txBox="1">
            <a:spLocks/>
          </p:cNvSpPr>
          <p:nvPr/>
        </p:nvSpPr>
        <p:spPr>
          <a:xfrm>
            <a:off x="1535113" y="3472507"/>
            <a:ext cx="21602700" cy="7273925"/>
          </a:xfrm>
          <a:prstGeom prst="rect">
            <a:avLst/>
          </a:prstGeom>
        </p:spPr>
        <p:txBody>
          <a:bodyPr vert="horz" lIns="0" tIns="0" rIns="0" bIns="0" rtlCol="0">
            <a:noAutofit/>
          </a:bodyPr>
          <a:lstStyle>
            <a:lvl1pPr marL="0" indent="0" algn="l" defTabSz="1828800" rtl="0" eaLnBrk="1" latinLnBrk="0" hangingPunct="1">
              <a:lnSpc>
                <a:spcPts val="4800"/>
              </a:lnSpc>
              <a:spcBef>
                <a:spcPts val="0"/>
              </a:spcBef>
              <a:spcAft>
                <a:spcPts val="1134"/>
              </a:spcAft>
              <a:buFont typeface="Arial" pitchFamily="34" charset="0"/>
              <a:buNone/>
              <a:defRPr sz="5000" b="1" kern="1200" baseline="0">
                <a:solidFill>
                  <a:schemeClr val="tx2"/>
                </a:solidFill>
                <a:latin typeface="+mn-lt"/>
                <a:ea typeface="+mn-ea"/>
                <a:cs typeface="Arial" pitchFamily="34" charset="0"/>
              </a:defRPr>
            </a:lvl1pPr>
            <a:lvl2pPr marL="0" indent="0" algn="l" defTabSz="1828800" rtl="0" eaLnBrk="1" latinLnBrk="0" hangingPunct="1">
              <a:lnSpc>
                <a:spcPts val="4600"/>
              </a:lnSpc>
              <a:spcBef>
                <a:spcPts val="0"/>
              </a:spcBef>
              <a:spcAft>
                <a:spcPts val="1984"/>
              </a:spcAft>
              <a:buFont typeface="Arial" pitchFamily="34" charset="0"/>
              <a:buNone/>
              <a:defRPr sz="3400" b="0" kern="1200">
                <a:solidFill>
                  <a:schemeClr val="tx1"/>
                </a:solidFill>
                <a:latin typeface="+mn-lt"/>
                <a:ea typeface="+mn-ea"/>
                <a:cs typeface="Arial" pitchFamily="34" charset="0"/>
              </a:defRPr>
            </a:lvl2pPr>
            <a:lvl3pPr marL="457200" indent="-4572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3pPr>
            <a:lvl4pPr marL="86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4pPr>
            <a:lvl5pPr marL="1296000" indent="-432000" algn="l" defTabSz="1828800" rtl="0" eaLnBrk="1" latinLnBrk="0" hangingPunct="1">
              <a:spcBef>
                <a:spcPts val="0"/>
              </a:spcBef>
              <a:spcAft>
                <a:spcPts val="2400"/>
              </a:spcAft>
              <a:buFont typeface="Arial" panose="020B0604020202020204" pitchFamily="34" charset="0"/>
              <a:buChar char="•"/>
              <a:defRPr sz="3200" b="0" kern="1200" baseline="0">
                <a:solidFill>
                  <a:schemeClr val="tx1"/>
                </a:solidFill>
                <a:latin typeface="+mn-lt"/>
                <a:ea typeface="+mn-ea"/>
                <a:cs typeface="Arial" pitchFamily="34" charset="0"/>
              </a:defRPr>
            </a:lvl5pPr>
            <a:lvl6pPr marL="1728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6pPr>
            <a:lvl7pPr marL="2160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7pPr>
            <a:lvl8pPr marL="2592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8pPr>
            <a:lvl9pPr marL="302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9pPr>
          </a:lstStyle>
          <a:p>
            <a:r>
              <a:rPr lang="en-AU" b="0" dirty="0" smtClean="0">
                <a:solidFill>
                  <a:srgbClr val="007D8A"/>
                </a:solidFill>
              </a:rPr>
              <a:t>Questions to prompt analysis:</a:t>
            </a:r>
          </a:p>
          <a:p>
            <a:pPr lvl="2"/>
            <a:endParaRPr lang="en-AU" dirty="0" smtClean="0"/>
          </a:p>
          <a:p>
            <a:pPr lvl="2"/>
            <a:r>
              <a:rPr lang="en-AU" dirty="0" smtClean="0"/>
              <a:t>What </a:t>
            </a:r>
            <a:r>
              <a:rPr lang="en-AU" dirty="0"/>
              <a:t>criteria have we scored the lowest in? Why? What can we do to improve?</a:t>
            </a:r>
          </a:p>
          <a:p>
            <a:pPr lvl="2"/>
            <a:r>
              <a:rPr lang="en-AU" dirty="0" smtClean="0"/>
              <a:t>What </a:t>
            </a:r>
            <a:r>
              <a:rPr lang="en-AU" dirty="0"/>
              <a:t>criteria have we scored the highest in? Why? How can we sustain? Do we want to exceed our performance?</a:t>
            </a:r>
          </a:p>
          <a:p>
            <a:pPr lvl="2"/>
            <a:r>
              <a:rPr lang="en-AU" dirty="0" smtClean="0"/>
              <a:t>What </a:t>
            </a:r>
            <a:r>
              <a:rPr lang="en-AU" dirty="0"/>
              <a:t>criteria assessment outcomes are we not satisfied with? Why? How can we improve?</a:t>
            </a:r>
          </a:p>
          <a:p>
            <a:pPr lvl="2"/>
            <a:r>
              <a:rPr lang="en-AU" dirty="0" smtClean="0"/>
              <a:t>What </a:t>
            </a:r>
            <a:r>
              <a:rPr lang="en-AU" dirty="0"/>
              <a:t>criteria have we not met our targets for? Why? What can we do to improve?</a:t>
            </a:r>
          </a:p>
          <a:p>
            <a:pPr lvl="2"/>
            <a:r>
              <a:rPr lang="en-AU" dirty="0" smtClean="0"/>
              <a:t>Do </a:t>
            </a:r>
            <a:r>
              <a:rPr lang="en-AU" dirty="0"/>
              <a:t>we need more information before we lock in a maturity level for any criterion?</a:t>
            </a:r>
          </a:p>
          <a:p>
            <a:pPr lvl="2"/>
            <a:r>
              <a:rPr lang="en-AU" dirty="0" smtClean="0"/>
              <a:t>What </a:t>
            </a:r>
            <a:r>
              <a:rPr lang="en-AU" dirty="0"/>
              <a:t>maturity level do we aspire to reaching for each criterion and by when? What is realistic for our organisation?</a:t>
            </a:r>
          </a:p>
          <a:p>
            <a:pPr lvl="2"/>
            <a:r>
              <a:rPr lang="en-AU" dirty="0" smtClean="0"/>
              <a:t>What </a:t>
            </a:r>
            <a:r>
              <a:rPr lang="en-AU" dirty="0"/>
              <a:t>can be achieved within existing capability, capacity and budgets? Would we need more resources to help us achieve what we want?</a:t>
            </a:r>
          </a:p>
        </p:txBody>
      </p:sp>
      <p:sp>
        <p:nvSpPr>
          <p:cNvPr id="5" name="Rounded Rectangle 4">
            <a:hlinkClick r:id="rId2"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smtClean="0">
                <a:solidFill>
                  <a:schemeClr val="tx1"/>
                </a:solidFill>
              </a:rPr>
              <a:t>Click here to return to Contents</a:t>
            </a:r>
          </a:p>
        </p:txBody>
      </p:sp>
    </p:spTree>
    <p:extLst>
      <p:ext uri="{BB962C8B-B14F-4D97-AF65-F5344CB8AC3E}">
        <p14:creationId xmlns:p14="http://schemas.microsoft.com/office/powerpoint/2010/main" val="28672678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533600" y="1128498"/>
            <a:ext cx="22179680" cy="1163380"/>
          </a:xfrm>
        </p:spPr>
        <p:txBody>
          <a:bodyPr/>
          <a:lstStyle/>
          <a:p>
            <a:r>
              <a:rPr lang="en-AU" sz="8800" dirty="0" smtClean="0">
                <a:solidFill>
                  <a:srgbClr val="006298"/>
                </a:solidFill>
              </a:rPr>
              <a:t>Prioritisation and action planning</a:t>
            </a:r>
            <a:endParaRPr lang="en-AU" sz="8800" dirty="0">
              <a:solidFill>
                <a:srgbClr val="006298"/>
              </a:solidFill>
            </a:endParaRPr>
          </a:p>
        </p:txBody>
      </p:sp>
      <p:sp>
        <p:nvSpPr>
          <p:cNvPr id="4" name="Text Placeholder 4"/>
          <p:cNvSpPr txBox="1">
            <a:spLocks/>
          </p:cNvSpPr>
          <p:nvPr/>
        </p:nvSpPr>
        <p:spPr>
          <a:xfrm>
            <a:off x="1535113" y="3472507"/>
            <a:ext cx="21602700" cy="7273925"/>
          </a:xfrm>
          <a:prstGeom prst="rect">
            <a:avLst/>
          </a:prstGeom>
        </p:spPr>
        <p:txBody>
          <a:bodyPr vert="horz" lIns="0" tIns="0" rIns="0" bIns="0" rtlCol="0">
            <a:noAutofit/>
          </a:bodyPr>
          <a:lstStyle>
            <a:lvl1pPr marL="0" indent="0" algn="l" defTabSz="1828800" rtl="0" eaLnBrk="1" latinLnBrk="0" hangingPunct="1">
              <a:lnSpc>
                <a:spcPts val="4800"/>
              </a:lnSpc>
              <a:spcBef>
                <a:spcPts val="0"/>
              </a:spcBef>
              <a:spcAft>
                <a:spcPts val="1134"/>
              </a:spcAft>
              <a:buFont typeface="Arial" pitchFamily="34" charset="0"/>
              <a:buNone/>
              <a:defRPr sz="5000" b="1" kern="1200" baseline="0">
                <a:solidFill>
                  <a:schemeClr val="tx2"/>
                </a:solidFill>
                <a:latin typeface="+mn-lt"/>
                <a:ea typeface="+mn-ea"/>
                <a:cs typeface="Arial" pitchFamily="34" charset="0"/>
              </a:defRPr>
            </a:lvl1pPr>
            <a:lvl2pPr marL="0" indent="0" algn="l" defTabSz="1828800" rtl="0" eaLnBrk="1" latinLnBrk="0" hangingPunct="1">
              <a:lnSpc>
                <a:spcPts val="4600"/>
              </a:lnSpc>
              <a:spcBef>
                <a:spcPts val="0"/>
              </a:spcBef>
              <a:spcAft>
                <a:spcPts val="1984"/>
              </a:spcAft>
              <a:buFont typeface="Arial" pitchFamily="34" charset="0"/>
              <a:buNone/>
              <a:defRPr sz="3400" b="0" kern="1200">
                <a:solidFill>
                  <a:schemeClr val="tx1"/>
                </a:solidFill>
                <a:latin typeface="+mn-lt"/>
                <a:ea typeface="+mn-ea"/>
                <a:cs typeface="Arial" pitchFamily="34" charset="0"/>
              </a:defRPr>
            </a:lvl2pPr>
            <a:lvl3pPr marL="457200" indent="-4572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3pPr>
            <a:lvl4pPr marL="86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4pPr>
            <a:lvl5pPr marL="1296000" indent="-432000" algn="l" defTabSz="1828800" rtl="0" eaLnBrk="1" latinLnBrk="0" hangingPunct="1">
              <a:spcBef>
                <a:spcPts val="0"/>
              </a:spcBef>
              <a:spcAft>
                <a:spcPts val="2400"/>
              </a:spcAft>
              <a:buFont typeface="Arial" panose="020B0604020202020204" pitchFamily="34" charset="0"/>
              <a:buChar char="•"/>
              <a:defRPr sz="3200" b="0" kern="1200" baseline="0">
                <a:solidFill>
                  <a:schemeClr val="tx1"/>
                </a:solidFill>
                <a:latin typeface="+mn-lt"/>
                <a:ea typeface="+mn-ea"/>
                <a:cs typeface="Arial" pitchFamily="34" charset="0"/>
              </a:defRPr>
            </a:lvl5pPr>
            <a:lvl6pPr marL="1728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6pPr>
            <a:lvl7pPr marL="2160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7pPr>
            <a:lvl8pPr marL="2592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8pPr>
            <a:lvl9pPr marL="302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9pPr>
          </a:lstStyle>
          <a:p>
            <a:r>
              <a:rPr lang="en-AU" b="0" dirty="0" smtClean="0">
                <a:solidFill>
                  <a:srgbClr val="007D8A"/>
                </a:solidFill>
              </a:rPr>
              <a:t>Identifying priority areas and defining actions</a:t>
            </a:r>
          </a:p>
          <a:p>
            <a:pPr lvl="2"/>
            <a:endParaRPr lang="en-AU" dirty="0" smtClean="0"/>
          </a:p>
          <a:p>
            <a:pPr lvl="2"/>
            <a:r>
              <a:rPr lang="en-AU" dirty="0" smtClean="0"/>
              <a:t>Priorities and actions should align with the organisation’s strategic direction.</a:t>
            </a:r>
          </a:p>
          <a:p>
            <a:pPr lvl="2"/>
            <a:r>
              <a:rPr lang="en-AU" dirty="0" smtClean="0"/>
              <a:t>Further analysis and discussion may be required following the workshop to agree priorities and define actions and accountabilities.</a:t>
            </a:r>
          </a:p>
          <a:p>
            <a:pPr lvl="2"/>
            <a:r>
              <a:rPr lang="en-AU" dirty="0" smtClean="0"/>
              <a:t>The OSIM workbook contains an Action tracker to record the actions against specific domains and criteria.</a:t>
            </a:r>
          </a:p>
          <a:p>
            <a:pPr lvl="2"/>
            <a:r>
              <a:rPr lang="en-AU" dirty="0" smtClean="0"/>
              <a:t>It is good practice for actions to have an owner / lead – responsible for implementing the action and reporting progress; and accountable executive – supports the action and drives executive level decisions.</a:t>
            </a:r>
          </a:p>
          <a:p>
            <a:pPr lvl="2"/>
            <a:endParaRPr lang="en-AU" dirty="0" smtClean="0"/>
          </a:p>
          <a:p>
            <a:pPr lvl="2"/>
            <a:endParaRPr lang="en-AU" dirty="0"/>
          </a:p>
        </p:txBody>
      </p:sp>
      <p:sp>
        <p:nvSpPr>
          <p:cNvPr id="5" name="Rounded Rectangle 4">
            <a:hlinkClick r:id="rId3"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smtClean="0">
                <a:solidFill>
                  <a:schemeClr val="tx1"/>
                </a:solidFill>
              </a:rPr>
              <a:t>Click here to return to Contents</a:t>
            </a:r>
          </a:p>
        </p:txBody>
      </p:sp>
    </p:spTree>
    <p:extLst>
      <p:ext uri="{BB962C8B-B14F-4D97-AF65-F5344CB8AC3E}">
        <p14:creationId xmlns:p14="http://schemas.microsoft.com/office/powerpoint/2010/main" val="32216739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533600" y="1128498"/>
            <a:ext cx="22179680" cy="1163380"/>
          </a:xfrm>
        </p:spPr>
        <p:txBody>
          <a:bodyPr/>
          <a:lstStyle/>
          <a:p>
            <a:r>
              <a:rPr lang="en-AU" sz="8800" dirty="0" smtClean="0">
                <a:solidFill>
                  <a:srgbClr val="006298"/>
                </a:solidFill>
              </a:rPr>
              <a:t>Sharing feedback with participants</a:t>
            </a:r>
            <a:endParaRPr lang="en-AU" sz="8800" dirty="0">
              <a:solidFill>
                <a:srgbClr val="006298"/>
              </a:solidFill>
            </a:endParaRPr>
          </a:p>
        </p:txBody>
      </p:sp>
      <p:sp>
        <p:nvSpPr>
          <p:cNvPr id="4" name="Text Placeholder 4"/>
          <p:cNvSpPr txBox="1">
            <a:spLocks/>
          </p:cNvSpPr>
          <p:nvPr/>
        </p:nvSpPr>
        <p:spPr>
          <a:xfrm>
            <a:off x="1535113" y="3472507"/>
            <a:ext cx="21602700" cy="7273925"/>
          </a:xfrm>
          <a:prstGeom prst="rect">
            <a:avLst/>
          </a:prstGeom>
        </p:spPr>
        <p:txBody>
          <a:bodyPr vert="horz" lIns="0" tIns="0" rIns="0" bIns="0" rtlCol="0">
            <a:noAutofit/>
          </a:bodyPr>
          <a:lstStyle>
            <a:lvl1pPr marL="0" indent="0" algn="l" defTabSz="1828800" rtl="0" eaLnBrk="1" latinLnBrk="0" hangingPunct="1">
              <a:lnSpc>
                <a:spcPts val="4800"/>
              </a:lnSpc>
              <a:spcBef>
                <a:spcPts val="0"/>
              </a:spcBef>
              <a:spcAft>
                <a:spcPts val="1134"/>
              </a:spcAft>
              <a:buFont typeface="Arial" pitchFamily="34" charset="0"/>
              <a:buNone/>
              <a:defRPr sz="5000" b="1" kern="1200" baseline="0">
                <a:solidFill>
                  <a:schemeClr val="tx2"/>
                </a:solidFill>
                <a:latin typeface="+mn-lt"/>
                <a:ea typeface="+mn-ea"/>
                <a:cs typeface="Arial" pitchFamily="34" charset="0"/>
              </a:defRPr>
            </a:lvl1pPr>
            <a:lvl2pPr marL="0" indent="0" algn="l" defTabSz="1828800" rtl="0" eaLnBrk="1" latinLnBrk="0" hangingPunct="1">
              <a:lnSpc>
                <a:spcPts val="4600"/>
              </a:lnSpc>
              <a:spcBef>
                <a:spcPts val="0"/>
              </a:spcBef>
              <a:spcAft>
                <a:spcPts val="1984"/>
              </a:spcAft>
              <a:buFont typeface="Arial" pitchFamily="34" charset="0"/>
              <a:buNone/>
              <a:defRPr sz="3400" b="0" kern="1200">
                <a:solidFill>
                  <a:schemeClr val="tx1"/>
                </a:solidFill>
                <a:latin typeface="+mn-lt"/>
                <a:ea typeface="+mn-ea"/>
                <a:cs typeface="Arial" pitchFamily="34" charset="0"/>
              </a:defRPr>
            </a:lvl2pPr>
            <a:lvl3pPr marL="457200" indent="-4572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3pPr>
            <a:lvl4pPr marL="86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4pPr>
            <a:lvl5pPr marL="1296000" indent="-432000" algn="l" defTabSz="1828800" rtl="0" eaLnBrk="1" latinLnBrk="0" hangingPunct="1">
              <a:spcBef>
                <a:spcPts val="0"/>
              </a:spcBef>
              <a:spcAft>
                <a:spcPts val="2400"/>
              </a:spcAft>
              <a:buFont typeface="Arial" panose="020B0604020202020204" pitchFamily="34" charset="0"/>
              <a:buChar char="•"/>
              <a:defRPr sz="3200" b="0" kern="1200" baseline="0">
                <a:solidFill>
                  <a:schemeClr val="tx1"/>
                </a:solidFill>
                <a:latin typeface="+mn-lt"/>
                <a:ea typeface="+mn-ea"/>
                <a:cs typeface="Arial" pitchFamily="34" charset="0"/>
              </a:defRPr>
            </a:lvl5pPr>
            <a:lvl6pPr marL="1728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6pPr>
            <a:lvl7pPr marL="2160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7pPr>
            <a:lvl8pPr marL="2592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8pPr>
            <a:lvl9pPr marL="302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9pPr>
          </a:lstStyle>
          <a:p>
            <a:r>
              <a:rPr lang="en-AU" b="0" dirty="0">
                <a:solidFill>
                  <a:srgbClr val="007D8A"/>
                </a:solidFill>
              </a:rPr>
              <a:t>Communication is </a:t>
            </a:r>
            <a:r>
              <a:rPr lang="en-AU" b="0" dirty="0" smtClean="0">
                <a:solidFill>
                  <a:srgbClr val="007D8A"/>
                </a:solidFill>
              </a:rPr>
              <a:t>necessary</a:t>
            </a:r>
          </a:p>
          <a:p>
            <a:endParaRPr lang="en-AU" dirty="0" smtClean="0"/>
          </a:p>
          <a:p>
            <a:pPr marL="0" lvl="2" indent="0">
              <a:buNone/>
            </a:pPr>
            <a:r>
              <a:rPr lang="en-AU" dirty="0"/>
              <a:t>It is important to continue the dialogue with workshop participants, so </a:t>
            </a:r>
            <a:r>
              <a:rPr lang="en-AU" dirty="0" smtClean="0"/>
              <a:t>they understand:</a:t>
            </a:r>
          </a:p>
          <a:p>
            <a:pPr lvl="3"/>
            <a:r>
              <a:rPr lang="en-AU" dirty="0" smtClean="0"/>
              <a:t>how </a:t>
            </a:r>
            <a:r>
              <a:rPr lang="en-AU" dirty="0"/>
              <a:t>they have contributed to the OSIM </a:t>
            </a:r>
            <a:r>
              <a:rPr lang="en-AU" dirty="0" smtClean="0"/>
              <a:t>process</a:t>
            </a:r>
          </a:p>
          <a:p>
            <a:pPr lvl="3"/>
            <a:r>
              <a:rPr lang="en-AU" dirty="0" smtClean="0"/>
              <a:t>the </a:t>
            </a:r>
            <a:r>
              <a:rPr lang="en-AU" dirty="0"/>
              <a:t>way the organisation will act on the </a:t>
            </a:r>
            <a:r>
              <a:rPr lang="en-AU" dirty="0" smtClean="0"/>
              <a:t>assessment outcome</a:t>
            </a:r>
          </a:p>
          <a:p>
            <a:pPr lvl="3"/>
            <a:r>
              <a:rPr lang="en-AU" dirty="0" smtClean="0"/>
              <a:t>take ownership </a:t>
            </a:r>
            <a:r>
              <a:rPr lang="en-AU" dirty="0"/>
              <a:t>of the </a:t>
            </a:r>
            <a:r>
              <a:rPr lang="en-AU" dirty="0" smtClean="0"/>
              <a:t>assessment outcome and </a:t>
            </a:r>
            <a:r>
              <a:rPr lang="en-AU" dirty="0"/>
              <a:t>action </a:t>
            </a:r>
            <a:r>
              <a:rPr lang="en-AU" dirty="0" smtClean="0"/>
              <a:t>plans.</a:t>
            </a:r>
          </a:p>
          <a:p>
            <a:pPr marL="0" lvl="2" indent="0">
              <a:buNone/>
            </a:pPr>
            <a:r>
              <a:rPr lang="en-AU" dirty="0"/>
              <a:t>This may involve sharing the consolidated OSIM </a:t>
            </a:r>
            <a:r>
              <a:rPr lang="en-AU" dirty="0" smtClean="0"/>
              <a:t>assessment outcome. </a:t>
            </a:r>
            <a:r>
              <a:rPr lang="en-AU" dirty="0"/>
              <a:t>You may choose to provide the final OSIM workbook, or create a document summarising the OSIM </a:t>
            </a:r>
            <a:r>
              <a:rPr lang="en-AU" dirty="0" smtClean="0"/>
              <a:t>assessment outcome, </a:t>
            </a:r>
            <a:r>
              <a:rPr lang="en-AU" dirty="0"/>
              <a:t>priorities and actions.</a:t>
            </a:r>
          </a:p>
        </p:txBody>
      </p:sp>
      <p:sp>
        <p:nvSpPr>
          <p:cNvPr id="5" name="Rounded Rectangle 4">
            <a:hlinkClick r:id="rId3"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smtClean="0">
                <a:solidFill>
                  <a:schemeClr val="tx1"/>
                </a:solidFill>
              </a:rPr>
              <a:t>Click here to return to Contents</a:t>
            </a:r>
          </a:p>
        </p:txBody>
      </p:sp>
    </p:spTree>
    <p:extLst>
      <p:ext uri="{BB962C8B-B14F-4D97-AF65-F5344CB8AC3E}">
        <p14:creationId xmlns:p14="http://schemas.microsoft.com/office/powerpoint/2010/main" val="32216739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AU" sz="8800" dirty="0" smtClean="0">
                <a:solidFill>
                  <a:srgbClr val="006298"/>
                </a:solidFill>
              </a:rPr>
              <a:t>Contents</a:t>
            </a:r>
            <a:endParaRPr lang="en-AU" sz="8800" dirty="0">
              <a:solidFill>
                <a:srgbClr val="006298"/>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1079356112"/>
              </p:ext>
            </p:extLst>
          </p:nvPr>
        </p:nvGraphicFramePr>
        <p:xfrm>
          <a:off x="1174776" y="2681536"/>
          <a:ext cx="11201450" cy="9723120"/>
        </p:xfrm>
        <a:graphic>
          <a:graphicData uri="http://schemas.openxmlformats.org/drawingml/2006/table">
            <a:tbl>
              <a:tblPr bandRow="1">
                <a:tableStyleId>{2D5ABB26-0587-4C30-8999-92F81FD0307C}</a:tableStyleId>
              </a:tblPr>
              <a:tblGrid>
                <a:gridCol w="9517758"/>
                <a:gridCol w="1683692"/>
              </a:tblGrid>
              <a:tr h="370840">
                <a:tc>
                  <a:txBody>
                    <a:bodyPr/>
                    <a:lstStyle/>
                    <a:p>
                      <a:pPr marL="0" marR="0" indent="0" algn="l" defTabSz="1828800" rtl="0" eaLnBrk="1" fontAlgn="auto" latinLnBrk="0" hangingPunct="1">
                        <a:lnSpc>
                          <a:spcPct val="100000"/>
                        </a:lnSpc>
                        <a:spcBef>
                          <a:spcPts val="0"/>
                        </a:spcBef>
                        <a:spcAft>
                          <a:spcPts val="0"/>
                        </a:spcAft>
                        <a:buClrTx/>
                        <a:buSzTx/>
                        <a:buFontTx/>
                        <a:buNone/>
                        <a:tabLst/>
                        <a:defRPr/>
                      </a:pPr>
                      <a:endParaRPr lang="en-AU" sz="2200" b="1" dirty="0" smtClean="0">
                        <a:solidFill>
                          <a:schemeClr val="tx1"/>
                        </a:solidFill>
                        <a:latin typeface="+mj-lt"/>
                      </a:endParaRPr>
                    </a:p>
                  </a:txBody>
                  <a:tcPr>
                    <a:lnL w="38100" cap="flat" cmpd="sng" algn="ctr">
                      <a:noFill/>
                      <a:prstDash val="solid"/>
                      <a:round/>
                      <a:headEnd type="none" w="med" len="med"/>
                      <a:tailEnd type="none" w="med" len="med"/>
                    </a:lnL>
                    <a:lnR w="6350" cap="flat" cmpd="sng" algn="ctr">
                      <a:noFill/>
                      <a:prstDash val="solid"/>
                      <a:round/>
                      <a:headEnd type="none" w="med" len="med"/>
                      <a:tailEnd type="none" w="med" len="med"/>
                    </a:lnR>
                    <a:lnT w="57150" cap="flat" cmpd="sng" algn="ctr">
                      <a:noFill/>
                      <a:prstDash val="solid"/>
                      <a:round/>
                      <a:headEnd type="none" w="med" len="med"/>
                      <a:tailEnd type="none" w="med" len="med"/>
                    </a:lnT>
                    <a:lnB w="38100" cap="flat" cmpd="sng" algn="ctr">
                      <a:solidFill>
                        <a:schemeClr val="tx2"/>
                      </a:solidFill>
                      <a:prstDash val="solid"/>
                      <a:round/>
                      <a:headEnd type="none" w="med" len="med"/>
                      <a:tailEnd type="none" w="med" len="med"/>
                    </a:lnB>
                  </a:tcPr>
                </a:tc>
                <a:tc>
                  <a:txBody>
                    <a:bodyPr/>
                    <a:lstStyle/>
                    <a:p>
                      <a:pPr algn="ctr"/>
                      <a:r>
                        <a:rPr lang="en-AU" sz="2200" b="1" dirty="0" smtClean="0"/>
                        <a:t>Slide</a:t>
                      </a:r>
                      <a:r>
                        <a:rPr lang="en-AU" sz="2200" b="1" baseline="0" dirty="0" smtClean="0"/>
                        <a:t> #</a:t>
                      </a:r>
                      <a:endParaRPr lang="en-AU" sz="2200" b="1" dirty="0">
                        <a:latin typeface="+mj-lt"/>
                      </a:endParaRPr>
                    </a:p>
                  </a:txBody>
                  <a:tcPr>
                    <a:lnL w="6350" cap="flat" cmpd="sng" algn="ctr">
                      <a:noFill/>
                      <a:prstDash val="solid"/>
                      <a:round/>
                      <a:headEnd type="none" w="med" len="med"/>
                      <a:tailEnd type="none" w="med" len="med"/>
                    </a:lnL>
                    <a:lnR w="57150" cap="flat" cmpd="sng" algn="ctr">
                      <a:noFill/>
                      <a:prstDash val="solid"/>
                      <a:round/>
                      <a:headEnd type="none" w="med" len="med"/>
                      <a:tailEnd type="none" w="med" len="med"/>
                    </a:lnR>
                    <a:lnT w="57150" cap="flat" cmpd="sng" algn="ctr">
                      <a:noFill/>
                      <a:prstDash val="solid"/>
                      <a:round/>
                      <a:headEnd type="none" w="med" len="med"/>
                      <a:tailEnd type="none" w="med" len="med"/>
                    </a:lnT>
                    <a:lnB w="38100" cap="flat" cmpd="sng" algn="ctr">
                      <a:solidFill>
                        <a:schemeClr val="tx2"/>
                      </a:solidFill>
                      <a:prstDash val="solid"/>
                      <a:round/>
                      <a:headEnd type="none" w="med" len="med"/>
                      <a:tailEnd type="none" w="med" len="med"/>
                    </a:lnB>
                  </a:tcPr>
                </a:tc>
              </a:tr>
              <a:tr h="370840">
                <a:tc gridSpan="2">
                  <a:txBody>
                    <a:bodyPr/>
                    <a:lstStyle/>
                    <a:p>
                      <a:pPr marL="0" marR="0" indent="0" algn="l" defTabSz="1828800" rtl="0" eaLnBrk="1" fontAlgn="auto" latinLnBrk="0" hangingPunct="1">
                        <a:lnSpc>
                          <a:spcPct val="100000"/>
                        </a:lnSpc>
                        <a:spcBef>
                          <a:spcPts val="0"/>
                        </a:spcBef>
                        <a:spcAft>
                          <a:spcPts val="0"/>
                        </a:spcAft>
                        <a:buClrTx/>
                        <a:buSzTx/>
                        <a:buFontTx/>
                        <a:buNone/>
                        <a:tabLst/>
                        <a:defRPr/>
                      </a:pPr>
                      <a:r>
                        <a:rPr lang="en-AU" sz="3000" b="1" dirty="0" smtClean="0"/>
                        <a:t>About capability for improvement</a:t>
                      </a:r>
                      <a:endParaRPr lang="en-AU" sz="3000" b="1" dirty="0" smtClean="0">
                        <a:solidFill>
                          <a:schemeClr val="tx1"/>
                        </a:solidFill>
                        <a:latin typeface="+mj-lt"/>
                      </a:endParaRPr>
                    </a:p>
                  </a:txBody>
                  <a:tcPr>
                    <a:lnL w="38100" cap="flat" cmpd="sng" algn="ctr">
                      <a:noFill/>
                      <a:prstDash val="solid"/>
                      <a:round/>
                      <a:headEnd type="none" w="med" len="med"/>
                      <a:tailEnd type="none" w="med" len="med"/>
                    </a:lnL>
                    <a:lnR w="57150" cap="flat" cmpd="sng" algn="ctr">
                      <a:noFill/>
                      <a:prstDash val="solid"/>
                      <a:round/>
                      <a:headEnd type="none" w="med" len="med"/>
                      <a:tailEnd type="none" w="med" len="med"/>
                    </a:lnR>
                    <a:lnT w="38100" cap="flat" cmpd="sng" algn="ctr">
                      <a:solidFill>
                        <a:schemeClr val="tx2"/>
                      </a:solidFill>
                      <a:prstDash val="solid"/>
                      <a:round/>
                      <a:headEnd type="none" w="med" len="med"/>
                      <a:tailEnd type="none" w="med" len="med"/>
                    </a:lnT>
                    <a:lnB w="38100" cap="flat" cmpd="sng" algn="ctr">
                      <a:solidFill>
                        <a:schemeClr val="tx2"/>
                      </a:solidFill>
                      <a:prstDash val="solid"/>
                      <a:round/>
                      <a:headEnd type="none" w="med" len="med"/>
                      <a:tailEnd type="none" w="med" len="med"/>
                    </a:lnB>
                  </a:tcPr>
                </a:tc>
                <a:tc hMerge="1">
                  <a:txBody>
                    <a:bodyPr/>
                    <a:lstStyle/>
                    <a:p>
                      <a:pPr algn="ctr"/>
                      <a:endParaRPr lang="en-AU" sz="3000" dirty="0">
                        <a:latin typeface="+mj-lt"/>
                      </a:endParaRPr>
                    </a:p>
                  </a:txBody>
                  <a:tcPr/>
                </a:tc>
              </a:tr>
              <a:tr h="370840">
                <a:tc>
                  <a:txBody>
                    <a:bodyPr/>
                    <a:lstStyle/>
                    <a:p>
                      <a:pPr marL="457200" marR="0" lvl="2" indent="-457200" algn="l" defTabSz="1828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800" dirty="0" smtClean="0"/>
                        <a:t>What is organisational capability for improvement?</a:t>
                      </a:r>
                      <a:endParaRPr lang="en-AU" sz="2800" dirty="0" smtClean="0">
                        <a:latin typeface="+mj-lt"/>
                      </a:endParaRPr>
                    </a:p>
                  </a:txBody>
                  <a:tcPr>
                    <a:lnL w="38100" cap="flat" cmpd="sng" algn="ctr">
                      <a:noFill/>
                      <a:prstDash val="solid"/>
                      <a:round/>
                      <a:headEnd type="none" w="med" len="med"/>
                      <a:tailEnd type="none" w="med" len="med"/>
                    </a:lnL>
                    <a:lnR w="6350" cap="flat" cmpd="sng" algn="ctr">
                      <a:solidFill>
                        <a:schemeClr val="tx2"/>
                      </a:solidFill>
                      <a:prstDash val="solid"/>
                      <a:round/>
                      <a:headEnd type="none" w="med" len="med"/>
                      <a:tailEnd type="none" w="med" len="med"/>
                    </a:lnR>
                    <a:lnT w="3810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AU" sz="2800" dirty="0" smtClean="0">
                          <a:hlinkClick r:id="rId2" action="ppaction://hlinksldjump"/>
                        </a:rPr>
                        <a:t>5</a:t>
                      </a:r>
                      <a:endParaRPr lang="en-AU" sz="2800" dirty="0">
                        <a:latin typeface="+mj-lt"/>
                      </a:endParaRPr>
                    </a:p>
                  </a:txBody>
                  <a:tcPr>
                    <a:lnL w="6350" cap="flat" cmpd="sng" algn="ctr">
                      <a:solidFill>
                        <a:schemeClr val="tx2"/>
                      </a:solidFill>
                      <a:prstDash val="solid"/>
                      <a:round/>
                      <a:headEnd type="none" w="med" len="med"/>
                      <a:tailEnd type="none" w="med" len="med"/>
                    </a:lnL>
                    <a:lnR w="57150" cap="flat" cmpd="sng" algn="ctr">
                      <a:noFill/>
                      <a:prstDash val="solid"/>
                      <a:round/>
                      <a:headEnd type="none" w="med" len="med"/>
                      <a:tailEnd type="none" w="med" len="med"/>
                    </a:lnR>
                    <a:lnT w="3810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r>
              <a:tr h="370840">
                <a:tc>
                  <a:txBody>
                    <a:bodyPr/>
                    <a:lstStyle/>
                    <a:p>
                      <a:pPr marL="457200" marR="0" lvl="2" indent="-457200" algn="l" defTabSz="1828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800" dirty="0" smtClean="0"/>
                        <a:t>Why does it matter?</a:t>
                      </a:r>
                      <a:endParaRPr lang="en-AU" sz="2800" dirty="0" smtClean="0">
                        <a:latin typeface="+mj-lt"/>
                      </a:endParaRPr>
                    </a:p>
                  </a:txBody>
                  <a:tcPr>
                    <a:lnL w="38100" cap="flat" cmpd="sng" algn="ctr">
                      <a:no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AU" sz="2800" dirty="0" smtClean="0">
                          <a:hlinkClick r:id="rId3" action="ppaction://hlinksldjump"/>
                        </a:rPr>
                        <a:t>6</a:t>
                      </a:r>
                      <a:endParaRPr lang="en-AU" sz="2800" dirty="0" smtClean="0">
                        <a:latin typeface="+mj-lt"/>
                      </a:endParaRPr>
                    </a:p>
                  </a:txBody>
                  <a:tcPr>
                    <a:lnL w="6350" cap="flat" cmpd="sng" algn="ctr">
                      <a:solidFill>
                        <a:schemeClr val="tx2"/>
                      </a:solidFill>
                      <a:prstDash val="solid"/>
                      <a:round/>
                      <a:headEnd type="none" w="med" len="med"/>
                      <a:tailEnd type="none" w="med" len="med"/>
                    </a:lnL>
                    <a:lnR w="57150" cap="flat" cmpd="sng" algn="ctr">
                      <a:no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r>
              <a:tr h="370840">
                <a:tc>
                  <a:txBody>
                    <a:bodyPr/>
                    <a:lstStyle/>
                    <a:p>
                      <a:pPr marL="457200" marR="0" lvl="2" indent="-457200" algn="l" defTabSz="1828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800" dirty="0" smtClean="0"/>
                        <a:t>Why measure and monitor it?</a:t>
                      </a:r>
                      <a:endParaRPr lang="en-AU" sz="2800" dirty="0" smtClean="0">
                        <a:latin typeface="+mj-lt"/>
                      </a:endParaRPr>
                    </a:p>
                  </a:txBody>
                  <a:tcPr>
                    <a:lnL w="38100" cap="flat" cmpd="sng" algn="ctr">
                      <a:no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38100" cap="flat" cmpd="sng" algn="ctr">
                      <a:solidFill>
                        <a:schemeClr val="tx2"/>
                      </a:solidFill>
                      <a:prstDash val="solid"/>
                      <a:round/>
                      <a:headEnd type="none" w="med" len="med"/>
                      <a:tailEnd type="none" w="med" len="med"/>
                    </a:lnB>
                  </a:tcPr>
                </a:tc>
                <a:tc>
                  <a:txBody>
                    <a:bodyPr/>
                    <a:lstStyle/>
                    <a:p>
                      <a:pPr marL="0" marR="0" indent="0" algn="ctr" defTabSz="1828800" rtl="0" eaLnBrk="1" fontAlgn="auto" latinLnBrk="0" hangingPunct="1">
                        <a:lnSpc>
                          <a:spcPct val="100000"/>
                        </a:lnSpc>
                        <a:spcBef>
                          <a:spcPts val="0"/>
                        </a:spcBef>
                        <a:spcAft>
                          <a:spcPts val="0"/>
                        </a:spcAft>
                        <a:buClrTx/>
                        <a:buSzTx/>
                        <a:buFontTx/>
                        <a:buNone/>
                        <a:tabLst/>
                        <a:defRPr/>
                      </a:pPr>
                      <a:r>
                        <a:rPr lang="en-AU" sz="2800" kern="1200" dirty="0" smtClean="0">
                          <a:hlinkClick r:id="rId4" action="ppaction://hlinksldjump"/>
                        </a:rPr>
                        <a:t>7</a:t>
                      </a:r>
                      <a:endParaRPr lang="en-AU" sz="2800" kern="1200" dirty="0" smtClean="0">
                        <a:solidFill>
                          <a:schemeClr val="dk1"/>
                        </a:solidFill>
                        <a:latin typeface="+mn-lt"/>
                        <a:ea typeface="+mn-ea"/>
                        <a:cs typeface="+mn-cs"/>
                      </a:endParaRPr>
                    </a:p>
                  </a:txBody>
                  <a:tcPr>
                    <a:lnL w="6350" cap="flat" cmpd="sng" algn="ctr">
                      <a:solidFill>
                        <a:schemeClr val="tx2"/>
                      </a:solidFill>
                      <a:prstDash val="solid"/>
                      <a:round/>
                      <a:headEnd type="none" w="med" len="med"/>
                      <a:tailEnd type="none" w="med" len="med"/>
                    </a:lnL>
                    <a:lnR w="57150" cap="flat" cmpd="sng" algn="ctr">
                      <a:noFill/>
                      <a:prstDash val="solid"/>
                      <a:round/>
                      <a:headEnd type="none" w="med" len="med"/>
                      <a:tailEnd type="none" w="med" len="med"/>
                    </a:lnR>
                    <a:lnT w="6350" cap="flat" cmpd="sng" algn="ctr">
                      <a:solidFill>
                        <a:schemeClr val="tx2"/>
                      </a:solidFill>
                      <a:prstDash val="solid"/>
                      <a:round/>
                      <a:headEnd type="none" w="med" len="med"/>
                      <a:tailEnd type="none" w="med" len="med"/>
                    </a:lnT>
                    <a:lnB w="38100" cap="flat" cmpd="sng" algn="ctr">
                      <a:solidFill>
                        <a:schemeClr val="tx2"/>
                      </a:solidFill>
                      <a:prstDash val="solid"/>
                      <a:round/>
                      <a:headEnd type="none" w="med" len="med"/>
                      <a:tailEnd type="none" w="med" len="med"/>
                    </a:lnB>
                  </a:tcPr>
                </a:tc>
              </a:tr>
              <a:tr h="370840">
                <a:tc gridSpan="2">
                  <a:txBody>
                    <a:bodyPr/>
                    <a:lstStyle/>
                    <a:p>
                      <a:pPr marL="0" marR="0" lvl="2" indent="0" algn="l" defTabSz="1828800" rtl="0" eaLnBrk="1" fontAlgn="auto" latinLnBrk="0" hangingPunct="1">
                        <a:lnSpc>
                          <a:spcPct val="100000"/>
                        </a:lnSpc>
                        <a:spcBef>
                          <a:spcPts val="0"/>
                        </a:spcBef>
                        <a:spcAft>
                          <a:spcPts val="0"/>
                        </a:spcAft>
                        <a:buClrTx/>
                        <a:buSzTx/>
                        <a:buFontTx/>
                        <a:buNone/>
                        <a:tabLst/>
                        <a:defRPr/>
                      </a:pPr>
                      <a:r>
                        <a:rPr lang="en-AU" sz="3000" b="1" dirty="0" smtClean="0"/>
                        <a:t>About OSIM</a:t>
                      </a:r>
                      <a:endParaRPr lang="en-AU" sz="3000" b="1" dirty="0" smtClean="0">
                        <a:latin typeface="+mj-lt"/>
                      </a:endParaRPr>
                    </a:p>
                  </a:txBody>
                  <a:tcPr>
                    <a:lnL w="38100" cap="flat" cmpd="sng" algn="ctr">
                      <a:noFill/>
                      <a:prstDash val="solid"/>
                      <a:round/>
                      <a:headEnd type="none" w="med" len="med"/>
                      <a:tailEnd type="none" w="med" len="med"/>
                    </a:lnL>
                    <a:lnR w="57150" cap="flat" cmpd="sng" algn="ctr">
                      <a:noFill/>
                      <a:prstDash val="solid"/>
                      <a:round/>
                      <a:headEnd type="none" w="med" len="med"/>
                      <a:tailEnd type="none" w="med" len="med"/>
                    </a:lnR>
                    <a:lnT w="38100" cap="flat" cmpd="sng" algn="ctr">
                      <a:solidFill>
                        <a:schemeClr val="tx2"/>
                      </a:solidFill>
                      <a:prstDash val="solid"/>
                      <a:round/>
                      <a:headEnd type="none" w="med" len="med"/>
                      <a:tailEnd type="none" w="med" len="med"/>
                    </a:lnT>
                    <a:lnB w="38100" cap="flat" cmpd="sng" algn="ctr">
                      <a:solidFill>
                        <a:schemeClr val="tx2"/>
                      </a:solidFill>
                      <a:prstDash val="solid"/>
                      <a:round/>
                      <a:headEnd type="none" w="med" len="med"/>
                      <a:tailEnd type="none" w="med" len="med"/>
                    </a:lnB>
                  </a:tcPr>
                </a:tc>
                <a:tc hMerge="1">
                  <a:txBody>
                    <a:bodyPr/>
                    <a:lstStyle/>
                    <a:p>
                      <a:pPr algn="ctr"/>
                      <a:endParaRPr lang="en-AU" sz="3000" dirty="0">
                        <a:latin typeface="+mj-lt"/>
                      </a:endParaRPr>
                    </a:p>
                  </a:txBody>
                  <a:tcPr/>
                </a:tc>
              </a:tr>
              <a:tr h="370840">
                <a:tc>
                  <a:txBody>
                    <a:bodyPr/>
                    <a:lstStyle/>
                    <a:p>
                      <a:pPr marL="457200" marR="0" lvl="2" indent="-457200" algn="l" defTabSz="1828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800" dirty="0" smtClean="0"/>
                        <a:t>What is OSIM?</a:t>
                      </a:r>
                      <a:endParaRPr lang="en-AU" sz="2800" dirty="0" smtClean="0">
                        <a:latin typeface="+mj-lt"/>
                      </a:endParaRPr>
                    </a:p>
                  </a:txBody>
                  <a:tcPr>
                    <a:lnL w="38100" cap="flat" cmpd="sng" algn="ctr">
                      <a:noFill/>
                      <a:prstDash val="solid"/>
                      <a:round/>
                      <a:headEnd type="none" w="med" len="med"/>
                      <a:tailEnd type="none" w="med" len="med"/>
                    </a:lnL>
                    <a:lnR w="6350" cap="flat" cmpd="sng" algn="ctr">
                      <a:solidFill>
                        <a:schemeClr val="tx2"/>
                      </a:solidFill>
                      <a:prstDash val="solid"/>
                      <a:round/>
                      <a:headEnd type="none" w="med" len="med"/>
                      <a:tailEnd type="none" w="med" len="med"/>
                    </a:lnR>
                    <a:lnT w="3810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AU" sz="2800" dirty="0" smtClean="0">
                          <a:hlinkClick r:id="rId5" action="ppaction://hlinksldjump"/>
                        </a:rPr>
                        <a:t>9</a:t>
                      </a:r>
                      <a:endParaRPr lang="en-AU" sz="2800" dirty="0">
                        <a:latin typeface="+mj-lt"/>
                      </a:endParaRPr>
                    </a:p>
                  </a:txBody>
                  <a:tcPr>
                    <a:lnL w="6350" cap="flat" cmpd="sng" algn="ctr">
                      <a:solidFill>
                        <a:schemeClr val="tx2"/>
                      </a:solidFill>
                      <a:prstDash val="solid"/>
                      <a:round/>
                      <a:headEnd type="none" w="med" len="med"/>
                      <a:tailEnd type="none" w="med" len="med"/>
                    </a:lnL>
                    <a:lnR w="57150" cap="flat" cmpd="sng" algn="ctr">
                      <a:noFill/>
                      <a:prstDash val="solid"/>
                      <a:round/>
                      <a:headEnd type="none" w="med" len="med"/>
                      <a:tailEnd type="none" w="med" len="med"/>
                    </a:lnR>
                    <a:lnT w="3810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r>
              <a:tr h="370840">
                <a:tc>
                  <a:txBody>
                    <a:bodyPr/>
                    <a:lstStyle/>
                    <a:p>
                      <a:pPr marL="457200" marR="0" lvl="2" indent="-457200" algn="l" defTabSz="1828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800" dirty="0" smtClean="0"/>
                        <a:t>What do we use it for?</a:t>
                      </a:r>
                      <a:endParaRPr lang="en-AU" sz="2800" dirty="0" smtClean="0">
                        <a:latin typeface="+mj-lt"/>
                      </a:endParaRPr>
                    </a:p>
                  </a:txBody>
                  <a:tcPr>
                    <a:lnL w="38100" cap="flat" cmpd="sng" algn="ctr">
                      <a:no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AU" sz="2800" dirty="0" smtClean="0">
                          <a:hlinkClick r:id="rId6" action="ppaction://hlinksldjump"/>
                        </a:rPr>
                        <a:t>10</a:t>
                      </a:r>
                      <a:endParaRPr lang="en-AU" sz="2800" dirty="0">
                        <a:latin typeface="+mj-lt"/>
                      </a:endParaRPr>
                    </a:p>
                  </a:txBody>
                  <a:tcPr>
                    <a:lnL w="6350" cap="flat" cmpd="sng" algn="ctr">
                      <a:solidFill>
                        <a:schemeClr val="tx2"/>
                      </a:solidFill>
                      <a:prstDash val="solid"/>
                      <a:round/>
                      <a:headEnd type="none" w="med" len="med"/>
                      <a:tailEnd type="none" w="med" len="med"/>
                    </a:lnL>
                    <a:lnR w="57150" cap="flat" cmpd="sng" algn="ctr">
                      <a:no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r>
              <a:tr h="370840">
                <a:tc>
                  <a:txBody>
                    <a:bodyPr/>
                    <a:lstStyle/>
                    <a:p>
                      <a:pPr marL="457200" marR="0" lvl="2" indent="-457200" algn="l" defTabSz="1828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800" dirty="0" smtClean="0"/>
                        <a:t>How does OSIM fit with our health service?</a:t>
                      </a:r>
                      <a:endParaRPr lang="en-AU" sz="2800" dirty="0" smtClean="0">
                        <a:latin typeface="+mj-lt"/>
                      </a:endParaRPr>
                    </a:p>
                  </a:txBody>
                  <a:tcPr>
                    <a:lnL w="38100" cap="flat" cmpd="sng" algn="ctr">
                      <a:no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AU" sz="2800" dirty="0" smtClean="0">
                          <a:hlinkClick r:id="rId7" action="ppaction://hlinksldjump"/>
                        </a:rPr>
                        <a:t>11</a:t>
                      </a:r>
                      <a:endParaRPr lang="en-AU" sz="2800" dirty="0">
                        <a:latin typeface="+mj-lt"/>
                      </a:endParaRPr>
                    </a:p>
                  </a:txBody>
                  <a:tcPr>
                    <a:lnL w="6350" cap="flat" cmpd="sng" algn="ctr">
                      <a:solidFill>
                        <a:schemeClr val="tx2"/>
                      </a:solidFill>
                      <a:prstDash val="solid"/>
                      <a:round/>
                      <a:headEnd type="none" w="med" len="med"/>
                      <a:tailEnd type="none" w="med" len="med"/>
                    </a:lnL>
                    <a:lnR w="57150" cap="flat" cmpd="sng" algn="ctr">
                      <a:no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r>
              <a:tr h="370840">
                <a:tc>
                  <a:txBody>
                    <a:bodyPr/>
                    <a:lstStyle/>
                    <a:p>
                      <a:pPr marL="457200" marR="0" lvl="2" indent="-457200" algn="l" defTabSz="1828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800" dirty="0" smtClean="0"/>
                        <a:t>How is OSIM structured?</a:t>
                      </a:r>
                      <a:endParaRPr lang="en-AU" sz="2800" dirty="0" smtClean="0">
                        <a:latin typeface="+mj-lt"/>
                      </a:endParaRPr>
                    </a:p>
                  </a:txBody>
                  <a:tcPr>
                    <a:lnL w="38100" cap="flat" cmpd="sng" algn="ctr">
                      <a:no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AU" sz="2800" dirty="0" smtClean="0">
                          <a:hlinkClick r:id="rId8" action="ppaction://hlinksldjump"/>
                        </a:rPr>
                        <a:t>12</a:t>
                      </a:r>
                      <a:endParaRPr lang="en-AU" sz="2800" dirty="0">
                        <a:latin typeface="+mj-lt"/>
                      </a:endParaRPr>
                    </a:p>
                  </a:txBody>
                  <a:tcPr>
                    <a:lnL w="6350" cap="flat" cmpd="sng" algn="ctr">
                      <a:solidFill>
                        <a:schemeClr val="tx2"/>
                      </a:solidFill>
                      <a:prstDash val="solid"/>
                      <a:round/>
                      <a:headEnd type="none" w="med" len="med"/>
                      <a:tailEnd type="none" w="med" len="med"/>
                    </a:lnL>
                    <a:lnR w="57150" cap="flat" cmpd="sng" algn="ctr">
                      <a:no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r>
              <a:tr h="370840">
                <a:tc>
                  <a:txBody>
                    <a:bodyPr/>
                    <a:lstStyle/>
                    <a:p>
                      <a:pPr marL="457200" marR="0" lvl="2" indent="-457200" algn="l" defTabSz="1828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800" dirty="0" smtClean="0"/>
                        <a:t>What are the OSIM maturity levels?</a:t>
                      </a:r>
                      <a:endParaRPr lang="en-AU" sz="2800" dirty="0" smtClean="0">
                        <a:latin typeface="+mj-lt"/>
                      </a:endParaRPr>
                    </a:p>
                  </a:txBody>
                  <a:tcPr>
                    <a:lnL w="38100" cap="flat" cmpd="sng" algn="ctr">
                      <a:no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AU" sz="2800" dirty="0" smtClean="0">
                          <a:hlinkClick r:id="rId9" action="ppaction://hlinksldjump"/>
                        </a:rPr>
                        <a:t>14</a:t>
                      </a:r>
                      <a:endParaRPr lang="en-AU" sz="2800" dirty="0">
                        <a:latin typeface="+mj-lt"/>
                      </a:endParaRPr>
                    </a:p>
                  </a:txBody>
                  <a:tcPr>
                    <a:lnL w="6350" cap="flat" cmpd="sng" algn="ctr">
                      <a:solidFill>
                        <a:schemeClr val="tx2"/>
                      </a:solidFill>
                      <a:prstDash val="solid"/>
                      <a:round/>
                      <a:headEnd type="none" w="med" len="med"/>
                      <a:tailEnd type="none" w="med" len="med"/>
                    </a:lnL>
                    <a:lnR w="57150" cap="flat" cmpd="sng" algn="ctr">
                      <a:no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r>
              <a:tr h="370840">
                <a:tc>
                  <a:txBody>
                    <a:bodyPr/>
                    <a:lstStyle/>
                    <a:p>
                      <a:pPr marL="457200" marR="0" lvl="2" indent="-457200" algn="l" defTabSz="1828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800" dirty="0" smtClean="0"/>
                        <a:t>Why is OSIM a useful tool?</a:t>
                      </a:r>
                      <a:endParaRPr lang="en-AU" sz="2800" dirty="0" smtClean="0">
                        <a:latin typeface="+mj-lt"/>
                      </a:endParaRPr>
                    </a:p>
                  </a:txBody>
                  <a:tcPr>
                    <a:lnL w="38100" cap="flat" cmpd="sng" algn="ctr">
                      <a:no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AU" sz="2800" dirty="0" smtClean="0">
                          <a:hlinkClick r:id="rId10" action="ppaction://hlinksldjump"/>
                        </a:rPr>
                        <a:t>15</a:t>
                      </a:r>
                      <a:endParaRPr lang="en-AU" sz="2800" dirty="0">
                        <a:latin typeface="+mj-lt"/>
                      </a:endParaRPr>
                    </a:p>
                  </a:txBody>
                  <a:tcPr>
                    <a:lnL w="6350" cap="flat" cmpd="sng" algn="ctr">
                      <a:solidFill>
                        <a:schemeClr val="tx2"/>
                      </a:solidFill>
                      <a:prstDash val="solid"/>
                      <a:round/>
                      <a:headEnd type="none" w="med" len="med"/>
                      <a:tailEnd type="none" w="med" len="med"/>
                    </a:lnL>
                    <a:lnR w="57150" cap="flat" cmpd="sng" algn="ctr">
                      <a:no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r>
              <a:tr h="370840">
                <a:tc>
                  <a:txBody>
                    <a:bodyPr/>
                    <a:lstStyle/>
                    <a:p>
                      <a:pPr marL="457200" marR="0" lvl="2" indent="-457200" algn="l" defTabSz="1828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800" dirty="0" smtClean="0"/>
                        <a:t>Who participates in OSIM?</a:t>
                      </a:r>
                      <a:endParaRPr lang="en-AU" sz="2800" dirty="0" smtClean="0">
                        <a:latin typeface="+mj-lt"/>
                      </a:endParaRPr>
                    </a:p>
                  </a:txBody>
                  <a:tcPr>
                    <a:lnL w="38100" cap="flat" cmpd="sng" algn="ctr">
                      <a:no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AU" sz="2800" dirty="0" smtClean="0">
                          <a:hlinkClick r:id="rId11" action="ppaction://hlinksldjump"/>
                        </a:rPr>
                        <a:t>16</a:t>
                      </a:r>
                      <a:endParaRPr lang="en-AU" sz="2800" dirty="0">
                        <a:latin typeface="+mj-lt"/>
                      </a:endParaRPr>
                    </a:p>
                  </a:txBody>
                  <a:tcPr>
                    <a:lnL w="6350" cap="flat" cmpd="sng" algn="ctr">
                      <a:solidFill>
                        <a:schemeClr val="tx2"/>
                      </a:solidFill>
                      <a:prstDash val="solid"/>
                      <a:round/>
                      <a:headEnd type="none" w="med" len="med"/>
                      <a:tailEnd type="none" w="med" len="med"/>
                    </a:lnL>
                    <a:lnR w="57150" cap="flat" cmpd="sng" algn="ctr">
                      <a:no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r>
              <a:tr h="370840">
                <a:tc>
                  <a:txBody>
                    <a:bodyPr/>
                    <a:lstStyle/>
                    <a:p>
                      <a:pPr marL="457200" marR="0" lvl="2" indent="-457200" algn="l" defTabSz="1828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800" dirty="0" smtClean="0"/>
                        <a:t>How does OSIM link with</a:t>
                      </a:r>
                      <a:r>
                        <a:rPr lang="en-AU" sz="2800" baseline="0" dirty="0" smtClean="0"/>
                        <a:t> the improvement and innovation plan?</a:t>
                      </a:r>
                      <a:endParaRPr lang="en-AU" sz="2800" dirty="0" smtClean="0">
                        <a:latin typeface="+mj-lt"/>
                      </a:endParaRPr>
                    </a:p>
                  </a:txBody>
                  <a:tcPr>
                    <a:lnL w="38100" cap="flat" cmpd="sng" algn="ctr">
                      <a:no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AU" sz="2800" dirty="0" smtClean="0">
                          <a:hlinkClick r:id="rId12" action="ppaction://hlinksldjump"/>
                        </a:rPr>
                        <a:t>17</a:t>
                      </a:r>
                      <a:endParaRPr lang="en-AU" sz="2800" dirty="0">
                        <a:latin typeface="+mj-lt"/>
                      </a:endParaRPr>
                    </a:p>
                  </a:txBody>
                  <a:tcPr>
                    <a:lnL w="6350" cap="flat" cmpd="sng" algn="ctr">
                      <a:solidFill>
                        <a:schemeClr val="tx2"/>
                      </a:solidFill>
                      <a:prstDash val="solid"/>
                      <a:round/>
                      <a:headEnd type="none" w="med" len="med"/>
                      <a:tailEnd type="none" w="med" len="med"/>
                    </a:lnL>
                    <a:lnR w="57150" cap="flat" cmpd="sng" algn="ctr">
                      <a:no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r>
              <a:tr h="370840">
                <a:tc>
                  <a:txBody>
                    <a:bodyPr/>
                    <a:lstStyle/>
                    <a:p>
                      <a:endParaRPr lang="en-AU" sz="2800"/>
                    </a:p>
                  </a:txBody>
                  <a:tcPr>
                    <a:lnL w="38100" cap="flat" cmpd="sng" algn="ctr">
                      <a:noFill/>
                      <a:prstDash val="solid"/>
                      <a:round/>
                      <a:headEnd type="none" w="med" len="med"/>
                      <a:tailEnd type="none" w="med" len="med"/>
                    </a:lnL>
                    <a:lnT w="6350" cap="flat" cmpd="sng" algn="ctr">
                      <a:solidFill>
                        <a:schemeClr val="tx2"/>
                      </a:solidFill>
                      <a:prstDash val="solid"/>
                      <a:round/>
                      <a:headEnd type="none" w="med" len="med"/>
                      <a:tailEnd type="none" w="med" len="med"/>
                    </a:lnT>
                  </a:tcPr>
                </a:tc>
                <a:tc>
                  <a:txBody>
                    <a:bodyPr/>
                    <a:lstStyle/>
                    <a:p>
                      <a:pPr algn="ctr"/>
                      <a:endParaRPr lang="en-AU" sz="2800" dirty="0"/>
                    </a:p>
                  </a:txBody>
                  <a:tcPr>
                    <a:lnR w="57150" cap="flat" cmpd="sng" algn="ctr">
                      <a:noFill/>
                      <a:prstDash val="solid"/>
                      <a:round/>
                      <a:headEnd type="none" w="med" len="med"/>
                      <a:tailEnd type="none" w="med" len="med"/>
                    </a:lnR>
                    <a:lnT w="6350" cap="flat" cmpd="sng" algn="ctr">
                      <a:solidFill>
                        <a:schemeClr val="tx2"/>
                      </a:solidFill>
                      <a:prstDash val="solid"/>
                      <a:round/>
                      <a:headEnd type="none" w="med" len="med"/>
                      <a:tailEnd type="none" w="med" len="med"/>
                    </a:lnT>
                  </a:tcPr>
                </a:tc>
              </a:tr>
              <a:tr h="370840">
                <a:tc>
                  <a:txBody>
                    <a:bodyPr/>
                    <a:lstStyle/>
                    <a:p>
                      <a:pPr marL="0" marR="0" lvl="2" indent="0" algn="l" defTabSz="1828800" rtl="0" eaLnBrk="1" fontAlgn="auto" latinLnBrk="0" hangingPunct="1">
                        <a:lnSpc>
                          <a:spcPct val="100000"/>
                        </a:lnSpc>
                        <a:spcBef>
                          <a:spcPts val="0"/>
                        </a:spcBef>
                        <a:spcAft>
                          <a:spcPts val="0"/>
                        </a:spcAft>
                        <a:buClrTx/>
                        <a:buSzTx/>
                        <a:buFontTx/>
                        <a:buNone/>
                        <a:tabLst/>
                        <a:defRPr/>
                      </a:pPr>
                      <a:endParaRPr lang="en-AU" sz="2800" dirty="0" smtClean="0">
                        <a:latin typeface="+mj-lt"/>
                      </a:endParaRPr>
                    </a:p>
                  </a:txBody>
                  <a:tcPr>
                    <a:lnL w="38100" cap="flat" cmpd="sng" algn="ctr">
                      <a:noFill/>
                      <a:prstDash val="solid"/>
                      <a:round/>
                      <a:headEnd type="none" w="med" len="med"/>
                      <a:tailEnd type="none" w="med" len="med"/>
                    </a:lnL>
                  </a:tcPr>
                </a:tc>
                <a:tc>
                  <a:txBody>
                    <a:bodyPr/>
                    <a:lstStyle/>
                    <a:p>
                      <a:pPr algn="ctr"/>
                      <a:endParaRPr lang="en-AU" sz="2800" dirty="0">
                        <a:latin typeface="+mj-lt"/>
                      </a:endParaRPr>
                    </a:p>
                  </a:txBody>
                  <a:tcPr>
                    <a:lnR w="57150" cap="flat" cmpd="sng" algn="ctr">
                      <a:noFill/>
                      <a:prstDash val="solid"/>
                      <a:round/>
                      <a:headEnd type="none" w="med" len="med"/>
                      <a:tailEnd type="none" w="med" len="med"/>
                    </a:lnR>
                  </a:tcPr>
                </a:tc>
              </a:tr>
              <a:tr h="370840">
                <a:tc>
                  <a:txBody>
                    <a:bodyPr/>
                    <a:lstStyle/>
                    <a:p>
                      <a:pPr marL="0" marR="0" lvl="2" indent="0" algn="l" defTabSz="1828800" rtl="0" eaLnBrk="1" fontAlgn="auto" latinLnBrk="0" hangingPunct="1">
                        <a:lnSpc>
                          <a:spcPct val="100000"/>
                        </a:lnSpc>
                        <a:spcBef>
                          <a:spcPts val="0"/>
                        </a:spcBef>
                        <a:spcAft>
                          <a:spcPts val="0"/>
                        </a:spcAft>
                        <a:buClrTx/>
                        <a:buSzTx/>
                        <a:buFontTx/>
                        <a:buNone/>
                        <a:tabLst/>
                        <a:defRPr/>
                      </a:pPr>
                      <a:endParaRPr lang="en-AU" sz="2800" dirty="0" smtClean="0">
                        <a:latin typeface="+mj-lt"/>
                      </a:endParaRPr>
                    </a:p>
                  </a:txBody>
                  <a:tcPr>
                    <a:lnL w="38100" cap="flat" cmpd="sng" algn="ctr">
                      <a:noFill/>
                      <a:prstDash val="solid"/>
                      <a:round/>
                      <a:headEnd type="none" w="med" len="med"/>
                      <a:tailEnd type="none" w="med" len="med"/>
                    </a:lnL>
                  </a:tcPr>
                </a:tc>
                <a:tc>
                  <a:txBody>
                    <a:bodyPr/>
                    <a:lstStyle/>
                    <a:p>
                      <a:pPr algn="ctr"/>
                      <a:endParaRPr lang="en-AU" sz="2800" dirty="0">
                        <a:latin typeface="+mj-lt"/>
                      </a:endParaRPr>
                    </a:p>
                  </a:txBody>
                  <a:tcPr>
                    <a:lnR w="57150" cap="flat" cmpd="sng" algn="ctr">
                      <a:noFill/>
                      <a:prstDash val="solid"/>
                      <a:round/>
                      <a:headEnd type="none" w="med" len="med"/>
                      <a:tailEnd type="none" w="med" len="med"/>
                    </a:lnR>
                  </a:tcPr>
                </a:tc>
              </a:tr>
              <a:tr h="370840">
                <a:tc>
                  <a:txBody>
                    <a:bodyPr/>
                    <a:lstStyle/>
                    <a:p>
                      <a:pPr marL="0" marR="0" lvl="2" indent="0" algn="l" defTabSz="1828800" rtl="0" eaLnBrk="1" fontAlgn="auto" latinLnBrk="0" hangingPunct="1">
                        <a:lnSpc>
                          <a:spcPct val="100000"/>
                        </a:lnSpc>
                        <a:spcBef>
                          <a:spcPts val="0"/>
                        </a:spcBef>
                        <a:spcAft>
                          <a:spcPts val="0"/>
                        </a:spcAft>
                        <a:buClrTx/>
                        <a:buSzTx/>
                        <a:buFontTx/>
                        <a:buNone/>
                        <a:tabLst/>
                        <a:defRPr/>
                      </a:pPr>
                      <a:endParaRPr lang="en-AU" sz="2800" dirty="0" smtClean="0">
                        <a:latin typeface="+mj-lt"/>
                      </a:endParaRPr>
                    </a:p>
                  </a:txBody>
                  <a:tcPr>
                    <a:lnL w="38100" cap="flat" cmpd="sng" algn="ctr">
                      <a:noFill/>
                      <a:prstDash val="solid"/>
                      <a:round/>
                      <a:headEnd type="none" w="med" len="med"/>
                      <a:tailEnd type="none" w="med" len="med"/>
                    </a:lnL>
                    <a:lnB w="57150" cap="flat" cmpd="sng" algn="ctr">
                      <a:noFill/>
                      <a:prstDash val="solid"/>
                      <a:round/>
                      <a:headEnd type="none" w="med" len="med"/>
                      <a:tailEnd type="none" w="med" len="med"/>
                    </a:lnB>
                  </a:tcPr>
                </a:tc>
                <a:tc>
                  <a:txBody>
                    <a:bodyPr/>
                    <a:lstStyle/>
                    <a:p>
                      <a:pPr algn="ctr"/>
                      <a:endParaRPr lang="en-AU" sz="2800" dirty="0">
                        <a:latin typeface="+mj-lt"/>
                      </a:endParaRPr>
                    </a:p>
                  </a:txBody>
                  <a:tcPr>
                    <a:lnR w="57150" cap="flat" cmpd="sng" algn="ctr">
                      <a:noFill/>
                      <a:prstDash val="solid"/>
                      <a:round/>
                      <a:headEnd type="none" w="med" len="med"/>
                      <a:tailEnd type="none" w="med" len="med"/>
                    </a:lnR>
                    <a:lnB w="57150" cap="flat" cmpd="sng" algn="ctr">
                      <a:noFill/>
                      <a:prstDash val="solid"/>
                      <a:round/>
                      <a:headEnd type="none" w="med" len="med"/>
                      <a:tailEnd type="none" w="med" len="med"/>
                    </a:lnB>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4840549"/>
              </p:ext>
            </p:extLst>
          </p:nvPr>
        </p:nvGraphicFramePr>
        <p:xfrm>
          <a:off x="12624048" y="2681536"/>
          <a:ext cx="10760990" cy="9326880"/>
        </p:xfrm>
        <a:graphic>
          <a:graphicData uri="http://schemas.openxmlformats.org/drawingml/2006/table">
            <a:tbl>
              <a:tblPr bandRow="1">
                <a:tableStyleId>{2D5ABB26-0587-4C30-8999-92F81FD0307C}</a:tableStyleId>
              </a:tblPr>
              <a:tblGrid>
                <a:gridCol w="9032798"/>
                <a:gridCol w="1728192"/>
              </a:tblGrid>
              <a:tr h="370840">
                <a:tc>
                  <a:txBody>
                    <a:bodyPr/>
                    <a:lstStyle/>
                    <a:p>
                      <a:pPr marL="0" marR="0" lvl="2" indent="0" algn="l" defTabSz="1828800" rtl="0" eaLnBrk="1" fontAlgn="auto" latinLnBrk="0" hangingPunct="1">
                        <a:lnSpc>
                          <a:spcPct val="100000"/>
                        </a:lnSpc>
                        <a:spcBef>
                          <a:spcPts val="0"/>
                        </a:spcBef>
                        <a:spcAft>
                          <a:spcPts val="0"/>
                        </a:spcAft>
                        <a:buClrTx/>
                        <a:buSzTx/>
                        <a:buFontTx/>
                        <a:buNone/>
                        <a:tabLst/>
                        <a:defRPr/>
                      </a:pPr>
                      <a:endParaRPr lang="en-AU" sz="2200" b="1" dirty="0" smtClean="0">
                        <a:latin typeface="+mj-lt"/>
                        <a:cs typeface="Arial" pitchFamily="34" charset="0"/>
                      </a:endParaRPr>
                    </a:p>
                  </a:txBody>
                  <a:tcPr>
                    <a:lnL w="57150" cap="flat" cmpd="sng" algn="ctr">
                      <a:noFill/>
                      <a:prstDash val="solid"/>
                      <a:round/>
                      <a:headEnd type="none" w="med" len="med"/>
                      <a:tailEnd type="none" w="med" len="med"/>
                    </a:lnL>
                    <a:lnR w="19050" cap="flat" cmpd="sng" algn="ctr">
                      <a:noFill/>
                      <a:prstDash val="solid"/>
                      <a:round/>
                      <a:headEnd type="none" w="med" len="med"/>
                      <a:tailEnd type="none" w="med" len="med"/>
                    </a:lnR>
                    <a:lnT w="57150" cap="flat" cmpd="sng" algn="ctr">
                      <a:noFill/>
                      <a:prstDash val="solid"/>
                      <a:round/>
                      <a:headEnd type="none" w="med" len="med"/>
                      <a:tailEnd type="none" w="med" len="med"/>
                    </a:lnT>
                    <a:lnB w="38100" cap="flat" cmpd="sng" algn="ctr">
                      <a:solidFill>
                        <a:schemeClr val="tx2"/>
                      </a:solidFill>
                      <a:prstDash val="solid"/>
                      <a:round/>
                      <a:headEnd type="none" w="med" len="med"/>
                      <a:tailEnd type="none" w="med" len="med"/>
                    </a:lnB>
                  </a:tcPr>
                </a:tc>
                <a:tc>
                  <a:txBody>
                    <a:bodyPr/>
                    <a:lstStyle/>
                    <a:p>
                      <a:pPr marL="0" marR="0" indent="0" algn="ctr" defTabSz="1828800" rtl="0" eaLnBrk="1" fontAlgn="auto" latinLnBrk="0" hangingPunct="1">
                        <a:lnSpc>
                          <a:spcPct val="100000"/>
                        </a:lnSpc>
                        <a:spcBef>
                          <a:spcPts val="0"/>
                        </a:spcBef>
                        <a:spcAft>
                          <a:spcPts val="0"/>
                        </a:spcAft>
                        <a:buClrTx/>
                        <a:buSzTx/>
                        <a:buFontTx/>
                        <a:buNone/>
                        <a:tabLst/>
                        <a:defRPr/>
                      </a:pPr>
                      <a:r>
                        <a:rPr lang="en-AU" sz="2200" b="1" kern="1200" baseline="0" dirty="0" smtClean="0"/>
                        <a:t>Slide #</a:t>
                      </a:r>
                      <a:endParaRPr lang="en-AU" sz="2200" b="1" kern="1200" dirty="0" smtClean="0">
                        <a:solidFill>
                          <a:schemeClr val="dk1"/>
                        </a:solidFill>
                        <a:latin typeface="+mj-lt"/>
                        <a:ea typeface="+mn-ea"/>
                        <a:cs typeface="+mn-cs"/>
                      </a:endParaRPr>
                    </a:p>
                  </a:txBody>
                  <a:tcPr>
                    <a:lnL w="19050" cap="flat" cmpd="sng" algn="ctr">
                      <a:noFill/>
                      <a:prstDash val="solid"/>
                      <a:round/>
                      <a:headEnd type="none" w="med" len="med"/>
                      <a:tailEnd type="none" w="med" len="med"/>
                    </a:lnL>
                    <a:lnR w="38100" cap="flat" cmpd="sng" algn="ctr">
                      <a:noFill/>
                      <a:prstDash val="solid"/>
                      <a:round/>
                      <a:headEnd type="none" w="med" len="med"/>
                      <a:tailEnd type="none" w="med" len="med"/>
                    </a:lnR>
                    <a:lnT w="57150" cap="flat" cmpd="sng" algn="ctr">
                      <a:noFill/>
                      <a:prstDash val="solid"/>
                      <a:round/>
                      <a:headEnd type="none" w="med" len="med"/>
                      <a:tailEnd type="none" w="med" len="med"/>
                    </a:lnT>
                    <a:lnB w="38100" cap="flat" cmpd="sng" algn="ctr">
                      <a:solidFill>
                        <a:schemeClr val="tx2"/>
                      </a:solidFill>
                      <a:prstDash val="solid"/>
                      <a:round/>
                      <a:headEnd type="none" w="med" len="med"/>
                      <a:tailEnd type="none" w="med" len="med"/>
                    </a:lnB>
                  </a:tcPr>
                </a:tc>
              </a:tr>
              <a:tr h="370840">
                <a:tc gridSpan="2">
                  <a:txBody>
                    <a:bodyPr/>
                    <a:lstStyle/>
                    <a:p>
                      <a:pPr marL="0" marR="0" lvl="2" indent="0" algn="l" defTabSz="1828800" rtl="0" eaLnBrk="1" fontAlgn="auto" latinLnBrk="0" hangingPunct="1">
                        <a:lnSpc>
                          <a:spcPct val="100000"/>
                        </a:lnSpc>
                        <a:spcBef>
                          <a:spcPts val="0"/>
                        </a:spcBef>
                        <a:spcAft>
                          <a:spcPts val="0"/>
                        </a:spcAft>
                        <a:buClrTx/>
                        <a:buSzTx/>
                        <a:buFontTx/>
                        <a:buNone/>
                        <a:tabLst/>
                        <a:defRPr/>
                      </a:pPr>
                      <a:r>
                        <a:rPr lang="en-AU" sz="3000" b="1" dirty="0" smtClean="0"/>
                        <a:t>Using the OSIM</a:t>
                      </a:r>
                      <a:endParaRPr lang="en-AU" sz="3000" b="1" dirty="0" smtClean="0">
                        <a:latin typeface="+mj-lt"/>
                        <a:cs typeface="Arial" pitchFamily="34" charset="0"/>
                      </a:endParaRPr>
                    </a:p>
                  </a:txBody>
                  <a:tcPr>
                    <a:lnL w="5715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chemeClr val="tx2"/>
                      </a:solidFill>
                      <a:prstDash val="solid"/>
                      <a:round/>
                      <a:headEnd type="none" w="med" len="med"/>
                      <a:tailEnd type="none" w="med" len="med"/>
                    </a:lnT>
                    <a:lnB w="38100" cap="flat" cmpd="sng" algn="ctr">
                      <a:solidFill>
                        <a:schemeClr val="tx2"/>
                      </a:solidFill>
                      <a:prstDash val="solid"/>
                      <a:round/>
                      <a:headEnd type="none" w="med" len="med"/>
                      <a:tailEnd type="none" w="med" len="med"/>
                    </a:lnB>
                  </a:tcPr>
                </a:tc>
                <a:tc hMerge="1">
                  <a:txBody>
                    <a:bodyPr/>
                    <a:lstStyle/>
                    <a:p>
                      <a:pPr algn="ctr"/>
                      <a:endParaRPr lang="en-AU" sz="3000" dirty="0">
                        <a:latin typeface="+mj-lt"/>
                      </a:endParaRPr>
                    </a:p>
                  </a:txBody>
                  <a:tcPr/>
                </a:tc>
              </a:tr>
              <a:tr h="370840">
                <a:tc>
                  <a:txBody>
                    <a:bodyPr/>
                    <a:lstStyle/>
                    <a:p>
                      <a:pPr marL="457200" marR="0" lvl="2" indent="-457200" algn="l" defTabSz="1828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800" dirty="0" smtClean="0"/>
                        <a:t>How should we use OSIM?</a:t>
                      </a:r>
                      <a:endParaRPr lang="en-AU" sz="2800" dirty="0" smtClean="0">
                        <a:cs typeface="Arial" pitchFamily="34" charset="0"/>
                      </a:endParaRPr>
                    </a:p>
                  </a:txBody>
                  <a:tcPr>
                    <a:lnL w="57150" cap="flat" cmpd="sng" algn="ctr">
                      <a:noFill/>
                      <a:prstDash val="solid"/>
                      <a:round/>
                      <a:headEnd type="none" w="med" len="med"/>
                      <a:tailEnd type="none" w="med" len="med"/>
                    </a:lnL>
                    <a:lnR w="19050" cap="flat" cmpd="sng" algn="ctr">
                      <a:solidFill>
                        <a:schemeClr val="tx2"/>
                      </a:solidFill>
                      <a:prstDash val="solid"/>
                      <a:round/>
                      <a:headEnd type="none" w="med" len="med"/>
                      <a:tailEnd type="none" w="med" len="med"/>
                    </a:lnR>
                    <a:lnT w="3810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AU" sz="2800" dirty="0" smtClean="0">
                          <a:hlinkClick r:id="rId13" action="ppaction://hlinksldjump"/>
                        </a:rPr>
                        <a:t>19</a:t>
                      </a:r>
                      <a:endParaRPr lang="en-AU" sz="2800" dirty="0">
                        <a:latin typeface="+mj-lt"/>
                      </a:endParaRPr>
                    </a:p>
                  </a:txBody>
                  <a:tcPr>
                    <a:lnL w="19050" cap="flat" cmpd="sng" algn="ctr">
                      <a:solidFill>
                        <a:schemeClr val="tx2"/>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r>
              <a:tr h="370840">
                <a:tc>
                  <a:txBody>
                    <a:bodyPr/>
                    <a:lstStyle/>
                    <a:p>
                      <a:pPr marL="457200" marR="0" lvl="2" indent="-457200" algn="l" defTabSz="1828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800" dirty="0" smtClean="0"/>
                        <a:t>When should we use OSIM?</a:t>
                      </a:r>
                      <a:endParaRPr lang="en-AU" sz="2800" dirty="0" smtClean="0">
                        <a:cs typeface="Arial" pitchFamily="34" charset="0"/>
                      </a:endParaRPr>
                    </a:p>
                  </a:txBody>
                  <a:tcPr>
                    <a:lnL w="57150" cap="flat" cmpd="sng" algn="ctr">
                      <a:noFill/>
                      <a:prstDash val="solid"/>
                      <a:round/>
                      <a:headEnd type="none" w="med" len="med"/>
                      <a:tailEnd type="none" w="med" len="med"/>
                    </a:lnL>
                    <a:lnR w="190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AU" sz="2800" dirty="0" smtClean="0">
                          <a:hlinkClick r:id="rId14" action="ppaction://hlinksldjump"/>
                        </a:rPr>
                        <a:t>20</a:t>
                      </a:r>
                      <a:endParaRPr lang="en-AU" sz="2800" dirty="0">
                        <a:latin typeface="+mj-lt"/>
                      </a:endParaRPr>
                    </a:p>
                  </a:txBody>
                  <a:tcPr>
                    <a:lnL w="19050" cap="flat" cmpd="sng" algn="ctr">
                      <a:solidFill>
                        <a:schemeClr val="tx2"/>
                      </a:solidFill>
                      <a:prstDash val="solid"/>
                      <a:round/>
                      <a:headEnd type="none" w="med" len="med"/>
                      <a:tailEnd type="none" w="med" len="med"/>
                    </a:lnL>
                    <a:lnR w="38100" cap="flat" cmpd="sng" algn="ctr">
                      <a:no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r>
              <a:tr h="370840">
                <a:tc>
                  <a:txBody>
                    <a:bodyPr/>
                    <a:lstStyle/>
                    <a:p>
                      <a:pPr marL="457200" marR="0" lvl="2" indent="-457200" algn="l" defTabSz="1828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800" dirty="0" smtClean="0"/>
                        <a:t>What is the process to use OSIM?</a:t>
                      </a:r>
                      <a:endParaRPr lang="en-AU" sz="2800" dirty="0" smtClean="0">
                        <a:cs typeface="Arial" pitchFamily="34" charset="0"/>
                      </a:endParaRPr>
                    </a:p>
                  </a:txBody>
                  <a:tcPr>
                    <a:lnL w="57150" cap="flat" cmpd="sng" algn="ctr">
                      <a:noFill/>
                      <a:prstDash val="solid"/>
                      <a:round/>
                      <a:headEnd type="none" w="med" len="med"/>
                      <a:tailEnd type="none" w="med" len="med"/>
                    </a:lnL>
                    <a:lnR w="190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AU" sz="2800" dirty="0" smtClean="0">
                          <a:hlinkClick r:id="rId15" action="ppaction://hlinksldjump"/>
                        </a:rPr>
                        <a:t>21</a:t>
                      </a:r>
                      <a:endParaRPr lang="en-AU" sz="2800" dirty="0">
                        <a:latin typeface="+mj-lt"/>
                      </a:endParaRPr>
                    </a:p>
                  </a:txBody>
                  <a:tcPr>
                    <a:lnL w="19050" cap="flat" cmpd="sng" algn="ctr">
                      <a:solidFill>
                        <a:schemeClr val="tx2"/>
                      </a:solidFill>
                      <a:prstDash val="solid"/>
                      <a:round/>
                      <a:headEnd type="none" w="med" len="med"/>
                      <a:tailEnd type="none" w="med" len="med"/>
                    </a:lnL>
                    <a:lnR w="38100" cap="flat" cmpd="sng" algn="ctr">
                      <a:no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r>
              <a:tr h="370840">
                <a:tc>
                  <a:txBody>
                    <a:bodyPr/>
                    <a:lstStyle/>
                    <a:p>
                      <a:pPr marL="457200" marR="0" lvl="2" indent="-457200" algn="l" defTabSz="1828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800" dirty="0" smtClean="0"/>
                        <a:t>What does it look like?</a:t>
                      </a:r>
                      <a:endParaRPr lang="en-AU" sz="2800" dirty="0" smtClean="0">
                        <a:cs typeface="Arial" pitchFamily="34" charset="0"/>
                      </a:endParaRPr>
                    </a:p>
                  </a:txBody>
                  <a:tcPr>
                    <a:lnL w="57150" cap="flat" cmpd="sng" algn="ctr">
                      <a:noFill/>
                      <a:prstDash val="solid"/>
                      <a:round/>
                      <a:headEnd type="none" w="med" len="med"/>
                      <a:tailEnd type="none" w="med" len="med"/>
                    </a:lnL>
                    <a:lnR w="190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AU" sz="2800" dirty="0" smtClean="0">
                          <a:hlinkClick r:id="rId16" action="ppaction://hlinksldjump"/>
                        </a:rPr>
                        <a:t>22</a:t>
                      </a:r>
                      <a:endParaRPr lang="en-AU" sz="2800" dirty="0">
                        <a:latin typeface="+mj-lt"/>
                      </a:endParaRPr>
                    </a:p>
                  </a:txBody>
                  <a:tcPr>
                    <a:lnL w="19050" cap="flat" cmpd="sng" algn="ctr">
                      <a:solidFill>
                        <a:schemeClr val="tx2"/>
                      </a:solidFill>
                      <a:prstDash val="solid"/>
                      <a:round/>
                      <a:headEnd type="none" w="med" len="med"/>
                      <a:tailEnd type="none" w="med" len="med"/>
                    </a:lnL>
                    <a:lnR w="38100" cap="flat" cmpd="sng" algn="ctr">
                      <a:no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r>
              <a:tr h="370840">
                <a:tc>
                  <a:txBody>
                    <a:bodyPr/>
                    <a:lstStyle/>
                    <a:p>
                      <a:pPr marL="457200" marR="0" lvl="2" indent="-457200" algn="l" defTabSz="1828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800" dirty="0" smtClean="0"/>
                        <a:t>Reference guide – what could we look for?</a:t>
                      </a:r>
                      <a:endParaRPr lang="en-AU" sz="2800" dirty="0" smtClean="0">
                        <a:cs typeface="Arial" pitchFamily="34" charset="0"/>
                      </a:endParaRPr>
                    </a:p>
                  </a:txBody>
                  <a:tcPr>
                    <a:lnL w="57150" cap="flat" cmpd="sng" algn="ctr">
                      <a:noFill/>
                      <a:prstDash val="solid"/>
                      <a:round/>
                      <a:headEnd type="none" w="med" len="med"/>
                      <a:tailEnd type="none" w="med" len="med"/>
                    </a:lnL>
                    <a:lnR w="190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AU" sz="2800" dirty="0" smtClean="0">
                          <a:hlinkClick r:id="rId17" action="ppaction://hlinksldjump"/>
                        </a:rPr>
                        <a:t>24</a:t>
                      </a:r>
                      <a:endParaRPr lang="en-AU" sz="2800" dirty="0">
                        <a:latin typeface="+mj-lt"/>
                      </a:endParaRPr>
                    </a:p>
                  </a:txBody>
                  <a:tcPr>
                    <a:lnL w="19050" cap="flat" cmpd="sng" algn="ctr">
                      <a:solidFill>
                        <a:schemeClr val="tx2"/>
                      </a:solidFill>
                      <a:prstDash val="solid"/>
                      <a:round/>
                      <a:headEnd type="none" w="med" len="med"/>
                      <a:tailEnd type="none" w="med" len="med"/>
                    </a:lnL>
                    <a:lnR w="38100" cap="flat" cmpd="sng" algn="ctr">
                      <a:no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r>
              <a:tr h="370840">
                <a:tc>
                  <a:txBody>
                    <a:bodyPr/>
                    <a:lstStyle/>
                    <a:p>
                      <a:pPr marL="457200" marR="0" lvl="2" indent="-457200" algn="l" defTabSz="1828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800" dirty="0" smtClean="0"/>
                        <a:t>Who should be invited to participate?</a:t>
                      </a:r>
                      <a:endParaRPr lang="en-AU" sz="2800" dirty="0" smtClean="0">
                        <a:cs typeface="Arial" pitchFamily="34" charset="0"/>
                      </a:endParaRPr>
                    </a:p>
                  </a:txBody>
                  <a:tcPr>
                    <a:lnL w="57150" cap="flat" cmpd="sng" algn="ctr">
                      <a:noFill/>
                      <a:prstDash val="solid"/>
                      <a:round/>
                      <a:headEnd type="none" w="med" len="med"/>
                      <a:tailEnd type="none" w="med" len="med"/>
                    </a:lnL>
                    <a:lnR w="190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38100" cap="flat" cmpd="sng" algn="ctr">
                      <a:solidFill>
                        <a:schemeClr val="tx2"/>
                      </a:solidFill>
                      <a:prstDash val="solid"/>
                      <a:round/>
                      <a:headEnd type="none" w="med" len="med"/>
                      <a:tailEnd type="none" w="med" len="med"/>
                    </a:lnB>
                  </a:tcPr>
                </a:tc>
                <a:tc>
                  <a:txBody>
                    <a:bodyPr/>
                    <a:lstStyle/>
                    <a:p>
                      <a:pPr algn="ctr"/>
                      <a:r>
                        <a:rPr lang="en-AU" sz="2800" dirty="0" smtClean="0">
                          <a:hlinkClick r:id="rId18" action="ppaction://hlinksldjump"/>
                        </a:rPr>
                        <a:t>25</a:t>
                      </a:r>
                      <a:endParaRPr lang="en-AU" sz="2800" dirty="0">
                        <a:latin typeface="+mj-lt"/>
                      </a:endParaRPr>
                    </a:p>
                  </a:txBody>
                  <a:tcPr>
                    <a:lnL w="19050" cap="flat" cmpd="sng" algn="ctr">
                      <a:solidFill>
                        <a:schemeClr val="tx2"/>
                      </a:solidFill>
                      <a:prstDash val="solid"/>
                      <a:round/>
                      <a:headEnd type="none" w="med" len="med"/>
                      <a:tailEnd type="none" w="med" len="med"/>
                    </a:lnL>
                    <a:lnR w="38100" cap="flat" cmpd="sng" algn="ctr">
                      <a:noFill/>
                      <a:prstDash val="solid"/>
                      <a:round/>
                      <a:headEnd type="none" w="med" len="med"/>
                      <a:tailEnd type="none" w="med" len="med"/>
                    </a:lnR>
                    <a:lnT w="6350" cap="flat" cmpd="sng" algn="ctr">
                      <a:solidFill>
                        <a:schemeClr val="tx2"/>
                      </a:solidFill>
                      <a:prstDash val="solid"/>
                      <a:round/>
                      <a:headEnd type="none" w="med" len="med"/>
                      <a:tailEnd type="none" w="med" len="med"/>
                    </a:lnT>
                    <a:lnB w="38100" cap="flat" cmpd="sng" algn="ctr">
                      <a:solidFill>
                        <a:schemeClr val="tx2"/>
                      </a:solidFill>
                      <a:prstDash val="solid"/>
                      <a:round/>
                      <a:headEnd type="none" w="med" len="med"/>
                      <a:tailEnd type="none" w="med" len="med"/>
                    </a:lnB>
                  </a:tcPr>
                </a:tc>
              </a:tr>
              <a:tr h="370840">
                <a:tc gridSpan="2">
                  <a:txBody>
                    <a:bodyPr/>
                    <a:lstStyle/>
                    <a:p>
                      <a:pPr marL="0" marR="0" lvl="2" indent="0" algn="l" defTabSz="1828800" rtl="0" eaLnBrk="1" fontAlgn="auto" latinLnBrk="0" hangingPunct="1">
                        <a:lnSpc>
                          <a:spcPct val="100000"/>
                        </a:lnSpc>
                        <a:spcBef>
                          <a:spcPts val="0"/>
                        </a:spcBef>
                        <a:spcAft>
                          <a:spcPts val="0"/>
                        </a:spcAft>
                        <a:buClrTx/>
                        <a:buSzTx/>
                        <a:buFontTx/>
                        <a:buNone/>
                        <a:tabLst/>
                        <a:defRPr/>
                      </a:pPr>
                      <a:r>
                        <a:rPr lang="en-AU" sz="3000" b="1" dirty="0" smtClean="0"/>
                        <a:t>Using the findings from OSIM</a:t>
                      </a:r>
                      <a:endParaRPr lang="en-AU" sz="3000" b="1" dirty="0" smtClean="0">
                        <a:latin typeface="+mj-lt"/>
                        <a:cs typeface="Arial" pitchFamily="34" charset="0"/>
                      </a:endParaRPr>
                    </a:p>
                  </a:txBody>
                  <a:tcPr>
                    <a:lnL w="5715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chemeClr val="tx2"/>
                      </a:solidFill>
                      <a:prstDash val="solid"/>
                      <a:round/>
                      <a:headEnd type="none" w="med" len="med"/>
                      <a:tailEnd type="none" w="med" len="med"/>
                    </a:lnT>
                    <a:lnB w="38100" cap="flat" cmpd="sng" algn="ctr">
                      <a:solidFill>
                        <a:schemeClr val="tx2"/>
                      </a:solidFill>
                      <a:prstDash val="solid"/>
                      <a:round/>
                      <a:headEnd type="none" w="med" len="med"/>
                      <a:tailEnd type="none" w="med" len="med"/>
                    </a:lnB>
                  </a:tcPr>
                </a:tc>
                <a:tc hMerge="1">
                  <a:txBody>
                    <a:bodyPr/>
                    <a:lstStyle/>
                    <a:p>
                      <a:pPr algn="ctr"/>
                      <a:endParaRPr lang="en-AU" sz="3000" dirty="0">
                        <a:latin typeface="+mj-lt"/>
                      </a:endParaRPr>
                    </a:p>
                  </a:txBody>
                  <a:tcPr/>
                </a:tc>
              </a:tr>
              <a:tr h="370840">
                <a:tc>
                  <a:txBody>
                    <a:bodyPr/>
                    <a:lstStyle/>
                    <a:p>
                      <a:pPr marL="457200" marR="0" lvl="2" indent="-457200" algn="l" defTabSz="1828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800" dirty="0" smtClean="0"/>
                        <a:t>Interpreting the assessment outcome</a:t>
                      </a:r>
                      <a:endParaRPr lang="en-AU" sz="2800" dirty="0" smtClean="0">
                        <a:cs typeface="Arial" pitchFamily="34" charset="0"/>
                      </a:endParaRPr>
                    </a:p>
                  </a:txBody>
                  <a:tcPr>
                    <a:lnL w="57150" cap="flat" cmpd="sng" algn="ctr">
                      <a:noFill/>
                      <a:prstDash val="solid"/>
                      <a:round/>
                      <a:headEnd type="none" w="med" len="med"/>
                      <a:tailEnd type="none" w="med" len="med"/>
                    </a:lnL>
                    <a:lnR w="19050" cap="flat" cmpd="sng" algn="ctr">
                      <a:solidFill>
                        <a:schemeClr val="tx2"/>
                      </a:solidFill>
                      <a:prstDash val="solid"/>
                      <a:round/>
                      <a:headEnd type="none" w="med" len="med"/>
                      <a:tailEnd type="none" w="med" len="med"/>
                    </a:lnR>
                    <a:lnT w="3810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AU" sz="2800" dirty="0" smtClean="0">
                          <a:hlinkClick r:id="rId19" action="ppaction://hlinksldjump"/>
                        </a:rPr>
                        <a:t>27</a:t>
                      </a:r>
                      <a:endParaRPr lang="en-AU" sz="2800" dirty="0">
                        <a:latin typeface="+mj-lt"/>
                      </a:endParaRPr>
                    </a:p>
                  </a:txBody>
                  <a:tcPr>
                    <a:lnL w="19050" cap="flat" cmpd="sng" algn="ctr">
                      <a:solidFill>
                        <a:schemeClr val="tx2"/>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r>
              <a:tr h="370840">
                <a:tc>
                  <a:txBody>
                    <a:bodyPr/>
                    <a:lstStyle/>
                    <a:p>
                      <a:pPr marL="457200" marR="0" lvl="2" indent="-457200" algn="l" defTabSz="1828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800" dirty="0" smtClean="0"/>
                        <a:t>Prioritisation and action planning</a:t>
                      </a:r>
                      <a:endParaRPr lang="en-AU" sz="2800" dirty="0" smtClean="0">
                        <a:cs typeface="Arial" pitchFamily="34" charset="0"/>
                      </a:endParaRPr>
                    </a:p>
                  </a:txBody>
                  <a:tcPr>
                    <a:lnL w="57150" cap="flat" cmpd="sng" algn="ctr">
                      <a:noFill/>
                      <a:prstDash val="solid"/>
                      <a:round/>
                      <a:headEnd type="none" w="med" len="med"/>
                      <a:tailEnd type="none" w="med" len="med"/>
                    </a:lnL>
                    <a:lnR w="190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AU" sz="2800" dirty="0" smtClean="0">
                          <a:hlinkClick r:id="rId20" action="ppaction://hlinksldjump"/>
                        </a:rPr>
                        <a:t>28</a:t>
                      </a:r>
                      <a:endParaRPr lang="en-AU" sz="2800" dirty="0">
                        <a:latin typeface="+mj-lt"/>
                      </a:endParaRPr>
                    </a:p>
                  </a:txBody>
                  <a:tcPr>
                    <a:lnL w="19050" cap="flat" cmpd="sng" algn="ctr">
                      <a:solidFill>
                        <a:schemeClr val="tx2"/>
                      </a:solidFill>
                      <a:prstDash val="solid"/>
                      <a:round/>
                      <a:headEnd type="none" w="med" len="med"/>
                      <a:tailEnd type="none" w="med" len="med"/>
                    </a:lnL>
                    <a:lnR w="38100" cap="flat" cmpd="sng" algn="ctr">
                      <a:no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r>
              <a:tr h="370840">
                <a:tc>
                  <a:txBody>
                    <a:bodyPr/>
                    <a:lstStyle/>
                    <a:p>
                      <a:pPr marL="457200" marR="0" lvl="2" indent="-457200" algn="l" defTabSz="1828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800" dirty="0" smtClean="0"/>
                        <a:t>Sharing feedback with participants</a:t>
                      </a:r>
                      <a:endParaRPr lang="en-AU" sz="2800" dirty="0" smtClean="0">
                        <a:cs typeface="Arial" pitchFamily="34" charset="0"/>
                      </a:endParaRPr>
                    </a:p>
                  </a:txBody>
                  <a:tcPr>
                    <a:lnL w="57150" cap="flat" cmpd="sng" algn="ctr">
                      <a:noFill/>
                      <a:prstDash val="solid"/>
                      <a:round/>
                      <a:headEnd type="none" w="med" len="med"/>
                      <a:tailEnd type="none" w="med" len="med"/>
                    </a:lnL>
                    <a:lnR w="190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AU" sz="2800" dirty="0" smtClean="0">
                          <a:hlinkClick r:id="rId21" action="ppaction://hlinksldjump"/>
                        </a:rPr>
                        <a:t>29</a:t>
                      </a:r>
                      <a:endParaRPr lang="en-AU" sz="2800" dirty="0">
                        <a:latin typeface="+mj-lt"/>
                      </a:endParaRPr>
                    </a:p>
                  </a:txBody>
                  <a:tcPr>
                    <a:lnL w="19050" cap="flat" cmpd="sng" algn="ctr">
                      <a:solidFill>
                        <a:schemeClr val="tx2"/>
                      </a:solidFill>
                      <a:prstDash val="solid"/>
                      <a:round/>
                      <a:headEnd type="none" w="med" len="med"/>
                      <a:tailEnd type="none" w="med" len="med"/>
                    </a:lnL>
                    <a:lnR w="38100" cap="flat" cmpd="sng" algn="ctr">
                      <a:no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r>
              <a:tr h="370840">
                <a:tc>
                  <a:txBody>
                    <a:bodyPr/>
                    <a:lstStyle/>
                    <a:p>
                      <a:pPr marL="457200" marR="0" lvl="2" indent="-457200" algn="l" defTabSz="1828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800" dirty="0" smtClean="0"/>
                        <a:t>Developing an improvement and innovation plan</a:t>
                      </a:r>
                      <a:endParaRPr lang="en-AU" sz="2800" dirty="0" smtClean="0">
                        <a:cs typeface="Arial" pitchFamily="34" charset="0"/>
                      </a:endParaRPr>
                    </a:p>
                  </a:txBody>
                  <a:tcPr>
                    <a:lnL w="57150" cap="flat" cmpd="sng" algn="ctr">
                      <a:noFill/>
                      <a:prstDash val="solid"/>
                      <a:round/>
                      <a:headEnd type="none" w="med" len="med"/>
                      <a:tailEnd type="none" w="med" len="med"/>
                    </a:lnL>
                    <a:lnR w="190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38100" cap="flat" cmpd="sng" algn="ctr">
                      <a:solidFill>
                        <a:schemeClr val="tx2"/>
                      </a:solidFill>
                      <a:prstDash val="solid"/>
                      <a:round/>
                      <a:headEnd type="none" w="med" len="med"/>
                      <a:tailEnd type="none" w="med" len="med"/>
                    </a:lnB>
                  </a:tcPr>
                </a:tc>
                <a:tc>
                  <a:txBody>
                    <a:bodyPr/>
                    <a:lstStyle/>
                    <a:p>
                      <a:pPr algn="ctr"/>
                      <a:r>
                        <a:rPr lang="en-AU" sz="2800" dirty="0" smtClean="0">
                          <a:hlinkClick r:id="rId22" action="ppaction://hlinksldjump"/>
                        </a:rPr>
                        <a:t>30</a:t>
                      </a:r>
                      <a:endParaRPr lang="en-AU" sz="2800" dirty="0">
                        <a:latin typeface="+mj-lt"/>
                      </a:endParaRPr>
                    </a:p>
                  </a:txBody>
                  <a:tcPr>
                    <a:lnL w="19050" cap="flat" cmpd="sng" algn="ctr">
                      <a:solidFill>
                        <a:schemeClr val="tx2"/>
                      </a:solidFill>
                      <a:prstDash val="solid"/>
                      <a:round/>
                      <a:headEnd type="none" w="med" len="med"/>
                      <a:tailEnd type="none" w="med" len="med"/>
                    </a:lnL>
                    <a:lnR w="38100" cap="flat" cmpd="sng" algn="ctr">
                      <a:noFill/>
                      <a:prstDash val="solid"/>
                      <a:round/>
                      <a:headEnd type="none" w="med" len="med"/>
                      <a:tailEnd type="none" w="med" len="med"/>
                    </a:lnR>
                    <a:lnT w="6350" cap="flat" cmpd="sng" algn="ctr">
                      <a:solidFill>
                        <a:schemeClr val="tx2"/>
                      </a:solidFill>
                      <a:prstDash val="solid"/>
                      <a:round/>
                      <a:headEnd type="none" w="med" len="med"/>
                      <a:tailEnd type="none" w="med" len="med"/>
                    </a:lnT>
                    <a:lnB w="38100" cap="flat" cmpd="sng" algn="ctr">
                      <a:solidFill>
                        <a:schemeClr val="tx2"/>
                      </a:solidFill>
                      <a:prstDash val="solid"/>
                      <a:round/>
                      <a:headEnd type="none" w="med" len="med"/>
                      <a:tailEnd type="none" w="med" len="med"/>
                    </a:lnB>
                  </a:tcPr>
                </a:tc>
              </a:tr>
              <a:tr h="370840">
                <a:tc gridSpan="2">
                  <a:txBody>
                    <a:bodyPr/>
                    <a:lstStyle/>
                    <a:p>
                      <a:pPr marL="0" marR="0" lvl="2" indent="0" algn="l" defTabSz="1828800" rtl="0" eaLnBrk="1" fontAlgn="auto" latinLnBrk="0" hangingPunct="1">
                        <a:lnSpc>
                          <a:spcPct val="100000"/>
                        </a:lnSpc>
                        <a:spcBef>
                          <a:spcPts val="0"/>
                        </a:spcBef>
                        <a:spcAft>
                          <a:spcPts val="0"/>
                        </a:spcAft>
                        <a:buClrTx/>
                        <a:buSzTx/>
                        <a:buFontTx/>
                        <a:buNone/>
                        <a:tabLst/>
                        <a:defRPr/>
                      </a:pPr>
                      <a:r>
                        <a:rPr lang="en-AU" sz="3000" b="1" dirty="0" smtClean="0"/>
                        <a:t>Detailed criteria definitions</a:t>
                      </a:r>
                      <a:endParaRPr lang="en-AU" sz="3000" b="1" dirty="0" smtClean="0">
                        <a:latin typeface="+mj-lt"/>
                        <a:cs typeface="Arial" pitchFamily="34" charset="0"/>
                      </a:endParaRPr>
                    </a:p>
                  </a:txBody>
                  <a:tcPr>
                    <a:lnL w="5715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chemeClr val="tx2"/>
                      </a:solidFill>
                      <a:prstDash val="solid"/>
                      <a:round/>
                      <a:headEnd type="none" w="med" len="med"/>
                      <a:tailEnd type="none" w="med" len="med"/>
                    </a:lnT>
                    <a:lnB w="38100" cap="flat" cmpd="sng" algn="ctr">
                      <a:solidFill>
                        <a:schemeClr val="tx2"/>
                      </a:solidFill>
                      <a:prstDash val="solid"/>
                      <a:round/>
                      <a:headEnd type="none" w="med" len="med"/>
                      <a:tailEnd type="none" w="med" len="med"/>
                    </a:lnB>
                  </a:tcPr>
                </a:tc>
                <a:tc hMerge="1">
                  <a:txBody>
                    <a:bodyPr/>
                    <a:lstStyle/>
                    <a:p>
                      <a:pPr algn="ctr"/>
                      <a:endParaRPr lang="en-AU" sz="3000" dirty="0">
                        <a:latin typeface="+mj-lt"/>
                      </a:endParaRPr>
                    </a:p>
                  </a:txBody>
                  <a:tcPr/>
                </a:tc>
              </a:tr>
              <a:tr h="370840">
                <a:tc>
                  <a:txBody>
                    <a:bodyPr/>
                    <a:lstStyle/>
                    <a:p>
                      <a:pPr marL="457200" marR="0" lvl="2" indent="-457200" algn="l" defTabSz="1828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800" dirty="0" smtClean="0"/>
                        <a:t>Organisational systems and structures</a:t>
                      </a:r>
                      <a:endParaRPr lang="en-AU" sz="2800" dirty="0" smtClean="0">
                        <a:cs typeface="Arial" pitchFamily="34" charset="0"/>
                      </a:endParaRPr>
                    </a:p>
                  </a:txBody>
                  <a:tcPr>
                    <a:lnL w="57150" cap="flat" cmpd="sng" algn="ctr">
                      <a:noFill/>
                      <a:prstDash val="solid"/>
                      <a:round/>
                      <a:headEnd type="none" w="med" len="med"/>
                      <a:tailEnd type="none" w="med" len="med"/>
                    </a:lnL>
                    <a:lnR w="19050" cap="flat" cmpd="sng" algn="ctr">
                      <a:solidFill>
                        <a:schemeClr val="tx2"/>
                      </a:solidFill>
                      <a:prstDash val="solid"/>
                      <a:round/>
                      <a:headEnd type="none" w="med" len="med"/>
                      <a:tailEnd type="none" w="med" len="med"/>
                    </a:lnR>
                    <a:lnT w="3810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AU" sz="2800" dirty="0" smtClean="0">
                          <a:hlinkClick r:id="rId23" action="ppaction://hlinksldjump"/>
                        </a:rPr>
                        <a:t>32</a:t>
                      </a:r>
                      <a:endParaRPr lang="en-AU" sz="2800" dirty="0">
                        <a:latin typeface="+mj-lt"/>
                      </a:endParaRPr>
                    </a:p>
                  </a:txBody>
                  <a:tcPr>
                    <a:lnL w="19050" cap="flat" cmpd="sng" algn="ctr">
                      <a:solidFill>
                        <a:schemeClr val="tx2"/>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r>
              <a:tr h="370840">
                <a:tc>
                  <a:txBody>
                    <a:bodyPr/>
                    <a:lstStyle/>
                    <a:p>
                      <a:pPr marL="457200" marR="0" lvl="2" indent="-457200" algn="l" defTabSz="1828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800" dirty="0" smtClean="0"/>
                        <a:t>Workforce capability and development</a:t>
                      </a:r>
                      <a:endParaRPr lang="en-AU" sz="2800" dirty="0" smtClean="0">
                        <a:cs typeface="Arial" pitchFamily="34" charset="0"/>
                      </a:endParaRPr>
                    </a:p>
                  </a:txBody>
                  <a:tcPr>
                    <a:lnL w="57150" cap="flat" cmpd="sng" algn="ctr">
                      <a:noFill/>
                      <a:prstDash val="solid"/>
                      <a:round/>
                      <a:headEnd type="none" w="med" len="med"/>
                      <a:tailEnd type="none" w="med" len="med"/>
                    </a:lnL>
                    <a:lnR w="190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AU" sz="2800" dirty="0" smtClean="0">
                          <a:hlinkClick r:id="rId24" action="ppaction://hlinksldjump"/>
                        </a:rPr>
                        <a:t>33</a:t>
                      </a:r>
                      <a:endParaRPr lang="en-AU" sz="2800" dirty="0">
                        <a:latin typeface="+mj-lt"/>
                      </a:endParaRPr>
                    </a:p>
                  </a:txBody>
                  <a:tcPr>
                    <a:lnL w="19050" cap="flat" cmpd="sng" algn="ctr">
                      <a:solidFill>
                        <a:schemeClr val="tx2"/>
                      </a:solidFill>
                      <a:prstDash val="solid"/>
                      <a:round/>
                      <a:headEnd type="none" w="med" len="med"/>
                      <a:tailEnd type="none" w="med" len="med"/>
                    </a:lnL>
                    <a:lnR w="38100" cap="flat" cmpd="sng" algn="ctr">
                      <a:no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r>
              <a:tr h="370840">
                <a:tc>
                  <a:txBody>
                    <a:bodyPr/>
                    <a:lstStyle/>
                    <a:p>
                      <a:pPr marL="457200" marR="0" lvl="2" indent="-457200" algn="l" defTabSz="1828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800" dirty="0" smtClean="0"/>
                        <a:t>Results and system impact</a:t>
                      </a:r>
                      <a:endParaRPr lang="en-AU" sz="2800" dirty="0" smtClean="0">
                        <a:cs typeface="Arial" pitchFamily="34" charset="0"/>
                      </a:endParaRPr>
                    </a:p>
                  </a:txBody>
                  <a:tcPr>
                    <a:lnL w="57150" cap="flat" cmpd="sng" algn="ctr">
                      <a:noFill/>
                      <a:prstDash val="solid"/>
                      <a:round/>
                      <a:headEnd type="none" w="med" len="med"/>
                      <a:tailEnd type="none" w="med" len="med"/>
                    </a:lnL>
                    <a:lnR w="190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AU" sz="2800" dirty="0" smtClean="0">
                          <a:hlinkClick r:id="rId25" action="ppaction://hlinksldjump"/>
                        </a:rPr>
                        <a:t>34</a:t>
                      </a:r>
                      <a:endParaRPr lang="en-AU" sz="2800" dirty="0">
                        <a:latin typeface="+mj-lt"/>
                      </a:endParaRPr>
                    </a:p>
                  </a:txBody>
                  <a:tcPr>
                    <a:lnL w="19050" cap="flat" cmpd="sng" algn="ctr">
                      <a:solidFill>
                        <a:schemeClr val="tx2"/>
                      </a:solidFill>
                      <a:prstDash val="solid"/>
                      <a:round/>
                      <a:headEnd type="none" w="med" len="med"/>
                      <a:tailEnd type="none" w="med" len="med"/>
                    </a:lnL>
                    <a:lnR w="38100" cap="flat" cmpd="sng" algn="ctr">
                      <a:no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r>
              <a:tr h="370840">
                <a:tc>
                  <a:txBody>
                    <a:bodyPr/>
                    <a:lstStyle/>
                    <a:p>
                      <a:pPr marL="457200" marR="0" lvl="2" indent="-457200" algn="l" defTabSz="1828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800" dirty="0" smtClean="0"/>
                        <a:t>Culture and behaviours</a:t>
                      </a:r>
                      <a:endParaRPr lang="en-AU" sz="2800" dirty="0" smtClean="0">
                        <a:cs typeface="Arial" pitchFamily="34" charset="0"/>
                      </a:endParaRPr>
                    </a:p>
                  </a:txBody>
                  <a:tcPr>
                    <a:lnL w="57150" cap="flat" cmpd="sng" algn="ctr">
                      <a:noFill/>
                      <a:prstDash val="solid"/>
                      <a:round/>
                      <a:headEnd type="none" w="med" len="med"/>
                      <a:tailEnd type="none" w="med" len="med"/>
                    </a:lnL>
                    <a:lnR w="190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57150" cap="flat" cmpd="sng" algn="ctr">
                      <a:noFill/>
                      <a:prstDash val="solid"/>
                      <a:round/>
                      <a:headEnd type="none" w="med" len="med"/>
                      <a:tailEnd type="none" w="med" len="med"/>
                    </a:lnB>
                  </a:tcPr>
                </a:tc>
                <a:tc>
                  <a:txBody>
                    <a:bodyPr/>
                    <a:lstStyle/>
                    <a:p>
                      <a:pPr algn="ctr"/>
                      <a:r>
                        <a:rPr lang="en-AU" sz="2800" dirty="0" smtClean="0">
                          <a:hlinkClick r:id="rId26" action="ppaction://hlinksldjump"/>
                        </a:rPr>
                        <a:t>35</a:t>
                      </a:r>
                      <a:endParaRPr lang="en-AU" sz="2800" dirty="0">
                        <a:latin typeface="+mj-lt"/>
                      </a:endParaRPr>
                    </a:p>
                  </a:txBody>
                  <a:tcPr>
                    <a:lnL w="19050" cap="flat" cmpd="sng" algn="ctr">
                      <a:solidFill>
                        <a:schemeClr val="tx2"/>
                      </a:solidFill>
                      <a:prstDash val="solid"/>
                      <a:round/>
                      <a:headEnd type="none" w="med" len="med"/>
                      <a:tailEnd type="none" w="med" len="med"/>
                    </a:lnL>
                    <a:lnR w="38100" cap="flat" cmpd="sng" algn="ctr">
                      <a:noFill/>
                      <a:prstDash val="solid"/>
                      <a:round/>
                      <a:headEnd type="none" w="med" len="med"/>
                      <a:tailEnd type="none" w="med" len="med"/>
                    </a:lnR>
                    <a:lnT w="6350" cap="flat" cmpd="sng" algn="ctr">
                      <a:solidFill>
                        <a:schemeClr val="tx2"/>
                      </a:solidFill>
                      <a:prstDash val="solid"/>
                      <a:round/>
                      <a:headEnd type="none" w="med" len="med"/>
                      <a:tailEnd type="none" w="med" len="med"/>
                    </a:lnT>
                    <a:lnB w="57150" cap="flat" cmpd="sng" algn="ctr">
                      <a:noFill/>
                      <a:prstDash val="solid"/>
                      <a:round/>
                      <a:headEnd type="none" w="med" len="med"/>
                      <a:tailEnd type="none" w="med" len="med"/>
                    </a:lnB>
                  </a:tcPr>
                </a:tc>
              </a:tr>
            </a:tbl>
          </a:graphicData>
        </a:graphic>
      </p:graphicFrame>
      <p:cxnSp>
        <p:nvCxnSpPr>
          <p:cNvPr id="8" name="Straight Connector 7"/>
          <p:cNvCxnSpPr/>
          <p:nvPr/>
        </p:nvCxnSpPr>
        <p:spPr>
          <a:xfrm>
            <a:off x="12501729" y="2681536"/>
            <a:ext cx="0" cy="932688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82139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533600" y="1128498"/>
            <a:ext cx="22179680" cy="1163380"/>
          </a:xfrm>
        </p:spPr>
        <p:txBody>
          <a:bodyPr/>
          <a:lstStyle/>
          <a:p>
            <a:r>
              <a:rPr lang="en-AU" sz="8800" dirty="0" smtClean="0">
                <a:solidFill>
                  <a:srgbClr val="006298"/>
                </a:solidFill>
              </a:rPr>
              <a:t>Developing an improvement and </a:t>
            </a:r>
            <a:br>
              <a:rPr lang="en-AU" sz="8800" dirty="0" smtClean="0">
                <a:solidFill>
                  <a:srgbClr val="006298"/>
                </a:solidFill>
              </a:rPr>
            </a:br>
            <a:r>
              <a:rPr lang="en-AU" sz="8800" dirty="0" smtClean="0">
                <a:solidFill>
                  <a:srgbClr val="006298"/>
                </a:solidFill>
              </a:rPr>
              <a:t>innovation plan</a:t>
            </a:r>
            <a:endParaRPr lang="en-AU" sz="8800" dirty="0">
              <a:solidFill>
                <a:srgbClr val="006298"/>
              </a:solidFill>
            </a:endParaRPr>
          </a:p>
        </p:txBody>
      </p:sp>
      <p:sp>
        <p:nvSpPr>
          <p:cNvPr id="4" name="Text Placeholder 4"/>
          <p:cNvSpPr txBox="1">
            <a:spLocks/>
          </p:cNvSpPr>
          <p:nvPr/>
        </p:nvSpPr>
        <p:spPr>
          <a:xfrm>
            <a:off x="1535113" y="3472507"/>
            <a:ext cx="21602700" cy="7273925"/>
          </a:xfrm>
          <a:prstGeom prst="rect">
            <a:avLst/>
          </a:prstGeom>
        </p:spPr>
        <p:txBody>
          <a:bodyPr vert="horz" lIns="0" tIns="0" rIns="0" bIns="0" rtlCol="0">
            <a:noAutofit/>
          </a:bodyPr>
          <a:lstStyle>
            <a:lvl1pPr marL="0" indent="0" algn="l" defTabSz="1828800" rtl="0" eaLnBrk="1" latinLnBrk="0" hangingPunct="1">
              <a:lnSpc>
                <a:spcPts val="4800"/>
              </a:lnSpc>
              <a:spcBef>
                <a:spcPts val="0"/>
              </a:spcBef>
              <a:spcAft>
                <a:spcPts val="1134"/>
              </a:spcAft>
              <a:buFont typeface="Arial" pitchFamily="34" charset="0"/>
              <a:buNone/>
              <a:defRPr sz="5000" b="1" kern="1200" baseline="0">
                <a:solidFill>
                  <a:schemeClr val="tx2"/>
                </a:solidFill>
                <a:latin typeface="+mn-lt"/>
                <a:ea typeface="+mn-ea"/>
                <a:cs typeface="Arial" pitchFamily="34" charset="0"/>
              </a:defRPr>
            </a:lvl1pPr>
            <a:lvl2pPr marL="0" indent="0" algn="l" defTabSz="1828800" rtl="0" eaLnBrk="1" latinLnBrk="0" hangingPunct="1">
              <a:lnSpc>
                <a:spcPts val="4600"/>
              </a:lnSpc>
              <a:spcBef>
                <a:spcPts val="0"/>
              </a:spcBef>
              <a:spcAft>
                <a:spcPts val="1984"/>
              </a:spcAft>
              <a:buFont typeface="Arial" pitchFamily="34" charset="0"/>
              <a:buNone/>
              <a:defRPr sz="3400" b="0" kern="1200">
                <a:solidFill>
                  <a:schemeClr val="tx1"/>
                </a:solidFill>
                <a:latin typeface="+mn-lt"/>
                <a:ea typeface="+mn-ea"/>
                <a:cs typeface="Arial" pitchFamily="34" charset="0"/>
              </a:defRPr>
            </a:lvl2pPr>
            <a:lvl3pPr marL="457200" indent="-4572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3pPr>
            <a:lvl4pPr marL="86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4pPr>
            <a:lvl5pPr marL="1296000" indent="-432000" algn="l" defTabSz="1828800" rtl="0" eaLnBrk="1" latinLnBrk="0" hangingPunct="1">
              <a:spcBef>
                <a:spcPts val="0"/>
              </a:spcBef>
              <a:spcAft>
                <a:spcPts val="2400"/>
              </a:spcAft>
              <a:buFont typeface="Arial" panose="020B0604020202020204" pitchFamily="34" charset="0"/>
              <a:buChar char="•"/>
              <a:defRPr sz="3200" b="0" kern="1200" baseline="0">
                <a:solidFill>
                  <a:schemeClr val="tx1"/>
                </a:solidFill>
                <a:latin typeface="+mn-lt"/>
                <a:ea typeface="+mn-ea"/>
                <a:cs typeface="Arial" pitchFamily="34" charset="0"/>
              </a:defRPr>
            </a:lvl5pPr>
            <a:lvl6pPr marL="1728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6pPr>
            <a:lvl7pPr marL="2160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7pPr>
            <a:lvl8pPr marL="2592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8pPr>
            <a:lvl9pPr marL="302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9pPr>
          </a:lstStyle>
          <a:p>
            <a:pPr>
              <a:lnSpc>
                <a:spcPts val="5200"/>
              </a:lnSpc>
            </a:pPr>
            <a:r>
              <a:rPr lang="en-AU" b="0" dirty="0" smtClean="0">
                <a:solidFill>
                  <a:srgbClr val="007D8A"/>
                </a:solidFill>
              </a:rPr>
              <a:t>To consolidate all improvement and innovation activities for the next 12 months (or beyond)</a:t>
            </a:r>
          </a:p>
          <a:p>
            <a:endParaRPr lang="en-AU" dirty="0" smtClean="0"/>
          </a:p>
          <a:p>
            <a:pPr marL="0" lvl="2" indent="0">
              <a:buNone/>
            </a:pPr>
            <a:r>
              <a:rPr lang="en-AU" dirty="0" smtClean="0"/>
              <a:t>It is recommended this includes:</a:t>
            </a:r>
          </a:p>
          <a:p>
            <a:pPr lvl="3"/>
            <a:r>
              <a:rPr lang="en-AU" dirty="0"/>
              <a:t>the actions that come out of the OSIM </a:t>
            </a:r>
            <a:r>
              <a:rPr lang="en-AU" dirty="0" smtClean="0"/>
              <a:t>process</a:t>
            </a:r>
          </a:p>
          <a:p>
            <a:pPr lvl="3"/>
            <a:r>
              <a:rPr lang="en-AU" dirty="0" smtClean="0"/>
              <a:t>all </a:t>
            </a:r>
            <a:r>
              <a:rPr lang="en-AU" dirty="0"/>
              <a:t>planned improvement and innovation projects and </a:t>
            </a:r>
            <a:r>
              <a:rPr lang="en-AU" dirty="0" smtClean="0"/>
              <a:t>initiatives.</a:t>
            </a:r>
          </a:p>
          <a:p>
            <a:pPr marL="0" lvl="2" indent="0">
              <a:buNone/>
            </a:pPr>
            <a:r>
              <a:rPr lang="en-AU" dirty="0"/>
              <a:t>This consolidated view is a useful resource to understand organisation-wide activities, communicate the organisation’s improvement </a:t>
            </a:r>
            <a:r>
              <a:rPr lang="en-AU" dirty="0" smtClean="0"/>
              <a:t>and innovation </a:t>
            </a:r>
            <a:r>
              <a:rPr lang="en-AU" dirty="0"/>
              <a:t>agenda, and monitor and report progress to leadership</a:t>
            </a:r>
            <a:r>
              <a:rPr lang="en-AU" dirty="0" smtClean="0"/>
              <a:t>.</a:t>
            </a:r>
          </a:p>
          <a:p>
            <a:pPr marL="0" lvl="2" indent="0">
              <a:buNone/>
            </a:pPr>
            <a:r>
              <a:rPr lang="en-AU" dirty="0"/>
              <a:t>It is recommended that the OSIM be completed annually as part of an ongoing improvement cycle. The </a:t>
            </a:r>
            <a:r>
              <a:rPr lang="en-AU" dirty="0" smtClean="0"/>
              <a:t>improvement </a:t>
            </a:r>
            <a:r>
              <a:rPr lang="en-AU" dirty="0"/>
              <a:t>and </a:t>
            </a:r>
            <a:r>
              <a:rPr lang="en-AU" dirty="0" smtClean="0"/>
              <a:t>innovation </a:t>
            </a:r>
            <a:r>
              <a:rPr lang="en-AU" dirty="0"/>
              <a:t>p</a:t>
            </a:r>
            <a:r>
              <a:rPr lang="en-AU" dirty="0" smtClean="0"/>
              <a:t>lan </a:t>
            </a:r>
            <a:r>
              <a:rPr lang="en-AU" dirty="0"/>
              <a:t>is useful to track progress against targets throughout a </a:t>
            </a:r>
            <a:r>
              <a:rPr lang="en-AU" dirty="0" smtClean="0"/>
              <a:t>12-month </a:t>
            </a:r>
            <a:r>
              <a:rPr lang="en-AU" dirty="0"/>
              <a:t>period (or beyond), and serve as an input into the next annual OSIM process</a:t>
            </a:r>
            <a:r>
              <a:rPr lang="en-AU" dirty="0" smtClean="0"/>
              <a:t>.</a:t>
            </a:r>
            <a:endParaRPr lang="en-AU" dirty="0"/>
          </a:p>
        </p:txBody>
      </p:sp>
      <p:sp>
        <p:nvSpPr>
          <p:cNvPr id="5" name="Rounded Rectangle 4">
            <a:hlinkClick r:id="rId3"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smtClean="0">
                <a:solidFill>
                  <a:schemeClr val="tx1"/>
                </a:solidFill>
              </a:rPr>
              <a:t>Click here to return to Contents</a:t>
            </a:r>
          </a:p>
        </p:txBody>
      </p:sp>
    </p:spTree>
    <p:extLst>
      <p:ext uri="{BB962C8B-B14F-4D97-AF65-F5344CB8AC3E}">
        <p14:creationId xmlns:p14="http://schemas.microsoft.com/office/powerpoint/2010/main" val="274206623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AU" dirty="0" smtClean="0">
                <a:solidFill>
                  <a:srgbClr val="006298"/>
                </a:solidFill>
              </a:rPr>
              <a:t>Detailed criteria definitions</a:t>
            </a:r>
            <a:endParaRPr lang="en-AU" dirty="0">
              <a:solidFill>
                <a:srgbClr val="006298"/>
              </a:solidFill>
            </a:endParaRPr>
          </a:p>
        </p:txBody>
      </p:sp>
      <p:sp>
        <p:nvSpPr>
          <p:cNvPr id="3" name="Rounded Rectangle 2">
            <a:hlinkClick r:id="rId2"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smtClean="0">
                <a:solidFill>
                  <a:schemeClr val="tx1"/>
                </a:solidFill>
              </a:rPr>
              <a:t>Click here to return to Contents</a:t>
            </a:r>
          </a:p>
        </p:txBody>
      </p:sp>
    </p:spTree>
    <p:extLst>
      <p:ext uri="{BB962C8B-B14F-4D97-AF65-F5344CB8AC3E}">
        <p14:creationId xmlns:p14="http://schemas.microsoft.com/office/powerpoint/2010/main" val="22303406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533600" y="1128498"/>
            <a:ext cx="22179680" cy="1163380"/>
          </a:xfrm>
        </p:spPr>
        <p:txBody>
          <a:bodyPr/>
          <a:lstStyle/>
          <a:p>
            <a:r>
              <a:rPr lang="en-AU" sz="8800" dirty="0" smtClean="0">
                <a:solidFill>
                  <a:srgbClr val="006298"/>
                </a:solidFill>
              </a:rPr>
              <a:t>Organisational systems and structures</a:t>
            </a:r>
            <a:endParaRPr lang="en-AU" sz="8800" dirty="0">
              <a:solidFill>
                <a:srgbClr val="006298"/>
              </a:solidFill>
            </a:endParaRPr>
          </a:p>
        </p:txBody>
      </p:sp>
      <p:sp>
        <p:nvSpPr>
          <p:cNvPr id="41" name="Text Placeholder 4"/>
          <p:cNvSpPr txBox="1">
            <a:spLocks/>
          </p:cNvSpPr>
          <p:nvPr/>
        </p:nvSpPr>
        <p:spPr>
          <a:xfrm>
            <a:off x="1535113" y="3257600"/>
            <a:ext cx="21602700" cy="1944216"/>
          </a:xfrm>
          <a:prstGeom prst="rect">
            <a:avLst/>
          </a:prstGeom>
        </p:spPr>
        <p:txBody>
          <a:bodyPr vert="horz" lIns="0" tIns="0" rIns="0" bIns="0" rtlCol="0">
            <a:noAutofit/>
          </a:bodyPr>
          <a:lstStyle>
            <a:lvl1pPr marL="0" indent="0" algn="l" defTabSz="1828800" rtl="0" eaLnBrk="1" latinLnBrk="0" hangingPunct="1">
              <a:lnSpc>
                <a:spcPts val="4800"/>
              </a:lnSpc>
              <a:spcBef>
                <a:spcPts val="0"/>
              </a:spcBef>
              <a:spcAft>
                <a:spcPts val="1134"/>
              </a:spcAft>
              <a:buFont typeface="Arial" pitchFamily="34" charset="0"/>
              <a:buNone/>
              <a:defRPr sz="5000" b="1" kern="1200" baseline="0">
                <a:solidFill>
                  <a:schemeClr val="tx2"/>
                </a:solidFill>
                <a:latin typeface="+mn-lt"/>
                <a:ea typeface="+mn-ea"/>
                <a:cs typeface="Arial" pitchFamily="34" charset="0"/>
              </a:defRPr>
            </a:lvl1pPr>
            <a:lvl2pPr marL="0" indent="0" algn="l" defTabSz="1828800" rtl="0" eaLnBrk="1" latinLnBrk="0" hangingPunct="1">
              <a:lnSpc>
                <a:spcPts val="4600"/>
              </a:lnSpc>
              <a:spcBef>
                <a:spcPts val="0"/>
              </a:spcBef>
              <a:spcAft>
                <a:spcPts val="1984"/>
              </a:spcAft>
              <a:buFont typeface="Arial" pitchFamily="34" charset="0"/>
              <a:buNone/>
              <a:defRPr sz="3400" b="0" kern="1200">
                <a:solidFill>
                  <a:schemeClr val="tx1"/>
                </a:solidFill>
                <a:latin typeface="+mn-lt"/>
                <a:ea typeface="+mn-ea"/>
                <a:cs typeface="Arial" pitchFamily="34" charset="0"/>
              </a:defRPr>
            </a:lvl2pPr>
            <a:lvl3pPr marL="457200" indent="-4572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3pPr>
            <a:lvl4pPr marL="86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4pPr>
            <a:lvl5pPr marL="1296000" indent="-432000" algn="l" defTabSz="1828800" rtl="0" eaLnBrk="1" latinLnBrk="0" hangingPunct="1">
              <a:spcBef>
                <a:spcPts val="0"/>
              </a:spcBef>
              <a:spcAft>
                <a:spcPts val="2400"/>
              </a:spcAft>
              <a:buFont typeface="Arial" panose="020B0604020202020204" pitchFamily="34" charset="0"/>
              <a:buChar char="•"/>
              <a:defRPr sz="3200" b="0" kern="1200" baseline="0">
                <a:solidFill>
                  <a:schemeClr val="tx1"/>
                </a:solidFill>
                <a:latin typeface="+mn-lt"/>
                <a:ea typeface="+mn-ea"/>
                <a:cs typeface="Arial" pitchFamily="34" charset="0"/>
              </a:defRPr>
            </a:lvl5pPr>
            <a:lvl6pPr marL="1728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6pPr>
            <a:lvl7pPr marL="2160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7pPr>
            <a:lvl8pPr marL="2592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8pPr>
            <a:lvl9pPr marL="302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9pPr>
          </a:lstStyle>
          <a:p>
            <a:r>
              <a:rPr lang="en-AU" sz="3200" b="0" dirty="0">
                <a:solidFill>
                  <a:schemeClr val="tx1"/>
                </a:solidFill>
              </a:rPr>
              <a:t>An organisation is a system comprised of people and interconnected sub-systems, structures and processes, working together to achieve one or more objectives. This domain explores how a health service’s systems, structures and processes support improvement.</a:t>
            </a:r>
            <a:endParaRPr lang="en-AU" sz="3200" b="0" dirty="0" smtClean="0">
              <a:solidFill>
                <a:schemeClr val="tx1"/>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837505720"/>
              </p:ext>
            </p:extLst>
          </p:nvPr>
        </p:nvGraphicFramePr>
        <p:xfrm>
          <a:off x="1606824" y="5201816"/>
          <a:ext cx="21026336" cy="6330749"/>
        </p:xfrm>
        <a:graphic>
          <a:graphicData uri="http://schemas.openxmlformats.org/drawingml/2006/table">
            <a:tbl>
              <a:tblPr firstRow="1" firstCol="1" bandRow="1"/>
              <a:tblGrid>
                <a:gridCol w="1728192"/>
                <a:gridCol w="4176464"/>
                <a:gridCol w="15121680"/>
              </a:tblGrid>
              <a:tr h="668663">
                <a:tc>
                  <a:txBody>
                    <a:bodyPr/>
                    <a:lstStyle/>
                    <a:p>
                      <a:pPr algn="ctr">
                        <a:spcAft>
                          <a:spcPts val="0"/>
                        </a:spcAft>
                      </a:pPr>
                      <a:r>
                        <a:rPr lang="en-US" sz="2800" b="1" dirty="0">
                          <a:solidFill>
                            <a:srgbClr val="FFFFFF"/>
                          </a:solidFill>
                          <a:effectLst/>
                          <a:latin typeface="Arial"/>
                          <a:ea typeface="Times New Roman"/>
                          <a:cs typeface="Times New Roman"/>
                        </a:rPr>
                        <a:t> </a:t>
                      </a:r>
                      <a:endParaRPr lang="en-AU" sz="2800" dirty="0">
                        <a:effectLst/>
                        <a:latin typeface="Arial"/>
                        <a:ea typeface="Times New Roman"/>
                        <a:cs typeface="Times New Roman"/>
                      </a:endParaRPr>
                    </a:p>
                  </a:txBody>
                  <a:tcPr marL="68580" marR="68580" marT="0"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0070C0"/>
                    </a:solidFill>
                  </a:tcPr>
                </a:tc>
                <a:tc>
                  <a:txBody>
                    <a:bodyPr/>
                    <a:lstStyle/>
                    <a:p>
                      <a:pPr>
                        <a:spcBef>
                          <a:spcPts val="300"/>
                        </a:spcBef>
                        <a:spcAft>
                          <a:spcPts val="300"/>
                        </a:spcAft>
                      </a:pPr>
                      <a:r>
                        <a:rPr lang="en-US" sz="2800" b="1" dirty="0">
                          <a:solidFill>
                            <a:srgbClr val="FFFFFF"/>
                          </a:solidFill>
                          <a:effectLst/>
                          <a:latin typeface="Arial"/>
                          <a:ea typeface="Times New Roman"/>
                          <a:cs typeface="Times New Roman"/>
                        </a:rPr>
                        <a:t>Criterion</a:t>
                      </a:r>
                      <a:endParaRPr lang="en-AU" sz="2800" dirty="0">
                        <a:effectLst/>
                        <a:latin typeface="Arial"/>
                        <a:ea typeface="Times New Roman"/>
                        <a:cs typeface="Times New Roman"/>
                      </a:endParaRPr>
                    </a:p>
                  </a:txBody>
                  <a:tcPr marL="68580" marR="68580" marT="0" marB="0" anchor="ctr">
                    <a:lnL w="12700" cap="flat" cmpd="sng" algn="ctr">
                      <a:solidFill>
                        <a:srgbClr val="0070C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0070C0"/>
                    </a:solidFill>
                  </a:tcPr>
                </a:tc>
                <a:tc>
                  <a:txBody>
                    <a:bodyPr/>
                    <a:lstStyle/>
                    <a:p>
                      <a:pPr>
                        <a:spcBef>
                          <a:spcPts val="300"/>
                        </a:spcBef>
                        <a:spcAft>
                          <a:spcPts val="300"/>
                        </a:spcAft>
                      </a:pPr>
                      <a:r>
                        <a:rPr lang="en-US" sz="2800" b="1" dirty="0">
                          <a:solidFill>
                            <a:srgbClr val="FFFFFF"/>
                          </a:solidFill>
                          <a:effectLst/>
                          <a:latin typeface="Arial"/>
                          <a:ea typeface="Times New Roman"/>
                          <a:cs typeface="Times New Roman"/>
                        </a:rPr>
                        <a:t>Definition</a:t>
                      </a:r>
                      <a:endParaRPr lang="en-AU" sz="2800" dirty="0">
                        <a:effectLst/>
                        <a:latin typeface="Arial"/>
                        <a:ea typeface="Times New Roman"/>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0070C0"/>
                    </a:solidFill>
                  </a:tcPr>
                </a:tc>
              </a:tr>
              <a:tr h="943681">
                <a:tc>
                  <a:txBody>
                    <a:bodyPr/>
                    <a:lstStyle/>
                    <a:p>
                      <a:pPr algn="ctr">
                        <a:spcAft>
                          <a:spcPts val="0"/>
                        </a:spcAft>
                      </a:pPr>
                      <a:endParaRPr lang="en-US" sz="2800" dirty="0">
                        <a:effectLst/>
                        <a:latin typeface="Arial"/>
                        <a:ea typeface="Times New Roman"/>
                        <a:cs typeface="Times New Roman"/>
                      </a:endParaRPr>
                    </a:p>
                  </a:txBody>
                  <a:tcPr marL="68580" marR="68580" marT="0"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0C0"/>
                    </a:solidFill>
                  </a:tcPr>
                </a:tc>
                <a:tc>
                  <a:txBody>
                    <a:bodyPr/>
                    <a:lstStyle/>
                    <a:p>
                      <a:pPr>
                        <a:spcBef>
                          <a:spcPts val="300"/>
                        </a:spcBef>
                        <a:spcAft>
                          <a:spcPts val="300"/>
                        </a:spcAft>
                      </a:pPr>
                      <a:r>
                        <a:rPr lang="en-US" sz="2800" dirty="0">
                          <a:effectLst/>
                          <a:latin typeface="Arial"/>
                          <a:ea typeface="Times New Roman"/>
                          <a:cs typeface="Times New Roman"/>
                        </a:rPr>
                        <a:t>Framework for </a:t>
                      </a:r>
                      <a:r>
                        <a:rPr lang="en-US" sz="2800" dirty="0" smtClean="0">
                          <a:effectLst/>
                          <a:latin typeface="Arial"/>
                          <a:ea typeface="Times New Roman"/>
                          <a:cs typeface="Times New Roman"/>
                        </a:rPr>
                        <a:t>improvement</a:t>
                      </a:r>
                      <a:endParaRPr lang="en-AU" sz="2800" dirty="0">
                        <a:effectLst/>
                        <a:latin typeface="Arial"/>
                        <a:ea typeface="Times New Roman"/>
                        <a:cs typeface="Times New Roman"/>
                      </a:endParaRPr>
                    </a:p>
                  </a:txBody>
                  <a:tcPr marL="68580" marR="68580"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B9E2FF"/>
                    </a:solidFill>
                  </a:tcPr>
                </a:tc>
                <a:tc>
                  <a:txBody>
                    <a:bodyPr/>
                    <a:lstStyle/>
                    <a:p>
                      <a:pPr>
                        <a:spcBef>
                          <a:spcPts val="300"/>
                        </a:spcBef>
                        <a:spcAft>
                          <a:spcPts val="300"/>
                        </a:spcAft>
                      </a:pPr>
                      <a:r>
                        <a:rPr lang="en-US" sz="2800" dirty="0">
                          <a:effectLst/>
                          <a:latin typeface="Arial"/>
                          <a:ea typeface="Times New Roman"/>
                          <a:cs typeface="Times New Roman"/>
                        </a:rPr>
                        <a:t>The </a:t>
                      </a:r>
                      <a:r>
                        <a:rPr lang="en-AU" sz="2800" dirty="0">
                          <a:effectLst/>
                          <a:latin typeface="Arial"/>
                          <a:ea typeface="Times New Roman"/>
                          <a:cs typeface="Times New Roman"/>
                        </a:rPr>
                        <a:t>organisation’s</a:t>
                      </a:r>
                      <a:r>
                        <a:rPr lang="en-US" sz="2800" dirty="0">
                          <a:effectLst/>
                          <a:latin typeface="Arial"/>
                          <a:ea typeface="Times New Roman"/>
                          <a:cs typeface="Times New Roman"/>
                        </a:rPr>
                        <a:t> standard approach to engaging in improvement initiatives to instigate, implement and sustain change, used as a mechanism to develop workforce capability.</a:t>
                      </a:r>
                      <a:endParaRPr lang="en-AU" sz="2800" dirty="0">
                        <a:effectLst/>
                        <a:latin typeface="Arial"/>
                        <a:ea typeface="Times New Roman"/>
                        <a:cs typeface="Times New Roman"/>
                      </a:endParaRPr>
                    </a:p>
                  </a:txBody>
                  <a:tcPr marL="68580" marR="68580"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B9E2FF"/>
                    </a:solidFill>
                  </a:tcPr>
                </a:tc>
              </a:tr>
              <a:tr h="943681">
                <a:tc>
                  <a:txBody>
                    <a:bodyPr/>
                    <a:lstStyle/>
                    <a:p>
                      <a:pPr algn="ctr">
                        <a:spcAft>
                          <a:spcPts val="0"/>
                        </a:spcAft>
                      </a:pPr>
                      <a:endParaRPr lang="en-US" sz="2800" dirty="0">
                        <a:effectLst/>
                        <a:latin typeface="Arial"/>
                        <a:ea typeface="Times New Roman"/>
                        <a:cs typeface="Times New Roman"/>
                      </a:endParaRPr>
                    </a:p>
                  </a:txBody>
                  <a:tcPr marL="68580" marR="68580" marT="0"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0C0"/>
                    </a:solidFill>
                  </a:tcPr>
                </a:tc>
                <a:tc>
                  <a:txBody>
                    <a:bodyPr/>
                    <a:lstStyle/>
                    <a:p>
                      <a:pPr>
                        <a:spcBef>
                          <a:spcPts val="300"/>
                        </a:spcBef>
                        <a:spcAft>
                          <a:spcPts val="300"/>
                        </a:spcAft>
                      </a:pPr>
                      <a:r>
                        <a:rPr lang="en-AU" sz="2800" dirty="0">
                          <a:effectLst/>
                          <a:latin typeface="Arial"/>
                          <a:ea typeface="Times New Roman"/>
                          <a:cs typeface="Times New Roman"/>
                        </a:rPr>
                        <a:t>Prioritisation</a:t>
                      </a:r>
                      <a:r>
                        <a:rPr lang="en-US" sz="2800" dirty="0">
                          <a:effectLst/>
                          <a:latin typeface="Arial"/>
                          <a:ea typeface="Times New Roman"/>
                          <a:cs typeface="Times New Roman"/>
                        </a:rPr>
                        <a:t> of improvement activities</a:t>
                      </a:r>
                      <a:endParaRPr lang="en-AU" sz="2800" dirty="0">
                        <a:effectLst/>
                        <a:latin typeface="Arial"/>
                        <a:ea typeface="Times New Roman"/>
                        <a:cs typeface="Times New Roman"/>
                      </a:endParaRPr>
                    </a:p>
                  </a:txBody>
                  <a:tcPr marL="68580" marR="68580"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a:txBody>
                    <a:bodyPr/>
                    <a:lstStyle/>
                    <a:p>
                      <a:pPr>
                        <a:spcBef>
                          <a:spcPts val="300"/>
                        </a:spcBef>
                        <a:spcAft>
                          <a:spcPts val="300"/>
                        </a:spcAft>
                      </a:pPr>
                      <a:r>
                        <a:rPr lang="en-US" sz="2800" dirty="0">
                          <a:effectLst/>
                          <a:latin typeface="Arial"/>
                          <a:ea typeface="Times New Roman"/>
                          <a:cs typeface="Times New Roman"/>
                        </a:rPr>
                        <a:t>The decision-making process that directs improvement efforts to achieve </a:t>
                      </a:r>
                      <a:r>
                        <a:rPr lang="en-AU" sz="2800" dirty="0">
                          <a:effectLst/>
                          <a:latin typeface="Arial"/>
                          <a:ea typeface="Times New Roman"/>
                          <a:cs typeface="Times New Roman"/>
                        </a:rPr>
                        <a:t>organisational</a:t>
                      </a:r>
                      <a:r>
                        <a:rPr lang="en-US" sz="2800" dirty="0">
                          <a:effectLst/>
                          <a:latin typeface="Arial"/>
                          <a:ea typeface="Times New Roman"/>
                          <a:cs typeface="Times New Roman"/>
                        </a:rPr>
                        <a:t> goals, including use of metrics, business cases and learnings from previous improvement initiatives.</a:t>
                      </a:r>
                      <a:endParaRPr lang="en-AU" sz="2800" dirty="0">
                        <a:effectLst/>
                        <a:latin typeface="Arial"/>
                        <a:ea typeface="Times New Roman"/>
                        <a:cs typeface="Times New Roman"/>
                      </a:endParaRPr>
                    </a:p>
                  </a:txBody>
                  <a:tcPr marL="68580" marR="68580"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r>
              <a:tr h="943681">
                <a:tc>
                  <a:txBody>
                    <a:bodyPr/>
                    <a:lstStyle/>
                    <a:p>
                      <a:pPr algn="ctr">
                        <a:spcAft>
                          <a:spcPts val="0"/>
                        </a:spcAft>
                      </a:pPr>
                      <a:endParaRPr lang="en-US" sz="2800">
                        <a:effectLst/>
                        <a:latin typeface="Arial"/>
                        <a:ea typeface="Times New Roman"/>
                        <a:cs typeface="Times New Roman"/>
                      </a:endParaRPr>
                    </a:p>
                  </a:txBody>
                  <a:tcPr marL="68580" marR="68580" marT="0"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0C0"/>
                    </a:solidFill>
                  </a:tcPr>
                </a:tc>
                <a:tc>
                  <a:txBody>
                    <a:bodyPr/>
                    <a:lstStyle/>
                    <a:p>
                      <a:pPr>
                        <a:spcBef>
                          <a:spcPts val="300"/>
                        </a:spcBef>
                        <a:spcAft>
                          <a:spcPts val="300"/>
                        </a:spcAft>
                      </a:pPr>
                      <a:r>
                        <a:rPr lang="en-US" sz="2800" dirty="0">
                          <a:effectLst/>
                          <a:latin typeface="Arial"/>
                          <a:ea typeface="Times New Roman"/>
                          <a:cs typeface="Times New Roman"/>
                        </a:rPr>
                        <a:t>Strategic alignment</a:t>
                      </a:r>
                      <a:endParaRPr lang="en-AU" sz="2800" dirty="0">
                        <a:effectLst/>
                        <a:latin typeface="Arial"/>
                        <a:ea typeface="Times New Roman"/>
                        <a:cs typeface="Times New Roman"/>
                      </a:endParaRPr>
                    </a:p>
                  </a:txBody>
                  <a:tcPr marL="68580" marR="68580"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B9E2FF"/>
                    </a:solidFill>
                  </a:tcPr>
                </a:tc>
                <a:tc>
                  <a:txBody>
                    <a:bodyPr/>
                    <a:lstStyle/>
                    <a:p>
                      <a:pPr>
                        <a:spcBef>
                          <a:spcPts val="300"/>
                        </a:spcBef>
                        <a:spcAft>
                          <a:spcPts val="300"/>
                        </a:spcAft>
                      </a:pPr>
                      <a:r>
                        <a:rPr lang="en-US" sz="2800" dirty="0">
                          <a:effectLst/>
                          <a:latin typeface="Arial"/>
                          <a:ea typeface="Times New Roman"/>
                          <a:cs typeface="Times New Roman"/>
                        </a:rPr>
                        <a:t>The way people, processes and systems support the </a:t>
                      </a:r>
                      <a:r>
                        <a:rPr lang="en-AU" sz="2800" dirty="0">
                          <a:effectLst/>
                          <a:latin typeface="Arial"/>
                          <a:ea typeface="Times New Roman"/>
                          <a:cs typeface="Times New Roman"/>
                        </a:rPr>
                        <a:t>organisation’s</a:t>
                      </a:r>
                      <a:r>
                        <a:rPr lang="en-US" sz="2800" dirty="0">
                          <a:effectLst/>
                          <a:latin typeface="Arial"/>
                          <a:ea typeface="Times New Roman"/>
                          <a:cs typeface="Times New Roman"/>
                        </a:rPr>
                        <a:t> strategic goals, and alignment of resources to strategic priorities.</a:t>
                      </a:r>
                      <a:endParaRPr lang="en-AU" sz="2800" dirty="0">
                        <a:effectLst/>
                        <a:latin typeface="Arial"/>
                        <a:ea typeface="Times New Roman"/>
                        <a:cs typeface="Times New Roman"/>
                      </a:endParaRPr>
                    </a:p>
                  </a:txBody>
                  <a:tcPr marL="68580" marR="68580"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B9E2FF"/>
                    </a:solidFill>
                  </a:tcPr>
                </a:tc>
              </a:tr>
              <a:tr h="943681">
                <a:tc>
                  <a:txBody>
                    <a:bodyPr/>
                    <a:lstStyle/>
                    <a:p>
                      <a:pPr algn="ctr">
                        <a:spcAft>
                          <a:spcPts val="0"/>
                        </a:spcAft>
                      </a:pPr>
                      <a:endParaRPr lang="en-US" sz="2800">
                        <a:effectLst/>
                        <a:latin typeface="Arial"/>
                        <a:ea typeface="Times New Roman"/>
                        <a:cs typeface="Times New Roman"/>
                      </a:endParaRPr>
                    </a:p>
                  </a:txBody>
                  <a:tcPr marL="68580" marR="68580" marT="0"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0C0"/>
                    </a:solidFill>
                  </a:tcPr>
                </a:tc>
                <a:tc>
                  <a:txBody>
                    <a:bodyPr/>
                    <a:lstStyle/>
                    <a:p>
                      <a:pPr>
                        <a:spcBef>
                          <a:spcPts val="300"/>
                        </a:spcBef>
                        <a:spcAft>
                          <a:spcPts val="300"/>
                        </a:spcAft>
                      </a:pPr>
                      <a:r>
                        <a:rPr lang="en-US" sz="2800" dirty="0">
                          <a:effectLst/>
                          <a:latin typeface="Arial"/>
                          <a:ea typeface="Times New Roman"/>
                          <a:cs typeface="Times New Roman"/>
                        </a:rPr>
                        <a:t>Systems approach to improvement</a:t>
                      </a:r>
                      <a:endParaRPr lang="en-AU" sz="2800" dirty="0">
                        <a:effectLst/>
                        <a:latin typeface="Arial"/>
                        <a:ea typeface="Times New Roman"/>
                        <a:cs typeface="Times New Roman"/>
                      </a:endParaRPr>
                    </a:p>
                  </a:txBody>
                  <a:tcPr marL="68580" marR="68580"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a:txBody>
                    <a:bodyPr/>
                    <a:lstStyle/>
                    <a:p>
                      <a:pPr>
                        <a:spcBef>
                          <a:spcPts val="300"/>
                        </a:spcBef>
                        <a:spcAft>
                          <a:spcPts val="300"/>
                        </a:spcAft>
                      </a:pPr>
                      <a:r>
                        <a:rPr lang="en-US" sz="2800" dirty="0">
                          <a:effectLst/>
                          <a:latin typeface="Arial"/>
                          <a:ea typeface="Times New Roman"/>
                          <a:cs typeface="Times New Roman"/>
                        </a:rPr>
                        <a:t>The application of systems thinking – the interdependence and interaction of areas within and between </a:t>
                      </a:r>
                      <a:r>
                        <a:rPr lang="en-AU" sz="2800" dirty="0">
                          <a:effectLst/>
                          <a:latin typeface="Arial"/>
                          <a:ea typeface="Times New Roman"/>
                          <a:cs typeface="Times New Roman"/>
                        </a:rPr>
                        <a:t>organisations</a:t>
                      </a:r>
                      <a:r>
                        <a:rPr lang="en-US" sz="2800" dirty="0">
                          <a:effectLst/>
                          <a:latin typeface="Arial"/>
                          <a:ea typeface="Times New Roman"/>
                          <a:cs typeface="Times New Roman"/>
                        </a:rPr>
                        <a:t>, to understand relationships, context, </a:t>
                      </a:r>
                      <a:r>
                        <a:rPr lang="en-AU" sz="2800" dirty="0">
                          <a:effectLst/>
                          <a:latin typeface="Arial"/>
                          <a:ea typeface="Times New Roman"/>
                          <a:cs typeface="Times New Roman"/>
                        </a:rPr>
                        <a:t>behaviours</a:t>
                      </a:r>
                      <a:r>
                        <a:rPr lang="en-US" sz="2800" dirty="0">
                          <a:effectLst/>
                          <a:latin typeface="Arial"/>
                          <a:ea typeface="Times New Roman"/>
                          <a:cs typeface="Times New Roman"/>
                        </a:rPr>
                        <a:t> and impacts.</a:t>
                      </a:r>
                      <a:endParaRPr lang="en-AU" sz="2800" dirty="0">
                        <a:effectLst/>
                        <a:latin typeface="Arial"/>
                        <a:ea typeface="Times New Roman"/>
                        <a:cs typeface="Times New Roman"/>
                      </a:endParaRPr>
                    </a:p>
                  </a:txBody>
                  <a:tcPr marL="68580" marR="68580"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r>
              <a:tr h="943681">
                <a:tc>
                  <a:txBody>
                    <a:bodyPr/>
                    <a:lstStyle/>
                    <a:p>
                      <a:pPr algn="ctr">
                        <a:spcAft>
                          <a:spcPts val="0"/>
                        </a:spcAft>
                      </a:pPr>
                      <a:endParaRPr lang="en-US" sz="2800">
                        <a:effectLst/>
                        <a:latin typeface="Arial"/>
                        <a:ea typeface="Times New Roman"/>
                        <a:cs typeface="Times New Roman"/>
                      </a:endParaRPr>
                    </a:p>
                  </a:txBody>
                  <a:tcPr marL="68580" marR="68580" marT="0"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0C0"/>
                    </a:solidFill>
                  </a:tcPr>
                </a:tc>
                <a:tc>
                  <a:txBody>
                    <a:bodyPr/>
                    <a:lstStyle/>
                    <a:p>
                      <a:pPr>
                        <a:spcBef>
                          <a:spcPts val="300"/>
                        </a:spcBef>
                        <a:spcAft>
                          <a:spcPts val="300"/>
                        </a:spcAft>
                      </a:pPr>
                      <a:r>
                        <a:rPr lang="en-US" sz="2800" dirty="0">
                          <a:effectLst/>
                          <a:latin typeface="Arial"/>
                          <a:ea typeface="Times New Roman"/>
                          <a:cs typeface="Times New Roman"/>
                        </a:rPr>
                        <a:t>Knowledge management and exchange</a:t>
                      </a:r>
                      <a:endParaRPr lang="en-AU" sz="2800" dirty="0">
                        <a:effectLst/>
                        <a:latin typeface="Arial"/>
                        <a:ea typeface="Times New Roman"/>
                        <a:cs typeface="Times New Roman"/>
                      </a:endParaRPr>
                    </a:p>
                  </a:txBody>
                  <a:tcPr marL="68580" marR="68580"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B9E2FF"/>
                    </a:solidFill>
                  </a:tcPr>
                </a:tc>
                <a:tc>
                  <a:txBody>
                    <a:bodyPr/>
                    <a:lstStyle/>
                    <a:p>
                      <a:pPr>
                        <a:spcBef>
                          <a:spcPts val="300"/>
                        </a:spcBef>
                        <a:spcAft>
                          <a:spcPts val="300"/>
                        </a:spcAft>
                      </a:pPr>
                      <a:r>
                        <a:rPr lang="en-AU" sz="2800" dirty="0">
                          <a:effectLst/>
                          <a:latin typeface="Arial"/>
                          <a:ea typeface="Times New Roman"/>
                          <a:cs typeface="Times New Roman"/>
                        </a:rPr>
                        <a:t>The approach to capturing, sharing and maintaining insights and information across the organisation so that successful solutions and interventions are shared and adopted.</a:t>
                      </a:r>
                    </a:p>
                  </a:txBody>
                  <a:tcPr marL="68580" marR="68580"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B9E2FF"/>
                    </a:solidFill>
                  </a:tcPr>
                </a:tc>
              </a:tr>
              <a:tr h="943681">
                <a:tc>
                  <a:txBody>
                    <a:bodyPr/>
                    <a:lstStyle/>
                    <a:p>
                      <a:pPr algn="ctr">
                        <a:spcAft>
                          <a:spcPts val="0"/>
                        </a:spcAft>
                      </a:pPr>
                      <a:endParaRPr lang="en-US" sz="2800" dirty="0">
                        <a:effectLst/>
                        <a:latin typeface="Arial"/>
                        <a:ea typeface="Times New Roman"/>
                        <a:cs typeface="Times New Roman"/>
                      </a:endParaRPr>
                    </a:p>
                  </a:txBody>
                  <a:tcPr marL="68580" marR="68580" marT="0"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0070C0"/>
                    </a:solidFill>
                  </a:tcPr>
                </a:tc>
                <a:tc>
                  <a:txBody>
                    <a:bodyPr/>
                    <a:lstStyle/>
                    <a:p>
                      <a:pPr>
                        <a:spcBef>
                          <a:spcPts val="300"/>
                        </a:spcBef>
                        <a:spcAft>
                          <a:spcPts val="300"/>
                        </a:spcAft>
                      </a:pPr>
                      <a:r>
                        <a:rPr lang="en-US" sz="2800">
                          <a:effectLst/>
                          <a:latin typeface="Arial"/>
                          <a:ea typeface="Times New Roman"/>
                          <a:cs typeface="Times New Roman"/>
                        </a:rPr>
                        <a:t>Governance of improvement</a:t>
                      </a:r>
                      <a:endParaRPr lang="en-AU" sz="2800">
                        <a:effectLst/>
                        <a:latin typeface="Arial"/>
                        <a:ea typeface="Times New Roman"/>
                        <a:cs typeface="Times New Roman"/>
                      </a:endParaRPr>
                    </a:p>
                  </a:txBody>
                  <a:tcPr marL="68580" marR="68580"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a:txBody>
                    <a:bodyPr/>
                    <a:lstStyle/>
                    <a:p>
                      <a:pPr>
                        <a:spcBef>
                          <a:spcPts val="300"/>
                        </a:spcBef>
                        <a:spcAft>
                          <a:spcPts val="300"/>
                        </a:spcAft>
                      </a:pPr>
                      <a:r>
                        <a:rPr lang="en-US" sz="2800" dirty="0">
                          <a:effectLst/>
                          <a:latin typeface="Arial"/>
                          <a:ea typeface="Times New Roman"/>
                          <a:cs typeface="Times New Roman"/>
                        </a:rPr>
                        <a:t>The arrangements in place that control and direct the </a:t>
                      </a:r>
                      <a:r>
                        <a:rPr lang="en-AU" sz="2800" dirty="0">
                          <a:effectLst/>
                          <a:latin typeface="Arial"/>
                          <a:ea typeface="Times New Roman"/>
                          <a:cs typeface="Times New Roman"/>
                        </a:rPr>
                        <a:t>organisation</a:t>
                      </a:r>
                      <a:r>
                        <a:rPr lang="en-US" sz="2800" dirty="0">
                          <a:effectLst/>
                          <a:latin typeface="Arial"/>
                          <a:ea typeface="Times New Roman"/>
                          <a:cs typeface="Times New Roman"/>
                        </a:rPr>
                        <a:t> and its improvement initiatives.</a:t>
                      </a:r>
                      <a:endParaRPr lang="en-AU" sz="2800" dirty="0">
                        <a:effectLst/>
                        <a:latin typeface="Arial"/>
                        <a:ea typeface="Times New Roman"/>
                        <a:cs typeface="Times New Roman"/>
                      </a:endParaRPr>
                    </a:p>
                  </a:txBody>
                  <a:tcPr marL="68580" marR="68580"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r>
            </a:tbl>
          </a:graphicData>
        </a:graphic>
      </p:graphicFrame>
      <p:pic>
        <p:nvPicPr>
          <p:cNvPr id="1037" name="Picture 13" descr="H:\myStuff\10. Images\OSIM\icons8-document-filled-100.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81032" y="5962413"/>
            <a:ext cx="783427" cy="783427"/>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H:\myStuff\10. Images\OSIM\icons8-checklist-filled-100.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81032" y="6889392"/>
            <a:ext cx="783427" cy="783427"/>
          </a:xfrm>
          <a:prstGeom prst="rect">
            <a:avLst/>
          </a:prstGeom>
          <a:noFill/>
          <a:extLst>
            <a:ext uri="{909E8E84-426E-40DD-AFC4-6F175D3DCCD1}">
              <a14:hiddenFill xmlns:a14="http://schemas.microsoft.com/office/drawing/2010/main">
                <a:solidFill>
                  <a:srgbClr val="FFFFFF"/>
                </a:solidFill>
              </a14:hiddenFill>
            </a:ext>
          </a:extLst>
        </p:spPr>
      </p:pic>
      <p:pic>
        <p:nvPicPr>
          <p:cNvPr id="1039" name="Picture 15" descr="H:\myStuff\10. Images\OSIM\icons8-strategy-game-filled-100.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81032" y="7829274"/>
            <a:ext cx="783427" cy="783427"/>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H:\myStuff\10. Images\OSIM\icons8-workflow-filled-100.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81032" y="8782731"/>
            <a:ext cx="783427" cy="783427"/>
          </a:xfrm>
          <a:prstGeom prst="rect">
            <a:avLst/>
          </a:prstGeom>
          <a:noFill/>
          <a:extLst>
            <a:ext uri="{909E8E84-426E-40DD-AFC4-6F175D3DCCD1}">
              <a14:hiddenFill xmlns:a14="http://schemas.microsoft.com/office/drawing/2010/main">
                <a:solidFill>
                  <a:srgbClr val="FFFFFF"/>
                </a:solidFill>
              </a14:hiddenFill>
            </a:ext>
          </a:extLst>
        </p:spPr>
      </p:pic>
      <p:pic>
        <p:nvPicPr>
          <p:cNvPr id="1041" name="Picture 17" descr="H:\myStuff\10. Images\OSIM\icons8-idea-sharing-filled-100.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81032" y="9738761"/>
            <a:ext cx="783427" cy="783427"/>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H:\myStuff\10. Images\OSIM\icons8-flow-chart-filled-100.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081032" y="10701756"/>
            <a:ext cx="783427" cy="783427"/>
          </a:xfrm>
          <a:prstGeom prst="rect">
            <a:avLst/>
          </a:prstGeom>
          <a:noFill/>
          <a:extLst>
            <a:ext uri="{909E8E84-426E-40DD-AFC4-6F175D3DCCD1}">
              <a14:hiddenFill xmlns:a14="http://schemas.microsoft.com/office/drawing/2010/main">
                <a:solidFill>
                  <a:srgbClr val="FFFFFF"/>
                </a:solidFill>
              </a14:hiddenFill>
            </a:ext>
          </a:extLst>
        </p:spPr>
      </p:pic>
      <p:grpSp>
        <p:nvGrpSpPr>
          <p:cNvPr id="40" name="Group 39"/>
          <p:cNvGrpSpPr/>
          <p:nvPr/>
        </p:nvGrpSpPr>
        <p:grpSpPr>
          <a:xfrm>
            <a:off x="20806929" y="794048"/>
            <a:ext cx="1826231" cy="1784582"/>
            <a:chOff x="1533600" y="2753544"/>
            <a:chExt cx="1826231" cy="1784582"/>
          </a:xfrm>
        </p:grpSpPr>
        <p:sp>
          <p:nvSpPr>
            <p:cNvPr id="42" name="Rectangle 41"/>
            <p:cNvSpPr/>
            <p:nvPr/>
          </p:nvSpPr>
          <p:spPr>
            <a:xfrm>
              <a:off x="1533600" y="2753544"/>
              <a:ext cx="1826231" cy="1784582"/>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0" rIns="144000" bIns="144000" numCol="1" spcCol="0" rtlCol="0" fromWordArt="0" anchor="b" anchorCtr="0" forceAA="0" compatLnSpc="1">
              <a:prstTxWarp prst="textNoShape">
                <a:avLst/>
              </a:prstTxWarp>
              <a:noAutofit/>
            </a:bodyPr>
            <a:lstStyle/>
            <a:p>
              <a:pPr algn="ctr"/>
              <a:endParaRPr lang="en-AU" sz="2000" b="1" dirty="0" smtClean="0">
                <a:solidFill>
                  <a:schemeClr val="bg1"/>
                </a:solidFill>
              </a:endParaRPr>
            </a:p>
          </p:txBody>
        </p:sp>
        <p:pic>
          <p:nvPicPr>
            <p:cNvPr id="43" name="Picture 2" descr="H:\myStuff\10. Images\OSIM\icons8-module-filled-100.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51912" y="2951032"/>
              <a:ext cx="1389605" cy="1389605"/>
            </a:xfrm>
            <a:prstGeom prst="rect">
              <a:avLst/>
            </a:prstGeom>
            <a:noFill/>
            <a:extLst>
              <a:ext uri="{909E8E84-426E-40DD-AFC4-6F175D3DCCD1}">
                <a14:hiddenFill xmlns:a14="http://schemas.microsoft.com/office/drawing/2010/main">
                  <a:solidFill>
                    <a:srgbClr val="FFFFFF"/>
                  </a:solidFill>
                </a14:hiddenFill>
              </a:ext>
            </a:extLst>
          </p:spPr>
        </p:pic>
      </p:grpSp>
      <p:sp>
        <p:nvSpPr>
          <p:cNvPr id="14" name="Rounded Rectangle 13">
            <a:hlinkClick r:id="rId10"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smtClean="0">
                <a:solidFill>
                  <a:schemeClr val="tx1"/>
                </a:solidFill>
              </a:rPr>
              <a:t>Click here to return to Contents</a:t>
            </a:r>
          </a:p>
        </p:txBody>
      </p:sp>
    </p:spTree>
    <p:extLst>
      <p:ext uri="{BB962C8B-B14F-4D97-AF65-F5344CB8AC3E}">
        <p14:creationId xmlns:p14="http://schemas.microsoft.com/office/powerpoint/2010/main" val="217804134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533600" y="1128498"/>
            <a:ext cx="22179680" cy="1163380"/>
          </a:xfrm>
        </p:spPr>
        <p:txBody>
          <a:bodyPr/>
          <a:lstStyle/>
          <a:p>
            <a:r>
              <a:rPr lang="en-AU" sz="8800" dirty="0" smtClean="0">
                <a:solidFill>
                  <a:srgbClr val="006298"/>
                </a:solidFill>
              </a:rPr>
              <a:t>Workforce capability and development</a:t>
            </a:r>
            <a:endParaRPr lang="en-AU" sz="8800" dirty="0">
              <a:solidFill>
                <a:srgbClr val="006298"/>
              </a:solidFill>
            </a:endParaRPr>
          </a:p>
        </p:txBody>
      </p:sp>
      <p:sp>
        <p:nvSpPr>
          <p:cNvPr id="41" name="Text Placeholder 4"/>
          <p:cNvSpPr txBox="1">
            <a:spLocks/>
          </p:cNvSpPr>
          <p:nvPr/>
        </p:nvSpPr>
        <p:spPr>
          <a:xfrm>
            <a:off x="1535113" y="3257600"/>
            <a:ext cx="21602700" cy="1944216"/>
          </a:xfrm>
          <a:prstGeom prst="rect">
            <a:avLst/>
          </a:prstGeom>
        </p:spPr>
        <p:txBody>
          <a:bodyPr vert="horz" lIns="0" tIns="0" rIns="0" bIns="0" rtlCol="0">
            <a:noAutofit/>
          </a:bodyPr>
          <a:lstStyle>
            <a:lvl1pPr marL="0" indent="0" algn="l" defTabSz="1828800" rtl="0" eaLnBrk="1" latinLnBrk="0" hangingPunct="1">
              <a:lnSpc>
                <a:spcPts val="4800"/>
              </a:lnSpc>
              <a:spcBef>
                <a:spcPts val="0"/>
              </a:spcBef>
              <a:spcAft>
                <a:spcPts val="1134"/>
              </a:spcAft>
              <a:buFont typeface="Arial" pitchFamily="34" charset="0"/>
              <a:buNone/>
              <a:defRPr sz="5000" b="1" kern="1200" baseline="0">
                <a:solidFill>
                  <a:schemeClr val="tx2"/>
                </a:solidFill>
                <a:latin typeface="+mn-lt"/>
                <a:ea typeface="+mn-ea"/>
                <a:cs typeface="Arial" pitchFamily="34" charset="0"/>
              </a:defRPr>
            </a:lvl1pPr>
            <a:lvl2pPr marL="0" indent="0" algn="l" defTabSz="1828800" rtl="0" eaLnBrk="1" latinLnBrk="0" hangingPunct="1">
              <a:lnSpc>
                <a:spcPts val="4600"/>
              </a:lnSpc>
              <a:spcBef>
                <a:spcPts val="0"/>
              </a:spcBef>
              <a:spcAft>
                <a:spcPts val="1984"/>
              </a:spcAft>
              <a:buFont typeface="Arial" pitchFamily="34" charset="0"/>
              <a:buNone/>
              <a:defRPr sz="3400" b="0" kern="1200">
                <a:solidFill>
                  <a:schemeClr val="tx1"/>
                </a:solidFill>
                <a:latin typeface="+mn-lt"/>
                <a:ea typeface="+mn-ea"/>
                <a:cs typeface="Arial" pitchFamily="34" charset="0"/>
              </a:defRPr>
            </a:lvl2pPr>
            <a:lvl3pPr marL="457200" indent="-4572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3pPr>
            <a:lvl4pPr marL="86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4pPr>
            <a:lvl5pPr marL="1296000" indent="-432000" algn="l" defTabSz="1828800" rtl="0" eaLnBrk="1" latinLnBrk="0" hangingPunct="1">
              <a:spcBef>
                <a:spcPts val="0"/>
              </a:spcBef>
              <a:spcAft>
                <a:spcPts val="2400"/>
              </a:spcAft>
              <a:buFont typeface="Arial" panose="020B0604020202020204" pitchFamily="34" charset="0"/>
              <a:buChar char="•"/>
              <a:defRPr sz="3200" b="0" kern="1200" baseline="0">
                <a:solidFill>
                  <a:schemeClr val="tx1"/>
                </a:solidFill>
                <a:latin typeface="+mn-lt"/>
                <a:ea typeface="+mn-ea"/>
                <a:cs typeface="Arial" pitchFamily="34" charset="0"/>
              </a:defRPr>
            </a:lvl5pPr>
            <a:lvl6pPr marL="1728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6pPr>
            <a:lvl7pPr marL="2160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7pPr>
            <a:lvl8pPr marL="2592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8pPr>
            <a:lvl9pPr marL="302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9pPr>
          </a:lstStyle>
          <a:p>
            <a:r>
              <a:rPr lang="en-AU" sz="3200" b="0" dirty="0">
                <a:solidFill>
                  <a:schemeClr val="tx1"/>
                </a:solidFill>
              </a:rPr>
              <a:t>Workforce capability and development explores the depth and breadth of improvement awareness, knowledge and skills, and the opportunities to develop and apply this to improvement initiatives. Development of </a:t>
            </a:r>
            <a:r>
              <a:rPr lang="en-AU" sz="3200" b="0" dirty="0" smtClean="0">
                <a:solidFill>
                  <a:schemeClr val="tx1"/>
                </a:solidFill>
              </a:rPr>
              <a:t>improvement capability across all levels of staff </a:t>
            </a:r>
            <a:r>
              <a:rPr lang="en-AU" sz="3200" b="0" dirty="0">
                <a:solidFill>
                  <a:schemeClr val="tx1"/>
                </a:solidFill>
              </a:rPr>
              <a:t>is critical to embedding and sustaining improvement practice across health services</a:t>
            </a:r>
            <a:r>
              <a:rPr lang="en-AU" sz="3200" b="0" dirty="0" smtClean="0">
                <a:solidFill>
                  <a:schemeClr val="tx1"/>
                </a:solidFill>
              </a:rPr>
              <a:t>.</a:t>
            </a:r>
          </a:p>
        </p:txBody>
      </p:sp>
      <p:graphicFrame>
        <p:nvGraphicFramePr>
          <p:cNvPr id="3" name="Table 2"/>
          <p:cNvGraphicFramePr>
            <a:graphicFrameLocks noGrp="1"/>
          </p:cNvGraphicFramePr>
          <p:nvPr>
            <p:extLst>
              <p:ext uri="{D42A27DB-BD31-4B8C-83A1-F6EECF244321}">
                <p14:modId xmlns:p14="http://schemas.microsoft.com/office/powerpoint/2010/main" val="2838340700"/>
              </p:ext>
            </p:extLst>
          </p:nvPr>
        </p:nvGraphicFramePr>
        <p:xfrm>
          <a:off x="1606824" y="5201816"/>
          <a:ext cx="21026336" cy="5452824"/>
        </p:xfrm>
        <a:graphic>
          <a:graphicData uri="http://schemas.openxmlformats.org/drawingml/2006/table">
            <a:tbl>
              <a:tblPr firstRow="1" firstCol="1" bandRow="1"/>
              <a:tblGrid>
                <a:gridCol w="1728192"/>
                <a:gridCol w="4176464"/>
                <a:gridCol w="15121680"/>
              </a:tblGrid>
              <a:tr h="668663">
                <a:tc>
                  <a:txBody>
                    <a:bodyPr/>
                    <a:lstStyle/>
                    <a:p>
                      <a:pPr algn="ctr">
                        <a:spcAft>
                          <a:spcPts val="0"/>
                        </a:spcAft>
                      </a:pPr>
                      <a:r>
                        <a:rPr lang="en-US" sz="2800" b="1" dirty="0">
                          <a:solidFill>
                            <a:srgbClr val="FFFFFF"/>
                          </a:solidFill>
                          <a:effectLst/>
                          <a:latin typeface="Arial"/>
                          <a:ea typeface="Times New Roman"/>
                          <a:cs typeface="Times New Roman"/>
                        </a:rPr>
                        <a:t> </a:t>
                      </a:r>
                      <a:endParaRPr lang="en-AU" sz="2800" dirty="0">
                        <a:effectLst/>
                        <a:latin typeface="Arial"/>
                        <a:ea typeface="Times New Roman"/>
                        <a:cs typeface="Times New Roman"/>
                      </a:endParaRPr>
                    </a:p>
                  </a:txBody>
                  <a:tcPr marL="68580" marR="68580" marT="0" marB="0" anchor="ctr">
                    <a:lnL w="12700" cap="flat" cmpd="sng" algn="ctr">
                      <a:solidFill>
                        <a:srgbClr val="B07BD7"/>
                      </a:solidFill>
                      <a:prstDash val="solid"/>
                      <a:round/>
                      <a:headEnd type="none" w="med" len="med"/>
                      <a:tailEnd type="none" w="med" len="med"/>
                    </a:lnL>
                    <a:lnR w="12700" cap="flat" cmpd="sng" algn="ctr">
                      <a:solidFill>
                        <a:srgbClr val="B07BD7"/>
                      </a:solidFill>
                      <a:prstDash val="solid"/>
                      <a:round/>
                      <a:headEnd type="none" w="med" len="med"/>
                      <a:tailEnd type="none" w="med" len="med"/>
                    </a:lnR>
                    <a:lnT w="12700" cap="flat" cmpd="sng" algn="ctr">
                      <a:solidFill>
                        <a:srgbClr val="B07BD7"/>
                      </a:solidFill>
                      <a:prstDash val="solid"/>
                      <a:round/>
                      <a:headEnd type="none" w="med" len="med"/>
                      <a:tailEnd type="none" w="med" len="med"/>
                    </a:lnT>
                    <a:lnB w="12700" cap="flat" cmpd="sng" algn="ctr">
                      <a:solidFill>
                        <a:srgbClr val="B07BD7"/>
                      </a:solidFill>
                      <a:prstDash val="solid"/>
                      <a:round/>
                      <a:headEnd type="none" w="med" len="med"/>
                      <a:tailEnd type="none" w="med" len="med"/>
                    </a:lnB>
                    <a:solidFill>
                      <a:srgbClr val="B07BD7"/>
                    </a:solidFill>
                  </a:tcPr>
                </a:tc>
                <a:tc>
                  <a:txBody>
                    <a:bodyPr/>
                    <a:lstStyle/>
                    <a:p>
                      <a:pPr>
                        <a:spcBef>
                          <a:spcPts val="300"/>
                        </a:spcBef>
                        <a:spcAft>
                          <a:spcPts val="300"/>
                        </a:spcAft>
                      </a:pPr>
                      <a:r>
                        <a:rPr lang="en-US" sz="2800" b="1" dirty="0">
                          <a:solidFill>
                            <a:srgbClr val="FFFFFF"/>
                          </a:solidFill>
                          <a:effectLst/>
                          <a:latin typeface="Arial"/>
                          <a:ea typeface="Times New Roman"/>
                          <a:cs typeface="Times New Roman"/>
                        </a:rPr>
                        <a:t>Criterion</a:t>
                      </a:r>
                      <a:endParaRPr lang="en-AU" sz="2800" dirty="0">
                        <a:effectLst/>
                        <a:latin typeface="Arial"/>
                        <a:ea typeface="Times New Roman"/>
                        <a:cs typeface="Times New Roman"/>
                      </a:endParaRPr>
                    </a:p>
                  </a:txBody>
                  <a:tcPr marL="68580" marR="68580" marT="0" marB="0" anchor="ctr">
                    <a:lnL w="12700" cap="flat" cmpd="sng" algn="ctr">
                      <a:solidFill>
                        <a:srgbClr val="B07BD7"/>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B07BD7"/>
                      </a:solidFill>
                      <a:prstDash val="solid"/>
                      <a:round/>
                      <a:headEnd type="none" w="med" len="med"/>
                      <a:tailEnd type="none" w="med" len="med"/>
                    </a:lnT>
                    <a:lnB w="12700" cap="flat" cmpd="sng" algn="ctr">
                      <a:solidFill>
                        <a:srgbClr val="B07BD7"/>
                      </a:solidFill>
                      <a:prstDash val="solid"/>
                      <a:round/>
                      <a:headEnd type="none" w="med" len="med"/>
                      <a:tailEnd type="none" w="med" len="med"/>
                    </a:lnB>
                    <a:solidFill>
                      <a:srgbClr val="B07BD7"/>
                    </a:solidFill>
                  </a:tcPr>
                </a:tc>
                <a:tc>
                  <a:txBody>
                    <a:bodyPr/>
                    <a:lstStyle/>
                    <a:p>
                      <a:pPr>
                        <a:spcBef>
                          <a:spcPts val="300"/>
                        </a:spcBef>
                        <a:spcAft>
                          <a:spcPts val="300"/>
                        </a:spcAft>
                      </a:pPr>
                      <a:r>
                        <a:rPr lang="en-US" sz="2800" b="1" dirty="0">
                          <a:solidFill>
                            <a:srgbClr val="FFFFFF"/>
                          </a:solidFill>
                          <a:effectLst/>
                          <a:latin typeface="Arial"/>
                          <a:ea typeface="Times New Roman"/>
                          <a:cs typeface="Times New Roman"/>
                        </a:rPr>
                        <a:t>Definition</a:t>
                      </a:r>
                      <a:endParaRPr lang="en-AU" sz="2800" dirty="0">
                        <a:effectLst/>
                        <a:latin typeface="Arial"/>
                        <a:ea typeface="Times New Roman"/>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B07BD7"/>
                      </a:solidFill>
                      <a:prstDash val="solid"/>
                      <a:round/>
                      <a:headEnd type="none" w="med" len="med"/>
                      <a:tailEnd type="none" w="med" len="med"/>
                    </a:lnR>
                    <a:lnT w="12700" cap="flat" cmpd="sng" algn="ctr">
                      <a:solidFill>
                        <a:srgbClr val="B07BD7"/>
                      </a:solidFill>
                      <a:prstDash val="solid"/>
                      <a:round/>
                      <a:headEnd type="none" w="med" len="med"/>
                      <a:tailEnd type="none" w="med" len="med"/>
                    </a:lnT>
                    <a:lnB w="12700" cap="flat" cmpd="sng" algn="ctr">
                      <a:solidFill>
                        <a:srgbClr val="B07BD7"/>
                      </a:solidFill>
                      <a:prstDash val="solid"/>
                      <a:round/>
                      <a:headEnd type="none" w="med" len="med"/>
                      <a:tailEnd type="none" w="med" len="med"/>
                    </a:lnB>
                    <a:solidFill>
                      <a:srgbClr val="B07BD7"/>
                    </a:solidFill>
                  </a:tcPr>
                </a:tc>
              </a:tr>
              <a:tr h="943681">
                <a:tc>
                  <a:txBody>
                    <a:bodyPr/>
                    <a:lstStyle/>
                    <a:p>
                      <a:pPr algn="ctr">
                        <a:spcAft>
                          <a:spcPts val="0"/>
                        </a:spcAft>
                      </a:pPr>
                      <a:endParaRPr lang="en-US" sz="2800" dirty="0">
                        <a:effectLst/>
                        <a:latin typeface="Arial"/>
                        <a:ea typeface="Times New Roman"/>
                        <a:cs typeface="Times New Roman"/>
                      </a:endParaRPr>
                    </a:p>
                  </a:txBody>
                  <a:tcPr marL="68580" marR="68580" marT="0" marB="0" anchor="ctr">
                    <a:lnL w="12700" cap="flat" cmpd="sng" algn="ctr">
                      <a:solidFill>
                        <a:srgbClr val="B07BD7"/>
                      </a:solidFill>
                      <a:prstDash val="solid"/>
                      <a:round/>
                      <a:headEnd type="none" w="med" len="med"/>
                      <a:tailEnd type="none" w="med" len="med"/>
                    </a:lnL>
                    <a:lnR w="12700" cap="flat" cmpd="sng" algn="ctr">
                      <a:solidFill>
                        <a:srgbClr val="B07BD7"/>
                      </a:solidFill>
                      <a:prstDash val="solid"/>
                      <a:round/>
                      <a:headEnd type="none" w="med" len="med"/>
                      <a:tailEnd type="none" w="med" len="med"/>
                    </a:lnR>
                    <a:lnT w="12700" cap="flat" cmpd="sng" algn="ctr">
                      <a:solidFill>
                        <a:srgbClr val="B07BD7"/>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07BD7"/>
                    </a:solidFill>
                  </a:tcPr>
                </a:tc>
                <a:tc>
                  <a:txBody>
                    <a:bodyPr/>
                    <a:lstStyle/>
                    <a:p>
                      <a:pPr>
                        <a:spcBef>
                          <a:spcPts val="300"/>
                        </a:spcBef>
                        <a:spcAft>
                          <a:spcPts val="300"/>
                        </a:spcAft>
                      </a:pPr>
                      <a:r>
                        <a:rPr lang="en-AU" sz="2800" dirty="0" smtClean="0">
                          <a:effectLst/>
                          <a:latin typeface="+mn-lt"/>
                          <a:ea typeface="Times New Roman"/>
                          <a:cs typeface="Times New Roman"/>
                        </a:rPr>
                        <a:t>People development</a:t>
                      </a:r>
                      <a:endParaRPr lang="en-AU" sz="2800" dirty="0">
                        <a:effectLst/>
                        <a:latin typeface="Arial"/>
                        <a:ea typeface="Times New Roman"/>
                        <a:cs typeface="Times New Roman"/>
                      </a:endParaRPr>
                    </a:p>
                  </a:txBody>
                  <a:tcPr marL="68580" marR="68580" marT="0" marB="0">
                    <a:lnL w="12700" cap="flat" cmpd="sng" algn="ctr">
                      <a:solidFill>
                        <a:srgbClr val="B07BD7"/>
                      </a:solidFill>
                      <a:prstDash val="solid"/>
                      <a:round/>
                      <a:headEnd type="none" w="med" len="med"/>
                      <a:tailEnd type="none" w="med" len="med"/>
                    </a:lnL>
                    <a:lnR w="12700" cap="flat" cmpd="sng" algn="ctr">
                      <a:solidFill>
                        <a:srgbClr val="B07BD7"/>
                      </a:solidFill>
                      <a:prstDash val="solid"/>
                      <a:round/>
                      <a:headEnd type="none" w="med" len="med"/>
                      <a:tailEnd type="none" w="med" len="med"/>
                    </a:lnR>
                    <a:lnT w="12700" cap="flat" cmpd="sng" algn="ctr">
                      <a:solidFill>
                        <a:srgbClr val="B07BD7"/>
                      </a:solidFill>
                      <a:prstDash val="solid"/>
                      <a:round/>
                      <a:headEnd type="none" w="med" len="med"/>
                      <a:tailEnd type="none" w="med" len="med"/>
                    </a:lnT>
                    <a:lnB w="12700" cap="flat" cmpd="sng" algn="ctr">
                      <a:solidFill>
                        <a:srgbClr val="B07BD7"/>
                      </a:solidFill>
                      <a:prstDash val="solid"/>
                      <a:round/>
                      <a:headEnd type="none" w="med" len="med"/>
                      <a:tailEnd type="none" w="med" len="med"/>
                    </a:lnB>
                    <a:solidFill>
                      <a:srgbClr val="D8BEEC"/>
                    </a:solidFill>
                  </a:tcPr>
                </a:tc>
                <a:tc>
                  <a:txBody>
                    <a:bodyPr/>
                    <a:lstStyle/>
                    <a:p>
                      <a:pPr>
                        <a:spcBef>
                          <a:spcPts val="300"/>
                        </a:spcBef>
                        <a:spcAft>
                          <a:spcPts val="300"/>
                        </a:spcAft>
                      </a:pPr>
                      <a:r>
                        <a:rPr lang="en-AU" sz="2800" dirty="0" smtClean="0">
                          <a:effectLst/>
                          <a:latin typeface="+mn-lt"/>
                          <a:ea typeface="Times New Roman"/>
                          <a:cs typeface="Times New Roman"/>
                        </a:rPr>
                        <a:t>The approach to engaging people in improvement to achieve the right skill mix to deliver the strategic vision, including position descriptions, orientation and performance plans.</a:t>
                      </a:r>
                      <a:endParaRPr lang="en-AU" sz="2800" dirty="0">
                        <a:effectLst/>
                        <a:latin typeface="Arial"/>
                        <a:ea typeface="Times New Roman"/>
                        <a:cs typeface="Times New Roman"/>
                      </a:endParaRPr>
                    </a:p>
                  </a:txBody>
                  <a:tcPr marL="68580" marR="68580" marT="0" marB="0">
                    <a:lnL w="12700" cap="flat" cmpd="sng" algn="ctr">
                      <a:solidFill>
                        <a:srgbClr val="B07BD7"/>
                      </a:solidFill>
                      <a:prstDash val="solid"/>
                      <a:round/>
                      <a:headEnd type="none" w="med" len="med"/>
                      <a:tailEnd type="none" w="med" len="med"/>
                    </a:lnL>
                    <a:lnR w="12700" cap="flat" cmpd="sng" algn="ctr">
                      <a:solidFill>
                        <a:srgbClr val="B07BD7"/>
                      </a:solidFill>
                      <a:prstDash val="solid"/>
                      <a:round/>
                      <a:headEnd type="none" w="med" len="med"/>
                      <a:tailEnd type="none" w="med" len="med"/>
                    </a:lnR>
                    <a:lnT w="12700" cap="flat" cmpd="sng" algn="ctr">
                      <a:solidFill>
                        <a:srgbClr val="B07BD7"/>
                      </a:solidFill>
                      <a:prstDash val="solid"/>
                      <a:round/>
                      <a:headEnd type="none" w="med" len="med"/>
                      <a:tailEnd type="none" w="med" len="med"/>
                    </a:lnT>
                    <a:lnB w="12700" cap="flat" cmpd="sng" algn="ctr">
                      <a:solidFill>
                        <a:srgbClr val="B07BD7"/>
                      </a:solidFill>
                      <a:prstDash val="solid"/>
                      <a:round/>
                      <a:headEnd type="none" w="med" len="med"/>
                      <a:tailEnd type="none" w="med" len="med"/>
                    </a:lnB>
                    <a:solidFill>
                      <a:srgbClr val="D8BEEC"/>
                    </a:solidFill>
                  </a:tcPr>
                </a:tc>
              </a:tr>
              <a:tr h="943681">
                <a:tc>
                  <a:txBody>
                    <a:bodyPr/>
                    <a:lstStyle/>
                    <a:p>
                      <a:pPr algn="ctr">
                        <a:spcAft>
                          <a:spcPts val="0"/>
                        </a:spcAft>
                      </a:pPr>
                      <a:endParaRPr lang="en-US" sz="2800" dirty="0">
                        <a:effectLst/>
                        <a:latin typeface="Arial"/>
                        <a:ea typeface="Times New Roman"/>
                        <a:cs typeface="Times New Roman"/>
                      </a:endParaRPr>
                    </a:p>
                  </a:txBody>
                  <a:tcPr marL="68580" marR="68580" marT="0" marB="0" anchor="ctr">
                    <a:lnL w="12700" cap="flat" cmpd="sng" algn="ctr">
                      <a:solidFill>
                        <a:srgbClr val="B07BD7"/>
                      </a:solidFill>
                      <a:prstDash val="solid"/>
                      <a:round/>
                      <a:headEnd type="none" w="med" len="med"/>
                      <a:tailEnd type="none" w="med" len="med"/>
                    </a:lnL>
                    <a:lnR w="12700" cap="flat" cmpd="sng" algn="ctr">
                      <a:solidFill>
                        <a:srgbClr val="B07BD7"/>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07BD7"/>
                    </a:solidFill>
                  </a:tcPr>
                </a:tc>
                <a:tc>
                  <a:txBody>
                    <a:bodyPr/>
                    <a:lstStyle/>
                    <a:p>
                      <a:pPr>
                        <a:spcBef>
                          <a:spcPts val="300"/>
                        </a:spcBef>
                        <a:spcAft>
                          <a:spcPts val="300"/>
                        </a:spcAft>
                      </a:pPr>
                      <a:r>
                        <a:rPr lang="en-AU" sz="2800" dirty="0" smtClean="0">
                          <a:effectLst/>
                          <a:latin typeface="+mn-lt"/>
                          <a:ea typeface="Times New Roman"/>
                          <a:cs typeface="Times New Roman"/>
                        </a:rPr>
                        <a:t>Training and professional development in improvement</a:t>
                      </a:r>
                      <a:endParaRPr lang="en-AU" sz="2800" dirty="0">
                        <a:effectLst/>
                        <a:latin typeface="Arial"/>
                        <a:ea typeface="Times New Roman"/>
                        <a:cs typeface="Times New Roman"/>
                      </a:endParaRPr>
                    </a:p>
                  </a:txBody>
                  <a:tcPr marL="68580" marR="68580" marT="0" marB="0">
                    <a:lnL w="12700" cap="flat" cmpd="sng" algn="ctr">
                      <a:solidFill>
                        <a:srgbClr val="B07BD7"/>
                      </a:solidFill>
                      <a:prstDash val="solid"/>
                      <a:round/>
                      <a:headEnd type="none" w="med" len="med"/>
                      <a:tailEnd type="none" w="med" len="med"/>
                    </a:lnL>
                    <a:lnR w="12700" cap="flat" cmpd="sng" algn="ctr">
                      <a:solidFill>
                        <a:srgbClr val="B07BD7"/>
                      </a:solidFill>
                      <a:prstDash val="solid"/>
                      <a:round/>
                      <a:headEnd type="none" w="med" len="med"/>
                      <a:tailEnd type="none" w="med" len="med"/>
                    </a:lnR>
                    <a:lnT w="12700" cap="flat" cmpd="sng" algn="ctr">
                      <a:solidFill>
                        <a:srgbClr val="B07BD7"/>
                      </a:solidFill>
                      <a:prstDash val="solid"/>
                      <a:round/>
                      <a:headEnd type="none" w="med" len="med"/>
                      <a:tailEnd type="none" w="med" len="med"/>
                    </a:lnT>
                    <a:lnB w="12700" cap="flat" cmpd="sng" algn="ctr">
                      <a:solidFill>
                        <a:srgbClr val="B07BD7"/>
                      </a:solidFill>
                      <a:prstDash val="solid"/>
                      <a:round/>
                      <a:headEnd type="none" w="med" len="med"/>
                      <a:tailEnd type="none" w="med" len="med"/>
                    </a:lnB>
                  </a:tcPr>
                </a:tc>
                <a:tc>
                  <a:txBody>
                    <a:bodyPr/>
                    <a:lstStyle/>
                    <a:p>
                      <a:pPr>
                        <a:spcBef>
                          <a:spcPts val="300"/>
                        </a:spcBef>
                        <a:spcAft>
                          <a:spcPts val="300"/>
                        </a:spcAft>
                      </a:pPr>
                      <a:r>
                        <a:rPr lang="en-AU" sz="2800" dirty="0" smtClean="0">
                          <a:effectLst/>
                          <a:latin typeface="+mn-lt"/>
                          <a:ea typeface="Times New Roman"/>
                          <a:cs typeface="Times New Roman"/>
                        </a:rPr>
                        <a:t>The embedment of improvement education and mentoring in an organisational people strategy and capability framework, and access to improvement skills development opportunities.</a:t>
                      </a:r>
                      <a:endParaRPr lang="en-AU" sz="2800" dirty="0">
                        <a:effectLst/>
                        <a:latin typeface="Arial"/>
                        <a:ea typeface="Times New Roman"/>
                        <a:cs typeface="Times New Roman"/>
                      </a:endParaRPr>
                    </a:p>
                  </a:txBody>
                  <a:tcPr marL="68580" marR="68580" marT="0" marB="0">
                    <a:lnL w="12700" cap="flat" cmpd="sng" algn="ctr">
                      <a:solidFill>
                        <a:srgbClr val="B07BD7"/>
                      </a:solidFill>
                      <a:prstDash val="solid"/>
                      <a:round/>
                      <a:headEnd type="none" w="med" len="med"/>
                      <a:tailEnd type="none" w="med" len="med"/>
                    </a:lnL>
                    <a:lnR w="12700" cap="flat" cmpd="sng" algn="ctr">
                      <a:solidFill>
                        <a:srgbClr val="B07BD7"/>
                      </a:solidFill>
                      <a:prstDash val="solid"/>
                      <a:round/>
                      <a:headEnd type="none" w="med" len="med"/>
                      <a:tailEnd type="none" w="med" len="med"/>
                    </a:lnR>
                    <a:lnT w="12700" cap="flat" cmpd="sng" algn="ctr">
                      <a:solidFill>
                        <a:srgbClr val="B07BD7"/>
                      </a:solidFill>
                      <a:prstDash val="solid"/>
                      <a:round/>
                      <a:headEnd type="none" w="med" len="med"/>
                      <a:tailEnd type="none" w="med" len="med"/>
                    </a:lnT>
                    <a:lnB w="12700" cap="flat" cmpd="sng" algn="ctr">
                      <a:solidFill>
                        <a:srgbClr val="B07BD7"/>
                      </a:solidFill>
                      <a:prstDash val="solid"/>
                      <a:round/>
                      <a:headEnd type="none" w="med" len="med"/>
                      <a:tailEnd type="none" w="med" len="med"/>
                    </a:lnB>
                  </a:tcPr>
                </a:tc>
              </a:tr>
              <a:tr h="943681">
                <a:tc>
                  <a:txBody>
                    <a:bodyPr/>
                    <a:lstStyle/>
                    <a:p>
                      <a:pPr algn="ctr">
                        <a:spcAft>
                          <a:spcPts val="0"/>
                        </a:spcAft>
                      </a:pPr>
                      <a:endParaRPr lang="en-US" sz="2800" dirty="0">
                        <a:effectLst/>
                        <a:latin typeface="Arial"/>
                        <a:ea typeface="Times New Roman"/>
                        <a:cs typeface="Times New Roman"/>
                      </a:endParaRPr>
                    </a:p>
                  </a:txBody>
                  <a:tcPr marL="68580" marR="68580" marT="0" marB="0" anchor="ctr">
                    <a:lnL w="12700" cap="flat" cmpd="sng" algn="ctr">
                      <a:solidFill>
                        <a:srgbClr val="B07BD7"/>
                      </a:solidFill>
                      <a:prstDash val="solid"/>
                      <a:round/>
                      <a:headEnd type="none" w="med" len="med"/>
                      <a:tailEnd type="none" w="med" len="med"/>
                    </a:lnL>
                    <a:lnR w="12700" cap="flat" cmpd="sng" algn="ctr">
                      <a:solidFill>
                        <a:srgbClr val="B07BD7"/>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07BD7"/>
                    </a:solidFill>
                  </a:tcPr>
                </a:tc>
                <a:tc>
                  <a:txBody>
                    <a:bodyPr/>
                    <a:lstStyle/>
                    <a:p>
                      <a:pPr>
                        <a:spcBef>
                          <a:spcPts val="300"/>
                        </a:spcBef>
                        <a:spcAft>
                          <a:spcPts val="300"/>
                        </a:spcAft>
                      </a:pPr>
                      <a:r>
                        <a:rPr lang="en-AU" sz="2800" dirty="0" smtClean="0">
                          <a:effectLst/>
                          <a:latin typeface="+mn-lt"/>
                          <a:ea typeface="Times New Roman"/>
                          <a:cs typeface="Times New Roman"/>
                        </a:rPr>
                        <a:t>Depth of improvement expertise</a:t>
                      </a:r>
                      <a:endParaRPr lang="en-AU" sz="2800" dirty="0">
                        <a:effectLst/>
                        <a:latin typeface="Arial"/>
                        <a:ea typeface="Times New Roman"/>
                        <a:cs typeface="Times New Roman"/>
                      </a:endParaRPr>
                    </a:p>
                  </a:txBody>
                  <a:tcPr marL="68580" marR="68580" marT="0" marB="0">
                    <a:lnL w="12700" cap="flat" cmpd="sng" algn="ctr">
                      <a:solidFill>
                        <a:srgbClr val="B07BD7"/>
                      </a:solidFill>
                      <a:prstDash val="solid"/>
                      <a:round/>
                      <a:headEnd type="none" w="med" len="med"/>
                      <a:tailEnd type="none" w="med" len="med"/>
                    </a:lnL>
                    <a:lnR w="12700" cap="flat" cmpd="sng" algn="ctr">
                      <a:solidFill>
                        <a:srgbClr val="B07BD7"/>
                      </a:solidFill>
                      <a:prstDash val="solid"/>
                      <a:round/>
                      <a:headEnd type="none" w="med" len="med"/>
                      <a:tailEnd type="none" w="med" len="med"/>
                    </a:lnR>
                    <a:lnT w="12700" cap="flat" cmpd="sng" algn="ctr">
                      <a:solidFill>
                        <a:srgbClr val="B07BD7"/>
                      </a:solidFill>
                      <a:prstDash val="solid"/>
                      <a:round/>
                      <a:headEnd type="none" w="med" len="med"/>
                      <a:tailEnd type="none" w="med" len="med"/>
                    </a:lnT>
                    <a:lnB w="12700" cap="flat" cmpd="sng" algn="ctr">
                      <a:solidFill>
                        <a:srgbClr val="B07BD7"/>
                      </a:solidFill>
                      <a:prstDash val="solid"/>
                      <a:round/>
                      <a:headEnd type="none" w="med" len="med"/>
                      <a:tailEnd type="none" w="med" len="med"/>
                    </a:lnB>
                    <a:solidFill>
                      <a:srgbClr val="D8BEEC"/>
                    </a:solidFill>
                  </a:tcPr>
                </a:tc>
                <a:tc>
                  <a:txBody>
                    <a:bodyPr/>
                    <a:lstStyle/>
                    <a:p>
                      <a:pPr>
                        <a:spcBef>
                          <a:spcPts val="300"/>
                        </a:spcBef>
                        <a:spcAft>
                          <a:spcPts val="300"/>
                        </a:spcAft>
                      </a:pPr>
                      <a:r>
                        <a:rPr lang="en-AU" sz="2800" dirty="0" smtClean="0">
                          <a:effectLst/>
                          <a:latin typeface="+mn-lt"/>
                          <a:ea typeface="Times New Roman"/>
                          <a:cs typeface="Times New Roman"/>
                        </a:rPr>
                        <a:t>Improvement experts embedded in the organisation with the skills required by the organisation’s improvement framework to provide subject matter expertise, coaching and mentoring.</a:t>
                      </a:r>
                      <a:endParaRPr lang="en-AU" sz="2800" dirty="0">
                        <a:effectLst/>
                        <a:latin typeface="Arial"/>
                        <a:ea typeface="Times New Roman"/>
                        <a:cs typeface="Times New Roman"/>
                      </a:endParaRPr>
                    </a:p>
                  </a:txBody>
                  <a:tcPr marL="68580" marR="68580" marT="0" marB="0">
                    <a:lnL w="12700" cap="flat" cmpd="sng" algn="ctr">
                      <a:solidFill>
                        <a:srgbClr val="B07BD7"/>
                      </a:solidFill>
                      <a:prstDash val="solid"/>
                      <a:round/>
                      <a:headEnd type="none" w="med" len="med"/>
                      <a:tailEnd type="none" w="med" len="med"/>
                    </a:lnL>
                    <a:lnR w="12700" cap="flat" cmpd="sng" algn="ctr">
                      <a:solidFill>
                        <a:srgbClr val="B07BD7"/>
                      </a:solidFill>
                      <a:prstDash val="solid"/>
                      <a:round/>
                      <a:headEnd type="none" w="med" len="med"/>
                      <a:tailEnd type="none" w="med" len="med"/>
                    </a:lnR>
                    <a:lnT w="12700" cap="flat" cmpd="sng" algn="ctr">
                      <a:solidFill>
                        <a:srgbClr val="B07BD7"/>
                      </a:solidFill>
                      <a:prstDash val="solid"/>
                      <a:round/>
                      <a:headEnd type="none" w="med" len="med"/>
                      <a:tailEnd type="none" w="med" len="med"/>
                    </a:lnT>
                    <a:lnB w="12700" cap="flat" cmpd="sng" algn="ctr">
                      <a:solidFill>
                        <a:srgbClr val="B07BD7"/>
                      </a:solidFill>
                      <a:prstDash val="solid"/>
                      <a:round/>
                      <a:headEnd type="none" w="med" len="med"/>
                      <a:tailEnd type="none" w="med" len="med"/>
                    </a:lnB>
                    <a:solidFill>
                      <a:srgbClr val="D8BEEC"/>
                    </a:solidFill>
                  </a:tcPr>
                </a:tc>
              </a:tr>
              <a:tr h="943681">
                <a:tc>
                  <a:txBody>
                    <a:bodyPr/>
                    <a:lstStyle/>
                    <a:p>
                      <a:pPr algn="ctr">
                        <a:spcAft>
                          <a:spcPts val="0"/>
                        </a:spcAft>
                      </a:pPr>
                      <a:endParaRPr lang="en-US" sz="2800" dirty="0">
                        <a:effectLst/>
                        <a:latin typeface="Arial"/>
                        <a:ea typeface="Times New Roman"/>
                        <a:cs typeface="Times New Roman"/>
                      </a:endParaRPr>
                    </a:p>
                  </a:txBody>
                  <a:tcPr marL="68580" marR="68580" marT="0" marB="0" anchor="ctr">
                    <a:lnL w="12700" cap="flat" cmpd="sng" algn="ctr">
                      <a:solidFill>
                        <a:srgbClr val="B07BD7"/>
                      </a:solidFill>
                      <a:prstDash val="solid"/>
                      <a:round/>
                      <a:headEnd type="none" w="med" len="med"/>
                      <a:tailEnd type="none" w="med" len="med"/>
                    </a:lnL>
                    <a:lnR w="12700" cap="flat" cmpd="sng" algn="ctr">
                      <a:solidFill>
                        <a:srgbClr val="B07BD7"/>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B07BD7"/>
                      </a:solidFill>
                      <a:prstDash val="solid"/>
                      <a:round/>
                      <a:headEnd type="none" w="med" len="med"/>
                      <a:tailEnd type="none" w="med" len="med"/>
                    </a:lnB>
                    <a:solidFill>
                      <a:srgbClr val="B07BD7"/>
                    </a:solidFill>
                  </a:tcPr>
                </a:tc>
                <a:tc>
                  <a:txBody>
                    <a:bodyPr/>
                    <a:lstStyle/>
                    <a:p>
                      <a:pPr>
                        <a:spcBef>
                          <a:spcPts val="300"/>
                        </a:spcBef>
                        <a:spcAft>
                          <a:spcPts val="300"/>
                        </a:spcAft>
                      </a:pPr>
                      <a:r>
                        <a:rPr lang="en-AU" sz="2800" dirty="0" smtClean="0">
                          <a:effectLst/>
                          <a:latin typeface="+mn-lt"/>
                          <a:ea typeface="Times New Roman"/>
                          <a:cs typeface="Times New Roman"/>
                        </a:rPr>
                        <a:t>Breadth of improvement knowledge, skills and experience</a:t>
                      </a:r>
                      <a:endParaRPr lang="en-AU" sz="2800" dirty="0">
                        <a:effectLst/>
                        <a:latin typeface="Arial"/>
                        <a:ea typeface="Times New Roman"/>
                        <a:cs typeface="Times New Roman"/>
                      </a:endParaRPr>
                    </a:p>
                  </a:txBody>
                  <a:tcPr marL="68580" marR="68580" marT="0" marB="0">
                    <a:lnL w="12700" cap="flat" cmpd="sng" algn="ctr">
                      <a:solidFill>
                        <a:srgbClr val="B07BD7"/>
                      </a:solidFill>
                      <a:prstDash val="solid"/>
                      <a:round/>
                      <a:headEnd type="none" w="med" len="med"/>
                      <a:tailEnd type="none" w="med" len="med"/>
                    </a:lnL>
                    <a:lnR w="12700" cap="flat" cmpd="sng" algn="ctr">
                      <a:solidFill>
                        <a:srgbClr val="B07BD7"/>
                      </a:solidFill>
                      <a:prstDash val="solid"/>
                      <a:round/>
                      <a:headEnd type="none" w="med" len="med"/>
                      <a:tailEnd type="none" w="med" len="med"/>
                    </a:lnR>
                    <a:lnT w="12700" cap="flat" cmpd="sng" algn="ctr">
                      <a:solidFill>
                        <a:srgbClr val="B07BD7"/>
                      </a:solidFill>
                      <a:prstDash val="solid"/>
                      <a:round/>
                      <a:headEnd type="none" w="med" len="med"/>
                      <a:tailEnd type="none" w="med" len="med"/>
                    </a:lnT>
                    <a:lnB w="12700" cap="flat" cmpd="sng" algn="ctr">
                      <a:solidFill>
                        <a:srgbClr val="B07BD7"/>
                      </a:solidFill>
                      <a:prstDash val="solid"/>
                      <a:round/>
                      <a:headEnd type="none" w="med" len="med"/>
                      <a:tailEnd type="none" w="med" len="med"/>
                    </a:lnB>
                  </a:tcPr>
                </a:tc>
                <a:tc>
                  <a:txBody>
                    <a:bodyPr/>
                    <a:lstStyle/>
                    <a:p>
                      <a:pPr>
                        <a:spcBef>
                          <a:spcPts val="300"/>
                        </a:spcBef>
                        <a:spcAft>
                          <a:spcPts val="300"/>
                        </a:spcAft>
                      </a:pPr>
                      <a:r>
                        <a:rPr lang="en-AU" sz="2800" dirty="0" smtClean="0">
                          <a:effectLst/>
                          <a:latin typeface="+mn-lt"/>
                          <a:ea typeface="Times New Roman"/>
                          <a:cs typeface="Times New Roman"/>
                        </a:rPr>
                        <a:t>The number and range of people across the organisation who have the knowledge, skills and experience necessary to enable improvements.</a:t>
                      </a:r>
                      <a:endParaRPr lang="en-AU" sz="2800" dirty="0">
                        <a:effectLst/>
                        <a:latin typeface="Arial"/>
                        <a:ea typeface="Times New Roman"/>
                        <a:cs typeface="Times New Roman"/>
                      </a:endParaRPr>
                    </a:p>
                  </a:txBody>
                  <a:tcPr marL="68580" marR="68580" marT="0" marB="0">
                    <a:lnL w="12700" cap="flat" cmpd="sng" algn="ctr">
                      <a:solidFill>
                        <a:srgbClr val="B07BD7"/>
                      </a:solidFill>
                      <a:prstDash val="solid"/>
                      <a:round/>
                      <a:headEnd type="none" w="med" len="med"/>
                      <a:tailEnd type="none" w="med" len="med"/>
                    </a:lnL>
                    <a:lnR w="12700" cap="flat" cmpd="sng" algn="ctr">
                      <a:solidFill>
                        <a:srgbClr val="B07BD7"/>
                      </a:solidFill>
                      <a:prstDash val="solid"/>
                      <a:round/>
                      <a:headEnd type="none" w="med" len="med"/>
                      <a:tailEnd type="none" w="med" len="med"/>
                    </a:lnR>
                    <a:lnT w="12700" cap="flat" cmpd="sng" algn="ctr">
                      <a:solidFill>
                        <a:srgbClr val="B07BD7"/>
                      </a:solidFill>
                      <a:prstDash val="solid"/>
                      <a:round/>
                      <a:headEnd type="none" w="med" len="med"/>
                      <a:tailEnd type="none" w="med" len="med"/>
                    </a:lnT>
                    <a:lnB w="12700" cap="flat" cmpd="sng" algn="ctr">
                      <a:solidFill>
                        <a:srgbClr val="B07BD7"/>
                      </a:solidFill>
                      <a:prstDash val="solid"/>
                      <a:round/>
                      <a:headEnd type="none" w="med" len="med"/>
                      <a:tailEnd type="none" w="med" len="med"/>
                    </a:lnB>
                  </a:tcPr>
                </a:tc>
              </a:tr>
            </a:tbl>
          </a:graphicData>
        </a:graphic>
      </p:graphicFrame>
      <p:grpSp>
        <p:nvGrpSpPr>
          <p:cNvPr id="2" name="Group 1"/>
          <p:cNvGrpSpPr/>
          <p:nvPr/>
        </p:nvGrpSpPr>
        <p:grpSpPr>
          <a:xfrm>
            <a:off x="20806929" y="794048"/>
            <a:ext cx="1826231" cy="1784582"/>
            <a:chOff x="20806929" y="794048"/>
            <a:chExt cx="1826231" cy="1784582"/>
          </a:xfrm>
        </p:grpSpPr>
        <p:sp>
          <p:nvSpPr>
            <p:cNvPr id="42" name="Rectangle 41"/>
            <p:cNvSpPr/>
            <p:nvPr/>
          </p:nvSpPr>
          <p:spPr>
            <a:xfrm>
              <a:off x="20806929" y="794048"/>
              <a:ext cx="1826231" cy="1784582"/>
            </a:xfrm>
            <a:prstGeom prst="rect">
              <a:avLst/>
            </a:prstGeom>
            <a:solidFill>
              <a:srgbClr val="B07BD7"/>
            </a:solidFill>
            <a:ln>
              <a:solidFill>
                <a:srgbClr val="B07BD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0" rIns="144000" bIns="144000" numCol="1" spcCol="0" rtlCol="0" fromWordArt="0" anchor="b" anchorCtr="0" forceAA="0" compatLnSpc="1">
              <a:prstTxWarp prst="textNoShape">
                <a:avLst/>
              </a:prstTxWarp>
              <a:noAutofit/>
            </a:bodyPr>
            <a:lstStyle/>
            <a:p>
              <a:pPr algn="ctr"/>
              <a:endParaRPr lang="en-AU" sz="2000" b="1" dirty="0">
                <a:solidFill>
                  <a:schemeClr val="bg1"/>
                </a:solidFill>
              </a:endParaRPr>
            </a:p>
          </p:txBody>
        </p:sp>
        <p:pic>
          <p:nvPicPr>
            <p:cNvPr id="16" name="Picture 3" descr="H:\myStuff\10. Images\OSIM\icons8-user-groups-filled-100.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134398" y="1100693"/>
              <a:ext cx="1171291" cy="1171291"/>
            </a:xfrm>
            <a:prstGeom prst="rect">
              <a:avLst/>
            </a:prstGeom>
            <a:noFill/>
            <a:extLst>
              <a:ext uri="{909E8E84-426E-40DD-AFC4-6F175D3DCCD1}">
                <a14:hiddenFill xmlns:a14="http://schemas.microsoft.com/office/drawing/2010/main">
                  <a:solidFill>
                    <a:srgbClr val="FFFFFF"/>
                  </a:solidFill>
                </a14:hiddenFill>
              </a:ext>
            </a:extLst>
          </p:spPr>
        </p:pic>
      </p:grpSp>
      <p:pic>
        <p:nvPicPr>
          <p:cNvPr id="2050" name="Picture 2" descr="H:\myStuff\10. Images\OSIM\icons8-development-skill-filled-100.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26344" y="8298160"/>
            <a:ext cx="872448" cy="872448"/>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H:\myStuff\10. Images\OSIM\icons8-gears-filled-100.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6344" y="9585952"/>
            <a:ext cx="872448" cy="872448"/>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myStuff\10. Images\OSIM\icons8-people-filled-100.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26344" y="5922132"/>
            <a:ext cx="872448" cy="872448"/>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H:\myStuff\10. Images\OSIM\icons8-training-filled-100.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26344" y="7028587"/>
            <a:ext cx="872448" cy="872448"/>
          </a:xfrm>
          <a:prstGeom prst="rect">
            <a:avLst/>
          </a:prstGeom>
          <a:noFill/>
          <a:extLst>
            <a:ext uri="{909E8E84-426E-40DD-AFC4-6F175D3DCCD1}">
              <a14:hiddenFill xmlns:a14="http://schemas.microsoft.com/office/drawing/2010/main">
                <a:solidFill>
                  <a:srgbClr val="FFFFFF"/>
                </a:solidFill>
              </a14:hiddenFill>
            </a:ext>
          </a:extLst>
        </p:spPr>
      </p:pic>
      <p:sp>
        <p:nvSpPr>
          <p:cNvPr id="12" name="Rounded Rectangle 11">
            <a:hlinkClick r:id="rId8"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smtClean="0">
                <a:solidFill>
                  <a:schemeClr val="tx1"/>
                </a:solidFill>
              </a:rPr>
              <a:t>Click here to return to Contents</a:t>
            </a:r>
          </a:p>
        </p:txBody>
      </p:sp>
    </p:spTree>
    <p:extLst>
      <p:ext uri="{BB962C8B-B14F-4D97-AF65-F5344CB8AC3E}">
        <p14:creationId xmlns:p14="http://schemas.microsoft.com/office/powerpoint/2010/main" val="207516832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533600" y="1128498"/>
            <a:ext cx="22179680" cy="1163380"/>
          </a:xfrm>
        </p:spPr>
        <p:txBody>
          <a:bodyPr/>
          <a:lstStyle/>
          <a:p>
            <a:r>
              <a:rPr lang="en-AU" sz="8800" dirty="0" smtClean="0">
                <a:solidFill>
                  <a:srgbClr val="006298"/>
                </a:solidFill>
              </a:rPr>
              <a:t>Results and system impact</a:t>
            </a:r>
            <a:endParaRPr lang="en-AU" sz="8800" dirty="0">
              <a:solidFill>
                <a:srgbClr val="006298"/>
              </a:solidFill>
            </a:endParaRPr>
          </a:p>
        </p:txBody>
      </p:sp>
      <p:sp>
        <p:nvSpPr>
          <p:cNvPr id="41" name="Text Placeholder 4"/>
          <p:cNvSpPr txBox="1">
            <a:spLocks/>
          </p:cNvSpPr>
          <p:nvPr/>
        </p:nvSpPr>
        <p:spPr>
          <a:xfrm>
            <a:off x="1535113" y="3257600"/>
            <a:ext cx="21602700" cy="1944216"/>
          </a:xfrm>
          <a:prstGeom prst="rect">
            <a:avLst/>
          </a:prstGeom>
        </p:spPr>
        <p:txBody>
          <a:bodyPr vert="horz" lIns="0" tIns="0" rIns="0" bIns="0" rtlCol="0">
            <a:noAutofit/>
          </a:bodyPr>
          <a:lstStyle>
            <a:lvl1pPr marL="0" indent="0" algn="l" defTabSz="1828800" rtl="0" eaLnBrk="1" latinLnBrk="0" hangingPunct="1">
              <a:lnSpc>
                <a:spcPts val="4800"/>
              </a:lnSpc>
              <a:spcBef>
                <a:spcPts val="0"/>
              </a:spcBef>
              <a:spcAft>
                <a:spcPts val="1134"/>
              </a:spcAft>
              <a:buFont typeface="Arial" pitchFamily="34" charset="0"/>
              <a:buNone/>
              <a:defRPr sz="5000" b="1" kern="1200" baseline="0">
                <a:solidFill>
                  <a:schemeClr val="tx2"/>
                </a:solidFill>
                <a:latin typeface="+mn-lt"/>
                <a:ea typeface="+mn-ea"/>
                <a:cs typeface="Arial" pitchFamily="34" charset="0"/>
              </a:defRPr>
            </a:lvl1pPr>
            <a:lvl2pPr marL="0" indent="0" algn="l" defTabSz="1828800" rtl="0" eaLnBrk="1" latinLnBrk="0" hangingPunct="1">
              <a:lnSpc>
                <a:spcPts val="4600"/>
              </a:lnSpc>
              <a:spcBef>
                <a:spcPts val="0"/>
              </a:spcBef>
              <a:spcAft>
                <a:spcPts val="1984"/>
              </a:spcAft>
              <a:buFont typeface="Arial" pitchFamily="34" charset="0"/>
              <a:buNone/>
              <a:defRPr sz="3400" b="0" kern="1200">
                <a:solidFill>
                  <a:schemeClr val="tx1"/>
                </a:solidFill>
                <a:latin typeface="+mn-lt"/>
                <a:ea typeface="+mn-ea"/>
                <a:cs typeface="Arial" pitchFamily="34" charset="0"/>
              </a:defRPr>
            </a:lvl2pPr>
            <a:lvl3pPr marL="457200" indent="-4572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3pPr>
            <a:lvl4pPr marL="86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4pPr>
            <a:lvl5pPr marL="1296000" indent="-432000" algn="l" defTabSz="1828800" rtl="0" eaLnBrk="1" latinLnBrk="0" hangingPunct="1">
              <a:spcBef>
                <a:spcPts val="0"/>
              </a:spcBef>
              <a:spcAft>
                <a:spcPts val="2400"/>
              </a:spcAft>
              <a:buFont typeface="Arial" panose="020B0604020202020204" pitchFamily="34" charset="0"/>
              <a:buChar char="•"/>
              <a:defRPr sz="3200" b="0" kern="1200" baseline="0">
                <a:solidFill>
                  <a:schemeClr val="tx1"/>
                </a:solidFill>
                <a:latin typeface="+mn-lt"/>
                <a:ea typeface="+mn-ea"/>
                <a:cs typeface="Arial" pitchFamily="34" charset="0"/>
              </a:defRPr>
            </a:lvl5pPr>
            <a:lvl6pPr marL="1728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6pPr>
            <a:lvl7pPr marL="2160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7pPr>
            <a:lvl8pPr marL="2592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8pPr>
            <a:lvl9pPr marL="302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9pPr>
          </a:lstStyle>
          <a:p>
            <a:r>
              <a:rPr lang="en-AU" sz="3200" b="0" dirty="0">
                <a:solidFill>
                  <a:schemeClr val="tx1"/>
                </a:solidFill>
              </a:rPr>
              <a:t>The results and systems impact domain explores the application of measurement systems, operational information and data, and project outcomes to drive decision-making, ownership and improvement across the health service.</a:t>
            </a:r>
            <a:endParaRPr lang="en-AU" sz="3200" b="0" dirty="0" smtClean="0">
              <a:solidFill>
                <a:schemeClr val="tx1"/>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803624953"/>
              </p:ext>
            </p:extLst>
          </p:nvPr>
        </p:nvGraphicFramePr>
        <p:xfrm>
          <a:off x="1606824" y="5201816"/>
          <a:ext cx="21026336" cy="4779866"/>
        </p:xfrm>
        <a:graphic>
          <a:graphicData uri="http://schemas.openxmlformats.org/drawingml/2006/table">
            <a:tbl>
              <a:tblPr firstRow="1" firstCol="1" bandRow="1"/>
              <a:tblGrid>
                <a:gridCol w="1728192"/>
                <a:gridCol w="4176464"/>
                <a:gridCol w="15121680"/>
              </a:tblGrid>
              <a:tr h="668663">
                <a:tc>
                  <a:txBody>
                    <a:bodyPr/>
                    <a:lstStyle/>
                    <a:p>
                      <a:pPr algn="ctr">
                        <a:spcAft>
                          <a:spcPts val="0"/>
                        </a:spcAft>
                      </a:pPr>
                      <a:r>
                        <a:rPr lang="en-US" sz="2800" b="1" dirty="0">
                          <a:solidFill>
                            <a:srgbClr val="FFFFFF"/>
                          </a:solidFill>
                          <a:effectLst/>
                          <a:latin typeface="Arial"/>
                          <a:ea typeface="Times New Roman"/>
                          <a:cs typeface="Times New Roman"/>
                        </a:rPr>
                        <a:t> </a:t>
                      </a:r>
                      <a:endParaRPr lang="en-AU" sz="2800" dirty="0">
                        <a:effectLst/>
                        <a:latin typeface="Arial"/>
                        <a:ea typeface="Times New Roman"/>
                        <a:cs typeface="Times New Roman"/>
                      </a:endParaRPr>
                    </a:p>
                  </a:txBody>
                  <a:tcPr marL="68580" marR="68580" marT="0" marB="0" anchor="ctr">
                    <a:lnL w="12700" cap="flat" cmpd="sng" algn="ctr">
                      <a:solidFill>
                        <a:srgbClr val="F19A27"/>
                      </a:solidFill>
                      <a:prstDash val="solid"/>
                      <a:round/>
                      <a:headEnd type="none" w="med" len="med"/>
                      <a:tailEnd type="none" w="med" len="med"/>
                    </a:lnL>
                    <a:lnR w="12700" cap="flat" cmpd="sng" algn="ctr">
                      <a:solidFill>
                        <a:srgbClr val="F19A27"/>
                      </a:solidFill>
                      <a:prstDash val="solid"/>
                      <a:round/>
                      <a:headEnd type="none" w="med" len="med"/>
                      <a:tailEnd type="none" w="med" len="med"/>
                    </a:lnR>
                    <a:lnT w="12700" cap="flat" cmpd="sng" algn="ctr">
                      <a:solidFill>
                        <a:srgbClr val="F19A27"/>
                      </a:solidFill>
                      <a:prstDash val="solid"/>
                      <a:round/>
                      <a:headEnd type="none" w="med" len="med"/>
                      <a:tailEnd type="none" w="med" len="med"/>
                    </a:lnT>
                    <a:lnB w="12700" cap="flat" cmpd="sng" algn="ctr">
                      <a:solidFill>
                        <a:srgbClr val="F19A27"/>
                      </a:solidFill>
                      <a:prstDash val="solid"/>
                      <a:round/>
                      <a:headEnd type="none" w="med" len="med"/>
                      <a:tailEnd type="none" w="med" len="med"/>
                    </a:lnB>
                    <a:solidFill>
                      <a:srgbClr val="F19A27"/>
                    </a:solidFill>
                  </a:tcPr>
                </a:tc>
                <a:tc>
                  <a:txBody>
                    <a:bodyPr/>
                    <a:lstStyle/>
                    <a:p>
                      <a:pPr>
                        <a:spcBef>
                          <a:spcPts val="300"/>
                        </a:spcBef>
                        <a:spcAft>
                          <a:spcPts val="300"/>
                        </a:spcAft>
                      </a:pPr>
                      <a:r>
                        <a:rPr lang="en-US" sz="2800" b="1" dirty="0">
                          <a:solidFill>
                            <a:srgbClr val="FFFFFF"/>
                          </a:solidFill>
                          <a:effectLst/>
                          <a:latin typeface="Arial"/>
                          <a:ea typeface="Times New Roman"/>
                          <a:cs typeface="Times New Roman"/>
                        </a:rPr>
                        <a:t>Criterion</a:t>
                      </a:r>
                      <a:endParaRPr lang="en-AU" sz="2800" dirty="0">
                        <a:effectLst/>
                        <a:latin typeface="Arial"/>
                        <a:ea typeface="Times New Roman"/>
                        <a:cs typeface="Times New Roman"/>
                      </a:endParaRPr>
                    </a:p>
                  </a:txBody>
                  <a:tcPr marL="68580" marR="68580" marT="0" marB="0" anchor="ctr">
                    <a:lnL w="12700" cap="flat" cmpd="sng" algn="ctr">
                      <a:solidFill>
                        <a:srgbClr val="F19A27"/>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19A27"/>
                      </a:solidFill>
                      <a:prstDash val="solid"/>
                      <a:round/>
                      <a:headEnd type="none" w="med" len="med"/>
                      <a:tailEnd type="none" w="med" len="med"/>
                    </a:lnT>
                    <a:lnB w="12700" cap="flat" cmpd="sng" algn="ctr">
                      <a:solidFill>
                        <a:srgbClr val="F19A27"/>
                      </a:solidFill>
                      <a:prstDash val="solid"/>
                      <a:round/>
                      <a:headEnd type="none" w="med" len="med"/>
                      <a:tailEnd type="none" w="med" len="med"/>
                    </a:lnB>
                    <a:solidFill>
                      <a:srgbClr val="F19A27"/>
                    </a:solidFill>
                  </a:tcPr>
                </a:tc>
                <a:tc>
                  <a:txBody>
                    <a:bodyPr/>
                    <a:lstStyle/>
                    <a:p>
                      <a:pPr>
                        <a:spcBef>
                          <a:spcPts val="300"/>
                        </a:spcBef>
                        <a:spcAft>
                          <a:spcPts val="300"/>
                        </a:spcAft>
                      </a:pPr>
                      <a:r>
                        <a:rPr lang="en-US" sz="2800" b="1" dirty="0">
                          <a:solidFill>
                            <a:srgbClr val="FFFFFF"/>
                          </a:solidFill>
                          <a:effectLst/>
                          <a:latin typeface="Arial"/>
                          <a:ea typeface="Times New Roman"/>
                          <a:cs typeface="Times New Roman"/>
                        </a:rPr>
                        <a:t>Definition</a:t>
                      </a:r>
                      <a:endParaRPr lang="en-AU" sz="2800" dirty="0">
                        <a:effectLst/>
                        <a:latin typeface="Arial"/>
                        <a:ea typeface="Times New Roman"/>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19A27"/>
                      </a:solidFill>
                      <a:prstDash val="solid"/>
                      <a:round/>
                      <a:headEnd type="none" w="med" len="med"/>
                      <a:tailEnd type="none" w="med" len="med"/>
                    </a:lnR>
                    <a:lnT w="12700" cap="flat" cmpd="sng" algn="ctr">
                      <a:solidFill>
                        <a:srgbClr val="F19A27"/>
                      </a:solidFill>
                      <a:prstDash val="solid"/>
                      <a:round/>
                      <a:headEnd type="none" w="med" len="med"/>
                      <a:tailEnd type="none" w="med" len="med"/>
                    </a:lnT>
                    <a:lnB w="12700" cap="flat" cmpd="sng" algn="ctr">
                      <a:solidFill>
                        <a:srgbClr val="F19A27"/>
                      </a:solidFill>
                      <a:prstDash val="solid"/>
                      <a:round/>
                      <a:headEnd type="none" w="med" len="med"/>
                      <a:tailEnd type="none" w="med" len="med"/>
                    </a:lnB>
                    <a:solidFill>
                      <a:srgbClr val="F19A27"/>
                    </a:solidFill>
                  </a:tcPr>
                </a:tc>
              </a:tr>
              <a:tr h="943681">
                <a:tc>
                  <a:txBody>
                    <a:bodyPr/>
                    <a:lstStyle/>
                    <a:p>
                      <a:pPr algn="ctr">
                        <a:spcAft>
                          <a:spcPts val="0"/>
                        </a:spcAft>
                      </a:pPr>
                      <a:endParaRPr lang="en-US" sz="2800" dirty="0">
                        <a:effectLst/>
                        <a:latin typeface="Arial"/>
                        <a:ea typeface="Times New Roman"/>
                        <a:cs typeface="Times New Roman"/>
                      </a:endParaRPr>
                    </a:p>
                  </a:txBody>
                  <a:tcPr marL="68580" marR="68580" marT="0" marB="0" anchor="ctr">
                    <a:lnL w="12700" cap="flat" cmpd="sng" algn="ctr">
                      <a:solidFill>
                        <a:srgbClr val="F19A27"/>
                      </a:solidFill>
                      <a:prstDash val="solid"/>
                      <a:round/>
                      <a:headEnd type="none" w="med" len="med"/>
                      <a:tailEnd type="none" w="med" len="med"/>
                    </a:lnL>
                    <a:lnR w="12700" cap="flat" cmpd="sng" algn="ctr">
                      <a:solidFill>
                        <a:srgbClr val="F19A27"/>
                      </a:solidFill>
                      <a:prstDash val="solid"/>
                      <a:round/>
                      <a:headEnd type="none" w="med" len="med"/>
                      <a:tailEnd type="none" w="med" len="med"/>
                    </a:lnR>
                    <a:lnT w="12700" cap="flat" cmpd="sng" algn="ctr">
                      <a:solidFill>
                        <a:srgbClr val="F19A27"/>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19A27"/>
                    </a:solidFill>
                  </a:tcPr>
                </a:tc>
                <a:tc>
                  <a:txBody>
                    <a:bodyPr/>
                    <a:lstStyle/>
                    <a:p>
                      <a:pPr>
                        <a:spcBef>
                          <a:spcPts val="300"/>
                        </a:spcBef>
                        <a:spcAft>
                          <a:spcPts val="300"/>
                        </a:spcAft>
                      </a:pPr>
                      <a:r>
                        <a:rPr lang="en-AU" sz="2800" dirty="0" smtClean="0">
                          <a:effectLst/>
                          <a:latin typeface="+mn-lt"/>
                          <a:ea typeface="Times New Roman"/>
                          <a:cs typeface="Times New Roman"/>
                        </a:rPr>
                        <a:t>Measurement system</a:t>
                      </a:r>
                      <a:endParaRPr lang="en-AU" sz="2800" dirty="0">
                        <a:effectLst/>
                        <a:latin typeface="Arial"/>
                        <a:ea typeface="Times New Roman"/>
                        <a:cs typeface="Times New Roman"/>
                      </a:endParaRPr>
                    </a:p>
                  </a:txBody>
                  <a:tcPr marL="68580" marR="68580" marT="0" marB="0">
                    <a:lnL w="12700" cap="flat" cmpd="sng" algn="ctr">
                      <a:solidFill>
                        <a:srgbClr val="F19A27"/>
                      </a:solidFill>
                      <a:prstDash val="solid"/>
                      <a:round/>
                      <a:headEnd type="none" w="med" len="med"/>
                      <a:tailEnd type="none" w="med" len="med"/>
                    </a:lnL>
                    <a:lnR w="12700" cap="flat" cmpd="sng" algn="ctr">
                      <a:solidFill>
                        <a:srgbClr val="F19A27"/>
                      </a:solidFill>
                      <a:prstDash val="solid"/>
                      <a:round/>
                      <a:headEnd type="none" w="med" len="med"/>
                      <a:tailEnd type="none" w="med" len="med"/>
                    </a:lnR>
                    <a:lnT w="12700" cap="flat" cmpd="sng" algn="ctr">
                      <a:solidFill>
                        <a:srgbClr val="F19A27"/>
                      </a:solidFill>
                      <a:prstDash val="solid"/>
                      <a:round/>
                      <a:headEnd type="none" w="med" len="med"/>
                      <a:tailEnd type="none" w="med" len="med"/>
                    </a:lnT>
                    <a:lnB w="12700" cap="flat" cmpd="sng" algn="ctr">
                      <a:solidFill>
                        <a:srgbClr val="F19A27"/>
                      </a:solidFill>
                      <a:prstDash val="solid"/>
                      <a:round/>
                      <a:headEnd type="none" w="med" len="med"/>
                      <a:tailEnd type="none" w="med" len="med"/>
                    </a:lnB>
                    <a:solidFill>
                      <a:srgbClr val="F8D19E"/>
                    </a:solidFill>
                  </a:tcPr>
                </a:tc>
                <a:tc>
                  <a:txBody>
                    <a:bodyPr/>
                    <a:lstStyle/>
                    <a:p>
                      <a:pPr>
                        <a:spcBef>
                          <a:spcPts val="300"/>
                        </a:spcBef>
                        <a:spcAft>
                          <a:spcPts val="300"/>
                        </a:spcAft>
                      </a:pPr>
                      <a:r>
                        <a:rPr lang="en-AU" sz="2800" dirty="0" smtClean="0">
                          <a:effectLst/>
                          <a:latin typeface="+mn-lt"/>
                          <a:ea typeface="Times New Roman"/>
                          <a:cs typeface="Times New Roman"/>
                        </a:rPr>
                        <a:t>The mechanisms to measure, monitor and communicate operational metrics and organisational performance, critical for identifying areas for improvement and impact of change.</a:t>
                      </a:r>
                      <a:endParaRPr lang="en-AU" sz="2800" dirty="0">
                        <a:effectLst/>
                        <a:latin typeface="Arial"/>
                        <a:ea typeface="Times New Roman"/>
                        <a:cs typeface="Times New Roman"/>
                      </a:endParaRPr>
                    </a:p>
                  </a:txBody>
                  <a:tcPr marL="68580" marR="68580" marT="0" marB="0">
                    <a:lnL w="12700" cap="flat" cmpd="sng" algn="ctr">
                      <a:solidFill>
                        <a:srgbClr val="F19A27"/>
                      </a:solidFill>
                      <a:prstDash val="solid"/>
                      <a:round/>
                      <a:headEnd type="none" w="med" len="med"/>
                      <a:tailEnd type="none" w="med" len="med"/>
                    </a:lnL>
                    <a:lnR w="12700" cap="flat" cmpd="sng" algn="ctr">
                      <a:solidFill>
                        <a:srgbClr val="F19A27"/>
                      </a:solidFill>
                      <a:prstDash val="solid"/>
                      <a:round/>
                      <a:headEnd type="none" w="med" len="med"/>
                      <a:tailEnd type="none" w="med" len="med"/>
                    </a:lnR>
                    <a:lnT w="12700" cap="flat" cmpd="sng" algn="ctr">
                      <a:solidFill>
                        <a:srgbClr val="F19A27"/>
                      </a:solidFill>
                      <a:prstDash val="solid"/>
                      <a:round/>
                      <a:headEnd type="none" w="med" len="med"/>
                      <a:tailEnd type="none" w="med" len="med"/>
                    </a:lnT>
                    <a:lnB w="12700" cap="flat" cmpd="sng" algn="ctr">
                      <a:solidFill>
                        <a:srgbClr val="F19A27"/>
                      </a:solidFill>
                      <a:prstDash val="solid"/>
                      <a:round/>
                      <a:headEnd type="none" w="med" len="med"/>
                      <a:tailEnd type="none" w="med" len="med"/>
                    </a:lnB>
                    <a:solidFill>
                      <a:srgbClr val="F8D19E"/>
                    </a:solidFill>
                  </a:tcPr>
                </a:tc>
              </a:tr>
              <a:tr h="943681">
                <a:tc>
                  <a:txBody>
                    <a:bodyPr/>
                    <a:lstStyle/>
                    <a:p>
                      <a:pPr algn="ctr">
                        <a:spcAft>
                          <a:spcPts val="0"/>
                        </a:spcAft>
                      </a:pPr>
                      <a:endParaRPr lang="en-US" sz="2800" dirty="0">
                        <a:effectLst/>
                        <a:latin typeface="Arial"/>
                        <a:ea typeface="Times New Roman"/>
                        <a:cs typeface="Times New Roman"/>
                      </a:endParaRPr>
                    </a:p>
                  </a:txBody>
                  <a:tcPr marL="68580" marR="68580" marT="0" marB="0" anchor="ctr">
                    <a:lnL w="12700" cap="flat" cmpd="sng" algn="ctr">
                      <a:solidFill>
                        <a:srgbClr val="F19A27"/>
                      </a:solidFill>
                      <a:prstDash val="solid"/>
                      <a:round/>
                      <a:headEnd type="none" w="med" len="med"/>
                      <a:tailEnd type="none" w="med" len="med"/>
                    </a:lnL>
                    <a:lnR w="12700" cap="flat" cmpd="sng" algn="ctr">
                      <a:solidFill>
                        <a:srgbClr val="F19A27"/>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19A27"/>
                    </a:solidFill>
                  </a:tcPr>
                </a:tc>
                <a:tc>
                  <a:txBody>
                    <a:bodyPr/>
                    <a:lstStyle/>
                    <a:p>
                      <a:pPr>
                        <a:spcBef>
                          <a:spcPts val="300"/>
                        </a:spcBef>
                        <a:spcAft>
                          <a:spcPts val="300"/>
                        </a:spcAft>
                      </a:pPr>
                      <a:r>
                        <a:rPr lang="en-AU" sz="2800" dirty="0" smtClean="0">
                          <a:effectLst/>
                          <a:latin typeface="+mn-lt"/>
                          <a:ea typeface="Times New Roman"/>
                          <a:cs typeface="Times New Roman"/>
                        </a:rPr>
                        <a:t>Analysis of operational metrics</a:t>
                      </a:r>
                      <a:endParaRPr lang="en-AU" sz="2800" dirty="0">
                        <a:effectLst/>
                        <a:latin typeface="Arial"/>
                        <a:ea typeface="Times New Roman"/>
                        <a:cs typeface="Times New Roman"/>
                      </a:endParaRPr>
                    </a:p>
                  </a:txBody>
                  <a:tcPr marL="68580" marR="68580" marT="0" marB="0">
                    <a:lnL w="12700" cap="flat" cmpd="sng" algn="ctr">
                      <a:solidFill>
                        <a:srgbClr val="F19A27"/>
                      </a:solidFill>
                      <a:prstDash val="solid"/>
                      <a:round/>
                      <a:headEnd type="none" w="med" len="med"/>
                      <a:tailEnd type="none" w="med" len="med"/>
                    </a:lnL>
                    <a:lnR w="12700" cap="flat" cmpd="sng" algn="ctr">
                      <a:solidFill>
                        <a:srgbClr val="F19A27"/>
                      </a:solidFill>
                      <a:prstDash val="solid"/>
                      <a:round/>
                      <a:headEnd type="none" w="med" len="med"/>
                      <a:tailEnd type="none" w="med" len="med"/>
                    </a:lnR>
                    <a:lnT w="12700" cap="flat" cmpd="sng" algn="ctr">
                      <a:solidFill>
                        <a:srgbClr val="F19A27"/>
                      </a:solidFill>
                      <a:prstDash val="solid"/>
                      <a:round/>
                      <a:headEnd type="none" w="med" len="med"/>
                      <a:tailEnd type="none" w="med" len="med"/>
                    </a:lnT>
                    <a:lnB w="12700" cap="flat" cmpd="sng" algn="ctr">
                      <a:solidFill>
                        <a:srgbClr val="F19A27"/>
                      </a:solidFill>
                      <a:prstDash val="solid"/>
                      <a:round/>
                      <a:headEnd type="none" w="med" len="med"/>
                      <a:tailEnd type="none" w="med" len="med"/>
                    </a:lnB>
                  </a:tcPr>
                </a:tc>
                <a:tc>
                  <a:txBody>
                    <a:bodyPr/>
                    <a:lstStyle/>
                    <a:p>
                      <a:pPr>
                        <a:spcBef>
                          <a:spcPts val="300"/>
                        </a:spcBef>
                        <a:spcAft>
                          <a:spcPts val="300"/>
                        </a:spcAft>
                      </a:pPr>
                      <a:r>
                        <a:rPr lang="en-AU" sz="2800" dirty="0" smtClean="0">
                          <a:effectLst/>
                          <a:latin typeface="+mn-lt"/>
                          <a:ea typeface="Times New Roman"/>
                          <a:cs typeface="Times New Roman"/>
                        </a:rPr>
                        <a:t>The use of data from measurement systems to understand the current state of performance and make decisions about improvement priorities.</a:t>
                      </a:r>
                      <a:endParaRPr lang="en-AU" sz="2800" dirty="0">
                        <a:effectLst/>
                        <a:latin typeface="Arial"/>
                        <a:ea typeface="Times New Roman"/>
                        <a:cs typeface="Times New Roman"/>
                      </a:endParaRPr>
                    </a:p>
                  </a:txBody>
                  <a:tcPr marL="68580" marR="68580" marT="0" marB="0">
                    <a:lnL w="12700" cap="flat" cmpd="sng" algn="ctr">
                      <a:solidFill>
                        <a:srgbClr val="F19A27"/>
                      </a:solidFill>
                      <a:prstDash val="solid"/>
                      <a:round/>
                      <a:headEnd type="none" w="med" len="med"/>
                      <a:tailEnd type="none" w="med" len="med"/>
                    </a:lnL>
                    <a:lnR w="12700" cap="flat" cmpd="sng" algn="ctr">
                      <a:solidFill>
                        <a:srgbClr val="F19A27"/>
                      </a:solidFill>
                      <a:prstDash val="solid"/>
                      <a:round/>
                      <a:headEnd type="none" w="med" len="med"/>
                      <a:tailEnd type="none" w="med" len="med"/>
                    </a:lnR>
                    <a:lnT w="12700" cap="flat" cmpd="sng" algn="ctr">
                      <a:solidFill>
                        <a:srgbClr val="F19A27"/>
                      </a:solidFill>
                      <a:prstDash val="solid"/>
                      <a:round/>
                      <a:headEnd type="none" w="med" len="med"/>
                      <a:tailEnd type="none" w="med" len="med"/>
                    </a:lnT>
                    <a:lnB w="12700" cap="flat" cmpd="sng" algn="ctr">
                      <a:solidFill>
                        <a:srgbClr val="F19A27"/>
                      </a:solidFill>
                      <a:prstDash val="solid"/>
                      <a:round/>
                      <a:headEnd type="none" w="med" len="med"/>
                      <a:tailEnd type="none" w="med" len="med"/>
                    </a:lnB>
                  </a:tcPr>
                </a:tc>
              </a:tr>
              <a:tr h="943681">
                <a:tc>
                  <a:txBody>
                    <a:bodyPr/>
                    <a:lstStyle/>
                    <a:p>
                      <a:pPr algn="ctr">
                        <a:spcAft>
                          <a:spcPts val="0"/>
                        </a:spcAft>
                      </a:pPr>
                      <a:endParaRPr lang="en-US" sz="2800" dirty="0">
                        <a:effectLst/>
                        <a:latin typeface="Arial"/>
                        <a:ea typeface="Times New Roman"/>
                        <a:cs typeface="Times New Roman"/>
                      </a:endParaRPr>
                    </a:p>
                  </a:txBody>
                  <a:tcPr marL="68580" marR="68580" marT="0" marB="0" anchor="ctr">
                    <a:lnL w="12700" cap="flat" cmpd="sng" algn="ctr">
                      <a:solidFill>
                        <a:srgbClr val="F19A27"/>
                      </a:solidFill>
                      <a:prstDash val="solid"/>
                      <a:round/>
                      <a:headEnd type="none" w="med" len="med"/>
                      <a:tailEnd type="none" w="med" len="med"/>
                    </a:lnL>
                    <a:lnR w="12700" cap="flat" cmpd="sng" algn="ctr">
                      <a:solidFill>
                        <a:srgbClr val="F19A27"/>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19A27"/>
                    </a:solidFill>
                  </a:tcPr>
                </a:tc>
                <a:tc>
                  <a:txBody>
                    <a:bodyPr/>
                    <a:lstStyle/>
                    <a:p>
                      <a:pPr>
                        <a:spcBef>
                          <a:spcPts val="300"/>
                        </a:spcBef>
                        <a:spcAft>
                          <a:spcPts val="300"/>
                        </a:spcAft>
                      </a:pPr>
                      <a:r>
                        <a:rPr lang="en-AU" sz="2800" dirty="0" smtClean="0">
                          <a:effectLst/>
                          <a:latin typeface="+mn-lt"/>
                          <a:ea typeface="Times New Roman"/>
                          <a:cs typeface="Times New Roman"/>
                        </a:rPr>
                        <a:t>Improvement outcomes</a:t>
                      </a:r>
                      <a:endParaRPr lang="en-AU" sz="2800" dirty="0">
                        <a:effectLst/>
                        <a:latin typeface="Arial"/>
                        <a:ea typeface="Times New Roman"/>
                        <a:cs typeface="Times New Roman"/>
                      </a:endParaRPr>
                    </a:p>
                  </a:txBody>
                  <a:tcPr marL="68580" marR="68580" marT="0" marB="0">
                    <a:lnL w="12700" cap="flat" cmpd="sng" algn="ctr">
                      <a:solidFill>
                        <a:srgbClr val="F19A27"/>
                      </a:solidFill>
                      <a:prstDash val="solid"/>
                      <a:round/>
                      <a:headEnd type="none" w="med" len="med"/>
                      <a:tailEnd type="none" w="med" len="med"/>
                    </a:lnL>
                    <a:lnR w="12700" cap="flat" cmpd="sng" algn="ctr">
                      <a:solidFill>
                        <a:srgbClr val="F19A27"/>
                      </a:solidFill>
                      <a:prstDash val="solid"/>
                      <a:round/>
                      <a:headEnd type="none" w="med" len="med"/>
                      <a:tailEnd type="none" w="med" len="med"/>
                    </a:lnR>
                    <a:lnT w="12700" cap="flat" cmpd="sng" algn="ctr">
                      <a:solidFill>
                        <a:srgbClr val="F19A27"/>
                      </a:solidFill>
                      <a:prstDash val="solid"/>
                      <a:round/>
                      <a:headEnd type="none" w="med" len="med"/>
                      <a:tailEnd type="none" w="med" len="med"/>
                    </a:lnT>
                    <a:lnB w="12700" cap="flat" cmpd="sng" algn="ctr">
                      <a:solidFill>
                        <a:srgbClr val="F19A27"/>
                      </a:solidFill>
                      <a:prstDash val="solid"/>
                      <a:round/>
                      <a:headEnd type="none" w="med" len="med"/>
                      <a:tailEnd type="none" w="med" len="med"/>
                    </a:lnB>
                    <a:solidFill>
                      <a:srgbClr val="F8D19E"/>
                    </a:solidFill>
                  </a:tcPr>
                </a:tc>
                <a:tc>
                  <a:txBody>
                    <a:bodyPr/>
                    <a:lstStyle/>
                    <a:p>
                      <a:pPr>
                        <a:spcBef>
                          <a:spcPts val="300"/>
                        </a:spcBef>
                        <a:spcAft>
                          <a:spcPts val="300"/>
                        </a:spcAft>
                      </a:pPr>
                      <a:r>
                        <a:rPr lang="en-AU" sz="2800" dirty="0" smtClean="0">
                          <a:effectLst/>
                          <a:latin typeface="+mn-lt"/>
                          <a:ea typeface="Times New Roman"/>
                          <a:cs typeface="Times New Roman"/>
                        </a:rPr>
                        <a:t>The approach to delivering and monitoring improvement project outcomes against pre-determined operational, process and check measures.</a:t>
                      </a:r>
                      <a:endParaRPr lang="en-AU" sz="2800" dirty="0">
                        <a:effectLst/>
                        <a:latin typeface="Arial"/>
                        <a:ea typeface="Times New Roman"/>
                        <a:cs typeface="Times New Roman"/>
                      </a:endParaRPr>
                    </a:p>
                  </a:txBody>
                  <a:tcPr marL="68580" marR="68580" marT="0" marB="0">
                    <a:lnL w="12700" cap="flat" cmpd="sng" algn="ctr">
                      <a:solidFill>
                        <a:srgbClr val="F19A27"/>
                      </a:solidFill>
                      <a:prstDash val="solid"/>
                      <a:round/>
                      <a:headEnd type="none" w="med" len="med"/>
                      <a:tailEnd type="none" w="med" len="med"/>
                    </a:lnL>
                    <a:lnR w="12700" cap="flat" cmpd="sng" algn="ctr">
                      <a:solidFill>
                        <a:srgbClr val="F19A27"/>
                      </a:solidFill>
                      <a:prstDash val="solid"/>
                      <a:round/>
                      <a:headEnd type="none" w="med" len="med"/>
                      <a:tailEnd type="none" w="med" len="med"/>
                    </a:lnR>
                    <a:lnT w="12700" cap="flat" cmpd="sng" algn="ctr">
                      <a:solidFill>
                        <a:srgbClr val="F19A27"/>
                      </a:solidFill>
                      <a:prstDash val="solid"/>
                      <a:round/>
                      <a:headEnd type="none" w="med" len="med"/>
                      <a:tailEnd type="none" w="med" len="med"/>
                    </a:lnT>
                    <a:lnB w="12700" cap="flat" cmpd="sng" algn="ctr">
                      <a:solidFill>
                        <a:srgbClr val="F19A27"/>
                      </a:solidFill>
                      <a:prstDash val="solid"/>
                      <a:round/>
                      <a:headEnd type="none" w="med" len="med"/>
                      <a:tailEnd type="none" w="med" len="med"/>
                    </a:lnB>
                    <a:solidFill>
                      <a:srgbClr val="F8D19E"/>
                    </a:solidFill>
                  </a:tcPr>
                </a:tc>
              </a:tr>
              <a:tr h="943681">
                <a:tc>
                  <a:txBody>
                    <a:bodyPr/>
                    <a:lstStyle/>
                    <a:p>
                      <a:pPr algn="ctr">
                        <a:spcAft>
                          <a:spcPts val="0"/>
                        </a:spcAft>
                      </a:pPr>
                      <a:endParaRPr lang="en-US" sz="2800" dirty="0">
                        <a:effectLst/>
                        <a:latin typeface="Arial"/>
                        <a:ea typeface="Times New Roman"/>
                        <a:cs typeface="Times New Roman"/>
                      </a:endParaRPr>
                    </a:p>
                  </a:txBody>
                  <a:tcPr marL="68580" marR="68580" marT="0" marB="0" anchor="ctr">
                    <a:lnL w="12700" cap="flat" cmpd="sng" algn="ctr">
                      <a:solidFill>
                        <a:srgbClr val="F19A27"/>
                      </a:solidFill>
                      <a:prstDash val="solid"/>
                      <a:round/>
                      <a:headEnd type="none" w="med" len="med"/>
                      <a:tailEnd type="none" w="med" len="med"/>
                    </a:lnL>
                    <a:lnR w="12700" cap="flat" cmpd="sng" algn="ctr">
                      <a:solidFill>
                        <a:srgbClr val="F19A27"/>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19A27"/>
                      </a:solidFill>
                      <a:prstDash val="solid"/>
                      <a:round/>
                      <a:headEnd type="none" w="med" len="med"/>
                      <a:tailEnd type="none" w="med" len="med"/>
                    </a:lnB>
                    <a:solidFill>
                      <a:srgbClr val="F19A27"/>
                    </a:solidFill>
                  </a:tcPr>
                </a:tc>
                <a:tc>
                  <a:txBody>
                    <a:bodyPr/>
                    <a:lstStyle/>
                    <a:p>
                      <a:pPr>
                        <a:spcBef>
                          <a:spcPts val="300"/>
                        </a:spcBef>
                        <a:spcAft>
                          <a:spcPts val="300"/>
                        </a:spcAft>
                      </a:pPr>
                      <a:r>
                        <a:rPr lang="en-AU" sz="2800" dirty="0" smtClean="0">
                          <a:effectLst/>
                          <a:latin typeface="+mn-lt"/>
                          <a:ea typeface="Times New Roman"/>
                          <a:cs typeface="Times New Roman"/>
                        </a:rPr>
                        <a:t>Impact on organisational KPIs</a:t>
                      </a:r>
                      <a:endParaRPr lang="en-AU" sz="2800" dirty="0">
                        <a:effectLst/>
                        <a:latin typeface="Arial"/>
                        <a:ea typeface="Times New Roman"/>
                        <a:cs typeface="Times New Roman"/>
                      </a:endParaRPr>
                    </a:p>
                  </a:txBody>
                  <a:tcPr marL="68580" marR="68580" marT="0" marB="0">
                    <a:lnL w="12700" cap="flat" cmpd="sng" algn="ctr">
                      <a:solidFill>
                        <a:srgbClr val="F19A27"/>
                      </a:solidFill>
                      <a:prstDash val="solid"/>
                      <a:round/>
                      <a:headEnd type="none" w="med" len="med"/>
                      <a:tailEnd type="none" w="med" len="med"/>
                    </a:lnL>
                    <a:lnR w="12700" cap="flat" cmpd="sng" algn="ctr">
                      <a:solidFill>
                        <a:srgbClr val="F19A27"/>
                      </a:solidFill>
                      <a:prstDash val="solid"/>
                      <a:round/>
                      <a:headEnd type="none" w="med" len="med"/>
                      <a:tailEnd type="none" w="med" len="med"/>
                    </a:lnR>
                    <a:lnT w="12700" cap="flat" cmpd="sng" algn="ctr">
                      <a:solidFill>
                        <a:srgbClr val="F19A27"/>
                      </a:solidFill>
                      <a:prstDash val="solid"/>
                      <a:round/>
                      <a:headEnd type="none" w="med" len="med"/>
                      <a:tailEnd type="none" w="med" len="med"/>
                    </a:lnT>
                    <a:lnB w="12700" cap="flat" cmpd="sng" algn="ctr">
                      <a:solidFill>
                        <a:srgbClr val="F19A27"/>
                      </a:solidFill>
                      <a:prstDash val="solid"/>
                      <a:round/>
                      <a:headEnd type="none" w="med" len="med"/>
                      <a:tailEnd type="none" w="med" len="med"/>
                    </a:lnB>
                  </a:tcPr>
                </a:tc>
                <a:tc>
                  <a:txBody>
                    <a:bodyPr/>
                    <a:lstStyle/>
                    <a:p>
                      <a:pPr>
                        <a:spcBef>
                          <a:spcPts val="300"/>
                        </a:spcBef>
                        <a:spcAft>
                          <a:spcPts val="300"/>
                        </a:spcAft>
                      </a:pPr>
                      <a:r>
                        <a:rPr lang="en-AU" sz="2800" dirty="0" smtClean="0">
                          <a:effectLst/>
                          <a:latin typeface="+mn-lt"/>
                          <a:ea typeface="Times New Roman"/>
                          <a:cs typeface="Times New Roman"/>
                        </a:rPr>
                        <a:t>The relationship between improvement initiatives and organisational KPIs, and approach to mapping and monitoring outcomes and impacts.</a:t>
                      </a:r>
                      <a:endParaRPr lang="en-AU" sz="2800" dirty="0">
                        <a:effectLst/>
                        <a:latin typeface="Arial"/>
                        <a:ea typeface="Times New Roman"/>
                        <a:cs typeface="Times New Roman"/>
                      </a:endParaRPr>
                    </a:p>
                  </a:txBody>
                  <a:tcPr marL="68580" marR="68580" marT="0" marB="0">
                    <a:lnL w="12700" cap="flat" cmpd="sng" algn="ctr">
                      <a:solidFill>
                        <a:srgbClr val="F19A27"/>
                      </a:solidFill>
                      <a:prstDash val="solid"/>
                      <a:round/>
                      <a:headEnd type="none" w="med" len="med"/>
                      <a:tailEnd type="none" w="med" len="med"/>
                    </a:lnL>
                    <a:lnR w="12700" cap="flat" cmpd="sng" algn="ctr">
                      <a:solidFill>
                        <a:srgbClr val="F19A27"/>
                      </a:solidFill>
                      <a:prstDash val="solid"/>
                      <a:round/>
                      <a:headEnd type="none" w="med" len="med"/>
                      <a:tailEnd type="none" w="med" len="med"/>
                    </a:lnR>
                    <a:lnT w="12700" cap="flat" cmpd="sng" algn="ctr">
                      <a:solidFill>
                        <a:srgbClr val="F19A27"/>
                      </a:solidFill>
                      <a:prstDash val="solid"/>
                      <a:round/>
                      <a:headEnd type="none" w="med" len="med"/>
                      <a:tailEnd type="none" w="med" len="med"/>
                    </a:lnT>
                    <a:lnB w="12700" cap="flat" cmpd="sng" algn="ctr">
                      <a:solidFill>
                        <a:srgbClr val="F19A27"/>
                      </a:solidFill>
                      <a:prstDash val="solid"/>
                      <a:round/>
                      <a:headEnd type="none" w="med" len="med"/>
                      <a:tailEnd type="none" w="med" len="med"/>
                    </a:lnB>
                  </a:tcPr>
                </a:tc>
              </a:tr>
            </a:tbl>
          </a:graphicData>
        </a:graphic>
      </p:graphicFrame>
      <p:grpSp>
        <p:nvGrpSpPr>
          <p:cNvPr id="4" name="Group 3"/>
          <p:cNvGrpSpPr/>
          <p:nvPr/>
        </p:nvGrpSpPr>
        <p:grpSpPr>
          <a:xfrm>
            <a:off x="20806929" y="794048"/>
            <a:ext cx="1826231" cy="1784582"/>
            <a:chOff x="20806929" y="794048"/>
            <a:chExt cx="1826231" cy="1784582"/>
          </a:xfrm>
        </p:grpSpPr>
        <p:sp>
          <p:nvSpPr>
            <p:cNvPr id="42" name="Rectangle 41"/>
            <p:cNvSpPr/>
            <p:nvPr/>
          </p:nvSpPr>
          <p:spPr>
            <a:xfrm>
              <a:off x="20806929" y="794048"/>
              <a:ext cx="1826231" cy="1784582"/>
            </a:xfrm>
            <a:prstGeom prst="rect">
              <a:avLst/>
            </a:prstGeom>
            <a:solidFill>
              <a:srgbClr val="F19A27"/>
            </a:solidFill>
            <a:ln>
              <a:solidFill>
                <a:srgbClr val="F19A2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0" rIns="144000" bIns="144000" numCol="1" spcCol="0" rtlCol="0" fromWordArt="0" anchor="b" anchorCtr="0" forceAA="0" compatLnSpc="1">
              <a:prstTxWarp prst="textNoShape">
                <a:avLst/>
              </a:prstTxWarp>
              <a:noAutofit/>
            </a:bodyPr>
            <a:lstStyle/>
            <a:p>
              <a:pPr algn="ctr"/>
              <a:endParaRPr lang="en-AU" sz="2000" b="1" dirty="0">
                <a:solidFill>
                  <a:schemeClr val="bg1"/>
                </a:solidFill>
              </a:endParaRPr>
            </a:p>
          </p:txBody>
        </p:sp>
        <p:pic>
          <p:nvPicPr>
            <p:cNvPr id="14" name="Picture 5" descr="H:\myStuff\10. Images\OSIM\icons8-goal-100.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025241" y="991536"/>
              <a:ext cx="1389605" cy="1389605"/>
            </a:xfrm>
            <a:prstGeom prst="rect">
              <a:avLst/>
            </a:prstGeom>
            <a:noFill/>
            <a:extLst>
              <a:ext uri="{909E8E84-426E-40DD-AFC4-6F175D3DCCD1}">
                <a14:hiddenFill xmlns:a14="http://schemas.microsoft.com/office/drawing/2010/main">
                  <a:solidFill>
                    <a:srgbClr val="FFFFFF"/>
                  </a:solidFill>
                </a14:hiddenFill>
              </a:ext>
            </a:extLst>
          </p:spPr>
        </p:pic>
      </p:grpSp>
      <p:pic>
        <p:nvPicPr>
          <p:cNvPr id="3074" name="Picture 2" descr="H:\myStuff\10. Images\OSIM\icons8-change-filled-100.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21643" y="9136729"/>
            <a:ext cx="745607" cy="745607"/>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H:\myStuff\10. Images\OSIM\icons8-combo-chart-filled-100.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21643" y="7253210"/>
            <a:ext cx="745607" cy="745607"/>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myStuff\10. Images\OSIM\icons8-dashboard-filled-100.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21643" y="6112393"/>
            <a:ext cx="745607" cy="745607"/>
          </a:xfrm>
          <a:prstGeom prst="rect">
            <a:avLst/>
          </a:prstGeom>
          <a:noFill/>
          <a:extLst>
            <a:ext uri="{909E8E84-426E-40DD-AFC4-6F175D3DCCD1}">
              <a14:hiddenFill xmlns:a14="http://schemas.microsoft.com/office/drawing/2010/main">
                <a:solidFill>
                  <a:srgbClr val="FFFFFF"/>
                </a:solidFill>
              </a14:hiddenFill>
            </a:ext>
          </a:extLst>
        </p:spPr>
      </p:pic>
      <p:pic>
        <p:nvPicPr>
          <p:cNvPr id="3077" name="Picture 5" descr="H:\myStuff\10. Images\OSIM\icons8-upgrade-100.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85925" y="8154144"/>
            <a:ext cx="817043" cy="817043"/>
          </a:xfrm>
          <a:prstGeom prst="rect">
            <a:avLst/>
          </a:prstGeom>
          <a:noFill/>
          <a:extLst>
            <a:ext uri="{909E8E84-426E-40DD-AFC4-6F175D3DCCD1}">
              <a14:hiddenFill xmlns:a14="http://schemas.microsoft.com/office/drawing/2010/main">
                <a:solidFill>
                  <a:srgbClr val="FFFFFF"/>
                </a:solidFill>
              </a14:hiddenFill>
            </a:ext>
          </a:extLst>
        </p:spPr>
      </p:pic>
      <p:sp>
        <p:nvSpPr>
          <p:cNvPr id="12" name="Rounded Rectangle 11">
            <a:hlinkClick r:id="rId8"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smtClean="0">
                <a:solidFill>
                  <a:schemeClr val="tx1"/>
                </a:solidFill>
              </a:rPr>
              <a:t>Click here to return to Contents</a:t>
            </a:r>
          </a:p>
        </p:txBody>
      </p:sp>
    </p:spTree>
    <p:extLst>
      <p:ext uri="{BB962C8B-B14F-4D97-AF65-F5344CB8AC3E}">
        <p14:creationId xmlns:p14="http://schemas.microsoft.com/office/powerpoint/2010/main" val="31300712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533600" y="1128498"/>
            <a:ext cx="22179680" cy="1163380"/>
          </a:xfrm>
        </p:spPr>
        <p:txBody>
          <a:bodyPr/>
          <a:lstStyle/>
          <a:p>
            <a:r>
              <a:rPr lang="en-AU" sz="8800" dirty="0" smtClean="0">
                <a:solidFill>
                  <a:srgbClr val="006298"/>
                </a:solidFill>
              </a:rPr>
              <a:t>Culture and behaviours</a:t>
            </a:r>
            <a:endParaRPr lang="en-AU" sz="8800" dirty="0">
              <a:solidFill>
                <a:srgbClr val="006298"/>
              </a:solidFill>
            </a:endParaRPr>
          </a:p>
        </p:txBody>
      </p:sp>
      <p:sp>
        <p:nvSpPr>
          <p:cNvPr id="41" name="Text Placeholder 4"/>
          <p:cNvSpPr txBox="1">
            <a:spLocks/>
          </p:cNvSpPr>
          <p:nvPr/>
        </p:nvSpPr>
        <p:spPr>
          <a:xfrm>
            <a:off x="1535113" y="3257600"/>
            <a:ext cx="21602700" cy="1944216"/>
          </a:xfrm>
          <a:prstGeom prst="rect">
            <a:avLst/>
          </a:prstGeom>
        </p:spPr>
        <p:txBody>
          <a:bodyPr vert="horz" lIns="0" tIns="0" rIns="0" bIns="0" rtlCol="0">
            <a:noAutofit/>
          </a:bodyPr>
          <a:lstStyle>
            <a:lvl1pPr marL="0" indent="0" algn="l" defTabSz="1828800" rtl="0" eaLnBrk="1" latinLnBrk="0" hangingPunct="1">
              <a:lnSpc>
                <a:spcPts val="4800"/>
              </a:lnSpc>
              <a:spcBef>
                <a:spcPts val="0"/>
              </a:spcBef>
              <a:spcAft>
                <a:spcPts val="1134"/>
              </a:spcAft>
              <a:buFont typeface="Arial" pitchFamily="34" charset="0"/>
              <a:buNone/>
              <a:defRPr sz="5000" b="1" kern="1200" baseline="0">
                <a:solidFill>
                  <a:schemeClr val="tx2"/>
                </a:solidFill>
                <a:latin typeface="+mn-lt"/>
                <a:ea typeface="+mn-ea"/>
                <a:cs typeface="Arial" pitchFamily="34" charset="0"/>
              </a:defRPr>
            </a:lvl1pPr>
            <a:lvl2pPr marL="0" indent="0" algn="l" defTabSz="1828800" rtl="0" eaLnBrk="1" latinLnBrk="0" hangingPunct="1">
              <a:lnSpc>
                <a:spcPts val="4600"/>
              </a:lnSpc>
              <a:spcBef>
                <a:spcPts val="0"/>
              </a:spcBef>
              <a:spcAft>
                <a:spcPts val="1984"/>
              </a:spcAft>
              <a:buFont typeface="Arial" pitchFamily="34" charset="0"/>
              <a:buNone/>
              <a:defRPr sz="3400" b="0" kern="1200">
                <a:solidFill>
                  <a:schemeClr val="tx1"/>
                </a:solidFill>
                <a:latin typeface="+mn-lt"/>
                <a:ea typeface="+mn-ea"/>
                <a:cs typeface="Arial" pitchFamily="34" charset="0"/>
              </a:defRPr>
            </a:lvl2pPr>
            <a:lvl3pPr marL="457200" indent="-4572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3pPr>
            <a:lvl4pPr marL="86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4pPr>
            <a:lvl5pPr marL="1296000" indent="-432000" algn="l" defTabSz="1828800" rtl="0" eaLnBrk="1" latinLnBrk="0" hangingPunct="1">
              <a:spcBef>
                <a:spcPts val="0"/>
              </a:spcBef>
              <a:spcAft>
                <a:spcPts val="2400"/>
              </a:spcAft>
              <a:buFont typeface="Arial" panose="020B0604020202020204" pitchFamily="34" charset="0"/>
              <a:buChar char="•"/>
              <a:defRPr sz="3200" b="0" kern="1200" baseline="0">
                <a:solidFill>
                  <a:schemeClr val="tx1"/>
                </a:solidFill>
                <a:latin typeface="+mn-lt"/>
                <a:ea typeface="+mn-ea"/>
                <a:cs typeface="Arial" pitchFamily="34" charset="0"/>
              </a:defRPr>
            </a:lvl5pPr>
            <a:lvl6pPr marL="1728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6pPr>
            <a:lvl7pPr marL="2160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7pPr>
            <a:lvl8pPr marL="2592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8pPr>
            <a:lvl9pPr marL="302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9pPr>
          </a:lstStyle>
          <a:p>
            <a:r>
              <a:rPr lang="en-AU" sz="3200" b="0" dirty="0">
                <a:solidFill>
                  <a:schemeClr val="tx1"/>
                </a:solidFill>
              </a:rPr>
              <a:t>Culture and behaviours are critical components of organisational capability for improvement. This domain explores areas that foster an improvement culture, expectations and actions of leadership and staff, and the health service’s capacity to learn from past improvement project outcomes.</a:t>
            </a:r>
            <a:endParaRPr lang="en-AU" sz="3200" b="0" dirty="0" smtClean="0">
              <a:solidFill>
                <a:schemeClr val="tx1"/>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537048547"/>
              </p:ext>
            </p:extLst>
          </p:nvPr>
        </p:nvGraphicFramePr>
        <p:xfrm>
          <a:off x="1606824" y="5201816"/>
          <a:ext cx="21026336" cy="4443387"/>
        </p:xfrm>
        <a:graphic>
          <a:graphicData uri="http://schemas.openxmlformats.org/drawingml/2006/table">
            <a:tbl>
              <a:tblPr firstRow="1" firstCol="1" bandRow="1"/>
              <a:tblGrid>
                <a:gridCol w="1728192"/>
                <a:gridCol w="4176464"/>
                <a:gridCol w="15121680"/>
              </a:tblGrid>
              <a:tr h="668663">
                <a:tc>
                  <a:txBody>
                    <a:bodyPr/>
                    <a:lstStyle/>
                    <a:p>
                      <a:pPr algn="ctr">
                        <a:spcAft>
                          <a:spcPts val="0"/>
                        </a:spcAft>
                      </a:pPr>
                      <a:r>
                        <a:rPr lang="en-US" sz="2800" b="1" dirty="0">
                          <a:solidFill>
                            <a:srgbClr val="FFFFFF"/>
                          </a:solidFill>
                          <a:effectLst/>
                          <a:latin typeface="Arial"/>
                          <a:ea typeface="Times New Roman"/>
                          <a:cs typeface="Times New Roman"/>
                        </a:rPr>
                        <a:t> </a:t>
                      </a:r>
                      <a:endParaRPr lang="en-AU" sz="2800" dirty="0">
                        <a:effectLst/>
                        <a:latin typeface="Arial"/>
                        <a:ea typeface="Times New Roman"/>
                        <a:cs typeface="Times New Roman"/>
                      </a:endParaRPr>
                    </a:p>
                  </a:txBody>
                  <a:tcPr marL="68580" marR="68580" marT="0" marB="0" anchor="ctr">
                    <a:lnL w="12700" cap="flat" cmpd="sng" algn="ctr">
                      <a:solidFill>
                        <a:srgbClr val="639828"/>
                      </a:solidFill>
                      <a:prstDash val="solid"/>
                      <a:round/>
                      <a:headEnd type="none" w="med" len="med"/>
                      <a:tailEnd type="none" w="med" len="med"/>
                    </a:lnL>
                    <a:lnR w="12700" cap="flat" cmpd="sng" algn="ctr">
                      <a:solidFill>
                        <a:srgbClr val="639828"/>
                      </a:solidFill>
                      <a:prstDash val="solid"/>
                      <a:round/>
                      <a:headEnd type="none" w="med" len="med"/>
                      <a:tailEnd type="none" w="med" len="med"/>
                    </a:lnR>
                    <a:lnT w="12700" cap="flat" cmpd="sng" algn="ctr">
                      <a:solidFill>
                        <a:srgbClr val="639828"/>
                      </a:solidFill>
                      <a:prstDash val="solid"/>
                      <a:round/>
                      <a:headEnd type="none" w="med" len="med"/>
                      <a:tailEnd type="none" w="med" len="med"/>
                    </a:lnT>
                    <a:lnB w="12700" cap="flat" cmpd="sng" algn="ctr">
                      <a:solidFill>
                        <a:srgbClr val="639828"/>
                      </a:solidFill>
                      <a:prstDash val="solid"/>
                      <a:round/>
                      <a:headEnd type="none" w="med" len="med"/>
                      <a:tailEnd type="none" w="med" len="med"/>
                    </a:lnB>
                    <a:solidFill>
                      <a:srgbClr val="639828"/>
                    </a:solidFill>
                  </a:tcPr>
                </a:tc>
                <a:tc>
                  <a:txBody>
                    <a:bodyPr/>
                    <a:lstStyle/>
                    <a:p>
                      <a:pPr>
                        <a:spcBef>
                          <a:spcPts val="300"/>
                        </a:spcBef>
                        <a:spcAft>
                          <a:spcPts val="300"/>
                        </a:spcAft>
                      </a:pPr>
                      <a:r>
                        <a:rPr lang="en-US" sz="2800" b="1" dirty="0">
                          <a:solidFill>
                            <a:srgbClr val="FFFFFF"/>
                          </a:solidFill>
                          <a:effectLst/>
                          <a:latin typeface="Arial"/>
                          <a:ea typeface="Times New Roman"/>
                          <a:cs typeface="Times New Roman"/>
                        </a:rPr>
                        <a:t>Criterion</a:t>
                      </a:r>
                      <a:endParaRPr lang="en-AU" sz="2800" dirty="0">
                        <a:effectLst/>
                        <a:latin typeface="Arial"/>
                        <a:ea typeface="Times New Roman"/>
                        <a:cs typeface="Times New Roman"/>
                      </a:endParaRPr>
                    </a:p>
                  </a:txBody>
                  <a:tcPr marL="68580" marR="68580" marT="0" marB="0" anchor="ctr">
                    <a:lnL w="12700" cap="flat" cmpd="sng" algn="ctr">
                      <a:solidFill>
                        <a:srgbClr val="639828"/>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639828"/>
                      </a:solidFill>
                      <a:prstDash val="solid"/>
                      <a:round/>
                      <a:headEnd type="none" w="med" len="med"/>
                      <a:tailEnd type="none" w="med" len="med"/>
                    </a:lnT>
                    <a:lnB w="12700" cap="flat" cmpd="sng" algn="ctr">
                      <a:solidFill>
                        <a:srgbClr val="639828"/>
                      </a:solidFill>
                      <a:prstDash val="solid"/>
                      <a:round/>
                      <a:headEnd type="none" w="med" len="med"/>
                      <a:tailEnd type="none" w="med" len="med"/>
                    </a:lnB>
                    <a:solidFill>
                      <a:srgbClr val="639828"/>
                    </a:solidFill>
                  </a:tcPr>
                </a:tc>
                <a:tc>
                  <a:txBody>
                    <a:bodyPr/>
                    <a:lstStyle/>
                    <a:p>
                      <a:pPr>
                        <a:spcBef>
                          <a:spcPts val="300"/>
                        </a:spcBef>
                        <a:spcAft>
                          <a:spcPts val="300"/>
                        </a:spcAft>
                      </a:pPr>
                      <a:r>
                        <a:rPr lang="en-US" sz="2800" b="1" dirty="0">
                          <a:solidFill>
                            <a:srgbClr val="FFFFFF"/>
                          </a:solidFill>
                          <a:effectLst/>
                          <a:latin typeface="Arial"/>
                          <a:ea typeface="Times New Roman"/>
                          <a:cs typeface="Times New Roman"/>
                        </a:rPr>
                        <a:t>Definition</a:t>
                      </a:r>
                      <a:endParaRPr lang="en-AU" sz="2800" dirty="0">
                        <a:effectLst/>
                        <a:latin typeface="Arial"/>
                        <a:ea typeface="Times New Roman"/>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639828"/>
                      </a:solidFill>
                      <a:prstDash val="solid"/>
                      <a:round/>
                      <a:headEnd type="none" w="med" len="med"/>
                      <a:tailEnd type="none" w="med" len="med"/>
                    </a:lnR>
                    <a:lnT w="12700" cap="flat" cmpd="sng" algn="ctr">
                      <a:solidFill>
                        <a:srgbClr val="639828"/>
                      </a:solidFill>
                      <a:prstDash val="solid"/>
                      <a:round/>
                      <a:headEnd type="none" w="med" len="med"/>
                      <a:tailEnd type="none" w="med" len="med"/>
                    </a:lnT>
                    <a:lnB w="12700" cap="flat" cmpd="sng" algn="ctr">
                      <a:solidFill>
                        <a:srgbClr val="639828"/>
                      </a:solidFill>
                      <a:prstDash val="solid"/>
                      <a:round/>
                      <a:headEnd type="none" w="med" len="med"/>
                      <a:tailEnd type="none" w="med" len="med"/>
                    </a:lnB>
                    <a:solidFill>
                      <a:srgbClr val="639828"/>
                    </a:solidFill>
                  </a:tcPr>
                </a:tc>
              </a:tr>
              <a:tr h="943681">
                <a:tc>
                  <a:txBody>
                    <a:bodyPr/>
                    <a:lstStyle/>
                    <a:p>
                      <a:pPr algn="ctr">
                        <a:spcAft>
                          <a:spcPts val="0"/>
                        </a:spcAft>
                      </a:pPr>
                      <a:endParaRPr lang="en-US" sz="2800" dirty="0">
                        <a:effectLst/>
                        <a:latin typeface="Arial"/>
                        <a:ea typeface="Times New Roman"/>
                        <a:cs typeface="Times New Roman"/>
                      </a:endParaRPr>
                    </a:p>
                  </a:txBody>
                  <a:tcPr marL="68580" marR="68580" marT="0" marB="0" anchor="ctr">
                    <a:lnL w="12700" cap="flat" cmpd="sng" algn="ctr">
                      <a:solidFill>
                        <a:srgbClr val="639828"/>
                      </a:solidFill>
                      <a:prstDash val="solid"/>
                      <a:round/>
                      <a:headEnd type="none" w="med" len="med"/>
                      <a:tailEnd type="none" w="med" len="med"/>
                    </a:lnL>
                    <a:lnR w="12700" cap="flat" cmpd="sng" algn="ctr">
                      <a:solidFill>
                        <a:srgbClr val="639828"/>
                      </a:solidFill>
                      <a:prstDash val="solid"/>
                      <a:round/>
                      <a:headEnd type="none" w="med" len="med"/>
                      <a:tailEnd type="none" w="med" len="med"/>
                    </a:lnR>
                    <a:lnT w="12700" cap="flat" cmpd="sng" algn="ctr">
                      <a:solidFill>
                        <a:srgbClr val="639828"/>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639828"/>
                    </a:solidFill>
                  </a:tcPr>
                </a:tc>
                <a:tc>
                  <a:txBody>
                    <a:bodyPr/>
                    <a:lstStyle/>
                    <a:p>
                      <a:pPr>
                        <a:spcBef>
                          <a:spcPts val="300"/>
                        </a:spcBef>
                        <a:spcAft>
                          <a:spcPts val="300"/>
                        </a:spcAft>
                      </a:pPr>
                      <a:r>
                        <a:rPr lang="en-AU" sz="2800" dirty="0" smtClean="0">
                          <a:effectLst/>
                          <a:latin typeface="+mn-lt"/>
                          <a:ea typeface="Times New Roman"/>
                          <a:cs typeface="Times New Roman"/>
                        </a:rPr>
                        <a:t>Staff role in improvement</a:t>
                      </a:r>
                      <a:endParaRPr lang="en-AU" sz="2800" dirty="0">
                        <a:effectLst/>
                        <a:latin typeface="Arial"/>
                        <a:ea typeface="Times New Roman"/>
                        <a:cs typeface="Times New Roman"/>
                      </a:endParaRPr>
                    </a:p>
                  </a:txBody>
                  <a:tcPr marL="68580" marR="68580" marT="0" marB="0">
                    <a:lnL w="12700" cap="flat" cmpd="sng" algn="ctr">
                      <a:solidFill>
                        <a:srgbClr val="639828"/>
                      </a:solidFill>
                      <a:prstDash val="solid"/>
                      <a:round/>
                      <a:headEnd type="none" w="med" len="med"/>
                      <a:tailEnd type="none" w="med" len="med"/>
                    </a:lnL>
                    <a:lnR w="12700" cap="flat" cmpd="sng" algn="ctr">
                      <a:solidFill>
                        <a:srgbClr val="639828"/>
                      </a:solidFill>
                      <a:prstDash val="solid"/>
                      <a:round/>
                      <a:headEnd type="none" w="med" len="med"/>
                      <a:tailEnd type="none" w="med" len="med"/>
                    </a:lnR>
                    <a:lnT w="12700" cap="flat" cmpd="sng" algn="ctr">
                      <a:solidFill>
                        <a:srgbClr val="639828"/>
                      </a:solidFill>
                      <a:prstDash val="solid"/>
                      <a:round/>
                      <a:headEnd type="none" w="med" len="med"/>
                      <a:tailEnd type="none" w="med" len="med"/>
                    </a:lnT>
                    <a:lnB w="12700" cap="flat" cmpd="sng" algn="ctr">
                      <a:solidFill>
                        <a:srgbClr val="639828"/>
                      </a:solidFill>
                      <a:prstDash val="solid"/>
                      <a:round/>
                      <a:headEnd type="none" w="med" len="med"/>
                      <a:tailEnd type="none" w="med" len="med"/>
                    </a:lnB>
                    <a:solidFill>
                      <a:srgbClr val="D0EBB3"/>
                    </a:solidFill>
                  </a:tcPr>
                </a:tc>
                <a:tc>
                  <a:txBody>
                    <a:bodyPr/>
                    <a:lstStyle/>
                    <a:p>
                      <a:pPr>
                        <a:spcBef>
                          <a:spcPts val="300"/>
                        </a:spcBef>
                        <a:spcAft>
                          <a:spcPts val="300"/>
                        </a:spcAft>
                      </a:pPr>
                      <a:r>
                        <a:rPr lang="en-AU" sz="2800" dirty="0" smtClean="0">
                          <a:effectLst/>
                          <a:latin typeface="+mn-lt"/>
                          <a:ea typeface="Times New Roman"/>
                          <a:cs typeface="Times New Roman"/>
                        </a:rPr>
                        <a:t>The expectations of everyone in an organisation to both do their work and improve their work, and availability of time and opportunity to participate in improvement initiatives.</a:t>
                      </a:r>
                      <a:endParaRPr lang="en-AU" sz="2800" dirty="0">
                        <a:effectLst/>
                        <a:latin typeface="Arial"/>
                        <a:ea typeface="Times New Roman"/>
                        <a:cs typeface="Times New Roman"/>
                      </a:endParaRPr>
                    </a:p>
                  </a:txBody>
                  <a:tcPr marL="68580" marR="68580" marT="0" marB="0">
                    <a:lnL w="12700" cap="flat" cmpd="sng" algn="ctr">
                      <a:solidFill>
                        <a:srgbClr val="639828"/>
                      </a:solidFill>
                      <a:prstDash val="solid"/>
                      <a:round/>
                      <a:headEnd type="none" w="med" len="med"/>
                      <a:tailEnd type="none" w="med" len="med"/>
                    </a:lnL>
                    <a:lnR w="12700" cap="flat" cmpd="sng" algn="ctr">
                      <a:solidFill>
                        <a:srgbClr val="639828"/>
                      </a:solidFill>
                      <a:prstDash val="solid"/>
                      <a:round/>
                      <a:headEnd type="none" w="med" len="med"/>
                      <a:tailEnd type="none" w="med" len="med"/>
                    </a:lnR>
                    <a:lnT w="12700" cap="flat" cmpd="sng" algn="ctr">
                      <a:solidFill>
                        <a:srgbClr val="639828"/>
                      </a:solidFill>
                      <a:prstDash val="solid"/>
                      <a:round/>
                      <a:headEnd type="none" w="med" len="med"/>
                      <a:tailEnd type="none" w="med" len="med"/>
                    </a:lnT>
                    <a:lnB w="12700" cap="flat" cmpd="sng" algn="ctr">
                      <a:solidFill>
                        <a:srgbClr val="639828"/>
                      </a:solidFill>
                      <a:prstDash val="solid"/>
                      <a:round/>
                      <a:headEnd type="none" w="med" len="med"/>
                      <a:tailEnd type="none" w="med" len="med"/>
                    </a:lnB>
                    <a:solidFill>
                      <a:srgbClr val="D0EBB3"/>
                    </a:solidFill>
                  </a:tcPr>
                </a:tc>
              </a:tr>
              <a:tr h="943681">
                <a:tc>
                  <a:txBody>
                    <a:bodyPr/>
                    <a:lstStyle/>
                    <a:p>
                      <a:pPr algn="ctr">
                        <a:spcAft>
                          <a:spcPts val="0"/>
                        </a:spcAft>
                      </a:pPr>
                      <a:endParaRPr lang="en-US" sz="2800" dirty="0">
                        <a:effectLst/>
                        <a:latin typeface="Arial"/>
                        <a:ea typeface="Times New Roman"/>
                        <a:cs typeface="Times New Roman"/>
                      </a:endParaRPr>
                    </a:p>
                  </a:txBody>
                  <a:tcPr marL="68580" marR="68580" marT="0" marB="0" anchor="ctr">
                    <a:lnL w="12700" cap="flat" cmpd="sng" algn="ctr">
                      <a:solidFill>
                        <a:srgbClr val="639828"/>
                      </a:solidFill>
                      <a:prstDash val="solid"/>
                      <a:round/>
                      <a:headEnd type="none" w="med" len="med"/>
                      <a:tailEnd type="none" w="med" len="med"/>
                    </a:lnL>
                    <a:lnR w="12700" cap="flat" cmpd="sng" algn="ctr">
                      <a:solidFill>
                        <a:srgbClr val="639828"/>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639828"/>
                    </a:solidFill>
                  </a:tcPr>
                </a:tc>
                <a:tc>
                  <a:txBody>
                    <a:bodyPr/>
                    <a:lstStyle/>
                    <a:p>
                      <a:pPr>
                        <a:spcBef>
                          <a:spcPts val="300"/>
                        </a:spcBef>
                        <a:spcAft>
                          <a:spcPts val="300"/>
                        </a:spcAft>
                      </a:pPr>
                      <a:r>
                        <a:rPr lang="en-AU" sz="2800" dirty="0" smtClean="0">
                          <a:effectLst/>
                          <a:latin typeface="+mn-lt"/>
                          <a:ea typeface="Times New Roman"/>
                          <a:cs typeface="Times New Roman"/>
                        </a:rPr>
                        <a:t>Reward and recognition</a:t>
                      </a:r>
                      <a:endParaRPr lang="en-AU" sz="2800" dirty="0">
                        <a:effectLst/>
                        <a:latin typeface="Arial"/>
                        <a:ea typeface="Times New Roman"/>
                        <a:cs typeface="Times New Roman"/>
                      </a:endParaRPr>
                    </a:p>
                  </a:txBody>
                  <a:tcPr marL="68580" marR="68580" marT="0" marB="0">
                    <a:lnL w="12700" cap="flat" cmpd="sng" algn="ctr">
                      <a:solidFill>
                        <a:srgbClr val="639828"/>
                      </a:solidFill>
                      <a:prstDash val="solid"/>
                      <a:round/>
                      <a:headEnd type="none" w="med" len="med"/>
                      <a:tailEnd type="none" w="med" len="med"/>
                    </a:lnL>
                    <a:lnR w="12700" cap="flat" cmpd="sng" algn="ctr">
                      <a:solidFill>
                        <a:srgbClr val="639828"/>
                      </a:solidFill>
                      <a:prstDash val="solid"/>
                      <a:round/>
                      <a:headEnd type="none" w="med" len="med"/>
                      <a:tailEnd type="none" w="med" len="med"/>
                    </a:lnR>
                    <a:lnT w="12700" cap="flat" cmpd="sng" algn="ctr">
                      <a:solidFill>
                        <a:srgbClr val="639828"/>
                      </a:solidFill>
                      <a:prstDash val="solid"/>
                      <a:round/>
                      <a:headEnd type="none" w="med" len="med"/>
                      <a:tailEnd type="none" w="med" len="med"/>
                    </a:lnT>
                    <a:lnB w="12700" cap="flat" cmpd="sng" algn="ctr">
                      <a:solidFill>
                        <a:srgbClr val="639828"/>
                      </a:solidFill>
                      <a:prstDash val="solid"/>
                      <a:round/>
                      <a:headEnd type="none" w="med" len="med"/>
                      <a:tailEnd type="none" w="med" len="med"/>
                    </a:lnB>
                  </a:tcPr>
                </a:tc>
                <a:tc>
                  <a:txBody>
                    <a:bodyPr/>
                    <a:lstStyle/>
                    <a:p>
                      <a:pPr>
                        <a:spcBef>
                          <a:spcPts val="300"/>
                        </a:spcBef>
                        <a:spcAft>
                          <a:spcPts val="300"/>
                        </a:spcAft>
                      </a:pPr>
                      <a:r>
                        <a:rPr lang="en-AU" sz="2800" dirty="0" smtClean="0">
                          <a:effectLst/>
                          <a:latin typeface="+mn-lt"/>
                          <a:ea typeface="Times New Roman"/>
                          <a:cs typeface="Times New Roman"/>
                        </a:rPr>
                        <a:t>The mechanisms used to motivate people to participate in improvement initiatives and acknowledge their actions and behaviour.</a:t>
                      </a:r>
                      <a:endParaRPr lang="en-AU" sz="2800" dirty="0">
                        <a:effectLst/>
                        <a:latin typeface="Arial"/>
                        <a:ea typeface="Times New Roman"/>
                        <a:cs typeface="Times New Roman"/>
                      </a:endParaRPr>
                    </a:p>
                  </a:txBody>
                  <a:tcPr marL="68580" marR="68580" marT="0" marB="0">
                    <a:lnL w="12700" cap="flat" cmpd="sng" algn="ctr">
                      <a:solidFill>
                        <a:srgbClr val="639828"/>
                      </a:solidFill>
                      <a:prstDash val="solid"/>
                      <a:round/>
                      <a:headEnd type="none" w="med" len="med"/>
                      <a:tailEnd type="none" w="med" len="med"/>
                    </a:lnL>
                    <a:lnR w="12700" cap="flat" cmpd="sng" algn="ctr">
                      <a:solidFill>
                        <a:srgbClr val="639828"/>
                      </a:solidFill>
                      <a:prstDash val="solid"/>
                      <a:round/>
                      <a:headEnd type="none" w="med" len="med"/>
                      <a:tailEnd type="none" w="med" len="med"/>
                    </a:lnR>
                    <a:lnT w="12700" cap="flat" cmpd="sng" algn="ctr">
                      <a:solidFill>
                        <a:srgbClr val="639828"/>
                      </a:solidFill>
                      <a:prstDash val="solid"/>
                      <a:round/>
                      <a:headEnd type="none" w="med" len="med"/>
                      <a:tailEnd type="none" w="med" len="med"/>
                    </a:lnT>
                    <a:lnB w="12700" cap="flat" cmpd="sng" algn="ctr">
                      <a:solidFill>
                        <a:srgbClr val="639828"/>
                      </a:solidFill>
                      <a:prstDash val="solid"/>
                      <a:round/>
                      <a:headEnd type="none" w="med" len="med"/>
                      <a:tailEnd type="none" w="med" len="med"/>
                    </a:lnB>
                  </a:tcPr>
                </a:tc>
              </a:tr>
              <a:tr h="943681">
                <a:tc>
                  <a:txBody>
                    <a:bodyPr/>
                    <a:lstStyle/>
                    <a:p>
                      <a:pPr algn="ctr">
                        <a:spcAft>
                          <a:spcPts val="0"/>
                        </a:spcAft>
                      </a:pPr>
                      <a:endParaRPr lang="en-US" sz="2800" dirty="0">
                        <a:effectLst/>
                        <a:latin typeface="Arial"/>
                        <a:ea typeface="Times New Roman"/>
                        <a:cs typeface="Times New Roman"/>
                      </a:endParaRPr>
                    </a:p>
                  </a:txBody>
                  <a:tcPr marL="68580" marR="68580" marT="0" marB="0" anchor="ctr">
                    <a:lnL w="12700" cap="flat" cmpd="sng" algn="ctr">
                      <a:solidFill>
                        <a:srgbClr val="639828"/>
                      </a:solidFill>
                      <a:prstDash val="solid"/>
                      <a:round/>
                      <a:headEnd type="none" w="med" len="med"/>
                      <a:tailEnd type="none" w="med" len="med"/>
                    </a:lnL>
                    <a:lnR w="12700" cap="flat" cmpd="sng" algn="ctr">
                      <a:solidFill>
                        <a:srgbClr val="639828"/>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639828"/>
                    </a:solidFill>
                  </a:tcPr>
                </a:tc>
                <a:tc>
                  <a:txBody>
                    <a:bodyPr/>
                    <a:lstStyle/>
                    <a:p>
                      <a:pPr>
                        <a:spcBef>
                          <a:spcPts val="300"/>
                        </a:spcBef>
                        <a:spcAft>
                          <a:spcPts val="300"/>
                        </a:spcAft>
                      </a:pPr>
                      <a:r>
                        <a:rPr lang="en-AU" sz="2800" dirty="0" smtClean="0">
                          <a:effectLst/>
                          <a:latin typeface="+mn-lt"/>
                          <a:ea typeface="Times New Roman"/>
                          <a:cs typeface="Times New Roman"/>
                        </a:rPr>
                        <a:t>Environment supportive of improvement</a:t>
                      </a:r>
                      <a:endParaRPr lang="en-AU" sz="2800" dirty="0">
                        <a:effectLst/>
                        <a:latin typeface="Arial"/>
                        <a:ea typeface="Times New Roman"/>
                        <a:cs typeface="Times New Roman"/>
                      </a:endParaRPr>
                    </a:p>
                  </a:txBody>
                  <a:tcPr marL="68580" marR="68580" marT="0" marB="0">
                    <a:lnL w="12700" cap="flat" cmpd="sng" algn="ctr">
                      <a:solidFill>
                        <a:srgbClr val="639828"/>
                      </a:solidFill>
                      <a:prstDash val="solid"/>
                      <a:round/>
                      <a:headEnd type="none" w="med" len="med"/>
                      <a:tailEnd type="none" w="med" len="med"/>
                    </a:lnL>
                    <a:lnR w="12700" cap="flat" cmpd="sng" algn="ctr">
                      <a:solidFill>
                        <a:srgbClr val="639828"/>
                      </a:solidFill>
                      <a:prstDash val="solid"/>
                      <a:round/>
                      <a:headEnd type="none" w="med" len="med"/>
                      <a:tailEnd type="none" w="med" len="med"/>
                    </a:lnR>
                    <a:lnT w="12700" cap="flat" cmpd="sng" algn="ctr">
                      <a:solidFill>
                        <a:srgbClr val="639828"/>
                      </a:solidFill>
                      <a:prstDash val="solid"/>
                      <a:round/>
                      <a:headEnd type="none" w="med" len="med"/>
                      <a:tailEnd type="none" w="med" len="med"/>
                    </a:lnT>
                    <a:lnB w="12700" cap="flat" cmpd="sng" algn="ctr">
                      <a:solidFill>
                        <a:srgbClr val="639828"/>
                      </a:solidFill>
                      <a:prstDash val="solid"/>
                      <a:round/>
                      <a:headEnd type="none" w="med" len="med"/>
                      <a:tailEnd type="none" w="med" len="med"/>
                    </a:lnB>
                    <a:solidFill>
                      <a:srgbClr val="D0EBB3"/>
                    </a:solidFill>
                  </a:tcPr>
                </a:tc>
                <a:tc>
                  <a:txBody>
                    <a:bodyPr/>
                    <a:lstStyle/>
                    <a:p>
                      <a:pPr>
                        <a:spcBef>
                          <a:spcPts val="300"/>
                        </a:spcBef>
                        <a:spcAft>
                          <a:spcPts val="300"/>
                        </a:spcAft>
                      </a:pPr>
                      <a:r>
                        <a:rPr lang="en-AU" sz="2800" dirty="0" smtClean="0">
                          <a:effectLst/>
                          <a:latin typeface="+mn-lt"/>
                          <a:ea typeface="Times New Roman"/>
                          <a:cs typeface="Times New Roman"/>
                        </a:rPr>
                        <a:t>The level of resilience, energy, effort and initiative that people bring to improvement initiatives, and the conditions for encouraging and enabling people to participate in improvement.</a:t>
                      </a:r>
                      <a:endParaRPr lang="en-AU" sz="2800" dirty="0">
                        <a:effectLst/>
                        <a:latin typeface="Arial"/>
                        <a:ea typeface="Times New Roman"/>
                        <a:cs typeface="Times New Roman"/>
                      </a:endParaRPr>
                    </a:p>
                  </a:txBody>
                  <a:tcPr marL="68580" marR="68580" marT="0" marB="0">
                    <a:lnL w="12700" cap="flat" cmpd="sng" algn="ctr">
                      <a:solidFill>
                        <a:srgbClr val="639828"/>
                      </a:solidFill>
                      <a:prstDash val="solid"/>
                      <a:round/>
                      <a:headEnd type="none" w="med" len="med"/>
                      <a:tailEnd type="none" w="med" len="med"/>
                    </a:lnL>
                    <a:lnR w="12700" cap="flat" cmpd="sng" algn="ctr">
                      <a:solidFill>
                        <a:srgbClr val="639828"/>
                      </a:solidFill>
                      <a:prstDash val="solid"/>
                      <a:round/>
                      <a:headEnd type="none" w="med" len="med"/>
                      <a:tailEnd type="none" w="med" len="med"/>
                    </a:lnR>
                    <a:lnT w="12700" cap="flat" cmpd="sng" algn="ctr">
                      <a:solidFill>
                        <a:srgbClr val="639828"/>
                      </a:solidFill>
                      <a:prstDash val="solid"/>
                      <a:round/>
                      <a:headEnd type="none" w="med" len="med"/>
                      <a:tailEnd type="none" w="med" len="med"/>
                    </a:lnT>
                    <a:lnB w="12700" cap="flat" cmpd="sng" algn="ctr">
                      <a:solidFill>
                        <a:srgbClr val="639828"/>
                      </a:solidFill>
                      <a:prstDash val="solid"/>
                      <a:round/>
                      <a:headEnd type="none" w="med" len="med"/>
                      <a:tailEnd type="none" w="med" len="med"/>
                    </a:lnB>
                    <a:solidFill>
                      <a:srgbClr val="D0EBB3"/>
                    </a:solidFill>
                  </a:tcPr>
                </a:tc>
              </a:tr>
              <a:tr h="943681">
                <a:tc>
                  <a:txBody>
                    <a:bodyPr/>
                    <a:lstStyle/>
                    <a:p>
                      <a:pPr algn="ctr">
                        <a:spcAft>
                          <a:spcPts val="0"/>
                        </a:spcAft>
                      </a:pPr>
                      <a:endParaRPr lang="en-US" sz="2800" dirty="0">
                        <a:effectLst/>
                        <a:latin typeface="Arial"/>
                        <a:ea typeface="Times New Roman"/>
                        <a:cs typeface="Times New Roman"/>
                      </a:endParaRPr>
                    </a:p>
                  </a:txBody>
                  <a:tcPr marL="68580" marR="68580" marT="0" marB="0" anchor="ctr">
                    <a:lnL w="12700" cap="flat" cmpd="sng" algn="ctr">
                      <a:solidFill>
                        <a:srgbClr val="639828"/>
                      </a:solidFill>
                      <a:prstDash val="solid"/>
                      <a:round/>
                      <a:headEnd type="none" w="med" len="med"/>
                      <a:tailEnd type="none" w="med" len="med"/>
                    </a:lnL>
                    <a:lnR w="12700" cap="flat" cmpd="sng" algn="ctr">
                      <a:solidFill>
                        <a:srgbClr val="639828"/>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639828"/>
                      </a:solidFill>
                      <a:prstDash val="solid"/>
                      <a:round/>
                      <a:headEnd type="none" w="med" len="med"/>
                      <a:tailEnd type="none" w="med" len="med"/>
                    </a:lnB>
                    <a:solidFill>
                      <a:srgbClr val="639828"/>
                    </a:solidFill>
                  </a:tcPr>
                </a:tc>
                <a:tc>
                  <a:txBody>
                    <a:bodyPr/>
                    <a:lstStyle/>
                    <a:p>
                      <a:pPr>
                        <a:spcBef>
                          <a:spcPts val="300"/>
                        </a:spcBef>
                        <a:spcAft>
                          <a:spcPts val="300"/>
                        </a:spcAft>
                      </a:pPr>
                      <a:r>
                        <a:rPr lang="en-AU" sz="2800" dirty="0" smtClean="0">
                          <a:effectLst/>
                          <a:latin typeface="+mn-lt"/>
                          <a:ea typeface="Times New Roman"/>
                          <a:cs typeface="Times New Roman"/>
                        </a:rPr>
                        <a:t>Leadership</a:t>
                      </a:r>
                      <a:endParaRPr lang="en-AU" sz="2800" dirty="0">
                        <a:effectLst/>
                        <a:latin typeface="Arial"/>
                        <a:ea typeface="Times New Roman"/>
                        <a:cs typeface="Times New Roman"/>
                      </a:endParaRPr>
                    </a:p>
                  </a:txBody>
                  <a:tcPr marL="68580" marR="68580" marT="0" marB="0">
                    <a:lnL w="12700" cap="flat" cmpd="sng" algn="ctr">
                      <a:solidFill>
                        <a:srgbClr val="639828"/>
                      </a:solidFill>
                      <a:prstDash val="solid"/>
                      <a:round/>
                      <a:headEnd type="none" w="med" len="med"/>
                      <a:tailEnd type="none" w="med" len="med"/>
                    </a:lnL>
                    <a:lnR w="12700" cap="flat" cmpd="sng" algn="ctr">
                      <a:solidFill>
                        <a:srgbClr val="639828"/>
                      </a:solidFill>
                      <a:prstDash val="solid"/>
                      <a:round/>
                      <a:headEnd type="none" w="med" len="med"/>
                      <a:tailEnd type="none" w="med" len="med"/>
                    </a:lnR>
                    <a:lnT w="12700" cap="flat" cmpd="sng" algn="ctr">
                      <a:solidFill>
                        <a:srgbClr val="639828"/>
                      </a:solidFill>
                      <a:prstDash val="solid"/>
                      <a:round/>
                      <a:headEnd type="none" w="med" len="med"/>
                      <a:tailEnd type="none" w="med" len="med"/>
                    </a:lnT>
                    <a:lnB w="12700" cap="flat" cmpd="sng" algn="ctr">
                      <a:solidFill>
                        <a:srgbClr val="639828"/>
                      </a:solidFill>
                      <a:prstDash val="solid"/>
                      <a:round/>
                      <a:headEnd type="none" w="med" len="med"/>
                      <a:tailEnd type="none" w="med" len="med"/>
                    </a:lnB>
                  </a:tcPr>
                </a:tc>
                <a:tc>
                  <a:txBody>
                    <a:bodyPr/>
                    <a:lstStyle/>
                    <a:p>
                      <a:pPr>
                        <a:spcBef>
                          <a:spcPts val="300"/>
                        </a:spcBef>
                        <a:spcAft>
                          <a:spcPts val="300"/>
                        </a:spcAft>
                      </a:pPr>
                      <a:r>
                        <a:rPr lang="en-AU" sz="2800" dirty="0" smtClean="0">
                          <a:effectLst/>
                          <a:latin typeface="+mn-lt"/>
                          <a:ea typeface="Times New Roman"/>
                          <a:cs typeface="Times New Roman"/>
                        </a:rPr>
                        <a:t>The creation and sharing of a common vision, provision of resources to fulfil that vision, and the capabilities to influence behaviours and ultimately outcomes.</a:t>
                      </a:r>
                      <a:endParaRPr lang="en-AU" sz="2800" dirty="0">
                        <a:effectLst/>
                        <a:latin typeface="Arial"/>
                        <a:ea typeface="Times New Roman"/>
                        <a:cs typeface="Times New Roman"/>
                      </a:endParaRPr>
                    </a:p>
                  </a:txBody>
                  <a:tcPr marL="68580" marR="68580" marT="0" marB="0">
                    <a:lnL w="12700" cap="flat" cmpd="sng" algn="ctr">
                      <a:solidFill>
                        <a:srgbClr val="639828"/>
                      </a:solidFill>
                      <a:prstDash val="solid"/>
                      <a:round/>
                      <a:headEnd type="none" w="med" len="med"/>
                      <a:tailEnd type="none" w="med" len="med"/>
                    </a:lnL>
                    <a:lnR w="12700" cap="flat" cmpd="sng" algn="ctr">
                      <a:solidFill>
                        <a:srgbClr val="639828"/>
                      </a:solidFill>
                      <a:prstDash val="solid"/>
                      <a:round/>
                      <a:headEnd type="none" w="med" len="med"/>
                      <a:tailEnd type="none" w="med" len="med"/>
                    </a:lnR>
                    <a:lnT w="12700" cap="flat" cmpd="sng" algn="ctr">
                      <a:solidFill>
                        <a:srgbClr val="639828"/>
                      </a:solidFill>
                      <a:prstDash val="solid"/>
                      <a:round/>
                      <a:headEnd type="none" w="med" len="med"/>
                      <a:tailEnd type="none" w="med" len="med"/>
                    </a:lnT>
                    <a:lnB w="12700" cap="flat" cmpd="sng" algn="ctr">
                      <a:solidFill>
                        <a:srgbClr val="639828"/>
                      </a:solidFill>
                      <a:prstDash val="solid"/>
                      <a:round/>
                      <a:headEnd type="none" w="med" len="med"/>
                      <a:tailEnd type="none" w="med" len="med"/>
                    </a:lnB>
                  </a:tcPr>
                </a:tc>
              </a:tr>
            </a:tbl>
          </a:graphicData>
        </a:graphic>
      </p:graphicFrame>
      <p:grpSp>
        <p:nvGrpSpPr>
          <p:cNvPr id="2" name="Group 1"/>
          <p:cNvGrpSpPr/>
          <p:nvPr/>
        </p:nvGrpSpPr>
        <p:grpSpPr>
          <a:xfrm>
            <a:off x="20806929" y="794048"/>
            <a:ext cx="1826231" cy="1784582"/>
            <a:chOff x="20806929" y="794048"/>
            <a:chExt cx="1826231" cy="1784582"/>
          </a:xfrm>
        </p:grpSpPr>
        <p:sp>
          <p:nvSpPr>
            <p:cNvPr id="42" name="Rectangle 41"/>
            <p:cNvSpPr/>
            <p:nvPr/>
          </p:nvSpPr>
          <p:spPr>
            <a:xfrm>
              <a:off x="20806929" y="794048"/>
              <a:ext cx="1826231" cy="1784582"/>
            </a:xfrm>
            <a:prstGeom prst="rect">
              <a:avLst/>
            </a:prstGeom>
            <a:solidFill>
              <a:srgbClr val="639828"/>
            </a:solidFill>
            <a:ln>
              <a:solidFill>
                <a:srgbClr val="63982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0" rIns="144000" bIns="144000" numCol="1" spcCol="0" rtlCol="0" fromWordArt="0" anchor="b" anchorCtr="0" forceAA="0" compatLnSpc="1">
              <a:prstTxWarp prst="textNoShape">
                <a:avLst/>
              </a:prstTxWarp>
              <a:noAutofit/>
            </a:bodyPr>
            <a:lstStyle/>
            <a:p>
              <a:pPr algn="ctr"/>
              <a:endParaRPr lang="en-AU" sz="2000" b="1" dirty="0">
                <a:solidFill>
                  <a:schemeClr val="bg1"/>
                </a:solidFill>
              </a:endParaRPr>
            </a:p>
          </p:txBody>
        </p:sp>
        <p:pic>
          <p:nvPicPr>
            <p:cNvPr id="15" name="Picture 3" descr="H:\myStuff\10. Images\OSIM\icons8-trust-100.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014026" y="980321"/>
              <a:ext cx="1412036" cy="1412036"/>
            </a:xfrm>
            <a:prstGeom prst="rect">
              <a:avLst/>
            </a:prstGeom>
            <a:noFill/>
            <a:extLst>
              <a:ext uri="{909E8E84-426E-40DD-AFC4-6F175D3DCCD1}">
                <a14:hiddenFill xmlns:a14="http://schemas.microsoft.com/office/drawing/2010/main">
                  <a:solidFill>
                    <a:srgbClr val="FFFFFF"/>
                  </a:solidFill>
                </a14:hiddenFill>
              </a:ext>
            </a:extLst>
          </p:spPr>
        </p:pic>
      </p:grpSp>
      <p:pic>
        <p:nvPicPr>
          <p:cNvPr id="4098" name="Picture 2" descr="H:\myStuff\10. Images\OSIM\icons8-collaboration-filled-100.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26456" y="7829274"/>
            <a:ext cx="776512" cy="776512"/>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H:\myStuff\10. Images\OSIM\icons8-exhibitor-filled-100.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26456" y="5993904"/>
            <a:ext cx="776512" cy="776512"/>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myStuff\10. Images\OSIM\icons8-leader-filled-100.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26456" y="8802216"/>
            <a:ext cx="776512" cy="776512"/>
          </a:xfrm>
          <a:prstGeom prst="rect">
            <a:avLst/>
          </a:prstGeom>
          <a:noFill/>
          <a:extLst>
            <a:ext uri="{909E8E84-426E-40DD-AFC4-6F175D3DCCD1}">
              <a14:hiddenFill xmlns:a14="http://schemas.microsoft.com/office/drawing/2010/main">
                <a:solidFill>
                  <a:srgbClr val="FFFFFF"/>
                </a:solidFill>
              </a14:hiddenFill>
            </a:ext>
          </a:extLst>
        </p:spPr>
      </p:pic>
      <p:pic>
        <p:nvPicPr>
          <p:cNvPr id="4101" name="Picture 5" descr="H:\myStuff\10. Images\OSIM\icons8-prize-filled-100.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26456" y="6892829"/>
            <a:ext cx="776512" cy="776512"/>
          </a:xfrm>
          <a:prstGeom prst="rect">
            <a:avLst/>
          </a:prstGeom>
          <a:noFill/>
          <a:extLst>
            <a:ext uri="{909E8E84-426E-40DD-AFC4-6F175D3DCCD1}">
              <a14:hiddenFill xmlns:a14="http://schemas.microsoft.com/office/drawing/2010/main">
                <a:solidFill>
                  <a:srgbClr val="FFFFFF"/>
                </a:solidFill>
              </a14:hiddenFill>
            </a:ext>
          </a:extLst>
        </p:spPr>
      </p:pic>
      <p:sp>
        <p:nvSpPr>
          <p:cNvPr id="12" name="Rounded Rectangle 11">
            <a:hlinkClick r:id="rId8"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smtClean="0">
                <a:solidFill>
                  <a:schemeClr val="tx1"/>
                </a:solidFill>
              </a:rPr>
              <a:t>Click here to return to Contents</a:t>
            </a:r>
          </a:p>
        </p:txBody>
      </p:sp>
    </p:spTree>
    <p:extLst>
      <p:ext uri="{BB962C8B-B14F-4D97-AF65-F5344CB8AC3E}">
        <p14:creationId xmlns:p14="http://schemas.microsoft.com/office/powerpoint/2010/main" val="3305836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 Placeholder 3"/>
          <p:cNvSpPr txBox="1">
            <a:spLocks noGrp="1"/>
          </p:cNvSpPr>
          <p:nvPr>
            <p:ph type="body" sz="quarter" idx="10"/>
          </p:nvPr>
        </p:nvSpPr>
        <p:spPr>
          <a:xfrm>
            <a:off x="1535113" y="8833355"/>
            <a:ext cx="21314071" cy="2633157"/>
          </a:xfrm>
          <a:prstGeom prst="rect">
            <a:avLst/>
          </a:prstGeom>
        </p:spPr>
        <p:txBody>
          <a:bodyPr vert="horz" lIns="0" tIns="0" rIns="0" bIns="0" rtlCol="0" anchor="t">
            <a:noAutofit/>
          </a:bodyPr>
          <a:lstStyle>
            <a:lvl1pPr marL="0" indent="0" algn="l" defTabSz="1828800" rtl="0" eaLnBrk="1" latinLnBrk="0" hangingPunct="1">
              <a:lnSpc>
                <a:spcPts val="10800"/>
              </a:lnSpc>
              <a:spcBef>
                <a:spcPts val="0"/>
              </a:spcBef>
              <a:spcAft>
                <a:spcPts val="0"/>
              </a:spcAft>
              <a:buFont typeface="Arial" pitchFamily="34" charset="0"/>
              <a:buNone/>
              <a:defRPr sz="9700" b="1" kern="1200" baseline="0">
                <a:solidFill>
                  <a:schemeClr val="accent2"/>
                </a:solidFill>
                <a:latin typeface="+mn-lt"/>
                <a:ea typeface="+mn-ea"/>
                <a:cs typeface="Arial" pitchFamily="34" charset="0"/>
              </a:defRPr>
            </a:lvl1pPr>
            <a:lvl2pPr marL="0" indent="0" algn="l" defTabSz="1828800" rtl="0" eaLnBrk="1" latinLnBrk="0" hangingPunct="1">
              <a:lnSpc>
                <a:spcPts val="10800"/>
              </a:lnSpc>
              <a:spcBef>
                <a:spcPts val="0"/>
              </a:spcBef>
              <a:spcAft>
                <a:spcPts val="0"/>
              </a:spcAft>
              <a:buFont typeface="Arial" pitchFamily="34" charset="0"/>
              <a:buNone/>
              <a:defRPr sz="5600" b="0" kern="1200">
                <a:solidFill>
                  <a:schemeClr val="accent2"/>
                </a:solidFill>
                <a:latin typeface="+mn-lt"/>
                <a:ea typeface="+mn-ea"/>
                <a:cs typeface="Arial" pitchFamily="34" charset="0"/>
              </a:defRPr>
            </a:lvl2pPr>
            <a:lvl3pPr marL="457200" indent="-4572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3pPr>
            <a:lvl4pPr marL="86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4pPr>
            <a:lvl5pPr marL="1296000" indent="-432000" algn="l" defTabSz="1828800" rtl="0" eaLnBrk="1" latinLnBrk="0" hangingPunct="1">
              <a:spcBef>
                <a:spcPts val="0"/>
              </a:spcBef>
              <a:spcAft>
                <a:spcPts val="2400"/>
              </a:spcAft>
              <a:buFont typeface="Arial" panose="020B0604020202020204" pitchFamily="34" charset="0"/>
              <a:buChar char="•"/>
              <a:defRPr sz="3200" b="0" kern="1200" baseline="0">
                <a:solidFill>
                  <a:schemeClr val="tx1"/>
                </a:solidFill>
                <a:latin typeface="+mn-lt"/>
                <a:ea typeface="+mn-ea"/>
                <a:cs typeface="Arial" pitchFamily="34" charset="0"/>
              </a:defRPr>
            </a:lvl5pPr>
            <a:lvl6pPr marL="1728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6pPr>
            <a:lvl7pPr marL="2160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7pPr>
            <a:lvl8pPr marL="2592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8pPr>
            <a:lvl9pPr marL="302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9pPr>
          </a:lstStyle>
          <a:p>
            <a:pPr>
              <a:lnSpc>
                <a:spcPts val="1500"/>
              </a:lnSpc>
              <a:spcAft>
                <a:spcPts val="1000"/>
              </a:spcAft>
            </a:pPr>
            <a:r>
              <a:rPr lang="en-AU" sz="1200" b="0" dirty="0" smtClean="0">
                <a:solidFill>
                  <a:schemeClr val="tx1"/>
                </a:solidFill>
              </a:rPr>
              <a:t>To </a:t>
            </a:r>
            <a:r>
              <a:rPr lang="en-AU" sz="1200" b="0" dirty="0">
                <a:solidFill>
                  <a:schemeClr val="tx1"/>
                </a:solidFill>
              </a:rPr>
              <a:t>receive this publication in an accessible format phone 03 9096 2761, </a:t>
            </a:r>
            <a:r>
              <a:rPr lang="en-AU" sz="1200" b="0" dirty="0" smtClean="0">
                <a:solidFill>
                  <a:schemeClr val="tx1"/>
                </a:solidFill>
              </a:rPr>
              <a:t>using </a:t>
            </a:r>
            <a:r>
              <a:rPr lang="en-AU" sz="1200" b="0" dirty="0">
                <a:solidFill>
                  <a:schemeClr val="tx1"/>
                </a:solidFill>
              </a:rPr>
              <a:t>the National Relay Service 13 36 77 if required, or </a:t>
            </a:r>
            <a:r>
              <a:rPr lang="en-AU" sz="1200" b="0" dirty="0">
                <a:solidFill>
                  <a:schemeClr val="tx1"/>
                </a:solidFill>
                <a:hlinkClick r:id="rId3"/>
              </a:rPr>
              <a:t>email Safer Care </a:t>
            </a:r>
            <a:r>
              <a:rPr lang="en-AU" sz="1200" b="0" dirty="0" smtClean="0">
                <a:solidFill>
                  <a:schemeClr val="tx1"/>
                </a:solidFill>
                <a:hlinkClick r:id="rId3"/>
              </a:rPr>
              <a:t>Victoria</a:t>
            </a:r>
            <a:r>
              <a:rPr lang="en-AU" sz="1200" b="0" dirty="0" smtClean="0">
                <a:solidFill>
                  <a:schemeClr val="tx1"/>
                </a:solidFill>
              </a:rPr>
              <a:t> </a:t>
            </a:r>
            <a:r>
              <a:rPr lang="en-AU" sz="1200" b="0" dirty="0">
                <a:solidFill>
                  <a:schemeClr val="tx1"/>
                </a:solidFill>
              </a:rPr>
              <a:t>&lt;bcv@safercare.vic.gov.au&gt;</a:t>
            </a:r>
          </a:p>
          <a:p>
            <a:pPr>
              <a:lnSpc>
                <a:spcPts val="1500"/>
              </a:lnSpc>
              <a:spcAft>
                <a:spcPts val="1000"/>
              </a:spcAft>
            </a:pPr>
            <a:r>
              <a:rPr lang="en-AU" sz="1200" b="0" dirty="0">
                <a:solidFill>
                  <a:schemeClr val="tx1"/>
                </a:solidFill>
              </a:rPr>
              <a:t>Authorised and published by the Victorian Government, 1 Treasury Place, Melbourne.</a:t>
            </a:r>
          </a:p>
          <a:p>
            <a:pPr>
              <a:lnSpc>
                <a:spcPts val="1500"/>
              </a:lnSpc>
              <a:spcAft>
                <a:spcPts val="1000"/>
              </a:spcAft>
            </a:pPr>
            <a:r>
              <a:rPr lang="en-AU" sz="1200" b="0" dirty="0">
                <a:solidFill>
                  <a:schemeClr val="tx1"/>
                </a:solidFill>
              </a:rPr>
              <a:t>© State of Victoria </a:t>
            </a:r>
            <a:r>
              <a:rPr lang="en-AU" sz="1200" b="0" dirty="0" smtClean="0">
                <a:solidFill>
                  <a:schemeClr val="tx1"/>
                </a:solidFill>
              </a:rPr>
              <a:t>(Safer </a:t>
            </a:r>
            <a:r>
              <a:rPr lang="en-AU" sz="1200" b="0" dirty="0">
                <a:solidFill>
                  <a:schemeClr val="tx1"/>
                </a:solidFill>
              </a:rPr>
              <a:t>Care Victoria) and State of New South Wales </a:t>
            </a:r>
            <a:r>
              <a:rPr lang="en-AU" sz="1200" b="0" dirty="0" smtClean="0">
                <a:solidFill>
                  <a:schemeClr val="tx1"/>
                </a:solidFill>
              </a:rPr>
              <a:t>(Clinical </a:t>
            </a:r>
            <a:r>
              <a:rPr lang="en-AU" sz="1200" b="0" dirty="0">
                <a:solidFill>
                  <a:schemeClr val="tx1"/>
                </a:solidFill>
              </a:rPr>
              <a:t>Excellence Commission) 2018</a:t>
            </a:r>
          </a:p>
          <a:p>
            <a:pPr>
              <a:lnSpc>
                <a:spcPts val="1500"/>
              </a:lnSpc>
              <a:spcAft>
                <a:spcPts val="1000"/>
              </a:spcAft>
            </a:pPr>
            <a:r>
              <a:rPr lang="en-AU" sz="1200" b="0" dirty="0">
                <a:solidFill>
                  <a:schemeClr val="tx1"/>
                </a:solidFill>
              </a:rPr>
              <a:t> </a:t>
            </a:r>
            <a:endParaRPr lang="en-AU" sz="1200" b="0" dirty="0" smtClean="0">
              <a:solidFill>
                <a:schemeClr val="tx1"/>
              </a:solidFill>
            </a:endParaRPr>
          </a:p>
          <a:p>
            <a:pPr>
              <a:lnSpc>
                <a:spcPts val="1500"/>
              </a:lnSpc>
              <a:spcAft>
                <a:spcPts val="1000"/>
              </a:spcAft>
            </a:pPr>
            <a:endParaRPr lang="en-AU" sz="1200" b="0" dirty="0">
              <a:solidFill>
                <a:schemeClr val="tx1"/>
              </a:solidFill>
            </a:endParaRPr>
          </a:p>
          <a:p>
            <a:pPr>
              <a:lnSpc>
                <a:spcPts val="1500"/>
              </a:lnSpc>
              <a:spcAft>
                <a:spcPts val="1000"/>
              </a:spcAft>
            </a:pPr>
            <a:r>
              <a:rPr lang="en-AU" sz="1200" b="0" dirty="0" smtClean="0">
                <a:solidFill>
                  <a:schemeClr val="tx1"/>
                </a:solidFill>
              </a:rPr>
              <a:t>This </a:t>
            </a:r>
            <a:r>
              <a:rPr lang="en-AU" sz="1200" b="0" dirty="0">
                <a:solidFill>
                  <a:schemeClr val="tx1"/>
                </a:solidFill>
              </a:rPr>
              <a:t>work, Organisational Strategy for Improvement Matrix (OSIM) s</a:t>
            </a:r>
            <a:r>
              <a:rPr lang="en-AU" sz="1200" b="0" dirty="0" smtClean="0">
                <a:solidFill>
                  <a:schemeClr val="tx1"/>
                </a:solidFill>
              </a:rPr>
              <a:t>lide </a:t>
            </a:r>
            <a:r>
              <a:rPr lang="en-AU" sz="1200" b="0" dirty="0">
                <a:solidFill>
                  <a:schemeClr val="tx1"/>
                </a:solidFill>
              </a:rPr>
              <a:t>p</a:t>
            </a:r>
            <a:r>
              <a:rPr lang="en-AU" sz="1200" b="0" dirty="0" smtClean="0">
                <a:solidFill>
                  <a:schemeClr val="tx1"/>
                </a:solidFill>
              </a:rPr>
              <a:t>resentation </a:t>
            </a:r>
            <a:r>
              <a:rPr lang="en-AU" sz="1200" b="0" dirty="0">
                <a:solidFill>
                  <a:schemeClr val="tx1"/>
                </a:solidFill>
              </a:rPr>
              <a:t>t</a:t>
            </a:r>
            <a:r>
              <a:rPr lang="en-AU" sz="1200" b="0" dirty="0" smtClean="0">
                <a:solidFill>
                  <a:schemeClr val="tx1"/>
                </a:solidFill>
              </a:rPr>
              <a:t>emplate, </a:t>
            </a:r>
            <a:r>
              <a:rPr lang="en-AU" sz="1200" b="0" dirty="0">
                <a:solidFill>
                  <a:schemeClr val="tx1"/>
                </a:solidFill>
              </a:rPr>
              <a:t>is licensed under a Creative Commons Attribution 4.0 licence [link to http://creativecommons.org/licenses/by/4.0/]. You are free to re-use the work under that licence, on the condition that you credit the State of Victoria </a:t>
            </a:r>
            <a:r>
              <a:rPr lang="en-AU" sz="1200" b="0" dirty="0" smtClean="0">
                <a:solidFill>
                  <a:schemeClr val="tx1"/>
                </a:solidFill>
              </a:rPr>
              <a:t>(Safer </a:t>
            </a:r>
            <a:r>
              <a:rPr lang="en-AU" sz="1200" b="0" dirty="0">
                <a:solidFill>
                  <a:schemeClr val="tx1"/>
                </a:solidFill>
              </a:rPr>
              <a:t>Care Victoria) and the State of New South Wales </a:t>
            </a:r>
            <a:r>
              <a:rPr lang="en-AU" sz="1200" b="0" dirty="0" smtClean="0">
                <a:solidFill>
                  <a:schemeClr val="tx1"/>
                </a:solidFill>
              </a:rPr>
              <a:t>(Clinical </a:t>
            </a:r>
            <a:r>
              <a:rPr lang="en-AU" sz="1200" b="0" dirty="0">
                <a:solidFill>
                  <a:schemeClr val="tx1"/>
                </a:solidFill>
              </a:rPr>
              <a:t>Excellence Commission) as author, indicate if changes were made and comply with the other licence terms. The licence does not apply to any branding, including the Victorian Government logo and the Safer Care Victoria logo.</a:t>
            </a:r>
          </a:p>
          <a:p>
            <a:pPr>
              <a:lnSpc>
                <a:spcPts val="1500"/>
              </a:lnSpc>
              <a:spcAft>
                <a:spcPts val="1000"/>
              </a:spcAft>
            </a:pPr>
            <a:r>
              <a:rPr lang="en-AU" sz="1200" b="0" dirty="0" smtClean="0">
                <a:solidFill>
                  <a:schemeClr val="tx1"/>
                </a:solidFill>
              </a:rPr>
              <a:t>Available </a:t>
            </a:r>
            <a:r>
              <a:rPr lang="en-AU" sz="1200" b="0" dirty="0">
                <a:solidFill>
                  <a:schemeClr val="tx1"/>
                </a:solidFill>
              </a:rPr>
              <a:t>at Better Care Victoria </a:t>
            </a:r>
            <a:r>
              <a:rPr lang="en-AU" sz="1200" b="0" dirty="0">
                <a:solidFill>
                  <a:schemeClr val="tx1"/>
                </a:solidFill>
                <a:hlinkClick r:id="rId4"/>
              </a:rPr>
              <a:t>https://</a:t>
            </a:r>
            <a:r>
              <a:rPr lang="en-AU" sz="1200" b="0" dirty="0" smtClean="0">
                <a:solidFill>
                  <a:schemeClr val="tx1"/>
                </a:solidFill>
                <a:hlinkClick r:id="rId4"/>
              </a:rPr>
              <a:t>www.bettercare.vic.gov.au</a:t>
            </a:r>
            <a:endParaRPr lang="en-AU" sz="1200" dirty="0"/>
          </a:p>
        </p:txBody>
      </p:sp>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524079" y="9810328"/>
            <a:ext cx="1227411" cy="429442"/>
          </a:xfrm>
          <a:prstGeom prst="rect">
            <a:avLst/>
          </a:prstGeom>
        </p:spPr>
      </p:pic>
    </p:spTree>
    <p:extLst>
      <p:ext uri="{BB962C8B-B14F-4D97-AF65-F5344CB8AC3E}">
        <p14:creationId xmlns:p14="http://schemas.microsoft.com/office/powerpoint/2010/main" val="1772664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AU" dirty="0" smtClean="0">
                <a:solidFill>
                  <a:srgbClr val="006298"/>
                </a:solidFill>
              </a:rPr>
              <a:t>About capability for improvement</a:t>
            </a:r>
            <a:endParaRPr lang="en-AU" dirty="0">
              <a:solidFill>
                <a:srgbClr val="006298"/>
              </a:solidFill>
            </a:endParaRPr>
          </a:p>
        </p:txBody>
      </p:sp>
      <p:sp>
        <p:nvSpPr>
          <p:cNvPr id="4" name="Rounded Rectangle 3">
            <a:hlinkClick r:id="rId2"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smtClean="0">
                <a:solidFill>
                  <a:schemeClr val="tx1"/>
                </a:solidFill>
              </a:rPr>
              <a:t>Click here to return to Contents</a:t>
            </a:r>
          </a:p>
        </p:txBody>
      </p:sp>
    </p:spTree>
    <p:extLst>
      <p:ext uri="{BB962C8B-B14F-4D97-AF65-F5344CB8AC3E}">
        <p14:creationId xmlns:p14="http://schemas.microsoft.com/office/powerpoint/2010/main" val="39648319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533600" y="3473624"/>
            <a:ext cx="10586392" cy="8064896"/>
          </a:xfrm>
          <a:prstGeom prst="rect">
            <a:avLst/>
          </a:prstGeom>
          <a:solidFill>
            <a:schemeClr val="bg1">
              <a:lumMod val="9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dirty="0" smtClean="0">
              <a:solidFill>
                <a:schemeClr val="tx1"/>
              </a:solidFill>
            </a:endParaRPr>
          </a:p>
        </p:txBody>
      </p:sp>
      <p:sp>
        <p:nvSpPr>
          <p:cNvPr id="11" name="Title 10"/>
          <p:cNvSpPr>
            <a:spLocks noGrp="1"/>
          </p:cNvSpPr>
          <p:nvPr>
            <p:ph type="title"/>
          </p:nvPr>
        </p:nvSpPr>
        <p:spPr/>
        <p:txBody>
          <a:bodyPr/>
          <a:lstStyle/>
          <a:p>
            <a:r>
              <a:rPr lang="en-AU" sz="8800" dirty="0" smtClean="0">
                <a:solidFill>
                  <a:srgbClr val="006298"/>
                </a:solidFill>
              </a:rPr>
              <a:t>What is organisational capability for improvement?</a:t>
            </a:r>
            <a:endParaRPr lang="en-AU" sz="8800" dirty="0">
              <a:solidFill>
                <a:srgbClr val="006298"/>
              </a:solidFill>
            </a:endParaRPr>
          </a:p>
        </p:txBody>
      </p:sp>
      <p:cxnSp>
        <p:nvCxnSpPr>
          <p:cNvPr id="4" name="Straight Arrow Connector 3"/>
          <p:cNvCxnSpPr/>
          <p:nvPr/>
        </p:nvCxnSpPr>
        <p:spPr>
          <a:xfrm>
            <a:off x="9743728" y="5038547"/>
            <a:ext cx="3888432"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39" name="Text Placeholder 4"/>
          <p:cNvSpPr>
            <a:spLocks noGrp="1"/>
          </p:cNvSpPr>
          <p:nvPr>
            <p:ph type="body" sz="quarter" idx="10"/>
          </p:nvPr>
        </p:nvSpPr>
        <p:spPr>
          <a:xfrm>
            <a:off x="13992200" y="4049688"/>
            <a:ext cx="9320311" cy="7882341"/>
          </a:xfrm>
        </p:spPr>
        <p:txBody>
          <a:bodyPr/>
          <a:lstStyle/>
          <a:p>
            <a:pPr>
              <a:spcAft>
                <a:spcPts val="2400"/>
              </a:spcAft>
            </a:pPr>
            <a:r>
              <a:rPr lang="en-AU" sz="3600" b="0" dirty="0" smtClean="0">
                <a:solidFill>
                  <a:schemeClr val="tx1"/>
                </a:solidFill>
              </a:rPr>
              <a:t>In the context of improvement, organisational capability focuses on the way:</a:t>
            </a:r>
          </a:p>
          <a:p>
            <a:pPr algn="ctr"/>
            <a:r>
              <a:rPr lang="en-AU" sz="3600" dirty="0" smtClean="0">
                <a:solidFill>
                  <a:schemeClr val="tx1"/>
                </a:solidFill>
              </a:rPr>
              <a:t>improvement </a:t>
            </a:r>
            <a:r>
              <a:rPr lang="en-AU" sz="3600" dirty="0">
                <a:solidFill>
                  <a:srgbClr val="007D8A"/>
                </a:solidFill>
              </a:rPr>
              <a:t>skills, knowledge and abilities </a:t>
            </a:r>
            <a:r>
              <a:rPr lang="en-AU" sz="3600" dirty="0">
                <a:solidFill>
                  <a:schemeClr val="tx1"/>
                </a:solidFill>
              </a:rPr>
              <a:t>of individuals </a:t>
            </a:r>
            <a:endParaRPr lang="en-AU" sz="3600" dirty="0" smtClean="0">
              <a:solidFill>
                <a:schemeClr val="tx1"/>
              </a:solidFill>
            </a:endParaRPr>
          </a:p>
          <a:p>
            <a:pPr algn="ctr">
              <a:spcBef>
                <a:spcPts val="1200"/>
              </a:spcBef>
              <a:spcAft>
                <a:spcPts val="1200"/>
              </a:spcAft>
            </a:pPr>
            <a:r>
              <a:rPr lang="en-AU" sz="3600" b="0" dirty="0">
                <a:solidFill>
                  <a:schemeClr val="tx1"/>
                </a:solidFill>
              </a:rPr>
              <a:t>c</a:t>
            </a:r>
            <a:r>
              <a:rPr lang="en-AU" sz="3600" b="0" dirty="0" smtClean="0">
                <a:solidFill>
                  <a:schemeClr val="tx1"/>
                </a:solidFill>
              </a:rPr>
              <a:t>ombine with</a:t>
            </a:r>
            <a:endParaRPr lang="en-AU" sz="3600" b="0" dirty="0">
              <a:solidFill>
                <a:schemeClr val="tx1"/>
              </a:solidFill>
            </a:endParaRPr>
          </a:p>
          <a:p>
            <a:pPr algn="ctr"/>
            <a:r>
              <a:rPr lang="en-AU" sz="3600" dirty="0" smtClean="0">
                <a:solidFill>
                  <a:schemeClr val="tx1"/>
                </a:solidFill>
              </a:rPr>
              <a:t>organisational </a:t>
            </a:r>
            <a:r>
              <a:rPr lang="en-AU" sz="3600" dirty="0">
                <a:solidFill>
                  <a:srgbClr val="007D8A"/>
                </a:solidFill>
              </a:rPr>
              <a:t>systems, processes, norms and values</a:t>
            </a:r>
            <a:r>
              <a:rPr lang="en-AU" sz="3600" dirty="0">
                <a:solidFill>
                  <a:schemeClr val="tx1"/>
                </a:solidFill>
              </a:rPr>
              <a:t> </a:t>
            </a:r>
            <a:r>
              <a:rPr lang="en-AU" sz="3600" dirty="0" smtClean="0">
                <a:solidFill>
                  <a:schemeClr val="tx1"/>
                </a:solidFill>
              </a:rPr>
              <a:t>in place to support and drive improvement</a:t>
            </a:r>
          </a:p>
          <a:p>
            <a:pPr algn="ctr">
              <a:spcBef>
                <a:spcPts val="1200"/>
              </a:spcBef>
              <a:spcAft>
                <a:spcPts val="1200"/>
              </a:spcAft>
            </a:pPr>
            <a:r>
              <a:rPr lang="en-AU" sz="3600" b="0" dirty="0">
                <a:solidFill>
                  <a:schemeClr val="tx1"/>
                </a:solidFill>
              </a:rPr>
              <a:t>to meet</a:t>
            </a:r>
          </a:p>
          <a:p>
            <a:pPr algn="ctr"/>
            <a:r>
              <a:rPr lang="en-AU" sz="3600" dirty="0" smtClean="0">
                <a:solidFill>
                  <a:schemeClr val="tx1"/>
                </a:solidFill>
              </a:rPr>
              <a:t>the </a:t>
            </a:r>
            <a:r>
              <a:rPr lang="en-AU" sz="3600" dirty="0">
                <a:solidFill>
                  <a:srgbClr val="007D8A"/>
                </a:solidFill>
              </a:rPr>
              <a:t>strategic intent </a:t>
            </a:r>
            <a:r>
              <a:rPr lang="en-AU" sz="3600" dirty="0">
                <a:solidFill>
                  <a:schemeClr val="tx1"/>
                </a:solidFill>
              </a:rPr>
              <a:t>of the </a:t>
            </a:r>
            <a:r>
              <a:rPr lang="en-AU" sz="3600" dirty="0" smtClean="0">
                <a:solidFill>
                  <a:schemeClr val="tx1"/>
                </a:solidFill>
              </a:rPr>
              <a:t>organisation.</a:t>
            </a:r>
          </a:p>
        </p:txBody>
      </p:sp>
      <p:sp>
        <p:nvSpPr>
          <p:cNvPr id="24" name="Text Placeholder 4"/>
          <p:cNvSpPr txBox="1">
            <a:spLocks/>
          </p:cNvSpPr>
          <p:nvPr/>
        </p:nvSpPr>
        <p:spPr>
          <a:xfrm>
            <a:off x="1533600" y="3689648"/>
            <a:ext cx="10586392" cy="577621"/>
          </a:xfrm>
          <a:prstGeom prst="rect">
            <a:avLst/>
          </a:prstGeom>
        </p:spPr>
        <p:txBody>
          <a:bodyPr vert="horz" lIns="0" tIns="0" rIns="0" bIns="0" rtlCol="0">
            <a:noAutofit/>
          </a:bodyPr>
          <a:lstStyle>
            <a:lvl1pPr marL="0" indent="0" algn="l" defTabSz="1828800" rtl="0" eaLnBrk="1" latinLnBrk="0" hangingPunct="1">
              <a:lnSpc>
                <a:spcPts val="4800"/>
              </a:lnSpc>
              <a:spcBef>
                <a:spcPts val="0"/>
              </a:spcBef>
              <a:spcAft>
                <a:spcPts val="1134"/>
              </a:spcAft>
              <a:buFont typeface="Arial" pitchFamily="34" charset="0"/>
              <a:buNone/>
              <a:defRPr sz="5000" b="1" kern="1200" baseline="0">
                <a:solidFill>
                  <a:schemeClr val="tx2"/>
                </a:solidFill>
                <a:latin typeface="+mn-lt"/>
                <a:ea typeface="+mn-ea"/>
                <a:cs typeface="Arial" pitchFamily="34" charset="0"/>
              </a:defRPr>
            </a:lvl1pPr>
            <a:lvl2pPr marL="0" indent="0" algn="l" defTabSz="1828800" rtl="0" eaLnBrk="1" latinLnBrk="0" hangingPunct="1">
              <a:lnSpc>
                <a:spcPts val="4600"/>
              </a:lnSpc>
              <a:spcBef>
                <a:spcPts val="0"/>
              </a:spcBef>
              <a:spcAft>
                <a:spcPts val="1984"/>
              </a:spcAft>
              <a:buFont typeface="Arial" pitchFamily="34" charset="0"/>
              <a:buNone/>
              <a:defRPr sz="3400" b="0" kern="1200">
                <a:solidFill>
                  <a:schemeClr val="tx1"/>
                </a:solidFill>
                <a:latin typeface="+mn-lt"/>
                <a:ea typeface="+mn-ea"/>
                <a:cs typeface="Arial" pitchFamily="34" charset="0"/>
              </a:defRPr>
            </a:lvl2pPr>
            <a:lvl3pPr marL="457200" indent="-4572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3pPr>
            <a:lvl4pPr marL="86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4pPr>
            <a:lvl5pPr marL="1296000" indent="-432000" algn="l" defTabSz="1828800" rtl="0" eaLnBrk="1" latinLnBrk="0" hangingPunct="1">
              <a:spcBef>
                <a:spcPts val="0"/>
              </a:spcBef>
              <a:spcAft>
                <a:spcPts val="2400"/>
              </a:spcAft>
              <a:buFont typeface="Arial" panose="020B0604020202020204" pitchFamily="34" charset="0"/>
              <a:buChar char="•"/>
              <a:defRPr sz="3200" b="0" kern="1200" baseline="0">
                <a:solidFill>
                  <a:schemeClr val="tx1"/>
                </a:solidFill>
                <a:latin typeface="+mn-lt"/>
                <a:ea typeface="+mn-ea"/>
                <a:cs typeface="Arial" pitchFamily="34" charset="0"/>
              </a:defRPr>
            </a:lvl5pPr>
            <a:lvl6pPr marL="1728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6pPr>
            <a:lvl7pPr marL="2160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7pPr>
            <a:lvl8pPr marL="2592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8pPr>
            <a:lvl9pPr marL="302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9pPr>
          </a:lstStyle>
          <a:p>
            <a:pPr algn="ctr"/>
            <a:r>
              <a:rPr lang="en-AU" b="0" dirty="0" smtClean="0">
                <a:solidFill>
                  <a:srgbClr val="007D8A"/>
                </a:solidFill>
              </a:rPr>
              <a:t>Capability must exist at three levels</a:t>
            </a:r>
            <a:endParaRPr lang="en-AU" dirty="0">
              <a:solidFill>
                <a:srgbClr val="007D8A"/>
              </a:solidFill>
            </a:endParaRPr>
          </a:p>
        </p:txBody>
      </p:sp>
      <p:grpSp>
        <p:nvGrpSpPr>
          <p:cNvPr id="2" name="Group 1"/>
          <p:cNvGrpSpPr/>
          <p:nvPr/>
        </p:nvGrpSpPr>
        <p:grpSpPr>
          <a:xfrm>
            <a:off x="2681390" y="4638588"/>
            <a:ext cx="7714749" cy="6395876"/>
            <a:chOff x="2681390" y="4638588"/>
            <a:chExt cx="7714749" cy="6395876"/>
          </a:xfrm>
        </p:grpSpPr>
        <p:grpSp>
          <p:nvGrpSpPr>
            <p:cNvPr id="19" name="Group 18"/>
            <p:cNvGrpSpPr/>
            <p:nvPr/>
          </p:nvGrpSpPr>
          <p:grpSpPr>
            <a:xfrm>
              <a:off x="2681390" y="4638588"/>
              <a:ext cx="7714749" cy="6395876"/>
              <a:chOff x="1740947" y="3016642"/>
              <a:chExt cx="7714749" cy="6395876"/>
            </a:xfrm>
          </p:grpSpPr>
          <p:sp>
            <p:nvSpPr>
              <p:cNvPr id="20" name="Arc 19"/>
              <p:cNvSpPr/>
              <p:nvPr/>
            </p:nvSpPr>
            <p:spPr>
              <a:xfrm rot="2804108">
                <a:off x="2097794" y="4036626"/>
                <a:ext cx="2353659" cy="2298722"/>
              </a:xfrm>
              <a:prstGeom prst="arc">
                <a:avLst/>
              </a:prstGeom>
              <a:ln w="76200">
                <a:solidFill>
                  <a:schemeClr val="bg1">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dirty="0"/>
              </a:p>
            </p:txBody>
          </p:sp>
          <p:sp>
            <p:nvSpPr>
              <p:cNvPr id="25" name="Oval 24"/>
              <p:cNvSpPr/>
              <p:nvPr/>
            </p:nvSpPr>
            <p:spPr>
              <a:xfrm>
                <a:off x="2148650" y="3016642"/>
                <a:ext cx="1834438" cy="1834438"/>
              </a:xfrm>
              <a:prstGeom prst="ellipse">
                <a:avLst/>
              </a:prstGeom>
              <a:solidFill>
                <a:schemeClr val="bg2">
                  <a:lumMod val="40000"/>
                  <a:lumOff val="60000"/>
                </a:schemeClr>
              </a:solidFill>
              <a:ln>
                <a:solidFill>
                  <a:schemeClr val="bg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b" anchorCtr="0" forceAA="0" compatLnSpc="1">
                <a:prstTxWarp prst="textNoShape">
                  <a:avLst/>
                </a:prstTxWarp>
                <a:noAutofit/>
              </a:bodyPr>
              <a:lstStyle/>
              <a:p>
                <a:pPr algn="ctr"/>
                <a:endParaRPr lang="en-AU" sz="1600" dirty="0" smtClean="0">
                  <a:solidFill>
                    <a:schemeClr val="tx1"/>
                  </a:solidFill>
                </a:endParaRPr>
              </a:p>
              <a:p>
                <a:pPr algn="ctr"/>
                <a:r>
                  <a:rPr lang="en-AU" sz="1600" dirty="0" smtClean="0">
                    <a:solidFill>
                      <a:schemeClr val="tx1"/>
                    </a:solidFill>
                  </a:rPr>
                  <a:t>Health service</a:t>
                </a:r>
              </a:p>
            </p:txBody>
          </p:sp>
          <p:sp>
            <p:nvSpPr>
              <p:cNvPr id="26" name="Oval 25"/>
              <p:cNvSpPr/>
              <p:nvPr/>
            </p:nvSpPr>
            <p:spPr>
              <a:xfrm>
                <a:off x="2148650" y="5310712"/>
                <a:ext cx="1834438" cy="1834438"/>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dirty="0" smtClean="0">
                  <a:solidFill>
                    <a:schemeClr val="tx1"/>
                  </a:solidFill>
                </a:endParaRPr>
              </a:p>
            </p:txBody>
          </p:sp>
          <p:sp>
            <p:nvSpPr>
              <p:cNvPr id="27" name="Oval 26"/>
              <p:cNvSpPr/>
              <p:nvPr/>
            </p:nvSpPr>
            <p:spPr>
              <a:xfrm>
                <a:off x="2148650" y="7578080"/>
                <a:ext cx="1834438" cy="1834438"/>
              </a:xfrm>
              <a:prstGeom prst="ellipse">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dirty="0" smtClean="0">
                  <a:solidFill>
                    <a:schemeClr val="tx1"/>
                  </a:solidFill>
                </a:endParaRPr>
              </a:p>
            </p:txBody>
          </p:sp>
          <p:sp>
            <p:nvSpPr>
              <p:cNvPr id="28" name="Arc 27"/>
              <p:cNvSpPr/>
              <p:nvPr/>
            </p:nvSpPr>
            <p:spPr>
              <a:xfrm rot="2804108">
                <a:off x="2097793" y="6588013"/>
                <a:ext cx="2353659" cy="2298722"/>
              </a:xfrm>
              <a:prstGeom prst="arc">
                <a:avLst/>
              </a:prstGeom>
              <a:ln w="76200">
                <a:solidFill>
                  <a:schemeClr val="bg1">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dirty="0"/>
              </a:p>
            </p:txBody>
          </p:sp>
          <p:sp>
            <p:nvSpPr>
              <p:cNvPr id="29" name="Arc 28"/>
              <p:cNvSpPr/>
              <p:nvPr/>
            </p:nvSpPr>
            <p:spPr>
              <a:xfrm rot="13604108">
                <a:off x="1713478" y="4036626"/>
                <a:ext cx="2353659" cy="2298722"/>
              </a:xfrm>
              <a:prstGeom prst="arc">
                <a:avLst/>
              </a:prstGeom>
              <a:ln w="76200">
                <a:solidFill>
                  <a:schemeClr val="bg1">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dirty="0"/>
              </a:p>
            </p:txBody>
          </p:sp>
          <p:sp>
            <p:nvSpPr>
              <p:cNvPr id="30" name="Arc 29"/>
              <p:cNvSpPr/>
              <p:nvPr/>
            </p:nvSpPr>
            <p:spPr>
              <a:xfrm rot="13604108">
                <a:off x="1713478" y="6588013"/>
                <a:ext cx="2353659" cy="2298722"/>
              </a:xfrm>
              <a:prstGeom prst="arc">
                <a:avLst/>
              </a:prstGeom>
              <a:ln w="76200">
                <a:solidFill>
                  <a:schemeClr val="bg1">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dirty="0"/>
              </a:p>
            </p:txBody>
          </p:sp>
          <p:sp>
            <p:nvSpPr>
              <p:cNvPr id="31" name="TextBox 30"/>
              <p:cNvSpPr txBox="1"/>
              <p:nvPr/>
            </p:nvSpPr>
            <p:spPr>
              <a:xfrm>
                <a:off x="4703168" y="3164420"/>
                <a:ext cx="4752528" cy="1538883"/>
              </a:xfrm>
              <a:prstGeom prst="rect">
                <a:avLst/>
              </a:prstGeom>
              <a:noFill/>
            </p:spPr>
            <p:txBody>
              <a:bodyPr wrap="square" rtlCol="0">
                <a:spAutoFit/>
              </a:bodyPr>
              <a:lstStyle/>
              <a:p>
                <a:pPr>
                  <a:spcAft>
                    <a:spcPts val="1200"/>
                  </a:spcAft>
                </a:pPr>
                <a:r>
                  <a:rPr lang="en-AU" sz="2400" b="1" dirty="0" smtClean="0"/>
                  <a:t>Organisational capability</a:t>
                </a:r>
              </a:p>
              <a:p>
                <a:pPr>
                  <a:spcAft>
                    <a:spcPts val="1200"/>
                  </a:spcAft>
                </a:pPr>
                <a:r>
                  <a:rPr lang="en-AU" sz="2000" dirty="0" smtClean="0"/>
                  <a:t>Establish and develop health service wide systems and values to support improvement initiatives.</a:t>
                </a:r>
                <a:endParaRPr lang="en-AU" sz="2000" dirty="0"/>
              </a:p>
            </p:txBody>
          </p:sp>
          <p:sp>
            <p:nvSpPr>
              <p:cNvPr id="32" name="TextBox 31"/>
              <p:cNvSpPr txBox="1"/>
              <p:nvPr/>
            </p:nvSpPr>
            <p:spPr>
              <a:xfrm>
                <a:off x="4703168" y="5273824"/>
                <a:ext cx="4752528" cy="1908215"/>
              </a:xfrm>
              <a:prstGeom prst="rect">
                <a:avLst/>
              </a:prstGeom>
              <a:noFill/>
            </p:spPr>
            <p:txBody>
              <a:bodyPr wrap="square" rtlCol="0">
                <a:spAutoFit/>
              </a:bodyPr>
              <a:lstStyle/>
              <a:p>
                <a:pPr>
                  <a:spcAft>
                    <a:spcPts val="1200"/>
                  </a:spcAft>
                </a:pPr>
                <a:r>
                  <a:rPr lang="en-AU" sz="2400" b="1" dirty="0" smtClean="0"/>
                  <a:t>Facility / department / unit capability</a:t>
                </a:r>
              </a:p>
              <a:p>
                <a:pPr>
                  <a:spcAft>
                    <a:spcPts val="1200"/>
                  </a:spcAft>
                </a:pPr>
                <a:r>
                  <a:rPr lang="en-AU" sz="2000" dirty="0" smtClean="0"/>
                  <a:t>Implementation and adaptation of health service systems, policies, processes and guidelines.</a:t>
                </a:r>
                <a:endParaRPr lang="en-AU" sz="2000" dirty="0"/>
              </a:p>
            </p:txBody>
          </p:sp>
          <p:sp>
            <p:nvSpPr>
              <p:cNvPr id="33" name="TextBox 32"/>
              <p:cNvSpPr txBox="1"/>
              <p:nvPr/>
            </p:nvSpPr>
            <p:spPr>
              <a:xfrm>
                <a:off x="4703168" y="7879746"/>
                <a:ext cx="4752528" cy="1231106"/>
              </a:xfrm>
              <a:prstGeom prst="rect">
                <a:avLst/>
              </a:prstGeom>
              <a:noFill/>
            </p:spPr>
            <p:txBody>
              <a:bodyPr wrap="square" rtlCol="0">
                <a:spAutoFit/>
              </a:bodyPr>
              <a:lstStyle/>
              <a:p>
                <a:pPr>
                  <a:spcAft>
                    <a:spcPts val="1200"/>
                  </a:spcAft>
                </a:pPr>
                <a:r>
                  <a:rPr lang="en-AU" sz="2400" b="1" dirty="0" smtClean="0"/>
                  <a:t>Team and individual </a:t>
                </a:r>
                <a:r>
                  <a:rPr lang="en-AU" sz="2400" b="1" dirty="0"/>
                  <a:t>c</a:t>
                </a:r>
                <a:r>
                  <a:rPr lang="en-AU" sz="2400" b="1" dirty="0" smtClean="0"/>
                  <a:t>apability</a:t>
                </a:r>
              </a:p>
              <a:p>
                <a:pPr>
                  <a:spcAft>
                    <a:spcPts val="1200"/>
                  </a:spcAft>
                </a:pPr>
                <a:r>
                  <a:rPr lang="en-AU" sz="2000" dirty="0" smtClean="0"/>
                  <a:t>Day-to-day application of systems, policies, processes and guidelines.</a:t>
                </a:r>
                <a:endParaRPr lang="en-AU" sz="2000" dirty="0"/>
              </a:p>
            </p:txBody>
          </p:sp>
          <p:pic>
            <p:nvPicPr>
              <p:cNvPr id="34" name="Picture 2" descr="H:\myStuff\10. Images\OSIM\icons8-hospital-3-100.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6351" y="5718413"/>
                <a:ext cx="1019036" cy="1019036"/>
              </a:xfrm>
              <a:prstGeom prst="rect">
                <a:avLst/>
              </a:prstGeom>
              <a:noFill/>
              <a:extLst>
                <a:ext uri="{909E8E84-426E-40DD-AFC4-6F175D3DCCD1}">
                  <a14:hiddenFill xmlns:a14="http://schemas.microsoft.com/office/drawing/2010/main">
                    <a:solidFill>
                      <a:srgbClr val="FFFFFF"/>
                    </a:solidFill>
                  </a14:hiddenFill>
                </a:ext>
              </a:extLst>
            </p:spPr>
          </p:pic>
          <p:pic>
            <p:nvPicPr>
              <p:cNvPr id="38" name="Picture 4" descr="H:\myStuff\10. Images\OSIM\icons8-user-100.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856" y="7945930"/>
                <a:ext cx="1098739" cy="1098739"/>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5" descr="H:\myStuff\10. Images\OSIM\icons8-caduceus-filled-100.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68222" y="3257600"/>
                <a:ext cx="995295" cy="995295"/>
              </a:xfrm>
              <a:prstGeom prst="rect">
                <a:avLst/>
              </a:prstGeom>
              <a:noFill/>
              <a:extLst>
                <a:ext uri="{909E8E84-426E-40DD-AFC4-6F175D3DCCD1}">
                  <a14:hiddenFill xmlns:a14="http://schemas.microsoft.com/office/drawing/2010/main">
                    <a:solidFill>
                      <a:srgbClr val="FFFFFF"/>
                    </a:solidFill>
                  </a14:hiddenFill>
                </a:ext>
              </a:extLst>
            </p:spPr>
          </p:pic>
        </p:grpSp>
        <p:pic>
          <p:nvPicPr>
            <p:cNvPr id="23" name="Picture 2" descr="H:\myStuff\10. Images\OSIM\icons8-lady-100.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10028" y="9599678"/>
              <a:ext cx="1066937" cy="1066937"/>
            </a:xfrm>
            <a:prstGeom prst="rect">
              <a:avLst/>
            </a:prstGeom>
            <a:noFill/>
            <a:extLst>
              <a:ext uri="{909E8E84-426E-40DD-AFC4-6F175D3DCCD1}">
                <a14:hiddenFill xmlns:a14="http://schemas.microsoft.com/office/drawing/2010/main">
                  <a:solidFill>
                    <a:srgbClr val="FFFFFF"/>
                  </a:solidFill>
                </a14:hiddenFill>
              </a:ext>
            </a:extLst>
          </p:spPr>
        </p:pic>
      </p:grpSp>
      <p:sp>
        <p:nvSpPr>
          <p:cNvPr id="37" name="Rounded Rectangle 36">
            <a:hlinkClick r:id="rId7"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smtClean="0">
                <a:solidFill>
                  <a:schemeClr val="tx1"/>
                </a:solidFill>
              </a:rPr>
              <a:t>Click here to return to Contents</a:t>
            </a:r>
          </a:p>
        </p:txBody>
      </p:sp>
    </p:spTree>
    <p:extLst>
      <p:ext uri="{BB962C8B-B14F-4D97-AF65-F5344CB8AC3E}">
        <p14:creationId xmlns:p14="http://schemas.microsoft.com/office/powerpoint/2010/main" val="28058264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533600" y="1128498"/>
            <a:ext cx="22179680" cy="1163380"/>
          </a:xfrm>
        </p:spPr>
        <p:txBody>
          <a:bodyPr/>
          <a:lstStyle/>
          <a:p>
            <a:r>
              <a:rPr lang="en-AU" sz="8800" dirty="0" smtClean="0">
                <a:solidFill>
                  <a:srgbClr val="006298"/>
                </a:solidFill>
              </a:rPr>
              <a:t>Why does it matter?</a:t>
            </a:r>
            <a:endParaRPr lang="en-AU" sz="8800" dirty="0">
              <a:solidFill>
                <a:srgbClr val="006298"/>
              </a:solidFill>
            </a:endParaRPr>
          </a:p>
        </p:txBody>
      </p:sp>
      <p:sp>
        <p:nvSpPr>
          <p:cNvPr id="39" name="TextBox 38"/>
          <p:cNvSpPr txBox="1"/>
          <p:nvPr/>
        </p:nvSpPr>
        <p:spPr>
          <a:xfrm>
            <a:off x="11399912" y="3185592"/>
            <a:ext cx="1560042" cy="2646878"/>
          </a:xfrm>
          <a:prstGeom prst="rect">
            <a:avLst/>
          </a:prstGeom>
          <a:noFill/>
        </p:spPr>
        <p:txBody>
          <a:bodyPr wrap="none" rtlCol="0">
            <a:spAutoFit/>
          </a:bodyPr>
          <a:lstStyle/>
          <a:p>
            <a:pPr algn="ctr"/>
            <a:r>
              <a:rPr lang="en-AU" sz="16600" dirty="0" smtClean="0">
                <a:solidFill>
                  <a:schemeClr val="tx2"/>
                </a:solidFill>
                <a:latin typeface="Albertus XBd" pitchFamily="18" charset="0"/>
              </a:rPr>
              <a:t>“</a:t>
            </a:r>
            <a:endParaRPr lang="en-AU" sz="16600" dirty="0">
              <a:solidFill>
                <a:schemeClr val="tx2"/>
              </a:solidFill>
              <a:latin typeface="Albertus XBd" pitchFamily="18" charset="0"/>
            </a:endParaRPr>
          </a:p>
        </p:txBody>
      </p:sp>
      <p:sp>
        <p:nvSpPr>
          <p:cNvPr id="40" name="TextBox 39"/>
          <p:cNvSpPr txBox="1"/>
          <p:nvPr/>
        </p:nvSpPr>
        <p:spPr>
          <a:xfrm flipV="1">
            <a:off x="11399912" y="8658200"/>
            <a:ext cx="1560042" cy="2646878"/>
          </a:xfrm>
          <a:prstGeom prst="rect">
            <a:avLst/>
          </a:prstGeom>
          <a:noFill/>
        </p:spPr>
        <p:txBody>
          <a:bodyPr wrap="none" rtlCol="0">
            <a:spAutoFit/>
          </a:bodyPr>
          <a:lstStyle/>
          <a:p>
            <a:pPr algn="ctr"/>
            <a:r>
              <a:rPr lang="en-AU" sz="16600" dirty="0" smtClean="0">
                <a:solidFill>
                  <a:schemeClr val="tx2"/>
                </a:solidFill>
                <a:latin typeface="Albertus XBd" pitchFamily="18" charset="0"/>
              </a:rPr>
              <a:t>“</a:t>
            </a:r>
            <a:endParaRPr lang="en-AU" sz="16600" dirty="0">
              <a:solidFill>
                <a:schemeClr val="tx2"/>
              </a:solidFill>
              <a:latin typeface="Albertus XBd" pitchFamily="18" charset="0"/>
            </a:endParaRPr>
          </a:p>
        </p:txBody>
      </p:sp>
      <p:sp>
        <p:nvSpPr>
          <p:cNvPr id="41" name="TextBox 40"/>
          <p:cNvSpPr txBox="1"/>
          <p:nvPr/>
        </p:nvSpPr>
        <p:spPr>
          <a:xfrm>
            <a:off x="3950431" y="4968374"/>
            <a:ext cx="16417824" cy="4524315"/>
          </a:xfrm>
          <a:prstGeom prst="rect">
            <a:avLst/>
          </a:prstGeom>
          <a:noFill/>
        </p:spPr>
        <p:txBody>
          <a:bodyPr wrap="square" rtlCol="0">
            <a:spAutoFit/>
          </a:bodyPr>
          <a:lstStyle/>
          <a:p>
            <a:pPr algn="ctr">
              <a:spcAft>
                <a:spcPts val="1200"/>
              </a:spcAft>
            </a:pPr>
            <a:r>
              <a:rPr lang="en-AU" sz="4800" dirty="0"/>
              <a:t>Improvements in the quality of care </a:t>
            </a:r>
            <a:r>
              <a:rPr lang="en-AU" sz="4800" b="1" dirty="0"/>
              <a:t>do not occur by chance</a:t>
            </a:r>
            <a:r>
              <a:rPr lang="en-AU" sz="4800" dirty="0"/>
              <a:t>. They come from </a:t>
            </a:r>
            <a:r>
              <a:rPr lang="en-AU" sz="4800" dirty="0" smtClean="0"/>
              <a:t>the </a:t>
            </a:r>
            <a:r>
              <a:rPr lang="en-AU" sz="4800" b="1" dirty="0" smtClean="0"/>
              <a:t>intentional </a:t>
            </a:r>
            <a:r>
              <a:rPr lang="en-AU" sz="4800" b="1" dirty="0"/>
              <a:t>actions of staff </a:t>
            </a:r>
            <a:r>
              <a:rPr lang="en-AU" sz="4800" dirty="0"/>
              <a:t>equipped with the </a:t>
            </a:r>
            <a:r>
              <a:rPr lang="en-AU" sz="4800" b="1" dirty="0"/>
              <a:t>skills</a:t>
            </a:r>
            <a:r>
              <a:rPr lang="en-AU" sz="4800" dirty="0"/>
              <a:t> needed to bring about changes </a:t>
            </a:r>
            <a:r>
              <a:rPr lang="en-AU" sz="4800" dirty="0" smtClean="0"/>
              <a:t>in care</a:t>
            </a:r>
            <a:r>
              <a:rPr lang="en-AU" sz="4800" dirty="0"/>
              <a:t>, directly and constantly </a:t>
            </a:r>
            <a:r>
              <a:rPr lang="en-AU" sz="4800" b="1" dirty="0"/>
              <a:t>supported by leaders at all levels</a:t>
            </a:r>
            <a:r>
              <a:rPr lang="en-AU" sz="4800" dirty="0"/>
              <a:t>. They do not come </a:t>
            </a:r>
            <a:r>
              <a:rPr lang="en-AU" sz="4800" dirty="0" smtClean="0"/>
              <a:t>free and </a:t>
            </a:r>
            <a:r>
              <a:rPr lang="en-AU" sz="4800" dirty="0"/>
              <a:t>will require a substantial and sustained </a:t>
            </a:r>
            <a:r>
              <a:rPr lang="en-AU" sz="4800" b="1" dirty="0"/>
              <a:t>commitment of time and r</a:t>
            </a:r>
            <a:r>
              <a:rPr lang="en-AU" sz="4800" b="1" dirty="0" smtClean="0"/>
              <a:t>esources</a:t>
            </a:r>
            <a:r>
              <a:rPr lang="en-AU" sz="4800" dirty="0"/>
              <a:t>.</a:t>
            </a:r>
          </a:p>
        </p:txBody>
      </p:sp>
      <p:sp>
        <p:nvSpPr>
          <p:cNvPr id="2" name="Rectangle 1"/>
          <p:cNvSpPr/>
          <p:nvPr/>
        </p:nvSpPr>
        <p:spPr>
          <a:xfrm>
            <a:off x="6063343" y="12834664"/>
            <a:ext cx="12192000" cy="338554"/>
          </a:xfrm>
          <a:prstGeom prst="rect">
            <a:avLst/>
          </a:prstGeom>
        </p:spPr>
        <p:txBody>
          <a:bodyPr>
            <a:spAutoFit/>
          </a:bodyPr>
          <a:lstStyle/>
          <a:p>
            <a:r>
              <a:rPr lang="en-AU" sz="1600" dirty="0"/>
              <a:t>Ham C. Berwick D. and Dixon J. (February 2016), Improving quality in the English NHS; a strategy for action. </a:t>
            </a:r>
            <a:r>
              <a:rPr lang="en-AU" sz="1600" i="1" dirty="0"/>
              <a:t>The King’s Fund.</a:t>
            </a:r>
            <a:endParaRPr lang="en-AU" sz="1600" dirty="0"/>
          </a:p>
        </p:txBody>
      </p:sp>
      <p:sp>
        <p:nvSpPr>
          <p:cNvPr id="8" name="Rounded Rectangle 7">
            <a:hlinkClick r:id="rId3"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smtClean="0">
                <a:solidFill>
                  <a:schemeClr val="tx1"/>
                </a:solidFill>
              </a:rPr>
              <a:t>Click here to return to Contents</a:t>
            </a:r>
          </a:p>
        </p:txBody>
      </p:sp>
    </p:spTree>
    <p:extLst>
      <p:ext uri="{BB962C8B-B14F-4D97-AF65-F5344CB8AC3E}">
        <p14:creationId xmlns:p14="http://schemas.microsoft.com/office/powerpoint/2010/main" val="15096885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533600" y="1128498"/>
            <a:ext cx="22179680" cy="1163380"/>
          </a:xfrm>
        </p:spPr>
        <p:txBody>
          <a:bodyPr/>
          <a:lstStyle/>
          <a:p>
            <a:r>
              <a:rPr lang="en-AU" sz="8800" dirty="0">
                <a:solidFill>
                  <a:srgbClr val="006298"/>
                </a:solidFill>
              </a:rPr>
              <a:t>Why measure and monitor </a:t>
            </a:r>
            <a:r>
              <a:rPr lang="en-AU" sz="8800" dirty="0" smtClean="0">
                <a:solidFill>
                  <a:srgbClr val="006298"/>
                </a:solidFill>
              </a:rPr>
              <a:t>it?</a:t>
            </a:r>
            <a:endParaRPr lang="en-AU" sz="8800" dirty="0">
              <a:solidFill>
                <a:srgbClr val="006298"/>
              </a:solidFill>
            </a:endParaRPr>
          </a:p>
        </p:txBody>
      </p:sp>
      <p:sp>
        <p:nvSpPr>
          <p:cNvPr id="4" name="Text Placeholder 4"/>
          <p:cNvSpPr>
            <a:spLocks noGrp="1"/>
          </p:cNvSpPr>
          <p:nvPr>
            <p:ph type="body" sz="quarter" idx="10"/>
          </p:nvPr>
        </p:nvSpPr>
        <p:spPr>
          <a:xfrm>
            <a:off x="1535113" y="3472507"/>
            <a:ext cx="21602700" cy="7273925"/>
          </a:xfrm>
        </p:spPr>
        <p:txBody>
          <a:bodyPr/>
          <a:lstStyle/>
          <a:p>
            <a:pPr>
              <a:lnSpc>
                <a:spcPts val="5200"/>
              </a:lnSpc>
            </a:pPr>
            <a:r>
              <a:rPr lang="en-AU" b="0" dirty="0" smtClean="0">
                <a:solidFill>
                  <a:srgbClr val="007D8A"/>
                </a:solidFill>
              </a:rPr>
              <a:t>Improvements and innovations are </a:t>
            </a:r>
            <a:r>
              <a:rPr lang="en-AU" dirty="0" smtClean="0">
                <a:solidFill>
                  <a:srgbClr val="007D8A"/>
                </a:solidFill>
              </a:rPr>
              <a:t>most successful </a:t>
            </a:r>
            <a:r>
              <a:rPr lang="en-AU" b="0" dirty="0" smtClean="0">
                <a:solidFill>
                  <a:srgbClr val="007D8A"/>
                </a:solidFill>
              </a:rPr>
              <a:t>where health services have well-developed organisational capability</a:t>
            </a:r>
            <a:endParaRPr lang="en-AU" b="0" dirty="0">
              <a:solidFill>
                <a:srgbClr val="007D8A"/>
              </a:solidFill>
            </a:endParaRPr>
          </a:p>
          <a:p>
            <a:pPr marL="0" lvl="2" indent="0">
              <a:buNone/>
            </a:pPr>
            <a:endParaRPr lang="en-AU" sz="1050" dirty="0"/>
          </a:p>
          <a:p>
            <a:pPr lvl="1"/>
            <a:r>
              <a:rPr lang="en-AU" dirty="0" smtClean="0"/>
              <a:t>Measuring and monitoring capability for improvement provides:</a:t>
            </a:r>
            <a:endParaRPr lang="en-AU" dirty="0"/>
          </a:p>
          <a:p>
            <a:pPr lvl="2"/>
            <a:r>
              <a:rPr lang="en-AU" sz="3400" dirty="0"/>
              <a:t>a</a:t>
            </a:r>
            <a:r>
              <a:rPr lang="en-AU" sz="3400" dirty="0" smtClean="0"/>
              <a:t> ‘health check’ </a:t>
            </a:r>
            <a:r>
              <a:rPr lang="en-AU" sz="3400" dirty="0"/>
              <a:t>opportunity to identify strengths to build on and </a:t>
            </a:r>
            <a:r>
              <a:rPr lang="en-AU" sz="3400" dirty="0" smtClean="0"/>
              <a:t>areas of potential development</a:t>
            </a:r>
            <a:endParaRPr lang="en-AU" sz="3400" dirty="0"/>
          </a:p>
          <a:p>
            <a:pPr lvl="2"/>
            <a:r>
              <a:rPr lang="en-AU" sz="3400" dirty="0"/>
              <a:t>an opportunity to align health service training and development programs with an identified </a:t>
            </a:r>
            <a:r>
              <a:rPr lang="en-AU" sz="3400" dirty="0" smtClean="0"/>
              <a:t>need</a:t>
            </a:r>
            <a:endParaRPr lang="en-AU" sz="3400" dirty="0"/>
          </a:p>
          <a:p>
            <a:pPr lvl="2"/>
            <a:r>
              <a:rPr lang="en-AU" sz="3400" dirty="0"/>
              <a:t>evidence of ongoing health service maturity in relation to organisational capability for </a:t>
            </a:r>
            <a:r>
              <a:rPr lang="en-AU" sz="3400" dirty="0" smtClean="0"/>
              <a:t>improvement</a:t>
            </a:r>
            <a:endParaRPr lang="en-AU" sz="3400" dirty="0"/>
          </a:p>
          <a:p>
            <a:pPr lvl="2"/>
            <a:r>
              <a:rPr lang="en-AU" sz="3400" dirty="0"/>
              <a:t>a vehicle to commence a dialogue about, and a common understanding of, organisational improvement and how the health service can improve its </a:t>
            </a:r>
            <a:r>
              <a:rPr lang="en-AU" sz="3400" dirty="0" smtClean="0"/>
              <a:t>capability</a:t>
            </a:r>
          </a:p>
          <a:p>
            <a:pPr lvl="2"/>
            <a:r>
              <a:rPr lang="en-AU" sz="3400" dirty="0" smtClean="0"/>
              <a:t>evidence </a:t>
            </a:r>
            <a:r>
              <a:rPr lang="en-AU" sz="3400" dirty="0"/>
              <a:t>to inform the development of a health service’s strategic plans and priorities</a:t>
            </a:r>
            <a:r>
              <a:rPr lang="en-AU" sz="3400" dirty="0" smtClean="0"/>
              <a:t>.</a:t>
            </a:r>
            <a:endParaRPr lang="en-AU" sz="3400" dirty="0"/>
          </a:p>
        </p:txBody>
      </p:sp>
      <p:sp>
        <p:nvSpPr>
          <p:cNvPr id="6" name="Rounded Rectangle 5">
            <a:hlinkClick r:id="rId3"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smtClean="0">
                <a:solidFill>
                  <a:schemeClr val="tx1"/>
                </a:solidFill>
              </a:rPr>
              <a:t>Click here to return to Contents</a:t>
            </a:r>
          </a:p>
        </p:txBody>
      </p:sp>
    </p:spTree>
    <p:extLst>
      <p:ext uri="{BB962C8B-B14F-4D97-AF65-F5344CB8AC3E}">
        <p14:creationId xmlns:p14="http://schemas.microsoft.com/office/powerpoint/2010/main" val="3226222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AU" dirty="0" smtClean="0">
                <a:solidFill>
                  <a:srgbClr val="006298"/>
                </a:solidFill>
              </a:rPr>
              <a:t>About OSIM</a:t>
            </a:r>
            <a:endParaRPr lang="en-AU" dirty="0">
              <a:solidFill>
                <a:srgbClr val="006298"/>
              </a:solidFill>
            </a:endParaRPr>
          </a:p>
        </p:txBody>
      </p:sp>
      <p:sp>
        <p:nvSpPr>
          <p:cNvPr id="4" name="Rounded Rectangle 3">
            <a:hlinkClick r:id="rId3"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smtClean="0">
                <a:solidFill>
                  <a:schemeClr val="tx1"/>
                </a:solidFill>
              </a:rPr>
              <a:t>Click here to return to Contents</a:t>
            </a:r>
          </a:p>
        </p:txBody>
      </p:sp>
    </p:spTree>
    <p:extLst>
      <p:ext uri="{BB962C8B-B14F-4D97-AF65-F5344CB8AC3E}">
        <p14:creationId xmlns:p14="http://schemas.microsoft.com/office/powerpoint/2010/main" val="16986577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533600" y="1128498"/>
            <a:ext cx="22179680" cy="1163380"/>
          </a:xfrm>
        </p:spPr>
        <p:txBody>
          <a:bodyPr/>
          <a:lstStyle/>
          <a:p>
            <a:r>
              <a:rPr lang="en-AU" sz="8800" dirty="0" smtClean="0">
                <a:solidFill>
                  <a:srgbClr val="006298"/>
                </a:solidFill>
              </a:rPr>
              <a:t>What is OSIM?</a:t>
            </a:r>
            <a:endParaRPr lang="en-AU" sz="8800" dirty="0">
              <a:solidFill>
                <a:srgbClr val="006298"/>
              </a:solidFill>
            </a:endParaRPr>
          </a:p>
        </p:txBody>
      </p:sp>
      <p:sp>
        <p:nvSpPr>
          <p:cNvPr id="4" name="Text Placeholder 4"/>
          <p:cNvSpPr txBox="1">
            <a:spLocks/>
          </p:cNvSpPr>
          <p:nvPr/>
        </p:nvSpPr>
        <p:spPr>
          <a:xfrm>
            <a:off x="1535113" y="3472507"/>
            <a:ext cx="10801350" cy="8138021"/>
          </a:xfrm>
          <a:prstGeom prst="rect">
            <a:avLst/>
          </a:prstGeom>
        </p:spPr>
        <p:txBody>
          <a:bodyPr vert="horz" lIns="0" tIns="0" rIns="0" bIns="0" rtlCol="0">
            <a:noAutofit/>
          </a:bodyPr>
          <a:lstStyle>
            <a:lvl1pPr marL="0" indent="0" algn="l" defTabSz="1828800" rtl="0" eaLnBrk="1" latinLnBrk="0" hangingPunct="1">
              <a:lnSpc>
                <a:spcPts val="4800"/>
              </a:lnSpc>
              <a:spcBef>
                <a:spcPts val="0"/>
              </a:spcBef>
              <a:spcAft>
                <a:spcPts val="1134"/>
              </a:spcAft>
              <a:buFont typeface="Arial" pitchFamily="34" charset="0"/>
              <a:buNone/>
              <a:defRPr sz="5000" b="1" kern="1200" baseline="0">
                <a:solidFill>
                  <a:schemeClr val="tx2"/>
                </a:solidFill>
                <a:latin typeface="+mn-lt"/>
                <a:ea typeface="+mn-ea"/>
                <a:cs typeface="Arial" pitchFamily="34" charset="0"/>
              </a:defRPr>
            </a:lvl1pPr>
            <a:lvl2pPr marL="0" indent="0" algn="l" defTabSz="1828800" rtl="0" eaLnBrk="1" latinLnBrk="0" hangingPunct="1">
              <a:lnSpc>
                <a:spcPts val="4600"/>
              </a:lnSpc>
              <a:spcBef>
                <a:spcPts val="0"/>
              </a:spcBef>
              <a:spcAft>
                <a:spcPts val="1984"/>
              </a:spcAft>
              <a:buFont typeface="Arial" pitchFamily="34" charset="0"/>
              <a:buNone/>
              <a:defRPr sz="3400" b="0" kern="1200">
                <a:solidFill>
                  <a:schemeClr val="tx1"/>
                </a:solidFill>
                <a:latin typeface="+mn-lt"/>
                <a:ea typeface="+mn-ea"/>
                <a:cs typeface="Arial" pitchFamily="34" charset="0"/>
              </a:defRPr>
            </a:lvl2pPr>
            <a:lvl3pPr marL="457200" indent="-4572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3pPr>
            <a:lvl4pPr marL="86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4pPr>
            <a:lvl5pPr marL="1296000" indent="-432000" algn="l" defTabSz="1828800" rtl="0" eaLnBrk="1" latinLnBrk="0" hangingPunct="1">
              <a:spcBef>
                <a:spcPts val="0"/>
              </a:spcBef>
              <a:spcAft>
                <a:spcPts val="2400"/>
              </a:spcAft>
              <a:buFont typeface="Arial" panose="020B0604020202020204" pitchFamily="34" charset="0"/>
              <a:buChar char="•"/>
              <a:defRPr sz="3200" b="0" kern="1200" baseline="0">
                <a:solidFill>
                  <a:schemeClr val="tx1"/>
                </a:solidFill>
                <a:latin typeface="+mn-lt"/>
                <a:ea typeface="+mn-ea"/>
                <a:cs typeface="Arial" pitchFamily="34" charset="0"/>
              </a:defRPr>
            </a:lvl5pPr>
            <a:lvl6pPr marL="1728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6pPr>
            <a:lvl7pPr marL="2160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7pPr>
            <a:lvl8pPr marL="2592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8pPr>
            <a:lvl9pPr marL="3024000" indent="-432000" algn="l" defTabSz="1828800" rtl="0" eaLnBrk="1" latinLnBrk="0" hangingPunct="1">
              <a:spcBef>
                <a:spcPts val="0"/>
              </a:spcBef>
              <a:spcAft>
                <a:spcPts val="2400"/>
              </a:spcAft>
              <a:buFont typeface="Arial" panose="020B0604020202020204" pitchFamily="34" charset="0"/>
              <a:buChar char="•"/>
              <a:defRPr sz="3200" b="0" kern="1200">
                <a:solidFill>
                  <a:schemeClr val="tx1"/>
                </a:solidFill>
                <a:latin typeface="+mn-lt"/>
                <a:ea typeface="+mn-ea"/>
                <a:cs typeface="Arial" pitchFamily="34" charset="0"/>
              </a:defRPr>
            </a:lvl9pPr>
          </a:lstStyle>
          <a:p>
            <a:r>
              <a:rPr lang="en-AU" b="0" dirty="0" smtClean="0">
                <a:solidFill>
                  <a:srgbClr val="007D8A"/>
                </a:solidFill>
              </a:rPr>
              <a:t>A </a:t>
            </a:r>
            <a:r>
              <a:rPr lang="en-AU" dirty="0" smtClean="0">
                <a:solidFill>
                  <a:srgbClr val="007D8A"/>
                </a:solidFill>
              </a:rPr>
              <a:t>capability measurement </a:t>
            </a:r>
            <a:r>
              <a:rPr lang="en-AU" b="0" dirty="0" smtClean="0">
                <a:solidFill>
                  <a:srgbClr val="007D8A"/>
                </a:solidFill>
              </a:rPr>
              <a:t>tool</a:t>
            </a:r>
          </a:p>
          <a:p>
            <a:pPr lvl="2"/>
            <a:endParaRPr lang="en-AU" sz="100" dirty="0" smtClean="0"/>
          </a:p>
          <a:p>
            <a:pPr lvl="2"/>
            <a:r>
              <a:rPr lang="en-AU" dirty="0" smtClean="0"/>
              <a:t>Helps </a:t>
            </a:r>
            <a:r>
              <a:rPr lang="en-AU" dirty="0"/>
              <a:t>health </a:t>
            </a:r>
            <a:r>
              <a:rPr lang="en-AU" dirty="0" smtClean="0"/>
              <a:t>services:</a:t>
            </a:r>
          </a:p>
          <a:p>
            <a:pPr lvl="3"/>
            <a:r>
              <a:rPr lang="en-AU" dirty="0">
                <a:solidFill>
                  <a:prstClr val="black"/>
                </a:solidFill>
              </a:rPr>
              <a:t>identify, measure and monitor organisational accelerators and barriers to </a:t>
            </a:r>
            <a:r>
              <a:rPr lang="en-AU" dirty="0" smtClean="0">
                <a:solidFill>
                  <a:prstClr val="black"/>
                </a:solidFill>
              </a:rPr>
              <a:t>improvement</a:t>
            </a:r>
          </a:p>
          <a:p>
            <a:pPr lvl="3"/>
            <a:r>
              <a:rPr lang="en-AU" dirty="0" smtClean="0">
                <a:solidFill>
                  <a:prstClr val="black"/>
                </a:solidFill>
              </a:rPr>
              <a:t>determine how supportive of improvement or </a:t>
            </a:r>
            <a:r>
              <a:rPr lang="en-AU" dirty="0">
                <a:solidFill>
                  <a:prstClr val="black"/>
                </a:solidFill>
              </a:rPr>
              <a:t>‘change friendly’ their organisation </a:t>
            </a:r>
            <a:r>
              <a:rPr lang="en-AU" dirty="0" smtClean="0">
                <a:solidFill>
                  <a:prstClr val="black"/>
                </a:solidFill>
              </a:rPr>
              <a:t>is at a point in time.</a:t>
            </a:r>
          </a:p>
          <a:p>
            <a:pPr lvl="2"/>
            <a:r>
              <a:rPr lang="en-AU" dirty="0"/>
              <a:t>Originally </a:t>
            </a:r>
            <a:r>
              <a:rPr lang="en-AU" dirty="0" smtClean="0"/>
              <a:t>developed by Victoria’s (former) Department of Health in 2012, and now managed by Safer Care Victoria. The tool was </a:t>
            </a:r>
            <a:r>
              <a:rPr lang="en-AU" dirty="0"/>
              <a:t>improved in 2017 in collaboration with NSW Clinical Excellence Commission</a:t>
            </a:r>
            <a:r>
              <a:rPr lang="en-AU" dirty="0" smtClean="0"/>
              <a:t>.*</a:t>
            </a:r>
            <a:endParaRPr lang="en-AU" dirty="0"/>
          </a:p>
          <a:p>
            <a:pPr lvl="2"/>
            <a:r>
              <a:rPr lang="en-AU" dirty="0"/>
              <a:t>Designed based on an extensive literature review and analysis of operational excellence models including the Baldridge Award and Shingo Prize.</a:t>
            </a:r>
          </a:p>
        </p:txBody>
      </p:sp>
      <p:sp>
        <p:nvSpPr>
          <p:cNvPr id="8" name="TextBox 7"/>
          <p:cNvSpPr txBox="1"/>
          <p:nvPr/>
        </p:nvSpPr>
        <p:spPr>
          <a:xfrm>
            <a:off x="3308457" y="11982762"/>
            <a:ext cx="15711238" cy="1015663"/>
          </a:xfrm>
          <a:prstGeom prst="rect">
            <a:avLst/>
          </a:prstGeom>
          <a:noFill/>
        </p:spPr>
        <p:txBody>
          <a:bodyPr wrap="square" rtlCol="0">
            <a:spAutoFit/>
          </a:bodyPr>
          <a:lstStyle/>
          <a:p>
            <a:r>
              <a:rPr lang="en-AU" sz="2000" dirty="0" smtClean="0"/>
              <a:t>* The OSIM was previously called the Health Improvement Capability Quotient (Health ICQ) and was renamed the OSIM in 2017 </a:t>
            </a:r>
            <a:r>
              <a:rPr lang="en-AU" sz="2000" dirty="0"/>
              <a:t>to </a:t>
            </a:r>
            <a:r>
              <a:rPr lang="en-AU" sz="2000" dirty="0" smtClean="0"/>
              <a:t>reflect the </a:t>
            </a:r>
            <a:r>
              <a:rPr lang="en-AU" sz="2000" dirty="0"/>
              <a:t>renewed focus of this tool in helping health services understand their organisation’s accelerators and barriers to improvement and develop informed strategic goals and priorities to target improvement efforts.</a:t>
            </a:r>
          </a:p>
        </p:txBody>
      </p:sp>
      <p:sp>
        <p:nvSpPr>
          <p:cNvPr id="6" name="Rounded Rectangle 5">
            <a:hlinkClick r:id="rId3" action="ppaction://hlinksldjump"/>
          </p:cNvPr>
          <p:cNvSpPr/>
          <p:nvPr/>
        </p:nvSpPr>
        <p:spPr>
          <a:xfrm>
            <a:off x="21395886" y="161256"/>
            <a:ext cx="2821450" cy="559265"/>
          </a:xfrm>
          <a:prstGeom prst="roundRect">
            <a:avLst/>
          </a:prstGeom>
          <a:solidFill>
            <a:srgbClr val="E6E6E6"/>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AU" sz="1400" dirty="0" smtClean="0">
                <a:solidFill>
                  <a:schemeClr val="tx1"/>
                </a:solidFill>
              </a:rPr>
              <a:t>Click here to return to Contents</a:t>
            </a:r>
          </a:p>
        </p:txBody>
      </p:sp>
      <p:pic>
        <p:nvPicPr>
          <p:cNvPr id="5136" name="Picture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408024" y="3472507"/>
            <a:ext cx="11451000" cy="7787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34175912"/>
      </p:ext>
    </p:extLst>
  </p:cSld>
  <p:clrMapOvr>
    <a:masterClrMapping/>
  </p:clrMapOvr>
  <p:timing>
    <p:tnLst>
      <p:par>
        <p:cTn id="1" dur="indefinite" restart="never" nodeType="tmRoot"/>
      </p:par>
    </p:tnLst>
  </p:timing>
</p:sld>
</file>

<file path=ppt/theme/theme1.xml><?xml version="1.0" encoding="utf-8"?>
<a:theme xmlns:a="http://schemas.openxmlformats.org/drawingml/2006/main" name="Safer Care Victoria (TEMPLATE TO USE)">
  <a:themeElements>
    <a:clrScheme name="Safer Care Vic Colours">
      <a:dk1>
        <a:sysClr val="windowText" lastClr="000000"/>
      </a:dk1>
      <a:lt1>
        <a:sysClr val="window" lastClr="FFFFFF"/>
      </a:lt1>
      <a:dk2>
        <a:srgbClr val="007F92"/>
      </a:dk2>
      <a:lt2>
        <a:srgbClr val="64C2C8"/>
      </a:lt2>
      <a:accent1>
        <a:srgbClr val="64C2C8"/>
      </a:accent1>
      <a:accent2>
        <a:srgbClr val="005892"/>
      </a:accent2>
      <a:accent3>
        <a:srgbClr val="C1E6FF"/>
      </a:accent3>
      <a:accent4>
        <a:srgbClr val="00A8B5"/>
      </a:accent4>
      <a:accent5>
        <a:srgbClr val="B3FAFF"/>
      </a:accent5>
      <a:accent6>
        <a:srgbClr val="005EA1"/>
      </a:accent6>
      <a:hlink>
        <a:srgbClr val="722257"/>
      </a:hlink>
      <a:folHlink>
        <a:srgbClr val="333F48"/>
      </a:folHlink>
    </a:clrScheme>
    <a:fontScheme name="SVA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6E6"/>
        </a:solidFill>
        <a:ln>
          <a:noFill/>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algn="ctr">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Master16.9_SCV.potx" id="{CAA364C5-E50B-4FB8-8673-6DCB9BC61A8B}" vid="{B3CF56A5-834E-4A59-9CC5-21D01C2FC35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UI/customUI.xml><?xml version="1.0" encoding="utf-8"?>
<customUI xmlns="http://schemas.microsoft.com/office/2006/01/customui">
  <ribbon startFromScratch="false">
    <tabs>
      <tab id="CustomTab" label="SCV" insertBeforeMso="TabHome" keytip="Q">
        <group idMso="GroupSlides"/>
        <group id="Group1" label="Change Bullet Styles">
          <button idMso="IndentDecrease" visible="true" label="Decrease List Level" size="large"/>
          <button idMso="IndentIncrease" visible="true" label="Increase List Level" size="large"/>
        </group>
        <group id="Group2" label=" ">
          <checkBox idMso="GuidesShowHide" label="Guides"/>
          <splitButton id="groupsplitbutton" size="normal">
            <button idMso="ObjectsGroup"/>
            <menu id="groupsplitmenu" itemSize="large">
              <button idMso="ObjectsUngroup" description="Un-group selected objects" screentip="Un-group selected objects"/>
              <button idMso="ObjectsRegroup" description="Combine and re-Group selected objects" screentip="Combine and re-Group selected objects"/>
            </menu>
          </splitButton>
          <splitButton id="Cropping" size="normal">
            <toggleButton idMso="PictureCrop" label="Crop Tools"/>
            <menu id="CropMenu" itemSize="large">
              <button idMso="PictureFitCrop" description="Resize picture to fit the placeholder proportionally"/>
              <menuSeparator id="croppingmenu2"/>
              <menu idMso="PictureCropAspectRatioMenu" description="Crop image to selected aspect ratio"/>
              <gallery idMso="PictureShapeGallery" description="Crop image to selected shape"/>
            </menu>
          </splitButton>
          <separator id="sep1"/>
          <button idMso="ZoomFitToWindow" size="large" label="Fit to Window"/>
          <separator id="sep2"/>
          <splitButton id="sendbacksplitbutton" size="large">
            <button idMso="ObjectSendToBack" label="Send to Back"/>
            <menu id="sendbacksplitmenu" itemSize="large">
              <button idMso="ObjectBringToFront" label="Bring to Front"/>
            </menu>
          </splitButton>
          <separator id="sep3"/>
          <toggleButton idMso="SelectionPane" label="Selection Pane" size="large"/>
        </group>
        <group id="group3" label=" ">
          <button idMso="HeaderFooterInsert" size="large"/>
          <button idMso="PasteTextOnly" size="large" imageMso="Paste" label="Paste Unformatted"/>
        </group>
      </tab>
    </tabs>
  </ribbon>
</customUI>
</file>

<file path=docProps/app.xml><?xml version="1.0" encoding="utf-8"?>
<Properties xmlns="http://schemas.openxmlformats.org/officeDocument/2006/extended-properties" xmlns:vt="http://schemas.openxmlformats.org/officeDocument/2006/docPropsVTypes">
  <Template>Safer Care Victoria (TEMPLATE TO USE)</Template>
  <TotalTime>3739</TotalTime>
  <Words>4572</Words>
  <Application>Microsoft Office PowerPoint</Application>
  <PresentationFormat>Custom</PresentationFormat>
  <Paragraphs>509</Paragraphs>
  <Slides>36</Slides>
  <Notes>25</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Safer Care Victoria (TEMPLATE TO USE)</vt:lpstr>
      <vt:lpstr>PowerPoint Presentation</vt:lpstr>
      <vt:lpstr>Using this slide presentation</vt:lpstr>
      <vt:lpstr>Contents</vt:lpstr>
      <vt:lpstr>PowerPoint Presentation</vt:lpstr>
      <vt:lpstr>What is organisational capability for improvement?</vt:lpstr>
      <vt:lpstr>Why does it matter?</vt:lpstr>
      <vt:lpstr>Why measure and monitor it?</vt:lpstr>
      <vt:lpstr>PowerPoint Presentation</vt:lpstr>
      <vt:lpstr>What is OSIM?</vt:lpstr>
      <vt:lpstr>What do we use it for?</vt:lpstr>
      <vt:lpstr>How does OSIM fit with our health service?</vt:lpstr>
      <vt:lpstr>How is OSIM structured? (1/2)</vt:lpstr>
      <vt:lpstr>How is OSIM structured? (2/2)</vt:lpstr>
      <vt:lpstr>What are the OSIM maturity levels?</vt:lpstr>
      <vt:lpstr>Why is OSIM a useful tool?</vt:lpstr>
      <vt:lpstr>Who participates in OSIM?</vt:lpstr>
      <vt:lpstr>How does OSIM link with the  improvement and innovation plan?</vt:lpstr>
      <vt:lpstr>PowerPoint Presentation</vt:lpstr>
      <vt:lpstr>How should we use OSIM?</vt:lpstr>
      <vt:lpstr>When should we use OSIM?</vt:lpstr>
      <vt:lpstr>What is the process to use OSIM?</vt:lpstr>
      <vt:lpstr>What does it look like? – Criterion tab</vt:lpstr>
      <vt:lpstr>What does it look like? – Dashboard tab</vt:lpstr>
      <vt:lpstr>Reference guide – what could we look for?</vt:lpstr>
      <vt:lpstr>Who should be invited to participate?</vt:lpstr>
      <vt:lpstr>PowerPoint Presentation</vt:lpstr>
      <vt:lpstr>Interpreting the assessment outcome</vt:lpstr>
      <vt:lpstr>Prioritisation and action planning</vt:lpstr>
      <vt:lpstr>Sharing feedback with participants</vt:lpstr>
      <vt:lpstr>Developing an improvement and  innovation plan</vt:lpstr>
      <vt:lpstr>PowerPoint Presentation</vt:lpstr>
      <vt:lpstr>Organisational systems and structures</vt:lpstr>
      <vt:lpstr>Workforce capability and development</vt:lpstr>
      <vt:lpstr>Results and system impact</vt:lpstr>
      <vt:lpstr>Culture and behaviours</vt:lpstr>
      <vt:lpstr>PowerPoint Presentation</vt:lpstr>
    </vt:vector>
  </TitlesOfParts>
  <Company>Victorian Government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Bianca Steficar</dc:creator>
  <cp:lastModifiedBy>Carla Murray</cp:lastModifiedBy>
  <cp:revision>167</cp:revision>
  <dcterms:created xsi:type="dcterms:W3CDTF">2017-08-15T07:17:18Z</dcterms:created>
  <dcterms:modified xsi:type="dcterms:W3CDTF">2018-04-25T23:31:40Z</dcterms:modified>
  <cp:category>PowerPoint Template</cp:category>
</cp:coreProperties>
</file>