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1b6a40b4697c4a76" Type="http://schemas.microsoft.com/office/2006/relationships/ui/extensibility" Target="customUI/customUI.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24384000" cy="13716000"/>
  <p:notesSz cx="6807200" cy="9939338"/>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90" userDrawn="1">
          <p15:clr>
            <a:srgbClr val="A4A3A4"/>
          </p15:clr>
        </p15:guide>
        <p15:guide id="2" orient="horz" pos="8062" userDrawn="1">
          <p15:clr>
            <a:srgbClr val="A4A3A4"/>
          </p15:clr>
        </p15:guide>
        <p15:guide id="3" orient="horz" pos="5273" userDrawn="1">
          <p15:clr>
            <a:srgbClr val="A4A3A4"/>
          </p15:clr>
        </p15:guide>
        <p15:guide id="4" orient="horz" pos="7495" userDrawn="1">
          <p15:clr>
            <a:srgbClr val="A4A3A4"/>
          </p15:clr>
        </p15:guide>
        <p15:guide id="5" pos="14696" userDrawn="1">
          <p15:clr>
            <a:srgbClr val="A4A3A4"/>
          </p15:clr>
        </p15:guide>
        <p15:guide id="6" pos="13032" userDrawn="1">
          <p15:clr>
            <a:srgbClr val="A4A3A4"/>
          </p15:clr>
        </p15:guide>
        <p15:guide id="7" pos="602" userDrawn="1">
          <p15:clr>
            <a:srgbClr val="A4A3A4"/>
          </p15:clr>
        </p15:guide>
        <p15:guide id="8" pos="708" userDrawn="1">
          <p15:clr>
            <a:srgbClr val="A4A3A4"/>
          </p15:clr>
        </p15:guide>
        <p15:guide id="9" pos="5230" userDrawn="1">
          <p15:clr>
            <a:srgbClr val="A4A3A4"/>
          </p15:clr>
        </p15:guide>
        <p15:guide id="10" orient="horz" pos="2370" userDrawn="1">
          <p15:clr>
            <a:srgbClr val="A4A3A4"/>
          </p15:clr>
        </p15:guide>
        <p15:guide id="11" orient="horz" pos="2188">
          <p15:clr>
            <a:srgbClr val="A4A3A4"/>
          </p15:clr>
        </p15:guide>
        <p15:guide id="12" pos="76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 initials="" lastIdx="0" clrIdx="0"/>
  <p:cmAuthor id="1" name="Shay" initials="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A8"/>
    <a:srgbClr val="00B7BD"/>
    <a:srgbClr val="FFCCCC"/>
    <a:srgbClr val="FF7C80"/>
    <a:srgbClr val="FFCCFF"/>
    <a:srgbClr val="F8D19E"/>
    <a:srgbClr val="007D8A"/>
    <a:srgbClr val="006298"/>
    <a:srgbClr val="D50032"/>
    <a:srgbClr val="E78A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47" autoAdjust="0"/>
    <p:restoredTop sz="78400" autoAdjust="0"/>
  </p:normalViewPr>
  <p:slideViewPr>
    <p:cSldViewPr snapToObjects="1">
      <p:cViewPr>
        <p:scale>
          <a:sx n="30" d="100"/>
          <a:sy n="30" d="100"/>
        </p:scale>
        <p:origin x="-1680" y="-510"/>
      </p:cViewPr>
      <p:guideLst>
        <p:guide orient="horz" pos="1190"/>
        <p:guide orient="horz" pos="8062"/>
        <p:guide orient="horz" pos="5273"/>
        <p:guide orient="horz" pos="7495"/>
        <p:guide orient="horz" pos="2370"/>
        <p:guide orient="horz" pos="2188"/>
        <p:guide pos="14696"/>
        <p:guide pos="13032"/>
        <p:guide pos="602"/>
        <p:guide pos="708"/>
        <p:guide pos="5230"/>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4" d="100"/>
          <a:sy n="84" d="100"/>
        </p:scale>
        <p:origin x="-876" y="-90"/>
      </p:cViewPr>
      <p:guideLst>
        <p:guide orient="horz" pos="2880"/>
        <p:guide orient="horz" pos="3131"/>
        <p:guide pos="216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6967"/>
          </a:xfrm>
          <a:prstGeom prst="rect">
            <a:avLst/>
          </a:prstGeom>
        </p:spPr>
        <p:txBody>
          <a:bodyPr vert="horz" lIns="72000" tIns="72000" rIns="72000" bIns="72000" rtlCol="0" anchor="t" anchorCtr="0"/>
          <a:lstStyle/>
          <a:p>
            <a:endParaRPr lang="en-AU" sz="1000" dirty="0">
              <a:cs typeface="Arial" pitchFamily="34" charset="0"/>
            </a:endParaRPr>
          </a:p>
        </p:txBody>
      </p:sp>
      <p:sp>
        <p:nvSpPr>
          <p:cNvPr id="3" name="Date Placeholder 2"/>
          <p:cNvSpPr>
            <a:spLocks noGrp="1"/>
          </p:cNvSpPr>
          <p:nvPr>
            <p:ph type="dt" sz="quarter" idx="1"/>
          </p:nvPr>
        </p:nvSpPr>
        <p:spPr>
          <a:xfrm>
            <a:off x="3855838" y="0"/>
            <a:ext cx="2949787" cy="496967"/>
          </a:xfrm>
          <a:prstGeom prst="rect">
            <a:avLst/>
          </a:prstGeom>
        </p:spPr>
        <p:txBody>
          <a:bodyPr vert="horz" lIns="72000" tIns="72000" rIns="72000" bIns="72000" rtlCol="0"/>
          <a:lstStyle>
            <a:lvl1pPr algn="r">
              <a:defRPr sz="1200"/>
            </a:lvl1pPr>
          </a:lstStyle>
          <a:p>
            <a:fld id="{4E50C307-5AD1-4F8C-91A0-1FC7219EFB34}" type="datetimeFigureOut">
              <a:rPr lang="en-AU" sz="1000" smtClean="0">
                <a:cs typeface="Arial" pitchFamily="34" charset="0"/>
              </a:rPr>
              <a:t>5/06/2018</a:t>
            </a:fld>
            <a:endParaRPr lang="en-AU" sz="1000" dirty="0">
              <a:cs typeface="Arial" pitchFamily="34" charset="0"/>
            </a:endParaRPr>
          </a:p>
        </p:txBody>
      </p:sp>
      <p:sp>
        <p:nvSpPr>
          <p:cNvPr id="4" name="Footer Placeholder 3"/>
          <p:cNvSpPr>
            <a:spLocks noGrp="1"/>
          </p:cNvSpPr>
          <p:nvPr>
            <p:ph type="ftr" sz="quarter" idx="2"/>
          </p:nvPr>
        </p:nvSpPr>
        <p:spPr>
          <a:xfrm>
            <a:off x="0" y="9440646"/>
            <a:ext cx="2949787" cy="496967"/>
          </a:xfrm>
          <a:prstGeom prst="rect">
            <a:avLst/>
          </a:prstGeom>
        </p:spPr>
        <p:txBody>
          <a:bodyPr vert="horz" lIns="72000" tIns="72000" rIns="72000" bIns="72000" rtlCol="0" anchor="b"/>
          <a:lstStyle>
            <a:lvl1pPr algn="l">
              <a:defRPr sz="1200"/>
            </a:lvl1pPr>
          </a:lstStyle>
          <a:p>
            <a:endParaRPr lang="en-AU" sz="1000" dirty="0">
              <a:cs typeface="Arial" pitchFamily="34" charset="0"/>
            </a:endParaRPr>
          </a:p>
        </p:txBody>
      </p:sp>
      <p:sp>
        <p:nvSpPr>
          <p:cNvPr id="5" name="Slide Number Placeholder 4"/>
          <p:cNvSpPr>
            <a:spLocks noGrp="1"/>
          </p:cNvSpPr>
          <p:nvPr>
            <p:ph type="sldNum" sz="quarter" idx="3"/>
          </p:nvPr>
        </p:nvSpPr>
        <p:spPr>
          <a:xfrm>
            <a:off x="5726526" y="9440646"/>
            <a:ext cx="1079100" cy="496967"/>
          </a:xfrm>
          <a:prstGeom prst="rect">
            <a:avLst/>
          </a:prstGeom>
        </p:spPr>
        <p:txBody>
          <a:bodyPr vert="horz" lIns="0" tIns="36000" rIns="91440" bIns="36000" rtlCol="0" anchor="b"/>
          <a:lstStyle>
            <a:lvl1pPr algn="r">
              <a:defRPr sz="1200"/>
            </a:lvl1pPr>
          </a:lstStyle>
          <a:p>
            <a:fld id="{AF84CFB5-B6E9-4915-957C-05CFA717E28F}" type="slidenum">
              <a:rPr lang="en-AU" sz="1000" smtClean="0">
                <a:cs typeface="Arial" pitchFamily="34" charset="0"/>
              </a:rPr>
              <a:t>‹#›</a:t>
            </a:fld>
            <a:endParaRPr lang="en-AU" sz="1000" dirty="0">
              <a:cs typeface="Arial" pitchFamily="34" charset="0"/>
            </a:endParaRPr>
          </a:p>
        </p:txBody>
      </p:sp>
    </p:spTree>
    <p:extLst>
      <p:ext uri="{BB962C8B-B14F-4D97-AF65-F5344CB8AC3E}">
        <p14:creationId xmlns:p14="http://schemas.microsoft.com/office/powerpoint/2010/main" val="2668290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5636" y="82828"/>
            <a:ext cx="4980815" cy="414139"/>
          </a:xfrm>
          <a:prstGeom prst="rect">
            <a:avLst/>
          </a:prstGeom>
        </p:spPr>
        <p:txBody>
          <a:bodyPr vert="horz" lIns="0" tIns="0" rIns="0" bIns="0" rtlCol="0"/>
          <a:lstStyle>
            <a:lvl1pPr algn="l">
              <a:defRPr sz="1200">
                <a:latin typeface="+mn-lt"/>
              </a:defRPr>
            </a:lvl1pPr>
          </a:lstStyle>
          <a:p>
            <a:endParaRPr lang="en-AU" dirty="0"/>
          </a:p>
        </p:txBody>
      </p:sp>
      <p:sp>
        <p:nvSpPr>
          <p:cNvPr id="3" name="Date Placeholder 2"/>
          <p:cNvSpPr>
            <a:spLocks noGrp="1"/>
          </p:cNvSpPr>
          <p:nvPr>
            <p:ph type="dt" idx="1"/>
          </p:nvPr>
        </p:nvSpPr>
        <p:spPr>
          <a:xfrm>
            <a:off x="5358779" y="70404"/>
            <a:ext cx="1406821" cy="414139"/>
          </a:xfrm>
          <a:prstGeom prst="rect">
            <a:avLst/>
          </a:prstGeom>
        </p:spPr>
        <p:txBody>
          <a:bodyPr vert="horz" lIns="0" tIns="0" rIns="0" bIns="0" rtlCol="0"/>
          <a:lstStyle>
            <a:lvl1pPr algn="r">
              <a:defRPr sz="1200">
                <a:latin typeface="+mn-lt"/>
              </a:defRPr>
            </a:lvl1pPr>
          </a:lstStyle>
          <a:p>
            <a:fld id="{9BB1C32A-CF46-409D-8B8D-587A7E3A4DCC}" type="datetimeFigureOut">
              <a:rPr lang="en-AU" smtClean="0"/>
              <a:pPr/>
              <a:t>5/06/2018</a:t>
            </a:fld>
            <a:endParaRPr lang="en-AU" dirty="0"/>
          </a:p>
        </p:txBody>
      </p:sp>
      <p:sp>
        <p:nvSpPr>
          <p:cNvPr id="4" name="Slide Image Placeholder 3"/>
          <p:cNvSpPr>
            <a:spLocks noGrp="1" noRot="1" noChangeAspect="1"/>
          </p:cNvSpPr>
          <p:nvPr>
            <p:ph type="sldImg" idx="2"/>
          </p:nvPr>
        </p:nvSpPr>
        <p:spPr>
          <a:xfrm>
            <a:off x="-590550" y="590550"/>
            <a:ext cx="7980363" cy="4489450"/>
          </a:xfrm>
          <a:prstGeom prst="rect">
            <a:avLst/>
          </a:prstGeom>
          <a:noFill/>
          <a:ln w="3175">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67285" y="5409944"/>
            <a:ext cx="5465107" cy="3783943"/>
          </a:xfrm>
          <a:prstGeom prst="rect">
            <a:avLst/>
          </a:prstGeom>
        </p:spPr>
        <p:txBody>
          <a:bodyPr vert="horz" lIns="0" tIns="0" rIns="0" bIns="0" rtlCol="0">
            <a:normAutofit/>
          </a:bodyPr>
          <a:lstStyle/>
          <a:p>
            <a:pPr lvl="0"/>
            <a:r>
              <a:rPr lang="en-AU" noProof="0" dirty="0"/>
              <a:t>Click to edit Master text styles</a:t>
            </a:r>
          </a:p>
          <a:p>
            <a:pPr marL="0" lvl="1"/>
            <a:r>
              <a:rPr lang="en-AU" noProof="0" dirty="0"/>
              <a:t>Second level</a:t>
            </a:r>
          </a:p>
          <a:p>
            <a:pPr marL="144000" lvl="2" indent="-144000">
              <a:buFont typeface="Arial" pitchFamily="34" charset="0"/>
              <a:buChar char="•"/>
            </a:pPr>
            <a:r>
              <a:rPr lang="en-AU" noProof="0" dirty="0"/>
              <a:t>Third level</a:t>
            </a:r>
          </a:p>
          <a:p>
            <a:pPr marL="288000" lvl="3" indent="-144000">
              <a:buFont typeface="Arial" pitchFamily="34" charset="0"/>
              <a:buChar char="•"/>
            </a:pPr>
            <a:r>
              <a:rPr lang="en-AU" noProof="0" dirty="0"/>
              <a:t>Fourth level</a:t>
            </a:r>
          </a:p>
        </p:txBody>
      </p:sp>
      <p:sp>
        <p:nvSpPr>
          <p:cNvPr id="6" name="Footer Placeholder 5"/>
          <p:cNvSpPr>
            <a:spLocks noGrp="1"/>
          </p:cNvSpPr>
          <p:nvPr>
            <p:ph type="ftr" sz="quarter" idx="4"/>
          </p:nvPr>
        </p:nvSpPr>
        <p:spPr>
          <a:xfrm>
            <a:off x="75636" y="9440646"/>
            <a:ext cx="4765040" cy="391313"/>
          </a:xfrm>
          <a:prstGeom prst="rect">
            <a:avLst/>
          </a:prstGeom>
        </p:spPr>
        <p:txBody>
          <a:bodyPr vert="horz" lIns="91440" tIns="45720" rIns="91440" bIns="45720" rtlCol="0" anchor="b"/>
          <a:lstStyle>
            <a:lvl1pPr algn="l">
              <a:defRPr sz="1200">
                <a:latin typeface="+mn-lt"/>
                <a:cs typeface="Arial" pitchFamily="34" charset="0"/>
              </a:defRPr>
            </a:lvl1pPr>
          </a:lstStyle>
          <a:p>
            <a:endParaRPr lang="en-AU" dirty="0"/>
          </a:p>
        </p:txBody>
      </p:sp>
      <p:sp>
        <p:nvSpPr>
          <p:cNvPr id="7" name="Slide Number Placeholder 6"/>
          <p:cNvSpPr>
            <a:spLocks noGrp="1"/>
          </p:cNvSpPr>
          <p:nvPr>
            <p:ph type="sldNum" sz="quarter" idx="5"/>
          </p:nvPr>
        </p:nvSpPr>
        <p:spPr>
          <a:xfrm>
            <a:off x="5812592" y="9440646"/>
            <a:ext cx="981687" cy="391313"/>
          </a:xfrm>
          <a:prstGeom prst="rect">
            <a:avLst/>
          </a:prstGeom>
        </p:spPr>
        <p:txBody>
          <a:bodyPr vert="horz" lIns="91440" tIns="45720" rIns="91440" bIns="45720" rtlCol="0" anchor="b"/>
          <a:lstStyle>
            <a:lvl1pPr algn="r">
              <a:defRPr sz="1200">
                <a:latin typeface="+mn-lt"/>
              </a:defRPr>
            </a:lvl1pPr>
          </a:lstStyle>
          <a:p>
            <a:fld id="{D5A593CC-2149-4E6C-BC3C-0044C280ECB2}" type="slidenum">
              <a:rPr lang="en-AU" smtClean="0"/>
              <a:pPr/>
              <a:t>‹#›</a:t>
            </a:fld>
            <a:endParaRPr lang="en-AU" dirty="0"/>
          </a:p>
        </p:txBody>
      </p:sp>
    </p:spTree>
    <p:extLst>
      <p:ext uri="{BB962C8B-B14F-4D97-AF65-F5344CB8AC3E}">
        <p14:creationId xmlns:p14="http://schemas.microsoft.com/office/powerpoint/2010/main" val="3772576877"/>
      </p:ext>
    </p:extLst>
  </p:cSld>
  <p:clrMap bg1="lt1" tx1="dk1" bg2="lt2" tx2="dk2" accent1="accent1" accent2="accent2" accent3="accent3" accent4="accent4" accent5="accent5" accent6="accent6" hlink="hlink" folHlink="folHlink"/>
  <p:notesStyle>
    <a:lvl1pPr marL="0" algn="l" defTabSz="1828800" rtl="0" eaLnBrk="1" latinLnBrk="0" hangingPunct="1">
      <a:defRPr lang="en-US" sz="2400" b="1" kern="1200" dirty="0" smtClean="0">
        <a:solidFill>
          <a:schemeClr val="tx1"/>
        </a:solidFill>
        <a:latin typeface="+mn-lt"/>
        <a:ea typeface="+mn-ea"/>
        <a:cs typeface="Arial" pitchFamily="34" charset="0"/>
      </a:defRPr>
    </a:lvl1pPr>
    <a:lvl2pPr marL="914400" algn="l" defTabSz="1828800" rtl="0" eaLnBrk="1" latinLnBrk="0" hangingPunct="1">
      <a:defRPr lang="en-US" sz="2400" kern="1200" dirty="0" smtClean="0">
        <a:solidFill>
          <a:schemeClr val="tx1"/>
        </a:solidFill>
        <a:latin typeface="Arial" pitchFamily="34" charset="0"/>
        <a:ea typeface="+mn-ea"/>
        <a:cs typeface="Arial" pitchFamily="34" charset="0"/>
      </a:defRPr>
    </a:lvl2pPr>
    <a:lvl3pPr marL="1828800" algn="l" defTabSz="1828800" rtl="0" eaLnBrk="1" latinLnBrk="0" hangingPunct="1">
      <a:defRPr lang="en-US" sz="2400" kern="1200" dirty="0" smtClean="0">
        <a:solidFill>
          <a:schemeClr val="tx1"/>
        </a:solidFill>
        <a:latin typeface="Arial" pitchFamily="34" charset="0"/>
        <a:ea typeface="+mn-ea"/>
        <a:cs typeface="Arial" pitchFamily="34" charset="0"/>
      </a:defRPr>
    </a:lvl3pPr>
    <a:lvl4pPr marL="2743200" algn="l" defTabSz="1828800" rtl="0" eaLnBrk="1" latinLnBrk="0" hangingPunct="1">
      <a:defRPr lang="en-US" sz="2400" kern="1200" dirty="0" smtClean="0">
        <a:solidFill>
          <a:schemeClr val="tx1"/>
        </a:solidFill>
        <a:latin typeface="Arial" pitchFamily="34" charset="0"/>
        <a:ea typeface="+mn-ea"/>
        <a:cs typeface="Arial" pitchFamily="34" charset="0"/>
      </a:defRPr>
    </a:lvl4pPr>
    <a:lvl5pPr marL="3657600" algn="l" defTabSz="1828800" rtl="0" eaLnBrk="1" latinLnBrk="0" hangingPunct="1">
      <a:defRPr lang="en-AU" sz="2400" kern="1200" baseline="0" dirty="0">
        <a:solidFill>
          <a:schemeClr val="tx1"/>
        </a:solidFill>
        <a:latin typeface="Arial" pitchFamily="34" charset="0"/>
        <a:ea typeface="+mn-ea"/>
        <a:cs typeface="Arial" pitchFamily="34" charset="0"/>
      </a:defRPr>
    </a:lvl5pPr>
    <a:lvl6pPr marL="4572000" algn="l" defTabSz="1828800" rtl="0" eaLnBrk="1" latinLnBrk="0" hangingPunct="1">
      <a:defRPr sz="2400" kern="1200">
        <a:solidFill>
          <a:schemeClr val="tx1"/>
        </a:solidFill>
        <a:latin typeface="+mn-lt"/>
        <a:ea typeface="+mn-ea"/>
        <a:cs typeface="+mn-cs"/>
      </a:defRPr>
    </a:lvl6pPr>
    <a:lvl7pPr marL="5486400" algn="l" defTabSz="1828800" rtl="0" eaLnBrk="1" latinLnBrk="0" hangingPunct="1">
      <a:defRPr sz="2400" kern="1200">
        <a:solidFill>
          <a:schemeClr val="tx1"/>
        </a:solidFill>
        <a:latin typeface="+mn-lt"/>
        <a:ea typeface="+mn-ea"/>
        <a:cs typeface="+mn-cs"/>
      </a:defRPr>
    </a:lvl7pPr>
    <a:lvl8pPr marL="6400800" algn="l" defTabSz="1828800" rtl="0" eaLnBrk="1" latinLnBrk="0" hangingPunct="1">
      <a:defRPr sz="2400" kern="1200">
        <a:solidFill>
          <a:schemeClr val="tx1"/>
        </a:solidFill>
        <a:latin typeface="+mn-lt"/>
        <a:ea typeface="+mn-ea"/>
        <a:cs typeface="+mn-cs"/>
      </a:defRPr>
    </a:lvl8pPr>
    <a:lvl9pPr marL="7315200" algn="l" defTabSz="1828800"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a:t>
            </a:fld>
            <a:endParaRPr lang="en-AU" dirty="0"/>
          </a:p>
        </p:txBody>
      </p:sp>
    </p:spTree>
    <p:extLst>
      <p:ext uri="{BB962C8B-B14F-4D97-AF65-F5344CB8AC3E}">
        <p14:creationId xmlns:p14="http://schemas.microsoft.com/office/powerpoint/2010/main" val="2963000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a:latin typeface="Arial" panose="020B0604020202020204" pitchFamily="34" charset="0"/>
                <a:cs typeface="Arial" panose="020B0604020202020204" pitchFamily="34" charset="0"/>
              </a:rPr>
              <a:t>Tip:</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14</a:t>
            </a:fld>
            <a:endParaRPr lang="en-AU" dirty="0"/>
          </a:p>
        </p:txBody>
      </p:sp>
    </p:spTree>
    <p:extLst>
      <p:ext uri="{BB962C8B-B14F-4D97-AF65-F5344CB8AC3E}">
        <p14:creationId xmlns:p14="http://schemas.microsoft.com/office/powerpoint/2010/main" val="4070564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Tip: </a:t>
            </a:r>
            <a:r>
              <a:rPr lang="en-AU" sz="2400" b="0" baseline="0" dirty="0">
                <a:latin typeface="Arial" panose="020B0604020202020204" pitchFamily="34" charset="0"/>
                <a:cs typeface="Arial" panose="020B0604020202020204" pitchFamily="34" charset="0"/>
              </a:rPr>
              <a:t>This slide can be adapted to describe own health services challenges with implementing this new way of working.</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15</a:t>
            </a:fld>
            <a:endParaRPr lang="en-AU" dirty="0"/>
          </a:p>
        </p:txBody>
      </p:sp>
    </p:spTree>
    <p:extLst>
      <p:ext uri="{BB962C8B-B14F-4D97-AF65-F5344CB8AC3E}">
        <p14:creationId xmlns:p14="http://schemas.microsoft.com/office/powerpoint/2010/main" val="4030658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20</a:t>
            </a:fld>
            <a:endParaRPr lang="en-AU" dirty="0"/>
          </a:p>
        </p:txBody>
      </p:sp>
    </p:spTree>
    <p:extLst>
      <p:ext uri="{BB962C8B-B14F-4D97-AF65-F5344CB8AC3E}">
        <p14:creationId xmlns:p14="http://schemas.microsoft.com/office/powerpoint/2010/main" val="3963694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a:t>
            </a:fld>
            <a:endParaRPr lang="en-AU" dirty="0"/>
          </a:p>
        </p:txBody>
      </p:sp>
    </p:spTree>
    <p:extLst>
      <p:ext uri="{BB962C8B-B14F-4D97-AF65-F5344CB8AC3E}">
        <p14:creationId xmlns:p14="http://schemas.microsoft.com/office/powerpoint/2010/main" val="35025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5</a:t>
            </a:fld>
            <a:endParaRPr lang="en-AU" dirty="0"/>
          </a:p>
        </p:txBody>
      </p:sp>
    </p:spTree>
    <p:extLst>
      <p:ext uri="{BB962C8B-B14F-4D97-AF65-F5344CB8AC3E}">
        <p14:creationId xmlns:p14="http://schemas.microsoft.com/office/powerpoint/2010/main" val="1154062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1200" dirty="0">
                <a:latin typeface="Arial" panose="020B0604020202020204" pitchFamily="34" charset="0"/>
                <a:cs typeface="Arial" panose="020B0604020202020204" pitchFamily="34" charset="0"/>
              </a:rPr>
              <a:t>Tip:</a:t>
            </a:r>
            <a:r>
              <a:rPr lang="en-AU" sz="1200" baseline="0" dirty="0">
                <a:latin typeface="Arial" panose="020B0604020202020204" pitchFamily="34" charset="0"/>
                <a:cs typeface="Arial" panose="020B0604020202020204" pitchFamily="34" charset="0"/>
              </a:rPr>
              <a:t> </a:t>
            </a:r>
            <a:r>
              <a:rPr lang="en-AU" sz="1200" b="0" baseline="0" dirty="0">
                <a:latin typeface="Arial" panose="020B0604020202020204" pitchFamily="34" charset="0"/>
                <a:cs typeface="Arial" panose="020B0604020202020204" pitchFamily="34" charset="0"/>
              </a:rPr>
              <a:t>This slide can be used to set the context for why a DOS is important for your health organisation.</a:t>
            </a:r>
            <a:endParaRPr lang="en-AU"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6</a:t>
            </a:fld>
            <a:endParaRPr lang="en-AU" dirty="0"/>
          </a:p>
        </p:txBody>
      </p:sp>
    </p:spTree>
    <p:extLst>
      <p:ext uri="{BB962C8B-B14F-4D97-AF65-F5344CB8AC3E}">
        <p14:creationId xmlns:p14="http://schemas.microsoft.com/office/powerpoint/2010/main" val="2502566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7</a:t>
            </a:fld>
            <a:endParaRPr lang="en-AU" dirty="0"/>
          </a:p>
        </p:txBody>
      </p:sp>
    </p:spTree>
    <p:extLst>
      <p:ext uri="{BB962C8B-B14F-4D97-AF65-F5344CB8AC3E}">
        <p14:creationId xmlns:p14="http://schemas.microsoft.com/office/powerpoint/2010/main" val="1154062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Arial" panose="020B0604020202020204" pitchFamily="34" charset="0"/>
                <a:cs typeface="Arial" panose="020B0604020202020204" pitchFamily="34" charset="0"/>
              </a:rPr>
              <a:t>Tip:</a:t>
            </a:r>
            <a:r>
              <a:rPr lang="en-AU" sz="1200" baseline="0" dirty="0">
                <a:solidFill>
                  <a:schemeClr val="tx1"/>
                </a:solidFill>
                <a:latin typeface="Arial" panose="020B0604020202020204" pitchFamily="34" charset="0"/>
                <a:cs typeface="Arial" panose="020B0604020202020204" pitchFamily="34" charset="0"/>
              </a:rPr>
              <a:t> </a:t>
            </a:r>
            <a:r>
              <a:rPr lang="en-AU" sz="1200" b="0" baseline="0" dirty="0">
                <a:solidFill>
                  <a:schemeClr val="tx1"/>
                </a:solidFill>
                <a:latin typeface="Arial" panose="020B0604020202020204" pitchFamily="34" charset="0"/>
                <a:cs typeface="Arial" panose="020B0604020202020204" pitchFamily="34" charset="0"/>
              </a:rPr>
              <a:t>This slide can be adapted to how a DOS fits into your health service</a:t>
            </a:r>
            <a:endParaRPr lang="en-AU" sz="1200" dirty="0">
              <a:solidFill>
                <a:schemeClr val="tx1"/>
              </a:solidFill>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8</a:t>
            </a:fld>
            <a:endParaRPr lang="en-AU" dirty="0"/>
          </a:p>
        </p:txBody>
      </p:sp>
    </p:spTree>
    <p:extLst>
      <p:ext uri="{BB962C8B-B14F-4D97-AF65-F5344CB8AC3E}">
        <p14:creationId xmlns:p14="http://schemas.microsoft.com/office/powerpoint/2010/main" val="2727191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a:latin typeface="Arial" panose="020B0604020202020204" pitchFamily="34" charset="0"/>
                <a:cs typeface="Arial" panose="020B0604020202020204" pitchFamily="34" charset="0"/>
              </a:rPr>
              <a:t>Tip:</a:t>
            </a:r>
            <a:r>
              <a:rPr lang="en-AU" sz="2400" baseline="0" dirty="0">
                <a:latin typeface="Arial" panose="020B0604020202020204" pitchFamily="34" charset="0"/>
                <a:cs typeface="Arial" panose="020B0604020202020204" pitchFamily="34" charset="0"/>
              </a:rPr>
              <a:t> </a:t>
            </a:r>
            <a:r>
              <a:rPr lang="en-AU" sz="2400" b="0" baseline="0" dirty="0">
                <a:latin typeface="Arial" panose="020B0604020202020204" pitchFamily="34" charset="0"/>
                <a:cs typeface="Arial" panose="020B0604020202020204" pitchFamily="34" charset="0"/>
              </a:rPr>
              <a:t>This slide can be adapted to describe how a DOS has been useful to your health service.</a:t>
            </a:r>
            <a:endParaRPr lang="en-AU" sz="2400" dirty="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10</a:t>
            </a:fld>
            <a:endParaRPr lang="en-AU" dirty="0"/>
          </a:p>
        </p:txBody>
      </p:sp>
    </p:spTree>
    <p:extLst>
      <p:ext uri="{BB962C8B-B14F-4D97-AF65-F5344CB8AC3E}">
        <p14:creationId xmlns:p14="http://schemas.microsoft.com/office/powerpoint/2010/main" val="197957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a:latin typeface="Arial" panose="020B0604020202020204" pitchFamily="34" charset="0"/>
                <a:cs typeface="Arial" panose="020B0604020202020204" pitchFamily="34" charset="0"/>
              </a:rPr>
              <a:t>Tip:</a:t>
            </a:r>
            <a:r>
              <a:rPr lang="en-AU" sz="2400" baseline="0" dirty="0">
                <a:latin typeface="Arial" panose="020B0604020202020204" pitchFamily="34" charset="0"/>
                <a:cs typeface="Arial" panose="020B0604020202020204" pitchFamily="34" charset="0"/>
              </a:rPr>
              <a:t> </a:t>
            </a:r>
            <a:r>
              <a:rPr lang="en-AU" sz="2400" b="0" baseline="0" dirty="0">
                <a:latin typeface="Arial" panose="020B0604020202020204" pitchFamily="34" charset="0"/>
                <a:cs typeface="Arial" panose="020B0604020202020204" pitchFamily="34" charset="0"/>
              </a:rPr>
              <a:t>This slide can be adapted to describe the DOS roles and responsibilities within your own health service.</a:t>
            </a:r>
            <a:endParaRPr lang="en-AU" sz="24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11</a:t>
            </a:fld>
            <a:endParaRPr lang="en-AU" dirty="0"/>
          </a:p>
        </p:txBody>
      </p:sp>
    </p:spTree>
    <p:extLst>
      <p:ext uri="{BB962C8B-B14F-4D97-AF65-F5344CB8AC3E}">
        <p14:creationId xmlns:p14="http://schemas.microsoft.com/office/powerpoint/2010/main" val="1614072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a:latin typeface="Arial" panose="020B0604020202020204" pitchFamily="34" charset="0"/>
                <a:cs typeface="Arial" panose="020B0604020202020204" pitchFamily="34" charset="0"/>
              </a:rPr>
              <a:t>Tip:</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13</a:t>
            </a:fld>
            <a:endParaRPr lang="en-AU" dirty="0"/>
          </a:p>
        </p:txBody>
      </p:sp>
    </p:spTree>
    <p:extLst>
      <p:ext uri="{BB962C8B-B14F-4D97-AF65-F5344CB8AC3E}">
        <p14:creationId xmlns:p14="http://schemas.microsoft.com/office/powerpoint/2010/main" val="40705647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jpe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ag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clrChange>
              <a:clrFrom>
                <a:srgbClr val="9DD8DC"/>
              </a:clrFrom>
              <a:clrTo>
                <a:srgbClr val="9DD8DC">
                  <a:alpha val="0"/>
                </a:srgbClr>
              </a:clrTo>
            </a:clrChange>
            <a:extLst>
              <a:ext uri="{28A0092B-C50C-407E-A947-70E740481C1C}">
                <a14:useLocalDpi xmlns:a14="http://schemas.microsoft.com/office/drawing/2010/main" val="0"/>
              </a:ext>
            </a:extLst>
          </a:blip>
          <a:stretch>
            <a:fillRect/>
          </a:stretch>
        </p:blipFill>
        <p:spPr>
          <a:xfrm>
            <a:off x="15504368" y="897593"/>
            <a:ext cx="7418847" cy="7976632"/>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024648" y="11466513"/>
            <a:ext cx="1944216" cy="133337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570154" y="11394504"/>
            <a:ext cx="2353061" cy="1399035"/>
          </a:xfrm>
          <a:prstGeom prst="rect">
            <a:avLst/>
          </a:prstGeom>
        </p:spPr>
      </p:pic>
      <p:sp>
        <p:nvSpPr>
          <p:cNvPr id="5" name="Text Placeholder 4"/>
          <p:cNvSpPr>
            <a:spLocks noGrp="1"/>
          </p:cNvSpPr>
          <p:nvPr>
            <p:ph type="body" sz="quarter" idx="10"/>
          </p:nvPr>
        </p:nvSpPr>
        <p:spPr>
          <a:xfrm>
            <a:off x="1535113" y="6858000"/>
            <a:ext cx="15770225" cy="3024336"/>
          </a:xfrm>
        </p:spPr>
        <p:txBody>
          <a:bodyPr anchor="t"/>
          <a:lstStyle>
            <a:lvl1pPr>
              <a:lnSpc>
                <a:spcPts val="10800"/>
              </a:lnSpc>
              <a:spcAft>
                <a:spcPts val="0"/>
              </a:spcAft>
              <a:defRPr sz="9700">
                <a:solidFill>
                  <a:srgbClr val="004EA8"/>
                </a:solidFill>
              </a:defRPr>
            </a:lvl1pPr>
            <a:lvl2pPr>
              <a:lnSpc>
                <a:spcPts val="10800"/>
              </a:lnSpc>
              <a:spcAft>
                <a:spcPts val="0"/>
              </a:spcAft>
              <a:defRPr sz="5600">
                <a:solidFill>
                  <a:srgbClr val="004EA8"/>
                </a:solidFill>
              </a:defRPr>
            </a:lvl2pPr>
          </a:lstStyle>
          <a:p>
            <a:pPr lvl="0"/>
            <a:r>
              <a:rPr lang="en-US" dirty="0"/>
              <a:t>Click to edit Master text styles</a:t>
            </a:r>
          </a:p>
          <a:p>
            <a:pPr lvl="1"/>
            <a:r>
              <a:rPr lang="en-US" dirty="0"/>
              <a:t>Second level</a:t>
            </a:r>
          </a:p>
        </p:txBody>
      </p:sp>
      <p:pic>
        <p:nvPicPr>
          <p:cNvPr id="1027" name="Picture 3" descr="F:\Priority Health Projects\Better Care Victoria Secretariat\00 ADMINISTRATION\13 Logos &amp; Branding\BCV Logos and Branding\BetterCareVic_logo short.jp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3760328" y="11466513"/>
            <a:ext cx="3668754" cy="1333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21144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Pag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04368" y="897593"/>
            <a:ext cx="7418847" cy="7976632"/>
          </a:xfrm>
          <a:prstGeom prst="rect">
            <a:avLst/>
          </a:prstGeom>
        </p:spPr>
      </p:pic>
      <p:sp>
        <p:nvSpPr>
          <p:cNvPr id="5" name="Text Placeholder 4"/>
          <p:cNvSpPr>
            <a:spLocks noGrp="1"/>
          </p:cNvSpPr>
          <p:nvPr>
            <p:ph type="body" sz="quarter" idx="10"/>
          </p:nvPr>
        </p:nvSpPr>
        <p:spPr>
          <a:xfrm>
            <a:off x="1535113" y="6858000"/>
            <a:ext cx="15770225" cy="3024336"/>
          </a:xfrm>
        </p:spPr>
        <p:txBody>
          <a:bodyPr anchor="t"/>
          <a:lstStyle>
            <a:lvl1pPr>
              <a:lnSpc>
                <a:spcPts val="10800"/>
              </a:lnSpc>
              <a:spcAft>
                <a:spcPts val="0"/>
              </a:spcAft>
              <a:defRPr sz="9700">
                <a:solidFill>
                  <a:srgbClr val="004EA8"/>
                </a:solidFill>
              </a:defRPr>
            </a:lvl1pPr>
            <a:lvl2pPr>
              <a:lnSpc>
                <a:spcPts val="10800"/>
              </a:lnSpc>
              <a:spcAft>
                <a:spcPts val="0"/>
              </a:spcAft>
              <a:defRPr sz="5600">
                <a:solidFill>
                  <a:srgbClr val="004EA8"/>
                </a:solidFill>
              </a:defRPr>
            </a:lvl2pPr>
          </a:lstStyle>
          <a:p>
            <a:pPr lvl="0"/>
            <a:r>
              <a:rPr lang="en-US" dirty="0"/>
              <a:t>Click to edit Master text styles</a:t>
            </a:r>
          </a:p>
          <a:p>
            <a:pPr lvl="1"/>
            <a:r>
              <a:rPr lang="en-US" dirty="0"/>
              <a:t>Second level</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265008" y="12169450"/>
            <a:ext cx="1630683" cy="923546"/>
          </a:xfrm>
          <a:prstGeom prst="rect">
            <a:avLst/>
          </a:prstGeom>
        </p:spPr>
      </p:pic>
      <p:sp>
        <p:nvSpPr>
          <p:cNvPr id="6" name="TextBox 5"/>
          <p:cNvSpPr txBox="1"/>
          <p:nvPr userDrawn="1"/>
        </p:nvSpPr>
        <p:spPr>
          <a:xfrm>
            <a:off x="10636852" y="13216190"/>
            <a:ext cx="3096344" cy="338554"/>
          </a:xfrm>
          <a:prstGeom prst="rect">
            <a:avLst/>
          </a:prstGeom>
          <a:noFill/>
        </p:spPr>
        <p:txBody>
          <a:bodyPr wrap="square" rtlCol="0">
            <a:spAutoFit/>
          </a:bodyPr>
          <a:lstStyle/>
          <a:p>
            <a:pPr algn="ctr"/>
            <a:r>
              <a:rPr lang="en-AU" sz="1600" dirty="0"/>
              <a:t>Slide </a:t>
            </a:r>
            <a:fld id="{63BED2C8-60E5-4C01-A96D-4A3CB34D8C82}" type="slidenum">
              <a:rPr lang="en-AU" sz="1600" smtClean="0"/>
              <a:pPr algn="ctr"/>
              <a:t>‹#›</a:t>
            </a:fld>
            <a:r>
              <a:rPr lang="en-AU" sz="1600" dirty="0"/>
              <a:t> of 20</a:t>
            </a:r>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736743" y="12169451"/>
            <a:ext cx="952201" cy="923546"/>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265008" y="12169450"/>
            <a:ext cx="1630683" cy="923546"/>
          </a:xfrm>
          <a:prstGeom prst="rect">
            <a:avLst/>
          </a:prstGeom>
        </p:spPr>
      </p:pic>
      <p:pic>
        <p:nvPicPr>
          <p:cNvPr id="11" name="Picture 3" descr="F:\Priority Health Projects\Better Care Victoria Secretariat\00 ADMINISTRATION\13 Logos &amp; Branding\BCV Logos and Branding\BetterCareVic_logo short.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6563639" y="12169450"/>
            <a:ext cx="2541129" cy="923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15180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lvl1pPr>
              <a:defRPr>
                <a:solidFill>
                  <a:srgbClr val="004EA8"/>
                </a:solidFill>
              </a:defRPr>
            </a:lvl1pPr>
          </a:lstStyle>
          <a:p>
            <a:r>
              <a:rPr lang="en-US" noProof="0" dirty="0"/>
              <a:t>Click to edit Master title style</a:t>
            </a:r>
            <a:endParaRPr lang="en-AU" noProof="0" dirty="0"/>
          </a:p>
        </p:txBody>
      </p:sp>
      <p:sp>
        <p:nvSpPr>
          <p:cNvPr id="7" name="Text Placeholder 6"/>
          <p:cNvSpPr>
            <a:spLocks noGrp="1"/>
          </p:cNvSpPr>
          <p:nvPr>
            <p:ph type="body" sz="quarter" idx="10"/>
          </p:nvPr>
        </p:nvSpPr>
        <p:spPr>
          <a:xfrm>
            <a:off x="1535113" y="3571200"/>
            <a:ext cx="21602700" cy="7273925"/>
          </a:xfrm>
        </p:spPr>
        <p:txBody>
          <a:bodyPr/>
          <a:lstStyle>
            <a:lvl1pPr>
              <a:defRPr>
                <a:solidFill>
                  <a:srgbClr val="004EA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05614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Charts">
    <p:bg>
      <p:bgRef idx="1001">
        <a:schemeClr val="bg1"/>
      </p:bgRef>
    </p:bg>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1535112" y="3571200"/>
            <a:ext cx="4464000" cy="5087000"/>
          </a:xfrm>
        </p:spPr>
        <p:txBody>
          <a:bodyPr/>
          <a:lstStyle>
            <a:lvl1pPr>
              <a:defRPr>
                <a:solidFill>
                  <a:srgbClr val="004EA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Text Placeholder 6"/>
          <p:cNvSpPr>
            <a:spLocks noGrp="1"/>
          </p:cNvSpPr>
          <p:nvPr>
            <p:ph type="body" sz="quarter" idx="11"/>
          </p:nvPr>
        </p:nvSpPr>
        <p:spPr>
          <a:xfrm>
            <a:off x="12696199" y="3571200"/>
            <a:ext cx="10441613" cy="8208268"/>
          </a:xfrm>
        </p:spPr>
        <p:txBody>
          <a:bodyPr/>
          <a:lstStyle>
            <a:lvl1pPr>
              <a:defRPr>
                <a:solidFill>
                  <a:srgbClr val="004EA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a:t>Click to edit Master title style</a:t>
            </a:r>
            <a:endParaRPr lang="en-AU" noProof="0" dirty="0"/>
          </a:p>
        </p:txBody>
      </p:sp>
      <p:sp>
        <p:nvSpPr>
          <p:cNvPr id="9" name="Text Placeholder 2"/>
          <p:cNvSpPr>
            <a:spLocks noGrp="1"/>
          </p:cNvSpPr>
          <p:nvPr>
            <p:ph type="body" sz="quarter" idx="14"/>
          </p:nvPr>
        </p:nvSpPr>
        <p:spPr>
          <a:xfrm>
            <a:off x="1533600" y="9018240"/>
            <a:ext cx="4464050" cy="2592387"/>
          </a:xfrm>
        </p:spPr>
        <p:txBody>
          <a:bodyPr/>
          <a:lstStyle>
            <a:lvl1pPr algn="ctr">
              <a:lnSpc>
                <a:spcPts val="2500"/>
              </a:lnSpc>
              <a:spcAft>
                <a:spcPts val="1701"/>
              </a:spcAft>
              <a:defRPr sz="2000" b="0">
                <a:solidFill>
                  <a:schemeClr val="tx1"/>
                </a:solidFill>
              </a:defRPr>
            </a:lvl1pPr>
            <a:lvl2pPr algn="ctr">
              <a:lnSpc>
                <a:spcPts val="2000"/>
              </a:lnSpc>
              <a:defRPr sz="2000"/>
            </a:lvl2pPr>
            <a:lvl3pPr algn="ctr">
              <a:lnSpc>
                <a:spcPts val="2000"/>
              </a:lnSpc>
              <a:defRPr sz="2000"/>
            </a:lvl3pPr>
            <a:lvl4pPr algn="ctr">
              <a:lnSpc>
                <a:spcPts val="2000"/>
              </a:lnSpc>
              <a:defRPr sz="2000"/>
            </a:lvl4pPr>
            <a:lvl5pPr algn="ctr">
              <a:lnSpc>
                <a:spcPts val="2000"/>
              </a:lnSpc>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0" name="Content Placeholder 4"/>
          <p:cNvSpPr>
            <a:spLocks noGrp="1"/>
          </p:cNvSpPr>
          <p:nvPr>
            <p:ph sz="quarter" idx="15"/>
          </p:nvPr>
        </p:nvSpPr>
        <p:spPr>
          <a:xfrm>
            <a:off x="7495745" y="3571200"/>
            <a:ext cx="4464000" cy="5087000"/>
          </a:xfrm>
        </p:spPr>
        <p:txBody>
          <a:bodyPr/>
          <a:lstStyle>
            <a:lvl1pPr>
              <a:defRPr>
                <a:solidFill>
                  <a:srgbClr val="004EA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1" name="Text Placeholder 2"/>
          <p:cNvSpPr>
            <a:spLocks noGrp="1"/>
          </p:cNvSpPr>
          <p:nvPr>
            <p:ph type="body" sz="quarter" idx="16"/>
          </p:nvPr>
        </p:nvSpPr>
        <p:spPr>
          <a:xfrm>
            <a:off x="7514691" y="9018240"/>
            <a:ext cx="4464050" cy="2592387"/>
          </a:xfrm>
        </p:spPr>
        <p:txBody>
          <a:bodyPr/>
          <a:lstStyle>
            <a:lvl1pPr algn="ctr">
              <a:lnSpc>
                <a:spcPts val="2500"/>
              </a:lnSpc>
              <a:spcAft>
                <a:spcPts val="1701"/>
              </a:spcAft>
              <a:defRPr sz="2000" b="0">
                <a:solidFill>
                  <a:schemeClr val="tx1"/>
                </a:solidFill>
              </a:defRPr>
            </a:lvl1pPr>
            <a:lvl2pPr algn="ctr">
              <a:lnSpc>
                <a:spcPts val="2000"/>
              </a:lnSpc>
              <a:defRPr sz="2000"/>
            </a:lvl2pPr>
            <a:lvl3pPr algn="ctr">
              <a:lnSpc>
                <a:spcPts val="2000"/>
              </a:lnSpc>
              <a:defRPr sz="2000"/>
            </a:lvl3pPr>
            <a:lvl4pPr algn="ctr">
              <a:lnSpc>
                <a:spcPts val="2000"/>
              </a:lnSpc>
              <a:defRPr sz="2000"/>
            </a:lvl4pPr>
            <a:lvl5pPr algn="ctr">
              <a:lnSpc>
                <a:spcPts val="2000"/>
              </a:lnSpc>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1087143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2768263" y="0"/>
            <a:ext cx="11615737" cy="13716000"/>
          </a:xfrm>
        </p:spPr>
        <p:txBody>
          <a:bodyPr anchor="ctr"/>
          <a:lstStyle>
            <a:lvl1pPr algn="ctr">
              <a:defRPr>
                <a:solidFill>
                  <a:srgbClr val="004EA8"/>
                </a:solidFill>
              </a:defRPr>
            </a:lvl1pPr>
          </a:lstStyle>
          <a:p>
            <a:r>
              <a:rPr lang="en-AU" dirty="0"/>
              <a:t>Picture goes here</a:t>
            </a:r>
          </a:p>
        </p:txBody>
      </p:sp>
      <p:sp>
        <p:nvSpPr>
          <p:cNvPr id="12" name="Text Placeholder 7"/>
          <p:cNvSpPr>
            <a:spLocks noGrp="1"/>
          </p:cNvSpPr>
          <p:nvPr>
            <p:ph type="body" sz="quarter" idx="11"/>
          </p:nvPr>
        </p:nvSpPr>
        <p:spPr>
          <a:xfrm>
            <a:off x="1533600" y="3571200"/>
            <a:ext cx="10944225" cy="7324725"/>
          </a:xfrm>
        </p:spPr>
        <p:txBody>
          <a:bodyPr/>
          <a:lstStyle>
            <a:lvl1pPr>
              <a:defRPr>
                <a:solidFill>
                  <a:srgbClr val="004EA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3600" y="11776840"/>
            <a:ext cx="1316739" cy="1277115"/>
          </a:xfrm>
          <a:prstGeom prst="rect">
            <a:avLst/>
          </a:prstGeom>
        </p:spPr>
      </p:pic>
      <p:sp>
        <p:nvSpPr>
          <p:cNvPr id="7"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a:t>Click to edit Master title style</a:t>
            </a:r>
            <a:endParaRPr lang="en-AU" noProof="0" dirty="0"/>
          </a:p>
        </p:txBody>
      </p:sp>
      <p:sp>
        <p:nvSpPr>
          <p:cNvPr id="8" name="TextBox 7"/>
          <p:cNvSpPr txBox="1"/>
          <p:nvPr userDrawn="1"/>
        </p:nvSpPr>
        <p:spPr>
          <a:xfrm>
            <a:off x="10636852" y="13216190"/>
            <a:ext cx="3096344" cy="338554"/>
          </a:xfrm>
          <a:prstGeom prst="rect">
            <a:avLst/>
          </a:prstGeom>
          <a:noFill/>
        </p:spPr>
        <p:txBody>
          <a:bodyPr wrap="square" rtlCol="0">
            <a:spAutoFit/>
          </a:bodyPr>
          <a:lstStyle/>
          <a:p>
            <a:pPr algn="ctr"/>
            <a:r>
              <a:rPr lang="en-AU" sz="1600" dirty="0"/>
              <a:t>Slide </a:t>
            </a:r>
            <a:fld id="{63BED2C8-60E5-4C01-A96D-4A3CB34D8C82}" type="slidenum">
              <a:rPr lang="en-AU" sz="1600" smtClean="0"/>
              <a:pPr algn="ctr"/>
              <a:t>‹#›</a:t>
            </a:fld>
            <a:r>
              <a:rPr lang="en-AU" sz="1600" dirty="0"/>
              <a:t> of 20</a:t>
            </a:r>
          </a:p>
        </p:txBody>
      </p:sp>
    </p:spTree>
    <p:extLst>
      <p:ext uri="{BB962C8B-B14F-4D97-AF65-F5344CB8AC3E}">
        <p14:creationId xmlns:p14="http://schemas.microsoft.com/office/powerpoint/2010/main" val="3020054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EA8"/>
                </a:solidFill>
              </a:defRPr>
            </a:lvl1pPr>
          </a:lstStyle>
          <a:p>
            <a:r>
              <a:rPr lang="en-US" noProof="0" dirty="0"/>
              <a:t>Click to edit Master title style</a:t>
            </a:r>
            <a:endParaRPr lang="en-AU" noProof="0" dirty="0"/>
          </a:p>
        </p:txBody>
      </p:sp>
      <p:sp>
        <p:nvSpPr>
          <p:cNvPr id="3" name="Content Placeholder 2"/>
          <p:cNvSpPr>
            <a:spLocks noGrp="1"/>
          </p:cNvSpPr>
          <p:nvPr>
            <p:ph idx="1" hasCustomPrompt="1"/>
          </p:nvPr>
        </p:nvSpPr>
        <p:spPr>
          <a:xfrm>
            <a:off x="1535113" y="3571200"/>
            <a:ext cx="9148018" cy="6889172"/>
          </a:xfrm>
        </p:spPr>
        <p:txBody>
          <a:bodyPr/>
          <a:lstStyle>
            <a:lvl1pPr>
              <a:defRPr>
                <a:solidFill>
                  <a:srgbClr val="004EA8"/>
                </a:solidFill>
              </a:defRPr>
            </a:lvl1pPr>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
        <p:nvSpPr>
          <p:cNvPr id="6" name="Content Placeholder 2"/>
          <p:cNvSpPr>
            <a:spLocks noGrp="1"/>
          </p:cNvSpPr>
          <p:nvPr>
            <p:ph idx="11" hasCustomPrompt="1"/>
          </p:nvPr>
        </p:nvSpPr>
        <p:spPr>
          <a:xfrm>
            <a:off x="12856928" y="3571200"/>
            <a:ext cx="9148018" cy="6889172"/>
          </a:xfrm>
        </p:spPr>
        <p:txBody>
          <a:bodyPr/>
          <a:lstStyle>
            <a:lvl1pPr>
              <a:defRPr>
                <a:solidFill>
                  <a:srgbClr val="004EA8"/>
                </a:solidFill>
              </a:defRPr>
            </a:lvl1pPr>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Tree>
    <p:extLst>
      <p:ext uri="{BB962C8B-B14F-4D97-AF65-F5344CB8AC3E}">
        <p14:creationId xmlns:p14="http://schemas.microsoft.com/office/powerpoint/2010/main" val="3109463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EA8"/>
                </a:solidFill>
              </a:defRPr>
            </a:lvl1pPr>
          </a:lstStyle>
          <a:p>
            <a:r>
              <a:rPr lang="en-US" noProof="0" dirty="0"/>
              <a:t>Click to edit Master title style</a:t>
            </a:r>
            <a:endParaRPr lang="en-AU" noProof="0" dirty="0"/>
          </a:p>
        </p:txBody>
      </p:sp>
      <p:sp>
        <p:nvSpPr>
          <p:cNvPr id="3" name="Content Placeholder 2"/>
          <p:cNvSpPr>
            <a:spLocks noGrp="1"/>
          </p:cNvSpPr>
          <p:nvPr>
            <p:ph idx="1" hasCustomPrompt="1"/>
          </p:nvPr>
        </p:nvSpPr>
        <p:spPr>
          <a:xfrm>
            <a:off x="1535112" y="3571200"/>
            <a:ext cx="9864799" cy="7987512"/>
          </a:xfrm>
        </p:spPr>
        <p:txBody>
          <a:bodyPr/>
          <a:lstStyle>
            <a:lvl1pPr>
              <a:defRPr>
                <a:solidFill>
                  <a:srgbClr val="004EA8"/>
                </a:solidFill>
              </a:defRPr>
            </a:lvl1pPr>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
        <p:nvSpPr>
          <p:cNvPr id="5" name="Picture Placeholder 4"/>
          <p:cNvSpPr>
            <a:spLocks noGrp="1"/>
          </p:cNvSpPr>
          <p:nvPr>
            <p:ph type="pic" sz="quarter" idx="12"/>
          </p:nvPr>
        </p:nvSpPr>
        <p:spPr>
          <a:xfrm>
            <a:off x="12969551" y="3571200"/>
            <a:ext cx="9734400" cy="7988936"/>
          </a:xfrm>
        </p:spPr>
        <p:txBody>
          <a:bodyPr/>
          <a:lstStyle>
            <a:lvl1pPr>
              <a:defRPr>
                <a:solidFill>
                  <a:srgbClr val="004EA8"/>
                </a:solidFill>
              </a:defRPr>
            </a:lvl1pPr>
          </a:lstStyle>
          <a:p>
            <a:r>
              <a:rPr lang="en-US" dirty="0"/>
              <a:t>Click icon to add picture</a:t>
            </a:r>
            <a:endParaRPr lang="en-AU" dirty="0"/>
          </a:p>
        </p:txBody>
      </p:sp>
    </p:spTree>
    <p:extLst>
      <p:ext uri="{BB962C8B-B14F-4D97-AF65-F5344CB8AC3E}">
        <p14:creationId xmlns:p14="http://schemas.microsoft.com/office/powerpoint/2010/main" val="369809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rgbClr val="004EA8"/>
                </a:solidFill>
              </a:defRPr>
            </a:lvl1pPr>
          </a:lstStyle>
          <a:p>
            <a:r>
              <a:rPr lang="en-US" dirty="0"/>
              <a:t>Click to edit Master title style</a:t>
            </a:r>
            <a:endParaRPr lang="en-AU" dirty="0"/>
          </a:p>
        </p:txBody>
      </p:sp>
    </p:spTree>
    <p:extLst>
      <p:ext uri="{BB962C8B-B14F-4D97-AF65-F5344CB8AC3E}">
        <p14:creationId xmlns:p14="http://schemas.microsoft.com/office/powerpoint/2010/main" val="54654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76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dirty="0"/>
              <a:t>Heading 1</a:t>
            </a:r>
            <a:endParaRPr lang="en-AU" noProof="0" dirty="0"/>
          </a:p>
        </p:txBody>
      </p:sp>
      <p:sp>
        <p:nvSpPr>
          <p:cNvPr id="3" name="Text Placeholder 2"/>
          <p:cNvSpPr>
            <a:spLocks noGrp="1"/>
          </p:cNvSpPr>
          <p:nvPr>
            <p:ph type="body" idx="1"/>
          </p:nvPr>
        </p:nvSpPr>
        <p:spPr>
          <a:xfrm>
            <a:off x="1534816" y="3569228"/>
            <a:ext cx="21170352" cy="6889172"/>
          </a:xfrm>
          <a:prstGeom prst="rect">
            <a:avLst/>
          </a:prstGeom>
        </p:spPr>
        <p:txBody>
          <a:bodyPr vert="horz" lIns="0" tIns="0" rIns="0" bIns="0" rtlCol="0">
            <a:noAutofit/>
          </a:body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a:p>
            <a:pPr lvl="7"/>
            <a:r>
              <a:rPr lang="en-AU" noProof="0" dirty="0"/>
              <a:t>Eighth level</a:t>
            </a:r>
          </a:p>
          <a:p>
            <a:pPr lvl="8"/>
            <a:r>
              <a:rPr lang="en-AU" noProof="0" dirty="0"/>
              <a:t>Ninth level</a:t>
            </a:r>
          </a:p>
        </p:txBody>
      </p:sp>
      <p:pic>
        <p:nvPicPr>
          <p:cNvPr id="10" name="Pictur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736743" y="12169451"/>
            <a:ext cx="952201" cy="923546"/>
          </a:xfrm>
          <a:prstGeom prst="rect">
            <a:avLst/>
          </a:prstGeom>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265008" y="12169450"/>
            <a:ext cx="1630683" cy="923546"/>
          </a:xfrm>
          <a:prstGeom prst="rect">
            <a:avLst/>
          </a:prstGeom>
        </p:spPr>
      </p:pic>
      <p:sp>
        <p:nvSpPr>
          <p:cNvPr id="4" name="TextBox 3"/>
          <p:cNvSpPr txBox="1"/>
          <p:nvPr userDrawn="1"/>
        </p:nvSpPr>
        <p:spPr>
          <a:xfrm>
            <a:off x="10636852" y="13216190"/>
            <a:ext cx="3096344" cy="338554"/>
          </a:xfrm>
          <a:prstGeom prst="rect">
            <a:avLst/>
          </a:prstGeom>
          <a:noFill/>
        </p:spPr>
        <p:txBody>
          <a:bodyPr wrap="square" rtlCol="0">
            <a:spAutoFit/>
          </a:bodyPr>
          <a:lstStyle/>
          <a:p>
            <a:pPr algn="ctr"/>
            <a:r>
              <a:rPr lang="en-AU" sz="1600" dirty="0"/>
              <a:t>Slide </a:t>
            </a:r>
            <a:fld id="{63BED2C8-60E5-4C01-A96D-4A3CB34D8C82}" type="slidenum">
              <a:rPr lang="en-AU" sz="1600" smtClean="0"/>
              <a:pPr algn="ctr"/>
              <a:t>‹#›</a:t>
            </a:fld>
            <a:r>
              <a:rPr lang="en-AU" sz="1600" dirty="0"/>
              <a:t> of 20</a:t>
            </a:r>
          </a:p>
        </p:txBody>
      </p:sp>
      <p:pic>
        <p:nvPicPr>
          <p:cNvPr id="7" name="Picture 3" descr="F:\Priority Health Projects\Better Care Victoria Secretariat\00 ADMINISTRATION\13 Logos &amp; Branding\BCV Logos and Branding\BetterCareVic_logo short.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6563639" y="12169450"/>
            <a:ext cx="2541129" cy="923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45408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2" r:id="rId3"/>
    <p:sldLayoutId id="2147483660" r:id="rId4"/>
    <p:sldLayoutId id="2147483650" r:id="rId5"/>
    <p:sldLayoutId id="2147483658" r:id="rId6"/>
    <p:sldLayoutId id="2147483659" r:id="rId7"/>
    <p:sldLayoutId id="2147483654" r:id="rId8"/>
    <p:sldLayoutId id="2147483655" r:id="rId9"/>
  </p:sldLayoutIdLst>
  <p:hf hdr="0" ftr="0" dt="0"/>
  <p:txStyles>
    <p:titleStyle>
      <a:lvl1pPr algn="l" defTabSz="1828800" rtl="0" eaLnBrk="1" latinLnBrk="0" hangingPunct="1">
        <a:lnSpc>
          <a:spcPts val="10800"/>
        </a:lnSpc>
        <a:spcBef>
          <a:spcPct val="0"/>
        </a:spcBef>
        <a:buNone/>
        <a:defRPr sz="9700" b="0" i="0" kern="1200">
          <a:solidFill>
            <a:srgbClr val="004EA8"/>
          </a:solidFill>
          <a:latin typeface="+mj-lt"/>
          <a:ea typeface="+mj-ea"/>
          <a:cs typeface="Arial" pitchFamily="34" charset="0"/>
        </a:defRPr>
      </a:lvl1pPr>
    </p:titleStyle>
    <p:body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rgbClr val="004EA8"/>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4320" userDrawn="1">
          <p15:clr>
            <a:srgbClr val="F26B43"/>
          </p15:clr>
        </p15:guide>
        <p15:guide id="2" pos="14575" userDrawn="1">
          <p15:clr>
            <a:srgbClr val="F26B43"/>
          </p15:clr>
        </p15:guide>
        <p15:guide id="3" pos="967" userDrawn="1">
          <p15:clr>
            <a:srgbClr val="F26B43"/>
          </p15:clr>
        </p15:guide>
        <p15:guide id="4" orient="horz" pos="2233" userDrawn="1">
          <p15:clr>
            <a:srgbClr val="F26B43"/>
          </p15:clr>
        </p15:guide>
        <p15:guide id="5" orient="horz" pos="146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3.xml"/><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1.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3.xml"/><Relationship Id="rId7"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1.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bcv@safercare.vic.gov.au"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9.png"/><Relationship Id="rId4" Type="http://schemas.openxmlformats.org/officeDocument/2006/relationships/hyperlink" Target="https://www.bettercare.vic.gov.au/"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8.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17.xml"/><Relationship Id="rId2" Type="http://schemas.openxmlformats.org/officeDocument/2006/relationships/slide" Target="slide5.xml"/><Relationship Id="rId1" Type="http://schemas.openxmlformats.org/officeDocument/2006/relationships/slideLayout" Target="../slideLayouts/slideLayout3.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14.xml"/><Relationship Id="rId4" Type="http://schemas.openxmlformats.org/officeDocument/2006/relationships/slide" Target="slide7.xml"/><Relationship Id="rId9" Type="http://schemas.openxmlformats.org/officeDocument/2006/relationships/slide" Target="slide13.xml"/><Relationship Id="rId14" Type="http://schemas.openxmlformats.org/officeDocument/2006/relationships/slide" Target="slide19.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9.jpeg"/><Relationship Id="rId4" Type="http://schemas.openxmlformats.org/officeDocument/2006/relationships/hyperlink" Target="https://www.google.com.au/url?sa=i&amp;rct=j&amp;q=&amp;esrc=s&amp;source=images&amp;cd=&amp;cad=rja&amp;uact=8&amp;ved=0ahUKEwimxprzl4bYAhVJnpQKHUWxDmUQjRwIBw&amp;url=https://www.freepik.com/free-photos-vectors/nine-oclock&amp;psig=AOvVaw20rD35oIa2m7_MrFdT7dcl&amp;ust=1513226933468551"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0.jpeg"/><Relationship Id="rId4" Type="http://schemas.openxmlformats.org/officeDocument/2006/relationships/hyperlink" Target="https://www.google.com.au/url?sa=i&amp;rct=j&amp;q=&amp;esrc=s&amp;source=images&amp;cd=&amp;cad=rja&amp;uact=8&amp;ved=0ahUKEwimxprzl4bYAhVJnpQKHUWxDmUQjRwIBw&amp;url=https://www.freepik.com/free-photos-vectors/nine-oclock&amp;psig=AOvVaw20rD35oIa2m7_MrFdT7dcl&amp;ust=1513226933468551"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35113" y="5705872"/>
            <a:ext cx="17065599" cy="3744416"/>
          </a:xfrm>
        </p:spPr>
        <p:txBody>
          <a:bodyPr/>
          <a:lstStyle/>
          <a:p>
            <a:r>
              <a:rPr lang="en-AU" dirty="0"/>
              <a:t>Daily Operating </a:t>
            </a:r>
            <a:r>
              <a:rPr lang="en-AU" dirty="0" smtClean="0"/>
              <a:t>Systems (DOS) in </a:t>
            </a:r>
            <a:r>
              <a:rPr lang="en-AU" dirty="0"/>
              <a:t>health services</a:t>
            </a:r>
          </a:p>
          <a:p>
            <a:pPr lvl="1"/>
            <a:r>
              <a:rPr lang="en-AU" dirty="0"/>
              <a:t>Slide presentation template</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2281" y="10746432"/>
            <a:ext cx="5153135" cy="2516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7669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t>What </a:t>
            </a:r>
            <a:r>
              <a:rPr lang="en-AU" sz="8800" dirty="0"/>
              <a:t>are the benefits of a DOS?</a:t>
            </a:r>
          </a:p>
        </p:txBody>
      </p:sp>
      <p:sp>
        <p:nvSpPr>
          <p:cNvPr id="41" name="Text Placeholder 4"/>
          <p:cNvSpPr txBox="1">
            <a:spLocks/>
          </p:cNvSpPr>
          <p:nvPr/>
        </p:nvSpPr>
        <p:spPr>
          <a:xfrm>
            <a:off x="1535113" y="3041576"/>
            <a:ext cx="21602700" cy="1377098"/>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dirty="0">
                <a:solidFill>
                  <a:schemeClr val="tx1"/>
                </a:solidFill>
              </a:rPr>
              <a:t>It’s a structured way of working </a:t>
            </a:r>
            <a:r>
              <a:rPr lang="en-AU" b="0" dirty="0">
                <a:solidFill>
                  <a:schemeClr val="tx1"/>
                </a:solidFill>
              </a:rPr>
              <a:t>– to provide a health service with daily operational oversight </a:t>
            </a:r>
          </a:p>
        </p:txBody>
      </p:sp>
      <p:sp>
        <p:nvSpPr>
          <p:cNvPr id="2" name="Rectangle 1"/>
          <p:cNvSpPr/>
          <p:nvPr/>
        </p:nvSpPr>
        <p:spPr>
          <a:xfrm>
            <a:off x="13992200" y="5464426"/>
            <a:ext cx="8856984" cy="4678204"/>
          </a:xfrm>
          <a:prstGeom prst="rect">
            <a:avLst/>
          </a:prstGeom>
        </p:spPr>
        <p:txBody>
          <a:bodyPr wrap="square">
            <a:spAutoFit/>
          </a:bodyPr>
          <a:lstStyle/>
          <a:p>
            <a:pPr marL="432000" lvl="3">
              <a:spcAft>
                <a:spcPts val="2400"/>
              </a:spcAft>
            </a:pPr>
            <a:r>
              <a:rPr lang="en-AU" sz="3400" dirty="0">
                <a:cs typeface="Arial" pitchFamily="34" charset="0"/>
              </a:rPr>
              <a:t>A DOS:</a:t>
            </a:r>
          </a:p>
          <a:p>
            <a:pPr marL="864000" lvl="3" indent="-432000">
              <a:spcAft>
                <a:spcPts val="2400"/>
              </a:spcAft>
              <a:buFont typeface="Arial" panose="020B0604020202020204" pitchFamily="34" charset="0"/>
              <a:buChar char="•"/>
            </a:pPr>
            <a:r>
              <a:rPr lang="en-AU" sz="3400" dirty="0">
                <a:cs typeface="Arial" pitchFamily="34" charset="0"/>
              </a:rPr>
              <a:t>C</a:t>
            </a:r>
            <a:r>
              <a:rPr lang="en-AU" sz="3400" dirty="0" smtClean="0">
                <a:cs typeface="Arial" pitchFamily="34" charset="0"/>
              </a:rPr>
              <a:t>an </a:t>
            </a:r>
            <a:r>
              <a:rPr lang="en-AU" sz="3400" dirty="0">
                <a:cs typeface="Arial" pitchFamily="34" charset="0"/>
              </a:rPr>
              <a:t>be implemented in many ways, depending on health service preference.</a:t>
            </a:r>
          </a:p>
          <a:p>
            <a:pPr marL="864000" lvl="3" indent="-432000">
              <a:spcAft>
                <a:spcPts val="2400"/>
              </a:spcAft>
              <a:buFont typeface="Arial" panose="020B0604020202020204" pitchFamily="34" charset="0"/>
              <a:buChar char="•"/>
            </a:pPr>
            <a:r>
              <a:rPr lang="en-AU" sz="3400" dirty="0">
                <a:cs typeface="Arial" pitchFamily="34" charset="0"/>
              </a:rPr>
              <a:t>I</a:t>
            </a:r>
            <a:r>
              <a:rPr lang="en-AU" sz="3400" dirty="0" smtClean="0">
                <a:cs typeface="Arial" pitchFamily="34" charset="0"/>
              </a:rPr>
              <a:t>s </a:t>
            </a:r>
            <a:r>
              <a:rPr lang="en-AU" sz="3400" dirty="0">
                <a:cs typeface="Arial" pitchFamily="34" charset="0"/>
              </a:rPr>
              <a:t>a structured way to address the most important problems. </a:t>
            </a:r>
          </a:p>
          <a:p>
            <a:pPr marL="864000" lvl="3" indent="-432000">
              <a:spcAft>
                <a:spcPts val="2400"/>
              </a:spcAft>
              <a:buFont typeface="Arial" panose="020B0604020202020204" pitchFamily="34" charset="0"/>
              <a:buChar char="•"/>
            </a:pPr>
            <a:r>
              <a:rPr lang="en-AU" sz="3400" dirty="0">
                <a:cs typeface="Arial" pitchFamily="34" charset="0"/>
              </a:rPr>
              <a:t>H</a:t>
            </a:r>
            <a:r>
              <a:rPr lang="en-AU" sz="3400" dirty="0" smtClean="0">
                <a:cs typeface="Arial" pitchFamily="34" charset="0"/>
              </a:rPr>
              <a:t>elps </a:t>
            </a:r>
            <a:r>
              <a:rPr lang="en-AU" sz="3400" dirty="0">
                <a:cs typeface="Arial" pitchFamily="34" charset="0"/>
              </a:rPr>
              <a:t>align daily operational work to strategic outcomes.</a:t>
            </a:r>
          </a:p>
        </p:txBody>
      </p:sp>
      <p:sp>
        <p:nvSpPr>
          <p:cNvPr id="6" name="Rounded Rectangle 5">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
        <p:nvSpPr>
          <p:cNvPr id="4" name="Hexagon 3">
            <a:extLst>
              <a:ext uri="{FF2B5EF4-FFF2-40B4-BE49-F238E27FC236}">
                <a16:creationId xmlns="" xmlns:a16="http://schemas.microsoft.com/office/drawing/2014/main" id="{11268B4D-55C4-41CC-AE49-3228E76C54AE}"/>
              </a:ext>
            </a:extLst>
          </p:cNvPr>
          <p:cNvSpPr/>
          <p:nvPr/>
        </p:nvSpPr>
        <p:spPr>
          <a:xfrm>
            <a:off x="1412515" y="5489848"/>
            <a:ext cx="4104456" cy="2880320"/>
          </a:xfrm>
          <a:prstGeom prst="hexagon">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Breaks down organisational silos</a:t>
            </a:r>
          </a:p>
        </p:txBody>
      </p:sp>
      <p:sp>
        <p:nvSpPr>
          <p:cNvPr id="9" name="Hexagon 8">
            <a:extLst>
              <a:ext uri="{FF2B5EF4-FFF2-40B4-BE49-F238E27FC236}">
                <a16:creationId xmlns="" xmlns:a16="http://schemas.microsoft.com/office/drawing/2014/main" id="{A0F3A108-8971-4B64-9DCE-6B52287AD491}"/>
              </a:ext>
            </a:extLst>
          </p:cNvPr>
          <p:cNvSpPr/>
          <p:nvPr/>
        </p:nvSpPr>
        <p:spPr>
          <a:xfrm>
            <a:off x="5711280" y="5489848"/>
            <a:ext cx="4104456" cy="2880320"/>
          </a:xfrm>
          <a:prstGeom prst="hexagon">
            <a:avLst/>
          </a:prstGeom>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Improves staff morale</a:t>
            </a:r>
          </a:p>
        </p:txBody>
      </p:sp>
      <p:sp>
        <p:nvSpPr>
          <p:cNvPr id="10" name="Hexagon 9">
            <a:extLst>
              <a:ext uri="{FF2B5EF4-FFF2-40B4-BE49-F238E27FC236}">
                <a16:creationId xmlns="" xmlns:a16="http://schemas.microsoft.com/office/drawing/2014/main" id="{CFABF4DD-1FEA-4CCD-BE61-E334FA0B4E68}"/>
              </a:ext>
            </a:extLst>
          </p:cNvPr>
          <p:cNvSpPr/>
          <p:nvPr/>
        </p:nvSpPr>
        <p:spPr>
          <a:xfrm>
            <a:off x="1366326" y="8586192"/>
            <a:ext cx="4104456" cy="2880320"/>
          </a:xfrm>
          <a:prstGeom prst="hexagon">
            <a:avLst/>
          </a:prstGeom>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Improves accountability</a:t>
            </a:r>
          </a:p>
        </p:txBody>
      </p:sp>
      <p:sp>
        <p:nvSpPr>
          <p:cNvPr id="12" name="Hexagon 11">
            <a:extLst>
              <a:ext uri="{FF2B5EF4-FFF2-40B4-BE49-F238E27FC236}">
                <a16:creationId xmlns="" xmlns:a16="http://schemas.microsoft.com/office/drawing/2014/main" id="{2734E972-BDAD-4762-AA93-FEC936A62978}"/>
              </a:ext>
            </a:extLst>
          </p:cNvPr>
          <p:cNvSpPr/>
          <p:nvPr/>
        </p:nvSpPr>
        <p:spPr>
          <a:xfrm>
            <a:off x="10006582" y="5498427"/>
            <a:ext cx="4104456" cy="2880320"/>
          </a:xfrm>
          <a:prstGeom prst="hexagon">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500" dirty="0">
                <a:solidFill>
                  <a:schemeClr val="tx1"/>
                </a:solidFill>
              </a:rPr>
              <a:t>Improves team work </a:t>
            </a:r>
            <a:r>
              <a:rPr lang="en-AU" sz="3500" dirty="0" smtClean="0">
                <a:solidFill>
                  <a:schemeClr val="tx1"/>
                </a:solidFill>
              </a:rPr>
              <a:t>and </a:t>
            </a:r>
            <a:r>
              <a:rPr lang="en-AU" sz="3500" dirty="0">
                <a:solidFill>
                  <a:schemeClr val="tx1"/>
                </a:solidFill>
              </a:rPr>
              <a:t>coordination of effort</a:t>
            </a:r>
          </a:p>
        </p:txBody>
      </p:sp>
      <p:sp>
        <p:nvSpPr>
          <p:cNvPr id="13" name="Hexagon 12">
            <a:extLst>
              <a:ext uri="{FF2B5EF4-FFF2-40B4-BE49-F238E27FC236}">
                <a16:creationId xmlns="" xmlns:a16="http://schemas.microsoft.com/office/drawing/2014/main" id="{D2941FC2-9B3C-48C7-8750-7A276073D4A6}"/>
              </a:ext>
            </a:extLst>
          </p:cNvPr>
          <p:cNvSpPr/>
          <p:nvPr/>
        </p:nvSpPr>
        <p:spPr>
          <a:xfrm>
            <a:off x="9934605" y="8586192"/>
            <a:ext cx="4326024" cy="2880320"/>
          </a:xfrm>
          <a:prstGeom prst="hexagon">
            <a:avLst/>
          </a:prstGeom>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Improves communication</a:t>
            </a:r>
          </a:p>
        </p:txBody>
      </p:sp>
      <p:sp>
        <p:nvSpPr>
          <p:cNvPr id="14" name="Hexagon 13">
            <a:extLst>
              <a:ext uri="{FF2B5EF4-FFF2-40B4-BE49-F238E27FC236}">
                <a16:creationId xmlns="" xmlns:a16="http://schemas.microsoft.com/office/drawing/2014/main" id="{167922AF-84C0-41B0-A176-6819B0F1A47B}"/>
              </a:ext>
            </a:extLst>
          </p:cNvPr>
          <p:cNvSpPr/>
          <p:nvPr/>
        </p:nvSpPr>
        <p:spPr>
          <a:xfrm>
            <a:off x="5711280" y="8586192"/>
            <a:ext cx="4104456" cy="2880320"/>
          </a:xfrm>
          <a:prstGeom prst="hexagon">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Increases the pace at which problems are solved</a:t>
            </a:r>
          </a:p>
        </p:txBody>
      </p:sp>
    </p:spTree>
    <p:extLst>
      <p:ext uri="{BB962C8B-B14F-4D97-AF65-F5344CB8AC3E}">
        <p14:creationId xmlns:p14="http://schemas.microsoft.com/office/powerpoint/2010/main" val="3444414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Who participates in a DOS?</a:t>
            </a:r>
          </a:p>
        </p:txBody>
      </p:sp>
      <p:sp>
        <p:nvSpPr>
          <p:cNvPr id="18" name="Text Placeholder 4"/>
          <p:cNvSpPr>
            <a:spLocks noGrp="1"/>
          </p:cNvSpPr>
          <p:nvPr>
            <p:ph type="body" sz="quarter" idx="10"/>
          </p:nvPr>
        </p:nvSpPr>
        <p:spPr>
          <a:xfrm>
            <a:off x="1535113" y="2969568"/>
            <a:ext cx="20882023" cy="738381"/>
          </a:xfrm>
        </p:spPr>
        <p:txBody>
          <a:bodyPr/>
          <a:lstStyle/>
          <a:p>
            <a:r>
              <a:rPr lang="en-AU" b="0" dirty="0"/>
              <a:t>Recommended DOS responsibilities within a health service</a:t>
            </a:r>
            <a:endParaRPr lang="en-AU" dirty="0"/>
          </a:p>
        </p:txBody>
      </p:sp>
      <p:grpSp>
        <p:nvGrpSpPr>
          <p:cNvPr id="2" name="Group 1">
            <a:extLst>
              <a:ext uri="{FF2B5EF4-FFF2-40B4-BE49-F238E27FC236}">
                <a16:creationId xmlns="" xmlns:a16="http://schemas.microsoft.com/office/drawing/2014/main" id="{ED268EC6-5ABD-45B2-A6AB-41ADFA75A662}"/>
              </a:ext>
            </a:extLst>
          </p:cNvPr>
          <p:cNvGrpSpPr/>
          <p:nvPr/>
        </p:nvGrpSpPr>
        <p:grpSpPr>
          <a:xfrm>
            <a:off x="4775176" y="3768767"/>
            <a:ext cx="14141145" cy="8129793"/>
            <a:chOff x="4937121" y="3768767"/>
            <a:chExt cx="14473608" cy="8633849"/>
          </a:xfrm>
        </p:grpSpPr>
        <p:sp>
          <p:nvSpPr>
            <p:cNvPr id="13" name="Rectangle 12"/>
            <p:cNvSpPr/>
            <p:nvPr/>
          </p:nvSpPr>
          <p:spPr>
            <a:xfrm>
              <a:off x="4937121" y="3768767"/>
              <a:ext cx="14473608" cy="86338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08000" rIns="0" bIns="108000" numCol="1" spcCol="0" rtlCol="0" fromWordArt="0" anchor="t" anchorCtr="0" forceAA="0" compatLnSpc="1">
              <a:prstTxWarp prst="textNoShape">
                <a:avLst/>
              </a:prstTxWarp>
              <a:noAutofit/>
            </a:bodyPr>
            <a:lstStyle/>
            <a:p>
              <a:pPr algn="ctr">
                <a:spcAft>
                  <a:spcPts val="1800"/>
                </a:spcAft>
              </a:pPr>
              <a:r>
                <a:rPr lang="en-AU" sz="2800" b="1" dirty="0">
                  <a:solidFill>
                    <a:schemeClr val="bg1"/>
                  </a:solidFill>
                </a:rPr>
                <a:t>Victoria’s health services</a:t>
              </a:r>
            </a:p>
          </p:txBody>
        </p:sp>
        <p:sp>
          <p:nvSpPr>
            <p:cNvPr id="14" name="Can 13"/>
            <p:cNvSpPr/>
            <p:nvPr/>
          </p:nvSpPr>
          <p:spPr>
            <a:xfrm>
              <a:off x="5225153" y="5273824"/>
              <a:ext cx="4436919" cy="6624736"/>
            </a:xfrm>
            <a:prstGeom prst="can">
              <a:avLst>
                <a:gd name="adj" fmla="val 132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1800"/>
                </a:spcAft>
              </a:pPr>
              <a:r>
                <a:rPr lang="en-AU" sz="2800" b="1" dirty="0">
                  <a:solidFill>
                    <a:schemeClr val="bg1"/>
                  </a:solidFill>
                </a:rPr>
                <a:t>Staff</a:t>
              </a:r>
            </a:p>
            <a:p>
              <a:pPr marL="361950" indent="-361950">
                <a:spcAft>
                  <a:spcPts val="1200"/>
                </a:spcAft>
                <a:buFont typeface="Arial" panose="020B0604020202020204" pitchFamily="34" charset="0"/>
                <a:buChar char="•"/>
              </a:pPr>
              <a:r>
                <a:rPr lang="en-AU" sz="2400" dirty="0">
                  <a:solidFill>
                    <a:schemeClr val="tx1"/>
                  </a:solidFill>
                </a:rPr>
                <a:t>attend scheduled huddles</a:t>
              </a:r>
            </a:p>
            <a:p>
              <a:pPr marL="361950" indent="-361950">
                <a:spcAft>
                  <a:spcPts val="1200"/>
                </a:spcAft>
                <a:buFont typeface="Arial" panose="020B0604020202020204" pitchFamily="34" charset="0"/>
                <a:buChar char="•"/>
              </a:pPr>
              <a:r>
                <a:rPr lang="en-AU" sz="2400" dirty="0">
                  <a:solidFill>
                    <a:schemeClr val="tx1"/>
                  </a:solidFill>
                </a:rPr>
                <a:t>raise problems that impact on daily operations</a:t>
              </a:r>
            </a:p>
            <a:p>
              <a:pPr marL="361950" indent="-361950">
                <a:spcAft>
                  <a:spcPts val="1200"/>
                </a:spcAft>
                <a:buFont typeface="Arial" panose="020B0604020202020204" pitchFamily="34" charset="0"/>
                <a:buChar char="•"/>
              </a:pPr>
              <a:r>
                <a:rPr lang="en-AU" sz="2400" dirty="0">
                  <a:solidFill>
                    <a:schemeClr val="tx1"/>
                  </a:solidFill>
                </a:rPr>
                <a:t>try and solve own problems before escalation</a:t>
              </a:r>
            </a:p>
            <a:p>
              <a:pPr marL="361950" indent="-361950">
                <a:spcAft>
                  <a:spcPts val="1200"/>
                </a:spcAft>
                <a:buFont typeface="Arial" panose="020B0604020202020204" pitchFamily="34" charset="0"/>
                <a:buChar char="•"/>
              </a:pPr>
              <a:r>
                <a:rPr lang="en-AU" sz="2400" dirty="0">
                  <a:solidFill>
                    <a:schemeClr val="tx1"/>
                  </a:solidFill>
                </a:rPr>
                <a:t>be accountable for own performance and reporting of set goals.</a:t>
              </a:r>
            </a:p>
          </p:txBody>
        </p:sp>
        <p:sp>
          <p:nvSpPr>
            <p:cNvPr id="19" name="Can 18"/>
            <p:cNvSpPr/>
            <p:nvPr/>
          </p:nvSpPr>
          <p:spPr>
            <a:xfrm>
              <a:off x="9933250" y="5273824"/>
              <a:ext cx="4436919" cy="6624736"/>
            </a:xfrm>
            <a:prstGeom prst="can">
              <a:avLst>
                <a:gd name="adj" fmla="val 1331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1800"/>
                </a:spcAft>
              </a:pPr>
              <a:r>
                <a:rPr lang="en-AU" sz="2800" b="1" dirty="0">
                  <a:solidFill>
                    <a:schemeClr val="bg1"/>
                  </a:solidFill>
                </a:rPr>
                <a:t>Leaders</a:t>
              </a:r>
            </a:p>
            <a:p>
              <a:pPr marL="361950" indent="-361950">
                <a:spcAft>
                  <a:spcPts val="1200"/>
                </a:spcAft>
                <a:buFont typeface="Arial" panose="020B0604020202020204" pitchFamily="34" charset="0"/>
                <a:buChar char="•"/>
              </a:pPr>
              <a:r>
                <a:rPr lang="en-AU" sz="2400" dirty="0">
                  <a:solidFill>
                    <a:schemeClr val="tx1"/>
                  </a:solidFill>
                </a:rPr>
                <a:t>attend scheduled huddles</a:t>
              </a:r>
            </a:p>
            <a:p>
              <a:pPr marL="361950" indent="-361950">
                <a:spcAft>
                  <a:spcPts val="1200"/>
                </a:spcAft>
                <a:buFont typeface="Arial" panose="020B0604020202020204" pitchFamily="34" charset="0"/>
                <a:buChar char="•"/>
              </a:pPr>
              <a:r>
                <a:rPr lang="en-AU" sz="2400" dirty="0">
                  <a:solidFill>
                    <a:schemeClr val="tx1"/>
                  </a:solidFill>
                </a:rPr>
                <a:t>support staff to solve own problems</a:t>
              </a:r>
            </a:p>
            <a:p>
              <a:pPr marL="361950" indent="-361950">
                <a:spcAft>
                  <a:spcPts val="1200"/>
                </a:spcAft>
                <a:buFont typeface="Arial" panose="020B0604020202020204" pitchFamily="34" charset="0"/>
                <a:buChar char="•"/>
              </a:pPr>
              <a:r>
                <a:rPr lang="en-AU" sz="2400" dirty="0">
                  <a:solidFill>
                    <a:schemeClr val="tx1"/>
                  </a:solidFill>
                </a:rPr>
                <a:t>try and solve problems before escalation</a:t>
              </a:r>
            </a:p>
            <a:p>
              <a:pPr marL="361950" indent="-361950">
                <a:spcAft>
                  <a:spcPts val="1200"/>
                </a:spcAft>
                <a:buFont typeface="Arial" panose="020B0604020202020204" pitchFamily="34" charset="0"/>
                <a:buChar char="•"/>
              </a:pPr>
              <a:r>
                <a:rPr lang="en-AU" sz="2400" dirty="0">
                  <a:solidFill>
                    <a:schemeClr val="tx1"/>
                  </a:solidFill>
                </a:rPr>
                <a:t>escalate problems that impact on daily operations</a:t>
              </a:r>
            </a:p>
            <a:p>
              <a:pPr marL="361950" indent="-361950">
                <a:spcAft>
                  <a:spcPts val="1200"/>
                </a:spcAft>
                <a:buFont typeface="Arial" panose="020B0604020202020204" pitchFamily="34" charset="0"/>
                <a:buChar char="•"/>
              </a:pPr>
              <a:r>
                <a:rPr lang="en-AU" sz="2400" dirty="0">
                  <a:solidFill>
                    <a:schemeClr val="tx1"/>
                  </a:solidFill>
                </a:rPr>
                <a:t>align daily operations to strategic direction.</a:t>
              </a:r>
            </a:p>
          </p:txBody>
        </p:sp>
        <p:sp>
          <p:nvSpPr>
            <p:cNvPr id="20" name="Can 19"/>
            <p:cNvSpPr/>
            <p:nvPr/>
          </p:nvSpPr>
          <p:spPr>
            <a:xfrm>
              <a:off x="14641347" y="5273824"/>
              <a:ext cx="4436919" cy="6624736"/>
            </a:xfrm>
            <a:prstGeom prst="can">
              <a:avLst>
                <a:gd name="adj" fmla="val 1385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600"/>
                </a:spcAft>
              </a:pPr>
              <a:r>
                <a:rPr lang="en-AU" sz="2800" b="1" dirty="0">
                  <a:solidFill>
                    <a:schemeClr val="bg1"/>
                  </a:solidFill>
                </a:rPr>
                <a:t>Executives</a:t>
              </a:r>
            </a:p>
            <a:p>
              <a:pPr marL="361950" indent="-361950">
                <a:spcAft>
                  <a:spcPts val="1200"/>
                </a:spcAft>
                <a:buFont typeface="Arial" panose="020B0604020202020204" pitchFamily="34" charset="0"/>
                <a:buChar char="•"/>
              </a:pPr>
              <a:r>
                <a:rPr lang="en-AU" sz="2400" dirty="0">
                  <a:solidFill>
                    <a:schemeClr val="tx1"/>
                  </a:solidFill>
                </a:rPr>
                <a:t>attend scheduled huddles</a:t>
              </a:r>
            </a:p>
            <a:p>
              <a:pPr marL="361950" indent="-361950">
                <a:spcAft>
                  <a:spcPts val="1200"/>
                </a:spcAft>
                <a:buFont typeface="Arial" panose="020B0604020202020204" pitchFamily="34" charset="0"/>
                <a:buChar char="•"/>
              </a:pPr>
              <a:r>
                <a:rPr lang="en-AU" sz="2400" dirty="0">
                  <a:solidFill>
                    <a:schemeClr val="tx1"/>
                  </a:solidFill>
                </a:rPr>
                <a:t>raise problems that impact on daily operations</a:t>
              </a:r>
            </a:p>
            <a:p>
              <a:pPr marL="361950" indent="-361950">
                <a:spcAft>
                  <a:spcPts val="1200"/>
                </a:spcAft>
                <a:buFont typeface="Arial" panose="020B0604020202020204" pitchFamily="34" charset="0"/>
                <a:buChar char="•"/>
              </a:pPr>
              <a:r>
                <a:rPr lang="en-AU" sz="2400" dirty="0">
                  <a:solidFill>
                    <a:schemeClr val="tx1"/>
                  </a:solidFill>
                </a:rPr>
                <a:t>support staff to solve own problems</a:t>
              </a:r>
            </a:p>
            <a:p>
              <a:pPr marL="361950" indent="-361950">
                <a:spcAft>
                  <a:spcPts val="1200"/>
                </a:spcAft>
                <a:buFont typeface="Arial" panose="020B0604020202020204" pitchFamily="34" charset="0"/>
                <a:buChar char="•"/>
              </a:pPr>
              <a:r>
                <a:rPr lang="en-AU" sz="2400" dirty="0">
                  <a:solidFill>
                    <a:schemeClr val="tx1"/>
                  </a:solidFill>
                </a:rPr>
                <a:t>solve problems that have been escalated</a:t>
              </a:r>
            </a:p>
            <a:p>
              <a:pPr marL="361950" indent="-361950">
                <a:spcAft>
                  <a:spcPts val="1200"/>
                </a:spcAft>
                <a:buFont typeface="Arial" panose="020B0604020202020204" pitchFamily="34" charset="0"/>
                <a:buChar char="•"/>
              </a:pPr>
              <a:r>
                <a:rPr lang="en-AU" sz="2400" dirty="0">
                  <a:solidFill>
                    <a:schemeClr val="tx1"/>
                  </a:solidFill>
                </a:rPr>
                <a:t>feedback outcomes of solved problems</a:t>
              </a:r>
            </a:p>
            <a:p>
              <a:pPr marL="361950" indent="-361950">
                <a:spcAft>
                  <a:spcPts val="1200"/>
                </a:spcAft>
                <a:buFont typeface="Arial" panose="020B0604020202020204" pitchFamily="34" charset="0"/>
                <a:buChar char="•"/>
              </a:pPr>
              <a:r>
                <a:rPr lang="en-AU" sz="2400" dirty="0">
                  <a:solidFill>
                    <a:schemeClr val="tx1"/>
                  </a:solidFill>
                </a:rPr>
                <a:t>set strategic direction that aligns to daily operation.</a:t>
              </a:r>
            </a:p>
          </p:txBody>
        </p:sp>
      </p:grpSp>
      <p:sp>
        <p:nvSpPr>
          <p:cNvPr id="10" name="Rounded Rectangle 9">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382389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a:t>Implementing a DOS</a:t>
            </a:r>
          </a:p>
        </p:txBody>
      </p:sp>
      <p:sp>
        <p:nvSpPr>
          <p:cNvPr id="3" name="Rounded Rectangle 2">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531924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What should we consider when implementing a DOS?</a:t>
            </a:r>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grpSp>
        <p:nvGrpSpPr>
          <p:cNvPr id="23" name="Group 22">
            <a:extLst>
              <a:ext uri="{FF2B5EF4-FFF2-40B4-BE49-F238E27FC236}">
                <a16:creationId xmlns="" xmlns:a16="http://schemas.microsoft.com/office/drawing/2014/main" id="{1AC71DA9-096B-40E6-8151-86DB18A45E12}"/>
              </a:ext>
            </a:extLst>
          </p:cNvPr>
          <p:cNvGrpSpPr/>
          <p:nvPr/>
        </p:nvGrpSpPr>
        <p:grpSpPr>
          <a:xfrm>
            <a:off x="3839077" y="3041579"/>
            <a:ext cx="5184571" cy="4273896"/>
            <a:chOff x="1318792" y="4970752"/>
            <a:chExt cx="3967741" cy="3308203"/>
          </a:xfrm>
        </p:grpSpPr>
        <p:sp>
          <p:nvSpPr>
            <p:cNvPr id="9" name="Rectangle 8">
              <a:extLst>
                <a:ext uri="{FF2B5EF4-FFF2-40B4-BE49-F238E27FC236}">
                  <a16:creationId xmlns="" xmlns:a16="http://schemas.microsoft.com/office/drawing/2014/main" id="{F0C92E2A-39B0-4F70-A622-28CCFFDC87E6}"/>
                </a:ext>
              </a:extLst>
            </p:cNvPr>
            <p:cNvSpPr/>
            <p:nvPr/>
          </p:nvSpPr>
          <p:spPr>
            <a:xfrm>
              <a:off x="1318792" y="7200258"/>
              <a:ext cx="3967740" cy="10786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Leadership and what’s needed to support the </a:t>
              </a:r>
              <a:r>
                <a:rPr lang="en-AU" sz="2800" dirty="0" smtClean="0">
                  <a:solidFill>
                    <a:schemeClr val="tx1"/>
                  </a:solidFill>
                </a:rPr>
                <a:t>rollout</a:t>
              </a:r>
              <a:endParaRPr lang="en-AU" sz="2800" dirty="0">
                <a:solidFill>
                  <a:schemeClr val="tx1"/>
                </a:solidFill>
              </a:endParaRPr>
            </a:p>
          </p:txBody>
        </p:sp>
        <p:grpSp>
          <p:nvGrpSpPr>
            <p:cNvPr id="2" name="Group 1">
              <a:extLst>
                <a:ext uri="{FF2B5EF4-FFF2-40B4-BE49-F238E27FC236}">
                  <a16:creationId xmlns="" xmlns:a16="http://schemas.microsoft.com/office/drawing/2014/main" id="{66C78EA1-A9C7-47AE-A849-01DD625B65B9}"/>
                </a:ext>
              </a:extLst>
            </p:cNvPr>
            <p:cNvGrpSpPr/>
            <p:nvPr/>
          </p:nvGrpSpPr>
          <p:grpSpPr>
            <a:xfrm>
              <a:off x="1318792" y="4970752"/>
              <a:ext cx="3967741" cy="2229508"/>
              <a:chOff x="1318792" y="4970752"/>
              <a:chExt cx="3967741" cy="2229508"/>
            </a:xfrm>
          </p:grpSpPr>
          <p:sp>
            <p:nvSpPr>
              <p:cNvPr id="6" name="Rectangle 5">
                <a:extLst>
                  <a:ext uri="{FF2B5EF4-FFF2-40B4-BE49-F238E27FC236}">
                    <a16:creationId xmlns="" xmlns:a16="http://schemas.microsoft.com/office/drawing/2014/main" id="{AEC46CC8-39B8-4659-88C0-BD2293E55D0B}"/>
                  </a:ext>
                </a:extLst>
              </p:cNvPr>
              <p:cNvSpPr/>
              <p:nvPr/>
            </p:nvSpPr>
            <p:spPr>
              <a:xfrm>
                <a:off x="1318792" y="4970752"/>
                <a:ext cx="3967741" cy="22295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Leadership</a:t>
                </a:r>
              </a:p>
              <a:p>
                <a:pPr algn="ctr"/>
                <a:endParaRPr lang="en-AU" sz="3200" b="1" dirty="0">
                  <a:solidFill>
                    <a:schemeClr val="bg1"/>
                  </a:solidFill>
                </a:endParaRPr>
              </a:p>
            </p:txBody>
          </p:sp>
          <p:pic>
            <p:nvPicPr>
              <p:cNvPr id="15" name="Picture 4" descr="\\internal.vic.gov.au\DHHS\HomeDirs6\anic2403\Desktop\Better Care Victoria\Admin\Leader.png">
                <a:extLst>
                  <a:ext uri="{FF2B5EF4-FFF2-40B4-BE49-F238E27FC236}">
                    <a16:creationId xmlns="" xmlns:a16="http://schemas.microsoft.com/office/drawing/2014/main" id="{1B118C2E-33AA-46AF-8C9C-FF3163E61F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2582" y="4983628"/>
                <a:ext cx="1440160" cy="144016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2" name="Group 21">
            <a:extLst>
              <a:ext uri="{FF2B5EF4-FFF2-40B4-BE49-F238E27FC236}">
                <a16:creationId xmlns="" xmlns:a16="http://schemas.microsoft.com/office/drawing/2014/main" id="{B74B88CF-050F-4079-AD45-119BF1197451}"/>
              </a:ext>
            </a:extLst>
          </p:cNvPr>
          <p:cNvGrpSpPr/>
          <p:nvPr/>
        </p:nvGrpSpPr>
        <p:grpSpPr>
          <a:xfrm>
            <a:off x="9167668" y="3058212"/>
            <a:ext cx="5184572" cy="4248194"/>
            <a:chOff x="6522450" y="4970753"/>
            <a:chExt cx="3967741" cy="3295575"/>
          </a:xfrm>
        </p:grpSpPr>
        <p:sp>
          <p:nvSpPr>
            <p:cNvPr id="10" name="Rectangle 9">
              <a:extLst>
                <a:ext uri="{FF2B5EF4-FFF2-40B4-BE49-F238E27FC236}">
                  <a16:creationId xmlns="" xmlns:a16="http://schemas.microsoft.com/office/drawing/2014/main" id="{D9B7665F-BEE1-47BF-B3AD-4282ECDC4A3C}"/>
                </a:ext>
              </a:extLst>
            </p:cNvPr>
            <p:cNvSpPr/>
            <p:nvPr/>
          </p:nvSpPr>
          <p:spPr>
            <a:xfrm>
              <a:off x="6522450" y="7192282"/>
              <a:ext cx="3967740" cy="1074046"/>
            </a:xfrm>
            <a:prstGeom prst="rect">
              <a:avLst/>
            </a:prstGeom>
            <a:solidFill>
              <a:srgbClr val="D8B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The tiered huddle structure that will suit your health service’s needs</a:t>
              </a:r>
            </a:p>
          </p:txBody>
        </p:sp>
        <p:grpSp>
          <p:nvGrpSpPr>
            <p:cNvPr id="3" name="Group 2">
              <a:extLst>
                <a:ext uri="{FF2B5EF4-FFF2-40B4-BE49-F238E27FC236}">
                  <a16:creationId xmlns="" xmlns:a16="http://schemas.microsoft.com/office/drawing/2014/main" id="{3BA5FACE-CBBF-4FF9-9933-CDEEDC9C40C7}"/>
                </a:ext>
              </a:extLst>
            </p:cNvPr>
            <p:cNvGrpSpPr/>
            <p:nvPr/>
          </p:nvGrpSpPr>
          <p:grpSpPr>
            <a:xfrm>
              <a:off x="6522450" y="4970753"/>
              <a:ext cx="3967741" cy="2221531"/>
              <a:chOff x="6522450" y="4970753"/>
              <a:chExt cx="3967741" cy="2221531"/>
            </a:xfrm>
          </p:grpSpPr>
          <p:sp>
            <p:nvSpPr>
              <p:cNvPr id="7" name="Rectangle 6">
                <a:extLst>
                  <a:ext uri="{FF2B5EF4-FFF2-40B4-BE49-F238E27FC236}">
                    <a16:creationId xmlns="" xmlns:a16="http://schemas.microsoft.com/office/drawing/2014/main" id="{061F83DB-9770-4652-98B1-2E0B934158F5}"/>
                  </a:ext>
                </a:extLst>
              </p:cNvPr>
              <p:cNvSpPr/>
              <p:nvPr/>
            </p:nvSpPr>
            <p:spPr>
              <a:xfrm>
                <a:off x="6522450" y="4970753"/>
                <a:ext cx="3967741" cy="2221531"/>
              </a:xfrm>
              <a:prstGeom prst="rect">
                <a:avLst/>
              </a:prstGeom>
              <a:solidFill>
                <a:srgbClr val="B07B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Tiered huddle structure</a:t>
                </a:r>
              </a:p>
              <a:p>
                <a:pPr algn="ctr"/>
                <a:r>
                  <a:rPr lang="en-AU" sz="3200" b="1" dirty="0">
                    <a:solidFill>
                      <a:schemeClr val="bg1"/>
                    </a:solidFill>
                  </a:rPr>
                  <a:t> </a:t>
                </a:r>
              </a:p>
            </p:txBody>
          </p:sp>
          <p:pic>
            <p:nvPicPr>
              <p:cNvPr id="16" name="Picture 3" descr="H:\myStuff\10. Images\OSIM\icons8-user-groups-filled-100.png">
                <a:extLst>
                  <a:ext uri="{FF2B5EF4-FFF2-40B4-BE49-F238E27FC236}">
                    <a16:creationId xmlns="" xmlns:a16="http://schemas.microsoft.com/office/drawing/2014/main" id="{8BB0A660-5FE3-46B8-B6B8-3A984C6697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3039" y="5119548"/>
                <a:ext cx="1234484" cy="1128981"/>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1" name="Group 20">
            <a:extLst>
              <a:ext uri="{FF2B5EF4-FFF2-40B4-BE49-F238E27FC236}">
                <a16:creationId xmlns="" xmlns:a16="http://schemas.microsoft.com/office/drawing/2014/main" id="{0EBE5A76-3800-4731-BA23-843F9DA5FE5E}"/>
              </a:ext>
            </a:extLst>
          </p:cNvPr>
          <p:cNvGrpSpPr/>
          <p:nvPr/>
        </p:nvGrpSpPr>
        <p:grpSpPr>
          <a:xfrm>
            <a:off x="3839072" y="7298843"/>
            <a:ext cx="5184572" cy="4264895"/>
            <a:chOff x="10558977" y="4970753"/>
            <a:chExt cx="4175262" cy="3301236"/>
          </a:xfrm>
        </p:grpSpPr>
        <p:sp>
          <p:nvSpPr>
            <p:cNvPr id="12" name="Rectangle 11">
              <a:extLst>
                <a:ext uri="{FF2B5EF4-FFF2-40B4-BE49-F238E27FC236}">
                  <a16:creationId xmlns="" xmlns:a16="http://schemas.microsoft.com/office/drawing/2014/main" id="{7992E632-0E21-4DE1-BF92-D64C7E9868A7}"/>
                </a:ext>
              </a:extLst>
            </p:cNvPr>
            <p:cNvSpPr/>
            <p:nvPr/>
          </p:nvSpPr>
          <p:spPr>
            <a:xfrm>
              <a:off x="10558977" y="7200258"/>
              <a:ext cx="4175262" cy="1071731"/>
            </a:xfrm>
            <a:prstGeom prst="rect">
              <a:avLst/>
            </a:prstGeom>
            <a:solidFill>
              <a:srgbClr val="F8D1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Visual management that’s needed to support the huddles</a:t>
              </a:r>
            </a:p>
          </p:txBody>
        </p:sp>
        <p:grpSp>
          <p:nvGrpSpPr>
            <p:cNvPr id="4" name="Group 3">
              <a:extLst>
                <a:ext uri="{FF2B5EF4-FFF2-40B4-BE49-F238E27FC236}">
                  <a16:creationId xmlns="" xmlns:a16="http://schemas.microsoft.com/office/drawing/2014/main" id="{F40149EE-262D-4FC8-B878-0EC557AE62FE}"/>
                </a:ext>
              </a:extLst>
            </p:cNvPr>
            <p:cNvGrpSpPr/>
            <p:nvPr/>
          </p:nvGrpSpPr>
          <p:grpSpPr>
            <a:xfrm>
              <a:off x="10558977" y="4970753"/>
              <a:ext cx="4175262" cy="2229509"/>
              <a:chOff x="10558977" y="4970753"/>
              <a:chExt cx="4175262" cy="2229509"/>
            </a:xfrm>
          </p:grpSpPr>
          <p:sp>
            <p:nvSpPr>
              <p:cNvPr id="8" name="Rectangle 7">
                <a:extLst>
                  <a:ext uri="{FF2B5EF4-FFF2-40B4-BE49-F238E27FC236}">
                    <a16:creationId xmlns="" xmlns:a16="http://schemas.microsoft.com/office/drawing/2014/main" id="{3087C166-30D4-413A-A126-051B3086EF1B}"/>
                  </a:ext>
                </a:extLst>
              </p:cNvPr>
              <p:cNvSpPr/>
              <p:nvPr/>
            </p:nvSpPr>
            <p:spPr>
              <a:xfrm>
                <a:off x="10558977" y="4983627"/>
                <a:ext cx="4175262" cy="2216635"/>
              </a:xfrm>
              <a:prstGeom prst="rect">
                <a:avLst/>
              </a:prstGeom>
              <a:solidFill>
                <a:srgbClr val="E78A0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Visual management practice</a:t>
                </a:r>
              </a:p>
            </p:txBody>
          </p:sp>
          <p:pic>
            <p:nvPicPr>
              <p:cNvPr id="17" name="Picture 5" descr="\\internal.vic.gov.au\DHHS\HomeDirs6\anic2403\Desktop\Better Care Victoria\Admin\Board v2.png">
                <a:extLst>
                  <a:ext uri="{FF2B5EF4-FFF2-40B4-BE49-F238E27FC236}">
                    <a16:creationId xmlns="" xmlns:a16="http://schemas.microsoft.com/office/drawing/2014/main" id="{B9B9E7A4-6F9D-41FA-8D9F-75C20744E0F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35592" y="4970753"/>
                <a:ext cx="1723002" cy="1414512"/>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0" name="Group 19">
            <a:extLst>
              <a:ext uri="{FF2B5EF4-FFF2-40B4-BE49-F238E27FC236}">
                <a16:creationId xmlns="" xmlns:a16="http://schemas.microsoft.com/office/drawing/2014/main" id="{6DC704FE-B6E4-4BFB-B7B3-7BB9F31405E1}"/>
              </a:ext>
            </a:extLst>
          </p:cNvPr>
          <p:cNvGrpSpPr/>
          <p:nvPr/>
        </p:nvGrpSpPr>
        <p:grpSpPr>
          <a:xfrm>
            <a:off x="9167668" y="7298843"/>
            <a:ext cx="5184572" cy="4256773"/>
            <a:chOff x="16116882" y="4947134"/>
            <a:chExt cx="4176465" cy="3308723"/>
          </a:xfrm>
        </p:grpSpPr>
        <p:sp>
          <p:nvSpPr>
            <p:cNvPr id="14" name="Rectangle 13">
              <a:extLst>
                <a:ext uri="{FF2B5EF4-FFF2-40B4-BE49-F238E27FC236}">
                  <a16:creationId xmlns="" xmlns:a16="http://schemas.microsoft.com/office/drawing/2014/main" id="{DC63C0D7-51DF-4D8D-AC93-66FEF93B502D}"/>
                </a:ext>
              </a:extLst>
            </p:cNvPr>
            <p:cNvSpPr/>
            <p:nvPr/>
          </p:nvSpPr>
          <p:spPr>
            <a:xfrm>
              <a:off x="16116882" y="7185959"/>
              <a:ext cx="4176465" cy="1069898"/>
            </a:xfrm>
            <a:prstGeom prst="rect">
              <a:avLst/>
            </a:prstGeom>
            <a:solidFill>
              <a:srgbClr val="D0EB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A daily assessment series of questions</a:t>
              </a:r>
            </a:p>
          </p:txBody>
        </p:sp>
        <p:grpSp>
          <p:nvGrpSpPr>
            <p:cNvPr id="18" name="Group 17">
              <a:extLst>
                <a:ext uri="{FF2B5EF4-FFF2-40B4-BE49-F238E27FC236}">
                  <a16:creationId xmlns="" xmlns:a16="http://schemas.microsoft.com/office/drawing/2014/main" id="{ED6055DF-8F4C-4C02-8867-33D68D2EC95F}"/>
                </a:ext>
              </a:extLst>
            </p:cNvPr>
            <p:cNvGrpSpPr/>
            <p:nvPr/>
          </p:nvGrpSpPr>
          <p:grpSpPr>
            <a:xfrm>
              <a:off x="16116882" y="4947134"/>
              <a:ext cx="4176465" cy="2238828"/>
              <a:chOff x="16116882" y="4947134"/>
              <a:chExt cx="4176465" cy="2238828"/>
            </a:xfrm>
          </p:grpSpPr>
          <p:sp>
            <p:nvSpPr>
              <p:cNvPr id="13" name="Rectangle 12">
                <a:extLst>
                  <a:ext uri="{FF2B5EF4-FFF2-40B4-BE49-F238E27FC236}">
                    <a16:creationId xmlns="" xmlns:a16="http://schemas.microsoft.com/office/drawing/2014/main" id="{FB8A269F-4283-446F-B2EB-D55D16104067}"/>
                  </a:ext>
                </a:extLst>
              </p:cNvPr>
              <p:cNvSpPr/>
              <p:nvPr/>
            </p:nvSpPr>
            <p:spPr>
              <a:xfrm>
                <a:off x="16116882" y="4947134"/>
                <a:ext cx="4176465" cy="2238828"/>
              </a:xfrm>
              <a:prstGeom prst="rect">
                <a:avLst/>
              </a:prstGeom>
              <a:solidFill>
                <a:srgbClr val="6398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Daily readiness assessment</a:t>
                </a:r>
              </a:p>
            </p:txBody>
          </p:sp>
          <p:pic>
            <p:nvPicPr>
              <p:cNvPr id="19" name="Picture 6" descr="\\internal.vic.gov.au\DHHS\HomeDirs6\anic2403\Desktop\Better Care Victoria\Admin\Clock.png">
                <a:extLst>
                  <a:ext uri="{FF2B5EF4-FFF2-40B4-BE49-F238E27FC236}">
                    <a16:creationId xmlns="" xmlns:a16="http://schemas.microsoft.com/office/drawing/2014/main" id="{98CB2787-F5D2-454A-B538-2BFC6581C9E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39644" y="5195120"/>
                <a:ext cx="1130939" cy="1130939"/>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4" name="Group 23"/>
          <p:cNvGrpSpPr/>
          <p:nvPr/>
        </p:nvGrpSpPr>
        <p:grpSpPr>
          <a:xfrm>
            <a:off x="14481191" y="3058213"/>
            <a:ext cx="5919721" cy="8497403"/>
            <a:chOff x="1750840" y="7880163"/>
            <a:chExt cx="21098340" cy="3190305"/>
          </a:xfrm>
        </p:grpSpPr>
        <p:sp>
          <p:nvSpPr>
            <p:cNvPr id="26" name="Rectangle 25">
              <a:extLst>
                <a:ext uri="{FF2B5EF4-FFF2-40B4-BE49-F238E27FC236}">
                  <a16:creationId xmlns="" xmlns:a16="http://schemas.microsoft.com/office/drawing/2014/main" id="{F0C92E2A-39B0-4F70-A622-28CCFFDC87E6}"/>
                </a:ext>
              </a:extLst>
            </p:cNvPr>
            <p:cNvSpPr/>
            <p:nvPr/>
          </p:nvSpPr>
          <p:spPr>
            <a:xfrm>
              <a:off x="1750844" y="7880163"/>
              <a:ext cx="21098336" cy="1592122"/>
            </a:xfrm>
            <a:prstGeom prst="rect">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endParaRPr lang="en-AU" sz="3200" b="1" dirty="0">
                <a:solidFill>
                  <a:schemeClr val="bg1"/>
                </a:solidFill>
              </a:endParaRPr>
            </a:p>
            <a:p>
              <a:pPr algn="ctr"/>
              <a:endParaRPr lang="en-AU" sz="3200" b="1" dirty="0">
                <a:solidFill>
                  <a:schemeClr val="bg1"/>
                </a:solidFill>
              </a:endParaRPr>
            </a:p>
            <a:p>
              <a:pPr algn="ctr"/>
              <a:endParaRPr lang="en-AU" sz="3200" b="1" dirty="0">
                <a:solidFill>
                  <a:schemeClr val="bg1"/>
                </a:solidFill>
              </a:endParaRPr>
            </a:p>
            <a:p>
              <a:pPr algn="ctr"/>
              <a:endParaRPr lang="en-AU" sz="3200" b="1" dirty="0">
                <a:solidFill>
                  <a:schemeClr val="bg1"/>
                </a:solidFill>
              </a:endParaRPr>
            </a:p>
            <a:p>
              <a:pPr algn="ctr"/>
              <a:endParaRPr lang="en-AU" sz="3200" b="1" dirty="0">
                <a:solidFill>
                  <a:schemeClr val="bg1"/>
                </a:solidFill>
              </a:endParaRPr>
            </a:p>
            <a:p>
              <a:pPr algn="ctr"/>
              <a:r>
                <a:rPr lang="en-AU" sz="3200" b="1" dirty="0">
                  <a:solidFill>
                    <a:schemeClr val="bg1"/>
                  </a:solidFill>
                </a:rPr>
                <a:t>Other activities</a:t>
              </a:r>
            </a:p>
            <a:p>
              <a:pPr algn="ctr"/>
              <a:r>
                <a:rPr lang="en-AU" sz="2800" dirty="0">
                  <a:solidFill>
                    <a:schemeClr val="tx1"/>
                  </a:solidFill>
                </a:rPr>
                <a:t> </a:t>
              </a:r>
            </a:p>
          </p:txBody>
        </p:sp>
        <p:sp>
          <p:nvSpPr>
            <p:cNvPr id="27" name="Rectangle 26">
              <a:extLst>
                <a:ext uri="{FF2B5EF4-FFF2-40B4-BE49-F238E27FC236}">
                  <a16:creationId xmlns="" xmlns:a16="http://schemas.microsoft.com/office/drawing/2014/main" id="{F0C92E2A-39B0-4F70-A622-28CCFFDC87E6}"/>
                </a:ext>
              </a:extLst>
            </p:cNvPr>
            <p:cNvSpPr/>
            <p:nvPr/>
          </p:nvSpPr>
          <p:spPr>
            <a:xfrm>
              <a:off x="1750840" y="9478530"/>
              <a:ext cx="21098337" cy="1591938"/>
            </a:xfrm>
            <a:prstGeom prst="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432000" lvl="3" algn="ctr">
                <a:spcAft>
                  <a:spcPts val="2400"/>
                </a:spcAft>
              </a:pPr>
              <a:r>
                <a:rPr lang="en-AU" sz="2800" dirty="0">
                  <a:solidFill>
                    <a:schemeClr val="tx1"/>
                  </a:solidFill>
                  <a:cs typeface="Arial" pitchFamily="34" charset="0"/>
                </a:rPr>
                <a:t>Any other supporting activities that are needed to ensure a successful </a:t>
              </a:r>
              <a:r>
                <a:rPr lang="en-AU" sz="2800" dirty="0" smtClean="0">
                  <a:solidFill>
                    <a:schemeClr val="tx1"/>
                  </a:solidFill>
                  <a:cs typeface="Arial" pitchFamily="34" charset="0"/>
                </a:rPr>
                <a:t>rollout. For example, approach</a:t>
              </a:r>
              <a:r>
                <a:rPr lang="en-AU" sz="2800" dirty="0">
                  <a:solidFill>
                    <a:schemeClr val="tx1"/>
                  </a:solidFill>
                  <a:cs typeface="Arial" pitchFamily="34" charset="0"/>
                </a:rPr>
                <a:t>, communications, </a:t>
              </a:r>
              <a:r>
                <a:rPr lang="en-AU" sz="2800" dirty="0" smtClean="0">
                  <a:solidFill>
                    <a:schemeClr val="tx1"/>
                  </a:solidFill>
                  <a:cs typeface="Arial" pitchFamily="34" charset="0"/>
                </a:rPr>
                <a:t>training</a:t>
              </a:r>
              <a:r>
                <a:rPr lang="en-AU" sz="2800" dirty="0">
                  <a:solidFill>
                    <a:schemeClr val="tx1"/>
                  </a:solidFill>
                  <a:cs typeface="Arial" pitchFamily="34" charset="0"/>
                </a:rPr>
                <a:t>.</a:t>
              </a:r>
            </a:p>
            <a:p>
              <a:pPr algn="ctr"/>
              <a:endParaRPr lang="en-AU" sz="2800" dirty="0">
                <a:solidFill>
                  <a:schemeClr val="tx1"/>
                </a:solidFill>
              </a:endParaRPr>
            </a:p>
          </p:txBody>
        </p:sp>
        <p:pic>
          <p:nvPicPr>
            <p:cNvPr id="1026" name="Picture 2" descr="\\internal.vic.gov.au\DHHS\HomeDirs6\anic2403\Desktop\Better Care Victoria\Support - hands.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90219" y="8225372"/>
              <a:ext cx="4533131" cy="4815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07883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
        <p:nvSpPr>
          <p:cNvPr id="47" name="Title 10"/>
          <p:cNvSpPr>
            <a:spLocks noGrp="1"/>
          </p:cNvSpPr>
          <p:nvPr>
            <p:ph type="title"/>
          </p:nvPr>
        </p:nvSpPr>
        <p:spPr/>
        <p:txBody>
          <a:bodyPr/>
          <a:lstStyle/>
          <a:p>
            <a:r>
              <a:rPr lang="en-AU" sz="8800" dirty="0"/>
              <a:t>What questions should we consider to help us implement a DOS?</a:t>
            </a:r>
          </a:p>
        </p:txBody>
      </p:sp>
      <p:grpSp>
        <p:nvGrpSpPr>
          <p:cNvPr id="57" name="Group 56"/>
          <p:cNvGrpSpPr/>
          <p:nvPr/>
        </p:nvGrpSpPr>
        <p:grpSpPr>
          <a:xfrm>
            <a:off x="1533599" y="3185592"/>
            <a:ext cx="20883541" cy="8442929"/>
            <a:chOff x="1533599" y="3185592"/>
            <a:chExt cx="20883541" cy="8442929"/>
          </a:xfrm>
        </p:grpSpPr>
        <p:grpSp>
          <p:nvGrpSpPr>
            <p:cNvPr id="39" name="Group 38"/>
            <p:cNvGrpSpPr/>
            <p:nvPr/>
          </p:nvGrpSpPr>
          <p:grpSpPr>
            <a:xfrm>
              <a:off x="1533599" y="3185592"/>
              <a:ext cx="7776864" cy="4203777"/>
              <a:chOff x="1533599" y="3185592"/>
              <a:chExt cx="7776864" cy="4203777"/>
            </a:xfrm>
          </p:grpSpPr>
          <p:sp>
            <p:nvSpPr>
              <p:cNvPr id="33" name="Rectangle 32">
                <a:extLst>
                  <a:ext uri="{FF2B5EF4-FFF2-40B4-BE49-F238E27FC236}">
                    <a16:creationId xmlns="" xmlns:a16="http://schemas.microsoft.com/office/drawing/2014/main" id="{F0C92E2A-39B0-4F70-A622-28CCFFDC87E6}"/>
                  </a:ext>
                </a:extLst>
              </p:cNvPr>
              <p:cNvSpPr/>
              <p:nvPr/>
            </p:nvSpPr>
            <p:spPr>
              <a:xfrm>
                <a:off x="1533599" y="4605887"/>
                <a:ext cx="7776861" cy="278348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spcAft>
                    <a:spcPts val="600"/>
                  </a:spcAft>
                </a:pPr>
                <a:r>
                  <a:rPr lang="en-AU" sz="2400" b="1" dirty="0">
                    <a:solidFill>
                      <a:schemeClr val="tx1"/>
                    </a:solidFill>
                  </a:rPr>
                  <a:t>What will be your leadership structure to support this?</a:t>
                </a:r>
              </a:p>
              <a:p>
                <a:pPr marL="457200" indent="-457200">
                  <a:spcAft>
                    <a:spcPts val="600"/>
                  </a:spcAft>
                  <a:buFont typeface="Arial" panose="020B0604020202020204" pitchFamily="34" charset="0"/>
                  <a:buChar char="•"/>
                </a:pPr>
                <a:r>
                  <a:rPr lang="en-AU" sz="2400" dirty="0">
                    <a:solidFill>
                      <a:schemeClr val="tx1"/>
                    </a:solidFill>
                  </a:rPr>
                  <a:t>What huddles will your leaders be required to attend?</a:t>
                </a:r>
              </a:p>
              <a:p>
                <a:pPr marL="457200" indent="-457200">
                  <a:spcAft>
                    <a:spcPts val="600"/>
                  </a:spcAft>
                  <a:buFont typeface="Arial" panose="020B0604020202020204" pitchFamily="34" charset="0"/>
                  <a:buChar char="•"/>
                </a:pPr>
                <a:r>
                  <a:rPr lang="en-AU" sz="2400" dirty="0">
                    <a:solidFill>
                      <a:schemeClr val="tx1"/>
                    </a:solidFill>
                  </a:rPr>
                  <a:t>What is your daily </a:t>
                </a:r>
                <a:r>
                  <a:rPr lang="en-AU" sz="2400" dirty="0" smtClean="0">
                    <a:solidFill>
                      <a:schemeClr val="tx1"/>
                    </a:solidFill>
                  </a:rPr>
                  <a:t>leaders’ </a:t>
                </a:r>
                <a:r>
                  <a:rPr lang="en-AU" sz="2400" dirty="0">
                    <a:solidFill>
                      <a:schemeClr val="tx1"/>
                    </a:solidFill>
                  </a:rPr>
                  <a:t>standard work to support this?</a:t>
                </a:r>
              </a:p>
            </p:txBody>
          </p:sp>
          <p:grpSp>
            <p:nvGrpSpPr>
              <p:cNvPr id="25" name="Group 24"/>
              <p:cNvGrpSpPr/>
              <p:nvPr/>
            </p:nvGrpSpPr>
            <p:grpSpPr>
              <a:xfrm>
                <a:off x="1533600" y="3185592"/>
                <a:ext cx="7776863" cy="1388536"/>
                <a:chOff x="1533600" y="3185592"/>
                <a:chExt cx="7776863" cy="1388536"/>
              </a:xfrm>
            </p:grpSpPr>
            <p:sp>
              <p:nvSpPr>
                <p:cNvPr id="35" name="Rectangle 34">
                  <a:extLst>
                    <a:ext uri="{FF2B5EF4-FFF2-40B4-BE49-F238E27FC236}">
                      <a16:creationId xmlns="" xmlns:a16="http://schemas.microsoft.com/office/drawing/2014/main" id="{AEC46CC8-39B8-4659-88C0-BD2293E55D0B}"/>
                    </a:ext>
                  </a:extLst>
                </p:cNvPr>
                <p:cNvSpPr/>
                <p:nvPr/>
              </p:nvSpPr>
              <p:spPr>
                <a:xfrm>
                  <a:off x="1533600" y="3185592"/>
                  <a:ext cx="7776863" cy="138853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ctr" anchorCtr="0" forceAA="0" compatLnSpc="1">
                  <a:prstTxWarp prst="textNoShape">
                    <a:avLst/>
                  </a:prstTxWarp>
                  <a:noAutofit/>
                </a:bodyPr>
                <a:lstStyle/>
                <a:p>
                  <a:pPr algn="r"/>
                  <a:r>
                    <a:rPr lang="en-AU" sz="3200" b="1" dirty="0">
                      <a:solidFill>
                        <a:schemeClr val="bg1"/>
                      </a:solidFill>
                    </a:rPr>
                    <a:t>Leadership</a:t>
                  </a:r>
                </a:p>
              </p:txBody>
            </p:sp>
            <p:pic>
              <p:nvPicPr>
                <p:cNvPr id="36" name="Picture 4" descr="\\internal.vic.gov.au\DHHS\HomeDirs6\anic2403\Desktop\Better Care Victoria\Admin\Leader.png">
                  <a:extLst>
                    <a:ext uri="{FF2B5EF4-FFF2-40B4-BE49-F238E27FC236}">
                      <a16:creationId xmlns="" xmlns:a16="http://schemas.microsoft.com/office/drawing/2014/main" id="{1B118C2E-33AA-46AF-8C9C-FF3163E61F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9642" y="3215064"/>
                  <a:ext cx="1345277" cy="1330069"/>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2" name="Group 31"/>
            <p:cNvGrpSpPr/>
            <p:nvPr/>
          </p:nvGrpSpPr>
          <p:grpSpPr>
            <a:xfrm>
              <a:off x="9383688" y="3185592"/>
              <a:ext cx="7776864" cy="4195089"/>
              <a:chOff x="9383688" y="3185592"/>
              <a:chExt cx="7776864" cy="4195089"/>
            </a:xfrm>
          </p:grpSpPr>
          <p:sp>
            <p:nvSpPr>
              <p:cNvPr id="38" name="Rectangle 37">
                <a:extLst>
                  <a:ext uri="{FF2B5EF4-FFF2-40B4-BE49-F238E27FC236}">
                    <a16:creationId xmlns="" xmlns:a16="http://schemas.microsoft.com/office/drawing/2014/main" id="{D9B7665F-BEE1-47BF-B3AD-4282ECDC4A3C}"/>
                  </a:ext>
                </a:extLst>
              </p:cNvPr>
              <p:cNvSpPr/>
              <p:nvPr/>
            </p:nvSpPr>
            <p:spPr>
              <a:xfrm>
                <a:off x="9383688" y="4605887"/>
                <a:ext cx="7776863" cy="2774794"/>
              </a:xfrm>
              <a:prstGeom prst="rect">
                <a:avLst/>
              </a:prstGeom>
              <a:solidFill>
                <a:srgbClr val="D8B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spcAft>
                    <a:spcPts val="600"/>
                  </a:spcAft>
                </a:pPr>
                <a:r>
                  <a:rPr lang="en-AU" sz="2400" b="1" dirty="0">
                    <a:solidFill>
                      <a:schemeClr val="tx1"/>
                    </a:solidFill>
                  </a:rPr>
                  <a:t>What will be your huddle structure to support this? </a:t>
                </a:r>
              </a:p>
              <a:p>
                <a:pPr marL="457200" indent="-457200">
                  <a:spcAft>
                    <a:spcPts val="600"/>
                  </a:spcAft>
                  <a:buFont typeface="Arial" panose="020B0604020202020204" pitchFamily="34" charset="0"/>
                  <a:buChar char="•"/>
                </a:pPr>
                <a:r>
                  <a:rPr lang="en-AU" sz="2400" dirty="0">
                    <a:solidFill>
                      <a:schemeClr val="tx1"/>
                    </a:solidFill>
                  </a:rPr>
                  <a:t>How many tiers will be required?</a:t>
                </a:r>
              </a:p>
              <a:p>
                <a:pPr marL="457200" indent="-457200">
                  <a:spcAft>
                    <a:spcPts val="600"/>
                  </a:spcAft>
                  <a:buFont typeface="Arial" panose="020B0604020202020204" pitchFamily="34" charset="0"/>
                  <a:buChar char="•"/>
                </a:pPr>
                <a:r>
                  <a:rPr lang="en-AU" sz="2400" dirty="0">
                    <a:solidFill>
                      <a:schemeClr val="tx1"/>
                    </a:solidFill>
                  </a:rPr>
                  <a:t>What will be discussed at each tier?</a:t>
                </a:r>
              </a:p>
              <a:p>
                <a:pPr marL="457200" indent="-457200">
                  <a:spcAft>
                    <a:spcPts val="600"/>
                  </a:spcAft>
                  <a:buFont typeface="Arial" panose="020B0604020202020204" pitchFamily="34" charset="0"/>
                  <a:buChar char="•"/>
                </a:pPr>
                <a:r>
                  <a:rPr lang="en-AU" sz="2400" dirty="0">
                    <a:solidFill>
                      <a:schemeClr val="tx1"/>
                    </a:solidFill>
                  </a:rPr>
                  <a:t>Who needs to attend what tier?</a:t>
                </a:r>
              </a:p>
            </p:txBody>
          </p:sp>
          <p:sp>
            <p:nvSpPr>
              <p:cNvPr id="40" name="Rectangle 39">
                <a:extLst>
                  <a:ext uri="{FF2B5EF4-FFF2-40B4-BE49-F238E27FC236}">
                    <a16:creationId xmlns="" xmlns:a16="http://schemas.microsoft.com/office/drawing/2014/main" id="{061F83DB-9770-4652-98B1-2E0B934158F5}"/>
                  </a:ext>
                </a:extLst>
              </p:cNvPr>
              <p:cNvSpPr/>
              <p:nvPr/>
            </p:nvSpPr>
            <p:spPr>
              <a:xfrm>
                <a:off x="9383688" y="3185592"/>
                <a:ext cx="7776864" cy="1389012"/>
              </a:xfrm>
              <a:prstGeom prst="rect">
                <a:avLst/>
              </a:prstGeom>
              <a:solidFill>
                <a:srgbClr val="B07B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ctr" anchorCtr="0" forceAA="0" compatLnSpc="1">
                <a:prstTxWarp prst="textNoShape">
                  <a:avLst/>
                </a:prstTxWarp>
                <a:noAutofit/>
              </a:bodyPr>
              <a:lstStyle/>
              <a:p>
                <a:pPr algn="r"/>
                <a:r>
                  <a:rPr lang="en-AU" sz="3200" b="1" dirty="0">
                    <a:solidFill>
                      <a:schemeClr val="bg1"/>
                    </a:solidFill>
                  </a:rPr>
                  <a:t>Tiered huddle structure </a:t>
                </a:r>
              </a:p>
            </p:txBody>
          </p:sp>
          <p:pic>
            <p:nvPicPr>
              <p:cNvPr id="41" name="Picture 3" descr="H:\myStuff\10. Images\OSIM\icons8-user-groups-filled-100.png">
                <a:extLst>
                  <a:ext uri="{FF2B5EF4-FFF2-40B4-BE49-F238E27FC236}">
                    <a16:creationId xmlns="" xmlns:a16="http://schemas.microsoft.com/office/drawing/2014/main" id="{8BB0A660-5FE3-46B8-B6B8-3A984C6697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93087" y="3359909"/>
                <a:ext cx="1153153" cy="104037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 name="Group 41"/>
            <p:cNvGrpSpPr/>
            <p:nvPr/>
          </p:nvGrpSpPr>
          <p:grpSpPr>
            <a:xfrm>
              <a:off x="1533600" y="7442717"/>
              <a:ext cx="7776864" cy="4185804"/>
              <a:chOff x="1533600" y="7442717"/>
              <a:chExt cx="7776864" cy="4185804"/>
            </a:xfrm>
          </p:grpSpPr>
          <p:sp>
            <p:nvSpPr>
              <p:cNvPr id="43" name="Rectangle 42">
                <a:extLst>
                  <a:ext uri="{FF2B5EF4-FFF2-40B4-BE49-F238E27FC236}">
                    <a16:creationId xmlns="" xmlns:a16="http://schemas.microsoft.com/office/drawing/2014/main" id="{7992E632-0E21-4DE1-BF92-D64C7E9868A7}"/>
                  </a:ext>
                </a:extLst>
              </p:cNvPr>
              <p:cNvSpPr/>
              <p:nvPr/>
            </p:nvSpPr>
            <p:spPr>
              <a:xfrm>
                <a:off x="1533600" y="8862642"/>
                <a:ext cx="7776864" cy="2765879"/>
              </a:xfrm>
              <a:prstGeom prst="rect">
                <a:avLst/>
              </a:prstGeom>
              <a:solidFill>
                <a:srgbClr val="F8D1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spcAft>
                    <a:spcPts val="600"/>
                  </a:spcAft>
                </a:pPr>
                <a:r>
                  <a:rPr lang="en-AU" sz="2400" b="1" dirty="0">
                    <a:solidFill>
                      <a:schemeClr val="tx1"/>
                    </a:solidFill>
                  </a:rPr>
                  <a:t>What will be your visual management to support this?</a:t>
                </a:r>
              </a:p>
              <a:p>
                <a:pPr marL="457200" indent="-457200">
                  <a:spcAft>
                    <a:spcPts val="600"/>
                  </a:spcAft>
                  <a:buFont typeface="Arial" panose="020B0604020202020204" pitchFamily="34" charset="0"/>
                  <a:buChar char="•"/>
                </a:pPr>
                <a:r>
                  <a:rPr lang="en-AU" sz="2400" dirty="0">
                    <a:solidFill>
                      <a:schemeClr val="tx1"/>
                    </a:solidFill>
                  </a:rPr>
                  <a:t>Will it be digital or manual?</a:t>
                </a:r>
              </a:p>
              <a:p>
                <a:pPr marL="457200" indent="-457200">
                  <a:spcAft>
                    <a:spcPts val="600"/>
                  </a:spcAft>
                  <a:buFont typeface="Arial" panose="020B0604020202020204" pitchFamily="34" charset="0"/>
                  <a:buChar char="•"/>
                </a:pPr>
                <a:r>
                  <a:rPr lang="en-AU" sz="2400" dirty="0">
                    <a:solidFill>
                      <a:schemeClr val="tx1"/>
                    </a:solidFill>
                  </a:rPr>
                  <a:t>How will the information will be displayed?</a:t>
                </a:r>
              </a:p>
              <a:p>
                <a:pPr marL="457200" indent="-457200">
                  <a:spcAft>
                    <a:spcPts val="600"/>
                  </a:spcAft>
                  <a:buFont typeface="Arial" panose="020B0604020202020204" pitchFamily="34" charset="0"/>
                  <a:buChar char="•"/>
                </a:pPr>
                <a:r>
                  <a:rPr lang="en-AU" sz="2400" dirty="0">
                    <a:solidFill>
                      <a:schemeClr val="tx1"/>
                    </a:solidFill>
                  </a:rPr>
                  <a:t>When will it be updated?</a:t>
                </a:r>
              </a:p>
              <a:p>
                <a:pPr marL="457200" indent="-457200">
                  <a:spcAft>
                    <a:spcPts val="600"/>
                  </a:spcAft>
                  <a:buFont typeface="Arial" panose="020B0604020202020204" pitchFamily="34" charset="0"/>
                  <a:buChar char="•"/>
                </a:pPr>
                <a:r>
                  <a:rPr lang="en-AU" sz="2400" dirty="0">
                    <a:solidFill>
                      <a:schemeClr val="tx1"/>
                    </a:solidFill>
                  </a:rPr>
                  <a:t>Who will update the information?</a:t>
                </a:r>
              </a:p>
            </p:txBody>
          </p:sp>
          <p:grpSp>
            <p:nvGrpSpPr>
              <p:cNvPr id="37" name="Group 36"/>
              <p:cNvGrpSpPr/>
              <p:nvPr/>
            </p:nvGrpSpPr>
            <p:grpSpPr>
              <a:xfrm>
                <a:off x="1533600" y="7442717"/>
                <a:ext cx="7776864" cy="1388536"/>
                <a:chOff x="1533600" y="7442717"/>
                <a:chExt cx="7776864" cy="1388536"/>
              </a:xfrm>
            </p:grpSpPr>
            <p:sp>
              <p:nvSpPr>
                <p:cNvPr id="45" name="Rectangle 44">
                  <a:extLst>
                    <a:ext uri="{FF2B5EF4-FFF2-40B4-BE49-F238E27FC236}">
                      <a16:creationId xmlns="" xmlns:a16="http://schemas.microsoft.com/office/drawing/2014/main" id="{3087C166-30D4-413A-A126-051B3086EF1B}"/>
                    </a:ext>
                  </a:extLst>
                </p:cNvPr>
                <p:cNvSpPr/>
                <p:nvPr/>
              </p:nvSpPr>
              <p:spPr>
                <a:xfrm>
                  <a:off x="1533600" y="7442717"/>
                  <a:ext cx="7776864" cy="1388536"/>
                </a:xfrm>
                <a:prstGeom prst="rect">
                  <a:avLst/>
                </a:prstGeom>
                <a:solidFill>
                  <a:srgbClr val="E78A0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ctr" anchorCtr="0" forceAA="0" compatLnSpc="1">
                  <a:prstTxWarp prst="textNoShape">
                    <a:avLst/>
                  </a:prstTxWarp>
                  <a:noAutofit/>
                </a:bodyPr>
                <a:lstStyle/>
                <a:p>
                  <a:pPr algn="r"/>
                  <a:r>
                    <a:rPr lang="en-AU" sz="3200" b="1" dirty="0">
                      <a:solidFill>
                        <a:schemeClr val="bg1"/>
                      </a:solidFill>
                    </a:rPr>
                    <a:t>Visual management practice</a:t>
                  </a:r>
                </a:p>
              </p:txBody>
            </p:sp>
            <p:pic>
              <p:nvPicPr>
                <p:cNvPr id="46" name="Picture 5" descr="\\internal.vic.gov.au\DHHS\HomeDirs6\anic2403\Desktop\Better Care Victoria\Admin\Board v2.png">
                  <a:extLst>
                    <a:ext uri="{FF2B5EF4-FFF2-40B4-BE49-F238E27FC236}">
                      <a16:creationId xmlns="" xmlns:a16="http://schemas.microsoft.com/office/drawing/2014/main" id="{B9B9E7A4-6F9D-41FA-8D9F-75C20744E0F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7535" y="7483794"/>
                  <a:ext cx="1529490" cy="1306382"/>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4" name="Group 43"/>
            <p:cNvGrpSpPr/>
            <p:nvPr/>
          </p:nvGrpSpPr>
          <p:grpSpPr>
            <a:xfrm>
              <a:off x="9383688" y="7442716"/>
              <a:ext cx="7776864" cy="4185805"/>
              <a:chOff x="9383688" y="7442716"/>
              <a:chExt cx="7776864" cy="4185805"/>
            </a:xfrm>
          </p:grpSpPr>
          <p:sp>
            <p:nvSpPr>
              <p:cNvPr id="48" name="Rectangle 47">
                <a:extLst>
                  <a:ext uri="{FF2B5EF4-FFF2-40B4-BE49-F238E27FC236}">
                    <a16:creationId xmlns="" xmlns:a16="http://schemas.microsoft.com/office/drawing/2014/main" id="{DC63C0D7-51DF-4D8D-AC93-66FEF93B502D}"/>
                  </a:ext>
                </a:extLst>
              </p:cNvPr>
              <p:cNvSpPr/>
              <p:nvPr/>
            </p:nvSpPr>
            <p:spPr>
              <a:xfrm>
                <a:off x="9383688" y="8862642"/>
                <a:ext cx="7776864" cy="2765879"/>
              </a:xfrm>
              <a:prstGeom prst="rect">
                <a:avLst/>
              </a:prstGeom>
              <a:solidFill>
                <a:srgbClr val="D0EB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spcAft>
                    <a:spcPts val="600"/>
                  </a:spcAft>
                </a:pPr>
                <a:r>
                  <a:rPr lang="en-AU" sz="2400" b="1" dirty="0">
                    <a:solidFill>
                      <a:schemeClr val="tx1"/>
                    </a:solidFill>
                  </a:rPr>
                  <a:t>What will be the daily assessment questions?</a:t>
                </a:r>
              </a:p>
              <a:p>
                <a:pPr marL="457200" indent="-457200">
                  <a:spcAft>
                    <a:spcPts val="600"/>
                  </a:spcAft>
                  <a:buFont typeface="Arial" panose="020B0604020202020204" pitchFamily="34" charset="0"/>
                  <a:buChar char="•"/>
                </a:pPr>
                <a:r>
                  <a:rPr lang="en-AU" sz="2400" dirty="0">
                    <a:solidFill>
                      <a:schemeClr val="tx1"/>
                    </a:solidFill>
                  </a:rPr>
                  <a:t>Problems?</a:t>
                </a:r>
              </a:p>
              <a:p>
                <a:pPr marL="457200" indent="-457200">
                  <a:spcAft>
                    <a:spcPts val="600"/>
                  </a:spcAft>
                  <a:buFont typeface="Arial" panose="020B0604020202020204" pitchFamily="34" charset="0"/>
                  <a:buChar char="•"/>
                </a:pPr>
                <a:r>
                  <a:rPr lang="en-AU" sz="2400" dirty="0">
                    <a:solidFill>
                      <a:schemeClr val="tx1"/>
                    </a:solidFill>
                  </a:rPr>
                  <a:t>People and resources?</a:t>
                </a:r>
              </a:p>
              <a:p>
                <a:pPr marL="457200" indent="-457200">
                  <a:spcAft>
                    <a:spcPts val="600"/>
                  </a:spcAft>
                  <a:buFont typeface="Arial" panose="020B0604020202020204" pitchFamily="34" charset="0"/>
                  <a:buChar char="•"/>
                </a:pPr>
                <a:r>
                  <a:rPr lang="en-AU" sz="2400" dirty="0">
                    <a:solidFill>
                      <a:schemeClr val="tx1"/>
                    </a:solidFill>
                  </a:rPr>
                  <a:t>Metrics and goals?</a:t>
                </a:r>
              </a:p>
              <a:p>
                <a:pPr marL="457200" indent="-457200">
                  <a:spcAft>
                    <a:spcPts val="600"/>
                  </a:spcAft>
                  <a:buFont typeface="Arial" panose="020B0604020202020204" pitchFamily="34" charset="0"/>
                  <a:buChar char="•"/>
                </a:pPr>
                <a:r>
                  <a:rPr lang="en-AU" sz="2400" dirty="0">
                    <a:solidFill>
                      <a:schemeClr val="tx1"/>
                    </a:solidFill>
                  </a:rPr>
                  <a:t>Other information?</a:t>
                </a:r>
              </a:p>
            </p:txBody>
          </p:sp>
          <p:grpSp>
            <p:nvGrpSpPr>
              <p:cNvPr id="34" name="Group 33"/>
              <p:cNvGrpSpPr/>
              <p:nvPr/>
            </p:nvGrpSpPr>
            <p:grpSpPr>
              <a:xfrm>
                <a:off x="9383688" y="7442716"/>
                <a:ext cx="7776864" cy="1388536"/>
                <a:chOff x="9383688" y="7442716"/>
                <a:chExt cx="7776864" cy="1388536"/>
              </a:xfrm>
            </p:grpSpPr>
            <p:sp>
              <p:nvSpPr>
                <p:cNvPr id="50" name="Rectangle 49">
                  <a:extLst>
                    <a:ext uri="{FF2B5EF4-FFF2-40B4-BE49-F238E27FC236}">
                      <a16:creationId xmlns="" xmlns:a16="http://schemas.microsoft.com/office/drawing/2014/main" id="{FB8A269F-4283-446F-B2EB-D55D16104067}"/>
                    </a:ext>
                  </a:extLst>
                </p:cNvPr>
                <p:cNvSpPr/>
                <p:nvPr/>
              </p:nvSpPr>
              <p:spPr>
                <a:xfrm>
                  <a:off x="9383688" y="7442716"/>
                  <a:ext cx="7776864" cy="1388536"/>
                </a:xfrm>
                <a:prstGeom prst="rect">
                  <a:avLst/>
                </a:prstGeom>
                <a:solidFill>
                  <a:srgbClr val="6398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ctr" anchorCtr="0" forceAA="0" compatLnSpc="1">
                  <a:prstTxWarp prst="textNoShape">
                    <a:avLst/>
                  </a:prstTxWarp>
                  <a:noAutofit/>
                </a:bodyPr>
                <a:lstStyle/>
                <a:p>
                  <a:pPr algn="r"/>
                  <a:r>
                    <a:rPr lang="en-AU" sz="3200" b="1" dirty="0">
                      <a:solidFill>
                        <a:schemeClr val="bg1"/>
                      </a:solidFill>
                    </a:rPr>
                    <a:t>Daily readiness assessment</a:t>
                  </a:r>
                </a:p>
              </p:txBody>
            </p:sp>
            <p:pic>
              <p:nvPicPr>
                <p:cNvPr id="51" name="Picture 6" descr="\\internal.vic.gov.au\DHHS\HomeDirs6\anic2403\Desktop\Better Care Victoria\Admin\Clock.png">
                  <a:extLst>
                    <a:ext uri="{FF2B5EF4-FFF2-40B4-BE49-F238E27FC236}">
                      <a16:creationId xmlns="" xmlns:a16="http://schemas.microsoft.com/office/drawing/2014/main" id="{98CB2787-F5D2-454A-B538-2BFC6581C9E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67847" y="7601026"/>
                  <a:ext cx="1003633" cy="1040517"/>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53" name="Group 52"/>
            <p:cNvGrpSpPr/>
            <p:nvPr/>
          </p:nvGrpSpPr>
          <p:grpSpPr>
            <a:xfrm>
              <a:off x="17232560" y="3185592"/>
              <a:ext cx="5184580" cy="8442929"/>
              <a:chOff x="17232560" y="3185592"/>
              <a:chExt cx="5184580" cy="8442929"/>
            </a:xfrm>
          </p:grpSpPr>
          <p:sp>
            <p:nvSpPr>
              <p:cNvPr id="54" name="Rectangle 53">
                <a:extLst>
                  <a:ext uri="{FF2B5EF4-FFF2-40B4-BE49-F238E27FC236}">
                    <a16:creationId xmlns="" xmlns:a16="http://schemas.microsoft.com/office/drawing/2014/main" id="{F0C92E2A-39B0-4F70-A622-28CCFFDC87E6}"/>
                  </a:ext>
                </a:extLst>
              </p:cNvPr>
              <p:cNvSpPr/>
              <p:nvPr/>
            </p:nvSpPr>
            <p:spPr>
              <a:xfrm>
                <a:off x="17232560" y="4605888"/>
                <a:ext cx="5184580" cy="7022633"/>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0" lvl="3">
                  <a:spcAft>
                    <a:spcPts val="600"/>
                  </a:spcAft>
                </a:pPr>
                <a:r>
                  <a:rPr lang="en-AU" sz="2400" b="1" dirty="0">
                    <a:solidFill>
                      <a:schemeClr val="tx1"/>
                    </a:solidFill>
                  </a:rPr>
                  <a:t>What supporting activities need to occur before the </a:t>
                </a:r>
                <a:r>
                  <a:rPr lang="en-AU" sz="2400" b="1" dirty="0" smtClean="0">
                    <a:solidFill>
                      <a:schemeClr val="tx1"/>
                    </a:solidFill>
                  </a:rPr>
                  <a:t>rollout</a:t>
                </a:r>
                <a:r>
                  <a:rPr lang="en-AU" sz="2400" b="1" dirty="0">
                    <a:solidFill>
                      <a:schemeClr val="tx1"/>
                    </a:solidFill>
                  </a:rPr>
                  <a:t>?</a:t>
                </a:r>
              </a:p>
              <a:p>
                <a:pPr marL="457200" lvl="3" indent="-457200">
                  <a:spcAft>
                    <a:spcPts val="600"/>
                  </a:spcAft>
                  <a:buFont typeface="Arial" panose="020B0604020202020204" pitchFamily="34" charset="0"/>
                  <a:buChar char="•"/>
                </a:pPr>
                <a:r>
                  <a:rPr lang="en-AU" sz="2400" dirty="0">
                    <a:solidFill>
                      <a:schemeClr val="tx1"/>
                    </a:solidFill>
                  </a:rPr>
                  <a:t>Will you pilot a DOS within a specific area or will you roll it out to </a:t>
                </a:r>
                <a:r>
                  <a:rPr lang="en-AU" sz="2400" dirty="0" smtClean="0">
                    <a:solidFill>
                      <a:schemeClr val="tx1"/>
                    </a:solidFill>
                  </a:rPr>
                  <a:t>the entire organisation </a:t>
                </a:r>
                <a:r>
                  <a:rPr lang="en-AU" sz="2400" dirty="0">
                    <a:solidFill>
                      <a:schemeClr val="tx1"/>
                    </a:solidFill>
                  </a:rPr>
                  <a:t>at once?</a:t>
                </a:r>
              </a:p>
              <a:p>
                <a:pPr marL="457200" lvl="3" indent="-457200">
                  <a:spcAft>
                    <a:spcPts val="600"/>
                  </a:spcAft>
                  <a:buFont typeface="Arial" panose="020B0604020202020204" pitchFamily="34" charset="0"/>
                  <a:buChar char="•"/>
                </a:pPr>
                <a:r>
                  <a:rPr lang="en-AU" sz="2400" dirty="0">
                    <a:solidFill>
                      <a:schemeClr val="tx1"/>
                    </a:solidFill>
                  </a:rPr>
                  <a:t>What support will be provided for this new way of working?</a:t>
                </a:r>
              </a:p>
              <a:p>
                <a:pPr marL="457200" lvl="3" indent="-457200">
                  <a:spcAft>
                    <a:spcPts val="600"/>
                  </a:spcAft>
                  <a:buFont typeface="Arial" panose="020B0604020202020204" pitchFamily="34" charset="0"/>
                  <a:buChar char="•"/>
                </a:pPr>
                <a:r>
                  <a:rPr lang="en-AU" sz="2400" dirty="0">
                    <a:solidFill>
                      <a:schemeClr val="tx1"/>
                    </a:solidFill>
                  </a:rPr>
                  <a:t>What capability building needs to occur before the </a:t>
                </a:r>
                <a:r>
                  <a:rPr lang="en-AU" sz="2400" dirty="0" smtClean="0">
                    <a:solidFill>
                      <a:schemeClr val="tx1"/>
                    </a:solidFill>
                  </a:rPr>
                  <a:t>rollout</a:t>
                </a:r>
                <a:r>
                  <a:rPr lang="en-AU" sz="2400" dirty="0">
                    <a:solidFill>
                      <a:schemeClr val="tx1"/>
                    </a:solidFill>
                  </a:rPr>
                  <a:t>?</a:t>
                </a:r>
              </a:p>
              <a:p>
                <a:pPr>
                  <a:spcAft>
                    <a:spcPts val="600"/>
                  </a:spcAft>
                </a:pPr>
                <a:endParaRPr lang="en-AU" sz="2800" dirty="0">
                  <a:solidFill>
                    <a:schemeClr val="tx1"/>
                  </a:solidFill>
                </a:endParaRPr>
              </a:p>
            </p:txBody>
          </p:sp>
          <p:sp>
            <p:nvSpPr>
              <p:cNvPr id="52" name="Rectangle 51">
                <a:extLst>
                  <a:ext uri="{FF2B5EF4-FFF2-40B4-BE49-F238E27FC236}">
                    <a16:creationId xmlns="" xmlns:a16="http://schemas.microsoft.com/office/drawing/2014/main" id="{061F83DB-9770-4652-98B1-2E0B934158F5}"/>
                  </a:ext>
                </a:extLst>
              </p:cNvPr>
              <p:cNvSpPr/>
              <p:nvPr/>
            </p:nvSpPr>
            <p:spPr>
              <a:xfrm>
                <a:off x="17232560" y="3185592"/>
                <a:ext cx="5184580" cy="1389012"/>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r"/>
                <a:r>
                  <a:rPr lang="en-AU" sz="3200" b="1" dirty="0">
                    <a:solidFill>
                      <a:schemeClr val="bg1"/>
                    </a:solidFill>
                  </a:rPr>
                  <a:t>Other activities</a:t>
                </a:r>
              </a:p>
            </p:txBody>
          </p:sp>
          <p:pic>
            <p:nvPicPr>
              <p:cNvPr id="55" name="Picture 2" descr="\\internal.vic.gov.au\DHHS\HomeDirs6\anic2403\Desktop\Better Care Victoria\Support - hands.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376576" y="3392177"/>
                <a:ext cx="1008111" cy="1008111"/>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719959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9331E8-7A3D-4140-9393-3218BD49220C}"/>
              </a:ext>
            </a:extLst>
          </p:cNvPr>
          <p:cNvSpPr>
            <a:spLocks noGrp="1"/>
          </p:cNvSpPr>
          <p:nvPr>
            <p:ph type="title"/>
          </p:nvPr>
        </p:nvSpPr>
        <p:spPr/>
        <p:txBody>
          <a:bodyPr vert="horz" lIns="0" tIns="0" rIns="0" bIns="0" rtlCol="0" anchor="ctr">
            <a:noAutofit/>
          </a:bodyPr>
          <a:lstStyle/>
          <a:p>
            <a:r>
              <a:rPr lang="en-AU" sz="8800" dirty="0"/>
              <a:t>What challenges should we consider?</a:t>
            </a:r>
          </a:p>
        </p:txBody>
      </p:sp>
      <p:sp>
        <p:nvSpPr>
          <p:cNvPr id="4" name="Text Placeholder 4"/>
          <p:cNvSpPr txBox="1">
            <a:spLocks/>
          </p:cNvSpPr>
          <p:nvPr/>
        </p:nvSpPr>
        <p:spPr>
          <a:xfrm>
            <a:off x="1535112" y="3041576"/>
            <a:ext cx="22178168" cy="8784976"/>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b="0" dirty="0">
                <a:solidFill>
                  <a:schemeClr val="tx1"/>
                </a:solidFill>
              </a:rPr>
              <a:t>With implementing any new way of working or system, there are some considerations:</a:t>
            </a:r>
          </a:p>
          <a:p>
            <a:pPr marL="685800" indent="-685800">
              <a:lnSpc>
                <a:spcPts val="5200"/>
              </a:lnSpc>
              <a:buFont typeface="Wingdings" panose="05000000000000000000" pitchFamily="2" charset="2"/>
              <a:buChar char="v"/>
            </a:pPr>
            <a:r>
              <a:rPr lang="en-AU" sz="3200" dirty="0">
                <a:solidFill>
                  <a:schemeClr val="tx1"/>
                </a:solidFill>
              </a:rPr>
              <a:t>Strategic direction implications: </a:t>
            </a:r>
            <a:r>
              <a:rPr lang="en-AU" sz="3200" b="0" dirty="0">
                <a:solidFill>
                  <a:schemeClr val="tx1"/>
                </a:solidFill>
              </a:rPr>
              <a:t>The DOS needs to align with the strategic direction of the organisation. The daily readiness assessment needs to factor into the strategic direction of the health service.</a:t>
            </a:r>
          </a:p>
          <a:p>
            <a:pPr marL="685800" indent="-685800">
              <a:lnSpc>
                <a:spcPts val="5200"/>
              </a:lnSpc>
              <a:buFont typeface="Wingdings" panose="05000000000000000000" pitchFamily="2" charset="2"/>
              <a:buChar char="v"/>
            </a:pPr>
            <a:r>
              <a:rPr lang="en-AU" sz="3200" dirty="0">
                <a:solidFill>
                  <a:schemeClr val="tx1"/>
                </a:solidFill>
              </a:rPr>
              <a:t>Systemic issues: </a:t>
            </a:r>
            <a:r>
              <a:rPr lang="en-AU" sz="3200" b="0" dirty="0">
                <a:solidFill>
                  <a:schemeClr val="tx1"/>
                </a:solidFill>
              </a:rPr>
              <a:t>As part establishing a DOS, health services need to determine a way to identify and manage systemic issues with this new way of working.</a:t>
            </a:r>
          </a:p>
          <a:p>
            <a:pPr marL="685800" indent="-685800">
              <a:lnSpc>
                <a:spcPts val="5200"/>
              </a:lnSpc>
              <a:buFont typeface="Wingdings" panose="05000000000000000000" pitchFamily="2" charset="2"/>
              <a:buChar char="v"/>
            </a:pPr>
            <a:r>
              <a:rPr lang="en-AU" sz="3200" dirty="0">
                <a:solidFill>
                  <a:schemeClr val="tx1"/>
                </a:solidFill>
              </a:rPr>
              <a:t>Improvement framework:</a:t>
            </a:r>
            <a:r>
              <a:rPr lang="en-AU" sz="3200" b="0" dirty="0">
                <a:solidFill>
                  <a:schemeClr val="tx1"/>
                </a:solidFill>
              </a:rPr>
              <a:t> An already established improvement framework needs to be in place for a DOS system to work. Without this, there will be no structured way for staff to go about root-cause problem solving.</a:t>
            </a:r>
          </a:p>
          <a:p>
            <a:pPr marL="685800" indent="-685800">
              <a:lnSpc>
                <a:spcPts val="5200"/>
              </a:lnSpc>
              <a:buFont typeface="Wingdings" panose="05000000000000000000" pitchFamily="2" charset="2"/>
              <a:buChar char="v"/>
            </a:pPr>
            <a:r>
              <a:rPr lang="en-AU" sz="3200" dirty="0">
                <a:solidFill>
                  <a:schemeClr val="tx1"/>
                </a:solidFill>
              </a:rPr>
              <a:t>Whole-of-organisation oversight: </a:t>
            </a:r>
            <a:r>
              <a:rPr lang="en-AU" sz="3200" b="0" dirty="0">
                <a:solidFill>
                  <a:schemeClr val="tx1"/>
                </a:solidFill>
              </a:rPr>
              <a:t>All areas of the health service need to be part of the DOS for it to be most effective.</a:t>
            </a:r>
          </a:p>
          <a:p>
            <a:pPr marL="685800" indent="-685800">
              <a:lnSpc>
                <a:spcPts val="5200"/>
              </a:lnSpc>
              <a:buFont typeface="Wingdings" panose="05000000000000000000" pitchFamily="2" charset="2"/>
              <a:buChar char="v"/>
            </a:pPr>
            <a:r>
              <a:rPr lang="en-AU" sz="3200" dirty="0">
                <a:solidFill>
                  <a:schemeClr val="tx1"/>
                </a:solidFill>
              </a:rPr>
              <a:t>Acceptance to a change in the way of working: </a:t>
            </a:r>
            <a:r>
              <a:rPr lang="en-AU" sz="3200" b="0" dirty="0">
                <a:solidFill>
                  <a:schemeClr val="tx1"/>
                </a:solidFill>
              </a:rPr>
              <a:t>The DOS structure empowers leaders and staff to address problems, discuss people and resourcing and talk about performance every day. For some health services, this level of transparency and way of working does not normally occur.</a:t>
            </a:r>
          </a:p>
          <a:p>
            <a:pPr marL="685800" indent="-685800">
              <a:lnSpc>
                <a:spcPts val="5200"/>
              </a:lnSpc>
              <a:buFont typeface="Wingdings" panose="05000000000000000000" pitchFamily="2" charset="2"/>
              <a:buChar char="v"/>
            </a:pPr>
            <a:endParaRPr lang="en-AU" b="0" dirty="0">
              <a:solidFill>
                <a:schemeClr val="tx1"/>
              </a:solidFill>
            </a:endParaRPr>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287497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a:t>Evidence of DOS successes</a:t>
            </a:r>
          </a:p>
        </p:txBody>
      </p:sp>
      <p:sp>
        <p:nvSpPr>
          <p:cNvPr id="3" name="Rounded Rectangle 2">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828664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ctr">
            <a:noAutofit/>
          </a:bodyPr>
          <a:lstStyle/>
          <a:p>
            <a:r>
              <a:rPr lang="en-AU" sz="8800" dirty="0"/>
              <a:t>Case study 1: Eastern Health</a:t>
            </a:r>
          </a:p>
        </p:txBody>
      </p:sp>
      <p:sp>
        <p:nvSpPr>
          <p:cNvPr id="4" name="Rounded Rectangle 3"/>
          <p:cNvSpPr/>
          <p:nvPr/>
        </p:nvSpPr>
        <p:spPr>
          <a:xfrm>
            <a:off x="886745"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The CT machine at Angliss Hospital was being replaced, potentially impacting on patient flow. </a:t>
            </a:r>
          </a:p>
        </p:txBody>
      </p:sp>
      <p:sp>
        <p:nvSpPr>
          <p:cNvPr id="7" name="Rounded Rectangle 6"/>
          <p:cNvSpPr/>
          <p:nvPr/>
        </p:nvSpPr>
        <p:spPr>
          <a:xfrm>
            <a:off x="8519592"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The tier 3 huddle process was amended to bring the two key clinical operational directorates together into a single meeting. This meant that all clinical operational managers with multi-site and cross program responsibilities, including diagnostic services, participated in a brief (15-30 minutes) meeting to enable shared, rapid problem solving, as the impact of the disruption of having no CT scanner became evident. </a:t>
            </a:r>
          </a:p>
        </p:txBody>
      </p:sp>
      <p:sp>
        <p:nvSpPr>
          <p:cNvPr id="8" name="Rounded Rectangle 7"/>
          <p:cNvSpPr/>
          <p:nvPr/>
        </p:nvSpPr>
        <p:spPr>
          <a:xfrm>
            <a:off x="16152440" y="2738504"/>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The DOS enabled daily oversight of the effectiveness of the contingency plans put in place to ensure continued timely care for the patients and to troubleshoot other implementation issues as they arose.</a:t>
            </a:r>
          </a:p>
        </p:txBody>
      </p:sp>
      <p:sp>
        <p:nvSpPr>
          <p:cNvPr id="9" name="Rounded Rectangle 8"/>
          <p:cNvSpPr/>
          <p:nvPr/>
        </p:nvSpPr>
        <p:spPr>
          <a:xfrm>
            <a:off x="1318792" y="347362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problem?</a:t>
            </a:r>
          </a:p>
        </p:txBody>
      </p:sp>
      <p:sp>
        <p:nvSpPr>
          <p:cNvPr id="11" name="Rounded Rectangle 10"/>
          <p:cNvSpPr/>
          <p:nvPr/>
        </p:nvSpPr>
        <p:spPr>
          <a:xfrm>
            <a:off x="8951639"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outcome?</a:t>
            </a:r>
          </a:p>
        </p:txBody>
      </p:sp>
      <p:sp>
        <p:nvSpPr>
          <p:cNvPr id="12" name="Rounded Rectangle 11"/>
          <p:cNvSpPr/>
          <p:nvPr/>
        </p:nvSpPr>
        <p:spPr>
          <a:xfrm>
            <a:off x="16584487"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How did a DOS help?</a:t>
            </a:r>
          </a:p>
        </p:txBody>
      </p:sp>
      <p:pic>
        <p:nvPicPr>
          <p:cNvPr id="2051" name="Picture 3" descr="\\internal.vic.gov.au\DHHS\HomeDirs6\anic2403\Desktop\Better Care Victoria\Lightbul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0304" y="3613696"/>
            <a:ext cx="796032" cy="7960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nternal.vic.gov.au\DHHS\HomeDirs6\anic2403\Desktop\Better Care Victoria\Lear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13078" y="3613696"/>
            <a:ext cx="790871" cy="79087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internal.vic.gov.au\DHHS\HomeDirs6\anic2403\Desktop\Better Care Victoria\Proble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1399" y="3613695"/>
            <a:ext cx="790871" cy="790871"/>
          </a:xfrm>
          <a:prstGeom prst="rect">
            <a:avLst/>
          </a:prstGeom>
          <a:noFill/>
          <a:extLst>
            <a:ext uri="{909E8E84-426E-40DD-AFC4-6F175D3DCCD1}">
              <a14:hiddenFill xmlns:a14="http://schemas.microsoft.com/office/drawing/2010/main">
                <a:solidFill>
                  <a:srgbClr val="FFFFFF"/>
                </a:solidFill>
              </a14:hiddenFill>
            </a:ext>
          </a:extLst>
        </p:spPr>
      </p:pic>
      <p:sp>
        <p:nvSpPr>
          <p:cNvPr id="13" name="Rounded Rectangle 12">
            <a:hlinkClick r:id="rId5"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409490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ctr">
            <a:noAutofit/>
          </a:bodyPr>
          <a:lstStyle/>
          <a:p>
            <a:r>
              <a:rPr lang="en-AU" sz="8800" dirty="0"/>
              <a:t>Case study 2: St Vincent’s Health</a:t>
            </a:r>
          </a:p>
        </p:txBody>
      </p:sp>
      <p:sp>
        <p:nvSpPr>
          <p:cNvPr id="4" name="Rounded Rectangle 3"/>
          <p:cNvSpPr/>
          <p:nvPr/>
        </p:nvSpPr>
        <p:spPr>
          <a:xfrm>
            <a:off x="886745"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A patient had been waiting 4 days for an MRI. This was the only thing delaying their discharge.</a:t>
            </a:r>
          </a:p>
          <a:p>
            <a:pPr algn="ctr"/>
            <a:endParaRPr lang="en-AU" sz="3200" dirty="0">
              <a:solidFill>
                <a:schemeClr val="tx1"/>
              </a:solidFill>
            </a:endParaRPr>
          </a:p>
        </p:txBody>
      </p:sp>
      <p:sp>
        <p:nvSpPr>
          <p:cNvPr id="7" name="Rounded Rectangle 6"/>
          <p:cNvSpPr/>
          <p:nvPr/>
        </p:nvSpPr>
        <p:spPr>
          <a:xfrm>
            <a:off x="8519592"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The problem was escalated to the tier 2 huddle via the General Manager, and the patient had their MRI and was discharged that day.  As part of a review of the process, the Chief Medical Imaging Technologist now attends the bed meetings every day and is able to problem solve workflow issues involving medical imaging.</a:t>
            </a:r>
          </a:p>
        </p:txBody>
      </p:sp>
      <p:sp>
        <p:nvSpPr>
          <p:cNvPr id="8" name="Rounded Rectangle 7"/>
          <p:cNvSpPr/>
          <p:nvPr/>
        </p:nvSpPr>
        <p:spPr>
          <a:xfrm>
            <a:off x="16152440" y="2738504"/>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It allowed </a:t>
            </a:r>
            <a:r>
              <a:rPr lang="en-AU" sz="3200" dirty="0" smtClean="0">
                <a:solidFill>
                  <a:schemeClr val="tx1"/>
                </a:solidFill>
              </a:rPr>
              <a:t>frontline </a:t>
            </a:r>
            <a:r>
              <a:rPr lang="en-AU" sz="3200" dirty="0">
                <a:solidFill>
                  <a:schemeClr val="tx1"/>
                </a:solidFill>
              </a:rPr>
              <a:t>staff to have a clear and direct way to escalate the problem. The problem was solved and patient discharged, but it also allowed for a review of the current process and the development of a </a:t>
            </a:r>
            <a:r>
              <a:rPr lang="en-AU" sz="3200" dirty="0" smtClean="0">
                <a:solidFill>
                  <a:schemeClr val="tx1"/>
                </a:solidFill>
              </a:rPr>
              <a:t>longer-term </a:t>
            </a:r>
            <a:r>
              <a:rPr lang="en-AU" sz="3200" dirty="0">
                <a:solidFill>
                  <a:schemeClr val="tx1"/>
                </a:solidFill>
              </a:rPr>
              <a:t>countermeasure.</a:t>
            </a:r>
          </a:p>
        </p:txBody>
      </p:sp>
      <p:sp>
        <p:nvSpPr>
          <p:cNvPr id="9" name="Rounded Rectangle 8"/>
          <p:cNvSpPr/>
          <p:nvPr/>
        </p:nvSpPr>
        <p:spPr>
          <a:xfrm>
            <a:off x="1318792" y="347362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problem?</a:t>
            </a:r>
          </a:p>
        </p:txBody>
      </p:sp>
      <p:sp>
        <p:nvSpPr>
          <p:cNvPr id="11" name="Rounded Rectangle 10"/>
          <p:cNvSpPr/>
          <p:nvPr/>
        </p:nvSpPr>
        <p:spPr>
          <a:xfrm>
            <a:off x="8951639"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outcome?</a:t>
            </a:r>
          </a:p>
        </p:txBody>
      </p:sp>
      <p:sp>
        <p:nvSpPr>
          <p:cNvPr id="12" name="Rounded Rectangle 11"/>
          <p:cNvSpPr/>
          <p:nvPr/>
        </p:nvSpPr>
        <p:spPr>
          <a:xfrm>
            <a:off x="16584487"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How did a DOS help?</a:t>
            </a:r>
          </a:p>
        </p:txBody>
      </p:sp>
      <p:pic>
        <p:nvPicPr>
          <p:cNvPr id="2051" name="Picture 3" descr="\\internal.vic.gov.au\DHHS\HomeDirs6\anic2403\Desktop\Better Care Victoria\Lightbul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0304" y="3613696"/>
            <a:ext cx="796032" cy="7960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nternal.vic.gov.au\DHHS\HomeDirs6\anic2403\Desktop\Better Care Victoria\Lear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13078" y="3613696"/>
            <a:ext cx="790871" cy="79087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internal.vic.gov.au\DHHS\HomeDirs6\anic2403\Desktop\Better Care Victoria\Proble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1399" y="3613695"/>
            <a:ext cx="790871" cy="790871"/>
          </a:xfrm>
          <a:prstGeom prst="rect">
            <a:avLst/>
          </a:prstGeom>
          <a:noFill/>
          <a:extLst>
            <a:ext uri="{909E8E84-426E-40DD-AFC4-6F175D3DCCD1}">
              <a14:hiddenFill xmlns:a14="http://schemas.microsoft.com/office/drawing/2010/main">
                <a:solidFill>
                  <a:srgbClr val="FFFFFF"/>
                </a:solidFill>
              </a14:hiddenFill>
            </a:ext>
          </a:extLst>
        </p:spPr>
      </p:pic>
      <p:sp>
        <p:nvSpPr>
          <p:cNvPr id="13" name="Rounded Rectangle 12">
            <a:hlinkClick r:id="rId5"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2891613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ctr">
            <a:noAutofit/>
          </a:bodyPr>
          <a:lstStyle/>
          <a:p>
            <a:r>
              <a:rPr lang="en-AU" sz="8800" dirty="0"/>
              <a:t>Case study 3: </a:t>
            </a:r>
            <a:r>
              <a:rPr lang="en-AU" sz="9600" dirty="0"/>
              <a:t>Peninsula Health</a:t>
            </a:r>
            <a:endParaRPr lang="en-AU" sz="8800" dirty="0"/>
          </a:p>
        </p:txBody>
      </p:sp>
      <p:sp>
        <p:nvSpPr>
          <p:cNvPr id="4" name="Rounded Rectangle 3"/>
          <p:cNvSpPr/>
          <p:nvPr/>
        </p:nvSpPr>
        <p:spPr>
          <a:xfrm>
            <a:off x="886745"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An organisational objective to get patients discharged earlier in the day (before </a:t>
            </a:r>
            <a:r>
              <a:rPr lang="en-AU" sz="3200" dirty="0" smtClean="0">
                <a:solidFill>
                  <a:schemeClr val="tx1"/>
                </a:solidFill>
              </a:rPr>
              <a:t>10 am</a:t>
            </a:r>
            <a:r>
              <a:rPr lang="en-AU" sz="3200" dirty="0">
                <a:solidFill>
                  <a:schemeClr val="tx1"/>
                </a:solidFill>
              </a:rPr>
              <a:t>). It identified that by getting patients discharged earlier in the </a:t>
            </a:r>
            <a:r>
              <a:rPr lang="en-AU" sz="3200" dirty="0" smtClean="0">
                <a:solidFill>
                  <a:schemeClr val="tx1"/>
                </a:solidFill>
              </a:rPr>
              <a:t>day, </a:t>
            </a:r>
            <a:r>
              <a:rPr lang="en-AU" sz="3200" dirty="0">
                <a:solidFill>
                  <a:schemeClr val="tx1"/>
                </a:solidFill>
              </a:rPr>
              <a:t>it helped to improve bed occupancy and patient flow.</a:t>
            </a:r>
          </a:p>
        </p:txBody>
      </p:sp>
      <p:sp>
        <p:nvSpPr>
          <p:cNvPr id="7" name="Rounded Rectangle 6"/>
          <p:cNvSpPr/>
          <p:nvPr/>
        </p:nvSpPr>
        <p:spPr>
          <a:xfrm>
            <a:off x="8519592" y="2825552"/>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For the first time, over 30% of medical discharges occurred before </a:t>
            </a:r>
            <a:r>
              <a:rPr lang="en-AU" sz="3200" dirty="0" smtClean="0">
                <a:solidFill>
                  <a:schemeClr val="tx1"/>
                </a:solidFill>
              </a:rPr>
              <a:t>10 am</a:t>
            </a:r>
            <a:r>
              <a:rPr lang="en-AU" sz="3200" dirty="0">
                <a:solidFill>
                  <a:schemeClr val="tx1"/>
                </a:solidFill>
              </a:rPr>
              <a:t>.</a:t>
            </a:r>
          </a:p>
        </p:txBody>
      </p:sp>
      <p:sp>
        <p:nvSpPr>
          <p:cNvPr id="8" name="Rounded Rectangle 7"/>
          <p:cNvSpPr/>
          <p:nvPr/>
        </p:nvSpPr>
        <p:spPr>
          <a:xfrm>
            <a:off x="16152440" y="2738504"/>
            <a:ext cx="734481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0" rIns="0" bIns="0" numCol="1" spcCol="0" rtlCol="0" fromWordArt="0" anchor="t" anchorCtr="0" forceAA="0" compatLnSpc="1">
            <a:prstTxWarp prst="textNoShape">
              <a:avLst/>
            </a:prstTxWarp>
            <a:noAutofit/>
          </a:bodyPr>
          <a:lstStyle/>
          <a:p>
            <a:pPr algn="ctr"/>
            <a:r>
              <a:rPr lang="en-AU" sz="3200" dirty="0">
                <a:solidFill>
                  <a:schemeClr val="tx1"/>
                </a:solidFill>
              </a:rPr>
              <a:t>Establishing standard (business rules), creating visibility over the current state (with the electronic whiteboards and scorecards) and checking the process daily (with tier 0 huddles) helped them achieve these results.</a:t>
            </a:r>
          </a:p>
        </p:txBody>
      </p:sp>
      <p:sp>
        <p:nvSpPr>
          <p:cNvPr id="9" name="Rounded Rectangle 8"/>
          <p:cNvSpPr/>
          <p:nvPr/>
        </p:nvSpPr>
        <p:spPr>
          <a:xfrm>
            <a:off x="1318792" y="347362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problem?</a:t>
            </a:r>
          </a:p>
        </p:txBody>
      </p:sp>
      <p:sp>
        <p:nvSpPr>
          <p:cNvPr id="11" name="Rounded Rectangle 10"/>
          <p:cNvSpPr/>
          <p:nvPr/>
        </p:nvSpPr>
        <p:spPr>
          <a:xfrm>
            <a:off x="8951639"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What was the outcome?</a:t>
            </a:r>
          </a:p>
        </p:txBody>
      </p:sp>
      <p:sp>
        <p:nvSpPr>
          <p:cNvPr id="12" name="Rounded Rectangle 11"/>
          <p:cNvSpPr/>
          <p:nvPr/>
        </p:nvSpPr>
        <p:spPr>
          <a:xfrm>
            <a:off x="16584487" y="3452054"/>
            <a:ext cx="6480720" cy="1152128"/>
          </a:xfrm>
          <a:prstGeom prst="roundRect">
            <a:avLst/>
          </a:prstGeom>
          <a:solidFill>
            <a:srgbClr val="00B7B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AU" b="1" dirty="0">
                <a:solidFill>
                  <a:schemeClr val="bg1"/>
                </a:solidFill>
              </a:rPr>
              <a:t>  How did a DOS help?</a:t>
            </a:r>
          </a:p>
        </p:txBody>
      </p:sp>
      <p:pic>
        <p:nvPicPr>
          <p:cNvPr id="2051" name="Picture 3" descr="\\internal.vic.gov.au\DHHS\HomeDirs6\anic2403\Desktop\Better Care Victoria\Lightbul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0304" y="3613696"/>
            <a:ext cx="796032" cy="7960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nternal.vic.gov.au\DHHS\HomeDirs6\anic2403\Desktop\Better Care Victoria\Lear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13078" y="3613696"/>
            <a:ext cx="790871" cy="79087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internal.vic.gov.au\DHHS\HomeDirs6\anic2403\Desktop\Better Care Victoria\Proble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1399" y="3613695"/>
            <a:ext cx="790871" cy="790871"/>
          </a:xfrm>
          <a:prstGeom prst="rect">
            <a:avLst/>
          </a:prstGeom>
          <a:noFill/>
          <a:extLst>
            <a:ext uri="{909E8E84-426E-40DD-AFC4-6F175D3DCCD1}">
              <a14:hiddenFill xmlns:a14="http://schemas.microsoft.com/office/drawing/2010/main">
                <a:solidFill>
                  <a:srgbClr val="FFFFFF"/>
                </a:solidFill>
              </a14:hiddenFill>
            </a:ext>
          </a:extLst>
        </p:spPr>
      </p:pic>
      <p:sp>
        <p:nvSpPr>
          <p:cNvPr id="13" name="Rounded Rectangle 12">
            <a:hlinkClick r:id="rId5"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33405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AU" sz="8800" dirty="0"/>
              <a:t>Using this slide presentation</a:t>
            </a:r>
          </a:p>
        </p:txBody>
      </p:sp>
      <p:sp>
        <p:nvSpPr>
          <p:cNvPr id="21" name="Text Placeholder 4"/>
          <p:cNvSpPr>
            <a:spLocks noGrp="1"/>
          </p:cNvSpPr>
          <p:nvPr>
            <p:ph type="body" sz="quarter" idx="10"/>
          </p:nvPr>
        </p:nvSpPr>
        <p:spPr>
          <a:xfrm>
            <a:off x="1535113" y="3472508"/>
            <a:ext cx="21602700" cy="3805266"/>
          </a:xfrm>
        </p:spPr>
        <p:txBody>
          <a:bodyPr/>
          <a:lstStyle/>
          <a:p>
            <a:r>
              <a:rPr lang="en-AU" dirty="0"/>
              <a:t>Purpose</a:t>
            </a:r>
          </a:p>
          <a:p>
            <a:pPr lvl="1"/>
            <a:r>
              <a:rPr lang="en-AU" dirty="0"/>
              <a:t>This slide presentation forms part of the </a:t>
            </a:r>
            <a:r>
              <a:rPr lang="en-AU" b="1" dirty="0"/>
              <a:t>supporting materials </a:t>
            </a:r>
            <a:r>
              <a:rPr lang="en-AU" dirty="0"/>
              <a:t>for Victorian health services wanting to implement a Daily Operating System (DOS). Health services may need to prepare presentations for executives, staff and consumers to explain what a DOS is and why the health service should consider implementing one.</a:t>
            </a:r>
          </a:p>
          <a:p>
            <a:pPr lvl="1"/>
            <a:r>
              <a:rPr lang="en-AU" dirty="0"/>
              <a:t>These slides can be adapted as required. Tips </a:t>
            </a:r>
            <a:r>
              <a:rPr lang="en-AU" dirty="0" smtClean="0"/>
              <a:t>on how a health service could adapt the slide, are </a:t>
            </a:r>
            <a:r>
              <a:rPr lang="en-AU" dirty="0"/>
              <a:t>provided in the ‘notes’ section of each </a:t>
            </a:r>
            <a:r>
              <a:rPr lang="en-AU" dirty="0" smtClean="0"/>
              <a:t>slide.</a:t>
            </a:r>
            <a:endParaRPr lang="en-AU" dirty="0"/>
          </a:p>
        </p:txBody>
      </p:sp>
      <p:grpSp>
        <p:nvGrpSpPr>
          <p:cNvPr id="22" name="Group 21"/>
          <p:cNvGrpSpPr/>
          <p:nvPr/>
        </p:nvGrpSpPr>
        <p:grpSpPr>
          <a:xfrm>
            <a:off x="6403563" y="7866112"/>
            <a:ext cx="10359380" cy="3744416"/>
            <a:chOff x="1402591" y="4716024"/>
            <a:chExt cx="10359380" cy="3744416"/>
          </a:xfrm>
        </p:grpSpPr>
        <p:sp>
          <p:nvSpPr>
            <p:cNvPr id="23" name="Rectangle 22"/>
            <p:cNvSpPr/>
            <p:nvPr/>
          </p:nvSpPr>
          <p:spPr>
            <a:xfrm>
              <a:off x="6425844" y="4867211"/>
              <a:ext cx="3505758" cy="1656184"/>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a:solidFill>
                    <a:schemeClr val="tx1"/>
                  </a:solidFill>
                </a:rPr>
                <a:t>DOS administration guide</a:t>
              </a:r>
            </a:p>
            <a:p>
              <a:pPr algn="ctr">
                <a:spcAft>
                  <a:spcPts val="600"/>
                </a:spcAft>
              </a:pPr>
              <a:r>
                <a:rPr lang="en-AU" sz="1800" dirty="0">
                  <a:solidFill>
                    <a:schemeClr val="tx1"/>
                  </a:solidFill>
                </a:rPr>
                <a:t>Includes information about DOS and guidance for how it can be implemented </a:t>
              </a:r>
              <a:r>
                <a:rPr lang="en-AU" sz="1800" dirty="0" smtClean="0">
                  <a:solidFill>
                    <a:schemeClr val="tx1"/>
                  </a:solidFill>
                </a:rPr>
                <a:t>by a </a:t>
              </a:r>
              <a:r>
                <a:rPr lang="en-AU" sz="1800" dirty="0">
                  <a:solidFill>
                    <a:schemeClr val="tx1"/>
                  </a:solidFill>
                </a:rPr>
                <a:t>health service.</a:t>
              </a:r>
            </a:p>
          </p:txBody>
        </p:sp>
        <p:sp>
          <p:nvSpPr>
            <p:cNvPr id="24" name="Rectangle 23"/>
            <p:cNvSpPr/>
            <p:nvPr/>
          </p:nvSpPr>
          <p:spPr>
            <a:xfrm>
              <a:off x="4624503" y="6804256"/>
              <a:ext cx="3505758" cy="1656184"/>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a:solidFill>
                    <a:schemeClr val="tx1"/>
                  </a:solidFill>
                </a:rPr>
                <a:t>DOS </a:t>
              </a:r>
              <a:r>
                <a:rPr lang="en-AU" sz="1800" b="1" dirty="0" smtClean="0">
                  <a:solidFill>
                    <a:schemeClr val="tx1"/>
                  </a:solidFill>
                </a:rPr>
                <a:t>factsheet</a:t>
              </a:r>
              <a:endParaRPr lang="en-AU" sz="1800" b="1" dirty="0">
                <a:solidFill>
                  <a:schemeClr val="tx1"/>
                </a:solidFill>
              </a:endParaRPr>
            </a:p>
            <a:p>
              <a:pPr algn="ctr">
                <a:spcAft>
                  <a:spcPts val="600"/>
                </a:spcAft>
              </a:pPr>
              <a:r>
                <a:rPr lang="en-AU" sz="1800" dirty="0">
                  <a:solidFill>
                    <a:schemeClr val="tx1"/>
                  </a:solidFill>
                </a:rPr>
                <a:t>Short summary about DOS. Can be provided to staff and leaders as a quick overview document.</a:t>
              </a:r>
            </a:p>
          </p:txBody>
        </p:sp>
        <p:sp>
          <p:nvSpPr>
            <p:cNvPr id="43" name="Rectangle 42"/>
            <p:cNvSpPr/>
            <p:nvPr/>
          </p:nvSpPr>
          <p:spPr>
            <a:xfrm>
              <a:off x="8227185" y="6804256"/>
              <a:ext cx="3505758" cy="1656184"/>
            </a:xfrm>
            <a:prstGeom prst="rect">
              <a:avLst/>
            </a:prstGeom>
            <a:solidFill>
              <a:schemeClr val="bg2">
                <a:lumMod val="20000"/>
                <a:lumOff val="80000"/>
              </a:schemeClr>
            </a:solidFill>
            <a:ln w="57150">
              <a:solidFill>
                <a:srgbClr val="F19A2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r>
                <a:rPr lang="en-AU" sz="1800" b="1" dirty="0">
                  <a:solidFill>
                    <a:schemeClr val="tx1"/>
                  </a:solidFill>
                </a:rPr>
                <a:t>DOS slide presentation template</a:t>
              </a:r>
            </a:p>
            <a:p>
              <a:pPr algn="ctr"/>
              <a:r>
                <a:rPr lang="en-AU" sz="1800" dirty="0">
                  <a:solidFill>
                    <a:schemeClr val="tx1"/>
                  </a:solidFill>
                </a:rPr>
                <a:t>MS PowerPoint presentation slides about DOS. Can be tailored to meetings and workshops as required.</a:t>
              </a:r>
            </a:p>
          </p:txBody>
        </p:sp>
        <p:sp>
          <p:nvSpPr>
            <p:cNvPr id="46" name="TextBox 45"/>
            <p:cNvSpPr txBox="1"/>
            <p:nvPr/>
          </p:nvSpPr>
          <p:spPr>
            <a:xfrm>
              <a:off x="2188931" y="7124517"/>
              <a:ext cx="2367756" cy="1015663"/>
            </a:xfrm>
            <a:prstGeom prst="rect">
              <a:avLst/>
            </a:prstGeom>
            <a:noFill/>
          </p:spPr>
          <p:txBody>
            <a:bodyPr wrap="square" rtlCol="0">
              <a:spAutoFit/>
            </a:bodyPr>
            <a:lstStyle/>
            <a:p>
              <a:pPr algn="r"/>
              <a:r>
                <a:rPr lang="en-AU" sz="2000" dirty="0"/>
                <a:t>Sharing information about DOS</a:t>
              </a:r>
            </a:p>
          </p:txBody>
        </p:sp>
        <p:sp>
          <p:nvSpPr>
            <p:cNvPr id="47" name="TextBox 46"/>
            <p:cNvSpPr txBox="1"/>
            <p:nvPr/>
          </p:nvSpPr>
          <p:spPr>
            <a:xfrm>
              <a:off x="2438499" y="5341360"/>
              <a:ext cx="2118187" cy="707886"/>
            </a:xfrm>
            <a:prstGeom prst="rect">
              <a:avLst/>
            </a:prstGeom>
            <a:noFill/>
          </p:spPr>
          <p:txBody>
            <a:bodyPr wrap="square" rtlCol="0">
              <a:spAutoFit/>
            </a:bodyPr>
            <a:lstStyle/>
            <a:p>
              <a:pPr algn="r"/>
              <a:r>
                <a:rPr lang="en-AU" sz="2000" dirty="0"/>
                <a:t>Implementing DOS</a:t>
              </a:r>
            </a:p>
          </p:txBody>
        </p:sp>
        <p:sp>
          <p:nvSpPr>
            <p:cNvPr id="49" name="Oval 48"/>
            <p:cNvSpPr/>
            <p:nvPr/>
          </p:nvSpPr>
          <p:spPr>
            <a:xfrm>
              <a:off x="1402591" y="7222406"/>
              <a:ext cx="819885" cy="819885"/>
            </a:xfrm>
            <a:prstGeom prst="ellipse">
              <a:avLst/>
            </a:prstGeom>
            <a:no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a:solidFill>
                    <a:schemeClr val="tx2"/>
                  </a:solidFill>
                </a:rPr>
                <a:t>1.</a:t>
              </a:r>
            </a:p>
          </p:txBody>
        </p:sp>
        <p:cxnSp>
          <p:nvCxnSpPr>
            <p:cNvPr id="50" name="Straight Connector 49"/>
            <p:cNvCxnSpPr/>
            <p:nvPr/>
          </p:nvCxnSpPr>
          <p:spPr>
            <a:xfrm>
              <a:off x="1402591" y="6669765"/>
              <a:ext cx="10359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1402591" y="5285361"/>
              <a:ext cx="819885" cy="819885"/>
            </a:xfrm>
            <a:prstGeom prst="ellipse">
              <a:avLst/>
            </a:prstGeom>
            <a:no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a:solidFill>
                    <a:schemeClr val="tx2"/>
                  </a:solidFill>
                </a:rPr>
                <a:t>2.</a:t>
              </a:r>
            </a:p>
          </p:txBody>
        </p:sp>
        <p:cxnSp>
          <p:nvCxnSpPr>
            <p:cNvPr id="52" name="Straight Connector 51"/>
            <p:cNvCxnSpPr/>
            <p:nvPr/>
          </p:nvCxnSpPr>
          <p:spPr>
            <a:xfrm>
              <a:off x="1502396" y="4716024"/>
              <a:ext cx="1025957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7148415" y="11826552"/>
            <a:ext cx="10230547" cy="307777"/>
          </a:xfrm>
          <a:prstGeom prst="rect">
            <a:avLst/>
          </a:prstGeom>
          <a:noFill/>
        </p:spPr>
        <p:txBody>
          <a:bodyPr wrap="square" rtlCol="0">
            <a:spAutoFit/>
          </a:bodyPr>
          <a:lstStyle/>
          <a:p>
            <a:pPr algn="ctr"/>
            <a:r>
              <a:rPr lang="en-AU" sz="1400" dirty="0"/>
              <a:t>This slide presentation template is highlighted in orange. All supporting materials are available at www.bettercare.vic.gov.au/ </a:t>
            </a:r>
          </a:p>
        </p:txBody>
      </p:sp>
    </p:spTree>
    <p:extLst>
      <p:ext uri="{BB962C8B-B14F-4D97-AF65-F5344CB8AC3E}">
        <p14:creationId xmlns:p14="http://schemas.microsoft.com/office/powerpoint/2010/main" val="1651545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3"/>
          <p:cNvSpPr txBox="1">
            <a:spLocks noGrp="1"/>
          </p:cNvSpPr>
          <p:nvPr>
            <p:ph type="body" sz="quarter" idx="10"/>
          </p:nvPr>
        </p:nvSpPr>
        <p:spPr>
          <a:xfrm>
            <a:off x="1535113" y="8833355"/>
            <a:ext cx="21314071" cy="2633157"/>
          </a:xfrm>
          <a:prstGeom prst="rect">
            <a:avLst/>
          </a:prstGeom>
        </p:spPr>
        <p:txBody>
          <a:bodyPr vert="horz" lIns="0" tIns="0" rIns="0" bIns="0" rtlCol="0" anchor="t">
            <a:noAutofit/>
          </a:bodyPr>
          <a:lstStyle>
            <a:lvl1pPr marL="0" indent="0" algn="l" defTabSz="1828800" rtl="0" eaLnBrk="1" latinLnBrk="0" hangingPunct="1">
              <a:lnSpc>
                <a:spcPts val="10800"/>
              </a:lnSpc>
              <a:spcBef>
                <a:spcPts val="0"/>
              </a:spcBef>
              <a:spcAft>
                <a:spcPts val="0"/>
              </a:spcAft>
              <a:buFont typeface="Arial" pitchFamily="34" charset="0"/>
              <a:buNone/>
              <a:defRPr sz="9700" b="1" kern="1200" baseline="0">
                <a:solidFill>
                  <a:schemeClr val="accent2"/>
                </a:solidFill>
                <a:latin typeface="+mn-lt"/>
                <a:ea typeface="+mn-ea"/>
                <a:cs typeface="Arial" pitchFamily="34" charset="0"/>
              </a:defRPr>
            </a:lvl1pPr>
            <a:lvl2pPr marL="0" indent="0" algn="l" defTabSz="1828800" rtl="0" eaLnBrk="1" latinLnBrk="0" hangingPunct="1">
              <a:lnSpc>
                <a:spcPts val="10800"/>
              </a:lnSpc>
              <a:spcBef>
                <a:spcPts val="0"/>
              </a:spcBef>
              <a:spcAft>
                <a:spcPts val="0"/>
              </a:spcAft>
              <a:buFont typeface="Arial" pitchFamily="34" charset="0"/>
              <a:buNone/>
              <a:defRPr sz="5600" b="0" kern="1200">
                <a:solidFill>
                  <a:schemeClr val="accent2"/>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1500"/>
              </a:lnSpc>
              <a:spcAft>
                <a:spcPts val="1000"/>
              </a:spcAft>
            </a:pPr>
            <a:r>
              <a:rPr lang="en-AU" sz="1200" b="0" dirty="0">
                <a:solidFill>
                  <a:schemeClr val="tx1"/>
                </a:solidFill>
              </a:rPr>
              <a:t>To receive this publication in an accessible format phone 03 9096 2761, using the National Relay Service 13 36 77 if required, or </a:t>
            </a:r>
            <a:r>
              <a:rPr lang="en-AU" sz="1200" b="0" dirty="0">
                <a:solidFill>
                  <a:schemeClr val="tx1"/>
                </a:solidFill>
                <a:hlinkClick r:id="rId3"/>
              </a:rPr>
              <a:t>email Safer Care Victoria</a:t>
            </a:r>
            <a:r>
              <a:rPr lang="en-AU" sz="1200" b="0" dirty="0">
                <a:solidFill>
                  <a:schemeClr val="tx1"/>
                </a:solidFill>
              </a:rPr>
              <a:t> &lt;bcv@safercare.vic.gov.au&gt;</a:t>
            </a:r>
          </a:p>
          <a:p>
            <a:pPr>
              <a:lnSpc>
                <a:spcPts val="1500"/>
              </a:lnSpc>
              <a:spcAft>
                <a:spcPts val="1000"/>
              </a:spcAft>
            </a:pPr>
            <a:r>
              <a:rPr lang="en-AU" sz="1200" b="0" dirty="0">
                <a:solidFill>
                  <a:schemeClr val="tx1"/>
                </a:solidFill>
              </a:rPr>
              <a:t>Authorised and published by the Victorian Government, 1 Treasury Place, Melbourne.</a:t>
            </a:r>
          </a:p>
          <a:p>
            <a:pPr>
              <a:lnSpc>
                <a:spcPts val="1500"/>
              </a:lnSpc>
              <a:spcAft>
                <a:spcPts val="1000"/>
              </a:spcAft>
            </a:pPr>
            <a:r>
              <a:rPr lang="en-AU" sz="1200" b="0" dirty="0">
                <a:solidFill>
                  <a:schemeClr val="tx1"/>
                </a:solidFill>
              </a:rPr>
              <a:t>© State of Victoria (Safer Care Victoria) 2018</a:t>
            </a:r>
          </a:p>
          <a:p>
            <a:pPr>
              <a:lnSpc>
                <a:spcPts val="1500"/>
              </a:lnSpc>
              <a:spcAft>
                <a:spcPts val="1000"/>
              </a:spcAft>
            </a:pPr>
            <a:r>
              <a:rPr lang="en-AU" sz="1200" b="0" dirty="0">
                <a:solidFill>
                  <a:schemeClr val="tx1"/>
                </a:solidFill>
              </a:rPr>
              <a:t> </a:t>
            </a:r>
          </a:p>
          <a:p>
            <a:pPr>
              <a:lnSpc>
                <a:spcPts val="1500"/>
              </a:lnSpc>
              <a:spcAft>
                <a:spcPts val="1000"/>
              </a:spcAft>
            </a:pPr>
            <a:endParaRPr lang="en-AU" sz="1200" b="0" dirty="0">
              <a:solidFill>
                <a:schemeClr val="tx1"/>
              </a:solidFill>
            </a:endParaRPr>
          </a:p>
          <a:p>
            <a:pPr>
              <a:lnSpc>
                <a:spcPts val="1500"/>
              </a:lnSpc>
              <a:spcAft>
                <a:spcPts val="1000"/>
              </a:spcAft>
            </a:pPr>
            <a:r>
              <a:rPr lang="en-AU" sz="1200" b="0" dirty="0">
                <a:solidFill>
                  <a:schemeClr val="tx1"/>
                </a:solidFill>
              </a:rPr>
              <a:t>This work, Daily Operating System (DOS) in health services slide presentation template, is licensed under a Creative Commons Attribution 4.0 licence [link to http://creativecommons.org/licenses/by/4.0/]. You are free to re-use the work under that licence, on the condition that you credit the State of Victoria (Safer Care Victoria) as author, indicate if changes were made and comply with the other licence terms. The licence does not apply to any branding, including the Victorian Government </a:t>
            </a:r>
            <a:r>
              <a:rPr lang="en-AU" sz="1200" b="0" dirty="0" smtClean="0">
                <a:solidFill>
                  <a:schemeClr val="tx1"/>
                </a:solidFill>
              </a:rPr>
              <a:t>logo, the Better Care Victoria logo </a:t>
            </a:r>
            <a:r>
              <a:rPr lang="en-AU" sz="1200" b="0" dirty="0">
                <a:solidFill>
                  <a:schemeClr val="tx1"/>
                </a:solidFill>
              </a:rPr>
              <a:t>and the Safer Care Victoria logo.</a:t>
            </a:r>
          </a:p>
          <a:p>
            <a:pPr>
              <a:lnSpc>
                <a:spcPts val="1500"/>
              </a:lnSpc>
              <a:spcAft>
                <a:spcPts val="1000"/>
              </a:spcAft>
            </a:pPr>
            <a:r>
              <a:rPr lang="en-AU" sz="1200" b="0" dirty="0">
                <a:solidFill>
                  <a:schemeClr val="tx1"/>
                </a:solidFill>
              </a:rPr>
              <a:t>Available at Better Care Victoria </a:t>
            </a:r>
            <a:r>
              <a:rPr lang="en-AU" sz="1200" b="0" dirty="0">
                <a:solidFill>
                  <a:schemeClr val="tx1"/>
                </a:solidFill>
                <a:hlinkClick r:id="rId4"/>
              </a:rPr>
              <a:t>https://www.bettercare.vic.gov.au</a:t>
            </a:r>
            <a:endParaRPr lang="en-AU" sz="1200"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24079" y="9810328"/>
            <a:ext cx="1227411" cy="429442"/>
          </a:xfrm>
          <a:prstGeom prst="rect">
            <a:avLst/>
          </a:prstGeom>
        </p:spPr>
      </p:pic>
    </p:spTree>
    <p:extLst>
      <p:ext uri="{BB962C8B-B14F-4D97-AF65-F5344CB8AC3E}">
        <p14:creationId xmlns:p14="http://schemas.microsoft.com/office/powerpoint/2010/main" val="432974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AU" sz="8800" dirty="0"/>
              <a:t>Contents</a:t>
            </a:r>
          </a:p>
        </p:txBody>
      </p:sp>
      <p:graphicFrame>
        <p:nvGraphicFramePr>
          <p:cNvPr id="2" name="Table 1"/>
          <p:cNvGraphicFramePr>
            <a:graphicFrameLocks noGrp="1"/>
          </p:cNvGraphicFramePr>
          <p:nvPr>
            <p:extLst>
              <p:ext uri="{D42A27DB-BD31-4B8C-83A1-F6EECF244321}">
                <p14:modId xmlns:p14="http://schemas.microsoft.com/office/powerpoint/2010/main" val="1819599109"/>
              </p:ext>
            </p:extLst>
          </p:nvPr>
        </p:nvGraphicFramePr>
        <p:xfrm>
          <a:off x="1174776" y="2681536"/>
          <a:ext cx="11201450" cy="6675120"/>
        </p:xfrm>
        <a:graphic>
          <a:graphicData uri="http://schemas.openxmlformats.org/drawingml/2006/table">
            <a:tbl>
              <a:tblPr bandRow="1">
                <a:tableStyleId>{2D5ABB26-0587-4C30-8999-92F81FD0307C}</a:tableStyleId>
              </a:tblPr>
              <a:tblGrid>
                <a:gridCol w="9517758">
                  <a:extLst>
                    <a:ext uri="{9D8B030D-6E8A-4147-A177-3AD203B41FA5}">
                      <a16:colId xmlns="" xmlns:a16="http://schemas.microsoft.com/office/drawing/2014/main" val="20000"/>
                    </a:ext>
                  </a:extLst>
                </a:gridCol>
                <a:gridCol w="1683692">
                  <a:extLst>
                    <a:ext uri="{9D8B030D-6E8A-4147-A177-3AD203B41FA5}">
                      <a16:colId xmlns="" xmlns:a16="http://schemas.microsoft.com/office/drawing/2014/main" val="20001"/>
                    </a:ext>
                  </a:extLst>
                </a:gridCol>
              </a:tblGrid>
              <a:tr h="370840">
                <a:tc>
                  <a:txBody>
                    <a:bodyPr/>
                    <a:lstStyle/>
                    <a:p>
                      <a:pPr marL="0" marR="0" indent="0" algn="l" defTabSz="1828800" rtl="0" eaLnBrk="1" fontAlgn="auto" latinLnBrk="0" hangingPunct="1">
                        <a:lnSpc>
                          <a:spcPct val="100000"/>
                        </a:lnSpc>
                        <a:spcBef>
                          <a:spcPts val="0"/>
                        </a:spcBef>
                        <a:spcAft>
                          <a:spcPts val="0"/>
                        </a:spcAft>
                        <a:buClrTx/>
                        <a:buSzTx/>
                        <a:buFontTx/>
                        <a:buNone/>
                        <a:tabLst/>
                        <a:defRPr/>
                      </a:pPr>
                      <a:endParaRPr lang="en-AU" sz="2200" b="1" dirty="0">
                        <a:solidFill>
                          <a:srgbClr val="004EA8"/>
                        </a:solidFill>
                        <a:latin typeface="+mj-lt"/>
                      </a:endParaRPr>
                    </a:p>
                  </a:txBody>
                  <a:tcPr>
                    <a:lnL w="38100" cap="flat" cmpd="sng" algn="ctr">
                      <a:noFill/>
                      <a:prstDash val="solid"/>
                      <a:round/>
                      <a:headEnd type="none" w="med" len="med"/>
                      <a:tailEnd type="none" w="med" len="med"/>
                    </a:lnL>
                    <a:lnR w="63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algn="ctr"/>
                      <a:r>
                        <a:rPr lang="en-AU" sz="2200" b="1" dirty="0">
                          <a:solidFill>
                            <a:srgbClr val="004EA8"/>
                          </a:solidFill>
                        </a:rPr>
                        <a:t>Slide</a:t>
                      </a:r>
                      <a:r>
                        <a:rPr lang="en-AU" sz="2200" b="1" baseline="0" dirty="0">
                          <a:solidFill>
                            <a:srgbClr val="004EA8"/>
                          </a:solidFill>
                        </a:rPr>
                        <a:t> #</a:t>
                      </a:r>
                      <a:endParaRPr lang="en-AU" sz="2200" b="1" dirty="0">
                        <a:solidFill>
                          <a:srgbClr val="004EA8"/>
                        </a:solidFill>
                        <a:latin typeface="+mj-lt"/>
                      </a:endParaRPr>
                    </a:p>
                  </a:txBody>
                  <a:tcPr>
                    <a:lnL w="63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0"/>
                  </a:ext>
                </a:extLst>
              </a:tr>
              <a:tr h="370840">
                <a:tc gridSpan="2">
                  <a: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3000" b="1" dirty="0">
                          <a:solidFill>
                            <a:srgbClr val="004EA8"/>
                          </a:solidFill>
                        </a:rPr>
                        <a:t>About DOS</a:t>
                      </a:r>
                      <a:endParaRPr lang="en-AU" sz="3000" b="1" dirty="0">
                        <a:solidFill>
                          <a:srgbClr val="004EA8"/>
                        </a:solidFill>
                        <a:latin typeface="+mj-lt"/>
                      </a:endParaRPr>
                    </a:p>
                  </a:txBody>
                  <a:tcPr>
                    <a:lnL w="38100" cap="flat" cmpd="sng" algn="ctr">
                      <a:no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extLst>
                  <a:ext uri="{0D108BD9-81ED-4DB2-BD59-A6C34878D82A}">
                    <a16:rowId xmlns="" xmlns:a16="http://schemas.microsoft.com/office/drawing/2014/main" val="10001"/>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rPr>
                        <a:t>What is a DOS?</a:t>
                      </a:r>
                      <a:endParaRPr lang="en-AU" sz="2800" dirty="0">
                        <a:solidFill>
                          <a:srgbClr val="004EA8"/>
                        </a:solidFill>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hlinkClick r:id="rId2" action="ppaction://hlinksldjump"/>
                        </a:rPr>
                        <a:t>5</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2"/>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rPr>
                        <a:t>Why </a:t>
                      </a:r>
                      <a:r>
                        <a:rPr lang="en-AU" sz="2800" dirty="0" smtClean="0">
                          <a:solidFill>
                            <a:srgbClr val="004EA8"/>
                          </a:solidFill>
                        </a:rPr>
                        <a:t>should</a:t>
                      </a:r>
                      <a:r>
                        <a:rPr lang="en-AU" sz="2800" baseline="0" dirty="0" smtClean="0">
                          <a:solidFill>
                            <a:srgbClr val="004EA8"/>
                          </a:solidFill>
                        </a:rPr>
                        <a:t> we </a:t>
                      </a:r>
                      <a:r>
                        <a:rPr lang="en-AU" sz="2800" dirty="0" smtClean="0">
                          <a:solidFill>
                            <a:srgbClr val="004EA8"/>
                          </a:solidFill>
                        </a:rPr>
                        <a:t>implement </a:t>
                      </a:r>
                      <a:r>
                        <a:rPr lang="en-AU" sz="2800" dirty="0">
                          <a:solidFill>
                            <a:srgbClr val="004EA8"/>
                          </a:solidFill>
                        </a:rPr>
                        <a:t>one?</a:t>
                      </a:r>
                      <a:endParaRPr lang="en-AU" sz="2800" dirty="0">
                        <a:solidFill>
                          <a:srgbClr val="004EA8"/>
                        </a:solidFill>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hlinkClick r:id="rId3" action="ppaction://hlinksldjump"/>
                        </a:rPr>
                        <a:t>6</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3"/>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rPr>
                        <a:t>What </a:t>
                      </a:r>
                      <a:r>
                        <a:rPr lang="en-AU" sz="2800" dirty="0" smtClean="0">
                          <a:solidFill>
                            <a:srgbClr val="004EA8"/>
                          </a:solidFill>
                        </a:rPr>
                        <a:t>should </a:t>
                      </a:r>
                      <a:r>
                        <a:rPr lang="en-AU" sz="2800" dirty="0">
                          <a:solidFill>
                            <a:srgbClr val="004EA8"/>
                          </a:solidFill>
                        </a:rPr>
                        <a:t>we use it for?</a:t>
                      </a:r>
                      <a:endParaRPr lang="en-AU" sz="2800" kern="1200" dirty="0">
                        <a:solidFill>
                          <a:srgbClr val="004EA8"/>
                        </a:solidFill>
                        <a:latin typeface="+mn-lt"/>
                        <a:ea typeface="+mn-ea"/>
                        <a:cs typeface="+mn-cs"/>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indent="0" algn="ctr" defTabSz="1828800" rtl="0" eaLnBrk="1" fontAlgn="auto" latinLnBrk="0" hangingPunct="1">
                        <a:lnSpc>
                          <a:spcPct val="100000"/>
                        </a:lnSpc>
                        <a:spcBef>
                          <a:spcPts val="0"/>
                        </a:spcBef>
                        <a:spcAft>
                          <a:spcPts val="0"/>
                        </a:spcAft>
                        <a:buClrTx/>
                        <a:buSzTx/>
                        <a:buFontTx/>
                        <a:buNone/>
                        <a:tabLst/>
                        <a:defRPr/>
                      </a:pPr>
                      <a:r>
                        <a:rPr lang="en-AU" sz="2800" kern="1200" dirty="0">
                          <a:solidFill>
                            <a:srgbClr val="004EA8"/>
                          </a:solidFill>
                          <a:latin typeface="+mn-lt"/>
                          <a:ea typeface="+mn-ea"/>
                          <a:cs typeface="+mn-cs"/>
                          <a:hlinkClick r:id="rId4" action="ppaction://hlinksldjump"/>
                        </a:rPr>
                        <a:t>7</a:t>
                      </a:r>
                      <a:endParaRPr lang="en-AU" sz="2800" kern="1200" dirty="0">
                        <a:solidFill>
                          <a:srgbClr val="004EA8"/>
                        </a:solidFill>
                        <a:latin typeface="+mn-lt"/>
                        <a:ea typeface="+mn-ea"/>
                        <a:cs typeface="+mn-cs"/>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4"/>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rPr>
                        <a:t>How does </a:t>
                      </a:r>
                      <a:r>
                        <a:rPr lang="en-AU" sz="2800" dirty="0" smtClean="0">
                          <a:solidFill>
                            <a:srgbClr val="004EA8"/>
                          </a:solidFill>
                        </a:rPr>
                        <a:t>a</a:t>
                      </a:r>
                      <a:r>
                        <a:rPr lang="en-AU" sz="2800" baseline="0" dirty="0" smtClean="0">
                          <a:solidFill>
                            <a:srgbClr val="004EA8"/>
                          </a:solidFill>
                        </a:rPr>
                        <a:t> DOS</a:t>
                      </a:r>
                      <a:r>
                        <a:rPr lang="en-AU" sz="2800" dirty="0" smtClean="0">
                          <a:solidFill>
                            <a:srgbClr val="004EA8"/>
                          </a:solidFill>
                        </a:rPr>
                        <a:t> </a:t>
                      </a:r>
                      <a:r>
                        <a:rPr lang="en-AU" sz="2800" dirty="0">
                          <a:solidFill>
                            <a:srgbClr val="004EA8"/>
                          </a:solidFill>
                        </a:rPr>
                        <a:t>fit </a:t>
                      </a:r>
                      <a:r>
                        <a:rPr lang="en-AU" sz="2800" dirty="0" smtClean="0">
                          <a:solidFill>
                            <a:srgbClr val="004EA8"/>
                          </a:solidFill>
                        </a:rPr>
                        <a:t>with</a:t>
                      </a:r>
                      <a:r>
                        <a:rPr lang="en-AU" sz="2800" baseline="0" dirty="0" smtClean="0">
                          <a:solidFill>
                            <a:srgbClr val="004EA8"/>
                          </a:solidFill>
                        </a:rPr>
                        <a:t> </a:t>
                      </a:r>
                      <a:r>
                        <a:rPr lang="en-AU" sz="2800" dirty="0" smtClean="0">
                          <a:solidFill>
                            <a:srgbClr val="004EA8"/>
                          </a:solidFill>
                        </a:rPr>
                        <a:t>our health </a:t>
                      </a:r>
                      <a:r>
                        <a:rPr lang="en-AU" sz="2800" dirty="0">
                          <a:solidFill>
                            <a:srgbClr val="004EA8"/>
                          </a:solidFill>
                        </a:rPr>
                        <a:t>service</a:t>
                      </a:r>
                      <a:endParaRPr lang="en-AU" sz="2800" kern="1200" dirty="0">
                        <a:solidFill>
                          <a:srgbClr val="004EA8"/>
                        </a:solidFill>
                        <a:latin typeface="+mn-lt"/>
                        <a:ea typeface="+mn-ea"/>
                        <a:cs typeface="+mn-cs"/>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5" action="ppaction://hlinksldjump"/>
                        </a:rPr>
                        <a:t>8</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5"/>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kern="1200" dirty="0">
                          <a:solidFill>
                            <a:srgbClr val="004EA8"/>
                          </a:solidFill>
                          <a:latin typeface="+mn-lt"/>
                          <a:ea typeface="+mn-ea"/>
                          <a:cs typeface="+mn-cs"/>
                        </a:rPr>
                        <a:t>What are the </a:t>
                      </a:r>
                      <a:r>
                        <a:rPr lang="en-AU" sz="2800" kern="1200" dirty="0" smtClean="0">
                          <a:solidFill>
                            <a:srgbClr val="004EA8"/>
                          </a:solidFill>
                          <a:latin typeface="+mn-lt"/>
                          <a:ea typeface="+mn-ea"/>
                          <a:cs typeface="+mn-cs"/>
                        </a:rPr>
                        <a:t>components of a DOS?</a:t>
                      </a:r>
                      <a:endParaRPr lang="en-AU" sz="2800" kern="1200" dirty="0">
                        <a:solidFill>
                          <a:srgbClr val="004EA8"/>
                        </a:solidFill>
                        <a:latin typeface="+mn-lt"/>
                        <a:ea typeface="+mn-ea"/>
                        <a:cs typeface="+mn-cs"/>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6" action="ppaction://hlinksldjump"/>
                        </a:rPr>
                        <a:t>9</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6"/>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kern="1200" dirty="0" smtClean="0">
                          <a:solidFill>
                            <a:srgbClr val="004EA8"/>
                          </a:solidFill>
                          <a:latin typeface="+mn-lt"/>
                          <a:ea typeface="+mn-ea"/>
                          <a:cs typeface="+mn-cs"/>
                        </a:rPr>
                        <a:t>What are the benefits</a:t>
                      </a:r>
                      <a:r>
                        <a:rPr lang="en-AU" sz="2800" kern="1200" baseline="0" dirty="0" smtClean="0">
                          <a:solidFill>
                            <a:srgbClr val="004EA8"/>
                          </a:solidFill>
                          <a:latin typeface="+mn-lt"/>
                          <a:ea typeface="+mn-ea"/>
                          <a:cs typeface="+mn-cs"/>
                        </a:rPr>
                        <a:t> of a DOS?</a:t>
                      </a:r>
                      <a:endParaRPr lang="en-AU" sz="2800" kern="1200" dirty="0">
                        <a:solidFill>
                          <a:srgbClr val="004EA8"/>
                        </a:solidFill>
                        <a:latin typeface="+mn-lt"/>
                        <a:ea typeface="+mn-ea"/>
                        <a:cs typeface="+mn-cs"/>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7" action="ppaction://hlinksldjump"/>
                        </a:rPr>
                        <a:t>10</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7"/>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kern="1200" dirty="0">
                          <a:solidFill>
                            <a:srgbClr val="004EA8"/>
                          </a:solidFill>
                          <a:latin typeface="+mn-lt"/>
                          <a:ea typeface="+mn-ea"/>
                          <a:cs typeface="+mn-cs"/>
                        </a:rPr>
                        <a:t>Who participates</a:t>
                      </a:r>
                      <a:r>
                        <a:rPr lang="en-AU" sz="2800" kern="1200" baseline="0" dirty="0">
                          <a:solidFill>
                            <a:srgbClr val="004EA8"/>
                          </a:solidFill>
                          <a:latin typeface="+mn-lt"/>
                          <a:ea typeface="+mn-ea"/>
                          <a:cs typeface="+mn-cs"/>
                        </a:rPr>
                        <a:t> in a </a:t>
                      </a:r>
                      <a:r>
                        <a:rPr lang="en-AU" sz="2800" kern="1200" baseline="0" dirty="0" smtClean="0">
                          <a:solidFill>
                            <a:srgbClr val="004EA8"/>
                          </a:solidFill>
                          <a:latin typeface="+mn-lt"/>
                          <a:ea typeface="+mn-ea"/>
                          <a:cs typeface="+mn-cs"/>
                        </a:rPr>
                        <a:t>DOS?</a:t>
                      </a:r>
                      <a:endParaRPr lang="en-AU" sz="2800" kern="1200" dirty="0">
                        <a:solidFill>
                          <a:srgbClr val="004EA8"/>
                        </a:solidFill>
                        <a:latin typeface="+mn-lt"/>
                        <a:ea typeface="+mn-ea"/>
                        <a:cs typeface="+mn-cs"/>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8" action="ppaction://hlinksldjump"/>
                        </a:rPr>
                        <a:t>11</a:t>
                      </a:r>
                      <a:endParaRPr lang="en-AU" sz="2800" dirty="0">
                        <a:solidFill>
                          <a:srgbClr val="004EA8"/>
                        </a:solidFill>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8"/>
                  </a:ext>
                </a:extLst>
              </a:tr>
              <a:tr h="370840">
                <a:tc>
                  <a:txBody>
                    <a:bodyPr/>
                    <a:lstStyle/>
                    <a:p>
                      <a:endParaRPr lang="en-AU" sz="2800" dirty="0">
                        <a:solidFill>
                          <a:srgbClr val="004EA8"/>
                        </a:solidFill>
                      </a:endParaRPr>
                    </a:p>
                  </a:txBody>
                  <a:tcPr>
                    <a:lnL w="38100" cap="flat" cmpd="sng" algn="ctr">
                      <a:noFill/>
                      <a:prstDash val="solid"/>
                      <a:round/>
                      <a:headEnd type="none" w="med" len="med"/>
                      <a:tailEnd type="none" w="med" len="med"/>
                    </a:lnL>
                    <a:lnT w="6350" cap="flat" cmpd="sng" algn="ctr">
                      <a:solidFill>
                        <a:schemeClr val="tx2"/>
                      </a:solidFill>
                      <a:prstDash val="solid"/>
                      <a:round/>
                      <a:headEnd type="none" w="med" len="med"/>
                      <a:tailEnd type="none" w="med" len="med"/>
                    </a:lnT>
                  </a:tcPr>
                </a:tc>
                <a:tc>
                  <a:txBody>
                    <a:bodyPr/>
                    <a:lstStyle/>
                    <a:p>
                      <a:pPr algn="ctr"/>
                      <a:endParaRPr lang="en-AU" sz="2800" dirty="0">
                        <a:solidFill>
                          <a:srgbClr val="004EA8"/>
                        </a:solidFill>
                      </a:endParaRPr>
                    </a:p>
                  </a:txBody>
                  <a:tcPr>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tcPr>
                </a:tc>
                <a:extLst>
                  <a:ext uri="{0D108BD9-81ED-4DB2-BD59-A6C34878D82A}">
                    <a16:rowId xmlns="" xmlns:a16="http://schemas.microsoft.com/office/drawing/2014/main" val="10014"/>
                  </a:ext>
                </a:extLst>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a:solidFill>
                          <a:srgbClr val="004EA8"/>
                        </a:solidFill>
                        <a:latin typeface="+mj-lt"/>
                      </a:endParaRPr>
                    </a:p>
                  </a:txBody>
                  <a:tcPr>
                    <a:lnL w="38100" cap="flat" cmpd="sng" algn="ctr">
                      <a:noFill/>
                      <a:prstDash val="solid"/>
                      <a:round/>
                      <a:headEnd type="none" w="med" len="med"/>
                      <a:tailEnd type="none" w="med" len="med"/>
                    </a:lnL>
                  </a:tcPr>
                </a:tc>
                <a:tc>
                  <a:txBody>
                    <a:bodyPr/>
                    <a:lstStyle/>
                    <a:p>
                      <a:pPr algn="ctr"/>
                      <a:endParaRPr lang="en-AU" sz="2800" dirty="0">
                        <a:solidFill>
                          <a:srgbClr val="004EA8"/>
                        </a:solidFill>
                        <a:latin typeface="+mj-lt"/>
                      </a:endParaRPr>
                    </a:p>
                  </a:txBody>
                  <a:tcPr>
                    <a:lnR w="57150" cap="flat" cmpd="sng" algn="ctr">
                      <a:noFill/>
                      <a:prstDash val="solid"/>
                      <a:round/>
                      <a:headEnd type="none" w="med" len="med"/>
                      <a:tailEnd type="none" w="med" len="med"/>
                    </a:lnR>
                  </a:tcPr>
                </a:tc>
                <a:extLst>
                  <a:ext uri="{0D108BD9-81ED-4DB2-BD59-A6C34878D82A}">
                    <a16:rowId xmlns="" xmlns:a16="http://schemas.microsoft.com/office/drawing/2014/main" val="10015"/>
                  </a:ext>
                </a:extLst>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a:solidFill>
                          <a:srgbClr val="004EA8"/>
                        </a:solidFill>
                        <a:latin typeface="+mj-lt"/>
                      </a:endParaRPr>
                    </a:p>
                  </a:txBody>
                  <a:tcPr>
                    <a:lnL w="38100" cap="flat" cmpd="sng" algn="ctr">
                      <a:noFill/>
                      <a:prstDash val="solid"/>
                      <a:round/>
                      <a:headEnd type="none" w="med" len="med"/>
                      <a:tailEnd type="none" w="med" len="med"/>
                    </a:lnL>
                  </a:tcPr>
                </a:tc>
                <a:tc>
                  <a:txBody>
                    <a:bodyPr/>
                    <a:lstStyle/>
                    <a:p>
                      <a:pPr algn="ctr"/>
                      <a:endParaRPr lang="en-AU" sz="2800" dirty="0">
                        <a:solidFill>
                          <a:srgbClr val="004EA8"/>
                        </a:solidFill>
                        <a:latin typeface="+mj-lt"/>
                      </a:endParaRPr>
                    </a:p>
                  </a:txBody>
                  <a:tcPr>
                    <a:lnR w="57150" cap="flat" cmpd="sng" algn="ctr">
                      <a:noFill/>
                      <a:prstDash val="solid"/>
                      <a:round/>
                      <a:headEnd type="none" w="med" len="med"/>
                      <a:tailEnd type="none" w="med" len="med"/>
                    </a:lnR>
                  </a:tcPr>
                </a:tc>
                <a:extLst>
                  <a:ext uri="{0D108BD9-81ED-4DB2-BD59-A6C34878D82A}">
                    <a16:rowId xmlns="" xmlns:a16="http://schemas.microsoft.com/office/drawing/2014/main" val="10016"/>
                  </a:ext>
                </a:extLst>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a:solidFill>
                          <a:srgbClr val="004EA8"/>
                        </a:solidFill>
                        <a:latin typeface="+mj-lt"/>
                      </a:endParaRPr>
                    </a:p>
                  </a:txBody>
                  <a:tcPr>
                    <a:lnL w="38100" cap="flat" cmpd="sng" algn="ctr">
                      <a:noFill/>
                      <a:prstDash val="solid"/>
                      <a:round/>
                      <a:headEnd type="none" w="med" len="med"/>
                      <a:tailEnd type="none" w="med" len="med"/>
                    </a:lnL>
                    <a:lnB w="57150" cap="flat" cmpd="sng" algn="ctr">
                      <a:noFill/>
                      <a:prstDash val="solid"/>
                      <a:round/>
                      <a:headEnd type="none" w="med" len="med"/>
                      <a:tailEnd type="none" w="med" len="med"/>
                    </a:lnB>
                  </a:tcPr>
                </a:tc>
                <a:tc>
                  <a:txBody>
                    <a:bodyPr/>
                    <a:lstStyle/>
                    <a:p>
                      <a:pPr algn="ctr"/>
                      <a:endParaRPr lang="en-AU" sz="2800" dirty="0">
                        <a:solidFill>
                          <a:srgbClr val="004EA8"/>
                        </a:solidFill>
                        <a:latin typeface="+mj-lt"/>
                      </a:endParaRPr>
                    </a:p>
                  </a:txBody>
                  <a:tcPr>
                    <a:lnR w="57150" cap="flat" cmpd="sng" algn="ctr">
                      <a:noFill/>
                      <a:prstDash val="solid"/>
                      <a:round/>
                      <a:headEnd type="none" w="med" len="med"/>
                      <a:tailEnd type="none" w="med" len="med"/>
                    </a:lnR>
                    <a:lnB w="57150" cap="flat" cmpd="sng" algn="ctr">
                      <a:noFill/>
                      <a:prstDash val="solid"/>
                      <a:round/>
                      <a:headEnd type="none" w="med" len="med"/>
                      <a:tailEnd type="none" w="med" len="med"/>
                    </a:lnB>
                  </a:tcPr>
                </a:tc>
                <a:extLst>
                  <a:ext uri="{0D108BD9-81ED-4DB2-BD59-A6C34878D82A}">
                    <a16:rowId xmlns="" xmlns:a16="http://schemas.microsoft.com/office/drawing/2014/main" val="10017"/>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613559331"/>
              </p:ext>
            </p:extLst>
          </p:nvPr>
        </p:nvGraphicFramePr>
        <p:xfrm>
          <a:off x="12624048" y="2681536"/>
          <a:ext cx="10760990" cy="5486400"/>
        </p:xfrm>
        <a:graphic>
          <a:graphicData uri="http://schemas.openxmlformats.org/drawingml/2006/table">
            <a:tbl>
              <a:tblPr bandRow="1">
                <a:tableStyleId>{2D5ABB26-0587-4C30-8999-92F81FD0307C}</a:tableStyleId>
              </a:tblPr>
              <a:tblGrid>
                <a:gridCol w="9032798">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tblGrid>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200" b="1" dirty="0">
                        <a:solidFill>
                          <a:srgbClr val="004EA8"/>
                        </a:solidFill>
                        <a:latin typeface="+mj-lt"/>
                        <a:cs typeface="Arial" pitchFamily="34" charset="0"/>
                      </a:endParaRPr>
                    </a:p>
                  </a:txBody>
                  <a:tcPr>
                    <a:lnL w="57150" cap="flat" cmpd="sng" algn="ctr">
                      <a:noFill/>
                      <a:prstDash val="solid"/>
                      <a:round/>
                      <a:headEnd type="none" w="med" len="med"/>
                      <a:tailEnd type="none" w="med" len="med"/>
                    </a:lnL>
                    <a:lnR w="190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marR="0" indent="0" algn="ctr" defTabSz="1828800" rtl="0" eaLnBrk="1" fontAlgn="auto" latinLnBrk="0" hangingPunct="1">
                        <a:lnSpc>
                          <a:spcPct val="100000"/>
                        </a:lnSpc>
                        <a:spcBef>
                          <a:spcPts val="0"/>
                        </a:spcBef>
                        <a:spcAft>
                          <a:spcPts val="0"/>
                        </a:spcAft>
                        <a:buClrTx/>
                        <a:buSzTx/>
                        <a:buFontTx/>
                        <a:buNone/>
                        <a:tabLst/>
                        <a:defRPr/>
                      </a:pPr>
                      <a:r>
                        <a:rPr lang="en-AU" sz="2200" b="1" kern="1200" baseline="0" dirty="0">
                          <a:solidFill>
                            <a:srgbClr val="004EA8"/>
                          </a:solidFill>
                        </a:rPr>
                        <a:t>Slide #</a:t>
                      </a:r>
                      <a:endParaRPr lang="en-AU" sz="2200" b="1" kern="1200" dirty="0">
                        <a:solidFill>
                          <a:srgbClr val="004EA8"/>
                        </a:solidFill>
                        <a:latin typeface="+mj-lt"/>
                        <a:ea typeface="+mn-ea"/>
                        <a:cs typeface="+mn-cs"/>
                      </a:endParaRPr>
                    </a:p>
                  </a:txBody>
                  <a:tcPr>
                    <a:lnL w="19050" cap="flat" cmpd="sng" algn="ctr">
                      <a:noFill/>
                      <a:prstDash val="solid"/>
                      <a:round/>
                      <a:headEnd type="none" w="med" len="med"/>
                      <a:tailEnd type="none" w="med" len="med"/>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0"/>
                  </a:ext>
                </a:extLst>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a:solidFill>
                            <a:srgbClr val="004EA8"/>
                          </a:solidFill>
                          <a:latin typeface="+mn-lt"/>
                          <a:cs typeface="+mn-cs"/>
                        </a:rPr>
                        <a:t>Implementing</a:t>
                      </a:r>
                      <a:r>
                        <a:rPr lang="en-AU" sz="3000" b="1" baseline="0" dirty="0">
                          <a:solidFill>
                            <a:srgbClr val="004EA8"/>
                          </a:solidFill>
                          <a:latin typeface="+mn-lt"/>
                          <a:cs typeface="+mn-cs"/>
                        </a:rPr>
                        <a:t> a DOS</a:t>
                      </a:r>
                      <a:endParaRPr lang="en-AU" sz="3000" b="1" dirty="0">
                        <a:solidFill>
                          <a:srgbClr val="004EA8"/>
                        </a:solidFill>
                        <a:latin typeface="+mj-lt"/>
                        <a:cs typeface="Arial" pitchFamily="34" charset="0"/>
                      </a:endParaRPr>
                    </a:p>
                  </a:txBody>
                  <a:tcPr>
                    <a:lnL w="5715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extLst>
                  <a:ext uri="{0D108BD9-81ED-4DB2-BD59-A6C34878D82A}">
                    <a16:rowId xmlns="" xmlns:a16="http://schemas.microsoft.com/office/drawing/2014/main" val="10001"/>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cs typeface="Arial" pitchFamily="34" charset="0"/>
                        </a:rPr>
                        <a:t>What should </a:t>
                      </a:r>
                      <a:r>
                        <a:rPr lang="en-AU" sz="2800" dirty="0" smtClean="0">
                          <a:solidFill>
                            <a:srgbClr val="004EA8"/>
                          </a:solidFill>
                          <a:cs typeface="Arial" pitchFamily="34" charset="0"/>
                        </a:rPr>
                        <a:t>we consider when implementing a DOS?</a:t>
                      </a:r>
                      <a:endParaRPr lang="en-AU" sz="2800" dirty="0">
                        <a:solidFill>
                          <a:srgbClr val="004EA8"/>
                        </a:solidFill>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9" action="ppaction://hlinksldjump"/>
                        </a:rPr>
                        <a:t>13</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2"/>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a:solidFill>
                            <a:srgbClr val="004EA8"/>
                          </a:solidFill>
                          <a:cs typeface="Arial" pitchFamily="34" charset="0"/>
                        </a:rPr>
                        <a:t>What questions </a:t>
                      </a:r>
                      <a:r>
                        <a:rPr lang="en-AU" sz="2800" dirty="0" smtClean="0">
                          <a:solidFill>
                            <a:srgbClr val="004EA8"/>
                          </a:solidFill>
                          <a:cs typeface="Arial" pitchFamily="34" charset="0"/>
                        </a:rPr>
                        <a:t>should we consider to</a:t>
                      </a:r>
                      <a:r>
                        <a:rPr lang="en-AU" sz="2800" baseline="0" dirty="0" smtClean="0">
                          <a:solidFill>
                            <a:srgbClr val="004EA8"/>
                          </a:solidFill>
                          <a:cs typeface="Arial" pitchFamily="34" charset="0"/>
                        </a:rPr>
                        <a:t> </a:t>
                      </a:r>
                      <a:r>
                        <a:rPr lang="en-AU" sz="2800" dirty="0" smtClean="0">
                          <a:solidFill>
                            <a:srgbClr val="004EA8"/>
                          </a:solidFill>
                          <a:cs typeface="Arial" pitchFamily="34" charset="0"/>
                        </a:rPr>
                        <a:t>help us implement a DOS?</a:t>
                      </a:r>
                      <a:endParaRPr lang="en-AU" sz="2800" dirty="0">
                        <a:solidFill>
                          <a:srgbClr val="004EA8"/>
                        </a:solidFill>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10" action="ppaction://hlinksldjump"/>
                        </a:rPr>
                        <a:t>14</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3"/>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solidFill>
                            <a:srgbClr val="004EA8"/>
                          </a:solidFill>
                          <a:cs typeface="Arial" pitchFamily="34" charset="0"/>
                        </a:rPr>
                        <a:t>What challenges</a:t>
                      </a:r>
                      <a:r>
                        <a:rPr lang="en-AU" sz="2800" baseline="0" dirty="0" smtClean="0">
                          <a:solidFill>
                            <a:srgbClr val="004EA8"/>
                          </a:solidFill>
                          <a:cs typeface="Arial" pitchFamily="34" charset="0"/>
                        </a:rPr>
                        <a:t> should we consider?</a:t>
                      </a:r>
                      <a:endParaRPr lang="en-AU" sz="2800" dirty="0">
                        <a:solidFill>
                          <a:srgbClr val="004EA8"/>
                        </a:solidFill>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11" action="ppaction://hlinksldjump"/>
                        </a:rPr>
                        <a:t>15</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4"/>
                  </a:ext>
                </a:extLst>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a:solidFill>
                            <a:srgbClr val="004EA8"/>
                          </a:solidFill>
                          <a:latin typeface="+mj-lt"/>
                          <a:cs typeface="Arial" pitchFamily="34" charset="0"/>
                        </a:rPr>
                        <a:t>Evidence of DOS </a:t>
                      </a:r>
                      <a:r>
                        <a:rPr lang="en-AU" sz="3000" b="1" dirty="0" smtClean="0">
                          <a:solidFill>
                            <a:srgbClr val="004EA8"/>
                          </a:solidFill>
                          <a:latin typeface="+mj-lt"/>
                          <a:cs typeface="Arial" pitchFamily="34" charset="0"/>
                        </a:rPr>
                        <a:t>successes</a:t>
                      </a:r>
                      <a:endParaRPr lang="en-AU" sz="3000" b="1" dirty="0">
                        <a:solidFill>
                          <a:srgbClr val="004EA8"/>
                        </a:solidFill>
                        <a:latin typeface="+mj-lt"/>
                        <a:cs typeface="Arial" pitchFamily="34" charset="0"/>
                      </a:endParaRPr>
                    </a:p>
                  </a:txBody>
                  <a:tcPr>
                    <a:lnL w="5715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extLst>
                  <a:ext uri="{0D108BD9-81ED-4DB2-BD59-A6C34878D82A}">
                    <a16:rowId xmlns="" xmlns:a16="http://schemas.microsoft.com/office/drawing/2014/main" val="10008"/>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solidFill>
                            <a:srgbClr val="004EA8"/>
                          </a:solidFill>
                          <a:cs typeface="Arial" pitchFamily="34" charset="0"/>
                        </a:rPr>
                        <a:t>Case study</a:t>
                      </a:r>
                      <a:r>
                        <a:rPr lang="en-AU" sz="2800" baseline="0" dirty="0" smtClean="0">
                          <a:solidFill>
                            <a:srgbClr val="004EA8"/>
                          </a:solidFill>
                          <a:cs typeface="Arial" pitchFamily="34" charset="0"/>
                        </a:rPr>
                        <a:t> 1: </a:t>
                      </a:r>
                      <a:r>
                        <a:rPr lang="en-AU" sz="2800" dirty="0" smtClean="0">
                          <a:solidFill>
                            <a:srgbClr val="004EA8"/>
                          </a:solidFill>
                          <a:cs typeface="Arial" pitchFamily="34" charset="0"/>
                        </a:rPr>
                        <a:t>Eastern</a:t>
                      </a:r>
                      <a:r>
                        <a:rPr lang="en-AU" sz="2800" baseline="0" dirty="0" smtClean="0">
                          <a:solidFill>
                            <a:srgbClr val="004EA8"/>
                          </a:solidFill>
                          <a:cs typeface="Arial" pitchFamily="34" charset="0"/>
                        </a:rPr>
                        <a:t> </a:t>
                      </a:r>
                      <a:r>
                        <a:rPr lang="en-AU" sz="2800" baseline="0" dirty="0">
                          <a:solidFill>
                            <a:srgbClr val="004EA8"/>
                          </a:solidFill>
                          <a:cs typeface="Arial" pitchFamily="34" charset="0"/>
                        </a:rPr>
                        <a:t>Health</a:t>
                      </a:r>
                      <a:endParaRPr lang="en-AU" sz="2800" dirty="0">
                        <a:solidFill>
                          <a:srgbClr val="004EA8"/>
                        </a:solidFill>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12" action="ppaction://hlinksldjump"/>
                        </a:rPr>
                        <a:t>17</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09"/>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solidFill>
                            <a:srgbClr val="004EA8"/>
                          </a:solidFill>
                          <a:cs typeface="Arial" pitchFamily="34" charset="0"/>
                        </a:rPr>
                        <a:t>Case study 2: St </a:t>
                      </a:r>
                      <a:r>
                        <a:rPr lang="en-AU" sz="2800" dirty="0">
                          <a:solidFill>
                            <a:srgbClr val="004EA8"/>
                          </a:solidFill>
                          <a:cs typeface="Arial" pitchFamily="34" charset="0"/>
                        </a:rPr>
                        <a:t>Vincent Health</a:t>
                      </a: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13" action="ppaction://hlinksldjump"/>
                        </a:rPr>
                        <a:t>18</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10"/>
                  </a:ext>
                </a:extLst>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solidFill>
                            <a:srgbClr val="004EA8"/>
                          </a:solidFill>
                          <a:cs typeface="Arial" pitchFamily="34" charset="0"/>
                        </a:rPr>
                        <a:t>Case study</a:t>
                      </a:r>
                      <a:r>
                        <a:rPr lang="en-AU" sz="2800" baseline="0" dirty="0" smtClean="0">
                          <a:solidFill>
                            <a:srgbClr val="004EA8"/>
                          </a:solidFill>
                          <a:cs typeface="Arial" pitchFamily="34" charset="0"/>
                        </a:rPr>
                        <a:t> 3: </a:t>
                      </a:r>
                      <a:r>
                        <a:rPr lang="en-AU" sz="2800" dirty="0" smtClean="0">
                          <a:solidFill>
                            <a:srgbClr val="004EA8"/>
                          </a:solidFill>
                          <a:cs typeface="Arial" pitchFamily="34" charset="0"/>
                        </a:rPr>
                        <a:t>Peninsula </a:t>
                      </a:r>
                      <a:r>
                        <a:rPr lang="en-AU" sz="2800" dirty="0">
                          <a:solidFill>
                            <a:srgbClr val="004EA8"/>
                          </a:solidFill>
                          <a:cs typeface="Arial" pitchFamily="34" charset="0"/>
                        </a:rPr>
                        <a:t>Health</a:t>
                      </a: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a:solidFill>
                            <a:srgbClr val="004EA8"/>
                          </a:solidFill>
                          <a:latin typeface="+mj-lt"/>
                          <a:hlinkClick r:id="rId14" action="ppaction://hlinksldjump"/>
                        </a:rPr>
                        <a:t>19</a:t>
                      </a:r>
                      <a:endParaRPr lang="en-AU" sz="2800" dirty="0">
                        <a:solidFill>
                          <a:srgbClr val="004EA8"/>
                        </a:solidFill>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cxnSp>
        <p:nvCxnSpPr>
          <p:cNvPr id="8" name="Straight Connector 7"/>
          <p:cNvCxnSpPr/>
          <p:nvPr/>
        </p:nvCxnSpPr>
        <p:spPr>
          <a:xfrm>
            <a:off x="12501729" y="2681536"/>
            <a:ext cx="0" cy="482453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1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a:t>About DOS</a:t>
            </a:r>
          </a:p>
        </p:txBody>
      </p:sp>
      <p:sp>
        <p:nvSpPr>
          <p:cNvPr id="4" name="Rounded Rectangle 3">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1559679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What is a DOS?</a:t>
            </a:r>
          </a:p>
        </p:txBody>
      </p:sp>
      <p:sp>
        <p:nvSpPr>
          <p:cNvPr id="4" name="Text Placeholder 4"/>
          <p:cNvSpPr txBox="1">
            <a:spLocks/>
          </p:cNvSpPr>
          <p:nvPr/>
        </p:nvSpPr>
        <p:spPr>
          <a:xfrm>
            <a:off x="1535112" y="4409728"/>
            <a:ext cx="11520983" cy="6841877"/>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a:solidFill>
                  <a:srgbClr val="004EA8"/>
                </a:solidFill>
              </a:rPr>
              <a:t>A </a:t>
            </a:r>
            <a:r>
              <a:rPr lang="en-AU" dirty="0">
                <a:solidFill>
                  <a:srgbClr val="004EA8"/>
                </a:solidFill>
              </a:rPr>
              <a:t>way of working </a:t>
            </a:r>
            <a:r>
              <a:rPr lang="en-AU" b="0" dirty="0">
                <a:solidFill>
                  <a:srgbClr val="004EA8"/>
                </a:solidFill>
              </a:rPr>
              <a:t>to:</a:t>
            </a:r>
          </a:p>
          <a:p>
            <a:pPr lvl="2"/>
            <a:endParaRPr lang="en-AU" sz="100" dirty="0"/>
          </a:p>
          <a:p>
            <a:pPr lvl="2"/>
            <a:r>
              <a:rPr lang="en-AU" dirty="0"/>
              <a:t>H</a:t>
            </a:r>
            <a:r>
              <a:rPr lang="en-AU" dirty="0" smtClean="0"/>
              <a:t>elp </a:t>
            </a:r>
            <a:r>
              <a:rPr lang="en-AU" dirty="0"/>
              <a:t>health services </a:t>
            </a:r>
            <a:r>
              <a:rPr lang="en-GB" sz="3200" b="0" dirty="0">
                <a:solidFill>
                  <a:schemeClr val="tx1"/>
                </a:solidFill>
              </a:rPr>
              <a:t>have a greater visibility of daily operations. It allows problems to be identified quickly. </a:t>
            </a:r>
            <a:r>
              <a:rPr lang="en-GB" sz="3200" b="0" dirty="0" smtClean="0">
                <a:solidFill>
                  <a:schemeClr val="tx1"/>
                </a:solidFill>
              </a:rPr>
              <a:t>Frontline </a:t>
            </a:r>
            <a:r>
              <a:rPr lang="en-GB" sz="3200" b="0" dirty="0">
                <a:solidFill>
                  <a:schemeClr val="tx1"/>
                </a:solidFill>
              </a:rPr>
              <a:t>staff are empowered to solve these problems </a:t>
            </a:r>
            <a:r>
              <a:rPr lang="en-GB" sz="3200" b="0" dirty="0" smtClean="0">
                <a:solidFill>
                  <a:schemeClr val="tx1"/>
                </a:solidFill>
              </a:rPr>
              <a:t>daily. The </a:t>
            </a:r>
            <a:r>
              <a:rPr lang="en-GB" sz="3200" b="0" dirty="0">
                <a:solidFill>
                  <a:schemeClr val="tx1"/>
                </a:solidFill>
              </a:rPr>
              <a:t>problems they cannot fix are escalated and </a:t>
            </a:r>
            <a:r>
              <a:rPr lang="en-GB" sz="3200" b="0" dirty="0" smtClean="0">
                <a:solidFill>
                  <a:schemeClr val="tx1"/>
                </a:solidFill>
              </a:rPr>
              <a:t>reviewed, allowing </a:t>
            </a:r>
            <a:r>
              <a:rPr lang="en-GB" sz="3200" b="0" dirty="0">
                <a:solidFill>
                  <a:schemeClr val="tx1"/>
                </a:solidFill>
              </a:rPr>
              <a:t>countermeasures to be created quickly.</a:t>
            </a:r>
            <a:endParaRPr lang="en-AU" sz="3200" b="0" dirty="0">
              <a:solidFill>
                <a:schemeClr val="tx1"/>
              </a:solidFill>
            </a:endParaRPr>
          </a:p>
        </p:txBody>
      </p:sp>
      <p:sp>
        <p:nvSpPr>
          <p:cNvPr id="6" name="Rounded Rectangle 5">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grpSp>
        <p:nvGrpSpPr>
          <p:cNvPr id="7" name="Group 6"/>
          <p:cNvGrpSpPr/>
          <p:nvPr/>
        </p:nvGrpSpPr>
        <p:grpSpPr>
          <a:xfrm>
            <a:off x="13280910" y="2385970"/>
            <a:ext cx="10357766" cy="9100448"/>
            <a:chOff x="1763713" y="549275"/>
            <a:chExt cx="5761037" cy="5616575"/>
          </a:xfrm>
        </p:grpSpPr>
        <p:grpSp>
          <p:nvGrpSpPr>
            <p:cNvPr id="8" name="Group 16"/>
            <p:cNvGrpSpPr>
              <a:grpSpLocks/>
            </p:cNvGrpSpPr>
            <p:nvPr/>
          </p:nvGrpSpPr>
          <p:grpSpPr bwMode="auto">
            <a:xfrm>
              <a:off x="1763713" y="549275"/>
              <a:ext cx="5761037" cy="5616575"/>
              <a:chOff x="1763688" y="548680"/>
              <a:chExt cx="5760640" cy="5616624"/>
            </a:xfrm>
          </p:grpSpPr>
          <p:sp>
            <p:nvSpPr>
              <p:cNvPr id="13" name="Oval 12"/>
              <p:cNvSpPr/>
              <p:nvPr/>
            </p:nvSpPr>
            <p:spPr>
              <a:xfrm>
                <a:off x="1763688" y="548680"/>
                <a:ext cx="5760640" cy="5616624"/>
              </a:xfrm>
              <a:prstGeom prst="ellipse">
                <a:avLst/>
              </a:prstGeom>
              <a:solidFill>
                <a:schemeClr val="bg1">
                  <a:lumMod val="65000"/>
                </a:schemeClr>
              </a:solidFill>
              <a:ln>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177047">
                  <a:defRPr/>
                </a:pPr>
                <a:endParaRPr lang="en-AU" sz="2000" dirty="0">
                  <a:solidFill>
                    <a:prstClr val="white"/>
                  </a:solidFill>
                </a:endParaRPr>
              </a:p>
            </p:txBody>
          </p:sp>
          <p:sp>
            <p:nvSpPr>
              <p:cNvPr id="14" name="Rectangle 13"/>
              <p:cNvSpPr/>
              <p:nvPr/>
            </p:nvSpPr>
            <p:spPr>
              <a:xfrm>
                <a:off x="2916134" y="4941331"/>
                <a:ext cx="3455749" cy="287340"/>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2000" dirty="0">
                    <a:solidFill>
                      <a:prstClr val="black"/>
                    </a:solidFill>
                  </a:rPr>
                  <a:t>Visual management practices</a:t>
                </a:r>
              </a:p>
            </p:txBody>
          </p:sp>
          <p:sp>
            <p:nvSpPr>
              <p:cNvPr id="15" name="Rectangle 14"/>
              <p:cNvSpPr/>
              <p:nvPr/>
            </p:nvSpPr>
            <p:spPr>
              <a:xfrm>
                <a:off x="2916134" y="4652404"/>
                <a:ext cx="3455749" cy="288928"/>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2000" dirty="0">
                    <a:solidFill>
                      <a:prstClr val="black"/>
                    </a:solidFill>
                  </a:rPr>
                  <a:t>Tiered huddle structure</a:t>
                </a:r>
              </a:p>
            </p:txBody>
          </p:sp>
          <p:sp>
            <p:nvSpPr>
              <p:cNvPr id="16" name="Rectangle 15"/>
              <p:cNvSpPr/>
              <p:nvPr/>
            </p:nvSpPr>
            <p:spPr>
              <a:xfrm>
                <a:off x="2916134" y="4365063"/>
                <a:ext cx="3455749" cy="287341"/>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2000" dirty="0">
                    <a:solidFill>
                      <a:prstClr val="black"/>
                    </a:solidFill>
                  </a:rPr>
                  <a:t>Leadership</a:t>
                </a:r>
              </a:p>
            </p:txBody>
          </p:sp>
          <p:sp>
            <p:nvSpPr>
              <p:cNvPr id="17" name="Rectangle 16"/>
              <p:cNvSpPr/>
              <p:nvPr/>
            </p:nvSpPr>
            <p:spPr>
              <a:xfrm>
                <a:off x="2699702" y="836120"/>
                <a:ext cx="4032448" cy="3240360"/>
              </a:xfrm>
              <a:prstGeom prst="rect">
                <a:avLst/>
              </a:prstGeom>
              <a:noFill/>
            </p:spPr>
            <p:txBody>
              <a:bodyPr spcFirstLastPara="1" wrap="none">
                <a:prstTxWarp prst="textArchUp">
                  <a:avLst>
                    <a:gd name="adj" fmla="val 10530704"/>
                  </a:avLst>
                </a:prstTxWarp>
                <a:spAutoFit/>
                <a:scene3d>
                  <a:camera prst="orthographicFront"/>
                  <a:lightRig rig="soft" dir="t">
                    <a:rot lat="0" lon="0" rev="10800000"/>
                  </a:lightRig>
                </a:scene3d>
                <a:sp3d>
                  <a:bevelT w="27940" h="12700"/>
                  <a:contourClr>
                    <a:srgbClr val="DDDDDD"/>
                  </a:contourClr>
                </a:sp3d>
              </a:bodyPr>
              <a:lstStyle/>
              <a:p>
                <a:pPr algn="ctr" defTabSz="2177047">
                  <a:defRPr/>
                </a:pPr>
                <a:r>
                  <a:rPr lang="en-US" sz="2000" b="1" spc="357" dirty="0">
                    <a:ln w="11430">
                      <a:solidFill>
                        <a:prstClr val="white"/>
                      </a:solidFill>
                    </a:ln>
                    <a:solidFill>
                      <a:prstClr val="white"/>
                    </a:solidFill>
                    <a:effectLst>
                      <a:outerShdw blurRad="25400" algn="tl" rotWithShape="0">
                        <a:srgbClr val="000000">
                          <a:alpha val="43000"/>
                        </a:srgbClr>
                      </a:outerShdw>
                    </a:effectLst>
                  </a:rPr>
                  <a:t>Daily Operating System</a:t>
                </a:r>
              </a:p>
            </p:txBody>
          </p:sp>
          <p:sp>
            <p:nvSpPr>
              <p:cNvPr id="18" name="Rectangle 17"/>
              <p:cNvSpPr/>
              <p:nvPr/>
            </p:nvSpPr>
            <p:spPr>
              <a:xfrm>
                <a:off x="2627784" y="3501008"/>
                <a:ext cx="4032448" cy="2376264"/>
              </a:xfrm>
              <a:prstGeom prst="rect">
                <a:avLst/>
              </a:prstGeom>
              <a:noFill/>
            </p:spPr>
            <p:txBody>
              <a:bodyPr spcFirstLastPara="1" wrap="none">
                <a:prstTxWarp prst="textArchDown">
                  <a:avLst>
                    <a:gd name="adj" fmla="val 135977"/>
                  </a:avLst>
                </a:prstTxWarp>
                <a:spAutoFit/>
              </a:bodyPr>
              <a:lstStyle/>
              <a:p>
                <a:pPr algn="ctr" defTabSz="2177047">
                  <a:defRPr/>
                </a:pPr>
                <a:r>
                  <a:rPr lang="en-US" sz="2000" b="1" dirty="0" smtClean="0">
                    <a:ln w="12700">
                      <a:solidFill>
                        <a:prstClr val="white">
                          <a:lumMod val="65000"/>
                        </a:prstClr>
                      </a:solidFill>
                      <a:prstDash val="solid"/>
                    </a:ln>
                    <a:solidFill>
                      <a:prstClr val="white"/>
                    </a:solidFill>
                    <a:effectLst>
                      <a:outerShdw blurRad="41275" dist="20320" dir="1800000" algn="tl" rotWithShape="0">
                        <a:srgbClr val="000000">
                          <a:alpha val="40000"/>
                        </a:srgbClr>
                      </a:outerShdw>
                    </a:effectLst>
                  </a:rPr>
                  <a:t>Whole-of-organisation </a:t>
                </a:r>
                <a:r>
                  <a:rPr lang="en-US" sz="2000" b="1" dirty="0">
                    <a:ln w="12700">
                      <a:solidFill>
                        <a:prstClr val="white">
                          <a:lumMod val="65000"/>
                        </a:prstClr>
                      </a:solidFill>
                      <a:prstDash val="solid"/>
                    </a:ln>
                    <a:solidFill>
                      <a:prstClr val="white"/>
                    </a:solidFill>
                    <a:effectLst>
                      <a:outerShdw blurRad="41275" dist="20320" dir="1800000" algn="tl" rotWithShape="0">
                        <a:srgbClr val="000000">
                          <a:alpha val="40000"/>
                        </a:srgbClr>
                      </a:outerShdw>
                    </a:effectLst>
                  </a:rPr>
                  <a:t>approach</a:t>
                </a:r>
              </a:p>
            </p:txBody>
          </p:sp>
          <p:sp>
            <p:nvSpPr>
              <p:cNvPr id="19" name="Isosceles Triangle 18"/>
              <p:cNvSpPr/>
              <p:nvPr/>
            </p:nvSpPr>
            <p:spPr>
              <a:xfrm>
                <a:off x="2903434" y="980137"/>
                <a:ext cx="3468448" cy="1331925"/>
              </a:xfrm>
              <a:prstGeom prst="triangle">
                <a:avLst/>
              </a:prstGeom>
              <a:ln w="76200">
                <a:solidFill>
                  <a:srgbClr val="004EA8"/>
                </a:solidFill>
              </a:ln>
            </p:spPr>
            <p:style>
              <a:lnRef idx="2">
                <a:schemeClr val="accent1"/>
              </a:lnRef>
              <a:fillRef idx="1">
                <a:schemeClr val="lt1"/>
              </a:fillRef>
              <a:effectRef idx="0">
                <a:schemeClr val="accent1"/>
              </a:effectRef>
              <a:fontRef idx="minor">
                <a:schemeClr val="dk1"/>
              </a:fontRef>
            </p:style>
            <p:txBody>
              <a:bodyPr anchor="ctr"/>
              <a:lstStyle/>
              <a:p>
                <a:pPr algn="ctr" defTabSz="2177047">
                  <a:defRPr/>
                </a:pPr>
                <a:r>
                  <a:rPr lang="en-AU" sz="2000" b="1" i="1" dirty="0" smtClean="0">
                    <a:solidFill>
                      <a:prstClr val="black"/>
                    </a:solidFill>
                  </a:rPr>
                  <a:t>Goal</a:t>
                </a:r>
                <a:endParaRPr lang="en-AU" sz="2000" b="1" i="1" dirty="0">
                  <a:solidFill>
                    <a:prstClr val="black"/>
                  </a:solidFill>
                </a:endParaRPr>
              </a:p>
              <a:p>
                <a:pPr algn="ctr" defTabSz="2177047">
                  <a:defRPr/>
                </a:pPr>
                <a:r>
                  <a:rPr lang="en-AU" sz="2000" i="1" dirty="0" smtClean="0">
                    <a:solidFill>
                      <a:prstClr val="black"/>
                    </a:solidFill>
                  </a:rPr>
                  <a:t>“Are </a:t>
                </a:r>
                <a:r>
                  <a:rPr lang="en-AU" sz="2000" i="1" dirty="0">
                    <a:solidFill>
                      <a:prstClr val="black"/>
                    </a:solidFill>
                  </a:rPr>
                  <a:t>we ready today – if not, why not</a:t>
                </a:r>
                <a:r>
                  <a:rPr lang="en-AU" sz="2000" i="1" dirty="0" smtClean="0">
                    <a:solidFill>
                      <a:prstClr val="black"/>
                    </a:solidFill>
                  </a:rPr>
                  <a:t>?”</a:t>
                </a:r>
                <a:endParaRPr lang="en-AU" sz="2000" i="1" dirty="0">
                  <a:solidFill>
                    <a:prstClr val="black"/>
                  </a:solidFill>
                </a:endParaRPr>
              </a:p>
              <a:p>
                <a:pPr algn="ctr" defTabSz="2177047">
                  <a:defRPr/>
                </a:pPr>
                <a:endParaRPr lang="en-AU" sz="2000" dirty="0">
                  <a:solidFill>
                    <a:prstClr val="black"/>
                  </a:solidFill>
                </a:endParaRPr>
              </a:p>
            </p:txBody>
          </p:sp>
          <p:sp>
            <p:nvSpPr>
              <p:cNvPr id="20" name="Oval 19"/>
              <p:cNvSpPr/>
              <p:nvPr/>
            </p:nvSpPr>
            <p:spPr>
              <a:xfrm>
                <a:off x="3563789" y="2420359"/>
                <a:ext cx="2160438" cy="1873266"/>
              </a:xfrm>
              <a:prstGeom prst="ellipse">
                <a:avLst/>
              </a:prstGeom>
              <a:solidFill>
                <a:schemeClr val="bg1"/>
              </a:solidFill>
              <a:ln>
                <a:prstDash val="sysDash"/>
              </a:ln>
            </p:spPr>
            <p:style>
              <a:lnRef idx="1">
                <a:schemeClr val="dk1"/>
              </a:lnRef>
              <a:fillRef idx="2">
                <a:schemeClr val="dk1"/>
              </a:fillRef>
              <a:effectRef idx="1">
                <a:schemeClr val="dk1"/>
              </a:effectRef>
              <a:fontRef idx="minor">
                <a:schemeClr val="dk1"/>
              </a:fontRef>
            </p:style>
            <p:txBody>
              <a:bodyPr anchor="ctr"/>
              <a:lstStyle/>
              <a:p>
                <a:pPr algn="ctr" defTabSz="2177047">
                  <a:defRPr/>
                </a:pPr>
                <a:endParaRPr lang="en-AU" sz="2000" dirty="0">
                  <a:solidFill>
                    <a:prstClr val="black"/>
                  </a:solidFill>
                </a:endParaRPr>
              </a:p>
            </p:txBody>
          </p:sp>
          <p:sp>
            <p:nvSpPr>
              <p:cNvPr id="21" name="TextBox 13"/>
              <p:cNvSpPr txBox="1">
                <a:spLocks noChangeArrowheads="1"/>
              </p:cNvSpPr>
              <p:nvPr/>
            </p:nvSpPr>
            <p:spPr bwMode="auto">
              <a:xfrm>
                <a:off x="3635896" y="2784410"/>
                <a:ext cx="2088232" cy="119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2177047" eaLnBrk="1" hangingPunct="1">
                  <a:spcBef>
                    <a:spcPct val="0"/>
                  </a:spcBef>
                  <a:buNone/>
                </a:pPr>
                <a:r>
                  <a:rPr lang="en-AU" altLang="en-US" sz="2000" b="1" dirty="0">
                    <a:solidFill>
                      <a:prstClr val="black"/>
                    </a:solidFill>
                  </a:rPr>
                  <a:t>Daily readiness </a:t>
                </a:r>
                <a:r>
                  <a:rPr lang="en-AU" altLang="en-US" sz="2000" b="1" dirty="0" smtClean="0">
                    <a:solidFill>
                      <a:prstClr val="black"/>
                    </a:solidFill>
                  </a:rPr>
                  <a:t>assessment</a:t>
                </a:r>
              </a:p>
              <a:p>
                <a:pPr algn="ctr" defTabSz="2177047" eaLnBrk="1" hangingPunct="1">
                  <a:spcBef>
                    <a:spcPct val="0"/>
                  </a:spcBef>
                  <a:buNone/>
                </a:pPr>
                <a:endParaRPr lang="en-AU" altLang="en-US" sz="2000" b="1" dirty="0" smtClean="0">
                  <a:solidFill>
                    <a:prstClr val="black"/>
                  </a:solidFill>
                </a:endParaRPr>
              </a:p>
              <a:p>
                <a:pPr algn="ctr" defTabSz="2177047" eaLnBrk="1" hangingPunct="1">
                  <a:spcBef>
                    <a:spcPct val="0"/>
                  </a:spcBef>
                  <a:buNone/>
                </a:pPr>
                <a:r>
                  <a:rPr lang="en-AU" altLang="en-US" sz="2000" dirty="0" smtClean="0">
                    <a:solidFill>
                      <a:prstClr val="black"/>
                    </a:solidFill>
                  </a:rPr>
                  <a:t>1</a:t>
                </a:r>
                <a:r>
                  <a:rPr lang="en-AU" altLang="en-US" sz="2000" dirty="0">
                    <a:solidFill>
                      <a:prstClr val="black"/>
                    </a:solidFill>
                  </a:rPr>
                  <a:t>. Problems</a:t>
                </a:r>
              </a:p>
              <a:p>
                <a:pPr algn="ctr" defTabSz="2177047" eaLnBrk="1" hangingPunct="1">
                  <a:spcBef>
                    <a:spcPct val="0"/>
                  </a:spcBef>
                  <a:buNone/>
                </a:pPr>
                <a:r>
                  <a:rPr lang="en-AU" altLang="en-US" sz="2000" dirty="0">
                    <a:solidFill>
                      <a:prstClr val="black"/>
                    </a:solidFill>
                  </a:rPr>
                  <a:t>2. </a:t>
                </a:r>
                <a:r>
                  <a:rPr lang="en-AU" altLang="en-US" sz="2000" dirty="0" smtClean="0">
                    <a:solidFill>
                      <a:prstClr val="black"/>
                    </a:solidFill>
                  </a:rPr>
                  <a:t>People and resources</a:t>
                </a:r>
                <a:endParaRPr lang="en-AU" altLang="en-US" sz="2000" dirty="0">
                  <a:solidFill>
                    <a:prstClr val="black"/>
                  </a:solidFill>
                </a:endParaRPr>
              </a:p>
              <a:p>
                <a:pPr algn="ctr" defTabSz="2177047" eaLnBrk="1" hangingPunct="1">
                  <a:spcBef>
                    <a:spcPct val="0"/>
                  </a:spcBef>
                  <a:buNone/>
                </a:pPr>
                <a:r>
                  <a:rPr lang="en-AU" altLang="en-US" sz="2000" dirty="0">
                    <a:solidFill>
                      <a:prstClr val="black"/>
                    </a:solidFill>
                  </a:rPr>
                  <a:t>3. </a:t>
                </a:r>
                <a:r>
                  <a:rPr lang="en-AU" altLang="en-US" sz="2000" dirty="0" smtClean="0">
                    <a:solidFill>
                      <a:prstClr val="black"/>
                    </a:solidFill>
                  </a:rPr>
                  <a:t>Metrics and goals</a:t>
                </a:r>
                <a:endParaRPr lang="en-AU" altLang="en-US" sz="2000" dirty="0">
                  <a:solidFill>
                    <a:prstClr val="black"/>
                  </a:solidFill>
                </a:endParaRPr>
              </a:p>
              <a:p>
                <a:pPr algn="ctr" defTabSz="2177047" eaLnBrk="1" hangingPunct="1">
                  <a:spcBef>
                    <a:spcPct val="0"/>
                  </a:spcBef>
                  <a:buNone/>
                </a:pPr>
                <a:endParaRPr lang="en-AU" altLang="en-US" sz="2000" dirty="0">
                  <a:solidFill>
                    <a:prstClr val="black"/>
                  </a:solidFill>
                </a:endParaRPr>
              </a:p>
            </p:txBody>
          </p:sp>
        </p:grpSp>
        <p:sp>
          <p:nvSpPr>
            <p:cNvPr id="9" name="Rectangle 8"/>
            <p:cNvSpPr/>
            <p:nvPr/>
          </p:nvSpPr>
          <p:spPr>
            <a:xfrm>
              <a:off x="2903538" y="2529478"/>
              <a:ext cx="300310" cy="1764710"/>
            </a:xfrm>
            <a:prstGeom prst="rect">
              <a:avLst/>
            </a:prstGeom>
            <a:solidFill>
              <a:srgbClr val="004EA8"/>
            </a:solidFill>
            <a:ln>
              <a:solidFill>
                <a:srgbClr val="004E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177047"/>
              <a:endParaRPr lang="en-AU" sz="2000" dirty="0">
                <a:solidFill>
                  <a:prstClr val="white"/>
                </a:solidFill>
              </a:endParaRPr>
            </a:p>
          </p:txBody>
        </p:sp>
        <p:sp>
          <p:nvSpPr>
            <p:cNvPr id="10" name="Rectangle 9"/>
            <p:cNvSpPr/>
            <p:nvPr/>
          </p:nvSpPr>
          <p:spPr>
            <a:xfrm>
              <a:off x="6071915" y="2529478"/>
              <a:ext cx="300310" cy="1764710"/>
            </a:xfrm>
            <a:prstGeom prst="rect">
              <a:avLst/>
            </a:prstGeom>
            <a:solidFill>
              <a:srgbClr val="004EA8"/>
            </a:solidFill>
            <a:ln>
              <a:solidFill>
                <a:srgbClr val="004E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177047"/>
              <a:endParaRPr lang="en-AU" sz="2000" dirty="0">
                <a:solidFill>
                  <a:prstClr val="white"/>
                </a:solidFill>
              </a:endParaRPr>
            </a:p>
          </p:txBody>
        </p:sp>
        <p:pic>
          <p:nvPicPr>
            <p:cNvPr id="12" name="Picture 4" descr="Image result for clock">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57843" y="2487817"/>
              <a:ext cx="360075" cy="3600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76239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5985853" y="4112979"/>
            <a:ext cx="13046907" cy="4247317"/>
          </a:xfrm>
          <a:prstGeom prst="rect">
            <a:avLst/>
          </a:prstGeom>
          <a:noFill/>
        </p:spPr>
        <p:txBody>
          <a:bodyPr wrap="square" rtlCol="0">
            <a:spAutoFit/>
          </a:bodyPr>
          <a:lstStyle/>
          <a:p>
            <a:pPr algn="ctr">
              <a:spcAft>
                <a:spcPts val="1200"/>
              </a:spcAft>
            </a:pPr>
            <a:r>
              <a:rPr lang="en-AU" sz="4800" dirty="0"/>
              <a:t>To help answer QUICKLY the fundamental </a:t>
            </a:r>
            <a:r>
              <a:rPr lang="en-AU" sz="4800" dirty="0" smtClean="0"/>
              <a:t>question</a:t>
            </a:r>
            <a:endParaRPr lang="en-AU" sz="4800" dirty="0"/>
          </a:p>
          <a:p>
            <a:pPr algn="ctr">
              <a:spcAft>
                <a:spcPts val="1200"/>
              </a:spcAft>
            </a:pPr>
            <a:endParaRPr lang="en-AU" sz="4800" dirty="0"/>
          </a:p>
          <a:p>
            <a:pPr algn="ctr">
              <a:spcAft>
                <a:spcPts val="1200"/>
              </a:spcAft>
            </a:pPr>
            <a:endParaRPr lang="en-AU" sz="4800" dirty="0"/>
          </a:p>
          <a:p>
            <a:pPr algn="ctr">
              <a:spcAft>
                <a:spcPts val="1200"/>
              </a:spcAft>
            </a:pPr>
            <a:r>
              <a:rPr lang="en-AU" sz="4800" dirty="0"/>
              <a:t>Are we ready today – if not, why not?</a:t>
            </a:r>
          </a:p>
        </p:txBody>
      </p:sp>
      <p:sp>
        <p:nvSpPr>
          <p:cNvPr id="11" name="Title 10"/>
          <p:cNvSpPr>
            <a:spLocks noGrp="1"/>
          </p:cNvSpPr>
          <p:nvPr>
            <p:ph type="title"/>
          </p:nvPr>
        </p:nvSpPr>
        <p:spPr>
          <a:xfrm>
            <a:off x="1533600" y="1128498"/>
            <a:ext cx="22179680" cy="1163380"/>
          </a:xfrm>
        </p:spPr>
        <p:txBody>
          <a:bodyPr/>
          <a:lstStyle/>
          <a:p>
            <a:r>
              <a:rPr lang="en-AU" sz="8800" dirty="0"/>
              <a:t>Why should we implement one?</a:t>
            </a:r>
          </a:p>
        </p:txBody>
      </p:sp>
      <p:sp>
        <p:nvSpPr>
          <p:cNvPr id="39" name="TextBox 38"/>
          <p:cNvSpPr txBox="1"/>
          <p:nvPr/>
        </p:nvSpPr>
        <p:spPr>
          <a:xfrm>
            <a:off x="6606430" y="6947426"/>
            <a:ext cx="970137" cy="2646878"/>
          </a:xfrm>
          <a:prstGeom prst="rect">
            <a:avLst/>
          </a:prstGeom>
          <a:noFill/>
        </p:spPr>
        <p:txBody>
          <a:bodyPr wrap="none" rtlCol="0">
            <a:spAutoFit/>
          </a:bodyPr>
          <a:lstStyle/>
          <a:p>
            <a:pPr algn="ctr"/>
            <a:r>
              <a:rPr lang="en-AU" sz="16600" dirty="0" smtClean="0">
                <a:solidFill>
                  <a:srgbClr val="004EA8"/>
                </a:solidFill>
                <a:latin typeface="Albertus XBd" pitchFamily="18" charset="0"/>
              </a:rPr>
              <a:t>‘</a:t>
            </a:r>
            <a:endParaRPr lang="en-AU" sz="16600" dirty="0">
              <a:solidFill>
                <a:srgbClr val="004EA8"/>
              </a:solidFill>
              <a:latin typeface="Albertus XBd" pitchFamily="18" charset="0"/>
            </a:endParaRPr>
          </a:p>
        </p:txBody>
      </p:sp>
      <p:sp>
        <p:nvSpPr>
          <p:cNvPr id="40" name="TextBox 39"/>
          <p:cNvSpPr txBox="1"/>
          <p:nvPr/>
        </p:nvSpPr>
        <p:spPr>
          <a:xfrm flipV="1">
            <a:off x="17455504" y="6137920"/>
            <a:ext cx="970137" cy="2646878"/>
          </a:xfrm>
          <a:prstGeom prst="rect">
            <a:avLst/>
          </a:prstGeom>
          <a:noFill/>
        </p:spPr>
        <p:txBody>
          <a:bodyPr wrap="none" rtlCol="0">
            <a:spAutoFit/>
          </a:bodyPr>
          <a:lstStyle/>
          <a:p>
            <a:pPr algn="ctr"/>
            <a:r>
              <a:rPr lang="en-AU" sz="16600" dirty="0" smtClean="0">
                <a:solidFill>
                  <a:srgbClr val="004EA8"/>
                </a:solidFill>
                <a:latin typeface="Albertus XBd" pitchFamily="18" charset="0"/>
              </a:rPr>
              <a:t>‘</a:t>
            </a:r>
            <a:endParaRPr lang="en-AU" sz="16600" dirty="0">
              <a:solidFill>
                <a:srgbClr val="004EA8"/>
              </a:solidFill>
              <a:latin typeface="Albertus XBd" pitchFamily="18" charset="0"/>
            </a:endParaRPr>
          </a:p>
        </p:txBody>
      </p:sp>
      <p:sp>
        <p:nvSpPr>
          <p:cNvPr id="8" name="Rounded Rectangle 7">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315517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What should we use it for?</a:t>
            </a:r>
          </a:p>
        </p:txBody>
      </p:sp>
      <p:grpSp>
        <p:nvGrpSpPr>
          <p:cNvPr id="3" name="Group 2"/>
          <p:cNvGrpSpPr/>
          <p:nvPr/>
        </p:nvGrpSpPr>
        <p:grpSpPr>
          <a:xfrm>
            <a:off x="4401747" y="3471794"/>
            <a:ext cx="15611970" cy="8410488"/>
            <a:chOff x="3348782" y="2897560"/>
            <a:chExt cx="16685344" cy="8988737"/>
          </a:xfrm>
        </p:grpSpPr>
        <p:sp>
          <p:nvSpPr>
            <p:cNvPr id="29" name="Rectangle 4"/>
            <p:cNvSpPr>
              <a:spLocks noChangeArrowheads="1"/>
            </p:cNvSpPr>
            <p:nvPr/>
          </p:nvSpPr>
          <p:spPr bwMode="auto">
            <a:xfrm>
              <a:off x="12044137" y="2897560"/>
              <a:ext cx="7989989" cy="4216592"/>
            </a:xfrm>
            <a:prstGeom prst="rect">
              <a:avLst/>
            </a:prstGeom>
            <a:solidFill>
              <a:schemeClr val="bg2">
                <a:lumMod val="75000"/>
              </a:schemeClr>
            </a:solidFill>
            <a:ln w="6350">
              <a:noFill/>
              <a:miter lim="800000"/>
              <a:headEnd/>
              <a:tailEnd/>
            </a:ln>
            <a:effectLst/>
          </p:spPr>
          <p:txBody>
            <a:bodyPr wrap="square" rIns="45720" anchor="ctr"/>
            <a:lstStyle/>
            <a:p>
              <a:pPr marL="0" lvl="2" algn="ctr"/>
              <a:r>
                <a:rPr lang="en-AU" dirty="0">
                  <a:solidFill>
                    <a:schemeClr val="bg1"/>
                  </a:solidFill>
                </a:rPr>
                <a:t>Coordination of efforts</a:t>
              </a:r>
            </a:p>
          </p:txBody>
        </p:sp>
        <p:sp>
          <p:nvSpPr>
            <p:cNvPr id="30" name="Rectangle 5"/>
            <p:cNvSpPr>
              <a:spLocks noChangeArrowheads="1"/>
            </p:cNvSpPr>
            <p:nvPr/>
          </p:nvSpPr>
          <p:spPr bwMode="auto">
            <a:xfrm>
              <a:off x="3348782" y="7669705"/>
              <a:ext cx="7989989" cy="4216592"/>
            </a:xfrm>
            <a:prstGeom prst="rect">
              <a:avLst/>
            </a:prstGeom>
            <a:solidFill>
              <a:schemeClr val="accent1"/>
            </a:solidFill>
            <a:ln w="6350">
              <a:noFill/>
              <a:miter lim="800000"/>
              <a:headEnd/>
              <a:tailEnd/>
            </a:ln>
            <a:effectLst/>
          </p:spPr>
          <p:txBody>
            <a:bodyPr wrap="square" rIns="45720" anchor="ctr"/>
            <a:lstStyle/>
            <a:p>
              <a:pPr marL="0" lvl="2" algn="ctr"/>
              <a:r>
                <a:rPr lang="en-AU" dirty="0">
                  <a:solidFill>
                    <a:schemeClr val="bg1"/>
                  </a:solidFill>
                </a:rPr>
                <a:t>Communication</a:t>
              </a:r>
            </a:p>
          </p:txBody>
        </p:sp>
        <p:sp>
          <p:nvSpPr>
            <p:cNvPr id="31" name="Rectangle 6"/>
            <p:cNvSpPr>
              <a:spLocks noChangeArrowheads="1"/>
            </p:cNvSpPr>
            <p:nvPr/>
          </p:nvSpPr>
          <p:spPr bwMode="auto">
            <a:xfrm>
              <a:off x="12044137" y="7669705"/>
              <a:ext cx="7989989" cy="4216592"/>
            </a:xfrm>
            <a:prstGeom prst="rect">
              <a:avLst/>
            </a:prstGeom>
            <a:solidFill>
              <a:schemeClr val="accent4"/>
            </a:solidFill>
            <a:ln w="6350">
              <a:noFill/>
              <a:miter lim="800000"/>
              <a:headEnd/>
              <a:tailEnd/>
            </a:ln>
            <a:effectLst/>
          </p:spPr>
          <p:txBody>
            <a:bodyPr wrap="square" rIns="45720" anchor="ctr"/>
            <a:lstStyle/>
            <a:p>
              <a:pPr marL="0" lvl="2" algn="ctr"/>
              <a:r>
                <a:rPr lang="en-AU" dirty="0">
                  <a:solidFill>
                    <a:schemeClr val="bg1"/>
                  </a:solidFill>
                </a:rPr>
                <a:t>Accountability </a:t>
              </a:r>
            </a:p>
          </p:txBody>
        </p:sp>
        <p:sp>
          <p:nvSpPr>
            <p:cNvPr id="32" name="Rectangle 7"/>
            <p:cNvSpPr>
              <a:spLocks noChangeArrowheads="1"/>
            </p:cNvSpPr>
            <p:nvPr/>
          </p:nvSpPr>
          <p:spPr bwMode="auto">
            <a:xfrm>
              <a:off x="3348782" y="2897560"/>
              <a:ext cx="7989989" cy="4216592"/>
            </a:xfrm>
            <a:prstGeom prst="rect">
              <a:avLst/>
            </a:prstGeom>
            <a:solidFill>
              <a:schemeClr val="tx2"/>
            </a:solidFill>
            <a:ln w="6350">
              <a:noFill/>
              <a:miter lim="800000"/>
              <a:headEnd/>
              <a:tailEnd/>
            </a:ln>
            <a:effectLst/>
          </p:spPr>
          <p:txBody>
            <a:bodyPr wrap="square" rIns="45720" anchor="ctr"/>
            <a:lstStyle/>
            <a:p>
              <a:pPr marL="0" lvl="2" algn="ctr"/>
              <a:r>
                <a:rPr lang="en-AU" dirty="0">
                  <a:solidFill>
                    <a:schemeClr val="bg1"/>
                  </a:solidFill>
                </a:rPr>
                <a:t>Problem solving</a:t>
              </a:r>
            </a:p>
          </p:txBody>
        </p:sp>
        <p:sp>
          <p:nvSpPr>
            <p:cNvPr id="33" name="AutoShape 14"/>
            <p:cNvSpPr>
              <a:spLocks noChangeArrowheads="1"/>
            </p:cNvSpPr>
            <p:nvPr/>
          </p:nvSpPr>
          <p:spPr bwMode="auto">
            <a:xfrm rot="16200000">
              <a:off x="11348134" y="9430000"/>
              <a:ext cx="699124" cy="699124"/>
            </a:xfrm>
            <a:prstGeom prst="triangle">
              <a:avLst>
                <a:gd name="adj" fmla="val 50000"/>
              </a:avLst>
            </a:prstGeom>
            <a:solidFill>
              <a:schemeClr val="accent4"/>
            </a:solidFill>
            <a:ln w="6350">
              <a:noFill/>
              <a:miter lim="800000"/>
              <a:headEnd/>
              <a:tailEnd/>
            </a:ln>
            <a:effectLst/>
          </p:spPr>
          <p:txBody>
            <a:bodyPr vert="eaVert" wrap="none" rIns="45720"/>
            <a:lstStyle/>
            <a:p>
              <a:endParaRPr lang="de-DE"/>
            </a:p>
          </p:txBody>
        </p:sp>
        <p:sp>
          <p:nvSpPr>
            <p:cNvPr id="34" name="AutoShape 16"/>
            <p:cNvSpPr>
              <a:spLocks noChangeArrowheads="1"/>
            </p:cNvSpPr>
            <p:nvPr/>
          </p:nvSpPr>
          <p:spPr bwMode="auto">
            <a:xfrm rot="5400000">
              <a:off x="11341892" y="4651612"/>
              <a:ext cx="699124" cy="705366"/>
            </a:xfrm>
            <a:prstGeom prst="triangle">
              <a:avLst>
                <a:gd name="adj" fmla="val 50000"/>
              </a:avLst>
            </a:prstGeom>
            <a:solidFill>
              <a:schemeClr val="tx2"/>
            </a:solidFill>
            <a:ln w="6350">
              <a:noFill/>
              <a:miter lim="800000"/>
              <a:headEnd/>
              <a:tailEnd/>
            </a:ln>
            <a:effectLst/>
          </p:spPr>
          <p:txBody>
            <a:bodyPr wrap="none" rIns="45720"/>
            <a:lstStyle/>
            <a:p>
              <a:endParaRPr lang="en-US" dirty="0"/>
            </a:p>
          </p:txBody>
        </p:sp>
        <p:sp>
          <p:nvSpPr>
            <p:cNvPr id="35" name="AutoShape 18"/>
            <p:cNvSpPr>
              <a:spLocks noChangeArrowheads="1"/>
            </p:cNvSpPr>
            <p:nvPr/>
          </p:nvSpPr>
          <p:spPr bwMode="auto">
            <a:xfrm>
              <a:off x="6994214" y="7114152"/>
              <a:ext cx="699124" cy="555554"/>
            </a:xfrm>
            <a:prstGeom prst="triangle">
              <a:avLst>
                <a:gd name="adj" fmla="val 50000"/>
              </a:avLst>
            </a:prstGeom>
            <a:solidFill>
              <a:schemeClr val="accent1"/>
            </a:solidFill>
            <a:ln w="6350">
              <a:noFill/>
              <a:miter lim="800000"/>
              <a:headEnd/>
              <a:tailEnd/>
            </a:ln>
            <a:effectLst/>
          </p:spPr>
          <p:txBody>
            <a:bodyPr wrap="none" rIns="45720"/>
            <a:lstStyle/>
            <a:p>
              <a:endParaRPr lang="de-DE"/>
            </a:p>
          </p:txBody>
        </p:sp>
        <p:sp>
          <p:nvSpPr>
            <p:cNvPr id="36" name="AutoShape 19"/>
            <p:cNvSpPr>
              <a:spLocks noChangeArrowheads="1"/>
            </p:cNvSpPr>
            <p:nvPr/>
          </p:nvSpPr>
          <p:spPr bwMode="auto">
            <a:xfrm rot="10800000">
              <a:off x="15689570" y="7114152"/>
              <a:ext cx="699124" cy="555554"/>
            </a:xfrm>
            <a:prstGeom prst="triangle">
              <a:avLst>
                <a:gd name="adj" fmla="val 50000"/>
              </a:avLst>
            </a:prstGeom>
            <a:solidFill>
              <a:schemeClr val="bg2">
                <a:lumMod val="75000"/>
              </a:schemeClr>
            </a:solidFill>
            <a:ln w="6350">
              <a:noFill/>
              <a:miter lim="800000"/>
              <a:headEnd/>
              <a:tailEnd/>
            </a:ln>
            <a:effectLst/>
          </p:spPr>
          <p:txBody>
            <a:bodyPr rot="10800000" wrap="none" rIns="45720"/>
            <a:lstStyle/>
            <a:p>
              <a:endParaRPr lang="de-DE"/>
            </a:p>
          </p:txBody>
        </p:sp>
      </p:grpSp>
      <p:sp>
        <p:nvSpPr>
          <p:cNvPr id="12" name="Rounded Rectangle 11">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spTree>
    <p:extLst>
      <p:ext uri="{BB962C8B-B14F-4D97-AF65-F5344CB8AC3E}">
        <p14:creationId xmlns:p14="http://schemas.microsoft.com/office/powerpoint/2010/main" val="491931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How does a DOS fit with our health service?</a:t>
            </a:r>
          </a:p>
        </p:txBody>
      </p:sp>
      <p:sp>
        <p:nvSpPr>
          <p:cNvPr id="19" name="Rounded Rectangle 18">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grpSp>
        <p:nvGrpSpPr>
          <p:cNvPr id="7" name="Group 6">
            <a:extLst>
              <a:ext uri="{FF2B5EF4-FFF2-40B4-BE49-F238E27FC236}">
                <a16:creationId xmlns="" xmlns:a16="http://schemas.microsoft.com/office/drawing/2014/main" id="{465AB862-C963-493E-83C5-FD52749122AE}"/>
              </a:ext>
            </a:extLst>
          </p:cNvPr>
          <p:cNvGrpSpPr/>
          <p:nvPr/>
        </p:nvGrpSpPr>
        <p:grpSpPr>
          <a:xfrm>
            <a:off x="7007424" y="2969568"/>
            <a:ext cx="9361040" cy="8496944"/>
            <a:chOff x="7007424" y="2969568"/>
            <a:chExt cx="9361040" cy="8496944"/>
          </a:xfrm>
        </p:grpSpPr>
        <p:sp>
          <p:nvSpPr>
            <p:cNvPr id="4" name="Isosceles Triangle 3"/>
            <p:cNvSpPr/>
            <p:nvPr/>
          </p:nvSpPr>
          <p:spPr>
            <a:xfrm>
              <a:off x="7007424" y="2969568"/>
              <a:ext cx="9361040" cy="3384376"/>
            </a:xfrm>
            <a:prstGeom prst="triangle">
              <a:avLst/>
            </a:prstGeom>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b="1" dirty="0">
                  <a:solidFill>
                    <a:schemeClr val="bg1"/>
                  </a:solidFill>
                </a:rPr>
                <a:t>Organisational objectives</a:t>
              </a:r>
            </a:p>
          </p:txBody>
        </p:sp>
        <p:grpSp>
          <p:nvGrpSpPr>
            <p:cNvPr id="3" name="Group 2">
              <a:extLst>
                <a:ext uri="{FF2B5EF4-FFF2-40B4-BE49-F238E27FC236}">
                  <a16:creationId xmlns="" xmlns:a16="http://schemas.microsoft.com/office/drawing/2014/main" id="{84108CC2-5D2E-445C-96C3-EA10B7EDF1ED}"/>
                </a:ext>
              </a:extLst>
            </p:cNvPr>
            <p:cNvGrpSpPr/>
            <p:nvPr/>
          </p:nvGrpSpPr>
          <p:grpSpPr>
            <a:xfrm>
              <a:off x="7381494" y="6614999"/>
              <a:ext cx="8698938" cy="4851513"/>
              <a:chOff x="7381494" y="6614999"/>
              <a:chExt cx="8698938" cy="4851513"/>
            </a:xfrm>
          </p:grpSpPr>
          <p:sp>
            <p:nvSpPr>
              <p:cNvPr id="81" name="Rectangle 80"/>
              <p:cNvSpPr/>
              <p:nvPr/>
            </p:nvSpPr>
            <p:spPr>
              <a:xfrm>
                <a:off x="11831960" y="6614999"/>
                <a:ext cx="4248472" cy="4824536"/>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Daily operational activities</a:t>
                </a: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p:txBody>
          </p:sp>
          <p:grpSp>
            <p:nvGrpSpPr>
              <p:cNvPr id="2" name="Group 1">
                <a:extLst>
                  <a:ext uri="{FF2B5EF4-FFF2-40B4-BE49-F238E27FC236}">
                    <a16:creationId xmlns="" xmlns:a16="http://schemas.microsoft.com/office/drawing/2014/main" id="{278001B6-8D47-4512-850D-EE63CCE41208}"/>
                  </a:ext>
                </a:extLst>
              </p:cNvPr>
              <p:cNvGrpSpPr/>
              <p:nvPr/>
            </p:nvGrpSpPr>
            <p:grpSpPr>
              <a:xfrm>
                <a:off x="7381494" y="6641976"/>
                <a:ext cx="4248472" cy="4824536"/>
                <a:chOff x="7381494" y="6641976"/>
                <a:chExt cx="4248472" cy="4824536"/>
              </a:xfrm>
            </p:grpSpPr>
            <p:sp>
              <p:nvSpPr>
                <p:cNvPr id="5" name="Rectangle 4"/>
                <p:cNvSpPr/>
                <p:nvPr/>
              </p:nvSpPr>
              <p:spPr>
                <a:xfrm>
                  <a:off x="7381494" y="6641976"/>
                  <a:ext cx="4248472" cy="4824536"/>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dirty="0">
                      <a:solidFill>
                        <a:schemeClr val="tx1"/>
                      </a:solidFill>
                    </a:rPr>
                    <a:t>Strategic activities</a:t>
                  </a: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a:p>
                  <a:pPr algn="ctr"/>
                  <a:endParaRPr lang="en-AU" dirty="0">
                    <a:solidFill>
                      <a:schemeClr val="tx1"/>
                    </a:solidFill>
                  </a:endParaRPr>
                </a:p>
              </p:txBody>
            </p:sp>
            <p:sp>
              <p:nvSpPr>
                <p:cNvPr id="6" name="Rectangle 5"/>
                <p:cNvSpPr/>
                <p:nvPr/>
              </p:nvSpPr>
              <p:spPr>
                <a:xfrm>
                  <a:off x="7799512" y="8042617"/>
                  <a:ext cx="1706218" cy="1011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000" dirty="0">
                      <a:solidFill>
                        <a:schemeClr val="tx1"/>
                      </a:solidFill>
                    </a:rPr>
                    <a:t>Initiative1</a:t>
                  </a:r>
                </a:p>
              </p:txBody>
            </p:sp>
            <p:sp>
              <p:nvSpPr>
                <p:cNvPr id="84" name="Rectangle 83"/>
                <p:cNvSpPr/>
                <p:nvPr/>
              </p:nvSpPr>
              <p:spPr>
                <a:xfrm>
                  <a:off x="9631557" y="8042617"/>
                  <a:ext cx="1706218" cy="1011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000" dirty="0">
                      <a:solidFill>
                        <a:schemeClr val="tx1"/>
                      </a:solidFill>
                    </a:rPr>
                    <a:t>Initiative 2</a:t>
                  </a:r>
                </a:p>
              </p:txBody>
            </p:sp>
            <p:sp>
              <p:nvSpPr>
                <p:cNvPr id="85" name="Rectangle 84"/>
                <p:cNvSpPr/>
                <p:nvPr/>
              </p:nvSpPr>
              <p:spPr>
                <a:xfrm>
                  <a:off x="7821486" y="9206644"/>
                  <a:ext cx="1706218" cy="1011627"/>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000" dirty="0">
                      <a:solidFill>
                        <a:schemeClr val="tx1"/>
                      </a:solidFill>
                    </a:rPr>
                    <a:t>Initiative 3</a:t>
                  </a:r>
                </a:p>
              </p:txBody>
            </p:sp>
            <p:sp>
              <p:nvSpPr>
                <p:cNvPr id="86" name="Rectangle 85"/>
                <p:cNvSpPr/>
                <p:nvPr/>
              </p:nvSpPr>
              <p:spPr>
                <a:xfrm>
                  <a:off x="9627974" y="9206644"/>
                  <a:ext cx="1706218" cy="1011627"/>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000" dirty="0">
                      <a:solidFill>
                        <a:schemeClr val="tx1"/>
                      </a:solidFill>
                    </a:rPr>
                    <a:t>Initiative 4</a:t>
                  </a:r>
                </a:p>
              </p:txBody>
            </p:sp>
          </p:grpSp>
        </p:grpSp>
      </p:grpSp>
      <p:grpSp>
        <p:nvGrpSpPr>
          <p:cNvPr id="15" name="Group 14"/>
          <p:cNvGrpSpPr/>
          <p:nvPr/>
        </p:nvGrpSpPr>
        <p:grpSpPr>
          <a:xfrm>
            <a:off x="12013278" y="7946207"/>
            <a:ext cx="3885836" cy="3414139"/>
            <a:chOff x="1763713" y="549275"/>
            <a:chExt cx="5761037" cy="5616575"/>
          </a:xfrm>
        </p:grpSpPr>
        <p:grpSp>
          <p:nvGrpSpPr>
            <p:cNvPr id="16" name="Group 16"/>
            <p:cNvGrpSpPr>
              <a:grpSpLocks/>
            </p:cNvGrpSpPr>
            <p:nvPr/>
          </p:nvGrpSpPr>
          <p:grpSpPr bwMode="auto">
            <a:xfrm>
              <a:off x="1763713" y="549275"/>
              <a:ext cx="5761037" cy="5616575"/>
              <a:chOff x="1763688" y="548680"/>
              <a:chExt cx="5760640" cy="5616624"/>
            </a:xfrm>
          </p:grpSpPr>
          <p:sp>
            <p:nvSpPr>
              <p:cNvPr id="21" name="Oval 20"/>
              <p:cNvSpPr/>
              <p:nvPr/>
            </p:nvSpPr>
            <p:spPr>
              <a:xfrm>
                <a:off x="1763688" y="548680"/>
                <a:ext cx="5760640" cy="5616624"/>
              </a:xfrm>
              <a:prstGeom prst="ellipse">
                <a:avLst/>
              </a:prstGeom>
              <a:solidFill>
                <a:schemeClr val="bg1">
                  <a:lumMod val="65000"/>
                </a:schemeClr>
              </a:solidFill>
              <a:ln>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177047">
                  <a:defRPr/>
                </a:pPr>
                <a:endParaRPr lang="en-AU" sz="1200" dirty="0">
                  <a:solidFill>
                    <a:prstClr val="white"/>
                  </a:solidFill>
                </a:endParaRPr>
              </a:p>
            </p:txBody>
          </p:sp>
          <p:sp>
            <p:nvSpPr>
              <p:cNvPr id="22" name="Rectangle 21"/>
              <p:cNvSpPr/>
              <p:nvPr/>
            </p:nvSpPr>
            <p:spPr>
              <a:xfrm>
                <a:off x="2916134" y="4941331"/>
                <a:ext cx="3455749" cy="287340"/>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1200" dirty="0">
                    <a:solidFill>
                      <a:prstClr val="black"/>
                    </a:solidFill>
                  </a:rPr>
                  <a:t>Visual management practices</a:t>
                </a:r>
              </a:p>
            </p:txBody>
          </p:sp>
          <p:sp>
            <p:nvSpPr>
              <p:cNvPr id="23" name="Rectangle 22"/>
              <p:cNvSpPr/>
              <p:nvPr/>
            </p:nvSpPr>
            <p:spPr>
              <a:xfrm>
                <a:off x="2916134" y="4652404"/>
                <a:ext cx="3455749" cy="288928"/>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1200" dirty="0">
                    <a:solidFill>
                      <a:prstClr val="black"/>
                    </a:solidFill>
                  </a:rPr>
                  <a:t>Tiered huddle structure</a:t>
                </a:r>
              </a:p>
            </p:txBody>
          </p:sp>
          <p:sp>
            <p:nvSpPr>
              <p:cNvPr id="24" name="Rectangle 23"/>
              <p:cNvSpPr/>
              <p:nvPr/>
            </p:nvSpPr>
            <p:spPr>
              <a:xfrm>
                <a:off x="2916134" y="4365063"/>
                <a:ext cx="3455749" cy="287341"/>
              </a:xfrm>
              <a:prstGeom prst="rect">
                <a:avLst/>
              </a:prstGeom>
              <a:ln>
                <a:solidFill>
                  <a:srgbClr val="004EA8"/>
                </a:solidFill>
              </a:ln>
            </p:spPr>
            <p:style>
              <a:lnRef idx="1">
                <a:schemeClr val="accent1"/>
              </a:lnRef>
              <a:fillRef idx="2">
                <a:schemeClr val="accent1"/>
              </a:fillRef>
              <a:effectRef idx="1">
                <a:schemeClr val="accent1"/>
              </a:effectRef>
              <a:fontRef idx="minor">
                <a:schemeClr val="dk1"/>
              </a:fontRef>
            </p:style>
            <p:txBody>
              <a:bodyPr anchor="ctr"/>
              <a:lstStyle/>
              <a:p>
                <a:pPr algn="ctr" defTabSz="2177047">
                  <a:defRPr/>
                </a:pPr>
                <a:r>
                  <a:rPr lang="en-AU" sz="1200" dirty="0">
                    <a:solidFill>
                      <a:prstClr val="black"/>
                    </a:solidFill>
                  </a:rPr>
                  <a:t>Leadership</a:t>
                </a:r>
              </a:p>
            </p:txBody>
          </p:sp>
          <p:sp>
            <p:nvSpPr>
              <p:cNvPr id="25" name="Rectangle 24"/>
              <p:cNvSpPr/>
              <p:nvPr/>
            </p:nvSpPr>
            <p:spPr>
              <a:xfrm>
                <a:off x="2699702" y="836120"/>
                <a:ext cx="4032448" cy="3240360"/>
              </a:xfrm>
              <a:prstGeom prst="rect">
                <a:avLst/>
              </a:prstGeom>
              <a:noFill/>
            </p:spPr>
            <p:txBody>
              <a:bodyPr spcFirstLastPara="1" wrap="none">
                <a:prstTxWarp prst="textArchUp">
                  <a:avLst>
                    <a:gd name="adj" fmla="val 10530704"/>
                  </a:avLst>
                </a:prstTxWarp>
                <a:spAutoFit/>
                <a:scene3d>
                  <a:camera prst="orthographicFront"/>
                  <a:lightRig rig="soft" dir="t">
                    <a:rot lat="0" lon="0" rev="10800000"/>
                  </a:lightRig>
                </a:scene3d>
                <a:sp3d>
                  <a:bevelT w="27940" h="12700"/>
                  <a:contourClr>
                    <a:srgbClr val="DDDDDD"/>
                  </a:contourClr>
                </a:sp3d>
              </a:bodyPr>
              <a:lstStyle/>
              <a:p>
                <a:pPr algn="ctr" defTabSz="2177047">
                  <a:defRPr/>
                </a:pPr>
                <a:r>
                  <a:rPr lang="en-US" sz="1200" b="1" spc="357" dirty="0">
                    <a:ln w="11430">
                      <a:solidFill>
                        <a:prstClr val="white"/>
                      </a:solidFill>
                    </a:ln>
                    <a:solidFill>
                      <a:prstClr val="white"/>
                    </a:solidFill>
                    <a:effectLst>
                      <a:outerShdw blurRad="25400" algn="tl" rotWithShape="0">
                        <a:srgbClr val="000000">
                          <a:alpha val="43000"/>
                        </a:srgbClr>
                      </a:outerShdw>
                    </a:effectLst>
                  </a:rPr>
                  <a:t>Daily Operating System</a:t>
                </a:r>
              </a:p>
            </p:txBody>
          </p:sp>
          <p:sp>
            <p:nvSpPr>
              <p:cNvPr id="26" name="Rectangle 25"/>
              <p:cNvSpPr/>
              <p:nvPr/>
            </p:nvSpPr>
            <p:spPr>
              <a:xfrm>
                <a:off x="2627783" y="3608735"/>
                <a:ext cx="4032448" cy="2376263"/>
              </a:xfrm>
              <a:prstGeom prst="rect">
                <a:avLst/>
              </a:prstGeom>
              <a:noFill/>
            </p:spPr>
            <p:txBody>
              <a:bodyPr spcFirstLastPara="1" wrap="none">
                <a:prstTxWarp prst="textArchDown">
                  <a:avLst>
                    <a:gd name="adj" fmla="val 135977"/>
                  </a:avLst>
                </a:prstTxWarp>
                <a:spAutoFit/>
              </a:bodyPr>
              <a:lstStyle/>
              <a:p>
                <a:pPr algn="ctr" defTabSz="2177047">
                  <a:defRPr/>
                </a:pPr>
                <a:r>
                  <a:rPr lang="en-US" sz="1200" b="1" dirty="0" smtClean="0">
                    <a:ln w="12700">
                      <a:solidFill>
                        <a:prstClr val="white">
                          <a:lumMod val="65000"/>
                        </a:prstClr>
                      </a:solidFill>
                      <a:prstDash val="solid"/>
                    </a:ln>
                    <a:solidFill>
                      <a:prstClr val="white"/>
                    </a:solidFill>
                    <a:effectLst>
                      <a:outerShdw blurRad="41275" dist="20320" dir="1800000" algn="tl" rotWithShape="0">
                        <a:srgbClr val="000000">
                          <a:alpha val="40000"/>
                        </a:srgbClr>
                      </a:outerShdw>
                    </a:effectLst>
                  </a:rPr>
                  <a:t>Whole-of-organisation </a:t>
                </a:r>
                <a:r>
                  <a:rPr lang="en-US" sz="1200" b="1" dirty="0">
                    <a:ln w="12700">
                      <a:solidFill>
                        <a:prstClr val="white">
                          <a:lumMod val="65000"/>
                        </a:prstClr>
                      </a:solidFill>
                      <a:prstDash val="solid"/>
                    </a:ln>
                    <a:solidFill>
                      <a:prstClr val="white"/>
                    </a:solidFill>
                    <a:effectLst>
                      <a:outerShdw blurRad="41275" dist="20320" dir="1800000" algn="tl" rotWithShape="0">
                        <a:srgbClr val="000000">
                          <a:alpha val="40000"/>
                        </a:srgbClr>
                      </a:outerShdw>
                    </a:effectLst>
                  </a:rPr>
                  <a:t>approach</a:t>
                </a:r>
              </a:p>
            </p:txBody>
          </p:sp>
          <p:sp>
            <p:nvSpPr>
              <p:cNvPr id="27" name="Isosceles Triangle 26"/>
              <p:cNvSpPr/>
              <p:nvPr/>
            </p:nvSpPr>
            <p:spPr>
              <a:xfrm>
                <a:off x="2903434" y="980137"/>
                <a:ext cx="3468447" cy="1331925"/>
              </a:xfrm>
              <a:prstGeom prst="triangle">
                <a:avLst/>
              </a:prstGeom>
              <a:ln w="76200">
                <a:solidFill>
                  <a:srgbClr val="004EA8"/>
                </a:solidFill>
              </a:ln>
            </p:spPr>
            <p:style>
              <a:lnRef idx="2">
                <a:schemeClr val="accent1"/>
              </a:lnRef>
              <a:fillRef idx="1">
                <a:schemeClr val="lt1"/>
              </a:fillRef>
              <a:effectRef idx="0">
                <a:schemeClr val="accent1"/>
              </a:effectRef>
              <a:fontRef idx="minor">
                <a:schemeClr val="dk1"/>
              </a:fontRef>
            </p:style>
            <p:txBody>
              <a:bodyPr anchor="ctr"/>
              <a:lstStyle/>
              <a:p>
                <a:pPr algn="ctr" defTabSz="2177047">
                  <a:defRPr/>
                </a:pPr>
                <a:endParaRPr lang="en-AU" sz="1000" i="1" dirty="0">
                  <a:solidFill>
                    <a:prstClr val="black"/>
                  </a:solidFill>
                </a:endParaRPr>
              </a:p>
            </p:txBody>
          </p:sp>
          <p:sp>
            <p:nvSpPr>
              <p:cNvPr id="28" name="Oval 27"/>
              <p:cNvSpPr/>
              <p:nvPr/>
            </p:nvSpPr>
            <p:spPr>
              <a:xfrm>
                <a:off x="3563789" y="2420359"/>
                <a:ext cx="2160438" cy="1873266"/>
              </a:xfrm>
              <a:prstGeom prst="ellipse">
                <a:avLst/>
              </a:prstGeom>
              <a:solidFill>
                <a:schemeClr val="bg1"/>
              </a:solidFill>
              <a:ln>
                <a:prstDash val="sysDash"/>
              </a:ln>
            </p:spPr>
            <p:style>
              <a:lnRef idx="1">
                <a:schemeClr val="dk1"/>
              </a:lnRef>
              <a:fillRef idx="2">
                <a:schemeClr val="dk1"/>
              </a:fillRef>
              <a:effectRef idx="1">
                <a:schemeClr val="dk1"/>
              </a:effectRef>
              <a:fontRef idx="minor">
                <a:schemeClr val="dk1"/>
              </a:fontRef>
            </p:style>
            <p:txBody>
              <a:bodyPr anchor="ctr"/>
              <a:lstStyle/>
              <a:p>
                <a:pPr algn="ctr" defTabSz="2177047">
                  <a:defRPr/>
                </a:pPr>
                <a:endParaRPr lang="en-AU" sz="1200" dirty="0">
                  <a:solidFill>
                    <a:prstClr val="black"/>
                  </a:solidFill>
                </a:endParaRPr>
              </a:p>
            </p:txBody>
          </p:sp>
          <p:sp>
            <p:nvSpPr>
              <p:cNvPr id="29" name="TextBox 13"/>
              <p:cNvSpPr txBox="1">
                <a:spLocks noChangeArrowheads="1"/>
              </p:cNvSpPr>
              <p:nvPr/>
            </p:nvSpPr>
            <p:spPr bwMode="auto">
              <a:xfrm>
                <a:off x="3635896" y="2784410"/>
                <a:ext cx="2088233" cy="159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2177047" eaLnBrk="1" hangingPunct="1">
                  <a:spcBef>
                    <a:spcPct val="0"/>
                  </a:spcBef>
                  <a:buNone/>
                </a:pPr>
                <a:r>
                  <a:rPr lang="en-AU" altLang="en-US" sz="900" b="1" dirty="0">
                    <a:solidFill>
                      <a:prstClr val="black"/>
                    </a:solidFill>
                  </a:rPr>
                  <a:t>Daily readiness </a:t>
                </a:r>
                <a:r>
                  <a:rPr lang="en-AU" altLang="en-US" sz="900" b="1" dirty="0" smtClean="0">
                    <a:solidFill>
                      <a:prstClr val="black"/>
                    </a:solidFill>
                  </a:rPr>
                  <a:t>assessment</a:t>
                </a:r>
              </a:p>
              <a:p>
                <a:pPr algn="ctr" defTabSz="2177047" eaLnBrk="1" hangingPunct="1">
                  <a:spcBef>
                    <a:spcPct val="0"/>
                  </a:spcBef>
                  <a:buNone/>
                </a:pPr>
                <a:r>
                  <a:rPr lang="en-AU" altLang="en-US" sz="900" dirty="0" smtClean="0">
                    <a:solidFill>
                      <a:prstClr val="black"/>
                    </a:solidFill>
                  </a:rPr>
                  <a:t>1</a:t>
                </a:r>
                <a:r>
                  <a:rPr lang="en-AU" altLang="en-US" sz="900" dirty="0">
                    <a:solidFill>
                      <a:prstClr val="black"/>
                    </a:solidFill>
                  </a:rPr>
                  <a:t>. Problems</a:t>
                </a:r>
              </a:p>
              <a:p>
                <a:pPr algn="ctr" defTabSz="2177047" eaLnBrk="1" hangingPunct="1">
                  <a:spcBef>
                    <a:spcPct val="0"/>
                  </a:spcBef>
                  <a:buNone/>
                </a:pPr>
                <a:r>
                  <a:rPr lang="en-AU" altLang="en-US" sz="900" dirty="0">
                    <a:solidFill>
                      <a:prstClr val="black"/>
                    </a:solidFill>
                  </a:rPr>
                  <a:t>2. </a:t>
                </a:r>
                <a:r>
                  <a:rPr lang="en-AU" altLang="en-US" sz="900" dirty="0" smtClean="0">
                    <a:solidFill>
                      <a:prstClr val="black"/>
                    </a:solidFill>
                  </a:rPr>
                  <a:t>People and resources</a:t>
                </a:r>
                <a:endParaRPr lang="en-AU" altLang="en-US" sz="900" dirty="0">
                  <a:solidFill>
                    <a:prstClr val="black"/>
                  </a:solidFill>
                </a:endParaRPr>
              </a:p>
              <a:p>
                <a:pPr algn="ctr" defTabSz="2177047" eaLnBrk="1" hangingPunct="1">
                  <a:spcBef>
                    <a:spcPct val="0"/>
                  </a:spcBef>
                  <a:buNone/>
                </a:pPr>
                <a:r>
                  <a:rPr lang="en-AU" altLang="en-US" sz="900" dirty="0">
                    <a:solidFill>
                      <a:prstClr val="black"/>
                    </a:solidFill>
                  </a:rPr>
                  <a:t>3. </a:t>
                </a:r>
                <a:r>
                  <a:rPr lang="en-AU" altLang="en-US" sz="900" dirty="0" smtClean="0">
                    <a:solidFill>
                      <a:prstClr val="black"/>
                    </a:solidFill>
                  </a:rPr>
                  <a:t>Metrics and goals</a:t>
                </a:r>
                <a:endParaRPr lang="en-AU" altLang="en-US" sz="900" dirty="0">
                  <a:solidFill>
                    <a:prstClr val="black"/>
                  </a:solidFill>
                </a:endParaRPr>
              </a:p>
              <a:p>
                <a:pPr algn="ctr" defTabSz="2177047" eaLnBrk="1" hangingPunct="1">
                  <a:spcBef>
                    <a:spcPct val="0"/>
                  </a:spcBef>
                  <a:buNone/>
                </a:pPr>
                <a:endParaRPr lang="en-AU" altLang="en-US" sz="1200" dirty="0">
                  <a:solidFill>
                    <a:prstClr val="black"/>
                  </a:solidFill>
                </a:endParaRPr>
              </a:p>
            </p:txBody>
          </p:sp>
        </p:grpSp>
        <p:sp>
          <p:nvSpPr>
            <p:cNvPr id="17" name="Rectangle 16"/>
            <p:cNvSpPr/>
            <p:nvPr/>
          </p:nvSpPr>
          <p:spPr>
            <a:xfrm>
              <a:off x="2903538" y="2529478"/>
              <a:ext cx="300310" cy="1764710"/>
            </a:xfrm>
            <a:prstGeom prst="rect">
              <a:avLst/>
            </a:prstGeom>
            <a:solidFill>
              <a:srgbClr val="004EA8"/>
            </a:solidFill>
            <a:ln>
              <a:solidFill>
                <a:srgbClr val="004E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177047"/>
              <a:endParaRPr lang="en-AU" sz="1200" dirty="0">
                <a:solidFill>
                  <a:prstClr val="white"/>
                </a:solidFill>
              </a:endParaRPr>
            </a:p>
          </p:txBody>
        </p:sp>
        <p:sp>
          <p:nvSpPr>
            <p:cNvPr id="18" name="Rectangle 17"/>
            <p:cNvSpPr/>
            <p:nvPr/>
          </p:nvSpPr>
          <p:spPr>
            <a:xfrm>
              <a:off x="6071915" y="2529478"/>
              <a:ext cx="300310" cy="1764710"/>
            </a:xfrm>
            <a:prstGeom prst="rect">
              <a:avLst/>
            </a:prstGeom>
            <a:solidFill>
              <a:srgbClr val="004EA8"/>
            </a:solidFill>
            <a:ln>
              <a:solidFill>
                <a:srgbClr val="004E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177047"/>
              <a:endParaRPr lang="en-AU" sz="1200" dirty="0">
                <a:solidFill>
                  <a:prstClr val="white"/>
                </a:solidFill>
              </a:endParaRPr>
            </a:p>
          </p:txBody>
        </p:sp>
        <p:pic>
          <p:nvPicPr>
            <p:cNvPr id="20" name="Picture 4" descr="Image result for clock">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57843" y="2487817"/>
              <a:ext cx="360075" cy="360075"/>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Box 7"/>
          <p:cNvSpPr txBox="1"/>
          <p:nvPr/>
        </p:nvSpPr>
        <p:spPr>
          <a:xfrm>
            <a:off x="13304978" y="8507607"/>
            <a:ext cx="1293867" cy="507831"/>
          </a:xfrm>
          <a:prstGeom prst="rect">
            <a:avLst/>
          </a:prstGeom>
          <a:noFill/>
        </p:spPr>
        <p:txBody>
          <a:bodyPr wrap="square" rtlCol="0">
            <a:spAutoFit/>
          </a:bodyPr>
          <a:lstStyle/>
          <a:p>
            <a:pPr algn="ctr" defTabSz="2177047">
              <a:defRPr/>
            </a:pPr>
            <a:r>
              <a:rPr lang="en-AU" sz="900" b="1" i="1" dirty="0">
                <a:solidFill>
                  <a:prstClr val="black"/>
                </a:solidFill>
              </a:rPr>
              <a:t>Goal</a:t>
            </a:r>
          </a:p>
          <a:p>
            <a:pPr algn="ctr" defTabSz="2177047">
              <a:defRPr/>
            </a:pPr>
            <a:r>
              <a:rPr lang="en-AU" sz="900" i="1" dirty="0">
                <a:solidFill>
                  <a:prstClr val="black"/>
                </a:solidFill>
              </a:rPr>
              <a:t>‘Are we ready today – if not, why not?’</a:t>
            </a:r>
          </a:p>
        </p:txBody>
      </p:sp>
    </p:spTree>
    <p:extLst>
      <p:ext uri="{BB962C8B-B14F-4D97-AF65-F5344CB8AC3E}">
        <p14:creationId xmlns:p14="http://schemas.microsoft.com/office/powerpoint/2010/main" val="3202468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t>What are the components of a DOS?</a:t>
            </a:r>
            <a:endParaRPr lang="en-AU" sz="4000" dirty="0"/>
          </a:p>
        </p:txBody>
      </p:sp>
      <p:sp>
        <p:nvSpPr>
          <p:cNvPr id="19" name="Rounded Rectangle 18">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a:solidFill>
                  <a:schemeClr val="tx1"/>
                </a:solidFill>
              </a:rPr>
              <a:t>Click here to return to Contents</a:t>
            </a:r>
          </a:p>
        </p:txBody>
      </p:sp>
      <p:grpSp>
        <p:nvGrpSpPr>
          <p:cNvPr id="43" name="Group 42"/>
          <p:cNvGrpSpPr/>
          <p:nvPr/>
        </p:nvGrpSpPr>
        <p:grpSpPr>
          <a:xfrm>
            <a:off x="742728" y="2624568"/>
            <a:ext cx="22970553" cy="8841944"/>
            <a:chOff x="742728" y="2480552"/>
            <a:chExt cx="22970553" cy="8841944"/>
          </a:xfrm>
        </p:grpSpPr>
        <p:sp>
          <p:nvSpPr>
            <p:cNvPr id="48" name="Rounded Rectangle 47"/>
            <p:cNvSpPr/>
            <p:nvPr/>
          </p:nvSpPr>
          <p:spPr>
            <a:xfrm>
              <a:off x="14856296" y="2480552"/>
              <a:ext cx="885698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a:solidFill>
                  <a:schemeClr val="tx1"/>
                </a:solidFill>
              </a:endParaRPr>
            </a:p>
          </p:txBody>
        </p:sp>
        <p:sp>
          <p:nvSpPr>
            <p:cNvPr id="39" name="Rounded Rectangle 38"/>
            <p:cNvSpPr/>
            <p:nvPr/>
          </p:nvSpPr>
          <p:spPr>
            <a:xfrm>
              <a:off x="742728" y="2537520"/>
              <a:ext cx="13825535" cy="8784976"/>
            </a:xfrm>
            <a:prstGeom prst="round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a:solidFill>
                  <a:schemeClr val="tx1"/>
                </a:solidFill>
              </a:endParaRPr>
            </a:p>
          </p:txBody>
        </p:sp>
        <p:sp>
          <p:nvSpPr>
            <p:cNvPr id="4" name="Text Placeholder 4"/>
            <p:cNvSpPr txBox="1">
              <a:spLocks/>
            </p:cNvSpPr>
            <p:nvPr/>
          </p:nvSpPr>
          <p:spPr>
            <a:xfrm>
              <a:off x="1246784" y="2753544"/>
              <a:ext cx="12385377" cy="1851617"/>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gn="ctr"/>
              <a:r>
                <a:rPr lang="en-AU" sz="4000" dirty="0">
                  <a:solidFill>
                    <a:srgbClr val="004EA8"/>
                  </a:solidFill>
                </a:rPr>
                <a:t>1. Supporting elements</a:t>
              </a:r>
              <a:endParaRPr lang="en-AU" sz="4000" b="0" dirty="0">
                <a:solidFill>
                  <a:srgbClr val="004EA8"/>
                </a:solidFill>
              </a:endParaRPr>
            </a:p>
            <a:p>
              <a:pPr algn="ctr"/>
              <a:r>
                <a:rPr lang="en-AU" sz="3200" b="0" dirty="0">
                  <a:solidFill>
                    <a:srgbClr val="004EA8"/>
                  </a:solidFill>
                </a:rPr>
                <a:t>The set of fundamental activities that are done daily to make this system work</a:t>
              </a:r>
            </a:p>
          </p:txBody>
        </p:sp>
        <p:grpSp>
          <p:nvGrpSpPr>
            <p:cNvPr id="40" name="Group 39"/>
            <p:cNvGrpSpPr/>
            <p:nvPr/>
          </p:nvGrpSpPr>
          <p:grpSpPr>
            <a:xfrm>
              <a:off x="1318792" y="4769768"/>
              <a:ext cx="12385376" cy="5838688"/>
              <a:chOff x="2470920" y="5282390"/>
              <a:chExt cx="12385376" cy="5838688"/>
            </a:xfrm>
          </p:grpSpPr>
          <p:grpSp>
            <p:nvGrpSpPr>
              <p:cNvPr id="20" name="Group 19"/>
              <p:cNvGrpSpPr/>
              <p:nvPr/>
            </p:nvGrpSpPr>
            <p:grpSpPr>
              <a:xfrm>
                <a:off x="2470920" y="5282390"/>
                <a:ext cx="12385376" cy="5838688"/>
                <a:chOff x="6439135" y="8241770"/>
                <a:chExt cx="9561076" cy="4928462"/>
              </a:xfrm>
            </p:grpSpPr>
            <p:sp>
              <p:nvSpPr>
                <p:cNvPr id="21" name="Rectangle 20"/>
                <p:cNvSpPr/>
                <p:nvPr/>
              </p:nvSpPr>
              <p:spPr>
                <a:xfrm>
                  <a:off x="6439135" y="8241770"/>
                  <a:ext cx="3062957" cy="22417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Leadership</a:t>
                  </a:r>
                </a:p>
                <a:p>
                  <a:pPr algn="ctr"/>
                  <a:endParaRPr lang="en-AU" sz="3200" b="1" dirty="0">
                    <a:solidFill>
                      <a:schemeClr val="bg1"/>
                    </a:solidFill>
                  </a:endParaRPr>
                </a:p>
              </p:txBody>
            </p:sp>
            <p:sp>
              <p:nvSpPr>
                <p:cNvPr id="22" name="Rectangle 21"/>
                <p:cNvSpPr/>
                <p:nvPr/>
              </p:nvSpPr>
              <p:spPr>
                <a:xfrm>
                  <a:off x="9608703" y="8241770"/>
                  <a:ext cx="3062957" cy="2241713"/>
                </a:xfrm>
                <a:prstGeom prst="rect">
                  <a:avLst/>
                </a:prstGeom>
                <a:solidFill>
                  <a:srgbClr val="B07B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Tiered huddle structure </a:t>
                  </a:r>
                </a:p>
              </p:txBody>
            </p:sp>
            <p:sp>
              <p:nvSpPr>
                <p:cNvPr id="23" name="Rectangle 22"/>
                <p:cNvSpPr/>
                <p:nvPr/>
              </p:nvSpPr>
              <p:spPr>
                <a:xfrm>
                  <a:off x="12777055" y="8241770"/>
                  <a:ext cx="3223156" cy="2241713"/>
                </a:xfrm>
                <a:prstGeom prst="rect">
                  <a:avLst/>
                </a:prstGeom>
                <a:solidFill>
                  <a:srgbClr val="E78A0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endParaRPr lang="en-AU" sz="3200" b="1" dirty="0">
                    <a:solidFill>
                      <a:schemeClr val="bg1"/>
                    </a:solidFill>
                  </a:endParaRPr>
                </a:p>
                <a:p>
                  <a:pPr algn="ctr"/>
                  <a:endParaRPr lang="en-AU" sz="3200" b="1" dirty="0">
                    <a:solidFill>
                      <a:schemeClr val="bg1"/>
                    </a:solidFill>
                  </a:endParaRPr>
                </a:p>
                <a:p>
                  <a:pPr algn="ctr"/>
                  <a:r>
                    <a:rPr lang="en-AU" sz="3200" b="1" dirty="0">
                      <a:solidFill>
                        <a:schemeClr val="bg1"/>
                      </a:solidFill>
                    </a:rPr>
                    <a:t>Visual management practice</a:t>
                  </a:r>
                </a:p>
              </p:txBody>
            </p:sp>
            <p:sp>
              <p:nvSpPr>
                <p:cNvPr id="25" name="Rectangle 24"/>
                <p:cNvSpPr/>
                <p:nvPr/>
              </p:nvSpPr>
              <p:spPr>
                <a:xfrm>
                  <a:off x="6439135" y="10483483"/>
                  <a:ext cx="3062956" cy="268674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Leaders need to support staff to problem solve daily, and use the huddle structure to escalate any problems that cannot be solved.</a:t>
                  </a:r>
                </a:p>
              </p:txBody>
            </p:sp>
            <p:sp>
              <p:nvSpPr>
                <p:cNvPr id="26" name="Rectangle 25"/>
                <p:cNvSpPr/>
                <p:nvPr/>
              </p:nvSpPr>
              <p:spPr>
                <a:xfrm>
                  <a:off x="9608703" y="10483483"/>
                  <a:ext cx="3062956" cy="2686748"/>
                </a:xfrm>
                <a:prstGeom prst="rect">
                  <a:avLst/>
                </a:prstGeom>
                <a:solidFill>
                  <a:srgbClr val="D8B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Involves a team or cross-functional group, huddling daily with a focus on understanding the current status of the organisation.</a:t>
                  </a:r>
                </a:p>
              </p:txBody>
            </p:sp>
            <p:sp>
              <p:nvSpPr>
                <p:cNvPr id="27" name="Rectangle 26"/>
                <p:cNvSpPr/>
                <p:nvPr/>
              </p:nvSpPr>
              <p:spPr>
                <a:xfrm>
                  <a:off x="12777055" y="10483483"/>
                  <a:ext cx="3223156" cy="2686749"/>
                </a:xfrm>
                <a:prstGeom prst="rect">
                  <a:avLst/>
                </a:prstGeom>
                <a:solidFill>
                  <a:srgbClr val="F8D1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a:solidFill>
                        <a:schemeClr val="tx1"/>
                      </a:solidFill>
                    </a:rPr>
                    <a:t>This is simply using visual management instead of </a:t>
                  </a:r>
                  <a:r>
                    <a:rPr lang="en-AU" sz="2800" dirty="0" smtClean="0">
                      <a:solidFill>
                        <a:schemeClr val="tx1"/>
                      </a:solidFill>
                    </a:rPr>
                    <a:t>texts </a:t>
                  </a:r>
                  <a:r>
                    <a:rPr lang="en-AU" sz="2800" dirty="0">
                      <a:solidFill>
                        <a:schemeClr val="tx1"/>
                      </a:solidFill>
                    </a:rPr>
                    <a:t>or other written instructions to help manage daily operations in the huddle structure.</a:t>
                  </a:r>
                </a:p>
              </p:txBody>
            </p:sp>
            <p:pic>
              <p:nvPicPr>
                <p:cNvPr id="29" name="Picture 3" descr="H:\myStuff\10. Images\OSIM\icons8-user-groups-filled-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3692" y="8466123"/>
                  <a:ext cx="952978" cy="952978"/>
                </a:xfrm>
                <a:prstGeom prst="rect">
                  <a:avLst/>
                </a:prstGeom>
                <a:noFill/>
                <a:extLst>
                  <a:ext uri="{909E8E84-426E-40DD-AFC4-6F175D3DCCD1}">
                    <a14:hiddenFill xmlns:a14="http://schemas.microsoft.com/office/drawing/2010/main">
                      <a:solidFill>
                        <a:srgbClr val="FFFFFF"/>
                      </a:solidFill>
                    </a14:hiddenFill>
                  </a:ext>
                </a:extLst>
              </p:spPr>
            </p:pic>
          </p:grpSp>
          <p:pic>
            <p:nvPicPr>
              <p:cNvPr id="1028" name="Picture 4" descr="\\internal.vic.gov.au\DHHS\HomeDirs6\anic2403\Desktop\Better Care Victoria\Admin\Lea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4710" y="5392588"/>
                <a:ext cx="1440160" cy="144016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nternal.vic.gov.au\DHHS\HomeDirs6\anic2403\Desktop\Better Care Victoria\Admin\Board v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57648" y="5405412"/>
                <a:ext cx="1723002" cy="14145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 name="Group 41"/>
            <p:cNvGrpSpPr/>
            <p:nvPr/>
          </p:nvGrpSpPr>
          <p:grpSpPr>
            <a:xfrm>
              <a:off x="17376575" y="5561054"/>
              <a:ext cx="4176466" cy="5041362"/>
              <a:chOff x="18024646" y="6079715"/>
              <a:chExt cx="4176466" cy="5041362"/>
            </a:xfrm>
          </p:grpSpPr>
          <p:sp>
            <p:nvSpPr>
              <p:cNvPr id="33" name="Rectangle 32"/>
              <p:cNvSpPr/>
              <p:nvPr/>
            </p:nvSpPr>
            <p:spPr>
              <a:xfrm>
                <a:off x="18024647" y="6079715"/>
                <a:ext cx="4176465" cy="2680138"/>
              </a:xfrm>
              <a:prstGeom prst="rect">
                <a:avLst/>
              </a:prstGeom>
              <a:solidFill>
                <a:srgbClr val="6398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a:solidFill>
                      <a:schemeClr val="bg1"/>
                    </a:solidFill>
                  </a:rPr>
                  <a:t>Daily readiness assessment</a:t>
                </a:r>
              </a:p>
            </p:txBody>
          </p:sp>
          <p:sp>
            <p:nvSpPr>
              <p:cNvPr id="34" name="Rectangle 33"/>
              <p:cNvSpPr/>
              <p:nvPr/>
            </p:nvSpPr>
            <p:spPr>
              <a:xfrm>
                <a:off x="18024646" y="8759853"/>
                <a:ext cx="4176465" cy="2361224"/>
              </a:xfrm>
              <a:prstGeom prst="rect">
                <a:avLst/>
              </a:prstGeom>
              <a:solidFill>
                <a:srgbClr val="D0EB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r>
                  <a:rPr lang="en-AU" sz="2600" dirty="0">
                    <a:solidFill>
                      <a:schemeClr val="tx1"/>
                    </a:solidFill>
                  </a:rPr>
                  <a:t>Involves asking a series of questions about:</a:t>
                </a:r>
              </a:p>
              <a:p>
                <a:pPr marL="514350" indent="-514350">
                  <a:buAutoNum type="arabicPeriod"/>
                </a:pPr>
                <a:r>
                  <a:rPr lang="en-AU" sz="2600" dirty="0">
                    <a:solidFill>
                      <a:schemeClr val="tx1"/>
                    </a:solidFill>
                  </a:rPr>
                  <a:t>Problems</a:t>
                </a:r>
              </a:p>
              <a:p>
                <a:pPr marL="514350" indent="-514350">
                  <a:buAutoNum type="arabicPeriod"/>
                </a:pPr>
                <a:r>
                  <a:rPr lang="en-AU" sz="2600" dirty="0" smtClean="0">
                    <a:solidFill>
                      <a:schemeClr val="tx1"/>
                    </a:solidFill>
                  </a:rPr>
                  <a:t>People and resources</a:t>
                </a:r>
                <a:endParaRPr lang="en-AU" sz="2600" dirty="0">
                  <a:solidFill>
                    <a:schemeClr val="tx1"/>
                  </a:solidFill>
                </a:endParaRPr>
              </a:p>
              <a:p>
                <a:pPr marL="514350" indent="-514350">
                  <a:buAutoNum type="arabicPeriod"/>
                </a:pPr>
                <a:r>
                  <a:rPr lang="en-AU" sz="2600" dirty="0" smtClean="0">
                    <a:solidFill>
                      <a:schemeClr val="tx1"/>
                    </a:solidFill>
                  </a:rPr>
                  <a:t>Metrics and goals</a:t>
                </a:r>
                <a:endParaRPr lang="en-AU" sz="2600" dirty="0">
                  <a:solidFill>
                    <a:schemeClr val="tx1"/>
                  </a:solidFill>
                </a:endParaRPr>
              </a:p>
            </p:txBody>
          </p:sp>
          <p:pic>
            <p:nvPicPr>
              <p:cNvPr id="1030" name="Picture 6" descr="\\internal.vic.gov.au\DHHS\HomeDirs6\anic2403\Desktop\Better Care Victoria\Admin\Clock.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74861" y="6416114"/>
                <a:ext cx="1077240" cy="1077240"/>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 Placeholder 4"/>
            <p:cNvSpPr txBox="1">
              <a:spLocks/>
            </p:cNvSpPr>
            <p:nvPr/>
          </p:nvSpPr>
          <p:spPr>
            <a:xfrm>
              <a:off x="15072320" y="2753544"/>
              <a:ext cx="8424937" cy="2504438"/>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gn="ctr"/>
              <a:r>
                <a:rPr lang="en-AU" sz="4000" dirty="0">
                  <a:solidFill>
                    <a:srgbClr val="004EA8"/>
                  </a:solidFill>
                </a:rPr>
                <a:t>2. Daily readiness assessment </a:t>
              </a:r>
            </a:p>
            <a:p>
              <a:pPr algn="ctr"/>
              <a:r>
                <a:rPr lang="en-AU" sz="3200" b="0" dirty="0">
                  <a:solidFill>
                    <a:srgbClr val="004EA8"/>
                  </a:solidFill>
                </a:rPr>
                <a:t>An assessment done every day in the huddle structure to help answer the fundamental question “Are we ready today – if not, why not”</a:t>
              </a:r>
            </a:p>
          </p:txBody>
        </p:sp>
      </p:grpSp>
    </p:spTree>
    <p:extLst>
      <p:ext uri="{BB962C8B-B14F-4D97-AF65-F5344CB8AC3E}">
        <p14:creationId xmlns:p14="http://schemas.microsoft.com/office/powerpoint/2010/main" val="4024063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CV/BCV Mash up ">
  <a:themeElements>
    <a:clrScheme name="Safer Care Vic Colours">
      <a:dk1>
        <a:sysClr val="windowText" lastClr="000000"/>
      </a:dk1>
      <a:lt1>
        <a:sysClr val="window" lastClr="FFFFFF"/>
      </a:lt1>
      <a:dk2>
        <a:srgbClr val="007F92"/>
      </a:dk2>
      <a:lt2>
        <a:srgbClr val="64C2C8"/>
      </a:lt2>
      <a:accent1>
        <a:srgbClr val="64C2C8"/>
      </a:accent1>
      <a:accent2>
        <a:srgbClr val="005892"/>
      </a:accent2>
      <a:accent3>
        <a:srgbClr val="C1E6FF"/>
      </a:accent3>
      <a:accent4>
        <a:srgbClr val="00A8B5"/>
      </a:accent4>
      <a:accent5>
        <a:srgbClr val="B3FAFF"/>
      </a:accent5>
      <a:accent6>
        <a:srgbClr val="005EA1"/>
      </a:accent6>
      <a:hlink>
        <a:srgbClr val="722257"/>
      </a:hlink>
      <a:folHlink>
        <a:srgbClr val="333F48"/>
      </a:folHlink>
    </a:clrScheme>
    <a:fontScheme name="SVA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6E6"/>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Master16.9_SCV.potx" id="{CAA364C5-E50B-4FB8-8673-6DCB9BC61A8B}" vid="{B3CF56A5-834E-4A59-9CC5-21D01C2FC3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customUI.xml><?xml version="1.0" encoding="utf-8"?>
<customUI xmlns="http://schemas.microsoft.com/office/2006/01/customui">
  <ribbon startFromScratch="false">
    <tabs>
      <tab id="CustomTab" label="SCV" insertBeforeMso="TabHome" keytip="Q">
        <group idMso="GroupSlides"/>
        <group id="Group1" label="Change Bullet Styles">
          <button idMso="IndentDecrease" visible="true" label="Decrease List Level" size="large"/>
          <button idMso="IndentIncrease" visible="true" label="Increase List Level" size="large"/>
        </group>
        <group id="Group2" label=" ">
          <checkBox idMso="GuidesShowHide" label="Guides"/>
          <splitButton id="groupsplitbutton" size="normal">
            <button idMso="ObjectsGroup"/>
            <menu id="groupsplitmenu" itemSize="large">
              <button idMso="ObjectsUngroup" description="Un-group selected objects" screentip="Un-group selected objects"/>
              <button idMso="ObjectsRegroup" description="Combine and re-Group selected objects" screentip="Combine and re-Group selected objects"/>
            </menu>
          </splitButton>
          <splitButton id="Cropping" size="normal">
            <toggleButton idMso="PictureCrop" label="Crop Tools"/>
            <menu id="CropMenu" itemSize="large">
              <button idMso="PictureFitCrop" description="Resize picture to fit the placeholder proportionally"/>
              <menuSeparator id="croppingmenu2"/>
              <menu idMso="PictureCropAspectRatioMenu" description="Crop image to selected aspect ratio"/>
              <gallery idMso="PictureShapeGallery" description="Crop image to selected shape"/>
            </menu>
          </splitButton>
          <separator id="sep1"/>
          <button idMso="ZoomFitToWindow" size="large" label="Fit to Window"/>
          <separator id="sep2"/>
          <splitButton id="sendbacksplitbutton" size="large">
            <button idMso="ObjectSendToBack" label="Send to Back"/>
            <menu id="sendbacksplitmenu" itemSize="large">
              <button idMso="ObjectBringToFront" label="Bring to Front"/>
            </menu>
          </splitButton>
          <separator id="sep3"/>
          <toggleButton idMso="SelectionPane" label="Selection Pane" size="large"/>
        </group>
        <group id="group3" label=" ">
          <button idMso="HeaderFooterInsert" size="large"/>
          <button idMso="PasteTextOnly" size="large" imageMso="Paste" label="Paste Unformatted"/>
        </group>
      </tab>
    </tabs>
  </ribbon>
</customUI>
</file>

<file path=docProps/app.xml><?xml version="1.0" encoding="utf-8"?>
<Properties xmlns="http://schemas.openxmlformats.org/officeDocument/2006/extended-properties" xmlns:vt="http://schemas.openxmlformats.org/officeDocument/2006/docPropsVTypes">
  <Template>Safer Care Victoria (TEMPLATE TO USE)</Template>
  <TotalTime>4691</TotalTime>
  <Words>2128</Words>
  <Application>Microsoft Office PowerPoint</Application>
  <PresentationFormat>Custom</PresentationFormat>
  <Paragraphs>274</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SCV/BCV Mash up </vt:lpstr>
      <vt:lpstr>PowerPoint Presentation</vt:lpstr>
      <vt:lpstr>Using this slide presentation</vt:lpstr>
      <vt:lpstr>Contents</vt:lpstr>
      <vt:lpstr>PowerPoint Presentation</vt:lpstr>
      <vt:lpstr>What is a DOS?</vt:lpstr>
      <vt:lpstr>Why should we implement one?</vt:lpstr>
      <vt:lpstr>What should we use it for?</vt:lpstr>
      <vt:lpstr>How does a DOS fit with our health service?</vt:lpstr>
      <vt:lpstr>What are the components of a DOS?</vt:lpstr>
      <vt:lpstr>What are the benefits of a DOS?</vt:lpstr>
      <vt:lpstr>Who participates in a DOS?</vt:lpstr>
      <vt:lpstr>PowerPoint Presentation</vt:lpstr>
      <vt:lpstr>What should we consider when implementing a DOS?</vt:lpstr>
      <vt:lpstr>What questions should we consider to help us implement a DOS?</vt:lpstr>
      <vt:lpstr>What challenges should we consider?</vt:lpstr>
      <vt:lpstr>PowerPoint Presentation</vt:lpstr>
      <vt:lpstr>Case study 1: Eastern Health</vt:lpstr>
      <vt:lpstr>Case study 2: St Vincent’s Health</vt:lpstr>
      <vt:lpstr>Case study 3: Peninsula Health</vt:lpstr>
      <vt:lpstr>PowerPoint Presentation</vt:lpstr>
    </vt:vector>
  </TitlesOfParts>
  <Company>Victorian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Bianca Steficar</dc:creator>
  <cp:lastModifiedBy>Natalie Bemrose</cp:lastModifiedBy>
  <cp:revision>232</cp:revision>
  <cp:lastPrinted>2018-01-17T06:09:35Z</cp:lastPrinted>
  <dcterms:created xsi:type="dcterms:W3CDTF">2017-08-15T07:17:18Z</dcterms:created>
  <dcterms:modified xsi:type="dcterms:W3CDTF">2018-06-05T01:13:17Z</dcterms:modified>
  <cp:category>PowerPoint Template</cp:category>
</cp:coreProperties>
</file>