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5"/>
  </p:notesMasterIdLst>
  <p:handoutMasterIdLst>
    <p:handoutMasterId r:id="rId46"/>
  </p:handoutMasterIdLst>
  <p:sldIdLst>
    <p:sldId id="256" r:id="rId5"/>
    <p:sldId id="337" r:id="rId6"/>
    <p:sldId id="378" r:id="rId7"/>
    <p:sldId id="379" r:id="rId8"/>
    <p:sldId id="701" r:id="rId9"/>
    <p:sldId id="699" r:id="rId10"/>
    <p:sldId id="700" r:id="rId11"/>
    <p:sldId id="338" r:id="rId12"/>
    <p:sldId id="289" r:id="rId13"/>
    <p:sldId id="363" r:id="rId14"/>
    <p:sldId id="364" r:id="rId15"/>
    <p:sldId id="365" r:id="rId16"/>
    <p:sldId id="357" r:id="rId17"/>
    <p:sldId id="360" r:id="rId18"/>
    <p:sldId id="358" r:id="rId19"/>
    <p:sldId id="359" r:id="rId20"/>
    <p:sldId id="361" r:id="rId21"/>
    <p:sldId id="331" r:id="rId22"/>
    <p:sldId id="362" r:id="rId23"/>
    <p:sldId id="369" r:id="rId24"/>
    <p:sldId id="702" r:id="rId25"/>
    <p:sldId id="703" r:id="rId26"/>
    <p:sldId id="332" r:id="rId27"/>
    <p:sldId id="366" r:id="rId28"/>
    <p:sldId id="353" r:id="rId29"/>
    <p:sldId id="316" r:id="rId30"/>
    <p:sldId id="321" r:id="rId31"/>
    <p:sldId id="317" r:id="rId32"/>
    <p:sldId id="318" r:id="rId33"/>
    <p:sldId id="319" r:id="rId34"/>
    <p:sldId id="339" r:id="rId35"/>
    <p:sldId id="304" r:id="rId36"/>
    <p:sldId id="305" r:id="rId37"/>
    <p:sldId id="306" r:id="rId38"/>
    <p:sldId id="308" r:id="rId39"/>
    <p:sldId id="354" r:id="rId40"/>
    <p:sldId id="355" r:id="rId41"/>
    <p:sldId id="356" r:id="rId42"/>
    <p:sldId id="372" r:id="rId43"/>
    <p:sldId id="335" r:id="rId44"/>
  </p:sldIdLst>
  <p:sldSz cx="9144000" cy="5148263"/>
  <p:notesSz cx="6858000" cy="9144000"/>
  <p:defaultTextStyle>
    <a:defPPr>
      <a:defRPr lang="en-US"/>
    </a:defPPr>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T Rizzoli (DHHS)" initials="HTR(" lastIdx="3" clrIdx="0">
    <p:extLst>
      <p:ext uri="{19B8F6BF-5375-455C-9EA6-DF929625EA0E}">
        <p15:presenceInfo xmlns:p15="http://schemas.microsoft.com/office/powerpoint/2012/main" userId="S::Helen.T.Rizzoli@safercare.vic.gov.au::5f02a3ec-f403-4754-8282-c51b77a56fd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1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F571DF-ACDB-4A9C-880F-C4052F850BA0}" v="1" dt="2021-05-20T02:26:00"/>
  </p1510:revLst>
</p1510:revInfo>
</file>

<file path=ppt/tableStyles.xml><?xml version="1.0" encoding="utf-8"?>
<a:tblStyleLst xmlns:a="http://schemas.openxmlformats.org/drawingml/2006/main" def="{785F01EC-6FE7-43F9-B863-10CF3ED7CFCE}">
  <a:tblStyle styleId="{785F01EC-6FE7-43F9-B863-10CF3ED7CFCE}" styleName="SCV Table">
    <a:wholeTbl>
      <a:tcTxStyle>
        <a:fontRef idx="minor">
          <a:prstClr val="black"/>
        </a:fontRef>
        <a:schemeClr val="dk1"/>
      </a:tcTxStyle>
      <a:tcStyle>
        <a:tcBdr>
          <a:left>
            <a:ln w="12700" cmpd="sng">
              <a:noFill/>
            </a:ln>
          </a:left>
          <a:right>
            <a:ln w="12700" cmpd="sng">
              <a:noFill/>
            </a:ln>
          </a:right>
          <a:top>
            <a:ln w="3175" cmpd="sng">
              <a:solidFill>
                <a:schemeClr val="lt2"/>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noFill/>
        </a:fill>
      </a:tcStyle>
    </a:firstCol>
    <a:firstRow>
      <a:tcTxStyle b="on">
        <a:fontRef idx="minor">
          <a:schemeClr val="dk2"/>
        </a:fontRef>
        <a:schemeClr val="dk2"/>
      </a:tcTxStyle>
      <a:tcStyle>
        <a:tcBdr>
          <a:bottom>
            <a:ln w="38100" cmpd="sng">
              <a:solidFill>
                <a:schemeClr val="accent6"/>
              </a:solidFill>
            </a:ln>
          </a:bottom>
        </a:tcBdr>
        <a:fill>
          <a:solidFill>
            <a:schemeClr val="lt2"/>
          </a:solidFill>
        </a:fill>
      </a:tcStyle>
    </a:firstRow>
  </a:tblStyle>
  <a:tblStyle styleId="{450DDCDF-74B0-44AD-A3D2-FDAAE5D156A9}" styleName="SCV Table First Column Shade">
    <a:wholeTbl>
      <a:tcTxStyle>
        <a:fontRef idx="minor">
          <a:prstClr val="black"/>
        </a:fontRef>
        <a:schemeClr val="dk1"/>
      </a:tcTxStyle>
      <a:tcStyle>
        <a:tcBdr>
          <a:left>
            <a:ln w="12700" cmpd="sng">
              <a:noFill/>
            </a:ln>
          </a:left>
          <a:right>
            <a:ln w="12700" cmpd="sng">
              <a:noFill/>
            </a:ln>
          </a:right>
          <a:top>
            <a:ln w="3175" cmpd="sng">
              <a:solidFill>
                <a:schemeClr val="accent5"/>
              </a:solidFill>
            </a:ln>
          </a:top>
          <a:bottom>
            <a:ln w="3175" cmpd="sng">
              <a:solidFill>
                <a:schemeClr val="accent5"/>
              </a:solidFill>
            </a:ln>
          </a:bottom>
          <a:insideH>
            <a:ln w="3175" cmpd="sng">
              <a:solidFill>
                <a:schemeClr val="accent5"/>
              </a:solidFill>
            </a:ln>
          </a:insideH>
          <a:insideV>
            <a:ln w="12700" cmpd="sng">
              <a:noFill/>
            </a:ln>
          </a:insideV>
        </a:tcBdr>
        <a:fill>
          <a:noFill/>
        </a:fill>
      </a:tcStyle>
    </a:wholeTbl>
    <a:firstCol>
      <a:tcTxStyle b="on">
        <a:fontRef idx="minor">
          <a:schemeClr val="dk2"/>
        </a:fontRef>
        <a:schemeClr val="dk2"/>
      </a:tcTxStyle>
      <a:tcStyle>
        <a:tcBdr/>
        <a:fill>
          <a:solidFill>
            <a:schemeClr val="lt2"/>
          </a:solidFill>
        </a:fill>
      </a:tcStyle>
    </a:firstCo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7" d="100"/>
          <a:sy n="137" d="100"/>
        </p:scale>
        <p:origin x="786" y="12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D95FFB-6DF1-4E7F-BBC9-C647C36F5FB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9F7C48-B208-4EE2-B036-3CB7E49172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624BF4-3BBC-41B9-B2CA-A8750E2EE9EC}" type="datetimeFigureOut">
              <a:rPr lang="en-US" smtClean="0"/>
              <a:t>5/20/2021</a:t>
            </a:fld>
            <a:endParaRPr lang="en-US"/>
          </a:p>
        </p:txBody>
      </p:sp>
      <p:sp>
        <p:nvSpPr>
          <p:cNvPr id="4" name="Footer Placeholder 3">
            <a:extLst>
              <a:ext uri="{FF2B5EF4-FFF2-40B4-BE49-F238E27FC236}">
                <a16:creationId xmlns:a16="http://schemas.microsoft.com/office/drawing/2014/main" id="{BC049500-DE5C-42BD-A4FE-119036358EA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CDBC908-B90B-4F01-90E4-14843EE571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5084E4-C499-4E44-933D-F1C0D519E736}" type="slidenum">
              <a:rPr lang="en-US" smtClean="0"/>
              <a:t>‹#›</a:t>
            </a:fld>
            <a:endParaRPr lang="en-US"/>
          </a:p>
        </p:txBody>
      </p:sp>
    </p:spTree>
    <p:extLst>
      <p:ext uri="{BB962C8B-B14F-4D97-AF65-F5344CB8AC3E}">
        <p14:creationId xmlns:p14="http://schemas.microsoft.com/office/powerpoint/2010/main" val="1447377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D75A7-A785-4641-97D6-B79176D50B34}" type="datetimeFigureOut">
              <a:rPr lang="en-US" smtClean="0"/>
              <a:t>5/20/2021</a:t>
            </a:fld>
            <a:endParaRPr lang="en-US"/>
          </a:p>
        </p:txBody>
      </p:sp>
      <p:sp>
        <p:nvSpPr>
          <p:cNvPr id="4" name="Slide Image Placeholder 3"/>
          <p:cNvSpPr>
            <a:spLocks noGrp="1" noRot="1" noChangeAspect="1"/>
          </p:cNvSpPr>
          <p:nvPr>
            <p:ph type="sldImg" idx="2"/>
          </p:nvPr>
        </p:nvSpPr>
        <p:spPr>
          <a:xfrm>
            <a:off x="688975" y="1143000"/>
            <a:ext cx="54800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2429E-84F1-4454-9E84-CF1ED96B85E3}" type="slidenum">
              <a:rPr lang="en-US" smtClean="0"/>
              <a:t>‹#›</a:t>
            </a:fld>
            <a:endParaRPr lang="en-US"/>
          </a:p>
        </p:txBody>
      </p:sp>
    </p:spTree>
    <p:extLst>
      <p:ext uri="{BB962C8B-B14F-4D97-AF65-F5344CB8AC3E}">
        <p14:creationId xmlns:p14="http://schemas.microsoft.com/office/powerpoint/2010/main" val="4044813119"/>
      </p:ext>
    </p:extLst>
  </p:cSld>
  <p:clrMap bg1="lt1" tx1="dk1" bg2="lt2" tx2="dk2" accent1="accent1" accent2="accent2" accent3="accent3" accent4="accent4" accent5="accent5" accent6="accent6" hlink="hlink" folHlink="folHlink"/>
  <p:notesStyle>
    <a:lvl1pPr marL="0" algn="l" defTabSz="685891" rtl="0" eaLnBrk="1" latinLnBrk="0" hangingPunct="1">
      <a:defRPr sz="900" kern="1200">
        <a:solidFill>
          <a:schemeClr val="tx1"/>
        </a:solidFill>
        <a:latin typeface="+mn-lt"/>
        <a:ea typeface="+mn-ea"/>
        <a:cs typeface="+mn-cs"/>
      </a:defRPr>
    </a:lvl1pPr>
    <a:lvl2pPr marL="342945" algn="l" defTabSz="685891" rtl="0" eaLnBrk="1" latinLnBrk="0" hangingPunct="1">
      <a:defRPr sz="900" kern="1200">
        <a:solidFill>
          <a:schemeClr val="tx1"/>
        </a:solidFill>
        <a:latin typeface="+mn-lt"/>
        <a:ea typeface="+mn-ea"/>
        <a:cs typeface="+mn-cs"/>
      </a:defRPr>
    </a:lvl2pPr>
    <a:lvl3pPr marL="685891" algn="l" defTabSz="685891" rtl="0" eaLnBrk="1" latinLnBrk="0" hangingPunct="1">
      <a:defRPr sz="900" kern="1200">
        <a:solidFill>
          <a:schemeClr val="tx1"/>
        </a:solidFill>
        <a:latin typeface="+mn-lt"/>
        <a:ea typeface="+mn-ea"/>
        <a:cs typeface="+mn-cs"/>
      </a:defRPr>
    </a:lvl3pPr>
    <a:lvl4pPr marL="1028837" algn="l" defTabSz="685891" rtl="0" eaLnBrk="1" latinLnBrk="0" hangingPunct="1">
      <a:defRPr sz="900" kern="1200">
        <a:solidFill>
          <a:schemeClr val="tx1"/>
        </a:solidFill>
        <a:latin typeface="+mn-lt"/>
        <a:ea typeface="+mn-ea"/>
        <a:cs typeface="+mn-cs"/>
      </a:defRPr>
    </a:lvl4pPr>
    <a:lvl5pPr marL="1371783" algn="l" defTabSz="685891" rtl="0" eaLnBrk="1" latinLnBrk="0" hangingPunct="1">
      <a:defRPr sz="900" kern="1200">
        <a:solidFill>
          <a:schemeClr val="tx1"/>
        </a:solidFill>
        <a:latin typeface="+mn-lt"/>
        <a:ea typeface="+mn-ea"/>
        <a:cs typeface="+mn-cs"/>
      </a:defRPr>
    </a:lvl5pPr>
    <a:lvl6pPr marL="1714728" algn="l" defTabSz="685891" rtl="0" eaLnBrk="1" latinLnBrk="0" hangingPunct="1">
      <a:defRPr sz="900" kern="1200">
        <a:solidFill>
          <a:schemeClr val="tx1"/>
        </a:solidFill>
        <a:latin typeface="+mn-lt"/>
        <a:ea typeface="+mn-ea"/>
        <a:cs typeface="+mn-cs"/>
      </a:defRPr>
    </a:lvl6pPr>
    <a:lvl7pPr marL="2057674" algn="l" defTabSz="685891" rtl="0" eaLnBrk="1" latinLnBrk="0" hangingPunct="1">
      <a:defRPr sz="900" kern="1200">
        <a:solidFill>
          <a:schemeClr val="tx1"/>
        </a:solidFill>
        <a:latin typeface="+mn-lt"/>
        <a:ea typeface="+mn-ea"/>
        <a:cs typeface="+mn-cs"/>
      </a:defRPr>
    </a:lvl7pPr>
    <a:lvl8pPr marL="2400620" algn="l" defTabSz="685891" rtl="0" eaLnBrk="1" latinLnBrk="0" hangingPunct="1">
      <a:defRPr sz="900" kern="1200">
        <a:solidFill>
          <a:schemeClr val="tx1"/>
        </a:solidFill>
        <a:latin typeface="+mn-lt"/>
        <a:ea typeface="+mn-ea"/>
        <a:cs typeface="+mn-cs"/>
      </a:defRPr>
    </a:lvl8pPr>
    <a:lvl9pPr marL="2743566" algn="l" defTabSz="685891"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45" lvl="1" indent="0">
              <a:buFont typeface="Arial" panose="020B0604020202020204" pitchFamily="34" charset="0"/>
              <a:buNone/>
            </a:pPr>
            <a:endParaRPr lang="en-AU" b="1" i="0"/>
          </a:p>
        </p:txBody>
      </p:sp>
      <p:sp>
        <p:nvSpPr>
          <p:cNvPr id="4" name="Slide Number Placeholder 3"/>
          <p:cNvSpPr>
            <a:spLocks noGrp="1"/>
          </p:cNvSpPr>
          <p:nvPr>
            <p:ph type="sldNum" sz="quarter" idx="5"/>
          </p:nvPr>
        </p:nvSpPr>
        <p:spPr/>
        <p:txBody>
          <a:bodyPr/>
          <a:lstStyle/>
          <a:p>
            <a:fld id="{E212429E-84F1-4454-9E84-CF1ED96B85E3}" type="slidenum">
              <a:rPr lang="en-US" smtClean="0"/>
              <a:t>5</a:t>
            </a:fld>
            <a:endParaRPr lang="en-US"/>
          </a:p>
        </p:txBody>
      </p:sp>
    </p:spTree>
    <p:extLst>
      <p:ext uri="{BB962C8B-B14F-4D97-AF65-F5344CB8AC3E}">
        <p14:creationId xmlns:p14="http://schemas.microsoft.com/office/powerpoint/2010/main" val="25345258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4441" cy="5149983"/>
          </a:xfrm>
          <a:prstGeom prst="rect">
            <a:avLst/>
          </a:prstGeom>
        </p:spPr>
      </p:pic>
      <p:sp>
        <p:nvSpPr>
          <p:cNvPr id="2" name="Title 1"/>
          <p:cNvSpPr>
            <a:spLocks noGrp="1"/>
          </p:cNvSpPr>
          <p:nvPr>
            <p:ph type="ctrTitle"/>
          </p:nvPr>
        </p:nvSpPr>
        <p:spPr>
          <a:xfrm>
            <a:off x="684000" y="1818000"/>
            <a:ext cx="7200000" cy="1152000"/>
          </a:xfrm>
        </p:spPr>
        <p:txBody>
          <a:bodyPr anchor="b"/>
          <a:lstStyle>
            <a:lvl1pPr algn="l">
              <a:lnSpc>
                <a:spcPct val="100000"/>
              </a:lnSpc>
              <a:defRPr sz="3500" spc="-4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684000" y="2952000"/>
            <a:ext cx="7200000" cy="720000"/>
          </a:xfrm>
        </p:spPr>
        <p:txBody>
          <a:bodyPr/>
          <a:lstStyle>
            <a:lvl1pPr marL="0" indent="0" algn="l">
              <a:lnSpc>
                <a:spcPct val="100000"/>
              </a:lnSpc>
              <a:spcBef>
                <a:spcPts val="0"/>
              </a:spcBef>
              <a:spcAft>
                <a:spcPts val="600"/>
              </a:spcAft>
              <a:buNone/>
              <a:defRPr sz="2800"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cxnSp>
        <p:nvCxnSpPr>
          <p:cNvPr id="9" name="Straight Connector 8"/>
          <p:cNvCxnSpPr/>
          <p:nvPr userDrawn="1"/>
        </p:nvCxnSpPr>
        <p:spPr>
          <a:xfrm>
            <a:off x="738000" y="1699200"/>
            <a:ext cx="47520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hasCustomPrompt="1"/>
          </p:nvPr>
        </p:nvSpPr>
        <p:spPr>
          <a:xfrm>
            <a:off x="684000" y="1368000"/>
            <a:ext cx="3600000" cy="288000"/>
          </a:xfrm>
        </p:spPr>
        <p:txBody>
          <a:bodyPr anchor="ctr" anchorCtr="0"/>
          <a:lstStyle>
            <a:lvl1pPr>
              <a:defRPr sz="1200" b="1" baseline="0"/>
            </a:lvl1pPr>
          </a:lstStyle>
          <a:p>
            <a:pPr lvl="0"/>
            <a:r>
              <a:rPr lang="en-US"/>
              <a:t>Day Month Year</a:t>
            </a:r>
            <a:endParaRPr lang="en-AU"/>
          </a:p>
        </p:txBody>
      </p:sp>
    </p:spTree>
    <p:extLst>
      <p:ext uri="{BB962C8B-B14F-4D97-AF65-F5344CB8AC3E}">
        <p14:creationId xmlns:p14="http://schemas.microsoft.com/office/powerpoint/2010/main" val="3032035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mall Fo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76000" cy="309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930887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our Column Subheads (Small Fo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11AF48-53C3-4EF8-82DB-4351281A2FB4}"/>
              </a:ext>
            </a:extLst>
          </p:cNvPr>
          <p:cNvSpPr>
            <a:spLocks noGrp="1"/>
          </p:cNvSpPr>
          <p:nvPr>
            <p:ph type="title"/>
          </p:nvPr>
        </p:nvSpPr>
        <p:spPr>
          <a:xfrm>
            <a:off x="684000" y="972000"/>
            <a:ext cx="7740000" cy="720000"/>
          </a:xfrm>
        </p:spPr>
        <p:txBody>
          <a:bodyPr/>
          <a:lstStyle/>
          <a:p>
            <a:r>
              <a:rPr lang="en-US"/>
              <a:t>Click to edit Master title style</a:t>
            </a:r>
          </a:p>
        </p:txBody>
      </p:sp>
      <p:sp>
        <p:nvSpPr>
          <p:cNvPr id="6" name="Text Placeholder 5">
            <a:extLst>
              <a:ext uri="{FF2B5EF4-FFF2-40B4-BE49-F238E27FC236}">
                <a16:creationId xmlns:a16="http://schemas.microsoft.com/office/drawing/2014/main" id="{9AE31CD4-82E6-4B86-93AF-80A4E1187D39}"/>
              </a:ext>
            </a:extLst>
          </p:cNvPr>
          <p:cNvSpPr>
            <a:spLocks noGrp="1"/>
          </p:cNvSpPr>
          <p:nvPr>
            <p:ph type="body" sz="quarter" idx="15"/>
          </p:nvPr>
        </p:nvSpPr>
        <p:spPr>
          <a:xfrm>
            <a:off x="4608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19" name="Text Placeholder 5">
            <a:extLst>
              <a:ext uri="{FF2B5EF4-FFF2-40B4-BE49-F238E27FC236}">
                <a16:creationId xmlns:a16="http://schemas.microsoft.com/office/drawing/2014/main" id="{201EA31C-2752-4408-9F95-C793B94E7393}"/>
              </a:ext>
            </a:extLst>
          </p:cNvPr>
          <p:cNvSpPr>
            <a:spLocks noGrp="1"/>
          </p:cNvSpPr>
          <p:nvPr>
            <p:ph type="body" sz="quarter" idx="22"/>
          </p:nvPr>
        </p:nvSpPr>
        <p:spPr>
          <a:xfrm>
            <a:off x="684000" y="1782000"/>
            <a:ext cx="3844800" cy="684000"/>
          </a:xfrm>
        </p:spPr>
        <p:txBody>
          <a:bodyPr/>
          <a:lstStyle>
            <a:lvl1pPr>
              <a:lnSpc>
                <a:spcPct val="100000"/>
              </a:lnSpc>
              <a:spcAft>
                <a:spcPts val="0"/>
              </a:spcAft>
              <a:defRPr b="1">
                <a:solidFill>
                  <a:schemeClr val="tx2"/>
                </a:solidFill>
              </a:defRPr>
            </a:lvl1pPr>
            <a:lvl2pPr>
              <a:defRPr sz="1200"/>
            </a:lvl2pPr>
          </a:lstStyle>
          <a:p>
            <a:pPr lvl="0"/>
            <a:r>
              <a:rPr lang="en-US"/>
              <a:t>Edit Master text styles</a:t>
            </a:r>
          </a:p>
          <a:p>
            <a:pPr lvl="1"/>
            <a:r>
              <a:rPr lang="en-US"/>
              <a:t>Second level</a:t>
            </a:r>
          </a:p>
        </p:txBody>
      </p:sp>
      <p:sp>
        <p:nvSpPr>
          <p:cNvPr id="21" name="Text Placeholder 20">
            <a:extLst>
              <a:ext uri="{FF2B5EF4-FFF2-40B4-BE49-F238E27FC236}">
                <a16:creationId xmlns:a16="http://schemas.microsoft.com/office/drawing/2014/main" id="{5F4A0907-A8F3-4307-9E78-4EE4F2627797}"/>
              </a:ext>
            </a:extLst>
          </p:cNvPr>
          <p:cNvSpPr>
            <a:spLocks noGrp="1"/>
          </p:cNvSpPr>
          <p:nvPr>
            <p:ph type="body" sz="quarter" idx="23" hasCustomPrompt="1"/>
          </p:nvPr>
        </p:nvSpPr>
        <p:spPr>
          <a:xfrm>
            <a:off x="684213"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3" name="Text Placeholder 22">
            <a:extLst>
              <a:ext uri="{FF2B5EF4-FFF2-40B4-BE49-F238E27FC236}">
                <a16:creationId xmlns:a16="http://schemas.microsoft.com/office/drawing/2014/main" id="{5A19B4D0-F0A4-4EDE-AA09-F42A8B2D4A99}"/>
              </a:ext>
            </a:extLst>
          </p:cNvPr>
          <p:cNvSpPr>
            <a:spLocks noGrp="1"/>
          </p:cNvSpPr>
          <p:nvPr>
            <p:ph type="body" sz="quarter" idx="24" hasCustomPrompt="1"/>
          </p:nvPr>
        </p:nvSpPr>
        <p:spPr>
          <a:xfrm>
            <a:off x="2638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90800" indent="-180000">
              <a:lnSpc>
                <a:spcPct val="99000"/>
              </a:lnSpc>
              <a:spcBef>
                <a:spcPts val="0"/>
              </a:spcBef>
              <a:spcAft>
                <a:spcPts val="900"/>
              </a:spcAft>
              <a:defRPr sz="900" b="0" i="0" baseline="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5" name="Text Placeholder 24">
            <a:extLst>
              <a:ext uri="{FF2B5EF4-FFF2-40B4-BE49-F238E27FC236}">
                <a16:creationId xmlns:a16="http://schemas.microsoft.com/office/drawing/2014/main" id="{65ADA753-B141-4A69-973B-F516E81F5B90}"/>
              </a:ext>
            </a:extLst>
          </p:cNvPr>
          <p:cNvSpPr>
            <a:spLocks noGrp="1"/>
          </p:cNvSpPr>
          <p:nvPr>
            <p:ph type="body" sz="quarter" idx="25" hasCustomPrompt="1"/>
          </p:nvPr>
        </p:nvSpPr>
        <p:spPr>
          <a:xfrm>
            <a:off x="46080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7" name="Text Placeholder 26">
            <a:extLst>
              <a:ext uri="{FF2B5EF4-FFF2-40B4-BE49-F238E27FC236}">
                <a16:creationId xmlns:a16="http://schemas.microsoft.com/office/drawing/2014/main" id="{C4167390-9AA1-41C0-812E-1F3F257346C1}"/>
              </a:ext>
            </a:extLst>
          </p:cNvPr>
          <p:cNvSpPr>
            <a:spLocks noGrp="1"/>
          </p:cNvSpPr>
          <p:nvPr>
            <p:ph type="body" sz="quarter" idx="26" hasCustomPrompt="1"/>
          </p:nvPr>
        </p:nvSpPr>
        <p:spPr>
          <a:xfrm>
            <a:off x="6562800" y="2502000"/>
            <a:ext cx="1890000" cy="2376000"/>
          </a:xfrm>
        </p:spPr>
        <p:txBody>
          <a:bodyPr/>
          <a:lstStyle>
            <a:lvl1pPr>
              <a:lnSpc>
                <a:spcPct val="99000"/>
              </a:lnSpc>
              <a:spcAft>
                <a:spcPts val="900"/>
              </a:spcAft>
              <a:defRPr sz="900" b="0" i="0">
                <a:latin typeface="+mn-lt"/>
              </a:defRPr>
            </a:lvl1pPr>
            <a:lvl2pPr>
              <a:lnSpc>
                <a:spcPct val="99000"/>
              </a:lnSpc>
              <a:spcBef>
                <a:spcPts val="0"/>
              </a:spcBef>
              <a:spcAft>
                <a:spcPts val="900"/>
              </a:spcAft>
              <a:defRPr sz="900" b="1" i="0">
                <a:latin typeface="+mn-lt"/>
              </a:defRPr>
            </a:lvl2pPr>
            <a:lvl3pPr marL="180000" indent="-180000">
              <a:lnSpc>
                <a:spcPct val="99000"/>
              </a:lnSpc>
              <a:spcBef>
                <a:spcPts val="0"/>
              </a:spcBef>
              <a:spcAft>
                <a:spcPts val="900"/>
              </a:spcAft>
              <a:defRPr sz="900" b="0" i="0">
                <a:latin typeface="+mn-lt"/>
              </a:defRPr>
            </a:lvl3pPr>
            <a:lvl4pPr marL="360000" indent="-180000">
              <a:lnSpc>
                <a:spcPct val="99000"/>
              </a:lnSpc>
              <a:spcBef>
                <a:spcPts val="0"/>
              </a:spcBef>
              <a:spcAft>
                <a:spcPts val="900"/>
              </a:spcAft>
              <a:defRPr sz="900" b="0" i="0">
                <a:latin typeface="+mn-lt"/>
              </a:defRPr>
            </a:lvl4pPr>
            <a:lvl5pPr marL="540000" indent="-180000">
              <a:lnSpc>
                <a:spcPct val="99000"/>
              </a:lnSpc>
              <a:spcBef>
                <a:spcPts val="0"/>
              </a:spcBef>
              <a:spcAft>
                <a:spcPts val="900"/>
              </a:spcAft>
              <a:defRPr sz="900" b="0" i="0">
                <a:latin typeface="+mn-lt"/>
              </a:defRPr>
            </a:lvl5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27"/>
          </p:nvPr>
        </p:nvSpPr>
        <p:spPr/>
        <p:txBody>
          <a:bodyPr/>
          <a:lstStyle/>
          <a:p>
            <a:endParaRPr lang="en-US"/>
          </a:p>
        </p:txBody>
      </p:sp>
      <p:sp>
        <p:nvSpPr>
          <p:cNvPr id="4" name="Footer Placeholder 3"/>
          <p:cNvSpPr>
            <a:spLocks noGrp="1"/>
          </p:cNvSpPr>
          <p:nvPr>
            <p:ph type="ftr" sz="quarter" idx="28"/>
          </p:nvPr>
        </p:nvSpPr>
        <p:spPr/>
        <p:txBody>
          <a:bodyPr/>
          <a:lstStyle/>
          <a:p>
            <a:endParaRPr lang="en-US"/>
          </a:p>
        </p:txBody>
      </p:sp>
      <p:sp>
        <p:nvSpPr>
          <p:cNvPr id="5" name="Slide Number Placeholder 4"/>
          <p:cNvSpPr>
            <a:spLocks noGrp="1"/>
          </p:cNvSpPr>
          <p:nvPr>
            <p:ph type="sldNum" sz="quarter" idx="29"/>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20536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33542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947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457624"/>
            <a:ext cx="6507167" cy="2402523"/>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p>
        </p:txBody>
      </p:sp>
      <p:sp>
        <p:nvSpPr>
          <p:cNvPr id="3" name="Subtitle 2"/>
          <p:cNvSpPr>
            <a:spLocks noGrp="1"/>
          </p:cNvSpPr>
          <p:nvPr>
            <p:ph type="subTitle" idx="1"/>
          </p:nvPr>
        </p:nvSpPr>
        <p:spPr>
          <a:xfrm>
            <a:off x="1313259" y="2917349"/>
            <a:ext cx="6507167" cy="1430073"/>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7B93B6B-B717-484C-BCAE-6C5A3207E3CE}" type="datetimeFigureOut">
              <a:rPr lang="en-AU" smtClean="0"/>
              <a:t>20/05/2021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2F0CBAE-0B15-4792-91CA-FED1FF095F0A}" type="slidenum">
              <a:rPr lang="en-AU" smtClean="0"/>
              <a:t>‹#›</a:t>
            </a:fld>
            <a:endParaRPr lang="en-AU"/>
          </a:p>
        </p:txBody>
      </p:sp>
    </p:spTree>
    <p:extLst>
      <p:ext uri="{BB962C8B-B14F-4D97-AF65-F5344CB8AC3E}">
        <p14:creationId xmlns:p14="http://schemas.microsoft.com/office/powerpoint/2010/main" val="247233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1"/>
          <p:cNvSpPr>
            <a:spLocks noGrp="1"/>
          </p:cNvSpPr>
          <p:nvPr>
            <p:ph type="title"/>
          </p:nvPr>
        </p:nvSpPr>
        <p:spPr>
          <a:xfrm>
            <a:off x="684000" y="1800000"/>
            <a:ext cx="6840000" cy="576000"/>
          </a:xfrm>
        </p:spPr>
        <p:txBody>
          <a:bodyPr anchor="b"/>
          <a:lstStyle>
            <a:lvl1pPr>
              <a:lnSpc>
                <a:spcPct val="100000"/>
              </a:lnSpc>
              <a:defRPr sz="3000" baseline="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684000" y="2358000"/>
            <a:ext cx="6840000" cy="1080000"/>
          </a:xfrm>
        </p:spPr>
        <p:txBody>
          <a:bodyPr/>
          <a:lstStyle>
            <a:lvl1pPr marL="0" indent="0">
              <a:lnSpc>
                <a:spcPct val="100000"/>
              </a:lnSpc>
              <a:spcBef>
                <a:spcPts val="0"/>
              </a:spcBef>
              <a:spcAft>
                <a:spcPts val="600"/>
              </a:spcAft>
              <a:buNone/>
              <a:defRPr sz="2400" baseline="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cxnSp>
        <p:nvCxnSpPr>
          <p:cNvPr id="6" name="Straight Connector 5"/>
          <p:cNvCxnSpPr/>
          <p:nvPr userDrawn="1"/>
        </p:nvCxnSpPr>
        <p:spPr>
          <a:xfrm>
            <a:off x="738000" y="1699200"/>
            <a:ext cx="2167200" cy="0"/>
          </a:xfrm>
          <a:prstGeom prst="line">
            <a:avLst/>
          </a:prstGeom>
          <a:ln w="38100">
            <a:solidFill>
              <a:srgbClr val="00001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339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77D6717D-74C1-40D7-A481-98C02B45F511}"/>
              </a:ext>
            </a:extLst>
          </p:cNvPr>
          <p:cNvSpPr>
            <a:spLocks noGrp="1"/>
          </p:cNvSpPr>
          <p:nvPr>
            <p:ph sz="quarter" idx="13" hasCustomPrompt="1"/>
          </p:nvPr>
        </p:nvSpPr>
        <p:spPr>
          <a:xfrm>
            <a:off x="684000" y="1782000"/>
            <a:ext cx="7740000" cy="2880000"/>
          </a:xfrm>
        </p:spPr>
        <p:txBody>
          <a:bodyPr/>
          <a:lstStyle>
            <a:lvl1pPr>
              <a:defRPr baseline="0"/>
            </a:lvl1pPr>
          </a:lstStyle>
          <a:p>
            <a:pPr lvl="0"/>
            <a:r>
              <a:rPr lang="en-US"/>
              <a:t>Insert text here. Click the Increase List Level button once for a heading and twice for a bullet. Use the Decrease List Level button to move back through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CF2E2921-288E-469A-A2AC-4B43F0F08E82}"/>
              </a:ext>
            </a:extLst>
          </p:cNvPr>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4"/>
          </p:nvPr>
        </p:nvSpPr>
        <p:spPr/>
        <p:txBody>
          <a:bodyPr/>
          <a:lstStyle/>
          <a:p>
            <a:endParaRPr lang="en-US"/>
          </a:p>
        </p:txBody>
      </p:sp>
      <p:sp>
        <p:nvSpPr>
          <p:cNvPr id="4" name="Footer Placeholder 3"/>
          <p:cNvSpPr>
            <a:spLocks noGrp="1"/>
          </p:cNvSpPr>
          <p:nvPr>
            <p:ph type="ftr" sz="quarter" idx="15"/>
          </p:nvPr>
        </p:nvSpPr>
        <p:spPr/>
        <p:txBody>
          <a:bodyPr/>
          <a:lstStyle/>
          <a:p>
            <a:endParaRPr lang="en-US"/>
          </a:p>
        </p:txBody>
      </p:sp>
      <p:sp>
        <p:nvSpPr>
          <p:cNvPr id="5" name="Slide Number Placeholder 4"/>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737630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818000"/>
            <a:ext cx="3708000" cy="306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1818000"/>
            <a:ext cx="3708000" cy="3060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p:cNvSpPr>
            <a:spLocks noGrp="1"/>
          </p:cNvSpPr>
          <p:nvPr>
            <p:ph type="dt" sz="half" idx="13"/>
          </p:nvPr>
        </p:nvSpPr>
        <p:spPr/>
        <p:txBody>
          <a:bodyPr/>
          <a:lstStyle/>
          <a:p>
            <a:endParaRPr lang="en-US"/>
          </a:p>
        </p:txBody>
      </p:sp>
      <p:sp>
        <p:nvSpPr>
          <p:cNvPr id="3" name="Footer Placeholder 2"/>
          <p:cNvSpPr>
            <a:spLocks noGrp="1"/>
          </p:cNvSpPr>
          <p:nvPr>
            <p:ph type="ftr" sz="quarter" idx="14"/>
          </p:nvPr>
        </p:nvSpPr>
        <p:spPr/>
        <p:txBody>
          <a:bodyPr/>
          <a:lstStyle/>
          <a:p>
            <a:endParaRPr lang="en-US"/>
          </a:p>
        </p:txBody>
      </p:sp>
      <p:sp>
        <p:nvSpPr>
          <p:cNvPr id="5" name="Slide Number Placeholder 4"/>
          <p:cNvSpPr>
            <a:spLocks noGrp="1"/>
          </p:cNvSpPr>
          <p:nvPr>
            <p:ph type="sldNum" sz="quarter" idx="15"/>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2394404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2178000"/>
            <a:ext cx="3708000" cy="2664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2" hasCustomPrompt="1"/>
          </p:nvPr>
        </p:nvSpPr>
        <p:spPr>
          <a:xfrm>
            <a:off x="684000" y="2178000"/>
            <a:ext cx="3708000" cy="2664000"/>
          </a:xfrm>
        </p:spPr>
        <p:txBody>
          <a:bodyPr lIns="36000" tIns="36000" rIns="36000" bIns="36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6" name="Text Placeholder 5"/>
          <p:cNvSpPr>
            <a:spLocks noGrp="1"/>
          </p:cNvSpPr>
          <p:nvPr>
            <p:ph type="body" sz="quarter" idx="13" hasCustomPrompt="1"/>
          </p:nvPr>
        </p:nvSpPr>
        <p:spPr>
          <a:xfrm>
            <a:off x="4716000"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2" name="Date Placeholder 1"/>
          <p:cNvSpPr>
            <a:spLocks noGrp="1"/>
          </p:cNvSpPr>
          <p:nvPr>
            <p:ph type="dt" sz="half" idx="14"/>
          </p:nvPr>
        </p:nvSpPr>
        <p:spPr/>
        <p:txBody>
          <a:bodyPr/>
          <a:lstStyle/>
          <a:p>
            <a:endParaRPr lang="en-US"/>
          </a:p>
        </p:txBody>
      </p:sp>
      <p:sp>
        <p:nvSpPr>
          <p:cNvPr id="3" name="Footer Placeholder 2"/>
          <p:cNvSpPr>
            <a:spLocks noGrp="1"/>
          </p:cNvSpPr>
          <p:nvPr>
            <p:ph type="ftr" sz="quarter" idx="15"/>
          </p:nvPr>
        </p:nvSpPr>
        <p:spPr/>
        <p:txBody>
          <a:bodyPr/>
          <a:lstStyle/>
          <a:p>
            <a:endParaRPr lang="en-US"/>
          </a:p>
        </p:txBody>
      </p:sp>
      <p:sp>
        <p:nvSpPr>
          <p:cNvPr id="7" name="Slide Number Placeholder 6"/>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711577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3024000"/>
          </a:xfrm>
        </p:spPr>
        <p:txBody>
          <a:bodyPr tIns="72000"/>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11" name="Title 10">
            <a:extLst>
              <a:ext uri="{FF2B5EF4-FFF2-40B4-BE49-F238E27FC236}">
                <a16:creationId xmlns:a16="http://schemas.microsoft.com/office/drawing/2014/main" id="{694C5DA8-5245-4982-9F23-B68B36E88FEA}"/>
              </a:ext>
            </a:extLst>
          </p:cNvPr>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1" hasCustomPrompt="1"/>
          </p:nvPr>
        </p:nvSpPr>
        <p:spPr>
          <a:xfrm>
            <a:off x="684213" y="1782000"/>
            <a:ext cx="3779837"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3" name="Chart Placeholder 2"/>
          <p:cNvSpPr>
            <a:spLocks noGrp="1"/>
          </p:cNvSpPr>
          <p:nvPr>
            <p:ph type="chart" sz="quarter" idx="13"/>
          </p:nvPr>
        </p:nvSpPr>
        <p:spPr>
          <a:xfrm>
            <a:off x="684000" y="2196000"/>
            <a:ext cx="3780000" cy="2628000"/>
          </a:xfrm>
        </p:spPr>
        <p:txBody>
          <a:bodyPr/>
          <a:lstStyle/>
          <a:p>
            <a:endParaRPr lang="en-AU"/>
          </a:p>
        </p:txBody>
      </p:sp>
      <p:sp>
        <p:nvSpPr>
          <p:cNvPr id="5" name="Date Placeholder 4"/>
          <p:cNvSpPr>
            <a:spLocks noGrp="1"/>
          </p:cNvSpPr>
          <p:nvPr>
            <p:ph type="dt" sz="half" idx="14"/>
          </p:nvPr>
        </p:nvSpPr>
        <p:spPr/>
        <p:txBody>
          <a:bodyPr/>
          <a:lstStyle/>
          <a:p>
            <a:endParaRPr lang="en-US"/>
          </a:p>
        </p:txBody>
      </p:sp>
      <p:sp>
        <p:nvSpPr>
          <p:cNvPr id="7" name="Footer Placeholder 6"/>
          <p:cNvSpPr>
            <a:spLocks noGrp="1"/>
          </p:cNvSpPr>
          <p:nvPr>
            <p:ph type="ftr" sz="quarter" idx="15"/>
          </p:nvPr>
        </p:nvSpPr>
        <p:spPr/>
        <p:txBody>
          <a:bodyPr/>
          <a:lstStyle/>
          <a:p>
            <a:endParaRPr lang="en-US"/>
          </a:p>
        </p:txBody>
      </p:sp>
      <p:sp>
        <p:nvSpPr>
          <p:cNvPr id="8" name="Slide Number Placeholder 7"/>
          <p:cNvSpPr>
            <a:spLocks noGrp="1"/>
          </p:cNvSpPr>
          <p:nvPr>
            <p:ph type="sldNum" sz="quarter" idx="16"/>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253397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Left, Content Righ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716000" y="1782000"/>
            <a:ext cx="3780000" cy="2520000"/>
          </a:xfrm>
        </p:spPr>
        <p:txBody>
          <a:bodyPr/>
          <a:lstStyle>
            <a:lvl1pPr>
              <a:defRPr/>
            </a:lvl1pPr>
          </a:lstStyle>
          <a:p>
            <a:pPr lvl="0"/>
            <a:r>
              <a:rPr lang="en-AU"/>
              <a:t>Insert text here. Click the Increase List Level button once for a heading and twice for a bullet.</a:t>
            </a:r>
            <a:endParaRPr lang="en-US"/>
          </a:p>
          <a:p>
            <a:pPr lvl="1"/>
            <a:r>
              <a:rPr lang="en-US"/>
              <a:t>Second level</a:t>
            </a:r>
          </a:p>
          <a:p>
            <a:pPr lvl="2"/>
            <a:r>
              <a:rPr lang="en-US"/>
              <a:t>Third level</a:t>
            </a:r>
          </a:p>
          <a:p>
            <a:pPr lvl="3"/>
            <a:r>
              <a:rPr lang="en-US"/>
              <a:t>Fourth level</a:t>
            </a:r>
          </a:p>
          <a:p>
            <a:pPr lvl="4"/>
            <a:r>
              <a:rPr lang="en-US"/>
              <a:t>Fifth level</a:t>
            </a:r>
          </a:p>
        </p:txBody>
      </p:sp>
      <p:sp>
        <p:nvSpPr>
          <p:cNvPr id="6" name="Text Placeholder 5"/>
          <p:cNvSpPr>
            <a:spLocks noGrp="1"/>
          </p:cNvSpPr>
          <p:nvPr>
            <p:ph type="body" sz="quarter" idx="11" hasCustomPrompt="1"/>
          </p:nvPr>
        </p:nvSpPr>
        <p:spPr>
          <a:xfrm>
            <a:off x="684213" y="1782000"/>
            <a:ext cx="3708000" cy="396000"/>
          </a:xfrm>
        </p:spPr>
        <p:txBody>
          <a:bodyPr/>
          <a:lstStyle>
            <a:lvl1pPr>
              <a:lnSpc>
                <a:spcPct val="100000"/>
              </a:lnSpc>
              <a:spcAft>
                <a:spcPts val="0"/>
              </a:spcAft>
              <a:defRPr sz="2000" b="1" baseline="0">
                <a:solidFill>
                  <a:schemeClr val="tx2"/>
                </a:solidFill>
              </a:defRPr>
            </a:lvl1pPr>
          </a:lstStyle>
          <a:p>
            <a:pPr lvl="0"/>
            <a:r>
              <a:rPr lang="en-US"/>
              <a:t>Insert heading here</a:t>
            </a:r>
            <a:endParaRPr lang="en-AU"/>
          </a:p>
        </p:txBody>
      </p:sp>
      <p:sp>
        <p:nvSpPr>
          <p:cNvPr id="5" name="Table Placeholder 4"/>
          <p:cNvSpPr>
            <a:spLocks noGrp="1"/>
          </p:cNvSpPr>
          <p:nvPr>
            <p:ph type="tbl" sz="quarter" idx="14"/>
          </p:nvPr>
        </p:nvSpPr>
        <p:spPr>
          <a:xfrm>
            <a:off x="684000" y="2232001"/>
            <a:ext cx="3708000" cy="2070000"/>
          </a:xfrm>
        </p:spPr>
        <p:txBody>
          <a:bodyPr/>
          <a:lstStyle/>
          <a:p>
            <a:endParaRPr lang="en-AU"/>
          </a:p>
        </p:txBody>
      </p:sp>
      <p:sp>
        <p:nvSpPr>
          <p:cNvPr id="7" name="Title 6"/>
          <p:cNvSpPr>
            <a:spLocks noGrp="1"/>
          </p:cNvSpPr>
          <p:nvPr>
            <p:ph type="title"/>
          </p:nvPr>
        </p:nvSpPr>
        <p:spPr/>
        <p:txBody>
          <a:bodyPr/>
          <a:lstStyle/>
          <a:p>
            <a:r>
              <a:rPr lang="en-US"/>
              <a:t>Click to edit Master title style</a:t>
            </a:r>
            <a:endParaRPr lang="en-AU"/>
          </a:p>
        </p:txBody>
      </p:sp>
      <p:sp>
        <p:nvSpPr>
          <p:cNvPr id="8" name="Date Placeholder 7"/>
          <p:cNvSpPr>
            <a:spLocks noGrp="1"/>
          </p:cNvSpPr>
          <p:nvPr>
            <p:ph type="dt" sz="half" idx="15"/>
          </p:nvPr>
        </p:nvSpPr>
        <p:spPr/>
        <p:txBody>
          <a:bodyPr/>
          <a:lstStyle/>
          <a:p>
            <a:endParaRPr lang="en-US"/>
          </a:p>
        </p:txBody>
      </p:sp>
      <p:sp>
        <p:nvSpPr>
          <p:cNvPr id="9" name="Footer Placeholder 8"/>
          <p:cNvSpPr>
            <a:spLocks noGrp="1"/>
          </p:cNvSpPr>
          <p:nvPr>
            <p:ph type="ftr" sz="quarter" idx="16"/>
          </p:nvPr>
        </p:nvSpPr>
        <p:spPr/>
        <p:txBody>
          <a:bodyPr/>
          <a:lstStyle/>
          <a:p>
            <a:endParaRPr lang="en-US"/>
          </a:p>
        </p:txBody>
      </p:sp>
      <p:sp>
        <p:nvSpPr>
          <p:cNvPr id="10" name="Slide Number Placeholder 9"/>
          <p:cNvSpPr>
            <a:spLocks noGrp="1"/>
          </p:cNvSpPr>
          <p:nvPr>
            <p:ph type="sldNum" sz="quarter" idx="17"/>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1631713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752000" y="0"/>
            <a:ext cx="4392000" cy="5148000"/>
          </a:xfrm>
          <a:solidFill>
            <a:schemeClr val="bg1">
              <a:lumMod val="95000"/>
            </a:schemeClr>
          </a:solidFill>
        </p:spPr>
        <p:txBody>
          <a:bodyPr lIns="360000" tIns="504000" rIns="360000" bIns="360000" anchor="t" anchorCtr="1"/>
          <a:lstStyle>
            <a:lvl1pPr marL="0" indent="0">
              <a:buNone/>
              <a:defRPr sz="12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AU"/>
              <a:t>Drag/paste picture to icon or click icon to add image.  Click Format &gt; Crop &gt; Fill to resize/move the image inside the placeholder or to reset the image. To fit a whole image without maintaining the placeholder shape click Format &gt; Crop &gt; Fit. </a:t>
            </a:r>
          </a:p>
        </p:txBody>
      </p:sp>
      <p:sp>
        <p:nvSpPr>
          <p:cNvPr id="8" name="Title 7">
            <a:extLst>
              <a:ext uri="{FF2B5EF4-FFF2-40B4-BE49-F238E27FC236}">
                <a16:creationId xmlns:a16="http://schemas.microsoft.com/office/drawing/2014/main" id="{5114741F-4E67-47EF-8FBD-492749B4E3A1}"/>
              </a:ext>
            </a:extLst>
          </p:cNvPr>
          <p:cNvSpPr>
            <a:spLocks noGrp="1"/>
          </p:cNvSpPr>
          <p:nvPr>
            <p:ph type="title"/>
          </p:nvPr>
        </p:nvSpPr>
        <p:spPr>
          <a:xfrm>
            <a:off x="684000" y="972000"/>
            <a:ext cx="3780000" cy="720000"/>
          </a:xfrm>
        </p:spPr>
        <p:txBody>
          <a:bodyPr/>
          <a:lstStyle/>
          <a:p>
            <a:r>
              <a:rPr lang="en-US"/>
              <a:t>Click to edit Master title style</a:t>
            </a:r>
          </a:p>
        </p:txBody>
      </p:sp>
      <p:sp>
        <p:nvSpPr>
          <p:cNvPr id="4" name="Text Placeholder 3"/>
          <p:cNvSpPr>
            <a:spLocks noGrp="1"/>
          </p:cNvSpPr>
          <p:nvPr>
            <p:ph type="body" sz="quarter" idx="11"/>
          </p:nvPr>
        </p:nvSpPr>
        <p:spPr>
          <a:xfrm>
            <a:off x="684000" y="1782000"/>
            <a:ext cx="3780000" cy="30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2"/>
          </p:nvPr>
        </p:nvSpPr>
        <p:spPr/>
        <p:txBody>
          <a:bodyPr/>
          <a:lstStyle/>
          <a:p>
            <a:endParaRPr lang="en-US"/>
          </a:p>
        </p:txBody>
      </p:sp>
      <p:sp>
        <p:nvSpPr>
          <p:cNvPr id="7" name="Footer Placeholder 6"/>
          <p:cNvSpPr>
            <a:spLocks noGrp="1"/>
          </p:cNvSpPr>
          <p:nvPr>
            <p:ph type="ftr" sz="quarter" idx="13"/>
          </p:nvPr>
        </p:nvSpPr>
        <p:spPr/>
        <p:txBody>
          <a:bodyPr/>
          <a:lstStyle/>
          <a:p>
            <a:endParaRPr lang="en-US"/>
          </a:p>
        </p:txBody>
      </p:sp>
      <p:sp>
        <p:nvSpPr>
          <p:cNvPr id="10" name="Slide Number Placeholder 9"/>
          <p:cNvSpPr>
            <a:spLocks noGrp="1"/>
          </p:cNvSpPr>
          <p:nvPr>
            <p:ph type="sldNum" sz="quarter" idx="14"/>
          </p:nvPr>
        </p:nvSpPr>
        <p:spPr/>
        <p:txBody>
          <a:bodyPr/>
          <a:lstStyle/>
          <a:p>
            <a:fld id="{FE596CF7-7F71-4413-AD9C-575937919590}" type="slidenum">
              <a:rPr lang="en-US" smtClean="0"/>
              <a:pPr/>
              <a:t>‹#›</a:t>
            </a:fld>
            <a:endParaRPr lang="en-US"/>
          </a:p>
        </p:txBody>
      </p:sp>
      <p:cxnSp>
        <p:nvCxnSpPr>
          <p:cNvPr id="11" name="Straight Connector 10"/>
          <p:cNvCxnSpPr/>
          <p:nvPr userDrawn="1"/>
        </p:nvCxnSpPr>
        <p:spPr>
          <a:xfrm>
            <a:off x="702000" y="702000"/>
            <a:ext cx="3690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320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DB02D-044A-4C14-99D7-FD124687BF12}"/>
              </a:ext>
            </a:extLst>
          </p:cNvPr>
          <p:cNvSpPr>
            <a:spLocks noGrp="1"/>
          </p:cNvSpPr>
          <p:nvPr>
            <p:ph type="title"/>
          </p:nvPr>
        </p:nvSpPr>
        <p:spPr>
          <a:xfrm>
            <a:off x="684000" y="1033200"/>
            <a:ext cx="7740000" cy="684000"/>
          </a:xfrm>
        </p:spPr>
        <p:txBody>
          <a:bodyPr/>
          <a:lstStyle>
            <a:lvl1pPr>
              <a:defRPr sz="2000"/>
            </a:lvl1pPr>
          </a:lstStyle>
          <a:p>
            <a:r>
              <a:rPr lang="en-US"/>
              <a:t>Click to edit Master title style</a:t>
            </a:r>
          </a:p>
        </p:txBody>
      </p:sp>
      <p:sp>
        <p:nvSpPr>
          <p:cNvPr id="5" name="Table Placeholder 4"/>
          <p:cNvSpPr>
            <a:spLocks noGrp="1"/>
          </p:cNvSpPr>
          <p:nvPr>
            <p:ph type="tbl" sz="quarter" idx="10"/>
          </p:nvPr>
        </p:nvSpPr>
        <p:spPr>
          <a:xfrm>
            <a:off x="684212" y="1728000"/>
            <a:ext cx="7740000" cy="3132000"/>
          </a:xfrm>
        </p:spPr>
        <p:txBody>
          <a:bodyPr/>
          <a:lstStyle/>
          <a:p>
            <a:endParaRPr lang="en-AU"/>
          </a:p>
        </p:txBody>
      </p:sp>
      <p:sp>
        <p:nvSpPr>
          <p:cNvPr id="3" name="Date Placeholder 2"/>
          <p:cNvSpPr>
            <a:spLocks noGrp="1"/>
          </p:cNvSpPr>
          <p:nvPr>
            <p:ph type="dt" sz="half" idx="11"/>
          </p:nvPr>
        </p:nvSpPr>
        <p:spPr/>
        <p:txBody>
          <a:bodyPr/>
          <a:lstStyle/>
          <a:p>
            <a:endParaRPr lang="en-US"/>
          </a:p>
        </p:txBody>
      </p:sp>
      <p:sp>
        <p:nvSpPr>
          <p:cNvPr id="4" name="Footer Placeholder 3"/>
          <p:cNvSpPr>
            <a:spLocks noGrp="1"/>
          </p:cNvSpPr>
          <p:nvPr>
            <p:ph type="ftr" sz="quarter" idx="12"/>
          </p:nvPr>
        </p:nvSpPr>
        <p:spPr/>
        <p:txBody>
          <a:bodyPr/>
          <a:lstStyle/>
          <a:p>
            <a:endParaRPr lang="en-US"/>
          </a:p>
        </p:txBody>
      </p:sp>
      <p:sp>
        <p:nvSpPr>
          <p:cNvPr id="6" name="Slide Number Placeholder 5"/>
          <p:cNvSpPr>
            <a:spLocks noGrp="1"/>
          </p:cNvSpPr>
          <p:nvPr>
            <p:ph type="sldNum" sz="quarter" idx="13"/>
          </p:nvPr>
        </p:nvSpPr>
        <p:spPr/>
        <p:txBody>
          <a:bodyPr/>
          <a:lstStyle/>
          <a:p>
            <a:fld id="{FE596CF7-7F71-4413-AD9C-575937919590}" type="slidenum">
              <a:rPr lang="en-US" smtClean="0"/>
              <a:pPr/>
              <a:t>‹#›</a:t>
            </a:fld>
            <a:endParaRPr lang="en-US"/>
          </a:p>
        </p:txBody>
      </p:sp>
    </p:spTree>
    <p:extLst>
      <p:ext uri="{BB962C8B-B14F-4D97-AF65-F5344CB8AC3E}">
        <p14:creationId xmlns:p14="http://schemas.microsoft.com/office/powerpoint/2010/main" val="3569028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74CAE61-C2D4-4EF6-96E1-2C9B4488375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96"/>
            <a:ext cx="9143999" cy="5148071"/>
          </a:xfrm>
          <a:prstGeom prst="rect">
            <a:avLst/>
          </a:prstGeom>
        </p:spPr>
      </p:pic>
      <p:sp>
        <p:nvSpPr>
          <p:cNvPr id="2" name="Title Placeholder 1"/>
          <p:cNvSpPr>
            <a:spLocks noGrp="1"/>
          </p:cNvSpPr>
          <p:nvPr>
            <p:ph type="title"/>
          </p:nvPr>
        </p:nvSpPr>
        <p:spPr>
          <a:xfrm>
            <a:off x="684000" y="900000"/>
            <a:ext cx="7740000" cy="828000"/>
          </a:xfrm>
          <a:prstGeom prst="rect">
            <a:avLst/>
          </a:prstGeom>
        </p:spPr>
        <p:txBody>
          <a:bodyPr vert="horz" lIns="36000" tIns="36000" rIns="36000" bIns="36000" rtlCol="0" anchor="t" anchorCtr="0">
            <a:noAutofit/>
          </a:bodyPr>
          <a:lstStyle/>
          <a:p>
            <a:r>
              <a:rPr lang="en-US"/>
              <a:t>Click to edit Master title style</a:t>
            </a:r>
          </a:p>
        </p:txBody>
      </p:sp>
      <p:sp>
        <p:nvSpPr>
          <p:cNvPr id="3" name="Text Placeholder 2"/>
          <p:cNvSpPr>
            <a:spLocks noGrp="1"/>
          </p:cNvSpPr>
          <p:nvPr>
            <p:ph type="body" idx="1"/>
          </p:nvPr>
        </p:nvSpPr>
        <p:spPr>
          <a:xfrm>
            <a:off x="683080" y="1782000"/>
            <a:ext cx="7740000" cy="2880000"/>
          </a:xfrm>
          <a:prstGeom prst="rect">
            <a:avLst/>
          </a:prstGeom>
        </p:spPr>
        <p:txBody>
          <a:bodyPr vert="horz" lIns="36000" tIns="36000" rIns="36000" bIns="3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4000" y="4842000"/>
            <a:ext cx="1980000" cy="180000"/>
          </a:xfrm>
          <a:prstGeom prst="rect">
            <a:avLst/>
          </a:prstGeom>
        </p:spPr>
        <p:txBody>
          <a:bodyPr vert="horz" lIns="36000" tIns="36000" rIns="36000" bIns="36000" rtlCol="0" anchor="ctr">
            <a:noAutofit/>
          </a:bodyPr>
          <a:lstStyle>
            <a:lvl1pPr algn="l">
              <a:defRPr sz="900" baseline="0">
                <a:solidFill>
                  <a:schemeClr val="tx1"/>
                </a:solidFill>
              </a:defRPr>
            </a:lvl1pPr>
          </a:lstStyle>
          <a:p>
            <a:endParaRPr lang="en-US"/>
          </a:p>
        </p:txBody>
      </p:sp>
      <p:sp>
        <p:nvSpPr>
          <p:cNvPr id="5" name="Footer Placeholder 4"/>
          <p:cNvSpPr>
            <a:spLocks noGrp="1"/>
          </p:cNvSpPr>
          <p:nvPr>
            <p:ph type="ftr" sz="quarter" idx="3"/>
          </p:nvPr>
        </p:nvSpPr>
        <p:spPr>
          <a:xfrm>
            <a:off x="3204000" y="4842000"/>
            <a:ext cx="3600000" cy="180000"/>
          </a:xfrm>
          <a:prstGeom prst="rect">
            <a:avLst/>
          </a:prstGeom>
        </p:spPr>
        <p:txBody>
          <a:bodyPr vert="horz" lIns="36000" tIns="36000" rIns="36000" bIns="36000" rtlCol="0" anchor="ctr">
            <a:noAutofit/>
          </a:bodyPr>
          <a:lstStyle>
            <a:lvl1pPr algn="ctr">
              <a:defRPr sz="900" baseline="0">
                <a:solidFill>
                  <a:schemeClr val="tx1"/>
                </a:solidFill>
              </a:defRPr>
            </a:lvl1pPr>
          </a:lstStyle>
          <a:p>
            <a:endParaRPr lang="en-US"/>
          </a:p>
        </p:txBody>
      </p:sp>
      <p:sp>
        <p:nvSpPr>
          <p:cNvPr id="6" name="Slide Number Placeholder 5"/>
          <p:cNvSpPr>
            <a:spLocks noGrp="1"/>
          </p:cNvSpPr>
          <p:nvPr>
            <p:ph type="sldNum" sz="quarter" idx="4"/>
          </p:nvPr>
        </p:nvSpPr>
        <p:spPr>
          <a:xfrm>
            <a:off x="7344000" y="4842000"/>
            <a:ext cx="1080000" cy="180000"/>
          </a:xfrm>
          <a:prstGeom prst="rect">
            <a:avLst/>
          </a:prstGeom>
        </p:spPr>
        <p:txBody>
          <a:bodyPr vert="horz" lIns="36000" tIns="36000" rIns="36000" bIns="36000" rtlCol="0" anchor="ctr">
            <a:noAutofit/>
          </a:bodyPr>
          <a:lstStyle>
            <a:lvl1pPr algn="r">
              <a:defRPr sz="900" baseline="0">
                <a:solidFill>
                  <a:schemeClr val="tx1"/>
                </a:solidFill>
              </a:defRPr>
            </a:lvl1pPr>
          </a:lstStyle>
          <a:p>
            <a:fld id="{FE596CF7-7F71-4413-AD9C-575937919590}" type="slidenum">
              <a:rPr lang="en-US" smtClean="0"/>
              <a:pPr/>
              <a:t>‹#›</a:t>
            </a:fld>
            <a:endParaRPr lang="en-US"/>
          </a:p>
        </p:txBody>
      </p:sp>
      <p:cxnSp>
        <p:nvCxnSpPr>
          <p:cNvPr id="9" name="Straight Connector 8"/>
          <p:cNvCxnSpPr/>
          <p:nvPr userDrawn="1"/>
        </p:nvCxnSpPr>
        <p:spPr>
          <a:xfrm>
            <a:off x="702000" y="702000"/>
            <a:ext cx="77220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58706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78" r:id="rId4"/>
    <p:sldLayoutId id="2147483681" r:id="rId5"/>
    <p:sldLayoutId id="2147483679" r:id="rId6"/>
    <p:sldLayoutId id="2147483680" r:id="rId7"/>
    <p:sldLayoutId id="2147483670" r:id="rId8"/>
    <p:sldLayoutId id="2147483677" r:id="rId9"/>
    <p:sldLayoutId id="2147483672" r:id="rId10"/>
    <p:sldLayoutId id="2147483675" r:id="rId11"/>
    <p:sldLayoutId id="2147483666" r:id="rId12"/>
    <p:sldLayoutId id="2147483667" r:id="rId13"/>
    <p:sldLayoutId id="2147483682" r:id="rId14"/>
  </p:sldLayoutIdLst>
  <p:hf sldNum="0" hdr="0" ftr="0" dt="0"/>
  <p:txStyles>
    <p:title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p:titleStyle>
    <p:bodyStyle>
      <a:lvl1pPr marL="0" indent="0" algn="l" defTabSz="685800" rtl="0" eaLnBrk="1" latinLnBrk="0" hangingPunct="1">
        <a:lnSpc>
          <a:spcPct val="98000"/>
        </a:lnSpc>
        <a:spcBef>
          <a:spcPts val="0"/>
        </a:spcBef>
        <a:spcAft>
          <a:spcPts val="1300"/>
        </a:spcAft>
        <a:buFontTx/>
        <a:buNone/>
        <a:defRPr sz="2000" kern="1200" baseline="0">
          <a:solidFill>
            <a:schemeClr val="tx1"/>
          </a:solidFill>
          <a:latin typeface="+mn-lt"/>
          <a:ea typeface="+mn-ea"/>
          <a:cs typeface="+mn-cs"/>
        </a:defRPr>
      </a:lvl1pPr>
      <a:lvl2pPr marL="0" indent="0" algn="l" defTabSz="685800" rtl="0" eaLnBrk="1" latinLnBrk="0" hangingPunct="1">
        <a:lnSpc>
          <a:spcPct val="98000"/>
        </a:lnSpc>
        <a:spcBef>
          <a:spcPts val="375"/>
        </a:spcBef>
        <a:buFontTx/>
        <a:buNone/>
        <a:defRPr sz="2000" b="1" i="0" kern="1200" baseline="0">
          <a:solidFill>
            <a:schemeClr val="tx2"/>
          </a:solidFill>
          <a:latin typeface="+mj-lt"/>
          <a:ea typeface="+mn-ea"/>
          <a:cs typeface="+mn-cs"/>
        </a:defRPr>
      </a:lvl2pPr>
      <a:lvl3pPr marL="468000" indent="-468000" algn="l" defTabSz="685800" rtl="0" eaLnBrk="1" latinLnBrk="0" hangingPunct="1">
        <a:lnSpc>
          <a:spcPct val="98000"/>
        </a:lnSpc>
        <a:spcBef>
          <a:spcPts val="0"/>
        </a:spcBef>
        <a:spcAft>
          <a:spcPts val="1300"/>
        </a:spcAft>
        <a:buClr>
          <a:srgbClr val="0063A5"/>
        </a:buClr>
        <a:buSzPct val="120000"/>
        <a:buFont typeface="Calibri" panose="020F0502020204030204" pitchFamily="34" charset="0"/>
        <a:buChar char="●"/>
        <a:defRPr sz="2000" kern="1200" baseline="0">
          <a:solidFill>
            <a:schemeClr val="tx1"/>
          </a:solidFill>
          <a:latin typeface="+mn-lt"/>
          <a:ea typeface="+mn-ea"/>
          <a:cs typeface="+mn-cs"/>
        </a:defRPr>
      </a:lvl3pPr>
      <a:lvl4pPr marL="936000" indent="-468000" algn="l" defTabSz="685800" rtl="0" eaLnBrk="1" latinLnBrk="0" hangingPunct="1">
        <a:lnSpc>
          <a:spcPct val="98000"/>
        </a:lnSpc>
        <a:spcBef>
          <a:spcPts val="0"/>
        </a:spcBef>
        <a:spcAft>
          <a:spcPts val="1300"/>
        </a:spcAft>
        <a:buClr>
          <a:srgbClr val="0063A5"/>
        </a:buClr>
        <a:buSzPct val="100000"/>
        <a:buFont typeface="Arial" panose="020B0604020202020204" pitchFamily="34" charset="0"/>
        <a:buChar char="—"/>
        <a:defRPr sz="2000" kern="1200">
          <a:solidFill>
            <a:schemeClr val="tx1"/>
          </a:solidFill>
          <a:latin typeface="+mn-lt"/>
          <a:ea typeface="+mn-ea"/>
          <a:cs typeface="+mn-cs"/>
        </a:defRPr>
      </a:lvl4pPr>
      <a:lvl5pPr marL="1404000" indent="-468000" algn="l" defTabSz="685800" rtl="0" eaLnBrk="1" latinLnBrk="0" hangingPunct="1">
        <a:lnSpc>
          <a:spcPct val="98000"/>
        </a:lnSpc>
        <a:spcBef>
          <a:spcPts val="0"/>
        </a:spcBef>
        <a:spcAft>
          <a:spcPts val="1300"/>
        </a:spcAft>
        <a:buClr>
          <a:srgbClr val="0063A5"/>
        </a:buClr>
        <a:buSzPct val="120000"/>
        <a:buFont typeface="Wingdings" panose="05000000000000000000" pitchFamily="2" charset="2"/>
        <a:buChar char=""/>
        <a:defRPr sz="20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914400" rtl="0" eaLnBrk="1" latinLnBrk="0" hangingPunct="1">
        <a:lnSpc>
          <a:spcPct val="100000"/>
        </a:lnSpc>
        <a:spcBef>
          <a:spcPts val="200"/>
        </a:spcBef>
        <a:spcAft>
          <a:spcPts val="200"/>
        </a:spcAft>
        <a:buFontTx/>
        <a:buNone/>
        <a:defRPr sz="1200" kern="1200">
          <a:solidFill>
            <a:schemeClr val="tx1"/>
          </a:solidFill>
          <a:latin typeface="+mn-lt"/>
          <a:ea typeface="+mn-ea"/>
          <a:cs typeface="+mn-cs"/>
        </a:defRPr>
      </a:lvl1pPr>
      <a:lvl2pPr marL="0" algn="l" defTabSz="914400" rtl="0" eaLnBrk="1" latinLnBrk="0" hangingPunct="1">
        <a:lnSpc>
          <a:spcPct val="100000"/>
        </a:lnSpc>
        <a:spcBef>
          <a:spcPts val="200"/>
        </a:spcBef>
        <a:spcAft>
          <a:spcPts val="200"/>
        </a:spcAft>
        <a:buFontTx/>
        <a:buNone/>
        <a:defRPr sz="1200" b="1" kern="1200">
          <a:solidFill>
            <a:schemeClr val="tx1"/>
          </a:solidFill>
          <a:latin typeface="+mn-lt"/>
          <a:ea typeface="+mn-ea"/>
          <a:cs typeface="+mn-cs"/>
        </a:defRPr>
      </a:lvl2pPr>
      <a:lvl3pPr marL="180000" indent="-180000" algn="l" defTabSz="914400" rtl="0" eaLnBrk="1" latinLnBrk="0" hangingPunct="1">
        <a:lnSpc>
          <a:spcPct val="100000"/>
        </a:lnSpc>
        <a:spcBef>
          <a:spcPts val="200"/>
        </a:spcBef>
        <a:spcAft>
          <a:spcPts val="200"/>
        </a:spcAft>
        <a:buClr>
          <a:srgbClr val="0063A5"/>
        </a:buClr>
        <a:buSzPct val="120000"/>
        <a:buFont typeface="Calibri" panose="020F0502020204030204" pitchFamily="34" charset="0"/>
        <a:buChar char="●"/>
        <a:defRPr sz="1200" kern="1200">
          <a:solidFill>
            <a:schemeClr val="tx1"/>
          </a:solidFill>
          <a:latin typeface="+mn-lt"/>
          <a:ea typeface="+mn-ea"/>
          <a:cs typeface="+mn-cs"/>
        </a:defRPr>
      </a:lvl3pPr>
      <a:lvl4pPr marL="360000" indent="-180000" algn="l" defTabSz="914400" rtl="0" eaLnBrk="1" latinLnBrk="0" hangingPunct="1">
        <a:lnSpc>
          <a:spcPct val="100000"/>
        </a:lnSpc>
        <a:spcBef>
          <a:spcPts val="200"/>
        </a:spcBef>
        <a:spcAft>
          <a:spcPts val="200"/>
        </a:spcAft>
        <a:buClr>
          <a:srgbClr val="0063A5"/>
        </a:buClr>
        <a:buFont typeface="Arial Black" panose="020B0A04020102020204" pitchFamily="34" charset="0"/>
        <a:buChar char="–"/>
        <a:defRPr sz="1200" kern="1200">
          <a:solidFill>
            <a:schemeClr val="tx1"/>
          </a:solidFill>
          <a:latin typeface="+mn-lt"/>
          <a:ea typeface="+mn-ea"/>
          <a:cs typeface="+mn-cs"/>
        </a:defRPr>
      </a:lvl4pPr>
      <a:lvl5pPr marL="540000" indent="-180000" algn="l" defTabSz="914400" rtl="0" eaLnBrk="1" latinLnBrk="0" hangingPunct="1">
        <a:lnSpc>
          <a:spcPct val="100000"/>
        </a:lnSpc>
        <a:spcBef>
          <a:spcPts val="200"/>
        </a:spcBef>
        <a:spcAft>
          <a:spcPts val="200"/>
        </a:spcAft>
        <a:buClr>
          <a:srgbClr val="0063A5"/>
        </a:buClr>
        <a:buFont typeface="Wingdings" panose="05000000000000000000" pitchFamily="2" charset="2"/>
        <a:buChar char="s"/>
        <a:defRPr sz="120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1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www.bettersafercare.vic.gov.au/publications/victorias-mothers-babies-and-children-2019" TargetMode="External"/><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4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FACA-2B87-41A6-BB74-C77BF0A32EDC}"/>
              </a:ext>
            </a:extLst>
          </p:cNvPr>
          <p:cNvSpPr>
            <a:spLocks noGrp="1"/>
          </p:cNvSpPr>
          <p:nvPr>
            <p:ph type="ctrTitle"/>
          </p:nvPr>
        </p:nvSpPr>
        <p:spPr/>
        <p:txBody>
          <a:bodyPr/>
          <a:lstStyle/>
          <a:p>
            <a:endParaRPr lang="en-AU"/>
          </a:p>
        </p:txBody>
      </p:sp>
      <p:sp>
        <p:nvSpPr>
          <p:cNvPr id="3" name="Subtitle 2">
            <a:extLst>
              <a:ext uri="{FF2B5EF4-FFF2-40B4-BE49-F238E27FC236}">
                <a16:creationId xmlns:a16="http://schemas.microsoft.com/office/drawing/2014/main" id="{1C78D8A7-557E-428A-9C87-6D0C7916BECE}"/>
              </a:ext>
            </a:extLst>
          </p:cNvPr>
          <p:cNvSpPr>
            <a:spLocks noGrp="1"/>
          </p:cNvSpPr>
          <p:nvPr>
            <p:ph type="subTitle" idx="1"/>
          </p:nvPr>
        </p:nvSpPr>
        <p:spPr/>
        <p:txBody>
          <a:bodyPr/>
          <a:lstStyle/>
          <a:p>
            <a:endParaRPr lang="en-AU"/>
          </a:p>
        </p:txBody>
      </p:sp>
      <p:pic>
        <p:nvPicPr>
          <p:cNvPr id="4" name="Picture 3">
            <a:extLst>
              <a:ext uri="{FF2B5EF4-FFF2-40B4-BE49-F238E27FC236}">
                <a16:creationId xmlns:a16="http://schemas.microsoft.com/office/drawing/2014/main" id="{287DF0EF-8F90-4D2A-B29B-0416BAD50851}"/>
              </a:ext>
            </a:extLst>
          </p:cNvPr>
          <p:cNvPicPr>
            <a:picLocks noChangeAspect="1"/>
          </p:cNvPicPr>
          <p:nvPr/>
        </p:nvPicPr>
        <p:blipFill rotWithShape="1">
          <a:blip r:embed="rId2">
            <a:extLst>
              <a:ext uri="{28A0092B-C50C-407E-A947-70E740481C1C}">
                <a14:useLocalDpi xmlns:a14="http://schemas.microsoft.com/office/drawing/2010/main" val="0"/>
              </a:ext>
            </a:extLst>
          </a:blip>
          <a:srcRect l="-2180" r="2180" b="60920"/>
          <a:stretch/>
        </p:blipFill>
        <p:spPr>
          <a:xfrm>
            <a:off x="-237930" y="-47389"/>
            <a:ext cx="9447245" cy="5318996"/>
          </a:xfrm>
          <a:prstGeom prst="rect">
            <a:avLst/>
          </a:prstGeom>
        </p:spPr>
      </p:pic>
      <p:pic>
        <p:nvPicPr>
          <p:cNvPr id="5" name="Picture 4">
            <a:extLst>
              <a:ext uri="{FF2B5EF4-FFF2-40B4-BE49-F238E27FC236}">
                <a16:creationId xmlns:a16="http://schemas.microsoft.com/office/drawing/2014/main" id="{FCD2AC3D-30A3-419B-83BE-F137DA46B5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471" y="-173140"/>
            <a:ext cx="2939917" cy="1810638"/>
          </a:xfrm>
          <a:prstGeom prst="rect">
            <a:avLst/>
          </a:prstGeom>
        </p:spPr>
      </p:pic>
      <p:pic>
        <p:nvPicPr>
          <p:cNvPr id="8" name="Picture 7">
            <a:extLst>
              <a:ext uri="{FF2B5EF4-FFF2-40B4-BE49-F238E27FC236}">
                <a16:creationId xmlns:a16="http://schemas.microsoft.com/office/drawing/2014/main" id="{1E655177-DB2A-46D4-B879-4C31D55BE7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723" y="-47389"/>
            <a:ext cx="1986892" cy="1653223"/>
          </a:xfrm>
          <a:prstGeom prst="rect">
            <a:avLst/>
          </a:prstGeom>
        </p:spPr>
      </p:pic>
      <p:sp>
        <p:nvSpPr>
          <p:cNvPr id="9" name="TextBox 8">
            <a:extLst>
              <a:ext uri="{FF2B5EF4-FFF2-40B4-BE49-F238E27FC236}">
                <a16:creationId xmlns:a16="http://schemas.microsoft.com/office/drawing/2014/main" id="{12F357A6-20FA-4192-8D53-3AB7EF7AFA17}"/>
              </a:ext>
            </a:extLst>
          </p:cNvPr>
          <p:cNvSpPr txBox="1"/>
          <p:nvPr/>
        </p:nvSpPr>
        <p:spPr>
          <a:xfrm>
            <a:off x="431218" y="2257216"/>
            <a:ext cx="6809015" cy="2433423"/>
          </a:xfrm>
          <a:prstGeom prst="rect">
            <a:avLst/>
          </a:prstGeom>
          <a:noFill/>
        </p:spPr>
        <p:txBody>
          <a:bodyPr wrap="square" rtlCol="0">
            <a:spAutoFit/>
          </a:bodyPr>
          <a:lstStyle/>
          <a:p>
            <a:r>
              <a:rPr lang="en-AU" sz="4050" b="1">
                <a:solidFill>
                  <a:schemeClr val="bg1"/>
                </a:solidFill>
                <a:latin typeface="VIC" panose="00000500000000000000" pitchFamily="2" charset="0"/>
              </a:rPr>
              <a:t>Victoria’s mothers, babies and children 2019</a:t>
            </a:r>
          </a:p>
          <a:p>
            <a:r>
              <a:rPr lang="en-US" sz="2800" b="1">
                <a:solidFill>
                  <a:schemeClr val="bg1"/>
                </a:solidFill>
                <a:latin typeface="VIC" panose="00000500000000000000" pitchFamily="2" charset="0"/>
              </a:rPr>
              <a:t>Trends and recommendations</a:t>
            </a:r>
          </a:p>
          <a:p>
            <a:endParaRPr lang="en-AU" sz="2400">
              <a:solidFill>
                <a:schemeClr val="bg1"/>
              </a:solidFill>
              <a:latin typeface="VIC" panose="00000500000000000000" pitchFamily="2" charset="0"/>
            </a:endParaRPr>
          </a:p>
        </p:txBody>
      </p:sp>
    </p:spTree>
    <p:extLst>
      <p:ext uri="{BB962C8B-B14F-4D97-AF65-F5344CB8AC3E}">
        <p14:creationId xmlns:p14="http://schemas.microsoft.com/office/powerpoint/2010/main" val="1652829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4A1B4-472F-496F-A2B4-10A616BB5B29}"/>
              </a:ext>
            </a:extLst>
          </p:cNvPr>
          <p:cNvSpPr>
            <a:spLocks noGrp="1"/>
          </p:cNvSpPr>
          <p:nvPr>
            <p:ph type="title"/>
          </p:nvPr>
        </p:nvSpPr>
        <p:spPr/>
        <p:txBody>
          <a:bodyPr/>
          <a:lstStyle/>
          <a:p>
            <a:r>
              <a:rPr lang="en-AU"/>
              <a:t>Babies in 2019 </a:t>
            </a:r>
          </a:p>
        </p:txBody>
      </p:sp>
      <p:pic>
        <p:nvPicPr>
          <p:cNvPr id="8" name="Picture 7">
            <a:extLst>
              <a:ext uri="{FF2B5EF4-FFF2-40B4-BE49-F238E27FC236}">
                <a16:creationId xmlns:a16="http://schemas.microsoft.com/office/drawing/2014/main" id="{914CCEEA-7DFC-489F-9436-1C0A23D00E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23" y="1558144"/>
            <a:ext cx="3843277" cy="2808408"/>
          </a:xfrm>
          <a:prstGeom prst="rect">
            <a:avLst/>
          </a:prstGeom>
        </p:spPr>
      </p:pic>
      <p:pic>
        <p:nvPicPr>
          <p:cNvPr id="10" name="Picture 9">
            <a:extLst>
              <a:ext uri="{FF2B5EF4-FFF2-40B4-BE49-F238E27FC236}">
                <a16:creationId xmlns:a16="http://schemas.microsoft.com/office/drawing/2014/main" id="{4D445BB7-A541-49B1-A8C8-3E9E48879D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4000" y="1558144"/>
            <a:ext cx="3843277" cy="2808408"/>
          </a:xfrm>
          <a:prstGeom prst="rect">
            <a:avLst/>
          </a:prstGeom>
        </p:spPr>
      </p:pic>
    </p:spTree>
    <p:extLst>
      <p:ext uri="{BB962C8B-B14F-4D97-AF65-F5344CB8AC3E}">
        <p14:creationId xmlns:p14="http://schemas.microsoft.com/office/powerpoint/2010/main" val="3380372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FF16F-8A4D-4DA3-B194-D71AB014DFAA}"/>
              </a:ext>
            </a:extLst>
          </p:cNvPr>
          <p:cNvSpPr>
            <a:spLocks noGrp="1"/>
          </p:cNvSpPr>
          <p:nvPr>
            <p:ph type="title"/>
          </p:nvPr>
        </p:nvSpPr>
        <p:spPr/>
        <p:txBody>
          <a:bodyPr/>
          <a:lstStyle/>
          <a:p>
            <a:r>
              <a:rPr lang="en-AU"/>
              <a:t>Aboriginal mothers and babies in 2019 </a:t>
            </a:r>
          </a:p>
        </p:txBody>
      </p:sp>
      <p:pic>
        <p:nvPicPr>
          <p:cNvPr id="6" name="Picture 5">
            <a:extLst>
              <a:ext uri="{FF2B5EF4-FFF2-40B4-BE49-F238E27FC236}">
                <a16:creationId xmlns:a16="http://schemas.microsoft.com/office/drawing/2014/main" id="{6FC10722-A24B-41A9-AB4B-82E3C38C8C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728000"/>
            <a:ext cx="7655795" cy="1987770"/>
          </a:xfrm>
          <a:prstGeom prst="rect">
            <a:avLst/>
          </a:prstGeom>
        </p:spPr>
      </p:pic>
    </p:spTree>
    <p:extLst>
      <p:ext uri="{BB962C8B-B14F-4D97-AF65-F5344CB8AC3E}">
        <p14:creationId xmlns:p14="http://schemas.microsoft.com/office/powerpoint/2010/main" val="1667037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P</a:t>
            </a:r>
            <a:r>
              <a:rPr lang="en-US" sz="2400" b="1">
                <a:solidFill>
                  <a:schemeClr val="tx2"/>
                </a:solidFill>
              </a:rPr>
              <a:t>erinatal mortality</a:t>
            </a: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828327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0CE0A-B95B-4B30-95DB-8C5FB2947E80}"/>
              </a:ext>
            </a:extLst>
          </p:cNvPr>
          <p:cNvSpPr>
            <a:spLocks noGrp="1"/>
          </p:cNvSpPr>
          <p:nvPr>
            <p:ph type="title"/>
          </p:nvPr>
        </p:nvSpPr>
        <p:spPr/>
        <p:txBody>
          <a:bodyPr/>
          <a:lstStyle/>
          <a:p>
            <a:r>
              <a:rPr lang="en-AU"/>
              <a:t>Perinatal deaths in 2019 </a:t>
            </a:r>
          </a:p>
        </p:txBody>
      </p:sp>
      <p:pic>
        <p:nvPicPr>
          <p:cNvPr id="4" name="Picture 3">
            <a:extLst>
              <a:ext uri="{FF2B5EF4-FFF2-40B4-BE49-F238E27FC236}">
                <a16:creationId xmlns:a16="http://schemas.microsoft.com/office/drawing/2014/main" id="{D1838D28-1164-456A-A4B9-AD9EBAB98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728000"/>
            <a:ext cx="7739999" cy="2803813"/>
          </a:xfrm>
          <a:prstGeom prst="rect">
            <a:avLst/>
          </a:prstGeom>
        </p:spPr>
      </p:pic>
    </p:spTree>
    <p:extLst>
      <p:ext uri="{BB962C8B-B14F-4D97-AF65-F5344CB8AC3E}">
        <p14:creationId xmlns:p14="http://schemas.microsoft.com/office/powerpoint/2010/main" val="3154074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7B2EA-4C80-493F-BA6A-BB59D1E3A36B}"/>
              </a:ext>
            </a:extLst>
          </p:cNvPr>
          <p:cNvSpPr>
            <a:spLocks noGrp="1"/>
          </p:cNvSpPr>
          <p:nvPr>
            <p:ph type="title"/>
          </p:nvPr>
        </p:nvSpPr>
        <p:spPr/>
        <p:txBody>
          <a:bodyPr/>
          <a:lstStyle/>
          <a:p>
            <a:r>
              <a:rPr lang="en-AU"/>
              <a:t>Causes of deaths using PSANZ classifications </a:t>
            </a:r>
          </a:p>
        </p:txBody>
      </p:sp>
      <p:pic>
        <p:nvPicPr>
          <p:cNvPr id="4" name="Picture 3">
            <a:extLst>
              <a:ext uri="{FF2B5EF4-FFF2-40B4-BE49-F238E27FC236}">
                <a16:creationId xmlns:a16="http://schemas.microsoft.com/office/drawing/2014/main" id="{8AC53563-3D3A-4ABE-BEDB-FC6DD3086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400" y="1543650"/>
            <a:ext cx="8101600" cy="3496063"/>
          </a:xfrm>
          <a:prstGeom prst="rect">
            <a:avLst/>
          </a:prstGeom>
        </p:spPr>
      </p:pic>
    </p:spTree>
    <p:extLst>
      <p:ext uri="{BB962C8B-B14F-4D97-AF65-F5344CB8AC3E}">
        <p14:creationId xmlns:p14="http://schemas.microsoft.com/office/powerpoint/2010/main" val="23265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18C4-01C2-4D17-92A6-48BF0B5FD7BC}"/>
              </a:ext>
            </a:extLst>
          </p:cNvPr>
          <p:cNvSpPr>
            <a:spLocks noGrp="1"/>
          </p:cNvSpPr>
          <p:nvPr>
            <p:ph type="title"/>
          </p:nvPr>
        </p:nvSpPr>
        <p:spPr/>
        <p:txBody>
          <a:bodyPr/>
          <a:lstStyle/>
          <a:p>
            <a:r>
              <a:rPr lang="en-AU"/>
              <a:t>Perinatal mortality rates in 2019 </a:t>
            </a:r>
          </a:p>
        </p:txBody>
      </p:sp>
      <p:pic>
        <p:nvPicPr>
          <p:cNvPr id="12" name="Picture 11">
            <a:extLst>
              <a:ext uri="{FF2B5EF4-FFF2-40B4-BE49-F238E27FC236}">
                <a16:creationId xmlns:a16="http://schemas.microsoft.com/office/drawing/2014/main" id="{37D85E5B-768E-4F2E-9038-BA7E0E6BC1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2318124"/>
            <a:ext cx="2147767" cy="1479392"/>
          </a:xfrm>
          <a:prstGeom prst="rect">
            <a:avLst/>
          </a:prstGeom>
        </p:spPr>
      </p:pic>
      <p:pic>
        <p:nvPicPr>
          <p:cNvPr id="20" name="Picture 19">
            <a:extLst>
              <a:ext uri="{FF2B5EF4-FFF2-40B4-BE49-F238E27FC236}">
                <a16:creationId xmlns:a16="http://schemas.microsoft.com/office/drawing/2014/main" id="{FEC68265-349E-4063-87FC-4B973E882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1246" y="1565498"/>
            <a:ext cx="4168473" cy="1479391"/>
          </a:xfrm>
          <a:prstGeom prst="rect">
            <a:avLst/>
          </a:prstGeom>
        </p:spPr>
      </p:pic>
      <p:pic>
        <p:nvPicPr>
          <p:cNvPr id="22" name="Picture 21">
            <a:extLst>
              <a:ext uri="{FF2B5EF4-FFF2-40B4-BE49-F238E27FC236}">
                <a16:creationId xmlns:a16="http://schemas.microsoft.com/office/drawing/2014/main" id="{28B4FE6F-6F0F-47F8-9AA1-216955784E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60043" y="3242237"/>
            <a:ext cx="4179676" cy="1479390"/>
          </a:xfrm>
          <a:prstGeom prst="rect">
            <a:avLst/>
          </a:prstGeom>
        </p:spPr>
      </p:pic>
      <p:cxnSp>
        <p:nvCxnSpPr>
          <p:cNvPr id="24" name="Straight Connector 23">
            <a:extLst>
              <a:ext uri="{FF2B5EF4-FFF2-40B4-BE49-F238E27FC236}">
                <a16:creationId xmlns:a16="http://schemas.microsoft.com/office/drawing/2014/main" id="{C485682E-83E1-4757-A628-D160079A3505}"/>
              </a:ext>
            </a:extLst>
          </p:cNvPr>
          <p:cNvCxnSpPr>
            <a:stCxn id="12" idx="3"/>
            <a:endCxn id="20" idx="1"/>
          </p:cNvCxnSpPr>
          <p:nvPr/>
        </p:nvCxnSpPr>
        <p:spPr>
          <a:xfrm flipV="1">
            <a:off x="2831767" y="2305194"/>
            <a:ext cx="1339479" cy="752626"/>
          </a:xfrm>
          <a:prstGeom prst="line">
            <a:avLst/>
          </a:prstGeom>
          <a:ln w="15875">
            <a:solidFill>
              <a:srgbClr val="660099"/>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59C0DE-DAEC-4504-A229-B0832380113C}"/>
              </a:ext>
            </a:extLst>
          </p:cNvPr>
          <p:cNvCxnSpPr>
            <a:cxnSpLocks/>
            <a:stCxn id="12" idx="3"/>
            <a:endCxn id="22" idx="1"/>
          </p:cNvCxnSpPr>
          <p:nvPr/>
        </p:nvCxnSpPr>
        <p:spPr>
          <a:xfrm>
            <a:off x="2831767" y="3057820"/>
            <a:ext cx="1328276" cy="924112"/>
          </a:xfrm>
          <a:prstGeom prst="line">
            <a:avLst/>
          </a:prstGeom>
          <a:ln w="15875">
            <a:solidFill>
              <a:srgbClr val="6600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537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AA6A8-C41D-411D-80BA-39C6E22E4EE3}"/>
              </a:ext>
            </a:extLst>
          </p:cNvPr>
          <p:cNvSpPr>
            <a:spLocks noGrp="1"/>
          </p:cNvSpPr>
          <p:nvPr>
            <p:ph type="title"/>
          </p:nvPr>
        </p:nvSpPr>
        <p:spPr/>
        <p:txBody>
          <a:bodyPr/>
          <a:lstStyle/>
          <a:p>
            <a:r>
              <a:rPr lang="en-AU"/>
              <a:t>Smoking and outcomes in 2019 </a:t>
            </a:r>
          </a:p>
        </p:txBody>
      </p:sp>
      <p:pic>
        <p:nvPicPr>
          <p:cNvPr id="4" name="Picture 3">
            <a:extLst>
              <a:ext uri="{FF2B5EF4-FFF2-40B4-BE49-F238E27FC236}">
                <a16:creationId xmlns:a16="http://schemas.microsoft.com/office/drawing/2014/main" id="{CDE0681F-15EF-4E99-A5F2-DCB48C501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02" y="1728000"/>
            <a:ext cx="3694832" cy="1307780"/>
          </a:xfrm>
          <a:prstGeom prst="rect">
            <a:avLst/>
          </a:prstGeom>
        </p:spPr>
      </p:pic>
      <p:pic>
        <p:nvPicPr>
          <p:cNvPr id="6" name="Picture 5">
            <a:extLst>
              <a:ext uri="{FF2B5EF4-FFF2-40B4-BE49-F238E27FC236}">
                <a16:creationId xmlns:a16="http://schemas.microsoft.com/office/drawing/2014/main" id="{F9E1C582-4274-4025-AE8A-AD2757750A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634" y="1728000"/>
            <a:ext cx="2009183" cy="3002048"/>
          </a:xfrm>
          <a:prstGeom prst="rect">
            <a:avLst/>
          </a:prstGeom>
        </p:spPr>
      </p:pic>
      <p:pic>
        <p:nvPicPr>
          <p:cNvPr id="8" name="Picture 7">
            <a:extLst>
              <a:ext uri="{FF2B5EF4-FFF2-40B4-BE49-F238E27FC236}">
                <a16:creationId xmlns:a16="http://schemas.microsoft.com/office/drawing/2014/main" id="{009709FB-C88C-4FB3-BC15-DA3A49E38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0817" y="1728000"/>
            <a:ext cx="2009183" cy="3002048"/>
          </a:xfrm>
          <a:prstGeom prst="rect">
            <a:avLst/>
          </a:prstGeom>
        </p:spPr>
      </p:pic>
    </p:spTree>
    <p:extLst>
      <p:ext uri="{BB962C8B-B14F-4D97-AF65-F5344CB8AC3E}">
        <p14:creationId xmlns:p14="http://schemas.microsoft.com/office/powerpoint/2010/main" val="1504654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E661-B90A-4E83-ABCD-8617164C4C8B}"/>
              </a:ext>
            </a:extLst>
          </p:cNvPr>
          <p:cNvSpPr>
            <a:spLocks noGrp="1"/>
          </p:cNvSpPr>
          <p:nvPr>
            <p:ph type="title"/>
          </p:nvPr>
        </p:nvSpPr>
        <p:spPr/>
        <p:txBody>
          <a:bodyPr/>
          <a:lstStyle/>
          <a:p>
            <a:r>
              <a:rPr lang="en-AU"/>
              <a:t>Trends in perinatal mortality rates</a:t>
            </a:r>
          </a:p>
        </p:txBody>
      </p:sp>
      <p:pic>
        <p:nvPicPr>
          <p:cNvPr id="4" name="Picture 3">
            <a:extLst>
              <a:ext uri="{FF2B5EF4-FFF2-40B4-BE49-F238E27FC236}">
                <a16:creationId xmlns:a16="http://schemas.microsoft.com/office/drawing/2014/main" id="{DA37A784-2623-4728-B222-46F8C1584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76" y="1359197"/>
            <a:ext cx="8104648" cy="3496063"/>
          </a:xfrm>
          <a:prstGeom prst="rect">
            <a:avLst/>
          </a:prstGeom>
        </p:spPr>
      </p:pic>
    </p:spTree>
    <p:extLst>
      <p:ext uri="{BB962C8B-B14F-4D97-AF65-F5344CB8AC3E}">
        <p14:creationId xmlns:p14="http://schemas.microsoft.com/office/powerpoint/2010/main" val="146593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C56B5F3-5C2A-4AAA-9229-00C310441A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170" y="1375442"/>
            <a:ext cx="5538001" cy="3489046"/>
          </a:xfrm>
          <a:prstGeom prst="rect">
            <a:avLst/>
          </a:prstGeom>
        </p:spPr>
      </p:pic>
      <p:sp>
        <p:nvSpPr>
          <p:cNvPr id="2" name="Title 1">
            <a:extLst>
              <a:ext uri="{FF2B5EF4-FFF2-40B4-BE49-F238E27FC236}">
                <a16:creationId xmlns:a16="http://schemas.microsoft.com/office/drawing/2014/main" id="{E377C914-508F-48DD-9154-BD1CAEB6A229}"/>
              </a:ext>
            </a:extLst>
          </p:cNvPr>
          <p:cNvSpPr>
            <a:spLocks noGrp="1"/>
          </p:cNvSpPr>
          <p:nvPr>
            <p:ph type="title"/>
          </p:nvPr>
        </p:nvSpPr>
        <p:spPr/>
        <p:txBody>
          <a:bodyPr/>
          <a:lstStyle/>
          <a:p>
            <a:r>
              <a:rPr lang="en-AU"/>
              <a:t>The gap: Aboriginal and Non-Aboriginal women </a:t>
            </a:r>
          </a:p>
        </p:txBody>
      </p:sp>
    </p:spTree>
    <p:extLst>
      <p:ext uri="{BB962C8B-B14F-4D97-AF65-F5344CB8AC3E}">
        <p14:creationId xmlns:p14="http://schemas.microsoft.com/office/powerpoint/2010/main" val="34966769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p:txBody>
          <a:bodyPr/>
          <a:lstStyle/>
          <a:p>
            <a:r>
              <a:rPr lang="en-AU"/>
              <a:t>Perinatal mortality rate by Aboriginal status – rolling triennia</a:t>
            </a:r>
          </a:p>
        </p:txBody>
      </p:sp>
      <p:pic>
        <p:nvPicPr>
          <p:cNvPr id="4" name="Picture 3">
            <a:extLst>
              <a:ext uri="{FF2B5EF4-FFF2-40B4-BE49-F238E27FC236}">
                <a16:creationId xmlns:a16="http://schemas.microsoft.com/office/drawing/2014/main" id="{1778C8D6-A2B8-4FE7-89CE-C612139D9A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200" y="1652200"/>
            <a:ext cx="8101600" cy="3496063"/>
          </a:xfrm>
          <a:prstGeom prst="rect">
            <a:avLst/>
          </a:prstGeom>
        </p:spPr>
      </p:pic>
    </p:spTree>
    <p:extLst>
      <p:ext uri="{BB962C8B-B14F-4D97-AF65-F5344CB8AC3E}">
        <p14:creationId xmlns:p14="http://schemas.microsoft.com/office/powerpoint/2010/main" val="4109809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a:solidFill>
                  <a:schemeClr val="tx2"/>
                </a:solidFill>
                <a:latin typeface="+mj-lt"/>
                <a:ea typeface="+mj-ea"/>
                <a:cs typeface="+mj-cs"/>
              </a:rPr>
              <a:t>About CCOPMM </a:t>
            </a: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2082904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879060"/>
            <a:ext cx="8175278"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200" b="1" i="0" kern="1200" baseline="0">
                <a:solidFill>
                  <a:schemeClr val="tx2"/>
                </a:solidFill>
                <a:latin typeface="+mj-lt"/>
                <a:ea typeface="+mj-ea"/>
                <a:cs typeface="+mj-cs"/>
              </a:rPr>
              <a:t>Trends and comparisons: Maternal </a:t>
            </a:r>
            <a:r>
              <a:rPr lang="en-US" sz="2200" b="1">
                <a:solidFill>
                  <a:schemeClr val="tx2"/>
                </a:solidFill>
              </a:rPr>
              <a:t>mortality and morbidity </a:t>
            </a: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3343946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84377-250D-43AF-BBF1-7CAE69FE91F3}"/>
              </a:ext>
            </a:extLst>
          </p:cNvPr>
          <p:cNvSpPr>
            <a:spLocks noGrp="1"/>
          </p:cNvSpPr>
          <p:nvPr>
            <p:ph type="title"/>
          </p:nvPr>
        </p:nvSpPr>
        <p:spPr/>
        <p:txBody>
          <a:bodyPr/>
          <a:lstStyle/>
          <a:p>
            <a:r>
              <a:rPr lang="en-AU"/>
              <a:t>Maternal mortality: 2017 to 2019</a:t>
            </a:r>
          </a:p>
        </p:txBody>
      </p:sp>
      <p:pic>
        <p:nvPicPr>
          <p:cNvPr id="4" name="Picture 3">
            <a:extLst>
              <a:ext uri="{FF2B5EF4-FFF2-40B4-BE49-F238E27FC236}">
                <a16:creationId xmlns:a16="http://schemas.microsoft.com/office/drawing/2014/main" id="{5D17AEFE-7480-4938-890B-B6E16169A4A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5299" y="1728000"/>
            <a:ext cx="7748701" cy="1012448"/>
          </a:xfrm>
          <a:prstGeom prst="rect">
            <a:avLst/>
          </a:prstGeom>
        </p:spPr>
      </p:pic>
      <p:pic>
        <p:nvPicPr>
          <p:cNvPr id="6" name="Picture 5">
            <a:extLst>
              <a:ext uri="{FF2B5EF4-FFF2-40B4-BE49-F238E27FC236}">
                <a16:creationId xmlns:a16="http://schemas.microsoft.com/office/drawing/2014/main" id="{82778FB6-5FA7-4BF6-A69E-2658F1AD6C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99" y="2894370"/>
            <a:ext cx="3808279" cy="1353893"/>
          </a:xfrm>
          <a:prstGeom prst="rect">
            <a:avLst/>
          </a:prstGeom>
        </p:spPr>
      </p:pic>
      <p:pic>
        <p:nvPicPr>
          <p:cNvPr id="10" name="Picture 9">
            <a:extLst>
              <a:ext uri="{FF2B5EF4-FFF2-40B4-BE49-F238E27FC236}">
                <a16:creationId xmlns:a16="http://schemas.microsoft.com/office/drawing/2014/main" id="{94384BC3-0C27-4F9C-8560-17D0CC5477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5721" y="2896705"/>
            <a:ext cx="3808279" cy="1351558"/>
          </a:xfrm>
          <a:prstGeom prst="rect">
            <a:avLst/>
          </a:prstGeom>
        </p:spPr>
      </p:pic>
      <p:sp>
        <p:nvSpPr>
          <p:cNvPr id="3" name="Rectangle 2">
            <a:extLst>
              <a:ext uri="{FF2B5EF4-FFF2-40B4-BE49-F238E27FC236}">
                <a16:creationId xmlns:a16="http://schemas.microsoft.com/office/drawing/2014/main" id="{0A021AC4-FACD-4736-8EE7-F11D65E46CE7}"/>
              </a:ext>
            </a:extLst>
          </p:cNvPr>
          <p:cNvSpPr/>
          <p:nvPr/>
        </p:nvSpPr>
        <p:spPr>
          <a:xfrm>
            <a:off x="111953" y="4651696"/>
            <a:ext cx="8717939" cy="258212"/>
          </a:xfrm>
          <a:prstGeom prst="rect">
            <a:avLst/>
          </a:prstGeom>
        </p:spPr>
        <p:txBody>
          <a:bodyPr wrap="square">
            <a:spAutoFit/>
          </a:bodyPr>
          <a:lstStyle/>
          <a:p>
            <a:r>
              <a:rPr lang="en-AU" sz="1100" i="1" dirty="0"/>
              <a:t>Note: this version of the slide was republished in May 2021</a:t>
            </a:r>
          </a:p>
        </p:txBody>
      </p:sp>
    </p:spTree>
    <p:extLst>
      <p:ext uri="{BB962C8B-B14F-4D97-AF65-F5344CB8AC3E}">
        <p14:creationId xmlns:p14="http://schemas.microsoft.com/office/powerpoint/2010/main" val="2417694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1D305-AD89-4BCD-A8FE-33ABD7360F43}"/>
              </a:ext>
            </a:extLst>
          </p:cNvPr>
          <p:cNvSpPr>
            <a:spLocks noGrp="1"/>
          </p:cNvSpPr>
          <p:nvPr>
            <p:ph type="title"/>
          </p:nvPr>
        </p:nvSpPr>
        <p:spPr/>
        <p:txBody>
          <a:bodyPr/>
          <a:lstStyle/>
          <a:p>
            <a:r>
              <a:rPr lang="en-AU"/>
              <a:t>Maternal mortality ratios: Rolling triennia</a:t>
            </a:r>
          </a:p>
        </p:txBody>
      </p:sp>
      <p:pic>
        <p:nvPicPr>
          <p:cNvPr id="5" name="Picture 4">
            <a:extLst>
              <a:ext uri="{FF2B5EF4-FFF2-40B4-BE49-F238E27FC236}">
                <a16:creationId xmlns:a16="http://schemas.microsoft.com/office/drawing/2014/main" id="{82A6EDBC-94A2-4F22-BFA5-33EC9B753C3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5460" y="1367951"/>
            <a:ext cx="8094536" cy="3493014"/>
          </a:xfrm>
          <a:prstGeom prst="rect">
            <a:avLst/>
          </a:prstGeom>
        </p:spPr>
      </p:pic>
      <p:sp>
        <p:nvSpPr>
          <p:cNvPr id="3" name="TextBox 2">
            <a:extLst>
              <a:ext uri="{FF2B5EF4-FFF2-40B4-BE49-F238E27FC236}">
                <a16:creationId xmlns:a16="http://schemas.microsoft.com/office/drawing/2014/main" id="{7E840DC9-5690-4995-A72D-0AF6BE06EABF}"/>
              </a:ext>
            </a:extLst>
          </p:cNvPr>
          <p:cNvSpPr txBox="1"/>
          <p:nvPr/>
        </p:nvSpPr>
        <p:spPr>
          <a:xfrm>
            <a:off x="903886" y="4731860"/>
            <a:ext cx="8104647" cy="756682"/>
          </a:xfrm>
          <a:prstGeom prst="rect">
            <a:avLst/>
          </a:prstGeom>
          <a:noFill/>
        </p:spPr>
        <p:txBody>
          <a:bodyPr wrap="square" rtlCol="0">
            <a:spAutoFit/>
          </a:bodyPr>
          <a:lstStyle/>
          <a:p>
            <a:r>
              <a:rPr lang="en-AU" sz="1100" i="1" dirty="0"/>
              <a:t>Note: The methodology for classifications has been updated for the 2017-19 triennium in line with national definitions (AIHW). Comparisons with previous triennia should be made with caution. </a:t>
            </a:r>
          </a:p>
          <a:p>
            <a:r>
              <a:rPr lang="en-AU" sz="1100" i="1" dirty="0"/>
              <a:t> </a:t>
            </a:r>
          </a:p>
        </p:txBody>
      </p:sp>
    </p:spTree>
    <p:extLst>
      <p:ext uri="{BB962C8B-B14F-4D97-AF65-F5344CB8AC3E}">
        <p14:creationId xmlns:p14="http://schemas.microsoft.com/office/powerpoint/2010/main" val="1451946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7499AA-E3DE-47CB-A757-366D0B9A7EB1}"/>
              </a:ext>
            </a:extLst>
          </p:cNvPr>
          <p:cNvSpPr>
            <a:spLocks noGrp="1"/>
          </p:cNvSpPr>
          <p:nvPr>
            <p:ph type="title"/>
          </p:nvPr>
        </p:nvSpPr>
        <p:spPr/>
        <p:txBody>
          <a:bodyPr/>
          <a:lstStyle/>
          <a:p>
            <a:r>
              <a:rPr lang="en-AU"/>
              <a:t>Severe Acute Maternal Morbidity (SAMM)</a:t>
            </a:r>
          </a:p>
        </p:txBody>
      </p:sp>
      <p:pic>
        <p:nvPicPr>
          <p:cNvPr id="4" name="Picture 3">
            <a:extLst>
              <a:ext uri="{FF2B5EF4-FFF2-40B4-BE49-F238E27FC236}">
                <a16:creationId xmlns:a16="http://schemas.microsoft.com/office/drawing/2014/main" id="{AFD12AB9-F2A1-4BF7-89BF-7F70C3677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619597"/>
            <a:ext cx="7704000" cy="2783007"/>
          </a:xfrm>
          <a:prstGeom prst="rect">
            <a:avLst/>
          </a:prstGeom>
        </p:spPr>
      </p:pic>
    </p:spTree>
    <p:extLst>
      <p:ext uri="{BB962C8B-B14F-4D97-AF65-F5344CB8AC3E}">
        <p14:creationId xmlns:p14="http://schemas.microsoft.com/office/powerpoint/2010/main" val="420650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844364"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300" b="1" i="0" kern="1200" baseline="0">
                <a:solidFill>
                  <a:schemeClr val="tx2"/>
                </a:solidFill>
                <a:latin typeface="+mj-lt"/>
                <a:ea typeface="+mj-ea"/>
                <a:cs typeface="+mj-cs"/>
              </a:rPr>
              <a:t>Trends and comparisons: C</a:t>
            </a:r>
            <a:r>
              <a:rPr lang="en-US" sz="2300" b="1">
                <a:solidFill>
                  <a:schemeClr val="tx2"/>
                </a:solidFill>
              </a:rPr>
              <a:t>hild and adolescent mortality</a:t>
            </a:r>
          </a:p>
          <a:p>
            <a:pPr>
              <a:lnSpc>
                <a:spcPct val="95000"/>
              </a:lnSpc>
              <a:spcBef>
                <a:spcPct val="0"/>
              </a:spcBef>
              <a:spcAft>
                <a:spcPts val="600"/>
              </a:spcAft>
            </a:pPr>
            <a:endParaRPr lang="en-US" sz="2400" b="1">
              <a:solidFill>
                <a:schemeClr val="tx2"/>
              </a:solidFill>
            </a:endParaRPr>
          </a:p>
          <a:p>
            <a:pPr>
              <a:lnSpc>
                <a:spcPct val="95000"/>
              </a:lnSpc>
              <a:spcBef>
                <a:spcPct val="0"/>
              </a:spcBef>
              <a:spcAft>
                <a:spcPts val="600"/>
              </a:spcAft>
            </a:pPr>
            <a:endParaRPr lang="en-US" sz="2400" b="1" i="0" kern="1200" baseline="0">
              <a:solidFill>
                <a:schemeClr val="tx2"/>
              </a:solidFill>
              <a:latin typeface="+mj-lt"/>
              <a:ea typeface="+mj-ea"/>
              <a:cs typeface="+mj-cs"/>
            </a:endParaRPr>
          </a:p>
        </p:txBody>
      </p:sp>
    </p:spTree>
    <p:extLst>
      <p:ext uri="{BB962C8B-B14F-4D97-AF65-F5344CB8AC3E}">
        <p14:creationId xmlns:p14="http://schemas.microsoft.com/office/powerpoint/2010/main" val="97289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00000"/>
            <a:ext cx="7740000" cy="828000"/>
          </a:xfrm>
        </p:spPr>
        <p:txBody>
          <a:bodyPr/>
          <a:lstStyle/>
          <a:p>
            <a:r>
              <a:rPr lang="en-AU" sz="2400"/>
              <a:t>Child and adolescent deaths in 2019 </a:t>
            </a:r>
          </a:p>
        </p:txBody>
      </p:sp>
      <p:pic>
        <p:nvPicPr>
          <p:cNvPr id="9" name="Picture 8">
            <a:extLst>
              <a:ext uri="{FF2B5EF4-FFF2-40B4-BE49-F238E27FC236}">
                <a16:creationId xmlns:a16="http://schemas.microsoft.com/office/drawing/2014/main" id="{5428FD2D-6091-4913-A52F-211614ADBE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495" y="1373267"/>
            <a:ext cx="6480061" cy="3544831"/>
          </a:xfrm>
          <a:prstGeom prst="rect">
            <a:avLst/>
          </a:prstGeom>
        </p:spPr>
      </p:pic>
    </p:spTree>
    <p:extLst>
      <p:ext uri="{BB962C8B-B14F-4D97-AF65-F5344CB8AC3E}">
        <p14:creationId xmlns:p14="http://schemas.microsoft.com/office/powerpoint/2010/main" val="3941486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1C17-05D7-48E4-B422-05E8233BF603}"/>
              </a:ext>
            </a:extLst>
          </p:cNvPr>
          <p:cNvSpPr>
            <a:spLocks noGrp="1"/>
          </p:cNvSpPr>
          <p:nvPr>
            <p:ph type="title"/>
          </p:nvPr>
        </p:nvSpPr>
        <p:spPr/>
        <p:txBody>
          <a:bodyPr/>
          <a:lstStyle/>
          <a:p>
            <a:r>
              <a:rPr lang="en-AU"/>
              <a:t>Infant and under 5 mortality</a:t>
            </a:r>
          </a:p>
        </p:txBody>
      </p:sp>
      <p:pic>
        <p:nvPicPr>
          <p:cNvPr id="4" name="Picture 3">
            <a:extLst>
              <a:ext uri="{FF2B5EF4-FFF2-40B4-BE49-F238E27FC236}">
                <a16:creationId xmlns:a16="http://schemas.microsoft.com/office/drawing/2014/main" id="{1CDA5981-8D27-41DA-AC9F-204905D79A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762131"/>
            <a:ext cx="7740000" cy="2796012"/>
          </a:xfrm>
          <a:prstGeom prst="rect">
            <a:avLst/>
          </a:prstGeom>
        </p:spPr>
      </p:pic>
    </p:spTree>
    <p:extLst>
      <p:ext uri="{BB962C8B-B14F-4D97-AF65-F5344CB8AC3E}">
        <p14:creationId xmlns:p14="http://schemas.microsoft.com/office/powerpoint/2010/main" val="34277738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0779D-ED48-4965-91A6-E6A61A5FD67D}"/>
              </a:ext>
            </a:extLst>
          </p:cNvPr>
          <p:cNvSpPr>
            <a:spLocks noGrp="1"/>
          </p:cNvSpPr>
          <p:nvPr>
            <p:ph type="title"/>
          </p:nvPr>
        </p:nvSpPr>
        <p:spPr/>
        <p:txBody>
          <a:bodyPr/>
          <a:lstStyle/>
          <a:p>
            <a:r>
              <a:rPr lang="en-AU"/>
              <a:t>Rates of death by age group</a:t>
            </a:r>
          </a:p>
        </p:txBody>
      </p:sp>
      <p:pic>
        <p:nvPicPr>
          <p:cNvPr id="5" name="Picture 4">
            <a:extLst>
              <a:ext uri="{FF2B5EF4-FFF2-40B4-BE49-F238E27FC236}">
                <a16:creationId xmlns:a16="http://schemas.microsoft.com/office/drawing/2014/main" id="{47278908-C336-4F20-9ABF-739A59F494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676" y="1314000"/>
            <a:ext cx="8104648" cy="3496063"/>
          </a:xfrm>
          <a:prstGeom prst="rect">
            <a:avLst/>
          </a:prstGeom>
        </p:spPr>
      </p:pic>
    </p:spTree>
    <p:extLst>
      <p:ext uri="{BB962C8B-B14F-4D97-AF65-F5344CB8AC3E}">
        <p14:creationId xmlns:p14="http://schemas.microsoft.com/office/powerpoint/2010/main" val="4264437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2A3F-51F9-4285-A841-B78B8F068CF1}"/>
              </a:ext>
            </a:extLst>
          </p:cNvPr>
          <p:cNvSpPr>
            <a:spLocks noGrp="1"/>
          </p:cNvSpPr>
          <p:nvPr>
            <p:ph type="title"/>
          </p:nvPr>
        </p:nvSpPr>
        <p:spPr/>
        <p:txBody>
          <a:bodyPr/>
          <a:lstStyle/>
          <a:p>
            <a:r>
              <a:rPr lang="en-AU"/>
              <a:t>Causes of death in 2019 </a:t>
            </a:r>
          </a:p>
        </p:txBody>
      </p:sp>
      <p:pic>
        <p:nvPicPr>
          <p:cNvPr id="4" name="Picture 3">
            <a:extLst>
              <a:ext uri="{FF2B5EF4-FFF2-40B4-BE49-F238E27FC236}">
                <a16:creationId xmlns:a16="http://schemas.microsoft.com/office/drawing/2014/main" id="{E8564925-73DA-4D7D-B42F-AFB84632C7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538414"/>
            <a:ext cx="3708400" cy="2709849"/>
          </a:xfrm>
          <a:prstGeom prst="rect">
            <a:avLst/>
          </a:prstGeom>
        </p:spPr>
      </p:pic>
      <p:pic>
        <p:nvPicPr>
          <p:cNvPr id="8" name="Picture 7">
            <a:extLst>
              <a:ext uri="{FF2B5EF4-FFF2-40B4-BE49-F238E27FC236}">
                <a16:creationId xmlns:a16="http://schemas.microsoft.com/office/drawing/2014/main" id="{4E2C0067-CB00-43EC-8306-796620CA70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600" y="1538414"/>
            <a:ext cx="3708400" cy="2709849"/>
          </a:xfrm>
          <a:prstGeom prst="rect">
            <a:avLst/>
          </a:prstGeom>
        </p:spPr>
      </p:pic>
    </p:spTree>
    <p:extLst>
      <p:ext uri="{BB962C8B-B14F-4D97-AF65-F5344CB8AC3E}">
        <p14:creationId xmlns:p14="http://schemas.microsoft.com/office/powerpoint/2010/main" val="3896949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0C2A3F-51F9-4285-A841-B78B8F068CF1}"/>
              </a:ext>
            </a:extLst>
          </p:cNvPr>
          <p:cNvSpPr>
            <a:spLocks noGrp="1"/>
          </p:cNvSpPr>
          <p:nvPr>
            <p:ph type="title"/>
          </p:nvPr>
        </p:nvSpPr>
        <p:spPr/>
        <p:txBody>
          <a:bodyPr/>
          <a:lstStyle/>
          <a:p>
            <a:r>
              <a:rPr lang="en-AU"/>
              <a:t>Causes of death in 2019</a:t>
            </a:r>
          </a:p>
        </p:txBody>
      </p:sp>
      <p:pic>
        <p:nvPicPr>
          <p:cNvPr id="5" name="Picture 4">
            <a:extLst>
              <a:ext uri="{FF2B5EF4-FFF2-40B4-BE49-F238E27FC236}">
                <a16:creationId xmlns:a16="http://schemas.microsoft.com/office/drawing/2014/main" id="{70066721-C44D-43DF-A009-21D305B12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000" y="1538414"/>
            <a:ext cx="3708400" cy="2709849"/>
          </a:xfrm>
          <a:prstGeom prst="rect">
            <a:avLst/>
          </a:prstGeom>
        </p:spPr>
      </p:pic>
      <p:pic>
        <p:nvPicPr>
          <p:cNvPr id="7" name="Picture 6">
            <a:extLst>
              <a:ext uri="{FF2B5EF4-FFF2-40B4-BE49-F238E27FC236}">
                <a16:creationId xmlns:a16="http://schemas.microsoft.com/office/drawing/2014/main" id="{30093AB4-E094-4E4E-BBE3-6761E7ED4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5600" y="1538413"/>
            <a:ext cx="3708400" cy="2709849"/>
          </a:xfrm>
          <a:prstGeom prst="rect">
            <a:avLst/>
          </a:prstGeom>
        </p:spPr>
      </p:pic>
    </p:spTree>
    <p:extLst>
      <p:ext uri="{BB962C8B-B14F-4D97-AF65-F5344CB8AC3E}">
        <p14:creationId xmlns:p14="http://schemas.microsoft.com/office/powerpoint/2010/main" val="4157611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a:t>The Consultative Council on Obstetric and Paediatric Mortality and Morbidity (CCOPMM) is a statutory authority appointed by the Minister for Health</a:t>
            </a:r>
          </a:p>
          <a:p>
            <a:r>
              <a:rPr lang="en-AU"/>
              <a:t>Chair: Adjunct Professor Tanya Farrell </a:t>
            </a:r>
          </a:p>
          <a:p>
            <a:r>
              <a:rPr lang="en-AU"/>
              <a:t>Operates under the </a:t>
            </a:r>
            <a:r>
              <a:rPr lang="en-AU" i="1"/>
              <a:t>Public Health and Wellbeing Act 2008</a:t>
            </a:r>
          </a:p>
          <a:p>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t>About CCOPMM</a:t>
            </a:r>
            <a:br>
              <a:rPr lang="en-AU"/>
            </a:br>
            <a:endParaRPr lang="en-AU"/>
          </a:p>
        </p:txBody>
      </p:sp>
      <p:pic>
        <p:nvPicPr>
          <p:cNvPr id="1028" name="Picture 4">
            <a:extLst>
              <a:ext uri="{FF2B5EF4-FFF2-40B4-BE49-F238E27FC236}">
                <a16:creationId xmlns:a16="http://schemas.microsoft.com/office/drawing/2014/main" id="{687E0708-9158-4400-B8FB-567A493A5F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04591">
            <a:off x="7233757" y="2587579"/>
            <a:ext cx="1294256" cy="166536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57C49B5-A399-46BD-ADD8-7E8628F0036F}"/>
              </a:ext>
            </a:extLst>
          </p:cNvPr>
          <p:cNvPicPr/>
          <p:nvPr/>
        </p:nvPicPr>
        <p:blipFill>
          <a:blip r:embed="rId3" cstate="print">
            <a:extLst>
              <a:ext uri="{28A0092B-C50C-407E-A947-70E740481C1C}">
                <a14:useLocalDpi xmlns:a14="http://schemas.microsoft.com/office/drawing/2010/main" val="0"/>
              </a:ext>
            </a:extLst>
          </a:blip>
          <a:stretch>
            <a:fillRect/>
          </a:stretch>
        </p:blipFill>
        <p:spPr>
          <a:xfrm rot="685169">
            <a:off x="7679805" y="3213400"/>
            <a:ext cx="1118636" cy="1641957"/>
          </a:xfrm>
          <a:prstGeom prst="rect">
            <a:avLst/>
          </a:prstGeom>
        </p:spPr>
      </p:pic>
    </p:spTree>
    <p:extLst>
      <p:ext uri="{BB962C8B-B14F-4D97-AF65-F5344CB8AC3E}">
        <p14:creationId xmlns:p14="http://schemas.microsoft.com/office/powerpoint/2010/main" val="176569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A108-556F-4AD3-9DFB-9D9491BC55D4}"/>
              </a:ext>
            </a:extLst>
          </p:cNvPr>
          <p:cNvSpPr>
            <a:spLocks noGrp="1"/>
          </p:cNvSpPr>
          <p:nvPr>
            <p:ph type="title"/>
          </p:nvPr>
        </p:nvSpPr>
        <p:spPr/>
        <p:txBody>
          <a:bodyPr/>
          <a:lstStyle/>
          <a:p>
            <a:r>
              <a:rPr lang="en-AU"/>
              <a:t>Causes of death in 2019 </a:t>
            </a:r>
          </a:p>
        </p:txBody>
      </p:sp>
      <p:pic>
        <p:nvPicPr>
          <p:cNvPr id="4" name="Picture 3">
            <a:extLst>
              <a:ext uri="{FF2B5EF4-FFF2-40B4-BE49-F238E27FC236}">
                <a16:creationId xmlns:a16="http://schemas.microsoft.com/office/drawing/2014/main" id="{3854CD0C-8771-4458-A677-3BECE7A3DC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968" y="1530697"/>
            <a:ext cx="3892759" cy="2844566"/>
          </a:xfrm>
          <a:prstGeom prst="rect">
            <a:avLst/>
          </a:prstGeom>
        </p:spPr>
      </p:pic>
    </p:spTree>
    <p:extLst>
      <p:ext uri="{BB962C8B-B14F-4D97-AF65-F5344CB8AC3E}">
        <p14:creationId xmlns:p14="http://schemas.microsoft.com/office/powerpoint/2010/main" val="1425074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CCOPMM recommendations: 2019  </a:t>
            </a:r>
          </a:p>
        </p:txBody>
      </p:sp>
    </p:spTree>
    <p:extLst>
      <p:ext uri="{BB962C8B-B14F-4D97-AF65-F5344CB8AC3E}">
        <p14:creationId xmlns:p14="http://schemas.microsoft.com/office/powerpoint/2010/main" val="2753405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B95468-8FBF-4736-9E31-598A3BA4DE3D}"/>
              </a:ext>
            </a:extLst>
          </p:cNvPr>
          <p:cNvSpPr>
            <a:spLocks noGrp="1"/>
          </p:cNvSpPr>
          <p:nvPr>
            <p:ph sz="quarter" idx="13"/>
          </p:nvPr>
        </p:nvSpPr>
        <p:spPr>
          <a:xfrm>
            <a:off x="684000" y="1585150"/>
            <a:ext cx="7740000" cy="1298817"/>
          </a:xfrm>
          <a:solidFill>
            <a:schemeClr val="accent1"/>
          </a:solidFill>
          <a:ln w="12700">
            <a:solidFill>
              <a:schemeClr val="tx2"/>
            </a:solidFill>
          </a:ln>
        </p:spPr>
        <p:txBody>
          <a:bodyPr/>
          <a:lstStyle/>
          <a:p>
            <a:r>
              <a:rPr lang="en-AU" b="1">
                <a:solidFill>
                  <a:schemeClr val="bg1"/>
                </a:solidFill>
              </a:rPr>
              <a:t>a)</a:t>
            </a:r>
            <a:r>
              <a:rPr lang="en-AU">
                <a:solidFill>
                  <a:schemeClr val="bg1"/>
                </a:solidFill>
              </a:rPr>
              <a:t> Maternity services must develop and regularly audit a </a:t>
            </a:r>
            <a:r>
              <a:rPr lang="en-AU" b="1">
                <a:solidFill>
                  <a:schemeClr val="bg1"/>
                </a:solidFill>
              </a:rPr>
              <a:t>pathway that facilitates rapid access to an emergency operating theatre </a:t>
            </a:r>
            <a:r>
              <a:rPr lang="en-AU">
                <a:solidFill>
                  <a:schemeClr val="bg1"/>
                </a:solidFill>
              </a:rPr>
              <a:t>24/7 to prevent significant maternal or perinatal morbidity or mortality</a:t>
            </a:r>
          </a:p>
          <a:p>
            <a:endParaRPr lang="en-AU"/>
          </a:p>
        </p:txBody>
      </p:sp>
      <p:sp>
        <p:nvSpPr>
          <p:cNvPr id="3" name="Title 2">
            <a:extLst>
              <a:ext uri="{FF2B5EF4-FFF2-40B4-BE49-F238E27FC236}">
                <a16:creationId xmlns:a16="http://schemas.microsoft.com/office/drawing/2014/main" id="{127C9061-1914-431E-A66E-D9503BC9B7AD}"/>
              </a:ext>
            </a:extLst>
          </p:cNvPr>
          <p:cNvSpPr>
            <a:spLocks noGrp="1"/>
          </p:cNvSpPr>
          <p:nvPr>
            <p:ph type="title"/>
          </p:nvPr>
        </p:nvSpPr>
        <p:spPr/>
        <p:txBody>
          <a:bodyPr/>
          <a:lstStyle/>
          <a:p>
            <a:r>
              <a:rPr lang="en-AU"/>
              <a:t>Recommendation – 1 </a:t>
            </a:r>
          </a:p>
        </p:txBody>
      </p:sp>
      <p:sp>
        <p:nvSpPr>
          <p:cNvPr id="4" name="TextBox 3">
            <a:extLst>
              <a:ext uri="{FF2B5EF4-FFF2-40B4-BE49-F238E27FC236}">
                <a16:creationId xmlns:a16="http://schemas.microsoft.com/office/drawing/2014/main" id="{9FFD0558-B3F0-4398-AAF0-ED380DF9681D}"/>
              </a:ext>
            </a:extLst>
          </p:cNvPr>
          <p:cNvSpPr txBox="1"/>
          <p:nvPr/>
        </p:nvSpPr>
        <p:spPr>
          <a:xfrm>
            <a:off x="684000" y="3204458"/>
            <a:ext cx="7740000" cy="1298817"/>
          </a:xfrm>
          <a:prstGeom prst="rect">
            <a:avLst/>
          </a:prstGeom>
          <a:solidFill>
            <a:schemeClr val="accent1"/>
          </a:solidFill>
          <a:ln w="12700">
            <a:solidFill>
              <a:schemeClr val="tx2"/>
            </a:solidFill>
          </a:ln>
        </p:spPr>
        <p:txBody>
          <a:bodyPr wrap="square" rtlCol="0">
            <a:spAutoFit/>
          </a:bodyPr>
          <a:lstStyle/>
          <a:p>
            <a:r>
              <a:rPr lang="en-AU" b="1">
                <a:solidFill>
                  <a:schemeClr val="bg1"/>
                </a:solidFill>
              </a:rPr>
              <a:t>b)</a:t>
            </a:r>
            <a:r>
              <a:rPr lang="en-AU">
                <a:solidFill>
                  <a:schemeClr val="bg1"/>
                </a:solidFill>
              </a:rPr>
              <a:t> For all Category 1 caesarean sections, services must </a:t>
            </a:r>
            <a:r>
              <a:rPr lang="en-AU" b="1">
                <a:solidFill>
                  <a:schemeClr val="bg1"/>
                </a:solidFill>
              </a:rPr>
              <a:t>record the time in which the decision was made to perform the caesarean section </a:t>
            </a:r>
            <a:r>
              <a:rPr lang="en-AU">
                <a:solidFill>
                  <a:schemeClr val="bg1"/>
                </a:solidFill>
              </a:rPr>
              <a:t>– to enable the accurate recording of the </a:t>
            </a:r>
            <a:r>
              <a:rPr lang="en-AU" b="1">
                <a:solidFill>
                  <a:schemeClr val="bg1"/>
                </a:solidFill>
              </a:rPr>
              <a:t>time taken from the ‘decision to deliver’ to the birth</a:t>
            </a:r>
            <a:r>
              <a:rPr lang="en-AU">
                <a:solidFill>
                  <a:schemeClr val="bg1"/>
                </a:solidFill>
              </a:rPr>
              <a:t> of the baby.  </a:t>
            </a:r>
          </a:p>
        </p:txBody>
      </p:sp>
    </p:spTree>
    <p:extLst>
      <p:ext uri="{BB962C8B-B14F-4D97-AF65-F5344CB8AC3E}">
        <p14:creationId xmlns:p14="http://schemas.microsoft.com/office/powerpoint/2010/main" val="32579588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684000" y="1353213"/>
            <a:ext cx="7740000" cy="2009870"/>
          </a:xfrm>
          <a:solidFill>
            <a:schemeClr val="accent1"/>
          </a:solidFill>
          <a:ln w="12700">
            <a:solidFill>
              <a:schemeClr val="tx2"/>
            </a:solidFill>
          </a:ln>
        </p:spPr>
        <p:txBody>
          <a:bodyPr/>
          <a:lstStyle/>
          <a:p>
            <a:r>
              <a:rPr lang="en-AU">
                <a:solidFill>
                  <a:schemeClr val="bg1"/>
                </a:solidFill>
              </a:rPr>
              <a:t>Develop and implement a </a:t>
            </a:r>
            <a:r>
              <a:rPr lang="en-AU" b="1">
                <a:solidFill>
                  <a:schemeClr val="bg1"/>
                </a:solidFill>
              </a:rPr>
              <a:t>formal</a:t>
            </a:r>
            <a:r>
              <a:rPr lang="en-AU" b="1" i="1">
                <a:solidFill>
                  <a:schemeClr val="bg1"/>
                </a:solidFill>
              </a:rPr>
              <a:t> </a:t>
            </a:r>
            <a:r>
              <a:rPr lang="en-AU" b="1">
                <a:solidFill>
                  <a:schemeClr val="bg1"/>
                </a:solidFill>
              </a:rPr>
              <a:t>time out process prior to every instrumental birth and emergency caesarean section</a:t>
            </a:r>
            <a:r>
              <a:rPr lang="en-AU">
                <a:solidFill>
                  <a:schemeClr val="bg1"/>
                </a:solidFill>
              </a:rPr>
              <a:t>, whether in a birth room or in the operating theatre, to improve situational awareness and decision making about whether it is the right mode of birth, in the right location, with the right instrument/s, and the right clinical team in attendance</a:t>
            </a:r>
            <a:endParaRPr lang="en-AU" b="1"/>
          </a:p>
        </p:txBody>
      </p:sp>
      <p:sp>
        <p:nvSpPr>
          <p:cNvPr id="5" name="TextBox 4">
            <a:extLst>
              <a:ext uri="{FF2B5EF4-FFF2-40B4-BE49-F238E27FC236}">
                <a16:creationId xmlns:a16="http://schemas.microsoft.com/office/drawing/2014/main" id="{A97D2E71-DC44-4259-8ED4-55515223BFE7}"/>
              </a:ext>
            </a:extLst>
          </p:cNvPr>
          <p:cNvSpPr txBox="1"/>
          <p:nvPr/>
        </p:nvSpPr>
        <p:spPr>
          <a:xfrm rot="10800000" flipV="1">
            <a:off x="684000" y="3465431"/>
            <a:ext cx="7740000" cy="1298817"/>
          </a:xfrm>
          <a:prstGeom prst="rect">
            <a:avLst/>
          </a:prstGeom>
          <a:solidFill>
            <a:schemeClr val="accent1"/>
          </a:solidFill>
          <a:ln w="12700">
            <a:solidFill>
              <a:schemeClr val="tx2"/>
            </a:solidFill>
          </a:ln>
        </p:spPr>
        <p:txBody>
          <a:bodyPr wrap="square" rtlCol="0">
            <a:spAutoFit/>
          </a:bodyPr>
          <a:lstStyle/>
          <a:p>
            <a:r>
              <a:rPr lang="en-AU" b="1">
                <a:solidFill>
                  <a:schemeClr val="bg1"/>
                </a:solidFill>
              </a:rPr>
              <a:t>D</a:t>
            </a:r>
            <a:r>
              <a:rPr lang="en-AU">
                <a:solidFill>
                  <a:schemeClr val="bg1"/>
                </a:solidFill>
              </a:rPr>
              <a:t>evelop and implement a </a:t>
            </a:r>
            <a:r>
              <a:rPr lang="en-AU" b="1">
                <a:solidFill>
                  <a:schemeClr val="bg1"/>
                </a:solidFill>
              </a:rPr>
              <a:t>credentialing</a:t>
            </a:r>
            <a:r>
              <a:rPr lang="en-AU" b="1" i="1">
                <a:solidFill>
                  <a:schemeClr val="bg1"/>
                </a:solidFill>
              </a:rPr>
              <a:t> </a:t>
            </a:r>
            <a:r>
              <a:rPr lang="en-AU" b="1">
                <a:solidFill>
                  <a:schemeClr val="bg1"/>
                </a:solidFill>
              </a:rPr>
              <a:t>process for medical staff practising obstetrics</a:t>
            </a:r>
            <a:r>
              <a:rPr lang="en-AU">
                <a:solidFill>
                  <a:schemeClr val="bg1"/>
                </a:solidFill>
              </a:rPr>
              <a:t> at all levels of training and experience who are undertaking instrumental births and complex caesarean sections</a:t>
            </a:r>
          </a:p>
        </p:txBody>
      </p:sp>
      <p:sp>
        <p:nvSpPr>
          <p:cNvPr id="6" name="Title 2">
            <a:extLst>
              <a:ext uri="{FF2B5EF4-FFF2-40B4-BE49-F238E27FC236}">
                <a16:creationId xmlns:a16="http://schemas.microsoft.com/office/drawing/2014/main" id="{775E7762-4986-4DFC-B450-471BB463A3D5}"/>
              </a:ext>
            </a:extLst>
          </p:cNvPr>
          <p:cNvSpPr txBox="1">
            <a:spLocks/>
          </p:cNvSpPr>
          <p:nvPr/>
        </p:nvSpPr>
        <p:spPr>
          <a:xfrm>
            <a:off x="702000" y="939213"/>
            <a:ext cx="7740000" cy="828000"/>
          </a:xfrm>
          <a:prstGeom prst="rect">
            <a:avLst/>
          </a:prstGeom>
        </p:spPr>
        <p:txBody>
          <a:bodyPr vert="horz" lIns="36000" tIns="36000" rIns="36000" bIns="36000" rtlCol="0" anchor="t" anchorCtr="0">
            <a:noAutofit/>
          </a:bodyPr>
          <a:lstStyle>
            <a:lvl1pPr algn="l" defTabSz="685800" rtl="0" eaLnBrk="1" latinLnBrk="0" hangingPunct="1">
              <a:lnSpc>
                <a:spcPct val="95000"/>
              </a:lnSpc>
              <a:spcBef>
                <a:spcPct val="0"/>
              </a:spcBef>
              <a:spcAft>
                <a:spcPts val="600"/>
              </a:spcAft>
              <a:buNone/>
              <a:defRPr sz="2400" b="1" i="0" kern="1200" baseline="0">
                <a:solidFill>
                  <a:schemeClr val="tx2"/>
                </a:solidFill>
                <a:latin typeface="+mj-lt"/>
                <a:ea typeface="+mj-ea"/>
                <a:cs typeface="+mj-cs"/>
              </a:defRPr>
            </a:lvl1pPr>
          </a:lstStyle>
          <a:p>
            <a:r>
              <a:rPr lang="en-AU"/>
              <a:t>Recommendation – 2 &amp; 3</a:t>
            </a:r>
          </a:p>
        </p:txBody>
      </p:sp>
    </p:spTree>
    <p:extLst>
      <p:ext uri="{BB962C8B-B14F-4D97-AF65-F5344CB8AC3E}">
        <p14:creationId xmlns:p14="http://schemas.microsoft.com/office/powerpoint/2010/main" val="901229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8E8E9-5112-4A8A-BA28-CE90801FC46F}"/>
              </a:ext>
            </a:extLst>
          </p:cNvPr>
          <p:cNvSpPr>
            <a:spLocks noGrp="1"/>
          </p:cNvSpPr>
          <p:nvPr>
            <p:ph sz="quarter" idx="13"/>
          </p:nvPr>
        </p:nvSpPr>
        <p:spPr>
          <a:xfrm>
            <a:off x="684000" y="1810693"/>
            <a:ext cx="7740000" cy="1267485"/>
          </a:xfrm>
          <a:solidFill>
            <a:schemeClr val="accent1"/>
          </a:solidFill>
          <a:ln w="12700">
            <a:solidFill>
              <a:schemeClr val="tx2"/>
            </a:solidFill>
          </a:ln>
        </p:spPr>
        <p:txBody>
          <a:bodyPr/>
          <a:lstStyle/>
          <a:p>
            <a:r>
              <a:rPr lang="en-AU">
                <a:solidFill>
                  <a:schemeClr val="bg1"/>
                </a:solidFill>
              </a:rPr>
              <a:t>Formalise pathways for women to have </a:t>
            </a:r>
            <a:r>
              <a:rPr lang="en-AU" b="1">
                <a:solidFill>
                  <a:schemeClr val="bg1"/>
                </a:solidFill>
              </a:rPr>
              <a:t>timely access to specialist clinical consultations from a named tertiary (level 6) service </a:t>
            </a:r>
            <a:r>
              <a:rPr lang="en-AU">
                <a:solidFill>
                  <a:schemeClr val="bg1"/>
                </a:solidFill>
              </a:rPr>
              <a:t>for secondary and primary maternity services</a:t>
            </a:r>
          </a:p>
        </p:txBody>
      </p:sp>
      <p:sp>
        <p:nvSpPr>
          <p:cNvPr id="3" name="Title 2">
            <a:extLst>
              <a:ext uri="{FF2B5EF4-FFF2-40B4-BE49-F238E27FC236}">
                <a16:creationId xmlns:a16="http://schemas.microsoft.com/office/drawing/2014/main" id="{CD0B75F7-825C-424E-A1AF-F758A079DF6D}"/>
              </a:ext>
            </a:extLst>
          </p:cNvPr>
          <p:cNvSpPr>
            <a:spLocks noGrp="1"/>
          </p:cNvSpPr>
          <p:nvPr>
            <p:ph type="title"/>
          </p:nvPr>
        </p:nvSpPr>
        <p:spPr>
          <a:xfrm>
            <a:off x="684000" y="900000"/>
            <a:ext cx="7740000" cy="828000"/>
          </a:xfrm>
        </p:spPr>
        <p:txBody>
          <a:bodyPr/>
          <a:lstStyle/>
          <a:p>
            <a:r>
              <a:rPr lang="en-AU"/>
              <a:t>Recommendation – 4 </a:t>
            </a:r>
          </a:p>
        </p:txBody>
      </p:sp>
    </p:spTree>
    <p:extLst>
      <p:ext uri="{BB962C8B-B14F-4D97-AF65-F5344CB8AC3E}">
        <p14:creationId xmlns:p14="http://schemas.microsoft.com/office/powerpoint/2010/main" val="162845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0296E-DC58-487A-A236-6D9430FC2DAA}"/>
              </a:ext>
            </a:extLst>
          </p:cNvPr>
          <p:cNvSpPr>
            <a:spLocks noGrp="1"/>
          </p:cNvSpPr>
          <p:nvPr>
            <p:ph type="title"/>
          </p:nvPr>
        </p:nvSpPr>
        <p:spPr>
          <a:xfrm>
            <a:off x="684000" y="900000"/>
            <a:ext cx="7740000" cy="828000"/>
          </a:xfrm>
        </p:spPr>
        <p:txBody>
          <a:bodyPr/>
          <a:lstStyle/>
          <a:p>
            <a:r>
              <a:rPr lang="en-AU"/>
              <a:t>Recommendation – 5 and 6 </a:t>
            </a:r>
          </a:p>
        </p:txBody>
      </p:sp>
      <p:sp>
        <p:nvSpPr>
          <p:cNvPr id="4" name="Content Placeholder 3">
            <a:extLst>
              <a:ext uri="{FF2B5EF4-FFF2-40B4-BE49-F238E27FC236}">
                <a16:creationId xmlns:a16="http://schemas.microsoft.com/office/drawing/2014/main" id="{C868360A-48DF-4C6F-9865-3FA1FB38C42A}"/>
              </a:ext>
            </a:extLst>
          </p:cNvPr>
          <p:cNvSpPr txBox="1">
            <a:spLocks noGrp="1"/>
          </p:cNvSpPr>
          <p:nvPr>
            <p:ph sz="quarter" idx="13"/>
          </p:nvPr>
        </p:nvSpPr>
        <p:spPr>
          <a:xfrm>
            <a:off x="684000" y="2738414"/>
            <a:ext cx="7740000" cy="1882429"/>
          </a:xfrm>
          <a:prstGeom prst="rect">
            <a:avLst/>
          </a:prstGeom>
          <a:solidFill>
            <a:schemeClr val="accent1"/>
          </a:solidFill>
          <a:ln w="12700">
            <a:solidFill>
              <a:schemeClr val="tx2"/>
            </a:solidFill>
          </a:ln>
        </p:spPr>
        <p:txBody>
          <a:bodyPr wrap="square" rtlCol="0">
            <a:spAutoFit/>
          </a:bodyPr>
          <a:lstStyle/>
          <a:p>
            <a:r>
              <a:rPr lang="en-AU" b="1">
                <a:solidFill>
                  <a:schemeClr val="bg1"/>
                </a:solidFill>
              </a:rPr>
              <a:t>Evaluate the effectiveness of current services in meeting the specific needs of women during pregnancy and in the year following birth.</a:t>
            </a:r>
            <a:r>
              <a:rPr lang="en-AU">
                <a:solidFill>
                  <a:schemeClr val="bg1"/>
                </a:solidFill>
              </a:rPr>
              <a:t>  If gaps are identified, implement strategies to improve the health and wellbeing of women and families. The areas of mental health and family violence require specific focused attention</a:t>
            </a:r>
            <a:endParaRPr lang="en-AU"/>
          </a:p>
        </p:txBody>
      </p:sp>
      <p:sp>
        <p:nvSpPr>
          <p:cNvPr id="5" name="TextBox 4">
            <a:extLst>
              <a:ext uri="{FF2B5EF4-FFF2-40B4-BE49-F238E27FC236}">
                <a16:creationId xmlns:a16="http://schemas.microsoft.com/office/drawing/2014/main" id="{614E1022-2301-4CE7-8BE6-A93F6E1642E0}"/>
              </a:ext>
            </a:extLst>
          </p:cNvPr>
          <p:cNvSpPr txBox="1"/>
          <p:nvPr/>
        </p:nvSpPr>
        <p:spPr>
          <a:xfrm>
            <a:off x="684000" y="1566478"/>
            <a:ext cx="7740000" cy="695575"/>
          </a:xfrm>
          <a:prstGeom prst="rect">
            <a:avLst/>
          </a:prstGeom>
          <a:solidFill>
            <a:schemeClr val="accent1"/>
          </a:solidFill>
          <a:ln w="12700">
            <a:solidFill>
              <a:schemeClr val="tx2"/>
            </a:solidFill>
          </a:ln>
        </p:spPr>
        <p:txBody>
          <a:bodyPr wrap="square" rtlCol="0">
            <a:spAutoFit/>
          </a:bodyPr>
          <a:lstStyle/>
          <a:p>
            <a:r>
              <a:rPr lang="en-AU">
                <a:solidFill>
                  <a:schemeClr val="bg1"/>
                </a:solidFill>
              </a:rPr>
              <a:t>Develop and implement a </a:t>
            </a:r>
            <a:r>
              <a:rPr lang="en-AU" b="1">
                <a:solidFill>
                  <a:schemeClr val="bg1"/>
                </a:solidFill>
              </a:rPr>
              <a:t>system-wide improvement program to prevent women experiencing postpartum haemorrhage (PPH)</a:t>
            </a:r>
          </a:p>
        </p:txBody>
      </p:sp>
    </p:spTree>
    <p:extLst>
      <p:ext uri="{BB962C8B-B14F-4D97-AF65-F5344CB8AC3E}">
        <p14:creationId xmlns:p14="http://schemas.microsoft.com/office/powerpoint/2010/main" val="6415462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7C9061-1914-431E-A66E-D9503BC9B7AD}"/>
              </a:ext>
            </a:extLst>
          </p:cNvPr>
          <p:cNvSpPr>
            <a:spLocks noGrp="1"/>
          </p:cNvSpPr>
          <p:nvPr>
            <p:ph type="title"/>
          </p:nvPr>
        </p:nvSpPr>
        <p:spPr/>
        <p:txBody>
          <a:bodyPr/>
          <a:lstStyle/>
          <a:p>
            <a:r>
              <a:rPr lang="en-AU"/>
              <a:t>Recommendation – 7 </a:t>
            </a:r>
          </a:p>
        </p:txBody>
      </p:sp>
      <p:sp>
        <p:nvSpPr>
          <p:cNvPr id="4" name="TextBox 3">
            <a:extLst>
              <a:ext uri="{FF2B5EF4-FFF2-40B4-BE49-F238E27FC236}">
                <a16:creationId xmlns:a16="http://schemas.microsoft.com/office/drawing/2014/main" id="{9FFD0558-B3F0-4398-AAF0-ED380DF9681D}"/>
              </a:ext>
            </a:extLst>
          </p:cNvPr>
          <p:cNvSpPr txBox="1"/>
          <p:nvPr/>
        </p:nvSpPr>
        <p:spPr>
          <a:xfrm>
            <a:off x="684000" y="1946495"/>
            <a:ext cx="7917006" cy="997196"/>
          </a:xfrm>
          <a:prstGeom prst="rect">
            <a:avLst/>
          </a:prstGeom>
          <a:solidFill>
            <a:schemeClr val="accent1"/>
          </a:solidFill>
          <a:ln w="12700">
            <a:solidFill>
              <a:schemeClr val="tx2"/>
            </a:solidFill>
          </a:ln>
        </p:spPr>
        <p:txBody>
          <a:bodyPr wrap="square" rtlCol="0">
            <a:spAutoFit/>
          </a:bodyPr>
          <a:lstStyle/>
          <a:p>
            <a:r>
              <a:rPr lang="en-AU" b="1">
                <a:solidFill>
                  <a:schemeClr val="bg1"/>
                </a:solidFill>
              </a:rPr>
              <a:t>Reform</a:t>
            </a:r>
            <a:r>
              <a:rPr lang="en-AU">
                <a:solidFill>
                  <a:schemeClr val="bg1"/>
                </a:solidFill>
              </a:rPr>
              <a:t> </a:t>
            </a:r>
            <a:r>
              <a:rPr lang="en-AU" b="1">
                <a:solidFill>
                  <a:schemeClr val="bg1"/>
                </a:solidFill>
              </a:rPr>
              <a:t>of </a:t>
            </a:r>
            <a:r>
              <a:rPr lang="en-AU" b="1" err="1">
                <a:solidFill>
                  <a:schemeClr val="bg1"/>
                </a:solidFill>
              </a:rPr>
              <a:t>statewide</a:t>
            </a:r>
            <a:r>
              <a:rPr lang="en-AU" b="1">
                <a:solidFill>
                  <a:schemeClr val="bg1"/>
                </a:solidFill>
              </a:rPr>
              <a:t> services </a:t>
            </a:r>
            <a:r>
              <a:rPr lang="en-AU">
                <a:solidFill>
                  <a:schemeClr val="bg1"/>
                </a:solidFill>
              </a:rPr>
              <a:t>is needed to ensure there is a coordinated and timely system response that supports the health and wellbeing of Victorian children in vulnerable situations </a:t>
            </a:r>
          </a:p>
        </p:txBody>
      </p:sp>
    </p:spTree>
    <p:extLst>
      <p:ext uri="{BB962C8B-B14F-4D97-AF65-F5344CB8AC3E}">
        <p14:creationId xmlns:p14="http://schemas.microsoft.com/office/powerpoint/2010/main" val="20316782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2ECC0A-E76D-4BF5-9786-BEA7277AC225}"/>
              </a:ext>
            </a:extLst>
          </p:cNvPr>
          <p:cNvSpPr>
            <a:spLocks noGrp="1"/>
          </p:cNvSpPr>
          <p:nvPr>
            <p:ph sz="quarter" idx="13"/>
          </p:nvPr>
        </p:nvSpPr>
        <p:spPr>
          <a:xfrm>
            <a:off x="684000" y="1545950"/>
            <a:ext cx="7740000" cy="1028181"/>
          </a:xfrm>
          <a:solidFill>
            <a:schemeClr val="accent1"/>
          </a:solidFill>
          <a:ln w="12700">
            <a:solidFill>
              <a:schemeClr val="tx2"/>
            </a:solidFill>
          </a:ln>
        </p:spPr>
        <p:txBody>
          <a:bodyPr/>
          <a:lstStyle/>
          <a:p>
            <a:r>
              <a:rPr lang="en-AU">
                <a:solidFill>
                  <a:schemeClr val="bg1"/>
                </a:solidFill>
              </a:rPr>
              <a:t>Develop and roll out an </a:t>
            </a:r>
            <a:r>
              <a:rPr lang="en-AU" b="1">
                <a:solidFill>
                  <a:schemeClr val="bg1"/>
                </a:solidFill>
              </a:rPr>
              <a:t>annual public health campaign on the importance of influenza vaccination for children </a:t>
            </a:r>
            <a:r>
              <a:rPr lang="en-AU">
                <a:solidFill>
                  <a:schemeClr val="bg1"/>
                </a:solidFill>
              </a:rPr>
              <a:t>using co-design principles with families and their communities</a:t>
            </a:r>
          </a:p>
        </p:txBody>
      </p:sp>
      <p:sp>
        <p:nvSpPr>
          <p:cNvPr id="3" name="Title 2">
            <a:extLst>
              <a:ext uri="{FF2B5EF4-FFF2-40B4-BE49-F238E27FC236}">
                <a16:creationId xmlns:a16="http://schemas.microsoft.com/office/drawing/2014/main" id="{76137BA5-2D2C-478F-8D17-D7839B89C99E}"/>
              </a:ext>
            </a:extLst>
          </p:cNvPr>
          <p:cNvSpPr>
            <a:spLocks noGrp="1"/>
          </p:cNvSpPr>
          <p:nvPr>
            <p:ph type="title"/>
          </p:nvPr>
        </p:nvSpPr>
        <p:spPr/>
        <p:txBody>
          <a:bodyPr/>
          <a:lstStyle/>
          <a:p>
            <a:r>
              <a:rPr lang="en-AU"/>
              <a:t>Recommendation – 8 and 9 	</a:t>
            </a:r>
          </a:p>
        </p:txBody>
      </p:sp>
      <p:sp>
        <p:nvSpPr>
          <p:cNvPr id="4" name="TextBox 3">
            <a:extLst>
              <a:ext uri="{FF2B5EF4-FFF2-40B4-BE49-F238E27FC236}">
                <a16:creationId xmlns:a16="http://schemas.microsoft.com/office/drawing/2014/main" id="{C192B5DC-5440-4D70-8500-0BCD9DE17FF2}"/>
              </a:ext>
            </a:extLst>
          </p:cNvPr>
          <p:cNvSpPr txBox="1"/>
          <p:nvPr/>
        </p:nvSpPr>
        <p:spPr>
          <a:xfrm>
            <a:off x="684000" y="2811952"/>
            <a:ext cx="7740000" cy="695575"/>
          </a:xfrm>
          <a:prstGeom prst="rect">
            <a:avLst/>
          </a:prstGeom>
          <a:solidFill>
            <a:schemeClr val="accent1"/>
          </a:solidFill>
          <a:ln w="12700">
            <a:solidFill>
              <a:schemeClr val="tx2"/>
            </a:solidFill>
          </a:ln>
        </p:spPr>
        <p:txBody>
          <a:bodyPr wrap="square" rtlCol="0">
            <a:spAutoFit/>
          </a:bodyPr>
          <a:lstStyle/>
          <a:p>
            <a:r>
              <a:rPr lang="en-AU">
                <a:solidFill>
                  <a:schemeClr val="bg1"/>
                </a:solidFill>
              </a:rPr>
              <a:t>Ensure all children have easy access to </a:t>
            </a:r>
            <a:r>
              <a:rPr lang="en-AU" b="1">
                <a:solidFill>
                  <a:schemeClr val="bg1"/>
                </a:solidFill>
              </a:rPr>
              <a:t>free influenza vaccination </a:t>
            </a:r>
            <a:r>
              <a:rPr lang="en-AU">
                <a:solidFill>
                  <a:schemeClr val="bg1"/>
                </a:solidFill>
              </a:rPr>
              <a:t>annually</a:t>
            </a:r>
          </a:p>
        </p:txBody>
      </p:sp>
    </p:spTree>
    <p:extLst>
      <p:ext uri="{BB962C8B-B14F-4D97-AF65-F5344CB8AC3E}">
        <p14:creationId xmlns:p14="http://schemas.microsoft.com/office/powerpoint/2010/main" val="3672950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78E8E9-5112-4A8A-BA28-CE90801FC46F}"/>
              </a:ext>
            </a:extLst>
          </p:cNvPr>
          <p:cNvSpPr>
            <a:spLocks noGrp="1"/>
          </p:cNvSpPr>
          <p:nvPr>
            <p:ph sz="quarter" idx="13"/>
          </p:nvPr>
        </p:nvSpPr>
        <p:spPr>
          <a:xfrm>
            <a:off x="684000" y="1728000"/>
            <a:ext cx="7740000" cy="1592716"/>
          </a:xfrm>
          <a:solidFill>
            <a:schemeClr val="accent1"/>
          </a:solidFill>
          <a:ln w="12700">
            <a:solidFill>
              <a:schemeClr val="tx2"/>
            </a:solidFill>
          </a:ln>
        </p:spPr>
        <p:txBody>
          <a:bodyPr/>
          <a:lstStyle/>
          <a:p>
            <a:r>
              <a:rPr lang="en-AU">
                <a:solidFill>
                  <a:schemeClr val="bg1"/>
                </a:solidFill>
              </a:rPr>
              <a:t>Develop and implement a </a:t>
            </a:r>
            <a:r>
              <a:rPr lang="en-AU" b="1">
                <a:solidFill>
                  <a:schemeClr val="bg1"/>
                </a:solidFill>
              </a:rPr>
              <a:t>public information campaign regarding the dangers for children on farms</a:t>
            </a:r>
            <a:r>
              <a:rPr lang="en-AU">
                <a:solidFill>
                  <a:schemeClr val="bg1"/>
                </a:solidFill>
              </a:rPr>
              <a:t>, using co-design principles with families and their communities, in conjunction with organisations such as WorkSafe Victoria and the Victorian Farmers Federation </a:t>
            </a:r>
          </a:p>
        </p:txBody>
      </p:sp>
      <p:sp>
        <p:nvSpPr>
          <p:cNvPr id="3" name="Title 2">
            <a:extLst>
              <a:ext uri="{FF2B5EF4-FFF2-40B4-BE49-F238E27FC236}">
                <a16:creationId xmlns:a16="http://schemas.microsoft.com/office/drawing/2014/main" id="{CD0B75F7-825C-424E-A1AF-F758A079DF6D}"/>
              </a:ext>
            </a:extLst>
          </p:cNvPr>
          <p:cNvSpPr>
            <a:spLocks noGrp="1"/>
          </p:cNvSpPr>
          <p:nvPr>
            <p:ph type="title"/>
          </p:nvPr>
        </p:nvSpPr>
        <p:spPr/>
        <p:txBody>
          <a:bodyPr/>
          <a:lstStyle/>
          <a:p>
            <a:r>
              <a:rPr lang="en-AU"/>
              <a:t>Recommendation – 10 </a:t>
            </a:r>
          </a:p>
        </p:txBody>
      </p:sp>
    </p:spTree>
    <p:extLst>
      <p:ext uri="{BB962C8B-B14F-4D97-AF65-F5344CB8AC3E}">
        <p14:creationId xmlns:p14="http://schemas.microsoft.com/office/powerpoint/2010/main" val="11394043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24B6CD-F506-4914-8021-F89A37A07030}"/>
              </a:ext>
            </a:extLst>
          </p:cNvPr>
          <p:cNvSpPr>
            <a:spLocks noGrp="1"/>
          </p:cNvSpPr>
          <p:nvPr>
            <p:ph type="ctrTitle"/>
          </p:nvPr>
        </p:nvSpPr>
        <p:spPr>
          <a:xfrm>
            <a:off x="695546" y="739169"/>
            <a:ext cx="7742591" cy="2087793"/>
          </a:xfrm>
        </p:spPr>
        <p:txBody>
          <a:bodyPr anchor="b">
            <a:normAutofit/>
          </a:bodyPr>
          <a:lstStyle/>
          <a:p>
            <a:pPr algn="l">
              <a:spcBef>
                <a:spcPts val="1200"/>
              </a:spcBef>
            </a:pPr>
            <a:r>
              <a:rPr lang="en-AU" sz="2400">
                <a:effectLst>
                  <a:glow rad="38100">
                    <a:schemeClr val="bg1">
                      <a:lumMod val="65000"/>
                      <a:lumOff val="35000"/>
                      <a:alpha val="50000"/>
                    </a:schemeClr>
                  </a:glow>
                </a:effectLst>
              </a:rPr>
              <a:t>For more information</a:t>
            </a:r>
            <a:endParaRPr lang="en-AU" sz="1400">
              <a:effectLst>
                <a:glow rad="38100">
                  <a:schemeClr val="bg1">
                    <a:lumMod val="65000"/>
                    <a:lumOff val="35000"/>
                    <a:alpha val="50000"/>
                  </a:schemeClr>
                </a:glow>
              </a:effectLst>
            </a:endParaRPr>
          </a:p>
        </p:txBody>
      </p:sp>
      <p:sp>
        <p:nvSpPr>
          <p:cNvPr id="2" name="Content Placeholder 1">
            <a:extLst>
              <a:ext uri="{FF2B5EF4-FFF2-40B4-BE49-F238E27FC236}">
                <a16:creationId xmlns:a16="http://schemas.microsoft.com/office/drawing/2014/main" id="{654A77C6-7AB1-46A5-A8CB-6BD0EE0B3241}"/>
              </a:ext>
            </a:extLst>
          </p:cNvPr>
          <p:cNvSpPr>
            <a:spLocks noGrp="1"/>
          </p:cNvSpPr>
          <p:nvPr>
            <p:ph type="subTitle" idx="1"/>
          </p:nvPr>
        </p:nvSpPr>
        <p:spPr>
          <a:xfrm>
            <a:off x="742959" y="3382128"/>
            <a:ext cx="6507167" cy="1430073"/>
          </a:xfrm>
        </p:spPr>
        <p:txBody>
          <a:bodyPr numCol="1" anchor="t">
            <a:normAutofit fontScale="92500" lnSpcReduction="20000"/>
          </a:bodyPr>
          <a:lstStyle/>
          <a:p>
            <a:pPr lvl="0" algn="l">
              <a:spcAft>
                <a:spcPts val="600"/>
              </a:spcAft>
            </a:pPr>
            <a:r>
              <a:rPr lang="en-AU" sz="1600"/>
              <a:t>Refer to CCOPMM’s other slide packs on:</a:t>
            </a:r>
          </a:p>
          <a:p>
            <a:pPr marL="285750" lvl="0" indent="-285750" algn="l">
              <a:spcAft>
                <a:spcPts val="600"/>
              </a:spcAft>
              <a:buClr>
                <a:schemeClr val="tx2"/>
              </a:buClr>
              <a:buSzPct val="120000"/>
              <a:buFont typeface="Arial" panose="020B0604020202020204" pitchFamily="34" charset="0"/>
              <a:buChar char="•"/>
            </a:pPr>
            <a:r>
              <a:rPr lang="en-AU" sz="1600"/>
              <a:t>Mothers and babies</a:t>
            </a:r>
          </a:p>
          <a:p>
            <a:pPr marL="285750" lvl="0" indent="-285750" algn="l">
              <a:spcAft>
                <a:spcPts val="600"/>
              </a:spcAft>
              <a:buClr>
                <a:schemeClr val="tx2"/>
              </a:buClr>
              <a:buSzPct val="120000"/>
              <a:buFont typeface="Arial" panose="020B0604020202020204" pitchFamily="34" charset="0"/>
              <a:buChar char="•"/>
            </a:pPr>
            <a:r>
              <a:rPr lang="en-AU" sz="1600"/>
              <a:t>Maternal mortality and morbidity </a:t>
            </a:r>
          </a:p>
          <a:p>
            <a:pPr marL="285750" lvl="0" indent="-285750" algn="l">
              <a:spcAft>
                <a:spcPts val="600"/>
              </a:spcAft>
              <a:buClr>
                <a:schemeClr val="tx2"/>
              </a:buClr>
              <a:buSzPct val="120000"/>
              <a:buFont typeface="Arial" panose="020B0604020202020204" pitchFamily="34" charset="0"/>
              <a:buChar char="•"/>
            </a:pPr>
            <a:r>
              <a:rPr lang="en-AU" sz="1600"/>
              <a:t>Perinatal mortality</a:t>
            </a:r>
          </a:p>
          <a:p>
            <a:pPr marL="285750" lvl="0" indent="-285750" algn="l">
              <a:spcAft>
                <a:spcPts val="600"/>
              </a:spcAft>
              <a:buClr>
                <a:schemeClr val="tx2"/>
              </a:buClr>
              <a:buSzPct val="120000"/>
              <a:buFont typeface="Arial" panose="020B0604020202020204" pitchFamily="34" charset="0"/>
              <a:buChar char="•"/>
            </a:pPr>
            <a:r>
              <a:rPr lang="en-AU" sz="1600"/>
              <a:t>Child and adolescent mortality</a:t>
            </a:r>
            <a:endParaRPr lang="en-AU" sz="1500"/>
          </a:p>
          <a:p>
            <a:endParaRPr lang="en-AU" sz="1500"/>
          </a:p>
        </p:txBody>
      </p:sp>
      <p:pic>
        <p:nvPicPr>
          <p:cNvPr id="6" name="Picture 5">
            <a:extLst>
              <a:ext uri="{FF2B5EF4-FFF2-40B4-BE49-F238E27FC236}">
                <a16:creationId xmlns:a16="http://schemas.microsoft.com/office/drawing/2014/main" id="{87E41FC0-34D0-470D-AB03-58A353D89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546" y="912286"/>
            <a:ext cx="7742591" cy="1402202"/>
          </a:xfrm>
          <a:prstGeom prst="rect">
            <a:avLst/>
          </a:prstGeom>
        </p:spPr>
      </p:pic>
      <p:sp>
        <p:nvSpPr>
          <p:cNvPr id="4" name="TextBox 3">
            <a:extLst>
              <a:ext uri="{FF2B5EF4-FFF2-40B4-BE49-F238E27FC236}">
                <a16:creationId xmlns:a16="http://schemas.microsoft.com/office/drawing/2014/main" id="{5D949D89-A80F-40BF-9C08-3932F75982E5}"/>
              </a:ext>
            </a:extLst>
          </p:cNvPr>
          <p:cNvSpPr txBox="1"/>
          <p:nvPr/>
        </p:nvSpPr>
        <p:spPr>
          <a:xfrm>
            <a:off x="507882" y="2869654"/>
            <a:ext cx="8117917" cy="318549"/>
          </a:xfrm>
          <a:prstGeom prst="rect">
            <a:avLst/>
          </a:prstGeom>
          <a:noFill/>
        </p:spPr>
        <p:txBody>
          <a:bodyPr wrap="square" rtlCol="0">
            <a:spAutoFit/>
          </a:bodyPr>
          <a:lstStyle/>
          <a:p>
            <a:pPr algn="ctr"/>
            <a:r>
              <a:rPr lang="en-AU" sz="1500">
                <a:effectLst>
                  <a:glow rad="38100">
                    <a:schemeClr val="bg1">
                      <a:lumMod val="65000"/>
                      <a:lumOff val="35000"/>
                      <a:alpha val="50000"/>
                    </a:schemeClr>
                  </a:glow>
                </a:effectLst>
                <a:hlinkClick r:id="rId3"/>
              </a:rPr>
              <a:t>www.bettersafercare.vic.gov.au/publications/victorias-mothers-babies-and-children-2019</a:t>
            </a:r>
            <a:endParaRPr lang="en-AU" sz="1500"/>
          </a:p>
        </p:txBody>
      </p:sp>
    </p:spTree>
    <p:extLst>
      <p:ext uri="{BB962C8B-B14F-4D97-AF65-F5344CB8AC3E}">
        <p14:creationId xmlns:p14="http://schemas.microsoft.com/office/powerpoint/2010/main" val="2085164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AF0DEE-1355-4F39-907A-AF2E84A0A5ED}"/>
              </a:ext>
            </a:extLst>
          </p:cNvPr>
          <p:cNvSpPr>
            <a:spLocks noGrp="1"/>
          </p:cNvSpPr>
          <p:nvPr>
            <p:ph sz="quarter" idx="13"/>
          </p:nvPr>
        </p:nvSpPr>
        <p:spPr/>
        <p:txBody>
          <a:bodyPr/>
          <a:lstStyle/>
          <a:p>
            <a:pPr marL="0" lvl="2" indent="0">
              <a:buNone/>
            </a:pPr>
            <a:r>
              <a:rPr lang="en-AU"/>
              <a:t>Legislative responsibility for data collection</a:t>
            </a:r>
          </a:p>
          <a:p>
            <a:pPr lvl="2"/>
            <a:r>
              <a:rPr lang="en-AU"/>
              <a:t>Victorian Perinatal Data Collection (VPDC)</a:t>
            </a:r>
          </a:p>
          <a:p>
            <a:pPr lvl="2"/>
            <a:r>
              <a:rPr lang="en-AU"/>
              <a:t>Victorian Congenital anomalies register (VCAR)</a:t>
            </a:r>
          </a:p>
          <a:p>
            <a:pPr marL="0" lvl="2" indent="0">
              <a:buNone/>
            </a:pPr>
            <a:r>
              <a:rPr lang="en-AU"/>
              <a:t>Legislative responsibility for health surveillance </a:t>
            </a:r>
          </a:p>
          <a:p>
            <a:pPr lvl="2"/>
            <a:r>
              <a:rPr lang="en-AU"/>
              <a:t>Mortality collections and review of perinatal, child and adolescent, and maternal mortality</a:t>
            </a:r>
          </a:p>
          <a:p>
            <a:pPr lvl="2"/>
            <a:r>
              <a:rPr lang="en-AU"/>
              <a:t>Morbidity collections: severe acute maternal morbidity (SAMM)</a:t>
            </a:r>
          </a:p>
          <a:p>
            <a:pPr marL="342900" indent="-342900">
              <a:buFont typeface="Arial" panose="020B0604020202020204" pitchFamily="34" charset="0"/>
              <a:buChar char="•"/>
            </a:pPr>
            <a:endParaRPr lang="en-AU"/>
          </a:p>
        </p:txBody>
      </p:sp>
      <p:sp>
        <p:nvSpPr>
          <p:cNvPr id="3" name="Title 2">
            <a:extLst>
              <a:ext uri="{FF2B5EF4-FFF2-40B4-BE49-F238E27FC236}">
                <a16:creationId xmlns:a16="http://schemas.microsoft.com/office/drawing/2014/main" id="{BD9AC92D-ABB7-4642-8541-316F6D7EEC00}"/>
              </a:ext>
            </a:extLst>
          </p:cNvPr>
          <p:cNvSpPr>
            <a:spLocks noGrp="1"/>
          </p:cNvSpPr>
          <p:nvPr>
            <p:ph type="title"/>
          </p:nvPr>
        </p:nvSpPr>
        <p:spPr/>
        <p:txBody>
          <a:bodyPr/>
          <a:lstStyle/>
          <a:p>
            <a:r>
              <a:rPr lang="en-AU"/>
              <a:t>About CCOPMM</a:t>
            </a:r>
          </a:p>
        </p:txBody>
      </p:sp>
    </p:spTree>
    <p:extLst>
      <p:ext uri="{BB962C8B-B14F-4D97-AF65-F5344CB8AC3E}">
        <p14:creationId xmlns:p14="http://schemas.microsoft.com/office/powerpoint/2010/main" val="30972962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7C535D-85FB-41C0-8E4A-94C82C6AE4BD}"/>
              </a:ext>
            </a:extLst>
          </p:cNvPr>
          <p:cNvSpPr>
            <a:spLocks noGrp="1"/>
          </p:cNvSpPr>
          <p:nvPr>
            <p:ph sz="quarter" idx="13"/>
          </p:nvPr>
        </p:nvSpPr>
        <p:spPr/>
        <p:txBody>
          <a:bodyPr/>
          <a:lstStyle/>
          <a:p>
            <a:r>
              <a:rPr lang="en-AU"/>
              <a:t>	www.bettersafercare.vic.gov.au</a:t>
            </a:r>
          </a:p>
          <a:p>
            <a:r>
              <a:rPr lang="en-AU"/>
              <a:t>	</a:t>
            </a:r>
            <a:r>
              <a:rPr lang="en-AU" u="sng">
                <a:solidFill>
                  <a:schemeClr val="tx2"/>
                </a:solidFill>
              </a:rPr>
              <a:t>tanya.farrell@safercare.vic.gov.au</a:t>
            </a:r>
          </a:p>
          <a:p>
            <a:r>
              <a:rPr lang="en-AU"/>
              <a:t>	@</a:t>
            </a:r>
            <a:r>
              <a:rPr lang="en-AU" err="1"/>
              <a:t>safercarevic</a:t>
            </a:r>
            <a:r>
              <a:rPr lang="en-AU"/>
              <a:t> @TanyaFarrell13</a:t>
            </a:r>
          </a:p>
          <a:p>
            <a:r>
              <a:rPr lang="en-AU"/>
              <a:t>	Safer Care Victoria</a:t>
            </a:r>
          </a:p>
        </p:txBody>
      </p:sp>
      <p:sp>
        <p:nvSpPr>
          <p:cNvPr id="3" name="Title 2">
            <a:extLst>
              <a:ext uri="{FF2B5EF4-FFF2-40B4-BE49-F238E27FC236}">
                <a16:creationId xmlns:a16="http://schemas.microsoft.com/office/drawing/2014/main" id="{FF6AB92A-E6A9-410B-8E60-3D71B9B24365}"/>
              </a:ext>
            </a:extLst>
          </p:cNvPr>
          <p:cNvSpPr>
            <a:spLocks noGrp="1"/>
          </p:cNvSpPr>
          <p:nvPr>
            <p:ph type="title"/>
          </p:nvPr>
        </p:nvSpPr>
        <p:spPr/>
        <p:txBody>
          <a:bodyPr/>
          <a:lstStyle/>
          <a:p>
            <a:r>
              <a:rPr lang="en-AU"/>
              <a:t>Connect with us</a:t>
            </a:r>
          </a:p>
        </p:txBody>
      </p:sp>
      <p:pic>
        <p:nvPicPr>
          <p:cNvPr id="4" name="Picture 3">
            <a:extLst>
              <a:ext uri="{FF2B5EF4-FFF2-40B4-BE49-F238E27FC236}">
                <a16:creationId xmlns:a16="http://schemas.microsoft.com/office/drawing/2014/main" id="{AFC759B8-9DAD-4E5C-BF89-97AD20DB9EF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4686"/>
          <a:stretch/>
        </p:blipFill>
        <p:spPr>
          <a:xfrm>
            <a:off x="909176" y="1728000"/>
            <a:ext cx="316226" cy="425988"/>
          </a:xfrm>
          <a:prstGeom prst="rect">
            <a:avLst/>
          </a:prstGeom>
        </p:spPr>
      </p:pic>
      <p:pic>
        <p:nvPicPr>
          <p:cNvPr id="5" name="Picture 4">
            <a:extLst>
              <a:ext uri="{FF2B5EF4-FFF2-40B4-BE49-F238E27FC236}">
                <a16:creationId xmlns:a16="http://schemas.microsoft.com/office/drawing/2014/main" id="{8C8B40B7-BAFB-4C8A-A7A8-EE92425590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719" y="2293620"/>
            <a:ext cx="341034" cy="341034"/>
          </a:xfrm>
          <a:prstGeom prst="rect">
            <a:avLst/>
          </a:prstGeom>
        </p:spPr>
      </p:pic>
      <p:pic>
        <p:nvPicPr>
          <p:cNvPr id="6" name="Picture 5">
            <a:extLst>
              <a:ext uri="{FF2B5EF4-FFF2-40B4-BE49-F238E27FC236}">
                <a16:creationId xmlns:a16="http://schemas.microsoft.com/office/drawing/2014/main" id="{1C1E92BA-B4B0-48A3-80C8-375612FE0A7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326" y="2774286"/>
            <a:ext cx="345427" cy="281334"/>
          </a:xfrm>
          <a:prstGeom prst="rect">
            <a:avLst/>
          </a:prstGeom>
        </p:spPr>
      </p:pic>
      <p:pic>
        <p:nvPicPr>
          <p:cNvPr id="7" name="Picture 6">
            <a:extLst>
              <a:ext uri="{FF2B5EF4-FFF2-40B4-BE49-F238E27FC236}">
                <a16:creationId xmlns:a16="http://schemas.microsoft.com/office/drawing/2014/main" id="{40BB948A-1DC2-49C8-87B8-33F3CB354343}"/>
              </a:ext>
            </a:extLst>
          </p:cNvPr>
          <p:cNvPicPr>
            <a:picLocks noChangeAspect="1"/>
          </p:cNvPicPr>
          <p:nvPr/>
        </p:nvPicPr>
        <p:blipFill rotWithShape="1">
          <a:blip r:embed="rId5">
            <a:extLst>
              <a:ext uri="{28A0092B-C50C-407E-A947-70E740481C1C}">
                <a14:useLocalDpi xmlns:a14="http://schemas.microsoft.com/office/drawing/2010/main" val="0"/>
              </a:ext>
            </a:extLst>
          </a:blip>
          <a:srcRect l="26326" t="32840" r="30457" b="31375"/>
          <a:stretch/>
        </p:blipFill>
        <p:spPr>
          <a:xfrm>
            <a:off x="827462" y="3116581"/>
            <a:ext cx="490798" cy="406394"/>
          </a:xfrm>
          <a:prstGeom prst="rect">
            <a:avLst/>
          </a:prstGeom>
        </p:spPr>
      </p:pic>
    </p:spTree>
    <p:extLst>
      <p:ext uri="{BB962C8B-B14F-4D97-AF65-F5344CB8AC3E}">
        <p14:creationId xmlns:p14="http://schemas.microsoft.com/office/powerpoint/2010/main" val="145413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D5C7E4-7A6D-492D-9265-5FCBA2D829A6}"/>
              </a:ext>
            </a:extLst>
          </p:cNvPr>
          <p:cNvSpPr>
            <a:spLocks noGrp="1"/>
          </p:cNvSpPr>
          <p:nvPr>
            <p:ph sz="quarter" idx="13"/>
          </p:nvPr>
        </p:nvSpPr>
        <p:spPr/>
        <p:txBody>
          <a:bodyPr/>
          <a:lstStyle/>
          <a:p>
            <a:r>
              <a:rPr lang="en-AU"/>
              <a:t>Four subcommittees report to CCOPMM:</a:t>
            </a:r>
          </a:p>
          <a:p>
            <a:pPr lvl="2"/>
            <a:r>
              <a:rPr lang="en-AU" b="1"/>
              <a:t>Stillbirth </a:t>
            </a:r>
            <a:r>
              <a:rPr lang="en-AU"/>
              <a:t>– Chair: Professor Susan McDonald</a:t>
            </a:r>
          </a:p>
          <a:p>
            <a:pPr lvl="2"/>
            <a:r>
              <a:rPr lang="en-AU" b="1"/>
              <a:t>Neonatal Mortality and Morbidity </a:t>
            </a:r>
            <a:r>
              <a:rPr lang="en-AU"/>
              <a:t>(0-27 days) – Chair: Professor Rod Hunt</a:t>
            </a:r>
          </a:p>
          <a:p>
            <a:pPr lvl="2"/>
            <a:r>
              <a:rPr lang="en-AU" b="1"/>
              <a:t>Maternal Mortality and Morbidity </a:t>
            </a:r>
            <a:r>
              <a:rPr lang="en-AU"/>
              <a:t>– Chair: Professor Mark </a:t>
            </a:r>
            <a:r>
              <a:rPr lang="en-AU" err="1"/>
              <a:t>Umstad</a:t>
            </a:r>
            <a:endParaRPr lang="en-AU"/>
          </a:p>
          <a:p>
            <a:pPr lvl="2"/>
            <a:r>
              <a:rPr lang="en-AU" b="1"/>
              <a:t>Child and Adolescent Mortality and Morbidity </a:t>
            </a:r>
            <a:r>
              <a:rPr lang="en-AU"/>
              <a:t>(28 days-17 years) – Chair: Professor Paul </a:t>
            </a:r>
            <a:r>
              <a:rPr lang="en-AU" err="1"/>
              <a:t>Monagle</a:t>
            </a:r>
            <a:r>
              <a:rPr lang="en-AU"/>
              <a:t> </a:t>
            </a:r>
          </a:p>
        </p:txBody>
      </p:sp>
      <p:sp>
        <p:nvSpPr>
          <p:cNvPr id="3" name="Title 2">
            <a:extLst>
              <a:ext uri="{FF2B5EF4-FFF2-40B4-BE49-F238E27FC236}">
                <a16:creationId xmlns:a16="http://schemas.microsoft.com/office/drawing/2014/main" id="{51F7B3D0-0545-4BEB-8914-17BD0F982B37}"/>
              </a:ext>
            </a:extLst>
          </p:cNvPr>
          <p:cNvSpPr>
            <a:spLocks noGrp="1"/>
          </p:cNvSpPr>
          <p:nvPr>
            <p:ph type="title"/>
          </p:nvPr>
        </p:nvSpPr>
        <p:spPr/>
        <p:txBody>
          <a:bodyPr/>
          <a:lstStyle/>
          <a:p>
            <a:r>
              <a:rPr lang="en-AU"/>
              <a:t>Undertaking case reviews </a:t>
            </a:r>
          </a:p>
        </p:txBody>
      </p:sp>
    </p:spTree>
    <p:extLst>
      <p:ext uri="{BB962C8B-B14F-4D97-AF65-F5344CB8AC3E}">
        <p14:creationId xmlns:p14="http://schemas.microsoft.com/office/powerpoint/2010/main" val="2476412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1DB7A7-8A90-48A7-A395-F9C9EF4069D2}"/>
              </a:ext>
            </a:extLst>
          </p:cNvPr>
          <p:cNvSpPr>
            <a:spLocks noGrp="1"/>
          </p:cNvSpPr>
          <p:nvPr>
            <p:ph sz="quarter" idx="13"/>
          </p:nvPr>
        </p:nvSpPr>
        <p:spPr/>
        <p:txBody>
          <a:bodyPr/>
          <a:lstStyle/>
          <a:p>
            <a:r>
              <a:rPr lang="en-AU"/>
              <a:t>CCOPMM conducts research itself and also provides data for research purposes</a:t>
            </a:r>
          </a:p>
          <a:p>
            <a:r>
              <a:rPr lang="en-AU"/>
              <a:t>CCOPMM identifies research priorities by:</a:t>
            </a:r>
          </a:p>
          <a:p>
            <a:pPr lvl="2"/>
            <a:r>
              <a:rPr lang="en-AU"/>
              <a:t>analysis of our reports, data and through case reviews    </a:t>
            </a:r>
          </a:p>
          <a:p>
            <a:pPr lvl="2"/>
            <a:r>
              <a:rPr lang="en-AU"/>
              <a:t>collaborating with external research projects</a:t>
            </a:r>
          </a:p>
          <a:p>
            <a:endParaRPr lang="en-AU"/>
          </a:p>
        </p:txBody>
      </p:sp>
      <p:sp>
        <p:nvSpPr>
          <p:cNvPr id="3" name="Title 2">
            <a:extLst>
              <a:ext uri="{FF2B5EF4-FFF2-40B4-BE49-F238E27FC236}">
                <a16:creationId xmlns:a16="http://schemas.microsoft.com/office/drawing/2014/main" id="{030BC543-2F79-4B86-AC91-1A4DF8542736}"/>
              </a:ext>
            </a:extLst>
          </p:cNvPr>
          <p:cNvSpPr>
            <a:spLocks noGrp="1"/>
          </p:cNvSpPr>
          <p:nvPr>
            <p:ph type="title"/>
          </p:nvPr>
        </p:nvSpPr>
        <p:spPr/>
        <p:txBody>
          <a:bodyPr/>
          <a:lstStyle/>
          <a:p>
            <a:r>
              <a:rPr lang="en-AU"/>
              <a:t>Undertaking research </a:t>
            </a:r>
          </a:p>
        </p:txBody>
      </p:sp>
    </p:spTree>
    <p:extLst>
      <p:ext uri="{BB962C8B-B14F-4D97-AF65-F5344CB8AC3E}">
        <p14:creationId xmlns:p14="http://schemas.microsoft.com/office/powerpoint/2010/main" val="630661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6F37AD0-AD6A-4771-9D64-4898F6EF7235}"/>
              </a:ext>
            </a:extLst>
          </p:cNvPr>
          <p:cNvSpPr>
            <a:spLocks noGrp="1"/>
          </p:cNvSpPr>
          <p:nvPr>
            <p:ph sz="quarter" idx="13"/>
          </p:nvPr>
        </p:nvSpPr>
        <p:spPr/>
        <p:txBody>
          <a:bodyPr/>
          <a:lstStyle/>
          <a:p>
            <a:r>
              <a:rPr lang="en-AU"/>
              <a:t>Independent oversight of all deaths and severe maternal morbidity  </a:t>
            </a:r>
          </a:p>
          <a:p>
            <a:r>
              <a:rPr lang="en-AU"/>
              <a:t>Highlight areas that require improvement – hospital and community </a:t>
            </a:r>
          </a:p>
          <a:p>
            <a:r>
              <a:rPr lang="en-AU"/>
              <a:t>Highlight areas for further research </a:t>
            </a:r>
          </a:p>
          <a:p>
            <a:r>
              <a:rPr lang="en-AU"/>
              <a:t>Inform the development of policies and guidelines</a:t>
            </a:r>
          </a:p>
          <a:p>
            <a:r>
              <a:rPr lang="en-AU"/>
              <a:t>Provide advice on areas for prioritisation and investment </a:t>
            </a:r>
          </a:p>
          <a:p>
            <a:endParaRPr lang="en-AU"/>
          </a:p>
        </p:txBody>
      </p:sp>
      <p:sp>
        <p:nvSpPr>
          <p:cNvPr id="3" name="Title 2">
            <a:extLst>
              <a:ext uri="{FF2B5EF4-FFF2-40B4-BE49-F238E27FC236}">
                <a16:creationId xmlns:a16="http://schemas.microsoft.com/office/drawing/2014/main" id="{C06BB32D-71B0-431E-8BDC-40A68E25C6D9}"/>
              </a:ext>
            </a:extLst>
          </p:cNvPr>
          <p:cNvSpPr>
            <a:spLocks noGrp="1"/>
          </p:cNvSpPr>
          <p:nvPr>
            <p:ph type="title"/>
          </p:nvPr>
        </p:nvSpPr>
        <p:spPr/>
        <p:txBody>
          <a:bodyPr/>
          <a:lstStyle/>
          <a:p>
            <a:r>
              <a:rPr lang="en-AU"/>
              <a:t>Why do we do what we do?</a:t>
            </a:r>
          </a:p>
        </p:txBody>
      </p:sp>
    </p:spTree>
    <p:extLst>
      <p:ext uri="{BB962C8B-B14F-4D97-AF65-F5344CB8AC3E}">
        <p14:creationId xmlns:p14="http://schemas.microsoft.com/office/powerpoint/2010/main" val="4247072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5B0303-2BD9-424E-9FE3-BE1CB9B4D043}"/>
              </a:ext>
            </a:extLst>
          </p:cNvPr>
          <p:cNvPicPr>
            <a:picLocks noChangeAspect="1"/>
          </p:cNvPicPr>
          <p:nvPr/>
        </p:nvPicPr>
        <p:blipFill rotWithShape="1">
          <a:blip r:embed="rId2">
            <a:extLst>
              <a:ext uri="{28A0092B-C50C-407E-A947-70E740481C1C}">
                <a14:useLocalDpi xmlns:a14="http://schemas.microsoft.com/office/drawing/2010/main" val="0"/>
              </a:ext>
            </a:extLst>
          </a:blip>
          <a:srcRect t="48723" r="1" b="25417"/>
          <a:stretch/>
        </p:blipFill>
        <p:spPr>
          <a:xfrm>
            <a:off x="684000" y="1782000"/>
            <a:ext cx="7740000" cy="2880000"/>
          </a:xfrm>
          <a:prstGeom prst="rect">
            <a:avLst/>
          </a:prstGeom>
          <a:noFill/>
        </p:spPr>
      </p:pic>
      <p:sp>
        <p:nvSpPr>
          <p:cNvPr id="2" name="Rectangle 1">
            <a:extLst>
              <a:ext uri="{FF2B5EF4-FFF2-40B4-BE49-F238E27FC236}">
                <a16:creationId xmlns:a16="http://schemas.microsoft.com/office/drawing/2014/main" id="{2B3EC542-681F-4E71-956B-4ED12C281760}"/>
              </a:ext>
            </a:extLst>
          </p:cNvPr>
          <p:cNvSpPr/>
          <p:nvPr/>
        </p:nvSpPr>
        <p:spPr>
          <a:xfrm>
            <a:off x="684000" y="900000"/>
            <a:ext cx="7740000" cy="828000"/>
          </a:xfrm>
          <a:prstGeom prst="rect">
            <a:avLst/>
          </a:prstGeom>
        </p:spPr>
        <p:txBody>
          <a:bodyPr vert="horz" lIns="36000" tIns="36000" rIns="36000" bIns="36000" rtlCol="0" anchor="t" anchorCtr="0">
            <a:normAutofit/>
          </a:bodyPr>
          <a:lstStyle/>
          <a:p>
            <a:pPr>
              <a:lnSpc>
                <a:spcPct val="95000"/>
              </a:lnSpc>
              <a:spcBef>
                <a:spcPct val="0"/>
              </a:spcBef>
              <a:spcAft>
                <a:spcPts val="600"/>
              </a:spcAft>
            </a:pPr>
            <a:r>
              <a:rPr lang="en-US" sz="2400" b="1" i="0" kern="1200" baseline="0">
                <a:solidFill>
                  <a:schemeClr val="tx2"/>
                </a:solidFill>
                <a:latin typeface="+mj-lt"/>
                <a:ea typeface="+mj-ea"/>
                <a:cs typeface="+mj-cs"/>
              </a:rPr>
              <a:t>Trends and comparisons: 2019 </a:t>
            </a:r>
          </a:p>
        </p:txBody>
      </p:sp>
    </p:spTree>
    <p:extLst>
      <p:ext uri="{BB962C8B-B14F-4D97-AF65-F5344CB8AC3E}">
        <p14:creationId xmlns:p14="http://schemas.microsoft.com/office/powerpoint/2010/main" val="24179364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A468E7-563F-4762-B7B3-0868661AB5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01" y="1636570"/>
            <a:ext cx="7688597" cy="2797192"/>
          </a:xfrm>
          <a:prstGeom prst="rect">
            <a:avLst/>
          </a:prstGeom>
        </p:spPr>
      </p:pic>
      <p:sp>
        <p:nvSpPr>
          <p:cNvPr id="7" name="Title 2">
            <a:extLst>
              <a:ext uri="{FF2B5EF4-FFF2-40B4-BE49-F238E27FC236}">
                <a16:creationId xmlns:a16="http://schemas.microsoft.com/office/drawing/2014/main" id="{6CD34784-7F3E-4093-9E62-27C0DF5DE7B9}"/>
              </a:ext>
            </a:extLst>
          </p:cNvPr>
          <p:cNvSpPr>
            <a:spLocks noGrp="1"/>
          </p:cNvSpPr>
          <p:nvPr>
            <p:ph type="title"/>
          </p:nvPr>
        </p:nvSpPr>
        <p:spPr>
          <a:xfrm>
            <a:off x="684000" y="900000"/>
            <a:ext cx="7740000" cy="828000"/>
          </a:xfrm>
        </p:spPr>
        <p:txBody>
          <a:bodyPr/>
          <a:lstStyle/>
          <a:p>
            <a:r>
              <a:rPr lang="en-AU" sz="2400"/>
              <a:t>Births in 2019</a:t>
            </a:r>
          </a:p>
        </p:txBody>
      </p:sp>
    </p:spTree>
    <p:extLst>
      <p:ext uri="{BB962C8B-B14F-4D97-AF65-F5344CB8AC3E}">
        <p14:creationId xmlns:p14="http://schemas.microsoft.com/office/powerpoint/2010/main" val="2185254478"/>
      </p:ext>
    </p:extLst>
  </p:cSld>
  <p:clrMapOvr>
    <a:masterClrMapping/>
  </p:clrMapOvr>
</p:sld>
</file>

<file path=ppt/theme/theme1.xml><?xml version="1.0" encoding="utf-8"?>
<a:theme xmlns:a="http://schemas.openxmlformats.org/drawingml/2006/main" name="Office Theme">
  <a:themeElements>
    <a:clrScheme name="SCV PPT">
      <a:dk1>
        <a:srgbClr val="000000"/>
      </a:dk1>
      <a:lt1>
        <a:sysClr val="window" lastClr="FFFFFF"/>
      </a:lt1>
      <a:dk2>
        <a:srgbClr val="007586"/>
      </a:dk2>
      <a:lt2>
        <a:srgbClr val="EDF5F7"/>
      </a:lt2>
      <a:accent1>
        <a:srgbClr val="4098A4"/>
      </a:accent1>
      <a:accent2>
        <a:srgbClr val="80BAC3"/>
      </a:accent2>
      <a:accent3>
        <a:srgbClr val="BFDDE1"/>
      </a:accent3>
      <a:accent4>
        <a:srgbClr val="404050"/>
      </a:accent4>
      <a:accent5>
        <a:srgbClr val="80808B"/>
      </a:accent5>
      <a:accent6>
        <a:srgbClr val="CCCCD0"/>
      </a:accent6>
      <a:hlink>
        <a:srgbClr val="0563C1"/>
      </a:hlink>
      <a:folHlink>
        <a:srgbClr val="954F72"/>
      </a:folHlink>
    </a:clrScheme>
    <a:fontScheme name="Arial">
      <a:majorFont>
        <a:latin typeface="Arial"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V PowerPoint (1).potx" id="{CE082618-1505-4F2E-A22F-07A490E3B603}" vid="{EF6F868E-FD38-4215-87C3-491E3E063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0DFDB3CCA7CE54AA42F05FDFD5130DA" ma:contentTypeVersion="10" ma:contentTypeDescription="Create a new document." ma:contentTypeScope="" ma:versionID="28e52057677a09d2b67d18402b36de5f">
  <xsd:schema xmlns:xsd="http://www.w3.org/2001/XMLSchema" xmlns:xs="http://www.w3.org/2001/XMLSchema" xmlns:p="http://schemas.microsoft.com/office/2006/metadata/properties" xmlns:ns2="6fcdb6e3-7bed-48bc-92a0-c164f79f5d9b" xmlns:ns3="7a38ff2d-9f71-4e0c-809c-63178b66e3a9" targetNamespace="http://schemas.microsoft.com/office/2006/metadata/properties" ma:root="true" ma:fieldsID="06b691ebd1569567bcaf048630093985" ns2:_="" ns3:_="">
    <xsd:import namespace="6fcdb6e3-7bed-48bc-92a0-c164f79f5d9b"/>
    <xsd:import namespace="7a38ff2d-9f71-4e0c-809c-63178b66e3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db6e3-7bed-48bc-92a0-c164f79f5d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a38ff2d-9f71-4e0c-809c-63178b66e3a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38ff2d-9f71-4e0c-809c-63178b66e3a9">
      <UserInfo>
        <DisplayName>SharingLinks.d604f0db-a255-44b0-9699-deb26046b44b.Flexible.a02c1f1b-05d8-4110-b310-b93a86d38c5a</DisplayName>
        <AccountId>45</AccountId>
        <AccountType/>
      </UserInfo>
      <UserInfo>
        <DisplayName>Ellyse Marum (DHHS)</DisplayName>
        <AccountId>23</AccountId>
        <AccountType/>
      </UserInfo>
      <UserInfo>
        <DisplayName>Amanda Walpole (DHHS)</DisplayName>
        <AccountId>39</AccountId>
        <AccountType/>
      </UserInfo>
      <UserInfo>
        <DisplayName>Tanya Farrell (DHHS)</DisplayName>
        <AccountId>11</AccountId>
        <AccountType/>
      </UserInfo>
      <UserInfo>
        <DisplayName>Emma Gumbleton (DHHS)</DisplayName>
        <AccountId>14</AccountId>
        <AccountType/>
      </UserInfo>
      <UserInfo>
        <DisplayName>Terry Truman (Health)</DisplayName>
        <AccountId>50</AccountId>
        <AccountType/>
      </UserInfo>
    </SharedWithUsers>
  </documentManagement>
</p:properties>
</file>

<file path=customXml/itemProps1.xml><?xml version="1.0" encoding="utf-8"?>
<ds:datastoreItem xmlns:ds="http://schemas.openxmlformats.org/officeDocument/2006/customXml" ds:itemID="{FFF81C5E-7A2F-42C4-809B-EF88AB5646E4}">
  <ds:schemaRefs>
    <ds:schemaRef ds:uri="http://schemas.microsoft.com/sharepoint/v3/contenttype/forms"/>
  </ds:schemaRefs>
</ds:datastoreItem>
</file>

<file path=customXml/itemProps2.xml><?xml version="1.0" encoding="utf-8"?>
<ds:datastoreItem xmlns:ds="http://schemas.openxmlformats.org/officeDocument/2006/customXml" ds:itemID="{D90717CF-4F32-4832-AAA1-4C2C5D655CE4}">
  <ds:schemaRefs>
    <ds:schemaRef ds:uri="6fcdb6e3-7bed-48bc-92a0-c164f79f5d9b"/>
    <ds:schemaRef ds:uri="7a38ff2d-9f71-4e0c-809c-63178b66e3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98D9B1D-AF04-4830-AD40-6EDC8181AC5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6fcdb6e3-7bed-48bc-92a0-c164f79f5d9b"/>
    <ds:schemaRef ds:uri="http://schemas.microsoft.com/office/infopath/2007/PartnerControls"/>
    <ds:schemaRef ds:uri="7a38ff2d-9f71-4e0c-809c-63178b66e3a9"/>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886</Words>
  <Application>Microsoft Office PowerPoint</Application>
  <PresentationFormat>Custom</PresentationFormat>
  <Paragraphs>89</Paragraphs>
  <Slides>40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VIC</vt:lpstr>
      <vt:lpstr>Wingdings</vt:lpstr>
      <vt:lpstr>Office Theme</vt:lpstr>
      <vt:lpstr>PowerPoint Presentation</vt:lpstr>
      <vt:lpstr>PowerPoint Presentation</vt:lpstr>
      <vt:lpstr>About CCOPMM </vt:lpstr>
      <vt:lpstr>About CCOPMM</vt:lpstr>
      <vt:lpstr>Undertaking case reviews </vt:lpstr>
      <vt:lpstr>Undertaking research </vt:lpstr>
      <vt:lpstr>Why do we do what we do?</vt:lpstr>
      <vt:lpstr>PowerPoint Presentation</vt:lpstr>
      <vt:lpstr>Births in 2019</vt:lpstr>
      <vt:lpstr>Babies in 2019 </vt:lpstr>
      <vt:lpstr>Aboriginal mothers and babies in 2019 </vt:lpstr>
      <vt:lpstr>PowerPoint Presentation</vt:lpstr>
      <vt:lpstr>Perinatal deaths in 2019 </vt:lpstr>
      <vt:lpstr>Causes of deaths using PSANZ classifications </vt:lpstr>
      <vt:lpstr>Perinatal mortality rates in 2019 </vt:lpstr>
      <vt:lpstr>Smoking and outcomes in 2019 </vt:lpstr>
      <vt:lpstr>Trends in perinatal mortality rates</vt:lpstr>
      <vt:lpstr>The gap: Aboriginal and Non-Aboriginal women </vt:lpstr>
      <vt:lpstr>Perinatal mortality rate by Aboriginal status – rolling triennia</vt:lpstr>
      <vt:lpstr>PowerPoint Presentation</vt:lpstr>
      <vt:lpstr>Maternal mortality: 2017 to 2019</vt:lpstr>
      <vt:lpstr>Maternal mortality ratios: Rolling triennia</vt:lpstr>
      <vt:lpstr>Severe Acute Maternal Morbidity (SAMM)</vt:lpstr>
      <vt:lpstr>PowerPoint Presentation</vt:lpstr>
      <vt:lpstr>Child and adolescent deaths in 2019 </vt:lpstr>
      <vt:lpstr>Infant and under 5 mortality</vt:lpstr>
      <vt:lpstr>Rates of death by age group</vt:lpstr>
      <vt:lpstr>Causes of death in 2019 </vt:lpstr>
      <vt:lpstr>Causes of death in 2019</vt:lpstr>
      <vt:lpstr>Causes of death in 2019 </vt:lpstr>
      <vt:lpstr>PowerPoint Presentation</vt:lpstr>
      <vt:lpstr>Recommendation – 1 </vt:lpstr>
      <vt:lpstr>PowerPoint Presentation</vt:lpstr>
      <vt:lpstr>Recommendation – 4 </vt:lpstr>
      <vt:lpstr>Recommendation – 5 and 6 </vt:lpstr>
      <vt:lpstr>Recommendation – 7 </vt:lpstr>
      <vt:lpstr>Recommendation – 8 and 9  </vt:lpstr>
      <vt:lpstr>Recommendation – 10 </vt:lpstr>
      <vt:lpstr>For more information</vt:lpstr>
      <vt:lpstr>Connect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Durante</dc:creator>
  <cp:lastModifiedBy>Rebecca Doherty (DHHS)</cp:lastModifiedBy>
  <cp:revision>3</cp:revision>
  <dcterms:created xsi:type="dcterms:W3CDTF">2018-05-14T05:26:30Z</dcterms:created>
  <dcterms:modified xsi:type="dcterms:W3CDTF">2021-05-20T04:46:39Z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0x010100F0DFDB3CCA7CE54AA42F05FDFD5130DA</vt:lpwstr>
  </property>
  <property fmtid="{D5CDD505-2E9C-101B-9397-08002B2CF9AE}" pid="3" name="MSIP_Label_3d6aa9fe-4ab7-4a7c-8e39-ccc0b3ffed53_Enabled">
    <vt:lpwstr>true</vt:lpwstr>
  </property>
  <property fmtid="{D5CDD505-2E9C-101B-9397-08002B2CF9AE}" pid="4" name="MSIP_Label_3d6aa9fe-4ab7-4a7c-8e39-ccc0b3ffed53_SetDate">
    <vt:lpwstr>2021-01-19T22:10:35Z</vt:lpwstr>
  </property>
  <property fmtid="{D5CDD505-2E9C-101B-9397-08002B2CF9AE}" pid="5" name="MSIP_Label_3d6aa9fe-4ab7-4a7c-8e39-ccc0b3ffed53_Method">
    <vt:lpwstr>Privileged</vt:lpwstr>
  </property>
  <property fmtid="{D5CDD505-2E9C-101B-9397-08002B2CF9AE}" pid="6" name="MSIP_Label_3d6aa9fe-4ab7-4a7c-8e39-ccc0b3ffed53_Name">
    <vt:lpwstr>3d6aa9fe-4ab7-4a7c-8e39-ccc0b3ffed53</vt:lpwstr>
  </property>
  <property fmtid="{D5CDD505-2E9C-101B-9397-08002B2CF9AE}" pid="7" name="MSIP_Label_3d6aa9fe-4ab7-4a7c-8e39-ccc0b3ffed53_SiteId">
    <vt:lpwstr>c0e0601f-0fac-449c-9c88-a104c4eb9f28</vt:lpwstr>
  </property>
  <property fmtid="{D5CDD505-2E9C-101B-9397-08002B2CF9AE}" pid="8" name="MSIP_Label_3d6aa9fe-4ab7-4a7c-8e39-ccc0b3ffed53_ActionId">
    <vt:lpwstr>49f04c12-1489-4438-92bb-08cb10d24f35</vt:lpwstr>
  </property>
  <property fmtid="{D5CDD505-2E9C-101B-9397-08002B2CF9AE}" pid="9" name="MSIP_Label_3d6aa9fe-4ab7-4a7c-8e39-ccc0b3ffed53_ContentBits">
    <vt:lpwstr>0</vt:lpwstr>
  </property>
</Properties>
</file>