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</p:sldMasterIdLst>
  <p:notesMasterIdLst>
    <p:notesMasterId r:id="rId52"/>
  </p:notesMasterIdLst>
  <p:handoutMasterIdLst>
    <p:handoutMasterId r:id="rId53"/>
  </p:handoutMasterIdLst>
  <p:sldIdLst>
    <p:sldId id="360" r:id="rId5"/>
    <p:sldId id="361" r:id="rId6"/>
    <p:sldId id="378" r:id="rId7"/>
    <p:sldId id="379" r:id="rId8"/>
    <p:sldId id="715" r:id="rId9"/>
    <p:sldId id="699" r:id="rId10"/>
    <p:sldId id="700" r:id="rId11"/>
    <p:sldId id="337" r:id="rId12"/>
    <p:sldId id="315" r:id="rId13"/>
    <p:sldId id="289" r:id="rId14"/>
    <p:sldId id="692" r:id="rId15"/>
    <p:sldId id="316" r:id="rId16"/>
    <p:sldId id="322" r:id="rId17"/>
    <p:sldId id="321" r:id="rId18"/>
    <p:sldId id="317" r:id="rId19"/>
    <p:sldId id="318" r:id="rId20"/>
    <p:sldId id="319" r:id="rId21"/>
    <p:sldId id="320" r:id="rId22"/>
    <p:sldId id="323" r:id="rId23"/>
    <p:sldId id="325" r:id="rId24"/>
    <p:sldId id="338" r:id="rId25"/>
    <p:sldId id="304" r:id="rId26"/>
    <p:sldId id="305" r:id="rId27"/>
    <p:sldId id="306" r:id="rId28"/>
    <p:sldId id="326" r:id="rId29"/>
    <p:sldId id="695" r:id="rId30"/>
    <p:sldId id="701" r:id="rId31"/>
    <p:sldId id="702" r:id="rId32"/>
    <p:sldId id="348" r:id="rId33"/>
    <p:sldId id="703" r:id="rId34"/>
    <p:sldId id="704" r:id="rId35"/>
    <p:sldId id="705" r:id="rId36"/>
    <p:sldId id="706" r:id="rId37"/>
    <p:sldId id="707" r:id="rId38"/>
    <p:sldId id="355" r:id="rId39"/>
    <p:sldId id="708" r:id="rId40"/>
    <p:sldId id="356" r:id="rId41"/>
    <p:sldId id="709" r:id="rId42"/>
    <p:sldId id="710" r:id="rId43"/>
    <p:sldId id="347" r:id="rId44"/>
    <p:sldId id="711" r:id="rId45"/>
    <p:sldId id="712" r:id="rId46"/>
    <p:sldId id="713" r:id="rId47"/>
    <p:sldId id="714" r:id="rId48"/>
    <p:sldId id="345" r:id="rId49"/>
    <p:sldId id="372" r:id="rId50"/>
    <p:sldId id="335" r:id="rId51"/>
  </p:sldIdLst>
  <p:sldSz cx="9144000" cy="5148263"/>
  <p:notesSz cx="6858000" cy="9144000"/>
  <p:defaultTextStyle>
    <a:defPPr>
      <a:defRPr lang="en-US"/>
    </a:defPPr>
    <a:lvl1pPr marL="0" indent="0" algn="l" defTabSz="685800" rtl="0" eaLnBrk="1" latinLnBrk="0" hangingPunct="1">
      <a:lnSpc>
        <a:spcPct val="98000"/>
      </a:lnSpc>
      <a:spcBef>
        <a:spcPts val="0"/>
      </a:spcBef>
      <a:spcAft>
        <a:spcPts val="1300"/>
      </a:spcAft>
      <a:buFontTx/>
      <a:buNone/>
      <a:defRPr sz="2000" kern="1200" baseline="0">
        <a:solidFill>
          <a:schemeClr val="tx1"/>
        </a:solidFill>
        <a:latin typeface="+mn-lt"/>
        <a:ea typeface="+mn-ea"/>
        <a:cs typeface="+mn-cs"/>
      </a:defRPr>
    </a:lvl1pPr>
    <a:lvl2pPr marL="0" indent="0" algn="l" defTabSz="685800" rtl="0" eaLnBrk="1" latinLnBrk="0" hangingPunct="1">
      <a:lnSpc>
        <a:spcPct val="98000"/>
      </a:lnSpc>
      <a:spcBef>
        <a:spcPts val="375"/>
      </a:spcBef>
      <a:buFontTx/>
      <a:buNone/>
      <a:defRPr sz="2000" b="1" i="0" kern="1200" baseline="0">
        <a:solidFill>
          <a:schemeClr val="tx2"/>
        </a:solidFill>
        <a:latin typeface="+mj-lt"/>
        <a:ea typeface="+mn-ea"/>
        <a:cs typeface="+mn-cs"/>
      </a:defRPr>
    </a:lvl2pPr>
    <a:lvl3pPr marL="468000" indent="-468000" algn="l" defTabSz="685800" rtl="0" eaLnBrk="1" latinLnBrk="0" hangingPunct="1">
      <a:lnSpc>
        <a:spcPct val="98000"/>
      </a:lnSpc>
      <a:spcBef>
        <a:spcPts val="0"/>
      </a:spcBef>
      <a:spcAft>
        <a:spcPts val="1300"/>
      </a:spcAft>
      <a:buClr>
        <a:srgbClr val="0063A5"/>
      </a:buClr>
      <a:buSzPct val="120000"/>
      <a:buFont typeface="Calibri" panose="020F0502020204030204" pitchFamily="34" charset="0"/>
      <a:buChar char="●"/>
      <a:defRPr sz="2000" kern="1200" baseline="0">
        <a:solidFill>
          <a:schemeClr val="tx1"/>
        </a:solidFill>
        <a:latin typeface="+mn-lt"/>
        <a:ea typeface="+mn-ea"/>
        <a:cs typeface="+mn-cs"/>
      </a:defRPr>
    </a:lvl3pPr>
    <a:lvl4pPr marL="936000" indent="-468000" algn="l" defTabSz="685800" rtl="0" eaLnBrk="1" latinLnBrk="0" hangingPunct="1">
      <a:lnSpc>
        <a:spcPct val="98000"/>
      </a:lnSpc>
      <a:spcBef>
        <a:spcPts val="0"/>
      </a:spcBef>
      <a:spcAft>
        <a:spcPts val="1300"/>
      </a:spcAft>
      <a:buClr>
        <a:srgbClr val="0063A5"/>
      </a:buClr>
      <a:buSzPct val="100000"/>
      <a:buFont typeface="Arial" panose="020B0604020202020204" pitchFamily="34" charset="0"/>
      <a:buChar char="—"/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404000" indent="-468000" algn="l" defTabSz="685800" rtl="0" eaLnBrk="1" latinLnBrk="0" hangingPunct="1">
      <a:lnSpc>
        <a:spcPct val="98000"/>
      </a:lnSpc>
      <a:spcBef>
        <a:spcPts val="0"/>
      </a:spcBef>
      <a:spcAft>
        <a:spcPts val="1300"/>
      </a:spcAft>
      <a:buClr>
        <a:srgbClr val="0063A5"/>
      </a:buClr>
      <a:buSzPct val="120000"/>
      <a:buFont typeface="Wingdings" panose="05000000000000000000" pitchFamily="2" charset="2"/>
      <a:buChar char=""/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ophie Treleaven (DHHS)" initials="ST(" lastIdx="2" clrIdx="0">
    <p:extLst>
      <p:ext uri="{19B8F6BF-5375-455C-9EA6-DF929625EA0E}">
        <p15:presenceInfo xmlns:p15="http://schemas.microsoft.com/office/powerpoint/2012/main" userId="S::Sophie.Treleaven@safercare.vic.gov.au::a48c0ebd-fd8d-4048-8fe6-a2e481a4288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99"/>
    <a:srgbClr val="00001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E603EF6-D98F-4510-B6F0-55265EAC4FC7}" v="69" dt="2021-02-02T06:06:31.414"/>
    <p1510:client id="{B97D4626-C9F7-425A-9983-FAE5DA0590C1}" v="17" dt="2021-02-03T01:48:00.076"/>
  </p1510:revLst>
</p1510:revInfo>
</file>

<file path=ppt/tableStyles.xml><?xml version="1.0" encoding="utf-8"?>
<a:tblStyleLst xmlns:a="http://schemas.openxmlformats.org/drawingml/2006/main" def="{785F01EC-6FE7-43F9-B863-10CF3ED7CFCE}">
  <a:tblStyle styleId="{785F01EC-6FE7-43F9-B863-10CF3ED7CFCE}" styleName="SCV Table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noFill/>
            </a:ln>
          </a:left>
          <a:right>
            <a:ln w="12700" cmpd="sng">
              <a:noFill/>
            </a:ln>
          </a:right>
          <a:top>
            <a:ln w="3175" cmpd="sng">
              <a:solidFill>
                <a:schemeClr val="lt2"/>
              </a:solidFill>
            </a:ln>
          </a:top>
          <a:bottom>
            <a:ln w="3175" cmpd="sng">
              <a:solidFill>
                <a:schemeClr val="accent5"/>
              </a:solidFill>
            </a:ln>
          </a:bottom>
          <a:insideH>
            <a:ln w="3175" cmpd="sng">
              <a:solidFill>
                <a:schemeClr val="accent5"/>
              </a:solidFill>
            </a:ln>
          </a:insideH>
          <a:insideV>
            <a:ln w="12700" cmpd="sng">
              <a:noFill/>
            </a:ln>
          </a:insideV>
        </a:tcBdr>
        <a:fill>
          <a:noFill/>
        </a:fill>
      </a:tcStyle>
    </a:wholeTbl>
    <a:firstCol>
      <a:tcTxStyle b="on">
        <a:fontRef idx="minor">
          <a:schemeClr val="dk2"/>
        </a:fontRef>
        <a:schemeClr val="dk2"/>
      </a:tcTxStyle>
      <a:tcStyle>
        <a:tcBdr/>
        <a:fill>
          <a:noFill/>
        </a:fill>
      </a:tcStyle>
    </a:firstCol>
    <a:firstRow>
      <a:tcTxStyle b="on">
        <a:fontRef idx="minor">
          <a:schemeClr val="dk2"/>
        </a:fontRef>
        <a:schemeClr val="dk2"/>
      </a:tcTxStyle>
      <a:tcStyle>
        <a:tcBdr>
          <a:bottom>
            <a:ln w="38100" cmpd="sng">
              <a:solidFill>
                <a:schemeClr val="accent6"/>
              </a:solidFill>
            </a:ln>
          </a:bottom>
        </a:tcBdr>
        <a:fill>
          <a:solidFill>
            <a:schemeClr val="lt2"/>
          </a:solidFill>
        </a:fill>
      </a:tcStyle>
    </a:firstRow>
  </a:tblStyle>
  <a:tblStyle styleId="{450DDCDF-74B0-44AD-A3D2-FDAAE5D156A9}" styleName="SCV Table First Column Shade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noFill/>
            </a:ln>
          </a:left>
          <a:right>
            <a:ln w="12700" cmpd="sng">
              <a:noFill/>
            </a:ln>
          </a:right>
          <a:top>
            <a:ln w="3175" cmpd="sng">
              <a:solidFill>
                <a:schemeClr val="accent5"/>
              </a:solidFill>
            </a:ln>
          </a:top>
          <a:bottom>
            <a:ln w="3175" cmpd="sng">
              <a:solidFill>
                <a:schemeClr val="accent5"/>
              </a:solidFill>
            </a:ln>
          </a:bottom>
          <a:insideH>
            <a:ln w="3175" cmpd="sng">
              <a:solidFill>
                <a:schemeClr val="accent5"/>
              </a:solidFill>
            </a:ln>
          </a:insideH>
          <a:insideV>
            <a:ln w="12700" cmpd="sng">
              <a:noFill/>
            </a:ln>
          </a:insideV>
        </a:tcBdr>
        <a:fill>
          <a:noFill/>
        </a:fill>
      </a:tcStyle>
    </a:wholeTbl>
    <a:firstCol>
      <a:tcTxStyle b="on">
        <a:fontRef idx="minor">
          <a:schemeClr val="dk2"/>
        </a:fontRef>
        <a:schemeClr val="dk2"/>
      </a:tcTxStyle>
      <a:tcStyle>
        <a:tcBdr/>
        <a:fill>
          <a:solidFill>
            <a:schemeClr val="lt2"/>
          </a:solidFill>
        </a:fill>
      </a:tcStyle>
    </a:firstCo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8" autoAdjust="0"/>
    <p:restoredTop sz="94660"/>
  </p:normalViewPr>
  <p:slideViewPr>
    <p:cSldViewPr snapToGrid="0">
      <p:cViewPr varScale="1">
        <p:scale>
          <a:sx n="95" d="100"/>
          <a:sy n="95" d="100"/>
        </p:scale>
        <p:origin x="85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4422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handoutMaster" Target="handoutMasters/handoutMaster1.xml"/><Relationship Id="rId58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8D95FFB-6DF1-4E7F-BBC9-C647C36F5FB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9F7C48-B208-4EE2-B036-3CB7E491721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624BF4-3BBC-41B9-B2CA-A8750E2EE9EC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049500-DE5C-42BD-A4FE-119036358EA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DBC908-B90B-4F01-90E4-14843EE5713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5084E4-C499-4E44-933D-F1C0D519E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3771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6D75A7-A785-4641-97D6-B79176D50B34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8975" y="1143000"/>
            <a:ext cx="54800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12429E-84F1-4454-9E84-CF1ED96B85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8131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91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45" algn="l" defTabSz="685891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91" algn="l" defTabSz="685891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837" algn="l" defTabSz="685891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783" algn="l" defTabSz="685891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728" algn="l" defTabSz="685891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674" algn="l" defTabSz="685891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620" algn="l" defTabSz="685891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566" algn="l" defTabSz="685891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45" lvl="1" indent="0">
              <a:buFont typeface="Arial" panose="020B0604020202020204" pitchFamily="34" charset="0"/>
              <a:buNone/>
            </a:pPr>
            <a:endParaRPr lang="en-AU" b="1" i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12429E-84F1-4454-9E84-CF1ED96B85E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5258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12429E-84F1-4454-9E84-CF1ED96B85E3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223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9144441" cy="51499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000" y="1818000"/>
            <a:ext cx="7200000" cy="1152000"/>
          </a:xfrm>
        </p:spPr>
        <p:txBody>
          <a:bodyPr anchor="b"/>
          <a:lstStyle>
            <a:lvl1pPr algn="l">
              <a:lnSpc>
                <a:spcPct val="100000"/>
              </a:lnSpc>
              <a:defRPr sz="3500" spc="-4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000" y="2952000"/>
            <a:ext cx="7200000" cy="7200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80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738000" y="1699200"/>
            <a:ext cx="4752000" cy="0"/>
          </a:xfrm>
          <a:prstGeom prst="line">
            <a:avLst/>
          </a:prstGeom>
          <a:ln w="38100">
            <a:solidFill>
              <a:srgbClr val="0000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84000" y="1368000"/>
            <a:ext cx="3600000" cy="288000"/>
          </a:xfrm>
        </p:spPr>
        <p:txBody>
          <a:bodyPr anchor="ctr" anchorCtr="0"/>
          <a:lstStyle>
            <a:lvl1pPr>
              <a:defRPr sz="1200" b="1" baseline="0"/>
            </a:lvl1pPr>
          </a:lstStyle>
          <a:p>
            <a:pPr lvl="0"/>
            <a:r>
              <a:rPr lang="en-US"/>
              <a:t>Day Month Year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32035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mall Fon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77D6717D-74C1-40D7-A481-98C02B45F51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84000" y="1782000"/>
            <a:ext cx="7776000" cy="3096000"/>
          </a:xfrm>
        </p:spPr>
        <p:txBody>
          <a:bodyPr/>
          <a:lstStyle>
            <a:lvl1pPr>
              <a:lnSpc>
                <a:spcPct val="99000"/>
              </a:lnSpc>
              <a:spcAft>
                <a:spcPts val="900"/>
              </a:spcAft>
              <a:defRPr sz="900" b="0" i="0">
                <a:latin typeface="+mn-lt"/>
              </a:defRPr>
            </a:lvl1pPr>
            <a:lvl2pPr>
              <a:lnSpc>
                <a:spcPct val="99000"/>
              </a:lnSpc>
              <a:spcBef>
                <a:spcPts val="0"/>
              </a:spcBef>
              <a:spcAft>
                <a:spcPts val="900"/>
              </a:spcAft>
              <a:defRPr sz="900" b="1" i="0">
                <a:latin typeface="+mn-lt"/>
              </a:defRPr>
            </a:lvl2pPr>
            <a:lvl3pPr marL="180000" indent="-180000">
              <a:lnSpc>
                <a:spcPct val="99000"/>
              </a:lnSpc>
              <a:spcBef>
                <a:spcPts val="0"/>
              </a:spcBef>
              <a:spcAft>
                <a:spcPts val="900"/>
              </a:spcAft>
              <a:defRPr sz="900" b="0" i="0">
                <a:latin typeface="+mn-lt"/>
              </a:defRPr>
            </a:lvl3pPr>
            <a:lvl4pPr marL="360000" indent="-180000">
              <a:lnSpc>
                <a:spcPct val="99000"/>
              </a:lnSpc>
              <a:spcBef>
                <a:spcPts val="0"/>
              </a:spcBef>
              <a:spcAft>
                <a:spcPts val="900"/>
              </a:spcAft>
              <a:defRPr sz="900" b="0" i="0">
                <a:latin typeface="+mn-lt"/>
              </a:defRPr>
            </a:lvl4pPr>
            <a:lvl5pPr marL="540000" indent="-180000">
              <a:lnSpc>
                <a:spcPct val="99000"/>
              </a:lnSpc>
              <a:spcBef>
                <a:spcPts val="0"/>
              </a:spcBef>
              <a:spcAft>
                <a:spcPts val="900"/>
              </a:spcAft>
              <a:defRPr sz="900" b="0" i="0">
                <a:latin typeface="+mn-lt"/>
              </a:defRPr>
            </a:lvl5pPr>
          </a:lstStyle>
          <a:p>
            <a:pPr lvl="0"/>
            <a:r>
              <a:rPr lang="en-AU"/>
              <a:t>Insert text here. Click the Increase List Level button once for a heading and twice for a bullet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911AF48-53C3-4EF8-82DB-4351281A2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972000"/>
            <a:ext cx="7740000" cy="720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E596CF7-7F71-4413-AD9C-5759379195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887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 Subheads (Small Fon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911AF48-53C3-4EF8-82DB-4351281A2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972000"/>
            <a:ext cx="7740000" cy="720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AE31CD4-82E6-4B86-93AF-80A4E1187D3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08000" y="1782000"/>
            <a:ext cx="3844800" cy="6840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b="1">
                <a:solidFill>
                  <a:schemeClr val="tx2"/>
                </a:solidFill>
              </a:defRPr>
            </a:lvl1pPr>
            <a:lvl2pPr>
              <a:defRPr sz="1200"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201EA31C-2752-4408-9F95-C793B94E739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84000" y="1782000"/>
            <a:ext cx="3844800" cy="6840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b="1">
                <a:solidFill>
                  <a:schemeClr val="tx2"/>
                </a:solidFill>
              </a:defRPr>
            </a:lvl1pPr>
            <a:lvl2pPr>
              <a:defRPr sz="1200"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5F4A0907-A8F3-4307-9E78-4EE4F262779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84213" y="2502000"/>
            <a:ext cx="1890000" cy="2376000"/>
          </a:xfrm>
        </p:spPr>
        <p:txBody>
          <a:bodyPr/>
          <a:lstStyle>
            <a:lvl1pPr>
              <a:lnSpc>
                <a:spcPct val="99000"/>
              </a:lnSpc>
              <a:spcAft>
                <a:spcPts val="900"/>
              </a:spcAft>
              <a:defRPr sz="900" b="0" i="0">
                <a:latin typeface="+mn-lt"/>
              </a:defRPr>
            </a:lvl1pPr>
            <a:lvl2pPr>
              <a:lnSpc>
                <a:spcPct val="99000"/>
              </a:lnSpc>
              <a:spcBef>
                <a:spcPts val="0"/>
              </a:spcBef>
              <a:spcAft>
                <a:spcPts val="900"/>
              </a:spcAft>
              <a:defRPr sz="900" b="1" i="0">
                <a:latin typeface="+mn-lt"/>
              </a:defRPr>
            </a:lvl2pPr>
            <a:lvl3pPr marL="180000" indent="-180000">
              <a:lnSpc>
                <a:spcPct val="99000"/>
              </a:lnSpc>
              <a:spcBef>
                <a:spcPts val="0"/>
              </a:spcBef>
              <a:spcAft>
                <a:spcPts val="900"/>
              </a:spcAft>
              <a:defRPr sz="900" b="0" i="0">
                <a:latin typeface="+mn-lt"/>
              </a:defRPr>
            </a:lvl3pPr>
            <a:lvl4pPr marL="360000" indent="-180000">
              <a:lnSpc>
                <a:spcPct val="99000"/>
              </a:lnSpc>
              <a:spcBef>
                <a:spcPts val="0"/>
              </a:spcBef>
              <a:spcAft>
                <a:spcPts val="900"/>
              </a:spcAft>
              <a:defRPr sz="900" b="0" i="0">
                <a:latin typeface="+mn-lt"/>
              </a:defRPr>
            </a:lvl4pPr>
            <a:lvl5pPr marL="540000" indent="-180000">
              <a:lnSpc>
                <a:spcPct val="99000"/>
              </a:lnSpc>
              <a:spcAft>
                <a:spcPts val="900"/>
              </a:spcAft>
              <a:defRPr sz="900" b="0" i="0">
                <a:latin typeface="+mn-lt"/>
              </a:defRPr>
            </a:lvl5pPr>
          </a:lstStyle>
          <a:p>
            <a:pPr lvl="0"/>
            <a:r>
              <a:rPr lang="en-AU"/>
              <a:t>Insert text here. Click the Increase List Level button once for a heading and twice for a bullet.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5A19B4D0-F0A4-4EDE-AA09-F42A8B2D4A9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638800" y="2502000"/>
            <a:ext cx="1890000" cy="2376000"/>
          </a:xfrm>
        </p:spPr>
        <p:txBody>
          <a:bodyPr/>
          <a:lstStyle>
            <a:lvl1pPr>
              <a:lnSpc>
                <a:spcPct val="99000"/>
              </a:lnSpc>
              <a:spcAft>
                <a:spcPts val="900"/>
              </a:spcAft>
              <a:defRPr sz="900" b="0" i="0">
                <a:latin typeface="+mn-lt"/>
              </a:defRPr>
            </a:lvl1pPr>
            <a:lvl2pPr>
              <a:lnSpc>
                <a:spcPct val="99000"/>
              </a:lnSpc>
              <a:spcBef>
                <a:spcPts val="0"/>
              </a:spcBef>
              <a:spcAft>
                <a:spcPts val="900"/>
              </a:spcAft>
              <a:defRPr sz="900" b="1" i="0">
                <a:latin typeface="+mn-lt"/>
              </a:defRPr>
            </a:lvl2pPr>
            <a:lvl3pPr marL="190800" indent="-180000">
              <a:lnSpc>
                <a:spcPct val="99000"/>
              </a:lnSpc>
              <a:spcBef>
                <a:spcPts val="0"/>
              </a:spcBef>
              <a:spcAft>
                <a:spcPts val="900"/>
              </a:spcAft>
              <a:defRPr sz="900" b="0" i="0" baseline="0">
                <a:latin typeface="+mn-lt"/>
              </a:defRPr>
            </a:lvl3pPr>
            <a:lvl4pPr marL="360000" indent="-180000">
              <a:lnSpc>
                <a:spcPct val="99000"/>
              </a:lnSpc>
              <a:spcBef>
                <a:spcPts val="0"/>
              </a:spcBef>
              <a:spcAft>
                <a:spcPts val="900"/>
              </a:spcAft>
              <a:defRPr sz="900" b="0" i="0">
                <a:latin typeface="+mn-lt"/>
              </a:defRPr>
            </a:lvl4pPr>
            <a:lvl5pPr marL="540000" indent="-180000">
              <a:lnSpc>
                <a:spcPct val="99000"/>
              </a:lnSpc>
              <a:spcBef>
                <a:spcPts val="0"/>
              </a:spcBef>
              <a:spcAft>
                <a:spcPts val="900"/>
              </a:spcAft>
              <a:defRPr sz="900" b="0" i="0">
                <a:latin typeface="+mn-lt"/>
              </a:defRPr>
            </a:lvl5pPr>
          </a:lstStyle>
          <a:p>
            <a:pPr lvl="0"/>
            <a:r>
              <a:rPr lang="en-AU"/>
              <a:t>Insert text here. Click the Increase List Level button once for a heading and twice for a bullet.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65ADA753-B141-4A69-973B-F516E81F5B9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608000" y="2502000"/>
            <a:ext cx="1890000" cy="2376000"/>
          </a:xfrm>
        </p:spPr>
        <p:txBody>
          <a:bodyPr/>
          <a:lstStyle>
            <a:lvl1pPr>
              <a:lnSpc>
                <a:spcPct val="99000"/>
              </a:lnSpc>
              <a:spcAft>
                <a:spcPts val="900"/>
              </a:spcAft>
              <a:defRPr sz="900" b="0" i="0">
                <a:latin typeface="+mn-lt"/>
              </a:defRPr>
            </a:lvl1pPr>
            <a:lvl2pPr>
              <a:lnSpc>
                <a:spcPct val="99000"/>
              </a:lnSpc>
              <a:spcBef>
                <a:spcPts val="0"/>
              </a:spcBef>
              <a:spcAft>
                <a:spcPts val="900"/>
              </a:spcAft>
              <a:defRPr sz="900" b="1" i="0">
                <a:latin typeface="+mn-lt"/>
              </a:defRPr>
            </a:lvl2pPr>
            <a:lvl3pPr marL="180000" indent="-180000">
              <a:lnSpc>
                <a:spcPct val="99000"/>
              </a:lnSpc>
              <a:spcBef>
                <a:spcPts val="0"/>
              </a:spcBef>
              <a:spcAft>
                <a:spcPts val="900"/>
              </a:spcAft>
              <a:defRPr sz="900" b="0" i="0">
                <a:latin typeface="+mn-lt"/>
              </a:defRPr>
            </a:lvl3pPr>
            <a:lvl4pPr marL="360000" indent="-180000">
              <a:lnSpc>
                <a:spcPct val="99000"/>
              </a:lnSpc>
              <a:spcBef>
                <a:spcPts val="0"/>
              </a:spcBef>
              <a:spcAft>
                <a:spcPts val="900"/>
              </a:spcAft>
              <a:defRPr sz="900" b="0" i="0">
                <a:latin typeface="+mn-lt"/>
              </a:defRPr>
            </a:lvl4pPr>
            <a:lvl5pPr marL="540000" indent="-180000">
              <a:lnSpc>
                <a:spcPct val="99000"/>
              </a:lnSpc>
              <a:spcBef>
                <a:spcPts val="0"/>
              </a:spcBef>
              <a:spcAft>
                <a:spcPts val="900"/>
              </a:spcAft>
              <a:defRPr sz="900" b="0" i="0">
                <a:latin typeface="+mn-lt"/>
              </a:defRPr>
            </a:lvl5pPr>
          </a:lstStyle>
          <a:p>
            <a:pPr lvl="0"/>
            <a:r>
              <a:rPr lang="en-AU"/>
              <a:t>Insert text here. Click the Increase List Level button once for a heading and twice for a bullet.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C4167390-9AA1-41C0-812E-1F3F257346C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562800" y="2502000"/>
            <a:ext cx="1890000" cy="2376000"/>
          </a:xfrm>
        </p:spPr>
        <p:txBody>
          <a:bodyPr/>
          <a:lstStyle>
            <a:lvl1pPr>
              <a:lnSpc>
                <a:spcPct val="99000"/>
              </a:lnSpc>
              <a:spcAft>
                <a:spcPts val="900"/>
              </a:spcAft>
              <a:defRPr sz="900" b="0" i="0">
                <a:latin typeface="+mn-lt"/>
              </a:defRPr>
            </a:lvl1pPr>
            <a:lvl2pPr>
              <a:lnSpc>
                <a:spcPct val="99000"/>
              </a:lnSpc>
              <a:spcBef>
                <a:spcPts val="0"/>
              </a:spcBef>
              <a:spcAft>
                <a:spcPts val="900"/>
              </a:spcAft>
              <a:defRPr sz="900" b="1" i="0">
                <a:latin typeface="+mn-lt"/>
              </a:defRPr>
            </a:lvl2pPr>
            <a:lvl3pPr marL="180000" indent="-180000">
              <a:lnSpc>
                <a:spcPct val="99000"/>
              </a:lnSpc>
              <a:spcBef>
                <a:spcPts val="0"/>
              </a:spcBef>
              <a:spcAft>
                <a:spcPts val="900"/>
              </a:spcAft>
              <a:defRPr sz="900" b="0" i="0">
                <a:latin typeface="+mn-lt"/>
              </a:defRPr>
            </a:lvl3pPr>
            <a:lvl4pPr marL="360000" indent="-180000">
              <a:lnSpc>
                <a:spcPct val="99000"/>
              </a:lnSpc>
              <a:spcBef>
                <a:spcPts val="0"/>
              </a:spcBef>
              <a:spcAft>
                <a:spcPts val="900"/>
              </a:spcAft>
              <a:defRPr sz="900" b="0" i="0">
                <a:latin typeface="+mn-lt"/>
              </a:defRPr>
            </a:lvl4pPr>
            <a:lvl5pPr marL="540000" indent="-180000">
              <a:lnSpc>
                <a:spcPct val="99000"/>
              </a:lnSpc>
              <a:spcBef>
                <a:spcPts val="0"/>
              </a:spcBef>
              <a:spcAft>
                <a:spcPts val="900"/>
              </a:spcAft>
              <a:defRPr sz="900" b="0" i="0">
                <a:latin typeface="+mn-lt"/>
              </a:defRPr>
            </a:lvl5pPr>
          </a:lstStyle>
          <a:p>
            <a:pPr lvl="0"/>
            <a:r>
              <a:rPr lang="en-AU"/>
              <a:t>Insert text here. Click the Increase List Level button once for a heading and twice for a bullet.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FE596CF7-7F71-4413-AD9C-5759379195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5361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DB02D-044A-4C14-99D7-FD124687B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335428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6947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457624"/>
            <a:ext cx="6507167" cy="2402523"/>
          </a:xfrm>
        </p:spPr>
        <p:txBody>
          <a:bodyPr anchor="b">
            <a:normAutofit/>
          </a:bodyPr>
          <a:lstStyle>
            <a:lvl1pPr algn="ctr">
              <a:defRPr sz="36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2917349"/>
            <a:ext cx="6507167" cy="1430073"/>
          </a:xfrm>
        </p:spPr>
        <p:txBody>
          <a:bodyPr anchor="t">
            <a:normAutofit/>
          </a:bodyPr>
          <a:lstStyle>
            <a:lvl1pPr marL="0" indent="0" algn="ctr">
              <a:buNone/>
              <a:defRPr sz="1575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93B6B-B717-484C-BCAE-6C5A3207E3CE}" type="datetimeFigureOut">
              <a:rPr lang="en-AU" smtClean="0"/>
              <a:t>3/02/2021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0CBAE-0B15-4792-91CA-FED1FF095F0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72334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9143999" cy="51480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000" y="1800000"/>
            <a:ext cx="6840000" cy="576000"/>
          </a:xfrm>
        </p:spPr>
        <p:txBody>
          <a:bodyPr anchor="b"/>
          <a:lstStyle>
            <a:lvl1pPr>
              <a:lnSpc>
                <a:spcPct val="100000"/>
              </a:lnSpc>
              <a:defRPr sz="30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000" y="2358000"/>
            <a:ext cx="6840000" cy="10800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400" baseline="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738000" y="1699200"/>
            <a:ext cx="2167200" cy="0"/>
          </a:xfrm>
          <a:prstGeom prst="line">
            <a:avLst/>
          </a:prstGeom>
          <a:ln w="38100">
            <a:solidFill>
              <a:srgbClr val="0000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8339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77D6717D-74C1-40D7-A481-98C02B45F51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84000" y="1782000"/>
            <a:ext cx="7740000" cy="28800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/>
              <a:t>Insert text here. Click the Increase List Level button once for a heading and twice for a bullet. Use the Decrease List Level button to move back through styles.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F2E2921-288E-469A-A2AC-4B43F0F08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E596CF7-7F71-4413-AD9C-5759379195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630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716000" y="1818000"/>
            <a:ext cx="3708000" cy="3060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/>
              <a:t>Insert text here. Click the Increase List Level button once for a heading and twice for a bullet.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694C5DA8-5245-4982-9F23-B68B36E88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2" hasCustomPrompt="1"/>
          </p:nvPr>
        </p:nvSpPr>
        <p:spPr>
          <a:xfrm>
            <a:off x="684000" y="1818000"/>
            <a:ext cx="3708000" cy="3060000"/>
          </a:xfrm>
        </p:spPr>
        <p:txBody>
          <a:bodyPr lIns="36000" tIns="36000" rIns="36000" bIns="36000"/>
          <a:lstStyle>
            <a:lvl1pPr>
              <a:defRPr/>
            </a:lvl1pPr>
          </a:lstStyle>
          <a:p>
            <a:pPr lvl="0"/>
            <a:r>
              <a:rPr lang="en-AU"/>
              <a:t>Insert text here. Click the Increase List Level button once for a heading and twice for a bullet/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E596CF7-7F71-4413-AD9C-5759379195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404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716000" y="2178000"/>
            <a:ext cx="3708000" cy="2664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/>
              <a:t>Insert text here. Click the Increase List Level button once for a heading and twice for a bullet.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694C5DA8-5245-4982-9F23-B68B36E88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2" hasCustomPrompt="1"/>
          </p:nvPr>
        </p:nvSpPr>
        <p:spPr>
          <a:xfrm>
            <a:off x="684000" y="2178000"/>
            <a:ext cx="3708000" cy="2664000"/>
          </a:xfrm>
        </p:spPr>
        <p:txBody>
          <a:bodyPr lIns="36000" tIns="36000" rIns="36000" bIns="36000"/>
          <a:lstStyle>
            <a:lvl1pPr>
              <a:defRPr/>
            </a:lvl1pPr>
          </a:lstStyle>
          <a:p>
            <a:pPr lvl="0"/>
            <a:r>
              <a:rPr lang="en-AU"/>
              <a:t>Insert text here. Click the Increase List Level button once for a heading and twice for a bullet/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84213" y="1782000"/>
            <a:ext cx="3708000" cy="3960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20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Insert heading here</a:t>
            </a:r>
            <a:endParaRPr lang="en-AU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4716000" y="1782000"/>
            <a:ext cx="3708000" cy="3960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20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Insert heading here</a:t>
            </a:r>
            <a:endParaRPr lang="en-AU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E596CF7-7F71-4413-AD9C-5759379195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577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Left, 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716000" y="1782000"/>
            <a:ext cx="3780000" cy="3024000"/>
          </a:xfrm>
        </p:spPr>
        <p:txBody>
          <a:bodyPr tIns="72000"/>
          <a:lstStyle>
            <a:lvl1pPr>
              <a:defRPr/>
            </a:lvl1pPr>
          </a:lstStyle>
          <a:p>
            <a:pPr lvl="0"/>
            <a:r>
              <a:rPr lang="en-AU"/>
              <a:t>Insert text here. Click the Increase List Level button once for a heading and twice for a bullet.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694C5DA8-5245-4982-9F23-B68B36E88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84213" y="1782000"/>
            <a:ext cx="3779837" cy="3960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20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Insert heading here</a:t>
            </a:r>
            <a:endParaRPr lang="en-AU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684000" y="2196000"/>
            <a:ext cx="3780000" cy="2628000"/>
          </a:xfrm>
        </p:spPr>
        <p:txBody>
          <a:bodyPr/>
          <a:lstStyle/>
          <a:p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E596CF7-7F71-4413-AD9C-5759379195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397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Left, 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716000" y="1782000"/>
            <a:ext cx="3780000" cy="2520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/>
              <a:t>Insert text here. Click the Increase List Level button once for a heading and twice for a bullet.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84213" y="1782000"/>
            <a:ext cx="3708000" cy="3960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20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Insert heading here</a:t>
            </a:r>
            <a:endParaRPr lang="en-AU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4"/>
          </p:nvPr>
        </p:nvSpPr>
        <p:spPr>
          <a:xfrm>
            <a:off x="684000" y="2232001"/>
            <a:ext cx="3708000" cy="2070000"/>
          </a:xfrm>
        </p:spPr>
        <p:txBody>
          <a:bodyPr/>
          <a:lstStyle/>
          <a:p>
            <a:endParaRPr lang="en-A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E596CF7-7F71-4413-AD9C-5759379195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713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752000" y="0"/>
            <a:ext cx="4392000" cy="5148000"/>
          </a:xfrm>
          <a:solidFill>
            <a:schemeClr val="bg1">
              <a:lumMod val="95000"/>
            </a:schemeClr>
          </a:solidFill>
        </p:spPr>
        <p:txBody>
          <a:bodyPr lIns="360000" tIns="504000" rIns="360000" bIns="360000" anchor="t" anchorCtr="1"/>
          <a:lstStyle>
            <a:lvl1pPr marL="0" indent="0">
              <a:buNone/>
              <a:defRPr sz="12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AU"/>
              <a:t>Drag/paste picture to icon or click icon to add image.  Click Format &gt; Crop &gt; Fill to resize/move the image inside the placeholder or to reset the image. To fit a whole image without maintaining the placeholder shape click Format &gt; Crop &gt; Fit. 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5114741F-4E67-47EF-8FBD-492749B4E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972000"/>
            <a:ext cx="3780000" cy="720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84000" y="1782000"/>
            <a:ext cx="3780000" cy="306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E596CF7-7F71-4413-AD9C-57593791959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702000" y="702000"/>
            <a:ext cx="3690000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3200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DB02D-044A-4C14-99D7-FD124687B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1033200"/>
            <a:ext cx="7740000" cy="684000"/>
          </a:xfrm>
        </p:spPr>
        <p:txBody>
          <a:bodyPr/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0"/>
          </p:nvPr>
        </p:nvSpPr>
        <p:spPr>
          <a:xfrm>
            <a:off x="684212" y="1728000"/>
            <a:ext cx="7740000" cy="3132000"/>
          </a:xfrm>
        </p:spPr>
        <p:txBody>
          <a:bodyPr/>
          <a:lstStyle/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E596CF7-7F71-4413-AD9C-5759379195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028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C74CAE61-C2D4-4EF6-96E1-2C9B4488375A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9143999" cy="51480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000" y="900000"/>
            <a:ext cx="7740000" cy="828000"/>
          </a:xfrm>
          <a:prstGeom prst="rect">
            <a:avLst/>
          </a:prstGeom>
        </p:spPr>
        <p:txBody>
          <a:bodyPr vert="horz" lIns="36000" tIns="36000" rIns="36000" bIns="36000" rtlCol="0" anchor="t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3080" y="1782000"/>
            <a:ext cx="7740000" cy="2880000"/>
          </a:xfrm>
          <a:prstGeom prst="rect">
            <a:avLst/>
          </a:prstGeom>
        </p:spPr>
        <p:txBody>
          <a:bodyPr vert="horz" lIns="36000" tIns="36000" rIns="36000" bIns="3600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4000" y="4842000"/>
            <a:ext cx="1980000" cy="180000"/>
          </a:xfrm>
          <a:prstGeom prst="rect">
            <a:avLst/>
          </a:prstGeom>
        </p:spPr>
        <p:txBody>
          <a:bodyPr vert="horz" lIns="36000" tIns="36000" rIns="36000" bIns="36000" rtlCol="0" anchor="ctr">
            <a:noAutofit/>
          </a:bodyPr>
          <a:lstStyle>
            <a:lvl1pPr algn="l">
              <a:defRPr sz="9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04000" y="4842000"/>
            <a:ext cx="3600000" cy="180000"/>
          </a:xfrm>
          <a:prstGeom prst="rect">
            <a:avLst/>
          </a:prstGeom>
        </p:spPr>
        <p:txBody>
          <a:bodyPr vert="horz" lIns="36000" tIns="36000" rIns="36000" bIns="36000" rtlCol="0" anchor="ctr">
            <a:noAutofit/>
          </a:bodyPr>
          <a:lstStyle>
            <a:lvl1pPr algn="ctr">
              <a:defRPr sz="9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44000" y="4842000"/>
            <a:ext cx="1080000" cy="180000"/>
          </a:xfrm>
          <a:prstGeom prst="rect">
            <a:avLst/>
          </a:prstGeom>
        </p:spPr>
        <p:txBody>
          <a:bodyPr vert="horz" lIns="36000" tIns="36000" rIns="36000" bIns="36000" rtlCol="0" anchor="ctr">
            <a:noAutofit/>
          </a:bodyPr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FE596CF7-7F71-4413-AD9C-57593791959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702000" y="702000"/>
            <a:ext cx="7722000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8587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2" r:id="rId3"/>
    <p:sldLayoutId id="2147483678" r:id="rId4"/>
    <p:sldLayoutId id="2147483681" r:id="rId5"/>
    <p:sldLayoutId id="2147483679" r:id="rId6"/>
    <p:sldLayoutId id="2147483680" r:id="rId7"/>
    <p:sldLayoutId id="2147483670" r:id="rId8"/>
    <p:sldLayoutId id="2147483677" r:id="rId9"/>
    <p:sldLayoutId id="2147483672" r:id="rId10"/>
    <p:sldLayoutId id="2147483675" r:id="rId11"/>
    <p:sldLayoutId id="2147483666" r:id="rId12"/>
    <p:sldLayoutId id="2147483667" r:id="rId13"/>
    <p:sldLayoutId id="2147483682" r:id="rId14"/>
  </p:sldLayoutIdLst>
  <p:hf sldNum="0" hdr="0" ftr="0" dt="0"/>
  <p:txStyles>
    <p:titleStyle>
      <a:lvl1pPr algn="l" defTabSz="685800" rtl="0" eaLnBrk="1" latinLnBrk="0" hangingPunct="1">
        <a:lnSpc>
          <a:spcPct val="95000"/>
        </a:lnSpc>
        <a:spcBef>
          <a:spcPct val="0"/>
        </a:spcBef>
        <a:spcAft>
          <a:spcPts val="600"/>
        </a:spcAft>
        <a:buNone/>
        <a:defRPr sz="2400" b="1" i="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98000"/>
        </a:lnSpc>
        <a:spcBef>
          <a:spcPts val="0"/>
        </a:spcBef>
        <a:spcAft>
          <a:spcPts val="1300"/>
        </a:spcAft>
        <a:buFontTx/>
        <a:buNone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685800" rtl="0" eaLnBrk="1" latinLnBrk="0" hangingPunct="1">
        <a:lnSpc>
          <a:spcPct val="98000"/>
        </a:lnSpc>
        <a:spcBef>
          <a:spcPts val="375"/>
        </a:spcBef>
        <a:buFontTx/>
        <a:buNone/>
        <a:defRPr sz="2000" b="1" i="0" kern="1200" baseline="0">
          <a:solidFill>
            <a:schemeClr val="tx2"/>
          </a:solidFill>
          <a:latin typeface="+mj-lt"/>
          <a:ea typeface="+mn-ea"/>
          <a:cs typeface="+mn-cs"/>
        </a:defRPr>
      </a:lvl2pPr>
      <a:lvl3pPr marL="468000" indent="-468000" algn="l" defTabSz="685800" rtl="0" eaLnBrk="1" latinLnBrk="0" hangingPunct="1">
        <a:lnSpc>
          <a:spcPct val="98000"/>
        </a:lnSpc>
        <a:spcBef>
          <a:spcPts val="0"/>
        </a:spcBef>
        <a:spcAft>
          <a:spcPts val="1300"/>
        </a:spcAft>
        <a:buClr>
          <a:srgbClr val="0063A5"/>
        </a:buClr>
        <a:buSzPct val="120000"/>
        <a:buFont typeface="Calibri" panose="020F0502020204030204" pitchFamily="34" charset="0"/>
        <a:buChar char="●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936000" indent="-468000" algn="l" defTabSz="685800" rtl="0" eaLnBrk="1" latinLnBrk="0" hangingPunct="1">
        <a:lnSpc>
          <a:spcPct val="98000"/>
        </a:lnSpc>
        <a:spcBef>
          <a:spcPts val="0"/>
        </a:spcBef>
        <a:spcAft>
          <a:spcPts val="1300"/>
        </a:spcAft>
        <a:buClr>
          <a:srgbClr val="0063A5"/>
        </a:buClr>
        <a:buSzPct val="100000"/>
        <a:buFont typeface="Arial" panose="020B0604020202020204" pitchFamily="34" charset="0"/>
        <a:buChar char="—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04000" indent="-468000" algn="l" defTabSz="685800" rtl="0" eaLnBrk="1" latinLnBrk="0" hangingPunct="1">
        <a:lnSpc>
          <a:spcPct val="98000"/>
        </a:lnSpc>
        <a:spcBef>
          <a:spcPts val="0"/>
        </a:spcBef>
        <a:spcAft>
          <a:spcPts val="1300"/>
        </a:spcAft>
        <a:buClr>
          <a:srgbClr val="0063A5"/>
        </a:buClr>
        <a:buSzPct val="120000"/>
        <a:buFont typeface="Wingdings" panose="05000000000000000000" pitchFamily="2" charset="2"/>
        <a:buChar char="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lnSpc>
          <a:spcPct val="100000"/>
        </a:lnSpc>
        <a:spcBef>
          <a:spcPts val="200"/>
        </a:spcBef>
        <a:spcAft>
          <a:spcPts val="200"/>
        </a:spcAft>
        <a:buFontTx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0" algn="l" defTabSz="914400" rtl="0" eaLnBrk="1" latinLnBrk="0" hangingPunct="1">
        <a:lnSpc>
          <a:spcPct val="100000"/>
        </a:lnSpc>
        <a:spcBef>
          <a:spcPts val="200"/>
        </a:spcBef>
        <a:spcAft>
          <a:spcPts val="200"/>
        </a:spcAft>
        <a:buFontTx/>
        <a:buNone/>
        <a:defRPr sz="12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80000" indent="-180000" algn="l" defTabSz="914400" rtl="0" eaLnBrk="1" latinLnBrk="0" hangingPunct="1">
        <a:lnSpc>
          <a:spcPct val="100000"/>
        </a:lnSpc>
        <a:spcBef>
          <a:spcPts val="200"/>
        </a:spcBef>
        <a:spcAft>
          <a:spcPts val="200"/>
        </a:spcAft>
        <a:buClr>
          <a:srgbClr val="0063A5"/>
        </a:buClr>
        <a:buSzPct val="120000"/>
        <a:buFont typeface="Calibri" panose="020F0502020204030204" pitchFamily="34" charset="0"/>
        <a:buChar char="●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360000" indent="-180000" algn="l" defTabSz="914400" rtl="0" eaLnBrk="1" latinLnBrk="0" hangingPunct="1">
        <a:lnSpc>
          <a:spcPct val="100000"/>
        </a:lnSpc>
        <a:spcBef>
          <a:spcPts val="200"/>
        </a:spcBef>
        <a:spcAft>
          <a:spcPts val="200"/>
        </a:spcAft>
        <a:buClr>
          <a:srgbClr val="0063A5"/>
        </a:buClr>
        <a:buFont typeface="Arial Black" panose="020B0A040201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540000" indent="-180000" algn="l" defTabSz="914400" rtl="0" eaLnBrk="1" latinLnBrk="0" hangingPunct="1">
        <a:lnSpc>
          <a:spcPct val="100000"/>
        </a:lnSpc>
        <a:spcBef>
          <a:spcPts val="200"/>
        </a:spcBef>
        <a:spcAft>
          <a:spcPts val="200"/>
        </a:spcAft>
        <a:buClr>
          <a:srgbClr val="0063A5"/>
        </a:buClr>
        <a:buFont typeface="Wingdings" panose="05000000000000000000" pitchFamily="2" charset="2"/>
        <a:buChar char="s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s://urldefense.com/v3/__http:/www.infantchart.com__;!!GHMCuE2BZP0!aQjBew-q8dq9Rp5SlEDYNTJFcxmQHx99Mdq_k06Js1IsM3nae8Lk6jxdu2W0wWco9lppb1I$" TargetMode="Externa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hyperlink" Target="https://urldefense.proofpoint.com/v2/url?u=https-3A__www.diabetes.org.uk_guide-2Dto-2Ddiabetes_your-2Dchild-2Dand-2Ddiabetes_schools_ihp-2Da-2Dchilds-2Dindividual-2Dhealthcare-2Dplan&amp;d=DwMFaQ&amp;c=JnBkUqWXzx2bz-3a05d47Q&amp;r=ksgVRX144Or3LVYyCwQuRe8fpNP-qxwgs7lZEMrPWhKRk9M7SX1o7N6vujg6QpET&amp;m=IK6GhaRO3g1jwzEt5AG4kziPsQGVn5NScqOgnRatZF4&amp;s=sXdOWrOx2wdhJkmvfKwlZRehG5ctzuGnB_QiwXrMch0&amp;e=" TargetMode="Externa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ettersafercare.vic.gov.au/publications/victorias-mothers-babies-and-children-2019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6FACA-2B87-41A6-BB74-C77BF0A32ED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8D8A7-557E-428A-9C87-6D0C7916BEC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7DF0EF-8F90-4D2A-B29B-0416BAD5085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80" r="2180" b="60920"/>
          <a:stretch/>
        </p:blipFill>
        <p:spPr>
          <a:xfrm>
            <a:off x="-237930" y="-47389"/>
            <a:ext cx="9447245" cy="531899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CD2AC3D-30A3-419B-83BE-F137DA46B5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471" y="-173140"/>
            <a:ext cx="2939917" cy="18106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4BE237A-1257-4C6D-9C36-E434123C10F2}"/>
              </a:ext>
            </a:extLst>
          </p:cNvPr>
          <p:cNvSpPr txBox="1"/>
          <p:nvPr/>
        </p:nvSpPr>
        <p:spPr>
          <a:xfrm>
            <a:off x="433873" y="2127033"/>
            <a:ext cx="6809015" cy="2433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50" b="1" dirty="0">
                <a:solidFill>
                  <a:schemeClr val="bg1"/>
                </a:solidFill>
                <a:latin typeface="VIC" panose="00000500000000000000" pitchFamily="2" charset="0"/>
              </a:rPr>
              <a:t>Victoria’s mothers, babies and children 2019</a:t>
            </a:r>
          </a:p>
          <a:p>
            <a:r>
              <a:rPr lang="en-US" sz="2800" b="1" dirty="0">
                <a:solidFill>
                  <a:schemeClr val="bg1"/>
                </a:solidFill>
                <a:latin typeface="VIC" panose="00000500000000000000" pitchFamily="2" charset="0"/>
              </a:rPr>
              <a:t>Child and adolescent mortality </a:t>
            </a:r>
          </a:p>
          <a:p>
            <a:endParaRPr lang="en-AU" sz="2400" dirty="0">
              <a:solidFill>
                <a:schemeClr val="bg1"/>
              </a:solidFill>
              <a:latin typeface="VIC" panose="000005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E655177-DB2A-46D4-B879-4C31D55BE7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4723" y="-47389"/>
            <a:ext cx="1986892" cy="1653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4795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>
            <a:extLst>
              <a:ext uri="{FF2B5EF4-FFF2-40B4-BE49-F238E27FC236}">
                <a16:creationId xmlns:a16="http://schemas.microsoft.com/office/drawing/2014/main" id="{6CD34784-7F3E-4093-9E62-27C0DF5DE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900000"/>
            <a:ext cx="7740000" cy="828000"/>
          </a:xfrm>
        </p:spPr>
        <p:txBody>
          <a:bodyPr/>
          <a:lstStyle/>
          <a:p>
            <a:r>
              <a:rPr lang="en-AU" sz="2400" dirty="0"/>
              <a:t>Child and adolescent deaths 2019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428FD2D-6091-4913-A52F-211614ADBE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495" y="1373267"/>
            <a:ext cx="6480061" cy="3544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2544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C891D18-2C04-4913-9314-C5A9EF3187A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lvl="2" indent="0">
              <a:buNone/>
            </a:pPr>
            <a:r>
              <a:rPr lang="en-AU" b="1" dirty="0"/>
              <a:t>Neonatal </a:t>
            </a:r>
            <a:r>
              <a:rPr lang="en-AU" dirty="0"/>
              <a:t>includes all live born babies from birth to 27 days</a:t>
            </a:r>
          </a:p>
          <a:p>
            <a:pPr marL="0" lvl="2" indent="0">
              <a:buNone/>
            </a:pPr>
            <a:r>
              <a:rPr lang="en-AU" b="1" dirty="0"/>
              <a:t>Post-neonatal infant </a:t>
            </a:r>
            <a:r>
              <a:rPr lang="en-AU" dirty="0"/>
              <a:t>includes all live born babies from 28 days to 364 days</a:t>
            </a:r>
          </a:p>
          <a:p>
            <a:pPr marL="0" lvl="2" indent="0">
              <a:buNone/>
            </a:pPr>
            <a:r>
              <a:rPr lang="en-AU" b="1" dirty="0"/>
              <a:t>Infant</a:t>
            </a:r>
            <a:r>
              <a:rPr lang="en-AU" dirty="0"/>
              <a:t> includes all live born babies from birth to 364 days</a:t>
            </a:r>
          </a:p>
          <a:p>
            <a:pPr marL="0" lvl="2" indent="0">
              <a:buNone/>
            </a:pPr>
            <a:r>
              <a:rPr lang="en-AU" b="1" dirty="0"/>
              <a:t>Under 5 </a:t>
            </a:r>
            <a:r>
              <a:rPr lang="en-AU" dirty="0"/>
              <a:t>includes all babies from birth up to but not including the 5th birthday</a:t>
            </a:r>
          </a:p>
          <a:p>
            <a:pPr lvl="2"/>
            <a:endParaRPr lang="en-AU" dirty="0"/>
          </a:p>
          <a:p>
            <a:pPr lvl="2"/>
            <a:endParaRPr lang="en-AU" dirty="0"/>
          </a:p>
          <a:p>
            <a:pPr lvl="2"/>
            <a:endParaRPr lang="en-AU" dirty="0"/>
          </a:p>
          <a:p>
            <a:endParaRPr lang="en-AU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80FF075-D593-4384-90D4-BB862FF22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Infant and under 5 definitions</a:t>
            </a:r>
          </a:p>
        </p:txBody>
      </p:sp>
    </p:spTree>
    <p:extLst>
      <p:ext uri="{BB962C8B-B14F-4D97-AF65-F5344CB8AC3E}">
        <p14:creationId xmlns:p14="http://schemas.microsoft.com/office/powerpoint/2010/main" val="25852696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71C17-05D7-48E4-B422-05E8233BF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Infant and under 5 mortality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DA5981-8D27-41DA-AC9F-204905D79A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00" y="1762131"/>
            <a:ext cx="7740000" cy="279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7738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8D297-6FB5-4FB1-A95E-D5765E934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Mortality rates: 0 to 4 years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78206D-78E0-4D98-8C52-B571E4CCC9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99" y="1568777"/>
            <a:ext cx="8101600" cy="3496063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39B1D06F-A3D2-4800-82D6-F3B244FA6295}"/>
              </a:ext>
            </a:extLst>
          </p:cNvPr>
          <p:cNvGrpSpPr/>
          <p:nvPr/>
        </p:nvGrpSpPr>
        <p:grpSpPr>
          <a:xfrm>
            <a:off x="823581" y="4580396"/>
            <a:ext cx="7600419" cy="484444"/>
            <a:chOff x="336767" y="1858032"/>
            <a:chExt cx="7784851" cy="50601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7C68A98-92D4-41D6-BF2E-DF7C5ABA56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1999" y="1861123"/>
              <a:ext cx="1676403" cy="502921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7940CA0-99B6-4F3F-AFFB-2F645500291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767" y="1858032"/>
              <a:ext cx="4291956" cy="506012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D6F8DAE-2B7B-4880-BFB7-030113A853B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49558" y="1858032"/>
              <a:ext cx="1972060" cy="4968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114162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0779D-ED48-4965-91A6-E6A61A5FD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Rates of death by age group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278908-C336-4F20-9ABF-739A59F494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76" y="1475198"/>
            <a:ext cx="8104648" cy="349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4379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C2A3F-51F9-4285-A841-B78B8F068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Causes of death in 2019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564925-73DA-4D7D-B42F-AFB84632C7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538414"/>
            <a:ext cx="3708400" cy="270984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E2C0067-CB00-43EC-8306-796620CA70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600" y="1538414"/>
            <a:ext cx="3708400" cy="2709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9499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C2A3F-51F9-4285-A841-B78B8F068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Causes of death in 2019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066721-C44D-43DF-A009-21D305B121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00" y="1538414"/>
            <a:ext cx="3708400" cy="27098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0093AB4-E094-4E4E-BBE3-6761E7ED47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600" y="1538413"/>
            <a:ext cx="3708400" cy="2709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6110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FA108-556F-4AD3-9DFB-9D9491BC5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Causes of death in 2019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54CD0C-8771-4458-A677-3BECE7A3DC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968" y="1530697"/>
            <a:ext cx="3892759" cy="2844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0741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3338E-80DA-411F-8E1F-B5EA56D88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Deaths by major cause: 28 days to 17 years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E02043-1467-4DB5-9A10-B03786B0BD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200" y="1314000"/>
            <a:ext cx="8101600" cy="349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8776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499EB-51E9-4875-A56D-E2FC62DD6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Unexplained sudden unexpected deaths in infants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A4D73C-5A62-48AE-8A7D-FA29F216B2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00" y="1556394"/>
            <a:ext cx="8101600" cy="3493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6360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45B0303-2BD9-424E-9FE3-BE1CB9B4D04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723" r="1" b="25417"/>
          <a:stretch/>
        </p:blipFill>
        <p:spPr>
          <a:xfrm>
            <a:off x="684000" y="1782000"/>
            <a:ext cx="7740000" cy="2880000"/>
          </a:xfrm>
          <a:prstGeom prst="rect">
            <a:avLst/>
          </a:prstGeom>
          <a:noFill/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B3EC542-681F-4E71-956B-4ED12C281760}"/>
              </a:ext>
            </a:extLst>
          </p:cNvPr>
          <p:cNvSpPr/>
          <p:nvPr/>
        </p:nvSpPr>
        <p:spPr>
          <a:xfrm>
            <a:off x="684000" y="900000"/>
            <a:ext cx="7740000" cy="828000"/>
          </a:xfrm>
          <a:prstGeom prst="rect">
            <a:avLst/>
          </a:prstGeom>
        </p:spPr>
        <p:txBody>
          <a:bodyPr vert="horz" lIns="36000" tIns="36000" rIns="36000" bIns="36000" rtlCol="0" anchor="t" anchorCtr="0">
            <a:normAutofit/>
          </a:bodyPr>
          <a:lstStyle/>
          <a:p>
            <a:pPr>
              <a:lnSpc>
                <a:spcPct val="9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About CCOPMM </a:t>
            </a:r>
            <a:endParaRPr lang="en-US" sz="2400" b="1" i="0" kern="1200" baseline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0829048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2A39C2-234B-4D01-91B5-7AB567BDE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Motor vehicle accident deaths: 28 days to 17 years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D99C15-D649-40BD-B3BB-8E14CFA841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76" y="1554870"/>
            <a:ext cx="8104648" cy="349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345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45B0303-2BD9-424E-9FE3-BE1CB9B4D04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723" r="1" b="25417"/>
          <a:stretch/>
        </p:blipFill>
        <p:spPr>
          <a:xfrm>
            <a:off x="684000" y="1782000"/>
            <a:ext cx="7740000" cy="2880000"/>
          </a:xfrm>
          <a:prstGeom prst="rect">
            <a:avLst/>
          </a:prstGeom>
          <a:noFill/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B3EC542-681F-4E71-956B-4ED12C281760}"/>
              </a:ext>
            </a:extLst>
          </p:cNvPr>
          <p:cNvSpPr/>
          <p:nvPr/>
        </p:nvSpPr>
        <p:spPr>
          <a:xfrm>
            <a:off x="684000" y="900000"/>
            <a:ext cx="7740000" cy="828000"/>
          </a:xfrm>
          <a:prstGeom prst="rect">
            <a:avLst/>
          </a:prstGeom>
        </p:spPr>
        <p:txBody>
          <a:bodyPr vert="horz" lIns="36000" tIns="36000" rIns="36000" bIns="36000" rtlCol="0" anchor="t" anchorCtr="0">
            <a:normAutofit/>
          </a:bodyPr>
          <a:lstStyle/>
          <a:p>
            <a:pPr>
              <a:lnSpc>
                <a:spcPct val="9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b="1" dirty="0">
                <a:solidFill>
                  <a:schemeClr val="tx2"/>
                </a:solidFill>
              </a:rPr>
              <a:t>CCOPMM recommendations: Child and adolescent </a:t>
            </a:r>
          </a:p>
        </p:txBody>
      </p:sp>
    </p:spTree>
    <p:extLst>
      <p:ext uri="{BB962C8B-B14F-4D97-AF65-F5344CB8AC3E}">
        <p14:creationId xmlns:p14="http://schemas.microsoft.com/office/powerpoint/2010/main" val="28453431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DB95468-8FBF-4736-9E31-598A3BA4DE3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4000" y="1575255"/>
            <a:ext cx="7740000" cy="1835113"/>
          </a:xfrm>
          <a:solidFill>
            <a:schemeClr val="accent1"/>
          </a:solidFill>
          <a:ln w="12700">
            <a:solidFill>
              <a:schemeClr val="tx2"/>
            </a:solidFill>
          </a:ln>
        </p:spPr>
        <p:txBody>
          <a:bodyPr/>
          <a:lstStyle/>
          <a:p>
            <a:r>
              <a:rPr lang="en-AU" b="1" dirty="0">
                <a:solidFill>
                  <a:schemeClr val="bg1"/>
                </a:solidFill>
              </a:rPr>
              <a:t>Evaluate the effectiveness of current services in meeting the specific needs of women during pregnancy and in the year following birth.</a:t>
            </a:r>
            <a:r>
              <a:rPr lang="en-AU" dirty="0">
                <a:solidFill>
                  <a:schemeClr val="bg1"/>
                </a:solidFill>
              </a:rPr>
              <a:t> If gaps are identified, implement strategies to improve the health and wellbeing of women and families. The areas of mental health and family violence require specific focused attention</a:t>
            </a:r>
          </a:p>
          <a:p>
            <a:endParaRPr lang="en-AU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27C9061-1914-431E-A66E-D9503BC9B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Recommendations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FFD0558-B3F0-4398-AAF0-ED380DF9681D}"/>
              </a:ext>
            </a:extLst>
          </p:cNvPr>
          <p:cNvSpPr txBox="1"/>
          <p:nvPr/>
        </p:nvSpPr>
        <p:spPr>
          <a:xfrm>
            <a:off x="684000" y="3587025"/>
            <a:ext cx="7740000" cy="997196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</a:rPr>
              <a:t>Reform</a:t>
            </a:r>
            <a:r>
              <a:rPr lang="en-AU" dirty="0">
                <a:solidFill>
                  <a:schemeClr val="bg1"/>
                </a:solidFill>
              </a:rPr>
              <a:t> </a:t>
            </a:r>
            <a:r>
              <a:rPr lang="en-AU" b="1" dirty="0">
                <a:solidFill>
                  <a:schemeClr val="bg1"/>
                </a:solidFill>
              </a:rPr>
              <a:t>of statewide services </a:t>
            </a:r>
            <a:r>
              <a:rPr lang="en-AU" dirty="0">
                <a:solidFill>
                  <a:schemeClr val="bg1"/>
                </a:solidFill>
              </a:rPr>
              <a:t>is needed to ensure there is a coordinated and timely system response that supports the health and wellbeing of Victorian children in vulnerable situations</a:t>
            </a:r>
          </a:p>
        </p:txBody>
      </p:sp>
    </p:spTree>
    <p:extLst>
      <p:ext uri="{BB962C8B-B14F-4D97-AF65-F5344CB8AC3E}">
        <p14:creationId xmlns:p14="http://schemas.microsoft.com/office/powerpoint/2010/main" val="32579588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A2ECC0A-E76D-4BF5-9786-BEA7277AC22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4000" y="1545950"/>
            <a:ext cx="7740000" cy="1028181"/>
          </a:xfrm>
          <a:solidFill>
            <a:schemeClr val="accent1"/>
          </a:solidFill>
          <a:ln w="12700">
            <a:solidFill>
              <a:schemeClr val="tx2"/>
            </a:solidFill>
          </a:ln>
        </p:spPr>
        <p:txBody>
          <a:bodyPr/>
          <a:lstStyle/>
          <a:p>
            <a:r>
              <a:rPr lang="en-AU" dirty="0">
                <a:solidFill>
                  <a:schemeClr val="bg1"/>
                </a:solidFill>
              </a:rPr>
              <a:t>Develop and roll out an </a:t>
            </a:r>
            <a:r>
              <a:rPr lang="en-AU" b="1" dirty="0">
                <a:solidFill>
                  <a:schemeClr val="bg1"/>
                </a:solidFill>
              </a:rPr>
              <a:t>annual public health campaign on the importance of influenza vaccination for children </a:t>
            </a:r>
            <a:r>
              <a:rPr lang="en-AU" dirty="0">
                <a:solidFill>
                  <a:schemeClr val="bg1"/>
                </a:solidFill>
              </a:rPr>
              <a:t>using co-design principles with families and their communities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6137BA5-2D2C-478F-8D17-D7839B89C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Recommendations	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92B5DC-5440-4D70-8500-0BCD9DE17FF2}"/>
              </a:ext>
            </a:extLst>
          </p:cNvPr>
          <p:cNvSpPr txBox="1"/>
          <p:nvPr/>
        </p:nvSpPr>
        <p:spPr>
          <a:xfrm>
            <a:off x="684000" y="2811952"/>
            <a:ext cx="7740000" cy="695575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AU">
                <a:solidFill>
                  <a:schemeClr val="bg1"/>
                </a:solidFill>
              </a:rPr>
              <a:t>Ensure all children have easy access to </a:t>
            </a:r>
            <a:r>
              <a:rPr lang="en-AU" b="1">
                <a:solidFill>
                  <a:schemeClr val="bg1"/>
                </a:solidFill>
              </a:rPr>
              <a:t>free influenza vaccination </a:t>
            </a:r>
            <a:r>
              <a:rPr lang="en-AU">
                <a:solidFill>
                  <a:schemeClr val="bg1"/>
                </a:solidFill>
              </a:rPr>
              <a:t>annually</a:t>
            </a:r>
          </a:p>
        </p:txBody>
      </p:sp>
    </p:spTree>
    <p:extLst>
      <p:ext uri="{BB962C8B-B14F-4D97-AF65-F5344CB8AC3E}">
        <p14:creationId xmlns:p14="http://schemas.microsoft.com/office/powerpoint/2010/main" val="9012295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F78E8E9-5112-4A8A-BA28-CE90801FC46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20000" y="1728000"/>
            <a:ext cx="7740000" cy="1592716"/>
          </a:xfrm>
          <a:solidFill>
            <a:schemeClr val="accent1"/>
          </a:solidFill>
          <a:ln w="12700">
            <a:solidFill>
              <a:schemeClr val="tx2"/>
            </a:solidFill>
          </a:ln>
        </p:spPr>
        <p:txBody>
          <a:bodyPr/>
          <a:lstStyle/>
          <a:p>
            <a:r>
              <a:rPr lang="en-AU">
                <a:solidFill>
                  <a:schemeClr val="bg1"/>
                </a:solidFill>
              </a:rPr>
              <a:t>Develop and implement a </a:t>
            </a:r>
            <a:r>
              <a:rPr lang="en-AU" b="1">
                <a:solidFill>
                  <a:schemeClr val="bg1"/>
                </a:solidFill>
              </a:rPr>
              <a:t>public information campaign regarding the dangers for children on farms</a:t>
            </a:r>
            <a:r>
              <a:rPr lang="en-AU">
                <a:solidFill>
                  <a:schemeClr val="bg1"/>
                </a:solidFill>
              </a:rPr>
              <a:t>, using co-design principles with families and their communities, in conjunction with organisations such as WorkSafe Victoria and the Victorian Farmers Federation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D0B75F7-825C-424E-A1AF-F758A079DF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Recommendations</a:t>
            </a:r>
          </a:p>
        </p:txBody>
      </p:sp>
    </p:spTree>
    <p:extLst>
      <p:ext uri="{BB962C8B-B14F-4D97-AF65-F5344CB8AC3E}">
        <p14:creationId xmlns:p14="http://schemas.microsoft.com/office/powerpoint/2010/main" val="16284512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124B6CD-F506-4914-8021-F89A37A070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546" y="739170"/>
            <a:ext cx="7290214" cy="2242235"/>
          </a:xfrm>
        </p:spPr>
        <p:txBody>
          <a:bodyPr anchor="b">
            <a:normAutofit/>
          </a:bodyPr>
          <a:lstStyle/>
          <a:p>
            <a:pPr algn="l"/>
            <a:r>
              <a:rPr lang="en-AU" sz="2400" dirty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</a:effectLst>
              </a:rPr>
              <a:t>Good practice points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7E41FC0-34D0-470D-AB03-58A353D89A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546" y="912286"/>
            <a:ext cx="7742591" cy="1402202"/>
          </a:xfrm>
          <a:prstGeom prst="rect">
            <a:avLst/>
          </a:prstGeom>
        </p:spPr>
      </p:pic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986369BD-DAFB-4B6F-9203-0E9307884B99}"/>
              </a:ext>
            </a:extLst>
          </p:cNvPr>
          <p:cNvSpPr txBox="1">
            <a:spLocks/>
          </p:cNvSpPr>
          <p:nvPr/>
        </p:nvSpPr>
        <p:spPr>
          <a:xfrm>
            <a:off x="742959" y="3042878"/>
            <a:ext cx="7695178" cy="1601800"/>
          </a:xfrm>
          <a:prstGeom prst="rect">
            <a:avLst/>
          </a:prstGeom>
        </p:spPr>
        <p:txBody>
          <a:bodyPr vert="horz" lIns="36000" tIns="36000" rIns="36000" bIns="36000" rtlCol="0" anchor="t">
            <a:noAutofit/>
          </a:bodyPr>
          <a:lstStyle>
            <a:lvl1pPr marL="0" indent="0" algn="ctr" defTabSz="685800" rtl="0" eaLnBrk="1" latinLnBrk="0" hangingPunct="1">
              <a:lnSpc>
                <a:spcPct val="98000"/>
              </a:lnSpc>
              <a:spcBef>
                <a:spcPts val="0"/>
              </a:spcBef>
              <a:spcAft>
                <a:spcPts val="1300"/>
              </a:spcAft>
              <a:buFontTx/>
              <a:buNone/>
              <a:defRPr sz="1575" kern="1200" baseline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8000"/>
              </a:lnSpc>
              <a:spcBef>
                <a:spcPts val="375"/>
              </a:spcBef>
              <a:buFontTx/>
              <a:buNone/>
              <a:defRPr sz="2000" b="1" i="0" kern="1200" baseline="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8000"/>
              </a:lnSpc>
              <a:spcBef>
                <a:spcPts val="0"/>
              </a:spcBef>
              <a:spcAft>
                <a:spcPts val="1300"/>
              </a:spcAft>
              <a:buClr>
                <a:srgbClr val="0063A5"/>
              </a:buClr>
              <a:buSzPct val="120000"/>
              <a:buFont typeface="Calibri" panose="020F0502020204030204" pitchFamily="34" charset="0"/>
              <a:buNone/>
              <a:defRPr sz="2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8000"/>
              </a:lnSpc>
              <a:spcBef>
                <a:spcPts val="0"/>
              </a:spcBef>
              <a:spcAft>
                <a:spcPts val="1300"/>
              </a:spcAft>
              <a:buClr>
                <a:srgbClr val="0063A5"/>
              </a:buClr>
              <a:buSzPct val="100000"/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8000"/>
              </a:lnSpc>
              <a:spcBef>
                <a:spcPts val="0"/>
              </a:spcBef>
              <a:spcAft>
                <a:spcPts val="1300"/>
              </a:spcAft>
              <a:buClr>
                <a:srgbClr val="0063A5"/>
              </a:buClr>
              <a:buSzPct val="120000"/>
              <a:buFont typeface="Wingdings" panose="05000000000000000000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AU" sz="1800" dirty="0"/>
              <a:t>Good practice points reflect the findings of CCOPMM’s review of all cases of maternal, perinatal and paediatric mortality, and severe acute maternal morbidity in a reporting year</a:t>
            </a:r>
          </a:p>
          <a:p>
            <a:pPr algn="l"/>
            <a:r>
              <a:rPr lang="en-AU" sz="1800" dirty="0"/>
              <a:t>They are designed to guide local improvements in clinical performance and can relate to our </a:t>
            </a:r>
            <a:r>
              <a:rPr lang="en-AU" sz="1800" b="1" dirty="0"/>
              <a:t>clinical care and/or the system or service we work in</a:t>
            </a:r>
            <a:endParaRPr lang="en-AU" sz="1800" dirty="0"/>
          </a:p>
          <a:p>
            <a:endParaRPr lang="en-AU" sz="1600" dirty="0"/>
          </a:p>
        </p:txBody>
      </p:sp>
    </p:spTree>
    <p:extLst>
      <p:ext uri="{BB962C8B-B14F-4D97-AF65-F5344CB8AC3E}">
        <p14:creationId xmlns:p14="http://schemas.microsoft.com/office/powerpoint/2010/main" val="27883562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72A4AF2-B3B0-4CE6-ABDD-1EE419AF558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2"/>
            <a:r>
              <a:rPr lang="en-AU" dirty="0"/>
              <a:t>Follow up of test results</a:t>
            </a:r>
          </a:p>
          <a:p>
            <a:pPr lvl="2"/>
            <a:r>
              <a:rPr lang="en-AU" dirty="0"/>
              <a:t>Discharging babies under 2.5kg</a:t>
            </a:r>
          </a:p>
          <a:p>
            <a:pPr lvl="2"/>
            <a:r>
              <a:rPr lang="en-AU" dirty="0"/>
              <a:t>Influenza vaccine</a:t>
            </a:r>
          </a:p>
          <a:p>
            <a:pPr lvl="2"/>
            <a:r>
              <a:rPr lang="en-AU" dirty="0"/>
              <a:t>Farm safety</a:t>
            </a:r>
          </a:p>
          <a:p>
            <a:pPr lvl="2"/>
            <a:endParaRPr lang="en-AU" dirty="0"/>
          </a:p>
          <a:p>
            <a:endParaRPr lang="en-AU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24E349F-9687-420A-8F2B-7E68D9ADB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Good practice points: systems and/or processes </a:t>
            </a:r>
            <a:br>
              <a:rPr lang="en-AU" dirty="0"/>
            </a:b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153665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72A4AF2-B3B0-4CE6-ABDD-1EE419AF558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AU" dirty="0"/>
              <a:t>Clinicians who order pathology tests must have </a:t>
            </a:r>
            <a:r>
              <a:rPr lang="en-AU" b="1" dirty="0"/>
              <a:t>clear mechanisms for timely review and follow up</a:t>
            </a:r>
          </a:p>
          <a:p>
            <a:r>
              <a:rPr lang="en-AU" b="1" dirty="0"/>
              <a:t>For teams or part-time clinicians: </a:t>
            </a:r>
            <a:r>
              <a:rPr lang="en-AU" dirty="0"/>
              <a:t>ensure </a:t>
            </a:r>
            <a:r>
              <a:rPr lang="en-AU" b="1" dirty="0"/>
              <a:t>effective plans </a:t>
            </a:r>
            <a:r>
              <a:rPr lang="en-AU" dirty="0"/>
              <a:t>are in place that outline responsibility </a:t>
            </a:r>
            <a:r>
              <a:rPr lang="en-AU" b="1" dirty="0"/>
              <a:t>for review, follow up and documentation </a:t>
            </a:r>
            <a:r>
              <a:rPr lang="en-AU" dirty="0"/>
              <a:t>of actions  </a:t>
            </a:r>
          </a:p>
          <a:p>
            <a:endParaRPr lang="en-AU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24E349F-9687-420A-8F2B-7E68D9ADB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Follow up test results – every time, every test </a:t>
            </a:r>
            <a:br>
              <a:rPr lang="en-AU" dirty="0"/>
            </a:b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969727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04892E7-2099-44E4-99BA-21A495BFB62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AU" dirty="0"/>
              <a:t>Babies under 2.5kg at discharge should have a </a:t>
            </a:r>
            <a:r>
              <a:rPr lang="en-AU" b="1" dirty="0"/>
              <a:t>comprehensive action plan</a:t>
            </a:r>
            <a:r>
              <a:rPr lang="en-AU" dirty="0"/>
              <a:t> and follow-up</a:t>
            </a:r>
          </a:p>
          <a:p>
            <a:r>
              <a:rPr lang="en-AU" dirty="0"/>
              <a:t>This plan needs to </a:t>
            </a:r>
            <a:r>
              <a:rPr lang="en-AU" b="1" dirty="0"/>
              <a:t>include a risk assessment </a:t>
            </a:r>
            <a:r>
              <a:rPr lang="en-AU" dirty="0"/>
              <a:t>of their discharge circumstances</a:t>
            </a:r>
          </a:p>
          <a:p>
            <a:endParaRPr lang="en-AU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AA810CE-95BF-4DDE-B0AC-A81E3B8FA4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Discharging babies under 2.5 kilograms </a:t>
            </a:r>
          </a:p>
        </p:txBody>
      </p:sp>
    </p:spTree>
    <p:extLst>
      <p:ext uri="{BB962C8B-B14F-4D97-AF65-F5344CB8AC3E}">
        <p14:creationId xmlns:p14="http://schemas.microsoft.com/office/powerpoint/2010/main" val="9634644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D6F476B-B6DE-4558-86DD-3D8162D1C64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AU" b="1" dirty="0"/>
              <a:t>Annual influenza immunisation </a:t>
            </a:r>
            <a:r>
              <a:rPr lang="en-AU" dirty="0"/>
              <a:t>remains important for all children over six months of age</a:t>
            </a:r>
          </a:p>
          <a:p>
            <a:pPr lvl="2"/>
            <a:r>
              <a:rPr lang="en-AU" dirty="0"/>
              <a:t>Appropriate vaccines are included in the Australian immunisation schedule for all children and adolescents</a:t>
            </a:r>
          </a:p>
          <a:p>
            <a:r>
              <a:rPr lang="en-AU" b="1" dirty="0"/>
              <a:t>Immunisation status should always be assessed </a:t>
            </a:r>
            <a:r>
              <a:rPr lang="en-AU" dirty="0"/>
              <a:t>and advice provided and documented on appropriate vaccines regardless of external circumstances </a:t>
            </a:r>
          </a:p>
          <a:p>
            <a:r>
              <a:rPr lang="en-AU" dirty="0"/>
              <a:t>Immunisation </a:t>
            </a:r>
            <a:r>
              <a:rPr lang="en-AU" b="1" dirty="0"/>
              <a:t>should not be deferred </a:t>
            </a:r>
            <a:r>
              <a:rPr lang="en-AU" dirty="0"/>
              <a:t>or withheld because of apparent risk of infection with other agents</a:t>
            </a:r>
          </a:p>
          <a:p>
            <a:endParaRPr lang="en-AU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4AE4333-A7A9-4509-8E9E-9619889D1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Vaccine-preventable illnesses</a:t>
            </a:r>
          </a:p>
        </p:txBody>
      </p:sp>
    </p:spTree>
    <p:extLst>
      <p:ext uri="{BB962C8B-B14F-4D97-AF65-F5344CB8AC3E}">
        <p14:creationId xmlns:p14="http://schemas.microsoft.com/office/powerpoint/2010/main" val="38261339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CAF0DEE-1355-4F39-907A-AF2E84A0A5E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lvl="2" indent="0">
              <a:buNone/>
            </a:pPr>
            <a:r>
              <a:rPr lang="en-AU" dirty="0"/>
              <a:t>The Consultative Council on Obstetric and Paediatric Mortality and Morbidity (CCOPMM) is a statutory authority appointed by the Minister for Health</a:t>
            </a:r>
          </a:p>
          <a:p>
            <a:r>
              <a:rPr lang="en-AU" dirty="0"/>
              <a:t>Chair: Adjunct Professor Tanya Farrell </a:t>
            </a:r>
          </a:p>
          <a:p>
            <a:r>
              <a:rPr lang="en-AU" dirty="0"/>
              <a:t>Operates under the </a:t>
            </a:r>
            <a:r>
              <a:rPr lang="en-AU" i="1" dirty="0"/>
              <a:t>Public Health and Wellbeing Act 2008</a:t>
            </a:r>
          </a:p>
          <a:p>
            <a:endParaRPr lang="en-AU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D9AC92D-ABB7-4642-8541-316F6D7EE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About CCOPMM</a:t>
            </a:r>
            <a:br>
              <a:rPr lang="en-AU" dirty="0"/>
            </a:br>
            <a:endParaRPr lang="en-AU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687E0708-9158-4400-B8FB-567A493A5F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04591">
            <a:off x="7233757" y="2587579"/>
            <a:ext cx="1294256" cy="1665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57C49B5-A399-46BD-ADD8-7E8628F0036F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85169">
            <a:off x="7679805" y="3213400"/>
            <a:ext cx="1118636" cy="1641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692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2EFE6DE-4E4A-4EDA-9A0E-0F1F30F9323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lnSpc>
                <a:spcPct val="94000"/>
              </a:lnSpc>
              <a:buClr>
                <a:schemeClr val="tx2"/>
              </a:buClr>
              <a:buSzPct val="120000"/>
            </a:pPr>
            <a:r>
              <a:rPr lang="en-AU" b="1" dirty="0"/>
              <a:t>Parental supervision and awareness of potential hazards are essential to minimise the deaths from unintentional injury</a:t>
            </a:r>
          </a:p>
          <a:p>
            <a:pPr>
              <a:lnSpc>
                <a:spcPct val="94000"/>
              </a:lnSpc>
              <a:buClr>
                <a:schemeClr val="tx2"/>
              </a:buClr>
              <a:buSzPct val="120000"/>
            </a:pPr>
            <a:r>
              <a:rPr lang="en-AU" dirty="0"/>
              <a:t>Parents should </a:t>
            </a:r>
            <a:r>
              <a:rPr lang="en-AU" b="1" dirty="0"/>
              <a:t>not allow </a:t>
            </a:r>
            <a:r>
              <a:rPr lang="en-AU" dirty="0"/>
              <a:t>the unlicensed or inappropriate use of motorised vehicles by children or adolescents. They do not have the strength, coordination or maturity to use safely</a:t>
            </a:r>
            <a:endParaRPr lang="en-AU" b="1" dirty="0"/>
          </a:p>
          <a:p>
            <a:pPr>
              <a:lnSpc>
                <a:spcPct val="94000"/>
              </a:lnSpc>
              <a:buClr>
                <a:schemeClr val="tx2"/>
              </a:buClr>
              <a:buSzPct val="120000"/>
            </a:pPr>
            <a:r>
              <a:rPr lang="en-AU" dirty="0"/>
              <a:t>Fence off the area where children play</a:t>
            </a:r>
          </a:p>
          <a:p>
            <a:pPr>
              <a:lnSpc>
                <a:spcPct val="94000"/>
              </a:lnSpc>
              <a:buClr>
                <a:schemeClr val="tx2"/>
              </a:buClr>
              <a:buSzPct val="120000"/>
            </a:pPr>
            <a:r>
              <a:rPr lang="en-AU" dirty="0"/>
              <a:t>Supervise young children at all times</a:t>
            </a:r>
          </a:p>
          <a:p>
            <a:pPr>
              <a:lnSpc>
                <a:spcPct val="94000"/>
              </a:lnSpc>
              <a:buClr>
                <a:schemeClr val="tx2"/>
              </a:buClr>
              <a:buSzPct val="120000"/>
            </a:pPr>
            <a:r>
              <a:rPr lang="en-AU" dirty="0"/>
              <a:t>Assess competency of older children before they work on the family farm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D945FAA-8421-4032-868B-04231D91E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Safe farms</a:t>
            </a:r>
          </a:p>
        </p:txBody>
      </p:sp>
    </p:spTree>
    <p:extLst>
      <p:ext uri="{BB962C8B-B14F-4D97-AF65-F5344CB8AC3E}">
        <p14:creationId xmlns:p14="http://schemas.microsoft.com/office/powerpoint/2010/main" val="40289758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1F655B5-306A-4123-9EAB-80D6B3EAE26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lvl="2" indent="0">
              <a:spcAft>
                <a:spcPts val="600"/>
              </a:spcAft>
              <a:buNone/>
            </a:pPr>
            <a:r>
              <a:rPr lang="en-AU" sz="1800" dirty="0"/>
              <a:t>Immunosuppression</a:t>
            </a:r>
          </a:p>
          <a:p>
            <a:pPr lvl="2">
              <a:spcAft>
                <a:spcPts val="600"/>
              </a:spcAft>
            </a:pPr>
            <a:r>
              <a:rPr lang="en-AU" sz="1800" dirty="0"/>
              <a:t>Lymphopenia</a:t>
            </a:r>
          </a:p>
          <a:p>
            <a:pPr lvl="2">
              <a:spcAft>
                <a:spcPts val="600"/>
              </a:spcAft>
            </a:pPr>
            <a:r>
              <a:rPr lang="en-AU" sz="1800" dirty="0"/>
              <a:t>Immunosuppression and infection</a:t>
            </a:r>
          </a:p>
          <a:p>
            <a:pPr lvl="2">
              <a:spcAft>
                <a:spcPts val="600"/>
              </a:spcAft>
            </a:pPr>
            <a:r>
              <a:rPr lang="en-AU" sz="1800" dirty="0"/>
              <a:t>High dose long term steroids and risk of infection</a:t>
            </a:r>
          </a:p>
          <a:p>
            <a:pPr marL="0" lvl="2" indent="0">
              <a:spcAft>
                <a:spcPts val="600"/>
              </a:spcAft>
              <a:buNone/>
            </a:pPr>
            <a:r>
              <a:rPr lang="en-AU" sz="1800" dirty="0"/>
              <a:t>Chronic illness in children and adolescents on organised trips</a:t>
            </a:r>
          </a:p>
          <a:p>
            <a:pPr marL="0" lvl="2" indent="0">
              <a:spcAft>
                <a:spcPts val="600"/>
              </a:spcAft>
              <a:buNone/>
            </a:pPr>
            <a:r>
              <a:rPr lang="en-AU" sz="1800" dirty="0"/>
              <a:t>Prescribing SSRIs 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532334D-02E1-4ABB-AEDB-213542879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Good practice points: Clinical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03CD01-16D9-4CE3-93B8-4F429C9F6DE9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0" lvl="2" indent="0">
              <a:lnSpc>
                <a:spcPct val="94000"/>
              </a:lnSpc>
              <a:spcAft>
                <a:spcPts val="600"/>
              </a:spcAft>
              <a:buNone/>
            </a:pPr>
            <a:r>
              <a:rPr lang="en-AU" sz="1800" dirty="0"/>
              <a:t>Stridor</a:t>
            </a:r>
          </a:p>
          <a:p>
            <a:pPr marL="0" lvl="2" indent="0">
              <a:lnSpc>
                <a:spcPct val="94000"/>
              </a:lnSpc>
              <a:spcAft>
                <a:spcPts val="600"/>
              </a:spcAft>
              <a:buNone/>
            </a:pPr>
            <a:r>
              <a:rPr lang="en-AU" sz="1800" dirty="0"/>
              <a:t>Constipation</a:t>
            </a:r>
          </a:p>
          <a:p>
            <a:pPr marL="0" lvl="2" indent="0">
              <a:lnSpc>
                <a:spcPct val="94000"/>
              </a:lnSpc>
              <a:spcAft>
                <a:spcPts val="600"/>
              </a:spcAft>
              <a:buNone/>
            </a:pPr>
            <a:r>
              <a:rPr lang="en-AU" sz="1800" dirty="0"/>
              <a:t>Growth</a:t>
            </a:r>
          </a:p>
          <a:p>
            <a:pPr lvl="2">
              <a:lnSpc>
                <a:spcPct val="94000"/>
              </a:lnSpc>
              <a:spcAft>
                <a:spcPts val="600"/>
              </a:spcAft>
            </a:pPr>
            <a:r>
              <a:rPr lang="en-AU" sz="1800" dirty="0"/>
              <a:t>Follow up of poor growth</a:t>
            </a:r>
          </a:p>
          <a:p>
            <a:pPr lvl="2">
              <a:lnSpc>
                <a:spcPct val="94000"/>
              </a:lnSpc>
              <a:spcAft>
                <a:spcPts val="600"/>
              </a:spcAft>
            </a:pPr>
            <a:r>
              <a:rPr lang="en-AU" sz="1800" dirty="0"/>
              <a:t>Severe growth failure</a:t>
            </a:r>
          </a:p>
          <a:p>
            <a:pPr marL="0" lvl="2" indent="0">
              <a:lnSpc>
                <a:spcPct val="94000"/>
              </a:lnSpc>
              <a:spcAft>
                <a:spcPts val="600"/>
              </a:spcAft>
              <a:buNone/>
            </a:pPr>
            <a:r>
              <a:rPr lang="en-AU" sz="1800" dirty="0"/>
              <a:t>Cardiac </a:t>
            </a:r>
          </a:p>
          <a:p>
            <a:pPr lvl="2">
              <a:lnSpc>
                <a:spcPct val="94000"/>
              </a:lnSpc>
              <a:spcAft>
                <a:spcPts val="600"/>
              </a:spcAft>
            </a:pPr>
            <a:r>
              <a:rPr lang="en-AU" sz="1800" dirty="0"/>
              <a:t>Myocarditis</a:t>
            </a:r>
          </a:p>
          <a:p>
            <a:pPr lvl="2">
              <a:lnSpc>
                <a:spcPct val="94000"/>
              </a:lnSpc>
              <a:spcAft>
                <a:spcPts val="600"/>
              </a:spcAft>
            </a:pPr>
            <a:r>
              <a:rPr lang="en-AU" sz="1800" dirty="0"/>
              <a:t>Severe pallor and low cardiac output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439096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B5B2A15-EF4E-4E60-9084-DB3779EEE8A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AU" b="1" dirty="0"/>
              <a:t>Not all cases </a:t>
            </a:r>
            <a:r>
              <a:rPr lang="en-AU" dirty="0"/>
              <a:t>of stridor are </a:t>
            </a:r>
            <a:r>
              <a:rPr lang="en-AU" b="1" dirty="0"/>
              <a:t>caused by viral croup </a:t>
            </a:r>
            <a:r>
              <a:rPr lang="en-AU" dirty="0"/>
              <a:t>and other causes must be considered</a:t>
            </a:r>
          </a:p>
          <a:p>
            <a:r>
              <a:rPr lang="en-AU" dirty="0"/>
              <a:t>A presentation with stridor </a:t>
            </a:r>
            <a:r>
              <a:rPr lang="en-AU" b="1" dirty="0"/>
              <a:t>must be </a:t>
            </a:r>
            <a:r>
              <a:rPr lang="en-AU" dirty="0"/>
              <a:t>considered a diagnostic problem until a positive diagnosis is made</a:t>
            </a:r>
          </a:p>
          <a:p>
            <a:endParaRPr lang="en-AU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EF8B577-2113-4386-861B-19FB0A715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Presentations of children with stridor</a:t>
            </a: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4897AF7A-54B4-42A0-9F48-6703A1170D94}"/>
              </a:ext>
            </a:extLst>
          </p:cNvPr>
          <p:cNvSpPr txBox="1">
            <a:spLocks/>
          </p:cNvSpPr>
          <p:nvPr/>
        </p:nvSpPr>
        <p:spPr>
          <a:xfrm>
            <a:off x="684000" y="2914820"/>
            <a:ext cx="7740000" cy="828000"/>
          </a:xfrm>
          <a:prstGeom prst="rect">
            <a:avLst/>
          </a:prstGeom>
        </p:spPr>
        <p:txBody>
          <a:bodyPr vert="horz" lIns="36000" tIns="36000" rIns="36000" bIns="36000" rtlCol="0" anchor="t" anchorCtr="0">
            <a:noAutofit/>
          </a:bodyPr>
          <a:lstStyle>
            <a:lvl1pPr algn="l" defTabSz="685800" rtl="0" eaLnBrk="1" latinLnBrk="0" hangingPunct="1">
              <a:lnSpc>
                <a:spcPct val="95000"/>
              </a:lnSpc>
              <a:spcBef>
                <a:spcPct val="0"/>
              </a:spcBef>
              <a:spcAft>
                <a:spcPts val="600"/>
              </a:spcAft>
              <a:buNone/>
              <a:defRPr sz="2400" b="1" i="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922541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54A77C6-7AB1-46A5-A8CB-6BD0EE0B324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numCol="2"/>
          <a:lstStyle/>
          <a:p>
            <a:pPr lvl="0">
              <a:lnSpc>
                <a:spcPct val="94000"/>
              </a:lnSpc>
              <a:spcAft>
                <a:spcPts val="600"/>
              </a:spcAft>
            </a:pPr>
            <a:r>
              <a:rPr lang="en-AU" sz="1800" dirty="0"/>
              <a:t>Organic causes of constipation should be excluded with a </a:t>
            </a:r>
            <a:r>
              <a:rPr lang="en-AU" sz="1800" b="1" dirty="0"/>
              <a:t>thorough history and examination</a:t>
            </a:r>
          </a:p>
          <a:p>
            <a:pPr>
              <a:lnSpc>
                <a:spcPct val="94000"/>
              </a:lnSpc>
              <a:spcAft>
                <a:spcPts val="600"/>
              </a:spcAft>
            </a:pPr>
            <a:r>
              <a:rPr lang="en-AU" sz="1800" dirty="0"/>
              <a:t>If constipation persists despite these modifications and laxative therapy, consider investigating for less common organic conditions</a:t>
            </a:r>
          </a:p>
          <a:p>
            <a:pPr>
              <a:lnSpc>
                <a:spcPct val="94000"/>
              </a:lnSpc>
              <a:spcAft>
                <a:spcPts val="600"/>
              </a:spcAft>
            </a:pPr>
            <a:r>
              <a:rPr lang="en-AU" sz="1800" b="1" dirty="0"/>
              <a:t>Red flag symptoms </a:t>
            </a:r>
            <a:r>
              <a:rPr lang="en-AU" sz="1800" dirty="0"/>
              <a:t>and signs that require immediate referral for assessment or investigation include any of the following:</a:t>
            </a:r>
          </a:p>
          <a:p>
            <a:pPr>
              <a:lnSpc>
                <a:spcPct val="94000"/>
              </a:lnSpc>
              <a:spcAft>
                <a:spcPts val="600"/>
              </a:spcAft>
            </a:pPr>
            <a:endParaRPr lang="en-AU" sz="1800" dirty="0"/>
          </a:p>
          <a:p>
            <a:pPr>
              <a:lnSpc>
                <a:spcPct val="94000"/>
              </a:lnSpc>
              <a:spcAft>
                <a:spcPts val="600"/>
              </a:spcAft>
            </a:pPr>
            <a:endParaRPr lang="en-AU" sz="1800" dirty="0"/>
          </a:p>
          <a:p>
            <a:pPr lvl="2">
              <a:lnSpc>
                <a:spcPct val="90000"/>
              </a:lnSpc>
              <a:spcAft>
                <a:spcPts val="600"/>
              </a:spcAft>
            </a:pPr>
            <a:r>
              <a:rPr lang="en-AU" sz="1600" dirty="0"/>
              <a:t>Weight loss/poor growth</a:t>
            </a:r>
          </a:p>
          <a:p>
            <a:pPr lvl="2">
              <a:lnSpc>
                <a:spcPct val="90000"/>
              </a:lnSpc>
              <a:spcAft>
                <a:spcPts val="600"/>
              </a:spcAft>
            </a:pPr>
            <a:r>
              <a:rPr lang="en-AU" sz="1600" dirty="0"/>
              <a:t>Abdominal distension with vomiting and constipation</a:t>
            </a:r>
          </a:p>
          <a:p>
            <a:pPr lvl="2">
              <a:lnSpc>
                <a:spcPct val="90000"/>
              </a:lnSpc>
              <a:spcAft>
                <a:spcPts val="600"/>
              </a:spcAft>
            </a:pPr>
            <a:r>
              <a:rPr lang="en-AU" sz="1600" dirty="0"/>
              <a:t>Rectal blood loss</a:t>
            </a:r>
          </a:p>
          <a:p>
            <a:pPr lvl="2">
              <a:lnSpc>
                <a:spcPct val="90000"/>
              </a:lnSpc>
              <a:spcAft>
                <a:spcPts val="600"/>
              </a:spcAft>
            </a:pPr>
            <a:r>
              <a:rPr lang="en-AU" sz="1600" dirty="0"/>
              <a:t>Abdominal mass</a:t>
            </a:r>
          </a:p>
          <a:p>
            <a:pPr lvl="2">
              <a:lnSpc>
                <a:spcPct val="90000"/>
              </a:lnSpc>
              <a:spcAft>
                <a:spcPts val="600"/>
              </a:spcAft>
            </a:pPr>
            <a:r>
              <a:rPr lang="en-AU" sz="1600" dirty="0"/>
              <a:t>Abnormally positioned anus</a:t>
            </a:r>
          </a:p>
          <a:p>
            <a:pPr lvl="2">
              <a:lnSpc>
                <a:spcPct val="90000"/>
              </a:lnSpc>
              <a:spcAft>
                <a:spcPts val="600"/>
              </a:spcAft>
            </a:pPr>
            <a:r>
              <a:rPr lang="en-AU" sz="1600" dirty="0"/>
              <a:t>Infants presenting with constipation under the age of 6 weeks, or</a:t>
            </a:r>
          </a:p>
          <a:p>
            <a:pPr lvl="2">
              <a:lnSpc>
                <a:spcPct val="90000"/>
              </a:lnSpc>
              <a:spcAft>
                <a:spcPts val="600"/>
              </a:spcAft>
            </a:pPr>
            <a:r>
              <a:rPr lang="en-AU" sz="1600" dirty="0"/>
              <a:t>Delayed passage of meconium</a:t>
            </a:r>
          </a:p>
          <a:p>
            <a:endParaRPr lang="en-AU" dirty="0"/>
          </a:p>
          <a:p>
            <a:pPr lvl="0"/>
            <a:endParaRPr lang="en-AU" dirty="0"/>
          </a:p>
          <a:p>
            <a:endParaRPr lang="en-AU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124B6CD-F506-4914-8021-F89A37A07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Constipation</a:t>
            </a:r>
          </a:p>
        </p:txBody>
      </p:sp>
    </p:spTree>
    <p:extLst>
      <p:ext uri="{BB962C8B-B14F-4D97-AF65-F5344CB8AC3E}">
        <p14:creationId xmlns:p14="http://schemas.microsoft.com/office/powerpoint/2010/main" val="29632937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66C530F-DF1A-4898-97A3-1999BFFDFBD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AU" dirty="0"/>
              <a:t>Failure to gain weight – expected for age – occurs for many reasons. E.g.  inadequate calorie intake, high-risk social circumstances, and underlying illness</a:t>
            </a:r>
          </a:p>
          <a:p>
            <a:r>
              <a:rPr lang="en-AU" b="1" dirty="0"/>
              <a:t>Ongoing assessments </a:t>
            </a:r>
            <a:r>
              <a:rPr lang="en-AU" dirty="0"/>
              <a:t>are required for decreasing weight</a:t>
            </a:r>
          </a:p>
          <a:p>
            <a:r>
              <a:rPr lang="en-AU" b="1" dirty="0"/>
              <a:t>Urgent assessment </a:t>
            </a:r>
            <a:r>
              <a:rPr lang="en-AU" dirty="0"/>
              <a:t>required if their weight-for-age is less than the 10th percentile and decreasing</a:t>
            </a:r>
          </a:p>
          <a:p>
            <a:r>
              <a:rPr lang="en-AU" dirty="0"/>
              <a:t>Errors are often made when plotting weights on a growth chart. These can be reduced by using the calculator at </a:t>
            </a:r>
            <a:r>
              <a:rPr lang="en-AU" dirty="0">
                <a:hlinkClick r:id="rId2"/>
              </a:rPr>
              <a:t>www.infantchart.com</a:t>
            </a:r>
            <a:endParaRPr lang="en-AU" dirty="0"/>
          </a:p>
          <a:p>
            <a:endParaRPr lang="en-AU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D473C28-56CA-45BD-8246-AB38BC243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Follow up for poor growth</a:t>
            </a:r>
          </a:p>
        </p:txBody>
      </p:sp>
    </p:spTree>
    <p:extLst>
      <p:ext uri="{BB962C8B-B14F-4D97-AF65-F5344CB8AC3E}">
        <p14:creationId xmlns:p14="http://schemas.microsoft.com/office/powerpoint/2010/main" val="24889535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C95D08D-CE43-4999-80C0-FBD4777BA4E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buClr>
                <a:schemeClr val="tx2"/>
              </a:buClr>
              <a:buSzPct val="120000"/>
            </a:pPr>
            <a:r>
              <a:rPr lang="en-AU" dirty="0"/>
              <a:t>Severe growth failure often presents with </a:t>
            </a:r>
            <a:r>
              <a:rPr lang="en-AU" b="1" dirty="0"/>
              <a:t>sepsis </a:t>
            </a:r>
            <a:r>
              <a:rPr lang="en-AU" b="1" i="1" dirty="0"/>
              <a:t>without</a:t>
            </a:r>
            <a:r>
              <a:rPr lang="en-AU" b="1" dirty="0"/>
              <a:t> fever</a:t>
            </a:r>
            <a:r>
              <a:rPr lang="en-AU" dirty="0"/>
              <a:t> </a:t>
            </a:r>
          </a:p>
          <a:p>
            <a:pPr>
              <a:buClr>
                <a:schemeClr val="tx2"/>
              </a:buClr>
              <a:buSzPct val="120000"/>
            </a:pPr>
            <a:r>
              <a:rPr lang="en-AU" dirty="0"/>
              <a:t>Children with severe growth failure who present acutely unwell should be </a:t>
            </a:r>
            <a:r>
              <a:rPr lang="en-AU" b="1" dirty="0"/>
              <a:t>given antibiotics immediately</a:t>
            </a:r>
            <a:r>
              <a:rPr lang="en-AU" dirty="0"/>
              <a:t>, by intramuscular injection if they do not have an intravenous cannula</a:t>
            </a:r>
          </a:p>
          <a:p>
            <a:pPr>
              <a:buClr>
                <a:schemeClr val="tx2"/>
              </a:buClr>
              <a:buSzPct val="120000"/>
            </a:pPr>
            <a:r>
              <a:rPr lang="en-AU" b="1" dirty="0"/>
              <a:t>Note: </a:t>
            </a:r>
            <a:r>
              <a:rPr lang="en-AU" dirty="0"/>
              <a:t>Blood and urine cultures should be taken before giving antibiotics if they can be obtained quickly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F82FF91-B5DB-4883-B5FF-1E3B6E9D91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Severe growth failure and sepsis </a:t>
            </a:r>
            <a:br>
              <a:rPr lang="en-AU" dirty="0"/>
            </a:b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9433906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9BBB39A-7063-44DC-AA0F-0761F398C4C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AU" sz="1800" dirty="0"/>
              <a:t>Myocarditis can present with nonspecific symptoms that leads to initial misdiagnoses</a:t>
            </a:r>
          </a:p>
          <a:p>
            <a:pPr>
              <a:spcAft>
                <a:spcPts val="600"/>
              </a:spcAft>
            </a:pPr>
            <a:r>
              <a:rPr lang="en-AU" sz="1800" b="1" dirty="0"/>
              <a:t>Investigate</a:t>
            </a:r>
            <a:r>
              <a:rPr lang="en-AU" sz="1800" dirty="0"/>
              <a:t> for potential myocarditis at presentation of viral prodrome and cardiac symptoms such as:</a:t>
            </a:r>
          </a:p>
          <a:p>
            <a:pPr>
              <a:spcAft>
                <a:spcPts val="600"/>
              </a:spcAft>
            </a:pPr>
            <a:r>
              <a:rPr lang="en-AU" sz="1800" dirty="0"/>
              <a:t>Features of heart failure:</a:t>
            </a:r>
          </a:p>
          <a:p>
            <a:pPr lvl="2">
              <a:spcAft>
                <a:spcPts val="600"/>
              </a:spcAft>
            </a:pPr>
            <a:r>
              <a:rPr lang="en-AU" sz="1800" dirty="0"/>
              <a:t>Chest pain</a:t>
            </a:r>
          </a:p>
          <a:p>
            <a:pPr lvl="2">
              <a:spcAft>
                <a:spcPts val="600"/>
              </a:spcAft>
            </a:pPr>
            <a:r>
              <a:rPr lang="en-AU" sz="1800" dirty="0"/>
              <a:t>Arrhythmias</a:t>
            </a:r>
          </a:p>
          <a:p>
            <a:pPr>
              <a:spcAft>
                <a:spcPts val="600"/>
              </a:spcAft>
            </a:pPr>
            <a:r>
              <a:rPr lang="en-AU" sz="1800" dirty="0"/>
              <a:t>Seek </a:t>
            </a:r>
            <a:r>
              <a:rPr lang="en-AU" sz="1800" b="1" dirty="0"/>
              <a:t>early consultation </a:t>
            </a:r>
            <a:r>
              <a:rPr lang="en-AU" sz="1800" dirty="0"/>
              <a:t>with a paediatric cardiologist and/or PIPER </a:t>
            </a:r>
          </a:p>
          <a:p>
            <a:pPr>
              <a:spcAft>
                <a:spcPts val="600"/>
              </a:spcAft>
            </a:pPr>
            <a:r>
              <a:rPr lang="en-AU" sz="1800" dirty="0"/>
              <a:t>Suspected myocarditis is a </a:t>
            </a:r>
            <a:r>
              <a:rPr lang="en-AU" sz="1800" b="1" dirty="0"/>
              <a:t>‘Go Now’ criterion for PIPER</a:t>
            </a:r>
          </a:p>
          <a:p>
            <a:endParaRPr lang="en-AU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E555CC6-7F3F-4A36-8D34-629FF7072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Recognising myocarditis</a:t>
            </a:r>
          </a:p>
        </p:txBody>
      </p:sp>
    </p:spTree>
    <p:extLst>
      <p:ext uri="{BB962C8B-B14F-4D97-AF65-F5344CB8AC3E}">
        <p14:creationId xmlns:p14="http://schemas.microsoft.com/office/powerpoint/2010/main" val="42417444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29CAA99-67C0-44B9-91EF-B586B51911A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buClr>
                <a:schemeClr val="tx2"/>
              </a:buClr>
              <a:buSzPct val="120000"/>
            </a:pPr>
            <a:r>
              <a:rPr lang="en-AU" dirty="0"/>
              <a:t>Extreme pallor </a:t>
            </a:r>
            <a:r>
              <a:rPr lang="en-AU" b="1" i="1" dirty="0"/>
              <a:t>but </a:t>
            </a:r>
            <a:r>
              <a:rPr lang="en-AU" dirty="0"/>
              <a:t>a normal or near normal haemoglobin </a:t>
            </a:r>
            <a:r>
              <a:rPr lang="en-AU" i="1" dirty="0"/>
              <a:t>means </a:t>
            </a:r>
            <a:r>
              <a:rPr lang="en-AU" dirty="0"/>
              <a:t>low cardiac output until proven otherwise </a:t>
            </a:r>
          </a:p>
          <a:p>
            <a:pPr>
              <a:buClr>
                <a:schemeClr val="tx2"/>
              </a:buClr>
              <a:buSzPct val="120000"/>
            </a:pPr>
            <a:r>
              <a:rPr lang="en-AU" b="1" dirty="0"/>
              <a:t>Urgent treatment </a:t>
            </a:r>
            <a:r>
              <a:rPr lang="en-AU" dirty="0"/>
              <a:t>is required in cases of extreme pallor, tachycardia and high blood lactate as this indicates low cardiac output</a:t>
            </a:r>
          </a:p>
          <a:p>
            <a:endParaRPr lang="en-AU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E6A1DB6-D681-4978-A8CD-6D93EA195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Severe pallor and low cardiac output </a:t>
            </a:r>
            <a:br>
              <a:rPr lang="en-AU"/>
            </a:b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8470093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F8FCBFD-1CAB-45C7-B781-B8050BBF372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AU" dirty="0"/>
              <a:t>Lymphopenia (low blood lymphocytes) is </a:t>
            </a:r>
            <a:r>
              <a:rPr lang="en-AU" b="1" dirty="0"/>
              <a:t>common in children</a:t>
            </a:r>
            <a:r>
              <a:rPr lang="en-AU" dirty="0"/>
              <a:t>, often secondary to acute infections</a:t>
            </a:r>
          </a:p>
          <a:p>
            <a:r>
              <a:rPr lang="en-AU" dirty="0"/>
              <a:t>Infants or older children presenting with lymphopenia during an acute infection should have a </a:t>
            </a:r>
            <a:r>
              <a:rPr lang="en-AU" b="1" dirty="0"/>
              <a:t>full blood count repeated </a:t>
            </a:r>
            <a:r>
              <a:rPr lang="en-AU" dirty="0"/>
              <a:t>once they have recovered to ensure the lymphocyte count has normalised</a:t>
            </a:r>
          </a:p>
          <a:p>
            <a:r>
              <a:rPr lang="en-AU" dirty="0"/>
              <a:t>Persistent lymphopenia should </a:t>
            </a:r>
            <a:r>
              <a:rPr lang="en-AU" b="1" dirty="0"/>
              <a:t>trigger further investigation </a:t>
            </a:r>
            <a:r>
              <a:rPr lang="en-AU" dirty="0"/>
              <a:t>to rule out severe combined immune deficiency (SCID) or other immune deficiency</a:t>
            </a:r>
          </a:p>
          <a:p>
            <a:endParaRPr lang="en-AU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4C05887-127A-41F3-BD56-67369854F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Lymphopenia</a:t>
            </a:r>
          </a:p>
        </p:txBody>
      </p:sp>
    </p:spTree>
    <p:extLst>
      <p:ext uri="{BB962C8B-B14F-4D97-AF65-F5344CB8AC3E}">
        <p14:creationId xmlns:p14="http://schemas.microsoft.com/office/powerpoint/2010/main" val="284843991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F8FCBFD-1CAB-45C7-B781-B8050BBF372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AU" b="1" dirty="0"/>
              <a:t>Investigate further: </a:t>
            </a:r>
            <a:r>
              <a:rPr lang="en-AU" dirty="0"/>
              <a:t>infant (6 weeks to 6 months) with first lymphocyte count &lt;2.5</a:t>
            </a:r>
          </a:p>
          <a:p>
            <a:r>
              <a:rPr lang="en-AU" b="1" dirty="0"/>
              <a:t>Investigate further: </a:t>
            </a:r>
            <a:r>
              <a:rPr lang="en-AU" dirty="0"/>
              <a:t>child with lymphopenia and signs suspicious of immune deficiency</a:t>
            </a:r>
          </a:p>
          <a:p>
            <a:r>
              <a:rPr lang="en-AU" b="1" dirty="0"/>
              <a:t>To exclude SCID </a:t>
            </a:r>
            <a:r>
              <a:rPr lang="en-AU" dirty="0"/>
              <a:t>include a specific measurement of naïve T cells within the testing of lymphocyte subsets</a:t>
            </a:r>
          </a:p>
          <a:p>
            <a:r>
              <a:rPr lang="en-AU" b="1" dirty="0"/>
              <a:t>Lymphocyte subsets </a:t>
            </a:r>
            <a:r>
              <a:rPr lang="en-AU" dirty="0"/>
              <a:t>without specific measurement of naïve T cells are an inadequate test as may be falsely reassuring</a:t>
            </a:r>
          </a:p>
          <a:p>
            <a:endParaRPr lang="en-AU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4C05887-127A-41F3-BD56-67369854F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Lymphopenia: Other good practice points </a:t>
            </a:r>
          </a:p>
        </p:txBody>
      </p:sp>
    </p:spTree>
    <p:extLst>
      <p:ext uri="{BB962C8B-B14F-4D97-AF65-F5344CB8AC3E}">
        <p14:creationId xmlns:p14="http://schemas.microsoft.com/office/powerpoint/2010/main" val="38423477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CAF0DEE-1355-4F39-907A-AF2E84A0A5E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lvl="2" indent="0">
              <a:buNone/>
            </a:pPr>
            <a:r>
              <a:rPr lang="en-AU" dirty="0"/>
              <a:t>Legislative responsibility for data collection</a:t>
            </a:r>
          </a:p>
          <a:p>
            <a:pPr lvl="2"/>
            <a:r>
              <a:rPr lang="en-AU" dirty="0"/>
              <a:t>Victorian Perinatal Data Collection (VPDC)</a:t>
            </a:r>
          </a:p>
          <a:p>
            <a:pPr lvl="2"/>
            <a:r>
              <a:rPr lang="en-AU" dirty="0"/>
              <a:t>Victorian Congenital anomalies register (VCAR)</a:t>
            </a:r>
          </a:p>
          <a:p>
            <a:pPr marL="0" lvl="2" indent="0">
              <a:buNone/>
            </a:pPr>
            <a:r>
              <a:rPr lang="en-AU" dirty="0"/>
              <a:t>Legislative responsibility for health surveillance </a:t>
            </a:r>
          </a:p>
          <a:p>
            <a:pPr lvl="2"/>
            <a:r>
              <a:rPr lang="en-AU" dirty="0"/>
              <a:t>Mortality collections and review of perinatal, child and adolescent, and maternal mortality</a:t>
            </a:r>
          </a:p>
          <a:p>
            <a:pPr lvl="2"/>
            <a:r>
              <a:rPr lang="en-AU" dirty="0"/>
              <a:t>Morbidity collections: severe acute maternal morbidity (SAMM)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D9AC92D-ABB7-4642-8541-316F6D7EE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About CCOPMM</a:t>
            </a:r>
          </a:p>
        </p:txBody>
      </p:sp>
    </p:spTree>
    <p:extLst>
      <p:ext uri="{BB962C8B-B14F-4D97-AF65-F5344CB8AC3E}">
        <p14:creationId xmlns:p14="http://schemas.microsoft.com/office/powerpoint/2010/main" val="309729627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F8FCBFD-1CAB-45C7-B781-B8050BBF372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AU" dirty="0"/>
              <a:t>Laboratories reporting FBE should add a comment where lymphocyte count is low </a:t>
            </a:r>
          </a:p>
          <a:p>
            <a:endParaRPr lang="en-AU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4C05887-127A-41F3-BD56-67369854F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Lymphopenia: Other good practice points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451E8C8-8A35-487F-B583-F22134EB7F19}"/>
              </a:ext>
            </a:extLst>
          </p:cNvPr>
          <p:cNvSpPr txBox="1"/>
          <p:nvPr/>
        </p:nvSpPr>
        <p:spPr>
          <a:xfrm>
            <a:off x="1026735" y="2831361"/>
            <a:ext cx="6868469" cy="1057469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AU" sz="1600" dirty="0"/>
              <a:t>For example, ‘Lymphopenia in children needs follow-up to monitor resolution to exclude potential immunodeficiency. Please refer to immunologist for further investigation if lymphopenia persists or if clinically indicated. In infants below 6 months this maybe a matter of urgency’.</a:t>
            </a:r>
          </a:p>
        </p:txBody>
      </p:sp>
    </p:spTree>
    <p:extLst>
      <p:ext uri="{BB962C8B-B14F-4D97-AF65-F5344CB8AC3E}">
        <p14:creationId xmlns:p14="http://schemas.microsoft.com/office/powerpoint/2010/main" val="371593788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A0244FA-325B-477C-8479-EE2450D99F0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AU" dirty="0"/>
              <a:t>Children with immunosuppression may not show the typical features of severe infection or other inflammatory conditions such as appendicitis</a:t>
            </a:r>
          </a:p>
          <a:p>
            <a:r>
              <a:rPr lang="en-AU" dirty="0"/>
              <a:t>For example, they may not develop:</a:t>
            </a:r>
          </a:p>
          <a:p>
            <a:pPr lvl="2"/>
            <a:r>
              <a:rPr lang="en-AU" dirty="0"/>
              <a:t>High fever</a:t>
            </a:r>
          </a:p>
          <a:p>
            <a:pPr lvl="2"/>
            <a:r>
              <a:rPr lang="en-AU" dirty="0"/>
              <a:t>Localising signs</a:t>
            </a:r>
          </a:p>
          <a:p>
            <a:pPr lvl="2"/>
            <a:r>
              <a:rPr lang="en-AU" dirty="0"/>
              <a:t>Elevated white cell count </a:t>
            </a:r>
          </a:p>
          <a:p>
            <a:endParaRPr lang="en-AU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FD69F38-DEEC-40E7-8FF8-3867D2AD5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Immunosuppression and infection</a:t>
            </a:r>
          </a:p>
        </p:txBody>
      </p:sp>
    </p:spTree>
    <p:extLst>
      <p:ext uri="{BB962C8B-B14F-4D97-AF65-F5344CB8AC3E}">
        <p14:creationId xmlns:p14="http://schemas.microsoft.com/office/powerpoint/2010/main" val="22645382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4AC438A-62F6-45DA-B349-5D515C1B4A6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AU" sz="1800" b="1" dirty="0"/>
              <a:t>Prednisolone 1mg/kg/day or more for a month or longer, or equivalent steroid</a:t>
            </a:r>
          </a:p>
          <a:p>
            <a:pPr>
              <a:spcAft>
                <a:spcPts val="600"/>
              </a:spcAft>
            </a:pPr>
            <a:r>
              <a:rPr lang="en-AU" sz="1800" dirty="0"/>
              <a:t>These children should be on </a:t>
            </a:r>
            <a:r>
              <a:rPr lang="en-AU" sz="1800" b="1" dirty="0"/>
              <a:t>cotrimoxazole prophylaxis </a:t>
            </a:r>
            <a:r>
              <a:rPr lang="en-AU" sz="1800" dirty="0"/>
              <a:t>(three times weekly or single daily dose) to prevent Pneumocystis </a:t>
            </a:r>
            <a:r>
              <a:rPr lang="en-AU" sz="1800" dirty="0" err="1"/>
              <a:t>jirovecii</a:t>
            </a:r>
            <a:r>
              <a:rPr lang="en-AU" sz="1800" dirty="0"/>
              <a:t> (previously Pneumocystis carinii) pneumonia (</a:t>
            </a:r>
            <a:r>
              <a:rPr lang="en-AU" sz="1800" dirty="0" err="1"/>
              <a:t>PjP</a:t>
            </a:r>
            <a:r>
              <a:rPr lang="en-AU" sz="1800" dirty="0"/>
              <a:t>)</a:t>
            </a:r>
          </a:p>
          <a:p>
            <a:pPr>
              <a:spcAft>
                <a:spcPts val="600"/>
              </a:spcAft>
            </a:pPr>
            <a:r>
              <a:rPr lang="en-AU" sz="1800" dirty="0"/>
              <a:t>Cotrimoxazole preventative therapy will also prevent serious infection from Streptococcus pneumoniae, which is a risk with long-term high dose steroid treatment</a:t>
            </a:r>
          </a:p>
          <a:p>
            <a:pPr>
              <a:spcAft>
                <a:spcPts val="600"/>
              </a:spcAft>
            </a:pPr>
            <a:r>
              <a:rPr lang="en-AU" sz="1800" dirty="0"/>
              <a:t>Other immune suppressive therapies that require </a:t>
            </a:r>
            <a:r>
              <a:rPr lang="en-AU" sz="1800" dirty="0" err="1"/>
              <a:t>PjP</a:t>
            </a:r>
            <a:r>
              <a:rPr lang="en-AU" sz="1800" dirty="0"/>
              <a:t> prevention with cotrimoxazole include: alemtuzumab and fludarabine, and all children with persistent lymphopenia, SCID and ALL</a:t>
            </a:r>
          </a:p>
          <a:p>
            <a:endParaRPr lang="en-AU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CB4966F-A5D8-490E-AFA0-9C2C12D81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High-dose long-term steroids and risk of infection</a:t>
            </a:r>
          </a:p>
        </p:txBody>
      </p:sp>
    </p:spTree>
    <p:extLst>
      <p:ext uri="{BB962C8B-B14F-4D97-AF65-F5344CB8AC3E}">
        <p14:creationId xmlns:p14="http://schemas.microsoft.com/office/powerpoint/2010/main" val="116107701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DAABF21-FE2F-4151-AA2B-79AED138711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AU" dirty="0"/>
              <a:t>SSRIs prescribed for depression </a:t>
            </a:r>
            <a:r>
              <a:rPr lang="en-AU" b="1" dirty="0"/>
              <a:t>can increase suicidal thoughts </a:t>
            </a:r>
            <a:r>
              <a:rPr lang="en-AU" dirty="0"/>
              <a:t>– particularly on initiation or after dose increases</a:t>
            </a:r>
          </a:p>
          <a:p>
            <a:pPr>
              <a:spcAft>
                <a:spcPts val="600"/>
              </a:spcAft>
            </a:pPr>
            <a:r>
              <a:rPr lang="en-AU" dirty="0"/>
              <a:t>Advise on common and </a:t>
            </a:r>
            <a:r>
              <a:rPr lang="en-AU" b="1" dirty="0"/>
              <a:t>serious adverse effects </a:t>
            </a:r>
            <a:r>
              <a:rPr lang="en-AU" dirty="0"/>
              <a:t>and have a clear </a:t>
            </a:r>
            <a:r>
              <a:rPr lang="en-AU" b="1" dirty="0"/>
              <a:t>plan for review </a:t>
            </a:r>
            <a:r>
              <a:rPr lang="en-AU" dirty="0"/>
              <a:t>as required</a:t>
            </a:r>
          </a:p>
          <a:p>
            <a:pPr>
              <a:spcAft>
                <a:spcPts val="600"/>
              </a:spcAft>
            </a:pPr>
            <a:r>
              <a:rPr lang="en-AU" b="1" dirty="0"/>
              <a:t>Monitor initiation or change of treatment </a:t>
            </a:r>
            <a:r>
              <a:rPr lang="en-AU" dirty="0"/>
              <a:t>– for adverse effects and assessment of improvement</a:t>
            </a:r>
          </a:p>
          <a:p>
            <a:pPr>
              <a:spcAft>
                <a:spcPts val="600"/>
              </a:spcAft>
            </a:pPr>
            <a:r>
              <a:rPr lang="en-AU" dirty="0"/>
              <a:t>If there is </a:t>
            </a:r>
            <a:r>
              <a:rPr lang="en-AU" b="1" dirty="0"/>
              <a:t>further deterioration in symptoms </a:t>
            </a:r>
            <a:r>
              <a:rPr lang="en-AU" dirty="0"/>
              <a:t>(for example, insomnia, agitation or suicidal ideation) or a </a:t>
            </a:r>
            <a:r>
              <a:rPr lang="en-AU" b="1" dirty="0"/>
              <a:t>lack of improvement </a:t>
            </a:r>
            <a:r>
              <a:rPr lang="en-AU" dirty="0"/>
              <a:t>after four weeks </a:t>
            </a:r>
            <a:r>
              <a:rPr lang="en-AU" b="1" dirty="0"/>
              <a:t>review plans </a:t>
            </a:r>
            <a:r>
              <a:rPr lang="en-AU" dirty="0"/>
              <a:t>and consider specialist consultation or referral considered</a:t>
            </a:r>
          </a:p>
          <a:p>
            <a:endParaRPr lang="en-AU" dirty="0"/>
          </a:p>
          <a:p>
            <a:endParaRPr lang="en-AU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8DAD5F5-9B27-40B7-96A0-45F44C94D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Prescribing Selective Serotonin Reuptake Inhibitors  </a:t>
            </a:r>
            <a:br>
              <a:rPr lang="en-AU" dirty="0"/>
            </a:b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9479516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338C750-CAC6-47FC-BFE0-FB57C6636DB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AU" dirty="0"/>
              <a:t>Evidence-based </a:t>
            </a:r>
            <a:r>
              <a:rPr lang="en-AU" b="1" dirty="0"/>
              <a:t>psychological therapies </a:t>
            </a:r>
            <a:r>
              <a:rPr lang="en-AU" dirty="0"/>
              <a:t>such as cognitive behavioural therapy (CBT) are </a:t>
            </a:r>
            <a:r>
              <a:rPr lang="en-AU" b="1" dirty="0"/>
              <a:t>recommended</a:t>
            </a:r>
            <a:r>
              <a:rPr lang="en-AU" dirty="0"/>
              <a:t> for depression in young people</a:t>
            </a:r>
          </a:p>
          <a:p>
            <a:r>
              <a:rPr lang="en-AU" dirty="0"/>
              <a:t>Participation in </a:t>
            </a:r>
            <a:r>
              <a:rPr lang="en-AU" b="1" dirty="0"/>
              <a:t>psychological therapies is vital</a:t>
            </a:r>
            <a:r>
              <a:rPr lang="en-AU" dirty="0"/>
              <a:t>. It is common that  those with suicidal ideation and behaviours do not engage in therapies and follow up</a:t>
            </a:r>
          </a:p>
          <a:p>
            <a:r>
              <a:rPr lang="en-AU" b="1" dirty="0"/>
              <a:t>All clinicians have a vital role </a:t>
            </a:r>
            <a:r>
              <a:rPr lang="en-AU" dirty="0"/>
              <a:t>in ensuring attendance and participation in interventions and can improve outcomes including reducing suicidal ideation and improving school attendance</a:t>
            </a:r>
          </a:p>
          <a:p>
            <a:endParaRPr lang="en-AU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8DAD5F5-9B27-40B7-96A0-45F44C94D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SSRIs: Other good practice points  </a:t>
            </a:r>
            <a:br>
              <a:rPr lang="en-AU" dirty="0"/>
            </a:b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9480113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C3948AD-D271-43F0-8067-96D00BDF124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lnSpc>
                <a:spcPct val="94000"/>
              </a:lnSpc>
              <a:spcAft>
                <a:spcPts val="600"/>
              </a:spcAft>
            </a:pPr>
            <a:r>
              <a:rPr lang="en-AU" sz="1800" b="1" dirty="0"/>
              <a:t>Prior to travel </a:t>
            </a:r>
            <a:r>
              <a:rPr lang="en-AU" sz="1800" dirty="0"/>
              <a:t>students with chronic illness should attend their specialist or general practitioner to: </a:t>
            </a:r>
          </a:p>
          <a:p>
            <a:pPr lvl="2">
              <a:lnSpc>
                <a:spcPct val="94000"/>
              </a:lnSpc>
              <a:spcAft>
                <a:spcPts val="600"/>
              </a:spcAft>
            </a:pPr>
            <a:r>
              <a:rPr lang="en-AU" sz="1800" dirty="0"/>
              <a:t>ensure their condition is well managed </a:t>
            </a:r>
          </a:p>
          <a:p>
            <a:pPr lvl="2">
              <a:lnSpc>
                <a:spcPct val="94000"/>
              </a:lnSpc>
              <a:spcAft>
                <a:spcPts val="600"/>
              </a:spcAft>
            </a:pPr>
            <a:r>
              <a:rPr lang="en-AU" sz="1800" dirty="0"/>
              <a:t>decide if any changes in the management are required during the trip </a:t>
            </a:r>
          </a:p>
          <a:p>
            <a:pPr lvl="2">
              <a:lnSpc>
                <a:spcPct val="94000"/>
              </a:lnSpc>
              <a:spcAft>
                <a:spcPts val="600"/>
              </a:spcAft>
            </a:pPr>
            <a:r>
              <a:rPr lang="en-AU" sz="1800" dirty="0"/>
              <a:t>develop an </a:t>
            </a:r>
            <a:r>
              <a:rPr lang="en-AU" sz="1800" b="1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individual healthcare plan</a:t>
            </a:r>
            <a:r>
              <a:rPr lang="en-AU" sz="1800" b="1" dirty="0"/>
              <a:t> </a:t>
            </a:r>
            <a:r>
              <a:rPr lang="en-AU" sz="1800" dirty="0"/>
              <a:t>which states what care and monitoring they need and which members of staff will help them</a:t>
            </a:r>
          </a:p>
          <a:p>
            <a:pPr>
              <a:lnSpc>
                <a:spcPct val="94000"/>
              </a:lnSpc>
              <a:spcAft>
                <a:spcPts val="600"/>
              </a:spcAft>
            </a:pPr>
            <a:r>
              <a:rPr lang="en-AU" sz="1800" b="1" dirty="0"/>
              <a:t>All </a:t>
            </a:r>
            <a:r>
              <a:rPr lang="en-AU" sz="1800" dirty="0"/>
              <a:t>members of staff on the trip should be aware and monitor: </a:t>
            </a:r>
          </a:p>
          <a:p>
            <a:pPr lvl="2">
              <a:lnSpc>
                <a:spcPct val="94000"/>
              </a:lnSpc>
              <a:spcAft>
                <a:spcPts val="600"/>
              </a:spcAft>
            </a:pPr>
            <a:r>
              <a:rPr lang="en-AU" sz="1800" dirty="0"/>
              <a:t>the student’s condition</a:t>
            </a:r>
          </a:p>
          <a:p>
            <a:pPr lvl="2">
              <a:lnSpc>
                <a:spcPct val="94000"/>
              </a:lnSpc>
              <a:spcAft>
                <a:spcPts val="600"/>
              </a:spcAft>
            </a:pPr>
            <a:r>
              <a:rPr lang="en-AU" sz="1800" dirty="0"/>
              <a:t>signs of the student becoming more unwell</a:t>
            </a:r>
          </a:p>
          <a:p>
            <a:pPr lvl="2">
              <a:lnSpc>
                <a:spcPct val="94000"/>
              </a:lnSpc>
              <a:spcAft>
                <a:spcPts val="600"/>
              </a:spcAft>
            </a:pPr>
            <a:r>
              <a:rPr lang="en-AU" sz="1800" dirty="0"/>
              <a:t>what to do in case of an emergency</a:t>
            </a:r>
          </a:p>
          <a:p>
            <a:endParaRPr lang="en-AU" dirty="0"/>
          </a:p>
          <a:p>
            <a:endParaRPr lang="en-AU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0115069-E602-42CB-AED8-7FC1C6B190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AU" dirty="0"/>
              <a:t>Be aware: Chronic illnesses on school trips</a:t>
            </a:r>
          </a:p>
        </p:txBody>
      </p:sp>
    </p:spTree>
    <p:extLst>
      <p:ext uri="{BB962C8B-B14F-4D97-AF65-F5344CB8AC3E}">
        <p14:creationId xmlns:p14="http://schemas.microsoft.com/office/powerpoint/2010/main" val="281040434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124B6CD-F506-4914-8021-F89A37A070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546" y="739169"/>
            <a:ext cx="7742591" cy="2087793"/>
          </a:xfrm>
        </p:spPr>
        <p:txBody>
          <a:bodyPr anchor="b">
            <a:normAutofit/>
          </a:bodyPr>
          <a:lstStyle/>
          <a:p>
            <a:pPr algn="l">
              <a:spcBef>
                <a:spcPts val="1200"/>
              </a:spcBef>
            </a:pPr>
            <a:r>
              <a:rPr lang="en-AU" sz="2400" dirty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</a:effectLst>
              </a:rPr>
              <a:t>For more information</a:t>
            </a:r>
            <a:endParaRPr lang="en-AU" sz="1400" dirty="0">
              <a:effectLst>
                <a:glow rad="38100">
                  <a:schemeClr val="bg1">
                    <a:lumMod val="65000"/>
                    <a:lumOff val="35000"/>
                    <a:alpha val="50000"/>
                  </a:schemeClr>
                </a:glow>
              </a:effectLst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54A77C6-7AB1-46A5-A8CB-6BD0EE0B32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2959" y="3382128"/>
            <a:ext cx="6507167" cy="1430073"/>
          </a:xfrm>
        </p:spPr>
        <p:txBody>
          <a:bodyPr numCol="1" anchor="t">
            <a:normAutofit fontScale="92500" lnSpcReduction="20000"/>
          </a:bodyPr>
          <a:lstStyle/>
          <a:p>
            <a:pPr lvl="0" algn="l">
              <a:spcAft>
                <a:spcPts val="600"/>
              </a:spcAft>
            </a:pPr>
            <a:r>
              <a:rPr lang="en-AU" sz="1600" dirty="0"/>
              <a:t>Refer to CCOPMM’s other slide packs on:</a:t>
            </a:r>
          </a:p>
          <a:p>
            <a:pPr marL="285750" lvl="0" indent="-285750" algn="l">
              <a:spcAft>
                <a:spcPts val="60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</a:pPr>
            <a:r>
              <a:rPr lang="en-AU" sz="1600" dirty="0"/>
              <a:t>Mothers and babies</a:t>
            </a:r>
          </a:p>
          <a:p>
            <a:pPr marL="285750" lvl="0" indent="-285750" algn="l">
              <a:spcAft>
                <a:spcPts val="60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</a:pPr>
            <a:r>
              <a:rPr lang="en-AU" sz="1600" dirty="0"/>
              <a:t>Maternal mortality and morbidity</a:t>
            </a:r>
          </a:p>
          <a:p>
            <a:pPr marL="285750" lvl="0" indent="-285750" algn="l">
              <a:spcAft>
                <a:spcPts val="60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</a:pPr>
            <a:r>
              <a:rPr lang="en-AU" sz="1600" dirty="0"/>
              <a:t>Perinatal mortality</a:t>
            </a:r>
          </a:p>
          <a:p>
            <a:pPr marL="285750" indent="-285750" algn="l">
              <a:spcAft>
                <a:spcPts val="60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</a:pPr>
            <a:r>
              <a:rPr lang="en-AU" sz="1600" dirty="0"/>
              <a:t>2019 recommendations</a:t>
            </a:r>
            <a:endParaRPr lang="en-AU" sz="1500" dirty="0"/>
          </a:p>
          <a:p>
            <a:endParaRPr lang="en-AU" sz="15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7E41FC0-34D0-470D-AB03-58A353D89A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546" y="912286"/>
            <a:ext cx="7742591" cy="140220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D949D89-A80F-40BF-9C08-3932F75982E5}"/>
              </a:ext>
            </a:extLst>
          </p:cNvPr>
          <p:cNvSpPr txBox="1"/>
          <p:nvPr/>
        </p:nvSpPr>
        <p:spPr>
          <a:xfrm>
            <a:off x="507882" y="2869654"/>
            <a:ext cx="8117917" cy="318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500" dirty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</a:effectLst>
                <a:hlinkClick r:id="rId3"/>
              </a:rPr>
              <a:t>www.bettersafercare.vic.gov.au/publications/victorias-mothers-babies-and-children-2019</a:t>
            </a:r>
            <a:endParaRPr lang="en-AU" sz="1500" dirty="0"/>
          </a:p>
        </p:txBody>
      </p:sp>
    </p:spTree>
    <p:extLst>
      <p:ext uri="{BB962C8B-B14F-4D97-AF65-F5344CB8AC3E}">
        <p14:creationId xmlns:p14="http://schemas.microsoft.com/office/powerpoint/2010/main" val="208516413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27C535D-85FB-41C0-8E4A-94C82C6AE4B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AU"/>
              <a:t>	www.bettersafercare.vic.gov.au</a:t>
            </a:r>
          </a:p>
          <a:p>
            <a:r>
              <a:rPr lang="en-AU"/>
              <a:t>	</a:t>
            </a:r>
            <a:r>
              <a:rPr lang="en-AU" u="sng">
                <a:solidFill>
                  <a:schemeClr val="tx2"/>
                </a:solidFill>
              </a:rPr>
              <a:t>tanya.farrell@safercare.vic.gov.au</a:t>
            </a:r>
          </a:p>
          <a:p>
            <a:r>
              <a:rPr lang="en-AU"/>
              <a:t>	@</a:t>
            </a:r>
            <a:r>
              <a:rPr lang="en-AU" err="1"/>
              <a:t>safercarevic</a:t>
            </a:r>
            <a:r>
              <a:rPr lang="en-AU"/>
              <a:t> @TanyaFarrell13</a:t>
            </a:r>
          </a:p>
          <a:p>
            <a:r>
              <a:rPr lang="en-AU"/>
              <a:t>	Safer Care Victoria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F6AB92A-E6A9-410B-8E60-3D71B9B24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Connect with us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C759B8-9DAD-4E5C-BF89-97AD20DB9EF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86"/>
          <a:stretch/>
        </p:blipFill>
        <p:spPr>
          <a:xfrm>
            <a:off x="909176" y="1728000"/>
            <a:ext cx="316226" cy="4259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C8B40B7-BAFB-4C8A-A7A8-EE92425590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719" y="2293620"/>
            <a:ext cx="341034" cy="34103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C1E92BA-B4B0-48A3-80C8-375612FE0A7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326" y="2774286"/>
            <a:ext cx="345427" cy="28133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0BB948A-1DC2-49C8-87B8-33F3CB35434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26" t="32840" r="30457" b="31375"/>
          <a:stretch/>
        </p:blipFill>
        <p:spPr>
          <a:xfrm>
            <a:off x="827462" y="3116581"/>
            <a:ext cx="490798" cy="406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1334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AD5C7E4-7A6D-492D-9265-5FCBA2D829A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AU" dirty="0"/>
              <a:t>Four subcommittees report to CCOPMM:</a:t>
            </a:r>
          </a:p>
          <a:p>
            <a:pPr lvl="2"/>
            <a:r>
              <a:rPr lang="en-AU" b="1" dirty="0"/>
              <a:t>Stillbirth </a:t>
            </a:r>
            <a:r>
              <a:rPr lang="en-AU" dirty="0"/>
              <a:t>– Chair: Professor Susan McDonald</a:t>
            </a:r>
          </a:p>
          <a:p>
            <a:pPr lvl="2"/>
            <a:r>
              <a:rPr lang="en-AU" b="1" dirty="0"/>
              <a:t>Neonatal Mortality and Morbidity </a:t>
            </a:r>
            <a:r>
              <a:rPr lang="en-AU" dirty="0"/>
              <a:t>(0-27 days) – Chair: Professor Rod Hunt</a:t>
            </a:r>
          </a:p>
          <a:p>
            <a:pPr lvl="2"/>
            <a:r>
              <a:rPr lang="en-AU" b="1" dirty="0"/>
              <a:t>Maternal Mortality and Morbidity </a:t>
            </a:r>
            <a:r>
              <a:rPr lang="en-AU" dirty="0"/>
              <a:t>– Chair: Professor Mark </a:t>
            </a:r>
            <a:r>
              <a:rPr lang="en-AU" dirty="0" err="1"/>
              <a:t>Umstad</a:t>
            </a:r>
            <a:endParaRPr lang="en-AU" dirty="0"/>
          </a:p>
          <a:p>
            <a:pPr lvl="2"/>
            <a:r>
              <a:rPr lang="en-AU" b="1" dirty="0"/>
              <a:t>Child and Adolescent Mortality and Morbidity </a:t>
            </a:r>
            <a:r>
              <a:rPr lang="en-AU" dirty="0"/>
              <a:t>(28 days-17 years) – Chair: Professor Paul </a:t>
            </a:r>
            <a:r>
              <a:rPr lang="en-AU" dirty="0" err="1"/>
              <a:t>Monagle</a:t>
            </a:r>
            <a:r>
              <a:rPr lang="en-AU" dirty="0"/>
              <a:t>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1F7B3D0-0545-4BEB-8914-17BD0F982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Undertaking case reviews </a:t>
            </a:r>
          </a:p>
        </p:txBody>
      </p:sp>
    </p:spTree>
    <p:extLst>
      <p:ext uri="{BB962C8B-B14F-4D97-AF65-F5344CB8AC3E}">
        <p14:creationId xmlns:p14="http://schemas.microsoft.com/office/powerpoint/2010/main" val="42386998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F1DB7A7-8A90-48A7-A395-F9C9EF4069D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AU"/>
              <a:t>CCOPMM conducts research itself and also provides data for research purposes</a:t>
            </a:r>
          </a:p>
          <a:p>
            <a:r>
              <a:rPr lang="en-AU"/>
              <a:t>CCOPMM identifies research priorities by:</a:t>
            </a:r>
          </a:p>
          <a:p>
            <a:pPr lvl="2"/>
            <a:r>
              <a:rPr lang="en-AU" dirty="0"/>
              <a:t>analysis </a:t>
            </a:r>
            <a:r>
              <a:rPr lang="en-AU"/>
              <a:t>of our reports, data and through case reviews    </a:t>
            </a:r>
            <a:endParaRPr lang="en-AU" dirty="0"/>
          </a:p>
          <a:p>
            <a:pPr lvl="2"/>
            <a:r>
              <a:rPr lang="en-AU" dirty="0"/>
              <a:t>collaborating</a:t>
            </a:r>
            <a:r>
              <a:rPr lang="en-AU"/>
              <a:t> with external research projects</a:t>
            </a:r>
            <a:endParaRPr lang="en-AU" dirty="0"/>
          </a:p>
          <a:p>
            <a:endParaRPr lang="en-AU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30BC543-2F79-4B86-AC91-1A4DF8542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Undertaking research </a:t>
            </a:r>
          </a:p>
        </p:txBody>
      </p:sp>
    </p:spTree>
    <p:extLst>
      <p:ext uri="{BB962C8B-B14F-4D97-AF65-F5344CB8AC3E}">
        <p14:creationId xmlns:p14="http://schemas.microsoft.com/office/powerpoint/2010/main" val="8691134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6F37AD0-AD6A-4771-9D64-4898F6EF723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AU"/>
              <a:t>Independent oversight of all deaths and severe maternal morbidity  </a:t>
            </a:r>
            <a:endParaRPr lang="en-AU" dirty="0"/>
          </a:p>
          <a:p>
            <a:r>
              <a:rPr lang="en-AU"/>
              <a:t>Highlight areas that require improvement – hospital and community </a:t>
            </a:r>
            <a:endParaRPr lang="en-AU" dirty="0"/>
          </a:p>
          <a:p>
            <a:r>
              <a:rPr lang="en-AU"/>
              <a:t>Highlight areas for further research </a:t>
            </a:r>
            <a:endParaRPr lang="en-AU" dirty="0"/>
          </a:p>
          <a:p>
            <a:r>
              <a:rPr lang="en-AU"/>
              <a:t>Inform the development of policies and guidelines</a:t>
            </a:r>
            <a:endParaRPr lang="en-AU" dirty="0"/>
          </a:p>
          <a:p>
            <a:r>
              <a:rPr lang="en-AU"/>
              <a:t>Provide advice on areas for prioritisation and investment </a:t>
            </a:r>
            <a:endParaRPr lang="en-AU" dirty="0"/>
          </a:p>
          <a:p>
            <a:endParaRPr lang="en-AU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06BB32D-71B0-431E-8BDC-40A68E25C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Why do we do what we do?</a:t>
            </a:r>
          </a:p>
        </p:txBody>
      </p:sp>
    </p:spTree>
    <p:extLst>
      <p:ext uri="{BB962C8B-B14F-4D97-AF65-F5344CB8AC3E}">
        <p14:creationId xmlns:p14="http://schemas.microsoft.com/office/powerpoint/2010/main" val="15615095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45B0303-2BD9-424E-9FE3-BE1CB9B4D04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723" r="1" b="25417"/>
          <a:stretch/>
        </p:blipFill>
        <p:spPr>
          <a:xfrm>
            <a:off x="684000" y="1782000"/>
            <a:ext cx="7740000" cy="2880000"/>
          </a:xfrm>
          <a:prstGeom prst="rect">
            <a:avLst/>
          </a:prstGeom>
          <a:noFill/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B3EC542-681F-4E71-956B-4ED12C281760}"/>
              </a:ext>
            </a:extLst>
          </p:cNvPr>
          <p:cNvSpPr/>
          <p:nvPr/>
        </p:nvSpPr>
        <p:spPr>
          <a:xfrm>
            <a:off x="684000" y="900000"/>
            <a:ext cx="7740000" cy="828000"/>
          </a:xfrm>
          <a:prstGeom prst="rect">
            <a:avLst/>
          </a:prstGeom>
        </p:spPr>
        <p:txBody>
          <a:bodyPr vert="horz" lIns="36000" tIns="36000" rIns="36000" bIns="36000" rtlCol="0" anchor="t" anchorCtr="0">
            <a:normAutofit/>
          </a:bodyPr>
          <a:lstStyle/>
          <a:p>
            <a:pPr>
              <a:lnSpc>
                <a:spcPct val="9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b="1" i="0" kern="1200" baseline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Trends and comparisons</a:t>
            </a:r>
          </a:p>
        </p:txBody>
      </p:sp>
    </p:spTree>
    <p:extLst>
      <p:ext uri="{BB962C8B-B14F-4D97-AF65-F5344CB8AC3E}">
        <p14:creationId xmlns:p14="http://schemas.microsoft.com/office/powerpoint/2010/main" val="11331187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C891D18-2C04-4913-9314-C5A9EF3187A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lvl="2" indent="0">
              <a:buNone/>
            </a:pPr>
            <a:r>
              <a:rPr lang="en-AU" dirty="0"/>
              <a:t>Includes deaths for post-neonatal infants, children and adolescents.</a:t>
            </a:r>
          </a:p>
          <a:p>
            <a:pPr marL="0" lvl="2" indent="0">
              <a:buNone/>
            </a:pPr>
            <a:r>
              <a:rPr lang="en-AU" dirty="0"/>
              <a:t>Post-neonatal infants are aged between 28 and 364 days. </a:t>
            </a:r>
          </a:p>
          <a:p>
            <a:pPr marL="0" lvl="2" indent="0">
              <a:buNone/>
            </a:pPr>
            <a:r>
              <a:rPr lang="en-AU" dirty="0"/>
              <a:t>Children and adolescents are aged between one year and up to, but not including, the 18th birthday (one to 17 years).</a:t>
            </a:r>
          </a:p>
          <a:p>
            <a:endParaRPr lang="en-AU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80FF075-D593-4384-90D4-BB862FF22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Child and adolescent mortality</a:t>
            </a:r>
          </a:p>
        </p:txBody>
      </p:sp>
    </p:spTree>
    <p:extLst>
      <p:ext uri="{BB962C8B-B14F-4D97-AF65-F5344CB8AC3E}">
        <p14:creationId xmlns:p14="http://schemas.microsoft.com/office/powerpoint/2010/main" val="2860162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CV PPT">
      <a:dk1>
        <a:srgbClr val="000000"/>
      </a:dk1>
      <a:lt1>
        <a:sysClr val="window" lastClr="FFFFFF"/>
      </a:lt1>
      <a:dk2>
        <a:srgbClr val="007586"/>
      </a:dk2>
      <a:lt2>
        <a:srgbClr val="EDF5F7"/>
      </a:lt2>
      <a:accent1>
        <a:srgbClr val="4098A4"/>
      </a:accent1>
      <a:accent2>
        <a:srgbClr val="80BAC3"/>
      </a:accent2>
      <a:accent3>
        <a:srgbClr val="BFDDE1"/>
      </a:accent3>
      <a:accent4>
        <a:srgbClr val="404050"/>
      </a:accent4>
      <a:accent5>
        <a:srgbClr val="80808B"/>
      </a:accent5>
      <a:accent6>
        <a:srgbClr val="CCCCD0"/>
      </a:accent6>
      <a:hlink>
        <a:srgbClr val="0563C1"/>
      </a:hlink>
      <a:folHlink>
        <a:srgbClr val="954F72"/>
      </a:folHlink>
    </a:clrScheme>
    <a:fontScheme name="Arial">
      <a:majorFont>
        <a:latin typeface="Arial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ahoma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CV PowerPoint (1).potx" id="{CE082618-1505-4F2E-A22F-07A490E3B603}" vid="{EF6F868E-FD38-4215-87C3-491E3E063FF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0DFDB3CCA7CE54AA42F05FDFD5130DA" ma:contentTypeVersion="10" ma:contentTypeDescription="Create a new document." ma:contentTypeScope="" ma:versionID="28e52057677a09d2b67d18402b36de5f">
  <xsd:schema xmlns:xsd="http://www.w3.org/2001/XMLSchema" xmlns:xs="http://www.w3.org/2001/XMLSchema" xmlns:p="http://schemas.microsoft.com/office/2006/metadata/properties" xmlns:ns2="6fcdb6e3-7bed-48bc-92a0-c164f79f5d9b" xmlns:ns3="7a38ff2d-9f71-4e0c-809c-63178b66e3a9" targetNamespace="http://schemas.microsoft.com/office/2006/metadata/properties" ma:root="true" ma:fieldsID="06b691ebd1569567bcaf048630093985" ns2:_="" ns3:_="">
    <xsd:import namespace="6fcdb6e3-7bed-48bc-92a0-c164f79f5d9b"/>
    <xsd:import namespace="7a38ff2d-9f71-4e0c-809c-63178b66e3a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cdb6e3-7bed-48bc-92a0-c164f79f5d9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38ff2d-9f71-4e0c-809c-63178b66e3a9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7a38ff2d-9f71-4e0c-809c-63178b66e3a9">
      <UserInfo>
        <DisplayName>SharingLinks.d604f0db-a255-44b0-9699-deb26046b44b.Flexible.a02c1f1b-05d8-4110-b310-b93a86d38c5a</DisplayName>
        <AccountId>45</AccountId>
        <AccountType/>
      </UserInfo>
      <UserInfo>
        <DisplayName>Ellyse Marum (DHHS)</DisplayName>
        <AccountId>23</AccountId>
        <AccountType/>
      </UserInfo>
      <UserInfo>
        <DisplayName>Amanda Walpole (DHHS)</DisplayName>
        <AccountId>39</AccountId>
        <AccountType/>
      </UserInfo>
      <UserInfo>
        <DisplayName>Tanya Farrell (DHHS)</DisplayName>
        <AccountId>11</AccountId>
        <AccountType/>
      </UserInfo>
      <UserInfo>
        <DisplayName>Emma Gumbleton (DHHS)</DisplayName>
        <AccountId>14</AccountId>
        <AccountType/>
      </UserInfo>
      <UserInfo>
        <DisplayName>Terry Truman (Health)</DisplayName>
        <AccountId>50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D90717CF-4F32-4832-AAA1-4C2C5D655CE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fcdb6e3-7bed-48bc-92a0-c164f79f5d9b"/>
    <ds:schemaRef ds:uri="7a38ff2d-9f71-4e0c-809c-63178b66e3a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FF81C5E-7A2F-42C4-809B-EF88AB5646E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98D9B1D-AF04-4830-AD40-6EDC8181AC55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6fcdb6e3-7bed-48bc-92a0-c164f79f5d9b"/>
    <ds:schemaRef ds:uri="http://purl.org/dc/elements/1.1/"/>
    <ds:schemaRef ds:uri="http://schemas.microsoft.com/office/2006/metadata/properties"/>
    <ds:schemaRef ds:uri="http://schemas.microsoft.com/office/infopath/2007/PartnerControls"/>
    <ds:schemaRef ds:uri="7a38ff2d-9f71-4e0c-809c-63178b66e3a9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585</TotalTime>
  <Words>1950</Words>
  <Application>Microsoft Office PowerPoint</Application>
  <PresentationFormat>Custom</PresentationFormat>
  <Paragraphs>194</Paragraphs>
  <Slides>47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2" baseType="lpstr">
      <vt:lpstr>Arial</vt:lpstr>
      <vt:lpstr>Calibri</vt:lpstr>
      <vt:lpstr>VIC</vt:lpstr>
      <vt:lpstr>Wingdings</vt:lpstr>
      <vt:lpstr>Office Theme</vt:lpstr>
      <vt:lpstr>PowerPoint Presentation</vt:lpstr>
      <vt:lpstr>PowerPoint Presentation</vt:lpstr>
      <vt:lpstr>About CCOPMM </vt:lpstr>
      <vt:lpstr>About CCOPMM</vt:lpstr>
      <vt:lpstr>Undertaking case reviews </vt:lpstr>
      <vt:lpstr>Undertaking research </vt:lpstr>
      <vt:lpstr>Why do we do what we do?</vt:lpstr>
      <vt:lpstr>PowerPoint Presentation</vt:lpstr>
      <vt:lpstr>Child and adolescent mortality</vt:lpstr>
      <vt:lpstr>Child and adolescent deaths 2019 </vt:lpstr>
      <vt:lpstr>Infant and under 5 definitions</vt:lpstr>
      <vt:lpstr>Infant and under 5 mortality</vt:lpstr>
      <vt:lpstr>Mortality rates: 0 to 4 years</vt:lpstr>
      <vt:lpstr>Rates of death by age group</vt:lpstr>
      <vt:lpstr>Causes of death in 2019 </vt:lpstr>
      <vt:lpstr>Causes of death in 2019 </vt:lpstr>
      <vt:lpstr>Causes of death in 2019 </vt:lpstr>
      <vt:lpstr>Deaths by major cause: 28 days to 17 years </vt:lpstr>
      <vt:lpstr>Unexplained sudden unexpected deaths in infants</vt:lpstr>
      <vt:lpstr>Motor vehicle accident deaths: 28 days to 17 years</vt:lpstr>
      <vt:lpstr>PowerPoint Presentation</vt:lpstr>
      <vt:lpstr>Recommendations</vt:lpstr>
      <vt:lpstr>Recommendations </vt:lpstr>
      <vt:lpstr>Recommendations</vt:lpstr>
      <vt:lpstr>Good practice points</vt:lpstr>
      <vt:lpstr>Good practice points: systems and/or processes  </vt:lpstr>
      <vt:lpstr>Follow up test results – every time, every test  </vt:lpstr>
      <vt:lpstr>Discharging babies under 2.5 kilograms </vt:lpstr>
      <vt:lpstr>Vaccine-preventable illnesses</vt:lpstr>
      <vt:lpstr>Safe farms</vt:lpstr>
      <vt:lpstr>Good practice points: Clinical</vt:lpstr>
      <vt:lpstr>Presentations of children with stridor</vt:lpstr>
      <vt:lpstr>Constipation</vt:lpstr>
      <vt:lpstr>Follow up for poor growth</vt:lpstr>
      <vt:lpstr>Severe growth failure and sepsis  </vt:lpstr>
      <vt:lpstr>Recognising myocarditis</vt:lpstr>
      <vt:lpstr>Severe pallor and low cardiac output  </vt:lpstr>
      <vt:lpstr>Lymphopenia</vt:lpstr>
      <vt:lpstr>Lymphopenia: Other good practice points </vt:lpstr>
      <vt:lpstr>Lymphopenia: Other good practice points </vt:lpstr>
      <vt:lpstr>Immunosuppression and infection</vt:lpstr>
      <vt:lpstr>High-dose long-term steroids and risk of infection</vt:lpstr>
      <vt:lpstr>Prescribing Selective Serotonin Reuptake Inhibitors   </vt:lpstr>
      <vt:lpstr>SSRIs: Other good practice points   </vt:lpstr>
      <vt:lpstr>Be aware: Chronic illnesses on school trips</vt:lpstr>
      <vt:lpstr>For more information</vt:lpstr>
      <vt:lpstr>Connect with 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Fiona Durante</dc:creator>
  <cp:lastModifiedBy>Terry</cp:lastModifiedBy>
  <cp:revision>30</cp:revision>
  <dcterms:created xsi:type="dcterms:W3CDTF">2018-05-14T05:26:30Z</dcterms:created>
  <dcterms:modified xsi:type="dcterms:W3CDTF">2021-02-03T04:29:54Z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0x010100F0DFDB3CCA7CE54AA42F05FDFD5130DA</vt:lpwstr>
  </property>
  <property fmtid="{D5CDD505-2E9C-101B-9397-08002B2CF9AE}" pid="3" name="MSIP_Label_3d6aa9fe-4ab7-4a7c-8e39-ccc0b3ffed53_Enabled">
    <vt:lpwstr>true</vt:lpwstr>
  </property>
  <property fmtid="{D5CDD505-2E9C-101B-9397-08002B2CF9AE}" pid="4" name="MSIP_Label_3d6aa9fe-4ab7-4a7c-8e39-ccc0b3ffed53_SetDate">
    <vt:lpwstr>2021-01-19T22:07:48Z</vt:lpwstr>
  </property>
  <property fmtid="{D5CDD505-2E9C-101B-9397-08002B2CF9AE}" pid="5" name="MSIP_Label_3d6aa9fe-4ab7-4a7c-8e39-ccc0b3ffed53_Method">
    <vt:lpwstr>Privileged</vt:lpwstr>
  </property>
  <property fmtid="{D5CDD505-2E9C-101B-9397-08002B2CF9AE}" pid="6" name="MSIP_Label_3d6aa9fe-4ab7-4a7c-8e39-ccc0b3ffed53_Name">
    <vt:lpwstr>3d6aa9fe-4ab7-4a7c-8e39-ccc0b3ffed53</vt:lpwstr>
  </property>
  <property fmtid="{D5CDD505-2E9C-101B-9397-08002B2CF9AE}" pid="7" name="MSIP_Label_3d6aa9fe-4ab7-4a7c-8e39-ccc0b3ffed53_SiteId">
    <vt:lpwstr>c0e0601f-0fac-449c-9c88-a104c4eb9f28</vt:lpwstr>
  </property>
  <property fmtid="{D5CDD505-2E9C-101B-9397-08002B2CF9AE}" pid="8" name="MSIP_Label_3d6aa9fe-4ab7-4a7c-8e39-ccc0b3ffed53_ActionId">
    <vt:lpwstr>58616266-8e7d-4b15-8193-8c27d23caf18</vt:lpwstr>
  </property>
  <property fmtid="{D5CDD505-2E9C-101B-9397-08002B2CF9AE}" pid="9" name="MSIP_Label_3d6aa9fe-4ab7-4a7c-8e39-ccc0b3ffed53_ContentBits">
    <vt:lpwstr>0</vt:lpwstr>
  </property>
</Properties>
</file>