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7"/>
  </p:notesMasterIdLst>
  <p:handoutMasterIdLst>
    <p:handoutMasterId r:id="rId38"/>
  </p:handoutMasterIdLst>
  <p:sldIdLst>
    <p:sldId id="336" r:id="rId5"/>
    <p:sldId id="352" r:id="rId6"/>
    <p:sldId id="378" r:id="rId7"/>
    <p:sldId id="379" r:id="rId8"/>
    <p:sldId id="707" r:id="rId9"/>
    <p:sldId id="699" r:id="rId10"/>
    <p:sldId id="700" r:id="rId11"/>
    <p:sldId id="337" r:id="rId12"/>
    <p:sldId id="315" r:id="rId13"/>
    <p:sldId id="328" r:id="rId14"/>
    <p:sldId id="329" r:id="rId15"/>
    <p:sldId id="330" r:id="rId16"/>
    <p:sldId id="338" r:id="rId17"/>
    <p:sldId id="289" r:id="rId18"/>
    <p:sldId id="331" r:id="rId19"/>
    <p:sldId id="321" r:id="rId20"/>
    <p:sldId id="332" r:id="rId21"/>
    <p:sldId id="333" r:id="rId22"/>
    <p:sldId id="334" r:id="rId23"/>
    <p:sldId id="339" r:id="rId24"/>
    <p:sldId id="308" r:id="rId25"/>
    <p:sldId id="342" r:id="rId26"/>
    <p:sldId id="326" r:id="rId27"/>
    <p:sldId id="701" r:id="rId28"/>
    <p:sldId id="702" r:id="rId29"/>
    <p:sldId id="310" r:id="rId30"/>
    <p:sldId id="703" r:id="rId31"/>
    <p:sldId id="371" r:id="rId32"/>
    <p:sldId id="704" r:id="rId33"/>
    <p:sldId id="705" r:id="rId34"/>
    <p:sldId id="372" r:id="rId35"/>
    <p:sldId id="335" r:id="rId36"/>
  </p:sldIdLst>
  <p:sldSz cx="9144000" cy="5148263"/>
  <p:notesSz cx="6858000" cy="9144000"/>
  <p:defaultTextStyle>
    <a:defPPr>
      <a:defRPr lang="en-US"/>
    </a:defPPr>
    <a:lvl1pPr marL="0" indent="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FontTx/>
      <a:buNone/>
      <a:defRPr sz="2000" kern="1200" baseline="0">
        <a:solidFill>
          <a:schemeClr val="tx1"/>
        </a:solidFill>
        <a:latin typeface="+mn-lt"/>
        <a:ea typeface="+mn-ea"/>
        <a:cs typeface="+mn-cs"/>
      </a:defRPr>
    </a:lvl1pPr>
    <a:lvl2pPr marL="0" indent="0" algn="l" defTabSz="685800" rtl="0" eaLnBrk="1" latinLnBrk="0" hangingPunct="1">
      <a:lnSpc>
        <a:spcPct val="98000"/>
      </a:lnSpc>
      <a:spcBef>
        <a:spcPts val="375"/>
      </a:spcBef>
      <a:buFontTx/>
      <a:buNone/>
      <a:defRPr sz="2000" b="1" i="0" kern="1200" baseline="0">
        <a:solidFill>
          <a:schemeClr val="tx2"/>
        </a:solidFill>
        <a:latin typeface="+mj-lt"/>
        <a:ea typeface="+mn-ea"/>
        <a:cs typeface="+mn-cs"/>
      </a:defRPr>
    </a:lvl2pPr>
    <a:lvl3pPr marL="468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Calibri" panose="020F0502020204030204" pitchFamily="34" charset="0"/>
      <a:buChar char="●"/>
      <a:defRPr sz="2000" kern="1200" baseline="0">
        <a:solidFill>
          <a:schemeClr val="tx1"/>
        </a:solidFill>
        <a:latin typeface="+mn-lt"/>
        <a:ea typeface="+mn-ea"/>
        <a:cs typeface="+mn-cs"/>
      </a:defRPr>
    </a:lvl3pPr>
    <a:lvl4pPr marL="936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00000"/>
      <a:buFont typeface="Arial" panose="020B0604020202020204" pitchFamily="34" charset="0"/>
      <a:buChar char="—"/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404000" indent="-468000" algn="l" defTabSz="685800" rtl="0" eaLnBrk="1" latinLnBrk="0" hangingPunct="1">
      <a:lnSpc>
        <a:spcPct val="98000"/>
      </a:lnSpc>
      <a:spcBef>
        <a:spcPts val="0"/>
      </a:spcBef>
      <a:spcAft>
        <a:spcPts val="1300"/>
      </a:spcAft>
      <a:buClr>
        <a:srgbClr val="0063A5"/>
      </a:buClr>
      <a:buSzPct val="120000"/>
      <a:buFont typeface="Wingdings" panose="05000000000000000000" pitchFamily="2" charset="2"/>
      <a:buChar char=""/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T Rizzoli (DHHS)" initials="HTR(" lastIdx="1" clrIdx="0">
    <p:extLst>
      <p:ext uri="{19B8F6BF-5375-455C-9EA6-DF929625EA0E}">
        <p15:presenceInfo xmlns:p15="http://schemas.microsoft.com/office/powerpoint/2012/main" userId="S::Helen.T.Rizzoli@safercare.vic.gov.au::5f02a3ec-f403-4754-8282-c51b77a56fd6" providerId="AD"/>
      </p:ext>
    </p:extLst>
  </p:cmAuthor>
  <p:cmAuthor id="2" name="Rebecca Doherty (DHHS)" initials="RD(" lastIdx="20" clrIdx="1">
    <p:extLst>
      <p:ext uri="{19B8F6BF-5375-455C-9EA6-DF929625EA0E}">
        <p15:presenceInfo xmlns:p15="http://schemas.microsoft.com/office/powerpoint/2012/main" userId="S::Rebecca.Doherty@safercare.vic.gov.au::421d7ebf-866f-433e-b861-125276af94df" providerId="AD"/>
      </p:ext>
    </p:extLst>
  </p:cmAuthor>
  <p:cmAuthor id="3" name="Tanya" initials="T" lastIdx="2" clrIdx="2">
    <p:extLst>
      <p:ext uri="{19B8F6BF-5375-455C-9EA6-DF929625EA0E}">
        <p15:presenceInfo xmlns:p15="http://schemas.microsoft.com/office/powerpoint/2012/main" userId="S::Tanya.Farrell@safercare.vic.gov.au::47036624-b800-4574-be63-a3c301a52951" providerId="AD"/>
      </p:ext>
    </p:extLst>
  </p:cmAuthor>
  <p:cmAuthor id="4" name="Ellyse Marum (DHHS)" initials="EM(" lastIdx="1" clrIdx="3">
    <p:extLst>
      <p:ext uri="{19B8F6BF-5375-455C-9EA6-DF929625EA0E}">
        <p15:presenceInfo xmlns:p15="http://schemas.microsoft.com/office/powerpoint/2012/main" userId="S::Ellyse.Marum@safercare.vic.gov.au::9e8471a4-449f-446c-aa73-25b2376a1cef" providerId="AD"/>
      </p:ext>
    </p:extLst>
  </p:cmAuthor>
  <p:cmAuthor id="5" name="Kylie Dyson (DHHS)" initials="K(" lastIdx="1" clrIdx="4">
    <p:extLst>
      <p:ext uri="{19B8F6BF-5375-455C-9EA6-DF929625EA0E}">
        <p15:presenceInfo xmlns:p15="http://schemas.microsoft.com/office/powerpoint/2012/main" userId="S::kylie.dyson@safercare.vic.gov.au::7de83daa-8e89-4f00-8b5b-1a986b7b04f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99"/>
    <a:srgbClr val="00001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D643F4-ECEB-478F-962F-619C2004CDE9}" v="49" dt="2021-05-20T01:45:13.214"/>
  </p1510:revLst>
</p1510:revInfo>
</file>

<file path=ppt/tableStyles.xml><?xml version="1.0" encoding="utf-8"?>
<a:tblStyleLst xmlns:a="http://schemas.openxmlformats.org/drawingml/2006/main" def="{785F01EC-6FE7-43F9-B863-10CF3ED7CFCE}">
  <a:tblStyle styleId="{785F01EC-6FE7-43F9-B863-10CF3ED7CFCE}" styleName="SCV Tabl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lt2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noFill/>
        </a:fill>
      </a:tcStyle>
    </a:firstCol>
    <a:firstRow>
      <a:tcTxStyle b="on">
        <a:fontRef idx="minor">
          <a:schemeClr val="dk2"/>
        </a:fontRef>
        <a:schemeClr val="dk2"/>
      </a:tcTxStyle>
      <a:tcStyle>
        <a:tcBdr>
          <a:bottom>
            <a:ln w="38100" cmpd="sng">
              <a:solidFill>
                <a:schemeClr val="accent6"/>
              </a:solidFill>
            </a:ln>
          </a:bottom>
        </a:tcBdr>
        <a:fill>
          <a:solidFill>
            <a:schemeClr val="lt2"/>
          </a:solidFill>
        </a:fill>
      </a:tcStyle>
    </a:firstRow>
  </a:tblStyle>
  <a:tblStyle styleId="{450DDCDF-74B0-44AD-A3D2-FDAAE5D156A9}" styleName="SCV Table First Column Shade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3175" cmpd="sng">
              <a:solidFill>
                <a:schemeClr val="accent5"/>
              </a:solidFill>
            </a:ln>
          </a:top>
          <a:bottom>
            <a:ln w="3175" cmpd="sng">
              <a:solidFill>
                <a:schemeClr val="accent5"/>
              </a:solidFill>
            </a:ln>
          </a:bottom>
          <a:insideH>
            <a:ln w="3175" cmpd="sng">
              <a:solidFill>
                <a:schemeClr val="accent5"/>
              </a:solidFill>
            </a:ln>
          </a:insideH>
          <a:insideV>
            <a:ln w="12700" cmpd="sng">
              <a:noFill/>
            </a:ln>
          </a:insideV>
        </a:tcBdr>
        <a:fill>
          <a:noFill/>
        </a:fill>
      </a:tcStyle>
    </a:wholeTbl>
    <a:firstCol>
      <a:tcTxStyle b="on">
        <a:fontRef idx="minor">
          <a:schemeClr val="dk2"/>
        </a:fontRef>
        <a:schemeClr val="dk2"/>
      </a:tcTxStyle>
      <a:tcStyle>
        <a:tcBdr/>
        <a:fill>
          <a:solidFill>
            <a:schemeClr val="lt2"/>
          </a:solidFill>
        </a:fill>
      </a:tcStyle>
    </a:firstCo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78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D95FFB-6DF1-4E7F-BBC9-C647C36F5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9F7C48-B208-4EE2-B036-3CB7E49172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24BF4-3BBC-41B9-B2CA-A8750E2EE9EC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049500-DE5C-42BD-A4FE-119036358E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BC908-B90B-4F01-90E4-14843EE571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084E4-C499-4E44-933D-F1C0D519E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7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D75A7-A785-4641-97D6-B79176D50B34}" type="datetimeFigureOut">
              <a:rPr lang="en-US" smtClean="0"/>
              <a:t>5/20/2021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3000"/>
            <a:ext cx="5480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2429E-84F1-4454-9E84-CF1ED96B85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813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45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91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837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783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728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674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620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566" algn="l" defTabSz="68589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45" lvl="1" indent="0">
              <a:buFont typeface="Arial" panose="020B0604020202020204" pitchFamily="34" charset="0"/>
              <a:buNone/>
            </a:pPr>
            <a:endParaRPr lang="en-AU" b="1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2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31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61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2429E-84F1-4454-9E84-CF1ED96B85E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22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4441" cy="51499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000" y="1818000"/>
            <a:ext cx="7200000" cy="1152000"/>
          </a:xfrm>
        </p:spPr>
        <p:txBody>
          <a:bodyPr anchor="b"/>
          <a:lstStyle>
            <a:lvl1pPr algn="l">
              <a:lnSpc>
                <a:spcPct val="100000"/>
              </a:lnSpc>
              <a:defRPr sz="3500" spc="-4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000" y="2952000"/>
            <a:ext cx="7200000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8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8000" y="1699200"/>
            <a:ext cx="4752000" cy="0"/>
          </a:xfrm>
          <a:prstGeom prst="line">
            <a:avLst/>
          </a:prstGeom>
          <a:ln w="38100">
            <a:solidFill>
              <a:srgbClr val="00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84000" y="1368000"/>
            <a:ext cx="3600000" cy="288000"/>
          </a:xfrm>
        </p:spPr>
        <p:txBody>
          <a:bodyPr anchor="ctr" anchorCtr="0"/>
          <a:lstStyle>
            <a:lvl1pPr>
              <a:defRPr sz="1200" b="1" baseline="0"/>
            </a:lvl1pPr>
          </a:lstStyle>
          <a:p>
            <a:pPr lvl="0"/>
            <a:r>
              <a:rPr lang="en-US"/>
              <a:t>Day Month Year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2035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76000" cy="309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87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 Subheads (Small Fo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11AF48-53C3-4EF8-82DB-4351281A2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774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E31CD4-82E6-4B86-93AF-80A4E1187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8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01EA31C-2752-4408-9F95-C793B94E739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4000" y="1782000"/>
            <a:ext cx="3844800" cy="684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tx2"/>
                </a:solidFill>
              </a:defRPr>
            </a:lvl1pPr>
            <a:lvl2pPr>
              <a:defRPr sz="12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F4A0907-A8F3-4307-9E78-4EE4F262779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4213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A19B4D0-F0A4-4EDE-AA09-F42A8B2D4A9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638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908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 baseline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65ADA753-B141-4A69-973B-F516E81F5B9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80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C4167390-9AA1-41C0-812E-1F3F257346C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62800" y="2502000"/>
            <a:ext cx="1890000" cy="2376000"/>
          </a:xfrm>
        </p:spPr>
        <p:txBody>
          <a:bodyPr/>
          <a:lstStyle>
            <a:lvl1pPr>
              <a:lnSpc>
                <a:spcPct val="99000"/>
              </a:lnSpc>
              <a:spcAft>
                <a:spcPts val="900"/>
              </a:spcAft>
              <a:defRPr sz="900" b="0" i="0">
                <a:latin typeface="+mn-lt"/>
              </a:defRPr>
            </a:lvl1pPr>
            <a:lvl2pPr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1" i="0">
                <a:latin typeface="+mn-lt"/>
              </a:defRPr>
            </a:lvl2pPr>
            <a:lvl3pPr marL="18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3pPr>
            <a:lvl4pPr marL="36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4pPr>
            <a:lvl5pPr marL="540000" indent="-180000">
              <a:lnSpc>
                <a:spcPct val="99000"/>
              </a:lnSpc>
              <a:spcBef>
                <a:spcPts val="0"/>
              </a:spcBef>
              <a:spcAft>
                <a:spcPts val="900"/>
              </a:spcAft>
              <a:defRPr sz="900" b="0" i="0">
                <a:latin typeface="+mn-lt"/>
              </a:defRPr>
            </a:lvl5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36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3542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694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457624"/>
            <a:ext cx="6507167" cy="2402523"/>
          </a:xfrm>
        </p:spPr>
        <p:txBody>
          <a:bodyPr anchor="b">
            <a:normAutofit/>
          </a:bodyPr>
          <a:lstStyle>
            <a:lvl1pPr algn="ctr">
              <a:defRPr sz="36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2917349"/>
            <a:ext cx="6507167" cy="1430073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3B6B-B717-484C-BCAE-6C5A3207E3CE}" type="datetimeFigureOut">
              <a:rPr lang="en-AU" smtClean="0"/>
              <a:t>20/05/2021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CBAE-0B15-4792-91CA-FED1FF095F0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2334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3999" cy="5148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0" y="1800000"/>
            <a:ext cx="6840000" cy="576000"/>
          </a:xfrm>
        </p:spPr>
        <p:txBody>
          <a:bodyPr anchor="b"/>
          <a:lstStyle>
            <a:lvl1pPr>
              <a:lnSpc>
                <a:spcPct val="1000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000" y="2358000"/>
            <a:ext cx="6840000" cy="108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738000" y="1699200"/>
            <a:ext cx="2167200" cy="0"/>
          </a:xfrm>
          <a:prstGeom prst="line">
            <a:avLst/>
          </a:prstGeom>
          <a:ln w="38100">
            <a:solidFill>
              <a:srgbClr val="0000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339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D6717D-74C1-40D7-A481-98C02B45F51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4000" y="1782000"/>
            <a:ext cx="7740000" cy="288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Insert text here. Click the Increase List Level button once for a heading and twice for a bullet. Use the Decrease List Level button to move back through styles.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F2E2921-288E-469A-A2AC-4B43F0F08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63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818000"/>
            <a:ext cx="3708000" cy="306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1818000"/>
            <a:ext cx="3708000" cy="3060000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bullet/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404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2178000"/>
            <a:ext cx="3708000" cy="2664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684000" y="2178000"/>
            <a:ext cx="3708000" cy="2664000"/>
          </a:xfrm>
        </p:spPr>
        <p:txBody>
          <a:bodyPr lIns="36000" tIns="36000" rIns="36000" bIns="36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bullet/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716000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3024000"/>
          </a:xfrm>
        </p:spPr>
        <p:txBody>
          <a:bodyPr tIns="72000"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94C5DA8-5245-4982-9F23-B68B36E88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79837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684000" y="2196000"/>
            <a:ext cx="3780000" cy="2628000"/>
          </a:xfrm>
        </p:spPr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39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eft, Cont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16000" y="1782000"/>
            <a:ext cx="3780000" cy="25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AU"/>
              <a:t>Insert text here. Click the Increase List Level button once for a heading and twice for a bullet.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84213" y="1782000"/>
            <a:ext cx="3708000" cy="39600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20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Insert heading here</a:t>
            </a:r>
            <a:endParaRPr lang="en-AU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4"/>
          </p:nvPr>
        </p:nvSpPr>
        <p:spPr>
          <a:xfrm>
            <a:off x="684000" y="2232001"/>
            <a:ext cx="3708000" cy="2070000"/>
          </a:xfrm>
        </p:spPr>
        <p:txBody>
          <a:bodyPr/>
          <a:lstStyle/>
          <a:p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1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752000" y="0"/>
            <a:ext cx="4392000" cy="5148000"/>
          </a:xfrm>
          <a:solidFill>
            <a:schemeClr val="bg1">
              <a:lumMod val="95000"/>
            </a:schemeClr>
          </a:solidFill>
        </p:spPr>
        <p:txBody>
          <a:bodyPr lIns="360000" tIns="504000" rIns="360000" bIns="360000" anchor="t" anchorCtr="1"/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AU"/>
              <a:t>Drag/paste picture to icon or click icon to add image.  Click Format &gt; Crop &gt; Fill to resize/move the image inside the placeholder or to reset the image. To fit a whole image without maintaining the placeholder shape click Format &gt; Crop &gt; Fit. 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114741F-4E67-47EF-8FBD-492749B4E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72000"/>
            <a:ext cx="3780000" cy="720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4000" y="1782000"/>
            <a:ext cx="3780000" cy="306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2000" y="702000"/>
            <a:ext cx="3690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20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B02D-044A-4C14-99D7-FD124687B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1033200"/>
            <a:ext cx="7740000" cy="68400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684212" y="1728000"/>
            <a:ext cx="7740000" cy="3132000"/>
          </a:xfrm>
        </p:spPr>
        <p:txBody>
          <a:bodyPr/>
          <a:lstStyle/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2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74CAE61-C2D4-4EF6-96E1-2C9B4488375A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9143999" cy="51480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080" y="1782000"/>
            <a:ext cx="7740000" cy="2880000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4000" y="4842000"/>
            <a:ext cx="198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000" y="4842000"/>
            <a:ext cx="360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4000" y="4842000"/>
            <a:ext cx="1080000" cy="1800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FE596CF7-7F71-4413-AD9C-57593791959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02000" y="702000"/>
            <a:ext cx="7722000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58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78" r:id="rId4"/>
    <p:sldLayoutId id="2147483681" r:id="rId5"/>
    <p:sldLayoutId id="2147483679" r:id="rId6"/>
    <p:sldLayoutId id="2147483680" r:id="rId7"/>
    <p:sldLayoutId id="2147483670" r:id="rId8"/>
    <p:sldLayoutId id="2147483677" r:id="rId9"/>
    <p:sldLayoutId id="2147483672" r:id="rId10"/>
    <p:sldLayoutId id="2147483675" r:id="rId11"/>
    <p:sldLayoutId id="2147483666" r:id="rId12"/>
    <p:sldLayoutId id="2147483667" r:id="rId13"/>
    <p:sldLayoutId id="2147483682" r:id="rId14"/>
  </p:sldLayoutIdLst>
  <p:hf sldNum="0"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spcAft>
          <a:spcPts val="600"/>
        </a:spcAft>
        <a:buNone/>
        <a:defRPr sz="2400" b="1" i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FontTx/>
        <a:buNone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98000"/>
        </a:lnSpc>
        <a:spcBef>
          <a:spcPts val="375"/>
        </a:spcBef>
        <a:buFontTx/>
        <a:buNone/>
        <a:defRPr sz="2000" b="1" i="0" kern="1200" baseline="0">
          <a:solidFill>
            <a:schemeClr val="tx2"/>
          </a:solidFill>
          <a:latin typeface="+mj-lt"/>
          <a:ea typeface="+mn-ea"/>
          <a:cs typeface="+mn-cs"/>
        </a:defRPr>
      </a:lvl2pPr>
      <a:lvl3pPr marL="468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936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00000"/>
        <a:buFont typeface="Arial" panose="020B0604020202020204" pitchFamily="34" charset="0"/>
        <a:buChar char="—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04000" indent="-468000" algn="l" defTabSz="685800" rtl="0" eaLnBrk="1" latinLnBrk="0" hangingPunct="1">
        <a:lnSpc>
          <a:spcPct val="98000"/>
        </a:lnSpc>
        <a:spcBef>
          <a:spcPts val="0"/>
        </a:spcBef>
        <a:spcAft>
          <a:spcPts val="1300"/>
        </a:spcAft>
        <a:buClr>
          <a:srgbClr val="0063A5"/>
        </a:buClr>
        <a:buSzPct val="120000"/>
        <a:buFont typeface="Wingdings" panose="05000000000000000000" pitchFamily="2" charset="2"/>
        <a:buChar char="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SzPct val="120000"/>
        <a:buFont typeface="Calibri" panose="020F0502020204030204" pitchFamily="34" charset="0"/>
        <a:buChar char="●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6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Arial Black" panose="020B0A040201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rgbClr val="0063A5"/>
        </a:buClr>
        <a:buFont typeface="Wingdings" panose="05000000000000000000" pitchFamily="2" charset="2"/>
        <a:buChar char="s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safercare.vic.gov.au/publications/victorias-mothers-babies-and-children-2019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FACA-2B87-41A6-BB74-C77BF0A32ED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8D8A7-557E-428A-9C87-6D0C7916BE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7DF0EF-8F90-4D2A-B29B-0416BAD508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0" r="2180" b="60920"/>
          <a:stretch/>
        </p:blipFill>
        <p:spPr>
          <a:xfrm>
            <a:off x="-237930" y="-47389"/>
            <a:ext cx="9447245" cy="5318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2AC3D-30A3-419B-83BE-F137DA46B5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471" y="-173140"/>
            <a:ext cx="2939917" cy="18106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BE237A-1257-4C6D-9C36-E434123C10F2}"/>
              </a:ext>
            </a:extLst>
          </p:cNvPr>
          <p:cNvSpPr txBox="1"/>
          <p:nvPr/>
        </p:nvSpPr>
        <p:spPr>
          <a:xfrm>
            <a:off x="433873" y="2127033"/>
            <a:ext cx="6809015" cy="2433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50" b="1">
                <a:solidFill>
                  <a:schemeClr val="bg1"/>
                </a:solidFill>
                <a:latin typeface="VIC" panose="00000500000000000000" pitchFamily="2" charset="0"/>
              </a:rPr>
              <a:t>Victoria’s mothers, babies and children 2019</a:t>
            </a:r>
          </a:p>
          <a:p>
            <a:r>
              <a:rPr lang="en-US" sz="2800" b="1">
                <a:solidFill>
                  <a:schemeClr val="bg1"/>
                </a:solidFill>
                <a:latin typeface="VIC" panose="00000500000000000000" pitchFamily="2" charset="0"/>
              </a:rPr>
              <a:t>Maternal mortality and morbidity</a:t>
            </a:r>
          </a:p>
          <a:p>
            <a:endParaRPr lang="en-AU" sz="2400">
              <a:solidFill>
                <a:schemeClr val="bg1"/>
              </a:solidFill>
              <a:latin typeface="VIC" panose="000005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655177-DB2A-46D4-B879-4C31D55BE7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23" y="-47389"/>
            <a:ext cx="1986892" cy="165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7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891D18-2C04-4913-9314-C5A9EF3187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Maternal deaths occurring during pregnancy or within 42 days of the end of pregnancy are classified as:</a:t>
            </a:r>
          </a:p>
          <a:p>
            <a:pPr lvl="2"/>
            <a:r>
              <a:rPr lang="en-AU" b="1" dirty="0"/>
              <a:t>Direct </a:t>
            </a:r>
            <a:r>
              <a:rPr lang="en-AU" dirty="0"/>
              <a:t>– relating to the pregnancy or birth</a:t>
            </a:r>
          </a:p>
          <a:p>
            <a:pPr lvl="2"/>
            <a:r>
              <a:rPr lang="en-AU" b="1" dirty="0"/>
              <a:t>Indirect</a:t>
            </a:r>
            <a:r>
              <a:rPr lang="en-AU" dirty="0"/>
              <a:t> – relating to a pre-existing medical condition or newly diagnosed condition</a:t>
            </a:r>
          </a:p>
          <a:p>
            <a:pPr lvl="2"/>
            <a:r>
              <a:rPr lang="en-AU" b="1" dirty="0"/>
              <a:t>Coincidental </a:t>
            </a:r>
            <a:r>
              <a:rPr lang="en-AU" dirty="0"/>
              <a:t>– unrelated to the pregnancy or birth</a:t>
            </a:r>
          </a:p>
          <a:p>
            <a:r>
              <a:rPr lang="en-AU" dirty="0"/>
              <a:t>Maternal deaths occurring after 42 days following pregnancy and up to one year post birth are reported as </a:t>
            </a:r>
            <a:r>
              <a:rPr lang="en-AU" b="1" dirty="0"/>
              <a:t>Late</a:t>
            </a:r>
            <a:endParaRPr lang="en-AU" dirty="0"/>
          </a:p>
          <a:p>
            <a:pPr lvl="0"/>
            <a:endParaRPr lang="en-AU" dirty="0"/>
          </a:p>
          <a:p>
            <a:pPr lvl="2"/>
            <a:endParaRPr lang="en-AU" dirty="0"/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FF075-D593-4384-90D4-BB862FF2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D6F4FC02-E7B1-4B27-B315-902A92C1680D}"/>
              </a:ext>
            </a:extLst>
          </p:cNvPr>
          <p:cNvSpPr txBox="1">
            <a:spLocks/>
          </p:cNvSpPr>
          <p:nvPr/>
        </p:nvSpPr>
        <p:spPr>
          <a:xfrm>
            <a:off x="684000" y="893483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>
            <a:lvl1pPr algn="l" defTabSz="685800" rtl="0" eaLnBrk="1" latinLnBrk="0" hangingPunct="1">
              <a:lnSpc>
                <a:spcPct val="95000"/>
              </a:lnSpc>
              <a:spcBef>
                <a:spcPct val="0"/>
              </a:spcBef>
              <a:spcAft>
                <a:spcPts val="600"/>
              </a:spcAft>
              <a:buNone/>
              <a:defRPr sz="2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/>
              <a:t>Definition: Maternal mortality and morbidity </a:t>
            </a:r>
          </a:p>
        </p:txBody>
      </p:sp>
    </p:spTree>
    <p:extLst>
      <p:ext uri="{BB962C8B-B14F-4D97-AF65-F5344CB8AC3E}">
        <p14:creationId xmlns:p14="http://schemas.microsoft.com/office/powerpoint/2010/main" val="311809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891D18-2C04-4913-9314-C5A9EF3187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 dirty="0"/>
              <a:t>The incidence of maternal deaths is expressed as the maternal mortality ratio (MMR), which is calculated using direct and indirect deaths combined, and excludes coincidental deaths (AIHW). </a:t>
            </a:r>
          </a:p>
          <a:p>
            <a:r>
              <a:rPr lang="en-AU" dirty="0"/>
              <a:t>This includes direct and indirect deaths that occur during pregnancy or within 42 days of the end of pregnancy.</a:t>
            </a:r>
          </a:p>
          <a:p>
            <a:endParaRPr lang="en-A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FF075-D593-4384-90D4-BB862FF2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Maternal mortality ratio (MMR)</a:t>
            </a:r>
            <a:br>
              <a:rPr lang="en-AU"/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26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891D18-2C04-4913-9314-C5A9EF3187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Clr>
                <a:schemeClr val="tx2"/>
              </a:buClr>
              <a:buSzPct val="120000"/>
            </a:pPr>
            <a:r>
              <a:rPr lang="en-AU"/>
              <a:t>Severe Acute Maternal Morbidity (SAMM) is measured as an admission to an ICU during pregnancy and up to 42 days after birth</a:t>
            </a:r>
          </a:p>
          <a:p>
            <a:pPr>
              <a:buClr>
                <a:schemeClr val="tx2"/>
              </a:buClr>
              <a:buSzPct val="120000"/>
            </a:pPr>
            <a:r>
              <a:rPr lang="en-AU"/>
              <a:t>The criteria for ICU admission may vary across hospitals, and not all maternity services in Victoria have direct access to an ICU</a:t>
            </a:r>
          </a:p>
          <a:p>
            <a:endParaRPr lang="en-AU"/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FF075-D593-4384-90D4-BB862FF2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Definition: SAMM </a:t>
            </a:r>
          </a:p>
        </p:txBody>
      </p:sp>
    </p:spTree>
    <p:extLst>
      <p:ext uri="{BB962C8B-B14F-4D97-AF65-F5344CB8AC3E}">
        <p14:creationId xmlns:p14="http://schemas.microsoft.com/office/powerpoint/2010/main" val="515970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B0303-2BD9-424E-9FE3-BE1CB9B4D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3" r="1" b="25417"/>
          <a:stretch/>
        </p:blipFill>
        <p:spPr>
          <a:xfrm>
            <a:off x="684000" y="1782000"/>
            <a:ext cx="7740000" cy="288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EC542-681F-4E71-956B-4ED12C281760}"/>
              </a:ext>
            </a:extLst>
          </p:cNvPr>
          <p:cNvSpPr/>
          <p:nvPr/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Trends and comparisons</a:t>
            </a:r>
          </a:p>
        </p:txBody>
      </p:sp>
    </p:spTree>
    <p:extLst>
      <p:ext uri="{BB962C8B-B14F-4D97-AF65-F5344CB8AC3E}">
        <p14:creationId xmlns:p14="http://schemas.microsoft.com/office/powerpoint/2010/main" val="2417936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9A468E7-563F-4762-B7B3-0868661AB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1" y="1636570"/>
            <a:ext cx="7688597" cy="2797192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6CD34784-7F3E-4093-9E62-27C0DF5DE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000" y="900000"/>
            <a:ext cx="7740000" cy="828000"/>
          </a:xfrm>
        </p:spPr>
        <p:txBody>
          <a:bodyPr/>
          <a:lstStyle/>
          <a:p>
            <a:r>
              <a:rPr lang="en-AU" sz="2400"/>
              <a:t>Births 2019</a:t>
            </a:r>
          </a:p>
        </p:txBody>
      </p:sp>
    </p:spTree>
    <p:extLst>
      <p:ext uri="{BB962C8B-B14F-4D97-AF65-F5344CB8AC3E}">
        <p14:creationId xmlns:p14="http://schemas.microsoft.com/office/powerpoint/2010/main" val="2185254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84377-250D-43AF-BBF1-7CAE69FE9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Maternal mortality: 2017 to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7AEFE-7480-4938-890B-B6E16169A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5299" y="1728000"/>
            <a:ext cx="7748701" cy="1012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778FB6-5FA7-4BF6-A69E-2658F1AD6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99" y="2894370"/>
            <a:ext cx="3808279" cy="13538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384BC3-0C27-4F9C-8560-17D0CC5477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721" y="2896705"/>
            <a:ext cx="3808279" cy="13515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021AC4-FACD-4736-8EE7-F11D65E46CE7}"/>
              </a:ext>
            </a:extLst>
          </p:cNvPr>
          <p:cNvSpPr/>
          <p:nvPr/>
        </p:nvSpPr>
        <p:spPr>
          <a:xfrm>
            <a:off x="111953" y="4651696"/>
            <a:ext cx="8717939" cy="258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100" i="1" dirty="0"/>
              <a:t>Note: this version of the slide was republished in May 2021</a:t>
            </a:r>
          </a:p>
        </p:txBody>
      </p:sp>
    </p:spTree>
    <p:extLst>
      <p:ext uri="{BB962C8B-B14F-4D97-AF65-F5344CB8AC3E}">
        <p14:creationId xmlns:p14="http://schemas.microsoft.com/office/powerpoint/2010/main" val="1514468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1D305-AD89-4BCD-A8FE-33ABD7360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Maternal mortality ratios: Rolling triennia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A6EDBC-94A2-4F22-BFA5-33EC9B753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5460" y="1367951"/>
            <a:ext cx="8094536" cy="34930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840DC9-5690-4995-A72D-0AF6BE06EABF}"/>
              </a:ext>
            </a:extLst>
          </p:cNvPr>
          <p:cNvSpPr txBox="1"/>
          <p:nvPr/>
        </p:nvSpPr>
        <p:spPr>
          <a:xfrm>
            <a:off x="903886" y="4731860"/>
            <a:ext cx="8104647" cy="756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 dirty="0"/>
              <a:t>Note: The methodology for classifications has been updated for the 2017-19 triennium in line with national definitions (AIHW). Comparisons with previous triennia should be made with caution. </a:t>
            </a:r>
          </a:p>
          <a:p>
            <a:r>
              <a:rPr lang="en-AU" sz="11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8094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499AA-E3DE-47CB-A757-366D0B9A7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Severe Acute Maternal Morbidity (SAMM) in 2019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12AB9-F2A1-4BF7-89BF-7F70C3677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19597"/>
            <a:ext cx="7704000" cy="27830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D377A8B-F44E-44B5-AB15-EB160E680EFD}"/>
              </a:ext>
            </a:extLst>
          </p:cNvPr>
          <p:cNvSpPr txBox="1"/>
          <p:nvPr/>
        </p:nvSpPr>
        <p:spPr>
          <a:xfrm>
            <a:off x="684000" y="4698111"/>
            <a:ext cx="8104647" cy="42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/>
              <a:t>Note: There may be small variances in the data over time due to incomplete reporting of SAMM cases. The total number and report information may not reflect a complete SAMM data for Victoria in 2019.</a:t>
            </a:r>
          </a:p>
        </p:txBody>
      </p:sp>
    </p:spTree>
    <p:extLst>
      <p:ext uri="{BB962C8B-B14F-4D97-AF65-F5344CB8AC3E}">
        <p14:creationId xmlns:p14="http://schemas.microsoft.com/office/powerpoint/2010/main" val="4206501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333B3-9CE6-4BA2-9A47-E7E159973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545" y="900000"/>
            <a:ext cx="7387627" cy="675769"/>
          </a:xfrm>
        </p:spPr>
        <p:txBody>
          <a:bodyPr/>
          <a:lstStyle/>
          <a:p>
            <a:r>
              <a:rPr lang="en-AU"/>
              <a:t>ICU admission by region of birth in 2019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4BFB8-3CE2-4E6F-ADF4-B97D8F899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00" y="1366002"/>
            <a:ext cx="8101600" cy="34930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8D033E-7A6E-4F44-ADB3-C8E064F33A69}"/>
              </a:ext>
            </a:extLst>
          </p:cNvPr>
          <p:cNvSpPr txBox="1"/>
          <p:nvPr/>
        </p:nvSpPr>
        <p:spPr>
          <a:xfrm>
            <a:off x="684000" y="4698111"/>
            <a:ext cx="8104647" cy="42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/>
              <a:t>Note: There may be small variances in the data over time due to incomplete reporting of SAMM cases. The total number and report information may not reflect a complete SAMM data for Victoria in 2019.</a:t>
            </a:r>
          </a:p>
        </p:txBody>
      </p:sp>
    </p:spTree>
    <p:extLst>
      <p:ext uri="{BB962C8B-B14F-4D97-AF65-F5344CB8AC3E}">
        <p14:creationId xmlns:p14="http://schemas.microsoft.com/office/powerpoint/2010/main" val="304622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3FBE0-D95A-43BF-9CF2-513372805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ICU admission by BMI in 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8AA6A-583B-4371-90BB-C4CAE96A7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0" y="1400510"/>
            <a:ext cx="8101600" cy="34960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7C7FB73-FD94-449D-BB8B-424C5776D4EB}"/>
              </a:ext>
            </a:extLst>
          </p:cNvPr>
          <p:cNvSpPr txBox="1"/>
          <p:nvPr/>
        </p:nvSpPr>
        <p:spPr>
          <a:xfrm>
            <a:off x="684000" y="4698111"/>
            <a:ext cx="8104647" cy="42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i="1"/>
              <a:t>Note: There may be small variances in the data over time due to incomplete reporting of SAMM cases. The total number and report information may not reflect a complete SAMM data for Victoria in 2019.</a:t>
            </a:r>
          </a:p>
        </p:txBody>
      </p:sp>
    </p:spTree>
    <p:extLst>
      <p:ext uri="{BB962C8B-B14F-4D97-AF65-F5344CB8AC3E}">
        <p14:creationId xmlns:p14="http://schemas.microsoft.com/office/powerpoint/2010/main" val="337708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B0303-2BD9-424E-9FE3-BE1CB9B4D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3" r="1" b="25417"/>
          <a:stretch/>
        </p:blipFill>
        <p:spPr>
          <a:xfrm>
            <a:off x="684000" y="1782000"/>
            <a:ext cx="7740000" cy="288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EC542-681F-4E71-956B-4ED12C281760}"/>
              </a:ext>
            </a:extLst>
          </p:cNvPr>
          <p:cNvSpPr/>
          <p:nvPr/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About CCOPMM </a:t>
            </a:r>
            <a:endParaRPr lang="en-US" sz="2400" b="1" i="0" kern="1200" baseline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829048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B0303-2BD9-424E-9FE3-BE1CB9B4D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3" r="1" b="25417"/>
          <a:stretch/>
        </p:blipFill>
        <p:spPr>
          <a:xfrm>
            <a:off x="684000" y="1782000"/>
            <a:ext cx="7740000" cy="288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EC542-681F-4E71-956B-4ED12C281760}"/>
              </a:ext>
            </a:extLst>
          </p:cNvPr>
          <p:cNvSpPr/>
          <p:nvPr/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CCOPMM recommendations: Maternal M&amp;M </a:t>
            </a:r>
          </a:p>
        </p:txBody>
      </p:sp>
    </p:spTree>
    <p:extLst>
      <p:ext uri="{BB962C8B-B14F-4D97-AF65-F5344CB8AC3E}">
        <p14:creationId xmlns:p14="http://schemas.microsoft.com/office/powerpoint/2010/main" val="382346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20296E-DC58-487A-A236-6D9430FC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Recommendations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E1022-2301-4CE7-8BE6-A93F6E1642E0}"/>
              </a:ext>
            </a:extLst>
          </p:cNvPr>
          <p:cNvSpPr txBox="1"/>
          <p:nvPr/>
        </p:nvSpPr>
        <p:spPr>
          <a:xfrm>
            <a:off x="684000" y="2137978"/>
            <a:ext cx="7671461" cy="99719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>
                <a:solidFill>
                  <a:schemeClr val="bg1"/>
                </a:solidFill>
              </a:rPr>
              <a:t>Develop and implement a </a:t>
            </a:r>
            <a:r>
              <a:rPr lang="en-AU" b="1">
                <a:solidFill>
                  <a:schemeClr val="bg1"/>
                </a:solidFill>
              </a:rPr>
              <a:t>system-wide improvement program to prevent women experiencing postpartum haemorrhage (PPH)</a:t>
            </a:r>
          </a:p>
        </p:txBody>
      </p:sp>
    </p:spTree>
    <p:extLst>
      <p:ext uri="{BB962C8B-B14F-4D97-AF65-F5344CB8AC3E}">
        <p14:creationId xmlns:p14="http://schemas.microsoft.com/office/powerpoint/2010/main" val="641546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20296E-DC58-487A-A236-6D9430FC2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Recommendations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8360A-48DF-4C6F-9865-3FA1FB38C42A}"/>
              </a:ext>
            </a:extLst>
          </p:cNvPr>
          <p:cNvSpPr txBox="1">
            <a:spLocks noGrp="1"/>
          </p:cNvSpPr>
          <p:nvPr>
            <p:ph sz="quarter" idx="13"/>
          </p:nvPr>
        </p:nvSpPr>
        <p:spPr>
          <a:xfrm>
            <a:off x="684000" y="1929522"/>
            <a:ext cx="7671461" cy="18824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AU" b="1">
                <a:solidFill>
                  <a:schemeClr val="bg1"/>
                </a:solidFill>
              </a:rPr>
              <a:t>Evaluate the effectiveness of current services in meeting the specific needs of women during pregnancy and in the year following birth.</a:t>
            </a:r>
            <a:r>
              <a:rPr lang="en-AU">
                <a:solidFill>
                  <a:schemeClr val="bg1"/>
                </a:solidFill>
              </a:rPr>
              <a:t>  If gaps are identified, implement strategies to improve the health and wellbeing of women and families. The </a:t>
            </a:r>
            <a:br>
              <a:rPr lang="en-AU">
                <a:solidFill>
                  <a:schemeClr val="bg1"/>
                </a:solidFill>
              </a:rPr>
            </a:br>
            <a:r>
              <a:rPr lang="en-AU">
                <a:solidFill>
                  <a:schemeClr val="bg1"/>
                </a:solidFill>
              </a:rPr>
              <a:t>areas of mental health and family violence require specific </a:t>
            </a:r>
            <a:br>
              <a:rPr lang="en-AU">
                <a:solidFill>
                  <a:schemeClr val="bg1"/>
                </a:solidFill>
              </a:rPr>
            </a:br>
            <a:r>
              <a:rPr lang="en-AU">
                <a:solidFill>
                  <a:schemeClr val="bg1"/>
                </a:solidFill>
              </a:rPr>
              <a:t>focused attention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019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24B6CD-F506-4914-8021-F89A37A07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546" y="739170"/>
            <a:ext cx="7290214" cy="2242235"/>
          </a:xfrm>
        </p:spPr>
        <p:txBody>
          <a:bodyPr anchor="b">
            <a:normAutofit/>
          </a:bodyPr>
          <a:lstStyle/>
          <a:p>
            <a:pPr algn="l"/>
            <a:r>
              <a:rPr lang="en-AU" sz="2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Good practice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41FC0-34D0-470D-AB03-58A353D89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6" y="912286"/>
            <a:ext cx="7742591" cy="1402202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86369BD-DAFB-4B6F-9203-0E9307884B99}"/>
              </a:ext>
            </a:extLst>
          </p:cNvPr>
          <p:cNvSpPr txBox="1">
            <a:spLocks/>
          </p:cNvSpPr>
          <p:nvPr/>
        </p:nvSpPr>
        <p:spPr>
          <a:xfrm>
            <a:off x="742959" y="3042878"/>
            <a:ext cx="7695178" cy="1601800"/>
          </a:xfrm>
          <a:prstGeom prst="rect">
            <a:avLst/>
          </a:prstGeom>
        </p:spPr>
        <p:txBody>
          <a:bodyPr vert="horz" lIns="36000" tIns="36000" rIns="36000" bIns="36000" rtlCol="0" anchor="t">
            <a:noAutofit/>
          </a:bodyPr>
          <a:lstStyle>
            <a:lvl1pPr marL="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FontTx/>
              <a:buNone/>
              <a:defRPr sz="1575" kern="1200" baseline="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8000"/>
              </a:lnSpc>
              <a:spcBef>
                <a:spcPts val="375"/>
              </a:spcBef>
              <a:buFontTx/>
              <a:buNone/>
              <a:defRPr sz="2000" b="1" i="0" kern="1200" baseline="0">
                <a:solidFill>
                  <a:schemeClr val="tx1">
                    <a:tint val="7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20000"/>
              <a:buFont typeface="Calibri" panose="020F0502020204030204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00000"/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>
                <a:srgbClr val="0063A5"/>
              </a:buClr>
              <a:buSzPct val="120000"/>
              <a:buFont typeface="Wingdings" panose="05000000000000000000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>
                        <a:lumMod val="75000"/>
                      </a:srgb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Arial" panose="020F0502020204030204"/>
                <a:cs typeface="Arial"/>
              </a:rPr>
              <a:t>Good practice points reflect the findings of CCOPMM’s review of all cases of maternal, perinatal and paediatric mortality, and severe acute maternal morbidity in a reporting year</a:t>
            </a:r>
          </a:p>
          <a:p>
            <a:pPr marL="0" marR="0" lvl="0" indent="0" algn="l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>
                        <a:lumMod val="75000"/>
                      </a:srgb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Arial" panose="020F0502020204030204"/>
                <a:cs typeface="Arial"/>
              </a:rPr>
              <a:t>They are designed to guide local improvements in clinical performance and can relate to our </a:t>
            </a:r>
            <a:r>
              <a:rPr kumimoji="0" lang="en-AU" sz="1800" b="1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0">
                      <a:srgbClr val="000000"/>
                    </a:gs>
                    <a:gs pos="100000">
                      <a:srgbClr val="000000">
                        <a:lumMod val="75000"/>
                      </a:srgbClr>
                    </a:gs>
                  </a:gsLst>
                  <a:lin ang="5400000" scaled="0"/>
                  <a:tileRect/>
                </a:gradFill>
                <a:effectLst/>
                <a:uLnTx/>
                <a:uFillTx/>
                <a:latin typeface="Arial" panose="020F0502020204030204"/>
                <a:cs typeface="Arial"/>
              </a:rPr>
              <a:t>clinical care and/or the system or service we work in</a:t>
            </a:r>
            <a:endParaRPr kumimoji="0" lang="en-AU" sz="18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000000"/>
                  </a:gs>
                  <a:gs pos="100000">
                    <a:srgbClr val="000000">
                      <a:lumMod val="75000"/>
                    </a:srgb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Arial" panose="020F0502020204030204"/>
              <a:cs typeface="Arial"/>
            </a:endParaRPr>
          </a:p>
          <a:p>
            <a:pPr marL="0" marR="0" lvl="0" indent="0" algn="ctr" defTabSz="685800" rtl="0" eaLnBrk="1" fontAlgn="auto" latinLnBrk="0" hangingPunct="1">
              <a:lnSpc>
                <a:spcPct val="98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0">
                    <a:srgbClr val="000000"/>
                  </a:gs>
                  <a:gs pos="100000">
                    <a:srgbClr val="000000">
                      <a:lumMod val="75000"/>
                    </a:srgbClr>
                  </a:gs>
                </a:gsLst>
                <a:lin ang="5400000" scaled="0"/>
                <a:tileRect/>
              </a:gradFill>
              <a:effectLst/>
              <a:uLnTx/>
              <a:uFillTx/>
              <a:latin typeface="Arial" panose="020F0502020204030204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8356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A77C6-7AB1-46A5-A8CB-6BD0EE0B32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AU"/>
              <a:t>Ensure </a:t>
            </a:r>
            <a:r>
              <a:rPr lang="en-AU" b="1"/>
              <a:t>all staff </a:t>
            </a:r>
            <a:r>
              <a:rPr lang="en-AU"/>
              <a:t>are upskilled in clinical management through </a:t>
            </a:r>
            <a:r>
              <a:rPr lang="en-AU" err="1"/>
              <a:t>PRactical</a:t>
            </a:r>
            <a:r>
              <a:rPr lang="en-AU"/>
              <a:t> Obstetric Multi-Professional Training (PROMPT) or alternative program to ensure clinicians are familiar with obstetric emergencies</a:t>
            </a:r>
          </a:p>
          <a:p>
            <a:pPr lvl="0"/>
            <a:r>
              <a:rPr lang="en-AU"/>
              <a:t>Use your own </a:t>
            </a:r>
            <a:r>
              <a:rPr lang="en-AU" b="1"/>
              <a:t>clinical scenarios </a:t>
            </a:r>
            <a:r>
              <a:rPr lang="en-AU"/>
              <a:t>to routinely train staff</a:t>
            </a:r>
          </a:p>
          <a:p>
            <a:pPr lvl="0"/>
            <a:r>
              <a:rPr lang="en-AU"/>
              <a:t>Use </a:t>
            </a:r>
            <a:r>
              <a:rPr lang="en-AU" b="1"/>
              <a:t>rare and high-risk emergencies </a:t>
            </a:r>
            <a:r>
              <a:rPr lang="en-AU"/>
              <a:t>in your training programs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24B6CD-F506-4914-8021-F89A37A0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Good practice points</a:t>
            </a:r>
          </a:p>
        </p:txBody>
      </p:sp>
    </p:spTree>
    <p:extLst>
      <p:ext uri="{BB962C8B-B14F-4D97-AF65-F5344CB8AC3E}">
        <p14:creationId xmlns:p14="http://schemas.microsoft.com/office/powerpoint/2010/main" val="33155639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A77C6-7AB1-46A5-A8CB-6BD0EE0B32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/>
              <a:t>Strengthen your service’s relationships with maternal and child health nurse (MCHN) services - to ensure there is </a:t>
            </a:r>
            <a:r>
              <a:rPr lang="en-AU" b="1"/>
              <a:t>support for women that have complex psychosocial history and/or a history of catastrophic episodes</a:t>
            </a:r>
            <a:r>
              <a:rPr lang="en-AU"/>
              <a:t> </a:t>
            </a:r>
          </a:p>
          <a:p>
            <a:r>
              <a:rPr lang="en-AU"/>
              <a:t>Ensure effective connection and handover to MCHNs</a:t>
            </a:r>
          </a:p>
          <a:p>
            <a:pPr lvl="0"/>
            <a:endParaRPr lang="en-AU"/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124B6CD-F506-4914-8021-F89A37A07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Good practice points</a:t>
            </a:r>
          </a:p>
        </p:txBody>
      </p:sp>
    </p:spTree>
    <p:extLst>
      <p:ext uri="{BB962C8B-B14F-4D97-AF65-F5344CB8AC3E}">
        <p14:creationId xmlns:p14="http://schemas.microsoft.com/office/powerpoint/2010/main" val="1311569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6DC30C-48AB-40EC-9FAE-B3627A10E3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AU"/>
              <a:t>Given the possibility of damage to the ureter in situations of excessive bleeding at the time of caesarean section, obstetricians should </a:t>
            </a:r>
            <a:r>
              <a:rPr lang="en-AU" b="1"/>
              <a:t>ensure ureteric integrity </a:t>
            </a:r>
            <a:r>
              <a:rPr lang="en-AU"/>
              <a:t>either at the time of the operation or within a reasonable time post operatively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EEDA2-CC86-4BBA-93CD-7F78B475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Good practice point</a:t>
            </a:r>
          </a:p>
        </p:txBody>
      </p:sp>
    </p:spTree>
    <p:extLst>
      <p:ext uri="{BB962C8B-B14F-4D97-AF65-F5344CB8AC3E}">
        <p14:creationId xmlns:p14="http://schemas.microsoft.com/office/powerpoint/2010/main" val="40811664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6DC30C-48AB-40EC-9FAE-B3627A10E37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/>
              <a:t>The </a:t>
            </a:r>
            <a:r>
              <a:rPr lang="en-AU" b="1"/>
              <a:t>judicious, or non-use, of oxytocin infusion </a:t>
            </a:r>
            <a:r>
              <a:rPr lang="en-AU"/>
              <a:t>for augmentation of a </a:t>
            </a:r>
            <a:r>
              <a:rPr lang="en-AU" b="1"/>
              <a:t>multiparous woman </a:t>
            </a:r>
            <a:r>
              <a:rPr lang="en-AU"/>
              <a:t>who fails to progress in labour is recommended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BEEDA2-CC86-4BBA-93CD-7F78B475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Good practice point </a:t>
            </a:r>
          </a:p>
        </p:txBody>
      </p:sp>
    </p:spTree>
    <p:extLst>
      <p:ext uri="{BB962C8B-B14F-4D97-AF65-F5344CB8AC3E}">
        <p14:creationId xmlns:p14="http://schemas.microsoft.com/office/powerpoint/2010/main" val="3912551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C3BDAB-71AF-4869-9803-D1E3B8FB7E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4000" y="1828800"/>
            <a:ext cx="7740000" cy="3184892"/>
          </a:xfrm>
        </p:spPr>
        <p:txBody>
          <a:bodyPr/>
          <a:lstStyle/>
          <a:p>
            <a:pPr>
              <a:buClr>
                <a:schemeClr val="tx2"/>
              </a:buClr>
              <a:buSzPct val="120000"/>
            </a:pPr>
            <a:r>
              <a:rPr lang="en-AU"/>
              <a:t>To prevent significant maternal or perinatal morbidity or mortality, maternity services must have clear </a:t>
            </a:r>
            <a:r>
              <a:rPr lang="en-AU" b="1"/>
              <a:t>pathways in place </a:t>
            </a:r>
            <a:r>
              <a:rPr lang="en-AU"/>
              <a:t>that</a:t>
            </a:r>
            <a:r>
              <a:rPr lang="en-AU" b="1"/>
              <a:t> </a:t>
            </a:r>
            <a:r>
              <a:rPr lang="en-AU"/>
              <a:t>facilitate</a:t>
            </a:r>
            <a:r>
              <a:rPr lang="en-AU" b="1"/>
              <a:t> timely access to an emergency theatre</a:t>
            </a:r>
            <a:r>
              <a:rPr lang="en-AU"/>
              <a:t> </a:t>
            </a:r>
          </a:p>
          <a:p>
            <a:pPr>
              <a:buClr>
                <a:schemeClr val="tx2"/>
              </a:buClr>
              <a:buSzPct val="120000"/>
            </a:pPr>
            <a:r>
              <a:rPr lang="en-AU" b="1"/>
              <a:t>Rapid access must be available </a:t>
            </a:r>
            <a:r>
              <a:rPr lang="en-AU"/>
              <a:t>where there is an immediate threat to life of a mother and/or baby – e.g. management of uterine rupture or postpartum haemorrhage</a:t>
            </a:r>
          </a:p>
          <a:p>
            <a:pPr>
              <a:buClr>
                <a:schemeClr val="tx2"/>
              </a:buClr>
              <a:buSzPct val="120000"/>
            </a:pPr>
            <a:r>
              <a:rPr lang="en-AU"/>
              <a:t>These pathways need to be </a:t>
            </a:r>
            <a:r>
              <a:rPr lang="en-AU" b="1"/>
              <a:t>audited</a:t>
            </a:r>
            <a:r>
              <a:rPr lang="en-AU"/>
              <a:t> to monitor rapid access in services 24/7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i="1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F4171C-2E95-47E2-83E9-EFF9087E4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Good practice points</a:t>
            </a:r>
          </a:p>
        </p:txBody>
      </p:sp>
    </p:spTree>
    <p:extLst>
      <p:ext uri="{BB962C8B-B14F-4D97-AF65-F5344CB8AC3E}">
        <p14:creationId xmlns:p14="http://schemas.microsoft.com/office/powerpoint/2010/main" val="4106516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BC996F-C0A0-4244-BA24-49DAAC52C3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/>
              <a:t>Recommend seeking a </a:t>
            </a:r>
            <a:r>
              <a:rPr lang="en-AU" b="1"/>
              <a:t>second opinion from a senior colleague </a:t>
            </a:r>
            <a:r>
              <a:rPr lang="en-AU"/>
              <a:t>when </a:t>
            </a:r>
            <a:r>
              <a:rPr lang="en-AU" b="1"/>
              <a:t>returning </a:t>
            </a:r>
            <a:r>
              <a:rPr lang="en-AU"/>
              <a:t>acutely </a:t>
            </a:r>
            <a:r>
              <a:rPr lang="en-AU" b="1"/>
              <a:t>unwell women to theatre </a:t>
            </a:r>
          </a:p>
          <a:p>
            <a:r>
              <a:rPr lang="en-AU"/>
              <a:t>Consider on first return to theatre and </a:t>
            </a:r>
            <a:r>
              <a:rPr lang="en-AU" b="1"/>
              <a:t>highly recommend </a:t>
            </a:r>
            <a:r>
              <a:rPr lang="en-AU"/>
              <a:t>on second return</a:t>
            </a:r>
          </a:p>
          <a:p>
            <a:endParaRPr lang="en-AU"/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5E6960-EAF6-4B95-8CE6-D9EF23E9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Good practice points</a:t>
            </a:r>
          </a:p>
        </p:txBody>
      </p:sp>
    </p:spTree>
    <p:extLst>
      <p:ext uri="{BB962C8B-B14F-4D97-AF65-F5344CB8AC3E}">
        <p14:creationId xmlns:p14="http://schemas.microsoft.com/office/powerpoint/2010/main" val="1592640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AF0DEE-1355-4F39-907A-AF2E84A0A5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AU"/>
              <a:t>The Consultative Council on Obstetric and Paediatric Mortality and Morbidity (CCOPMM) is a statutory authority appointed by the Minister for Health</a:t>
            </a:r>
          </a:p>
          <a:p>
            <a:r>
              <a:rPr lang="en-AU"/>
              <a:t>Chair: Adjunct Professor Tanya Farrell </a:t>
            </a:r>
          </a:p>
          <a:p>
            <a:r>
              <a:rPr lang="en-AU"/>
              <a:t>Operates under the </a:t>
            </a:r>
            <a:r>
              <a:rPr lang="en-AU" i="1"/>
              <a:t>Public Health and Wellbeing Act 2008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9AC92D-ABB7-4642-8541-316F6D7E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About CCOPMM</a:t>
            </a:r>
            <a:br>
              <a:rPr lang="en-AU"/>
            </a:br>
            <a:endParaRPr lang="en-AU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87E0708-9158-4400-B8FB-567A493A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4591">
            <a:off x="7233757" y="2587579"/>
            <a:ext cx="1294256" cy="166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7C49B5-A399-46BD-ADD8-7E8628F003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5169">
            <a:off x="7679805" y="3213400"/>
            <a:ext cx="1118636" cy="164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BBC996F-C0A0-4244-BA24-49DAAC52C3F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/>
              <a:t>Develop </a:t>
            </a:r>
            <a:r>
              <a:rPr lang="en-AU" b="1"/>
              <a:t>clear guidance </a:t>
            </a:r>
            <a:r>
              <a:rPr lang="en-AU"/>
              <a:t>around </a:t>
            </a:r>
            <a:r>
              <a:rPr lang="en-AU" b="1"/>
              <a:t>hospital bookings for women planning a homebirth </a:t>
            </a:r>
            <a:r>
              <a:rPr lang="en-AU"/>
              <a:t>including guidelines for transfer to hospital</a:t>
            </a:r>
          </a:p>
          <a:p>
            <a:r>
              <a:rPr lang="en-AU"/>
              <a:t>Ensure </a:t>
            </a:r>
            <a:r>
              <a:rPr lang="en-AU" b="1"/>
              <a:t>all staff</a:t>
            </a:r>
            <a:r>
              <a:rPr lang="en-AU"/>
              <a:t>, including private midwives, have regular </a:t>
            </a:r>
            <a:r>
              <a:rPr lang="en-AU" b="1"/>
              <a:t>training and simulation on postpartum haemorrhage </a:t>
            </a:r>
            <a:r>
              <a:rPr lang="en-AU"/>
              <a:t>(PPH) recognition and management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5E6960-EAF6-4B95-8CE6-D9EF23E9C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Good practice points</a:t>
            </a:r>
          </a:p>
        </p:txBody>
      </p:sp>
    </p:spTree>
    <p:extLst>
      <p:ext uri="{BB962C8B-B14F-4D97-AF65-F5344CB8AC3E}">
        <p14:creationId xmlns:p14="http://schemas.microsoft.com/office/powerpoint/2010/main" val="19153741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124B6CD-F506-4914-8021-F89A37A07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546" y="739169"/>
            <a:ext cx="7742591" cy="2087793"/>
          </a:xfrm>
        </p:spPr>
        <p:txBody>
          <a:bodyPr anchor="b">
            <a:normAutofit/>
          </a:bodyPr>
          <a:lstStyle/>
          <a:p>
            <a:pPr algn="l">
              <a:spcBef>
                <a:spcPts val="1200"/>
              </a:spcBef>
            </a:pPr>
            <a:r>
              <a:rPr lang="en-AU" sz="24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</a:rPr>
              <a:t>For more information</a:t>
            </a:r>
            <a:endParaRPr lang="en-AU" sz="140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4A77C6-7AB1-46A5-A8CB-6BD0EE0B32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959" y="3382128"/>
            <a:ext cx="6507167" cy="1430073"/>
          </a:xfrm>
        </p:spPr>
        <p:txBody>
          <a:bodyPr numCol="1" anchor="t">
            <a:normAutofit fontScale="92500" lnSpcReduction="20000"/>
          </a:bodyPr>
          <a:lstStyle/>
          <a:p>
            <a:pPr lvl="0" algn="l">
              <a:spcAft>
                <a:spcPts val="600"/>
              </a:spcAft>
            </a:pPr>
            <a:r>
              <a:rPr lang="en-AU" sz="1600"/>
              <a:t>Refer to CCOPMM’s other slide packs on:</a:t>
            </a:r>
          </a:p>
          <a:p>
            <a:pPr marL="285750" lvl="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600"/>
              <a:t>Mothers and babies</a:t>
            </a:r>
          </a:p>
          <a:p>
            <a:pPr marL="285750" lvl="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600"/>
              <a:t>Perinatal mortality</a:t>
            </a:r>
          </a:p>
          <a:p>
            <a:pPr marL="285750" lvl="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600"/>
              <a:t>Child and adolescent mortality</a:t>
            </a:r>
          </a:p>
          <a:p>
            <a:pPr marL="285750" indent="-285750" algn="l">
              <a:spcAft>
                <a:spcPts val="60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</a:pPr>
            <a:r>
              <a:rPr lang="en-AU" sz="1600"/>
              <a:t>2019 recommendations</a:t>
            </a:r>
            <a:endParaRPr lang="en-AU" sz="150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AU" sz="1500"/>
          </a:p>
          <a:p>
            <a:endParaRPr lang="en-AU" sz="15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E41FC0-34D0-470D-AB03-58A353D89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6" y="912286"/>
            <a:ext cx="7742591" cy="14022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949D89-A80F-40BF-9C08-3932F75982E5}"/>
              </a:ext>
            </a:extLst>
          </p:cNvPr>
          <p:cNvSpPr txBox="1"/>
          <p:nvPr/>
        </p:nvSpPr>
        <p:spPr>
          <a:xfrm>
            <a:off x="507882" y="2869654"/>
            <a:ext cx="8117917" cy="318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5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hlinkClick r:id="rId3"/>
              </a:rPr>
              <a:t>www.bettersafercare.vic.gov.au/publications/victorias-mothers-babies-and-children-2019</a:t>
            </a:r>
            <a:endParaRPr lang="en-AU" sz="1500"/>
          </a:p>
        </p:txBody>
      </p:sp>
    </p:spTree>
    <p:extLst>
      <p:ext uri="{BB962C8B-B14F-4D97-AF65-F5344CB8AC3E}">
        <p14:creationId xmlns:p14="http://schemas.microsoft.com/office/powerpoint/2010/main" val="2085164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27C535D-85FB-41C0-8E4A-94C82C6AE4B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/>
              <a:t>	www.bettersafercare.vic.gov.au</a:t>
            </a:r>
          </a:p>
          <a:p>
            <a:r>
              <a:rPr lang="en-AU"/>
              <a:t>	</a:t>
            </a:r>
            <a:r>
              <a:rPr lang="en-AU" u="sng">
                <a:solidFill>
                  <a:schemeClr val="tx2"/>
                </a:solidFill>
              </a:rPr>
              <a:t>tanya.farrell@safercare.vic.gov.au</a:t>
            </a:r>
          </a:p>
          <a:p>
            <a:r>
              <a:rPr lang="en-AU"/>
              <a:t>	@</a:t>
            </a:r>
            <a:r>
              <a:rPr lang="en-AU" err="1"/>
              <a:t>safercarevic</a:t>
            </a:r>
            <a:r>
              <a:rPr lang="en-AU"/>
              <a:t> @TanyaFarrell13</a:t>
            </a:r>
          </a:p>
          <a:p>
            <a:r>
              <a:rPr lang="en-AU"/>
              <a:t>	Safer Care Victoria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F6AB92A-E6A9-410B-8E60-3D71B9B24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Connect with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C759B8-9DAD-4E5C-BF89-97AD20DB9E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6"/>
          <a:stretch/>
        </p:blipFill>
        <p:spPr>
          <a:xfrm>
            <a:off x="909176" y="1728000"/>
            <a:ext cx="316226" cy="425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B40B7-BAFB-4C8A-A7A8-EE9242559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19" y="2293620"/>
            <a:ext cx="341034" cy="341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E92BA-B4B0-48A3-80C8-375612FE0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26" y="2774286"/>
            <a:ext cx="345427" cy="281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BB948A-1DC2-49C8-87B8-33F3CB3543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32840" r="30457" b="31375"/>
          <a:stretch/>
        </p:blipFill>
        <p:spPr>
          <a:xfrm>
            <a:off x="827462" y="3116581"/>
            <a:ext cx="490798" cy="40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3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CAF0DEE-1355-4F39-907A-AF2E84A0A5E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AU"/>
              <a:t>Legislative responsibility for data collection</a:t>
            </a:r>
          </a:p>
          <a:p>
            <a:pPr lvl="2"/>
            <a:r>
              <a:rPr lang="en-AU"/>
              <a:t>Victorian Perinatal Data Collection (VPDC)</a:t>
            </a:r>
          </a:p>
          <a:p>
            <a:pPr lvl="2"/>
            <a:r>
              <a:rPr lang="en-AU"/>
              <a:t>Victorian Congenital anomalies register (VCAR)</a:t>
            </a:r>
          </a:p>
          <a:p>
            <a:pPr marL="0" lvl="2" indent="0">
              <a:buNone/>
            </a:pPr>
            <a:r>
              <a:rPr lang="en-AU"/>
              <a:t>Legislative responsibility for health surveillance </a:t>
            </a:r>
          </a:p>
          <a:p>
            <a:pPr lvl="2"/>
            <a:r>
              <a:rPr lang="en-AU"/>
              <a:t>Mortality collections and review of perinatal, child and adolescent, and maternal mortality</a:t>
            </a:r>
          </a:p>
          <a:p>
            <a:pPr lvl="2"/>
            <a:r>
              <a:rPr lang="en-AU"/>
              <a:t>Morbidity collections: severe acute maternal morbidity (SAMM)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D9AC92D-ABB7-4642-8541-316F6D7EE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About CCOPMM</a:t>
            </a:r>
          </a:p>
        </p:txBody>
      </p:sp>
    </p:spTree>
    <p:extLst>
      <p:ext uri="{BB962C8B-B14F-4D97-AF65-F5344CB8AC3E}">
        <p14:creationId xmlns:p14="http://schemas.microsoft.com/office/powerpoint/2010/main" val="2134067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D5C7E4-7A6D-492D-9265-5FCBA2D829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/>
              <a:t>Four subcommittees report to CCOPMM:</a:t>
            </a:r>
          </a:p>
          <a:p>
            <a:pPr lvl="2"/>
            <a:r>
              <a:rPr lang="en-AU" b="1"/>
              <a:t>Stillbirth </a:t>
            </a:r>
            <a:r>
              <a:rPr lang="en-AU"/>
              <a:t>– Chair: Professor Susan McDonald</a:t>
            </a:r>
          </a:p>
          <a:p>
            <a:pPr lvl="2"/>
            <a:r>
              <a:rPr lang="en-AU" b="1"/>
              <a:t>Neonatal Mortality and Morbidity </a:t>
            </a:r>
            <a:r>
              <a:rPr lang="en-AU"/>
              <a:t>(0-27 days) – Chair: Professor Rod Hunt</a:t>
            </a:r>
          </a:p>
          <a:p>
            <a:pPr lvl="2"/>
            <a:r>
              <a:rPr lang="en-AU" b="1"/>
              <a:t>Maternal Mortality and Morbidity </a:t>
            </a:r>
            <a:r>
              <a:rPr lang="en-AU"/>
              <a:t>– Chair: Professor Mark </a:t>
            </a:r>
            <a:r>
              <a:rPr lang="en-AU" err="1"/>
              <a:t>Umstad</a:t>
            </a:r>
            <a:endParaRPr lang="en-AU"/>
          </a:p>
          <a:p>
            <a:pPr lvl="2"/>
            <a:r>
              <a:rPr lang="en-AU" b="1"/>
              <a:t>Child and Adolescent Mortality and Morbidity </a:t>
            </a:r>
            <a:r>
              <a:rPr lang="en-AU"/>
              <a:t>(28 days-17 years) – Chair: Professor Paul </a:t>
            </a:r>
            <a:r>
              <a:rPr lang="en-AU" err="1"/>
              <a:t>Monagle</a:t>
            </a:r>
            <a:r>
              <a:rPr lang="en-AU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F7B3D0-0545-4BEB-8914-17BD0F98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Undertaking case reviews </a:t>
            </a:r>
          </a:p>
        </p:txBody>
      </p:sp>
    </p:spTree>
    <p:extLst>
      <p:ext uri="{BB962C8B-B14F-4D97-AF65-F5344CB8AC3E}">
        <p14:creationId xmlns:p14="http://schemas.microsoft.com/office/powerpoint/2010/main" val="4238699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1DB7A7-8A90-48A7-A395-F9C9EF4069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/>
              <a:t>CCOPMM conducts research itself and also provides data for research purposes</a:t>
            </a:r>
          </a:p>
          <a:p>
            <a:r>
              <a:rPr lang="en-AU"/>
              <a:t>CCOPMM identifies research priorities by:</a:t>
            </a:r>
          </a:p>
          <a:p>
            <a:pPr lvl="2"/>
            <a:r>
              <a:rPr lang="en-AU"/>
              <a:t>analysis of our reports, data and through case reviews    </a:t>
            </a:r>
          </a:p>
          <a:p>
            <a:pPr lvl="2"/>
            <a:r>
              <a:rPr lang="en-AU"/>
              <a:t>collaborating with external research projects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0BC543-2F79-4B86-AC91-1A4DF854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Undertaking research </a:t>
            </a:r>
          </a:p>
        </p:txBody>
      </p:sp>
    </p:spTree>
    <p:extLst>
      <p:ext uri="{BB962C8B-B14F-4D97-AF65-F5344CB8AC3E}">
        <p14:creationId xmlns:p14="http://schemas.microsoft.com/office/powerpoint/2010/main" val="869113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F37AD0-AD6A-4771-9D64-4898F6EF723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AU"/>
              <a:t>Independent oversight of all deaths and severe maternal morbidity  </a:t>
            </a:r>
          </a:p>
          <a:p>
            <a:r>
              <a:rPr lang="en-AU"/>
              <a:t>Highlight areas that require improvement – hospital and community </a:t>
            </a:r>
          </a:p>
          <a:p>
            <a:r>
              <a:rPr lang="en-AU"/>
              <a:t>Highlight areas for further research </a:t>
            </a:r>
          </a:p>
          <a:p>
            <a:r>
              <a:rPr lang="en-AU"/>
              <a:t>Inform the development of policies and guidelines</a:t>
            </a:r>
          </a:p>
          <a:p>
            <a:r>
              <a:rPr lang="en-AU"/>
              <a:t>Provide advice on areas for prioritisation and investment 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6BB32D-71B0-431E-8BDC-40A68E25C6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Why do we do what we do?</a:t>
            </a:r>
          </a:p>
        </p:txBody>
      </p:sp>
    </p:spTree>
    <p:extLst>
      <p:ext uri="{BB962C8B-B14F-4D97-AF65-F5344CB8AC3E}">
        <p14:creationId xmlns:p14="http://schemas.microsoft.com/office/powerpoint/2010/main" val="1561509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5B0303-2BD9-424E-9FE3-BE1CB9B4D0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3" r="1" b="25417"/>
          <a:stretch/>
        </p:blipFill>
        <p:spPr>
          <a:xfrm>
            <a:off x="684000" y="1782000"/>
            <a:ext cx="7740000" cy="2880000"/>
          </a:xfrm>
          <a:prstGeom prst="rect">
            <a:avLst/>
          </a:prstGeom>
          <a:noFill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B3EC542-681F-4E71-956B-4ED12C281760}"/>
              </a:ext>
            </a:extLst>
          </p:cNvPr>
          <p:cNvSpPr/>
          <p:nvPr/>
        </p:nvSpPr>
        <p:spPr>
          <a:xfrm>
            <a:off x="684000" y="900000"/>
            <a:ext cx="7740000" cy="82800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rm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i="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Maternal mortality and morbidity</a:t>
            </a:r>
          </a:p>
        </p:txBody>
      </p:sp>
    </p:spTree>
    <p:extLst>
      <p:ext uri="{BB962C8B-B14F-4D97-AF65-F5344CB8AC3E}">
        <p14:creationId xmlns:p14="http://schemas.microsoft.com/office/powerpoint/2010/main" val="32366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891D18-2C04-4913-9314-C5A9EF3187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2" indent="0">
              <a:buNone/>
            </a:pPr>
            <a:r>
              <a:rPr lang="en-AU"/>
              <a:t>Include:</a:t>
            </a:r>
          </a:p>
          <a:p>
            <a:pPr lvl="2"/>
            <a:r>
              <a:rPr lang="en-AU"/>
              <a:t>All maternal deaths during pregnancy and within a year of birth</a:t>
            </a:r>
          </a:p>
          <a:p>
            <a:pPr lvl="2"/>
            <a:r>
              <a:rPr lang="en-AU"/>
              <a:t>All intensive care unit (ICU) admissions during pregnancy and up to 42 days after birth</a:t>
            </a:r>
          </a:p>
          <a:p>
            <a:endParaRPr lang="en-AU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0FF075-D593-4384-90D4-BB862FF22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Definition: Maternal mortality and morbidity </a:t>
            </a:r>
          </a:p>
        </p:txBody>
      </p:sp>
    </p:spTree>
    <p:extLst>
      <p:ext uri="{BB962C8B-B14F-4D97-AF65-F5344CB8AC3E}">
        <p14:creationId xmlns:p14="http://schemas.microsoft.com/office/powerpoint/2010/main" val="286016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CV PPT">
      <a:dk1>
        <a:srgbClr val="000000"/>
      </a:dk1>
      <a:lt1>
        <a:sysClr val="window" lastClr="FFFFFF"/>
      </a:lt1>
      <a:dk2>
        <a:srgbClr val="007586"/>
      </a:dk2>
      <a:lt2>
        <a:srgbClr val="EDF5F7"/>
      </a:lt2>
      <a:accent1>
        <a:srgbClr val="4098A4"/>
      </a:accent1>
      <a:accent2>
        <a:srgbClr val="80BAC3"/>
      </a:accent2>
      <a:accent3>
        <a:srgbClr val="BFDDE1"/>
      </a:accent3>
      <a:accent4>
        <a:srgbClr val="404050"/>
      </a:accent4>
      <a:accent5>
        <a:srgbClr val="80808B"/>
      </a:accent5>
      <a:accent6>
        <a:srgbClr val="CCCCD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ahoma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V PowerPoint (1).potx" id="{CE082618-1505-4F2E-A22F-07A490E3B603}" vid="{EF6F868E-FD38-4215-87C3-491E3E063F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a38ff2d-9f71-4e0c-809c-63178b66e3a9">
      <UserInfo>
        <DisplayName>SharingLinks.d604f0db-a255-44b0-9699-deb26046b44b.Flexible.a02c1f1b-05d8-4110-b310-b93a86d38c5a</DisplayName>
        <AccountId>45</AccountId>
        <AccountType/>
      </UserInfo>
      <UserInfo>
        <DisplayName>Ellyse Marum (DHHS)</DisplayName>
        <AccountId>23</AccountId>
        <AccountType/>
      </UserInfo>
      <UserInfo>
        <DisplayName>Amanda Walpole (DHHS)</DisplayName>
        <AccountId>39</AccountId>
        <AccountType/>
      </UserInfo>
      <UserInfo>
        <DisplayName>Tanya Farrell (DHHS)</DisplayName>
        <AccountId>11</AccountId>
        <AccountType/>
      </UserInfo>
      <UserInfo>
        <DisplayName>Rebecca Doherty (DHHS)</DisplayName>
        <AccountId>3</AccountId>
        <AccountType/>
      </UserInfo>
      <UserInfo>
        <DisplayName>Emma Gumbleton (DHHS)</DisplayName>
        <AccountId>14</AccountId>
        <AccountType/>
      </UserInfo>
      <UserInfo>
        <DisplayName>Terry Truman (Health)</DisplayName>
        <AccountId>50</AccountId>
        <AccountType/>
      </UserInfo>
      <UserInfo>
        <DisplayName>Kylie Dyson (DHHS)</DisplayName>
        <AccountId>53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FDB3CCA7CE54AA42F05FDFD5130DA" ma:contentTypeVersion="10" ma:contentTypeDescription="Create a new document." ma:contentTypeScope="" ma:versionID="28e52057677a09d2b67d18402b36de5f">
  <xsd:schema xmlns:xsd="http://www.w3.org/2001/XMLSchema" xmlns:xs="http://www.w3.org/2001/XMLSchema" xmlns:p="http://schemas.microsoft.com/office/2006/metadata/properties" xmlns:ns2="6fcdb6e3-7bed-48bc-92a0-c164f79f5d9b" xmlns:ns3="7a38ff2d-9f71-4e0c-809c-63178b66e3a9" targetNamespace="http://schemas.microsoft.com/office/2006/metadata/properties" ma:root="true" ma:fieldsID="06b691ebd1569567bcaf048630093985" ns2:_="" ns3:_="">
    <xsd:import namespace="6fcdb6e3-7bed-48bc-92a0-c164f79f5d9b"/>
    <xsd:import namespace="7a38ff2d-9f71-4e0c-809c-63178b66e3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db6e3-7bed-48bc-92a0-c164f79f5d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38ff2d-9f71-4e0c-809c-63178b66e3a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F81C5E-7A2F-42C4-809B-EF88AB5646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8D9B1D-AF04-4830-AD40-6EDC8181AC55}">
  <ds:schemaRefs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6fcdb6e3-7bed-48bc-92a0-c164f79f5d9b"/>
    <ds:schemaRef ds:uri="7a38ff2d-9f71-4e0c-809c-63178b66e3a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0717CF-4F32-4832-AAA1-4C2C5D655CE4}">
  <ds:schemaRefs>
    <ds:schemaRef ds:uri="6fcdb6e3-7bed-48bc-92a0-c164f79f5d9b"/>
    <ds:schemaRef ds:uri="7a38ff2d-9f71-4e0c-809c-63178b66e3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1179</Words>
  <Application>Microsoft Office PowerPoint</Application>
  <PresentationFormat>Custom</PresentationFormat>
  <Paragraphs>108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VIC</vt:lpstr>
      <vt:lpstr>Wingdings</vt:lpstr>
      <vt:lpstr>Office Theme</vt:lpstr>
      <vt:lpstr>PowerPoint Presentation</vt:lpstr>
      <vt:lpstr>PowerPoint Presentation</vt:lpstr>
      <vt:lpstr>About CCOPMM </vt:lpstr>
      <vt:lpstr>About CCOPMM</vt:lpstr>
      <vt:lpstr>Undertaking case reviews </vt:lpstr>
      <vt:lpstr>Undertaking research </vt:lpstr>
      <vt:lpstr>Why do we do what we do?</vt:lpstr>
      <vt:lpstr>PowerPoint Presentation</vt:lpstr>
      <vt:lpstr>Definition: Maternal mortality and morbidity </vt:lpstr>
      <vt:lpstr> </vt:lpstr>
      <vt:lpstr>Maternal mortality ratio (MMR) </vt:lpstr>
      <vt:lpstr>Definition: SAMM </vt:lpstr>
      <vt:lpstr>PowerPoint Presentation</vt:lpstr>
      <vt:lpstr>Births 2019</vt:lpstr>
      <vt:lpstr>Maternal mortality: 2017 to 2019</vt:lpstr>
      <vt:lpstr>Maternal mortality ratios: Rolling triennia</vt:lpstr>
      <vt:lpstr>Severe Acute Maternal Morbidity (SAMM) in 2019 </vt:lpstr>
      <vt:lpstr>ICU admission by region of birth in 2019  </vt:lpstr>
      <vt:lpstr>ICU admission by BMI in 2019</vt:lpstr>
      <vt:lpstr>PowerPoint Presentation</vt:lpstr>
      <vt:lpstr>Recommendations</vt:lpstr>
      <vt:lpstr>Recommendations</vt:lpstr>
      <vt:lpstr>Good practice points</vt:lpstr>
      <vt:lpstr>Good practice points</vt:lpstr>
      <vt:lpstr>Good practice points</vt:lpstr>
      <vt:lpstr>Good practice point</vt:lpstr>
      <vt:lpstr>Good practice point </vt:lpstr>
      <vt:lpstr>Good practice points</vt:lpstr>
      <vt:lpstr>Good practice points</vt:lpstr>
      <vt:lpstr>Good practice points</vt:lpstr>
      <vt:lpstr>For more information</vt:lpstr>
      <vt:lpstr>Connect with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Durante</dc:creator>
  <cp:lastModifiedBy>Rebecca Doherty (DHHS)</cp:lastModifiedBy>
  <cp:revision>2</cp:revision>
  <dcterms:created xsi:type="dcterms:W3CDTF">2018-05-14T05:26:30Z</dcterms:created>
  <dcterms:modified xsi:type="dcterms:W3CDTF">2021-05-20T04:47:40Z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0x010100F0DFDB3CCA7CE54AA42F05FDFD5130DA</vt:lpwstr>
  </property>
  <property fmtid="{D5CDD505-2E9C-101B-9397-08002B2CF9AE}" pid="3" name="MSIP_Label_3d6aa9fe-4ab7-4a7c-8e39-ccc0b3ffed53_Enabled">
    <vt:lpwstr>true</vt:lpwstr>
  </property>
  <property fmtid="{D5CDD505-2E9C-101B-9397-08002B2CF9AE}" pid="4" name="MSIP_Label_3d6aa9fe-4ab7-4a7c-8e39-ccc0b3ffed53_SetDate">
    <vt:lpwstr>2021-01-19T22:09:29Z</vt:lpwstr>
  </property>
  <property fmtid="{D5CDD505-2E9C-101B-9397-08002B2CF9AE}" pid="5" name="MSIP_Label_3d6aa9fe-4ab7-4a7c-8e39-ccc0b3ffed53_Method">
    <vt:lpwstr>Privileged</vt:lpwstr>
  </property>
  <property fmtid="{D5CDD505-2E9C-101B-9397-08002B2CF9AE}" pid="6" name="MSIP_Label_3d6aa9fe-4ab7-4a7c-8e39-ccc0b3ffed53_Name">
    <vt:lpwstr>3d6aa9fe-4ab7-4a7c-8e39-ccc0b3ffed53</vt:lpwstr>
  </property>
  <property fmtid="{D5CDD505-2E9C-101B-9397-08002B2CF9AE}" pid="7" name="MSIP_Label_3d6aa9fe-4ab7-4a7c-8e39-ccc0b3ffed53_SiteId">
    <vt:lpwstr>c0e0601f-0fac-449c-9c88-a104c4eb9f28</vt:lpwstr>
  </property>
  <property fmtid="{D5CDD505-2E9C-101B-9397-08002B2CF9AE}" pid="8" name="MSIP_Label_3d6aa9fe-4ab7-4a7c-8e39-ccc0b3ffed53_ActionId">
    <vt:lpwstr>414976d2-4300-4ef7-9423-ecfab7430fa5</vt:lpwstr>
  </property>
  <property fmtid="{D5CDD505-2E9C-101B-9397-08002B2CF9AE}" pid="9" name="MSIP_Label_3d6aa9fe-4ab7-4a7c-8e39-ccc0b3ffed53_ContentBits">
    <vt:lpwstr>0</vt:lpwstr>
  </property>
</Properties>
</file>