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0"/>
  </p:notesMasterIdLst>
  <p:handoutMasterIdLst>
    <p:handoutMasterId r:id="rId41"/>
  </p:handoutMasterIdLst>
  <p:sldIdLst>
    <p:sldId id="256" r:id="rId5"/>
    <p:sldId id="358" r:id="rId6"/>
    <p:sldId id="378" r:id="rId7"/>
    <p:sldId id="379" r:id="rId8"/>
    <p:sldId id="380" r:id="rId9"/>
    <p:sldId id="699" r:id="rId10"/>
    <p:sldId id="700" r:id="rId11"/>
    <p:sldId id="338" r:id="rId12"/>
    <p:sldId id="289" r:id="rId13"/>
    <p:sldId id="295" r:id="rId14"/>
    <p:sldId id="327" r:id="rId15"/>
    <p:sldId id="296" r:id="rId16"/>
    <p:sldId id="292" r:id="rId17"/>
    <p:sldId id="297" r:id="rId18"/>
    <p:sldId id="293" r:id="rId19"/>
    <p:sldId id="299" r:id="rId20"/>
    <p:sldId id="290" r:id="rId21"/>
    <p:sldId id="300" r:id="rId22"/>
    <p:sldId id="291" r:id="rId23"/>
    <p:sldId id="294" r:id="rId24"/>
    <p:sldId id="345" r:id="rId25"/>
    <p:sldId id="329" r:id="rId26"/>
    <p:sldId id="346" r:id="rId27"/>
    <p:sldId id="347" r:id="rId28"/>
    <p:sldId id="330" r:id="rId29"/>
    <p:sldId id="333" r:id="rId30"/>
    <p:sldId id="348" r:id="rId31"/>
    <p:sldId id="349" r:id="rId32"/>
    <p:sldId id="339" r:id="rId33"/>
    <p:sldId id="304" r:id="rId34"/>
    <p:sldId id="305" r:id="rId35"/>
    <p:sldId id="306" r:id="rId36"/>
    <p:sldId id="308" r:id="rId37"/>
    <p:sldId id="341" r:id="rId38"/>
    <p:sldId id="335" r:id="rId39"/>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EBA6F-B0A3-4218-8196-DD40FF5A6727}" v="17" dt="2021-02-02T21:22:18.523"/>
    <p1510:client id="{DD150226-1965-4C10-B405-B5B27CFEBCC1}" v="22" dt="2021-02-03T01:47:05.535"/>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4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2/3/2021</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2/3/2021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3/02/2021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FACA-2B87-41A6-BB74-C77BF0A32ED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1C78D8A7-557E-428A-9C87-6D0C7916BECE}"/>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287DF0EF-8F90-4D2A-B29B-0416BAD50851}"/>
              </a:ext>
            </a:extLst>
          </p:cNvPr>
          <p:cNvPicPr>
            <a:picLocks noChangeAspect="1"/>
          </p:cNvPicPr>
          <p:nvPr/>
        </p:nvPicPr>
        <p:blipFill rotWithShape="1">
          <a:blip r:embed="rId2">
            <a:extLst>
              <a:ext uri="{28A0092B-C50C-407E-A947-70E740481C1C}">
                <a14:useLocalDpi xmlns:a14="http://schemas.microsoft.com/office/drawing/2010/main" val="0"/>
              </a:ext>
            </a:extLst>
          </a:blip>
          <a:srcRect l="-2180" r="2180" b="60920"/>
          <a:stretch/>
        </p:blipFill>
        <p:spPr>
          <a:xfrm>
            <a:off x="-237930" y="-47389"/>
            <a:ext cx="9447245" cy="5318996"/>
          </a:xfrm>
          <a:prstGeom prst="rect">
            <a:avLst/>
          </a:prstGeom>
        </p:spPr>
      </p:pic>
      <p:pic>
        <p:nvPicPr>
          <p:cNvPr id="5" name="Picture 4">
            <a:extLst>
              <a:ext uri="{FF2B5EF4-FFF2-40B4-BE49-F238E27FC236}">
                <a16:creationId xmlns:a16="http://schemas.microsoft.com/office/drawing/2014/main" id="{FCD2AC3D-30A3-419B-83BE-F137DA46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8" name="Picture 7">
            <a:extLst>
              <a:ext uri="{FF2B5EF4-FFF2-40B4-BE49-F238E27FC236}">
                <a16:creationId xmlns:a16="http://schemas.microsoft.com/office/drawing/2014/main" id="{1E655177-DB2A-46D4-B879-4C31D55BE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9" name="TextBox 8">
            <a:extLst>
              <a:ext uri="{FF2B5EF4-FFF2-40B4-BE49-F238E27FC236}">
                <a16:creationId xmlns:a16="http://schemas.microsoft.com/office/drawing/2014/main" id="{28414C22-5D92-4901-B703-95860C20757C}"/>
              </a:ext>
            </a:extLst>
          </p:cNvPr>
          <p:cNvSpPr txBox="1"/>
          <p:nvPr/>
        </p:nvSpPr>
        <p:spPr>
          <a:xfrm>
            <a:off x="423784" y="2071362"/>
            <a:ext cx="6809015" cy="2433423"/>
          </a:xfrm>
          <a:prstGeom prst="rect">
            <a:avLst/>
          </a:prstGeom>
          <a:noFill/>
        </p:spPr>
        <p:txBody>
          <a:bodyPr wrap="square" rtlCol="0">
            <a:spAutoFit/>
          </a:bodyPr>
          <a:lstStyle/>
          <a:p>
            <a:r>
              <a:rPr lang="en-AU" sz="4050" b="1">
                <a:solidFill>
                  <a:schemeClr val="bg1"/>
                </a:solidFill>
                <a:latin typeface="VIC" panose="00000500000000000000" pitchFamily="2" charset="0"/>
              </a:rPr>
              <a:t>Victoria’s mothers, babies and children 2019</a:t>
            </a:r>
          </a:p>
          <a:p>
            <a:r>
              <a:rPr lang="en-US" sz="2800" b="1">
                <a:solidFill>
                  <a:schemeClr val="bg1"/>
                </a:solidFill>
                <a:latin typeface="VIC" panose="00000500000000000000" pitchFamily="2" charset="0"/>
              </a:rPr>
              <a:t>Mothers and babies</a:t>
            </a:r>
          </a:p>
          <a:p>
            <a:endParaRPr lang="en-AU" sz="2400">
              <a:solidFill>
                <a:schemeClr val="bg1"/>
              </a:solidFill>
              <a:latin typeface="VIC" panose="00000500000000000000" pitchFamily="2" charset="0"/>
            </a:endParaRPr>
          </a:p>
        </p:txBody>
      </p:sp>
    </p:spTree>
    <p:extLst>
      <p:ext uri="{BB962C8B-B14F-4D97-AF65-F5344CB8AC3E}">
        <p14:creationId xmlns:p14="http://schemas.microsoft.com/office/powerpoint/2010/main" val="165282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F422-D24C-4F0D-9F63-EE75C1601C2A}"/>
              </a:ext>
            </a:extLst>
          </p:cNvPr>
          <p:cNvSpPr>
            <a:spLocks noGrp="1"/>
          </p:cNvSpPr>
          <p:nvPr>
            <p:ph type="title"/>
          </p:nvPr>
        </p:nvSpPr>
        <p:spPr/>
        <p:txBody>
          <a:bodyPr/>
          <a:lstStyle/>
          <a:p>
            <a:r>
              <a:rPr lang="en-AU"/>
              <a:t>Birth numbers over time </a:t>
            </a:r>
          </a:p>
        </p:txBody>
      </p:sp>
      <p:pic>
        <p:nvPicPr>
          <p:cNvPr id="4" name="Picture 3">
            <a:extLst>
              <a:ext uri="{FF2B5EF4-FFF2-40B4-BE49-F238E27FC236}">
                <a16:creationId xmlns:a16="http://schemas.microsoft.com/office/drawing/2014/main" id="{B3582EC8-B8F4-4B68-9F0F-6EAA586F9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00" y="1655248"/>
            <a:ext cx="8101600" cy="3493015"/>
          </a:xfrm>
          <a:prstGeom prst="rect">
            <a:avLst/>
          </a:prstGeom>
        </p:spPr>
      </p:pic>
    </p:spTree>
    <p:extLst>
      <p:ext uri="{BB962C8B-B14F-4D97-AF65-F5344CB8AC3E}">
        <p14:creationId xmlns:p14="http://schemas.microsoft.com/office/powerpoint/2010/main" val="306991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9484-76D4-4FA4-A3F0-5B667923399F}"/>
              </a:ext>
            </a:extLst>
          </p:cNvPr>
          <p:cNvSpPr>
            <a:spLocks noGrp="1"/>
          </p:cNvSpPr>
          <p:nvPr>
            <p:ph type="title"/>
          </p:nvPr>
        </p:nvSpPr>
        <p:spPr>
          <a:xfrm>
            <a:off x="684000" y="900000"/>
            <a:ext cx="7740000" cy="649400"/>
          </a:xfrm>
        </p:spPr>
        <p:txBody>
          <a:bodyPr/>
          <a:lstStyle/>
          <a:p>
            <a:r>
              <a:rPr lang="en-AU"/>
              <a:t>Trends in birthing numbers and gestation (%) </a:t>
            </a:r>
          </a:p>
        </p:txBody>
      </p:sp>
      <p:graphicFrame>
        <p:nvGraphicFramePr>
          <p:cNvPr id="6" name="Table 5">
            <a:extLst>
              <a:ext uri="{FF2B5EF4-FFF2-40B4-BE49-F238E27FC236}">
                <a16:creationId xmlns:a16="http://schemas.microsoft.com/office/drawing/2014/main" id="{73567972-7F4B-4864-85E2-0BEE316A7EA9}"/>
              </a:ext>
            </a:extLst>
          </p:cNvPr>
          <p:cNvGraphicFramePr>
            <a:graphicFrameLocks noGrp="1"/>
          </p:cNvGraphicFramePr>
          <p:nvPr>
            <p:extLst>
              <p:ext uri="{D42A27DB-BD31-4B8C-83A1-F6EECF244321}">
                <p14:modId xmlns:p14="http://schemas.microsoft.com/office/powerpoint/2010/main" val="2624192075"/>
              </p:ext>
            </p:extLst>
          </p:nvPr>
        </p:nvGraphicFramePr>
        <p:xfrm>
          <a:off x="684001" y="1968500"/>
          <a:ext cx="7739995" cy="2279762"/>
        </p:xfrm>
        <a:graphic>
          <a:graphicData uri="http://schemas.openxmlformats.org/drawingml/2006/table">
            <a:tbl>
              <a:tblPr firstRow="1" firstCol="1" bandRow="1"/>
              <a:tblGrid>
                <a:gridCol w="1119399">
                  <a:extLst>
                    <a:ext uri="{9D8B030D-6E8A-4147-A177-3AD203B41FA5}">
                      <a16:colId xmlns:a16="http://schemas.microsoft.com/office/drawing/2014/main" val="2839099386"/>
                    </a:ext>
                  </a:extLst>
                </a:gridCol>
                <a:gridCol w="743175">
                  <a:extLst>
                    <a:ext uri="{9D8B030D-6E8A-4147-A177-3AD203B41FA5}">
                      <a16:colId xmlns:a16="http://schemas.microsoft.com/office/drawing/2014/main" val="4025778330"/>
                    </a:ext>
                  </a:extLst>
                </a:gridCol>
                <a:gridCol w="839523">
                  <a:extLst>
                    <a:ext uri="{9D8B030D-6E8A-4147-A177-3AD203B41FA5}">
                      <a16:colId xmlns:a16="http://schemas.microsoft.com/office/drawing/2014/main" val="4113788663"/>
                    </a:ext>
                  </a:extLst>
                </a:gridCol>
                <a:gridCol w="839523">
                  <a:extLst>
                    <a:ext uri="{9D8B030D-6E8A-4147-A177-3AD203B41FA5}">
                      <a16:colId xmlns:a16="http://schemas.microsoft.com/office/drawing/2014/main" val="412886357"/>
                    </a:ext>
                  </a:extLst>
                </a:gridCol>
                <a:gridCol w="839523">
                  <a:extLst>
                    <a:ext uri="{9D8B030D-6E8A-4147-A177-3AD203B41FA5}">
                      <a16:colId xmlns:a16="http://schemas.microsoft.com/office/drawing/2014/main" val="391890467"/>
                    </a:ext>
                  </a:extLst>
                </a:gridCol>
                <a:gridCol w="839523">
                  <a:extLst>
                    <a:ext uri="{9D8B030D-6E8A-4147-A177-3AD203B41FA5}">
                      <a16:colId xmlns:a16="http://schemas.microsoft.com/office/drawing/2014/main" val="674649559"/>
                    </a:ext>
                  </a:extLst>
                </a:gridCol>
                <a:gridCol w="839523">
                  <a:extLst>
                    <a:ext uri="{9D8B030D-6E8A-4147-A177-3AD203B41FA5}">
                      <a16:colId xmlns:a16="http://schemas.microsoft.com/office/drawing/2014/main" val="1752507644"/>
                    </a:ext>
                  </a:extLst>
                </a:gridCol>
                <a:gridCol w="839523">
                  <a:extLst>
                    <a:ext uri="{9D8B030D-6E8A-4147-A177-3AD203B41FA5}">
                      <a16:colId xmlns:a16="http://schemas.microsoft.com/office/drawing/2014/main" val="2133485076"/>
                    </a:ext>
                  </a:extLst>
                </a:gridCol>
                <a:gridCol w="840283">
                  <a:extLst>
                    <a:ext uri="{9D8B030D-6E8A-4147-A177-3AD203B41FA5}">
                      <a16:colId xmlns:a16="http://schemas.microsoft.com/office/drawing/2014/main" val="1027013411"/>
                    </a:ext>
                  </a:extLst>
                </a:gridCol>
              </a:tblGrid>
              <a:tr h="299438">
                <a:tc>
                  <a:txBody>
                    <a:bodyPr/>
                    <a:lstStyle/>
                    <a:p>
                      <a:pPr>
                        <a:lnSpc>
                          <a:spcPts val="1300"/>
                        </a:lnSpc>
                        <a:spcAft>
                          <a:spcPts val="0"/>
                        </a:spcAft>
                      </a:pPr>
                      <a:r>
                        <a:rPr lang="en-AU" sz="1200">
                          <a:effectLst/>
                          <a:latin typeface="VIC SemiBold" panose="00000700000000000000" pitchFamily="2" charset="0"/>
                          <a:ea typeface="Arial" panose="020B0604020202020204" pitchFamily="34" charset="0"/>
                          <a:cs typeface="Arial" panose="020B0604020202020204" pitchFamily="34" charset="0"/>
                        </a:rPr>
                        <a:t>Gestation</a:t>
                      </a: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2000</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2005</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2010</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2015</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2016</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2017</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2018</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tc>
                  <a:txBody>
                    <a:bodyPr/>
                    <a:lstStyle/>
                    <a:p>
                      <a:pPr algn="r">
                        <a:lnSpc>
                          <a:spcPts val="1300"/>
                        </a:lnSpc>
                        <a:spcAft>
                          <a:spcPts val="0"/>
                        </a:spcAft>
                      </a:pPr>
                      <a:r>
                        <a:rPr lang="en-AU" sz="1200">
                          <a:solidFill>
                            <a:srgbClr val="000000"/>
                          </a:solidFill>
                          <a:effectLst/>
                          <a:latin typeface="VIC SemiBold" panose="00000700000000000000" pitchFamily="2" charset="0"/>
                          <a:ea typeface="Arial" panose="020B0604020202020204" pitchFamily="34" charset="0"/>
                          <a:cs typeface="Arial" panose="020B0604020202020204" pitchFamily="34" charset="0"/>
                        </a:rPr>
                        <a:t>2019</a:t>
                      </a:r>
                      <a:endParaRPr lang="en-AU" sz="1200">
                        <a:effectLst/>
                        <a:latin typeface="VIC SemiBold" panose="00000700000000000000" pitchFamily="2" charset="0"/>
                        <a:ea typeface="Arial" panose="020B0604020202020204" pitchFamily="34" charset="0"/>
                        <a:cs typeface="Arial" panose="020B0604020202020204" pitchFamily="34" charset="0"/>
                      </a:endParaRPr>
                    </a:p>
                  </a:txBody>
                  <a:tcPr marL="71755" marR="71755" marT="50165" marB="50165">
                    <a:lnL>
                      <a:noFill/>
                    </a:lnL>
                    <a:lnR>
                      <a:noFill/>
                    </a:lnR>
                    <a:lnT w="12700" cap="flat" cmpd="sng" algn="ctr">
                      <a:solidFill>
                        <a:srgbClr val="E6EFF6"/>
                      </a:solidFill>
                      <a:prstDash val="solid"/>
                      <a:round/>
                      <a:headEnd type="none" w="med" len="med"/>
                      <a:tailEnd type="none" w="med" len="med"/>
                    </a:lnT>
                    <a:lnB w="38100" cap="flat" cmpd="sng" algn="ctr">
                      <a:solidFill>
                        <a:srgbClr val="CCE0ED"/>
                      </a:solidFill>
                      <a:prstDash val="solid"/>
                      <a:round/>
                      <a:headEnd type="none" w="med" len="med"/>
                      <a:tailEnd type="none" w="med" len="med"/>
                    </a:lnB>
                    <a:solidFill>
                      <a:srgbClr val="FBDFCF"/>
                    </a:solidFill>
                  </a:tcPr>
                </a:tc>
                <a:extLst>
                  <a:ext uri="{0D108BD9-81ED-4DB2-BD59-A6C34878D82A}">
                    <a16:rowId xmlns:a16="http://schemas.microsoft.com/office/drawing/2014/main" val="158492360"/>
                  </a:ext>
                </a:extLst>
              </a:tr>
              <a:tr h="194896">
                <a:tc>
                  <a:txBody>
                    <a:bodyPr/>
                    <a:lstStyle/>
                    <a:p>
                      <a:endParaRPr lang="en-AU" sz="1100">
                        <a:effectLst/>
                        <a:latin typeface="Arial" panose="020B0604020202020204" pitchFamily="34" charset="0"/>
                        <a:ea typeface="Arial" panose="020B0604020202020204" pitchFamily="34" charset="0"/>
                        <a:cs typeface="Times New Roman" panose="02020603050405020304" pitchFamily="18"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61,562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65,115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72,864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77,752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79,319</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78,226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77,355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b="1">
                          <a:effectLst/>
                          <a:latin typeface="VIC" panose="00000500000000000000" pitchFamily="2" charset="0"/>
                          <a:ea typeface="Arial" panose="020B0604020202020204" pitchFamily="34" charset="0"/>
                          <a:cs typeface="Arial" panose="020B0604020202020204" pitchFamily="34" charset="0"/>
                        </a:rPr>
                        <a:t>78,954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38100" cap="flat" cmpd="sng" algn="ctr">
                      <a:solidFill>
                        <a:srgbClr val="CCE0ED"/>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1746037418"/>
                  </a:ext>
                </a:extLst>
              </a:tr>
              <a:tr h="297198">
                <a:tc>
                  <a:txBody>
                    <a:bodyPr/>
                    <a:lstStyle/>
                    <a:p>
                      <a:pPr>
                        <a:lnSpc>
                          <a:spcPts val="96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20–27 weeks</a:t>
                      </a:r>
                      <a:endParaRPr lang="en-AU" sz="1100">
                        <a:effectLst/>
                        <a:latin typeface="VIC" panose="00000500000000000000" pitchFamily="2" charset="0"/>
                        <a:ea typeface="Arial" panose="020B0604020202020204" pitchFamily="34"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2838529366"/>
                  </a:ext>
                </a:extLst>
              </a:tr>
              <a:tr h="297198">
                <a:tc>
                  <a:txBody>
                    <a:bodyPr/>
                    <a:lstStyle/>
                    <a:p>
                      <a:pPr>
                        <a:lnSpc>
                          <a:spcPts val="96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28–31 weeks</a:t>
                      </a:r>
                      <a:endParaRPr lang="en-AU" sz="1100">
                        <a:effectLst/>
                        <a:latin typeface="VIC" panose="00000500000000000000" pitchFamily="2" charset="0"/>
                        <a:ea typeface="Arial" panose="020B0604020202020204" pitchFamily="34"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0.7</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843012654"/>
                  </a:ext>
                </a:extLst>
              </a:tr>
              <a:tr h="297198">
                <a:tc>
                  <a:txBody>
                    <a:bodyPr/>
                    <a:lstStyle/>
                    <a:p>
                      <a:pPr>
                        <a:lnSpc>
                          <a:spcPts val="96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32–36 weeks</a:t>
                      </a:r>
                      <a:endParaRPr lang="en-AU" sz="1100">
                        <a:effectLst/>
                        <a:latin typeface="VIC" panose="00000500000000000000" pitchFamily="2" charset="0"/>
                        <a:ea typeface="Arial" panose="020B0604020202020204" pitchFamily="34"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5.5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5.5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5.8</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6.4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6.2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6.4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6.4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7.0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673408487"/>
                  </a:ext>
                </a:extLst>
              </a:tr>
              <a:tr h="297198">
                <a:tc>
                  <a:txBody>
                    <a:bodyPr/>
                    <a:lstStyle/>
                    <a:p>
                      <a:pPr>
                        <a:lnSpc>
                          <a:spcPts val="96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37–41 weeks</a:t>
                      </a:r>
                      <a:endParaRPr lang="en-AU" sz="1100">
                        <a:effectLst/>
                        <a:latin typeface="VIC" panose="00000500000000000000" pitchFamily="2" charset="0"/>
                        <a:ea typeface="Arial" panose="020B0604020202020204" pitchFamily="34"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91.8</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91.9</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91.6</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92.0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92.2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92.1</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92.1</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91.5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145784751"/>
                  </a:ext>
                </a:extLst>
              </a:tr>
              <a:tr h="194896">
                <a:tc>
                  <a:txBody>
                    <a:bodyPr/>
                    <a:lstStyle/>
                    <a:p>
                      <a:pPr>
                        <a:lnSpc>
                          <a:spcPts val="140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42+ weeks</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1.3</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1.3</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1.2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0.5</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0.4</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0.3</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0.2</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0.3</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2414854755"/>
                  </a:ext>
                </a:extLst>
              </a:tr>
              <a:tr h="401740">
                <a:tc>
                  <a:txBody>
                    <a:bodyPr/>
                    <a:lstStyle/>
                    <a:p>
                      <a:pPr>
                        <a:lnSpc>
                          <a:spcPts val="1400"/>
                        </a:lnSpc>
                        <a:spcBef>
                          <a:spcPts val="200"/>
                        </a:spcBef>
                        <a:spcAft>
                          <a:spcPts val="200"/>
                        </a:spcAft>
                      </a:pPr>
                      <a:r>
                        <a:rPr lang="en-AU" sz="1100">
                          <a:effectLst/>
                          <a:latin typeface="VIC SemiBold" panose="00000700000000000000" pitchFamily="2" charset="0"/>
                          <a:ea typeface="Arial" panose="020B0604020202020204" pitchFamily="34" charset="0"/>
                          <a:cs typeface="Arial" panose="020B0604020202020204" pitchFamily="34" charset="0"/>
                        </a:rPr>
                        <a:t>Not reported</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0.1</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tc>
                  <a:txBody>
                    <a:bodyPr/>
                    <a:lstStyle/>
                    <a:p>
                      <a:pPr algn="r">
                        <a:lnSpc>
                          <a:spcPts val="1400"/>
                        </a:lnSpc>
                        <a:spcBef>
                          <a:spcPts val="200"/>
                        </a:spcBef>
                        <a:spcAft>
                          <a:spcPts val="200"/>
                        </a:spcAft>
                      </a:pPr>
                      <a:r>
                        <a:rPr lang="en-AU" sz="1100">
                          <a:effectLst/>
                          <a:latin typeface="VIC" panose="00000500000000000000" pitchFamily="2" charset="0"/>
                          <a:ea typeface="Arial" panose="020B0604020202020204" pitchFamily="34" charset="0"/>
                          <a:cs typeface="Arial" panose="020B0604020202020204" pitchFamily="34" charset="0"/>
                        </a:rPr>
                        <a:t>0.0</a:t>
                      </a:r>
                      <a:endParaRPr lang="en-AU" sz="1100">
                        <a:effectLst/>
                        <a:latin typeface="VIC" panose="00000500000000000000" pitchFamily="2" charset="0"/>
                        <a:ea typeface="Times New Roman" panose="02020603050405020304" pitchFamily="18" charset="0"/>
                        <a:cs typeface="Arial" panose="020B0604020202020204" pitchFamily="34" charset="0"/>
                      </a:endParaRPr>
                    </a:p>
                  </a:txBody>
                  <a:tcPr marL="71755" marR="71755" marT="0" marB="0" anchor="ctr">
                    <a:lnL>
                      <a:noFill/>
                    </a:lnL>
                    <a:lnR>
                      <a:noFill/>
                    </a:lnR>
                    <a:lnT w="12700" cap="flat" cmpd="sng" algn="ctr">
                      <a:solidFill>
                        <a:srgbClr val="4D92C0"/>
                      </a:solidFill>
                      <a:prstDash val="solid"/>
                      <a:round/>
                      <a:headEnd type="none" w="med" len="med"/>
                      <a:tailEnd type="none" w="med" len="med"/>
                    </a:lnT>
                    <a:lnB w="12700" cap="flat" cmpd="sng" algn="ctr">
                      <a:solidFill>
                        <a:srgbClr val="4D92C0"/>
                      </a:solidFill>
                      <a:prstDash val="solid"/>
                      <a:round/>
                      <a:headEnd type="none" w="med" len="med"/>
                      <a:tailEnd type="none" w="med" len="med"/>
                    </a:lnB>
                  </a:tcPr>
                </a:tc>
                <a:extLst>
                  <a:ext uri="{0D108BD9-81ED-4DB2-BD59-A6C34878D82A}">
                    <a16:rowId xmlns:a16="http://schemas.microsoft.com/office/drawing/2014/main" val="3937172950"/>
                  </a:ext>
                </a:extLst>
              </a:tr>
            </a:tbl>
          </a:graphicData>
        </a:graphic>
      </p:graphicFrame>
    </p:spTree>
    <p:extLst>
      <p:ext uri="{BB962C8B-B14F-4D97-AF65-F5344CB8AC3E}">
        <p14:creationId xmlns:p14="http://schemas.microsoft.com/office/powerpoint/2010/main" val="13012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E434-5E9B-4AB0-8401-B0EA810D07E7}"/>
              </a:ext>
            </a:extLst>
          </p:cNvPr>
          <p:cNvSpPr>
            <a:spLocks noGrp="1"/>
          </p:cNvSpPr>
          <p:nvPr>
            <p:ph type="title"/>
          </p:nvPr>
        </p:nvSpPr>
        <p:spPr>
          <a:xfrm>
            <a:off x="684000" y="900000"/>
            <a:ext cx="7740000" cy="1021008"/>
          </a:xfrm>
        </p:spPr>
        <p:txBody>
          <a:bodyPr/>
          <a:lstStyle/>
          <a:p>
            <a:r>
              <a:rPr lang="en-AU"/>
              <a:t>Top 10: mothers born in Non-English speaking countries  </a:t>
            </a:r>
          </a:p>
        </p:txBody>
      </p:sp>
      <p:pic>
        <p:nvPicPr>
          <p:cNvPr id="4" name="Picture 3">
            <a:extLst>
              <a:ext uri="{FF2B5EF4-FFF2-40B4-BE49-F238E27FC236}">
                <a16:creationId xmlns:a16="http://schemas.microsoft.com/office/drawing/2014/main" id="{77E264AB-EC19-43B6-9558-56E4CD8A1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0" y="1716347"/>
            <a:ext cx="8101600" cy="3493015"/>
          </a:xfrm>
          <a:prstGeom prst="rect">
            <a:avLst/>
          </a:prstGeom>
        </p:spPr>
      </p:pic>
    </p:spTree>
    <p:extLst>
      <p:ext uri="{BB962C8B-B14F-4D97-AF65-F5344CB8AC3E}">
        <p14:creationId xmlns:p14="http://schemas.microsoft.com/office/powerpoint/2010/main" val="325541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2EBC76-DD97-4BE0-87DA-F6CA99605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10" y="1579073"/>
            <a:ext cx="7732179" cy="2902295"/>
          </a:xfrm>
          <a:prstGeom prst="rect">
            <a:avLst/>
          </a:prstGeom>
        </p:spPr>
      </p:pic>
      <p:sp>
        <p:nvSpPr>
          <p:cNvPr id="7" name="Title 2">
            <a:extLst>
              <a:ext uri="{FF2B5EF4-FFF2-40B4-BE49-F238E27FC236}">
                <a16:creationId xmlns:a16="http://schemas.microsoft.com/office/drawing/2014/main" id="{E4A13E18-FF3E-439D-89C0-C8AC4AB17966}"/>
              </a:ext>
            </a:extLst>
          </p:cNvPr>
          <p:cNvSpPr>
            <a:spLocks noGrp="1"/>
          </p:cNvSpPr>
          <p:nvPr>
            <p:ph type="title"/>
          </p:nvPr>
        </p:nvSpPr>
        <p:spPr>
          <a:xfrm>
            <a:off x="684000" y="900000"/>
            <a:ext cx="7740000" cy="828000"/>
          </a:xfrm>
        </p:spPr>
        <p:txBody>
          <a:bodyPr/>
          <a:lstStyle/>
          <a:p>
            <a:r>
              <a:rPr lang="en-AU"/>
              <a:t>Characteristics of mothers and babies </a:t>
            </a:r>
          </a:p>
        </p:txBody>
      </p:sp>
    </p:spTree>
    <p:extLst>
      <p:ext uri="{BB962C8B-B14F-4D97-AF65-F5344CB8AC3E}">
        <p14:creationId xmlns:p14="http://schemas.microsoft.com/office/powerpoint/2010/main" val="296149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713F-EC57-46E3-BF0E-BD69FAAF7D1B}"/>
              </a:ext>
            </a:extLst>
          </p:cNvPr>
          <p:cNvSpPr>
            <a:spLocks noGrp="1"/>
          </p:cNvSpPr>
          <p:nvPr>
            <p:ph type="title"/>
          </p:nvPr>
        </p:nvSpPr>
        <p:spPr/>
        <p:txBody>
          <a:bodyPr/>
          <a:lstStyle/>
          <a:p>
            <a:r>
              <a:rPr lang="en-AU"/>
              <a:t>Body mass index at booking </a:t>
            </a:r>
          </a:p>
        </p:txBody>
      </p:sp>
      <p:pic>
        <p:nvPicPr>
          <p:cNvPr id="4" name="Picture 3">
            <a:extLst>
              <a:ext uri="{FF2B5EF4-FFF2-40B4-BE49-F238E27FC236}">
                <a16:creationId xmlns:a16="http://schemas.microsoft.com/office/drawing/2014/main" id="{4C181BD2-2734-410E-8256-79EB26741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76" y="1443574"/>
            <a:ext cx="8104648" cy="3493015"/>
          </a:xfrm>
          <a:prstGeom prst="rect">
            <a:avLst/>
          </a:prstGeom>
        </p:spPr>
      </p:pic>
    </p:spTree>
    <p:extLst>
      <p:ext uri="{BB962C8B-B14F-4D97-AF65-F5344CB8AC3E}">
        <p14:creationId xmlns:p14="http://schemas.microsoft.com/office/powerpoint/2010/main" val="41803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D7F345-C48F-47E4-BB2A-077F02BDD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625" y="1798857"/>
            <a:ext cx="4150450" cy="3032870"/>
          </a:xfrm>
          <a:prstGeom prst="rect">
            <a:avLst/>
          </a:prstGeom>
        </p:spPr>
      </p:pic>
      <p:sp>
        <p:nvSpPr>
          <p:cNvPr id="5" name="Title 2">
            <a:extLst>
              <a:ext uri="{FF2B5EF4-FFF2-40B4-BE49-F238E27FC236}">
                <a16:creationId xmlns:a16="http://schemas.microsoft.com/office/drawing/2014/main" id="{95AB62E5-BC89-43AF-AED7-3E25FC7F687B}"/>
              </a:ext>
            </a:extLst>
          </p:cNvPr>
          <p:cNvSpPr>
            <a:spLocks noGrp="1"/>
          </p:cNvSpPr>
          <p:nvPr>
            <p:ph type="title"/>
          </p:nvPr>
        </p:nvSpPr>
        <p:spPr>
          <a:xfrm>
            <a:off x="684000" y="900000"/>
            <a:ext cx="7740000" cy="828000"/>
          </a:xfrm>
        </p:spPr>
        <p:txBody>
          <a:bodyPr/>
          <a:lstStyle/>
          <a:p>
            <a:r>
              <a:rPr lang="en-AU"/>
              <a:t>Smoking reported during pregnancy </a:t>
            </a:r>
          </a:p>
        </p:txBody>
      </p:sp>
    </p:spTree>
    <p:extLst>
      <p:ext uri="{BB962C8B-B14F-4D97-AF65-F5344CB8AC3E}">
        <p14:creationId xmlns:p14="http://schemas.microsoft.com/office/powerpoint/2010/main" val="385108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471D4-3A76-46F0-B627-1F2AE68FD8A3}"/>
              </a:ext>
            </a:extLst>
          </p:cNvPr>
          <p:cNvSpPr>
            <a:spLocks noGrp="1"/>
          </p:cNvSpPr>
          <p:nvPr>
            <p:ph type="title"/>
          </p:nvPr>
        </p:nvSpPr>
        <p:spPr>
          <a:xfrm>
            <a:off x="684000" y="900000"/>
            <a:ext cx="7740000" cy="585900"/>
          </a:xfrm>
        </p:spPr>
        <p:txBody>
          <a:bodyPr/>
          <a:lstStyle/>
          <a:p>
            <a:r>
              <a:rPr lang="en-AU"/>
              <a:t>Smoking reported during pregnancy </a:t>
            </a:r>
          </a:p>
        </p:txBody>
      </p:sp>
      <p:pic>
        <p:nvPicPr>
          <p:cNvPr id="8" name="Content Placeholder 7">
            <a:extLst>
              <a:ext uri="{FF2B5EF4-FFF2-40B4-BE49-F238E27FC236}">
                <a16:creationId xmlns:a16="http://schemas.microsoft.com/office/drawing/2014/main" id="{2D625891-4D75-4F14-B182-41F715EEDD67}"/>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74734" y="1825583"/>
            <a:ext cx="7706532" cy="3322680"/>
          </a:xfrm>
        </p:spPr>
      </p:pic>
      <p:sp>
        <p:nvSpPr>
          <p:cNvPr id="5" name="Text Placeholder 4">
            <a:extLst>
              <a:ext uri="{FF2B5EF4-FFF2-40B4-BE49-F238E27FC236}">
                <a16:creationId xmlns:a16="http://schemas.microsoft.com/office/drawing/2014/main" id="{D96761C3-7EB3-4473-944A-E75DF7251A50}"/>
              </a:ext>
            </a:extLst>
          </p:cNvPr>
          <p:cNvSpPr>
            <a:spLocks noGrp="1"/>
          </p:cNvSpPr>
          <p:nvPr>
            <p:ph type="body" sz="quarter" idx="11"/>
          </p:nvPr>
        </p:nvSpPr>
        <p:spPr>
          <a:xfrm>
            <a:off x="720000" y="1585691"/>
            <a:ext cx="3708000" cy="396000"/>
          </a:xfrm>
        </p:spPr>
        <p:txBody>
          <a:bodyPr/>
          <a:lstStyle/>
          <a:p>
            <a:r>
              <a:rPr lang="en-AU" sz="1600"/>
              <a:t>First 20 weeks</a:t>
            </a:r>
            <a:r>
              <a:rPr lang="en-AU" sz="1800"/>
              <a:t>	</a:t>
            </a:r>
          </a:p>
        </p:txBody>
      </p:sp>
      <p:sp>
        <p:nvSpPr>
          <p:cNvPr id="6" name="Text Placeholder 5">
            <a:extLst>
              <a:ext uri="{FF2B5EF4-FFF2-40B4-BE49-F238E27FC236}">
                <a16:creationId xmlns:a16="http://schemas.microsoft.com/office/drawing/2014/main" id="{CA8FBCED-28E3-476A-A365-C80FB4B19009}"/>
              </a:ext>
            </a:extLst>
          </p:cNvPr>
          <p:cNvSpPr>
            <a:spLocks noGrp="1"/>
          </p:cNvSpPr>
          <p:nvPr>
            <p:ph type="body" sz="quarter" idx="13"/>
          </p:nvPr>
        </p:nvSpPr>
        <p:spPr>
          <a:xfrm>
            <a:off x="4716000" y="1582146"/>
            <a:ext cx="3708000" cy="396000"/>
          </a:xfrm>
        </p:spPr>
        <p:txBody>
          <a:bodyPr/>
          <a:lstStyle/>
          <a:p>
            <a:r>
              <a:rPr lang="en-AU" sz="1600"/>
              <a:t>After 20 weeks</a:t>
            </a:r>
          </a:p>
        </p:txBody>
      </p:sp>
    </p:spTree>
    <p:extLst>
      <p:ext uri="{BB962C8B-B14F-4D97-AF65-F5344CB8AC3E}">
        <p14:creationId xmlns:p14="http://schemas.microsoft.com/office/powerpoint/2010/main" val="45164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FB93B-F390-4FCD-AC2D-0DBA2BA5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585768"/>
            <a:ext cx="7716288" cy="2849147"/>
          </a:xfrm>
          <a:prstGeom prst="rect">
            <a:avLst/>
          </a:prstGeom>
        </p:spPr>
      </p:pic>
      <p:sp>
        <p:nvSpPr>
          <p:cNvPr id="5" name="Title 2">
            <a:extLst>
              <a:ext uri="{FF2B5EF4-FFF2-40B4-BE49-F238E27FC236}">
                <a16:creationId xmlns:a16="http://schemas.microsoft.com/office/drawing/2014/main" id="{6FE6A560-EB7B-4412-AFB5-DC43C333D66B}"/>
              </a:ext>
            </a:extLst>
          </p:cNvPr>
          <p:cNvSpPr>
            <a:spLocks noGrp="1"/>
          </p:cNvSpPr>
          <p:nvPr>
            <p:ph type="title"/>
          </p:nvPr>
        </p:nvSpPr>
        <p:spPr>
          <a:xfrm>
            <a:off x="684000" y="900000"/>
            <a:ext cx="7740000" cy="828000"/>
          </a:xfrm>
        </p:spPr>
        <p:txBody>
          <a:bodyPr/>
          <a:lstStyle/>
          <a:p>
            <a:r>
              <a:rPr lang="en-AU"/>
              <a:t>Method of birth</a:t>
            </a:r>
          </a:p>
        </p:txBody>
      </p:sp>
    </p:spTree>
    <p:extLst>
      <p:ext uri="{BB962C8B-B14F-4D97-AF65-F5344CB8AC3E}">
        <p14:creationId xmlns:p14="http://schemas.microsoft.com/office/powerpoint/2010/main" val="414789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3A52-63EE-41B3-A787-EC6DFC715562}"/>
              </a:ext>
            </a:extLst>
          </p:cNvPr>
          <p:cNvSpPr>
            <a:spLocks noGrp="1"/>
          </p:cNvSpPr>
          <p:nvPr>
            <p:ph type="title"/>
          </p:nvPr>
        </p:nvSpPr>
        <p:spPr/>
        <p:txBody>
          <a:bodyPr/>
          <a:lstStyle/>
          <a:p>
            <a:r>
              <a:rPr lang="en-AU"/>
              <a:t>Trends in method of birth </a:t>
            </a:r>
          </a:p>
        </p:txBody>
      </p:sp>
      <p:pic>
        <p:nvPicPr>
          <p:cNvPr id="4" name="Picture 3">
            <a:extLst>
              <a:ext uri="{FF2B5EF4-FFF2-40B4-BE49-F238E27FC236}">
                <a16:creationId xmlns:a16="http://schemas.microsoft.com/office/drawing/2014/main" id="{E5D6867A-4E1F-4232-99FB-43C0ADCDA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00" y="1409515"/>
            <a:ext cx="8101600" cy="3493015"/>
          </a:xfrm>
          <a:prstGeom prst="rect">
            <a:avLst/>
          </a:prstGeom>
        </p:spPr>
      </p:pic>
    </p:spTree>
    <p:extLst>
      <p:ext uri="{BB962C8B-B14F-4D97-AF65-F5344CB8AC3E}">
        <p14:creationId xmlns:p14="http://schemas.microsoft.com/office/powerpoint/2010/main" val="15783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8C0C10-51DD-4D66-B5DA-1171A4A8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378" y="1453216"/>
            <a:ext cx="4857243" cy="3116849"/>
          </a:xfrm>
          <a:prstGeom prst="rect">
            <a:avLst/>
          </a:prstGeom>
        </p:spPr>
      </p:pic>
      <p:sp>
        <p:nvSpPr>
          <p:cNvPr id="9" name="Title 2">
            <a:extLst>
              <a:ext uri="{FF2B5EF4-FFF2-40B4-BE49-F238E27FC236}">
                <a16:creationId xmlns:a16="http://schemas.microsoft.com/office/drawing/2014/main" id="{8337F426-2414-49C1-8228-EAD4364959D5}"/>
              </a:ext>
            </a:extLst>
          </p:cNvPr>
          <p:cNvSpPr>
            <a:spLocks noGrp="1"/>
          </p:cNvSpPr>
          <p:nvPr>
            <p:ph type="title"/>
          </p:nvPr>
        </p:nvSpPr>
        <p:spPr>
          <a:xfrm>
            <a:off x="684000" y="900000"/>
            <a:ext cx="7740000" cy="828000"/>
          </a:xfrm>
        </p:spPr>
        <p:txBody>
          <a:bodyPr/>
          <a:lstStyle/>
          <a:p>
            <a:r>
              <a:rPr lang="en-AU"/>
              <a:t>Onset of labour</a:t>
            </a:r>
          </a:p>
        </p:txBody>
      </p:sp>
    </p:spTree>
    <p:extLst>
      <p:ext uri="{BB962C8B-B14F-4D97-AF65-F5344CB8AC3E}">
        <p14:creationId xmlns:p14="http://schemas.microsoft.com/office/powerpoint/2010/main" val="247410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a:solidFill>
                  <a:schemeClr val="tx2"/>
                </a:solidFill>
                <a:latin typeface="+mj-lt"/>
                <a:ea typeface="+mj-ea"/>
                <a:cs typeface="+mj-cs"/>
              </a:rPr>
              <a:t>About CCOPMM </a:t>
            </a: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04036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A1B4-472F-496F-A2B4-10A616BB5B29}"/>
              </a:ext>
            </a:extLst>
          </p:cNvPr>
          <p:cNvSpPr>
            <a:spLocks noGrp="1"/>
          </p:cNvSpPr>
          <p:nvPr>
            <p:ph type="title"/>
          </p:nvPr>
        </p:nvSpPr>
        <p:spPr/>
        <p:txBody>
          <a:bodyPr/>
          <a:lstStyle/>
          <a:p>
            <a:r>
              <a:rPr lang="en-AU"/>
              <a:t>Babies in 2019 </a:t>
            </a:r>
          </a:p>
        </p:txBody>
      </p:sp>
      <p:pic>
        <p:nvPicPr>
          <p:cNvPr id="8" name="Picture 7">
            <a:extLst>
              <a:ext uri="{FF2B5EF4-FFF2-40B4-BE49-F238E27FC236}">
                <a16:creationId xmlns:a16="http://schemas.microsoft.com/office/drawing/2014/main" id="{914CCEEA-7DFC-489F-9436-1C0A23D00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23" y="1558144"/>
            <a:ext cx="3843277" cy="2808408"/>
          </a:xfrm>
          <a:prstGeom prst="rect">
            <a:avLst/>
          </a:prstGeom>
        </p:spPr>
      </p:pic>
      <p:pic>
        <p:nvPicPr>
          <p:cNvPr id="10" name="Picture 9">
            <a:extLst>
              <a:ext uri="{FF2B5EF4-FFF2-40B4-BE49-F238E27FC236}">
                <a16:creationId xmlns:a16="http://schemas.microsoft.com/office/drawing/2014/main" id="{4D445BB7-A541-49B1-A8C8-3E9E4887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00" y="1558144"/>
            <a:ext cx="3843277" cy="2808408"/>
          </a:xfrm>
          <a:prstGeom prst="rect">
            <a:avLst/>
          </a:prstGeom>
        </p:spPr>
      </p:pic>
    </p:spTree>
    <p:extLst>
      <p:ext uri="{BB962C8B-B14F-4D97-AF65-F5344CB8AC3E}">
        <p14:creationId xmlns:p14="http://schemas.microsoft.com/office/powerpoint/2010/main" val="283775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Aboriginal mothers and babies</a:t>
            </a:r>
          </a:p>
        </p:txBody>
      </p:sp>
    </p:spTree>
    <p:extLst>
      <p:ext uri="{BB962C8B-B14F-4D97-AF65-F5344CB8AC3E}">
        <p14:creationId xmlns:p14="http://schemas.microsoft.com/office/powerpoint/2010/main" val="53890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16F-8A4D-4DA3-B194-D71AB014DFAA}"/>
              </a:ext>
            </a:extLst>
          </p:cNvPr>
          <p:cNvSpPr>
            <a:spLocks noGrp="1"/>
          </p:cNvSpPr>
          <p:nvPr>
            <p:ph type="title"/>
          </p:nvPr>
        </p:nvSpPr>
        <p:spPr/>
        <p:txBody>
          <a:bodyPr/>
          <a:lstStyle/>
          <a:p>
            <a:r>
              <a:rPr lang="en-AU"/>
              <a:t>Aboriginal births in 2019 </a:t>
            </a:r>
          </a:p>
        </p:txBody>
      </p:sp>
      <p:pic>
        <p:nvPicPr>
          <p:cNvPr id="6" name="Picture 5">
            <a:extLst>
              <a:ext uri="{FF2B5EF4-FFF2-40B4-BE49-F238E27FC236}">
                <a16:creationId xmlns:a16="http://schemas.microsoft.com/office/drawing/2014/main" id="{6FC10722-A24B-41A9-AB4B-82E3C38C8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728000"/>
            <a:ext cx="7655795" cy="1987770"/>
          </a:xfrm>
          <a:prstGeom prst="rect">
            <a:avLst/>
          </a:prstGeom>
        </p:spPr>
      </p:pic>
    </p:spTree>
    <p:extLst>
      <p:ext uri="{BB962C8B-B14F-4D97-AF65-F5344CB8AC3E}">
        <p14:creationId xmlns:p14="http://schemas.microsoft.com/office/powerpoint/2010/main" val="344894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0020-6BFB-47B1-B74C-468441F9D956}"/>
              </a:ext>
            </a:extLst>
          </p:cNvPr>
          <p:cNvSpPr>
            <a:spLocks noGrp="1"/>
          </p:cNvSpPr>
          <p:nvPr>
            <p:ph type="title"/>
          </p:nvPr>
        </p:nvSpPr>
        <p:spPr/>
        <p:txBody>
          <a:bodyPr/>
          <a:lstStyle/>
          <a:p>
            <a:r>
              <a:rPr lang="en-AU"/>
              <a:t>Age comparison: Aboriginal and Non-Aboriginal   </a:t>
            </a:r>
          </a:p>
        </p:txBody>
      </p:sp>
      <p:pic>
        <p:nvPicPr>
          <p:cNvPr id="6" name="Picture 5">
            <a:extLst>
              <a:ext uri="{FF2B5EF4-FFF2-40B4-BE49-F238E27FC236}">
                <a16:creationId xmlns:a16="http://schemas.microsoft.com/office/drawing/2014/main" id="{E5DF1859-3CCF-4550-A819-04199EFC4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10" y="1437224"/>
            <a:ext cx="6114300" cy="3066294"/>
          </a:xfrm>
          <a:prstGeom prst="rect">
            <a:avLst/>
          </a:prstGeom>
        </p:spPr>
      </p:pic>
    </p:spTree>
    <p:extLst>
      <p:ext uri="{BB962C8B-B14F-4D97-AF65-F5344CB8AC3E}">
        <p14:creationId xmlns:p14="http://schemas.microsoft.com/office/powerpoint/2010/main" val="184453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1CBE-1D68-42BE-81CE-026AAB05EC5A}"/>
              </a:ext>
            </a:extLst>
          </p:cNvPr>
          <p:cNvSpPr>
            <a:spLocks noGrp="1"/>
          </p:cNvSpPr>
          <p:nvPr>
            <p:ph type="title"/>
          </p:nvPr>
        </p:nvSpPr>
        <p:spPr>
          <a:xfrm>
            <a:off x="684000" y="900000"/>
            <a:ext cx="7740000" cy="665240"/>
          </a:xfrm>
        </p:spPr>
        <p:txBody>
          <a:bodyPr/>
          <a:lstStyle/>
          <a:p>
            <a:r>
              <a:rPr lang="en-AU"/>
              <a:t>Body mass index at booking by Aboriginal status</a:t>
            </a:r>
          </a:p>
        </p:txBody>
      </p:sp>
      <p:pic>
        <p:nvPicPr>
          <p:cNvPr id="4" name="Picture 3">
            <a:extLst>
              <a:ext uri="{FF2B5EF4-FFF2-40B4-BE49-F238E27FC236}">
                <a16:creationId xmlns:a16="http://schemas.microsoft.com/office/drawing/2014/main" id="{72ABD0E5-B839-494B-A368-C8F1118F3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80" y="1565240"/>
            <a:ext cx="8101600" cy="3496063"/>
          </a:xfrm>
          <a:prstGeom prst="rect">
            <a:avLst/>
          </a:prstGeom>
        </p:spPr>
      </p:pic>
    </p:spTree>
    <p:extLst>
      <p:ext uri="{BB962C8B-B14F-4D97-AF65-F5344CB8AC3E}">
        <p14:creationId xmlns:p14="http://schemas.microsoft.com/office/powerpoint/2010/main" val="163308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p:txBody>
          <a:bodyPr/>
          <a:lstStyle/>
          <a:p>
            <a:r>
              <a:rPr lang="en-AU"/>
              <a:t>Birth outcomes in 2019 </a:t>
            </a:r>
          </a:p>
        </p:txBody>
      </p:sp>
      <p:pic>
        <p:nvPicPr>
          <p:cNvPr id="4" name="Picture 3">
            <a:extLst>
              <a:ext uri="{FF2B5EF4-FFF2-40B4-BE49-F238E27FC236}">
                <a16:creationId xmlns:a16="http://schemas.microsoft.com/office/drawing/2014/main" id="{0C34D515-D4FC-4ABA-A05C-FCC545963C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2087" y="1728000"/>
            <a:ext cx="7702813" cy="2043900"/>
          </a:xfrm>
          <a:prstGeom prst="rect">
            <a:avLst/>
          </a:prstGeom>
        </p:spPr>
      </p:pic>
    </p:spTree>
    <p:extLst>
      <p:ext uri="{BB962C8B-B14F-4D97-AF65-F5344CB8AC3E}">
        <p14:creationId xmlns:p14="http://schemas.microsoft.com/office/powerpoint/2010/main" val="274050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BAA9-457A-4D53-BEEC-6E5703DE2896}"/>
              </a:ext>
            </a:extLst>
          </p:cNvPr>
          <p:cNvSpPr>
            <a:spLocks noGrp="1"/>
          </p:cNvSpPr>
          <p:nvPr>
            <p:ph type="title"/>
          </p:nvPr>
        </p:nvSpPr>
        <p:spPr/>
        <p:txBody>
          <a:bodyPr/>
          <a:lstStyle/>
          <a:p>
            <a:r>
              <a:rPr lang="en-AU"/>
              <a:t>Birth outcomes in 2019 </a:t>
            </a:r>
          </a:p>
        </p:txBody>
      </p:sp>
      <p:pic>
        <p:nvPicPr>
          <p:cNvPr id="4" name="Picture 3">
            <a:extLst>
              <a:ext uri="{FF2B5EF4-FFF2-40B4-BE49-F238E27FC236}">
                <a16:creationId xmlns:a16="http://schemas.microsoft.com/office/drawing/2014/main" id="{A341DCD9-4E4E-452B-94BE-5B35FEA71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618" y="1434089"/>
            <a:ext cx="4394763" cy="3252211"/>
          </a:xfrm>
          <a:prstGeom prst="rect">
            <a:avLst/>
          </a:prstGeom>
        </p:spPr>
      </p:pic>
    </p:spTree>
    <p:extLst>
      <p:ext uri="{BB962C8B-B14F-4D97-AF65-F5344CB8AC3E}">
        <p14:creationId xmlns:p14="http://schemas.microsoft.com/office/powerpoint/2010/main" val="363951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5C64-AC0F-42AD-9ACF-A3820B6DEF0E}"/>
              </a:ext>
            </a:extLst>
          </p:cNvPr>
          <p:cNvSpPr>
            <a:spLocks noGrp="1"/>
          </p:cNvSpPr>
          <p:nvPr>
            <p:ph type="title"/>
          </p:nvPr>
        </p:nvSpPr>
        <p:spPr/>
        <p:txBody>
          <a:bodyPr/>
          <a:lstStyle/>
          <a:p>
            <a:r>
              <a:rPr lang="en-AU"/>
              <a:t>Smoking during pregnancy </a:t>
            </a:r>
          </a:p>
        </p:txBody>
      </p:sp>
      <p:pic>
        <p:nvPicPr>
          <p:cNvPr id="4" name="Picture 3">
            <a:extLst>
              <a:ext uri="{FF2B5EF4-FFF2-40B4-BE49-F238E27FC236}">
                <a16:creationId xmlns:a16="http://schemas.microsoft.com/office/drawing/2014/main" id="{D1CC577F-CA78-4CA0-9B6F-D9C5C34B0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760" y="1728000"/>
            <a:ext cx="5497920" cy="1945980"/>
          </a:xfrm>
          <a:prstGeom prst="rect">
            <a:avLst/>
          </a:prstGeom>
        </p:spPr>
      </p:pic>
    </p:spTree>
    <p:extLst>
      <p:ext uri="{BB962C8B-B14F-4D97-AF65-F5344CB8AC3E}">
        <p14:creationId xmlns:p14="http://schemas.microsoft.com/office/powerpoint/2010/main" val="115520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04DB-9D65-460B-A006-8733158BE5AC}"/>
              </a:ext>
            </a:extLst>
          </p:cNvPr>
          <p:cNvSpPr>
            <a:spLocks noGrp="1"/>
          </p:cNvSpPr>
          <p:nvPr>
            <p:ph type="title"/>
          </p:nvPr>
        </p:nvSpPr>
        <p:spPr/>
        <p:txBody>
          <a:bodyPr/>
          <a:lstStyle/>
          <a:p>
            <a:r>
              <a:rPr lang="en-AU"/>
              <a:t>Smoking during pregnancy by Aboriginal status</a:t>
            </a:r>
          </a:p>
        </p:txBody>
      </p:sp>
      <p:pic>
        <p:nvPicPr>
          <p:cNvPr id="4" name="Picture 3">
            <a:extLst>
              <a:ext uri="{FF2B5EF4-FFF2-40B4-BE49-F238E27FC236}">
                <a16:creationId xmlns:a16="http://schemas.microsoft.com/office/drawing/2014/main" id="{FE4F045D-FA7C-4A14-BAF9-A0D4B08C3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56" y="1565240"/>
            <a:ext cx="8104648" cy="3496063"/>
          </a:xfrm>
          <a:prstGeom prst="rect">
            <a:avLst/>
          </a:prstGeom>
        </p:spPr>
      </p:pic>
    </p:spTree>
    <p:extLst>
      <p:ext uri="{BB962C8B-B14F-4D97-AF65-F5344CB8AC3E}">
        <p14:creationId xmlns:p14="http://schemas.microsoft.com/office/powerpoint/2010/main" val="347306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Mothers and babies </a:t>
            </a:r>
          </a:p>
        </p:txBody>
      </p:sp>
    </p:spTree>
    <p:extLst>
      <p:ext uri="{BB962C8B-B14F-4D97-AF65-F5344CB8AC3E}">
        <p14:creationId xmlns:p14="http://schemas.microsoft.com/office/powerpoint/2010/main" val="275340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dirty="0"/>
              <a:t>The Consultative Council on Obstetric and Paediatric Mortality and Morbidity (CCOPMM) is a statutory authority appointed by the Minister for Health</a:t>
            </a:r>
          </a:p>
          <a:p>
            <a:r>
              <a:rPr lang="en-AU" dirty="0"/>
              <a:t>Chair: Adjunct Professor Tanya Farrell </a:t>
            </a:r>
          </a:p>
          <a:p>
            <a:r>
              <a:rPr lang="en-AU" dirty="0"/>
              <a:t>Operates under the </a:t>
            </a:r>
            <a:r>
              <a:rPr lang="en-AU" i="1" dirty="0"/>
              <a:t>Public Health and Wellbeing Act 2008</a:t>
            </a:r>
          </a:p>
          <a:p>
            <a:endParaRPr lang="en-AU" dirty="0"/>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dirty="0"/>
              <a:t>About CCOPMM</a:t>
            </a:r>
            <a:br>
              <a:rPr lang="en-AU" dirty="0"/>
            </a:br>
            <a:endParaRPr lang="en-AU" dirty="0"/>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04591">
            <a:off x="7233757" y="2587579"/>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685169">
            <a:off x="7679805" y="3213400"/>
            <a:ext cx="1118636" cy="1641957"/>
          </a:xfrm>
          <a:prstGeom prst="rect">
            <a:avLst/>
          </a:prstGeom>
        </p:spPr>
      </p:pic>
    </p:spTree>
    <p:extLst>
      <p:ext uri="{BB962C8B-B14F-4D97-AF65-F5344CB8AC3E}">
        <p14:creationId xmlns:p14="http://schemas.microsoft.com/office/powerpoint/2010/main" val="17656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5468-8FBF-4736-9E31-598A3BA4DE3D}"/>
              </a:ext>
            </a:extLst>
          </p:cNvPr>
          <p:cNvSpPr>
            <a:spLocks noGrp="1"/>
          </p:cNvSpPr>
          <p:nvPr>
            <p:ph sz="quarter" idx="13"/>
          </p:nvPr>
        </p:nvSpPr>
        <p:spPr>
          <a:xfrm>
            <a:off x="684000" y="1585150"/>
            <a:ext cx="7740000" cy="1298817"/>
          </a:xfrm>
          <a:solidFill>
            <a:schemeClr val="accent1"/>
          </a:solidFill>
        </p:spPr>
        <p:txBody>
          <a:bodyPr/>
          <a:lstStyle/>
          <a:p>
            <a:r>
              <a:rPr lang="en-AU" b="1">
                <a:solidFill>
                  <a:schemeClr val="bg1"/>
                </a:solidFill>
              </a:rPr>
              <a:t>1a)</a:t>
            </a:r>
            <a:r>
              <a:rPr lang="en-AU">
                <a:solidFill>
                  <a:schemeClr val="bg1"/>
                </a:solidFill>
              </a:rPr>
              <a:t> Maternity services must develop and regularly audit a </a:t>
            </a:r>
            <a:r>
              <a:rPr lang="en-AU" b="1">
                <a:solidFill>
                  <a:schemeClr val="bg1"/>
                </a:solidFill>
              </a:rPr>
              <a:t>pathway that facilitates rapid access to an emergency operating theatre </a:t>
            </a:r>
            <a:r>
              <a:rPr lang="en-AU">
                <a:solidFill>
                  <a:schemeClr val="bg1"/>
                </a:solidFill>
              </a:rPr>
              <a:t>24/7 to prevent significant maternal or perinatal morbidity or mortality</a:t>
            </a:r>
          </a:p>
          <a:p>
            <a:endParaRPr lang="en-AU"/>
          </a:p>
        </p:txBody>
      </p:sp>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p:txBody>
          <a:bodyPr/>
          <a:lstStyle/>
          <a:p>
            <a:r>
              <a:rPr lang="en-AU"/>
              <a:t>Recommendations</a:t>
            </a:r>
          </a:p>
        </p:txBody>
      </p:sp>
      <p:sp>
        <p:nvSpPr>
          <p:cNvPr id="4" name="TextBox 3">
            <a:extLst>
              <a:ext uri="{FF2B5EF4-FFF2-40B4-BE49-F238E27FC236}">
                <a16:creationId xmlns:a16="http://schemas.microsoft.com/office/drawing/2014/main" id="{9FFD0558-B3F0-4398-AAF0-ED380DF9681D}"/>
              </a:ext>
            </a:extLst>
          </p:cNvPr>
          <p:cNvSpPr txBox="1"/>
          <p:nvPr/>
        </p:nvSpPr>
        <p:spPr>
          <a:xfrm>
            <a:off x="684000" y="3204458"/>
            <a:ext cx="7740000" cy="1298817"/>
          </a:xfrm>
          <a:prstGeom prst="rect">
            <a:avLst/>
          </a:prstGeom>
          <a:solidFill>
            <a:schemeClr val="accent1"/>
          </a:solidFill>
        </p:spPr>
        <p:txBody>
          <a:bodyPr wrap="square" rtlCol="0">
            <a:spAutoFit/>
          </a:bodyPr>
          <a:lstStyle/>
          <a:p>
            <a:r>
              <a:rPr lang="en-AU" b="1">
                <a:solidFill>
                  <a:schemeClr val="bg1"/>
                </a:solidFill>
              </a:rPr>
              <a:t>1b)</a:t>
            </a:r>
            <a:r>
              <a:rPr lang="en-AU">
                <a:solidFill>
                  <a:schemeClr val="bg1"/>
                </a:solidFill>
              </a:rPr>
              <a:t> For all Category 1 caesarean sections, services must </a:t>
            </a:r>
            <a:r>
              <a:rPr lang="en-AU" b="1">
                <a:solidFill>
                  <a:schemeClr val="bg1"/>
                </a:solidFill>
              </a:rPr>
              <a:t>record the time in which the decision was made to perform the caesarean section </a:t>
            </a:r>
            <a:r>
              <a:rPr lang="en-AU">
                <a:solidFill>
                  <a:schemeClr val="bg1"/>
                </a:solidFill>
              </a:rPr>
              <a:t>– to enable the accurate recording of the </a:t>
            </a:r>
            <a:r>
              <a:rPr lang="en-AU" b="1">
                <a:solidFill>
                  <a:schemeClr val="bg1"/>
                </a:solidFill>
              </a:rPr>
              <a:t>time taken from the ‘decision to deliver’ to the birth</a:t>
            </a:r>
            <a:r>
              <a:rPr lang="en-AU">
                <a:solidFill>
                  <a:schemeClr val="bg1"/>
                </a:solidFill>
              </a:rPr>
              <a:t> of the baby</a:t>
            </a:r>
          </a:p>
        </p:txBody>
      </p:sp>
    </p:spTree>
    <p:extLst>
      <p:ext uri="{BB962C8B-B14F-4D97-AF65-F5344CB8AC3E}">
        <p14:creationId xmlns:p14="http://schemas.microsoft.com/office/powerpoint/2010/main" val="325795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684000" y="1805536"/>
            <a:ext cx="7689024" cy="1943063"/>
          </a:xfrm>
          <a:solidFill>
            <a:schemeClr val="accent1"/>
          </a:solidFill>
        </p:spPr>
        <p:txBody>
          <a:bodyPr/>
          <a:lstStyle/>
          <a:p>
            <a:r>
              <a:rPr lang="en-AU" b="1">
                <a:solidFill>
                  <a:schemeClr val="bg1"/>
                </a:solidFill>
              </a:rPr>
              <a:t>2.</a:t>
            </a:r>
            <a:r>
              <a:rPr lang="en-AU">
                <a:solidFill>
                  <a:schemeClr val="bg1"/>
                </a:solidFill>
              </a:rPr>
              <a:t> Develop and implement a </a:t>
            </a:r>
            <a:r>
              <a:rPr lang="en-AU" b="1">
                <a:solidFill>
                  <a:schemeClr val="bg1"/>
                </a:solidFill>
              </a:rPr>
              <a:t>formal</a:t>
            </a:r>
            <a:r>
              <a:rPr lang="en-AU" b="1" i="1">
                <a:solidFill>
                  <a:schemeClr val="bg1"/>
                </a:solidFill>
              </a:rPr>
              <a:t> </a:t>
            </a:r>
            <a:r>
              <a:rPr lang="en-AU" b="1">
                <a:solidFill>
                  <a:schemeClr val="bg1"/>
                </a:solidFill>
              </a:rPr>
              <a:t>time out process prior to every instrumental birth and emergency caesarean section</a:t>
            </a:r>
            <a:r>
              <a:rPr lang="en-AU">
                <a:solidFill>
                  <a:schemeClr val="bg1"/>
                </a:solidFill>
              </a:rPr>
              <a:t>, whether in a birth room or in the operating theatre, to improve situational awareness and decision making about whether it is the right mode of birth, in the right location, with the right instrument/s, and the right clinical team in attendance</a:t>
            </a:r>
          </a:p>
          <a:p>
            <a:endParaRPr lang="en-AU"/>
          </a:p>
        </p:txBody>
      </p:sp>
      <p:sp>
        <p:nvSpPr>
          <p:cNvPr id="3" name="Title 2">
            <a:extLst>
              <a:ext uri="{FF2B5EF4-FFF2-40B4-BE49-F238E27FC236}">
                <a16:creationId xmlns:a16="http://schemas.microsoft.com/office/drawing/2014/main" id="{76137BA5-2D2C-478F-8D17-D7839B89C99E}"/>
              </a:ext>
            </a:extLst>
          </p:cNvPr>
          <p:cNvSpPr>
            <a:spLocks noGrp="1"/>
          </p:cNvSpPr>
          <p:nvPr>
            <p:ph type="title"/>
          </p:nvPr>
        </p:nvSpPr>
        <p:spPr/>
        <p:txBody>
          <a:bodyPr/>
          <a:lstStyle/>
          <a:p>
            <a:r>
              <a:rPr lang="en-AU"/>
              <a:t>Recommendations	</a:t>
            </a:r>
          </a:p>
        </p:txBody>
      </p:sp>
    </p:spTree>
    <p:extLst>
      <p:ext uri="{BB962C8B-B14F-4D97-AF65-F5344CB8AC3E}">
        <p14:creationId xmlns:p14="http://schemas.microsoft.com/office/powerpoint/2010/main" val="901229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8E8E9-5112-4A8A-BA28-CE90801FC46F}"/>
              </a:ext>
            </a:extLst>
          </p:cNvPr>
          <p:cNvSpPr>
            <a:spLocks noGrp="1"/>
          </p:cNvSpPr>
          <p:nvPr>
            <p:ph sz="quarter" idx="13"/>
          </p:nvPr>
        </p:nvSpPr>
        <p:spPr>
          <a:xfrm>
            <a:off x="720000" y="3220883"/>
            <a:ext cx="7704000" cy="976193"/>
          </a:xfrm>
          <a:solidFill>
            <a:schemeClr val="accent1"/>
          </a:solidFill>
        </p:spPr>
        <p:txBody>
          <a:bodyPr/>
          <a:lstStyle/>
          <a:p>
            <a:r>
              <a:rPr lang="en-AU" b="1">
                <a:solidFill>
                  <a:schemeClr val="bg1"/>
                </a:solidFill>
              </a:rPr>
              <a:t>4.</a:t>
            </a:r>
            <a:r>
              <a:rPr lang="en-AU">
                <a:solidFill>
                  <a:schemeClr val="bg1"/>
                </a:solidFill>
              </a:rPr>
              <a:t> Formalise pathways for women to have </a:t>
            </a:r>
            <a:r>
              <a:rPr lang="en-AU" b="1">
                <a:solidFill>
                  <a:schemeClr val="bg1"/>
                </a:solidFill>
              </a:rPr>
              <a:t>timely access to specialist clinical consultations from a named tertiary (level 6) service </a:t>
            </a:r>
            <a:r>
              <a:rPr lang="en-AU">
                <a:solidFill>
                  <a:schemeClr val="bg1"/>
                </a:solidFill>
              </a:rPr>
              <a:t>for secondary and primary maternity services</a:t>
            </a:r>
          </a:p>
        </p:txBody>
      </p:sp>
      <p:sp>
        <p:nvSpPr>
          <p:cNvPr id="3" name="Title 2">
            <a:extLst>
              <a:ext uri="{FF2B5EF4-FFF2-40B4-BE49-F238E27FC236}">
                <a16:creationId xmlns:a16="http://schemas.microsoft.com/office/drawing/2014/main" id="{CD0B75F7-825C-424E-A1AF-F758A079DF6D}"/>
              </a:ext>
            </a:extLst>
          </p:cNvPr>
          <p:cNvSpPr>
            <a:spLocks noGrp="1"/>
          </p:cNvSpPr>
          <p:nvPr>
            <p:ph type="title"/>
          </p:nvPr>
        </p:nvSpPr>
        <p:spPr/>
        <p:txBody>
          <a:bodyPr/>
          <a:lstStyle/>
          <a:p>
            <a:r>
              <a:rPr lang="en-AU"/>
              <a:t>Recommendations</a:t>
            </a:r>
          </a:p>
        </p:txBody>
      </p:sp>
      <p:sp>
        <p:nvSpPr>
          <p:cNvPr id="5" name="TextBox 4">
            <a:extLst>
              <a:ext uri="{FF2B5EF4-FFF2-40B4-BE49-F238E27FC236}">
                <a16:creationId xmlns:a16="http://schemas.microsoft.com/office/drawing/2014/main" id="{FBD50CB7-99A5-41D2-8E19-2580BA82AE57}"/>
              </a:ext>
            </a:extLst>
          </p:cNvPr>
          <p:cNvSpPr txBox="1"/>
          <p:nvPr/>
        </p:nvSpPr>
        <p:spPr>
          <a:xfrm>
            <a:off x="720000" y="1532021"/>
            <a:ext cx="7704000" cy="1298817"/>
          </a:xfrm>
          <a:prstGeom prst="rect">
            <a:avLst/>
          </a:prstGeom>
          <a:solidFill>
            <a:schemeClr val="accent1"/>
          </a:solidFill>
        </p:spPr>
        <p:txBody>
          <a:bodyPr wrap="square" rtlCol="0">
            <a:spAutoFit/>
          </a:bodyPr>
          <a:lstStyle/>
          <a:p>
            <a:r>
              <a:rPr lang="en-AU" b="1">
                <a:solidFill>
                  <a:schemeClr val="bg1"/>
                </a:solidFill>
              </a:rPr>
              <a:t>3.</a:t>
            </a:r>
            <a:r>
              <a:rPr lang="en-AU">
                <a:solidFill>
                  <a:schemeClr val="bg1"/>
                </a:solidFill>
              </a:rPr>
              <a:t> Develop and implement a </a:t>
            </a:r>
            <a:r>
              <a:rPr lang="en-AU" b="1">
                <a:solidFill>
                  <a:schemeClr val="bg1"/>
                </a:solidFill>
              </a:rPr>
              <a:t>credentialing</a:t>
            </a:r>
            <a:r>
              <a:rPr lang="en-AU" b="1" i="1">
                <a:solidFill>
                  <a:schemeClr val="bg1"/>
                </a:solidFill>
              </a:rPr>
              <a:t> </a:t>
            </a:r>
            <a:r>
              <a:rPr lang="en-AU" b="1">
                <a:solidFill>
                  <a:schemeClr val="bg1"/>
                </a:solidFill>
              </a:rPr>
              <a:t>process for medical staff practising obstetrics</a:t>
            </a:r>
            <a:r>
              <a:rPr lang="en-AU">
                <a:solidFill>
                  <a:schemeClr val="bg1"/>
                </a:solidFill>
              </a:rPr>
              <a:t> at all levels of training and experience who are undertaking instrumental births and complex caesarean sections</a:t>
            </a:r>
          </a:p>
        </p:txBody>
      </p:sp>
    </p:spTree>
    <p:extLst>
      <p:ext uri="{BB962C8B-B14F-4D97-AF65-F5344CB8AC3E}">
        <p14:creationId xmlns:p14="http://schemas.microsoft.com/office/powerpoint/2010/main" val="162845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p:txBody>
          <a:bodyPr/>
          <a:lstStyle/>
          <a:p>
            <a:r>
              <a:rPr lang="en-AU"/>
              <a:t>Recommendations</a:t>
            </a:r>
          </a:p>
        </p:txBody>
      </p:sp>
      <p:sp>
        <p:nvSpPr>
          <p:cNvPr id="4" name="Content Placeholder 3">
            <a:extLst>
              <a:ext uri="{FF2B5EF4-FFF2-40B4-BE49-F238E27FC236}">
                <a16:creationId xmlns:a16="http://schemas.microsoft.com/office/drawing/2014/main" id="{C868360A-48DF-4C6F-9865-3FA1FB38C42A}"/>
              </a:ext>
            </a:extLst>
          </p:cNvPr>
          <p:cNvSpPr txBox="1">
            <a:spLocks noGrp="1"/>
          </p:cNvSpPr>
          <p:nvPr>
            <p:ph sz="quarter" idx="13"/>
          </p:nvPr>
        </p:nvSpPr>
        <p:spPr>
          <a:xfrm>
            <a:off x="681127" y="2797887"/>
            <a:ext cx="7671461" cy="1882429"/>
          </a:xfrm>
          <a:prstGeom prst="rect">
            <a:avLst/>
          </a:prstGeom>
          <a:solidFill>
            <a:schemeClr val="accent1"/>
          </a:solidFill>
        </p:spPr>
        <p:txBody>
          <a:bodyPr wrap="square" rtlCol="0">
            <a:spAutoFit/>
          </a:bodyPr>
          <a:lstStyle/>
          <a:p>
            <a:r>
              <a:rPr lang="en-AU" b="1">
                <a:solidFill>
                  <a:schemeClr val="bg1"/>
                </a:solidFill>
              </a:rPr>
              <a:t>6.</a:t>
            </a:r>
            <a:r>
              <a:rPr lang="en-AU">
                <a:solidFill>
                  <a:schemeClr val="bg1"/>
                </a:solidFill>
              </a:rPr>
              <a:t> </a:t>
            </a:r>
            <a:r>
              <a:rPr lang="en-AU" b="1">
                <a:solidFill>
                  <a:schemeClr val="bg1"/>
                </a:solidFill>
              </a:rPr>
              <a:t>Evaluate the effectiveness of current services in meeting the specific needs of women during pregnancy and in the year following birth.</a:t>
            </a:r>
            <a:r>
              <a:rPr lang="en-AU">
                <a:solidFill>
                  <a:schemeClr val="bg1"/>
                </a:solidFill>
              </a:rPr>
              <a:t>  If gaps are identified, implement strategies to improve the health and wellbeing of women and families. The areas of mental health and family violence require specific focused attention</a:t>
            </a:r>
            <a:endParaRPr lang="en-AU"/>
          </a:p>
        </p:txBody>
      </p:sp>
      <p:sp>
        <p:nvSpPr>
          <p:cNvPr id="5" name="TextBox 4">
            <a:extLst>
              <a:ext uri="{FF2B5EF4-FFF2-40B4-BE49-F238E27FC236}">
                <a16:creationId xmlns:a16="http://schemas.microsoft.com/office/drawing/2014/main" id="{614E1022-2301-4CE7-8BE6-A93F6E1642E0}"/>
              </a:ext>
            </a:extLst>
          </p:cNvPr>
          <p:cNvSpPr txBox="1"/>
          <p:nvPr/>
        </p:nvSpPr>
        <p:spPr>
          <a:xfrm>
            <a:off x="681127" y="1576935"/>
            <a:ext cx="7671461" cy="997196"/>
          </a:xfrm>
          <a:prstGeom prst="rect">
            <a:avLst/>
          </a:prstGeom>
          <a:solidFill>
            <a:schemeClr val="accent1"/>
          </a:solidFill>
        </p:spPr>
        <p:txBody>
          <a:bodyPr wrap="square" rtlCol="0">
            <a:spAutoFit/>
          </a:bodyPr>
          <a:lstStyle/>
          <a:p>
            <a:r>
              <a:rPr lang="en-AU" b="1">
                <a:solidFill>
                  <a:schemeClr val="bg1"/>
                </a:solidFill>
              </a:rPr>
              <a:t>5.</a:t>
            </a:r>
            <a:r>
              <a:rPr lang="en-AU">
                <a:solidFill>
                  <a:schemeClr val="bg1"/>
                </a:solidFill>
              </a:rPr>
              <a:t> Develop and implement a </a:t>
            </a:r>
            <a:r>
              <a:rPr lang="en-AU" b="1">
                <a:solidFill>
                  <a:schemeClr val="bg1"/>
                </a:solidFill>
              </a:rPr>
              <a:t>system-wide improvement program to prevent women experiencing postpartum haemorrhage (PPH)</a:t>
            </a:r>
          </a:p>
        </p:txBody>
      </p:sp>
    </p:spTree>
    <p:extLst>
      <p:ext uri="{BB962C8B-B14F-4D97-AF65-F5344CB8AC3E}">
        <p14:creationId xmlns:p14="http://schemas.microsoft.com/office/powerpoint/2010/main" val="64154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70"/>
            <a:ext cx="6507167" cy="2402523"/>
          </a:xfrm>
        </p:spPr>
        <p:txBody>
          <a:bodyPr anchor="b">
            <a:normAutofit/>
          </a:bodyPr>
          <a:lstStyle/>
          <a:p>
            <a:pPr algn="l"/>
            <a:r>
              <a:rPr lang="en-AU" sz="2400">
                <a:effectLst>
                  <a:glow rad="38100">
                    <a:schemeClr val="bg1">
                      <a:lumMod val="65000"/>
                      <a:lumOff val="35000"/>
                      <a:alpha val="50000"/>
                    </a:schemeClr>
                  </a:glow>
                </a:effectLst>
              </a:rPr>
              <a:t>For more information</a:t>
            </a: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214604"/>
            <a:ext cx="6507167" cy="1430073"/>
          </a:xfrm>
        </p:spPr>
        <p:txBody>
          <a:bodyPr numCol="1" anchor="t">
            <a:normAutofit fontScale="92500" lnSpcReduction="20000"/>
          </a:bodyPr>
          <a:lstStyle/>
          <a:p>
            <a:pPr lvl="0" algn="l">
              <a:spcAft>
                <a:spcPts val="600"/>
              </a:spcAft>
            </a:pPr>
            <a:r>
              <a:rPr lang="en-AU" sz="1600"/>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600"/>
              <a:t>Maternal mortality and morbidity</a:t>
            </a:r>
          </a:p>
          <a:p>
            <a:pPr marL="285750" lvl="0" indent="-285750" algn="l">
              <a:spcAft>
                <a:spcPts val="600"/>
              </a:spcAft>
              <a:buClr>
                <a:schemeClr val="tx2"/>
              </a:buClr>
              <a:buSzPct val="120000"/>
              <a:buFont typeface="Arial" panose="020B0604020202020204" pitchFamily="34" charset="0"/>
              <a:buChar char="•"/>
            </a:pPr>
            <a:r>
              <a:rPr lang="en-AU" sz="1600"/>
              <a:t>Perinatal mortality</a:t>
            </a:r>
          </a:p>
          <a:p>
            <a:pPr marL="285750" lvl="0" indent="-285750" algn="l">
              <a:spcAft>
                <a:spcPts val="600"/>
              </a:spcAft>
              <a:buClr>
                <a:schemeClr val="tx2"/>
              </a:buClr>
              <a:buSzPct val="120000"/>
              <a:buFont typeface="Arial" panose="020B0604020202020204" pitchFamily="34" charset="0"/>
              <a:buChar char="•"/>
            </a:pPr>
            <a:r>
              <a:rPr lang="en-AU" sz="1600"/>
              <a:t>Child and adolescent mortality</a:t>
            </a:r>
          </a:p>
          <a:p>
            <a:pPr marL="285750" indent="-285750" algn="l">
              <a:spcAft>
                <a:spcPts val="600"/>
              </a:spcAft>
              <a:buClr>
                <a:schemeClr val="tx2"/>
              </a:buClr>
              <a:buSzPct val="120000"/>
              <a:buFont typeface="Arial" panose="020B0604020202020204" pitchFamily="34" charset="0"/>
              <a:buChar char="•"/>
            </a:pPr>
            <a:r>
              <a:rPr lang="en-AU" sz="1600"/>
              <a:t>2019 recommendations</a:t>
            </a:r>
          </a:p>
          <a:p>
            <a:pPr marL="285750" lvl="0" indent="-285750" algn="l">
              <a:buFont typeface="Arial" panose="020B0604020202020204" pitchFamily="34" charset="0"/>
              <a:buChar char="•"/>
            </a:pPr>
            <a:endParaRPr lang="en-AU" sz="1500"/>
          </a:p>
          <a:p>
            <a:pPr marL="285750" lvl="0" indent="-285750" algn="l">
              <a:buFont typeface="Arial" panose="020B0604020202020204" pitchFamily="34" charset="0"/>
              <a:buChar char="•"/>
            </a:pPr>
            <a:endParaRPr lang="en-AU" sz="1500"/>
          </a:p>
          <a:p>
            <a:endParaRPr lang="en-AU" sz="1500"/>
          </a:p>
        </p:txBody>
      </p:sp>
      <p:pic>
        <p:nvPicPr>
          <p:cNvPr id="6" name="Picture 5">
            <a:extLst>
              <a:ext uri="{FF2B5EF4-FFF2-40B4-BE49-F238E27FC236}">
                <a16:creationId xmlns:a16="http://schemas.microsoft.com/office/drawing/2014/main" id="{87E41FC0-34D0-470D-AB03-58A353D8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46" y="912286"/>
            <a:ext cx="7742591" cy="1402202"/>
          </a:xfrm>
          <a:prstGeom prst="rect">
            <a:avLst/>
          </a:prstGeom>
        </p:spPr>
      </p:pic>
    </p:spTree>
    <p:extLst>
      <p:ext uri="{BB962C8B-B14F-4D97-AF65-F5344CB8AC3E}">
        <p14:creationId xmlns:p14="http://schemas.microsoft.com/office/powerpoint/2010/main" val="401353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p:txBody>
          <a:bodyPr/>
          <a:lstStyle/>
          <a:p>
            <a:r>
              <a:rPr lang="en-AU"/>
              <a:t>	www.bettersafercare.vic.gov.au</a:t>
            </a:r>
          </a:p>
          <a:p>
            <a:r>
              <a:rPr lang="en-AU"/>
              <a:t>	</a:t>
            </a:r>
            <a:r>
              <a:rPr lang="en-AU" u="sng">
                <a:solidFill>
                  <a:schemeClr val="tx2"/>
                </a:solidFill>
              </a:rPr>
              <a:t>tanya.farrell@safercare.vic.gov.au</a:t>
            </a:r>
          </a:p>
          <a:p>
            <a:r>
              <a:rPr lang="en-AU"/>
              <a:t>	@</a:t>
            </a:r>
            <a:r>
              <a:rPr lang="en-AU" err="1"/>
              <a:t>safercarevic</a:t>
            </a:r>
            <a:r>
              <a:rPr lang="en-AU"/>
              <a:t> @TanyaFarrell13</a:t>
            </a:r>
          </a:p>
          <a:p>
            <a:r>
              <a:rPr lang="en-AU"/>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dirty="0"/>
              <a:t>Legislative responsibility for data collection</a:t>
            </a:r>
          </a:p>
          <a:p>
            <a:pPr lvl="2"/>
            <a:r>
              <a:rPr lang="en-AU" dirty="0"/>
              <a:t>Victorian Perinatal Data Collection (VPDC)</a:t>
            </a:r>
          </a:p>
          <a:p>
            <a:pPr lvl="2"/>
            <a:r>
              <a:rPr lang="en-AU" dirty="0"/>
              <a:t>Victorian Congenital anomalies register (VCAR)</a:t>
            </a:r>
          </a:p>
          <a:p>
            <a:pPr marL="0" lvl="2" indent="0">
              <a:buNone/>
            </a:pPr>
            <a:r>
              <a:rPr lang="en-AU" dirty="0"/>
              <a:t>Legislative responsibility for health surveillance </a:t>
            </a:r>
          </a:p>
          <a:p>
            <a:pPr lvl="2"/>
            <a:r>
              <a:rPr lang="en-AU" dirty="0"/>
              <a:t>Mortality collections and review of perinatal, child and adolescent, and maternal mortality</a:t>
            </a:r>
          </a:p>
          <a:p>
            <a:pPr lvl="2"/>
            <a:r>
              <a:rPr lang="en-AU" dirty="0"/>
              <a:t>Morbidity collections: severe acute maternal morbidity (SAMM)</a:t>
            </a:r>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t>About CCOPMM</a:t>
            </a:r>
          </a:p>
        </p:txBody>
      </p:sp>
    </p:spTree>
    <p:extLst>
      <p:ext uri="{BB962C8B-B14F-4D97-AF65-F5344CB8AC3E}">
        <p14:creationId xmlns:p14="http://schemas.microsoft.com/office/powerpoint/2010/main" val="38780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p:txBody>
          <a:bodyPr/>
          <a:lstStyle/>
          <a:p>
            <a:r>
              <a:rPr lang="en-AU"/>
              <a:t>Four subcommittees report to CCOPMM:</a:t>
            </a:r>
          </a:p>
          <a:p>
            <a:pPr lvl="2"/>
            <a:r>
              <a:rPr lang="en-AU" b="1"/>
              <a:t>Stillbirth </a:t>
            </a:r>
            <a:r>
              <a:rPr lang="en-AU"/>
              <a:t>– Chair: Professor Susan McDonald</a:t>
            </a:r>
          </a:p>
          <a:p>
            <a:pPr lvl="2"/>
            <a:r>
              <a:rPr lang="en-AU" b="1"/>
              <a:t>Neonatal Mortality and Morbidity </a:t>
            </a:r>
            <a:r>
              <a:rPr lang="en-AU"/>
              <a:t>(0-27 days) – Chair: Professor Rod Hunt</a:t>
            </a:r>
          </a:p>
          <a:p>
            <a:pPr lvl="2"/>
            <a:r>
              <a:rPr lang="en-AU" b="1"/>
              <a:t>Maternal Mortality and Morbidity </a:t>
            </a:r>
            <a:r>
              <a:rPr lang="en-AU"/>
              <a:t>– Chair: Professor Mark </a:t>
            </a:r>
            <a:r>
              <a:rPr lang="en-AU" err="1"/>
              <a:t>Umstad</a:t>
            </a:r>
            <a:endParaRPr lang="en-AU"/>
          </a:p>
          <a:p>
            <a:pPr lvl="2"/>
            <a:r>
              <a:rPr lang="en-AU" b="1"/>
              <a:t>Child and Adolescent Mortality and Morbidity </a:t>
            </a:r>
            <a:r>
              <a:rPr lang="en-AU"/>
              <a:t>(28 days-17 years) – Chair: Professor Paul Monagle </a:t>
            </a: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p:txBody>
          <a:bodyPr/>
          <a:lstStyle/>
          <a:p>
            <a:r>
              <a:rPr lang="en-AU"/>
              <a:t>Undertaking case reviews </a:t>
            </a:r>
          </a:p>
        </p:txBody>
      </p:sp>
    </p:spTree>
    <p:extLst>
      <p:ext uri="{BB962C8B-B14F-4D97-AF65-F5344CB8AC3E}">
        <p14:creationId xmlns:p14="http://schemas.microsoft.com/office/powerpoint/2010/main" val="354434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p:txBody>
          <a:bodyPr/>
          <a:lstStyle/>
          <a:p>
            <a:r>
              <a:rPr lang="en-AU"/>
              <a:t>CCOPMM conducts research itself and also provides data for research purposes</a:t>
            </a:r>
          </a:p>
          <a:p>
            <a:r>
              <a:rPr lang="en-AU"/>
              <a:t>CCOPMM identifies research priorities by:</a:t>
            </a:r>
          </a:p>
          <a:p>
            <a:pPr lvl="2"/>
            <a:r>
              <a:rPr lang="en-AU"/>
              <a:t>analysis of our reports, data and through case reviews    </a:t>
            </a:r>
          </a:p>
          <a:p>
            <a:pPr lvl="2"/>
            <a:r>
              <a:rPr lang="en-AU"/>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t>Undertaking research </a:t>
            </a:r>
          </a:p>
        </p:txBody>
      </p:sp>
    </p:spTree>
    <p:extLst>
      <p:ext uri="{BB962C8B-B14F-4D97-AF65-F5344CB8AC3E}">
        <p14:creationId xmlns:p14="http://schemas.microsoft.com/office/powerpoint/2010/main" val="426991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p:txBody>
          <a:bodyPr/>
          <a:lstStyle/>
          <a:p>
            <a:r>
              <a:rPr lang="en-AU"/>
              <a:t>Independent oversight of all deaths and severe maternal morbidity  </a:t>
            </a:r>
          </a:p>
          <a:p>
            <a:r>
              <a:rPr lang="en-AU"/>
              <a:t>Highlight areas that require improvement – hospital and community </a:t>
            </a:r>
          </a:p>
          <a:p>
            <a:r>
              <a:rPr lang="en-AU"/>
              <a:t>Highlight areas for further research </a:t>
            </a:r>
          </a:p>
          <a:p>
            <a:r>
              <a:rPr lang="en-AU"/>
              <a:t>Inform the development of policies and guidelines</a:t>
            </a:r>
          </a:p>
          <a:p>
            <a:r>
              <a:rPr lang="en-AU"/>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p:txBody>
          <a:bodyPr/>
          <a:lstStyle/>
          <a:p>
            <a:r>
              <a:rPr lang="en-AU"/>
              <a:t>Why do we do what we do?</a:t>
            </a:r>
          </a:p>
        </p:txBody>
      </p:sp>
    </p:spTree>
    <p:extLst>
      <p:ext uri="{BB962C8B-B14F-4D97-AF65-F5344CB8AC3E}">
        <p14:creationId xmlns:p14="http://schemas.microsoft.com/office/powerpoint/2010/main" val="356412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a:t>
            </a:r>
          </a:p>
        </p:txBody>
      </p:sp>
    </p:spTree>
    <p:extLst>
      <p:ext uri="{BB962C8B-B14F-4D97-AF65-F5344CB8AC3E}">
        <p14:creationId xmlns:p14="http://schemas.microsoft.com/office/powerpoint/2010/main" val="24179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A468E7-563F-4762-B7B3-0868661A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1" y="1636570"/>
            <a:ext cx="7688597" cy="2797192"/>
          </a:xfrm>
          <a:prstGeom prst="rect">
            <a:avLst/>
          </a:prstGeom>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00000"/>
            <a:ext cx="7740000" cy="828000"/>
          </a:xfrm>
        </p:spPr>
        <p:txBody>
          <a:bodyPr/>
          <a:lstStyle/>
          <a:p>
            <a:r>
              <a:rPr lang="en-AU" sz="2400"/>
              <a:t>Births in 2019</a:t>
            </a:r>
          </a:p>
        </p:txBody>
      </p:sp>
    </p:spTree>
    <p:extLst>
      <p:ext uri="{BB962C8B-B14F-4D97-AF65-F5344CB8AC3E}">
        <p14:creationId xmlns:p14="http://schemas.microsoft.com/office/powerpoint/2010/main" val="2185254478"/>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38ff2d-9f71-4e0c-809c-63178b66e3a9">
      <UserInfo>
        <DisplayName>SharingLinks.d604f0db-a255-44b0-9699-deb26046b44b.Flexible.a02c1f1b-05d8-4110-b310-b93a86d38c5a</DisplayName>
        <AccountId>45</AccountId>
        <AccountType/>
      </UserInfo>
      <UserInfo>
        <DisplayName>Ellyse Marum (DHHS)</DisplayName>
        <AccountId>23</AccountId>
        <AccountType/>
      </UserInfo>
      <UserInfo>
        <DisplayName>Amanda Walpole (DHHS)</DisplayName>
        <AccountId>39</AccountId>
        <AccountType/>
      </UserInfo>
      <UserInfo>
        <DisplayName>Tanya Farrell (DHHS)</DisplayName>
        <AccountId>11</AccountId>
        <AccountType/>
      </UserInfo>
      <UserInfo>
        <DisplayName>Emma Gumbleton (DHHS)</DisplayName>
        <AccountId>14</AccountId>
        <AccountType/>
      </UserInfo>
      <UserInfo>
        <DisplayName>Terry Truman (Health)</DisplayName>
        <AccountId>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DFDB3CCA7CE54AA42F05FDFD5130DA" ma:contentTypeVersion="10" ma:contentTypeDescription="Create a new document." ma:contentTypeScope="" ma:versionID="28e52057677a09d2b67d18402b36de5f">
  <xsd:schema xmlns:xsd="http://www.w3.org/2001/XMLSchema" xmlns:xs="http://www.w3.org/2001/XMLSchema" xmlns:p="http://schemas.microsoft.com/office/2006/metadata/properties" xmlns:ns2="6fcdb6e3-7bed-48bc-92a0-c164f79f5d9b" xmlns:ns3="7a38ff2d-9f71-4e0c-809c-63178b66e3a9" targetNamespace="http://schemas.microsoft.com/office/2006/metadata/properties" ma:root="true" ma:fieldsID="06b691ebd1569567bcaf048630093985" ns2:_="" ns3:_="">
    <xsd:import namespace="6fcdb6e3-7bed-48bc-92a0-c164f79f5d9b"/>
    <xsd:import namespace="7a38ff2d-9f71-4e0c-809c-63178b66e3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db6e3-7bed-48bc-92a0-c164f79f5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8ff2d-9f71-4e0c-809c-63178b66e3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D9B1D-AF04-4830-AD40-6EDC8181AC55}">
  <ds:schemaRefs>
    <ds:schemaRef ds:uri="http://schemas.microsoft.com/office/2006/metadata/properties"/>
    <ds:schemaRef ds:uri="http://purl.org/dc/terms/"/>
    <ds:schemaRef ds:uri="http://schemas.openxmlformats.org/package/2006/metadata/core-properties"/>
    <ds:schemaRef ds:uri="http://purl.org/dc/dcmitype/"/>
    <ds:schemaRef ds:uri="6fcdb6e3-7bed-48bc-92a0-c164f79f5d9b"/>
    <ds:schemaRef ds:uri="http://schemas.microsoft.com/office/2006/documentManagement/types"/>
    <ds:schemaRef ds:uri="http://purl.org/dc/elements/1.1/"/>
    <ds:schemaRef ds:uri="http://schemas.microsoft.com/office/infopath/2007/PartnerControls"/>
    <ds:schemaRef ds:uri="7a38ff2d-9f71-4e0c-809c-63178b66e3a9"/>
    <ds:schemaRef ds:uri="http://www.w3.org/XML/1998/namespace"/>
  </ds:schemaRefs>
</ds:datastoreItem>
</file>

<file path=customXml/itemProps2.xml><?xml version="1.0" encoding="utf-8"?>
<ds:datastoreItem xmlns:ds="http://schemas.openxmlformats.org/officeDocument/2006/customXml" ds:itemID="{FFF81C5E-7A2F-42C4-809B-EF88AB5646E4}">
  <ds:schemaRefs>
    <ds:schemaRef ds:uri="http://schemas.microsoft.com/sharepoint/v3/contenttype/forms"/>
  </ds:schemaRefs>
</ds:datastoreItem>
</file>

<file path=customXml/itemProps3.xml><?xml version="1.0" encoding="utf-8"?>
<ds:datastoreItem xmlns:ds="http://schemas.openxmlformats.org/officeDocument/2006/customXml" ds:itemID="{D90717CF-4F32-4832-AAA1-4C2C5D655CE4}">
  <ds:schemaRefs>
    <ds:schemaRef ds:uri="6fcdb6e3-7bed-48bc-92a0-c164f79f5d9b"/>
    <ds:schemaRef ds:uri="7a38ff2d-9f71-4e0c-809c-63178b66e3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770</Words>
  <Application>Microsoft Office PowerPoint</Application>
  <PresentationFormat>Custom</PresentationFormat>
  <Paragraphs>150</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VIC</vt:lpstr>
      <vt:lpstr>VIC SemiBold</vt:lpstr>
      <vt:lpstr>Wingdings</vt:lpstr>
      <vt:lpstr>Office Theme</vt:lpstr>
      <vt:lpstr>PowerPoint Presentation</vt:lpstr>
      <vt:lpstr>PowerPoint Presentation</vt:lpstr>
      <vt:lpstr>About CCOPMM </vt:lpstr>
      <vt:lpstr>About CCOPMM</vt:lpstr>
      <vt:lpstr>Undertaking case reviews </vt:lpstr>
      <vt:lpstr>Undertaking research </vt:lpstr>
      <vt:lpstr>Why do we do what we do?</vt:lpstr>
      <vt:lpstr>PowerPoint Presentation</vt:lpstr>
      <vt:lpstr>Births in 2019</vt:lpstr>
      <vt:lpstr>Birth numbers over time </vt:lpstr>
      <vt:lpstr>Trends in birthing numbers and gestation (%) </vt:lpstr>
      <vt:lpstr>Top 10: mothers born in Non-English speaking countries  </vt:lpstr>
      <vt:lpstr>Characteristics of mothers and babies </vt:lpstr>
      <vt:lpstr>Body mass index at booking </vt:lpstr>
      <vt:lpstr>Smoking reported during pregnancy </vt:lpstr>
      <vt:lpstr>Smoking reported during pregnancy </vt:lpstr>
      <vt:lpstr>Method of birth</vt:lpstr>
      <vt:lpstr>Trends in method of birth </vt:lpstr>
      <vt:lpstr>Onset of labour</vt:lpstr>
      <vt:lpstr>Babies in 2019 </vt:lpstr>
      <vt:lpstr>PowerPoint Presentation</vt:lpstr>
      <vt:lpstr>Aboriginal births in 2019 </vt:lpstr>
      <vt:lpstr>Age comparison: Aboriginal and Non-Aboriginal   </vt:lpstr>
      <vt:lpstr>Body mass index at booking by Aboriginal status</vt:lpstr>
      <vt:lpstr>Birth outcomes in 2019 </vt:lpstr>
      <vt:lpstr>Birth outcomes in 2019 </vt:lpstr>
      <vt:lpstr>Smoking during pregnancy </vt:lpstr>
      <vt:lpstr>Smoking during pregnancy by Aboriginal status</vt:lpstr>
      <vt:lpstr>PowerPoint Presentation</vt:lpstr>
      <vt:lpstr>Recommendations</vt:lpstr>
      <vt:lpstr>Recommendations </vt:lpstr>
      <vt:lpstr>Recommendations</vt:lpstr>
      <vt:lpstr>Recommendations</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Terry</cp:lastModifiedBy>
  <cp:revision>2</cp:revision>
  <dcterms:created xsi:type="dcterms:W3CDTF">2018-05-14T05:26:30Z</dcterms:created>
  <dcterms:modified xsi:type="dcterms:W3CDTF">2021-02-03T04:27:33Z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0x010100F0DFDB3CCA7CE54AA42F05FDFD5130DA</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2021-01-19T22:10:35Z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49f04c12-1489-4438-92bb-08cb10d24f35</vt:lpwstr>
  </property>
  <property fmtid="{D5CDD505-2E9C-101B-9397-08002B2CF9AE}" pid="9" name="MSIP_Label_3d6aa9fe-4ab7-4a7c-8e39-ccc0b3ffed53_ContentBits">
    <vt:lpwstr>0</vt:lpwstr>
  </property>
</Properties>
</file>