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6"/>
  </p:notesMasterIdLst>
  <p:handoutMasterIdLst>
    <p:handoutMasterId r:id="rId37"/>
  </p:handoutMasterIdLst>
  <p:sldIdLst>
    <p:sldId id="353" r:id="rId5"/>
    <p:sldId id="354" r:id="rId6"/>
    <p:sldId id="378" r:id="rId7"/>
    <p:sldId id="379" r:id="rId8"/>
    <p:sldId id="707" r:id="rId9"/>
    <p:sldId id="699" r:id="rId10"/>
    <p:sldId id="700" r:id="rId11"/>
    <p:sldId id="337" r:id="rId12"/>
    <p:sldId id="701" r:id="rId13"/>
    <p:sldId id="289" r:id="rId14"/>
    <p:sldId id="366" r:id="rId15"/>
    <p:sldId id="367" r:id="rId16"/>
    <p:sldId id="365" r:id="rId17"/>
    <p:sldId id="364" r:id="rId18"/>
    <p:sldId id="319" r:id="rId19"/>
    <p:sldId id="362" r:id="rId20"/>
    <p:sldId id="363" r:id="rId21"/>
    <p:sldId id="338" r:id="rId22"/>
    <p:sldId id="322" r:id="rId23"/>
    <p:sldId id="323" r:id="rId24"/>
    <p:sldId id="324" r:id="rId25"/>
    <p:sldId id="326" r:id="rId26"/>
    <p:sldId id="702" r:id="rId27"/>
    <p:sldId id="314" r:id="rId28"/>
    <p:sldId id="703" r:id="rId29"/>
    <p:sldId id="704" r:id="rId30"/>
    <p:sldId id="705" r:id="rId31"/>
    <p:sldId id="312" r:id="rId32"/>
    <p:sldId id="706" r:id="rId33"/>
    <p:sldId id="341" r:id="rId34"/>
    <p:sldId id="335" r:id="rId35"/>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Walpole (DHHS)" initials="AW(" lastIdx="3" clrIdx="0">
    <p:extLst>
      <p:ext uri="{19B8F6BF-5375-455C-9EA6-DF929625EA0E}">
        <p15:presenceInfo xmlns:p15="http://schemas.microsoft.com/office/powerpoint/2012/main" userId="S::Amanda.Walpole@safercare.vic.gov.au::2600fc67-443c-4188-9fcd-2cbeb5c1d698" providerId="AD"/>
      </p:ext>
    </p:extLst>
  </p:cmAuthor>
  <p:cmAuthor id="2" name="Rebecca Doherty (DHHS)" initials="RD(" lastIdx="2" clrIdx="1">
    <p:extLst>
      <p:ext uri="{19B8F6BF-5375-455C-9EA6-DF929625EA0E}">
        <p15:presenceInfo xmlns:p15="http://schemas.microsoft.com/office/powerpoint/2012/main" userId="S::Rebecca.Doherty@safercare.vic.gov.au::421d7ebf-866f-433e-b861-125276af94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FCF"/>
    <a:srgbClr val="660099"/>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FBC27-E95A-4AE5-9310-B34B21E50BD9}" v="27" dt="2021-02-02T06:17:54.841"/>
    <p1510:client id="{A9A95482-2D24-4A5D-8572-615DAFE0B4BC}" v="62" dt="2021-02-03T01:47:38.632"/>
    <p1510:client id="{FAA23132-745B-42EC-A640-CECBB85EBFF0}" v="35" dt="2021-02-02T02:41:21.916"/>
  </p1510:revLst>
</p1510:revInfo>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2/3/2021</a:t>
            </a:fld>
            <a:endParaRPr lang="en-US"/>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2/3/2021</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45" lvl="1" indent="0">
              <a:buFont typeface="Arial" panose="020B0604020202020204" pitchFamily="34" charset="0"/>
              <a:buNone/>
            </a:pPr>
            <a:endParaRPr lang="en-AU" b="1" i="0"/>
          </a:p>
        </p:txBody>
      </p:sp>
      <p:sp>
        <p:nvSpPr>
          <p:cNvPr id="4" name="Slide Number Placeholder 3"/>
          <p:cNvSpPr>
            <a:spLocks noGrp="1"/>
          </p:cNvSpPr>
          <p:nvPr>
            <p:ph type="sldNum" sz="quarter" idx="5"/>
          </p:nvPr>
        </p:nvSpPr>
        <p:spPr/>
        <p:txBody>
          <a:bodyPr/>
          <a:lstStyle/>
          <a:p>
            <a:fld id="{E212429E-84F1-4454-9E84-CF1ED96B85E3}" type="slidenum">
              <a:rPr lang="en-US" smtClean="0"/>
              <a:t>5</a:t>
            </a:fld>
            <a:endParaRPr lang="en-US"/>
          </a:p>
        </p:txBody>
      </p:sp>
    </p:spTree>
    <p:extLst>
      <p:ext uri="{BB962C8B-B14F-4D97-AF65-F5344CB8AC3E}">
        <p14:creationId xmlns:p14="http://schemas.microsoft.com/office/powerpoint/2010/main" val="25345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12429E-84F1-4454-9E84-CF1ED96B85E3}" type="slidenum">
              <a:rPr lang="en-US" smtClean="0"/>
              <a:t>23</a:t>
            </a:fld>
            <a:endParaRPr lang="en-US"/>
          </a:p>
        </p:txBody>
      </p:sp>
    </p:spTree>
    <p:extLst>
      <p:ext uri="{BB962C8B-B14F-4D97-AF65-F5344CB8AC3E}">
        <p14:creationId xmlns:p14="http://schemas.microsoft.com/office/powerpoint/2010/main" val="339351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a:t>Day Month Year</a:t>
            </a:r>
            <a:endParaRPr lang="en-AU"/>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7"/>
          </p:nvPr>
        </p:nvSpPr>
        <p:spPr/>
        <p:txBody>
          <a:bodyPr/>
          <a:lstStyle/>
          <a:p>
            <a:endParaRPr lang="en-US"/>
          </a:p>
        </p:txBody>
      </p:sp>
      <p:sp>
        <p:nvSpPr>
          <p:cNvPr id="4" name="Footer Placeholder 3"/>
          <p:cNvSpPr>
            <a:spLocks noGrp="1"/>
          </p:cNvSpPr>
          <p:nvPr>
            <p:ph type="ftr" sz="quarter" idx="28"/>
          </p:nvPr>
        </p:nvSpPr>
        <p:spPr/>
        <p:txBody>
          <a:bodyPr/>
          <a:lstStyle/>
          <a:p>
            <a:endParaRPr lang="en-US"/>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624"/>
            <a:ext cx="6507167" cy="2402523"/>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7349"/>
            <a:ext cx="6507167" cy="1430073"/>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93B6B-B717-484C-BCAE-6C5A3207E3CE}" type="datetimeFigureOut">
              <a:rPr lang="en-AU" smtClean="0"/>
              <a:t>3/02/2021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2F0CBAE-0B15-4792-91CA-FED1FF095F0A}" type="slidenum">
              <a:rPr lang="en-AU" smtClean="0"/>
              <a:t>‹#›</a:t>
            </a:fld>
            <a:endParaRPr lang="en-AU"/>
          </a:p>
        </p:txBody>
      </p:sp>
    </p:spTree>
    <p:extLst>
      <p:ext uri="{BB962C8B-B14F-4D97-AF65-F5344CB8AC3E}">
        <p14:creationId xmlns:p14="http://schemas.microsoft.com/office/powerpoint/2010/main" val="24723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endParaRPr lang="en-US"/>
          </a:p>
        </p:txBody>
      </p:sp>
      <p:sp>
        <p:nvSpPr>
          <p:cNvPr id="3" name="Footer Placeholder 2"/>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3" name="Chart Placeholder 2"/>
          <p:cNvSpPr>
            <a:spLocks noGrp="1"/>
          </p:cNvSpPr>
          <p:nvPr>
            <p:ph type="chart" sz="quarter" idx="13"/>
          </p:nvPr>
        </p:nvSpPr>
        <p:spPr>
          <a:xfrm>
            <a:off x="684000" y="2196000"/>
            <a:ext cx="3780000" cy="2628000"/>
          </a:xfrm>
        </p:spPr>
        <p:txBody>
          <a:bodyPr/>
          <a:lstStyle/>
          <a:p>
            <a:endParaRPr lang="en-AU"/>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5" name="Table Placeholder 4"/>
          <p:cNvSpPr>
            <a:spLocks noGrp="1"/>
          </p:cNvSpPr>
          <p:nvPr>
            <p:ph type="tbl" sz="quarter" idx="14"/>
          </p:nvPr>
        </p:nvSpPr>
        <p:spPr>
          <a:xfrm>
            <a:off x="684000" y="2232001"/>
            <a:ext cx="3708000" cy="2070000"/>
          </a:xfrm>
        </p:spPr>
        <p:txBody>
          <a:bodyPr/>
          <a:lstStyle/>
          <a:p>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a:p>
        </p:txBody>
      </p:sp>
      <p:sp>
        <p:nvSpPr>
          <p:cNvPr id="9" name="Footer Placeholder 8"/>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p>
        </p:txBody>
      </p:sp>
      <p:sp>
        <p:nvSpPr>
          <p:cNvPr id="4" name="Text Placeholder 3"/>
          <p:cNvSpPr>
            <a:spLocks noGrp="1"/>
          </p:cNvSpPr>
          <p:nvPr>
            <p:ph type="body" sz="quarter" idx="11"/>
          </p:nvPr>
        </p:nvSpPr>
        <p:spPr>
          <a:xfrm>
            <a:off x="684000" y="1782000"/>
            <a:ext cx="3780000" cy="30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p>
        </p:txBody>
      </p:sp>
      <p:sp>
        <p:nvSpPr>
          <p:cNvPr id="5" name="Table Placeholder 4"/>
          <p:cNvSpPr>
            <a:spLocks noGrp="1"/>
          </p:cNvSpPr>
          <p:nvPr>
            <p:ph type="tbl" sz="quarter" idx="10"/>
          </p:nvPr>
        </p:nvSpPr>
        <p:spPr>
          <a:xfrm>
            <a:off x="684212" y="1728000"/>
            <a:ext cx="7740000" cy="3132000"/>
          </a:xfrm>
        </p:spPr>
        <p:txBody>
          <a:bodyPr/>
          <a:lstStyle/>
          <a:p>
            <a:endParaRPr lang="en-AU"/>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a:p>
        </p:txBody>
      </p:sp>
      <p:cxnSp>
        <p:nvCxnSpPr>
          <p:cNvPr id="9" name="Straight Connector 8"/>
          <p:cNvCxnSpPr/>
          <p:nvPr userDrawn="1"/>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 id="2147483682" r:id="rId14"/>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bettersafercare.vic.gov.au/publications/victorias-mothers-babies-and-children-2019" TargetMode="External"/><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FACA-2B87-41A6-BB74-C77BF0A32EDC}"/>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1C78D8A7-557E-428A-9C87-6D0C7916BECE}"/>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id="{287DF0EF-8F90-4D2A-B29B-0416BAD50851}"/>
              </a:ext>
            </a:extLst>
          </p:cNvPr>
          <p:cNvPicPr>
            <a:picLocks noChangeAspect="1"/>
          </p:cNvPicPr>
          <p:nvPr/>
        </p:nvPicPr>
        <p:blipFill rotWithShape="1">
          <a:blip r:embed="rId2">
            <a:extLst>
              <a:ext uri="{28A0092B-C50C-407E-A947-70E740481C1C}">
                <a14:useLocalDpi xmlns:a14="http://schemas.microsoft.com/office/drawing/2010/main" val="0"/>
              </a:ext>
            </a:extLst>
          </a:blip>
          <a:srcRect l="-2180" r="2180" b="60920"/>
          <a:stretch/>
        </p:blipFill>
        <p:spPr>
          <a:xfrm>
            <a:off x="-237930" y="-47389"/>
            <a:ext cx="9447245" cy="5318996"/>
          </a:xfrm>
          <a:prstGeom prst="rect">
            <a:avLst/>
          </a:prstGeom>
        </p:spPr>
      </p:pic>
      <p:pic>
        <p:nvPicPr>
          <p:cNvPr id="5" name="Picture 4">
            <a:extLst>
              <a:ext uri="{FF2B5EF4-FFF2-40B4-BE49-F238E27FC236}">
                <a16:creationId xmlns:a16="http://schemas.microsoft.com/office/drawing/2014/main" id="{FCD2AC3D-30A3-419B-83BE-F137DA46B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71" y="-173140"/>
            <a:ext cx="2939917" cy="1810638"/>
          </a:xfrm>
          <a:prstGeom prst="rect">
            <a:avLst/>
          </a:prstGeom>
        </p:spPr>
      </p:pic>
      <p:sp>
        <p:nvSpPr>
          <p:cNvPr id="6" name="TextBox 5">
            <a:extLst>
              <a:ext uri="{FF2B5EF4-FFF2-40B4-BE49-F238E27FC236}">
                <a16:creationId xmlns:a16="http://schemas.microsoft.com/office/drawing/2014/main" id="{64BE237A-1257-4C6D-9C36-E434123C10F2}"/>
              </a:ext>
            </a:extLst>
          </p:cNvPr>
          <p:cNvSpPr txBox="1"/>
          <p:nvPr/>
        </p:nvSpPr>
        <p:spPr>
          <a:xfrm>
            <a:off x="433873" y="2127033"/>
            <a:ext cx="6809015" cy="2433423"/>
          </a:xfrm>
          <a:prstGeom prst="rect">
            <a:avLst/>
          </a:prstGeom>
          <a:noFill/>
        </p:spPr>
        <p:txBody>
          <a:bodyPr wrap="square" rtlCol="0">
            <a:spAutoFit/>
          </a:bodyPr>
          <a:lstStyle/>
          <a:p>
            <a:r>
              <a:rPr lang="en-AU" sz="4050" b="1">
                <a:solidFill>
                  <a:schemeClr val="bg1"/>
                </a:solidFill>
                <a:latin typeface="VIC" panose="00000500000000000000" pitchFamily="2" charset="0"/>
              </a:rPr>
              <a:t>Victoria’s mothers, babies and children 2019</a:t>
            </a:r>
          </a:p>
          <a:p>
            <a:r>
              <a:rPr lang="en-US" sz="2800" b="1" dirty="0">
                <a:solidFill>
                  <a:schemeClr val="bg1"/>
                </a:solidFill>
                <a:latin typeface="VIC" panose="00000500000000000000" pitchFamily="2" charset="0"/>
              </a:rPr>
              <a:t>Perinatal mortality </a:t>
            </a:r>
          </a:p>
          <a:p>
            <a:endParaRPr lang="en-AU" sz="2400">
              <a:solidFill>
                <a:schemeClr val="bg1"/>
              </a:solidFill>
              <a:latin typeface="VIC" panose="00000500000000000000" pitchFamily="2" charset="0"/>
            </a:endParaRPr>
          </a:p>
        </p:txBody>
      </p:sp>
      <p:pic>
        <p:nvPicPr>
          <p:cNvPr id="8" name="Picture 7">
            <a:extLst>
              <a:ext uri="{FF2B5EF4-FFF2-40B4-BE49-F238E27FC236}">
                <a16:creationId xmlns:a16="http://schemas.microsoft.com/office/drawing/2014/main" id="{1E655177-DB2A-46D4-B879-4C31D55BE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23" y="-47389"/>
            <a:ext cx="1986892" cy="1653223"/>
          </a:xfrm>
          <a:prstGeom prst="rect">
            <a:avLst/>
          </a:prstGeom>
        </p:spPr>
      </p:pic>
    </p:spTree>
    <p:extLst>
      <p:ext uri="{BB962C8B-B14F-4D97-AF65-F5344CB8AC3E}">
        <p14:creationId xmlns:p14="http://schemas.microsoft.com/office/powerpoint/2010/main" val="155147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A468E7-563F-4762-B7B3-0868661AB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01" y="1636570"/>
            <a:ext cx="7688597" cy="2797192"/>
          </a:xfrm>
          <a:prstGeom prst="rect">
            <a:avLst/>
          </a:prstGeom>
        </p:spPr>
      </p:pic>
      <p:sp>
        <p:nvSpPr>
          <p:cNvPr id="7" name="Title 2">
            <a:extLst>
              <a:ext uri="{FF2B5EF4-FFF2-40B4-BE49-F238E27FC236}">
                <a16:creationId xmlns:a16="http://schemas.microsoft.com/office/drawing/2014/main" id="{6CD34784-7F3E-4093-9E62-27C0DF5DE7B9}"/>
              </a:ext>
            </a:extLst>
          </p:cNvPr>
          <p:cNvSpPr>
            <a:spLocks noGrp="1"/>
          </p:cNvSpPr>
          <p:nvPr>
            <p:ph type="title"/>
          </p:nvPr>
        </p:nvSpPr>
        <p:spPr>
          <a:xfrm>
            <a:off x="684000" y="900000"/>
            <a:ext cx="7740000" cy="828000"/>
          </a:xfrm>
        </p:spPr>
        <p:txBody>
          <a:bodyPr/>
          <a:lstStyle/>
          <a:p>
            <a:r>
              <a:rPr lang="en-AU" sz="2400"/>
              <a:t>Births in 2019</a:t>
            </a:r>
          </a:p>
        </p:txBody>
      </p:sp>
    </p:spTree>
    <p:extLst>
      <p:ext uri="{BB962C8B-B14F-4D97-AF65-F5344CB8AC3E}">
        <p14:creationId xmlns:p14="http://schemas.microsoft.com/office/powerpoint/2010/main" val="218525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CE0A-B95B-4B30-95DB-8C5FB2947E80}"/>
              </a:ext>
            </a:extLst>
          </p:cNvPr>
          <p:cNvSpPr>
            <a:spLocks noGrp="1"/>
          </p:cNvSpPr>
          <p:nvPr>
            <p:ph type="title"/>
          </p:nvPr>
        </p:nvSpPr>
        <p:spPr/>
        <p:txBody>
          <a:bodyPr/>
          <a:lstStyle/>
          <a:p>
            <a:r>
              <a:rPr lang="en-AU"/>
              <a:t>Perinatal deaths in 2019 </a:t>
            </a:r>
          </a:p>
        </p:txBody>
      </p:sp>
      <p:pic>
        <p:nvPicPr>
          <p:cNvPr id="4" name="Picture 3">
            <a:extLst>
              <a:ext uri="{FF2B5EF4-FFF2-40B4-BE49-F238E27FC236}">
                <a16:creationId xmlns:a16="http://schemas.microsoft.com/office/drawing/2014/main" id="{D1838D28-1164-456A-A4B9-AD9EBAB98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728000"/>
            <a:ext cx="7739999" cy="2803813"/>
          </a:xfrm>
          <a:prstGeom prst="rect">
            <a:avLst/>
          </a:prstGeom>
        </p:spPr>
      </p:pic>
    </p:spTree>
    <p:extLst>
      <p:ext uri="{BB962C8B-B14F-4D97-AF65-F5344CB8AC3E}">
        <p14:creationId xmlns:p14="http://schemas.microsoft.com/office/powerpoint/2010/main" val="281012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B2EA-4C80-493F-BA6A-BB59D1E3A36B}"/>
              </a:ext>
            </a:extLst>
          </p:cNvPr>
          <p:cNvSpPr>
            <a:spLocks noGrp="1"/>
          </p:cNvSpPr>
          <p:nvPr>
            <p:ph type="title"/>
          </p:nvPr>
        </p:nvSpPr>
        <p:spPr/>
        <p:txBody>
          <a:bodyPr/>
          <a:lstStyle/>
          <a:p>
            <a:r>
              <a:rPr lang="en-AU"/>
              <a:t>Causes of deaths using PSANZ classifications </a:t>
            </a:r>
          </a:p>
        </p:txBody>
      </p:sp>
      <p:pic>
        <p:nvPicPr>
          <p:cNvPr id="4" name="Picture 3">
            <a:extLst>
              <a:ext uri="{FF2B5EF4-FFF2-40B4-BE49-F238E27FC236}">
                <a16:creationId xmlns:a16="http://schemas.microsoft.com/office/drawing/2014/main" id="{8AC53563-3D3A-4ABE-BEDB-FC6DD3086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00" y="1543650"/>
            <a:ext cx="8101600" cy="3496063"/>
          </a:xfrm>
          <a:prstGeom prst="rect">
            <a:avLst/>
          </a:prstGeom>
        </p:spPr>
      </p:pic>
    </p:spTree>
    <p:extLst>
      <p:ext uri="{BB962C8B-B14F-4D97-AF65-F5344CB8AC3E}">
        <p14:creationId xmlns:p14="http://schemas.microsoft.com/office/powerpoint/2010/main" val="382127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18C4-01C2-4D17-92A6-48BF0B5FD7BC}"/>
              </a:ext>
            </a:extLst>
          </p:cNvPr>
          <p:cNvSpPr>
            <a:spLocks noGrp="1"/>
          </p:cNvSpPr>
          <p:nvPr>
            <p:ph type="title"/>
          </p:nvPr>
        </p:nvSpPr>
        <p:spPr/>
        <p:txBody>
          <a:bodyPr/>
          <a:lstStyle/>
          <a:p>
            <a:r>
              <a:rPr lang="en-AU"/>
              <a:t>Perinatal mortality rates in 2019 </a:t>
            </a:r>
          </a:p>
        </p:txBody>
      </p:sp>
      <p:pic>
        <p:nvPicPr>
          <p:cNvPr id="12" name="Picture 11">
            <a:extLst>
              <a:ext uri="{FF2B5EF4-FFF2-40B4-BE49-F238E27FC236}">
                <a16:creationId xmlns:a16="http://schemas.microsoft.com/office/drawing/2014/main" id="{37D85E5B-768E-4F2E-9038-BA7E0E6BC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2318124"/>
            <a:ext cx="2147767" cy="1479392"/>
          </a:xfrm>
          <a:prstGeom prst="rect">
            <a:avLst/>
          </a:prstGeom>
        </p:spPr>
      </p:pic>
      <p:pic>
        <p:nvPicPr>
          <p:cNvPr id="20" name="Picture 19">
            <a:extLst>
              <a:ext uri="{FF2B5EF4-FFF2-40B4-BE49-F238E27FC236}">
                <a16:creationId xmlns:a16="http://schemas.microsoft.com/office/drawing/2014/main" id="{FEC68265-349E-4063-87FC-4B973E882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246" y="1565498"/>
            <a:ext cx="4168473" cy="1479391"/>
          </a:xfrm>
          <a:prstGeom prst="rect">
            <a:avLst/>
          </a:prstGeom>
        </p:spPr>
      </p:pic>
      <p:pic>
        <p:nvPicPr>
          <p:cNvPr id="22" name="Picture 21">
            <a:extLst>
              <a:ext uri="{FF2B5EF4-FFF2-40B4-BE49-F238E27FC236}">
                <a16:creationId xmlns:a16="http://schemas.microsoft.com/office/drawing/2014/main" id="{28B4FE6F-6F0F-47F8-9AA1-216955784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043" y="3242237"/>
            <a:ext cx="4179676" cy="1479390"/>
          </a:xfrm>
          <a:prstGeom prst="rect">
            <a:avLst/>
          </a:prstGeom>
        </p:spPr>
      </p:pic>
      <p:cxnSp>
        <p:nvCxnSpPr>
          <p:cNvPr id="24" name="Straight Connector 23">
            <a:extLst>
              <a:ext uri="{FF2B5EF4-FFF2-40B4-BE49-F238E27FC236}">
                <a16:creationId xmlns:a16="http://schemas.microsoft.com/office/drawing/2014/main" id="{C485682E-83E1-4757-A628-D160079A3505}"/>
              </a:ext>
            </a:extLst>
          </p:cNvPr>
          <p:cNvCxnSpPr>
            <a:stCxn id="12" idx="3"/>
            <a:endCxn id="20" idx="1"/>
          </p:cNvCxnSpPr>
          <p:nvPr/>
        </p:nvCxnSpPr>
        <p:spPr>
          <a:xfrm flipV="1">
            <a:off x="2831767" y="2305194"/>
            <a:ext cx="1339479" cy="752626"/>
          </a:xfrm>
          <a:prstGeom prst="line">
            <a:avLst/>
          </a:prstGeom>
          <a:ln w="15875">
            <a:solidFill>
              <a:srgbClr val="66009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59C0DE-DAEC-4504-A229-B0832380113C}"/>
              </a:ext>
            </a:extLst>
          </p:cNvPr>
          <p:cNvCxnSpPr>
            <a:cxnSpLocks/>
            <a:stCxn id="12" idx="3"/>
            <a:endCxn id="22" idx="1"/>
          </p:cNvCxnSpPr>
          <p:nvPr/>
        </p:nvCxnSpPr>
        <p:spPr>
          <a:xfrm>
            <a:off x="2831767" y="3057820"/>
            <a:ext cx="1328276" cy="924112"/>
          </a:xfrm>
          <a:prstGeom prst="line">
            <a:avLst/>
          </a:prstGeom>
          <a:ln w="15875">
            <a:solidFill>
              <a:srgbClr val="66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1790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A6A8-C41D-411D-80BA-39C6E22E4EE3}"/>
              </a:ext>
            </a:extLst>
          </p:cNvPr>
          <p:cNvSpPr>
            <a:spLocks noGrp="1"/>
          </p:cNvSpPr>
          <p:nvPr>
            <p:ph type="title"/>
          </p:nvPr>
        </p:nvSpPr>
        <p:spPr/>
        <p:txBody>
          <a:bodyPr/>
          <a:lstStyle/>
          <a:p>
            <a:r>
              <a:rPr lang="en-AU"/>
              <a:t>Smoking and outcomes in 2019 </a:t>
            </a:r>
          </a:p>
        </p:txBody>
      </p:sp>
      <p:pic>
        <p:nvPicPr>
          <p:cNvPr id="4" name="Picture 3">
            <a:extLst>
              <a:ext uri="{FF2B5EF4-FFF2-40B4-BE49-F238E27FC236}">
                <a16:creationId xmlns:a16="http://schemas.microsoft.com/office/drawing/2014/main" id="{CDE0681F-15EF-4E99-A5F2-DCB48C501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02" y="1728000"/>
            <a:ext cx="3694832" cy="1307780"/>
          </a:xfrm>
          <a:prstGeom prst="rect">
            <a:avLst/>
          </a:prstGeom>
        </p:spPr>
      </p:pic>
      <p:pic>
        <p:nvPicPr>
          <p:cNvPr id="6" name="Picture 5">
            <a:extLst>
              <a:ext uri="{FF2B5EF4-FFF2-40B4-BE49-F238E27FC236}">
                <a16:creationId xmlns:a16="http://schemas.microsoft.com/office/drawing/2014/main" id="{F9E1C582-4274-4025-AE8A-AD2757750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634" y="1728000"/>
            <a:ext cx="2009183" cy="3002048"/>
          </a:xfrm>
          <a:prstGeom prst="rect">
            <a:avLst/>
          </a:prstGeom>
        </p:spPr>
      </p:pic>
      <p:pic>
        <p:nvPicPr>
          <p:cNvPr id="8" name="Picture 7">
            <a:extLst>
              <a:ext uri="{FF2B5EF4-FFF2-40B4-BE49-F238E27FC236}">
                <a16:creationId xmlns:a16="http://schemas.microsoft.com/office/drawing/2014/main" id="{009709FB-C88C-4FB3-BC15-DA3A49E38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817" y="1728000"/>
            <a:ext cx="2009183" cy="3002048"/>
          </a:xfrm>
          <a:prstGeom prst="rect">
            <a:avLst/>
          </a:prstGeom>
        </p:spPr>
      </p:pic>
    </p:spTree>
    <p:extLst>
      <p:ext uri="{BB962C8B-B14F-4D97-AF65-F5344CB8AC3E}">
        <p14:creationId xmlns:p14="http://schemas.microsoft.com/office/powerpoint/2010/main" val="73234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E661-B90A-4E83-ABCD-8617164C4C8B}"/>
              </a:ext>
            </a:extLst>
          </p:cNvPr>
          <p:cNvSpPr>
            <a:spLocks noGrp="1"/>
          </p:cNvSpPr>
          <p:nvPr>
            <p:ph type="title"/>
          </p:nvPr>
        </p:nvSpPr>
        <p:spPr/>
        <p:txBody>
          <a:bodyPr/>
          <a:lstStyle/>
          <a:p>
            <a:r>
              <a:rPr lang="en-AU"/>
              <a:t>Trends in perinatal mortality rates</a:t>
            </a:r>
          </a:p>
        </p:txBody>
      </p:sp>
      <p:pic>
        <p:nvPicPr>
          <p:cNvPr id="4" name="Picture 3">
            <a:extLst>
              <a:ext uri="{FF2B5EF4-FFF2-40B4-BE49-F238E27FC236}">
                <a16:creationId xmlns:a16="http://schemas.microsoft.com/office/drawing/2014/main" id="{DA37A784-2623-4728-B222-46F8C1584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76" y="1285592"/>
            <a:ext cx="8104648" cy="3417571"/>
          </a:xfrm>
          <a:prstGeom prst="rect">
            <a:avLst/>
          </a:prstGeom>
        </p:spPr>
      </p:pic>
    </p:spTree>
    <p:extLst>
      <p:ext uri="{BB962C8B-B14F-4D97-AF65-F5344CB8AC3E}">
        <p14:creationId xmlns:p14="http://schemas.microsoft.com/office/powerpoint/2010/main" val="146593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56B5F3-5C2A-4AAA-9229-00C310441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71" y="1413862"/>
            <a:ext cx="5477018" cy="3450626"/>
          </a:xfrm>
          <a:prstGeom prst="rect">
            <a:avLst/>
          </a:prstGeom>
        </p:spPr>
      </p:pic>
      <p:sp>
        <p:nvSpPr>
          <p:cNvPr id="2" name="Title 1">
            <a:extLst>
              <a:ext uri="{FF2B5EF4-FFF2-40B4-BE49-F238E27FC236}">
                <a16:creationId xmlns:a16="http://schemas.microsoft.com/office/drawing/2014/main" id="{E377C914-508F-48DD-9154-BD1CAEB6A229}"/>
              </a:ext>
            </a:extLst>
          </p:cNvPr>
          <p:cNvSpPr>
            <a:spLocks noGrp="1"/>
          </p:cNvSpPr>
          <p:nvPr>
            <p:ph type="title"/>
          </p:nvPr>
        </p:nvSpPr>
        <p:spPr/>
        <p:txBody>
          <a:bodyPr/>
          <a:lstStyle/>
          <a:p>
            <a:r>
              <a:rPr lang="en-AU"/>
              <a:t>The gap: Aboriginal and Non-Aboriginal women </a:t>
            </a:r>
          </a:p>
        </p:txBody>
      </p:sp>
    </p:spTree>
    <p:extLst>
      <p:ext uri="{BB962C8B-B14F-4D97-AF65-F5344CB8AC3E}">
        <p14:creationId xmlns:p14="http://schemas.microsoft.com/office/powerpoint/2010/main" val="4049360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D305-AD89-4BCD-A8FE-33ABD7360F43}"/>
              </a:ext>
            </a:extLst>
          </p:cNvPr>
          <p:cNvSpPr>
            <a:spLocks noGrp="1"/>
          </p:cNvSpPr>
          <p:nvPr>
            <p:ph type="title"/>
          </p:nvPr>
        </p:nvSpPr>
        <p:spPr>
          <a:xfrm>
            <a:off x="684000" y="900000"/>
            <a:ext cx="7740000" cy="913432"/>
          </a:xfrm>
        </p:spPr>
        <p:txBody>
          <a:bodyPr/>
          <a:lstStyle/>
          <a:p>
            <a:r>
              <a:rPr lang="en-AU" dirty="0"/>
              <a:t>Perinatal mortality rate by Aboriginal status: Rolling triennia</a:t>
            </a:r>
          </a:p>
        </p:txBody>
      </p:sp>
      <p:pic>
        <p:nvPicPr>
          <p:cNvPr id="4" name="Picture 3">
            <a:extLst>
              <a:ext uri="{FF2B5EF4-FFF2-40B4-BE49-F238E27FC236}">
                <a16:creationId xmlns:a16="http://schemas.microsoft.com/office/drawing/2014/main" id="{1778C8D6-A2B8-4FE7-89CE-C612139D9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96" y="1652200"/>
            <a:ext cx="8101600" cy="3496063"/>
          </a:xfrm>
          <a:prstGeom prst="rect">
            <a:avLst/>
          </a:prstGeom>
        </p:spPr>
      </p:pic>
    </p:spTree>
    <p:extLst>
      <p:ext uri="{BB962C8B-B14F-4D97-AF65-F5344CB8AC3E}">
        <p14:creationId xmlns:p14="http://schemas.microsoft.com/office/powerpoint/2010/main" val="23178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CCOPMM recommendations: Perinatal </a:t>
            </a:r>
          </a:p>
        </p:txBody>
      </p:sp>
    </p:spTree>
    <p:extLst>
      <p:ext uri="{BB962C8B-B14F-4D97-AF65-F5344CB8AC3E}">
        <p14:creationId xmlns:p14="http://schemas.microsoft.com/office/powerpoint/2010/main" val="382346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95468-8FBF-4736-9E31-598A3BA4DE3D}"/>
              </a:ext>
            </a:extLst>
          </p:cNvPr>
          <p:cNvSpPr>
            <a:spLocks noGrp="1"/>
          </p:cNvSpPr>
          <p:nvPr>
            <p:ph sz="quarter" idx="13"/>
          </p:nvPr>
        </p:nvSpPr>
        <p:spPr>
          <a:xfrm>
            <a:off x="684000" y="1585150"/>
            <a:ext cx="7740000" cy="1298817"/>
          </a:xfrm>
          <a:solidFill>
            <a:schemeClr val="accent1"/>
          </a:solidFill>
        </p:spPr>
        <p:txBody>
          <a:bodyPr/>
          <a:lstStyle/>
          <a:p>
            <a:r>
              <a:rPr lang="en-AU">
                <a:solidFill>
                  <a:schemeClr val="bg1"/>
                </a:solidFill>
              </a:rPr>
              <a:t>Maternity services must develop and regularly audit a </a:t>
            </a:r>
            <a:r>
              <a:rPr lang="en-AU" b="1">
                <a:solidFill>
                  <a:schemeClr val="bg1"/>
                </a:solidFill>
              </a:rPr>
              <a:t>pathway that facilitates rapid access to an emergency operating theatre </a:t>
            </a:r>
            <a:r>
              <a:rPr lang="en-AU">
                <a:solidFill>
                  <a:schemeClr val="bg1"/>
                </a:solidFill>
              </a:rPr>
              <a:t>24/7 to prevent significant maternal or perinatal morbidity or mortality</a:t>
            </a:r>
          </a:p>
          <a:p>
            <a:endParaRPr lang="en-AU"/>
          </a:p>
        </p:txBody>
      </p:sp>
      <p:sp>
        <p:nvSpPr>
          <p:cNvPr id="3" name="Title 2">
            <a:extLst>
              <a:ext uri="{FF2B5EF4-FFF2-40B4-BE49-F238E27FC236}">
                <a16:creationId xmlns:a16="http://schemas.microsoft.com/office/drawing/2014/main" id="{127C9061-1914-431E-A66E-D9503BC9B7AD}"/>
              </a:ext>
            </a:extLst>
          </p:cNvPr>
          <p:cNvSpPr>
            <a:spLocks noGrp="1"/>
          </p:cNvSpPr>
          <p:nvPr>
            <p:ph type="title"/>
          </p:nvPr>
        </p:nvSpPr>
        <p:spPr>
          <a:noFill/>
        </p:spPr>
        <p:txBody>
          <a:bodyPr/>
          <a:lstStyle/>
          <a:p>
            <a:r>
              <a:rPr lang="en-AU"/>
              <a:t>Recommendations</a:t>
            </a:r>
          </a:p>
        </p:txBody>
      </p:sp>
      <p:sp>
        <p:nvSpPr>
          <p:cNvPr id="4" name="TextBox 3">
            <a:extLst>
              <a:ext uri="{FF2B5EF4-FFF2-40B4-BE49-F238E27FC236}">
                <a16:creationId xmlns:a16="http://schemas.microsoft.com/office/drawing/2014/main" id="{9FFD0558-B3F0-4398-AAF0-ED380DF9681D}"/>
              </a:ext>
            </a:extLst>
          </p:cNvPr>
          <p:cNvSpPr txBox="1"/>
          <p:nvPr/>
        </p:nvSpPr>
        <p:spPr>
          <a:xfrm>
            <a:off x="684000" y="3117229"/>
            <a:ext cx="7740000" cy="1298817"/>
          </a:xfrm>
          <a:prstGeom prst="rect">
            <a:avLst/>
          </a:prstGeom>
          <a:solidFill>
            <a:schemeClr val="accent1"/>
          </a:solidFill>
        </p:spPr>
        <p:txBody>
          <a:bodyPr wrap="square" rtlCol="0">
            <a:spAutoFit/>
          </a:bodyPr>
          <a:lstStyle/>
          <a:p>
            <a:r>
              <a:rPr lang="en-AU">
                <a:solidFill>
                  <a:schemeClr val="bg1"/>
                </a:solidFill>
              </a:rPr>
              <a:t>For all Category 1 caesarean sections, services must </a:t>
            </a:r>
            <a:r>
              <a:rPr lang="en-AU" b="1">
                <a:solidFill>
                  <a:schemeClr val="bg1"/>
                </a:solidFill>
              </a:rPr>
              <a:t>record the time in which the decision was made to perform the caesarean section – to enable the accurate recording of the time taken from the ‘decision to deliver’ to the birth</a:t>
            </a:r>
            <a:r>
              <a:rPr lang="en-AU">
                <a:solidFill>
                  <a:schemeClr val="bg1"/>
                </a:solidFill>
              </a:rPr>
              <a:t> of the baby</a:t>
            </a:r>
          </a:p>
        </p:txBody>
      </p:sp>
    </p:spTree>
    <p:extLst>
      <p:ext uri="{BB962C8B-B14F-4D97-AF65-F5344CB8AC3E}">
        <p14:creationId xmlns:p14="http://schemas.microsoft.com/office/powerpoint/2010/main" val="388568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a:solidFill>
                  <a:schemeClr val="tx2"/>
                </a:solidFill>
                <a:latin typeface="+mj-lt"/>
                <a:ea typeface="+mj-ea"/>
                <a:cs typeface="+mj-cs"/>
              </a:rPr>
              <a:t>About CCOPMM </a:t>
            </a:r>
            <a:endParaRPr lang="en-US" sz="2400" b="1" i="0" kern="1200" baseline="0">
              <a:solidFill>
                <a:schemeClr val="tx2"/>
              </a:solidFill>
              <a:latin typeface="+mj-lt"/>
              <a:ea typeface="+mj-ea"/>
              <a:cs typeface="+mj-cs"/>
            </a:endParaRPr>
          </a:p>
        </p:txBody>
      </p:sp>
    </p:spTree>
    <p:extLst>
      <p:ext uri="{BB962C8B-B14F-4D97-AF65-F5344CB8AC3E}">
        <p14:creationId xmlns:p14="http://schemas.microsoft.com/office/powerpoint/2010/main" val="208290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ECC0A-E76D-4BF5-9786-BEA7277AC225}"/>
              </a:ext>
            </a:extLst>
          </p:cNvPr>
          <p:cNvSpPr>
            <a:spLocks noGrp="1"/>
          </p:cNvSpPr>
          <p:nvPr>
            <p:ph sz="quarter" idx="13"/>
          </p:nvPr>
        </p:nvSpPr>
        <p:spPr>
          <a:xfrm>
            <a:off x="694900" y="1399900"/>
            <a:ext cx="7740000" cy="1943063"/>
          </a:xfrm>
          <a:solidFill>
            <a:schemeClr val="accent1"/>
          </a:solidFill>
        </p:spPr>
        <p:txBody>
          <a:bodyPr/>
          <a:lstStyle/>
          <a:p>
            <a:r>
              <a:rPr lang="en-AU">
                <a:solidFill>
                  <a:schemeClr val="bg1"/>
                </a:solidFill>
              </a:rPr>
              <a:t>Develop and implement a </a:t>
            </a:r>
            <a:r>
              <a:rPr lang="en-AU" b="1">
                <a:solidFill>
                  <a:schemeClr val="bg1"/>
                </a:solidFill>
              </a:rPr>
              <a:t>formal</a:t>
            </a:r>
            <a:r>
              <a:rPr lang="en-AU" b="1" i="1">
                <a:solidFill>
                  <a:schemeClr val="bg1"/>
                </a:solidFill>
              </a:rPr>
              <a:t> </a:t>
            </a:r>
            <a:r>
              <a:rPr lang="en-AU" b="1">
                <a:solidFill>
                  <a:schemeClr val="bg1"/>
                </a:solidFill>
              </a:rPr>
              <a:t>time out process prior to every instrumental birth and emergency caesarean section</a:t>
            </a:r>
            <a:r>
              <a:rPr lang="en-AU">
                <a:solidFill>
                  <a:schemeClr val="bg1"/>
                </a:solidFill>
              </a:rPr>
              <a:t>, whether in a birth room or in the operating theatre, to improve situational awareness and decision making about whether it is the right mode of birth, in the right location, with the right instrument/s, and the right clinical team in attendance</a:t>
            </a:r>
          </a:p>
          <a:p>
            <a:endParaRPr lang="en-AU"/>
          </a:p>
        </p:txBody>
      </p:sp>
      <p:sp>
        <p:nvSpPr>
          <p:cNvPr id="3" name="Title 2">
            <a:extLst>
              <a:ext uri="{FF2B5EF4-FFF2-40B4-BE49-F238E27FC236}">
                <a16:creationId xmlns:a16="http://schemas.microsoft.com/office/drawing/2014/main" id="{76137BA5-2D2C-478F-8D17-D7839B89C99E}"/>
              </a:ext>
            </a:extLst>
          </p:cNvPr>
          <p:cNvSpPr>
            <a:spLocks noGrp="1"/>
          </p:cNvSpPr>
          <p:nvPr>
            <p:ph type="title"/>
          </p:nvPr>
        </p:nvSpPr>
        <p:spPr/>
        <p:txBody>
          <a:bodyPr/>
          <a:lstStyle/>
          <a:p>
            <a:r>
              <a:rPr lang="en-AU"/>
              <a:t>Recommendations	</a:t>
            </a:r>
          </a:p>
        </p:txBody>
      </p:sp>
      <p:sp>
        <p:nvSpPr>
          <p:cNvPr id="4" name="TextBox 3">
            <a:extLst>
              <a:ext uri="{FF2B5EF4-FFF2-40B4-BE49-F238E27FC236}">
                <a16:creationId xmlns:a16="http://schemas.microsoft.com/office/drawing/2014/main" id="{C192B5DC-5440-4D70-8500-0BCD9DE17FF2}"/>
              </a:ext>
            </a:extLst>
          </p:cNvPr>
          <p:cNvSpPr txBox="1"/>
          <p:nvPr/>
        </p:nvSpPr>
        <p:spPr>
          <a:xfrm>
            <a:off x="684000" y="3518950"/>
            <a:ext cx="7740000" cy="1298817"/>
          </a:xfrm>
          <a:prstGeom prst="rect">
            <a:avLst/>
          </a:prstGeom>
          <a:solidFill>
            <a:schemeClr val="accent1"/>
          </a:solidFill>
        </p:spPr>
        <p:txBody>
          <a:bodyPr wrap="square" rtlCol="0">
            <a:spAutoFit/>
          </a:bodyPr>
          <a:lstStyle/>
          <a:p>
            <a:r>
              <a:rPr lang="en-AU">
                <a:solidFill>
                  <a:schemeClr val="bg1"/>
                </a:solidFill>
              </a:rPr>
              <a:t>Develop and implement a </a:t>
            </a:r>
            <a:r>
              <a:rPr lang="en-AU" b="1">
                <a:solidFill>
                  <a:schemeClr val="bg1"/>
                </a:solidFill>
              </a:rPr>
              <a:t>credentialing</a:t>
            </a:r>
            <a:r>
              <a:rPr lang="en-AU" b="1" i="1">
                <a:solidFill>
                  <a:schemeClr val="bg1"/>
                </a:solidFill>
              </a:rPr>
              <a:t> </a:t>
            </a:r>
            <a:r>
              <a:rPr lang="en-AU" b="1">
                <a:solidFill>
                  <a:schemeClr val="bg1"/>
                </a:solidFill>
              </a:rPr>
              <a:t>process for medical staff practising obstetrics</a:t>
            </a:r>
            <a:r>
              <a:rPr lang="en-AU">
                <a:solidFill>
                  <a:schemeClr val="bg1"/>
                </a:solidFill>
              </a:rPr>
              <a:t> at all levels of training and experience who are undertaking instrumental births and complex caesarean sections</a:t>
            </a:r>
          </a:p>
        </p:txBody>
      </p:sp>
    </p:spTree>
    <p:extLst>
      <p:ext uri="{BB962C8B-B14F-4D97-AF65-F5344CB8AC3E}">
        <p14:creationId xmlns:p14="http://schemas.microsoft.com/office/powerpoint/2010/main" val="229217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8E8E9-5112-4A8A-BA28-CE90801FC46F}"/>
              </a:ext>
            </a:extLst>
          </p:cNvPr>
          <p:cNvSpPr>
            <a:spLocks noGrp="1"/>
          </p:cNvSpPr>
          <p:nvPr>
            <p:ph sz="quarter" idx="13"/>
          </p:nvPr>
        </p:nvSpPr>
        <p:spPr>
          <a:xfrm>
            <a:off x="684000" y="1463830"/>
            <a:ext cx="7740000" cy="976193"/>
          </a:xfrm>
          <a:solidFill>
            <a:schemeClr val="accent1"/>
          </a:solidFill>
        </p:spPr>
        <p:txBody>
          <a:bodyPr/>
          <a:lstStyle/>
          <a:p>
            <a:r>
              <a:rPr lang="en-AU">
                <a:solidFill>
                  <a:schemeClr val="bg1"/>
                </a:solidFill>
              </a:rPr>
              <a:t>Formalise pathways for women to have </a:t>
            </a:r>
            <a:r>
              <a:rPr lang="en-AU" b="1">
                <a:solidFill>
                  <a:schemeClr val="bg1"/>
                </a:solidFill>
              </a:rPr>
              <a:t>timely access to specialist clinical consultations from a named tertiary (level 6) service </a:t>
            </a:r>
            <a:r>
              <a:rPr lang="en-AU">
                <a:solidFill>
                  <a:schemeClr val="bg1"/>
                </a:solidFill>
              </a:rPr>
              <a:t>for secondary and primary maternity services</a:t>
            </a:r>
          </a:p>
        </p:txBody>
      </p:sp>
      <p:sp>
        <p:nvSpPr>
          <p:cNvPr id="3" name="Title 2">
            <a:extLst>
              <a:ext uri="{FF2B5EF4-FFF2-40B4-BE49-F238E27FC236}">
                <a16:creationId xmlns:a16="http://schemas.microsoft.com/office/drawing/2014/main" id="{CD0B75F7-825C-424E-A1AF-F758A079DF6D}"/>
              </a:ext>
            </a:extLst>
          </p:cNvPr>
          <p:cNvSpPr>
            <a:spLocks noGrp="1"/>
          </p:cNvSpPr>
          <p:nvPr>
            <p:ph type="title"/>
          </p:nvPr>
        </p:nvSpPr>
        <p:spPr/>
        <p:txBody>
          <a:bodyPr/>
          <a:lstStyle/>
          <a:p>
            <a:r>
              <a:rPr lang="en-AU"/>
              <a:t>Recommendations</a:t>
            </a:r>
          </a:p>
        </p:txBody>
      </p:sp>
      <p:sp>
        <p:nvSpPr>
          <p:cNvPr id="5" name="Content Placeholder 3">
            <a:extLst>
              <a:ext uri="{FF2B5EF4-FFF2-40B4-BE49-F238E27FC236}">
                <a16:creationId xmlns:a16="http://schemas.microsoft.com/office/drawing/2014/main" id="{AA712F67-FF00-49C6-A829-723F90FA29B3}"/>
              </a:ext>
            </a:extLst>
          </p:cNvPr>
          <p:cNvSpPr txBox="1">
            <a:spLocks/>
          </p:cNvSpPr>
          <p:nvPr/>
        </p:nvSpPr>
        <p:spPr>
          <a:xfrm>
            <a:off x="684000" y="2574131"/>
            <a:ext cx="7739062" cy="1882429"/>
          </a:xfrm>
          <a:prstGeom prst="rect">
            <a:avLst/>
          </a:prstGeom>
          <a:solidFill>
            <a:schemeClr val="accent1"/>
          </a:solidFill>
        </p:spPr>
        <p:txBody>
          <a:bodyPr vert="horz" wrap="square" lIns="36000" tIns="36000" rIns="36000" bIns="36000" rtlCol="0">
            <a:spAutoFit/>
          </a:bodyPr>
          <a:lst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AU" b="1">
                <a:solidFill>
                  <a:schemeClr val="bg1"/>
                </a:solidFill>
              </a:rPr>
              <a:t>Evaluate the effectiveness of current services in meeting the specific needs of women during pregnancy and in the year following birth.</a:t>
            </a:r>
            <a:r>
              <a:rPr lang="en-AU">
                <a:solidFill>
                  <a:schemeClr val="bg1"/>
                </a:solidFill>
              </a:rPr>
              <a:t>  If gaps are identified, implement strategies to improve the health and wellbeing of women and families. The areas of mental health and family violence require specific focused attention</a:t>
            </a:r>
          </a:p>
        </p:txBody>
      </p:sp>
    </p:spTree>
    <p:extLst>
      <p:ext uri="{BB962C8B-B14F-4D97-AF65-F5344CB8AC3E}">
        <p14:creationId xmlns:p14="http://schemas.microsoft.com/office/powerpoint/2010/main" val="132539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70"/>
            <a:ext cx="7290214" cy="2242235"/>
          </a:xfrm>
        </p:spPr>
        <p:txBody>
          <a:bodyPr anchor="b">
            <a:normAutofit/>
          </a:bodyPr>
          <a:lstStyle/>
          <a:p>
            <a:pPr algn="l"/>
            <a:r>
              <a:rPr lang="en-AU" sz="2400" dirty="0">
                <a:effectLst>
                  <a:glow rad="38100">
                    <a:schemeClr val="bg1">
                      <a:lumMod val="65000"/>
                      <a:lumOff val="35000"/>
                      <a:alpha val="50000"/>
                    </a:schemeClr>
                  </a:glow>
                </a:effectLst>
              </a:rPr>
              <a:t>Good practice points</a:t>
            </a:r>
          </a:p>
        </p:txBody>
      </p:sp>
      <p:pic>
        <p:nvPicPr>
          <p:cNvPr id="6" name="Picture 5">
            <a:extLst>
              <a:ext uri="{FF2B5EF4-FFF2-40B4-BE49-F238E27FC236}">
                <a16:creationId xmlns:a16="http://schemas.microsoft.com/office/drawing/2014/main" id="{87E41FC0-34D0-470D-AB03-58A353D89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46" y="912286"/>
            <a:ext cx="7742591" cy="1402202"/>
          </a:xfrm>
          <a:prstGeom prst="rect">
            <a:avLst/>
          </a:prstGeom>
        </p:spPr>
      </p:pic>
      <p:sp>
        <p:nvSpPr>
          <p:cNvPr id="7" name="Content Placeholder 1">
            <a:extLst>
              <a:ext uri="{FF2B5EF4-FFF2-40B4-BE49-F238E27FC236}">
                <a16:creationId xmlns:a16="http://schemas.microsoft.com/office/drawing/2014/main" id="{986369BD-DAFB-4B6F-9203-0E9307884B99}"/>
              </a:ext>
            </a:extLst>
          </p:cNvPr>
          <p:cNvSpPr txBox="1">
            <a:spLocks/>
          </p:cNvSpPr>
          <p:nvPr/>
        </p:nvSpPr>
        <p:spPr>
          <a:xfrm>
            <a:off x="742959" y="3042878"/>
            <a:ext cx="7695178" cy="1601800"/>
          </a:xfrm>
          <a:prstGeom prst="rect">
            <a:avLst/>
          </a:prstGeom>
        </p:spPr>
        <p:txBody>
          <a:bodyPr vert="horz" lIns="36000" tIns="36000" rIns="36000" bIns="36000" rtlCol="0" anchor="t">
            <a:noAutofit/>
          </a:bodyPr>
          <a:lstStyle>
            <a:lvl1pPr marL="0" indent="0" algn="ctr" defTabSz="685800" rtl="0" eaLnBrk="1" latinLnBrk="0" hangingPunct="1">
              <a:lnSpc>
                <a:spcPct val="98000"/>
              </a:lnSpc>
              <a:spcBef>
                <a:spcPts val="0"/>
              </a:spcBef>
              <a:spcAft>
                <a:spcPts val="1300"/>
              </a:spcAft>
              <a:buFontTx/>
              <a:buNone/>
              <a:defRPr sz="1575" kern="1200" baseline="0">
                <a:gradFill flip="none" rotWithShape="1">
                  <a:gsLst>
                    <a:gs pos="0">
                      <a:schemeClr val="tx1"/>
                    </a:gs>
                    <a:gs pos="100000">
                      <a:schemeClr val="tx1">
                        <a:lumMod val="75000"/>
                      </a:schemeClr>
                    </a:gs>
                  </a:gsLst>
                  <a:lin ang="5400000" scaled="0"/>
                  <a:tileRect/>
                </a:gradFill>
                <a:latin typeface="+mn-lt"/>
                <a:ea typeface="+mn-ea"/>
                <a:cs typeface="+mn-cs"/>
              </a:defRPr>
            </a:lvl1pPr>
            <a:lvl2pPr marL="342900" indent="0" algn="ctr" defTabSz="685800" rtl="0" eaLnBrk="1" latinLnBrk="0" hangingPunct="1">
              <a:lnSpc>
                <a:spcPct val="98000"/>
              </a:lnSpc>
              <a:spcBef>
                <a:spcPts val="375"/>
              </a:spcBef>
              <a:buFontTx/>
              <a:buNone/>
              <a:defRPr sz="2000" b="1" i="0" kern="1200" baseline="0">
                <a:solidFill>
                  <a:schemeClr val="tx1">
                    <a:tint val="75000"/>
                  </a:schemeClr>
                </a:solidFill>
                <a:latin typeface="+mj-lt"/>
                <a:ea typeface="+mn-ea"/>
                <a:cs typeface="+mn-cs"/>
              </a:defRPr>
            </a:lvl2pPr>
            <a:lvl3pPr marL="685800" indent="0" algn="ctr" defTabSz="685800" rtl="0" eaLnBrk="1" latinLnBrk="0" hangingPunct="1">
              <a:lnSpc>
                <a:spcPct val="98000"/>
              </a:lnSpc>
              <a:spcBef>
                <a:spcPts val="0"/>
              </a:spcBef>
              <a:spcAft>
                <a:spcPts val="1300"/>
              </a:spcAft>
              <a:buClr>
                <a:srgbClr val="0063A5"/>
              </a:buClr>
              <a:buSzPct val="120000"/>
              <a:buFont typeface="Calibri" panose="020F0502020204030204" pitchFamily="34" charset="0"/>
              <a:buNone/>
              <a:defRPr sz="2000" kern="1200" baseline="0">
                <a:solidFill>
                  <a:schemeClr val="tx1">
                    <a:tint val="75000"/>
                  </a:schemeClr>
                </a:solidFill>
                <a:latin typeface="+mn-lt"/>
                <a:ea typeface="+mn-ea"/>
                <a:cs typeface="+mn-cs"/>
              </a:defRPr>
            </a:lvl3pPr>
            <a:lvl4pPr marL="1028700" indent="0" algn="ctr" defTabSz="685800" rtl="0" eaLnBrk="1" latinLnBrk="0" hangingPunct="1">
              <a:lnSpc>
                <a:spcPct val="98000"/>
              </a:lnSpc>
              <a:spcBef>
                <a:spcPts val="0"/>
              </a:spcBef>
              <a:spcAft>
                <a:spcPts val="1300"/>
              </a:spcAft>
              <a:buClr>
                <a:srgbClr val="0063A5"/>
              </a:buClr>
              <a:buSzPct val="100000"/>
              <a:buFont typeface="Arial" panose="020B0604020202020204" pitchFamily="34" charset="0"/>
              <a:buNone/>
              <a:defRPr sz="2000" kern="1200">
                <a:solidFill>
                  <a:schemeClr val="tx1">
                    <a:tint val="75000"/>
                  </a:schemeClr>
                </a:solidFill>
                <a:latin typeface="+mn-lt"/>
                <a:ea typeface="+mn-ea"/>
                <a:cs typeface="+mn-cs"/>
              </a:defRPr>
            </a:lvl4pPr>
            <a:lvl5pPr marL="1371600" indent="0" algn="ctr" defTabSz="685800" rtl="0" eaLnBrk="1" latinLnBrk="0" hangingPunct="1">
              <a:lnSpc>
                <a:spcPct val="98000"/>
              </a:lnSpc>
              <a:spcBef>
                <a:spcPts val="0"/>
              </a:spcBef>
              <a:spcAft>
                <a:spcPts val="1300"/>
              </a:spcAft>
              <a:buClr>
                <a:srgbClr val="0063A5"/>
              </a:buClr>
              <a:buSzPct val="120000"/>
              <a:buFont typeface="Wingdings" panose="05000000000000000000" pitchFamily="2" charset="2"/>
              <a:buNone/>
              <a:defRPr sz="2000" kern="1200">
                <a:solidFill>
                  <a:schemeClr val="tx1">
                    <a:tint val="7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pPr algn="l"/>
            <a:r>
              <a:rPr lang="en-AU" sz="1800" dirty="0"/>
              <a:t>Good practice points reflect the findings of CCOPMM’s review of all cases of maternal, perinatal and paediatric mortality, and severe acute maternal morbidity in a reporting year</a:t>
            </a:r>
          </a:p>
          <a:p>
            <a:pPr algn="l"/>
            <a:r>
              <a:rPr lang="en-AU" sz="1800" dirty="0"/>
              <a:t>They are designed to guide local improvements in clinical performance and can relate to our </a:t>
            </a:r>
            <a:r>
              <a:rPr lang="en-AU" sz="1800" b="1" dirty="0"/>
              <a:t>clinical care and/or the system or service we work in</a:t>
            </a:r>
            <a:endParaRPr lang="en-AU" sz="1800" dirty="0"/>
          </a:p>
          <a:p>
            <a:endParaRPr lang="en-AU" sz="1600" dirty="0"/>
          </a:p>
        </p:txBody>
      </p:sp>
    </p:spTree>
    <p:extLst>
      <p:ext uri="{BB962C8B-B14F-4D97-AF65-F5344CB8AC3E}">
        <p14:creationId xmlns:p14="http://schemas.microsoft.com/office/powerpoint/2010/main" val="2788356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77C6-7AB1-46A5-A8CB-6BD0EE0B3241}"/>
              </a:ext>
            </a:extLst>
          </p:cNvPr>
          <p:cNvSpPr>
            <a:spLocks noGrp="1"/>
          </p:cNvSpPr>
          <p:nvPr>
            <p:ph sz="quarter" idx="13"/>
          </p:nvPr>
        </p:nvSpPr>
        <p:spPr/>
        <p:txBody>
          <a:bodyPr/>
          <a:lstStyle/>
          <a:p>
            <a:pPr lvl="0"/>
            <a:r>
              <a:rPr lang="en-AU" dirty="0"/>
              <a:t>Ensure </a:t>
            </a:r>
            <a:r>
              <a:rPr lang="en-AU" b="1" dirty="0"/>
              <a:t>all staff </a:t>
            </a:r>
            <a:r>
              <a:rPr lang="en-AU" dirty="0"/>
              <a:t>are upskilled in clinical management through </a:t>
            </a:r>
            <a:r>
              <a:rPr lang="en-AU" dirty="0" err="1"/>
              <a:t>PRactical</a:t>
            </a:r>
            <a:r>
              <a:rPr lang="en-AU" dirty="0"/>
              <a:t> Obstetric Multi-Professional Training (PROMPT) or alternative program to ensure clinicians are familiar with obstetric emergencies</a:t>
            </a:r>
          </a:p>
          <a:p>
            <a:pPr lvl="0"/>
            <a:r>
              <a:rPr lang="en-AU" dirty="0"/>
              <a:t>Use your own </a:t>
            </a:r>
            <a:r>
              <a:rPr lang="en-AU" b="1" dirty="0"/>
              <a:t>clinical scenarios </a:t>
            </a:r>
            <a:r>
              <a:rPr lang="en-AU" dirty="0"/>
              <a:t>to routinely train staff</a:t>
            </a:r>
          </a:p>
          <a:p>
            <a:pPr lvl="0"/>
            <a:r>
              <a:rPr lang="en-AU" dirty="0"/>
              <a:t>Use </a:t>
            </a:r>
            <a:r>
              <a:rPr lang="en-AU" b="1" dirty="0"/>
              <a:t>rare and high-risk emergencies </a:t>
            </a:r>
            <a:r>
              <a:rPr lang="en-AU" dirty="0"/>
              <a:t>in your training programs</a:t>
            </a:r>
          </a:p>
          <a:p>
            <a:endParaRPr lang="en-AU" dirty="0"/>
          </a:p>
        </p:txBody>
      </p:sp>
      <p:sp>
        <p:nvSpPr>
          <p:cNvPr id="3" name="Title 2">
            <a:extLst>
              <a:ext uri="{FF2B5EF4-FFF2-40B4-BE49-F238E27FC236}">
                <a16:creationId xmlns:a16="http://schemas.microsoft.com/office/drawing/2014/main" id="{3124B6CD-F506-4914-8021-F89A37A07030}"/>
              </a:ext>
            </a:extLst>
          </p:cNvPr>
          <p:cNvSpPr>
            <a:spLocks noGrp="1"/>
          </p:cNvSpPr>
          <p:nvPr>
            <p:ph type="title"/>
          </p:nvPr>
        </p:nvSpPr>
        <p:spPr/>
        <p:txBody>
          <a:bodyPr/>
          <a:lstStyle/>
          <a:p>
            <a:r>
              <a:rPr lang="en-AU"/>
              <a:t>Good practice points</a:t>
            </a:r>
          </a:p>
        </p:txBody>
      </p:sp>
    </p:spTree>
    <p:extLst>
      <p:ext uri="{BB962C8B-B14F-4D97-AF65-F5344CB8AC3E}">
        <p14:creationId xmlns:p14="http://schemas.microsoft.com/office/powerpoint/2010/main" val="138300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27467E-8825-4452-BEFB-D32CCECEF2D5}"/>
              </a:ext>
            </a:extLst>
          </p:cNvPr>
          <p:cNvSpPr>
            <a:spLocks noGrp="1"/>
          </p:cNvSpPr>
          <p:nvPr>
            <p:ph sz="quarter" idx="13"/>
          </p:nvPr>
        </p:nvSpPr>
        <p:spPr/>
        <p:txBody>
          <a:bodyPr/>
          <a:lstStyle/>
          <a:p>
            <a:pPr lvl="0"/>
            <a:r>
              <a:rPr lang="en-AU" b="1" dirty="0"/>
              <a:t>Monitoring - Twin to Twin Transfusion Syndrome </a:t>
            </a:r>
            <a:r>
              <a:rPr lang="en-AU" dirty="0"/>
              <a:t>- In addition to growth and amniotic fluid assessment every 2 weeks from 16 weeks, </a:t>
            </a:r>
            <a:r>
              <a:rPr lang="en-AU" b="1" dirty="0"/>
              <a:t>include </a:t>
            </a:r>
            <a:r>
              <a:rPr lang="en-AU" dirty="0"/>
              <a:t>umbilical artery and mid cerebral artery (MCA) Dopplers from 20 weeks’ gestation</a:t>
            </a:r>
          </a:p>
          <a:p>
            <a:pPr lvl="0"/>
            <a:r>
              <a:rPr lang="en-AU" dirty="0"/>
              <a:t>If there is growth discordance or amniotic fluid level discordance, </a:t>
            </a:r>
            <a:r>
              <a:rPr lang="en-AU" b="1" dirty="0"/>
              <a:t>include </a:t>
            </a:r>
            <a:r>
              <a:rPr lang="en-AU" dirty="0"/>
              <a:t>assessment of the ductus venosus (DV) flow</a:t>
            </a:r>
          </a:p>
          <a:p>
            <a:pPr lvl="0"/>
            <a:r>
              <a:rPr lang="en-AU" dirty="0"/>
              <a:t>Important component of the staging for twin to twin syndrome</a:t>
            </a:r>
          </a:p>
          <a:p>
            <a:endParaRPr lang="en-AU"/>
          </a:p>
        </p:txBody>
      </p:sp>
      <p:sp>
        <p:nvSpPr>
          <p:cNvPr id="3" name="Title 2">
            <a:extLst>
              <a:ext uri="{FF2B5EF4-FFF2-40B4-BE49-F238E27FC236}">
                <a16:creationId xmlns:a16="http://schemas.microsoft.com/office/drawing/2014/main" id="{4EA820AA-9F7C-4FA8-8C1F-BDF7DE02559D}"/>
              </a:ext>
            </a:extLst>
          </p:cNvPr>
          <p:cNvSpPr>
            <a:spLocks noGrp="1"/>
          </p:cNvSpPr>
          <p:nvPr>
            <p:ph type="title"/>
          </p:nvPr>
        </p:nvSpPr>
        <p:spPr/>
        <p:txBody>
          <a:bodyPr/>
          <a:lstStyle/>
          <a:p>
            <a:r>
              <a:rPr lang="en-AU"/>
              <a:t>Good practice points</a:t>
            </a:r>
          </a:p>
        </p:txBody>
      </p:sp>
    </p:spTree>
    <p:extLst>
      <p:ext uri="{BB962C8B-B14F-4D97-AF65-F5344CB8AC3E}">
        <p14:creationId xmlns:p14="http://schemas.microsoft.com/office/powerpoint/2010/main" val="869068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6DC30C-48AB-40EC-9FAE-B3627A10E37B}"/>
              </a:ext>
            </a:extLst>
          </p:cNvPr>
          <p:cNvSpPr>
            <a:spLocks noGrp="1"/>
          </p:cNvSpPr>
          <p:nvPr>
            <p:ph sz="quarter" idx="13"/>
          </p:nvPr>
        </p:nvSpPr>
        <p:spPr/>
        <p:txBody>
          <a:bodyPr/>
          <a:lstStyle/>
          <a:p>
            <a:r>
              <a:rPr lang="en-AU" dirty="0"/>
              <a:t>The </a:t>
            </a:r>
            <a:r>
              <a:rPr lang="en-AU" b="1" dirty="0"/>
              <a:t>judicious, or non-use, of oxytocin infusion </a:t>
            </a:r>
            <a:r>
              <a:rPr lang="en-AU" dirty="0"/>
              <a:t>for augmentation of a </a:t>
            </a:r>
            <a:r>
              <a:rPr lang="en-AU" b="1" dirty="0"/>
              <a:t>multiparous woman </a:t>
            </a:r>
            <a:r>
              <a:rPr lang="en-AU" dirty="0"/>
              <a:t>who fails to progress in labour is recommended</a:t>
            </a:r>
          </a:p>
          <a:p>
            <a:endParaRPr lang="en-AU" dirty="0"/>
          </a:p>
        </p:txBody>
      </p:sp>
      <p:sp>
        <p:nvSpPr>
          <p:cNvPr id="3" name="Title 2">
            <a:extLst>
              <a:ext uri="{FF2B5EF4-FFF2-40B4-BE49-F238E27FC236}">
                <a16:creationId xmlns:a16="http://schemas.microsoft.com/office/drawing/2014/main" id="{AABEEDA2-CC86-4BBA-93CD-7F78B475356D}"/>
              </a:ext>
            </a:extLst>
          </p:cNvPr>
          <p:cNvSpPr>
            <a:spLocks noGrp="1"/>
          </p:cNvSpPr>
          <p:nvPr>
            <p:ph type="title"/>
          </p:nvPr>
        </p:nvSpPr>
        <p:spPr/>
        <p:txBody>
          <a:bodyPr/>
          <a:lstStyle/>
          <a:p>
            <a:r>
              <a:rPr lang="en-AU"/>
              <a:t>Good practice point </a:t>
            </a:r>
          </a:p>
        </p:txBody>
      </p:sp>
    </p:spTree>
    <p:extLst>
      <p:ext uri="{BB962C8B-B14F-4D97-AF65-F5344CB8AC3E}">
        <p14:creationId xmlns:p14="http://schemas.microsoft.com/office/powerpoint/2010/main" val="342289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C3BDAB-71AF-4869-9803-D1E3B8FB7E41}"/>
              </a:ext>
            </a:extLst>
          </p:cNvPr>
          <p:cNvSpPr>
            <a:spLocks noGrp="1"/>
          </p:cNvSpPr>
          <p:nvPr>
            <p:ph sz="quarter" idx="13"/>
          </p:nvPr>
        </p:nvSpPr>
        <p:spPr/>
        <p:txBody>
          <a:bodyPr/>
          <a:lstStyle/>
          <a:p>
            <a:r>
              <a:rPr lang="en-AU" dirty="0"/>
              <a:t>To prevent significant maternal or perinatal morbidity or mortality, maternity services must have clear </a:t>
            </a:r>
            <a:r>
              <a:rPr lang="en-AU" b="1" dirty="0"/>
              <a:t>pathways in place </a:t>
            </a:r>
            <a:r>
              <a:rPr lang="en-AU" dirty="0"/>
              <a:t>that facilitate </a:t>
            </a:r>
            <a:r>
              <a:rPr lang="en-AU" b="1" dirty="0"/>
              <a:t>timely access to an emergency theatre</a:t>
            </a:r>
          </a:p>
          <a:p>
            <a:r>
              <a:rPr lang="en-AU" b="1" dirty="0"/>
              <a:t>Rapid access must be available </a:t>
            </a:r>
            <a:r>
              <a:rPr lang="en-AU" dirty="0"/>
              <a:t>where there is an immediate threat to life of a mother and/or baby – e.g. code green/category 1 caesarean section, management of uterine rupture, management of antepartum </a:t>
            </a:r>
            <a:r>
              <a:rPr lang="en-AU" dirty="0" err="1"/>
              <a:t>heamorrhage</a:t>
            </a:r>
            <a:endParaRPr lang="en-AU" dirty="0"/>
          </a:p>
          <a:p>
            <a:r>
              <a:rPr lang="en-AU" dirty="0"/>
              <a:t>These pathways need to be</a:t>
            </a:r>
            <a:r>
              <a:rPr lang="en-AU" b="1" dirty="0"/>
              <a:t> audited </a:t>
            </a:r>
            <a:r>
              <a:rPr lang="en-AU" dirty="0"/>
              <a:t>to monitor rapid access in services 24/7</a:t>
            </a:r>
          </a:p>
          <a:p>
            <a:endParaRPr lang="en-AU" dirty="0"/>
          </a:p>
          <a:p>
            <a:endParaRPr lang="en-AU" dirty="0"/>
          </a:p>
        </p:txBody>
      </p:sp>
      <p:sp>
        <p:nvSpPr>
          <p:cNvPr id="3" name="Title 2">
            <a:extLst>
              <a:ext uri="{FF2B5EF4-FFF2-40B4-BE49-F238E27FC236}">
                <a16:creationId xmlns:a16="http://schemas.microsoft.com/office/drawing/2014/main" id="{B8F4171C-2E95-47E2-83E9-EFF9087E421C}"/>
              </a:ext>
            </a:extLst>
          </p:cNvPr>
          <p:cNvSpPr>
            <a:spLocks noGrp="1"/>
          </p:cNvSpPr>
          <p:nvPr>
            <p:ph type="title"/>
          </p:nvPr>
        </p:nvSpPr>
        <p:spPr/>
        <p:txBody>
          <a:bodyPr/>
          <a:lstStyle/>
          <a:p>
            <a:r>
              <a:rPr lang="en-AU"/>
              <a:t>Good practice points</a:t>
            </a:r>
          </a:p>
        </p:txBody>
      </p:sp>
    </p:spTree>
    <p:extLst>
      <p:ext uri="{BB962C8B-B14F-4D97-AF65-F5344CB8AC3E}">
        <p14:creationId xmlns:p14="http://schemas.microsoft.com/office/powerpoint/2010/main" val="1104569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C3BDAB-71AF-4869-9803-D1E3B8FB7E41}"/>
              </a:ext>
            </a:extLst>
          </p:cNvPr>
          <p:cNvSpPr>
            <a:spLocks noGrp="1"/>
          </p:cNvSpPr>
          <p:nvPr>
            <p:ph sz="quarter" idx="13"/>
          </p:nvPr>
        </p:nvSpPr>
        <p:spPr/>
        <p:txBody>
          <a:bodyPr/>
          <a:lstStyle/>
          <a:p>
            <a:r>
              <a:rPr lang="en-AU" dirty="0"/>
              <a:t>Clear </a:t>
            </a:r>
            <a:r>
              <a:rPr lang="en-AU" b="1" dirty="0"/>
              <a:t>handover of care </a:t>
            </a:r>
            <a:r>
              <a:rPr lang="en-AU" dirty="0"/>
              <a:t>must occur between health services when transferring women during pregnancy</a:t>
            </a:r>
          </a:p>
          <a:p>
            <a:r>
              <a:rPr lang="en-AU" dirty="0"/>
              <a:t>This </a:t>
            </a:r>
            <a:r>
              <a:rPr lang="en-AU" b="1" dirty="0"/>
              <a:t>must be initiated </a:t>
            </a:r>
            <a:r>
              <a:rPr lang="en-AU" dirty="0"/>
              <a:t>by the service/care provider initiating the transfer</a:t>
            </a:r>
          </a:p>
          <a:p>
            <a:r>
              <a:rPr lang="en-AU" dirty="0"/>
              <a:t>This will remove the onus on women especially when they are vulnerable or at a late gestation in pregnancy</a:t>
            </a:r>
          </a:p>
          <a:p>
            <a:endParaRPr lang="en-AU" dirty="0"/>
          </a:p>
        </p:txBody>
      </p:sp>
      <p:sp>
        <p:nvSpPr>
          <p:cNvPr id="3" name="Title 2">
            <a:extLst>
              <a:ext uri="{FF2B5EF4-FFF2-40B4-BE49-F238E27FC236}">
                <a16:creationId xmlns:a16="http://schemas.microsoft.com/office/drawing/2014/main" id="{B8F4171C-2E95-47E2-83E9-EFF9087E421C}"/>
              </a:ext>
            </a:extLst>
          </p:cNvPr>
          <p:cNvSpPr>
            <a:spLocks noGrp="1"/>
          </p:cNvSpPr>
          <p:nvPr>
            <p:ph type="title"/>
          </p:nvPr>
        </p:nvSpPr>
        <p:spPr/>
        <p:txBody>
          <a:bodyPr/>
          <a:lstStyle/>
          <a:p>
            <a:r>
              <a:rPr lang="en-AU"/>
              <a:t>Good practice points</a:t>
            </a:r>
          </a:p>
        </p:txBody>
      </p:sp>
    </p:spTree>
    <p:extLst>
      <p:ext uri="{BB962C8B-B14F-4D97-AF65-F5344CB8AC3E}">
        <p14:creationId xmlns:p14="http://schemas.microsoft.com/office/powerpoint/2010/main" val="2627029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C3BDAB-71AF-4869-9803-D1E3B8FB7E41}"/>
              </a:ext>
            </a:extLst>
          </p:cNvPr>
          <p:cNvSpPr>
            <a:spLocks noGrp="1"/>
          </p:cNvSpPr>
          <p:nvPr>
            <p:ph sz="quarter" idx="13"/>
          </p:nvPr>
        </p:nvSpPr>
        <p:spPr/>
        <p:txBody>
          <a:bodyPr/>
          <a:lstStyle/>
          <a:p>
            <a:r>
              <a:rPr lang="en-AU" dirty="0"/>
              <a:t>Women choosing to undergo prenatal testing with cell-free DNA testing should be offered an ultrasound at 11 to 13+6 weeks’ gestation to assess early </a:t>
            </a:r>
            <a:r>
              <a:rPr lang="en-AU" dirty="0" err="1"/>
              <a:t>fetal</a:t>
            </a:r>
            <a:r>
              <a:rPr lang="en-AU" dirty="0"/>
              <a:t> structural development</a:t>
            </a:r>
          </a:p>
          <a:p>
            <a:endParaRPr lang="en-AU" dirty="0"/>
          </a:p>
        </p:txBody>
      </p:sp>
      <p:sp>
        <p:nvSpPr>
          <p:cNvPr id="3" name="Title 2">
            <a:extLst>
              <a:ext uri="{FF2B5EF4-FFF2-40B4-BE49-F238E27FC236}">
                <a16:creationId xmlns:a16="http://schemas.microsoft.com/office/drawing/2014/main" id="{B8F4171C-2E95-47E2-83E9-EFF9087E421C}"/>
              </a:ext>
            </a:extLst>
          </p:cNvPr>
          <p:cNvSpPr>
            <a:spLocks noGrp="1"/>
          </p:cNvSpPr>
          <p:nvPr>
            <p:ph type="title"/>
          </p:nvPr>
        </p:nvSpPr>
        <p:spPr/>
        <p:txBody>
          <a:bodyPr/>
          <a:lstStyle/>
          <a:p>
            <a:r>
              <a:rPr lang="en-AU"/>
              <a:t>Good practice point</a:t>
            </a:r>
          </a:p>
        </p:txBody>
      </p:sp>
    </p:spTree>
    <p:extLst>
      <p:ext uri="{BB962C8B-B14F-4D97-AF65-F5344CB8AC3E}">
        <p14:creationId xmlns:p14="http://schemas.microsoft.com/office/powerpoint/2010/main" val="964338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4A77C6-7AB1-46A5-A8CB-6BD0EE0B3241}"/>
              </a:ext>
            </a:extLst>
          </p:cNvPr>
          <p:cNvSpPr>
            <a:spLocks noGrp="1"/>
          </p:cNvSpPr>
          <p:nvPr>
            <p:ph sz="quarter" idx="13"/>
          </p:nvPr>
        </p:nvSpPr>
        <p:spPr/>
        <p:txBody>
          <a:bodyPr/>
          <a:lstStyle/>
          <a:p>
            <a:r>
              <a:rPr lang="en-AU" dirty="0"/>
              <a:t>Strengthen your service’s relationships with maternal and child health nurse (MCHN) services - to ensure there is </a:t>
            </a:r>
            <a:r>
              <a:rPr lang="en-AU" b="1" dirty="0"/>
              <a:t>support for women that have complex psychosocial history and/or a history of catastrophic episodes</a:t>
            </a:r>
            <a:endParaRPr lang="en-AU" dirty="0"/>
          </a:p>
          <a:p>
            <a:r>
              <a:rPr lang="en-AU" dirty="0"/>
              <a:t>Ensure effective </a:t>
            </a:r>
            <a:r>
              <a:rPr lang="en-AU" b="1" dirty="0"/>
              <a:t>connection and handover</a:t>
            </a:r>
            <a:r>
              <a:rPr lang="en-AU" dirty="0"/>
              <a:t> to MCHNs</a:t>
            </a:r>
          </a:p>
          <a:p>
            <a:pPr lvl="0"/>
            <a:endParaRPr lang="en-AU" dirty="0"/>
          </a:p>
          <a:p>
            <a:endParaRPr lang="en-AU" dirty="0"/>
          </a:p>
        </p:txBody>
      </p:sp>
      <p:sp>
        <p:nvSpPr>
          <p:cNvPr id="3" name="Title 2">
            <a:extLst>
              <a:ext uri="{FF2B5EF4-FFF2-40B4-BE49-F238E27FC236}">
                <a16:creationId xmlns:a16="http://schemas.microsoft.com/office/drawing/2014/main" id="{3124B6CD-F506-4914-8021-F89A37A07030}"/>
              </a:ext>
            </a:extLst>
          </p:cNvPr>
          <p:cNvSpPr>
            <a:spLocks noGrp="1"/>
          </p:cNvSpPr>
          <p:nvPr>
            <p:ph type="title"/>
          </p:nvPr>
        </p:nvSpPr>
        <p:spPr/>
        <p:txBody>
          <a:bodyPr/>
          <a:lstStyle/>
          <a:p>
            <a:r>
              <a:rPr lang="en-AU"/>
              <a:t>Good practice points</a:t>
            </a:r>
          </a:p>
        </p:txBody>
      </p:sp>
    </p:spTree>
    <p:extLst>
      <p:ext uri="{BB962C8B-B14F-4D97-AF65-F5344CB8AC3E}">
        <p14:creationId xmlns:p14="http://schemas.microsoft.com/office/powerpoint/2010/main" val="154359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p:txBody>
          <a:bodyPr/>
          <a:lstStyle/>
          <a:p>
            <a:pPr marL="0" lvl="2" indent="0">
              <a:buNone/>
            </a:pPr>
            <a:r>
              <a:rPr lang="en-AU" dirty="0"/>
              <a:t>The Consultative Council on Obstetric and Paediatric Mortality and Morbidity (CCOPMM) is a statutory authority appointed by the Minister for Health</a:t>
            </a:r>
          </a:p>
          <a:p>
            <a:r>
              <a:rPr lang="en-AU" dirty="0"/>
              <a:t>Chair: Adjunct Professor Tanya Farrell </a:t>
            </a:r>
          </a:p>
          <a:p>
            <a:r>
              <a:rPr lang="en-AU" dirty="0"/>
              <a:t>Operates under the </a:t>
            </a:r>
            <a:r>
              <a:rPr lang="en-AU" i="1" dirty="0"/>
              <a:t>Public Health and Wellbeing Act 2008</a:t>
            </a:r>
          </a:p>
          <a:p>
            <a:endParaRPr lang="en-AU" dirty="0"/>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p:txBody>
          <a:bodyPr/>
          <a:lstStyle/>
          <a:p>
            <a:r>
              <a:rPr lang="en-AU" dirty="0"/>
              <a:t>About CCOPMM</a:t>
            </a:r>
            <a:br>
              <a:rPr lang="en-AU" dirty="0"/>
            </a:br>
            <a:endParaRPr lang="en-AU" dirty="0"/>
          </a:p>
        </p:txBody>
      </p:sp>
      <p:pic>
        <p:nvPicPr>
          <p:cNvPr id="1028" name="Picture 4">
            <a:extLst>
              <a:ext uri="{FF2B5EF4-FFF2-40B4-BE49-F238E27FC236}">
                <a16:creationId xmlns:a16="http://schemas.microsoft.com/office/drawing/2014/main" id="{687E0708-9158-4400-B8FB-567A493A5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04591">
            <a:off x="7233757" y="2587579"/>
            <a:ext cx="1294256" cy="1665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7C49B5-A399-46BD-ADD8-7E8628F0036F}"/>
              </a:ext>
            </a:extLst>
          </p:cNvPr>
          <p:cNvPicPr/>
          <p:nvPr/>
        </p:nvPicPr>
        <p:blipFill>
          <a:blip r:embed="rId3" cstate="print">
            <a:extLst>
              <a:ext uri="{28A0092B-C50C-407E-A947-70E740481C1C}">
                <a14:useLocalDpi xmlns:a14="http://schemas.microsoft.com/office/drawing/2010/main" val="0"/>
              </a:ext>
            </a:extLst>
          </a:blip>
          <a:stretch>
            <a:fillRect/>
          </a:stretch>
        </p:blipFill>
        <p:spPr>
          <a:xfrm rot="685169">
            <a:off x="7679805" y="3213400"/>
            <a:ext cx="1118636" cy="1641957"/>
          </a:xfrm>
          <a:prstGeom prst="rect">
            <a:avLst/>
          </a:prstGeom>
        </p:spPr>
      </p:pic>
    </p:spTree>
    <p:extLst>
      <p:ext uri="{BB962C8B-B14F-4D97-AF65-F5344CB8AC3E}">
        <p14:creationId xmlns:p14="http://schemas.microsoft.com/office/powerpoint/2010/main" val="17656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69"/>
            <a:ext cx="7742591" cy="2087793"/>
          </a:xfrm>
        </p:spPr>
        <p:txBody>
          <a:bodyPr anchor="b">
            <a:normAutofit/>
          </a:bodyPr>
          <a:lstStyle/>
          <a:p>
            <a:pPr algn="l">
              <a:spcBef>
                <a:spcPts val="1200"/>
              </a:spcBef>
            </a:pPr>
            <a:r>
              <a:rPr lang="en-AU" sz="2400">
                <a:effectLst>
                  <a:glow rad="38100">
                    <a:schemeClr val="bg1">
                      <a:lumMod val="65000"/>
                      <a:lumOff val="35000"/>
                      <a:alpha val="50000"/>
                    </a:schemeClr>
                  </a:glow>
                </a:effectLst>
              </a:rPr>
              <a:t>For more information</a:t>
            </a:r>
            <a:endParaRPr lang="en-AU" sz="1400">
              <a:effectLst>
                <a:glow rad="38100">
                  <a:schemeClr val="bg1">
                    <a:lumMod val="65000"/>
                    <a:lumOff val="35000"/>
                    <a:alpha val="50000"/>
                  </a:schemeClr>
                </a:glow>
              </a:effectLst>
            </a:endParaRPr>
          </a:p>
        </p:txBody>
      </p:sp>
      <p:sp>
        <p:nvSpPr>
          <p:cNvPr id="2" name="Content Placeholder 1">
            <a:extLst>
              <a:ext uri="{FF2B5EF4-FFF2-40B4-BE49-F238E27FC236}">
                <a16:creationId xmlns:a16="http://schemas.microsoft.com/office/drawing/2014/main" id="{654A77C6-7AB1-46A5-A8CB-6BD0EE0B3241}"/>
              </a:ext>
            </a:extLst>
          </p:cNvPr>
          <p:cNvSpPr>
            <a:spLocks noGrp="1"/>
          </p:cNvSpPr>
          <p:nvPr>
            <p:ph type="subTitle" idx="1"/>
          </p:nvPr>
        </p:nvSpPr>
        <p:spPr>
          <a:xfrm>
            <a:off x="742959" y="3382128"/>
            <a:ext cx="6507167" cy="1430073"/>
          </a:xfrm>
        </p:spPr>
        <p:txBody>
          <a:bodyPr numCol="1" anchor="t">
            <a:normAutofit fontScale="92500" lnSpcReduction="20000"/>
          </a:bodyPr>
          <a:lstStyle/>
          <a:p>
            <a:pPr lvl="0" algn="l">
              <a:spcAft>
                <a:spcPts val="600"/>
              </a:spcAft>
            </a:pPr>
            <a:r>
              <a:rPr lang="en-AU" sz="1600"/>
              <a:t>Refer to CCOPMM’s other slide packs on:</a:t>
            </a:r>
          </a:p>
          <a:p>
            <a:pPr marL="285750" indent="-285750" algn="l">
              <a:spcAft>
                <a:spcPts val="600"/>
              </a:spcAft>
              <a:buClr>
                <a:schemeClr val="tx2"/>
              </a:buClr>
              <a:buSzPct val="120000"/>
              <a:buFont typeface="Arial" panose="020B0604020202020204" pitchFamily="34" charset="0"/>
              <a:buChar char="•"/>
            </a:pPr>
            <a:r>
              <a:rPr lang="en-AU" sz="1600"/>
              <a:t>Mothers and babies</a:t>
            </a:r>
          </a:p>
          <a:p>
            <a:pPr marL="285750" lvl="0" indent="-285750" algn="l">
              <a:spcAft>
                <a:spcPts val="600"/>
              </a:spcAft>
              <a:buClr>
                <a:schemeClr val="tx2"/>
              </a:buClr>
              <a:buSzPct val="120000"/>
              <a:buFont typeface="Arial" panose="020B0604020202020204" pitchFamily="34" charset="0"/>
              <a:buChar char="•"/>
            </a:pPr>
            <a:r>
              <a:rPr lang="en-AU" sz="1600"/>
              <a:t>Maternal mortality and morbidity</a:t>
            </a:r>
          </a:p>
          <a:p>
            <a:pPr marL="285750" lvl="0" indent="-285750" algn="l">
              <a:spcAft>
                <a:spcPts val="600"/>
              </a:spcAft>
              <a:buClr>
                <a:schemeClr val="tx2"/>
              </a:buClr>
              <a:buSzPct val="120000"/>
              <a:buFont typeface="Arial" panose="020B0604020202020204" pitchFamily="34" charset="0"/>
              <a:buChar char="•"/>
            </a:pPr>
            <a:r>
              <a:rPr lang="en-AU" sz="1600"/>
              <a:t>Child and adolescent mortality</a:t>
            </a:r>
          </a:p>
          <a:p>
            <a:pPr marL="285750" indent="-285750" algn="l">
              <a:spcAft>
                <a:spcPts val="600"/>
              </a:spcAft>
              <a:buClr>
                <a:schemeClr val="tx2"/>
              </a:buClr>
              <a:buSzPct val="120000"/>
              <a:buFont typeface="Arial" panose="020B0604020202020204" pitchFamily="34" charset="0"/>
              <a:buChar char="•"/>
            </a:pPr>
            <a:r>
              <a:rPr lang="en-AU" sz="1600"/>
              <a:t>2019 recommendations</a:t>
            </a:r>
          </a:p>
          <a:p>
            <a:pPr marL="285750" lvl="0" indent="-285750" algn="l">
              <a:buFont typeface="Arial" panose="020B0604020202020204" pitchFamily="34" charset="0"/>
              <a:buChar char="•"/>
            </a:pPr>
            <a:endParaRPr lang="en-AU" sz="1500"/>
          </a:p>
          <a:p>
            <a:pPr marL="285750" lvl="0" indent="-285750" algn="l">
              <a:buFont typeface="Arial" panose="020B0604020202020204" pitchFamily="34" charset="0"/>
              <a:buChar char="•"/>
            </a:pPr>
            <a:endParaRPr lang="en-AU" sz="1500"/>
          </a:p>
          <a:p>
            <a:endParaRPr lang="en-AU" sz="1500"/>
          </a:p>
        </p:txBody>
      </p:sp>
      <p:pic>
        <p:nvPicPr>
          <p:cNvPr id="6" name="Picture 5">
            <a:extLst>
              <a:ext uri="{FF2B5EF4-FFF2-40B4-BE49-F238E27FC236}">
                <a16:creationId xmlns:a16="http://schemas.microsoft.com/office/drawing/2014/main" id="{87E41FC0-34D0-470D-AB03-58A353D89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46" y="912286"/>
            <a:ext cx="7742591" cy="1402202"/>
          </a:xfrm>
          <a:prstGeom prst="rect">
            <a:avLst/>
          </a:prstGeom>
        </p:spPr>
      </p:pic>
      <p:sp>
        <p:nvSpPr>
          <p:cNvPr id="4" name="TextBox 3">
            <a:extLst>
              <a:ext uri="{FF2B5EF4-FFF2-40B4-BE49-F238E27FC236}">
                <a16:creationId xmlns:a16="http://schemas.microsoft.com/office/drawing/2014/main" id="{5D949D89-A80F-40BF-9C08-3932F75982E5}"/>
              </a:ext>
            </a:extLst>
          </p:cNvPr>
          <p:cNvSpPr txBox="1"/>
          <p:nvPr/>
        </p:nvSpPr>
        <p:spPr>
          <a:xfrm>
            <a:off x="507882" y="2869654"/>
            <a:ext cx="8117917" cy="318549"/>
          </a:xfrm>
          <a:prstGeom prst="rect">
            <a:avLst/>
          </a:prstGeom>
          <a:noFill/>
        </p:spPr>
        <p:txBody>
          <a:bodyPr wrap="square" rtlCol="0">
            <a:spAutoFit/>
          </a:bodyPr>
          <a:lstStyle/>
          <a:p>
            <a:pPr algn="ctr"/>
            <a:r>
              <a:rPr lang="en-AU" sz="1500">
                <a:effectLst>
                  <a:glow rad="38100">
                    <a:schemeClr val="bg1">
                      <a:lumMod val="65000"/>
                      <a:lumOff val="35000"/>
                      <a:alpha val="50000"/>
                    </a:schemeClr>
                  </a:glow>
                </a:effectLst>
                <a:hlinkClick r:id="rId3"/>
              </a:rPr>
              <a:t>www.bettersafercare.vic.gov.au/publications/victorias-mothers-babies-and-children-2019</a:t>
            </a:r>
            <a:endParaRPr lang="en-AU" sz="1500"/>
          </a:p>
        </p:txBody>
      </p:sp>
    </p:spTree>
    <p:extLst>
      <p:ext uri="{BB962C8B-B14F-4D97-AF65-F5344CB8AC3E}">
        <p14:creationId xmlns:p14="http://schemas.microsoft.com/office/powerpoint/2010/main" val="2085164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C535D-85FB-41C0-8E4A-94C82C6AE4BD}"/>
              </a:ext>
            </a:extLst>
          </p:cNvPr>
          <p:cNvSpPr>
            <a:spLocks noGrp="1"/>
          </p:cNvSpPr>
          <p:nvPr>
            <p:ph sz="quarter" idx="13"/>
          </p:nvPr>
        </p:nvSpPr>
        <p:spPr>
          <a:xfrm>
            <a:off x="702000" y="1835654"/>
            <a:ext cx="7740000" cy="2880000"/>
          </a:xfrm>
        </p:spPr>
        <p:txBody>
          <a:bodyPr/>
          <a:lstStyle/>
          <a:p>
            <a:r>
              <a:rPr lang="en-AU"/>
              <a:t>	www.bettersafercare.vic.gov.au</a:t>
            </a:r>
          </a:p>
          <a:p>
            <a:r>
              <a:rPr lang="en-AU"/>
              <a:t>	</a:t>
            </a:r>
            <a:r>
              <a:rPr lang="en-AU" u="sng">
                <a:solidFill>
                  <a:schemeClr val="tx2"/>
                </a:solidFill>
              </a:rPr>
              <a:t>tanya.farrell@safercare.vic.gov.au</a:t>
            </a:r>
          </a:p>
          <a:p>
            <a:r>
              <a:rPr lang="en-AU"/>
              <a:t>	@</a:t>
            </a:r>
            <a:r>
              <a:rPr lang="en-AU" err="1"/>
              <a:t>safercarevic</a:t>
            </a:r>
            <a:r>
              <a:rPr lang="en-AU"/>
              <a:t> @TanyaFarrell13</a:t>
            </a:r>
          </a:p>
          <a:p>
            <a:r>
              <a:rPr lang="en-AU"/>
              <a:t>	Safer Care Victoria</a:t>
            </a:r>
          </a:p>
        </p:txBody>
      </p:sp>
      <p:sp>
        <p:nvSpPr>
          <p:cNvPr id="3" name="Title 2">
            <a:extLst>
              <a:ext uri="{FF2B5EF4-FFF2-40B4-BE49-F238E27FC236}">
                <a16:creationId xmlns:a16="http://schemas.microsoft.com/office/drawing/2014/main" id="{FF6AB92A-E6A9-410B-8E60-3D71B9B24365}"/>
              </a:ext>
            </a:extLst>
          </p:cNvPr>
          <p:cNvSpPr>
            <a:spLocks noGrp="1"/>
          </p:cNvSpPr>
          <p:nvPr>
            <p:ph type="title"/>
          </p:nvPr>
        </p:nvSpPr>
        <p:spPr/>
        <p:txBody>
          <a:bodyPr/>
          <a:lstStyle/>
          <a:p>
            <a:r>
              <a:rPr lang="en-AU"/>
              <a:t>Connect with us</a:t>
            </a:r>
          </a:p>
        </p:txBody>
      </p:sp>
      <p:pic>
        <p:nvPicPr>
          <p:cNvPr id="4" name="Picture 3">
            <a:extLst>
              <a:ext uri="{FF2B5EF4-FFF2-40B4-BE49-F238E27FC236}">
                <a16:creationId xmlns:a16="http://schemas.microsoft.com/office/drawing/2014/main" id="{AFC759B8-9DAD-4E5C-BF89-97AD20DB9E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686"/>
          <a:stretch/>
        </p:blipFill>
        <p:spPr>
          <a:xfrm>
            <a:off x="927176" y="1781654"/>
            <a:ext cx="316226" cy="425988"/>
          </a:xfrm>
          <a:prstGeom prst="rect">
            <a:avLst/>
          </a:prstGeom>
        </p:spPr>
      </p:pic>
      <p:pic>
        <p:nvPicPr>
          <p:cNvPr id="5" name="Picture 4">
            <a:extLst>
              <a:ext uri="{FF2B5EF4-FFF2-40B4-BE49-F238E27FC236}">
                <a16:creationId xmlns:a16="http://schemas.microsoft.com/office/drawing/2014/main" id="{8C8B40B7-BAFB-4C8A-A7A8-EE92425590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719" y="2347274"/>
            <a:ext cx="341034" cy="341034"/>
          </a:xfrm>
          <a:prstGeom prst="rect">
            <a:avLst/>
          </a:prstGeom>
        </p:spPr>
      </p:pic>
      <p:pic>
        <p:nvPicPr>
          <p:cNvPr id="6" name="Picture 5">
            <a:extLst>
              <a:ext uri="{FF2B5EF4-FFF2-40B4-BE49-F238E27FC236}">
                <a16:creationId xmlns:a16="http://schemas.microsoft.com/office/drawing/2014/main" id="{1C1E92BA-B4B0-48A3-80C8-375612FE0A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326" y="2827940"/>
            <a:ext cx="345427" cy="281334"/>
          </a:xfrm>
          <a:prstGeom prst="rect">
            <a:avLst/>
          </a:prstGeom>
        </p:spPr>
      </p:pic>
      <p:pic>
        <p:nvPicPr>
          <p:cNvPr id="7" name="Picture 6">
            <a:extLst>
              <a:ext uri="{FF2B5EF4-FFF2-40B4-BE49-F238E27FC236}">
                <a16:creationId xmlns:a16="http://schemas.microsoft.com/office/drawing/2014/main" id="{40BB948A-1DC2-49C8-87B8-33F3CB354343}"/>
              </a:ext>
            </a:extLst>
          </p:cNvPr>
          <p:cNvPicPr>
            <a:picLocks noChangeAspect="1"/>
          </p:cNvPicPr>
          <p:nvPr/>
        </p:nvPicPr>
        <p:blipFill rotWithShape="1">
          <a:blip r:embed="rId5">
            <a:extLst>
              <a:ext uri="{28A0092B-C50C-407E-A947-70E740481C1C}">
                <a14:useLocalDpi xmlns:a14="http://schemas.microsoft.com/office/drawing/2010/main" val="0"/>
              </a:ext>
            </a:extLst>
          </a:blip>
          <a:srcRect l="26326" t="32840" r="30457" b="31375"/>
          <a:stretch/>
        </p:blipFill>
        <p:spPr>
          <a:xfrm>
            <a:off x="845462" y="3170235"/>
            <a:ext cx="490798" cy="406394"/>
          </a:xfrm>
          <a:prstGeom prst="rect">
            <a:avLst/>
          </a:prstGeom>
        </p:spPr>
      </p:pic>
    </p:spTree>
    <p:extLst>
      <p:ext uri="{BB962C8B-B14F-4D97-AF65-F5344CB8AC3E}">
        <p14:creationId xmlns:p14="http://schemas.microsoft.com/office/powerpoint/2010/main" val="145413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p:txBody>
          <a:bodyPr/>
          <a:lstStyle/>
          <a:p>
            <a:pPr marL="0" lvl="2" indent="0">
              <a:buNone/>
            </a:pPr>
            <a:r>
              <a:rPr lang="en-AU" dirty="0"/>
              <a:t>Legislative responsibility for data collection</a:t>
            </a:r>
          </a:p>
          <a:p>
            <a:pPr lvl="2"/>
            <a:r>
              <a:rPr lang="en-AU" dirty="0"/>
              <a:t>Victorian Perinatal Data Collection (VPDC)</a:t>
            </a:r>
          </a:p>
          <a:p>
            <a:pPr lvl="2"/>
            <a:r>
              <a:rPr lang="en-AU" dirty="0"/>
              <a:t>Victorian Congenital anomalies register (VCAR)</a:t>
            </a:r>
          </a:p>
          <a:p>
            <a:pPr marL="0" lvl="2" indent="0">
              <a:buNone/>
            </a:pPr>
            <a:r>
              <a:rPr lang="en-AU" dirty="0"/>
              <a:t>Legislative responsibility for health surveillance </a:t>
            </a:r>
          </a:p>
          <a:p>
            <a:pPr lvl="2"/>
            <a:r>
              <a:rPr lang="en-AU" dirty="0"/>
              <a:t>Mortality collections and review of perinatal, child and adolescent, and maternal mortality</a:t>
            </a:r>
          </a:p>
          <a:p>
            <a:pPr lvl="2"/>
            <a:r>
              <a:rPr lang="en-AU" dirty="0"/>
              <a:t>Morbidity collections: severe acute maternal morbidity (SAMM)</a:t>
            </a:r>
          </a:p>
          <a:p>
            <a:pPr marL="342900" indent="-342900">
              <a:buFont typeface="Arial" panose="020B0604020202020204" pitchFamily="34" charset="0"/>
              <a:buChar char="•"/>
            </a:pPr>
            <a:endParaRPr lang="en-AU" dirty="0"/>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p:txBody>
          <a:bodyPr/>
          <a:lstStyle/>
          <a:p>
            <a:r>
              <a:rPr lang="en-AU"/>
              <a:t>About CCOPMM</a:t>
            </a:r>
          </a:p>
        </p:txBody>
      </p:sp>
    </p:spTree>
    <p:extLst>
      <p:ext uri="{BB962C8B-B14F-4D97-AF65-F5344CB8AC3E}">
        <p14:creationId xmlns:p14="http://schemas.microsoft.com/office/powerpoint/2010/main" val="309729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C7E4-7A6D-492D-9265-5FCBA2D829A6}"/>
              </a:ext>
            </a:extLst>
          </p:cNvPr>
          <p:cNvSpPr>
            <a:spLocks noGrp="1"/>
          </p:cNvSpPr>
          <p:nvPr>
            <p:ph sz="quarter" idx="13"/>
          </p:nvPr>
        </p:nvSpPr>
        <p:spPr/>
        <p:txBody>
          <a:bodyPr/>
          <a:lstStyle/>
          <a:p>
            <a:r>
              <a:rPr lang="en-AU" dirty="0"/>
              <a:t>Four subcommittees report to CCOPMM:</a:t>
            </a:r>
          </a:p>
          <a:p>
            <a:pPr lvl="2"/>
            <a:r>
              <a:rPr lang="en-AU" b="1" dirty="0"/>
              <a:t>Stillbirth </a:t>
            </a:r>
            <a:r>
              <a:rPr lang="en-AU" dirty="0"/>
              <a:t>– Chair: Professor Susan McDonald</a:t>
            </a:r>
          </a:p>
          <a:p>
            <a:pPr lvl="2"/>
            <a:r>
              <a:rPr lang="en-AU" b="1" dirty="0"/>
              <a:t>Neonatal Mortality and Morbidity </a:t>
            </a:r>
            <a:r>
              <a:rPr lang="en-AU" dirty="0"/>
              <a:t>(0-27 days) – Chair: Professor Rod Hunt</a:t>
            </a:r>
          </a:p>
          <a:p>
            <a:pPr lvl="2"/>
            <a:r>
              <a:rPr lang="en-AU" b="1" dirty="0"/>
              <a:t>Maternal Mortality and Morbidity </a:t>
            </a:r>
            <a:r>
              <a:rPr lang="en-AU" dirty="0"/>
              <a:t>– Chair: Professor Mark </a:t>
            </a:r>
            <a:r>
              <a:rPr lang="en-AU" dirty="0" err="1"/>
              <a:t>Umstad</a:t>
            </a:r>
            <a:endParaRPr lang="en-AU" dirty="0"/>
          </a:p>
          <a:p>
            <a:pPr lvl="2"/>
            <a:r>
              <a:rPr lang="en-AU" b="1" dirty="0"/>
              <a:t>Child and Adolescent Mortality and Morbidity </a:t>
            </a:r>
            <a:r>
              <a:rPr lang="en-AU" dirty="0"/>
              <a:t>(28 days-17 years) – Chair: Professor Paul </a:t>
            </a:r>
            <a:r>
              <a:rPr lang="en-AU" dirty="0" err="1"/>
              <a:t>Monagle</a:t>
            </a:r>
            <a:r>
              <a:rPr lang="en-AU" dirty="0"/>
              <a:t> </a:t>
            </a:r>
          </a:p>
        </p:txBody>
      </p:sp>
      <p:sp>
        <p:nvSpPr>
          <p:cNvPr id="3" name="Title 2">
            <a:extLst>
              <a:ext uri="{FF2B5EF4-FFF2-40B4-BE49-F238E27FC236}">
                <a16:creationId xmlns:a16="http://schemas.microsoft.com/office/drawing/2014/main" id="{51F7B3D0-0545-4BEB-8914-17BD0F982B37}"/>
              </a:ext>
            </a:extLst>
          </p:cNvPr>
          <p:cNvSpPr>
            <a:spLocks noGrp="1"/>
          </p:cNvSpPr>
          <p:nvPr>
            <p:ph type="title"/>
          </p:nvPr>
        </p:nvSpPr>
        <p:spPr/>
        <p:txBody>
          <a:bodyPr/>
          <a:lstStyle/>
          <a:p>
            <a:r>
              <a:rPr lang="en-AU" dirty="0"/>
              <a:t>Undertaking case reviews </a:t>
            </a:r>
          </a:p>
        </p:txBody>
      </p:sp>
    </p:spTree>
    <p:extLst>
      <p:ext uri="{BB962C8B-B14F-4D97-AF65-F5344CB8AC3E}">
        <p14:creationId xmlns:p14="http://schemas.microsoft.com/office/powerpoint/2010/main" val="423869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7A7-8A90-48A7-A395-F9C9EF4069D2}"/>
              </a:ext>
            </a:extLst>
          </p:cNvPr>
          <p:cNvSpPr>
            <a:spLocks noGrp="1"/>
          </p:cNvSpPr>
          <p:nvPr>
            <p:ph sz="quarter" idx="13"/>
          </p:nvPr>
        </p:nvSpPr>
        <p:spPr/>
        <p:txBody>
          <a:bodyPr/>
          <a:lstStyle/>
          <a:p>
            <a:r>
              <a:rPr lang="en-AU" dirty="0"/>
              <a:t>CCOPMM conducts research itself and also provides data for research purposes</a:t>
            </a:r>
          </a:p>
          <a:p>
            <a:r>
              <a:rPr lang="en-AU" dirty="0"/>
              <a:t>CCOPMM identifies research priorities by:</a:t>
            </a:r>
          </a:p>
          <a:p>
            <a:pPr lvl="2"/>
            <a:r>
              <a:rPr lang="en-AU" dirty="0"/>
              <a:t>analysis of our reports, data and through case reviews    </a:t>
            </a:r>
          </a:p>
          <a:p>
            <a:pPr lvl="2"/>
            <a:r>
              <a:rPr lang="en-AU" dirty="0"/>
              <a:t>collaborating with external research projects</a:t>
            </a:r>
          </a:p>
          <a:p>
            <a:endParaRPr lang="en-AU" dirty="0"/>
          </a:p>
        </p:txBody>
      </p:sp>
      <p:sp>
        <p:nvSpPr>
          <p:cNvPr id="3" name="Title 2">
            <a:extLst>
              <a:ext uri="{FF2B5EF4-FFF2-40B4-BE49-F238E27FC236}">
                <a16:creationId xmlns:a16="http://schemas.microsoft.com/office/drawing/2014/main" id="{030BC543-2F79-4B86-AC91-1A4DF8542736}"/>
              </a:ext>
            </a:extLst>
          </p:cNvPr>
          <p:cNvSpPr>
            <a:spLocks noGrp="1"/>
          </p:cNvSpPr>
          <p:nvPr>
            <p:ph type="title"/>
          </p:nvPr>
        </p:nvSpPr>
        <p:spPr/>
        <p:txBody>
          <a:bodyPr/>
          <a:lstStyle/>
          <a:p>
            <a:r>
              <a:rPr lang="en-AU" dirty="0"/>
              <a:t>Undertaking research </a:t>
            </a:r>
          </a:p>
        </p:txBody>
      </p:sp>
    </p:spTree>
    <p:extLst>
      <p:ext uri="{BB962C8B-B14F-4D97-AF65-F5344CB8AC3E}">
        <p14:creationId xmlns:p14="http://schemas.microsoft.com/office/powerpoint/2010/main" val="165258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37AD0-AD6A-4771-9D64-4898F6EF7235}"/>
              </a:ext>
            </a:extLst>
          </p:cNvPr>
          <p:cNvSpPr>
            <a:spLocks noGrp="1"/>
          </p:cNvSpPr>
          <p:nvPr>
            <p:ph sz="quarter" idx="13"/>
          </p:nvPr>
        </p:nvSpPr>
        <p:spPr/>
        <p:txBody>
          <a:bodyPr/>
          <a:lstStyle/>
          <a:p>
            <a:r>
              <a:rPr lang="en-AU" dirty="0"/>
              <a:t>Independent oversight of all deaths and severe maternal morbidity  </a:t>
            </a:r>
          </a:p>
          <a:p>
            <a:r>
              <a:rPr lang="en-AU" dirty="0"/>
              <a:t>Highlight areas that require improvement – hospital and community </a:t>
            </a:r>
          </a:p>
          <a:p>
            <a:r>
              <a:rPr lang="en-AU" dirty="0"/>
              <a:t>Highlight areas for further research </a:t>
            </a:r>
          </a:p>
          <a:p>
            <a:r>
              <a:rPr lang="en-AU" dirty="0"/>
              <a:t>Inform the development of policies and guidelines</a:t>
            </a:r>
          </a:p>
          <a:p>
            <a:r>
              <a:rPr lang="en-AU" dirty="0"/>
              <a:t>Provide advice on areas for prioritisation and investment </a:t>
            </a:r>
          </a:p>
          <a:p>
            <a:endParaRPr lang="en-AU" dirty="0"/>
          </a:p>
        </p:txBody>
      </p:sp>
      <p:sp>
        <p:nvSpPr>
          <p:cNvPr id="3" name="Title 2">
            <a:extLst>
              <a:ext uri="{FF2B5EF4-FFF2-40B4-BE49-F238E27FC236}">
                <a16:creationId xmlns:a16="http://schemas.microsoft.com/office/drawing/2014/main" id="{C06BB32D-71B0-431E-8BDC-40A68E25C6D9}"/>
              </a:ext>
            </a:extLst>
          </p:cNvPr>
          <p:cNvSpPr>
            <a:spLocks noGrp="1"/>
          </p:cNvSpPr>
          <p:nvPr>
            <p:ph type="title"/>
          </p:nvPr>
        </p:nvSpPr>
        <p:spPr/>
        <p:txBody>
          <a:bodyPr/>
          <a:lstStyle/>
          <a:p>
            <a:r>
              <a:rPr lang="en-AU" dirty="0"/>
              <a:t>Why do we do what we do?</a:t>
            </a:r>
          </a:p>
        </p:txBody>
      </p:sp>
    </p:spTree>
    <p:extLst>
      <p:ext uri="{BB962C8B-B14F-4D97-AF65-F5344CB8AC3E}">
        <p14:creationId xmlns:p14="http://schemas.microsoft.com/office/powerpoint/2010/main" val="259016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 </a:t>
            </a:r>
            <a:r>
              <a:rPr lang="en-US" sz="2400" b="1">
                <a:solidFill>
                  <a:schemeClr val="tx2"/>
                </a:solidFill>
              </a:rPr>
              <a:t>Perinatal mortality</a:t>
            </a:r>
          </a:p>
          <a:p>
            <a:pPr>
              <a:lnSpc>
                <a:spcPct val="95000"/>
              </a:lnSpc>
              <a:spcBef>
                <a:spcPct val="0"/>
              </a:spcBef>
              <a:spcAft>
                <a:spcPts val="600"/>
              </a:spcAft>
            </a:pPr>
            <a:endParaRPr lang="en-US" sz="2400" b="1" i="0" kern="1200" baseline="0">
              <a:solidFill>
                <a:schemeClr val="tx2"/>
              </a:solidFill>
              <a:latin typeface="+mj-lt"/>
              <a:ea typeface="+mj-ea"/>
              <a:cs typeface="+mj-cs"/>
            </a:endParaRPr>
          </a:p>
        </p:txBody>
      </p:sp>
    </p:spTree>
    <p:extLst>
      <p:ext uri="{BB962C8B-B14F-4D97-AF65-F5344CB8AC3E}">
        <p14:creationId xmlns:p14="http://schemas.microsoft.com/office/powerpoint/2010/main" val="24179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91D18-2C04-4913-9314-C5A9EF3187A4}"/>
              </a:ext>
            </a:extLst>
          </p:cNvPr>
          <p:cNvSpPr>
            <a:spLocks noGrp="1"/>
          </p:cNvSpPr>
          <p:nvPr>
            <p:ph sz="quarter" idx="13"/>
          </p:nvPr>
        </p:nvSpPr>
        <p:spPr/>
        <p:txBody>
          <a:bodyPr/>
          <a:lstStyle/>
          <a:p>
            <a:pPr lvl="2"/>
            <a:r>
              <a:rPr lang="en-AU" dirty="0"/>
              <a:t>Includes </a:t>
            </a:r>
            <a:r>
              <a:rPr lang="en-AU" dirty="0" err="1"/>
              <a:t>fetal</a:t>
            </a:r>
            <a:r>
              <a:rPr lang="en-AU" dirty="0"/>
              <a:t> deaths (stillbirths) and deaths of live-born babies within the first 28 days after birth (neonatal deaths)</a:t>
            </a:r>
          </a:p>
          <a:p>
            <a:pPr lvl="2"/>
            <a:r>
              <a:rPr lang="en-AU" dirty="0"/>
              <a:t>Excludes terminations of pregnancy for psychosocial indications – ‘adjusted’ perinatal mortality: </a:t>
            </a:r>
          </a:p>
          <a:p>
            <a:pPr lvl="3"/>
            <a:r>
              <a:rPr lang="en-AU" dirty="0"/>
              <a:t>provides a more accurate assessment of avoidable mortality and assists comparisons with other jurisdictions</a:t>
            </a:r>
          </a:p>
          <a:p>
            <a:pPr lvl="2"/>
            <a:r>
              <a:rPr lang="en-AU" dirty="0"/>
              <a:t>Detailed data for perinatal mortality can be found in the online supplementary tables</a:t>
            </a:r>
          </a:p>
          <a:p>
            <a:endParaRPr lang="en-AU" dirty="0"/>
          </a:p>
        </p:txBody>
      </p:sp>
      <p:sp>
        <p:nvSpPr>
          <p:cNvPr id="3" name="Title 2">
            <a:extLst>
              <a:ext uri="{FF2B5EF4-FFF2-40B4-BE49-F238E27FC236}">
                <a16:creationId xmlns:a16="http://schemas.microsoft.com/office/drawing/2014/main" id="{680FF075-D593-4384-90D4-BB862FF22874}"/>
              </a:ext>
            </a:extLst>
          </p:cNvPr>
          <p:cNvSpPr>
            <a:spLocks noGrp="1"/>
          </p:cNvSpPr>
          <p:nvPr>
            <p:ph type="title"/>
          </p:nvPr>
        </p:nvSpPr>
        <p:spPr/>
        <p:txBody>
          <a:bodyPr/>
          <a:lstStyle/>
          <a:p>
            <a:r>
              <a:rPr lang="en-AU"/>
              <a:t>Perinatal mortality</a:t>
            </a:r>
          </a:p>
        </p:txBody>
      </p:sp>
    </p:spTree>
    <p:extLst>
      <p:ext uri="{BB962C8B-B14F-4D97-AF65-F5344CB8AC3E}">
        <p14:creationId xmlns:p14="http://schemas.microsoft.com/office/powerpoint/2010/main" val="3321458571"/>
      </p:ext>
    </p:extLst>
  </p:cSld>
  <p:clrMapOvr>
    <a:masterClrMapping/>
  </p:clrMapOvr>
</p:sld>
</file>

<file path=ppt/theme/theme1.xml><?xml version="1.0" encoding="utf-8"?>
<a:theme xmlns:a="http://schemas.openxmlformats.org/drawingml/2006/main" name="Office Theme">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1).potx" id="{CE082618-1505-4F2E-A22F-07A490E3B603}" vid="{EF6F868E-FD38-4215-87C3-491E3E063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a38ff2d-9f71-4e0c-809c-63178b66e3a9">
      <UserInfo>
        <DisplayName>SharingLinks.d604f0db-a255-44b0-9699-deb26046b44b.Flexible.a02c1f1b-05d8-4110-b310-b93a86d38c5a</DisplayName>
        <AccountId>45</AccountId>
        <AccountType/>
      </UserInfo>
      <UserInfo>
        <DisplayName>Ellyse Marum (DHHS)</DisplayName>
        <AccountId>23</AccountId>
        <AccountType/>
      </UserInfo>
      <UserInfo>
        <DisplayName>Amanda Walpole (DHHS)</DisplayName>
        <AccountId>39</AccountId>
        <AccountType/>
      </UserInfo>
      <UserInfo>
        <DisplayName>Tanya Farrell (DHHS)</DisplayName>
        <AccountId>11</AccountId>
        <AccountType/>
      </UserInfo>
      <UserInfo>
        <DisplayName>Rebecca Doherty (DHHS)</DisplayName>
        <AccountId>3</AccountId>
        <AccountType/>
      </UserInfo>
      <UserInfo>
        <DisplayName>Emma Gumbleton (DHHS)</DisplayName>
        <AccountId>14</AccountId>
        <AccountType/>
      </UserInfo>
      <UserInfo>
        <DisplayName>Terry Truman (Health)</DisplayName>
        <AccountId>50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DFDB3CCA7CE54AA42F05FDFD5130DA" ma:contentTypeVersion="10" ma:contentTypeDescription="Create a new document." ma:contentTypeScope="" ma:versionID="28e52057677a09d2b67d18402b36de5f">
  <xsd:schema xmlns:xsd="http://www.w3.org/2001/XMLSchema" xmlns:xs="http://www.w3.org/2001/XMLSchema" xmlns:p="http://schemas.microsoft.com/office/2006/metadata/properties" xmlns:ns2="6fcdb6e3-7bed-48bc-92a0-c164f79f5d9b" xmlns:ns3="7a38ff2d-9f71-4e0c-809c-63178b66e3a9" targetNamespace="http://schemas.microsoft.com/office/2006/metadata/properties" ma:root="true" ma:fieldsID="06b691ebd1569567bcaf048630093985" ns2:_="" ns3:_="">
    <xsd:import namespace="6fcdb6e3-7bed-48bc-92a0-c164f79f5d9b"/>
    <xsd:import namespace="7a38ff2d-9f71-4e0c-809c-63178b66e3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cdb6e3-7bed-48bc-92a0-c164f79f5d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38ff2d-9f71-4e0c-809c-63178b66e3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F81C5E-7A2F-42C4-809B-EF88AB5646E4}">
  <ds:schemaRefs>
    <ds:schemaRef ds:uri="http://schemas.microsoft.com/sharepoint/v3/contenttype/forms"/>
  </ds:schemaRefs>
</ds:datastoreItem>
</file>

<file path=customXml/itemProps2.xml><?xml version="1.0" encoding="utf-8"?>
<ds:datastoreItem xmlns:ds="http://schemas.openxmlformats.org/officeDocument/2006/customXml" ds:itemID="{598D9B1D-AF04-4830-AD40-6EDC8181AC55}">
  <ds:schemaRefs>
    <ds:schemaRef ds:uri="http://purl.org/dc/terms/"/>
    <ds:schemaRef ds:uri="http://schemas.openxmlformats.org/package/2006/metadata/core-properties"/>
    <ds:schemaRef ds:uri="http://purl.org/dc/dcmitype/"/>
    <ds:schemaRef ds:uri="6fcdb6e3-7bed-48bc-92a0-c164f79f5d9b"/>
    <ds:schemaRef ds:uri="http://schemas.microsoft.com/office/2006/documentManagement/types"/>
    <ds:schemaRef ds:uri="http://purl.org/dc/elements/1.1/"/>
    <ds:schemaRef ds:uri="http://schemas.microsoft.com/office/2006/metadata/properties"/>
    <ds:schemaRef ds:uri="http://schemas.microsoft.com/office/infopath/2007/PartnerControls"/>
    <ds:schemaRef ds:uri="7a38ff2d-9f71-4e0c-809c-63178b66e3a9"/>
    <ds:schemaRef ds:uri="http://www.w3.org/XML/1998/namespace"/>
  </ds:schemaRefs>
</ds:datastoreItem>
</file>

<file path=customXml/itemProps3.xml><?xml version="1.0" encoding="utf-8"?>
<ds:datastoreItem xmlns:ds="http://schemas.openxmlformats.org/officeDocument/2006/customXml" ds:itemID="{D90717CF-4F32-4832-AAA1-4C2C5D655C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cdb6e3-7bed-48bc-92a0-c164f79f5d9b"/>
    <ds:schemaRef ds:uri="7a38ff2d-9f71-4e0c-809c-63178b66e3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1095</Words>
  <Application>Microsoft Office PowerPoint</Application>
  <PresentationFormat>Custom</PresentationFormat>
  <Paragraphs>96</Paragraphs>
  <Slides>31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VIC</vt:lpstr>
      <vt:lpstr>Wingdings</vt:lpstr>
      <vt:lpstr>Office Theme</vt:lpstr>
      <vt:lpstr>PowerPoint Presentation</vt:lpstr>
      <vt:lpstr>PowerPoint Presentation</vt:lpstr>
      <vt:lpstr>About CCOPMM </vt:lpstr>
      <vt:lpstr>About CCOPMM</vt:lpstr>
      <vt:lpstr>Undertaking case reviews </vt:lpstr>
      <vt:lpstr>Undertaking research </vt:lpstr>
      <vt:lpstr>Why do we do what we do?</vt:lpstr>
      <vt:lpstr>PowerPoint Presentation</vt:lpstr>
      <vt:lpstr>Perinatal mortality</vt:lpstr>
      <vt:lpstr>Births in 2019</vt:lpstr>
      <vt:lpstr>Perinatal deaths in 2019 </vt:lpstr>
      <vt:lpstr>Causes of deaths using PSANZ classifications </vt:lpstr>
      <vt:lpstr>Perinatal mortality rates in 2019 </vt:lpstr>
      <vt:lpstr>Smoking and outcomes in 2019 </vt:lpstr>
      <vt:lpstr>Trends in perinatal mortality rates</vt:lpstr>
      <vt:lpstr>The gap: Aboriginal and Non-Aboriginal women </vt:lpstr>
      <vt:lpstr>Perinatal mortality rate by Aboriginal status: Rolling triennia</vt:lpstr>
      <vt:lpstr>PowerPoint Presentation</vt:lpstr>
      <vt:lpstr>Recommendations</vt:lpstr>
      <vt:lpstr>Recommendations </vt:lpstr>
      <vt:lpstr>Recommendations</vt:lpstr>
      <vt:lpstr>Good practice points</vt:lpstr>
      <vt:lpstr>Good practice points</vt:lpstr>
      <vt:lpstr>Good practice points</vt:lpstr>
      <vt:lpstr>Good practice point </vt:lpstr>
      <vt:lpstr>Good practice points</vt:lpstr>
      <vt:lpstr>Good practice points</vt:lpstr>
      <vt:lpstr>Good practice point</vt:lpstr>
      <vt:lpstr>Good practice points</vt:lpstr>
      <vt:lpstr>For more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Doherty (DHHS)</dc:creator>
  <cp:lastModifiedBy>Terry</cp:lastModifiedBy>
  <cp:revision>2</cp:revision>
  <dcterms:created xsi:type="dcterms:W3CDTF">2021-01-19T20:41:44Z</dcterms:created>
  <dcterms:modified xsi:type="dcterms:W3CDTF">2021-02-03T04:29:16Z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0x010100F0DFDB3CCA7CE54AA42F05FDFD5130DA</vt:lpwstr>
  </property>
  <property fmtid="{D5CDD505-2E9C-101B-9397-08002B2CF9AE}" pid="3" name="MSIP_Label_3d6aa9fe-4ab7-4a7c-8e39-ccc0b3ffed53_Enabled">
    <vt:lpwstr>true</vt:lpwstr>
  </property>
  <property fmtid="{D5CDD505-2E9C-101B-9397-08002B2CF9AE}" pid="4" name="MSIP_Label_3d6aa9fe-4ab7-4a7c-8e39-ccc0b3ffed53_SetDate">
    <vt:lpwstr>2021-01-19T22:11:05Z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27066671-9628-484e-b387-730a8cce8c11</vt:lpwstr>
  </property>
  <property fmtid="{D5CDD505-2E9C-101B-9397-08002B2CF9AE}" pid="9" name="MSIP_Label_3d6aa9fe-4ab7-4a7c-8e39-ccc0b3ffed53_ContentBits">
    <vt:lpwstr>0</vt:lpwstr>
  </property>
</Properties>
</file>