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handoutMasterIdLst>
    <p:handoutMasterId r:id="rId25"/>
  </p:handoutMasterIdLst>
  <p:sldIdLst>
    <p:sldId id="352" r:id="rId5"/>
    <p:sldId id="301" r:id="rId6"/>
    <p:sldId id="330" r:id="rId7"/>
    <p:sldId id="349" r:id="rId8"/>
    <p:sldId id="343" r:id="rId9"/>
    <p:sldId id="306" r:id="rId10"/>
    <p:sldId id="305" r:id="rId11"/>
    <p:sldId id="345" r:id="rId12"/>
    <p:sldId id="346" r:id="rId13"/>
    <p:sldId id="347" r:id="rId14"/>
    <p:sldId id="288" r:id="rId15"/>
    <p:sldId id="302" r:id="rId16"/>
    <p:sldId id="348" r:id="rId17"/>
    <p:sldId id="350" r:id="rId18"/>
    <p:sldId id="308" r:id="rId19"/>
    <p:sldId id="307" r:id="rId20"/>
    <p:sldId id="351" r:id="rId21"/>
    <p:sldId id="353" r:id="rId22"/>
    <p:sldId id="290" r:id="rId23"/>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B55DF-602D-44AD-8735-7DFB7E2A4731}" v="4" dt="2021-02-17T01:48:30.113"/>
    <p1510:client id="{B67A5E2A-2D92-40FB-847E-5B11DF1E52B6}" v="6" dt="2021-02-17T01:51:53.934"/>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000" autoAdjust="0"/>
  </p:normalViewPr>
  <p:slideViewPr>
    <p:cSldViewPr snapToGrid="0">
      <p:cViewPr varScale="1">
        <p:scale>
          <a:sx n="129" d="100"/>
          <a:sy n="129" d="100"/>
        </p:scale>
        <p:origin x="1002" y="114"/>
      </p:cViewPr>
      <p:guideLst>
        <p:guide orient="horz" pos="1621"/>
        <p:guide pos="2880"/>
      </p:guideLst>
    </p:cSldViewPr>
  </p:slideViewPr>
  <p:notesTextViewPr>
    <p:cViewPr>
      <p:scale>
        <a:sx n="1" d="1"/>
        <a:sy n="1" d="1"/>
      </p:scale>
      <p:origin x="0" y="0"/>
    </p:cViewPr>
  </p:notesTextViewPr>
  <p:notesViewPr>
    <p:cSldViewPr snapToGrid="0">
      <p:cViewPr varScale="1">
        <p:scale>
          <a:sx n="53" d="100"/>
          <a:sy n="53" d="100"/>
        </p:scale>
        <p:origin x="123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by White (DHHS)" userId="c10c4b9b-e0ca-44c0-a7c0-3508e1eec14e" providerId="ADAL" clId="{B67A5E2A-2D92-40FB-847E-5B11DF1E52B6}"/>
    <pc:docChg chg="modSld">
      <pc:chgData name="Libby White (DHHS)" userId="c10c4b9b-e0ca-44c0-a7c0-3508e1eec14e" providerId="ADAL" clId="{B67A5E2A-2D92-40FB-847E-5B11DF1E52B6}" dt="2021-02-17T01:56:01.433" v="65" actId="14100"/>
      <pc:docMkLst>
        <pc:docMk/>
      </pc:docMkLst>
      <pc:sldChg chg="modSp mod">
        <pc:chgData name="Libby White (DHHS)" userId="c10c4b9b-e0ca-44c0-a7c0-3508e1eec14e" providerId="ADAL" clId="{B67A5E2A-2D92-40FB-847E-5B11DF1E52B6}" dt="2021-02-17T01:56:01.433" v="65" actId="14100"/>
        <pc:sldMkLst>
          <pc:docMk/>
          <pc:sldMk cId="3225207257" sldId="351"/>
        </pc:sldMkLst>
        <pc:spChg chg="mod">
          <ac:chgData name="Libby White (DHHS)" userId="c10c4b9b-e0ca-44c0-a7c0-3508e1eec14e" providerId="ADAL" clId="{B67A5E2A-2D92-40FB-847E-5B11DF1E52B6}" dt="2021-02-17T01:56:01.433" v="65" actId="14100"/>
          <ac:spMkLst>
            <pc:docMk/>
            <pc:sldMk cId="3225207257" sldId="351"/>
            <ac:spMk id="7" creationId="{EAA6882D-0CA1-4BA9-B182-96D3EE25B3BC}"/>
          </ac:spMkLst>
        </pc:spChg>
      </pc:sldChg>
    </pc:docChg>
  </pc:docChgLst>
  <pc:docChgLst>
    <pc:chgData name="Libby White (DHHS)" userId="S::libby.white@safercare.vic.gov.au::c10c4b9b-e0ca-44c0-a7c0-3508e1eec14e" providerId="AD" clId="Web-{2A0B55DF-602D-44AD-8735-7DFB7E2A4731}"/>
    <pc:docChg chg="modSld">
      <pc:chgData name="Libby White (DHHS)" userId="S::libby.white@safercare.vic.gov.au::c10c4b9b-e0ca-44c0-a7c0-3508e1eec14e" providerId="AD" clId="Web-{2A0B55DF-602D-44AD-8735-7DFB7E2A4731}" dt="2021-02-17T01:48:30.113" v="3" actId="20577"/>
      <pc:docMkLst>
        <pc:docMk/>
      </pc:docMkLst>
      <pc:sldChg chg="modSp">
        <pc:chgData name="Libby White (DHHS)" userId="S::libby.white@safercare.vic.gov.au::c10c4b9b-e0ca-44c0-a7c0-3508e1eec14e" providerId="AD" clId="Web-{2A0B55DF-602D-44AD-8735-7DFB7E2A4731}" dt="2021-02-17T01:48:30.113" v="3" actId="20577"/>
        <pc:sldMkLst>
          <pc:docMk/>
          <pc:sldMk cId="3225207257" sldId="351"/>
        </pc:sldMkLst>
        <pc:spChg chg="mod">
          <ac:chgData name="Libby White (DHHS)" userId="S::libby.white@safercare.vic.gov.au::c10c4b9b-e0ca-44c0-a7c0-3508e1eec14e" providerId="AD" clId="Web-{2A0B55DF-602D-44AD-8735-7DFB7E2A4731}" dt="2021-02-17T01:48:30.113" v="3" actId="20577"/>
          <ac:spMkLst>
            <pc:docMk/>
            <pc:sldMk cId="3225207257" sldId="351"/>
            <ac:spMk id="7" creationId="{EAA6882D-0CA1-4BA9-B182-96D3EE25B3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2/17/2021</a:t>
            </a:fld>
            <a:endParaRPr lang="en-US" dirty="0"/>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dirty="0"/>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2/17/2021</a:t>
            </a:fld>
            <a:endParaRPr lang="en-US"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dirty="0"/>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1</a:t>
            </a:fld>
            <a:endParaRPr lang="en-US" dirty="0"/>
          </a:p>
        </p:txBody>
      </p:sp>
    </p:spTree>
    <p:extLst>
      <p:ext uri="{BB962C8B-B14F-4D97-AF65-F5344CB8AC3E}">
        <p14:creationId xmlns:p14="http://schemas.microsoft.com/office/powerpoint/2010/main" val="140884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12429E-84F1-4454-9E84-CF1ED96B85E3}" type="slidenum">
              <a:rPr lang="en-US" smtClean="0"/>
              <a:t>11</a:t>
            </a:fld>
            <a:endParaRPr lang="en-US" dirty="0"/>
          </a:p>
        </p:txBody>
      </p:sp>
    </p:spTree>
    <p:extLst>
      <p:ext uri="{BB962C8B-B14F-4D97-AF65-F5344CB8AC3E}">
        <p14:creationId xmlns:p14="http://schemas.microsoft.com/office/powerpoint/2010/main" val="260552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E212429E-84F1-4454-9E84-CF1ED96B85E3}" type="slidenum">
              <a:rPr lang="en-US" smtClean="0"/>
              <a:t>12</a:t>
            </a:fld>
            <a:endParaRPr lang="en-US" dirty="0"/>
          </a:p>
        </p:txBody>
      </p:sp>
    </p:spTree>
    <p:extLst>
      <p:ext uri="{BB962C8B-B14F-4D97-AF65-F5344CB8AC3E}">
        <p14:creationId xmlns:p14="http://schemas.microsoft.com/office/powerpoint/2010/main" val="189108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weekly aggregated readmission rate median changed from a baseline of 4.2% to 0% following a shift in the data.</a:t>
            </a:r>
          </a:p>
        </p:txBody>
      </p:sp>
      <p:sp>
        <p:nvSpPr>
          <p:cNvPr id="4" name="Slide Number Placeholder 3"/>
          <p:cNvSpPr>
            <a:spLocks noGrp="1"/>
          </p:cNvSpPr>
          <p:nvPr>
            <p:ph type="sldNum" sz="quarter" idx="5"/>
          </p:nvPr>
        </p:nvSpPr>
        <p:spPr/>
        <p:txBody>
          <a:bodyPr/>
          <a:lstStyle/>
          <a:p>
            <a:fld id="{E212429E-84F1-4454-9E84-CF1ED96B85E3}" type="slidenum">
              <a:rPr lang="en-US" smtClean="0"/>
              <a:t>13</a:t>
            </a:fld>
            <a:endParaRPr lang="en-US" dirty="0"/>
          </a:p>
        </p:txBody>
      </p:sp>
    </p:spTree>
    <p:extLst>
      <p:ext uri="{BB962C8B-B14F-4D97-AF65-F5344CB8AC3E}">
        <p14:creationId xmlns:p14="http://schemas.microsoft.com/office/powerpoint/2010/main" val="716647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14</a:t>
            </a:fld>
            <a:endParaRPr lang="en-US" dirty="0"/>
          </a:p>
        </p:txBody>
      </p:sp>
    </p:spTree>
    <p:extLst>
      <p:ext uri="{BB962C8B-B14F-4D97-AF65-F5344CB8AC3E}">
        <p14:creationId xmlns:p14="http://schemas.microsoft.com/office/powerpoint/2010/main" val="205183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encourage you to use the Safer Care Victoria T&amp;A Implementation package to support your team when considering introducing a quality improvement project to reduce readmissions after paediatric tonsillectomy.  We can adapt the resources to meet our own local context.</a:t>
            </a:r>
          </a:p>
        </p:txBody>
      </p:sp>
      <p:sp>
        <p:nvSpPr>
          <p:cNvPr id="4" name="Slide Number Placeholder 3"/>
          <p:cNvSpPr>
            <a:spLocks noGrp="1"/>
          </p:cNvSpPr>
          <p:nvPr>
            <p:ph type="sldNum" sz="quarter" idx="5"/>
          </p:nvPr>
        </p:nvSpPr>
        <p:spPr/>
        <p:txBody>
          <a:bodyPr/>
          <a:lstStyle/>
          <a:p>
            <a:fld id="{E212429E-84F1-4454-9E84-CF1ED96B85E3}" type="slidenum">
              <a:rPr lang="en-US" smtClean="0"/>
              <a:t>17</a:t>
            </a:fld>
            <a:endParaRPr lang="en-US" dirty="0"/>
          </a:p>
        </p:txBody>
      </p:sp>
    </p:spTree>
    <p:extLst>
      <p:ext uri="{BB962C8B-B14F-4D97-AF65-F5344CB8AC3E}">
        <p14:creationId xmlns:p14="http://schemas.microsoft.com/office/powerpoint/2010/main" val="304817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the Safer Care Victoria Reducing readmissions after paediatric tonsillectomy Implementation package for additional references.</a:t>
            </a:r>
          </a:p>
        </p:txBody>
      </p:sp>
      <p:sp>
        <p:nvSpPr>
          <p:cNvPr id="4" name="Slide Number Placeholder 3"/>
          <p:cNvSpPr>
            <a:spLocks noGrp="1"/>
          </p:cNvSpPr>
          <p:nvPr>
            <p:ph type="sldNum" sz="quarter" idx="5"/>
          </p:nvPr>
        </p:nvSpPr>
        <p:spPr/>
        <p:txBody>
          <a:bodyPr/>
          <a:lstStyle/>
          <a:p>
            <a:fld id="{E212429E-84F1-4454-9E84-CF1ED96B85E3}" type="slidenum">
              <a:rPr lang="en-US" smtClean="0"/>
              <a:t>18</a:t>
            </a:fld>
            <a:endParaRPr lang="en-US" dirty="0"/>
          </a:p>
        </p:txBody>
      </p:sp>
    </p:spTree>
    <p:extLst>
      <p:ext uri="{BB962C8B-B14F-4D97-AF65-F5344CB8AC3E}">
        <p14:creationId xmlns:p14="http://schemas.microsoft.com/office/powerpoint/2010/main" val="285991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12429E-84F1-4454-9E84-CF1ED96B85E3}" type="slidenum">
              <a:rPr lang="en-US" smtClean="0"/>
              <a:t>19</a:t>
            </a:fld>
            <a:endParaRPr lang="en-US" dirty="0"/>
          </a:p>
        </p:txBody>
      </p:sp>
    </p:spTree>
    <p:extLst>
      <p:ext uri="{BB962C8B-B14F-4D97-AF65-F5344CB8AC3E}">
        <p14:creationId xmlns:p14="http://schemas.microsoft.com/office/powerpoint/2010/main" val="209135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12429E-84F1-4454-9E84-CF1ED96B85E3}" type="slidenum">
              <a:rPr lang="en-US" smtClean="0"/>
              <a:t>3</a:t>
            </a:fld>
            <a:endParaRPr lang="en-US" dirty="0"/>
          </a:p>
        </p:txBody>
      </p:sp>
    </p:spTree>
    <p:extLst>
      <p:ext uri="{BB962C8B-B14F-4D97-AF65-F5344CB8AC3E}">
        <p14:creationId xmlns:p14="http://schemas.microsoft.com/office/powerpoint/2010/main" val="136150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91" rtl="0" eaLnBrk="1" fontAlgn="auto" latinLnBrk="0" hangingPunct="1">
              <a:lnSpc>
                <a:spcPct val="100000"/>
              </a:lnSpc>
              <a:spcBef>
                <a:spcPts val="0"/>
              </a:spcBef>
              <a:spcAft>
                <a:spcPts val="0"/>
              </a:spcAft>
              <a:buClrTx/>
              <a:buSzTx/>
              <a:buFontTx/>
              <a:buNone/>
              <a:tabLst/>
              <a:defRPr/>
            </a:pPr>
            <a:r>
              <a:rPr lang="en-AU" sz="900" dirty="0"/>
              <a:t>For further information see the Safer Care Victoria, Reducing readmissions after paediatric tonsillectomy Implementation package.</a:t>
            </a:r>
          </a:p>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4</a:t>
            </a:fld>
            <a:endParaRPr lang="en-US" dirty="0"/>
          </a:p>
        </p:txBody>
      </p:sp>
    </p:spTree>
    <p:extLst>
      <p:ext uri="{BB962C8B-B14F-4D97-AF65-F5344CB8AC3E}">
        <p14:creationId xmlns:p14="http://schemas.microsoft.com/office/powerpoint/2010/main" val="311072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5</a:t>
            </a:fld>
            <a:endParaRPr lang="en-US" dirty="0"/>
          </a:p>
        </p:txBody>
      </p:sp>
    </p:spTree>
    <p:extLst>
      <p:ext uri="{BB962C8B-B14F-4D97-AF65-F5344CB8AC3E}">
        <p14:creationId xmlns:p14="http://schemas.microsoft.com/office/powerpoint/2010/main" val="166667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6</a:t>
            </a:fld>
            <a:endParaRPr lang="en-US" dirty="0"/>
          </a:p>
        </p:txBody>
      </p:sp>
    </p:spTree>
    <p:extLst>
      <p:ext uri="{BB962C8B-B14F-4D97-AF65-F5344CB8AC3E}">
        <p14:creationId xmlns:p14="http://schemas.microsoft.com/office/powerpoint/2010/main" val="364573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Adapt this resource to meet local context at your health service.</a:t>
            </a:r>
          </a:p>
        </p:txBody>
      </p:sp>
      <p:sp>
        <p:nvSpPr>
          <p:cNvPr id="4" name="Slide Number Placeholder 3"/>
          <p:cNvSpPr>
            <a:spLocks noGrp="1"/>
          </p:cNvSpPr>
          <p:nvPr>
            <p:ph type="sldNum" sz="quarter" idx="5"/>
          </p:nvPr>
        </p:nvSpPr>
        <p:spPr/>
        <p:txBody>
          <a:bodyPr/>
          <a:lstStyle/>
          <a:p>
            <a:fld id="{E212429E-84F1-4454-9E84-CF1ED96B85E3}" type="slidenum">
              <a:rPr lang="en-US" smtClean="0"/>
              <a:t>7</a:t>
            </a:fld>
            <a:endParaRPr lang="en-US" dirty="0"/>
          </a:p>
        </p:txBody>
      </p:sp>
    </p:spTree>
    <p:extLst>
      <p:ext uri="{BB962C8B-B14F-4D97-AF65-F5344CB8AC3E}">
        <p14:creationId xmlns:p14="http://schemas.microsoft.com/office/powerpoint/2010/main" val="267691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91" rtl="0" eaLnBrk="1" fontAlgn="auto" latinLnBrk="0" hangingPunct="1">
              <a:lnSpc>
                <a:spcPct val="100000"/>
              </a:lnSpc>
              <a:spcBef>
                <a:spcPts val="0"/>
              </a:spcBef>
              <a:spcAft>
                <a:spcPts val="0"/>
              </a:spcAft>
              <a:buClrTx/>
              <a:buSzTx/>
              <a:buFontTx/>
              <a:buNone/>
              <a:tabLst/>
              <a:defRPr/>
            </a:pPr>
            <a:r>
              <a:rPr lang="en-AU" dirty="0"/>
              <a:t>Adapt this resource to meet local context at your health service.</a:t>
            </a:r>
          </a:p>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8</a:t>
            </a:fld>
            <a:endParaRPr lang="en-US" dirty="0"/>
          </a:p>
        </p:txBody>
      </p:sp>
    </p:spTree>
    <p:extLst>
      <p:ext uri="{BB962C8B-B14F-4D97-AF65-F5344CB8AC3E}">
        <p14:creationId xmlns:p14="http://schemas.microsoft.com/office/powerpoint/2010/main" val="154424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91" rtl="0" eaLnBrk="1" fontAlgn="auto" latinLnBrk="0" hangingPunct="1">
              <a:lnSpc>
                <a:spcPct val="100000"/>
              </a:lnSpc>
              <a:spcBef>
                <a:spcPts val="0"/>
              </a:spcBef>
              <a:spcAft>
                <a:spcPts val="0"/>
              </a:spcAft>
              <a:buClrTx/>
              <a:buSzTx/>
              <a:buFontTx/>
              <a:buNone/>
              <a:tabLst/>
              <a:defRPr/>
            </a:pPr>
            <a:r>
              <a:rPr lang="en-AU" dirty="0"/>
              <a:t>Adapt this resource to meet local context at your health service.</a:t>
            </a:r>
          </a:p>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9</a:t>
            </a:fld>
            <a:endParaRPr lang="en-US" dirty="0"/>
          </a:p>
        </p:txBody>
      </p:sp>
    </p:spTree>
    <p:extLst>
      <p:ext uri="{BB962C8B-B14F-4D97-AF65-F5344CB8AC3E}">
        <p14:creationId xmlns:p14="http://schemas.microsoft.com/office/powerpoint/2010/main" val="277937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91" rtl="0" eaLnBrk="1" fontAlgn="auto" latinLnBrk="0" hangingPunct="1">
              <a:lnSpc>
                <a:spcPct val="100000"/>
              </a:lnSpc>
              <a:spcBef>
                <a:spcPts val="0"/>
              </a:spcBef>
              <a:spcAft>
                <a:spcPts val="0"/>
              </a:spcAft>
              <a:buClrTx/>
              <a:buSzTx/>
              <a:buFontTx/>
              <a:buNone/>
              <a:tabLst/>
              <a:defRPr/>
            </a:pPr>
            <a:r>
              <a:rPr lang="en-AU" dirty="0"/>
              <a:t>Adapt this resource to meet local context at your health service.</a:t>
            </a:r>
          </a:p>
          <a:p>
            <a:endParaRPr lang="en-AU" dirty="0"/>
          </a:p>
        </p:txBody>
      </p:sp>
      <p:sp>
        <p:nvSpPr>
          <p:cNvPr id="4" name="Slide Number Placeholder 3"/>
          <p:cNvSpPr>
            <a:spLocks noGrp="1"/>
          </p:cNvSpPr>
          <p:nvPr>
            <p:ph type="sldNum" sz="quarter" idx="5"/>
          </p:nvPr>
        </p:nvSpPr>
        <p:spPr/>
        <p:txBody>
          <a:bodyPr/>
          <a:lstStyle/>
          <a:p>
            <a:fld id="{E212429E-84F1-4454-9E84-CF1ED96B85E3}" type="slidenum">
              <a:rPr lang="en-US" smtClean="0"/>
              <a:t>10</a:t>
            </a:fld>
            <a:endParaRPr lang="en-US" dirty="0"/>
          </a:p>
        </p:txBody>
      </p:sp>
    </p:spTree>
    <p:extLst>
      <p:ext uri="{BB962C8B-B14F-4D97-AF65-F5344CB8AC3E}">
        <p14:creationId xmlns:p14="http://schemas.microsoft.com/office/powerpoint/2010/main" val="1913043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dirty="0"/>
              <a:t>Day Month Year</a:t>
            </a:r>
            <a:endParaRPr lang="en-AU" dirty="0"/>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7"/>
          </p:nvPr>
        </p:nvSpPr>
        <p:spPr/>
        <p:txBody>
          <a:bodyPr/>
          <a:lstStyle/>
          <a:p>
            <a:endParaRPr lang="en-US" dirty="0"/>
          </a:p>
        </p:txBody>
      </p:sp>
      <p:sp>
        <p:nvSpPr>
          <p:cNvPr id="4" name="Footer Placeholder 3"/>
          <p:cNvSpPr>
            <a:spLocks noGrp="1"/>
          </p:cNvSpPr>
          <p:nvPr>
            <p:ph type="ftr" sz="quarter" idx="28"/>
          </p:nvPr>
        </p:nvSpPr>
        <p:spPr/>
        <p:txBody>
          <a:bodyPr/>
          <a:lstStyle/>
          <a:p>
            <a:endParaRPr lang="en-US" dirty="0"/>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dirty="0"/>
              <a:t>Insert text here. Click the Increase List Level button once for a heading and twice for a bullet. Use the Decrease List Level button to move back through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endParaRPr lang="en-US" dirty="0"/>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Date Placeholder 1"/>
          <p:cNvSpPr>
            <a:spLocks noGrp="1"/>
          </p:cNvSpPr>
          <p:nvPr>
            <p:ph type="dt" sz="half" idx="13"/>
          </p:nvPr>
        </p:nvSpPr>
        <p:spPr/>
        <p:txBody>
          <a:bodyPr/>
          <a:lstStyle/>
          <a:p>
            <a:endParaRPr lang="en-US" dirty="0"/>
          </a:p>
        </p:txBody>
      </p:sp>
      <p:sp>
        <p:nvSpPr>
          <p:cNvPr id="3" name="Footer Placeholder 2"/>
          <p:cNvSpPr>
            <a:spLocks noGrp="1"/>
          </p:cNvSpPr>
          <p:nvPr>
            <p:ph type="ftr" sz="quarter" idx="14"/>
          </p:nvPr>
        </p:nvSpPr>
        <p:spPr/>
        <p:txBody>
          <a:bodyPr/>
          <a:lstStyle/>
          <a:p>
            <a:endParaRPr lang="en-US" dirty="0"/>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endParaRPr lang="en-US" dirty="0"/>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dirty="0"/>
              <a:t>Insert heading here</a:t>
            </a:r>
            <a:endParaRPr lang="en-AU" dirty="0"/>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dirty="0"/>
              <a:t>Insert heading here</a:t>
            </a:r>
            <a:endParaRPr lang="en-AU" dirty="0"/>
          </a:p>
        </p:txBody>
      </p:sp>
      <p:sp>
        <p:nvSpPr>
          <p:cNvPr id="2" name="Date Placeholder 1"/>
          <p:cNvSpPr>
            <a:spLocks noGrp="1"/>
          </p:cNvSpPr>
          <p:nvPr>
            <p:ph type="dt" sz="half" idx="14"/>
          </p:nvPr>
        </p:nvSpPr>
        <p:spPr/>
        <p:txBody>
          <a:bodyPr/>
          <a:lstStyle/>
          <a:p>
            <a:endParaRPr lang="en-US" dirty="0"/>
          </a:p>
        </p:txBody>
      </p:sp>
      <p:sp>
        <p:nvSpPr>
          <p:cNvPr id="3" name="Footer Placeholder 2"/>
          <p:cNvSpPr>
            <a:spLocks noGrp="1"/>
          </p:cNvSpPr>
          <p:nvPr>
            <p:ph type="ftr" sz="quarter" idx="15"/>
          </p:nvPr>
        </p:nvSpPr>
        <p:spPr/>
        <p:txBody>
          <a:bodyPr/>
          <a:lstStyle/>
          <a:p>
            <a:endParaRPr lang="en-US" dirty="0"/>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dirty="0"/>
              <a:t>Insert heading here</a:t>
            </a:r>
            <a:endParaRPr lang="en-AU" dirty="0"/>
          </a:p>
        </p:txBody>
      </p:sp>
      <p:sp>
        <p:nvSpPr>
          <p:cNvPr id="3" name="Chart Placeholder 2"/>
          <p:cNvSpPr>
            <a:spLocks noGrp="1"/>
          </p:cNvSpPr>
          <p:nvPr>
            <p:ph type="chart" sz="quarter" idx="13"/>
          </p:nvPr>
        </p:nvSpPr>
        <p:spPr>
          <a:xfrm>
            <a:off x="684000" y="2196000"/>
            <a:ext cx="3780000" cy="2628000"/>
          </a:xfrm>
        </p:spPr>
        <p:txBody>
          <a:bodyPr/>
          <a:lstStyle/>
          <a:p>
            <a:r>
              <a:rPr lang="en-US" dirty="0"/>
              <a:t>Click icon to add chart</a:t>
            </a:r>
            <a:endParaRPr lang="en-AU" dirty="0"/>
          </a:p>
        </p:txBody>
      </p:sp>
      <p:sp>
        <p:nvSpPr>
          <p:cNvPr id="5" name="Date Placeholder 4"/>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dirty="0"/>
              <a:t>Insert text here. Click the Increase List Level button once for a heading and twice for a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dirty="0"/>
              <a:t>Insert heading here</a:t>
            </a:r>
            <a:endParaRPr lang="en-AU" dirty="0"/>
          </a:p>
        </p:txBody>
      </p:sp>
      <p:sp>
        <p:nvSpPr>
          <p:cNvPr id="5" name="Table Placeholder 4"/>
          <p:cNvSpPr>
            <a:spLocks noGrp="1"/>
          </p:cNvSpPr>
          <p:nvPr>
            <p:ph type="tbl" sz="quarter" idx="14"/>
          </p:nvPr>
        </p:nvSpPr>
        <p:spPr>
          <a:xfrm>
            <a:off x="684000" y="2232001"/>
            <a:ext cx="3708000" cy="2070000"/>
          </a:xfrm>
        </p:spPr>
        <p:txBody>
          <a:bodyPr/>
          <a:lstStyle/>
          <a:p>
            <a:r>
              <a:rPr lang="en-US" dirty="0"/>
              <a:t>Click icon to add table</a:t>
            </a:r>
            <a:endParaRPr lang="en-AU" dirty="0"/>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dirty="0"/>
          </a:p>
        </p:txBody>
      </p:sp>
      <p:sp>
        <p:nvSpPr>
          <p:cNvPr id="9" name="Footer Placeholder 8"/>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dirty="0"/>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684000" y="1782000"/>
            <a:ext cx="3780000" cy="30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p:cNvSpPr>
            <a:spLocks noGrp="1"/>
          </p:cNvSpPr>
          <p:nvPr>
            <p:ph type="dt" sz="half"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dirty="0"/>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endParaRPr lang="en-US" dirty="0"/>
          </a:p>
        </p:txBody>
      </p:sp>
      <p:sp>
        <p:nvSpPr>
          <p:cNvPr id="5" name="Table Placeholder 4"/>
          <p:cNvSpPr>
            <a:spLocks noGrp="1"/>
          </p:cNvSpPr>
          <p:nvPr>
            <p:ph type="tbl" sz="quarter" idx="10"/>
          </p:nvPr>
        </p:nvSpPr>
        <p:spPr>
          <a:xfrm>
            <a:off x="684212" y="1728000"/>
            <a:ext cx="7740000" cy="3132000"/>
          </a:xfrm>
        </p:spPr>
        <p:txBody>
          <a:bodyPr/>
          <a:lstStyle/>
          <a:p>
            <a:r>
              <a:rPr lang="en-US" dirty="0"/>
              <a:t>Click icon to add table</a:t>
            </a:r>
            <a:endParaRPr lang="en-AU" dirty="0"/>
          </a:p>
        </p:txBody>
      </p:sp>
      <p:sp>
        <p:nvSpPr>
          <p:cNvPr id="3" name="Date Placeholder 2"/>
          <p:cNvSpPr>
            <a:spLocks noGrp="1"/>
          </p:cNvSpPr>
          <p:nvPr>
            <p:ph type="dt" sz="half" idx="11"/>
          </p:nvPr>
        </p:nvSpPr>
        <p:spPr/>
        <p:txBody>
          <a:bodyPr/>
          <a:lstStyle/>
          <a:p>
            <a:endParaRPr lang="en-US" dirty="0"/>
          </a:p>
        </p:txBody>
      </p:sp>
      <p:sp>
        <p:nvSpPr>
          <p:cNvPr id="4" name="Footer Placeholder 3"/>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dirty="0"/>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dirty="0"/>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dirty="0"/>
          </a:p>
        </p:txBody>
      </p:sp>
      <p:cxnSp>
        <p:nvCxnSpPr>
          <p:cNvPr id="9" name="Straight Connector 8"/>
          <p:cNvCxnSpPr/>
          <p:nvPr/>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bettersafercare.vic.gov.au/improvement/projects/mbc/adenotonsillectomy" TargetMode="External"/><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www.bettersafercare.vic.gov.au/clinical-guidance/paediatric/making-a-decision-about-tonsillectomy" TargetMode="External"/><Relationship Id="rId4" Type="http://schemas.openxmlformats.org/officeDocument/2006/relationships/hyperlink" Target="https://www.bettersafercare.vic.gov.au/clinical-guidance/paediatric/reducing-readmissions-after-paediatric-tonsil-surge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3069-E7D9-44FA-9300-D995CEAD4C36}"/>
              </a:ext>
            </a:extLst>
          </p:cNvPr>
          <p:cNvSpPr>
            <a:spLocks noGrp="1"/>
          </p:cNvSpPr>
          <p:nvPr>
            <p:ph type="title"/>
          </p:nvPr>
        </p:nvSpPr>
        <p:spPr>
          <a:xfrm>
            <a:off x="684000" y="2834013"/>
            <a:ext cx="6840000" cy="576000"/>
          </a:xfrm>
        </p:spPr>
        <p:txBody>
          <a:bodyPr/>
          <a:lstStyle/>
          <a:p>
            <a:br>
              <a:rPr lang="en-AU" sz="2800" dirty="0"/>
            </a:br>
            <a:br>
              <a:rPr lang="en-AU" sz="2800" dirty="0"/>
            </a:br>
            <a:br>
              <a:rPr lang="en-AU" sz="2800" dirty="0"/>
            </a:br>
            <a:br>
              <a:rPr lang="en-AU" sz="2800" dirty="0"/>
            </a:br>
            <a:br>
              <a:rPr lang="en-AU" sz="2800" dirty="0"/>
            </a:br>
            <a:r>
              <a:rPr lang="en-AU" sz="3200" dirty="0"/>
              <a:t>Tonsillectomy and Adenoidectomy </a:t>
            </a:r>
            <a:br>
              <a:rPr lang="en-AU" sz="3200" dirty="0"/>
            </a:br>
            <a:r>
              <a:rPr lang="en-AU" sz="3200" dirty="0"/>
              <a:t>Readmission Collaborative</a:t>
            </a:r>
            <a:br>
              <a:rPr lang="en-AU" sz="3200" dirty="0"/>
            </a:br>
            <a:r>
              <a:rPr lang="en-AU" sz="3200" dirty="0"/>
              <a:t>End of project summary </a:t>
            </a:r>
            <a:r>
              <a:rPr lang="en-AU" sz="2000" dirty="0"/>
              <a:t>– 25 June 2020</a:t>
            </a:r>
          </a:p>
        </p:txBody>
      </p:sp>
      <p:sp>
        <p:nvSpPr>
          <p:cNvPr id="3" name="Text Placeholder 2">
            <a:extLst>
              <a:ext uri="{FF2B5EF4-FFF2-40B4-BE49-F238E27FC236}">
                <a16:creationId xmlns:a16="http://schemas.microsoft.com/office/drawing/2014/main" id="{D2B3DF2B-E24D-4FA4-96E1-377935BBDF16}"/>
              </a:ext>
            </a:extLst>
          </p:cNvPr>
          <p:cNvSpPr>
            <a:spLocks noGrp="1"/>
          </p:cNvSpPr>
          <p:nvPr>
            <p:ph type="body" idx="1"/>
          </p:nvPr>
        </p:nvSpPr>
        <p:spPr>
          <a:xfrm>
            <a:off x="684000" y="4068263"/>
            <a:ext cx="6840000" cy="1080000"/>
          </a:xfrm>
        </p:spPr>
        <p:txBody>
          <a:bodyPr/>
          <a:lstStyle/>
          <a:p>
            <a:r>
              <a:rPr lang="en-AU" sz="1800" dirty="0"/>
              <a:t>A/Prof Gillian Nixon, Clinical Lead, Reducing clinical variation in paediatric adenotonsillectomy project </a:t>
            </a:r>
          </a:p>
        </p:txBody>
      </p:sp>
    </p:spTree>
    <p:extLst>
      <p:ext uri="{BB962C8B-B14F-4D97-AF65-F5344CB8AC3E}">
        <p14:creationId xmlns:p14="http://schemas.microsoft.com/office/powerpoint/2010/main" val="54215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8BA96-A59B-4F43-A24C-CD3B972A289E}"/>
              </a:ext>
            </a:extLst>
          </p:cNvPr>
          <p:cNvPicPr>
            <a:picLocks noChangeAspect="1"/>
          </p:cNvPicPr>
          <p:nvPr/>
        </p:nvPicPr>
        <p:blipFill>
          <a:blip r:embed="rId3"/>
          <a:stretch>
            <a:fillRect/>
          </a:stretch>
        </p:blipFill>
        <p:spPr>
          <a:xfrm>
            <a:off x="1966782" y="1193230"/>
            <a:ext cx="5210435" cy="3595200"/>
          </a:xfrm>
          <a:prstGeom prst="rect">
            <a:avLst/>
          </a:prstGeom>
          <a:noFill/>
        </p:spPr>
      </p:pic>
      <p:sp>
        <p:nvSpPr>
          <p:cNvPr id="2" name="Title 2">
            <a:extLst>
              <a:ext uri="{FF2B5EF4-FFF2-40B4-BE49-F238E27FC236}">
                <a16:creationId xmlns:a16="http://schemas.microsoft.com/office/drawing/2014/main" id="{F22E683B-C6DB-4AD1-89F4-8440E0571A88}"/>
              </a:ext>
            </a:extLst>
          </p:cNvPr>
          <p:cNvSpPr>
            <a:spLocks noGrp="1"/>
          </p:cNvSpPr>
          <p:nvPr>
            <p:ph type="title"/>
          </p:nvPr>
        </p:nvSpPr>
        <p:spPr>
          <a:xfrm>
            <a:off x="702000" y="779230"/>
            <a:ext cx="7740000" cy="828000"/>
          </a:xfrm>
        </p:spPr>
        <p:txBody>
          <a:bodyPr anchor="t">
            <a:normAutofit/>
          </a:bodyPr>
          <a:lstStyle/>
          <a:p>
            <a:r>
              <a:rPr lang="en-AU" dirty="0"/>
              <a:t>Phone script for post-operative phone calls</a:t>
            </a:r>
          </a:p>
        </p:txBody>
      </p:sp>
    </p:spTree>
    <p:extLst>
      <p:ext uri="{BB962C8B-B14F-4D97-AF65-F5344CB8AC3E}">
        <p14:creationId xmlns:p14="http://schemas.microsoft.com/office/powerpoint/2010/main" val="177313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Results of the Project</a:t>
            </a:r>
          </a:p>
        </p:txBody>
      </p:sp>
    </p:spTree>
    <p:extLst>
      <p:ext uri="{BB962C8B-B14F-4D97-AF65-F5344CB8AC3E}">
        <p14:creationId xmlns:p14="http://schemas.microsoft.com/office/powerpoint/2010/main" val="397532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C6C53-E5AA-46FE-BBA9-A1FC871BD217}"/>
              </a:ext>
            </a:extLst>
          </p:cNvPr>
          <p:cNvSpPr>
            <a:spLocks noGrp="1"/>
          </p:cNvSpPr>
          <p:nvPr>
            <p:ph type="title"/>
          </p:nvPr>
        </p:nvSpPr>
        <p:spPr>
          <a:xfrm>
            <a:off x="692092" y="805462"/>
            <a:ext cx="7740000" cy="828000"/>
          </a:xfrm>
        </p:spPr>
        <p:txBody>
          <a:bodyPr/>
          <a:lstStyle/>
          <a:p>
            <a:r>
              <a:rPr lang="en-AU" dirty="0"/>
              <a:t>Outcomes</a:t>
            </a:r>
          </a:p>
        </p:txBody>
      </p:sp>
      <p:sp>
        <p:nvSpPr>
          <p:cNvPr id="8" name="Content Placeholder 1">
            <a:extLst>
              <a:ext uri="{FF2B5EF4-FFF2-40B4-BE49-F238E27FC236}">
                <a16:creationId xmlns:a16="http://schemas.microsoft.com/office/drawing/2014/main" id="{D96E1024-66BE-4F8B-9328-09012E63F080}"/>
              </a:ext>
            </a:extLst>
          </p:cNvPr>
          <p:cNvSpPr>
            <a:spLocks noGrp="1"/>
          </p:cNvSpPr>
          <p:nvPr>
            <p:ph sz="quarter" idx="13"/>
          </p:nvPr>
        </p:nvSpPr>
        <p:spPr>
          <a:xfrm>
            <a:off x="692092" y="1345030"/>
            <a:ext cx="7740000" cy="2880000"/>
          </a:xfrm>
        </p:spPr>
        <p:txBody>
          <a:bodyPr/>
          <a:lstStyle/>
          <a:p>
            <a:r>
              <a:rPr lang="en-AU" dirty="0"/>
              <a:t>Testing change package components by all sites:</a:t>
            </a:r>
          </a:p>
          <a:p>
            <a:pPr marL="342900" indent="-342900">
              <a:buFont typeface="Arial" panose="020B0604020202020204" pitchFamily="34" charset="0"/>
              <a:buChar char="•"/>
            </a:pPr>
            <a:r>
              <a:rPr lang="en-AU" sz="1600" dirty="0"/>
              <a:t>By end December 2019, 3 of 5 sites were testing 100% of the change package </a:t>
            </a:r>
          </a:p>
          <a:p>
            <a:pPr marL="342900" indent="-342900">
              <a:buFont typeface="Arial" panose="020B0604020202020204" pitchFamily="34" charset="0"/>
              <a:buChar char="•"/>
            </a:pPr>
            <a:r>
              <a:rPr lang="en-AU" sz="1600" dirty="0"/>
              <a:t>The other 2 achieved 75% by February 2020</a:t>
            </a:r>
          </a:p>
          <a:p>
            <a:r>
              <a:rPr lang="en-AU" dirty="0"/>
              <a:t>Improved family satisfaction of support and clinician awareness of the unique needs of children and families before and after tonsil surgery.</a:t>
            </a:r>
          </a:p>
          <a:p>
            <a:endParaRPr lang="en-AU" dirty="0"/>
          </a:p>
        </p:txBody>
      </p:sp>
    </p:spTree>
    <p:extLst>
      <p:ext uri="{BB962C8B-B14F-4D97-AF65-F5344CB8AC3E}">
        <p14:creationId xmlns:p14="http://schemas.microsoft.com/office/powerpoint/2010/main" val="41285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C6C53-E5AA-46FE-BBA9-A1FC871BD217}"/>
              </a:ext>
            </a:extLst>
          </p:cNvPr>
          <p:cNvSpPr>
            <a:spLocks noGrp="1"/>
          </p:cNvSpPr>
          <p:nvPr>
            <p:ph type="title"/>
          </p:nvPr>
        </p:nvSpPr>
        <p:spPr>
          <a:xfrm>
            <a:off x="692092" y="805462"/>
            <a:ext cx="7740000" cy="828000"/>
          </a:xfrm>
        </p:spPr>
        <p:txBody>
          <a:bodyPr/>
          <a:lstStyle/>
          <a:p>
            <a:r>
              <a:rPr lang="en-AU" dirty="0"/>
              <a:t>Impact on readmission rates- 5 sites combined</a:t>
            </a:r>
          </a:p>
        </p:txBody>
      </p:sp>
      <p:pic>
        <p:nvPicPr>
          <p:cNvPr id="5" name="Picture 4"/>
          <p:cNvPicPr/>
          <p:nvPr/>
        </p:nvPicPr>
        <p:blipFill>
          <a:blip r:embed="rId3"/>
          <a:stretch>
            <a:fillRect/>
          </a:stretch>
        </p:blipFill>
        <p:spPr>
          <a:xfrm>
            <a:off x="1099669" y="1255059"/>
            <a:ext cx="6816166" cy="3733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563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9135F-C65E-42B7-9089-D34CE6780999}"/>
              </a:ext>
            </a:extLst>
          </p:cNvPr>
          <p:cNvSpPr>
            <a:spLocks noGrp="1"/>
          </p:cNvSpPr>
          <p:nvPr>
            <p:ph sz="quarter" idx="13"/>
          </p:nvPr>
        </p:nvSpPr>
        <p:spPr/>
        <p:txBody>
          <a:bodyPr/>
          <a:lstStyle/>
          <a:p>
            <a:r>
              <a:rPr lang="en-AU" dirty="0"/>
              <a:t>Include local data here if appropriate.</a:t>
            </a:r>
          </a:p>
        </p:txBody>
      </p:sp>
      <p:sp>
        <p:nvSpPr>
          <p:cNvPr id="3" name="Title 2">
            <a:extLst>
              <a:ext uri="{FF2B5EF4-FFF2-40B4-BE49-F238E27FC236}">
                <a16:creationId xmlns:a16="http://schemas.microsoft.com/office/drawing/2014/main" id="{DE5DA1AF-53A9-425D-AC1C-4956BFDAB7EF}"/>
              </a:ext>
            </a:extLst>
          </p:cNvPr>
          <p:cNvSpPr>
            <a:spLocks noGrp="1"/>
          </p:cNvSpPr>
          <p:nvPr>
            <p:ph type="title"/>
          </p:nvPr>
        </p:nvSpPr>
        <p:spPr/>
        <p:txBody>
          <a:bodyPr/>
          <a:lstStyle/>
          <a:p>
            <a:r>
              <a:rPr lang="en-AU" dirty="0"/>
              <a:t>Impact on readmission rates - Local Data</a:t>
            </a:r>
          </a:p>
        </p:txBody>
      </p:sp>
    </p:spTree>
    <p:extLst>
      <p:ext uri="{BB962C8B-B14F-4D97-AF65-F5344CB8AC3E}">
        <p14:creationId xmlns:p14="http://schemas.microsoft.com/office/powerpoint/2010/main" val="229797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9AB-237D-4ED9-BB58-A6989CAEBE7B}"/>
              </a:ext>
            </a:extLst>
          </p:cNvPr>
          <p:cNvSpPr>
            <a:spLocks noGrp="1"/>
          </p:cNvSpPr>
          <p:nvPr>
            <p:ph type="title"/>
          </p:nvPr>
        </p:nvSpPr>
        <p:spPr/>
        <p:txBody>
          <a:bodyPr/>
          <a:lstStyle/>
          <a:p>
            <a:r>
              <a:rPr lang="en-AU" sz="3200" dirty="0"/>
              <a:t>Where to now?</a:t>
            </a:r>
          </a:p>
        </p:txBody>
      </p:sp>
    </p:spTree>
    <p:extLst>
      <p:ext uri="{BB962C8B-B14F-4D97-AF65-F5344CB8AC3E}">
        <p14:creationId xmlns:p14="http://schemas.microsoft.com/office/powerpoint/2010/main" val="2699516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F16-8C41-401D-A5A3-07857940C332}"/>
              </a:ext>
            </a:extLst>
          </p:cNvPr>
          <p:cNvSpPr>
            <a:spLocks noGrp="1"/>
          </p:cNvSpPr>
          <p:nvPr>
            <p:ph sz="quarter" idx="13"/>
          </p:nvPr>
        </p:nvSpPr>
        <p:spPr>
          <a:xfrm>
            <a:off x="684000" y="1502600"/>
            <a:ext cx="7740000" cy="2880000"/>
          </a:xfrm>
        </p:spPr>
        <p:txBody>
          <a:bodyPr/>
          <a:lstStyle/>
          <a:p>
            <a:pPr marL="342900" indent="-342900">
              <a:buFont typeface="Arial" panose="020B0604020202020204" pitchFamily="34" charset="0"/>
              <a:buChar char="•"/>
            </a:pPr>
            <a:r>
              <a:rPr lang="en-AU" dirty="0"/>
              <a:t>The Victorian Paediatric Clinical Network will continue to monitor the VAED data for participating sites for six months to capture the effect of the project (VAED data delayed by three months).</a:t>
            </a:r>
          </a:p>
          <a:p>
            <a:pPr marL="342900" indent="-342900">
              <a:buFont typeface="Arial" panose="020B0604020202020204" pitchFamily="34" charset="0"/>
              <a:buChar char="•"/>
            </a:pPr>
            <a:r>
              <a:rPr lang="en-AU" dirty="0"/>
              <a:t>Publicity of the final change package across the Victorian health sector.</a:t>
            </a:r>
          </a:p>
          <a:p>
            <a:pPr marL="342900" indent="-342900">
              <a:buFont typeface="Arial" panose="020B0604020202020204" pitchFamily="34" charset="0"/>
              <a:buChar char="•"/>
            </a:pPr>
            <a:r>
              <a:rPr lang="en-AU" dirty="0"/>
              <a:t>Dissemination of results through professional networks of participating clinicians.</a:t>
            </a:r>
          </a:p>
        </p:txBody>
      </p:sp>
      <p:sp>
        <p:nvSpPr>
          <p:cNvPr id="3" name="Title 2">
            <a:extLst>
              <a:ext uri="{FF2B5EF4-FFF2-40B4-BE49-F238E27FC236}">
                <a16:creationId xmlns:a16="http://schemas.microsoft.com/office/drawing/2014/main" id="{2B350F1C-5AD0-44EE-A990-A577CB7BC14D}"/>
              </a:ext>
            </a:extLst>
          </p:cNvPr>
          <p:cNvSpPr>
            <a:spLocks noGrp="1"/>
          </p:cNvSpPr>
          <p:nvPr>
            <p:ph type="title"/>
          </p:nvPr>
        </p:nvSpPr>
        <p:spPr>
          <a:xfrm>
            <a:off x="684000" y="900000"/>
            <a:ext cx="7740000" cy="522400"/>
          </a:xfrm>
        </p:spPr>
        <p:txBody>
          <a:bodyPr/>
          <a:lstStyle/>
          <a:p>
            <a:r>
              <a:rPr lang="en-AU" dirty="0"/>
              <a:t>Ongoing monitoring of impact</a:t>
            </a:r>
          </a:p>
        </p:txBody>
      </p:sp>
    </p:spTree>
    <p:extLst>
      <p:ext uri="{BB962C8B-B14F-4D97-AF65-F5344CB8AC3E}">
        <p14:creationId xmlns:p14="http://schemas.microsoft.com/office/powerpoint/2010/main" val="313931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0F1C-5AD0-44EE-A990-A577CB7BC14D}"/>
              </a:ext>
            </a:extLst>
          </p:cNvPr>
          <p:cNvSpPr>
            <a:spLocks noGrp="1"/>
          </p:cNvSpPr>
          <p:nvPr>
            <p:ph type="title"/>
          </p:nvPr>
        </p:nvSpPr>
        <p:spPr>
          <a:xfrm>
            <a:off x="684000" y="899999"/>
            <a:ext cx="7740000" cy="759835"/>
          </a:xfrm>
        </p:spPr>
        <p:txBody>
          <a:bodyPr/>
          <a:lstStyle/>
          <a:p>
            <a:r>
              <a:rPr lang="en-AU" dirty="0"/>
              <a:t>Resources – Links to consumer, clinician and quality improvement resources</a:t>
            </a:r>
          </a:p>
        </p:txBody>
      </p:sp>
      <p:sp>
        <p:nvSpPr>
          <p:cNvPr id="7" name="Text Box 2">
            <a:extLst>
              <a:ext uri="{FF2B5EF4-FFF2-40B4-BE49-F238E27FC236}">
                <a16:creationId xmlns:a16="http://schemas.microsoft.com/office/drawing/2014/main" id="{EAA6882D-0CA1-4BA9-B182-96D3EE25B3BC}"/>
              </a:ext>
            </a:extLst>
          </p:cNvPr>
          <p:cNvSpPr txBox="1">
            <a:spLocks noGrp="1" noChangeArrowheads="1"/>
          </p:cNvSpPr>
          <p:nvPr>
            <p:ph sz="quarter" idx="13"/>
          </p:nvPr>
        </p:nvSpPr>
        <p:spPr bwMode="auto">
          <a:xfrm>
            <a:off x="750848" y="1743498"/>
            <a:ext cx="7673151" cy="3163039"/>
          </a:xfrm>
          <a:prstGeom prst="rect">
            <a:avLst/>
          </a:prstGeom>
          <a:solidFill>
            <a:srgbClr val="80BAC3">
              <a:lumMod val="20000"/>
              <a:lumOff val="80000"/>
            </a:srgbClr>
          </a:solidFill>
          <a:ln w="0" cap="flat" cmpd="sng" algn="ctr">
            <a:noFill/>
            <a:prstDash val="solid"/>
            <a:headEnd/>
            <a:tailEnd/>
          </a:ln>
          <a:effectLst/>
        </p:spPr>
        <p:txBody>
          <a:bodyPr rot="0" vert="horz" wrap="square" lIns="91440" tIns="45720" rIns="91440" bIns="45720" anchor="t" anchorCtr="0">
            <a:noAutofit/>
          </a:bodyPr>
          <a:lstStyle/>
          <a:p>
            <a:pPr marL="721995" lvl="0">
              <a:lnSpc>
                <a:spcPts val="1400"/>
              </a:lnSpc>
              <a:spcBef>
                <a:spcPts val="1800"/>
              </a:spcBef>
              <a:spcAft>
                <a:spcPts val="0"/>
              </a:spcAft>
            </a:pPr>
            <a:endParaRPr lang="en-AU" sz="1400" dirty="0">
              <a:solidFill>
                <a:srgbClr val="007586"/>
              </a:solidFill>
              <a:latin typeface="Arial" panose="020B0604020202020204" pitchFamily="34" charset="0"/>
              <a:ea typeface="Times New Roman" panose="02020603050405020304" pitchFamily="18" charset="0"/>
              <a:cs typeface="Arial" panose="020B0604020202020204" pitchFamily="34" charset="0"/>
            </a:endParaRPr>
          </a:p>
          <a:p>
            <a:pPr marL="721995" lvl="0">
              <a:lnSpc>
                <a:spcPts val="1400"/>
              </a:lnSpc>
              <a:spcAft>
                <a:spcPts val="0"/>
              </a:spcAft>
            </a:pPr>
            <a:r>
              <a:rPr lang="en-AU" sz="1400" dirty="0">
                <a:solidFill>
                  <a:srgbClr val="007586"/>
                </a:solidFill>
                <a:latin typeface="Arial" panose="020B0604020202020204" pitchFamily="34" charset="0"/>
                <a:ea typeface="Times New Roman" panose="02020603050405020304" pitchFamily="18" charset="0"/>
                <a:cs typeface="Arial" panose="020B0604020202020204" pitchFamily="34" charset="0"/>
              </a:rPr>
              <a:t>To help your team when considering introducing a quality improvement project to reduce readmissions after paediatric tonsillectomy see resources on the Safer Care Victoria website.  </a:t>
            </a:r>
            <a:endParaRPr lang="en-US" dirty="0"/>
          </a:p>
          <a:p>
            <a:pPr marL="721995" lvl="0">
              <a:lnSpc>
                <a:spcPts val="1400"/>
              </a:lnSpc>
              <a:spcBef>
                <a:spcPts val="1200"/>
              </a:spcBef>
              <a:spcAft>
                <a:spcPts val="0"/>
              </a:spcAft>
            </a:pPr>
            <a:r>
              <a:rPr lang="en-AU" sz="1200" i="1" dirty="0">
                <a:solidFill>
                  <a:srgbClr val="007586"/>
                </a:solidFill>
                <a:latin typeface="Arial" panose="020B0604020202020204" pitchFamily="34" charset="0"/>
                <a:ea typeface="Times New Roman" panose="02020603050405020304" pitchFamily="18" charset="0"/>
                <a:cs typeface="Arial" panose="020B0604020202020204" pitchFamily="34" charset="0"/>
              </a:rPr>
              <a:t>There are consumer, clinician T&amp;A resources and an </a:t>
            </a:r>
            <a:r>
              <a:rPr lang="en-AU" sz="1200" b="1" i="1" dirty="0">
                <a:solidFill>
                  <a:srgbClr val="007586"/>
                </a:solidFill>
                <a:latin typeface="Arial" panose="020B0604020202020204" pitchFamily="34" charset="0"/>
                <a:ea typeface="Times New Roman" panose="02020603050405020304" pitchFamily="18" charset="0"/>
                <a:cs typeface="Arial" panose="020B0604020202020204" pitchFamily="34" charset="0"/>
              </a:rPr>
              <a:t>Implementation package:</a:t>
            </a:r>
          </a:p>
          <a:p>
            <a:pPr marL="721995">
              <a:lnSpc>
                <a:spcPts val="1400"/>
              </a:lnSpc>
              <a:spcBef>
                <a:spcPts val="600"/>
              </a:spcBef>
              <a:spcAft>
                <a:spcPts val="600"/>
              </a:spcAft>
            </a:pPr>
            <a:r>
              <a:rPr lang="en-AU" sz="1200" b="1" dirty="0">
                <a:solidFill>
                  <a:srgbClr val="007586"/>
                </a:solidFill>
                <a:latin typeface="Arial"/>
                <a:ea typeface="Times New Roman" panose="02020603050405020304" pitchFamily="18" charset="0"/>
                <a:cs typeface="Arial"/>
              </a:rPr>
              <a:t>Project webpages</a:t>
            </a:r>
            <a:r>
              <a:rPr lang="en-AU" sz="1200" dirty="0">
                <a:solidFill>
                  <a:srgbClr val="007586"/>
                </a:solidFill>
                <a:latin typeface="Arial"/>
                <a:ea typeface="Times New Roman" panose="02020603050405020304" pitchFamily="18" charset="0"/>
                <a:cs typeface="Arial"/>
              </a:rPr>
              <a:t> @ </a:t>
            </a:r>
          </a:p>
          <a:p>
            <a:pPr marL="721995">
              <a:lnSpc>
                <a:spcPts val="1400"/>
              </a:lnSpc>
              <a:spcBef>
                <a:spcPts val="600"/>
              </a:spcBef>
              <a:spcAft>
                <a:spcPts val="600"/>
              </a:spcAft>
              <a:buClr>
                <a:srgbClr val="4D92C0"/>
              </a:buClr>
              <a:buSzPts val="800"/>
            </a:pPr>
            <a:r>
              <a:rPr lang="en-AU" sz="1200" i="1" dirty="0">
                <a:solidFill>
                  <a:srgbClr val="00758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https://www.bettersafercare.vic.gov.au/improvement/projects/mbc/adenotonsillectomy</a:t>
            </a:r>
            <a:endParaRPr lang="en-AU" sz="1200" i="1" dirty="0">
              <a:solidFill>
                <a:srgbClr val="007586"/>
              </a:solidFill>
              <a:latin typeface="Arial" panose="020B0604020202020204" pitchFamily="34" charset="0"/>
              <a:cs typeface="Arial" panose="020B0604020202020204" pitchFamily="34" charset="0"/>
            </a:endParaRPr>
          </a:p>
          <a:p>
            <a:pPr marL="721995">
              <a:lnSpc>
                <a:spcPts val="1400"/>
              </a:lnSpc>
              <a:spcBef>
                <a:spcPts val="600"/>
              </a:spcBef>
              <a:spcAft>
                <a:spcPts val="600"/>
              </a:spcAft>
              <a:buClr>
                <a:srgbClr val="4D92C0"/>
              </a:buClr>
              <a:buSzPts val="800"/>
            </a:pPr>
            <a:r>
              <a:rPr lang="en-AU" sz="1200" i="1" dirty="0">
                <a:solidFill>
                  <a:srgbClr val="00758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https://www.bettersafercare.vic.gov.au/clinical-guidance/paediatric/reducing-readmissions-after-paediatric-tonsil-surgery</a:t>
            </a:r>
            <a:endParaRPr lang="en-AU" sz="1200" i="1" dirty="0">
              <a:solidFill>
                <a:srgbClr val="00758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721995">
              <a:lnSpc>
                <a:spcPts val="1400"/>
              </a:lnSpc>
              <a:spcBef>
                <a:spcPts val="600"/>
              </a:spcBef>
              <a:spcAft>
                <a:spcPts val="600"/>
              </a:spcAft>
              <a:buClr>
                <a:srgbClr val="4D92C0"/>
              </a:buClr>
              <a:buSzPts val="800"/>
            </a:pPr>
            <a:r>
              <a:rPr lang="en-AU" sz="1200" i="1" dirty="0">
                <a:solidFill>
                  <a:srgbClr val="00758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https://www.bettersafercare.vic.gov.au/clinical-guidance/paediatric/making-a-decision-about-tonsillectomy</a:t>
            </a:r>
            <a:r>
              <a:rPr lang="en-AU" sz="1200" i="1" dirty="0">
                <a:solidFill>
                  <a:srgbClr val="007586"/>
                </a:solidFill>
                <a:latin typeface="Arial" panose="020B0604020202020204" pitchFamily="34" charset="0"/>
                <a:cs typeface="Arial" panose="020B0604020202020204" pitchFamily="34" charset="0"/>
              </a:rPr>
              <a:t>  </a:t>
            </a:r>
          </a:p>
          <a:p>
            <a:pPr marL="721995">
              <a:lnSpc>
                <a:spcPts val="1400"/>
              </a:lnSpc>
              <a:spcBef>
                <a:spcPts val="600"/>
              </a:spcBef>
              <a:spcAft>
                <a:spcPts val="600"/>
              </a:spcAft>
              <a:buClr>
                <a:srgbClr val="4D92C0"/>
              </a:buClr>
              <a:buSzPts val="800"/>
            </a:pPr>
            <a:r>
              <a:rPr lang="en-AU" sz="800" i="1" dirty="0">
                <a:solidFill>
                  <a:srgbClr val="007586"/>
                </a:solidFill>
                <a:latin typeface="Arial" panose="020B0604020202020204" pitchFamily="34" charset="0"/>
                <a:cs typeface="Arial" panose="020B0604020202020204" pitchFamily="34" charset="0"/>
              </a:rPr>
              <a:t>Links updated 17 February 2021</a:t>
            </a:r>
          </a:p>
          <a:p>
            <a:pPr>
              <a:lnSpc>
                <a:spcPts val="1400"/>
              </a:lnSpc>
              <a:spcBef>
                <a:spcPts val="800"/>
              </a:spcBef>
              <a:spcAft>
                <a:spcPts val="800"/>
              </a:spcAft>
            </a:pP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Graphic 29" descr="Pencil">
            <a:extLst>
              <a:ext uri="{FF2B5EF4-FFF2-40B4-BE49-F238E27FC236}">
                <a16:creationId xmlns:a16="http://schemas.microsoft.com/office/drawing/2014/main" id="{DD4AABB5-6109-438E-8DCD-E903AC4B2404}"/>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148" y="1937858"/>
            <a:ext cx="363871" cy="403634"/>
          </a:xfrm>
          <a:prstGeom prst="rect">
            <a:avLst/>
          </a:prstGeom>
        </p:spPr>
      </p:pic>
    </p:spTree>
    <p:extLst>
      <p:ext uri="{BB962C8B-B14F-4D97-AF65-F5344CB8AC3E}">
        <p14:creationId xmlns:p14="http://schemas.microsoft.com/office/powerpoint/2010/main" val="322520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0F1C-5AD0-44EE-A990-A577CB7BC14D}"/>
              </a:ext>
            </a:extLst>
          </p:cNvPr>
          <p:cNvSpPr>
            <a:spLocks noGrp="1"/>
          </p:cNvSpPr>
          <p:nvPr>
            <p:ph type="title"/>
          </p:nvPr>
        </p:nvSpPr>
        <p:spPr>
          <a:xfrm>
            <a:off x="684000" y="899999"/>
            <a:ext cx="7740000" cy="759835"/>
          </a:xfrm>
        </p:spPr>
        <p:txBody>
          <a:bodyPr/>
          <a:lstStyle/>
          <a:p>
            <a:r>
              <a:rPr lang="en-AU" dirty="0"/>
              <a:t>References </a:t>
            </a:r>
          </a:p>
        </p:txBody>
      </p:sp>
      <p:sp>
        <p:nvSpPr>
          <p:cNvPr id="2" name="Content Placeholder 1">
            <a:extLst>
              <a:ext uri="{FF2B5EF4-FFF2-40B4-BE49-F238E27FC236}">
                <a16:creationId xmlns:a16="http://schemas.microsoft.com/office/drawing/2014/main" id="{7C999B91-A00C-4A22-B8C2-D902CE2893BB}"/>
              </a:ext>
            </a:extLst>
          </p:cNvPr>
          <p:cNvSpPr>
            <a:spLocks noGrp="1"/>
          </p:cNvSpPr>
          <p:nvPr>
            <p:ph sz="quarter" idx="13"/>
          </p:nvPr>
        </p:nvSpPr>
        <p:spPr>
          <a:xfrm>
            <a:off x="720000" y="1513720"/>
            <a:ext cx="7740000" cy="2654019"/>
          </a:xfrm>
        </p:spPr>
        <p:txBody>
          <a:bodyPr/>
          <a:lstStyle/>
          <a:p>
            <a:pPr marL="342900" indent="-342900">
              <a:buFont typeface="+mj-lt"/>
              <a:buAutoNum type="arabicPeriod"/>
            </a:pPr>
            <a:r>
              <a:rPr lang="en-AU" sz="1400" dirty="0"/>
              <a:t>Zhou H, Della P, Roberts P, Porter P, Dhaliwal S. A 5-year retrospective cohort study of unplanned readmissions in an Australian tertiary paediatric hospital. Australian health review: a publication of the Australian Hospital Association. 2019;43(6):662-71.</a:t>
            </a:r>
          </a:p>
          <a:p>
            <a:pPr marL="342900" indent="-342900">
              <a:buFont typeface="+mj-lt"/>
              <a:buAutoNum type="arabicPeriod"/>
            </a:pPr>
            <a:r>
              <a:rPr lang="en-AU" sz="1400" dirty="0"/>
              <a:t>Billings KR, Manworren RCB, Lavin J, et al. Pediatric emergency department visits for uncontrolled pain in postoperative adenotonsillectomy patients. Laryngoscope Investig Otolaryngol. 2018;4(1):165-169.</a:t>
            </a:r>
          </a:p>
          <a:p>
            <a:pPr marL="342900" indent="-342900">
              <a:buFont typeface="+mj-lt"/>
              <a:buAutoNum type="arabicPeriod"/>
            </a:pPr>
            <a:r>
              <a:rPr lang="en-AU" sz="1400" dirty="0"/>
              <a:t>Langley GL, Moen RD, Nolan TM, Nolan TW, Norman CL, Provost LP. The Improvement Guide: A Practical Approach to Enhancing Organizational Performance. San Francisco: Jossey-Bass Publishers; 2009.</a:t>
            </a:r>
          </a:p>
          <a:p>
            <a:pPr marL="342900" indent="-342900">
              <a:buFont typeface="+mj-lt"/>
              <a:buAutoNum type="arabicPeriod"/>
            </a:pPr>
            <a:r>
              <a:rPr lang="en-AU" sz="1400" dirty="0"/>
              <a:t>Institute for Health of Healthcare Improvement. Available from: </a:t>
            </a:r>
            <a:r>
              <a:rPr lang="en-AU" sz="1400" dirty="0">
                <a:hlinkClick r:id="rId3">
                  <a:extLst>
                    <a:ext uri="{A12FA001-AC4F-418D-AE19-62706E023703}">
                      <ahyp:hlinkClr xmlns:ahyp="http://schemas.microsoft.com/office/drawing/2018/hyperlinkcolor" val="tx"/>
                    </a:ext>
                  </a:extLst>
                </a:hlinkClick>
              </a:rPr>
              <a:t>www.ihi.org</a:t>
            </a:r>
            <a:r>
              <a:rPr lang="en-AU" sz="1400" dirty="0"/>
              <a:t>. Last accessed 16 June 2020.</a:t>
            </a:r>
          </a:p>
          <a:p>
            <a:pPr marL="342900" indent="-342900">
              <a:buFont typeface="+mj-lt"/>
              <a:buAutoNum type="arabicPeriod"/>
            </a:pPr>
            <a:endParaRPr lang="en-AU" sz="1400" dirty="0"/>
          </a:p>
          <a:p>
            <a:pPr marL="342900" indent="-342900">
              <a:buFont typeface="+mj-lt"/>
              <a:buAutoNum type="arabicPeriod"/>
            </a:pPr>
            <a:endParaRPr lang="en-AU" sz="1400" dirty="0"/>
          </a:p>
          <a:p>
            <a:pPr marL="457200" indent="-457200">
              <a:buFont typeface="+mj-lt"/>
              <a:buAutoNum type="arabicPeriod"/>
            </a:pPr>
            <a:endParaRPr lang="en-AU" dirty="0"/>
          </a:p>
          <a:p>
            <a:pPr marL="457200" indent="-457200">
              <a:buFont typeface="+mj-lt"/>
              <a:buAutoNum type="arabicPeriod"/>
            </a:pPr>
            <a:endParaRPr lang="en-AU" dirty="0"/>
          </a:p>
        </p:txBody>
      </p:sp>
    </p:spTree>
    <p:extLst>
      <p:ext uri="{BB962C8B-B14F-4D97-AF65-F5344CB8AC3E}">
        <p14:creationId xmlns:p14="http://schemas.microsoft.com/office/powerpoint/2010/main" val="2499173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numCol="1"/>
          <a:lstStyle/>
          <a:p>
            <a:r>
              <a:rPr lang="en-AU" dirty="0"/>
              <a:t>	www.bettersafercare.vic.gov.au</a:t>
            </a:r>
          </a:p>
          <a:p>
            <a:r>
              <a:rPr lang="en-AU" dirty="0"/>
              <a:t>	info@safercare.vic.gov.au</a:t>
            </a:r>
          </a:p>
          <a:p>
            <a:r>
              <a:rPr lang="en-AU" dirty="0"/>
              <a:t>	@safercarevic</a:t>
            </a:r>
          </a:p>
          <a:p>
            <a:r>
              <a:rPr lang="en-AU" dirty="0"/>
              <a:t>	Safer Care Victoria</a:t>
            </a:r>
          </a:p>
          <a:p>
            <a:endParaRPr lang="en-AU" dirty="0"/>
          </a:p>
          <a:p>
            <a:r>
              <a:rPr lang="en-AU" dirty="0"/>
              <a:t>Subscribe to our e-news at www.bettersafercare.vic.gov.au</a:t>
            </a:r>
          </a:p>
          <a:p>
            <a:r>
              <a:rPr lang="en-AU" dirty="0"/>
              <a:t>	</a:t>
            </a:r>
          </a:p>
        </p:txBody>
      </p:sp>
      <p:sp>
        <p:nvSpPr>
          <p:cNvPr id="3" name="Title 2"/>
          <p:cNvSpPr>
            <a:spLocks noGrp="1"/>
          </p:cNvSpPr>
          <p:nvPr>
            <p:ph type="title"/>
          </p:nvPr>
        </p:nvSpPr>
        <p:spPr/>
        <p:txBody>
          <a:bodyPr/>
          <a:lstStyle/>
          <a:p>
            <a:r>
              <a:rPr lang="en-AU" dirty="0"/>
              <a:t>Connect with us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25" y="2733691"/>
            <a:ext cx="380240" cy="30968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4686"/>
          <a:stretch/>
        </p:blipFill>
        <p:spPr>
          <a:xfrm>
            <a:off x="781488" y="1689504"/>
            <a:ext cx="324464" cy="437084"/>
          </a:xfrm>
          <a:prstGeom prst="rect">
            <a:avLst/>
          </a:prstGeom>
        </p:spPr>
      </p:pic>
      <p:sp>
        <p:nvSpPr>
          <p:cNvPr id="9" name="AutoShape 2" descr="Image result for linked in black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0" name="AutoShape 4" descr="Image result for linked in black out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425" y="2262285"/>
            <a:ext cx="343177" cy="343177"/>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26326" t="32840" r="30457" b="31375"/>
          <a:stretch/>
        </p:blipFill>
        <p:spPr>
          <a:xfrm>
            <a:off x="764241" y="3162633"/>
            <a:ext cx="441544" cy="365610"/>
          </a:xfrm>
          <a:prstGeom prst="rect">
            <a:avLst/>
          </a:prstGeom>
        </p:spPr>
      </p:pic>
    </p:spTree>
    <p:extLst>
      <p:ext uri="{BB962C8B-B14F-4D97-AF65-F5344CB8AC3E}">
        <p14:creationId xmlns:p14="http://schemas.microsoft.com/office/powerpoint/2010/main" val="90465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8597DE-232C-441A-A4DA-31FE37FE177F}"/>
              </a:ext>
            </a:extLst>
          </p:cNvPr>
          <p:cNvSpPr>
            <a:spLocks noGrp="1"/>
          </p:cNvSpPr>
          <p:nvPr>
            <p:ph sz="quarter" idx="13"/>
          </p:nvPr>
        </p:nvSpPr>
        <p:spPr>
          <a:xfrm>
            <a:off x="684000" y="1458807"/>
            <a:ext cx="7947621" cy="2880000"/>
          </a:xfrm>
        </p:spPr>
        <p:txBody>
          <a:bodyPr/>
          <a:lstStyle/>
          <a:p>
            <a:r>
              <a:rPr lang="en-AU" dirty="0"/>
              <a:t>Adenoidectomy and tonsillectomy (T&amp;A) are very commonly performed in children (around 12,000 per year in Victoria).</a:t>
            </a:r>
          </a:p>
          <a:p>
            <a:r>
              <a:rPr lang="en-AU" dirty="0"/>
              <a:t>These operations are performed in more than 70 hospitals in Victoria alone.</a:t>
            </a:r>
          </a:p>
          <a:p>
            <a:r>
              <a:rPr lang="en-AU" dirty="0"/>
              <a:t>Readmission after T&amp;A is the most common reason for readmission after a surgical procedure in a child </a:t>
            </a:r>
            <a:r>
              <a:rPr lang="en-AU" sz="1800" dirty="0">
                <a:solidFill>
                  <a:schemeClr val="bg1">
                    <a:lumMod val="50000"/>
                  </a:schemeClr>
                </a:solidFill>
              </a:rPr>
              <a:t>Zhou H et al. </a:t>
            </a:r>
            <a:r>
              <a:rPr lang="en-AU" sz="1800" i="1" dirty="0">
                <a:solidFill>
                  <a:schemeClr val="bg1">
                    <a:lumMod val="50000"/>
                  </a:schemeClr>
                </a:solidFill>
              </a:rPr>
              <a:t>Austr Health Rev </a:t>
            </a:r>
            <a:r>
              <a:rPr lang="en-AU" sz="1800" dirty="0">
                <a:solidFill>
                  <a:schemeClr val="bg1">
                    <a:lumMod val="50000"/>
                  </a:schemeClr>
                </a:solidFill>
              </a:rPr>
              <a:t>2019.</a:t>
            </a:r>
            <a:endParaRPr lang="en-AU" sz="1800" dirty="0"/>
          </a:p>
          <a:p>
            <a:r>
              <a:rPr lang="en-AU" dirty="0"/>
              <a:t>Most common cause of post-procedural pain presentation to ED </a:t>
            </a:r>
            <a:r>
              <a:rPr lang="en-AU" sz="1800" dirty="0">
                <a:solidFill>
                  <a:schemeClr val="bg1">
                    <a:lumMod val="50000"/>
                  </a:schemeClr>
                </a:solidFill>
              </a:rPr>
              <a:t>Billings et al. </a:t>
            </a:r>
            <a:r>
              <a:rPr lang="en-AU" sz="1800" i="1" dirty="0">
                <a:solidFill>
                  <a:schemeClr val="bg1">
                    <a:lumMod val="50000"/>
                  </a:schemeClr>
                </a:solidFill>
              </a:rPr>
              <a:t>Laryngoscope Investigative Otolaryngology 2019.</a:t>
            </a:r>
          </a:p>
        </p:txBody>
      </p:sp>
      <p:sp>
        <p:nvSpPr>
          <p:cNvPr id="3" name="Title 2">
            <a:extLst>
              <a:ext uri="{FF2B5EF4-FFF2-40B4-BE49-F238E27FC236}">
                <a16:creationId xmlns:a16="http://schemas.microsoft.com/office/drawing/2014/main" id="{767033B5-B1E4-4A3A-B642-7D27A9E5360A}"/>
              </a:ext>
            </a:extLst>
          </p:cNvPr>
          <p:cNvSpPr>
            <a:spLocks noGrp="1"/>
          </p:cNvSpPr>
          <p:nvPr>
            <p:ph type="title"/>
          </p:nvPr>
        </p:nvSpPr>
        <p:spPr>
          <a:xfrm>
            <a:off x="684000" y="900000"/>
            <a:ext cx="7740000" cy="558807"/>
          </a:xfrm>
        </p:spPr>
        <p:txBody>
          <a:bodyPr/>
          <a:lstStyle/>
          <a:p>
            <a:r>
              <a:rPr lang="en-AU" dirty="0"/>
              <a:t>Why focus on readmission after tonsillectomy?</a:t>
            </a:r>
          </a:p>
        </p:txBody>
      </p:sp>
    </p:spTree>
    <p:extLst>
      <p:ext uri="{BB962C8B-B14F-4D97-AF65-F5344CB8AC3E}">
        <p14:creationId xmlns:p14="http://schemas.microsoft.com/office/powerpoint/2010/main" val="305877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F382D22-2EE5-44CE-97DE-CA58E8E1AD17}"/>
              </a:ext>
            </a:extLst>
          </p:cNvPr>
          <p:cNvSpPr>
            <a:spLocks noGrp="1"/>
          </p:cNvSpPr>
          <p:nvPr>
            <p:ph sz="quarter" idx="13"/>
          </p:nvPr>
        </p:nvSpPr>
        <p:spPr>
          <a:xfrm>
            <a:off x="684000" y="1782000"/>
            <a:ext cx="7740000" cy="2138737"/>
          </a:xfrm>
        </p:spPr>
        <p:txBody>
          <a:bodyPr/>
          <a:lstStyle/>
          <a:p>
            <a:r>
              <a:rPr lang="en-AU" dirty="0"/>
              <a:t>A collaborative is a short-term learning system that brings together a number of teams from hospitals or clinics to seek improvement in a focused topic area.</a:t>
            </a:r>
          </a:p>
          <a:p>
            <a:endParaRPr lang="en-AU" dirty="0"/>
          </a:p>
          <a:p>
            <a:endParaRPr lang="en-AU" dirty="0"/>
          </a:p>
          <a:p>
            <a:pPr algn="r">
              <a:spcAft>
                <a:spcPts val="0"/>
              </a:spcAft>
            </a:pPr>
            <a:r>
              <a:rPr lang="en-AU" sz="1400" dirty="0"/>
              <a:t>The Breakthrough Series 2003 </a:t>
            </a:r>
          </a:p>
          <a:p>
            <a:pPr algn="r">
              <a:spcAft>
                <a:spcPts val="0"/>
              </a:spcAft>
            </a:pPr>
            <a:r>
              <a:rPr lang="en-AU" sz="1400" dirty="0"/>
              <a:t>Institute for Healthcare Improvement </a:t>
            </a:r>
          </a:p>
          <a:p>
            <a:pPr algn="r">
              <a:spcAft>
                <a:spcPts val="0"/>
              </a:spcAft>
            </a:pPr>
            <a:r>
              <a:rPr lang="en-US" sz="1400" dirty="0">
                <a:solidFill>
                  <a:schemeClr val="bg1">
                    <a:lumMod val="50000"/>
                  </a:schemeClr>
                </a:solidFill>
              </a:rPr>
              <a:t>See Institute of Healthcare Improvement </a:t>
            </a:r>
            <a:r>
              <a:rPr lang="en-US" sz="1400" i="1" dirty="0">
                <a:solidFill>
                  <a:schemeClr val="bg1">
                    <a:lumMod val="50000"/>
                  </a:schemeClr>
                </a:solidFill>
              </a:rPr>
              <a:t>- </a:t>
            </a:r>
            <a:r>
              <a:rPr lang="en-US" sz="1400" i="1" dirty="0">
                <a:solidFill>
                  <a:schemeClr val="bg1">
                    <a:lumMod val="50000"/>
                  </a:schemeClr>
                </a:solidFill>
                <a:hlinkClick r:id="rId3">
                  <a:extLst>
                    <a:ext uri="{A12FA001-AC4F-418D-AE19-62706E023703}">
                      <ahyp:hlinkClr xmlns:ahyp="http://schemas.microsoft.com/office/drawing/2018/hyperlinkcolor" val="tx"/>
                    </a:ext>
                  </a:extLst>
                </a:hlinkClick>
              </a:rPr>
              <a:t>www.ihi.org</a:t>
            </a:r>
            <a:endParaRPr lang="en-US" sz="1400" i="1" dirty="0">
              <a:solidFill>
                <a:schemeClr val="bg1">
                  <a:lumMod val="50000"/>
                </a:schemeClr>
              </a:solidFill>
            </a:endParaRPr>
          </a:p>
          <a:p>
            <a:pPr algn="r">
              <a:spcAft>
                <a:spcPts val="0"/>
              </a:spcAft>
            </a:pPr>
            <a:endParaRPr lang="en-AU" sz="1400" dirty="0"/>
          </a:p>
        </p:txBody>
      </p:sp>
      <p:sp>
        <p:nvSpPr>
          <p:cNvPr id="6" name="Title 2">
            <a:extLst>
              <a:ext uri="{FF2B5EF4-FFF2-40B4-BE49-F238E27FC236}">
                <a16:creationId xmlns:a16="http://schemas.microsoft.com/office/drawing/2014/main" id="{BED7BB6B-6CAB-47C5-B2D5-7303DBA7973A}"/>
              </a:ext>
            </a:extLst>
          </p:cNvPr>
          <p:cNvSpPr>
            <a:spLocks noGrp="1"/>
          </p:cNvSpPr>
          <p:nvPr>
            <p:ph type="title"/>
          </p:nvPr>
        </p:nvSpPr>
        <p:spPr>
          <a:xfrm>
            <a:off x="684000" y="900000"/>
            <a:ext cx="7740000" cy="828000"/>
          </a:xfrm>
        </p:spPr>
        <p:txBody>
          <a:bodyPr/>
          <a:lstStyle/>
          <a:p>
            <a:r>
              <a:rPr lang="en-AU" dirty="0"/>
              <a:t>What is a collaborative (in a nutshell)?</a:t>
            </a:r>
          </a:p>
        </p:txBody>
      </p:sp>
    </p:spTree>
    <p:extLst>
      <p:ext uri="{BB962C8B-B14F-4D97-AF65-F5344CB8AC3E}">
        <p14:creationId xmlns:p14="http://schemas.microsoft.com/office/powerpoint/2010/main" val="333053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B0626D4A-3027-4BAC-ABF4-D9203434DA00}"/>
              </a:ext>
            </a:extLst>
          </p:cNvPr>
          <p:cNvSpPr>
            <a:spLocks noGrp="1"/>
          </p:cNvSpPr>
          <p:nvPr>
            <p:ph type="title"/>
          </p:nvPr>
        </p:nvSpPr>
        <p:spPr>
          <a:xfrm>
            <a:off x="684000" y="972000"/>
            <a:ext cx="3780000" cy="720000"/>
          </a:xfrm>
        </p:spPr>
        <p:txBody>
          <a:bodyPr/>
          <a:lstStyle/>
          <a:p>
            <a:r>
              <a:rPr lang="en-US" dirty="0"/>
              <a:t>Model for Improvement</a:t>
            </a:r>
          </a:p>
        </p:txBody>
      </p:sp>
      <p:sp>
        <p:nvSpPr>
          <p:cNvPr id="11" name="Text Placeholder 3">
            <a:extLst>
              <a:ext uri="{FF2B5EF4-FFF2-40B4-BE49-F238E27FC236}">
                <a16:creationId xmlns:a16="http://schemas.microsoft.com/office/drawing/2014/main" id="{DEB8DC5B-F3B8-4E06-8526-4ECC2EB674A0}"/>
              </a:ext>
            </a:extLst>
          </p:cNvPr>
          <p:cNvSpPr>
            <a:spLocks noGrp="1"/>
          </p:cNvSpPr>
          <p:nvPr>
            <p:ph type="body" sz="quarter" idx="11"/>
          </p:nvPr>
        </p:nvSpPr>
        <p:spPr>
          <a:xfrm>
            <a:off x="684000" y="1741395"/>
            <a:ext cx="3780000" cy="2434868"/>
          </a:xfrm>
        </p:spPr>
        <p:txBody>
          <a:bodyPr/>
          <a:lstStyle/>
          <a:p>
            <a:r>
              <a:rPr lang="en-US" sz="1800" dirty="0"/>
              <a:t>A framework to guide improvement work.</a:t>
            </a:r>
          </a:p>
          <a:p>
            <a:r>
              <a:rPr lang="en-US" sz="1800" dirty="0"/>
              <a:t>Key - using small scale tests of change with PDSA as you introduce something new.</a:t>
            </a:r>
          </a:p>
          <a:p>
            <a:pPr>
              <a:spcAft>
                <a:spcPts val="0"/>
              </a:spcAft>
            </a:pPr>
            <a:r>
              <a:rPr lang="en-US" sz="1400" dirty="0">
                <a:solidFill>
                  <a:schemeClr val="bg1">
                    <a:lumMod val="50000"/>
                  </a:schemeClr>
                </a:solidFill>
              </a:rPr>
              <a:t>For more information view the </a:t>
            </a:r>
            <a:r>
              <a:rPr lang="en-AU" sz="1400" dirty="0">
                <a:solidFill>
                  <a:schemeClr val="bg1">
                    <a:lumMod val="50000"/>
                  </a:schemeClr>
                </a:solidFill>
              </a:rPr>
              <a:t>Institute for Healthcare Improvement resources</a:t>
            </a:r>
          </a:p>
          <a:p>
            <a:r>
              <a:rPr lang="en-AU" sz="1400" dirty="0">
                <a:solidFill>
                  <a:schemeClr val="bg1">
                    <a:lumMod val="50000"/>
                  </a:schemeClr>
                </a:solidFill>
              </a:rPr>
              <a:t> @ </a:t>
            </a:r>
            <a:r>
              <a:rPr lang="en-AU" sz="1400" i="1" dirty="0">
                <a:solidFill>
                  <a:schemeClr val="bg1">
                    <a:lumMod val="50000"/>
                  </a:schemeClr>
                </a:solidFill>
                <a:hlinkClick r:id="rId3">
                  <a:extLst>
                    <a:ext uri="{A12FA001-AC4F-418D-AE19-62706E023703}">
                      <ahyp:hlinkClr xmlns:ahyp="http://schemas.microsoft.com/office/drawing/2018/hyperlinkcolor" val="tx"/>
                    </a:ext>
                  </a:extLst>
                </a:hlinkClick>
              </a:rPr>
              <a:t>www.ihi.org</a:t>
            </a:r>
            <a:r>
              <a:rPr lang="en-AU" sz="1400" i="1" dirty="0">
                <a:solidFill>
                  <a:schemeClr val="bg1">
                    <a:lumMod val="50000"/>
                  </a:schemeClr>
                </a:solidFill>
              </a:rPr>
              <a:t>. </a:t>
            </a:r>
            <a:endParaRPr lang="en-US" sz="1800" i="1" dirty="0"/>
          </a:p>
          <a:p>
            <a:endParaRPr lang="en-AU" sz="1800" dirty="0">
              <a:solidFill>
                <a:schemeClr val="bg1">
                  <a:lumMod val="50000"/>
                </a:schemeClr>
              </a:solidFill>
            </a:endParaRPr>
          </a:p>
          <a:p>
            <a:pPr marL="342900" indent="-342900">
              <a:buFont typeface="Arial" panose="020B0604020202020204" pitchFamily="34" charset="0"/>
              <a:buChar char="•"/>
            </a:pPr>
            <a:endParaRPr lang="en-AU" sz="1800" dirty="0"/>
          </a:p>
          <a:p>
            <a:endParaRPr lang="en-US" dirty="0"/>
          </a:p>
          <a:p>
            <a:endParaRPr lang="en-US" dirty="0"/>
          </a:p>
        </p:txBody>
      </p:sp>
      <p:sp>
        <p:nvSpPr>
          <p:cNvPr id="8" name="Text Box 2">
            <a:extLst>
              <a:ext uri="{FF2B5EF4-FFF2-40B4-BE49-F238E27FC236}">
                <a16:creationId xmlns:a16="http://schemas.microsoft.com/office/drawing/2014/main" id="{BD9A1E13-5446-4ECA-90A7-5B804C9ECEE0}"/>
              </a:ext>
            </a:extLst>
          </p:cNvPr>
          <p:cNvSpPr txBox="1">
            <a:spLocks noChangeArrowheads="1"/>
          </p:cNvSpPr>
          <p:nvPr/>
        </p:nvSpPr>
        <p:spPr bwMode="auto">
          <a:xfrm>
            <a:off x="5264868" y="606392"/>
            <a:ext cx="2887730" cy="3686475"/>
          </a:xfrm>
          <a:prstGeom prst="rect">
            <a:avLst/>
          </a:prstGeom>
          <a:solidFill>
            <a:srgbClr val="EDF5F7"/>
          </a:solidFill>
          <a:ln w="6350">
            <a:solidFill>
              <a:srgbClr val="EDF5F7"/>
            </a:solidFill>
            <a:miter lim="800000"/>
            <a:headEnd/>
            <a:tailEnd/>
          </a:ln>
        </p:spPr>
        <p:txBody>
          <a:bodyPr rot="0" vert="horz" wrap="square" lIns="180000" tIns="180000" rIns="144000" bIns="36000" anchor="t" anchorCtr="0">
            <a:noAutofit/>
          </a:bodyPr>
          <a:lstStyle/>
          <a:p>
            <a:pPr marL="0" marR="0" lvl="0" indent="0" defTabSz="914400" eaLnBrk="1" fontAlgn="auto" latinLnBrk="0" hangingPunct="1">
              <a:lnSpc>
                <a:spcPct val="90000"/>
              </a:lnSpc>
              <a:spcBef>
                <a:spcPts val="0"/>
              </a:spcBef>
              <a:spcAft>
                <a:spcPts val="500"/>
              </a:spcAft>
              <a:buClrTx/>
              <a:buSzTx/>
              <a:buFontTx/>
              <a:buNone/>
              <a:tabLst/>
              <a:defRPr/>
            </a:pPr>
            <a:endParaRPr kumimoji="0" lang="en-AU" sz="1200" b="1" i="0" u="none" strike="noStrike" kern="0" cap="none" spc="0" normalizeH="0" baseline="0" noProof="0" dirty="0">
              <a:ln>
                <a:noFill/>
              </a:ln>
              <a:solidFill>
                <a:srgbClr val="00758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0" name="Picture 9" descr="C:\Users\lwhi2604\AppData\Local\Microsoft\Windows\INetCache\Content.MSO\70A3249A.tmp">
            <a:extLst>
              <a:ext uri="{FF2B5EF4-FFF2-40B4-BE49-F238E27FC236}">
                <a16:creationId xmlns:a16="http://schemas.microsoft.com/office/drawing/2014/main" id="{E5506345-628B-4DEB-A750-3127BBDA69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453" y="841659"/>
            <a:ext cx="2194560" cy="3215940"/>
          </a:xfrm>
          <a:prstGeom prst="rect">
            <a:avLst/>
          </a:prstGeom>
          <a:noFill/>
          <a:ln>
            <a:noFill/>
          </a:ln>
        </p:spPr>
      </p:pic>
      <p:sp>
        <p:nvSpPr>
          <p:cNvPr id="6" name="Rectangle 5">
            <a:extLst>
              <a:ext uri="{FF2B5EF4-FFF2-40B4-BE49-F238E27FC236}">
                <a16:creationId xmlns:a16="http://schemas.microsoft.com/office/drawing/2014/main" id="{E480B1CF-B335-48DC-9408-270AB9F88769}"/>
              </a:ext>
            </a:extLst>
          </p:cNvPr>
          <p:cNvSpPr/>
          <p:nvPr/>
        </p:nvSpPr>
        <p:spPr>
          <a:xfrm>
            <a:off x="5029200" y="4376393"/>
            <a:ext cx="4114800" cy="303481"/>
          </a:xfrm>
          <a:prstGeom prst="rect">
            <a:avLst/>
          </a:prstGeom>
        </p:spPr>
        <p:txBody>
          <a:bodyPr wrap="square">
            <a:spAutoFit/>
          </a:bodyPr>
          <a:lstStyle/>
          <a:p>
            <a:r>
              <a:rPr lang="en-AU" sz="1400" dirty="0">
                <a:solidFill>
                  <a:schemeClr val="bg1">
                    <a:lumMod val="50000"/>
                  </a:schemeClr>
                </a:solidFill>
              </a:rPr>
              <a:t>Langley et al. </a:t>
            </a:r>
            <a:r>
              <a:rPr lang="en-AU" sz="1400" i="1" dirty="0">
                <a:solidFill>
                  <a:schemeClr val="bg1">
                    <a:lumMod val="50000"/>
                  </a:schemeClr>
                </a:solidFill>
              </a:rPr>
              <a:t>the Improvement guide 2009.</a:t>
            </a:r>
            <a:endParaRPr lang="en-US" sz="1400" i="1" dirty="0"/>
          </a:p>
        </p:txBody>
      </p:sp>
    </p:spTree>
    <p:extLst>
      <p:ext uri="{BB962C8B-B14F-4D97-AF65-F5344CB8AC3E}">
        <p14:creationId xmlns:p14="http://schemas.microsoft.com/office/powerpoint/2010/main" val="140439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88055-9352-445E-B1CB-7E0EC5E7FCEF}"/>
              </a:ext>
            </a:extLst>
          </p:cNvPr>
          <p:cNvSpPr>
            <a:spLocks noGrp="1"/>
          </p:cNvSpPr>
          <p:nvPr>
            <p:ph sz="quarter" idx="13"/>
          </p:nvPr>
        </p:nvSpPr>
        <p:spPr>
          <a:xfrm>
            <a:off x="684000" y="1782000"/>
            <a:ext cx="7882484" cy="2880000"/>
          </a:xfrm>
        </p:spPr>
        <p:txBody>
          <a:bodyPr/>
          <a:lstStyle/>
          <a:p>
            <a:pPr marL="342900" indent="-342900">
              <a:buFont typeface="Arial" panose="020B0604020202020204" pitchFamily="34" charset="0"/>
              <a:buChar char="•"/>
            </a:pPr>
            <a:r>
              <a:rPr lang="en-AU" dirty="0"/>
              <a:t>Change ideas developed from literature review and expert advice.</a:t>
            </a:r>
          </a:p>
          <a:p>
            <a:pPr marL="342900" indent="-342900">
              <a:buFont typeface="Arial" panose="020B0604020202020204" pitchFamily="34" charset="0"/>
              <a:buChar char="•"/>
            </a:pPr>
            <a:r>
              <a:rPr lang="en-AU" dirty="0"/>
              <a:t>Call for expressions of interest from health services.</a:t>
            </a:r>
          </a:p>
          <a:p>
            <a:pPr marL="342900" indent="-342900">
              <a:buFont typeface="Arial" panose="020B0604020202020204" pitchFamily="34" charset="0"/>
              <a:buChar char="•"/>
            </a:pPr>
            <a:r>
              <a:rPr lang="en-AU" dirty="0"/>
              <a:t>5 paediatric teams from different health services- metro, regional, private, public, tertiary and secondary. </a:t>
            </a:r>
          </a:p>
          <a:p>
            <a:pPr marL="342900" indent="-342900">
              <a:buFont typeface="Arial" panose="020B0604020202020204" pitchFamily="34" charset="0"/>
              <a:buChar char="•"/>
            </a:pPr>
            <a:r>
              <a:rPr lang="en-AU" dirty="0"/>
              <a:t>July 2019 – March 2020.</a:t>
            </a:r>
          </a:p>
        </p:txBody>
      </p:sp>
      <p:sp>
        <p:nvSpPr>
          <p:cNvPr id="3" name="Title 2">
            <a:extLst>
              <a:ext uri="{FF2B5EF4-FFF2-40B4-BE49-F238E27FC236}">
                <a16:creationId xmlns:a16="http://schemas.microsoft.com/office/drawing/2014/main" id="{F22E683B-C6DB-4AD1-89F4-8440E0571A88}"/>
              </a:ext>
            </a:extLst>
          </p:cNvPr>
          <p:cNvSpPr>
            <a:spLocks noGrp="1"/>
          </p:cNvSpPr>
          <p:nvPr>
            <p:ph type="title"/>
          </p:nvPr>
        </p:nvSpPr>
        <p:spPr/>
        <p:txBody>
          <a:bodyPr/>
          <a:lstStyle/>
          <a:p>
            <a:r>
              <a:rPr lang="en-AU" dirty="0"/>
              <a:t>Paediatric Tonsillectomy Readmission Collaborative</a:t>
            </a:r>
          </a:p>
        </p:txBody>
      </p:sp>
    </p:spTree>
    <p:extLst>
      <p:ext uri="{BB962C8B-B14F-4D97-AF65-F5344CB8AC3E}">
        <p14:creationId xmlns:p14="http://schemas.microsoft.com/office/powerpoint/2010/main" val="387369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BECE-F7B7-4BEE-8C62-2430260EC101}"/>
              </a:ext>
            </a:extLst>
          </p:cNvPr>
          <p:cNvSpPr>
            <a:spLocks noGrp="1"/>
          </p:cNvSpPr>
          <p:nvPr>
            <p:ph type="title"/>
          </p:nvPr>
        </p:nvSpPr>
        <p:spPr>
          <a:xfrm>
            <a:off x="674373" y="1998131"/>
            <a:ext cx="7304969" cy="576000"/>
          </a:xfrm>
        </p:spPr>
        <p:txBody>
          <a:bodyPr/>
          <a:lstStyle/>
          <a:p>
            <a:r>
              <a:rPr lang="en-AU" sz="3200" dirty="0"/>
              <a:t>Components of the Change Package</a:t>
            </a:r>
          </a:p>
        </p:txBody>
      </p:sp>
    </p:spTree>
    <p:extLst>
      <p:ext uri="{BB962C8B-B14F-4D97-AF65-F5344CB8AC3E}">
        <p14:creationId xmlns:p14="http://schemas.microsoft.com/office/powerpoint/2010/main" val="16145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AD7FEF-EF08-410A-9AD5-838AE2C6C9DE}"/>
              </a:ext>
            </a:extLst>
          </p:cNvPr>
          <p:cNvPicPr>
            <a:picLocks noChangeAspect="1"/>
          </p:cNvPicPr>
          <p:nvPr/>
        </p:nvPicPr>
        <p:blipFill>
          <a:blip r:embed="rId3"/>
          <a:stretch>
            <a:fillRect/>
          </a:stretch>
        </p:blipFill>
        <p:spPr>
          <a:xfrm>
            <a:off x="2328521" y="1449563"/>
            <a:ext cx="4968749" cy="3428437"/>
          </a:xfrm>
          <a:prstGeom prst="rect">
            <a:avLst/>
          </a:prstGeom>
          <a:noFill/>
        </p:spPr>
      </p:pic>
      <p:sp>
        <p:nvSpPr>
          <p:cNvPr id="6" name="Title 2">
            <a:extLst>
              <a:ext uri="{FF2B5EF4-FFF2-40B4-BE49-F238E27FC236}">
                <a16:creationId xmlns:a16="http://schemas.microsoft.com/office/drawing/2014/main" id="{F22E683B-C6DB-4AD1-89F4-8440E0571A88}"/>
              </a:ext>
            </a:extLst>
          </p:cNvPr>
          <p:cNvSpPr>
            <a:spLocks noGrp="1"/>
          </p:cNvSpPr>
          <p:nvPr>
            <p:ph type="title"/>
          </p:nvPr>
        </p:nvSpPr>
        <p:spPr>
          <a:xfrm>
            <a:off x="684000" y="972000"/>
            <a:ext cx="7740000" cy="720000"/>
          </a:xfrm>
        </p:spPr>
        <p:txBody>
          <a:bodyPr anchor="t">
            <a:normAutofit/>
          </a:bodyPr>
          <a:lstStyle/>
          <a:p>
            <a:r>
              <a:rPr lang="en-AU" dirty="0"/>
              <a:t>Pre-admission information</a:t>
            </a:r>
          </a:p>
        </p:txBody>
      </p:sp>
    </p:spTree>
    <p:extLst>
      <p:ext uri="{BB962C8B-B14F-4D97-AF65-F5344CB8AC3E}">
        <p14:creationId xmlns:p14="http://schemas.microsoft.com/office/powerpoint/2010/main" val="161331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95F6AE-3105-4CC3-AD13-39F61B72DACF}"/>
              </a:ext>
            </a:extLst>
          </p:cNvPr>
          <p:cNvPicPr>
            <a:picLocks noChangeAspect="1"/>
          </p:cNvPicPr>
          <p:nvPr/>
        </p:nvPicPr>
        <p:blipFill>
          <a:blip r:embed="rId3"/>
          <a:stretch>
            <a:fillRect/>
          </a:stretch>
        </p:blipFill>
        <p:spPr>
          <a:xfrm>
            <a:off x="2139859" y="1314000"/>
            <a:ext cx="5453245" cy="3803639"/>
          </a:xfrm>
          <a:prstGeom prst="rect">
            <a:avLst/>
          </a:prstGeom>
          <a:noFill/>
        </p:spPr>
      </p:pic>
      <p:sp>
        <p:nvSpPr>
          <p:cNvPr id="6" name="Title 2">
            <a:extLst>
              <a:ext uri="{FF2B5EF4-FFF2-40B4-BE49-F238E27FC236}">
                <a16:creationId xmlns:a16="http://schemas.microsoft.com/office/drawing/2014/main" id="{F22E683B-C6DB-4AD1-89F4-8440E0571A88}"/>
              </a:ext>
            </a:extLst>
          </p:cNvPr>
          <p:cNvSpPr>
            <a:spLocks noGrp="1"/>
          </p:cNvSpPr>
          <p:nvPr>
            <p:ph type="title"/>
          </p:nvPr>
        </p:nvSpPr>
        <p:spPr>
          <a:xfrm>
            <a:off x="684000" y="900000"/>
            <a:ext cx="7740000" cy="828000"/>
          </a:xfrm>
        </p:spPr>
        <p:txBody>
          <a:bodyPr anchor="t">
            <a:normAutofit/>
          </a:bodyPr>
          <a:lstStyle/>
          <a:p>
            <a:r>
              <a:rPr lang="en-AU" dirty="0"/>
              <a:t>Discharge information</a:t>
            </a:r>
          </a:p>
        </p:txBody>
      </p:sp>
    </p:spTree>
    <p:extLst>
      <p:ext uri="{BB962C8B-B14F-4D97-AF65-F5344CB8AC3E}">
        <p14:creationId xmlns:p14="http://schemas.microsoft.com/office/powerpoint/2010/main" val="389161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EE919-BB22-43D8-8297-945B7D8F0849}"/>
              </a:ext>
            </a:extLst>
          </p:cNvPr>
          <p:cNvPicPr>
            <a:picLocks noChangeAspect="1"/>
          </p:cNvPicPr>
          <p:nvPr/>
        </p:nvPicPr>
        <p:blipFill>
          <a:blip r:embed="rId3"/>
          <a:stretch>
            <a:fillRect/>
          </a:stretch>
        </p:blipFill>
        <p:spPr>
          <a:xfrm>
            <a:off x="1281147" y="1398043"/>
            <a:ext cx="7064552" cy="3514615"/>
          </a:xfrm>
          <a:prstGeom prst="rect">
            <a:avLst/>
          </a:prstGeom>
          <a:noFill/>
        </p:spPr>
      </p:pic>
      <p:sp>
        <p:nvSpPr>
          <p:cNvPr id="3" name="Title 2">
            <a:extLst>
              <a:ext uri="{FF2B5EF4-FFF2-40B4-BE49-F238E27FC236}">
                <a16:creationId xmlns:a16="http://schemas.microsoft.com/office/drawing/2014/main" id="{F22E683B-C6DB-4AD1-89F4-8440E0571A88}"/>
              </a:ext>
            </a:extLst>
          </p:cNvPr>
          <p:cNvSpPr>
            <a:spLocks noGrp="1"/>
          </p:cNvSpPr>
          <p:nvPr>
            <p:ph type="title"/>
          </p:nvPr>
        </p:nvSpPr>
        <p:spPr>
          <a:xfrm>
            <a:off x="702000" y="833978"/>
            <a:ext cx="7740000" cy="720000"/>
          </a:xfrm>
        </p:spPr>
        <p:txBody>
          <a:bodyPr anchor="t">
            <a:normAutofit/>
          </a:bodyPr>
          <a:lstStyle/>
          <a:p>
            <a:r>
              <a:rPr lang="en-AU" dirty="0"/>
              <a:t>Pain management advice</a:t>
            </a:r>
          </a:p>
        </p:txBody>
      </p:sp>
    </p:spTree>
    <p:extLst>
      <p:ext uri="{BB962C8B-B14F-4D97-AF65-F5344CB8AC3E}">
        <p14:creationId xmlns:p14="http://schemas.microsoft.com/office/powerpoint/2010/main" val="2599981207"/>
      </p:ext>
    </p:extLst>
  </p:cSld>
  <p:clrMapOvr>
    <a:masterClrMapping/>
  </p:clrMapOvr>
</p:sld>
</file>

<file path=ppt/theme/theme1.xml><?xml version="1.0" encoding="utf-8"?>
<a:theme xmlns:a="http://schemas.openxmlformats.org/drawingml/2006/main" name="Template with standard slides">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with standard SCV slides.potx" id="{C67A258B-6E40-4F1F-ACE6-477AD7864A7D}" vid="{9832086B-5C32-413D-984E-4080A777F3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179483B3A4E458E2DA955233B6DD4" ma:contentTypeVersion="12" ma:contentTypeDescription="Create a new document." ma:contentTypeScope="" ma:versionID="45669423a79ce1c2e572556ebc79f20c">
  <xsd:schema xmlns:xsd="http://www.w3.org/2001/XMLSchema" xmlns:xs="http://www.w3.org/2001/XMLSchema" xmlns:p="http://schemas.microsoft.com/office/2006/metadata/properties" xmlns:ns2="31b2e4f9-c376-4e2f-bd2e-796d1bcd5746" xmlns:ns3="7ee2ad8a-2b33-419f-875c-ac0e4cfc6b7f" targetNamespace="http://schemas.microsoft.com/office/2006/metadata/properties" ma:root="true" ma:fieldsID="d2cf200c18ae3fe1d0dcf27c239547f6" ns2:_="" ns3:_="">
    <xsd:import namespace="31b2e4f9-c376-4e2f-bd2e-796d1bcd5746"/>
    <xsd:import namespace="7ee2ad8a-2b33-419f-875c-ac0e4cfc6b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e4f9-c376-4e2f-bd2e-796d1bcd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2ad8a-2b33-419f-875c-ac0e4cfc6b7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41B60A-FA64-4856-BB7D-D7D5FA1D0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e4f9-c376-4e2f-bd2e-796d1bcd5746"/>
    <ds:schemaRef ds:uri="7ee2ad8a-2b33-419f-875c-ac0e4cfc6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D5EEB5-066B-4EC8-B17D-73C2766EDDA1}">
  <ds:schemaRefs>
    <ds:schemaRef ds:uri="http://schemas.microsoft.com/sharepoint/v3/contenttype/forms"/>
  </ds:schemaRefs>
</ds:datastoreItem>
</file>

<file path=customXml/itemProps3.xml><?xml version="1.0" encoding="utf-8"?>
<ds:datastoreItem xmlns:ds="http://schemas.openxmlformats.org/officeDocument/2006/customXml" ds:itemID="{930BA7B7-53FB-4D0B-A5B3-7EB1CA9DCF07}">
  <ds:schemaRefs>
    <ds:schemaRef ds:uri="http://purl.org/dc/terms/"/>
    <ds:schemaRef ds:uri="31b2e4f9-c376-4e2f-bd2e-796d1bcd5746"/>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ee2ad8a-2b33-419f-875c-ac0e4cfc6b7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257</TotalTime>
  <Words>904</Words>
  <Application>Microsoft Office PowerPoint</Application>
  <PresentationFormat>Custom</PresentationFormat>
  <Paragraphs>94</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Template with standard slides</vt:lpstr>
      <vt:lpstr>     Tonsillectomy and Adenoidectomy  Readmission Collaborative End of project summary – 25 June 2020</vt:lpstr>
      <vt:lpstr>Why focus on readmission after tonsillectomy?</vt:lpstr>
      <vt:lpstr>What is a collaborative (in a nutshell)?</vt:lpstr>
      <vt:lpstr>Model for Improvement</vt:lpstr>
      <vt:lpstr>Paediatric Tonsillectomy Readmission Collaborative</vt:lpstr>
      <vt:lpstr>Components of the Change Package</vt:lpstr>
      <vt:lpstr>Pre-admission information</vt:lpstr>
      <vt:lpstr>Discharge information</vt:lpstr>
      <vt:lpstr>Pain management advice</vt:lpstr>
      <vt:lpstr>Phone script for post-operative phone calls</vt:lpstr>
      <vt:lpstr>Results of the Project</vt:lpstr>
      <vt:lpstr>Outcomes</vt:lpstr>
      <vt:lpstr>Impact on readmission rates- 5 sites combined</vt:lpstr>
      <vt:lpstr>Impact on readmission rates - Local Data</vt:lpstr>
      <vt:lpstr>Where to now?</vt:lpstr>
      <vt:lpstr>Ongoing monitoring of impact</vt:lpstr>
      <vt:lpstr>Resources – Links to consumer, clinician and quality improvement resources</vt:lpstr>
      <vt:lpstr>References </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Tonsillectomy and Adenoidectomy  Readmission Collaborative  End of project summary</dc:title>
  <dc:creator>Priscilla Stephenson (DHHS)</dc:creator>
  <cp:lastModifiedBy>Libby White (DHHS)</cp:lastModifiedBy>
  <cp:revision>37</cp:revision>
  <dcterms:created xsi:type="dcterms:W3CDTF">2020-04-23T06:35:54Z</dcterms:created>
  <dcterms:modified xsi:type="dcterms:W3CDTF">2021-02-17T01:56:07Z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fdf5488-3066-4b6c-8fea-9472b8a1f34c_Enabled">
    <vt:lpwstr>True</vt:lpwstr>
  </property>
  <property fmtid="{D5CDD505-2E9C-101B-9397-08002B2CF9AE}" pid="3" name="MSIP_Label_efdf5488-3066-4b6c-8fea-9472b8a1f34c_SiteId">
    <vt:lpwstr>c0e0601f-0fac-449c-9c88-a104c4eb9f28</vt:lpwstr>
  </property>
  <property fmtid="{D5CDD505-2E9C-101B-9397-08002B2CF9AE}" pid="4" name="MSIP_Label_efdf5488-3066-4b6c-8fea-9472b8a1f34c_Owner">
    <vt:lpwstr>Jo.Buxton@safercare.vic.gov.au</vt:lpwstr>
  </property>
  <property fmtid="{D5CDD505-2E9C-101B-9397-08002B2CF9AE}" pid="5" name="MSIP_Label_efdf5488-3066-4b6c-8fea-9472b8a1f34c_SetDate">
    <vt:lpwstr>2020-07-08T22:41:53.6604219Z</vt:lpwstr>
  </property>
  <property fmtid="{D5CDD505-2E9C-101B-9397-08002B2CF9AE}" pid="6" name="MSIP_Label_efdf5488-3066-4b6c-8fea-9472b8a1f34c_Name">
    <vt:lpwstr>DO NOT MARK</vt:lpwstr>
  </property>
  <property fmtid="{D5CDD505-2E9C-101B-9397-08002B2CF9AE}" pid="7" name="MSIP_Label_efdf5488-3066-4b6c-8fea-9472b8a1f34c_Application">
    <vt:lpwstr>Microsoft Azure Information Protection</vt:lpwstr>
  </property>
  <property fmtid="{D5CDD505-2E9C-101B-9397-08002B2CF9AE}" pid="8" name="MSIP_Label_efdf5488-3066-4b6c-8fea-9472b8a1f34c_ActionId">
    <vt:lpwstr>fa3d3892-6dc4-445e-95be-29d6a2492e52</vt:lpwstr>
  </property>
  <property fmtid="{D5CDD505-2E9C-101B-9397-08002B2CF9AE}" pid="9" name="MSIP_Label_efdf5488-3066-4b6c-8fea-9472b8a1f34c_Extended_MSFT_Method">
    <vt:lpwstr>Manual</vt:lpwstr>
  </property>
  <property fmtid="{D5CDD505-2E9C-101B-9397-08002B2CF9AE}" pid="10" name="Sensitivity">
    <vt:lpwstr>DO NOT MARK</vt:lpwstr>
  </property>
  <property fmtid="{D5CDD505-2E9C-101B-9397-08002B2CF9AE}" pid="11" name="ContentTypeId">
    <vt:lpwstr>0x01010026D179483B3A4E458E2DA955233B6DD4</vt:lpwstr>
  </property>
</Properties>
</file>