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8"/>
  </p:notesMasterIdLst>
  <p:handoutMasterIdLst>
    <p:handoutMasterId r:id="rId39"/>
  </p:handoutMasterIdLst>
  <p:sldIdLst>
    <p:sldId id="720" r:id="rId5"/>
    <p:sldId id="361" r:id="rId6"/>
    <p:sldId id="722" r:id="rId7"/>
    <p:sldId id="721" r:id="rId8"/>
    <p:sldId id="726" r:id="rId9"/>
    <p:sldId id="727" r:id="rId10"/>
    <p:sldId id="723" r:id="rId11"/>
    <p:sldId id="337" r:id="rId12"/>
    <p:sldId id="315" r:id="rId13"/>
    <p:sldId id="289" r:id="rId14"/>
    <p:sldId id="692" r:id="rId15"/>
    <p:sldId id="316" r:id="rId16"/>
    <p:sldId id="322" r:id="rId17"/>
    <p:sldId id="321" r:id="rId18"/>
    <p:sldId id="317" r:id="rId19"/>
    <p:sldId id="318" r:id="rId20"/>
    <p:sldId id="319" r:id="rId21"/>
    <p:sldId id="718" r:id="rId22"/>
    <p:sldId id="320" r:id="rId23"/>
    <p:sldId id="323" r:id="rId24"/>
    <p:sldId id="338" r:id="rId25"/>
    <p:sldId id="304" r:id="rId26"/>
    <p:sldId id="728" r:id="rId27"/>
    <p:sldId id="326" r:id="rId28"/>
    <p:sldId id="695" r:id="rId29"/>
    <p:sldId id="701" r:id="rId30"/>
    <p:sldId id="702" r:id="rId31"/>
    <p:sldId id="716" r:id="rId32"/>
    <p:sldId id="717" r:id="rId33"/>
    <p:sldId id="703" r:id="rId34"/>
    <p:sldId id="348" r:id="rId35"/>
    <p:sldId id="372" r:id="rId36"/>
    <p:sldId id="335" r:id="rId37"/>
  </p:sldIdLst>
  <p:sldSz cx="9144000" cy="5148263"/>
  <p:notesSz cx="6858000" cy="9144000"/>
  <p:defaultTextStyle>
    <a:defPPr>
      <a:defRPr lang="en-US"/>
    </a:defPPr>
    <a:lvl1pPr marL="0" indent="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FontTx/>
      <a:buNone/>
      <a:defRPr sz="2000" kern="1200" baseline="0">
        <a:solidFill>
          <a:schemeClr val="tx1"/>
        </a:solidFill>
        <a:latin typeface="+mn-lt"/>
        <a:ea typeface="+mn-ea"/>
        <a:cs typeface="+mn-cs"/>
      </a:defRPr>
    </a:lvl1pPr>
    <a:lvl2pPr marL="0" indent="0" algn="l" defTabSz="685800" rtl="0" eaLnBrk="1" latinLnBrk="0" hangingPunct="1">
      <a:lnSpc>
        <a:spcPct val="98000"/>
      </a:lnSpc>
      <a:spcBef>
        <a:spcPts val="375"/>
      </a:spcBef>
      <a:buFontTx/>
      <a:buNone/>
      <a:defRPr sz="2000" b="1" i="0" kern="1200" baseline="0">
        <a:solidFill>
          <a:schemeClr val="tx2"/>
        </a:solidFill>
        <a:latin typeface="+mj-lt"/>
        <a:ea typeface="+mn-ea"/>
        <a:cs typeface="+mn-cs"/>
      </a:defRPr>
    </a:lvl2pPr>
    <a:lvl3pPr marL="468000" indent="-46800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Clr>
        <a:srgbClr val="0063A5"/>
      </a:buClr>
      <a:buSzPct val="120000"/>
      <a:buFont typeface="Calibri" panose="020F0502020204030204" pitchFamily="34" charset="0"/>
      <a:buChar char="●"/>
      <a:defRPr sz="2000" kern="1200" baseline="0">
        <a:solidFill>
          <a:schemeClr val="tx1"/>
        </a:solidFill>
        <a:latin typeface="+mn-lt"/>
        <a:ea typeface="+mn-ea"/>
        <a:cs typeface="+mn-cs"/>
      </a:defRPr>
    </a:lvl3pPr>
    <a:lvl4pPr marL="936000" indent="-46800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Clr>
        <a:srgbClr val="0063A5"/>
      </a:buClr>
      <a:buSzPct val="100000"/>
      <a:buFont typeface="Arial" panose="020B0604020202020204" pitchFamily="34" charset="0"/>
      <a:buChar char="—"/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404000" indent="-46800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Clr>
        <a:srgbClr val="0063A5"/>
      </a:buClr>
      <a:buSzPct val="120000"/>
      <a:buFont typeface="Wingdings" panose="05000000000000000000" pitchFamily="2" charset="2"/>
      <a:buChar char=""/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e Treleaven (DHHS)" initials="ST(" lastIdx="2" clrIdx="0">
    <p:extLst>
      <p:ext uri="{19B8F6BF-5375-455C-9EA6-DF929625EA0E}">
        <p15:presenceInfo xmlns:p15="http://schemas.microsoft.com/office/powerpoint/2012/main" userId="S::Sophie.Treleaven@safercare.vic.gov.au::a48c0ebd-fd8d-4048-8fe6-a2e481a4288e" providerId="AD"/>
      </p:ext>
    </p:extLst>
  </p:cmAuthor>
  <p:cmAuthor id="2" name="Joanna Gaston (DHHS)" initials="JG(" lastIdx="5" clrIdx="1">
    <p:extLst>
      <p:ext uri="{19B8F6BF-5375-455C-9EA6-DF929625EA0E}">
        <p15:presenceInfo xmlns:p15="http://schemas.microsoft.com/office/powerpoint/2012/main" userId="S::Joanna.Gaston@safercare.vic.gov.au::29a4e196-b44b-4499-b5ed-890ea3911844" providerId="AD"/>
      </p:ext>
    </p:extLst>
  </p:cmAuthor>
  <p:cmAuthor id="3" name="Michelle Hawke (DHHS)" initials="MH(" lastIdx="10" clrIdx="2">
    <p:extLst>
      <p:ext uri="{19B8F6BF-5375-455C-9EA6-DF929625EA0E}">
        <p15:presenceInfo xmlns:p15="http://schemas.microsoft.com/office/powerpoint/2012/main" userId="S::Michelle.Hawke@safercare.vic.gov.au::e1f988f5-c848-4af2-8ab3-00734e3277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99"/>
    <a:srgbClr val="00001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E8F084-E616-469B-B562-BB5DF4093CFA}" v="12" dt="2022-05-05T07:31:18.018"/>
    <p1510:client id="{495DF3B5-7619-4A2F-954C-09F1AD2B10A2}" v="3" dt="2022-05-18T22:37:51.968"/>
    <p1510:client id="{91B166BC-28D4-482A-B63B-283566BA5BFC}" v="7" dt="2022-05-05T07:49:32.255"/>
    <p1510:client id="{A03F836E-7B43-6A33-8292-DCF263C771C9}" v="1" dt="2022-05-12T23:52:39.726"/>
  </p1510:revLst>
</p1510:revInfo>
</file>

<file path=ppt/tableStyles.xml><?xml version="1.0" encoding="utf-8"?>
<a:tblStyleLst xmlns:a="http://schemas.openxmlformats.org/drawingml/2006/main" def="{785F01EC-6FE7-43F9-B863-10CF3ED7CFCE}">
  <a:tblStyle styleId="{785F01EC-6FE7-43F9-B863-10CF3ED7CFCE}" styleName="SCV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3175" cmpd="sng">
              <a:solidFill>
                <a:schemeClr val="lt2"/>
              </a:solidFill>
            </a:ln>
          </a:top>
          <a:bottom>
            <a:ln w="3175" cmpd="sng">
              <a:solidFill>
                <a:schemeClr val="accent5"/>
              </a:solidFill>
            </a:ln>
          </a:bottom>
          <a:insideH>
            <a:ln w="3175" cmpd="sng">
              <a:solidFill>
                <a:schemeClr val="accent5"/>
              </a:solidFill>
            </a:ln>
          </a:insideH>
          <a:insideV>
            <a:ln w="12700" cmpd="sng">
              <a:noFill/>
            </a:ln>
          </a:insideV>
        </a:tcBdr>
        <a:fill>
          <a:noFill/>
        </a:fill>
      </a:tcStyle>
    </a:wholeTbl>
    <a:firstCol>
      <a:tcTxStyle b="on">
        <a:fontRef idx="minor">
          <a:schemeClr val="dk2"/>
        </a:fontRef>
        <a:schemeClr val="dk2"/>
      </a:tcTxStyle>
      <a:tcStyle>
        <a:tcBdr/>
        <a:fill>
          <a:noFill/>
        </a:fill>
      </a:tcStyle>
    </a:firstCol>
    <a:firstRow>
      <a:tcTxStyle b="on">
        <a:fontRef idx="minor">
          <a:schemeClr val="dk2"/>
        </a:fontRef>
        <a:schemeClr val="dk2"/>
      </a:tcTxStyle>
      <a:tcStyle>
        <a:tcBdr>
          <a:bottom>
            <a:ln w="38100" cmpd="sng">
              <a:solidFill>
                <a:schemeClr val="accent6"/>
              </a:solidFill>
            </a:ln>
          </a:bottom>
        </a:tcBdr>
        <a:fill>
          <a:solidFill>
            <a:schemeClr val="lt2"/>
          </a:solidFill>
        </a:fill>
      </a:tcStyle>
    </a:firstRow>
  </a:tblStyle>
  <a:tblStyle styleId="{450DDCDF-74B0-44AD-A3D2-FDAAE5D156A9}" styleName="SCV Table First Column Shad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3175" cmpd="sng">
              <a:solidFill>
                <a:schemeClr val="accent5"/>
              </a:solidFill>
            </a:ln>
          </a:top>
          <a:bottom>
            <a:ln w="3175" cmpd="sng">
              <a:solidFill>
                <a:schemeClr val="accent5"/>
              </a:solidFill>
            </a:ln>
          </a:bottom>
          <a:insideH>
            <a:ln w="3175" cmpd="sng">
              <a:solidFill>
                <a:schemeClr val="accent5"/>
              </a:solidFill>
            </a:ln>
          </a:insideH>
          <a:insideV>
            <a:ln w="12700" cmpd="sng">
              <a:noFill/>
            </a:ln>
          </a:insideV>
        </a:tcBdr>
        <a:fill>
          <a:noFill/>
        </a:fill>
      </a:tcStyle>
    </a:wholeTbl>
    <a:firstCol>
      <a:tcTxStyle b="on">
        <a:fontRef idx="minor">
          <a:schemeClr val="dk2"/>
        </a:fontRef>
        <a:schemeClr val="dk2"/>
      </a:tcTxStyle>
      <a:tcStyle>
        <a:tcBdr/>
        <a:fill>
          <a:solidFill>
            <a:schemeClr val="lt2"/>
          </a:solidFill>
        </a:fill>
      </a:tcStyle>
    </a:firstCo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42" d="100"/>
          <a:sy n="142" d="100"/>
        </p:scale>
        <p:origin x="7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rtney Lynch (DHHS)" userId="S::courtney.lynch@safercare.vic.gov.au::74d83af1-c8ff-4870-8779-5779cbf3a251" providerId="AD" clId="Web-{A03F836E-7B43-6A33-8292-DCF263C771C9}"/>
    <pc:docChg chg="modSld">
      <pc:chgData name="Courtney Lynch (DHHS)" userId="S::courtney.lynch@safercare.vic.gov.au::74d83af1-c8ff-4870-8779-5779cbf3a251" providerId="AD" clId="Web-{A03F836E-7B43-6A33-8292-DCF263C771C9}" dt="2022-05-12T23:52:39.726" v="0"/>
      <pc:docMkLst>
        <pc:docMk/>
      </pc:docMkLst>
      <pc:sldChg chg="delSp">
        <pc:chgData name="Courtney Lynch (DHHS)" userId="S::courtney.lynch@safercare.vic.gov.au::74d83af1-c8ff-4870-8779-5779cbf3a251" providerId="AD" clId="Web-{A03F836E-7B43-6A33-8292-DCF263C771C9}" dt="2022-05-12T23:52:39.726" v="0"/>
        <pc:sldMkLst>
          <pc:docMk/>
          <pc:sldMk cId="315891233" sldId="722"/>
        </pc:sldMkLst>
        <pc:spChg chg="del">
          <ac:chgData name="Courtney Lynch (DHHS)" userId="S::courtney.lynch@safercare.vic.gov.au::74d83af1-c8ff-4870-8779-5779cbf3a251" providerId="AD" clId="Web-{A03F836E-7B43-6A33-8292-DCF263C771C9}" dt="2022-05-12T23:52:39.726" v="0"/>
          <ac:spMkLst>
            <pc:docMk/>
            <pc:sldMk cId="315891233" sldId="722"/>
            <ac:spMk id="4" creationId="{83309981-E5EB-C1F1-5565-FCA0E295A2AA}"/>
          </ac:spMkLst>
        </pc:spChg>
      </pc:sldChg>
    </pc:docChg>
  </pc:docChgLst>
  <pc:docChgLst>
    <pc:chgData name="Joanna Gaston (DHHS)" userId="S::joanna.gaston@safercare.vic.gov.au::29a4e196-b44b-4499-b5ed-890ea3911844" providerId="AD" clId="Web-{02F0BB3F-9BCA-4A94-BAEB-A045E07116CE}"/>
    <pc:docChg chg="addSld delSld">
      <pc:chgData name="Joanna Gaston (DHHS)" userId="S::joanna.gaston@safercare.vic.gov.au::29a4e196-b44b-4499-b5ed-890ea3911844" providerId="AD" clId="Web-{02F0BB3F-9BCA-4A94-BAEB-A045E07116CE}" dt="2022-04-28T01:04:57.080" v="1"/>
      <pc:docMkLst>
        <pc:docMk/>
      </pc:docMkLst>
      <pc:sldChg chg="del">
        <pc:chgData name="Joanna Gaston (DHHS)" userId="S::joanna.gaston@safercare.vic.gov.au::29a4e196-b44b-4499-b5ed-890ea3911844" providerId="AD" clId="Web-{02F0BB3F-9BCA-4A94-BAEB-A045E07116CE}" dt="2022-04-28T01:04:57.080" v="1"/>
        <pc:sldMkLst>
          <pc:docMk/>
          <pc:sldMk cId="2542628656" sldId="725"/>
        </pc:sldMkLst>
      </pc:sldChg>
      <pc:sldChg chg="add">
        <pc:chgData name="Joanna Gaston (DHHS)" userId="S::joanna.gaston@safercare.vic.gov.au::29a4e196-b44b-4499-b5ed-890ea3911844" providerId="AD" clId="Web-{02F0BB3F-9BCA-4A94-BAEB-A045E07116CE}" dt="2022-04-28T01:04:53.267" v="0"/>
        <pc:sldMkLst>
          <pc:docMk/>
          <pc:sldMk cId="1534679314" sldId="726"/>
        </pc:sldMkLst>
      </pc:sldChg>
    </pc:docChg>
  </pc:docChgLst>
  <pc:docChgLst>
    <pc:chgData name="Joanna Gaston (DHHS)" userId="S::joanna.gaston@safercare.vic.gov.au::29a4e196-b44b-4499-b5ed-890ea3911844" providerId="AD" clId="Web-{33E8F084-E616-469B-B562-BB5DF4093CFA}"/>
    <pc:docChg chg="addSld modSld">
      <pc:chgData name="Joanna Gaston (DHHS)" userId="S::joanna.gaston@safercare.vic.gov.au::29a4e196-b44b-4499-b5ed-890ea3911844" providerId="AD" clId="Web-{33E8F084-E616-469B-B562-BB5DF4093CFA}" dt="2022-05-05T07:31:18.018" v="10" actId="20577"/>
      <pc:docMkLst>
        <pc:docMk/>
      </pc:docMkLst>
      <pc:sldChg chg="modSp add">
        <pc:chgData name="Joanna Gaston (DHHS)" userId="S::joanna.gaston@safercare.vic.gov.au::29a4e196-b44b-4499-b5ed-890ea3911844" providerId="AD" clId="Web-{33E8F084-E616-469B-B562-BB5DF4093CFA}" dt="2022-05-05T07:31:18.018" v="10" actId="20577"/>
        <pc:sldMkLst>
          <pc:docMk/>
          <pc:sldMk cId="2904019435" sldId="728"/>
        </pc:sldMkLst>
        <pc:spChg chg="mod">
          <ac:chgData name="Joanna Gaston (DHHS)" userId="S::joanna.gaston@safercare.vic.gov.au::29a4e196-b44b-4499-b5ed-890ea3911844" providerId="AD" clId="Web-{33E8F084-E616-469B-B562-BB5DF4093CFA}" dt="2022-05-05T07:31:18.018" v="10" actId="20577"/>
          <ac:spMkLst>
            <pc:docMk/>
            <pc:sldMk cId="2904019435" sldId="728"/>
            <ac:spMk id="3" creationId="{B65224EC-D8F3-41B3-81F9-3BD52E65CAF7}"/>
          </ac:spMkLst>
        </pc:spChg>
      </pc:sldChg>
    </pc:docChg>
  </pc:docChgLst>
  <pc:docChgLst>
    <pc:chgData name="Joanna Gaston (DHHS)" userId="S::joanna.gaston@safercare.vic.gov.au::29a4e196-b44b-4499-b5ed-890ea3911844" providerId="AD" clId="Web-{91B166BC-28D4-482A-B63B-283566BA5BFC}"/>
    <pc:docChg chg="modSld">
      <pc:chgData name="Joanna Gaston (DHHS)" userId="S::joanna.gaston@safercare.vic.gov.au::29a4e196-b44b-4499-b5ed-890ea3911844" providerId="AD" clId="Web-{91B166BC-28D4-482A-B63B-283566BA5BFC}" dt="2022-05-05T07:49:32.255" v="4" actId="20577"/>
      <pc:docMkLst>
        <pc:docMk/>
      </pc:docMkLst>
      <pc:sldChg chg="modSp">
        <pc:chgData name="Joanna Gaston (DHHS)" userId="S::joanna.gaston@safercare.vic.gov.au::29a4e196-b44b-4499-b5ed-890ea3911844" providerId="AD" clId="Web-{91B166BC-28D4-482A-B63B-283566BA5BFC}" dt="2022-05-05T07:49:32.255" v="4" actId="20577"/>
        <pc:sldMkLst>
          <pc:docMk/>
          <pc:sldMk cId="2085164136" sldId="372"/>
        </pc:sldMkLst>
        <pc:spChg chg="mod">
          <ac:chgData name="Joanna Gaston (DHHS)" userId="S::joanna.gaston@safercare.vic.gov.au::29a4e196-b44b-4499-b5ed-890ea3911844" providerId="AD" clId="Web-{91B166BC-28D4-482A-B63B-283566BA5BFC}" dt="2022-05-05T07:49:32.255" v="4" actId="20577"/>
          <ac:spMkLst>
            <pc:docMk/>
            <pc:sldMk cId="2085164136" sldId="372"/>
            <ac:spMk id="2" creationId="{654A77C6-7AB1-46A5-A8CB-6BD0EE0B3241}"/>
          </ac:spMkLst>
        </pc:spChg>
        <pc:spChg chg="mod">
          <ac:chgData name="Joanna Gaston (DHHS)" userId="S::joanna.gaston@safercare.vic.gov.au::29a4e196-b44b-4499-b5ed-890ea3911844" providerId="AD" clId="Web-{91B166BC-28D4-482A-B63B-283566BA5BFC}" dt="2022-05-05T07:49:25.755" v="3" actId="1076"/>
          <ac:spMkLst>
            <pc:docMk/>
            <pc:sldMk cId="2085164136" sldId="372"/>
            <ac:spMk id="10" creationId="{FA2F872C-D2C4-4D46-A8CA-04D41950189E}"/>
          </ac:spMkLst>
        </pc:spChg>
      </pc:sldChg>
    </pc:docChg>
  </pc:docChgLst>
  <pc:docChgLst>
    <pc:chgData name="Joanna Gaston" userId="29a4e196-b44b-4499-b5ed-890ea3911844" providerId="ADAL" clId="{863C7A8A-BAF7-4665-805E-DE15D2C66433}"/>
    <pc:docChg chg="modSld">
      <pc:chgData name="Joanna Gaston" userId="29a4e196-b44b-4499-b5ed-890ea3911844" providerId="ADAL" clId="{863C7A8A-BAF7-4665-805E-DE15D2C66433}" dt="2022-05-05T07:50:40.532" v="9" actId="1076"/>
      <pc:docMkLst>
        <pc:docMk/>
      </pc:docMkLst>
      <pc:sldChg chg="modSp mod">
        <pc:chgData name="Joanna Gaston" userId="29a4e196-b44b-4499-b5ed-890ea3911844" providerId="ADAL" clId="{863C7A8A-BAF7-4665-805E-DE15D2C66433}" dt="2022-05-05T07:50:40.532" v="9" actId="1076"/>
        <pc:sldMkLst>
          <pc:docMk/>
          <pc:sldMk cId="2085164136" sldId="372"/>
        </pc:sldMkLst>
        <pc:spChg chg="mod">
          <ac:chgData name="Joanna Gaston" userId="29a4e196-b44b-4499-b5ed-890ea3911844" providerId="ADAL" clId="{863C7A8A-BAF7-4665-805E-DE15D2C66433}" dt="2022-05-05T07:50:40.532" v="9" actId="1076"/>
          <ac:spMkLst>
            <pc:docMk/>
            <pc:sldMk cId="2085164136" sldId="372"/>
            <ac:spMk id="2" creationId="{654A77C6-7AB1-46A5-A8CB-6BD0EE0B3241}"/>
          </ac:spMkLst>
        </pc:spChg>
        <pc:spChg chg="mod">
          <ac:chgData name="Joanna Gaston" userId="29a4e196-b44b-4499-b5ed-890ea3911844" providerId="ADAL" clId="{863C7A8A-BAF7-4665-805E-DE15D2C66433}" dt="2022-05-05T07:50:35.027" v="7" actId="255"/>
          <ac:spMkLst>
            <pc:docMk/>
            <pc:sldMk cId="2085164136" sldId="372"/>
            <ac:spMk id="10" creationId="{FA2F872C-D2C4-4D46-A8CA-04D41950189E}"/>
          </ac:spMkLst>
        </pc:spChg>
      </pc:sldChg>
    </pc:docChg>
  </pc:docChgLst>
  <pc:docChgLst>
    <pc:chgData name="Joanna Gaston (DHHS)" userId="S::joanna.gaston@safercare.vic.gov.au::29a4e196-b44b-4499-b5ed-890ea3911844" providerId="AD" clId="Web-{A7BB49E4-F081-49CA-9870-F0418686DC20}"/>
    <pc:docChg chg="addSld delSld">
      <pc:chgData name="Joanna Gaston (DHHS)" userId="S::joanna.gaston@safercare.vic.gov.au::29a4e196-b44b-4499-b5ed-890ea3911844" providerId="AD" clId="Web-{A7BB49E4-F081-49CA-9870-F0418686DC20}" dt="2022-04-28T00:52:35.587" v="1"/>
      <pc:docMkLst>
        <pc:docMk/>
      </pc:docMkLst>
      <pc:sldChg chg="del">
        <pc:chgData name="Joanna Gaston (DHHS)" userId="S::joanna.gaston@safercare.vic.gov.au::29a4e196-b44b-4499-b5ed-890ea3911844" providerId="AD" clId="Web-{A7BB49E4-F081-49CA-9870-F0418686DC20}" dt="2022-04-28T00:52:35.587" v="1"/>
        <pc:sldMkLst>
          <pc:docMk/>
          <pc:sldMk cId="1027851008" sldId="724"/>
        </pc:sldMkLst>
      </pc:sldChg>
      <pc:sldChg chg="add">
        <pc:chgData name="Joanna Gaston (DHHS)" userId="S::joanna.gaston@safercare.vic.gov.au::29a4e196-b44b-4499-b5ed-890ea3911844" providerId="AD" clId="Web-{A7BB49E4-F081-49CA-9870-F0418686DC20}" dt="2022-04-28T00:52:29.431" v="0"/>
        <pc:sldMkLst>
          <pc:docMk/>
          <pc:sldMk cId="2542628656" sldId="725"/>
        </pc:sldMkLst>
      </pc:sldChg>
    </pc:docChg>
  </pc:docChgLst>
  <pc:docChgLst>
    <pc:chgData name="Joanna Gaston (DHHS)" userId="S::joanna.gaston@safercare.vic.gov.au::29a4e196-b44b-4499-b5ed-890ea3911844" providerId="AD" clId="Web-{495DF3B5-7619-4A2F-954C-09F1AD2B10A2}"/>
    <pc:docChg chg="modSld">
      <pc:chgData name="Joanna Gaston (DHHS)" userId="S::joanna.gaston@safercare.vic.gov.au::29a4e196-b44b-4499-b5ed-890ea3911844" providerId="AD" clId="Web-{495DF3B5-7619-4A2F-954C-09F1AD2B10A2}" dt="2022-05-18T22:37:51.968" v="2" actId="20577"/>
      <pc:docMkLst>
        <pc:docMk/>
      </pc:docMkLst>
      <pc:sldChg chg="modSp">
        <pc:chgData name="Joanna Gaston (DHHS)" userId="S::joanna.gaston@safercare.vic.gov.au::29a4e196-b44b-4499-b5ed-890ea3911844" providerId="AD" clId="Web-{495DF3B5-7619-4A2F-954C-09F1AD2B10A2}" dt="2022-05-18T22:37:51.968" v="2" actId="20577"/>
        <pc:sldMkLst>
          <pc:docMk/>
          <pc:sldMk cId="1534679314" sldId="726"/>
        </pc:sldMkLst>
        <pc:spChg chg="mod">
          <ac:chgData name="Joanna Gaston (DHHS)" userId="S::joanna.gaston@safercare.vic.gov.au::29a4e196-b44b-4499-b5ed-890ea3911844" providerId="AD" clId="Web-{495DF3B5-7619-4A2F-954C-09F1AD2B10A2}" dt="2022-05-18T22:37:51.968" v="2" actId="20577"/>
          <ac:spMkLst>
            <pc:docMk/>
            <pc:sldMk cId="1534679314" sldId="726"/>
            <ac:spMk id="2" creationId="{FAD5C7E4-7A6D-492D-9265-5FCBA2D829A6}"/>
          </ac:spMkLst>
        </pc:spChg>
      </pc:sldChg>
    </pc:docChg>
  </pc:docChgLst>
  <pc:docChgLst>
    <pc:chgData name="Joanna Gaston (DHHS)" userId="S::joanna.gaston@safercare.vic.gov.au::29a4e196-b44b-4499-b5ed-890ea3911844" providerId="AD" clId="Web-{B6F17202-33FC-4E17-989E-59E3C79D2CA4}"/>
    <pc:docChg chg="addSld delSld">
      <pc:chgData name="Joanna Gaston (DHHS)" userId="S::joanna.gaston@safercare.vic.gov.au::29a4e196-b44b-4499-b5ed-890ea3911844" providerId="AD" clId="Web-{B6F17202-33FC-4E17-989E-59E3C79D2CA4}" dt="2022-04-28T01:06:57.072" v="1"/>
      <pc:docMkLst>
        <pc:docMk/>
      </pc:docMkLst>
      <pc:sldChg chg="del">
        <pc:chgData name="Joanna Gaston (DHHS)" userId="S::joanna.gaston@safercare.vic.gov.au::29a4e196-b44b-4499-b5ed-890ea3911844" providerId="AD" clId="Web-{B6F17202-33FC-4E17-989E-59E3C79D2CA4}" dt="2022-04-28T01:06:57.072" v="1"/>
        <pc:sldMkLst>
          <pc:docMk/>
          <pc:sldMk cId="869113463" sldId="699"/>
        </pc:sldMkLst>
      </pc:sldChg>
      <pc:sldChg chg="add">
        <pc:chgData name="Joanna Gaston (DHHS)" userId="S::joanna.gaston@safercare.vic.gov.au::29a4e196-b44b-4499-b5ed-890ea3911844" providerId="AD" clId="Web-{B6F17202-33FC-4E17-989E-59E3C79D2CA4}" dt="2022-04-28T01:06:51.431" v="0"/>
        <pc:sldMkLst>
          <pc:docMk/>
          <pc:sldMk cId="2533881800" sldId="72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D95FFB-6DF1-4E7F-BBC9-C647C36F5F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F7C48-B208-4EE2-B036-3CB7E49172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24BF4-3BBC-41B9-B2CA-A8750E2EE9EC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49500-DE5C-42BD-A4FE-119036358E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BC908-B90B-4F01-90E4-14843EE571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084E4-C499-4E44-933D-F1C0D519E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7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D75A7-A785-4641-97D6-B79176D50B34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429E-84F1-4454-9E84-CF1ED96B8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1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45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728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45" lvl="1" indent="0">
              <a:buFont typeface="Arial" panose="020B0604020202020204" pitchFamily="34" charset="0"/>
              <a:buNone/>
            </a:pPr>
            <a:endParaRPr lang="en-AU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2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9144441" cy="5149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00" y="1818000"/>
            <a:ext cx="7200000" cy="1152000"/>
          </a:xfrm>
        </p:spPr>
        <p:txBody>
          <a:bodyPr anchor="b"/>
          <a:lstStyle>
            <a:lvl1pPr algn="l">
              <a:lnSpc>
                <a:spcPct val="100000"/>
              </a:lnSpc>
              <a:defRPr sz="35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00" y="2952000"/>
            <a:ext cx="7200000" cy="72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38000" y="1699200"/>
            <a:ext cx="4752000" cy="0"/>
          </a:xfrm>
          <a:prstGeom prst="line">
            <a:avLst/>
          </a:prstGeom>
          <a:ln w="38100">
            <a:solidFill>
              <a:srgbClr val="000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1368000"/>
            <a:ext cx="3600000" cy="288000"/>
          </a:xfrm>
        </p:spPr>
        <p:txBody>
          <a:bodyPr anchor="ctr" anchorCtr="0"/>
          <a:lstStyle>
            <a:lvl1pPr>
              <a:defRPr sz="1200" b="1" baseline="0"/>
            </a:lvl1pPr>
          </a:lstStyle>
          <a:p>
            <a:pPr lvl="0"/>
            <a:r>
              <a:rPr lang="en-US"/>
              <a:t>Day Month Year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203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mall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717D-74C1-40D7-A481-98C02B45F5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4000" y="1782000"/>
            <a:ext cx="7776000" cy="309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11AF48-53C3-4EF8-82DB-4351281A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2000"/>
            <a:ext cx="77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8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ubheads (Small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11AF48-53C3-4EF8-82DB-4351281A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2000"/>
            <a:ext cx="77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E31CD4-82E6-4B86-93AF-80A4E1187D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08000" y="1782000"/>
            <a:ext cx="3844800" cy="684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  <a:lvl2pPr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01EA31C-2752-4408-9F95-C793B94E73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4000" y="1782000"/>
            <a:ext cx="3844800" cy="684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  <a:lvl2pPr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F4A0907-A8F3-4307-9E78-4EE4F26277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4213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A19B4D0-F0A4-4EDE-AA09-F42A8B2D4A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38800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908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 baseline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5ADA753-B141-4A69-973B-F516E81F5B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8000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4167390-9AA1-41C0-812E-1F3F257346C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62800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36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B02D-044A-4C14-99D7-FD124687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354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94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457624"/>
            <a:ext cx="6507167" cy="2402523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7349"/>
            <a:ext cx="6507167" cy="1430073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3B6B-B717-484C-BCAE-6C5A3207E3CE}" type="datetimeFigureOut">
              <a:rPr lang="en-AU" smtClean="0"/>
              <a:t>18/05/2022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CBAE-0B15-4792-91CA-FED1FF095F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233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9143999" cy="5148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800000"/>
            <a:ext cx="6840000" cy="576000"/>
          </a:xfrm>
        </p:spPr>
        <p:txBody>
          <a:bodyPr anchor="b"/>
          <a:lstStyle>
            <a:lvl1pPr>
              <a:lnSpc>
                <a:spcPct val="10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00" y="2358000"/>
            <a:ext cx="6840000" cy="108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38000" y="1699200"/>
            <a:ext cx="2167200" cy="0"/>
          </a:xfrm>
          <a:prstGeom prst="line">
            <a:avLst/>
          </a:prstGeom>
          <a:ln w="38100">
            <a:solidFill>
              <a:srgbClr val="000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33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717D-74C1-40D7-A481-98C02B45F5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4000" y="1782000"/>
            <a:ext cx="7740000" cy="288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Insert text here. Click the Increase List Level button once for a heading and twice for a bullet. Use the Decrease List Level button to move back through styles.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2E2921-288E-469A-A2AC-4B43F0F08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3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818000"/>
            <a:ext cx="3708000" cy="30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84000" y="1818000"/>
            <a:ext cx="3708000" cy="3060000"/>
          </a:xfrm>
        </p:spPr>
        <p:txBody>
          <a:bodyPr lIns="36000" tIns="36000" rIns="36000" bIns="36000"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bullet/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0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178000"/>
            <a:ext cx="3708000" cy="266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84000" y="2178000"/>
            <a:ext cx="3708000" cy="2664000"/>
          </a:xfrm>
        </p:spPr>
        <p:txBody>
          <a:bodyPr lIns="36000" tIns="36000" rIns="36000" bIns="36000"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bullet/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782000"/>
            <a:ext cx="3708000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heading here</a:t>
            </a:r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16000" y="1782000"/>
            <a:ext cx="3708000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heading here</a:t>
            </a:r>
            <a:endParaRPr lang="en-AU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7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782000"/>
            <a:ext cx="3780000" cy="3024000"/>
          </a:xfrm>
        </p:spPr>
        <p:txBody>
          <a:bodyPr tIns="72000"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782000"/>
            <a:ext cx="3779837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heading here</a:t>
            </a:r>
            <a:endParaRPr lang="en-AU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84000" y="2196000"/>
            <a:ext cx="3780000" cy="2628000"/>
          </a:xfrm>
        </p:spPr>
        <p:txBody>
          <a:bodyPr/>
          <a:lstStyle/>
          <a:p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9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782000"/>
            <a:ext cx="3780000" cy="25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782000"/>
            <a:ext cx="3708000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heading here</a:t>
            </a:r>
            <a:endParaRPr lang="en-AU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4"/>
          </p:nvPr>
        </p:nvSpPr>
        <p:spPr>
          <a:xfrm>
            <a:off x="684000" y="2232001"/>
            <a:ext cx="3708000" cy="207000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1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2000" y="0"/>
            <a:ext cx="4392000" cy="5148000"/>
          </a:xfrm>
          <a:solidFill>
            <a:schemeClr val="bg1">
              <a:lumMod val="95000"/>
            </a:schemeClr>
          </a:solidFill>
        </p:spPr>
        <p:txBody>
          <a:bodyPr lIns="360000" tIns="504000" rIns="360000" bIns="360000" anchor="t" anchorCtr="1"/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AU"/>
              <a:t>Drag/paste picture to icon or click icon to add image.  Click Format &gt; Crop &gt; Fill to resize/move the image inside the placeholder or to reset the image. To fit a whole image without maintaining the placeholder shape click Format &gt; Crop &gt; Fit.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14741F-4E67-47EF-8FBD-492749B4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2000"/>
            <a:ext cx="378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4000" y="1782000"/>
            <a:ext cx="3780000" cy="30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02000" y="702000"/>
            <a:ext cx="369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20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B02D-044A-4C14-99D7-FD124687B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033200"/>
            <a:ext cx="7740000" cy="6840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684212" y="1728000"/>
            <a:ext cx="7740000" cy="3132000"/>
          </a:xfrm>
        </p:spPr>
        <p:txBody>
          <a:bodyPr/>
          <a:lstStyle/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2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74CAE61-C2D4-4EF6-96E1-2C9B4488375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9143999" cy="51480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00" y="900000"/>
            <a:ext cx="7740000" cy="82800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080" y="1782000"/>
            <a:ext cx="7740000" cy="2880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4000" y="4842000"/>
            <a:ext cx="1980000" cy="18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4000" y="4842000"/>
            <a:ext cx="3600000" cy="18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ct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44000" y="4842000"/>
            <a:ext cx="1080000" cy="18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02000" y="702000"/>
            <a:ext cx="7722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58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78" r:id="rId4"/>
    <p:sldLayoutId id="2147483681" r:id="rId5"/>
    <p:sldLayoutId id="2147483679" r:id="rId6"/>
    <p:sldLayoutId id="2147483680" r:id="rId7"/>
    <p:sldLayoutId id="2147483670" r:id="rId8"/>
    <p:sldLayoutId id="2147483677" r:id="rId9"/>
    <p:sldLayoutId id="2147483672" r:id="rId10"/>
    <p:sldLayoutId id="2147483675" r:id="rId11"/>
    <p:sldLayoutId id="2147483666" r:id="rId12"/>
    <p:sldLayoutId id="2147483667" r:id="rId13"/>
    <p:sldLayoutId id="2147483682" r:id="rId14"/>
  </p:sldLayoutIdLst>
  <p:hf sldNum="0"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spcAft>
          <a:spcPts val="600"/>
        </a:spcAft>
        <a:buNone/>
        <a:defRPr sz="2400" b="1" i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FontTx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8000"/>
        </a:lnSpc>
        <a:spcBef>
          <a:spcPts val="375"/>
        </a:spcBef>
        <a:buFontTx/>
        <a:buNone/>
        <a:defRPr sz="2000" b="1" i="0" kern="1200" baseline="0">
          <a:solidFill>
            <a:schemeClr val="tx2"/>
          </a:solidFill>
          <a:latin typeface="+mj-lt"/>
          <a:ea typeface="+mn-ea"/>
          <a:cs typeface="+mn-cs"/>
        </a:defRPr>
      </a:lvl2pPr>
      <a:lvl3pPr marL="468000" indent="-46800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Clr>
          <a:srgbClr val="0063A5"/>
        </a:buClr>
        <a:buSzPct val="120000"/>
        <a:buFont typeface="Calibri" panose="020F0502020204030204" pitchFamily="34" charset="0"/>
        <a:buChar char="●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36000" indent="-46800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Clr>
          <a:srgbClr val="0063A5"/>
        </a:buClr>
        <a:buSzPct val="100000"/>
        <a:buFont typeface="Arial" panose="020B0604020202020204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04000" indent="-46800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Clr>
          <a:srgbClr val="0063A5"/>
        </a:buClr>
        <a:buSzPct val="120000"/>
        <a:buFont typeface="Wingdings" panose="05000000000000000000" pitchFamily="2" charset="2"/>
        <a:buChar char="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SzPct val="120000"/>
        <a:buFont typeface="Calibri" panose="020F050202020403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Font typeface="Arial Black" panose="020B0A040201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Font typeface="Wingdings" panose="05000000000000000000" pitchFamily="2" charset="2"/>
        <a:buChar char="s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hba.vic.gov.au/health/community-based-care/community-hospitals-program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tersafercare.vic.gov.au/reports-and-publications/victorias-mothers-babies-and-children-2020-report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picture containing aircraft, balloon&#10;&#10;Description automatically generated">
            <a:extLst>
              <a:ext uri="{FF2B5EF4-FFF2-40B4-BE49-F238E27FC236}">
                <a16:creationId xmlns:a16="http://schemas.microsoft.com/office/drawing/2014/main" id="{3B17005A-3D6C-4105-B023-25DA0E60D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29D522D-F561-4128-AFD6-9382C61F2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71" y="-173140"/>
            <a:ext cx="2939917" cy="18106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DFE3EA-4FED-4D16-B3E1-75C9FD008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23" y="-47389"/>
            <a:ext cx="1986892" cy="16532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7B4D7B-944B-49B8-91DE-4C8830F5AFD7}"/>
              </a:ext>
            </a:extLst>
          </p:cNvPr>
          <p:cNvSpPr txBox="1"/>
          <p:nvPr/>
        </p:nvSpPr>
        <p:spPr>
          <a:xfrm>
            <a:off x="433803" y="1964812"/>
            <a:ext cx="7762179" cy="1905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050" b="1">
                <a:solidFill>
                  <a:schemeClr val="bg1"/>
                </a:solidFill>
                <a:latin typeface="VIC"/>
              </a:rPr>
              <a:t>Victoria’s mothers, babies and children 2020</a:t>
            </a:r>
          </a:p>
          <a:p>
            <a:r>
              <a:rPr lang="en-US" sz="2800" b="1">
                <a:solidFill>
                  <a:schemeClr val="bg1"/>
                </a:solidFill>
                <a:latin typeface="VIC" panose="00000500000000000000" pitchFamily="2" charset="0"/>
              </a:rPr>
              <a:t>Child and adolescent mortality </a:t>
            </a:r>
          </a:p>
        </p:txBody>
      </p:sp>
    </p:spTree>
    <p:extLst>
      <p:ext uri="{BB962C8B-B14F-4D97-AF65-F5344CB8AC3E}">
        <p14:creationId xmlns:p14="http://schemas.microsoft.com/office/powerpoint/2010/main" val="3223718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2084CB-5209-4E82-B91F-05CEDBD76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380" y="1491054"/>
            <a:ext cx="6126086" cy="3323401"/>
          </a:xfrm>
          <a:prstGeom prst="rect">
            <a:avLst/>
          </a:prstGeom>
          <a:noFill/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6CD34784-7F3E-4093-9E62-27C0DF5D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2000"/>
            <a:ext cx="7740000" cy="720000"/>
          </a:xfrm>
        </p:spPr>
        <p:txBody>
          <a:bodyPr anchor="t">
            <a:normAutofit/>
          </a:bodyPr>
          <a:lstStyle/>
          <a:p>
            <a:r>
              <a:rPr lang="en-AU"/>
              <a:t>Child and adolescent deaths 2020 </a:t>
            </a:r>
          </a:p>
        </p:txBody>
      </p:sp>
    </p:spTree>
    <p:extLst>
      <p:ext uri="{BB962C8B-B14F-4D97-AF65-F5344CB8AC3E}">
        <p14:creationId xmlns:p14="http://schemas.microsoft.com/office/powerpoint/2010/main" val="2185254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891D18-2C04-4913-9314-C5A9EF3187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>
              <a:buFont typeface="Arial" panose="020B0604020202020204" pitchFamily="34" charset="0"/>
              <a:buChar char="•"/>
            </a:pPr>
            <a:r>
              <a:rPr lang="en-AU" b="1"/>
              <a:t>Neonatal - </a:t>
            </a:r>
            <a:r>
              <a:rPr lang="en-AU"/>
              <a:t>includes all live born babies from birth to 27 days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b="1"/>
              <a:t>Post-neonatal infant - </a:t>
            </a:r>
            <a:r>
              <a:rPr lang="en-AU"/>
              <a:t>includes all live born babies from 28 days to 364 days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b="1"/>
              <a:t>Infant -</a:t>
            </a:r>
            <a:r>
              <a:rPr lang="en-AU"/>
              <a:t> includes all live born babies from birth to 364 days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b="1"/>
              <a:t>Under 5 - </a:t>
            </a:r>
            <a:r>
              <a:rPr lang="en-AU"/>
              <a:t>includes all babies from birth up to but not including the 5th birthday</a:t>
            </a:r>
          </a:p>
          <a:p>
            <a:pPr lvl="2"/>
            <a:endParaRPr lang="en-AU"/>
          </a:p>
          <a:p>
            <a:pPr lvl="2"/>
            <a:endParaRPr lang="en-AU"/>
          </a:p>
          <a:p>
            <a:pPr lvl="2"/>
            <a:endParaRPr lang="en-AU"/>
          </a:p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0FF075-D593-4384-90D4-BB862FF22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Definitions - neonatal, infants and under 5yrs  </a:t>
            </a:r>
          </a:p>
        </p:txBody>
      </p:sp>
    </p:spTree>
    <p:extLst>
      <p:ext uri="{BB962C8B-B14F-4D97-AF65-F5344CB8AC3E}">
        <p14:creationId xmlns:p14="http://schemas.microsoft.com/office/powerpoint/2010/main" val="2585269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71C17-05D7-48E4-B422-05E8233BF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" y="732048"/>
            <a:ext cx="8345182" cy="750388"/>
          </a:xfrm>
        </p:spPr>
        <p:txBody>
          <a:bodyPr/>
          <a:lstStyle/>
          <a:p>
            <a:r>
              <a:rPr lang="en-AU"/>
              <a:t>Neonatal, post-neonatal, infant and infant and under 5 mortality rates, 2010-2020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5DC916-76B2-45F8-8475-07298CA0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73" y="1560048"/>
            <a:ext cx="8116433" cy="33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73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67AB46-324F-4369-A65C-C27F19141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544"/>
          <a:stretch/>
        </p:blipFill>
        <p:spPr>
          <a:xfrm>
            <a:off x="666000" y="1840515"/>
            <a:ext cx="7776000" cy="295126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18D297-6FB5-4FB1-A95E-D5765E934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2000"/>
            <a:ext cx="7740000" cy="720000"/>
          </a:xfrm>
        </p:spPr>
        <p:txBody>
          <a:bodyPr anchor="t">
            <a:normAutofit/>
          </a:bodyPr>
          <a:lstStyle/>
          <a:p>
            <a:r>
              <a:rPr lang="en-AU"/>
              <a:t>Under- 5 year mortality rate</a:t>
            </a:r>
          </a:p>
        </p:txBody>
      </p:sp>
    </p:spTree>
    <p:extLst>
      <p:ext uri="{BB962C8B-B14F-4D97-AF65-F5344CB8AC3E}">
        <p14:creationId xmlns:p14="http://schemas.microsoft.com/office/powerpoint/2010/main" val="2311416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0779D-ED48-4965-91A6-E6A61A5F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71" y="780596"/>
            <a:ext cx="7740000" cy="473466"/>
          </a:xfrm>
        </p:spPr>
        <p:txBody>
          <a:bodyPr/>
          <a:lstStyle/>
          <a:p>
            <a:r>
              <a:rPr lang="en-AU"/>
              <a:t>Rates of death by age group, 2010-2020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4E70FF-334F-42B1-9B4A-3761D12B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66" y="1406462"/>
            <a:ext cx="8023507" cy="354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37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5418FE-5DB3-48CF-BA92-6E56EE5B0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52" y="1525745"/>
            <a:ext cx="3857625" cy="2822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E2E94E-6F1F-4975-8A90-2DC88DC9D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688" y="1525745"/>
            <a:ext cx="3846513" cy="2822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0C2A3F-51F9-4285-A841-B78B8F068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01" y="805745"/>
            <a:ext cx="7740000" cy="720000"/>
          </a:xfrm>
        </p:spPr>
        <p:txBody>
          <a:bodyPr anchor="t">
            <a:normAutofit/>
          </a:bodyPr>
          <a:lstStyle/>
          <a:p>
            <a:r>
              <a:rPr lang="en-AU"/>
              <a:t>Causes of death in 2020 - Under 5 years </a:t>
            </a:r>
          </a:p>
        </p:txBody>
      </p:sp>
    </p:spTree>
    <p:extLst>
      <p:ext uri="{BB962C8B-B14F-4D97-AF65-F5344CB8AC3E}">
        <p14:creationId xmlns:p14="http://schemas.microsoft.com/office/powerpoint/2010/main" val="3896949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9CA64D-EB3C-4919-AE24-8D154B733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87" y="1625311"/>
            <a:ext cx="3884613" cy="2867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25403F-1394-499C-8FF8-47A84AC04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475" y="1625310"/>
            <a:ext cx="3819525" cy="2867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0C2A3F-51F9-4285-A841-B78B8F068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33687"/>
            <a:ext cx="7740000" cy="720000"/>
          </a:xfrm>
        </p:spPr>
        <p:txBody>
          <a:bodyPr anchor="t">
            <a:normAutofit/>
          </a:bodyPr>
          <a:lstStyle/>
          <a:p>
            <a:r>
              <a:rPr lang="en-AU"/>
              <a:t>Causes of death in 2020 – 5-14 years  </a:t>
            </a:r>
          </a:p>
        </p:txBody>
      </p:sp>
    </p:spTree>
    <p:extLst>
      <p:ext uri="{BB962C8B-B14F-4D97-AF65-F5344CB8AC3E}">
        <p14:creationId xmlns:p14="http://schemas.microsoft.com/office/powerpoint/2010/main" val="4157611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388303-E9AC-4AA4-95E1-6E4184FE0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831" y="1264355"/>
            <a:ext cx="4566338" cy="3419588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2FA108-556F-4AD3-9DFB-9D9491BC5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792424"/>
            <a:ext cx="7740000" cy="828000"/>
          </a:xfrm>
        </p:spPr>
        <p:txBody>
          <a:bodyPr anchor="t">
            <a:normAutofit/>
          </a:bodyPr>
          <a:lstStyle/>
          <a:p>
            <a:r>
              <a:rPr lang="en-AU"/>
              <a:t>Causes of death in 2020 – 15-17 years  </a:t>
            </a:r>
          </a:p>
        </p:txBody>
      </p:sp>
    </p:spTree>
    <p:extLst>
      <p:ext uri="{BB962C8B-B14F-4D97-AF65-F5344CB8AC3E}">
        <p14:creationId xmlns:p14="http://schemas.microsoft.com/office/powerpoint/2010/main" val="1425074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931933A6-2B6C-41E0-8554-2475B783D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67" y="1657309"/>
            <a:ext cx="8315759" cy="3226418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B3338E-80DA-411F-8E1F-B5EA56D8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768028"/>
            <a:ext cx="7740000" cy="720000"/>
          </a:xfrm>
        </p:spPr>
        <p:txBody>
          <a:bodyPr anchor="t">
            <a:noAutofit/>
          </a:bodyPr>
          <a:lstStyle/>
          <a:p>
            <a:r>
              <a:rPr lang="en-AU"/>
              <a:t>Deaths from major cause, 2010-2020 </a:t>
            </a:r>
            <a:br>
              <a:rPr lang="en-AU"/>
            </a:br>
            <a:r>
              <a:rPr lang="en-AU"/>
              <a:t>(28 days to 17 years)</a:t>
            </a:r>
          </a:p>
        </p:txBody>
      </p:sp>
    </p:spTree>
    <p:extLst>
      <p:ext uri="{BB962C8B-B14F-4D97-AF65-F5344CB8AC3E}">
        <p14:creationId xmlns:p14="http://schemas.microsoft.com/office/powerpoint/2010/main" val="2529375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AE3F7F-F3F3-4528-BAE9-DD3B57F86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81" y="1809708"/>
            <a:ext cx="8012509" cy="298139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B3338E-80DA-411F-8E1F-B5EA56D8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775308"/>
            <a:ext cx="7740000" cy="828000"/>
          </a:xfrm>
        </p:spPr>
        <p:txBody>
          <a:bodyPr anchor="t">
            <a:normAutofit/>
          </a:bodyPr>
          <a:lstStyle/>
          <a:p>
            <a:r>
              <a:rPr lang="en-AU"/>
              <a:t>Deaths from motor vehicle accidents 2010-2020 </a:t>
            </a:r>
            <a:br>
              <a:rPr lang="en-AU"/>
            </a:br>
            <a:r>
              <a:rPr lang="en-AU"/>
              <a:t>(28 days to 17 years)</a:t>
            </a:r>
          </a:p>
        </p:txBody>
      </p:sp>
    </p:spTree>
    <p:extLst>
      <p:ext uri="{BB962C8B-B14F-4D97-AF65-F5344CB8AC3E}">
        <p14:creationId xmlns:p14="http://schemas.microsoft.com/office/powerpoint/2010/main" val="264387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CCD0AE-64BD-4A49-93FF-7AE60D770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"/>
          <a:stretch/>
        </p:blipFill>
        <p:spPr bwMode="auto">
          <a:xfrm>
            <a:off x="684000" y="1782000"/>
            <a:ext cx="7776000" cy="3096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3EC542-681F-4E71-956B-4ED12C281760}"/>
              </a:ext>
            </a:extLst>
          </p:cNvPr>
          <p:cNvSpPr/>
          <p:nvPr/>
        </p:nvSpPr>
        <p:spPr>
          <a:xfrm>
            <a:off x="684000" y="884594"/>
            <a:ext cx="7740000" cy="72000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About CCOPMM </a:t>
            </a:r>
          </a:p>
        </p:txBody>
      </p:sp>
    </p:spTree>
    <p:extLst>
      <p:ext uri="{BB962C8B-B14F-4D97-AF65-F5344CB8AC3E}">
        <p14:creationId xmlns:p14="http://schemas.microsoft.com/office/powerpoint/2010/main" val="2082904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99EB-51E9-4875-A56D-E2FC62DD6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59" y="738347"/>
            <a:ext cx="7740000" cy="809368"/>
          </a:xfrm>
        </p:spPr>
        <p:txBody>
          <a:bodyPr/>
          <a:lstStyle/>
          <a:p>
            <a:r>
              <a:rPr lang="en-AU"/>
              <a:t>Unexplained sudden unexpected deaths in infants, 2010-2020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B34465-4E6C-4A7B-A1F1-76B461E23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7" y="1547715"/>
            <a:ext cx="8147773" cy="350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36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A59E196-F787-4B7C-95F1-23A3E8757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8" b="1268"/>
          <a:stretch/>
        </p:blipFill>
        <p:spPr bwMode="auto">
          <a:xfrm>
            <a:off x="684000" y="1782000"/>
            <a:ext cx="7740000" cy="2880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3EC542-681F-4E71-956B-4ED12C281760}"/>
              </a:ext>
            </a:extLst>
          </p:cNvPr>
          <p:cNvSpPr/>
          <p:nvPr/>
        </p:nvSpPr>
        <p:spPr>
          <a:xfrm>
            <a:off x="684000" y="900000"/>
            <a:ext cx="7740000" cy="82800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CCOPMM recommendations: Child and adolescent </a:t>
            </a:r>
          </a:p>
        </p:txBody>
      </p:sp>
    </p:spTree>
    <p:extLst>
      <p:ext uri="{BB962C8B-B14F-4D97-AF65-F5344CB8AC3E}">
        <p14:creationId xmlns:p14="http://schemas.microsoft.com/office/powerpoint/2010/main" val="2845343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B95468-8FBF-4736-9E31-598A3BA4DE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1135" y="1222729"/>
            <a:ext cx="7740000" cy="3497093"/>
          </a:xfrm>
          <a:solidFill>
            <a:schemeClr val="accent3">
              <a:lumMod val="90000"/>
            </a:schemeClr>
          </a:solidFill>
          <a:ln w="254000">
            <a:solidFill>
              <a:schemeClr val="accent3">
                <a:lumMod val="90000"/>
              </a:schemeClr>
            </a:solidFill>
          </a:ln>
        </p:spPr>
        <p:txBody>
          <a:bodyPr vert="horz" lIns="36000" tIns="36000" rIns="36000" bIns="3600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1800">
                <a:ea typeface="+mn-lt"/>
                <a:cs typeface="+mn-lt"/>
              </a:rPr>
              <a:t>Ensure early intervention and preventative care programs focus on improving outcomes for priority maternal and child populations including: </a:t>
            </a:r>
            <a:endParaRPr lang="en-US"/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en-AU" sz="1800">
                <a:ea typeface="+mn-lt"/>
                <a:cs typeface="+mn-lt"/>
              </a:rPr>
              <a:t>children who are involved with the child protection and out-of-home care system </a:t>
            </a:r>
            <a:endParaRPr lang="en-AU"/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en-AU" sz="1800">
                <a:ea typeface="+mn-lt"/>
                <a:cs typeface="+mn-lt"/>
              </a:rPr>
              <a:t>those who identify with being Aboriginal and Torres Strait Islander </a:t>
            </a:r>
            <a:endParaRPr lang="en-AU"/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en-AU" sz="1800">
                <a:ea typeface="+mn-lt"/>
                <a:cs typeface="+mn-lt"/>
              </a:rPr>
              <a:t>children involved with the youth justice system </a:t>
            </a:r>
            <a:endParaRPr lang="en-AU"/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en-AU" sz="1800">
                <a:ea typeface="+mn-lt"/>
                <a:cs typeface="+mn-lt"/>
              </a:rPr>
              <a:t>those with socioeconomic disadvantage </a:t>
            </a:r>
            <a:endParaRPr lang="en-AU"/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en-AU" sz="1800">
                <a:ea typeface="+mn-lt"/>
                <a:cs typeface="+mn-lt"/>
              </a:rPr>
              <a:t>those who are from diverse communities </a:t>
            </a:r>
            <a:endParaRPr lang="en-AU"/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en-AU" sz="1800">
                <a:ea typeface="+mn-lt"/>
                <a:cs typeface="+mn-lt"/>
              </a:rPr>
              <a:t>those living with mental health challenges </a:t>
            </a:r>
            <a:endParaRPr lang="en-AU"/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en-AU" sz="1800">
                <a:ea typeface="+mn-lt"/>
                <a:cs typeface="+mn-lt"/>
              </a:rPr>
              <a:t>those facing family violence. </a:t>
            </a:r>
            <a:endParaRPr lang="en-AU"/>
          </a:p>
          <a:p>
            <a:pPr>
              <a:lnSpc>
                <a:spcPct val="100000"/>
              </a:lnSpc>
            </a:pPr>
            <a:endParaRPr lang="en-AU"/>
          </a:p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7C9061-1914-431E-A66E-D9503BC9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706037"/>
            <a:ext cx="7740000" cy="450818"/>
          </a:xfrm>
        </p:spPr>
        <p:txBody>
          <a:bodyPr/>
          <a:lstStyle/>
          <a:p>
            <a:r>
              <a:rPr lang="en-AU"/>
              <a:t>Recommendation</a:t>
            </a:r>
          </a:p>
        </p:txBody>
      </p:sp>
    </p:spTree>
    <p:extLst>
      <p:ext uri="{BB962C8B-B14F-4D97-AF65-F5344CB8AC3E}">
        <p14:creationId xmlns:p14="http://schemas.microsoft.com/office/powerpoint/2010/main" val="3257958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BEED84-75E2-499A-9EE5-BA1F7AF7F9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3327" y="1163138"/>
            <a:ext cx="8607973" cy="4117487"/>
          </a:xfrm>
        </p:spPr>
        <p:txBody>
          <a:bodyPr vert="horz" lIns="36000" tIns="36000" rIns="36000" bIns="36000" rtlCol="0" anchor="t">
            <a:noAutofit/>
          </a:bodyPr>
          <a:lstStyle/>
          <a:p>
            <a:pPr marL="467995" lvl="2" indent="-467995">
              <a:tabLst>
                <a:tab pos="457200" algn="l"/>
              </a:tabLst>
            </a:pPr>
            <a:r>
              <a:rPr lang="en-AU" sz="1800" dirty="0"/>
              <a:t>CCOPMM continues to see disproportionate mortality and morbidity experienced by priority populations of women, children and their families. </a:t>
            </a:r>
          </a:p>
          <a:p>
            <a:pPr marL="467995" lvl="2" indent="-467995">
              <a:tabLst>
                <a:tab pos="457200" algn="l"/>
              </a:tabLst>
            </a:pPr>
            <a:r>
              <a:rPr lang="en-AU" sz="1800" dirty="0"/>
              <a:t>CCOPMM recommends a system- focused approach to understanding inequities with a focus on: </a:t>
            </a:r>
          </a:p>
          <a:p>
            <a:pPr marL="467995" lvl="2" indent="-467995">
              <a:tabLst>
                <a:tab pos="457200" algn="l"/>
              </a:tabLst>
            </a:pPr>
            <a:r>
              <a:rPr lang="en-AU" sz="1800" dirty="0"/>
              <a:t>Examining evidence to support system reform and mapping governance structures for increased accountability.</a:t>
            </a:r>
          </a:p>
          <a:p>
            <a:pPr marL="467995" lvl="2" indent="-467995">
              <a:tabLst>
                <a:tab pos="457200" algn="l"/>
              </a:tabLst>
            </a:pPr>
            <a:r>
              <a:rPr lang="en-AU" sz="1800" dirty="0"/>
              <a:t>Exploring and evaluating integrated care models such as </a:t>
            </a:r>
            <a:r>
              <a:rPr lang="en-AU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community-based ‘hospitals’ program </a:t>
            </a:r>
            <a:r>
              <a:rPr lang="en-AU" sz="1800" dirty="0"/>
              <a:t>and Infant, Child and Family Mental Health and Wellbeing Hubs. </a:t>
            </a:r>
          </a:p>
          <a:p>
            <a:pPr marL="467995" lvl="2" indent="-467995">
              <a:tabLst>
                <a:tab pos="457200" algn="l"/>
              </a:tabLst>
            </a:pPr>
            <a:r>
              <a:rPr lang="en-AU" sz="1800" dirty="0"/>
              <a:t>Further investment/expansion of evidence-based models, evaluation of existing initiatives and programs and development of a strategy to measure improvement.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5224EC-D8F3-41B3-81F9-3BD52E65C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83" y="721983"/>
            <a:ext cx="7740000" cy="434537"/>
          </a:xfrm>
        </p:spPr>
        <p:txBody>
          <a:bodyPr/>
          <a:lstStyle/>
          <a:p>
            <a:r>
              <a:rPr lang="en-AU"/>
              <a:t>About the recommendation 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4019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24B6CD-F506-4914-8021-F89A37A07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546" y="739170"/>
            <a:ext cx="7290214" cy="2242235"/>
          </a:xfrm>
        </p:spPr>
        <p:txBody>
          <a:bodyPr anchor="b">
            <a:normAutofit/>
          </a:bodyPr>
          <a:lstStyle/>
          <a:p>
            <a:pPr algn="l"/>
            <a:r>
              <a:rPr lang="en-AU" sz="24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Good practice points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86369BD-DAFB-4B6F-9203-0E9307884B99}"/>
              </a:ext>
            </a:extLst>
          </p:cNvPr>
          <p:cNvSpPr txBox="1">
            <a:spLocks/>
          </p:cNvSpPr>
          <p:nvPr/>
        </p:nvSpPr>
        <p:spPr>
          <a:xfrm>
            <a:off x="742959" y="3042878"/>
            <a:ext cx="7695178" cy="1601800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marL="0" indent="0" algn="ctr" defTabSz="685800" rtl="0" eaLnBrk="1" latinLnBrk="0" hangingPunct="1">
              <a:lnSpc>
                <a:spcPct val="98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sz="1575" kern="1200" baseline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8000"/>
              </a:lnSpc>
              <a:spcBef>
                <a:spcPts val="375"/>
              </a:spcBef>
              <a:buFontTx/>
              <a:buNone/>
              <a:defRPr sz="2000" b="1" i="0" kern="1200" baseline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8000"/>
              </a:lnSpc>
              <a:spcBef>
                <a:spcPts val="0"/>
              </a:spcBef>
              <a:spcAft>
                <a:spcPts val="1300"/>
              </a:spcAft>
              <a:buClr>
                <a:srgbClr val="0063A5"/>
              </a:buClr>
              <a:buSzPct val="120000"/>
              <a:buFont typeface="Calibri" panose="020F0502020204030204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8000"/>
              </a:lnSpc>
              <a:spcBef>
                <a:spcPts val="0"/>
              </a:spcBef>
              <a:spcAft>
                <a:spcPts val="1300"/>
              </a:spcAft>
              <a:buClr>
                <a:srgbClr val="0063A5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8000"/>
              </a:lnSpc>
              <a:spcBef>
                <a:spcPts val="0"/>
              </a:spcBef>
              <a:spcAft>
                <a:spcPts val="1300"/>
              </a:spcAft>
              <a:buClr>
                <a:srgbClr val="0063A5"/>
              </a:buClr>
              <a:buSzPct val="12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800"/>
              <a:t>Good practice points reflect the findings of CCOPMM’s review of all cases of maternal, perinatal and paediatric mortality, and severe acute maternal morbidity in a reporting year</a:t>
            </a:r>
          </a:p>
          <a:p>
            <a:pPr algn="l"/>
            <a:r>
              <a:rPr lang="en-AU" sz="1800"/>
              <a:t>They are designed to guide local improvements in clinical performance and can relate to our </a:t>
            </a:r>
            <a:r>
              <a:rPr lang="en-AU" sz="1800" b="1"/>
              <a:t>clinical care and/or the system or service we work in.</a:t>
            </a:r>
            <a:endParaRPr lang="en-AU" sz="1800"/>
          </a:p>
          <a:p>
            <a:endParaRPr lang="en-AU" sz="160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9F78379-7ACF-400A-9D5A-49BF29E2F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40" y="739170"/>
            <a:ext cx="7757914" cy="159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56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2A4AF2-B3B0-4CE6-ABDD-1EE419AF55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914524"/>
            <a:ext cx="7740000" cy="2747475"/>
          </a:xfrm>
        </p:spPr>
        <p:txBody>
          <a:bodyPr/>
          <a:lstStyle/>
          <a:p>
            <a:pPr lvl="2">
              <a:buClr>
                <a:schemeClr val="tx2"/>
              </a:buClr>
              <a:buSzPct val="95000"/>
              <a:buFont typeface="+mj-lt"/>
              <a:buAutoNum type="arabicPeriod"/>
            </a:pPr>
            <a:r>
              <a:rPr lang="en-AU" sz="2400"/>
              <a:t>Documentation of care </a:t>
            </a:r>
          </a:p>
          <a:p>
            <a:pPr lvl="2">
              <a:buClr>
                <a:schemeClr val="tx2"/>
              </a:buClr>
              <a:buSzPct val="95000"/>
              <a:buFont typeface="+mj-lt"/>
              <a:buAutoNum type="arabicPeriod"/>
            </a:pPr>
            <a:r>
              <a:rPr lang="en-AU" sz="2400"/>
              <a:t>Deaths of children</a:t>
            </a:r>
          </a:p>
          <a:p>
            <a:pPr lvl="2">
              <a:buClr>
                <a:schemeClr val="tx2"/>
              </a:buClr>
              <a:buSzPct val="95000"/>
              <a:buFont typeface="+mj-lt"/>
              <a:buAutoNum type="arabicPeriod"/>
            </a:pPr>
            <a:r>
              <a:rPr lang="en-AU" sz="2400">
                <a:effectLst/>
                <a:ea typeface="Calibri" panose="020F0502020204030204" pitchFamily="34" charset="0"/>
              </a:rPr>
              <a:t>Drug administration times</a:t>
            </a:r>
          </a:p>
          <a:p>
            <a:pPr lvl="2"/>
            <a:endParaRPr lang="en-AU" sz="1600">
              <a:latin typeface="Arial" panose="020B0604020202020204" pitchFamily="34" charset="0"/>
            </a:endParaRPr>
          </a:p>
          <a:p>
            <a:pPr lvl="2"/>
            <a:endParaRPr lang="en-AU" sz="16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4E349F-9687-420A-8F2B-7E68D9ADB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00000"/>
            <a:ext cx="7740000" cy="524609"/>
          </a:xfrm>
        </p:spPr>
        <p:txBody>
          <a:bodyPr/>
          <a:lstStyle/>
          <a:p>
            <a:r>
              <a:rPr lang="en-AU"/>
              <a:t>Good practice points: systems and/or processes </a:t>
            </a:r>
            <a:br>
              <a:rPr lang="en-AU"/>
            </a:b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366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2A4AF2-B3B0-4CE6-ABDD-1EE419AF55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999" y="1514474"/>
            <a:ext cx="7920913" cy="3147525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>
                <a:effectLst/>
                <a:ea typeface="Times New Roman" panose="02020603050405020304" pitchFamily="18" charset="0"/>
              </a:rPr>
              <a:t>All </a:t>
            </a:r>
            <a:r>
              <a:rPr lang="en-AU">
                <a:ea typeface="Times New Roman" panose="02020603050405020304" pitchFamily="18" charset="0"/>
              </a:rPr>
              <a:t>paediatric services </a:t>
            </a:r>
            <a:r>
              <a:rPr lang="en-AU">
                <a:effectLst/>
                <a:ea typeface="Times New Roman" panose="02020603050405020304" pitchFamily="18" charset="0"/>
              </a:rPr>
              <a:t>ensure children with complex medical needs are </a:t>
            </a:r>
            <a:r>
              <a:rPr lang="en-AU" b="1">
                <a:effectLst/>
                <a:ea typeface="Times New Roman" panose="02020603050405020304" pitchFamily="18" charset="0"/>
              </a:rPr>
              <a:t>discharged with a medical history </a:t>
            </a:r>
            <a:r>
              <a:rPr lang="en-AU">
                <a:effectLst/>
                <a:ea typeface="Times New Roman" panose="02020603050405020304" pitchFamily="18" charset="0"/>
              </a:rPr>
              <a:t>‘card’, letter, or electronic summary – that outline current condition, treatment and key information to ensure continuity of care and treatment post discharge.   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>
                <a:ea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AU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planned </a:t>
            </a:r>
            <a:r>
              <a:rPr lang="en-AU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reduction in intensity of treatment </a:t>
            </a:r>
            <a:r>
              <a:rPr lang="en-AU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(e.g. cessation of an antibiotic / reduction in dose of other treatment), have a plan including a clearly outlined post discharge follow up. </a:t>
            </a:r>
            <a:endParaRPr lang="en-AU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4E349F-9687-420A-8F2B-7E68D9ADB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19149"/>
            <a:ext cx="7740000" cy="533401"/>
          </a:xfrm>
        </p:spPr>
        <p:txBody>
          <a:bodyPr/>
          <a:lstStyle/>
          <a:p>
            <a:r>
              <a:rPr lang="en-AU"/>
              <a:t>1. Documentation</a:t>
            </a:r>
            <a:r>
              <a:rPr lang="en-AU" sz="2200"/>
              <a:t> of care needs – every time, every test </a:t>
            </a:r>
            <a:br>
              <a:rPr lang="en-AU"/>
            </a:b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6972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4892E7-2099-44E4-99BA-21A495BFB6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sz="2400"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en-AU" sz="2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ll hospitals should review deaths of children with chronic medical conditions who are known to their health service. </a:t>
            </a:r>
          </a:p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A810CE-95BF-4DDE-B0AC-A81E3B8FA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28675"/>
            <a:ext cx="7740000" cy="647700"/>
          </a:xfrm>
        </p:spPr>
        <p:txBody>
          <a:bodyPr/>
          <a:lstStyle/>
          <a:p>
            <a:r>
              <a:rPr lang="en-AU" sz="2400"/>
              <a:t>2. Deaths of children </a:t>
            </a:r>
            <a:br>
              <a:rPr lang="en-AU" sz="2400"/>
            </a:b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3464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6F476B-B6DE-4558-86DD-3D8162D1C6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304924"/>
            <a:ext cx="7740000" cy="3438525"/>
          </a:xfrm>
        </p:spPr>
        <p:txBody>
          <a:bodyPr/>
          <a:lstStyle/>
          <a:p>
            <a:pPr marL="342900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Delays in antibiotic therapy for severe sepsis are associated with increased mortality, the first antibiotic dose should be given within an hour of presentation. </a:t>
            </a:r>
            <a:endParaRPr lang="en-AU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Clear verbal handover between prescribing and administering clinicians will strengthen the compliance with timing of dose administration and priorities of care planning. 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Organisations </a:t>
            </a:r>
            <a:r>
              <a:rPr lang="en-AU">
                <a:solidFill>
                  <a:srgbClr val="000000"/>
                </a:solidFill>
                <a:ea typeface="Calibri" panose="020F0502020204030204" pitchFamily="34" charset="0"/>
              </a:rPr>
              <a:t>should implement an auditing program to ensure timely administration of first dose antibiotics. </a:t>
            </a:r>
            <a:endParaRPr lang="en-AU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880481-774C-41D7-928B-7A12348D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779690"/>
            <a:ext cx="7740000" cy="525235"/>
          </a:xfrm>
        </p:spPr>
        <p:txBody>
          <a:bodyPr/>
          <a:lstStyle/>
          <a:p>
            <a:r>
              <a:rPr lang="en-AU"/>
              <a:t>3. Drug administration times – sepsis </a:t>
            </a:r>
          </a:p>
        </p:txBody>
      </p:sp>
    </p:spTree>
    <p:extLst>
      <p:ext uri="{BB962C8B-B14F-4D97-AF65-F5344CB8AC3E}">
        <p14:creationId xmlns:p14="http://schemas.microsoft.com/office/powerpoint/2010/main" val="3827310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2A4AF2-B3B0-4CE6-ABDD-1EE419AF55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838324"/>
            <a:ext cx="7740000" cy="2823675"/>
          </a:xfrm>
        </p:spPr>
        <p:txBody>
          <a:bodyPr/>
          <a:lstStyle/>
          <a:p>
            <a:pPr lvl="2">
              <a:buClr>
                <a:schemeClr val="tx2"/>
              </a:buClr>
              <a:buSzPct val="95000"/>
              <a:buFont typeface="+mj-lt"/>
              <a:buAutoNum type="arabicPeriod"/>
            </a:pPr>
            <a:r>
              <a:rPr lang="en-AU" sz="2400">
                <a:latin typeface="Arial" panose="020B0604020202020204" pitchFamily="34" charset="0"/>
              </a:rPr>
              <a:t>Febrile encephalopathy </a:t>
            </a:r>
          </a:p>
          <a:p>
            <a:pPr lvl="2">
              <a:buClr>
                <a:schemeClr val="tx2"/>
              </a:buClr>
              <a:buSzPct val="95000"/>
              <a:buFont typeface="+mj-lt"/>
              <a:buAutoNum type="arabicPeriod"/>
            </a:pPr>
            <a:r>
              <a:rPr lang="en-AU" sz="2400">
                <a:latin typeface="Arial" panose="020B0604020202020204" pitchFamily="34" charset="0"/>
              </a:rPr>
              <a:t>Asthma</a:t>
            </a:r>
          </a:p>
          <a:p>
            <a:pPr lvl="2"/>
            <a:endParaRPr lang="en-AU" sz="1600">
              <a:latin typeface="Arial" panose="020B0604020202020204" pitchFamily="34" charset="0"/>
            </a:endParaRPr>
          </a:p>
          <a:p>
            <a:pPr lvl="2"/>
            <a:endParaRPr lang="en-AU" sz="16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4E349F-9687-420A-8F2B-7E68D9ADB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00000"/>
            <a:ext cx="7740000" cy="524609"/>
          </a:xfrm>
        </p:spPr>
        <p:txBody>
          <a:bodyPr/>
          <a:lstStyle/>
          <a:p>
            <a:r>
              <a:rPr lang="en-AU"/>
              <a:t>Good practice points: clinical</a:t>
            </a:r>
            <a:br>
              <a:rPr lang="en-AU"/>
            </a:b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22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AF0DEE-1355-4F39-907A-AF2E84A0A5E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AU"/>
              <a:t>The Consultative Council on Obstetric and Paediatric Mortality and Morbidity (CCOPMM) is a statutory authority appointed by the Minister for Health.</a:t>
            </a:r>
          </a:p>
          <a:p>
            <a:r>
              <a:rPr lang="en-AU"/>
              <a:t>Chair: Adjunct Professor Tanya Farrell </a:t>
            </a:r>
          </a:p>
          <a:p>
            <a:r>
              <a:rPr lang="en-AU"/>
              <a:t>Operates under the </a:t>
            </a:r>
            <a:r>
              <a:rPr lang="en-AU" i="1"/>
              <a:t>Public Health and Wellbeing Act 2008</a:t>
            </a:r>
          </a:p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9AC92D-ABB7-4642-8541-316F6D7E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latin typeface="Arial heading"/>
              </a:rPr>
              <a:t>About CCOPMM</a:t>
            </a:r>
            <a:br>
              <a:rPr lang="en-AU"/>
            </a:br>
            <a:endParaRPr lang="en-A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87E0708-9158-4400-B8FB-567A493A5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4968">
            <a:off x="7149996" y="2474663"/>
            <a:ext cx="1294256" cy="166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7C49B5-A399-46BD-ADD8-7E8628F0036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24" y="3366963"/>
            <a:ext cx="1118636" cy="164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1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EFE6DE-4E4A-4EDA-9A0E-0F1F30F932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2000" y="1357952"/>
            <a:ext cx="7870500" cy="3199761"/>
          </a:xfrm>
        </p:spPr>
        <p:txBody>
          <a:bodyPr/>
          <a:lstStyle/>
          <a:p>
            <a:pPr marL="342900" indent="-342900">
              <a:lnSpc>
                <a:spcPct val="94000"/>
              </a:lnSpc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AU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Any child with a suspected febrile encephalopathy </a:t>
            </a:r>
            <a:r>
              <a:rPr lang="en-AU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should be assessed </a:t>
            </a:r>
            <a:r>
              <a:rPr lang="en-AU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by a senior paediatrician or emergency physician. </a:t>
            </a:r>
          </a:p>
          <a:p>
            <a:pPr marL="342900" indent="-342900">
              <a:lnSpc>
                <a:spcPct val="94000"/>
              </a:lnSpc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AU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child who has </a:t>
            </a:r>
            <a:r>
              <a:rPr lang="en-AU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fever and abnormal neurological examination </a:t>
            </a:r>
            <a:r>
              <a:rPr lang="en-AU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needs immediate treatment including treatment and escalation of care.</a:t>
            </a:r>
          </a:p>
          <a:p>
            <a:pPr marL="342900" indent="-342900">
              <a:lnSpc>
                <a:spcPct val="94000"/>
              </a:lnSpc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AU">
                <a:latin typeface="Arial" panose="020B0604020202020204" pitchFamily="34" charset="0"/>
              </a:rPr>
              <a:t>Investigations of first afebrile seizures should include a family history or cardiac events and an ECG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945FAA-8421-4032-868B-04231D91E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00000"/>
            <a:ext cx="7740000" cy="457952"/>
          </a:xfrm>
        </p:spPr>
        <p:txBody>
          <a:bodyPr/>
          <a:lstStyle/>
          <a:p>
            <a:r>
              <a:rPr lang="en-AU"/>
              <a:t>1. Febrile encephalopathy </a:t>
            </a:r>
            <a:br>
              <a:rPr lang="en-AU" sz="2400">
                <a:latin typeface="Arial" panose="020B0604020202020204" pitchFamily="34" charset="0"/>
              </a:rPr>
            </a:b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8975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6F476B-B6DE-4558-86DD-3D8162D1C6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488573"/>
            <a:ext cx="7740000" cy="2880000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/>
              <a:t>Children with a persistent wheezing should be reviewed by a doctor experienced in the management of children with Asthma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/>
              <a:t>All children with Asthma require a clearly written Asthma plan that includes responses to increasingly severe symptoms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AE4333-A7A9-4509-8E9E-9619889D1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00000"/>
            <a:ext cx="7740000" cy="451128"/>
          </a:xfrm>
        </p:spPr>
        <p:txBody>
          <a:bodyPr/>
          <a:lstStyle/>
          <a:p>
            <a:r>
              <a:rPr lang="en-AU" sz="2400">
                <a:effectLst/>
                <a:ea typeface="Calibri" panose="020F0502020204030204" pitchFamily="34" charset="0"/>
              </a:rPr>
              <a:t>2. Asthma</a:t>
            </a:r>
            <a:br>
              <a:rPr lang="en-AU" sz="2400">
                <a:effectLst/>
                <a:ea typeface="Calibri" panose="020F0502020204030204" pitchFamily="34" charset="0"/>
              </a:rPr>
            </a:b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6133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24B6CD-F506-4914-8021-F89A37A07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546" y="739169"/>
            <a:ext cx="7742591" cy="2087793"/>
          </a:xfrm>
        </p:spPr>
        <p:txBody>
          <a:bodyPr anchor="b">
            <a:normAutofit/>
          </a:bodyPr>
          <a:lstStyle/>
          <a:p>
            <a:pPr algn="l">
              <a:spcBef>
                <a:spcPts val="1200"/>
              </a:spcBef>
            </a:pPr>
            <a:r>
              <a:rPr lang="en-AU" sz="24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For more information</a:t>
            </a:r>
            <a:endParaRPr lang="en-AU" sz="140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</a:effectLst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4A77C6-7AB1-46A5-A8CB-6BD0EE0B3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86" y="3357568"/>
            <a:ext cx="6507167" cy="1430073"/>
          </a:xfrm>
        </p:spPr>
        <p:txBody>
          <a:bodyPr numCol="1" anchor="t">
            <a:normAutofit fontScale="92500" lnSpcReduction="20000"/>
          </a:bodyPr>
          <a:lstStyle/>
          <a:p>
            <a:pPr lvl="0" algn="l">
              <a:spcAft>
                <a:spcPts val="600"/>
              </a:spcAft>
            </a:pPr>
            <a:r>
              <a:rPr lang="en-AU" sz="1700" dirty="0"/>
              <a:t>Refer to CCOPMM’s other slide packs on:</a:t>
            </a:r>
          </a:p>
          <a:p>
            <a:pPr marL="285750" lvl="0" indent="-285750" algn="l"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AU" sz="1700" dirty="0"/>
              <a:t>Mothers and babies</a:t>
            </a:r>
          </a:p>
          <a:p>
            <a:pPr marL="285750" lvl="0" indent="-285750" algn="l"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AU" sz="1700" dirty="0"/>
              <a:t>Maternal mortality and morbidity</a:t>
            </a:r>
          </a:p>
          <a:p>
            <a:pPr marL="285750" lvl="0" indent="-285750" algn="l"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AU" sz="1700" dirty="0"/>
              <a:t>Perinatal mortality</a:t>
            </a:r>
          </a:p>
          <a:p>
            <a:pPr marL="285750" indent="-285750" algn="l"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AU" sz="1700" dirty="0"/>
              <a:t>2020 recommendations</a:t>
            </a:r>
          </a:p>
          <a:p>
            <a:endParaRPr lang="en-AU" sz="15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AAA9D04-5770-4529-90C1-A3B0B0D34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45" y="739170"/>
            <a:ext cx="7742591" cy="159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410772-CDF7-42CF-829B-8FBF77259AD8}"/>
              </a:ext>
            </a:extLst>
          </p:cNvPr>
          <p:cNvSpPr txBox="1"/>
          <p:nvPr/>
        </p:nvSpPr>
        <p:spPr>
          <a:xfrm>
            <a:off x="2286000" y="2378135"/>
            <a:ext cx="4572000" cy="39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2F872C-D2C4-4D46-A8CA-04D41950189E}"/>
              </a:ext>
            </a:extLst>
          </p:cNvPr>
          <p:cNvSpPr txBox="1"/>
          <p:nvPr/>
        </p:nvSpPr>
        <p:spPr>
          <a:xfrm>
            <a:off x="512383" y="2727168"/>
            <a:ext cx="7893531" cy="9527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AU" sz="1600" dirty="0">
                <a:ea typeface="+mn-lt"/>
                <a:cs typeface="+mn-lt"/>
                <a:hlinkClick r:id="rId3"/>
              </a:rPr>
              <a:t>www.bettersafercare.vic.gov.au/reports-and-publications/victorias-mothers-babies-and-children-2020-report</a:t>
            </a:r>
            <a:endParaRPr lang="en-US" sz="1600" dirty="0"/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085164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7C535D-85FB-41C0-8E4A-94C82C6AE4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/>
              <a:t>	www.bettersafercare.vic.gov.au</a:t>
            </a:r>
          </a:p>
          <a:p>
            <a:r>
              <a:rPr lang="en-AU"/>
              <a:t>	</a:t>
            </a:r>
            <a:r>
              <a:rPr lang="en-AU" u="sng">
                <a:solidFill>
                  <a:schemeClr val="tx2"/>
                </a:solidFill>
              </a:rPr>
              <a:t>tanya.farrell@safercare.vic.gov.au</a:t>
            </a:r>
          </a:p>
          <a:p>
            <a:r>
              <a:rPr lang="en-AU"/>
              <a:t>	@</a:t>
            </a:r>
            <a:r>
              <a:rPr lang="en-AU" err="1"/>
              <a:t>safercarevic</a:t>
            </a:r>
            <a:r>
              <a:rPr lang="en-AU"/>
              <a:t> @TanyaFarrell13</a:t>
            </a:r>
          </a:p>
          <a:p>
            <a:r>
              <a:rPr lang="en-AU"/>
              <a:t>	Safer Care Victoria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6AB92A-E6A9-410B-8E60-3D71B9B24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Connect with 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759B8-9DAD-4E5C-BF89-97AD20DB9E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6"/>
          <a:stretch/>
        </p:blipFill>
        <p:spPr>
          <a:xfrm>
            <a:off x="909176" y="1728000"/>
            <a:ext cx="316226" cy="425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8B40B7-BAFB-4C8A-A7A8-EE9242559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9" y="2293620"/>
            <a:ext cx="341034" cy="3410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1E92BA-B4B0-48A3-80C8-375612FE0A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26" y="2774286"/>
            <a:ext cx="345427" cy="281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B948A-1DC2-49C8-87B8-33F3CB3543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6" t="32840" r="30457" b="31375"/>
          <a:stretch/>
        </p:blipFill>
        <p:spPr>
          <a:xfrm>
            <a:off x="827462" y="3116581"/>
            <a:ext cx="490798" cy="40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3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AF0DEE-1355-4F39-907A-AF2E84A0A5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509773"/>
            <a:ext cx="7740000" cy="3041285"/>
          </a:xfrm>
        </p:spPr>
        <p:txBody>
          <a:bodyPr/>
          <a:lstStyle/>
          <a:p>
            <a:pPr marL="0" lvl="2" indent="0">
              <a:buNone/>
            </a:pPr>
            <a:r>
              <a:rPr lang="en-AU"/>
              <a:t>Legislative responsibility for data collection:</a:t>
            </a:r>
          </a:p>
          <a:p>
            <a:pPr lvl="2"/>
            <a:r>
              <a:rPr lang="en-AU"/>
              <a:t>Victorian Perinatal Data Collection (VPDC)</a:t>
            </a:r>
          </a:p>
          <a:p>
            <a:pPr lvl="2"/>
            <a:r>
              <a:rPr lang="en-AU"/>
              <a:t>Victorian Congenital anomalies register (VCAR)</a:t>
            </a:r>
          </a:p>
          <a:p>
            <a:pPr marL="0" lvl="2" indent="0">
              <a:buNone/>
            </a:pPr>
            <a:r>
              <a:rPr lang="en-AU"/>
              <a:t>Legislative responsibility for health surveillance: </a:t>
            </a:r>
          </a:p>
          <a:p>
            <a:pPr lvl="2"/>
            <a:r>
              <a:rPr lang="en-AU"/>
              <a:t>Mortality collections and review of perinatal, child and adolescent, and maternal mortality</a:t>
            </a:r>
          </a:p>
          <a:p>
            <a:pPr lvl="2"/>
            <a:r>
              <a:rPr lang="en-AU"/>
              <a:t>Morbidity collections: severe acute maternal morbidity (SAMM)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9AC92D-ABB7-4642-8541-316F6D7E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00000"/>
            <a:ext cx="7740000" cy="531891"/>
          </a:xfrm>
        </p:spPr>
        <p:txBody>
          <a:bodyPr/>
          <a:lstStyle/>
          <a:p>
            <a:r>
              <a:rPr lang="en-AU">
                <a:latin typeface="Arial heading"/>
              </a:rPr>
              <a:t>About CCOPMM</a:t>
            </a:r>
          </a:p>
        </p:txBody>
      </p:sp>
    </p:spTree>
    <p:extLst>
      <p:ext uri="{BB962C8B-B14F-4D97-AF65-F5344CB8AC3E}">
        <p14:creationId xmlns:p14="http://schemas.microsoft.com/office/powerpoint/2010/main" val="1906444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D5C7E4-7A6D-492D-9265-5FCBA2D829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0" y="1211214"/>
            <a:ext cx="8210991" cy="3610954"/>
          </a:xfrm>
        </p:spPr>
        <p:txBody>
          <a:bodyPr vert="horz" lIns="36000" tIns="36000" rIns="36000" bIns="36000" rtlCol="0" anchor="t">
            <a:noAutofit/>
          </a:bodyPr>
          <a:lstStyle/>
          <a:p>
            <a:r>
              <a:rPr lang="en-AU" dirty="0"/>
              <a:t>CCOPMM has four subcommittees that undertake case reviews and report to CCOPMM. </a:t>
            </a:r>
          </a:p>
          <a:p>
            <a:pPr marL="467995" lvl="2" indent="-467995"/>
            <a:r>
              <a:rPr lang="en-AU" b="1" dirty="0"/>
              <a:t>Stillbirth </a:t>
            </a:r>
            <a:r>
              <a:rPr lang="en-AU" dirty="0"/>
              <a:t>– Chair: Professor Susan McDonald</a:t>
            </a:r>
            <a:endParaRPr lang="en-US" dirty="0"/>
          </a:p>
          <a:p>
            <a:pPr marL="467995" lvl="2" indent="-467995"/>
            <a:r>
              <a:rPr lang="en-AU" b="1" dirty="0"/>
              <a:t>Neonatal Mortality and Morbidity </a:t>
            </a:r>
            <a:r>
              <a:rPr lang="en-AU" dirty="0"/>
              <a:t>(0-27 days) – Chair: Professor Rod Hunt</a:t>
            </a:r>
          </a:p>
          <a:p>
            <a:pPr marL="467995" lvl="2" indent="-467995"/>
            <a:r>
              <a:rPr lang="en-AU" b="1" dirty="0"/>
              <a:t>Maternal Mortality and Morbidity </a:t>
            </a:r>
            <a:r>
              <a:rPr lang="en-AU" dirty="0"/>
              <a:t>– Chair: Professor Mark </a:t>
            </a:r>
            <a:r>
              <a:rPr lang="en-AU" dirty="0" err="1"/>
              <a:t>Umstad</a:t>
            </a:r>
            <a:endParaRPr lang="en-AU" dirty="0"/>
          </a:p>
          <a:p>
            <a:pPr marL="467995" lvl="2" indent="-467995"/>
            <a:r>
              <a:rPr lang="en-AU" b="1" dirty="0"/>
              <a:t>Child and Adolescent Mortality and Morbidity </a:t>
            </a:r>
            <a:r>
              <a:rPr lang="en-AU" dirty="0"/>
              <a:t>(28 days-17 years) – Chair: </a:t>
            </a:r>
            <a:r>
              <a:rPr lang="en-AU" dirty="0">
                <a:ea typeface="+mn-lt"/>
                <a:cs typeface="+mn-lt"/>
              </a:rPr>
              <a:t>Adjunct Clinical Associate Professor Rob Roseby </a:t>
            </a:r>
          </a:p>
          <a:p>
            <a:pPr marL="0" lvl="2" indent="0">
              <a:buNone/>
            </a:pPr>
            <a:endParaRPr lang="en-AU"/>
          </a:p>
          <a:p>
            <a:pPr marL="0" lvl="2" indent="0">
              <a:buNone/>
            </a:pPr>
            <a:endParaRPr lang="en-AU"/>
          </a:p>
          <a:p>
            <a:pPr marL="467995" lvl="2" indent="-467995"/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F7B3D0-0545-4BEB-8914-17BD0F982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19" y="716804"/>
            <a:ext cx="7740000" cy="828000"/>
          </a:xfrm>
        </p:spPr>
        <p:txBody>
          <a:bodyPr/>
          <a:lstStyle/>
          <a:p>
            <a:r>
              <a:rPr lang="en-AU"/>
              <a:t>Undertaking case reviews</a:t>
            </a:r>
          </a:p>
        </p:txBody>
      </p:sp>
    </p:spTree>
    <p:extLst>
      <p:ext uri="{BB962C8B-B14F-4D97-AF65-F5344CB8AC3E}">
        <p14:creationId xmlns:p14="http://schemas.microsoft.com/office/powerpoint/2010/main" val="153467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1DB7A7-8A90-48A7-A395-F9C9EF4069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564878"/>
            <a:ext cx="7740000" cy="2880000"/>
          </a:xfrm>
        </p:spPr>
        <p:txBody>
          <a:bodyPr vert="horz" lIns="36000" tIns="36000" rIns="36000" bIns="36000" rtlCol="0" anchor="t">
            <a:noAutofit/>
          </a:bodyPr>
          <a:lstStyle/>
          <a:p>
            <a:r>
              <a:rPr lang="en-AU"/>
              <a:t>CCOPMM conducts research itself and provides data for research purposes. The CCOPMM </a:t>
            </a:r>
            <a:r>
              <a:rPr lang="en-AU" b="1"/>
              <a:t>Research and Reporting </a:t>
            </a:r>
            <a:r>
              <a:rPr lang="en-AU">
                <a:ea typeface="+mn-lt"/>
                <a:cs typeface="+mn-lt"/>
              </a:rPr>
              <a:t>subcommittee leads this work </a:t>
            </a:r>
            <a:r>
              <a:rPr lang="en-AU" b="1"/>
              <a:t>- </a:t>
            </a:r>
            <a:r>
              <a:rPr lang="en-AU"/>
              <a:t>Chair: Professor Caroline Homer.   </a:t>
            </a:r>
          </a:p>
          <a:p>
            <a:r>
              <a:rPr lang="en-AU"/>
              <a:t>CCOPMM identifies research priorities by:</a:t>
            </a:r>
            <a:endParaRPr lang="en-AU" b="1"/>
          </a:p>
          <a:p>
            <a:pPr marL="467995" lvl="2" indent="-467995"/>
            <a:r>
              <a:rPr lang="en-AU"/>
              <a:t>analysis of our reports, data and through case reviews    </a:t>
            </a:r>
          </a:p>
          <a:p>
            <a:pPr marL="467995" lvl="2" indent="-467995"/>
            <a:r>
              <a:rPr lang="en-AU"/>
              <a:t>collaborating with external research projects</a:t>
            </a:r>
          </a:p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0BC543-2F79-4B86-AC91-1A4DF8542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Undertaking research </a:t>
            </a:r>
          </a:p>
        </p:txBody>
      </p:sp>
    </p:spTree>
    <p:extLst>
      <p:ext uri="{BB962C8B-B14F-4D97-AF65-F5344CB8AC3E}">
        <p14:creationId xmlns:p14="http://schemas.microsoft.com/office/powerpoint/2010/main" val="2533881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F37AD0-AD6A-4771-9D64-4898F6EF72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/>
              <a:t>Independent oversight of all deaths and severe maternal morbidity  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/>
              <a:t>Highlight areas that require improvement – hospital and community 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/>
              <a:t>Highlight areas for further research 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/>
              <a:t>Inform the development of policies and guidelines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/>
              <a:t>Provide advice on areas for prioritisation and investment </a:t>
            </a:r>
          </a:p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6BB32D-71B0-431E-8BDC-40A68E25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latin typeface="Arial heading"/>
              </a:rPr>
              <a:t>Why we do what we do?</a:t>
            </a:r>
          </a:p>
        </p:txBody>
      </p:sp>
    </p:spTree>
    <p:extLst>
      <p:ext uri="{BB962C8B-B14F-4D97-AF65-F5344CB8AC3E}">
        <p14:creationId xmlns:p14="http://schemas.microsoft.com/office/powerpoint/2010/main" val="2952782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4016076-2D96-4AE1-95F6-7CE472095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"/>
          <a:stretch/>
        </p:blipFill>
        <p:spPr bwMode="auto">
          <a:xfrm>
            <a:off x="684000" y="1782000"/>
            <a:ext cx="7776000" cy="3096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3EC542-681F-4E71-956B-4ED12C281760}"/>
              </a:ext>
            </a:extLst>
          </p:cNvPr>
          <p:cNvSpPr/>
          <p:nvPr/>
        </p:nvSpPr>
        <p:spPr>
          <a:xfrm>
            <a:off x="684000" y="972000"/>
            <a:ext cx="7740000" cy="72000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Trends and comparisons</a:t>
            </a:r>
          </a:p>
        </p:txBody>
      </p:sp>
    </p:spTree>
    <p:extLst>
      <p:ext uri="{BB962C8B-B14F-4D97-AF65-F5344CB8AC3E}">
        <p14:creationId xmlns:p14="http://schemas.microsoft.com/office/powerpoint/2010/main" val="1133118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891D18-2C04-4913-9314-C5A9EF3187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/>
              <a:t>Includes deaths for post-neonatal infants, children and adolescents.</a:t>
            </a:r>
          </a:p>
          <a:p>
            <a:pPr lvl="2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/>
              <a:t>Post-neonatal infants are aged between 28 and 364 days. </a:t>
            </a:r>
          </a:p>
          <a:p>
            <a:pPr lvl="2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/>
              <a:t>Children and adolescents are aged between one year and up to, but not including, the 18th birthday (one to 17 years).</a:t>
            </a:r>
          </a:p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0FF075-D593-4384-90D4-BB862FF22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Child and adolescent mortality</a:t>
            </a:r>
          </a:p>
        </p:txBody>
      </p:sp>
    </p:spTree>
    <p:extLst>
      <p:ext uri="{BB962C8B-B14F-4D97-AF65-F5344CB8AC3E}">
        <p14:creationId xmlns:p14="http://schemas.microsoft.com/office/powerpoint/2010/main" val="286016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V PPT">
      <a:dk1>
        <a:srgbClr val="000000"/>
      </a:dk1>
      <a:lt1>
        <a:sysClr val="window" lastClr="FFFFFF"/>
      </a:lt1>
      <a:dk2>
        <a:srgbClr val="007586"/>
      </a:dk2>
      <a:lt2>
        <a:srgbClr val="EDF5F7"/>
      </a:lt2>
      <a:accent1>
        <a:srgbClr val="4098A4"/>
      </a:accent1>
      <a:accent2>
        <a:srgbClr val="80BAC3"/>
      </a:accent2>
      <a:accent3>
        <a:srgbClr val="BFDDE1"/>
      </a:accent3>
      <a:accent4>
        <a:srgbClr val="404050"/>
      </a:accent4>
      <a:accent5>
        <a:srgbClr val="80808B"/>
      </a:accent5>
      <a:accent6>
        <a:srgbClr val="CCCCD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V PowerPoint (1).potx" id="{CE082618-1505-4F2E-A22F-07A490E3B603}" vid="{EF6F868E-FD38-4215-87C3-491E3E063F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D179483B3A4E458E2DA955233B6DD4" ma:contentTypeVersion="12" ma:contentTypeDescription="Create a new document." ma:contentTypeScope="" ma:versionID="71d0c8d34f1622bd381dc295e727c4fe">
  <xsd:schema xmlns:xsd="http://www.w3.org/2001/XMLSchema" xmlns:xs="http://www.w3.org/2001/XMLSchema" xmlns:p="http://schemas.microsoft.com/office/2006/metadata/properties" xmlns:ns2="31b2e4f9-c376-4e2f-bd2e-796d1bcd5746" xmlns:ns3="7ee2ad8a-2b33-419f-875c-ac0e4cfc6b7f" targetNamespace="http://schemas.microsoft.com/office/2006/metadata/properties" ma:root="true" ma:fieldsID="9b7804eeb42800b3e68c54435492b790" ns2:_="" ns3:_="">
    <xsd:import namespace="31b2e4f9-c376-4e2f-bd2e-796d1bcd5746"/>
    <xsd:import namespace="7ee2ad8a-2b33-419f-875c-ac0e4cfc6b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2e4f9-c376-4e2f-bd2e-796d1bcd57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2ad8a-2b33-419f-875c-ac0e4cfc6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ee2ad8a-2b33-419f-875c-ac0e4cfc6b7f">
      <UserInfo>
        <DisplayName>Julie Brophy (Health)</DisplayName>
        <AccountId>45</AccountId>
        <AccountType/>
      </UserInfo>
      <UserInfo>
        <DisplayName>Sarah Kenny (DHHS)</DisplayName>
        <AccountId>23</AccountId>
        <AccountType/>
      </UserInfo>
      <UserInfo>
        <DisplayName>Amanda Walpole (DHHS)</DisplayName>
        <AccountId>39</AccountId>
        <AccountType/>
      </UserInfo>
      <UserInfo>
        <DisplayName>Everyone</DisplayName>
        <AccountId>11</AccountId>
        <AccountType/>
      </UserInfo>
      <UserInfo>
        <DisplayName>Rebecca Doherty (DHHS)</DisplayName>
        <AccountId>14</AccountId>
        <AccountType/>
      </UserInfo>
      <UserInfo>
        <DisplayName>SharingLinks.14a6ecb1-9152-4573-9465-007a2d957b1a.Flexible.53176bd7-416b-447a-adb6-3a0cdb3599b1</DisplayName>
        <AccountId>50</AccountId>
        <AccountType/>
      </UserInfo>
      <UserInfo>
        <DisplayName>Joanna Gaston (DHHS)</DisplayName>
        <AccountId>19</AccountId>
        <AccountType/>
      </UserInfo>
      <UserInfo>
        <DisplayName>Tali Ryan-Atwood (DHHS)</DisplayName>
        <AccountId>21</AccountId>
        <AccountType/>
      </UserInfo>
      <UserInfo>
        <DisplayName>Gemma Wills (DHHS)</DisplayName>
        <AccountId>112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FF81C5E-7A2F-42C4-809B-EF88AB5646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4770C8-E37A-4326-BB3C-B690E72C584E}">
  <ds:schemaRefs>
    <ds:schemaRef ds:uri="31b2e4f9-c376-4e2f-bd2e-796d1bcd5746"/>
    <ds:schemaRef ds:uri="7ee2ad8a-2b33-419f-875c-ac0e4cfc6b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98D9B1D-AF04-4830-AD40-6EDC8181AC55}">
  <ds:schemaRefs>
    <ds:schemaRef ds:uri="31b2e4f9-c376-4e2f-bd2e-796d1bcd5746"/>
    <ds:schemaRef ds:uri="7ee2ad8a-2b33-419f-875c-ac0e4cfc6b7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1103</Words>
  <Application>Microsoft Office PowerPoint</Application>
  <PresentationFormat>Custom</PresentationFormat>
  <Paragraphs>111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About CCOPMM </vt:lpstr>
      <vt:lpstr>About CCOPMM</vt:lpstr>
      <vt:lpstr>Undertaking case reviews</vt:lpstr>
      <vt:lpstr>Undertaking research </vt:lpstr>
      <vt:lpstr>Why we do what we do?</vt:lpstr>
      <vt:lpstr>PowerPoint Presentation</vt:lpstr>
      <vt:lpstr>Child and adolescent mortality</vt:lpstr>
      <vt:lpstr>Child and adolescent deaths 2020 </vt:lpstr>
      <vt:lpstr>Definitions - neonatal, infants and under 5yrs  </vt:lpstr>
      <vt:lpstr>Neonatal, post-neonatal, infant and infant and under 5 mortality rates, 2010-2020</vt:lpstr>
      <vt:lpstr>Under- 5 year mortality rate</vt:lpstr>
      <vt:lpstr>Rates of death by age group, 2010-2020</vt:lpstr>
      <vt:lpstr>Causes of death in 2020 - Under 5 years </vt:lpstr>
      <vt:lpstr>Causes of death in 2020 – 5-14 years  </vt:lpstr>
      <vt:lpstr>Causes of death in 2020 – 15-17 years  </vt:lpstr>
      <vt:lpstr>Deaths from major cause, 2010-2020  (28 days to 17 years)</vt:lpstr>
      <vt:lpstr>Deaths from motor vehicle accidents 2010-2020  (28 days to 17 years)</vt:lpstr>
      <vt:lpstr>Unexplained sudden unexpected deaths in infants, 2010-2020</vt:lpstr>
      <vt:lpstr>PowerPoint Presentation</vt:lpstr>
      <vt:lpstr>Recommendation</vt:lpstr>
      <vt:lpstr>About the recommendation </vt:lpstr>
      <vt:lpstr>Good practice points</vt:lpstr>
      <vt:lpstr>Good practice points: systems and/or processes  </vt:lpstr>
      <vt:lpstr>1. Documentation of care needs – every time, every test  </vt:lpstr>
      <vt:lpstr>2. Deaths of children  </vt:lpstr>
      <vt:lpstr>3. Drug administration times – sepsis </vt:lpstr>
      <vt:lpstr>Good practice points: clinical </vt:lpstr>
      <vt:lpstr>1. Febrile encephalopathy  </vt:lpstr>
      <vt:lpstr>2. Asthma </vt:lpstr>
      <vt:lpstr>For more information</vt:lpstr>
      <vt:lpstr>Connect with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Durante</dc:creator>
  <cp:lastModifiedBy>Joanna Gaston</cp:lastModifiedBy>
  <cp:revision>13</cp:revision>
  <dcterms:created xsi:type="dcterms:W3CDTF">2018-05-14T05:26:30Z</dcterms:created>
  <dcterms:modified xsi:type="dcterms:W3CDTF">2022-05-18T22:37:58Z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0x01010026D179483B3A4E458E2DA955233B6DD4</vt:lpwstr>
  </property>
  <property fmtid="{D5CDD505-2E9C-101B-9397-08002B2CF9AE}" pid="3" name="MSIP_Label_3d6aa9fe-4ab7-4a7c-8e39-ccc0b3ffed53_Enabled">
    <vt:lpwstr>true</vt:lpwstr>
  </property>
  <property fmtid="{D5CDD505-2E9C-101B-9397-08002B2CF9AE}" pid="4" name="MSIP_Label_3d6aa9fe-4ab7-4a7c-8e39-ccc0b3ffed53_SetDate">
    <vt:lpwstr>2021-01-19T22:07:48Z</vt:lpwstr>
  </property>
  <property fmtid="{D5CDD505-2E9C-101B-9397-08002B2CF9AE}" pid="5" name="MSIP_Label_3d6aa9fe-4ab7-4a7c-8e39-ccc0b3ffed53_Method">
    <vt:lpwstr>Privileged</vt:lpwstr>
  </property>
  <property fmtid="{D5CDD505-2E9C-101B-9397-08002B2CF9AE}" pid="6" name="MSIP_Label_3d6aa9fe-4ab7-4a7c-8e39-ccc0b3ffed53_Name">
    <vt:lpwstr>3d6aa9fe-4ab7-4a7c-8e39-ccc0b3ffed53</vt:lpwstr>
  </property>
  <property fmtid="{D5CDD505-2E9C-101B-9397-08002B2CF9AE}" pid="7" name="MSIP_Label_3d6aa9fe-4ab7-4a7c-8e39-ccc0b3ffed53_SiteId">
    <vt:lpwstr>c0e0601f-0fac-449c-9c88-a104c4eb9f28</vt:lpwstr>
  </property>
  <property fmtid="{D5CDD505-2E9C-101B-9397-08002B2CF9AE}" pid="8" name="MSIP_Label_3d6aa9fe-4ab7-4a7c-8e39-ccc0b3ffed53_ActionId">
    <vt:lpwstr>58616266-8e7d-4b15-8193-8c27d23caf18</vt:lpwstr>
  </property>
  <property fmtid="{D5CDD505-2E9C-101B-9397-08002B2CF9AE}" pid="9" name="MSIP_Label_3d6aa9fe-4ab7-4a7c-8e39-ccc0b3ffed53_ContentBits">
    <vt:lpwstr>0</vt:lpwstr>
  </property>
</Properties>
</file>