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7"/>
  </p:notesMasterIdLst>
  <p:handoutMasterIdLst>
    <p:handoutMasterId r:id="rId38"/>
  </p:handoutMasterIdLst>
  <p:sldIdLst>
    <p:sldId id="709" r:id="rId5"/>
    <p:sldId id="352" r:id="rId6"/>
    <p:sldId id="711" r:id="rId7"/>
    <p:sldId id="710" r:id="rId8"/>
    <p:sldId id="716" r:id="rId9"/>
    <p:sldId id="717" r:id="rId10"/>
    <p:sldId id="712" r:id="rId11"/>
    <p:sldId id="337" r:id="rId12"/>
    <p:sldId id="315" r:id="rId13"/>
    <p:sldId id="328" r:id="rId14"/>
    <p:sldId id="329" r:id="rId15"/>
    <p:sldId id="330" r:id="rId16"/>
    <p:sldId id="338" r:id="rId17"/>
    <p:sldId id="713" r:id="rId18"/>
    <p:sldId id="331" r:id="rId19"/>
    <p:sldId id="321" r:id="rId20"/>
    <p:sldId id="332" r:id="rId21"/>
    <p:sldId id="333" r:id="rId22"/>
    <p:sldId id="334" r:id="rId23"/>
    <p:sldId id="339" r:id="rId24"/>
    <p:sldId id="308" r:id="rId25"/>
    <p:sldId id="718" r:id="rId26"/>
    <p:sldId id="342" r:id="rId27"/>
    <p:sldId id="719" r:id="rId28"/>
    <p:sldId id="708" r:id="rId29"/>
    <p:sldId id="720" r:id="rId30"/>
    <p:sldId id="326" r:id="rId31"/>
    <p:sldId id="701" r:id="rId32"/>
    <p:sldId id="702" r:id="rId33"/>
    <p:sldId id="703" r:id="rId34"/>
    <p:sldId id="372" r:id="rId35"/>
    <p:sldId id="335" r:id="rId36"/>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anna Gaston (DHHS)" initials="JG( [2]" lastIdx="1" clrIdx="6">
    <p:extLst>
      <p:ext uri="{19B8F6BF-5375-455C-9EA6-DF929625EA0E}">
        <p15:presenceInfo xmlns:p15="http://schemas.microsoft.com/office/powerpoint/2012/main" userId="S::Joanna.Gaston@dhhs.vic.gov.au::29a4e196-b44b-4499-b5ed-890ea3911844" providerId="AD"/>
      </p:ext>
    </p:extLst>
  </p:cmAuthor>
  <p:cmAuthor id="1" name="Helen T Rizzoli (DHHS)" initials="HTR(" lastIdx="1" clrIdx="0">
    <p:extLst>
      <p:ext uri="{19B8F6BF-5375-455C-9EA6-DF929625EA0E}">
        <p15:presenceInfo xmlns:p15="http://schemas.microsoft.com/office/powerpoint/2012/main" userId="S::Helen.T.Rizzoli@safercare.vic.gov.au::5f02a3ec-f403-4754-8282-c51b77a56fd6" providerId="AD"/>
      </p:ext>
    </p:extLst>
  </p:cmAuthor>
  <p:cmAuthor id="2" name="Rebecca Doherty (DHHS)" initials="RD(" lastIdx="20" clrIdx="1">
    <p:extLst>
      <p:ext uri="{19B8F6BF-5375-455C-9EA6-DF929625EA0E}">
        <p15:presenceInfo xmlns:p15="http://schemas.microsoft.com/office/powerpoint/2012/main" userId="S::Rebecca.Doherty@safercare.vic.gov.au::421d7ebf-866f-433e-b861-125276af94df" providerId="AD"/>
      </p:ext>
    </p:extLst>
  </p:cmAuthor>
  <p:cmAuthor id="3" name="Tanya" initials="T" lastIdx="2" clrIdx="2">
    <p:extLst>
      <p:ext uri="{19B8F6BF-5375-455C-9EA6-DF929625EA0E}">
        <p15:presenceInfo xmlns:p15="http://schemas.microsoft.com/office/powerpoint/2012/main" userId="S::Tanya.Farrell@safercare.vic.gov.au::47036624-b800-4574-be63-a3c301a52951" providerId="AD"/>
      </p:ext>
    </p:extLst>
  </p:cmAuthor>
  <p:cmAuthor id="4" name="Ellyse Marum (DHHS)" initials="EM(" lastIdx="1" clrIdx="3">
    <p:extLst>
      <p:ext uri="{19B8F6BF-5375-455C-9EA6-DF929625EA0E}">
        <p15:presenceInfo xmlns:p15="http://schemas.microsoft.com/office/powerpoint/2012/main" userId="S::Ellyse.Marum@safercare.vic.gov.au::9e8471a4-449f-446c-aa73-25b2376a1cef" providerId="AD"/>
      </p:ext>
    </p:extLst>
  </p:cmAuthor>
  <p:cmAuthor id="5" name="Kylie Dyson (DHHS)" initials="K(" lastIdx="1" clrIdx="4">
    <p:extLst>
      <p:ext uri="{19B8F6BF-5375-455C-9EA6-DF929625EA0E}">
        <p15:presenceInfo xmlns:p15="http://schemas.microsoft.com/office/powerpoint/2012/main" userId="S::kylie.dyson@safercare.vic.gov.au::7de83daa-8e89-4f00-8b5b-1a986b7b04fe" providerId="AD"/>
      </p:ext>
    </p:extLst>
  </p:cmAuthor>
  <p:cmAuthor id="6" name="Joanna Gaston (DHHS)" initials="JG(" lastIdx="1" clrIdx="5">
    <p:extLst>
      <p:ext uri="{19B8F6BF-5375-455C-9EA6-DF929625EA0E}">
        <p15:presenceInfo xmlns:p15="http://schemas.microsoft.com/office/powerpoint/2012/main" userId="S::Joanna.Gaston@safercare.vic.gov.au::29a4e196-b44b-4499-b5ed-890ea3911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99"/>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B00EA-7B5A-4A04-917F-371F510193F0}" v="7" dt="2022-05-05T07:34:20.223"/>
    <p1510:client id="{2EF9F914-AA63-8A23-B63C-812D3717366B}" v="1" dt="2022-05-12T23:59:43.195"/>
    <p1510:client id="{41156AD6-4FDE-4BD8-894D-FF60BE4AF92D}" v="3" dt="2022-05-18T22:38:45.283"/>
    <p1510:client id="{52D9EB11-B41A-449A-A2EC-286E75341F2D}" v="10" dt="2022-05-05T07:52:20.523"/>
    <p1510:client id="{9D2188FA-84CA-4559-8A1A-3D53E1CF163B}" v="8" dt="2022-05-05T07:35:16.980"/>
    <p1510:client id="{C6CEB134-47F5-4AA3-8815-8665032FB19C}" v="1" dt="2022-05-05T07:56:23.435"/>
    <p1510:client id="{DDE9BA4D-F755-46C6-AC23-719FCB1BD5F0}" v="5" dt="2022-05-05T07:33:04.333"/>
  </p1510:revLst>
</p1510:revInfo>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Gaston" userId="29a4e196-b44b-4499-b5ed-890ea3911844" providerId="ADAL" clId="{C6CEB134-47F5-4AA3-8815-8665032FB19C}"/>
    <pc:docChg chg="modSld">
      <pc:chgData name="Joanna Gaston" userId="29a4e196-b44b-4499-b5ed-890ea3911844" providerId="ADAL" clId="{C6CEB134-47F5-4AA3-8815-8665032FB19C}" dt="2022-05-05T07:56:17.353" v="4" actId="20577"/>
      <pc:docMkLst>
        <pc:docMk/>
      </pc:docMkLst>
      <pc:sldChg chg="modSp mod">
        <pc:chgData name="Joanna Gaston" userId="29a4e196-b44b-4499-b5ed-890ea3911844" providerId="ADAL" clId="{C6CEB134-47F5-4AA3-8815-8665032FB19C}" dt="2022-05-05T07:56:17.353" v="4" actId="20577"/>
        <pc:sldMkLst>
          <pc:docMk/>
          <pc:sldMk cId="2085164136" sldId="372"/>
        </pc:sldMkLst>
        <pc:spChg chg="mod">
          <ac:chgData name="Joanna Gaston" userId="29a4e196-b44b-4499-b5ed-890ea3911844" providerId="ADAL" clId="{C6CEB134-47F5-4AA3-8815-8665032FB19C}" dt="2022-05-05T07:56:17.353" v="4" actId="20577"/>
          <ac:spMkLst>
            <pc:docMk/>
            <pc:sldMk cId="2085164136" sldId="372"/>
            <ac:spMk id="2" creationId="{654A77C6-7AB1-46A5-A8CB-6BD0EE0B3241}"/>
          </ac:spMkLst>
        </pc:spChg>
      </pc:sldChg>
    </pc:docChg>
  </pc:docChgLst>
  <pc:docChgLst>
    <pc:chgData name="Joanna Gaston (DHHS)" userId="S::joanna.gaston@safercare.vic.gov.au::29a4e196-b44b-4499-b5ed-890ea3911844" providerId="AD" clId="Web-{41156AD6-4FDE-4BD8-894D-FF60BE4AF92D}"/>
    <pc:docChg chg="modSld">
      <pc:chgData name="Joanna Gaston (DHHS)" userId="S::joanna.gaston@safercare.vic.gov.au::29a4e196-b44b-4499-b5ed-890ea3911844" providerId="AD" clId="Web-{41156AD6-4FDE-4BD8-894D-FF60BE4AF92D}" dt="2022-05-18T22:38:45.283" v="2" actId="20577"/>
      <pc:docMkLst>
        <pc:docMk/>
      </pc:docMkLst>
      <pc:sldChg chg="modSp">
        <pc:chgData name="Joanna Gaston (DHHS)" userId="S::joanna.gaston@safercare.vic.gov.au::29a4e196-b44b-4499-b5ed-890ea3911844" providerId="AD" clId="Web-{41156AD6-4FDE-4BD8-894D-FF60BE4AF92D}" dt="2022-05-18T22:38:45.283" v="2" actId="20577"/>
        <pc:sldMkLst>
          <pc:docMk/>
          <pc:sldMk cId="515970403" sldId="330"/>
        </pc:sldMkLst>
        <pc:spChg chg="mod">
          <ac:chgData name="Joanna Gaston (DHHS)" userId="S::joanna.gaston@safercare.vic.gov.au::29a4e196-b44b-4499-b5ed-890ea3911844" providerId="AD" clId="Web-{41156AD6-4FDE-4BD8-894D-FF60BE4AF92D}" dt="2022-05-18T22:38:45.283" v="2" actId="20577"/>
          <ac:spMkLst>
            <pc:docMk/>
            <pc:sldMk cId="515970403" sldId="330"/>
            <ac:spMk id="3" creationId="{680FF075-D593-4384-90D4-BB862FF22874}"/>
          </ac:spMkLst>
        </pc:spChg>
      </pc:sldChg>
      <pc:sldChg chg="modSp">
        <pc:chgData name="Joanna Gaston (DHHS)" userId="S::joanna.gaston@safercare.vic.gov.au::29a4e196-b44b-4499-b5ed-890ea3911844" providerId="AD" clId="Web-{41156AD6-4FDE-4BD8-894D-FF60BE4AF92D}" dt="2022-05-18T22:38:21.251" v="1" actId="20577"/>
        <pc:sldMkLst>
          <pc:docMk/>
          <pc:sldMk cId="3624915203" sldId="716"/>
        </pc:sldMkLst>
        <pc:spChg chg="mod">
          <ac:chgData name="Joanna Gaston (DHHS)" userId="S::joanna.gaston@safercare.vic.gov.au::29a4e196-b44b-4499-b5ed-890ea3911844" providerId="AD" clId="Web-{41156AD6-4FDE-4BD8-894D-FF60BE4AF92D}" dt="2022-05-18T22:38:21.251" v="1" actId="20577"/>
          <ac:spMkLst>
            <pc:docMk/>
            <pc:sldMk cId="3624915203" sldId="716"/>
            <ac:spMk id="2" creationId="{FAD5C7E4-7A6D-492D-9265-5FCBA2D829A6}"/>
          </ac:spMkLst>
        </pc:spChg>
      </pc:sldChg>
    </pc:docChg>
  </pc:docChgLst>
  <pc:docChgLst>
    <pc:chgData name="Joanna Gaston (DHHS)" userId="S::joanna.gaston@safercare.vic.gov.au::29a4e196-b44b-4499-b5ed-890ea3911844" providerId="AD" clId="Web-{D9B98215-8827-49FE-A9AE-E8855324E59B}"/>
    <pc:docChg chg="addSld delSld">
      <pc:chgData name="Joanna Gaston (DHHS)" userId="S::joanna.gaston@safercare.vic.gov.au::29a4e196-b44b-4499-b5ed-890ea3911844" providerId="AD" clId="Web-{D9B98215-8827-49FE-A9AE-E8855324E59B}" dt="2022-04-28T01:07:15.934" v="1"/>
      <pc:docMkLst>
        <pc:docMk/>
      </pc:docMkLst>
      <pc:sldChg chg="del">
        <pc:chgData name="Joanna Gaston (DHHS)" userId="S::joanna.gaston@safercare.vic.gov.au::29a4e196-b44b-4499-b5ed-890ea3911844" providerId="AD" clId="Web-{D9B98215-8827-49FE-A9AE-E8855324E59B}" dt="2022-04-28T01:07:15.934" v="1"/>
        <pc:sldMkLst>
          <pc:docMk/>
          <pc:sldMk cId="869113463" sldId="699"/>
        </pc:sldMkLst>
      </pc:sldChg>
      <pc:sldChg chg="add">
        <pc:chgData name="Joanna Gaston (DHHS)" userId="S::joanna.gaston@safercare.vic.gov.au::29a4e196-b44b-4499-b5ed-890ea3911844" providerId="AD" clId="Web-{D9B98215-8827-49FE-A9AE-E8855324E59B}" dt="2022-04-28T01:07:13.075" v="0"/>
        <pc:sldMkLst>
          <pc:docMk/>
          <pc:sldMk cId="35390127" sldId="717"/>
        </pc:sldMkLst>
      </pc:sldChg>
    </pc:docChg>
  </pc:docChgLst>
  <pc:docChgLst>
    <pc:chgData name="Joanna Gaston (DHHS)" userId="S::joanna.gaston@safercare.vic.gov.au::29a4e196-b44b-4499-b5ed-890ea3911844" providerId="AD" clId="Web-{DDE9BA4D-F755-46C6-AC23-719FCB1BD5F0}"/>
    <pc:docChg chg="addSld modSld">
      <pc:chgData name="Joanna Gaston (DHHS)" userId="S::joanna.gaston@safercare.vic.gov.au::29a4e196-b44b-4499-b5ed-890ea3911844" providerId="AD" clId="Web-{DDE9BA4D-F755-46C6-AC23-719FCB1BD5F0}" dt="2022-05-05T07:33:04.333" v="4" actId="20577"/>
      <pc:docMkLst>
        <pc:docMk/>
      </pc:docMkLst>
      <pc:sldChg chg="modSp add">
        <pc:chgData name="Joanna Gaston (DHHS)" userId="S::joanna.gaston@safercare.vic.gov.au::29a4e196-b44b-4499-b5ed-890ea3911844" providerId="AD" clId="Web-{DDE9BA4D-F755-46C6-AC23-719FCB1BD5F0}" dt="2022-05-05T07:33:04.333" v="4" actId="20577"/>
        <pc:sldMkLst>
          <pc:docMk/>
          <pc:sldMk cId="2888829405" sldId="718"/>
        </pc:sldMkLst>
        <pc:spChg chg="mod">
          <ac:chgData name="Joanna Gaston (DHHS)" userId="S::joanna.gaston@safercare.vic.gov.au::29a4e196-b44b-4499-b5ed-890ea3911844" providerId="AD" clId="Web-{DDE9BA4D-F755-46C6-AC23-719FCB1BD5F0}" dt="2022-05-05T07:33:04.333" v="4" actId="20577"/>
          <ac:spMkLst>
            <pc:docMk/>
            <pc:sldMk cId="2888829405" sldId="718"/>
            <ac:spMk id="3" creationId="{C70AEB59-80D4-4A70-8E0E-9FE20A99E499}"/>
          </ac:spMkLst>
        </pc:spChg>
      </pc:sldChg>
    </pc:docChg>
  </pc:docChgLst>
  <pc:docChgLst>
    <pc:chgData name="Joanna Gaston (DHHS)" userId="S::joanna.gaston@safercare.vic.gov.au::29a4e196-b44b-4499-b5ed-890ea3911844" providerId="AD" clId="Web-{E31485AB-BD78-463B-A410-90A5EA1E6653}"/>
    <pc:docChg chg="addSld delSld">
      <pc:chgData name="Joanna Gaston (DHHS)" userId="S::joanna.gaston@safercare.vic.gov.au::29a4e196-b44b-4499-b5ed-890ea3911844" providerId="AD" clId="Web-{E31485AB-BD78-463B-A410-90A5EA1E6653}" dt="2022-04-28T00:53:00.668" v="1"/>
      <pc:docMkLst>
        <pc:docMk/>
      </pc:docMkLst>
      <pc:sldChg chg="del">
        <pc:chgData name="Joanna Gaston (DHHS)" userId="S::joanna.gaston@safercare.vic.gov.au::29a4e196-b44b-4499-b5ed-890ea3911844" providerId="AD" clId="Web-{E31485AB-BD78-463B-A410-90A5EA1E6653}" dt="2022-04-28T00:53:00.668" v="1"/>
        <pc:sldMkLst>
          <pc:docMk/>
          <pc:sldMk cId="933331942" sldId="714"/>
        </pc:sldMkLst>
      </pc:sldChg>
      <pc:sldChg chg="add">
        <pc:chgData name="Joanna Gaston (DHHS)" userId="S::joanna.gaston@safercare.vic.gov.au::29a4e196-b44b-4499-b5ed-890ea3911844" providerId="AD" clId="Web-{E31485AB-BD78-463B-A410-90A5EA1E6653}" dt="2022-04-28T00:52:55.575" v="0"/>
        <pc:sldMkLst>
          <pc:docMk/>
          <pc:sldMk cId="160404990" sldId="715"/>
        </pc:sldMkLst>
      </pc:sldChg>
    </pc:docChg>
  </pc:docChgLst>
  <pc:docChgLst>
    <pc:chgData name="Joanna Gaston (DHHS)" userId="S::joanna.gaston@safercare.vic.gov.au::29a4e196-b44b-4499-b5ed-890ea3911844" providerId="AD" clId="Web-{52D9EB11-B41A-449A-A2EC-286E75341F2D}"/>
    <pc:docChg chg="modSld">
      <pc:chgData name="Joanna Gaston (DHHS)" userId="S::joanna.gaston@safercare.vic.gov.au::29a4e196-b44b-4499-b5ed-890ea3911844" providerId="AD" clId="Web-{52D9EB11-B41A-449A-A2EC-286E75341F2D}" dt="2022-05-05T07:52:20.523" v="6" actId="1076"/>
      <pc:docMkLst>
        <pc:docMk/>
      </pc:docMkLst>
      <pc:sldChg chg="modSp delCm">
        <pc:chgData name="Joanna Gaston (DHHS)" userId="S::joanna.gaston@safercare.vic.gov.au::29a4e196-b44b-4499-b5ed-890ea3911844" providerId="AD" clId="Web-{52D9EB11-B41A-449A-A2EC-286E75341F2D}" dt="2022-05-05T07:52:20.523" v="6" actId="1076"/>
        <pc:sldMkLst>
          <pc:docMk/>
          <pc:sldMk cId="2085164136" sldId="372"/>
        </pc:sldMkLst>
        <pc:spChg chg="mod">
          <ac:chgData name="Joanna Gaston (DHHS)" userId="S::joanna.gaston@safercare.vic.gov.au::29a4e196-b44b-4499-b5ed-890ea3911844" providerId="AD" clId="Web-{52D9EB11-B41A-449A-A2EC-286E75341F2D}" dt="2022-05-05T07:52:20.523" v="6" actId="1076"/>
          <ac:spMkLst>
            <pc:docMk/>
            <pc:sldMk cId="2085164136" sldId="372"/>
            <ac:spMk id="4" creationId="{5D949D89-A80F-40BF-9C08-3932F75982E5}"/>
          </ac:spMkLst>
        </pc:spChg>
      </pc:sldChg>
    </pc:docChg>
  </pc:docChgLst>
  <pc:docChgLst>
    <pc:chgData name="Joanna Gaston (DHHS)" userId="S::joanna.gaston@safercare.vic.gov.au::29a4e196-b44b-4499-b5ed-890ea3911844" providerId="AD" clId="Web-{9D2188FA-84CA-4559-8A1A-3D53E1CF163B}"/>
    <pc:docChg chg="addSld modSld">
      <pc:chgData name="Joanna Gaston (DHHS)" userId="S::joanna.gaston@safercare.vic.gov.au::29a4e196-b44b-4499-b5ed-890ea3911844" providerId="AD" clId="Web-{9D2188FA-84CA-4559-8A1A-3D53E1CF163B}" dt="2022-05-05T07:35:16.980" v="7" actId="20577"/>
      <pc:docMkLst>
        <pc:docMk/>
      </pc:docMkLst>
      <pc:sldChg chg="modSp add">
        <pc:chgData name="Joanna Gaston (DHHS)" userId="S::joanna.gaston@safercare.vic.gov.au::29a4e196-b44b-4499-b5ed-890ea3911844" providerId="AD" clId="Web-{9D2188FA-84CA-4559-8A1A-3D53E1CF163B}" dt="2022-05-05T07:35:16.980" v="7" actId="20577"/>
        <pc:sldMkLst>
          <pc:docMk/>
          <pc:sldMk cId="645063240" sldId="720"/>
        </pc:sldMkLst>
        <pc:spChg chg="mod">
          <ac:chgData name="Joanna Gaston (DHHS)" userId="S::joanna.gaston@safercare.vic.gov.au::29a4e196-b44b-4499-b5ed-890ea3911844" providerId="AD" clId="Web-{9D2188FA-84CA-4559-8A1A-3D53E1CF163B}" dt="2022-05-05T07:35:16.980" v="7" actId="20577"/>
          <ac:spMkLst>
            <pc:docMk/>
            <pc:sldMk cId="645063240" sldId="720"/>
            <ac:spMk id="3" creationId="{B65224EC-D8F3-41B3-81F9-3BD52E65CAF7}"/>
          </ac:spMkLst>
        </pc:spChg>
      </pc:sldChg>
    </pc:docChg>
  </pc:docChgLst>
  <pc:docChgLst>
    <pc:chgData name="Joanna Gaston (DHHS)" userId="S::joanna.gaston@safercare.vic.gov.au::29a4e196-b44b-4499-b5ed-890ea3911844" providerId="AD" clId="Web-{3A68B94A-A11E-49EF-92EA-BBD1A7ED73DF}"/>
    <pc:docChg chg="addSld delSld">
      <pc:chgData name="Joanna Gaston (DHHS)" userId="S::joanna.gaston@safercare.vic.gov.au::29a4e196-b44b-4499-b5ed-890ea3911844" providerId="AD" clId="Web-{3A68B94A-A11E-49EF-92EA-BBD1A7ED73DF}" dt="2022-04-28T01:05:16.741" v="1"/>
      <pc:docMkLst>
        <pc:docMk/>
      </pc:docMkLst>
      <pc:sldChg chg="del">
        <pc:chgData name="Joanna Gaston (DHHS)" userId="S::joanna.gaston@safercare.vic.gov.au::29a4e196-b44b-4499-b5ed-890ea3911844" providerId="AD" clId="Web-{3A68B94A-A11E-49EF-92EA-BBD1A7ED73DF}" dt="2022-04-28T01:05:16.741" v="1"/>
        <pc:sldMkLst>
          <pc:docMk/>
          <pc:sldMk cId="160404990" sldId="715"/>
        </pc:sldMkLst>
      </pc:sldChg>
      <pc:sldChg chg="add">
        <pc:chgData name="Joanna Gaston (DHHS)" userId="S::joanna.gaston@safercare.vic.gov.au::29a4e196-b44b-4499-b5ed-890ea3911844" providerId="AD" clId="Web-{3A68B94A-A11E-49EF-92EA-BBD1A7ED73DF}" dt="2022-04-28T01:05:14.413" v="0"/>
        <pc:sldMkLst>
          <pc:docMk/>
          <pc:sldMk cId="3624915203" sldId="716"/>
        </pc:sldMkLst>
      </pc:sldChg>
    </pc:docChg>
  </pc:docChgLst>
  <pc:docChgLst>
    <pc:chgData name="Courtney Lynch (DHHS)" userId="S::courtney.lynch@safercare.vic.gov.au::74d83af1-c8ff-4870-8779-5779cbf3a251" providerId="AD" clId="Web-{2EF9F914-AA63-8A23-B63C-812D3717366B}"/>
    <pc:docChg chg="modSld">
      <pc:chgData name="Courtney Lynch (DHHS)" userId="S::courtney.lynch@safercare.vic.gov.au::74d83af1-c8ff-4870-8779-5779cbf3a251" providerId="AD" clId="Web-{2EF9F914-AA63-8A23-B63C-812D3717366B}" dt="2022-05-12T23:59:43.195" v="0"/>
      <pc:docMkLst>
        <pc:docMk/>
      </pc:docMkLst>
      <pc:sldChg chg="delSp">
        <pc:chgData name="Courtney Lynch (DHHS)" userId="S::courtney.lynch@safercare.vic.gov.au::74d83af1-c8ff-4870-8779-5779cbf3a251" providerId="AD" clId="Web-{2EF9F914-AA63-8A23-B63C-812D3717366B}" dt="2022-05-12T23:59:43.195" v="0"/>
        <pc:sldMkLst>
          <pc:docMk/>
          <pc:sldMk cId="1259575417" sldId="711"/>
        </pc:sldMkLst>
        <pc:spChg chg="del">
          <ac:chgData name="Courtney Lynch (DHHS)" userId="S::courtney.lynch@safercare.vic.gov.au::74d83af1-c8ff-4870-8779-5779cbf3a251" providerId="AD" clId="Web-{2EF9F914-AA63-8A23-B63C-812D3717366B}" dt="2022-05-12T23:59:43.195" v="0"/>
          <ac:spMkLst>
            <pc:docMk/>
            <pc:sldMk cId="1259575417" sldId="711"/>
            <ac:spMk id="4" creationId="{83309981-E5EB-C1F1-5565-FCA0E295A2AA}"/>
          </ac:spMkLst>
        </pc:spChg>
      </pc:sldChg>
    </pc:docChg>
  </pc:docChgLst>
  <pc:docChgLst>
    <pc:chgData name="Joanna Gaston (DHHS)" userId="S::joanna.gaston@safercare.vic.gov.au::29a4e196-b44b-4499-b5ed-890ea3911844" providerId="AD" clId="Web-{18DB00EA-7B5A-4A04-917F-371F510193F0}"/>
    <pc:docChg chg="addSld modSld">
      <pc:chgData name="Joanna Gaston (DHHS)" userId="S::joanna.gaston@safercare.vic.gov.au::29a4e196-b44b-4499-b5ed-890ea3911844" providerId="AD" clId="Web-{18DB00EA-7B5A-4A04-917F-371F510193F0}" dt="2022-05-05T07:34:16.957" v="5" actId="20577"/>
      <pc:docMkLst>
        <pc:docMk/>
      </pc:docMkLst>
      <pc:sldChg chg="modSp add">
        <pc:chgData name="Joanna Gaston (DHHS)" userId="S::joanna.gaston@safercare.vic.gov.au::29a4e196-b44b-4499-b5ed-890ea3911844" providerId="AD" clId="Web-{18DB00EA-7B5A-4A04-917F-371F510193F0}" dt="2022-05-05T07:34:16.957" v="5" actId="20577"/>
        <pc:sldMkLst>
          <pc:docMk/>
          <pc:sldMk cId="1296071169" sldId="719"/>
        </pc:sldMkLst>
        <pc:spChg chg="mod">
          <ac:chgData name="Joanna Gaston (DHHS)" userId="S::joanna.gaston@safercare.vic.gov.au::29a4e196-b44b-4499-b5ed-890ea3911844" providerId="AD" clId="Web-{18DB00EA-7B5A-4A04-917F-371F510193F0}" dt="2022-05-05T07:34:16.957" v="5" actId="20577"/>
          <ac:spMkLst>
            <pc:docMk/>
            <pc:sldMk cId="1296071169" sldId="719"/>
            <ac:spMk id="3" creationId="{B65224EC-D8F3-41B3-81F9-3BD52E65CA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5/18/2022</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5/18/2022</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5</a:t>
            </a:fld>
            <a:endParaRPr lang="en-US"/>
          </a:p>
        </p:txBody>
      </p:sp>
    </p:spTree>
    <p:extLst>
      <p:ext uri="{BB962C8B-B14F-4D97-AF65-F5344CB8AC3E}">
        <p14:creationId xmlns:p14="http://schemas.microsoft.com/office/powerpoint/2010/main" val="25345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10</a:t>
            </a:fld>
            <a:endParaRPr lang="en-US"/>
          </a:p>
        </p:txBody>
      </p:sp>
    </p:spTree>
    <p:extLst>
      <p:ext uri="{BB962C8B-B14F-4D97-AF65-F5344CB8AC3E}">
        <p14:creationId xmlns:p14="http://schemas.microsoft.com/office/powerpoint/2010/main" val="337603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17</a:t>
            </a:fld>
            <a:endParaRPr lang="en-US"/>
          </a:p>
        </p:txBody>
      </p:sp>
    </p:spTree>
    <p:extLst>
      <p:ext uri="{BB962C8B-B14F-4D97-AF65-F5344CB8AC3E}">
        <p14:creationId xmlns:p14="http://schemas.microsoft.com/office/powerpoint/2010/main" val="169506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12429E-84F1-4454-9E84-CF1ED96B85E3}" type="slidenum">
              <a:rPr lang="en-US" smtClean="0"/>
              <a:t>28</a:t>
            </a:fld>
            <a:endParaRPr lang="en-US"/>
          </a:p>
        </p:txBody>
      </p:sp>
    </p:spTree>
    <p:extLst>
      <p:ext uri="{BB962C8B-B14F-4D97-AF65-F5344CB8AC3E}">
        <p14:creationId xmlns:p14="http://schemas.microsoft.com/office/powerpoint/2010/main" val="3662722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18/05/2022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bettersafercare.vic.gov.au/sites/default/files/2021-07/CCOPMM%20COVID19%20Communique%20FINAL.pd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bettersafercare.vic.gov.au/support-and-training/clinical-governance" TargetMode="External"/><Relationship Id="rId2" Type="http://schemas.openxmlformats.org/officeDocument/2006/relationships/hyperlink" Target="https://www.dhhs.vic.gov.au/publications/targeting-zero-review-hospital-safety-and-quality-assurance-victoria"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ettersafercare.vic.gov.au/reports-and-publications/victorias-mothers-babies-and-children-2020-report"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655177-DB2A-46D4-B879-4C31D55BE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pic>
        <p:nvPicPr>
          <p:cNvPr id="1026" name="Picture 2">
            <a:extLst>
              <a:ext uri="{FF2B5EF4-FFF2-40B4-BE49-F238E27FC236}">
                <a16:creationId xmlns:a16="http://schemas.microsoft.com/office/drawing/2014/main" id="{396FABEA-3F54-400A-8ABC-268408E64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34475" cy="5148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0EA5EC-4A23-4BA1-8100-DDB42AFBF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71" y="-173140"/>
            <a:ext cx="2939917" cy="1810638"/>
          </a:xfrm>
          <a:prstGeom prst="rect">
            <a:avLst/>
          </a:prstGeom>
        </p:spPr>
      </p:pic>
      <p:pic>
        <p:nvPicPr>
          <p:cNvPr id="10" name="Picture 9">
            <a:extLst>
              <a:ext uri="{FF2B5EF4-FFF2-40B4-BE49-F238E27FC236}">
                <a16:creationId xmlns:a16="http://schemas.microsoft.com/office/drawing/2014/main" id="{446292C3-D37D-4561-AC94-25E38DE90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552" y="-47389"/>
            <a:ext cx="1986892" cy="1653223"/>
          </a:xfrm>
          <a:prstGeom prst="rect">
            <a:avLst/>
          </a:prstGeom>
        </p:spPr>
      </p:pic>
      <p:sp>
        <p:nvSpPr>
          <p:cNvPr id="11" name="TextBox 10">
            <a:extLst>
              <a:ext uri="{FF2B5EF4-FFF2-40B4-BE49-F238E27FC236}">
                <a16:creationId xmlns:a16="http://schemas.microsoft.com/office/drawing/2014/main" id="{4F83FDD1-2145-4480-9646-91776B4F9353}"/>
              </a:ext>
            </a:extLst>
          </p:cNvPr>
          <p:cNvSpPr txBox="1"/>
          <p:nvPr/>
        </p:nvSpPr>
        <p:spPr>
          <a:xfrm>
            <a:off x="433873" y="2127033"/>
            <a:ext cx="6809015" cy="2433423"/>
          </a:xfrm>
          <a:prstGeom prst="rect">
            <a:avLst/>
          </a:prstGeom>
          <a:noFill/>
        </p:spPr>
        <p:txBody>
          <a:bodyPr wrap="square" lIns="91440" tIns="45720" rIns="91440" bIns="45720" rtlCol="0" anchor="t">
            <a:spAutoFit/>
          </a:bodyPr>
          <a:lstStyle/>
          <a:p>
            <a:r>
              <a:rPr lang="en-AU" sz="4050" b="1">
                <a:solidFill>
                  <a:schemeClr val="bg1"/>
                </a:solidFill>
                <a:latin typeface="VIC"/>
              </a:rPr>
              <a:t>Victoria’s mothers, babies and children 2020</a:t>
            </a:r>
            <a:endParaRPr lang="en-AU" sz="4050" b="1">
              <a:solidFill>
                <a:schemeClr val="bg1"/>
              </a:solidFill>
              <a:latin typeface="VIC" panose="00000500000000000000" pitchFamily="2" charset="0"/>
            </a:endParaRPr>
          </a:p>
          <a:p>
            <a:r>
              <a:rPr lang="en-US" sz="2800" b="1">
                <a:solidFill>
                  <a:schemeClr val="bg1"/>
                </a:solidFill>
                <a:latin typeface="VIC"/>
              </a:rPr>
              <a:t>Maternal mortality and morbidity</a:t>
            </a:r>
          </a:p>
          <a:p>
            <a:endParaRPr lang="en-AU" sz="2400">
              <a:solidFill>
                <a:schemeClr val="bg1"/>
              </a:solidFill>
              <a:latin typeface="VIC" panose="00000500000000000000" pitchFamily="2" charset="0"/>
            </a:endParaRPr>
          </a:p>
        </p:txBody>
      </p:sp>
    </p:spTree>
    <p:extLst>
      <p:ext uri="{BB962C8B-B14F-4D97-AF65-F5344CB8AC3E}">
        <p14:creationId xmlns:p14="http://schemas.microsoft.com/office/powerpoint/2010/main" val="223984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760703" y="1299048"/>
            <a:ext cx="7740000" cy="3341432"/>
          </a:xfrm>
        </p:spPr>
        <p:txBody>
          <a:bodyPr/>
          <a:lstStyle/>
          <a:p>
            <a:r>
              <a:rPr lang="en-AU"/>
              <a:t>Maternal deaths occurring during pregnancy or within 42 days of the end of pregnancy are classified as:</a:t>
            </a:r>
          </a:p>
          <a:p>
            <a:pPr lvl="2"/>
            <a:r>
              <a:rPr lang="en-AU" b="1"/>
              <a:t>Direct </a:t>
            </a:r>
            <a:r>
              <a:rPr lang="en-AU"/>
              <a:t>– relating to the pregnancy or birth</a:t>
            </a:r>
          </a:p>
          <a:p>
            <a:pPr lvl="2"/>
            <a:r>
              <a:rPr lang="en-AU" b="1"/>
              <a:t>Indirect</a:t>
            </a:r>
            <a:r>
              <a:rPr lang="en-AU"/>
              <a:t> – relating to a pre-existing medical condition or newly diagnosed condition</a:t>
            </a:r>
          </a:p>
          <a:p>
            <a:pPr lvl="2"/>
            <a:r>
              <a:rPr lang="en-AU" b="1"/>
              <a:t>Coincidental </a:t>
            </a:r>
            <a:r>
              <a:rPr lang="en-AU"/>
              <a:t>– unrelated to the pregnancy or birth</a:t>
            </a:r>
          </a:p>
          <a:p>
            <a:pPr marL="0" lvl="2" indent="0">
              <a:buNone/>
            </a:pPr>
            <a:r>
              <a:rPr lang="en-AU"/>
              <a:t>Maternal deaths occurring after 42 days following pregnancy and up to one year post birth are classified as </a:t>
            </a:r>
            <a:r>
              <a:rPr lang="en-AU" b="1"/>
              <a:t>late.  </a:t>
            </a:r>
          </a:p>
          <a:p>
            <a:pPr lvl="2"/>
            <a:endParaRPr lang="en-AU"/>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t> </a:t>
            </a:r>
          </a:p>
        </p:txBody>
      </p:sp>
      <p:sp>
        <p:nvSpPr>
          <p:cNvPr id="5" name="Title 2">
            <a:extLst>
              <a:ext uri="{FF2B5EF4-FFF2-40B4-BE49-F238E27FC236}">
                <a16:creationId xmlns:a16="http://schemas.microsoft.com/office/drawing/2014/main" id="{D6F4FC02-E7B1-4B27-B315-902A92C1680D}"/>
              </a:ext>
            </a:extLst>
          </p:cNvPr>
          <p:cNvSpPr txBox="1">
            <a:spLocks/>
          </p:cNvSpPr>
          <p:nvPr/>
        </p:nvSpPr>
        <p:spPr>
          <a:xfrm>
            <a:off x="723591" y="783907"/>
            <a:ext cx="7740000" cy="515003"/>
          </a:xfrm>
          <a:prstGeom prst="rect">
            <a:avLst/>
          </a:prstGeom>
        </p:spPr>
        <p:txBody>
          <a:bodyPr vert="horz" lIns="36000" tIns="36000" rIns="36000" bIns="36000" rtlCol="0" anchor="t" anchorCtr="0">
            <a:noAutofit/>
          </a:bodyPr>
          <a:lst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a:lstStyle>
          <a:p>
            <a:r>
              <a:rPr lang="en-AU"/>
              <a:t>Maternal mortality and morbidity </a:t>
            </a:r>
          </a:p>
        </p:txBody>
      </p:sp>
    </p:spTree>
    <p:extLst>
      <p:ext uri="{BB962C8B-B14F-4D97-AF65-F5344CB8AC3E}">
        <p14:creationId xmlns:p14="http://schemas.microsoft.com/office/powerpoint/2010/main" val="31180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p:txBody>
          <a:bodyPr/>
          <a:lstStyle/>
          <a:p>
            <a:r>
              <a:rPr lang="en-AU"/>
              <a:t>The incidence of maternal deaths is expressed as the maternal mortality ratio (MMR), which is calculated using direct and indirect deaths combined, and excludes coincidental deaths (AIHW). </a:t>
            </a:r>
          </a:p>
          <a:p>
            <a:r>
              <a:rPr lang="en-AU"/>
              <a:t>This includes direct and indirect deaths that occur during pregnancy or within 42 days of the end of pregnancy.</a:t>
            </a:r>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t>Maternal mortality ratio (MMR)</a:t>
            </a:r>
            <a:br>
              <a:rPr lang="en-AU"/>
            </a:br>
            <a:endParaRPr lang="en-AU"/>
          </a:p>
        </p:txBody>
      </p:sp>
    </p:spTree>
    <p:extLst>
      <p:ext uri="{BB962C8B-B14F-4D97-AF65-F5344CB8AC3E}">
        <p14:creationId xmlns:p14="http://schemas.microsoft.com/office/powerpoint/2010/main" val="85826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p:txBody>
          <a:bodyPr/>
          <a:lstStyle/>
          <a:p>
            <a:pPr>
              <a:buClr>
                <a:schemeClr val="tx2"/>
              </a:buClr>
              <a:buSzPct val="120000"/>
            </a:pPr>
            <a:r>
              <a:rPr lang="en-AU"/>
              <a:t>SAMM is measured as an admission to an ICU during pregnancy and up to 42 days after birth.</a:t>
            </a:r>
          </a:p>
          <a:p>
            <a:pPr>
              <a:buClr>
                <a:schemeClr val="tx2"/>
              </a:buClr>
              <a:buSzPct val="120000"/>
            </a:pPr>
            <a:r>
              <a:rPr lang="en-AU"/>
              <a:t>The criteria for ICU admission may vary across hospitals, and not all maternity services in Victoria have direct access to an ICU.</a:t>
            </a:r>
          </a:p>
          <a:p>
            <a:endParaRPr lang="en-AU"/>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t>Severe Acute Maternal Morbidity (SAMM)</a:t>
            </a:r>
          </a:p>
        </p:txBody>
      </p:sp>
    </p:spTree>
    <p:extLst>
      <p:ext uri="{BB962C8B-B14F-4D97-AF65-F5344CB8AC3E}">
        <p14:creationId xmlns:p14="http://schemas.microsoft.com/office/powerpoint/2010/main" val="51597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4D72E08-7048-4421-8D11-ACE2690E38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
          <a:stretch/>
        </p:blipFill>
        <p:spPr bwMode="auto">
          <a:xfrm>
            <a:off x="684000" y="1782000"/>
            <a:ext cx="7776000" cy="3096000"/>
          </a:xfrm>
          <a:prstGeom prst="rect">
            <a:avLst/>
          </a:prstGeom>
          <a:solidFill>
            <a:srgbClr val="FFFFFF"/>
          </a:solidFill>
        </p:spPr>
      </p:pic>
      <p:sp>
        <p:nvSpPr>
          <p:cNvPr id="2" name="Rectangle 1">
            <a:extLst>
              <a:ext uri="{FF2B5EF4-FFF2-40B4-BE49-F238E27FC236}">
                <a16:creationId xmlns:a16="http://schemas.microsoft.com/office/drawing/2014/main" id="{2B3EC542-681F-4E71-956B-4ED12C281760}"/>
              </a:ext>
            </a:extLst>
          </p:cNvPr>
          <p:cNvSpPr/>
          <p:nvPr/>
        </p:nvSpPr>
        <p:spPr>
          <a:xfrm>
            <a:off x="684000" y="972000"/>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a:t>
            </a:r>
          </a:p>
        </p:txBody>
      </p:sp>
    </p:spTree>
    <p:extLst>
      <p:ext uri="{BB962C8B-B14F-4D97-AF65-F5344CB8AC3E}">
        <p14:creationId xmlns:p14="http://schemas.microsoft.com/office/powerpoint/2010/main" val="241793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text&#10;&#10;Description automatically generated">
            <a:extLst>
              <a:ext uri="{FF2B5EF4-FFF2-40B4-BE49-F238E27FC236}">
                <a16:creationId xmlns:a16="http://schemas.microsoft.com/office/drawing/2014/main" id="{5BE59032-9FE3-4067-A8CC-62A825164A28}"/>
              </a:ext>
            </a:extLst>
          </p:cNvPr>
          <p:cNvPicPr>
            <a:picLocks noChangeAspect="1"/>
          </p:cNvPicPr>
          <p:nvPr/>
        </p:nvPicPr>
        <p:blipFill>
          <a:blip r:embed="rId2"/>
          <a:stretch>
            <a:fillRect/>
          </a:stretch>
        </p:blipFill>
        <p:spPr>
          <a:xfrm>
            <a:off x="651198" y="1658781"/>
            <a:ext cx="7776000" cy="2915998"/>
          </a:xfrm>
          <a:prstGeom prst="rect">
            <a:avLst/>
          </a:prstGeom>
          <a:noFill/>
        </p:spPr>
      </p:pic>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684000" y="972000"/>
            <a:ext cx="7740000" cy="720000"/>
          </a:xfrm>
        </p:spPr>
        <p:txBody>
          <a:bodyPr anchor="t">
            <a:normAutofit/>
          </a:bodyPr>
          <a:lstStyle/>
          <a:p>
            <a:r>
              <a:rPr lang="en-AU"/>
              <a:t>Births in 2020</a:t>
            </a:r>
          </a:p>
        </p:txBody>
      </p:sp>
    </p:spTree>
    <p:extLst>
      <p:ext uri="{BB962C8B-B14F-4D97-AF65-F5344CB8AC3E}">
        <p14:creationId xmlns:p14="http://schemas.microsoft.com/office/powerpoint/2010/main" val="214579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DE02A2B4-C194-43D6-A1F6-5ADCD2349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1727200"/>
            <a:ext cx="5870575" cy="968375"/>
          </a:xfrm>
          <a:prstGeom prst="rect">
            <a:avLst/>
          </a:prstGeom>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32DC9225-48B0-4AB3-A0C9-3D4736C1E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2749550"/>
            <a:ext cx="5870575" cy="21082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584377-250D-43AF-BBF1-7CAE69FE91F3}"/>
              </a:ext>
            </a:extLst>
          </p:cNvPr>
          <p:cNvSpPr>
            <a:spLocks noGrp="1"/>
          </p:cNvSpPr>
          <p:nvPr>
            <p:ph type="title"/>
          </p:nvPr>
        </p:nvSpPr>
        <p:spPr>
          <a:xfrm>
            <a:off x="702000" y="750812"/>
            <a:ext cx="7740000" cy="684000"/>
          </a:xfrm>
        </p:spPr>
        <p:txBody>
          <a:bodyPr anchor="t">
            <a:normAutofit/>
          </a:bodyPr>
          <a:lstStyle/>
          <a:p>
            <a:r>
              <a:rPr lang="en-AU" sz="2400"/>
              <a:t>Maternal mortality: 2018 to 2020 </a:t>
            </a:r>
          </a:p>
        </p:txBody>
      </p:sp>
    </p:spTree>
    <p:extLst>
      <p:ext uri="{BB962C8B-B14F-4D97-AF65-F5344CB8AC3E}">
        <p14:creationId xmlns:p14="http://schemas.microsoft.com/office/powerpoint/2010/main" val="151446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710B8E0-4831-4AB7-B46E-9DE0FFE7E7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000" y="1457832"/>
            <a:ext cx="6863176" cy="2899692"/>
          </a:xfrm>
          <a:prstGeom prst="rect">
            <a:avLst/>
          </a:prstGeom>
          <a:solidFill>
            <a:srgbClr val="FFFFFF"/>
          </a:solidFill>
        </p:spPr>
      </p:pic>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a:xfrm>
            <a:off x="684000" y="737832"/>
            <a:ext cx="7740000" cy="720000"/>
          </a:xfrm>
        </p:spPr>
        <p:txBody>
          <a:bodyPr anchor="t">
            <a:normAutofit/>
          </a:bodyPr>
          <a:lstStyle/>
          <a:p>
            <a:r>
              <a:rPr lang="en-AU"/>
              <a:t>Maternal mortality ratios: Rolling triennia</a:t>
            </a:r>
          </a:p>
        </p:txBody>
      </p:sp>
      <p:sp>
        <p:nvSpPr>
          <p:cNvPr id="7" name="TextBox 6">
            <a:extLst>
              <a:ext uri="{FF2B5EF4-FFF2-40B4-BE49-F238E27FC236}">
                <a16:creationId xmlns:a16="http://schemas.microsoft.com/office/drawing/2014/main" id="{F1596C60-8903-492B-8A13-928A76F0430D}"/>
              </a:ext>
            </a:extLst>
          </p:cNvPr>
          <p:cNvSpPr txBox="1"/>
          <p:nvPr/>
        </p:nvSpPr>
        <p:spPr>
          <a:xfrm>
            <a:off x="2286000" y="2378699"/>
            <a:ext cx="4572000" cy="393954"/>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
        <p:nvSpPr>
          <p:cNvPr id="11" name="TextBox 10">
            <a:extLst>
              <a:ext uri="{FF2B5EF4-FFF2-40B4-BE49-F238E27FC236}">
                <a16:creationId xmlns:a16="http://schemas.microsoft.com/office/drawing/2014/main" id="{6EA05BF9-3BCC-44FA-8C5A-3326B4694CB7}"/>
              </a:ext>
            </a:extLst>
          </p:cNvPr>
          <p:cNvSpPr txBox="1"/>
          <p:nvPr/>
        </p:nvSpPr>
        <p:spPr>
          <a:xfrm>
            <a:off x="684000" y="4521210"/>
            <a:ext cx="7148911" cy="213007"/>
          </a:xfrm>
          <a:prstGeom prst="rect">
            <a:avLst/>
          </a:prstGeom>
          <a:noFill/>
        </p:spPr>
        <p:txBody>
          <a:bodyPr wrap="square">
            <a:spAutoFit/>
          </a:bodyPr>
          <a:lstStyle/>
          <a:p>
            <a:r>
              <a:rPr lang="en-AU" sz="800" b="0" i="0">
                <a:solidFill>
                  <a:srgbClr val="000000"/>
                </a:solidFill>
                <a:effectLst/>
                <a:latin typeface="Arial" panose="020B0604020202020204" pitchFamily="34" charset="0"/>
              </a:rPr>
              <a:t>Please note that the Australian maternal mortality ratio for 2019 does not include data from Western Australia and deaths that are awaiting classification.</a:t>
            </a:r>
            <a:endParaRPr lang="en-AU" sz="800"/>
          </a:p>
        </p:txBody>
      </p:sp>
    </p:spTree>
    <p:extLst>
      <p:ext uri="{BB962C8B-B14F-4D97-AF65-F5344CB8AC3E}">
        <p14:creationId xmlns:p14="http://schemas.microsoft.com/office/powerpoint/2010/main" val="4109809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99AA-E3DE-47CB-A757-366D0B9A7EB1}"/>
              </a:ext>
            </a:extLst>
          </p:cNvPr>
          <p:cNvSpPr>
            <a:spLocks noGrp="1"/>
          </p:cNvSpPr>
          <p:nvPr>
            <p:ph type="title"/>
          </p:nvPr>
        </p:nvSpPr>
        <p:spPr>
          <a:xfrm>
            <a:off x="684000" y="758806"/>
            <a:ext cx="7740000" cy="828000"/>
          </a:xfrm>
        </p:spPr>
        <p:txBody>
          <a:bodyPr/>
          <a:lstStyle/>
          <a:p>
            <a:r>
              <a:rPr lang="en-AU"/>
              <a:t>Severe Acute Maternal Morbidity (SAMM), 2020</a:t>
            </a:r>
          </a:p>
        </p:txBody>
      </p:sp>
      <p:pic>
        <p:nvPicPr>
          <p:cNvPr id="7170" name="Picture 2">
            <a:extLst>
              <a:ext uri="{FF2B5EF4-FFF2-40B4-BE49-F238E27FC236}">
                <a16:creationId xmlns:a16="http://schemas.microsoft.com/office/drawing/2014/main" id="{CB855E74-3934-4694-825B-94C43D593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00" y="1458418"/>
            <a:ext cx="7894036" cy="303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0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215DB0-803A-4F06-8302-50E22C121C6A}"/>
              </a:ext>
            </a:extLst>
          </p:cNvPr>
          <p:cNvPicPr/>
          <p:nvPr/>
        </p:nvPicPr>
        <p:blipFill rotWithShape="1">
          <a:blip r:embed="rId2"/>
          <a:srcRect l="37911" t="40236" r="38353" b="5971"/>
          <a:stretch/>
        </p:blipFill>
        <p:spPr bwMode="auto">
          <a:xfrm>
            <a:off x="581589" y="1728000"/>
            <a:ext cx="7739999" cy="3420263"/>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8C333B3-9CE6-4BA2-9A47-E7E159973139}"/>
              </a:ext>
            </a:extLst>
          </p:cNvPr>
          <p:cNvSpPr>
            <a:spLocks noGrp="1"/>
          </p:cNvSpPr>
          <p:nvPr>
            <p:ph type="title"/>
          </p:nvPr>
        </p:nvSpPr>
        <p:spPr>
          <a:xfrm>
            <a:off x="702000" y="752082"/>
            <a:ext cx="7740000" cy="828000"/>
          </a:xfrm>
        </p:spPr>
        <p:txBody>
          <a:bodyPr anchor="t">
            <a:normAutofit/>
          </a:bodyPr>
          <a:lstStyle/>
          <a:p>
            <a:r>
              <a:rPr lang="en-AU"/>
              <a:t>Proportion of maternal ICU admissions by region of birth compared with all women who gave birth, 2020 </a:t>
            </a:r>
          </a:p>
        </p:txBody>
      </p:sp>
    </p:spTree>
    <p:extLst>
      <p:ext uri="{BB962C8B-B14F-4D97-AF65-F5344CB8AC3E}">
        <p14:creationId xmlns:p14="http://schemas.microsoft.com/office/powerpoint/2010/main" val="30462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0A2241-A87E-4D33-878B-E19BB34DB9CB}"/>
              </a:ext>
            </a:extLst>
          </p:cNvPr>
          <p:cNvPicPr/>
          <p:nvPr/>
        </p:nvPicPr>
        <p:blipFill rotWithShape="1">
          <a:blip r:embed="rId2"/>
          <a:srcRect l="36944" t="36037" r="36923" b="6168"/>
          <a:stretch/>
        </p:blipFill>
        <p:spPr bwMode="auto">
          <a:xfrm>
            <a:off x="376874" y="1747099"/>
            <a:ext cx="7740000" cy="3334452"/>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763FBE0-D95A-43BF-9CF2-513372805DE4}"/>
              </a:ext>
            </a:extLst>
          </p:cNvPr>
          <p:cNvSpPr>
            <a:spLocks noGrp="1"/>
          </p:cNvSpPr>
          <p:nvPr>
            <p:ph type="title"/>
          </p:nvPr>
        </p:nvSpPr>
        <p:spPr>
          <a:xfrm>
            <a:off x="376874" y="777017"/>
            <a:ext cx="8478014" cy="720000"/>
          </a:xfrm>
        </p:spPr>
        <p:txBody>
          <a:bodyPr anchor="t">
            <a:noAutofit/>
          </a:bodyPr>
          <a:lstStyle/>
          <a:p>
            <a:r>
              <a:rPr lang="en-AU"/>
              <a:t>Proportion of maternal ICU admissions by BMI categories compared with all women who gave birth, 2020 </a:t>
            </a:r>
          </a:p>
        </p:txBody>
      </p:sp>
    </p:spTree>
    <p:extLst>
      <p:ext uri="{BB962C8B-B14F-4D97-AF65-F5344CB8AC3E}">
        <p14:creationId xmlns:p14="http://schemas.microsoft.com/office/powerpoint/2010/main" val="337708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D2A697B-2783-4054-B44E-90916AF7A6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
          <a:stretch/>
        </p:blipFill>
        <p:spPr bwMode="auto">
          <a:xfrm>
            <a:off x="684000" y="1782000"/>
            <a:ext cx="7776000" cy="3096000"/>
          </a:xfrm>
          <a:prstGeom prst="rect">
            <a:avLst/>
          </a:prstGeom>
          <a:solidFill>
            <a:srgbClr val="FFFFFF"/>
          </a:solidFill>
        </p:spPr>
      </p:pic>
      <p:sp>
        <p:nvSpPr>
          <p:cNvPr id="2" name="Rectangle 1">
            <a:extLst>
              <a:ext uri="{FF2B5EF4-FFF2-40B4-BE49-F238E27FC236}">
                <a16:creationId xmlns:a16="http://schemas.microsoft.com/office/drawing/2014/main" id="{2B3EC542-681F-4E71-956B-4ED12C281760}"/>
              </a:ext>
            </a:extLst>
          </p:cNvPr>
          <p:cNvSpPr/>
          <p:nvPr/>
        </p:nvSpPr>
        <p:spPr>
          <a:xfrm>
            <a:off x="684000" y="972000"/>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About CCOPMM </a:t>
            </a:r>
          </a:p>
        </p:txBody>
      </p:sp>
    </p:spTree>
    <p:extLst>
      <p:ext uri="{BB962C8B-B14F-4D97-AF65-F5344CB8AC3E}">
        <p14:creationId xmlns:p14="http://schemas.microsoft.com/office/powerpoint/2010/main" val="208290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34FA737-A4E5-47B7-B26A-853CBC0760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
          <a:stretch/>
        </p:blipFill>
        <p:spPr bwMode="auto">
          <a:xfrm>
            <a:off x="684000" y="1782000"/>
            <a:ext cx="7776000" cy="3096000"/>
          </a:xfrm>
          <a:prstGeom prst="rect">
            <a:avLst/>
          </a:prstGeom>
          <a:solidFill>
            <a:srgbClr val="FFFFFF"/>
          </a:solidFill>
        </p:spPr>
      </p:pic>
      <p:sp>
        <p:nvSpPr>
          <p:cNvPr id="2" name="Rectangle 1">
            <a:extLst>
              <a:ext uri="{FF2B5EF4-FFF2-40B4-BE49-F238E27FC236}">
                <a16:creationId xmlns:a16="http://schemas.microsoft.com/office/drawing/2014/main" id="{2B3EC542-681F-4E71-956B-4ED12C281760}"/>
              </a:ext>
            </a:extLst>
          </p:cNvPr>
          <p:cNvSpPr/>
          <p:nvPr/>
        </p:nvSpPr>
        <p:spPr>
          <a:xfrm>
            <a:off x="684000" y="972000"/>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CCOPMM recommendations: Maternal M&amp;M </a:t>
            </a:r>
          </a:p>
        </p:txBody>
      </p:sp>
    </p:spTree>
    <p:extLst>
      <p:ext uri="{BB962C8B-B14F-4D97-AF65-F5344CB8AC3E}">
        <p14:creationId xmlns:p14="http://schemas.microsoft.com/office/powerpoint/2010/main" val="38234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0296E-DC58-487A-A236-6D9430FC2DAA}"/>
              </a:ext>
            </a:extLst>
          </p:cNvPr>
          <p:cNvSpPr>
            <a:spLocks noGrp="1"/>
          </p:cNvSpPr>
          <p:nvPr>
            <p:ph type="title"/>
          </p:nvPr>
        </p:nvSpPr>
        <p:spPr/>
        <p:txBody>
          <a:bodyPr/>
          <a:lstStyle/>
          <a:p>
            <a:r>
              <a:rPr lang="en-AU"/>
              <a:t>Recommendations</a:t>
            </a:r>
          </a:p>
        </p:txBody>
      </p:sp>
      <p:sp>
        <p:nvSpPr>
          <p:cNvPr id="5" name="TextBox 4">
            <a:extLst>
              <a:ext uri="{FF2B5EF4-FFF2-40B4-BE49-F238E27FC236}">
                <a16:creationId xmlns:a16="http://schemas.microsoft.com/office/drawing/2014/main" id="{614E1022-2301-4CE7-8BE6-A93F6E1642E0}"/>
              </a:ext>
            </a:extLst>
          </p:cNvPr>
          <p:cNvSpPr txBox="1"/>
          <p:nvPr/>
        </p:nvSpPr>
        <p:spPr>
          <a:xfrm>
            <a:off x="752539" y="1789301"/>
            <a:ext cx="7671461" cy="1569660"/>
          </a:xfrm>
          <a:prstGeom prst="rect">
            <a:avLst/>
          </a:prstGeom>
          <a:solidFill>
            <a:schemeClr val="accent3">
              <a:lumMod val="90000"/>
            </a:schemeClr>
          </a:solidFill>
          <a:ln w="254000">
            <a:solidFill>
              <a:schemeClr val="accent3">
                <a:lumMod val="90000"/>
              </a:schemeClr>
            </a:solidFill>
          </a:ln>
        </p:spPr>
        <p:txBody>
          <a:bodyPr wrap="square" lIns="91440" tIns="45720" rIns="91440" bIns="45720" rtlCol="0" anchor="t">
            <a:spAutoFit/>
          </a:bodyPr>
          <a:lstStyle/>
          <a:p>
            <a:pPr>
              <a:lnSpc>
                <a:spcPct val="100000"/>
              </a:lnSpc>
              <a:spcBef>
                <a:spcPts val="800"/>
              </a:spcBef>
              <a:spcAft>
                <a:spcPts val="800"/>
              </a:spcAft>
            </a:pPr>
            <a:r>
              <a:rPr lang="en-AU" sz="2400">
                <a:ea typeface="+mn-lt"/>
                <a:cs typeface="+mn-lt"/>
              </a:rPr>
              <a:t>CCOPMM and SCV collaborate with key partners in continuing to measure and report on the impact of the COVID-19 pandemic on selected outcomes for women, babies and children.</a:t>
            </a:r>
            <a:endParaRPr lang="en-US"/>
          </a:p>
        </p:txBody>
      </p:sp>
    </p:spTree>
    <p:extLst>
      <p:ext uri="{BB962C8B-B14F-4D97-AF65-F5344CB8AC3E}">
        <p14:creationId xmlns:p14="http://schemas.microsoft.com/office/powerpoint/2010/main" val="64154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AEB59-80D4-4A70-8E0E-9FE20A99E499}"/>
              </a:ext>
            </a:extLst>
          </p:cNvPr>
          <p:cNvSpPr>
            <a:spLocks noGrp="1"/>
          </p:cNvSpPr>
          <p:nvPr>
            <p:ph type="title"/>
          </p:nvPr>
        </p:nvSpPr>
        <p:spPr>
          <a:xfrm>
            <a:off x="702000" y="718465"/>
            <a:ext cx="7740000" cy="414000"/>
          </a:xfrm>
        </p:spPr>
        <p:txBody>
          <a:bodyPr/>
          <a:lstStyle/>
          <a:p>
            <a:r>
              <a:rPr lang="en-AU"/>
              <a:t>About the recommendation  </a:t>
            </a:r>
          </a:p>
        </p:txBody>
      </p:sp>
      <p:sp>
        <p:nvSpPr>
          <p:cNvPr id="5" name="TextBox 4">
            <a:extLst>
              <a:ext uri="{FF2B5EF4-FFF2-40B4-BE49-F238E27FC236}">
                <a16:creationId xmlns:a16="http://schemas.microsoft.com/office/drawing/2014/main" id="{619DC88C-DCE1-4379-9A03-2550D5368C76}"/>
              </a:ext>
            </a:extLst>
          </p:cNvPr>
          <p:cNvSpPr txBox="1"/>
          <p:nvPr/>
        </p:nvSpPr>
        <p:spPr>
          <a:xfrm>
            <a:off x="702000" y="1132465"/>
            <a:ext cx="8128747" cy="3775393"/>
          </a:xfrm>
          <a:prstGeom prst="rect">
            <a:avLst/>
          </a:prstGeom>
          <a:noFill/>
        </p:spPr>
        <p:txBody>
          <a:bodyPr wrap="square" rtlCol="0">
            <a:spAutoFit/>
          </a:bodyPr>
          <a:lstStyle/>
          <a:p>
            <a:pPr marL="467995" lvl="2" indent="-467995">
              <a:tabLst>
                <a:tab pos="457200" algn="l"/>
              </a:tabLst>
            </a:pPr>
            <a:r>
              <a:rPr lang="en-AU" dirty="0"/>
              <a:t>CCOPMM collects data related to the impact of COVID -19. </a:t>
            </a:r>
          </a:p>
          <a:p>
            <a:pPr marL="467995" lvl="2" indent="-467995">
              <a:tabLst>
                <a:tab pos="457200" algn="l"/>
              </a:tabLst>
            </a:pPr>
            <a:r>
              <a:rPr lang="en-AU" dirty="0"/>
              <a:t>Preliminary findings on the impact of the pandemic were released by CCOPMM in the </a:t>
            </a:r>
            <a:r>
              <a:rPr lang="en-AU" dirty="0">
                <a:hlinkClick r:id="rId2">
                  <a:extLst>
                    <a:ext uri="{A12FA001-AC4F-418D-AE19-62706E023703}">
                      <ahyp:hlinkClr xmlns:ahyp="http://schemas.microsoft.com/office/drawing/2018/hyperlinkcolor" val="tx"/>
                    </a:ext>
                  </a:extLst>
                </a:hlinkClick>
              </a:rPr>
              <a:t>CCOPMM COVID-19 communique</a:t>
            </a:r>
            <a:r>
              <a:rPr lang="en-AU" dirty="0"/>
              <a:t> in 2020.</a:t>
            </a:r>
          </a:p>
          <a:p>
            <a:pPr marL="467995" lvl="2" indent="-467995">
              <a:tabLst>
                <a:tab pos="457200" algn="l"/>
              </a:tabLst>
            </a:pPr>
            <a:r>
              <a:rPr lang="en-AU" dirty="0"/>
              <a:t>Statewide data showed no areas of concern requiring immediate interventions. </a:t>
            </a:r>
          </a:p>
          <a:p>
            <a:pPr marL="467995" lvl="2" indent="-467995">
              <a:tabLst>
                <a:tab pos="457200" algn="l"/>
              </a:tabLst>
            </a:pPr>
            <a:r>
              <a:rPr lang="en-AU" dirty="0"/>
              <a:t>National data did report significant impacts on women and their partners.</a:t>
            </a:r>
          </a:p>
          <a:p>
            <a:pPr marL="467995" lvl="2" indent="-467995">
              <a:tabLst>
                <a:tab pos="457200" algn="l"/>
              </a:tabLst>
            </a:pPr>
            <a:r>
              <a:rPr lang="en-AU" dirty="0"/>
              <a:t>Further research is needed to understand the direct and indirect impacts of COVID-19 to help inform prevention strategies and clinical care. </a:t>
            </a:r>
          </a:p>
        </p:txBody>
      </p:sp>
    </p:spTree>
    <p:extLst>
      <p:ext uri="{BB962C8B-B14F-4D97-AF65-F5344CB8AC3E}">
        <p14:creationId xmlns:p14="http://schemas.microsoft.com/office/powerpoint/2010/main" val="2888829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0296E-DC58-487A-A236-6D9430FC2DAA}"/>
              </a:ext>
            </a:extLst>
          </p:cNvPr>
          <p:cNvSpPr>
            <a:spLocks noGrp="1"/>
          </p:cNvSpPr>
          <p:nvPr>
            <p:ph type="title"/>
          </p:nvPr>
        </p:nvSpPr>
        <p:spPr/>
        <p:txBody>
          <a:bodyPr/>
          <a:lstStyle/>
          <a:p>
            <a:r>
              <a:rPr lang="en-AU"/>
              <a:t>Recommendations</a:t>
            </a:r>
          </a:p>
        </p:txBody>
      </p:sp>
      <p:sp>
        <p:nvSpPr>
          <p:cNvPr id="4" name="Content Placeholder 3">
            <a:extLst>
              <a:ext uri="{FF2B5EF4-FFF2-40B4-BE49-F238E27FC236}">
                <a16:creationId xmlns:a16="http://schemas.microsoft.com/office/drawing/2014/main" id="{C868360A-48DF-4C6F-9865-3FA1FB38C42A}"/>
              </a:ext>
            </a:extLst>
          </p:cNvPr>
          <p:cNvSpPr txBox="1">
            <a:spLocks noGrp="1"/>
          </p:cNvSpPr>
          <p:nvPr>
            <p:ph sz="quarter" idx="13"/>
          </p:nvPr>
        </p:nvSpPr>
        <p:spPr>
          <a:xfrm>
            <a:off x="736269" y="1909352"/>
            <a:ext cx="7671461" cy="1882494"/>
          </a:xfrm>
          <a:prstGeom prst="rect">
            <a:avLst/>
          </a:prstGeom>
          <a:solidFill>
            <a:schemeClr val="accent3">
              <a:lumMod val="90000"/>
            </a:schemeClr>
          </a:solidFill>
          <a:ln w="254000">
            <a:solidFill>
              <a:schemeClr val="accent3">
                <a:lumMod val="90000"/>
              </a:schemeClr>
            </a:solidFill>
          </a:ln>
        </p:spPr>
        <p:txBody>
          <a:bodyPr vert="horz" wrap="square" lIns="36000" tIns="36000" rIns="36000" bIns="36000" rtlCol="0" anchor="t">
            <a:spAutoFit/>
          </a:bodyPr>
          <a:lstStyle/>
          <a:p>
            <a:r>
              <a:rPr lang="en-AU" sz="2400">
                <a:ea typeface="+mn-lt"/>
                <a:cs typeface="+mn-lt"/>
              </a:rPr>
              <a:t>CCOPMM will actively support the development of a learning system model for Victorian maternity, neonatal and paediatric services to create an environment where consumers, health services and government can work together to learn and improve in an integrated way.</a:t>
            </a:r>
            <a:endParaRPr lang="en-US"/>
          </a:p>
        </p:txBody>
      </p:sp>
    </p:spTree>
    <p:extLst>
      <p:ext uri="{BB962C8B-B14F-4D97-AF65-F5344CB8AC3E}">
        <p14:creationId xmlns:p14="http://schemas.microsoft.com/office/powerpoint/2010/main" val="9401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764683" y="1134131"/>
            <a:ext cx="7740000" cy="3874898"/>
          </a:xfrm>
        </p:spPr>
        <p:txBody>
          <a:bodyPr vert="horz" lIns="36000" tIns="36000" rIns="36000" bIns="36000" rtlCol="0" anchor="t">
            <a:noAutofit/>
          </a:bodyPr>
          <a:lstStyle/>
          <a:p>
            <a:pPr marL="467995" lvl="2" indent="-467995">
              <a:tabLst>
                <a:tab pos="457200" algn="l"/>
              </a:tabLst>
            </a:pPr>
            <a:r>
              <a:rPr lang="en-AU" dirty="0"/>
              <a:t>A learning health system is based on rapid learning from data and evidence and applying knowledge to improve care.</a:t>
            </a:r>
          </a:p>
          <a:p>
            <a:pPr marL="467995" lvl="2" indent="-467995">
              <a:tabLst>
                <a:tab pos="457200" algn="l"/>
              </a:tabLst>
            </a:pPr>
            <a:r>
              <a:rPr lang="en-AU" dirty="0"/>
              <a:t>CCOPMM will commission specific safety reviews into reoccurring issues starting with neonatal resuscitation and fetal monitoring to identify contributing factors.</a:t>
            </a:r>
          </a:p>
          <a:p>
            <a:pPr marL="467995" lvl="2" indent="-467995">
              <a:tabLst>
                <a:tab pos="457200" algn="l"/>
              </a:tabLst>
            </a:pPr>
            <a:r>
              <a:rPr lang="en-AU" dirty="0"/>
              <a:t>AcciMap will be used – a systems focused review methodology.</a:t>
            </a:r>
          </a:p>
          <a:p>
            <a:pPr marL="467995" lvl="2" indent="-467995">
              <a:tabLst>
                <a:tab pos="457200" algn="l"/>
              </a:tabLst>
            </a:pPr>
            <a:r>
              <a:rPr lang="en-AU" dirty="0"/>
              <a:t>Mortality and morbidity case review tool to be piloted in selected services to ensure learnings from serious adverse events and systems improvement. </a:t>
            </a:r>
          </a:p>
          <a:p>
            <a:endParaRPr lang="en-AU" dirty="0"/>
          </a:p>
        </p:txBody>
      </p:sp>
      <p:sp>
        <p:nvSpPr>
          <p:cNvPr id="3" name="Title 2">
            <a:extLst>
              <a:ext uri="{FF2B5EF4-FFF2-40B4-BE49-F238E27FC236}">
                <a16:creationId xmlns:a16="http://schemas.microsoft.com/office/drawing/2014/main" id="{B65224EC-D8F3-41B3-81F9-3BD52E65CAF7}"/>
              </a:ext>
            </a:extLst>
          </p:cNvPr>
          <p:cNvSpPr>
            <a:spLocks noGrp="1"/>
          </p:cNvSpPr>
          <p:nvPr>
            <p:ph type="title"/>
          </p:nvPr>
        </p:nvSpPr>
        <p:spPr>
          <a:xfrm>
            <a:off x="702000" y="701628"/>
            <a:ext cx="7740000" cy="555672"/>
          </a:xfrm>
        </p:spPr>
        <p:txBody>
          <a:bodyPr/>
          <a:lstStyle/>
          <a:p>
            <a:r>
              <a:rPr lang="en-AU" dirty="0"/>
              <a:t>About the recommendation</a:t>
            </a:r>
          </a:p>
        </p:txBody>
      </p:sp>
    </p:spTree>
    <p:extLst>
      <p:ext uri="{BB962C8B-B14F-4D97-AF65-F5344CB8AC3E}">
        <p14:creationId xmlns:p14="http://schemas.microsoft.com/office/powerpoint/2010/main" val="129607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0296E-DC58-487A-A236-6D9430FC2DAA}"/>
              </a:ext>
            </a:extLst>
          </p:cNvPr>
          <p:cNvSpPr>
            <a:spLocks noGrp="1"/>
          </p:cNvSpPr>
          <p:nvPr>
            <p:ph type="title"/>
          </p:nvPr>
        </p:nvSpPr>
        <p:spPr/>
        <p:txBody>
          <a:bodyPr/>
          <a:lstStyle/>
          <a:p>
            <a:r>
              <a:rPr lang="en-AU"/>
              <a:t>Recommendations</a:t>
            </a:r>
          </a:p>
        </p:txBody>
      </p:sp>
      <p:sp>
        <p:nvSpPr>
          <p:cNvPr id="4" name="Content Placeholder 3">
            <a:extLst>
              <a:ext uri="{FF2B5EF4-FFF2-40B4-BE49-F238E27FC236}">
                <a16:creationId xmlns:a16="http://schemas.microsoft.com/office/drawing/2014/main" id="{C868360A-48DF-4C6F-9865-3FA1FB38C42A}"/>
              </a:ext>
            </a:extLst>
          </p:cNvPr>
          <p:cNvSpPr txBox="1">
            <a:spLocks noGrp="1"/>
          </p:cNvSpPr>
          <p:nvPr>
            <p:ph sz="quarter" idx="13"/>
          </p:nvPr>
        </p:nvSpPr>
        <p:spPr>
          <a:xfrm>
            <a:off x="752539" y="1899728"/>
            <a:ext cx="7671461" cy="1520535"/>
          </a:xfrm>
          <a:prstGeom prst="rect">
            <a:avLst/>
          </a:prstGeom>
          <a:solidFill>
            <a:schemeClr val="accent3">
              <a:lumMod val="90000"/>
            </a:schemeClr>
          </a:solidFill>
          <a:ln w="254000">
            <a:solidFill>
              <a:schemeClr val="accent3">
                <a:lumMod val="90000"/>
              </a:schemeClr>
            </a:solidFill>
          </a:ln>
        </p:spPr>
        <p:txBody>
          <a:bodyPr vert="horz" wrap="square" lIns="36000" tIns="36000" rIns="36000" bIns="36000" rtlCol="0" anchor="t">
            <a:spAutoFit/>
          </a:bodyPr>
          <a:lstStyle/>
          <a:p>
            <a:r>
              <a:rPr lang="en-AU" sz="2400">
                <a:ea typeface="+mn-lt"/>
                <a:cs typeface="+mn-lt"/>
              </a:rPr>
              <a:t>Develop and implement targeted improvement programs for maternity, neonatal and paediatric services to strengthen clinical governance, incident review, reporting processes and quality improvement capability.</a:t>
            </a:r>
            <a:endParaRPr lang="en-US"/>
          </a:p>
        </p:txBody>
      </p:sp>
    </p:spTree>
    <p:extLst>
      <p:ext uri="{BB962C8B-B14F-4D97-AF65-F5344CB8AC3E}">
        <p14:creationId xmlns:p14="http://schemas.microsoft.com/office/powerpoint/2010/main" val="88191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454859" y="1136165"/>
            <a:ext cx="8069695" cy="3531998"/>
          </a:xfrm>
        </p:spPr>
        <p:txBody>
          <a:bodyPr vert="horz" lIns="36000" tIns="36000" rIns="36000" bIns="36000" rtlCol="0" anchor="t">
            <a:noAutofit/>
          </a:bodyPr>
          <a:lstStyle/>
          <a:p>
            <a:pPr marL="467995" lvl="2" indent="-467995">
              <a:tabLst>
                <a:tab pos="457200" algn="l"/>
              </a:tabLst>
            </a:pPr>
            <a:r>
              <a:rPr lang="en-AU" dirty="0"/>
              <a:t>Clinical governance was a key area of concern in the </a:t>
            </a:r>
            <a:r>
              <a:rPr lang="en-AU" dirty="0">
                <a:hlinkClick r:id="rId2">
                  <a:extLst>
                    <a:ext uri="{A12FA001-AC4F-418D-AE19-62706E023703}">
                      <ahyp:hlinkClr xmlns:ahyp="http://schemas.microsoft.com/office/drawing/2018/hyperlinkcolor" val="tx"/>
                    </a:ext>
                  </a:extLst>
                </a:hlinkClick>
              </a:rPr>
              <a:t>Targeting Zero</a:t>
            </a:r>
            <a:r>
              <a:rPr lang="en-AU" dirty="0"/>
              <a:t> report. To ensure services are safe and high-quality, clinical governance capability must continue to be an area of focus. </a:t>
            </a:r>
          </a:p>
          <a:p>
            <a:pPr marL="467995" lvl="2" indent="-467995">
              <a:tabLst>
                <a:tab pos="457200" algn="l"/>
              </a:tabLst>
            </a:pPr>
            <a:r>
              <a:rPr lang="en-AU" dirty="0">
                <a:hlinkClick r:id="rId3">
                  <a:extLst>
                    <a:ext uri="{A12FA001-AC4F-418D-AE19-62706E023703}">
                      <ahyp:hlinkClr xmlns:ahyp="http://schemas.microsoft.com/office/drawing/2018/hyperlinkcolor" val="tx"/>
                    </a:ext>
                  </a:extLst>
                </a:hlinkClick>
              </a:rPr>
              <a:t>SCV clinical governance</a:t>
            </a:r>
            <a:r>
              <a:rPr lang="en-AU" dirty="0"/>
              <a:t> training – for boards and executives to strengthen leadership, culture and improve clinical outcomes.</a:t>
            </a:r>
          </a:p>
          <a:p>
            <a:pPr marL="467995" lvl="2" indent="-467995">
              <a:tabLst>
                <a:tab pos="457200" algn="l"/>
              </a:tabLst>
            </a:pPr>
            <a:r>
              <a:rPr lang="en-AU" dirty="0"/>
              <a:t> </a:t>
            </a:r>
            <a:r>
              <a:rPr lang="en-AU" dirty="0">
                <a:hlinkClick r:id="rId3">
                  <a:extLst>
                    <a:ext uri="{A12FA001-AC4F-418D-AE19-62706E023703}">
                      <ahyp:hlinkClr xmlns:ahyp="http://schemas.microsoft.com/office/drawing/2018/hyperlinkcolor" val="tx"/>
                    </a:ext>
                  </a:extLst>
                </a:hlinkClick>
              </a:rPr>
              <a:t>SCV clinical governance assessment tool </a:t>
            </a:r>
            <a:r>
              <a:rPr lang="en-AU" dirty="0"/>
              <a:t>– determine clinical governance capability and performance and areas for improvement. </a:t>
            </a:r>
          </a:p>
          <a:p>
            <a:pPr marL="467995" lvl="2" indent="-467995">
              <a:tabLst>
                <a:tab pos="457200" algn="l"/>
              </a:tabLst>
            </a:pPr>
            <a:r>
              <a:rPr lang="en-AU" dirty="0"/>
              <a:t>Other considerations – clinical incident management system, clear escalation policies and clinical governance improvement plans. </a:t>
            </a:r>
          </a:p>
          <a:p>
            <a:pPr marL="342900" indent="-342900">
              <a:buClr>
                <a:schemeClr val="tx2"/>
              </a:buClr>
              <a:buFont typeface="Arial" panose="020B0604020202020204" pitchFamily="34" charset="0"/>
              <a:buChar char="•"/>
              <a:tabLst>
                <a:tab pos="457200" algn="l"/>
              </a:tabLst>
            </a:pPr>
            <a:endParaRPr lang="en-AU" dirty="0"/>
          </a:p>
        </p:txBody>
      </p:sp>
      <p:sp>
        <p:nvSpPr>
          <p:cNvPr id="3" name="Title 2">
            <a:extLst>
              <a:ext uri="{FF2B5EF4-FFF2-40B4-BE49-F238E27FC236}">
                <a16:creationId xmlns:a16="http://schemas.microsoft.com/office/drawing/2014/main" id="{B65224EC-D8F3-41B3-81F9-3BD52E65CAF7}"/>
              </a:ext>
            </a:extLst>
          </p:cNvPr>
          <p:cNvSpPr>
            <a:spLocks noGrp="1"/>
          </p:cNvSpPr>
          <p:nvPr>
            <p:ph type="title"/>
          </p:nvPr>
        </p:nvSpPr>
        <p:spPr>
          <a:xfrm>
            <a:off x="702000" y="701628"/>
            <a:ext cx="7740000" cy="434537"/>
          </a:xfrm>
        </p:spPr>
        <p:txBody>
          <a:bodyPr/>
          <a:lstStyle/>
          <a:p>
            <a:r>
              <a:rPr lang="en-AU"/>
              <a:t>About the recommendation </a:t>
            </a:r>
          </a:p>
        </p:txBody>
      </p:sp>
    </p:spTree>
    <p:extLst>
      <p:ext uri="{BB962C8B-B14F-4D97-AF65-F5344CB8AC3E}">
        <p14:creationId xmlns:p14="http://schemas.microsoft.com/office/powerpoint/2010/main" val="64506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2339594"/>
            <a:ext cx="7290214" cy="641811"/>
          </a:xfrm>
        </p:spPr>
        <p:txBody>
          <a:bodyPr anchor="b">
            <a:normAutofit/>
          </a:bodyPr>
          <a:lstStyle/>
          <a:p>
            <a:pPr algn="l"/>
            <a:r>
              <a:rPr lang="en-AU" sz="2400">
                <a:effectLst>
                  <a:glow rad="38100">
                    <a:schemeClr val="bg1">
                      <a:lumMod val="65000"/>
                      <a:lumOff val="35000"/>
                      <a:alpha val="50000"/>
                    </a:schemeClr>
                  </a:glow>
                </a:effectLst>
              </a:rPr>
              <a:t>Good practice points</a:t>
            </a:r>
          </a:p>
        </p:txBody>
      </p:sp>
      <p:sp>
        <p:nvSpPr>
          <p:cNvPr id="7" name="Content Placeholder 1">
            <a:extLst>
              <a:ext uri="{FF2B5EF4-FFF2-40B4-BE49-F238E27FC236}">
                <a16:creationId xmlns:a16="http://schemas.microsoft.com/office/drawing/2014/main" id="{986369BD-DAFB-4B6F-9203-0E9307884B99}"/>
              </a:ext>
            </a:extLst>
          </p:cNvPr>
          <p:cNvSpPr txBox="1">
            <a:spLocks/>
          </p:cNvSpPr>
          <p:nvPr/>
        </p:nvSpPr>
        <p:spPr>
          <a:xfrm>
            <a:off x="742959" y="3042878"/>
            <a:ext cx="7695178" cy="1601800"/>
          </a:xfrm>
          <a:prstGeom prst="rect">
            <a:avLst/>
          </a:prstGeom>
        </p:spPr>
        <p:txBody>
          <a:bodyPr vert="horz" lIns="36000" tIns="36000" rIns="36000" bIns="36000" rtlCol="0" anchor="t">
            <a:noAutofit/>
          </a:bodyPr>
          <a:lstStyle>
            <a:lvl1pPr marL="0" indent="0" algn="ctr" defTabSz="685800" rtl="0" eaLnBrk="1" latinLnBrk="0" hangingPunct="1">
              <a:lnSpc>
                <a:spcPct val="98000"/>
              </a:lnSpc>
              <a:spcBef>
                <a:spcPts val="0"/>
              </a:spcBef>
              <a:spcAft>
                <a:spcPts val="1300"/>
              </a:spcAft>
              <a:buFontTx/>
              <a:buNone/>
              <a:defRPr sz="1575" kern="1200" baseline="0">
                <a:gradFill flip="none" rotWithShape="1">
                  <a:gsLst>
                    <a:gs pos="0">
                      <a:schemeClr val="tx1"/>
                    </a:gs>
                    <a:gs pos="100000">
                      <a:schemeClr val="tx1">
                        <a:lumMod val="75000"/>
                      </a:schemeClr>
                    </a:gs>
                  </a:gsLst>
                  <a:lin ang="5400000" scaled="0"/>
                  <a:tileRect/>
                </a:gradFill>
                <a:latin typeface="+mn-lt"/>
                <a:ea typeface="+mn-ea"/>
                <a:cs typeface="+mn-cs"/>
              </a:defRPr>
            </a:lvl1pPr>
            <a:lvl2pPr marL="342900" indent="0" algn="ctr" defTabSz="685800" rtl="0" eaLnBrk="1" latinLnBrk="0" hangingPunct="1">
              <a:lnSpc>
                <a:spcPct val="98000"/>
              </a:lnSpc>
              <a:spcBef>
                <a:spcPts val="375"/>
              </a:spcBef>
              <a:buFontTx/>
              <a:buNone/>
              <a:defRPr sz="2000" b="1" i="0" kern="1200" baseline="0">
                <a:solidFill>
                  <a:schemeClr val="tx1">
                    <a:tint val="75000"/>
                  </a:schemeClr>
                </a:solidFill>
                <a:latin typeface="+mj-lt"/>
                <a:ea typeface="+mn-ea"/>
                <a:cs typeface="+mn-cs"/>
              </a:defRPr>
            </a:lvl2pPr>
            <a:lvl3pPr marL="685800" indent="0" algn="ctr" defTabSz="685800" rtl="0" eaLnBrk="1" latinLnBrk="0" hangingPunct="1">
              <a:lnSpc>
                <a:spcPct val="98000"/>
              </a:lnSpc>
              <a:spcBef>
                <a:spcPts val="0"/>
              </a:spcBef>
              <a:spcAft>
                <a:spcPts val="1300"/>
              </a:spcAft>
              <a:buClr>
                <a:srgbClr val="0063A5"/>
              </a:buClr>
              <a:buSzPct val="120000"/>
              <a:buFont typeface="Calibri" panose="020F0502020204030204" pitchFamily="34" charset="0"/>
              <a:buNone/>
              <a:defRPr sz="2000" kern="1200" baseline="0">
                <a:solidFill>
                  <a:schemeClr val="tx1">
                    <a:tint val="75000"/>
                  </a:schemeClr>
                </a:solidFill>
                <a:latin typeface="+mn-lt"/>
                <a:ea typeface="+mn-ea"/>
                <a:cs typeface="+mn-cs"/>
              </a:defRPr>
            </a:lvl3pPr>
            <a:lvl4pPr marL="1028700" indent="0" algn="ctr" defTabSz="685800" rtl="0" eaLnBrk="1" latinLnBrk="0" hangingPunct="1">
              <a:lnSpc>
                <a:spcPct val="98000"/>
              </a:lnSpc>
              <a:spcBef>
                <a:spcPts val="0"/>
              </a:spcBef>
              <a:spcAft>
                <a:spcPts val="1300"/>
              </a:spcAft>
              <a:buClr>
                <a:srgbClr val="0063A5"/>
              </a:buClr>
              <a:buSzPct val="100000"/>
              <a:buFont typeface="Arial" panose="020B0604020202020204" pitchFamily="34" charset="0"/>
              <a:buNone/>
              <a:defRPr sz="2000" kern="1200">
                <a:solidFill>
                  <a:schemeClr val="tx1">
                    <a:tint val="75000"/>
                  </a:schemeClr>
                </a:solidFill>
                <a:latin typeface="+mn-lt"/>
                <a:ea typeface="+mn-ea"/>
                <a:cs typeface="+mn-cs"/>
              </a:defRPr>
            </a:lvl4pPr>
            <a:lvl5pPr marL="1371600" indent="0" algn="ctr" defTabSz="685800" rtl="0" eaLnBrk="1" latinLnBrk="0" hangingPunct="1">
              <a:lnSpc>
                <a:spcPct val="98000"/>
              </a:lnSpc>
              <a:spcBef>
                <a:spcPts val="0"/>
              </a:spcBef>
              <a:spcAft>
                <a:spcPts val="1300"/>
              </a:spcAft>
              <a:buClr>
                <a:srgbClr val="0063A5"/>
              </a:buClr>
              <a:buSzPct val="120000"/>
              <a:buFont typeface="Wingdings" panose="05000000000000000000" pitchFamily="2" charset="2"/>
              <a:buNone/>
              <a:defRPr sz="2000" kern="1200">
                <a:solidFill>
                  <a:schemeClr val="tx1">
                    <a:tint val="7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pPr marL="0" marR="0" lvl="0" indent="0" algn="l" defTabSz="685800" rtl="0" eaLnBrk="1" fontAlgn="auto" latinLnBrk="0" hangingPunct="1">
              <a:lnSpc>
                <a:spcPct val="98000"/>
              </a:lnSpc>
              <a:spcBef>
                <a:spcPts val="0"/>
              </a:spcBef>
              <a:spcAft>
                <a:spcPts val="1300"/>
              </a:spcAft>
              <a:buClrTx/>
              <a:buSzTx/>
              <a:buFontTx/>
              <a:buNone/>
              <a:tabLst/>
              <a:defRPr/>
            </a:pPr>
            <a:r>
              <a:rPr kumimoji="0" lang="en-AU" sz="1800" b="0"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rPr>
              <a:t>Good practice points reflect the findings of CCOPMM’s review of all cases of maternal, perinatal and paediatric mortality, and severe acute maternal morbidity in a reporting year</a:t>
            </a:r>
          </a:p>
          <a:p>
            <a:pPr marL="0" marR="0" lvl="0" indent="0" algn="l" defTabSz="685800" rtl="0" eaLnBrk="1" fontAlgn="auto" latinLnBrk="0" hangingPunct="1">
              <a:lnSpc>
                <a:spcPct val="98000"/>
              </a:lnSpc>
              <a:spcBef>
                <a:spcPts val="0"/>
              </a:spcBef>
              <a:spcAft>
                <a:spcPts val="1300"/>
              </a:spcAft>
              <a:buClrTx/>
              <a:buSzTx/>
              <a:buFontTx/>
              <a:buNone/>
              <a:tabLst/>
              <a:defRPr/>
            </a:pPr>
            <a:r>
              <a:rPr kumimoji="0" lang="en-AU" sz="1800" b="0"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rPr>
              <a:t>They are designed to guide local improvements in clinical performance and can relate to our </a:t>
            </a:r>
            <a:r>
              <a:rPr kumimoji="0" lang="en-AU" sz="1800" b="1"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rPr>
              <a:t>clinical care and/or the system or service we work in</a:t>
            </a:r>
            <a:endParaRPr kumimoji="0" lang="en-AU" sz="1800" b="0"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endParaRPr>
          </a:p>
          <a:p>
            <a:pPr marL="0" marR="0" lvl="0" indent="0" algn="ctr" defTabSz="685800" rtl="0" eaLnBrk="1" fontAlgn="auto" latinLnBrk="0" hangingPunct="1">
              <a:lnSpc>
                <a:spcPct val="98000"/>
              </a:lnSpc>
              <a:spcBef>
                <a:spcPts val="0"/>
              </a:spcBef>
              <a:spcAft>
                <a:spcPts val="1300"/>
              </a:spcAft>
              <a:buClrTx/>
              <a:buSzTx/>
              <a:buFontTx/>
              <a:buNone/>
              <a:tabLst/>
              <a:defRPr/>
            </a:pPr>
            <a:endParaRPr kumimoji="0" lang="en-AU" sz="1600" b="0" i="0" u="none" strike="noStrike" kern="1200" cap="none" spc="0" normalizeH="0" baseline="0" noProof="0">
              <a:ln>
                <a:noFill/>
              </a:ln>
              <a:gradFill flip="none" rotWithShape="1">
                <a:gsLst>
                  <a:gs pos="0">
                    <a:srgbClr val="000000"/>
                  </a:gs>
                  <a:gs pos="100000">
                    <a:srgbClr val="000000">
                      <a:lumMod val="75000"/>
                    </a:srgbClr>
                  </a:gs>
                </a:gsLst>
                <a:lin ang="5400000" scaled="0"/>
                <a:tileRect/>
              </a:gradFill>
              <a:effectLst/>
              <a:uLnTx/>
              <a:uFillTx/>
              <a:latin typeface="Arial" panose="020F0502020204030204"/>
              <a:cs typeface="Arial"/>
            </a:endParaRPr>
          </a:p>
        </p:txBody>
      </p:sp>
      <p:pic>
        <p:nvPicPr>
          <p:cNvPr id="9218" name="Picture 2">
            <a:extLst>
              <a:ext uri="{FF2B5EF4-FFF2-40B4-BE49-F238E27FC236}">
                <a16:creationId xmlns:a16="http://schemas.microsoft.com/office/drawing/2014/main" id="{ADEB3EFB-D1E2-4862-BCE7-87EBBD227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45" y="739170"/>
            <a:ext cx="7742591" cy="160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56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a:xfrm>
            <a:off x="684000" y="1782001"/>
            <a:ext cx="7740000" cy="2289937"/>
          </a:xfrm>
        </p:spPr>
        <p:txBody>
          <a:bodyPr vert="horz" lIns="36000" tIns="36000" rIns="36000" bIns="36000" rtlCol="0" anchor="t">
            <a:noAutofit/>
          </a:bodyPr>
          <a:lstStyle/>
          <a:p>
            <a:pPr marL="342900" indent="-342900">
              <a:buClr>
                <a:schemeClr val="tx2"/>
              </a:buClr>
              <a:buFont typeface="Arial" panose="020B0604020202020204" pitchFamily="34" charset="0"/>
              <a:buChar char="•"/>
            </a:pPr>
            <a:r>
              <a:rPr lang="en-AU" sz="2400">
                <a:effectLst/>
                <a:latin typeface="Arial" panose="020B0604020202020204" pitchFamily="34" charset="0"/>
                <a:ea typeface="Times New Roman" panose="02020603050405020304" pitchFamily="18" charset="0"/>
                <a:cs typeface="Arial" panose="020B0604020202020204" pitchFamily="34" charset="0"/>
              </a:rPr>
              <a:t>Clinicians are reminded of the importance of prophylactic anticoagulation for clinical scenarios that place the patient at high risk of thromboembolism.</a:t>
            </a:r>
          </a:p>
          <a:p>
            <a:pPr marL="342900" indent="-342900">
              <a:buClr>
                <a:schemeClr val="tx2"/>
              </a:buClr>
              <a:buFont typeface="Arial" panose="020B0604020202020204" pitchFamily="34" charset="0"/>
              <a:buChar char="•"/>
            </a:pPr>
            <a:r>
              <a:rPr lang="en-AU" sz="2400">
                <a:effectLst/>
                <a:latin typeface="Arial" panose="020B0604020202020204" pitchFamily="34" charset="0"/>
                <a:ea typeface="Times New Roman" panose="02020603050405020304" pitchFamily="18" charset="0"/>
                <a:cs typeface="Arial" panose="020B0604020202020204" pitchFamily="34" charset="0"/>
              </a:rPr>
              <a:t>Balancing the relative risk of haemorrhage and thrombosis can be difficult and clinicians should consider a risk-stratified thromboprophylaxis model</a:t>
            </a:r>
            <a:r>
              <a:rPr lang="en-AU" sz="2400" baseline="30000">
                <a:effectLst/>
                <a:latin typeface="Arial" panose="020B0604020202020204" pitchFamily="34" charset="0"/>
                <a:ea typeface="Times New Roman" panose="02020603050405020304" pitchFamily="18" charset="0"/>
                <a:cs typeface="Arial" panose="020B0604020202020204" pitchFamily="34" charset="0"/>
              </a:rPr>
              <a:t>1</a:t>
            </a:r>
            <a:r>
              <a:rPr lang="en-AU" sz="2400">
                <a:effectLst/>
                <a:latin typeface="Arial" panose="020B0604020202020204" pitchFamily="34" charset="0"/>
                <a:ea typeface="Times New Roman" panose="02020603050405020304" pitchFamily="18" charset="0"/>
                <a:cs typeface="Arial" panose="020B0604020202020204" pitchFamily="34"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800"/>
          </a:p>
          <a:p>
            <a:r>
              <a:rPr lang="en-AU" sz="800">
                <a:effectLst/>
                <a:ea typeface="Times New Roman" panose="02020603050405020304" pitchFamily="18" charset="0"/>
                <a:cs typeface="Arial" panose="020B0604020202020204" pitchFamily="34" charset="0"/>
              </a:rPr>
              <a:t>1. </a:t>
            </a:r>
            <a:r>
              <a:rPr lang="en-AU" sz="800" err="1">
                <a:effectLst/>
                <a:ea typeface="Times New Roman" panose="02020603050405020304" pitchFamily="18" charset="0"/>
                <a:cs typeface="Arial" panose="020B0604020202020204" pitchFamily="34" charset="0"/>
              </a:rPr>
              <a:t>Chalal</a:t>
            </a:r>
            <a:r>
              <a:rPr lang="en-AU" sz="800">
                <a:effectLst/>
                <a:ea typeface="Times New Roman" panose="02020603050405020304" pitchFamily="18" charset="0"/>
                <a:cs typeface="Arial" panose="020B0604020202020204" pitchFamily="34" charset="0"/>
              </a:rPr>
              <a:t> R, Alexander M, Yee K, et al. Impact of a risk-stratified thromboprophylaxis protocol on the incidence of postoperative venous thromboembolism and bleeding. Anaesthesia 2020; 75: 1028-1038.</a:t>
            </a:r>
            <a:endParaRPr lang="en-AU" sz="800">
              <a:effectLst/>
              <a:ea typeface="Times New Roman" panose="02020603050405020304" pitchFamily="18" charset="0"/>
              <a:cs typeface="Times New Roman" panose="02020603050405020304" pitchFamily="18" charset="0"/>
            </a:endParaRPr>
          </a:p>
          <a:p>
            <a:endParaRPr lang="en-AU"/>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a:xfrm>
            <a:off x="684000" y="900000"/>
            <a:ext cx="7740000" cy="566850"/>
          </a:xfrm>
        </p:spPr>
        <p:txBody>
          <a:bodyPr/>
          <a:lstStyle/>
          <a:p>
            <a:r>
              <a:rPr lang="en-AU"/>
              <a:t>Good practice point – 1 </a:t>
            </a:r>
          </a:p>
        </p:txBody>
      </p:sp>
    </p:spTree>
    <p:extLst>
      <p:ext uri="{BB962C8B-B14F-4D97-AF65-F5344CB8AC3E}">
        <p14:creationId xmlns:p14="http://schemas.microsoft.com/office/powerpoint/2010/main" val="3315563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a:xfrm>
            <a:off x="684000" y="1782000"/>
            <a:ext cx="7740000" cy="2189925"/>
          </a:xfrm>
        </p:spPr>
        <p:txBody>
          <a:bodyPr/>
          <a:lstStyle/>
          <a:p>
            <a:pPr marL="342900" indent="-342900">
              <a:buClr>
                <a:schemeClr val="tx2"/>
              </a:buClr>
              <a:buFont typeface="Arial" panose="020B0604020202020204" pitchFamily="34" charset="0"/>
              <a:buChar char="•"/>
            </a:pPr>
            <a:r>
              <a:rPr lang="en-AU" sz="2400">
                <a:effectLst/>
                <a:latin typeface="Arial" panose="020B0604020202020204" pitchFamily="34" charset="0"/>
                <a:ea typeface="Times New Roman" panose="02020603050405020304" pitchFamily="18" charset="0"/>
                <a:cs typeface="Arial" panose="020B0604020202020204" pitchFamily="34" charset="0"/>
              </a:rPr>
              <a:t>The use of ergometrine to treat postpartum haemorrhage in hypertensive patients may precipitate a hypertensive crisis. </a:t>
            </a:r>
          </a:p>
          <a:p>
            <a:pPr marL="342900" indent="-342900">
              <a:buClr>
                <a:schemeClr val="tx2"/>
              </a:buClr>
              <a:buFont typeface="Arial" panose="020B0604020202020204" pitchFamily="34" charset="0"/>
              <a:buChar char="•"/>
            </a:pPr>
            <a:r>
              <a:rPr lang="en-AU" sz="2400">
                <a:effectLst/>
                <a:latin typeface="Arial" panose="020B0604020202020204" pitchFamily="34" charset="0"/>
                <a:ea typeface="Times New Roman" panose="02020603050405020304" pitchFamily="18" charset="0"/>
                <a:cs typeface="Arial" panose="020B0604020202020204" pitchFamily="34" charset="0"/>
              </a:rPr>
              <a:t>Administration should be under the guidance of a Consultant </a:t>
            </a:r>
            <a:r>
              <a:rPr lang="en-AU" sz="2400">
                <a:latin typeface="Arial" panose="020B0604020202020204" pitchFamily="34" charset="0"/>
                <a:ea typeface="Times New Roman" panose="02020603050405020304" pitchFamily="18" charset="0"/>
                <a:cs typeface="Arial" panose="020B0604020202020204" pitchFamily="34" charset="0"/>
              </a:rPr>
              <a:t>O</a:t>
            </a:r>
            <a:r>
              <a:rPr lang="en-AU" sz="2400">
                <a:effectLst/>
                <a:latin typeface="Arial" panose="020B0604020202020204" pitchFamily="34" charset="0"/>
                <a:ea typeface="Times New Roman" panose="02020603050405020304" pitchFamily="18" charset="0"/>
                <a:cs typeface="Arial" panose="020B0604020202020204" pitchFamily="34" charset="0"/>
              </a:rPr>
              <a:t>bstetrician and only after both oxytocin and </a:t>
            </a:r>
            <a:r>
              <a:rPr lang="en-AU" sz="2400" err="1">
                <a:effectLst/>
                <a:latin typeface="Arial" panose="020B0604020202020204" pitchFamily="34" charset="0"/>
                <a:ea typeface="Times New Roman" panose="02020603050405020304" pitchFamily="18" charset="0"/>
                <a:cs typeface="Arial" panose="020B0604020202020204" pitchFamily="34" charset="0"/>
              </a:rPr>
              <a:t>carboprost</a:t>
            </a:r>
            <a:r>
              <a:rPr lang="en-AU" sz="2400">
                <a:effectLst/>
                <a:latin typeface="Arial" panose="020B0604020202020204" pitchFamily="34" charset="0"/>
                <a:ea typeface="Times New Roman" panose="02020603050405020304" pitchFamily="18" charset="0"/>
                <a:cs typeface="Arial" panose="020B0604020202020204" pitchFamily="34" charset="0"/>
              </a:rPr>
              <a:t> have proven ineffective.</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p>
            <a:endParaRPr lang="en-AU"/>
          </a:p>
          <a:p>
            <a:pPr lvl="0"/>
            <a:endParaRPr lang="en-AU"/>
          </a:p>
          <a:p>
            <a:endParaRPr lang="en-AU"/>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p:txBody>
          <a:bodyPr/>
          <a:lstStyle/>
          <a:p>
            <a:r>
              <a:rPr lang="en-AU"/>
              <a:t>Good practice point – 2 </a:t>
            </a:r>
          </a:p>
        </p:txBody>
      </p:sp>
    </p:spTree>
    <p:extLst>
      <p:ext uri="{BB962C8B-B14F-4D97-AF65-F5344CB8AC3E}">
        <p14:creationId xmlns:p14="http://schemas.microsoft.com/office/powerpoint/2010/main" val="131156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a:t>The Consultative Council on Obstetric and Paediatric Mortality and Morbidity (CCOPMM) is a statutory authority appointed by the Minister for Health.</a:t>
            </a:r>
          </a:p>
          <a:p>
            <a:r>
              <a:rPr lang="en-AU"/>
              <a:t>Chair: Adjunct Professor Tanya Farrell </a:t>
            </a:r>
          </a:p>
          <a:p>
            <a:r>
              <a:rPr lang="en-AU"/>
              <a:t>Operates under the </a:t>
            </a:r>
            <a:r>
              <a:rPr lang="en-AU" i="1"/>
              <a:t>Public Health and Wellbeing Act 2008</a:t>
            </a:r>
          </a:p>
          <a:p>
            <a:endParaRPr lang="en-AU"/>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a:latin typeface="Arial heading"/>
              </a:rPr>
              <a:t>About CCOPMM</a:t>
            </a:r>
            <a:br>
              <a:rPr lang="en-AU"/>
            </a:br>
            <a:endParaRPr lang="en-AU"/>
          </a:p>
        </p:txBody>
      </p:sp>
      <p:pic>
        <p:nvPicPr>
          <p:cNvPr id="1028" name="Picture 4">
            <a:extLst>
              <a:ext uri="{FF2B5EF4-FFF2-40B4-BE49-F238E27FC236}">
                <a16:creationId xmlns:a16="http://schemas.microsoft.com/office/drawing/2014/main" id="{687E0708-9158-4400-B8FB-567A493A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04968">
            <a:off x="7149996" y="2474663"/>
            <a:ext cx="1294256" cy="1665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7C49B5-A399-46BD-ADD8-7E8628F0036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97124" y="3366963"/>
            <a:ext cx="1118636" cy="1641957"/>
          </a:xfrm>
          <a:prstGeom prst="rect">
            <a:avLst/>
          </a:prstGeom>
        </p:spPr>
      </p:pic>
    </p:spTree>
    <p:extLst>
      <p:ext uri="{BB962C8B-B14F-4D97-AF65-F5344CB8AC3E}">
        <p14:creationId xmlns:p14="http://schemas.microsoft.com/office/powerpoint/2010/main" val="125957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6DC30C-48AB-40EC-9FAE-B3627A10E37B}"/>
              </a:ext>
            </a:extLst>
          </p:cNvPr>
          <p:cNvSpPr>
            <a:spLocks noGrp="1"/>
          </p:cNvSpPr>
          <p:nvPr>
            <p:ph sz="quarter" idx="13"/>
          </p:nvPr>
        </p:nvSpPr>
        <p:spPr>
          <a:xfrm>
            <a:off x="650662" y="1462913"/>
            <a:ext cx="7740000" cy="2880000"/>
          </a:xfrm>
        </p:spPr>
        <p:txBody>
          <a:bodyPr/>
          <a:lstStyle/>
          <a:p>
            <a:endParaRPr lang="en-AU"/>
          </a:p>
          <a:p>
            <a:r>
              <a:rPr lang="en-AU" sz="2400">
                <a:solidFill>
                  <a:srgbClr val="000000"/>
                </a:solidFill>
                <a:effectLst/>
                <a:latin typeface="Arial" panose="020B0604020202020204" pitchFamily="34" charset="0"/>
                <a:ea typeface="Arial" panose="020B0604020202020204" pitchFamily="34" charset="0"/>
                <a:cs typeface="Arial" panose="020B0604020202020204" pitchFamily="34" charset="0"/>
              </a:rPr>
              <a:t>Second trimester surgical abortion should be undertaken with the aid of intraoperative ultrasound guidance. This likely reduces the risk of perforation and can help ensure that the uterine cavity is completely evacuated.</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p>
            <a:endParaRPr lang="en-AU"/>
          </a:p>
        </p:txBody>
      </p:sp>
      <p:sp>
        <p:nvSpPr>
          <p:cNvPr id="3" name="Title 2">
            <a:extLst>
              <a:ext uri="{FF2B5EF4-FFF2-40B4-BE49-F238E27FC236}">
                <a16:creationId xmlns:a16="http://schemas.microsoft.com/office/drawing/2014/main" id="{AABEEDA2-CC86-4BBA-93CD-7F78B475356D}"/>
              </a:ext>
            </a:extLst>
          </p:cNvPr>
          <p:cNvSpPr>
            <a:spLocks noGrp="1"/>
          </p:cNvSpPr>
          <p:nvPr>
            <p:ph type="title"/>
          </p:nvPr>
        </p:nvSpPr>
        <p:spPr/>
        <p:txBody>
          <a:bodyPr/>
          <a:lstStyle/>
          <a:p>
            <a:r>
              <a:rPr lang="en-AU"/>
              <a:t>Good practice point – 3  </a:t>
            </a:r>
          </a:p>
        </p:txBody>
      </p:sp>
    </p:spTree>
    <p:extLst>
      <p:ext uri="{BB962C8B-B14F-4D97-AF65-F5344CB8AC3E}">
        <p14:creationId xmlns:p14="http://schemas.microsoft.com/office/powerpoint/2010/main" val="3912551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a:effectLst>
                  <a:glow rad="38100">
                    <a:schemeClr val="bg1">
                      <a:lumMod val="65000"/>
                      <a:lumOff val="35000"/>
                      <a:alpha val="50000"/>
                    </a:schemeClr>
                  </a:glow>
                </a:effectLst>
              </a:rPr>
              <a:t>For more information</a:t>
            </a:r>
            <a:endParaRPr lang="en-AU" sz="1400">
              <a:effectLst>
                <a:glow rad="38100">
                  <a:schemeClr val="bg1">
                    <a:lumMod val="65000"/>
                    <a:lumOff val="35000"/>
                    <a:alpha val="50000"/>
                  </a:schemeClr>
                </a:glow>
              </a:effectLst>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42959" y="3382128"/>
            <a:ext cx="6507167" cy="1430073"/>
          </a:xfrm>
        </p:spPr>
        <p:txBody>
          <a:bodyPr numCol="1" anchor="t">
            <a:normAutofit fontScale="92500" lnSpcReduction="20000"/>
          </a:bodyPr>
          <a:lstStyle/>
          <a:p>
            <a:pPr lvl="0" algn="l">
              <a:spcAft>
                <a:spcPts val="600"/>
              </a:spcAft>
            </a:pPr>
            <a:r>
              <a:rPr lang="en-AU" sz="1700" dirty="0"/>
              <a:t>Refer to CCOPMM’s other slide packs on:</a:t>
            </a:r>
          </a:p>
          <a:p>
            <a:pPr marL="285750" lvl="0" indent="-285750" algn="l">
              <a:spcAft>
                <a:spcPts val="600"/>
              </a:spcAft>
              <a:buClr>
                <a:schemeClr val="tx2"/>
              </a:buClr>
              <a:buSzPct val="120000"/>
              <a:buFont typeface="Arial" panose="020B0604020202020204" pitchFamily="34" charset="0"/>
              <a:buChar char="•"/>
            </a:pPr>
            <a:r>
              <a:rPr lang="en-AU" sz="1700" dirty="0"/>
              <a:t>Mothers and babies</a:t>
            </a:r>
          </a:p>
          <a:p>
            <a:pPr marL="285750" lvl="0" indent="-285750" algn="l">
              <a:spcAft>
                <a:spcPts val="600"/>
              </a:spcAft>
              <a:buClr>
                <a:schemeClr val="tx2"/>
              </a:buClr>
              <a:buSzPct val="120000"/>
              <a:buFont typeface="Arial" panose="020B0604020202020204" pitchFamily="34" charset="0"/>
              <a:buChar char="•"/>
            </a:pPr>
            <a:r>
              <a:rPr lang="en-AU" sz="1700" dirty="0"/>
              <a:t>Perinatal mortality</a:t>
            </a:r>
          </a:p>
          <a:p>
            <a:pPr marL="285750" lvl="0" indent="-285750" algn="l">
              <a:spcAft>
                <a:spcPts val="600"/>
              </a:spcAft>
              <a:buClr>
                <a:schemeClr val="tx2"/>
              </a:buClr>
              <a:buSzPct val="120000"/>
              <a:buFont typeface="Arial" panose="020B0604020202020204" pitchFamily="34" charset="0"/>
              <a:buChar char="•"/>
            </a:pPr>
            <a:r>
              <a:rPr lang="en-AU" sz="1700" dirty="0"/>
              <a:t>Child and adolescent mortality</a:t>
            </a:r>
          </a:p>
          <a:p>
            <a:pPr marL="285750" indent="-285750" algn="l">
              <a:spcAft>
                <a:spcPts val="600"/>
              </a:spcAft>
              <a:buClr>
                <a:schemeClr val="tx2"/>
              </a:buClr>
              <a:buSzPct val="120000"/>
              <a:buFont typeface="Arial" panose="020B0604020202020204" pitchFamily="34" charset="0"/>
              <a:buChar char="•"/>
            </a:pPr>
            <a:r>
              <a:rPr lang="en-AU" sz="1700" dirty="0"/>
              <a:t>2020 recommendations</a:t>
            </a:r>
          </a:p>
          <a:p>
            <a:pPr marL="285750" lvl="0" indent="-285750" algn="l">
              <a:buFont typeface="Arial" panose="020B0604020202020204" pitchFamily="34" charset="0"/>
              <a:buChar char="•"/>
            </a:pPr>
            <a:endParaRPr lang="en-AU" sz="1500" dirty="0"/>
          </a:p>
          <a:p>
            <a:endParaRPr lang="en-AU" sz="1500" dirty="0"/>
          </a:p>
        </p:txBody>
      </p:sp>
      <p:sp>
        <p:nvSpPr>
          <p:cNvPr id="4" name="TextBox 3">
            <a:extLst>
              <a:ext uri="{FF2B5EF4-FFF2-40B4-BE49-F238E27FC236}">
                <a16:creationId xmlns:a16="http://schemas.microsoft.com/office/drawing/2014/main" id="{5D949D89-A80F-40BF-9C08-3932F75982E5}"/>
              </a:ext>
            </a:extLst>
          </p:cNvPr>
          <p:cNvSpPr txBox="1"/>
          <p:nvPr/>
        </p:nvSpPr>
        <p:spPr>
          <a:xfrm>
            <a:off x="568094" y="2779467"/>
            <a:ext cx="8117917" cy="967829"/>
          </a:xfrm>
          <a:prstGeom prst="rect">
            <a:avLst/>
          </a:prstGeom>
          <a:noFill/>
        </p:spPr>
        <p:txBody>
          <a:bodyPr wrap="square" lIns="91440" tIns="45720" rIns="91440" bIns="45720" rtlCol="0" anchor="t">
            <a:spAutoFit/>
          </a:bodyPr>
          <a:lstStyle/>
          <a:p>
            <a:pPr algn="ctr"/>
            <a:r>
              <a:rPr lang="en-AU" sz="1600" dirty="0">
                <a:effectLst>
                  <a:glow rad="38100">
                    <a:prstClr val="white">
                      <a:lumMod val="65000"/>
                      <a:lumOff val="35000"/>
                      <a:alpha val="50000"/>
                    </a:prstClr>
                  </a:glow>
                </a:effectLst>
                <a:ea typeface="+mn-lt"/>
                <a:cs typeface="+mn-lt"/>
                <a:hlinkClick r:id="rId2"/>
              </a:rPr>
              <a:t>www.bettersafercare.vic.gov.au/reports-and-publications/victorias-mothers-babies-and-children-2020-report</a:t>
            </a:r>
            <a:endParaRPr lang="en-US" sz="1600" dirty="0"/>
          </a:p>
          <a:p>
            <a:pPr algn="ctr"/>
            <a:endParaRPr lang="en-AU" sz="1500" dirty="0">
              <a:effectLst>
                <a:glow rad="38100">
                  <a:prstClr val="white">
                    <a:lumMod val="65000"/>
                    <a:lumOff val="35000"/>
                    <a:alpha val="50000"/>
                  </a:prstClr>
                </a:glow>
              </a:effectLst>
            </a:endParaRPr>
          </a:p>
        </p:txBody>
      </p:sp>
      <p:pic>
        <p:nvPicPr>
          <p:cNvPr id="7" name="Picture 2">
            <a:extLst>
              <a:ext uri="{FF2B5EF4-FFF2-40B4-BE49-F238E27FC236}">
                <a16:creationId xmlns:a16="http://schemas.microsoft.com/office/drawing/2014/main" id="{6A51224A-361F-4EEA-AA69-80E2ADA4E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45" y="739170"/>
            <a:ext cx="7742591" cy="160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64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p:txBody>
          <a:bodyPr/>
          <a:lstStyle/>
          <a:p>
            <a:r>
              <a:rPr lang="en-AU"/>
              <a:t>	www.bettersafercare.vic.gov.au</a:t>
            </a:r>
          </a:p>
          <a:p>
            <a:r>
              <a:rPr lang="en-AU"/>
              <a:t>	</a:t>
            </a:r>
            <a:r>
              <a:rPr lang="en-AU" u="sng">
                <a:solidFill>
                  <a:schemeClr val="tx2"/>
                </a:solidFill>
              </a:rPr>
              <a:t>tanya.farrell@safercare.vic.gov.au</a:t>
            </a:r>
          </a:p>
          <a:p>
            <a:r>
              <a:rPr lang="en-AU"/>
              <a:t>	@</a:t>
            </a:r>
            <a:r>
              <a:rPr lang="en-AU" err="1"/>
              <a:t>safercarevic</a:t>
            </a:r>
            <a:r>
              <a:rPr lang="en-AU"/>
              <a:t> @TanyaFarrell13</a:t>
            </a:r>
          </a:p>
          <a:p>
            <a:r>
              <a:rPr lang="en-AU"/>
              <a:t>	Safer Care Victoria</a:t>
            </a: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686"/>
          <a:stretch/>
        </p:blipFill>
        <p:spPr>
          <a:xfrm>
            <a:off x="909176" y="1728000"/>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719" y="2293620"/>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26" y="2774286"/>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5">
            <a:extLst>
              <a:ext uri="{28A0092B-C50C-407E-A947-70E740481C1C}">
                <a14:useLocalDpi xmlns:a14="http://schemas.microsoft.com/office/drawing/2010/main" val="0"/>
              </a:ext>
            </a:extLst>
          </a:blip>
          <a:srcRect l="26326" t="32840" r="30457" b="31375"/>
          <a:stretch/>
        </p:blipFill>
        <p:spPr>
          <a:xfrm>
            <a:off x="827462" y="3116581"/>
            <a:ext cx="490798" cy="406394"/>
          </a:xfrm>
          <a:prstGeom prst="rect">
            <a:avLst/>
          </a:prstGeom>
        </p:spPr>
      </p:pic>
    </p:spTree>
    <p:extLst>
      <p:ext uri="{BB962C8B-B14F-4D97-AF65-F5344CB8AC3E}">
        <p14:creationId xmlns:p14="http://schemas.microsoft.com/office/powerpoint/2010/main" val="145413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84000" y="1509773"/>
            <a:ext cx="7740000" cy="3041285"/>
          </a:xfrm>
        </p:spPr>
        <p:txBody>
          <a:bodyPr/>
          <a:lstStyle/>
          <a:p>
            <a:pPr marL="0" lvl="2" indent="0">
              <a:buNone/>
            </a:pPr>
            <a:r>
              <a:rPr lang="en-AU"/>
              <a:t>Legislative responsibility for data collection:</a:t>
            </a:r>
          </a:p>
          <a:p>
            <a:pPr lvl="2"/>
            <a:r>
              <a:rPr lang="en-AU"/>
              <a:t>Victorian Perinatal Data Collection (VPDC)</a:t>
            </a:r>
          </a:p>
          <a:p>
            <a:pPr lvl="2"/>
            <a:r>
              <a:rPr lang="en-AU"/>
              <a:t>Victorian Congenital anomalies register (VCAR)</a:t>
            </a:r>
          </a:p>
          <a:p>
            <a:pPr marL="0" lvl="2" indent="0">
              <a:buNone/>
            </a:pPr>
            <a:r>
              <a:rPr lang="en-AU"/>
              <a:t>Legislative responsibility for health surveillance: </a:t>
            </a:r>
          </a:p>
          <a:p>
            <a:pPr lvl="2"/>
            <a:r>
              <a:rPr lang="en-AU"/>
              <a:t>Mortality collections and review of perinatal, child and adolescent, and maternal mortality</a:t>
            </a:r>
          </a:p>
          <a:p>
            <a:pPr lvl="2"/>
            <a:r>
              <a:rPr lang="en-AU"/>
              <a:t>Morbidity collections: severe acute maternal morbidity (SAMM)</a:t>
            </a:r>
          </a:p>
          <a:p>
            <a:pPr marL="342900" indent="-342900">
              <a:buFont typeface="Arial" panose="020B0604020202020204" pitchFamily="34" charset="0"/>
              <a:buChar char="•"/>
            </a:pPr>
            <a:endParaRPr lang="en-AU"/>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684000" y="900000"/>
            <a:ext cx="7740000" cy="531891"/>
          </a:xfrm>
        </p:spPr>
        <p:txBody>
          <a:bodyPr/>
          <a:lstStyle/>
          <a:p>
            <a:r>
              <a:rPr lang="en-AU">
                <a:latin typeface="Arial heading"/>
              </a:rPr>
              <a:t>About CCOPMM</a:t>
            </a:r>
          </a:p>
        </p:txBody>
      </p:sp>
    </p:spTree>
    <p:extLst>
      <p:ext uri="{BB962C8B-B14F-4D97-AF65-F5344CB8AC3E}">
        <p14:creationId xmlns:p14="http://schemas.microsoft.com/office/powerpoint/2010/main" val="182240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a:xfrm>
            <a:off x="720000" y="1211214"/>
            <a:ext cx="8210991" cy="3610954"/>
          </a:xfrm>
        </p:spPr>
        <p:txBody>
          <a:bodyPr vert="horz" lIns="36000" tIns="36000" rIns="36000" bIns="36000" rtlCol="0" anchor="t">
            <a:noAutofit/>
          </a:bodyPr>
          <a:lstStyle/>
          <a:p>
            <a:r>
              <a:rPr lang="en-AU" dirty="0"/>
              <a:t>CCOPMM has four subcommittees that undertake case reviews and report to CCOPMM. </a:t>
            </a:r>
          </a:p>
          <a:p>
            <a:pPr marL="467995" lvl="2" indent="-467995"/>
            <a:r>
              <a:rPr lang="en-AU" b="1" dirty="0"/>
              <a:t>Stillbirth </a:t>
            </a:r>
            <a:r>
              <a:rPr lang="en-AU" dirty="0"/>
              <a:t>– Chair: Professor Susan McDonald</a:t>
            </a:r>
            <a:endParaRPr lang="en-US" dirty="0"/>
          </a:p>
          <a:p>
            <a:pPr marL="467995" lvl="2" indent="-467995"/>
            <a:r>
              <a:rPr lang="en-AU" b="1" dirty="0"/>
              <a:t>Neonatal Mortality and Morbidity </a:t>
            </a:r>
            <a:r>
              <a:rPr lang="en-AU" dirty="0"/>
              <a:t>(0-27 days) – Chair: Professor Rod Hunt</a:t>
            </a:r>
          </a:p>
          <a:p>
            <a:pPr marL="467995" lvl="2" indent="-467995"/>
            <a:r>
              <a:rPr lang="en-AU" b="1" dirty="0"/>
              <a:t>Maternal Mortality and Morbidity </a:t>
            </a:r>
            <a:r>
              <a:rPr lang="en-AU" dirty="0"/>
              <a:t>– Chair: Professor Mark </a:t>
            </a:r>
            <a:r>
              <a:rPr lang="en-AU" dirty="0" err="1"/>
              <a:t>Umstad</a:t>
            </a:r>
            <a:endParaRPr lang="en-AU" dirty="0"/>
          </a:p>
          <a:p>
            <a:pPr marL="467995" lvl="2" indent="-467995"/>
            <a:r>
              <a:rPr lang="en-AU" b="1" dirty="0"/>
              <a:t>Child and Adolescent Mortality and Morbidity </a:t>
            </a:r>
            <a:r>
              <a:rPr lang="en-AU" dirty="0"/>
              <a:t>(28 days-17 years) – Chair: </a:t>
            </a:r>
            <a:r>
              <a:rPr lang="en-AU" dirty="0">
                <a:ea typeface="+mn-lt"/>
                <a:cs typeface="+mn-lt"/>
              </a:rPr>
              <a:t>Adjunct Clinical Associate Professor Rob Roseby </a:t>
            </a:r>
          </a:p>
          <a:p>
            <a:pPr marL="0" lvl="2" indent="0">
              <a:buNone/>
            </a:pPr>
            <a:endParaRPr lang="en-AU"/>
          </a:p>
          <a:p>
            <a:pPr marL="0" lvl="2" indent="0">
              <a:buNone/>
            </a:pPr>
            <a:endParaRPr lang="en-AU"/>
          </a:p>
          <a:p>
            <a:pPr marL="467995" lvl="2" indent="-467995"/>
            <a:endParaRPr lang="en-AU"/>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a:xfrm>
            <a:off x="717919" y="716804"/>
            <a:ext cx="7740000" cy="828000"/>
          </a:xfrm>
        </p:spPr>
        <p:txBody>
          <a:bodyPr/>
          <a:lstStyle/>
          <a:p>
            <a:r>
              <a:rPr lang="en-AU"/>
              <a:t>Undertaking case reviews</a:t>
            </a:r>
          </a:p>
        </p:txBody>
      </p:sp>
    </p:spTree>
    <p:extLst>
      <p:ext uri="{BB962C8B-B14F-4D97-AF65-F5344CB8AC3E}">
        <p14:creationId xmlns:p14="http://schemas.microsoft.com/office/powerpoint/2010/main" val="362491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a:xfrm>
            <a:off x="684000" y="1564878"/>
            <a:ext cx="7740000" cy="2880000"/>
          </a:xfrm>
        </p:spPr>
        <p:txBody>
          <a:bodyPr vert="horz" lIns="36000" tIns="36000" rIns="36000" bIns="36000" rtlCol="0" anchor="t">
            <a:noAutofit/>
          </a:bodyPr>
          <a:lstStyle/>
          <a:p>
            <a:r>
              <a:rPr lang="en-AU"/>
              <a:t>CCOPMM conducts research itself and provides data for research purposes. The CCOPMM </a:t>
            </a:r>
            <a:r>
              <a:rPr lang="en-AU" b="1"/>
              <a:t>Research and Reporting </a:t>
            </a:r>
            <a:r>
              <a:rPr lang="en-AU">
                <a:ea typeface="+mn-lt"/>
                <a:cs typeface="+mn-lt"/>
              </a:rPr>
              <a:t>subcommittee leads this work </a:t>
            </a:r>
            <a:r>
              <a:rPr lang="en-AU" b="1"/>
              <a:t>- </a:t>
            </a:r>
            <a:r>
              <a:rPr lang="en-AU"/>
              <a:t>Chair: Professor Caroline Homer.   </a:t>
            </a:r>
          </a:p>
          <a:p>
            <a:r>
              <a:rPr lang="en-AU"/>
              <a:t>CCOPMM identifies research priorities by:</a:t>
            </a:r>
            <a:endParaRPr lang="en-AU" b="1"/>
          </a:p>
          <a:p>
            <a:pPr marL="467995" lvl="2" indent="-467995"/>
            <a:r>
              <a:rPr lang="en-AU"/>
              <a:t>analysis of our reports, data and through case reviews    </a:t>
            </a:r>
          </a:p>
          <a:p>
            <a:pPr marL="467995" lvl="2" indent="-467995"/>
            <a:r>
              <a:rPr lang="en-AU"/>
              <a:t>collaborating with external research projects</a:t>
            </a:r>
          </a:p>
          <a:p>
            <a:endParaRPr lang="en-AU"/>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p:txBody>
          <a:bodyPr/>
          <a:lstStyle/>
          <a:p>
            <a:r>
              <a:rPr lang="en-AU"/>
              <a:t>Undertaking research </a:t>
            </a:r>
          </a:p>
        </p:txBody>
      </p:sp>
    </p:spTree>
    <p:extLst>
      <p:ext uri="{BB962C8B-B14F-4D97-AF65-F5344CB8AC3E}">
        <p14:creationId xmlns:p14="http://schemas.microsoft.com/office/powerpoint/2010/main" val="3539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p:txBody>
          <a:bodyPr/>
          <a:lstStyle/>
          <a:p>
            <a:pPr marL="342900" indent="-342900">
              <a:buClr>
                <a:schemeClr val="tx2"/>
              </a:buClr>
              <a:buFont typeface="Arial" panose="020B0604020202020204" pitchFamily="34" charset="0"/>
              <a:buChar char="•"/>
            </a:pPr>
            <a:r>
              <a:rPr lang="en-AU"/>
              <a:t>Independent oversight of all deaths and severe maternal morbidity  </a:t>
            </a:r>
          </a:p>
          <a:p>
            <a:pPr marL="342900" indent="-342900">
              <a:buClr>
                <a:schemeClr val="tx2"/>
              </a:buClr>
              <a:buFont typeface="Arial" panose="020B0604020202020204" pitchFamily="34" charset="0"/>
              <a:buChar char="•"/>
            </a:pPr>
            <a:r>
              <a:rPr lang="en-AU"/>
              <a:t>Highlight areas that require improvement – hospital and community </a:t>
            </a:r>
          </a:p>
          <a:p>
            <a:pPr marL="342900" indent="-342900">
              <a:buClr>
                <a:schemeClr val="tx2"/>
              </a:buClr>
              <a:buFont typeface="Arial" panose="020B0604020202020204" pitchFamily="34" charset="0"/>
              <a:buChar char="•"/>
            </a:pPr>
            <a:r>
              <a:rPr lang="en-AU"/>
              <a:t>Highlight areas for further research </a:t>
            </a:r>
          </a:p>
          <a:p>
            <a:pPr marL="342900" indent="-342900">
              <a:buClr>
                <a:schemeClr val="tx2"/>
              </a:buClr>
              <a:buFont typeface="Arial" panose="020B0604020202020204" pitchFamily="34" charset="0"/>
              <a:buChar char="•"/>
            </a:pPr>
            <a:r>
              <a:rPr lang="en-AU"/>
              <a:t>Inform the development of policies and guidelines</a:t>
            </a:r>
          </a:p>
          <a:p>
            <a:pPr marL="342900" indent="-342900">
              <a:buClr>
                <a:schemeClr val="tx2"/>
              </a:buClr>
              <a:buFont typeface="Arial" panose="020B0604020202020204" pitchFamily="34" charset="0"/>
              <a:buChar char="•"/>
            </a:pPr>
            <a:r>
              <a:rPr lang="en-AU"/>
              <a:t>Provide advice on areas for prioritisation and investment </a:t>
            </a:r>
          </a:p>
          <a:p>
            <a:endParaRPr lang="en-AU"/>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p:txBody>
          <a:bodyPr/>
          <a:lstStyle/>
          <a:p>
            <a:r>
              <a:rPr lang="en-AU">
                <a:latin typeface="Arial heading"/>
              </a:rPr>
              <a:t>Why we do what we do?</a:t>
            </a:r>
          </a:p>
        </p:txBody>
      </p:sp>
    </p:spTree>
    <p:extLst>
      <p:ext uri="{BB962C8B-B14F-4D97-AF65-F5344CB8AC3E}">
        <p14:creationId xmlns:p14="http://schemas.microsoft.com/office/powerpoint/2010/main" val="50310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DED17F3-BAC4-411A-85C9-43D20C29F1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
          <a:stretch/>
        </p:blipFill>
        <p:spPr bwMode="auto">
          <a:xfrm>
            <a:off x="684000" y="1782000"/>
            <a:ext cx="7776000" cy="3096000"/>
          </a:xfrm>
          <a:prstGeom prst="rect">
            <a:avLst/>
          </a:prstGeom>
          <a:solidFill>
            <a:srgbClr val="FFFFFF"/>
          </a:solidFill>
        </p:spPr>
      </p:pic>
      <p:sp>
        <p:nvSpPr>
          <p:cNvPr id="2" name="Rectangle 1">
            <a:extLst>
              <a:ext uri="{FF2B5EF4-FFF2-40B4-BE49-F238E27FC236}">
                <a16:creationId xmlns:a16="http://schemas.microsoft.com/office/drawing/2014/main" id="{2B3EC542-681F-4E71-956B-4ED12C281760}"/>
              </a:ext>
            </a:extLst>
          </p:cNvPr>
          <p:cNvSpPr/>
          <p:nvPr/>
        </p:nvSpPr>
        <p:spPr>
          <a:xfrm>
            <a:off x="684000" y="972000"/>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Maternal mortality and morbidity</a:t>
            </a:r>
          </a:p>
        </p:txBody>
      </p:sp>
    </p:spTree>
    <p:extLst>
      <p:ext uri="{BB962C8B-B14F-4D97-AF65-F5344CB8AC3E}">
        <p14:creationId xmlns:p14="http://schemas.microsoft.com/office/powerpoint/2010/main" val="32366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p:txBody>
          <a:bodyPr/>
          <a:lstStyle/>
          <a:p>
            <a:pPr marL="0" lvl="2" indent="0">
              <a:buNone/>
            </a:pPr>
            <a:r>
              <a:rPr lang="en-AU"/>
              <a:t>Include:</a:t>
            </a:r>
          </a:p>
          <a:p>
            <a:pPr lvl="2"/>
            <a:r>
              <a:rPr lang="en-AU"/>
              <a:t>All maternal deaths during pregnancy and within a year of birth</a:t>
            </a:r>
          </a:p>
          <a:p>
            <a:pPr lvl="2"/>
            <a:r>
              <a:rPr lang="en-AU"/>
              <a:t>All intensive care unit (ICU) admissions during pregnancy and up to 42 days after birth</a:t>
            </a:r>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t>Maternal mortality and morbidity </a:t>
            </a:r>
          </a:p>
        </p:txBody>
      </p:sp>
    </p:spTree>
    <p:extLst>
      <p:ext uri="{BB962C8B-B14F-4D97-AF65-F5344CB8AC3E}">
        <p14:creationId xmlns:p14="http://schemas.microsoft.com/office/powerpoint/2010/main" val="286016297"/>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179483B3A4E458E2DA955233B6DD4" ma:contentTypeVersion="12" ma:contentTypeDescription="Create a new document." ma:contentTypeScope="" ma:versionID="71d0c8d34f1622bd381dc295e727c4fe">
  <xsd:schema xmlns:xsd="http://www.w3.org/2001/XMLSchema" xmlns:xs="http://www.w3.org/2001/XMLSchema" xmlns:p="http://schemas.microsoft.com/office/2006/metadata/properties" xmlns:ns2="31b2e4f9-c376-4e2f-bd2e-796d1bcd5746" xmlns:ns3="7ee2ad8a-2b33-419f-875c-ac0e4cfc6b7f" targetNamespace="http://schemas.microsoft.com/office/2006/metadata/properties" ma:root="true" ma:fieldsID="9b7804eeb42800b3e68c54435492b790" ns2:_="" ns3:_="">
    <xsd:import namespace="31b2e4f9-c376-4e2f-bd2e-796d1bcd5746"/>
    <xsd:import namespace="7ee2ad8a-2b33-419f-875c-ac0e4cfc6b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e4f9-c376-4e2f-bd2e-796d1bcd5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e2ad8a-2b33-419f-875c-ac0e4cfc6b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ee2ad8a-2b33-419f-875c-ac0e4cfc6b7f">
      <UserInfo>
        <DisplayName>Julie Brophy (Health)</DisplayName>
        <AccountId>45</AccountId>
        <AccountType/>
      </UserInfo>
      <UserInfo>
        <DisplayName>Sarah Kenny (DHHS)</DisplayName>
        <AccountId>23</AccountId>
        <AccountType/>
      </UserInfo>
      <UserInfo>
        <DisplayName>Amanda Walpole (DHHS)</DisplayName>
        <AccountId>39</AccountId>
        <AccountType/>
      </UserInfo>
      <UserInfo>
        <DisplayName>Everyone</DisplayName>
        <AccountId>11</AccountId>
        <AccountType/>
      </UserInfo>
      <UserInfo>
        <DisplayName>SCV-SS-Quality &amp; Safety Analytics-DHHS-GRP Owners</DisplayName>
        <AccountId>3</AccountId>
        <AccountType/>
      </UserInfo>
      <UserInfo>
        <DisplayName>Rebecca Doherty (DHHS)</DisplayName>
        <AccountId>14</AccountId>
        <AccountType/>
      </UserInfo>
      <UserInfo>
        <DisplayName>SharingLinks.14a6ecb1-9152-4573-9465-007a2d957b1a.Flexible.53176bd7-416b-447a-adb6-3a0cdb3599b1</DisplayName>
        <AccountId>50</AccountId>
        <AccountType/>
      </UserInfo>
      <UserInfo>
        <DisplayName>SharingLinks.14a6ecb1-9152-4573-9465-007a2d957b1a.OrganizationEdit.8ac68623-3e1b-4d19-a4a3-7faf77bebec2</DisplayName>
        <AccountId>53</AccountId>
        <AccountType/>
      </UserInfo>
      <UserInfo>
        <DisplayName>Joanna Gaston (DHHS)</DisplayName>
        <AccountId>19</AccountId>
        <AccountType/>
      </UserInfo>
      <UserInfo>
        <DisplayName>Tali Ryan-Atwood (DHHS)</DisplayName>
        <AccountId>21</AccountId>
        <AccountType/>
      </UserInfo>
      <UserInfo>
        <DisplayName>Gemma Wills (DHHS)</DisplayName>
        <AccountId>112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00D81-984E-45F0-875E-541249BB481A}">
  <ds:schemaRefs>
    <ds:schemaRef ds:uri="31b2e4f9-c376-4e2f-bd2e-796d1bcd5746"/>
    <ds:schemaRef ds:uri="7ee2ad8a-2b33-419f-875c-ac0e4cfc6b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8D9B1D-AF04-4830-AD40-6EDC8181AC5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31b2e4f9-c376-4e2f-bd2e-796d1bcd5746"/>
    <ds:schemaRef ds:uri="7ee2ad8a-2b33-419f-875c-ac0e4cfc6b7f"/>
    <ds:schemaRef ds:uri="http://www.w3.org/XML/1998/namespace"/>
    <ds:schemaRef ds:uri="http://purl.org/dc/dcmitype/"/>
  </ds:schemaRefs>
</ds:datastoreItem>
</file>

<file path=customXml/itemProps3.xml><?xml version="1.0" encoding="utf-8"?>
<ds:datastoreItem xmlns:ds="http://schemas.openxmlformats.org/officeDocument/2006/customXml" ds:itemID="{FFF81C5E-7A2F-42C4-809B-EF88AB5646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1235</Words>
  <Application>Microsoft Office PowerPoint</Application>
  <PresentationFormat>Custom</PresentationFormat>
  <Paragraphs>114</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About CCOPMM </vt:lpstr>
      <vt:lpstr>About CCOPMM</vt:lpstr>
      <vt:lpstr>Undertaking case reviews</vt:lpstr>
      <vt:lpstr>Undertaking research </vt:lpstr>
      <vt:lpstr>Why we do what we do?</vt:lpstr>
      <vt:lpstr>PowerPoint Presentation</vt:lpstr>
      <vt:lpstr>Maternal mortality and morbidity </vt:lpstr>
      <vt:lpstr> </vt:lpstr>
      <vt:lpstr>Maternal mortality ratio (MMR) </vt:lpstr>
      <vt:lpstr>Severe Acute Maternal Morbidity (SAMM)</vt:lpstr>
      <vt:lpstr>PowerPoint Presentation</vt:lpstr>
      <vt:lpstr>Births in 2020</vt:lpstr>
      <vt:lpstr>Maternal mortality: 2018 to 2020 </vt:lpstr>
      <vt:lpstr>Maternal mortality ratios: Rolling triennia</vt:lpstr>
      <vt:lpstr>Severe Acute Maternal Morbidity (SAMM), 2020</vt:lpstr>
      <vt:lpstr>Proportion of maternal ICU admissions by region of birth compared with all women who gave birth, 2020 </vt:lpstr>
      <vt:lpstr>Proportion of maternal ICU admissions by BMI categories compared with all women who gave birth, 2020 </vt:lpstr>
      <vt:lpstr>PowerPoint Presentation</vt:lpstr>
      <vt:lpstr>Recommendations</vt:lpstr>
      <vt:lpstr>About the recommendation  </vt:lpstr>
      <vt:lpstr>Recommendations</vt:lpstr>
      <vt:lpstr>About the recommendation</vt:lpstr>
      <vt:lpstr>Recommendations</vt:lpstr>
      <vt:lpstr>About the recommendation </vt:lpstr>
      <vt:lpstr>Good practice points</vt:lpstr>
      <vt:lpstr>Good practice point – 1 </vt:lpstr>
      <vt:lpstr>Good practice point – 2 </vt:lpstr>
      <vt:lpstr>Good practice point – 3  </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Durante</dc:creator>
  <cp:lastModifiedBy>Joanna Gaston</cp:lastModifiedBy>
  <cp:revision>17</cp:revision>
  <dcterms:created xsi:type="dcterms:W3CDTF">2018-05-14T05:26:30Z</dcterms:created>
  <dcterms:modified xsi:type="dcterms:W3CDTF">2022-05-18T22:38:47Z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0x01010026D179483B3A4E458E2DA955233B6DD4</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2021-01-19T22:09:29Z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414976d2-4300-4ef7-9423-ecfab7430fa5</vt:lpwstr>
  </property>
  <property fmtid="{D5CDD505-2E9C-101B-9397-08002B2CF9AE}" pid="9" name="MSIP_Label_3d6aa9fe-4ab7-4a7c-8e39-ccc0b3ffed53_ContentBits">
    <vt:lpwstr>0</vt:lpwstr>
  </property>
</Properties>
</file>