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handoutMasterIdLst>
    <p:handoutMasterId r:id="rId42"/>
  </p:handoutMasterIdLst>
  <p:sldIdLst>
    <p:sldId id="712" r:id="rId5"/>
    <p:sldId id="354" r:id="rId6"/>
    <p:sldId id="714" r:id="rId7"/>
    <p:sldId id="713" r:id="rId8"/>
    <p:sldId id="728" r:id="rId9"/>
    <p:sldId id="729" r:id="rId10"/>
    <p:sldId id="715" r:id="rId11"/>
    <p:sldId id="337" r:id="rId12"/>
    <p:sldId id="701" r:id="rId13"/>
    <p:sldId id="716" r:id="rId14"/>
    <p:sldId id="366" r:id="rId15"/>
    <p:sldId id="708" r:id="rId16"/>
    <p:sldId id="719" r:id="rId17"/>
    <p:sldId id="364" r:id="rId18"/>
    <p:sldId id="319" r:id="rId19"/>
    <p:sldId id="363" r:id="rId20"/>
    <p:sldId id="338" r:id="rId21"/>
    <p:sldId id="304" r:id="rId22"/>
    <p:sldId id="732" r:id="rId23"/>
    <p:sldId id="305" r:id="rId24"/>
    <p:sldId id="731" r:id="rId25"/>
    <p:sldId id="717" r:id="rId26"/>
    <p:sldId id="730" r:id="rId27"/>
    <p:sldId id="326" r:id="rId28"/>
    <p:sldId id="702" r:id="rId29"/>
    <p:sldId id="314" r:id="rId30"/>
    <p:sldId id="703" r:id="rId31"/>
    <p:sldId id="705" r:id="rId32"/>
    <p:sldId id="726" r:id="rId33"/>
    <p:sldId id="720" r:id="rId34"/>
    <p:sldId id="721" r:id="rId35"/>
    <p:sldId id="723" r:id="rId36"/>
    <p:sldId id="722" r:id="rId37"/>
    <p:sldId id="725" r:id="rId38"/>
    <p:sldId id="341" r:id="rId39"/>
    <p:sldId id="335" r:id="rId40"/>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5AE938-9CA1-CD4F-E665-32938375DA16}" name="Gemma Wills (DHHS)" initials="GW(" userId="S::Gemma.Wills@safercare.vic.gov.au::6a84c170-87f9-442d-9718-4430bf45353c" providerId="AD"/>
  <p188:author id="{774F8CD0-8AA8-1212-B031-F93301DF8D4B}" name="Joanna Gaston (DHHS)" initials="J(" userId="S::joanna.gaston@safercare.vic.gov.au::29a4e196-b44b-4499-b5ed-890ea3911844" providerId="AD"/>
  <p188:author id="{34773FE7-9390-EAF3-8D20-05E2ACF00DBD}" name="Tanya Farrell (DHHS)" initials="TF(" userId="S::Tanya.Farrell@safercare.vic.gov.au::47036624-b800-4574-be63-a3c301a52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Walpole (DHHS)" initials="AW(" lastIdx="3" clrIdx="0">
    <p:extLst>
      <p:ext uri="{19B8F6BF-5375-455C-9EA6-DF929625EA0E}">
        <p15:presenceInfo xmlns:p15="http://schemas.microsoft.com/office/powerpoint/2012/main" userId="S::Amanda.Walpole@safercare.vic.gov.au::2600fc67-443c-4188-9fcd-2cbeb5c1d698" providerId="AD"/>
      </p:ext>
    </p:extLst>
  </p:cmAuthor>
  <p:cmAuthor id="2" name="Rebecca Doherty (DHHS)" initials="RD(" lastIdx="2" clrIdx="1">
    <p:extLst>
      <p:ext uri="{19B8F6BF-5375-455C-9EA6-DF929625EA0E}">
        <p15:presenceInfo xmlns:p15="http://schemas.microsoft.com/office/powerpoint/2012/main" userId="S::Rebecca.Doherty@safercare.vic.gov.au::421d7ebf-866f-433e-b861-125276af94df" providerId="AD"/>
      </p:ext>
    </p:extLst>
  </p:cmAuthor>
  <p:cmAuthor id="3" name="Joanna Gaston (DHHS)" initials="JG(" lastIdx="2" clrIdx="2">
    <p:extLst>
      <p:ext uri="{19B8F6BF-5375-455C-9EA6-DF929625EA0E}">
        <p15:presenceInfo xmlns:p15="http://schemas.microsoft.com/office/powerpoint/2012/main" userId="S::Joanna.Gaston@safercare.vic.gov.au::29a4e196-b44b-4499-b5ed-890ea3911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FCF"/>
    <a:srgbClr val="660099"/>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AE24D-8794-4C98-9D42-17F55AF7C293}" v="1" dt="2022-05-18T22:39:15.680"/>
    <p1510:client id="{1F84BDBA-10D0-4FD1-AD0F-6D760687DA55}" v="6" dt="2022-05-05T07:36:36.526"/>
    <p1510:client id="{3AE30480-951C-405F-882E-89F70FA4907E}" v="14" dt="2022-05-05T07:38:24.663"/>
    <p1510:client id="{7676360B-6E9A-4242-B508-46AE6F9E8E6D}" v="6" dt="2022-05-05T07:39:43.238"/>
    <p1510:client id="{881C3DD1-0552-4B67-AD68-8A615C44F5E6}" v="92" dt="2022-05-05T07:58:50.876"/>
    <p1510:client id="{9983AAF1-91A8-5E39-F0C7-9611D55042F3}" v="22" dt="2022-05-13T00:29:23.758"/>
  </p1510:revLst>
</p1510:revInfo>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Gaston (DHHS)" userId="S::joanna.gaston@safercare.vic.gov.au::29a4e196-b44b-4499-b5ed-890ea3911844" providerId="AD" clId="Web-{1F84BDBA-10D0-4FD1-AD0F-6D760687DA55}"/>
    <pc:docChg chg="addSld modSld">
      <pc:chgData name="Joanna Gaston (DHHS)" userId="S::joanna.gaston@safercare.vic.gov.au::29a4e196-b44b-4499-b5ed-890ea3911844" providerId="AD" clId="Web-{1F84BDBA-10D0-4FD1-AD0F-6D760687DA55}" dt="2022-05-05T07:36:31.182" v="4" actId="20577"/>
      <pc:docMkLst>
        <pc:docMk/>
      </pc:docMkLst>
      <pc:sldChg chg="modSp add">
        <pc:chgData name="Joanna Gaston (DHHS)" userId="S::joanna.gaston@safercare.vic.gov.au::29a4e196-b44b-4499-b5ed-890ea3911844" providerId="AD" clId="Web-{1F84BDBA-10D0-4FD1-AD0F-6D760687DA55}" dt="2022-05-05T07:36:31.182" v="4" actId="20577"/>
        <pc:sldMkLst>
          <pc:docMk/>
          <pc:sldMk cId="2822051688" sldId="730"/>
        </pc:sldMkLst>
        <pc:spChg chg="mod">
          <ac:chgData name="Joanna Gaston (DHHS)" userId="S::joanna.gaston@safercare.vic.gov.au::29a4e196-b44b-4499-b5ed-890ea3911844" providerId="AD" clId="Web-{1F84BDBA-10D0-4FD1-AD0F-6D760687DA55}" dt="2022-05-05T07:36:31.182" v="4" actId="20577"/>
          <ac:spMkLst>
            <pc:docMk/>
            <pc:sldMk cId="2822051688" sldId="730"/>
            <ac:spMk id="3" creationId="{B65224EC-D8F3-41B3-81F9-3BD52E65CAF7}"/>
          </ac:spMkLst>
        </pc:spChg>
      </pc:sldChg>
    </pc:docChg>
  </pc:docChgLst>
  <pc:docChgLst>
    <pc:chgData name="Joanna Gaston (DHHS)" userId="S::joanna.gaston@safercare.vic.gov.au::29a4e196-b44b-4499-b5ed-890ea3911844" providerId="AD" clId="Web-{739F40F3-1984-4838-A10E-827EF1723121}"/>
    <pc:docChg chg="addSld delSld">
      <pc:chgData name="Joanna Gaston (DHHS)" userId="S::joanna.gaston@safercare.vic.gov.au::29a4e196-b44b-4499-b5ed-890ea3911844" providerId="AD" clId="Web-{739F40F3-1984-4838-A10E-827EF1723121}" dt="2022-04-28T00:54:08.114" v="1"/>
      <pc:docMkLst>
        <pc:docMk/>
      </pc:docMkLst>
      <pc:sldChg chg="del">
        <pc:chgData name="Joanna Gaston (DHHS)" userId="S::joanna.gaston@safercare.vic.gov.au::29a4e196-b44b-4499-b5ed-890ea3911844" providerId="AD" clId="Web-{739F40F3-1984-4838-A10E-827EF1723121}" dt="2022-04-28T00:54:08.114" v="1"/>
        <pc:sldMkLst>
          <pc:docMk/>
          <pc:sldMk cId="4031143963" sldId="718"/>
        </pc:sldMkLst>
      </pc:sldChg>
      <pc:sldChg chg="add">
        <pc:chgData name="Joanna Gaston (DHHS)" userId="S::joanna.gaston@safercare.vic.gov.au::29a4e196-b44b-4499-b5ed-890ea3911844" providerId="AD" clId="Web-{739F40F3-1984-4838-A10E-827EF1723121}" dt="2022-04-28T00:54:03.754" v="0"/>
        <pc:sldMkLst>
          <pc:docMk/>
          <pc:sldMk cId="2231858623" sldId="727"/>
        </pc:sldMkLst>
      </pc:sldChg>
    </pc:docChg>
  </pc:docChgLst>
  <pc:docChgLst>
    <pc:chgData name="Joanna Gaston" userId="29a4e196-b44b-4499-b5ed-890ea3911844" providerId="ADAL" clId="{881C3DD1-0552-4B67-AD68-8A615C44F5E6}"/>
    <pc:docChg chg="modSld">
      <pc:chgData name="Joanna Gaston" userId="29a4e196-b44b-4499-b5ed-890ea3911844" providerId="ADAL" clId="{881C3DD1-0552-4B67-AD68-8A615C44F5E6}" dt="2022-05-05T07:58:50.877" v="91" actId="1076"/>
      <pc:docMkLst>
        <pc:docMk/>
      </pc:docMkLst>
      <pc:sldChg chg="modSp mod">
        <pc:chgData name="Joanna Gaston" userId="29a4e196-b44b-4499-b5ed-890ea3911844" providerId="ADAL" clId="{881C3DD1-0552-4B67-AD68-8A615C44F5E6}" dt="2022-05-05T07:58:50.877" v="91" actId="1076"/>
        <pc:sldMkLst>
          <pc:docMk/>
          <pc:sldMk cId="2085164136" sldId="341"/>
        </pc:sldMkLst>
        <pc:spChg chg="mod">
          <ac:chgData name="Joanna Gaston" userId="29a4e196-b44b-4499-b5ed-890ea3911844" providerId="ADAL" clId="{881C3DD1-0552-4B67-AD68-8A615C44F5E6}" dt="2022-05-05T07:58:29.673" v="88" actId="255"/>
          <ac:spMkLst>
            <pc:docMk/>
            <pc:sldMk cId="2085164136" sldId="341"/>
            <ac:spMk id="2" creationId="{654A77C6-7AB1-46A5-A8CB-6BD0EE0B3241}"/>
          </ac:spMkLst>
        </pc:spChg>
        <pc:spChg chg="mod">
          <ac:chgData name="Joanna Gaston" userId="29a4e196-b44b-4499-b5ed-890ea3911844" providerId="ADAL" clId="{881C3DD1-0552-4B67-AD68-8A615C44F5E6}" dt="2022-05-05T07:58:50.877" v="91" actId="1076"/>
          <ac:spMkLst>
            <pc:docMk/>
            <pc:sldMk cId="2085164136" sldId="341"/>
            <ac:spMk id="8" creationId="{C8DC0A04-2D09-43AA-AAF0-02A02C4C599D}"/>
          </ac:spMkLst>
        </pc:spChg>
      </pc:sldChg>
    </pc:docChg>
  </pc:docChgLst>
  <pc:docChgLst>
    <pc:chgData name="Joanna Gaston (DHHS)" userId="S::joanna.gaston@safercare.vic.gov.au::29a4e196-b44b-4499-b5ed-890ea3911844" providerId="AD" clId="Web-{7676360B-6E9A-4242-B508-46AE6F9E8E6D}"/>
    <pc:docChg chg="addSld modSld">
      <pc:chgData name="Joanna Gaston (DHHS)" userId="S::joanna.gaston@safercare.vic.gov.au::29a4e196-b44b-4499-b5ed-890ea3911844" providerId="AD" clId="Web-{7676360B-6E9A-4242-B508-46AE6F9E8E6D}" dt="2022-05-05T07:39:39.910" v="4" actId="20577"/>
      <pc:docMkLst>
        <pc:docMk/>
      </pc:docMkLst>
      <pc:sldChg chg="modSp add">
        <pc:chgData name="Joanna Gaston (DHHS)" userId="S::joanna.gaston@safercare.vic.gov.au::29a4e196-b44b-4499-b5ed-890ea3911844" providerId="AD" clId="Web-{7676360B-6E9A-4242-B508-46AE6F9E8E6D}" dt="2022-05-05T07:39:39.910" v="4" actId="20577"/>
        <pc:sldMkLst>
          <pc:docMk/>
          <pc:sldMk cId="443921723" sldId="732"/>
        </pc:sldMkLst>
        <pc:spChg chg="mod">
          <ac:chgData name="Joanna Gaston (DHHS)" userId="S::joanna.gaston@safercare.vic.gov.au::29a4e196-b44b-4499-b5ed-890ea3911844" providerId="AD" clId="Web-{7676360B-6E9A-4242-B508-46AE6F9E8E6D}" dt="2022-05-05T07:39:39.910" v="4" actId="20577"/>
          <ac:spMkLst>
            <pc:docMk/>
            <pc:sldMk cId="443921723" sldId="732"/>
            <ac:spMk id="3" creationId="{C70AEB59-80D4-4A70-8E0E-9FE20A99E499}"/>
          </ac:spMkLst>
        </pc:spChg>
      </pc:sldChg>
    </pc:docChg>
  </pc:docChgLst>
  <pc:docChgLst>
    <pc:chgData name="Joanna Gaston (DHHS)" userId="S::joanna.gaston@safercare.vic.gov.au::29a4e196-b44b-4499-b5ed-890ea3911844" providerId="AD" clId="Web-{D46BE31B-CCCE-4894-BE3F-BEC06473C30D}"/>
    <pc:docChg chg="addSld delSld">
      <pc:chgData name="Joanna Gaston (DHHS)" userId="S::joanna.gaston@safercare.vic.gov.au::29a4e196-b44b-4499-b5ed-890ea3911844" providerId="AD" clId="Web-{D46BE31B-CCCE-4894-BE3F-BEC06473C30D}" dt="2022-04-28T01:08:09.501" v="1"/>
      <pc:docMkLst>
        <pc:docMk/>
      </pc:docMkLst>
      <pc:sldChg chg="del">
        <pc:chgData name="Joanna Gaston (DHHS)" userId="S::joanna.gaston@safercare.vic.gov.au::29a4e196-b44b-4499-b5ed-890ea3911844" providerId="AD" clId="Web-{D46BE31B-CCCE-4894-BE3F-BEC06473C30D}" dt="2022-04-28T01:08:09.501" v="1"/>
        <pc:sldMkLst>
          <pc:docMk/>
          <pc:sldMk cId="1652587818" sldId="699"/>
        </pc:sldMkLst>
      </pc:sldChg>
      <pc:sldChg chg="add">
        <pc:chgData name="Joanna Gaston (DHHS)" userId="S::joanna.gaston@safercare.vic.gov.au::29a4e196-b44b-4499-b5ed-890ea3911844" providerId="AD" clId="Web-{D46BE31B-CCCE-4894-BE3F-BEC06473C30D}" dt="2022-04-28T01:08:04.235" v="0"/>
        <pc:sldMkLst>
          <pc:docMk/>
          <pc:sldMk cId="4276103217" sldId="729"/>
        </pc:sldMkLst>
      </pc:sldChg>
    </pc:docChg>
  </pc:docChgLst>
  <pc:docChgLst>
    <pc:chgData name="Joanna Gaston (DHHS)" userId="S::joanna.gaston@safercare.vic.gov.au::29a4e196-b44b-4499-b5ed-890ea3911844" providerId="AD" clId="Web-{F2A4B073-732B-4DE3-89A5-B1CB512FD7BF}"/>
    <pc:docChg chg="addSld delSld">
      <pc:chgData name="Joanna Gaston (DHHS)" userId="S::joanna.gaston@safercare.vic.gov.au::29a4e196-b44b-4499-b5ed-890ea3911844" providerId="AD" clId="Web-{F2A4B073-732B-4DE3-89A5-B1CB512FD7BF}" dt="2022-04-28T01:06:13.149" v="1"/>
      <pc:docMkLst>
        <pc:docMk/>
      </pc:docMkLst>
      <pc:sldChg chg="del">
        <pc:chgData name="Joanna Gaston (DHHS)" userId="S::joanna.gaston@safercare.vic.gov.au::29a4e196-b44b-4499-b5ed-890ea3911844" providerId="AD" clId="Web-{F2A4B073-732B-4DE3-89A5-B1CB512FD7BF}" dt="2022-04-28T01:06:13.149" v="1"/>
        <pc:sldMkLst>
          <pc:docMk/>
          <pc:sldMk cId="2231858623" sldId="727"/>
        </pc:sldMkLst>
      </pc:sldChg>
      <pc:sldChg chg="add">
        <pc:chgData name="Joanna Gaston (DHHS)" userId="S::joanna.gaston@safercare.vic.gov.au::29a4e196-b44b-4499-b5ed-890ea3911844" providerId="AD" clId="Web-{F2A4B073-732B-4DE3-89A5-B1CB512FD7BF}" dt="2022-04-28T01:06:09.649" v="0"/>
        <pc:sldMkLst>
          <pc:docMk/>
          <pc:sldMk cId="2077028587" sldId="728"/>
        </pc:sldMkLst>
      </pc:sldChg>
    </pc:docChg>
  </pc:docChgLst>
  <pc:docChgLst>
    <pc:chgData name="Joanna Gaston (DHHS)" userId="S::joanna.gaston@safercare.vic.gov.au::29a4e196-b44b-4499-b5ed-890ea3911844" providerId="AD" clId="Web-{035AE24D-8794-4C98-9D42-17F55AF7C293}"/>
    <pc:docChg chg="modSld">
      <pc:chgData name="Joanna Gaston (DHHS)" userId="S::joanna.gaston@safercare.vic.gov.au::29a4e196-b44b-4499-b5ed-890ea3911844" providerId="AD" clId="Web-{035AE24D-8794-4C98-9D42-17F55AF7C293}" dt="2022-05-18T22:39:15.680" v="0" actId="20577"/>
      <pc:docMkLst>
        <pc:docMk/>
      </pc:docMkLst>
      <pc:sldChg chg="modSp">
        <pc:chgData name="Joanna Gaston (DHHS)" userId="S::joanna.gaston@safercare.vic.gov.au::29a4e196-b44b-4499-b5ed-890ea3911844" providerId="AD" clId="Web-{035AE24D-8794-4C98-9D42-17F55AF7C293}" dt="2022-05-18T22:39:15.680" v="0" actId="20577"/>
        <pc:sldMkLst>
          <pc:docMk/>
          <pc:sldMk cId="2077028587" sldId="728"/>
        </pc:sldMkLst>
        <pc:spChg chg="mod">
          <ac:chgData name="Joanna Gaston (DHHS)" userId="S::joanna.gaston@safercare.vic.gov.au::29a4e196-b44b-4499-b5ed-890ea3911844" providerId="AD" clId="Web-{035AE24D-8794-4C98-9D42-17F55AF7C293}" dt="2022-05-18T22:39:15.680" v="0" actId="20577"/>
          <ac:spMkLst>
            <pc:docMk/>
            <pc:sldMk cId="2077028587" sldId="728"/>
            <ac:spMk id="2" creationId="{FAD5C7E4-7A6D-492D-9265-5FCBA2D829A6}"/>
          </ac:spMkLst>
        </pc:spChg>
      </pc:sldChg>
    </pc:docChg>
  </pc:docChgLst>
  <pc:docChgLst>
    <pc:chgData name="Courtney Lynch (DHHS)" userId="S::courtney.lynch@safercare.vic.gov.au::74d83af1-c8ff-4870-8779-5779cbf3a251" providerId="AD" clId="Web-{9983AAF1-91A8-5E39-F0C7-9611D55042F3}"/>
    <pc:docChg chg="modSld">
      <pc:chgData name="Courtney Lynch (DHHS)" userId="S::courtney.lynch@safercare.vic.gov.au::74d83af1-c8ff-4870-8779-5779cbf3a251" providerId="AD" clId="Web-{9983AAF1-91A8-5E39-F0C7-9611D55042F3}" dt="2022-05-13T00:29:23.758" v="21" actId="20577"/>
      <pc:docMkLst>
        <pc:docMk/>
      </pc:docMkLst>
      <pc:sldChg chg="modSp">
        <pc:chgData name="Courtney Lynch (DHHS)" userId="S::courtney.lynch@safercare.vic.gov.au::74d83af1-c8ff-4870-8779-5779cbf3a251" providerId="AD" clId="Web-{9983AAF1-91A8-5E39-F0C7-9611D55042F3}" dt="2022-05-13T00:24:32.390" v="1" actId="20577"/>
        <pc:sldMkLst>
          <pc:docMk/>
          <pc:sldMk cId="3257958856" sldId="304"/>
        </pc:sldMkLst>
        <pc:spChg chg="mod">
          <ac:chgData name="Courtney Lynch (DHHS)" userId="S::courtney.lynch@safercare.vic.gov.au::74d83af1-c8ff-4870-8779-5779cbf3a251" providerId="AD" clId="Web-{9983AAF1-91A8-5E39-F0C7-9611D55042F3}" dt="2022-05-13T00:24:32.390" v="1" actId="20577"/>
          <ac:spMkLst>
            <pc:docMk/>
            <pc:sldMk cId="3257958856" sldId="304"/>
            <ac:spMk id="2" creationId="{ADB95468-8FBF-4736-9E31-598A3BA4DE3D}"/>
          </ac:spMkLst>
        </pc:spChg>
      </pc:sldChg>
      <pc:sldChg chg="modSp">
        <pc:chgData name="Courtney Lynch (DHHS)" userId="S::courtney.lynch@safercare.vic.gov.au::74d83af1-c8ff-4870-8779-5779cbf3a251" providerId="AD" clId="Web-{9983AAF1-91A8-5E39-F0C7-9611D55042F3}" dt="2022-05-13T00:26:06.518" v="6" actId="20577"/>
        <pc:sldMkLst>
          <pc:docMk/>
          <pc:sldMk cId="3422890475" sldId="703"/>
        </pc:sldMkLst>
        <pc:spChg chg="mod">
          <ac:chgData name="Courtney Lynch (DHHS)" userId="S::courtney.lynch@safercare.vic.gov.au::74d83af1-c8ff-4870-8779-5779cbf3a251" providerId="AD" clId="Web-{9983AAF1-91A8-5E39-F0C7-9611D55042F3}" dt="2022-05-13T00:26:06.518" v="6" actId="20577"/>
          <ac:spMkLst>
            <pc:docMk/>
            <pc:sldMk cId="3422890475" sldId="703"/>
            <ac:spMk id="2" creationId="{636DC30C-48AB-40EC-9FAE-B3627A10E37B}"/>
          </ac:spMkLst>
        </pc:spChg>
      </pc:sldChg>
      <pc:sldChg chg="delSp">
        <pc:chgData name="Courtney Lynch (DHHS)" userId="S::courtney.lynch@safercare.vic.gov.au::74d83af1-c8ff-4870-8779-5779cbf3a251" providerId="AD" clId="Web-{9983AAF1-91A8-5E39-F0C7-9611D55042F3}" dt="2022-05-13T00:23:44.154" v="0"/>
        <pc:sldMkLst>
          <pc:docMk/>
          <pc:sldMk cId="3027750713" sldId="714"/>
        </pc:sldMkLst>
        <pc:spChg chg="del">
          <ac:chgData name="Courtney Lynch (DHHS)" userId="S::courtney.lynch@safercare.vic.gov.au::74d83af1-c8ff-4870-8779-5779cbf3a251" providerId="AD" clId="Web-{9983AAF1-91A8-5E39-F0C7-9611D55042F3}" dt="2022-05-13T00:23:44.154" v="0"/>
          <ac:spMkLst>
            <pc:docMk/>
            <pc:sldMk cId="3027750713" sldId="714"/>
            <ac:spMk id="4" creationId="{83309981-E5EB-C1F1-5565-FCA0E295A2AA}"/>
          </ac:spMkLst>
        </pc:spChg>
      </pc:sldChg>
      <pc:sldChg chg="modSp">
        <pc:chgData name="Courtney Lynch (DHHS)" userId="S::courtney.lynch@safercare.vic.gov.au::74d83af1-c8ff-4870-8779-5779cbf3a251" providerId="AD" clId="Web-{9983AAF1-91A8-5E39-F0C7-9611D55042F3}" dt="2022-05-13T00:28:06.178" v="19" actId="20577"/>
        <pc:sldMkLst>
          <pc:docMk/>
          <pc:sldMk cId="377702716" sldId="720"/>
        </pc:sldMkLst>
        <pc:spChg chg="mod">
          <ac:chgData name="Courtney Lynch (DHHS)" userId="S::courtney.lynch@safercare.vic.gov.au::74d83af1-c8ff-4870-8779-5779cbf3a251" providerId="AD" clId="Web-{9983AAF1-91A8-5E39-F0C7-9611D55042F3}" dt="2022-05-13T00:28:06.178" v="19" actId="20577"/>
          <ac:spMkLst>
            <pc:docMk/>
            <pc:sldMk cId="377702716" sldId="720"/>
            <ac:spMk id="2" creationId="{8D0034EB-90AD-4388-968B-49BEAC6A7F68}"/>
          </ac:spMkLst>
        </pc:spChg>
      </pc:sldChg>
      <pc:sldChg chg="modSp">
        <pc:chgData name="Courtney Lynch (DHHS)" userId="S::courtney.lynch@safercare.vic.gov.au::74d83af1-c8ff-4870-8779-5779cbf3a251" providerId="AD" clId="Web-{9983AAF1-91A8-5E39-F0C7-9611D55042F3}" dt="2022-05-13T00:29:23.758" v="21" actId="20577"/>
        <pc:sldMkLst>
          <pc:docMk/>
          <pc:sldMk cId="2063858290" sldId="725"/>
        </pc:sldMkLst>
        <pc:spChg chg="mod">
          <ac:chgData name="Courtney Lynch (DHHS)" userId="S::courtney.lynch@safercare.vic.gov.au::74d83af1-c8ff-4870-8779-5779cbf3a251" providerId="AD" clId="Web-{9983AAF1-91A8-5E39-F0C7-9611D55042F3}" dt="2022-05-13T00:29:23.758" v="21" actId="20577"/>
          <ac:spMkLst>
            <pc:docMk/>
            <pc:sldMk cId="2063858290" sldId="725"/>
            <ac:spMk id="2" creationId="{3DC8A55D-8139-4DE3-B9DC-C3D72D0F6A30}"/>
          </ac:spMkLst>
        </pc:spChg>
      </pc:sldChg>
      <pc:sldChg chg="modSp">
        <pc:chgData name="Courtney Lynch (DHHS)" userId="S::courtney.lynch@safercare.vic.gov.au::74d83af1-c8ff-4870-8779-5779cbf3a251" providerId="AD" clId="Web-{9983AAF1-91A8-5E39-F0C7-9611D55042F3}" dt="2022-05-13T00:26:37.956" v="10" actId="20577"/>
        <pc:sldMkLst>
          <pc:docMk/>
          <pc:sldMk cId="2659121047" sldId="726"/>
        </pc:sldMkLst>
        <pc:spChg chg="mod">
          <ac:chgData name="Courtney Lynch (DHHS)" userId="S::courtney.lynch@safercare.vic.gov.au::74d83af1-c8ff-4870-8779-5779cbf3a251" providerId="AD" clId="Web-{9983AAF1-91A8-5E39-F0C7-9611D55042F3}" dt="2022-05-13T00:26:37.956" v="10" actId="20577"/>
          <ac:spMkLst>
            <pc:docMk/>
            <pc:sldMk cId="2659121047" sldId="726"/>
            <ac:spMk id="2" creationId="{636DC30C-48AB-40EC-9FAE-B3627A10E37B}"/>
          </ac:spMkLst>
        </pc:spChg>
      </pc:sldChg>
    </pc:docChg>
  </pc:docChgLst>
  <pc:docChgLst>
    <pc:chgData name="Joanna Gaston (DHHS)" userId="S::joanna.gaston@safercare.vic.gov.au::29a4e196-b44b-4499-b5ed-890ea3911844" providerId="AD" clId="Web-{3AE30480-951C-405F-882E-89F70FA4907E}"/>
    <pc:docChg chg="addSld modSld">
      <pc:chgData name="Joanna Gaston (DHHS)" userId="S::joanna.gaston@safercare.vic.gov.au::29a4e196-b44b-4499-b5ed-890ea3911844" providerId="AD" clId="Web-{3AE30480-951C-405F-882E-89F70FA4907E}" dt="2022-05-05T07:38:24.663" v="12" actId="14100"/>
      <pc:docMkLst>
        <pc:docMk/>
      </pc:docMkLst>
      <pc:sldChg chg="addSp delSp modSp add">
        <pc:chgData name="Joanna Gaston (DHHS)" userId="S::joanna.gaston@safercare.vic.gov.au::29a4e196-b44b-4499-b5ed-890ea3911844" providerId="AD" clId="Web-{3AE30480-951C-405F-882E-89F70FA4907E}" dt="2022-05-05T07:38:24.663" v="12" actId="14100"/>
        <pc:sldMkLst>
          <pc:docMk/>
          <pc:sldMk cId="1484882658" sldId="731"/>
        </pc:sldMkLst>
        <pc:spChg chg="mod">
          <ac:chgData name="Joanna Gaston (DHHS)" userId="S::joanna.gaston@safercare.vic.gov.au::29a4e196-b44b-4499-b5ed-890ea3911844" providerId="AD" clId="Web-{3AE30480-951C-405F-882E-89F70FA4907E}" dt="2022-05-05T07:38:24.663" v="12" actId="14100"/>
          <ac:spMkLst>
            <pc:docMk/>
            <pc:sldMk cId="1484882658" sldId="731"/>
            <ac:spMk id="3" creationId="{B65224EC-D8F3-41B3-81F9-3BD52E65CAF7}"/>
          </ac:spMkLst>
        </pc:spChg>
        <pc:spChg chg="add del">
          <ac:chgData name="Joanna Gaston (DHHS)" userId="S::joanna.gaston@safercare.vic.gov.au::29a4e196-b44b-4499-b5ed-890ea3911844" providerId="AD" clId="Web-{3AE30480-951C-405F-882E-89F70FA4907E}" dt="2022-05-05T07:37:34.459" v="4"/>
          <ac:spMkLst>
            <pc:docMk/>
            <pc:sldMk cId="1484882658" sldId="731"/>
            <ac:spMk id="4" creationId="{A39DC092-67A5-E6D7-F236-F08178BF90B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5/18/2022</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5/18/2022</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5</a:t>
            </a:fld>
            <a:endParaRPr lang="en-US"/>
          </a:p>
        </p:txBody>
      </p:sp>
    </p:spTree>
    <p:extLst>
      <p:ext uri="{BB962C8B-B14F-4D97-AF65-F5344CB8AC3E}">
        <p14:creationId xmlns:p14="http://schemas.microsoft.com/office/powerpoint/2010/main" val="25345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12429E-84F1-4454-9E84-CF1ED96B85E3}" type="slidenum">
              <a:rPr lang="en-US" smtClean="0"/>
              <a:t>25</a:t>
            </a:fld>
            <a:endParaRPr lang="en-US"/>
          </a:p>
        </p:txBody>
      </p:sp>
    </p:spTree>
    <p:extLst>
      <p:ext uri="{BB962C8B-B14F-4D97-AF65-F5344CB8AC3E}">
        <p14:creationId xmlns:p14="http://schemas.microsoft.com/office/powerpoint/2010/main" val="339351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18/05/2022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bettersafercare.vic.gov.au/sites/default/files/2021-07/CCOPMM%20COVID19%20Communique%20FINAL.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ettersafercare.vic.gov.au/support-and-training/clinical-governance" TargetMode="External"/><Relationship Id="rId2" Type="http://schemas.openxmlformats.org/officeDocument/2006/relationships/hyperlink" Target="https://www.dhhs.vic.gov.au/publications/targeting-zero-review-hospital-safety-and-quality-assurance-victoria"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safetyandquality.gov.au/sites/default/files/migrated/National-Safety-and-Quality-Health-Service-Standards-second-edition.pdf" TargetMode="External"/><Relationship Id="rId3" Type="http://schemas.openxmlformats.org/officeDocument/2006/relationships/hyperlink" Target="http://www.vmia.vic.gov.au/-/media/Internet/Content-Documents/Learn/Patient-safety/IBPS/2021-2022-IBPS-Operating-Manual.ashx?rev=67b7b63722b346cb89da5cdeba294b21&amp;la=en&amp;hash=9E13217D1C274A0173FA66CECF68121E5476990B" TargetMode="External"/><Relationship Id="rId7" Type="http://schemas.openxmlformats.org/officeDocument/2006/relationships/hyperlink" Target="https://www.safetyandquality.gov.au/our-work/recognising-and-responding-deterioration/recognising-and-responding-acute-physiological-deterioration/national-consensus-statement-essential-elements-recognising-and-responding-acute-physiological-deterioration" TargetMode="External"/><Relationship Id="rId2" Type="http://schemas.openxmlformats.org/officeDocument/2006/relationships/hyperlink" Target="http://www.neoresus.org.au/" TargetMode="External"/><Relationship Id="rId1" Type="http://schemas.openxmlformats.org/officeDocument/2006/relationships/slideLayout" Target="../slideLayouts/slideLayout3.xml"/><Relationship Id="rId6" Type="http://schemas.openxmlformats.org/officeDocument/2006/relationships/hyperlink" Target="https://fsep.ranzcog.edu.au/FSEP/media/FSEP/Documents/CTG-Audit-Tool.pdf" TargetMode="External"/><Relationship Id="rId5" Type="http://schemas.openxmlformats.org/officeDocument/2006/relationships/hyperlink" Target="https://ranzcog.edu.au/news/intrapartum-fetal-surveillance-clinical-guideline" TargetMode="External"/><Relationship Id="rId4" Type="http://schemas.openxmlformats.org/officeDocument/2006/relationships/hyperlink" Target="https://www.health.vic.gov.au/patient-care/maternity-and-newborn-care-in-victoria" TargetMode="External"/><Relationship Id="rId9" Type="http://schemas.openxmlformats.org/officeDocument/2006/relationships/hyperlink" Target="https://www.bettersafercare.vic.gov.au/publications/clinical-governance-framewor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ranzcog.edu.au/RANZCOG_SITE/media/RANZCOG-MEDIA/About/Maternity-Care-in-Australia-Web.pdf" TargetMode="External"/><Relationship Id="rId2" Type="http://schemas.openxmlformats.org/officeDocument/2006/relationships/hyperlink" Target="https://www.vic.gov.au/maram-practice-guides-and-resources" TargetMode="External"/><Relationship Id="rId1" Type="http://schemas.openxmlformats.org/officeDocument/2006/relationships/slideLayout" Target="../slideLayouts/slideLayout3.xml"/><Relationship Id="rId4" Type="http://schemas.openxmlformats.org/officeDocument/2006/relationships/hyperlink" Target="https://www.dhhs.vic.gov.au/publications/language-services-policy-and-guidelin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bettersafercare.vic.gov.au/reports-and-publications/victorias-mothers-babies-and-children-2020-report" TargetMode="External"/><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D90418E-4898-4F63-B86E-21BA023AB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51482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AB6CE13-BAA1-4DAE-BE44-143F79CB2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85" y="-104478"/>
            <a:ext cx="2939917" cy="1810638"/>
          </a:xfrm>
          <a:prstGeom prst="rect">
            <a:avLst/>
          </a:prstGeom>
        </p:spPr>
      </p:pic>
      <p:pic>
        <p:nvPicPr>
          <p:cNvPr id="6" name="Picture 5">
            <a:extLst>
              <a:ext uri="{FF2B5EF4-FFF2-40B4-BE49-F238E27FC236}">
                <a16:creationId xmlns:a16="http://schemas.microsoft.com/office/drawing/2014/main" id="{7D91E013-0857-40CD-A284-30F311F8A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
        <p:nvSpPr>
          <p:cNvPr id="7" name="TextBox 6">
            <a:extLst>
              <a:ext uri="{FF2B5EF4-FFF2-40B4-BE49-F238E27FC236}">
                <a16:creationId xmlns:a16="http://schemas.microsoft.com/office/drawing/2014/main" id="{7BDCF68B-C5D0-45D4-BC3C-821A9C4B39EE}"/>
              </a:ext>
            </a:extLst>
          </p:cNvPr>
          <p:cNvSpPr txBox="1"/>
          <p:nvPr/>
        </p:nvSpPr>
        <p:spPr>
          <a:xfrm>
            <a:off x="433873" y="2127033"/>
            <a:ext cx="6809015" cy="2433423"/>
          </a:xfrm>
          <a:prstGeom prst="rect">
            <a:avLst/>
          </a:prstGeom>
          <a:noFill/>
        </p:spPr>
        <p:txBody>
          <a:bodyPr wrap="square" rtlCol="0">
            <a:spAutoFit/>
          </a:bodyPr>
          <a:lstStyle/>
          <a:p>
            <a:r>
              <a:rPr lang="en-AU" sz="4050" b="1">
                <a:solidFill>
                  <a:schemeClr val="bg1"/>
                </a:solidFill>
                <a:latin typeface="VIC" panose="00000500000000000000" pitchFamily="2" charset="0"/>
              </a:rPr>
              <a:t>Victoria’s mothers, babies and children 2020</a:t>
            </a:r>
          </a:p>
          <a:p>
            <a:r>
              <a:rPr lang="en-US" sz="2800" b="1">
                <a:solidFill>
                  <a:schemeClr val="bg1"/>
                </a:solidFill>
                <a:latin typeface="VIC" panose="00000500000000000000" pitchFamily="2" charset="0"/>
              </a:rPr>
              <a:t>Perinatal mortality </a:t>
            </a:r>
          </a:p>
          <a:p>
            <a:endParaRPr lang="en-AU" sz="2400">
              <a:solidFill>
                <a:schemeClr val="bg1"/>
              </a:solidFill>
              <a:latin typeface="VIC" panose="00000500000000000000" pitchFamily="2" charset="0"/>
            </a:endParaRPr>
          </a:p>
        </p:txBody>
      </p:sp>
    </p:spTree>
    <p:extLst>
      <p:ext uri="{BB962C8B-B14F-4D97-AF65-F5344CB8AC3E}">
        <p14:creationId xmlns:p14="http://schemas.microsoft.com/office/powerpoint/2010/main" val="103591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text&#10;&#10;Description automatically generated">
            <a:extLst>
              <a:ext uri="{FF2B5EF4-FFF2-40B4-BE49-F238E27FC236}">
                <a16:creationId xmlns:a16="http://schemas.microsoft.com/office/drawing/2014/main" id="{5BE59032-9FE3-4067-A8CC-62A825164A28}"/>
              </a:ext>
            </a:extLst>
          </p:cNvPr>
          <p:cNvPicPr>
            <a:picLocks noChangeAspect="1"/>
          </p:cNvPicPr>
          <p:nvPr/>
        </p:nvPicPr>
        <p:blipFill>
          <a:blip r:embed="rId2"/>
          <a:stretch>
            <a:fillRect/>
          </a:stretch>
        </p:blipFill>
        <p:spPr>
          <a:xfrm>
            <a:off x="651198" y="1658781"/>
            <a:ext cx="7776000" cy="2915998"/>
          </a:xfrm>
          <a:prstGeom prst="rect">
            <a:avLst/>
          </a:prstGeom>
          <a:noFill/>
        </p:spPr>
      </p:pic>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684000" y="972000"/>
            <a:ext cx="7740000" cy="720000"/>
          </a:xfrm>
        </p:spPr>
        <p:txBody>
          <a:bodyPr anchor="t">
            <a:normAutofit/>
          </a:bodyPr>
          <a:lstStyle/>
          <a:p>
            <a:r>
              <a:rPr lang="en-AU"/>
              <a:t>Births in 2020</a:t>
            </a:r>
          </a:p>
        </p:txBody>
      </p:sp>
    </p:spTree>
    <p:extLst>
      <p:ext uri="{BB962C8B-B14F-4D97-AF65-F5344CB8AC3E}">
        <p14:creationId xmlns:p14="http://schemas.microsoft.com/office/powerpoint/2010/main" val="230682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CE0A-B95B-4B30-95DB-8C5FB2947E80}"/>
              </a:ext>
            </a:extLst>
          </p:cNvPr>
          <p:cNvSpPr>
            <a:spLocks noGrp="1"/>
          </p:cNvSpPr>
          <p:nvPr>
            <p:ph type="title"/>
          </p:nvPr>
        </p:nvSpPr>
        <p:spPr>
          <a:xfrm>
            <a:off x="684000" y="972000"/>
            <a:ext cx="7740000" cy="720000"/>
          </a:xfrm>
        </p:spPr>
        <p:txBody>
          <a:bodyPr anchor="t">
            <a:normAutofit/>
          </a:bodyPr>
          <a:lstStyle/>
          <a:p>
            <a:r>
              <a:rPr lang="en-AU"/>
              <a:t>Perinatal deaths in 2020 </a:t>
            </a:r>
          </a:p>
        </p:txBody>
      </p:sp>
      <p:pic>
        <p:nvPicPr>
          <p:cNvPr id="5" name="Picture 4">
            <a:extLst>
              <a:ext uri="{FF2B5EF4-FFF2-40B4-BE49-F238E27FC236}">
                <a16:creationId xmlns:a16="http://schemas.microsoft.com/office/drawing/2014/main" id="{9AEECB17-C714-406F-A171-E647A562D8C0}"/>
              </a:ext>
            </a:extLst>
          </p:cNvPr>
          <p:cNvPicPr>
            <a:picLocks noChangeAspect="1"/>
          </p:cNvPicPr>
          <p:nvPr/>
        </p:nvPicPr>
        <p:blipFill>
          <a:blip r:embed="rId2"/>
          <a:stretch>
            <a:fillRect/>
          </a:stretch>
        </p:blipFill>
        <p:spPr>
          <a:xfrm>
            <a:off x="684000" y="1955525"/>
            <a:ext cx="7740000" cy="1403926"/>
          </a:xfrm>
          <a:prstGeom prst="rect">
            <a:avLst/>
          </a:prstGeom>
        </p:spPr>
      </p:pic>
    </p:spTree>
    <p:extLst>
      <p:ext uri="{BB962C8B-B14F-4D97-AF65-F5344CB8AC3E}">
        <p14:creationId xmlns:p14="http://schemas.microsoft.com/office/powerpoint/2010/main" val="281012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3E1A-7DAA-45D8-83BD-E1EDEE96F11F}"/>
              </a:ext>
            </a:extLst>
          </p:cNvPr>
          <p:cNvSpPr>
            <a:spLocks noGrp="1"/>
          </p:cNvSpPr>
          <p:nvPr>
            <p:ph type="title"/>
          </p:nvPr>
        </p:nvSpPr>
        <p:spPr>
          <a:xfrm>
            <a:off x="236914" y="729675"/>
            <a:ext cx="8907759" cy="790707"/>
          </a:xfrm>
        </p:spPr>
        <p:txBody>
          <a:bodyPr/>
          <a:lstStyle/>
          <a:p>
            <a:r>
              <a:rPr lang="en-AU"/>
              <a:t>Causes of stillbirths, neonatal and perinatal deaths  PSANZ* perinatal death classification, 2020</a:t>
            </a:r>
          </a:p>
        </p:txBody>
      </p:sp>
      <p:pic>
        <p:nvPicPr>
          <p:cNvPr id="4" name="Picture 3">
            <a:extLst>
              <a:ext uri="{FF2B5EF4-FFF2-40B4-BE49-F238E27FC236}">
                <a16:creationId xmlns:a16="http://schemas.microsoft.com/office/drawing/2014/main" id="{C20E89BE-0606-4764-A174-2D44C5D21662}"/>
              </a:ext>
            </a:extLst>
          </p:cNvPr>
          <p:cNvPicPr>
            <a:picLocks noChangeAspect="1"/>
          </p:cNvPicPr>
          <p:nvPr/>
        </p:nvPicPr>
        <p:blipFill>
          <a:blip r:embed="rId2"/>
          <a:stretch>
            <a:fillRect/>
          </a:stretch>
        </p:blipFill>
        <p:spPr>
          <a:xfrm>
            <a:off x="382424" y="1502758"/>
            <a:ext cx="7949681" cy="3410426"/>
          </a:xfrm>
          <a:prstGeom prst="rect">
            <a:avLst/>
          </a:prstGeom>
        </p:spPr>
      </p:pic>
      <p:sp>
        <p:nvSpPr>
          <p:cNvPr id="3" name="TextBox 2">
            <a:extLst>
              <a:ext uri="{FF2B5EF4-FFF2-40B4-BE49-F238E27FC236}">
                <a16:creationId xmlns:a16="http://schemas.microsoft.com/office/drawing/2014/main" id="{69B13230-BBC7-ADD4-5863-04A1E59C5E55}"/>
              </a:ext>
            </a:extLst>
          </p:cNvPr>
          <p:cNvSpPr txBox="1"/>
          <p:nvPr/>
        </p:nvSpPr>
        <p:spPr>
          <a:xfrm>
            <a:off x="383607" y="4869570"/>
            <a:ext cx="8442218" cy="213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PSANZ, Perinatal Society of Australia and New Zealand</a:t>
            </a:r>
          </a:p>
        </p:txBody>
      </p:sp>
    </p:spTree>
    <p:extLst>
      <p:ext uri="{BB962C8B-B14F-4D97-AF65-F5344CB8AC3E}">
        <p14:creationId xmlns:p14="http://schemas.microsoft.com/office/powerpoint/2010/main" val="24673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9655431-4121-4991-AD3C-BB13F3EFA7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236" y="1854486"/>
            <a:ext cx="8068306" cy="1439289"/>
          </a:xfrm>
          <a:prstGeom prst="rect">
            <a:avLst/>
          </a:prstGeom>
          <a:solidFill>
            <a:srgbClr val="FFFFFF"/>
          </a:solidFill>
        </p:spPr>
      </p:pic>
      <p:sp>
        <p:nvSpPr>
          <p:cNvPr id="2" name="Title 1">
            <a:extLst>
              <a:ext uri="{FF2B5EF4-FFF2-40B4-BE49-F238E27FC236}">
                <a16:creationId xmlns:a16="http://schemas.microsoft.com/office/drawing/2014/main" id="{5EC018C4-01C2-4D17-92A6-48BF0B5FD7BC}"/>
              </a:ext>
            </a:extLst>
          </p:cNvPr>
          <p:cNvSpPr>
            <a:spLocks noGrp="1"/>
          </p:cNvSpPr>
          <p:nvPr>
            <p:ph type="title"/>
          </p:nvPr>
        </p:nvSpPr>
        <p:spPr>
          <a:xfrm>
            <a:off x="708784" y="682736"/>
            <a:ext cx="7793827" cy="383513"/>
          </a:xfrm>
        </p:spPr>
        <p:txBody>
          <a:bodyPr anchor="t">
            <a:normAutofit fontScale="90000"/>
          </a:bodyPr>
          <a:lstStyle/>
          <a:p>
            <a:r>
              <a:rPr lang="en-AU"/>
              <a:t>Perinatal mortality rates in 2020 </a:t>
            </a:r>
          </a:p>
        </p:txBody>
      </p:sp>
      <p:pic>
        <p:nvPicPr>
          <p:cNvPr id="3" name="Picture 2" descr="Text&#10;&#10;Description automatically generated">
            <a:extLst>
              <a:ext uri="{FF2B5EF4-FFF2-40B4-BE49-F238E27FC236}">
                <a16:creationId xmlns:a16="http://schemas.microsoft.com/office/drawing/2014/main" id="{18FCA3B0-777F-5546-B151-A4412B610C88}"/>
              </a:ext>
            </a:extLst>
          </p:cNvPr>
          <p:cNvPicPr>
            <a:picLocks noChangeAspect="1"/>
          </p:cNvPicPr>
          <p:nvPr/>
        </p:nvPicPr>
        <p:blipFill>
          <a:blip r:embed="rId3"/>
          <a:stretch>
            <a:fillRect/>
          </a:stretch>
        </p:blipFill>
        <p:spPr>
          <a:xfrm>
            <a:off x="568830" y="3373946"/>
            <a:ext cx="8109011" cy="1527783"/>
          </a:xfrm>
          <a:prstGeom prst="rect">
            <a:avLst/>
          </a:prstGeom>
          <a:noFill/>
        </p:spPr>
      </p:pic>
      <p:pic>
        <p:nvPicPr>
          <p:cNvPr id="5" name="Picture 5">
            <a:extLst>
              <a:ext uri="{FF2B5EF4-FFF2-40B4-BE49-F238E27FC236}">
                <a16:creationId xmlns:a16="http://schemas.microsoft.com/office/drawing/2014/main" id="{BF13F04C-4CA7-E13C-BF8E-F10A4AB21C99}"/>
              </a:ext>
            </a:extLst>
          </p:cNvPr>
          <p:cNvPicPr>
            <a:picLocks noChangeAspect="1"/>
          </p:cNvPicPr>
          <p:nvPr/>
        </p:nvPicPr>
        <p:blipFill>
          <a:blip r:embed="rId4"/>
          <a:stretch>
            <a:fillRect/>
          </a:stretch>
        </p:blipFill>
        <p:spPr>
          <a:xfrm>
            <a:off x="548137" y="1023650"/>
            <a:ext cx="8203401" cy="878939"/>
          </a:xfrm>
          <a:prstGeom prst="rect">
            <a:avLst/>
          </a:prstGeom>
        </p:spPr>
      </p:pic>
    </p:spTree>
    <p:extLst>
      <p:ext uri="{BB962C8B-B14F-4D97-AF65-F5344CB8AC3E}">
        <p14:creationId xmlns:p14="http://schemas.microsoft.com/office/powerpoint/2010/main" val="358606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AD49AAD9-7BB9-493B-8DAB-6907E6556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99" y="1944031"/>
            <a:ext cx="1516063" cy="2254250"/>
          </a:xfrm>
          <a:prstGeom prst="rect">
            <a:avLst/>
          </a:prstGeom>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5A7524C9-412F-4B7D-ABDB-939419823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827" y="1889751"/>
            <a:ext cx="6410114" cy="2335007"/>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FAA6A8-C41D-411D-80BA-39C6E22E4EE3}"/>
              </a:ext>
            </a:extLst>
          </p:cNvPr>
          <p:cNvSpPr>
            <a:spLocks noGrp="1"/>
          </p:cNvSpPr>
          <p:nvPr>
            <p:ph type="title"/>
          </p:nvPr>
        </p:nvSpPr>
        <p:spPr>
          <a:xfrm>
            <a:off x="684000" y="972000"/>
            <a:ext cx="7740000" cy="720000"/>
          </a:xfrm>
        </p:spPr>
        <p:txBody>
          <a:bodyPr anchor="t">
            <a:normAutofit/>
          </a:bodyPr>
          <a:lstStyle/>
          <a:p>
            <a:r>
              <a:rPr lang="en-AU"/>
              <a:t>Smoking and outcomes in 2020 </a:t>
            </a:r>
          </a:p>
        </p:txBody>
      </p:sp>
    </p:spTree>
    <p:extLst>
      <p:ext uri="{BB962C8B-B14F-4D97-AF65-F5344CB8AC3E}">
        <p14:creationId xmlns:p14="http://schemas.microsoft.com/office/powerpoint/2010/main" val="73234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50446-CDA9-4995-A7BC-4268EB8E2C03}"/>
              </a:ext>
            </a:extLst>
          </p:cNvPr>
          <p:cNvPicPr>
            <a:picLocks noChangeAspect="1"/>
          </p:cNvPicPr>
          <p:nvPr/>
        </p:nvPicPr>
        <p:blipFill>
          <a:blip r:embed="rId2"/>
          <a:stretch>
            <a:fillRect/>
          </a:stretch>
        </p:blipFill>
        <p:spPr>
          <a:xfrm>
            <a:off x="511469" y="1623297"/>
            <a:ext cx="7999674" cy="2976623"/>
          </a:xfrm>
          <a:prstGeom prst="rect">
            <a:avLst/>
          </a:prstGeom>
          <a:noFill/>
        </p:spPr>
      </p:pic>
      <p:sp>
        <p:nvSpPr>
          <p:cNvPr id="2" name="Title 1">
            <a:extLst>
              <a:ext uri="{FF2B5EF4-FFF2-40B4-BE49-F238E27FC236}">
                <a16:creationId xmlns:a16="http://schemas.microsoft.com/office/drawing/2014/main" id="{5B32E661-B90A-4E83-ABCD-8617164C4C8B}"/>
              </a:ext>
            </a:extLst>
          </p:cNvPr>
          <p:cNvSpPr>
            <a:spLocks noGrp="1"/>
          </p:cNvSpPr>
          <p:nvPr>
            <p:ph type="title"/>
          </p:nvPr>
        </p:nvSpPr>
        <p:spPr>
          <a:xfrm>
            <a:off x="605300" y="795298"/>
            <a:ext cx="8027231" cy="828000"/>
          </a:xfrm>
        </p:spPr>
        <p:txBody>
          <a:bodyPr anchor="t">
            <a:normAutofit/>
          </a:bodyPr>
          <a:lstStyle/>
          <a:p>
            <a:r>
              <a:rPr lang="en-AU"/>
              <a:t>Trends in adjusted perinatal mortality rates, 2010-2020</a:t>
            </a:r>
          </a:p>
        </p:txBody>
      </p:sp>
    </p:spTree>
    <p:extLst>
      <p:ext uri="{BB962C8B-B14F-4D97-AF65-F5344CB8AC3E}">
        <p14:creationId xmlns:p14="http://schemas.microsoft.com/office/powerpoint/2010/main" val="14659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a:xfrm>
            <a:off x="716929" y="732191"/>
            <a:ext cx="7740000" cy="913432"/>
          </a:xfrm>
        </p:spPr>
        <p:txBody>
          <a:bodyPr/>
          <a:lstStyle/>
          <a:p>
            <a:r>
              <a:rPr lang="en-AU"/>
              <a:t>Adjusted perinatal mortality rate by Aboriginal status of mother, by rolling triennia, 2001-2020*</a:t>
            </a:r>
          </a:p>
        </p:txBody>
      </p:sp>
      <p:pic>
        <p:nvPicPr>
          <p:cNvPr id="4" name="Picture 3">
            <a:extLst>
              <a:ext uri="{FF2B5EF4-FFF2-40B4-BE49-F238E27FC236}">
                <a16:creationId xmlns:a16="http://schemas.microsoft.com/office/drawing/2014/main" id="{17B022CD-F5CD-4B4F-8036-F4AB4CB9F930}"/>
              </a:ext>
            </a:extLst>
          </p:cNvPr>
          <p:cNvPicPr>
            <a:picLocks noChangeAspect="1"/>
          </p:cNvPicPr>
          <p:nvPr/>
        </p:nvPicPr>
        <p:blipFill>
          <a:blip r:embed="rId2"/>
          <a:stretch>
            <a:fillRect/>
          </a:stretch>
        </p:blipFill>
        <p:spPr>
          <a:xfrm>
            <a:off x="320936" y="1520822"/>
            <a:ext cx="7991154" cy="3402721"/>
          </a:xfrm>
          <a:prstGeom prst="rect">
            <a:avLst/>
          </a:prstGeom>
        </p:spPr>
      </p:pic>
    </p:spTree>
    <p:extLst>
      <p:ext uri="{BB962C8B-B14F-4D97-AF65-F5344CB8AC3E}">
        <p14:creationId xmlns:p14="http://schemas.microsoft.com/office/powerpoint/2010/main" val="23178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CBA9FF2F-ECB4-4F16-958B-B5A4E6C5FD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2" r="2" b="2"/>
          <a:stretch/>
        </p:blipFill>
        <p:spPr bwMode="auto">
          <a:xfrm>
            <a:off x="684000" y="1782000"/>
            <a:ext cx="7776000" cy="3096000"/>
          </a:xfrm>
          <a:prstGeom prst="rect">
            <a:avLst/>
          </a:prstGeom>
          <a:solidFill>
            <a:srgbClr val="FFFFFF"/>
          </a:solidFill>
        </p:spPr>
      </p:pic>
      <p:sp>
        <p:nvSpPr>
          <p:cNvPr id="2" name="Rectangle 1">
            <a:extLst>
              <a:ext uri="{FF2B5EF4-FFF2-40B4-BE49-F238E27FC236}">
                <a16:creationId xmlns:a16="http://schemas.microsoft.com/office/drawing/2014/main" id="{2B3EC542-681F-4E71-956B-4ED12C281760}"/>
              </a:ext>
            </a:extLst>
          </p:cNvPr>
          <p:cNvSpPr/>
          <p:nvPr/>
        </p:nvSpPr>
        <p:spPr>
          <a:xfrm>
            <a:off x="684000" y="972000"/>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CCOPMM recommendations: Perinatal </a:t>
            </a:r>
          </a:p>
        </p:txBody>
      </p:sp>
    </p:spTree>
    <p:extLst>
      <p:ext uri="{BB962C8B-B14F-4D97-AF65-F5344CB8AC3E}">
        <p14:creationId xmlns:p14="http://schemas.microsoft.com/office/powerpoint/2010/main" val="38234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5468-8FBF-4736-9E31-598A3BA4DE3D}"/>
              </a:ext>
            </a:extLst>
          </p:cNvPr>
          <p:cNvSpPr>
            <a:spLocks noGrp="1"/>
          </p:cNvSpPr>
          <p:nvPr>
            <p:ph sz="quarter" idx="13"/>
          </p:nvPr>
        </p:nvSpPr>
        <p:spPr>
          <a:xfrm>
            <a:off x="684000" y="1924722"/>
            <a:ext cx="7740000" cy="1495541"/>
          </a:xfrm>
          <a:solidFill>
            <a:schemeClr val="accent3">
              <a:lumMod val="90000"/>
            </a:schemeClr>
          </a:solidFill>
          <a:ln w="254000">
            <a:solidFill>
              <a:schemeClr val="accent3">
                <a:lumMod val="90000"/>
              </a:schemeClr>
            </a:solidFill>
          </a:ln>
        </p:spPr>
        <p:txBody>
          <a:bodyPr vert="horz" lIns="36000" tIns="36000" rIns="36000" bIns="36000" rtlCol="0" anchor="ctr">
            <a:noAutofit/>
          </a:bodyPr>
          <a:lstStyle/>
          <a:p>
            <a:r>
              <a:rPr lang="en-AU" dirty="0">
                <a:ea typeface="+mn-lt"/>
                <a:cs typeface="+mn-lt"/>
              </a:rPr>
              <a:t>CCOPMM and SCV collaborate with key partners in continuing to measure and report on the impact of the COVID-19 pandemic on selected outcomes for women, babies and children.</a:t>
            </a:r>
            <a:endParaRPr lang="en-US" dirty="0"/>
          </a:p>
        </p:txBody>
      </p:sp>
      <p:sp>
        <p:nvSpPr>
          <p:cNvPr id="3" name="Title 2">
            <a:extLst>
              <a:ext uri="{FF2B5EF4-FFF2-40B4-BE49-F238E27FC236}">
                <a16:creationId xmlns:a16="http://schemas.microsoft.com/office/drawing/2014/main" id="{127C9061-1914-431E-A66E-D9503BC9B7AD}"/>
              </a:ext>
            </a:extLst>
          </p:cNvPr>
          <p:cNvSpPr>
            <a:spLocks noGrp="1"/>
          </p:cNvSpPr>
          <p:nvPr>
            <p:ph type="title"/>
          </p:nvPr>
        </p:nvSpPr>
        <p:spPr>
          <a:xfrm>
            <a:off x="684000" y="782237"/>
            <a:ext cx="7740000" cy="828000"/>
          </a:xfrm>
        </p:spPr>
        <p:txBody>
          <a:bodyPr/>
          <a:lstStyle/>
          <a:p>
            <a:r>
              <a:rPr lang="en-AU"/>
              <a:t>Recommendation </a:t>
            </a:r>
          </a:p>
        </p:txBody>
      </p:sp>
    </p:spTree>
    <p:extLst>
      <p:ext uri="{BB962C8B-B14F-4D97-AF65-F5344CB8AC3E}">
        <p14:creationId xmlns:p14="http://schemas.microsoft.com/office/powerpoint/2010/main" val="325795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AEB59-80D4-4A70-8E0E-9FE20A99E499}"/>
              </a:ext>
            </a:extLst>
          </p:cNvPr>
          <p:cNvSpPr>
            <a:spLocks noGrp="1"/>
          </p:cNvSpPr>
          <p:nvPr>
            <p:ph type="title"/>
          </p:nvPr>
        </p:nvSpPr>
        <p:spPr>
          <a:xfrm>
            <a:off x="702000" y="718465"/>
            <a:ext cx="7740000" cy="414000"/>
          </a:xfrm>
        </p:spPr>
        <p:txBody>
          <a:bodyPr/>
          <a:lstStyle/>
          <a:p>
            <a:r>
              <a:rPr lang="en-AU"/>
              <a:t>About the recommendation  </a:t>
            </a:r>
          </a:p>
        </p:txBody>
      </p:sp>
      <p:sp>
        <p:nvSpPr>
          <p:cNvPr id="5" name="TextBox 4">
            <a:extLst>
              <a:ext uri="{FF2B5EF4-FFF2-40B4-BE49-F238E27FC236}">
                <a16:creationId xmlns:a16="http://schemas.microsoft.com/office/drawing/2014/main" id="{619DC88C-DCE1-4379-9A03-2550D5368C76}"/>
              </a:ext>
            </a:extLst>
          </p:cNvPr>
          <p:cNvSpPr txBox="1"/>
          <p:nvPr/>
        </p:nvSpPr>
        <p:spPr>
          <a:xfrm>
            <a:off x="702000" y="1132465"/>
            <a:ext cx="8128747" cy="3775393"/>
          </a:xfrm>
          <a:prstGeom prst="rect">
            <a:avLst/>
          </a:prstGeom>
          <a:noFill/>
        </p:spPr>
        <p:txBody>
          <a:bodyPr wrap="square" rtlCol="0">
            <a:spAutoFit/>
          </a:bodyPr>
          <a:lstStyle/>
          <a:p>
            <a:pPr marL="467995" lvl="2" indent="-467995">
              <a:tabLst>
                <a:tab pos="457200" algn="l"/>
              </a:tabLst>
            </a:pPr>
            <a:r>
              <a:rPr lang="en-AU"/>
              <a:t>CCOPMM collects data related to the impact of COVID -19. </a:t>
            </a:r>
          </a:p>
          <a:p>
            <a:pPr marL="467995" lvl="2" indent="-467995">
              <a:tabLst>
                <a:tab pos="457200" algn="l"/>
              </a:tabLst>
            </a:pPr>
            <a:r>
              <a:rPr lang="en-AU"/>
              <a:t>Preliminary findings on the impact of the pandemic were released by CCOPMM in the </a:t>
            </a:r>
            <a:r>
              <a:rPr lang="en-AU">
                <a:hlinkClick r:id="rId2">
                  <a:extLst>
                    <a:ext uri="{A12FA001-AC4F-418D-AE19-62706E023703}">
                      <ahyp:hlinkClr xmlns:ahyp="http://schemas.microsoft.com/office/drawing/2018/hyperlinkcolor" val="tx"/>
                    </a:ext>
                  </a:extLst>
                </a:hlinkClick>
              </a:rPr>
              <a:t>CCOPMM COVID-19 communique</a:t>
            </a:r>
            <a:r>
              <a:rPr lang="en-AU"/>
              <a:t> in 2020.</a:t>
            </a:r>
          </a:p>
          <a:p>
            <a:pPr marL="467995" lvl="2" indent="-467995">
              <a:tabLst>
                <a:tab pos="457200" algn="l"/>
              </a:tabLst>
            </a:pPr>
            <a:r>
              <a:rPr lang="en-AU"/>
              <a:t>Statewide data showed no areas of concern requiring immediate interventions. </a:t>
            </a:r>
          </a:p>
          <a:p>
            <a:pPr marL="467995" lvl="2" indent="-467995">
              <a:tabLst>
                <a:tab pos="457200" algn="l"/>
              </a:tabLst>
            </a:pPr>
            <a:r>
              <a:rPr lang="en-AU"/>
              <a:t>National data did report significant impacts on women and their partners.</a:t>
            </a:r>
          </a:p>
          <a:p>
            <a:pPr marL="467995" lvl="2" indent="-467995">
              <a:tabLst>
                <a:tab pos="457200" algn="l"/>
              </a:tabLst>
            </a:pPr>
            <a:r>
              <a:rPr lang="en-AU"/>
              <a:t>Further research is needed to understand the direct and indirect impacts of COVID-19 to help inform prevention strategies and clinical care. </a:t>
            </a:r>
          </a:p>
        </p:txBody>
      </p:sp>
    </p:spTree>
    <p:extLst>
      <p:ext uri="{BB962C8B-B14F-4D97-AF65-F5344CB8AC3E}">
        <p14:creationId xmlns:p14="http://schemas.microsoft.com/office/powerpoint/2010/main" val="4439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54A9B57-AFF7-4CBE-956D-1107FA0F0A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
          <a:stretch/>
        </p:blipFill>
        <p:spPr bwMode="auto">
          <a:xfrm>
            <a:off x="684000" y="1782000"/>
            <a:ext cx="7776000" cy="3096000"/>
          </a:xfrm>
          <a:prstGeom prst="rect">
            <a:avLst/>
          </a:prstGeom>
          <a:solidFill>
            <a:srgbClr val="FFFFFF"/>
          </a:solidFill>
        </p:spPr>
      </p:pic>
      <p:sp>
        <p:nvSpPr>
          <p:cNvPr id="2" name="Rectangle 1">
            <a:extLst>
              <a:ext uri="{FF2B5EF4-FFF2-40B4-BE49-F238E27FC236}">
                <a16:creationId xmlns:a16="http://schemas.microsoft.com/office/drawing/2014/main" id="{2B3EC542-681F-4E71-956B-4ED12C281760}"/>
              </a:ext>
            </a:extLst>
          </p:cNvPr>
          <p:cNvSpPr/>
          <p:nvPr/>
        </p:nvSpPr>
        <p:spPr>
          <a:xfrm>
            <a:off x="684000" y="972000"/>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About CCOPMM </a:t>
            </a:r>
          </a:p>
        </p:txBody>
      </p:sp>
    </p:spTree>
    <p:extLst>
      <p:ext uri="{BB962C8B-B14F-4D97-AF65-F5344CB8AC3E}">
        <p14:creationId xmlns:p14="http://schemas.microsoft.com/office/powerpoint/2010/main" val="208290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ECC0A-E76D-4BF5-9786-BEA7277AC225}"/>
              </a:ext>
            </a:extLst>
          </p:cNvPr>
          <p:cNvSpPr>
            <a:spLocks noGrp="1"/>
          </p:cNvSpPr>
          <p:nvPr>
            <p:ph sz="quarter" idx="13"/>
          </p:nvPr>
        </p:nvSpPr>
        <p:spPr>
          <a:xfrm>
            <a:off x="785756" y="1611046"/>
            <a:ext cx="7740000" cy="1556242"/>
          </a:xfrm>
          <a:solidFill>
            <a:schemeClr val="accent3">
              <a:lumMod val="90000"/>
            </a:schemeClr>
          </a:solidFill>
          <a:ln w="254000">
            <a:solidFill>
              <a:schemeClr val="accent3">
                <a:lumMod val="90000"/>
              </a:schemeClr>
            </a:solidFill>
          </a:ln>
        </p:spPr>
        <p:txBody>
          <a:bodyPr vert="horz" lIns="36000" tIns="36000" rIns="36000" bIns="36000" rtlCol="0" anchor="t">
            <a:noAutofit/>
          </a:bodyPr>
          <a:lstStyle/>
          <a:p>
            <a:r>
              <a:rPr lang="en-AU">
                <a:ea typeface="+mn-lt"/>
                <a:cs typeface="+mn-lt"/>
              </a:rPr>
              <a:t>CCOPMM will actively support the development of a learning system model for Victorian maternity, neonatal and paediatric services to create an environment where consumers, health services and government can work together to learn and improve in an integrated way.</a:t>
            </a:r>
            <a:endParaRPr lang="en-US"/>
          </a:p>
        </p:txBody>
      </p:sp>
      <p:sp>
        <p:nvSpPr>
          <p:cNvPr id="6" name="Title 2">
            <a:extLst>
              <a:ext uri="{FF2B5EF4-FFF2-40B4-BE49-F238E27FC236}">
                <a16:creationId xmlns:a16="http://schemas.microsoft.com/office/drawing/2014/main" id="{775E7762-4986-4DFC-B450-471BB463A3D5}"/>
              </a:ext>
            </a:extLst>
          </p:cNvPr>
          <p:cNvSpPr txBox="1">
            <a:spLocks/>
          </p:cNvSpPr>
          <p:nvPr/>
        </p:nvSpPr>
        <p:spPr>
          <a:xfrm>
            <a:off x="720000" y="680549"/>
            <a:ext cx="7516527" cy="497087"/>
          </a:xfrm>
          <a:prstGeom prst="rect">
            <a:avLst/>
          </a:prstGeom>
        </p:spPr>
        <p:txBody>
          <a:bodyPr vert="horz" lIns="36000" tIns="36000" rIns="36000" bIns="36000" rtlCol="0" anchor="t" anchorCtr="0">
            <a:noAutofit/>
          </a:bodyPr>
          <a:lst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a:lstStyle>
          <a:p>
            <a:r>
              <a:rPr lang="en-AU"/>
              <a:t>Recommendation  </a:t>
            </a:r>
          </a:p>
        </p:txBody>
      </p:sp>
    </p:spTree>
    <p:extLst>
      <p:ext uri="{BB962C8B-B14F-4D97-AF65-F5344CB8AC3E}">
        <p14:creationId xmlns:p14="http://schemas.microsoft.com/office/powerpoint/2010/main" val="90122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764683" y="1134131"/>
            <a:ext cx="7740000" cy="3874898"/>
          </a:xfrm>
        </p:spPr>
        <p:txBody>
          <a:bodyPr vert="horz" lIns="36000" tIns="36000" rIns="36000" bIns="36000" rtlCol="0" anchor="t">
            <a:noAutofit/>
          </a:bodyPr>
          <a:lstStyle/>
          <a:p>
            <a:pPr marL="467995" lvl="2" indent="-467995">
              <a:tabLst>
                <a:tab pos="457200" algn="l"/>
              </a:tabLst>
            </a:pPr>
            <a:r>
              <a:rPr lang="en-AU"/>
              <a:t>A learning health system is based on rapid learning from data and evidence and applying knowledge to improve care.</a:t>
            </a:r>
          </a:p>
          <a:p>
            <a:pPr marL="467995" lvl="2" indent="-467995">
              <a:tabLst>
                <a:tab pos="457200" algn="l"/>
              </a:tabLst>
            </a:pPr>
            <a:r>
              <a:rPr lang="en-AU"/>
              <a:t>CCOPMM will commission specific safety reviews into reoccurring issues starting with neonatal resuscitation and fetal monitoring to identify contributing factors.</a:t>
            </a:r>
          </a:p>
          <a:p>
            <a:pPr marL="467995" lvl="2" indent="-467995">
              <a:tabLst>
                <a:tab pos="457200" algn="l"/>
              </a:tabLst>
            </a:pPr>
            <a:r>
              <a:rPr lang="en-AU"/>
              <a:t>AcciMap will be used – a systems focused review methodology.</a:t>
            </a:r>
          </a:p>
          <a:p>
            <a:pPr marL="467995" lvl="2" indent="-467995">
              <a:tabLst>
                <a:tab pos="457200" algn="l"/>
              </a:tabLst>
            </a:pPr>
            <a:r>
              <a:rPr lang="en-AU"/>
              <a:t>Mortality and morbidity case review tool to be piloted in selected services to ensure learnings from serious adverse events and systems improvement. </a:t>
            </a:r>
          </a:p>
          <a:p>
            <a:endParaRPr lang="en-AU"/>
          </a:p>
        </p:txBody>
      </p:sp>
      <p:sp>
        <p:nvSpPr>
          <p:cNvPr id="3" name="Title 2">
            <a:extLst>
              <a:ext uri="{FF2B5EF4-FFF2-40B4-BE49-F238E27FC236}">
                <a16:creationId xmlns:a16="http://schemas.microsoft.com/office/drawing/2014/main" id="{B65224EC-D8F3-41B3-81F9-3BD52E65CAF7}"/>
              </a:ext>
            </a:extLst>
          </p:cNvPr>
          <p:cNvSpPr>
            <a:spLocks noGrp="1"/>
          </p:cNvSpPr>
          <p:nvPr>
            <p:ph type="title"/>
          </p:nvPr>
        </p:nvSpPr>
        <p:spPr>
          <a:xfrm>
            <a:off x="702000" y="701628"/>
            <a:ext cx="7706358" cy="474915"/>
          </a:xfrm>
        </p:spPr>
        <p:txBody>
          <a:bodyPr/>
          <a:lstStyle/>
          <a:p>
            <a:r>
              <a:rPr lang="en-AU"/>
              <a:t>About the recommendation </a:t>
            </a:r>
          </a:p>
        </p:txBody>
      </p:sp>
    </p:spTree>
    <p:extLst>
      <p:ext uri="{BB962C8B-B14F-4D97-AF65-F5344CB8AC3E}">
        <p14:creationId xmlns:p14="http://schemas.microsoft.com/office/powerpoint/2010/main" val="148488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7D2E71-DC44-4259-8ED4-55515223BFE7}"/>
              </a:ext>
            </a:extLst>
          </p:cNvPr>
          <p:cNvSpPr txBox="1"/>
          <p:nvPr/>
        </p:nvSpPr>
        <p:spPr>
          <a:xfrm rot="10800000" flipV="1">
            <a:off x="812891" y="1680964"/>
            <a:ext cx="7396848" cy="1298817"/>
          </a:xfrm>
          <a:prstGeom prst="rect">
            <a:avLst/>
          </a:prstGeom>
          <a:solidFill>
            <a:schemeClr val="accent3">
              <a:lumMod val="90000"/>
            </a:schemeClr>
          </a:solidFill>
          <a:ln w="254000">
            <a:solidFill>
              <a:schemeClr val="accent3">
                <a:lumMod val="90000"/>
              </a:schemeClr>
            </a:solidFill>
          </a:ln>
        </p:spPr>
        <p:txBody>
          <a:bodyPr wrap="square" lIns="91440" tIns="45720" rIns="91440" bIns="45720" rtlCol="0" anchor="t">
            <a:spAutoFit/>
          </a:bodyPr>
          <a:lstStyle/>
          <a:p>
            <a:r>
              <a:rPr lang="en-AU">
                <a:ea typeface="+mn-lt"/>
                <a:cs typeface="+mn-lt"/>
              </a:rPr>
              <a:t>Develop and implement targeted improvement programs for maternity, neonatal and paediatric services to strengthen clinical governance, incident review, reporting processes and quality improvement capability.</a:t>
            </a:r>
            <a:endParaRPr lang="en-US"/>
          </a:p>
        </p:txBody>
      </p:sp>
      <p:sp>
        <p:nvSpPr>
          <p:cNvPr id="6" name="Title 2">
            <a:extLst>
              <a:ext uri="{FF2B5EF4-FFF2-40B4-BE49-F238E27FC236}">
                <a16:creationId xmlns:a16="http://schemas.microsoft.com/office/drawing/2014/main" id="{775E7762-4986-4DFC-B450-471BB463A3D5}"/>
              </a:ext>
            </a:extLst>
          </p:cNvPr>
          <p:cNvSpPr txBox="1">
            <a:spLocks/>
          </p:cNvSpPr>
          <p:nvPr/>
        </p:nvSpPr>
        <p:spPr>
          <a:xfrm>
            <a:off x="720000" y="680549"/>
            <a:ext cx="7516527" cy="497087"/>
          </a:xfrm>
          <a:prstGeom prst="rect">
            <a:avLst/>
          </a:prstGeom>
        </p:spPr>
        <p:txBody>
          <a:bodyPr vert="horz" lIns="36000" tIns="36000" rIns="36000" bIns="36000" rtlCol="0" anchor="t" anchorCtr="0">
            <a:noAutofit/>
          </a:bodyPr>
          <a:lst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a:lstStyle>
          <a:p>
            <a:r>
              <a:rPr lang="en-AU"/>
              <a:t>Recommendation </a:t>
            </a:r>
          </a:p>
        </p:txBody>
      </p:sp>
    </p:spTree>
    <p:extLst>
      <p:ext uri="{BB962C8B-B14F-4D97-AF65-F5344CB8AC3E}">
        <p14:creationId xmlns:p14="http://schemas.microsoft.com/office/powerpoint/2010/main" val="2339996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454859" y="1136165"/>
            <a:ext cx="8069695" cy="3531998"/>
          </a:xfrm>
        </p:spPr>
        <p:txBody>
          <a:bodyPr vert="horz" lIns="36000" tIns="36000" rIns="36000" bIns="36000" rtlCol="0" anchor="t">
            <a:noAutofit/>
          </a:bodyPr>
          <a:lstStyle/>
          <a:p>
            <a:pPr marL="467995" lvl="2" indent="-467995">
              <a:tabLst>
                <a:tab pos="457200" algn="l"/>
              </a:tabLst>
            </a:pPr>
            <a:r>
              <a:rPr lang="en-AU"/>
              <a:t>Clinical governance was a key area of concern in the </a:t>
            </a:r>
            <a:r>
              <a:rPr lang="en-AU">
                <a:hlinkClick r:id="rId2">
                  <a:extLst>
                    <a:ext uri="{A12FA001-AC4F-418D-AE19-62706E023703}">
                      <ahyp:hlinkClr xmlns:ahyp="http://schemas.microsoft.com/office/drawing/2018/hyperlinkcolor" val="tx"/>
                    </a:ext>
                  </a:extLst>
                </a:hlinkClick>
              </a:rPr>
              <a:t>Targeting Zero</a:t>
            </a:r>
            <a:r>
              <a:rPr lang="en-AU"/>
              <a:t> report. To ensure services are safe and high-quality, clinical governance capability must continue to be an area of focus. </a:t>
            </a:r>
          </a:p>
          <a:p>
            <a:pPr marL="467995" lvl="2" indent="-467995">
              <a:tabLst>
                <a:tab pos="457200" algn="l"/>
              </a:tabLst>
            </a:pPr>
            <a:r>
              <a:rPr lang="en-AU">
                <a:hlinkClick r:id="rId3">
                  <a:extLst>
                    <a:ext uri="{A12FA001-AC4F-418D-AE19-62706E023703}">
                      <ahyp:hlinkClr xmlns:ahyp="http://schemas.microsoft.com/office/drawing/2018/hyperlinkcolor" val="tx"/>
                    </a:ext>
                  </a:extLst>
                </a:hlinkClick>
              </a:rPr>
              <a:t>SCV clinical governance</a:t>
            </a:r>
            <a:r>
              <a:rPr lang="en-AU"/>
              <a:t> training – for boards and executives to strengthen leadership, culture and improve clinical outcomes.</a:t>
            </a:r>
          </a:p>
          <a:p>
            <a:pPr marL="467995" lvl="2" indent="-467995">
              <a:tabLst>
                <a:tab pos="457200" algn="l"/>
              </a:tabLst>
            </a:pPr>
            <a:r>
              <a:rPr lang="en-AU"/>
              <a:t> </a:t>
            </a:r>
            <a:r>
              <a:rPr lang="en-AU">
                <a:hlinkClick r:id="rId3">
                  <a:extLst>
                    <a:ext uri="{A12FA001-AC4F-418D-AE19-62706E023703}">
                      <ahyp:hlinkClr xmlns:ahyp="http://schemas.microsoft.com/office/drawing/2018/hyperlinkcolor" val="tx"/>
                    </a:ext>
                  </a:extLst>
                </a:hlinkClick>
              </a:rPr>
              <a:t>SCV clinical governance assessment tool </a:t>
            </a:r>
            <a:r>
              <a:rPr lang="en-AU"/>
              <a:t>– determine clinical governance capability and performance and areas for improvement. </a:t>
            </a:r>
          </a:p>
          <a:p>
            <a:pPr marL="467995" lvl="2" indent="-467995">
              <a:tabLst>
                <a:tab pos="457200" algn="l"/>
              </a:tabLst>
            </a:pPr>
            <a:r>
              <a:rPr lang="en-AU"/>
              <a:t>Other considerations – clinical incident management system, clear escalation policies and clinical governance improvement plans. </a:t>
            </a:r>
          </a:p>
          <a:p>
            <a:pPr marL="342900" indent="-342900">
              <a:buClr>
                <a:schemeClr val="tx2"/>
              </a:buClr>
              <a:buFont typeface="Arial" panose="020B0604020202020204" pitchFamily="34" charset="0"/>
              <a:buChar char="•"/>
              <a:tabLst>
                <a:tab pos="457200" algn="l"/>
              </a:tabLst>
            </a:pPr>
            <a:endParaRPr lang="en-AU"/>
          </a:p>
        </p:txBody>
      </p:sp>
      <p:sp>
        <p:nvSpPr>
          <p:cNvPr id="3" name="Title 2">
            <a:extLst>
              <a:ext uri="{FF2B5EF4-FFF2-40B4-BE49-F238E27FC236}">
                <a16:creationId xmlns:a16="http://schemas.microsoft.com/office/drawing/2014/main" id="{B65224EC-D8F3-41B3-81F9-3BD52E65CAF7}"/>
              </a:ext>
            </a:extLst>
          </p:cNvPr>
          <p:cNvSpPr>
            <a:spLocks noGrp="1"/>
          </p:cNvSpPr>
          <p:nvPr>
            <p:ph type="title"/>
          </p:nvPr>
        </p:nvSpPr>
        <p:spPr>
          <a:xfrm>
            <a:off x="702000" y="701628"/>
            <a:ext cx="7740000" cy="434537"/>
          </a:xfrm>
        </p:spPr>
        <p:txBody>
          <a:bodyPr/>
          <a:lstStyle/>
          <a:p>
            <a:r>
              <a:rPr lang="en-AU"/>
              <a:t>About the recommendation</a:t>
            </a:r>
          </a:p>
        </p:txBody>
      </p:sp>
    </p:spTree>
    <p:extLst>
      <p:ext uri="{BB962C8B-B14F-4D97-AF65-F5344CB8AC3E}">
        <p14:creationId xmlns:p14="http://schemas.microsoft.com/office/powerpoint/2010/main" val="2822051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70"/>
            <a:ext cx="7290214" cy="2068771"/>
          </a:xfrm>
        </p:spPr>
        <p:txBody>
          <a:bodyPr anchor="b">
            <a:normAutofit/>
          </a:bodyPr>
          <a:lstStyle/>
          <a:p>
            <a:pPr algn="l"/>
            <a:r>
              <a:rPr lang="en-AU" sz="2400">
                <a:effectLst>
                  <a:glow rad="38100">
                    <a:schemeClr val="bg1">
                      <a:lumMod val="65000"/>
                      <a:lumOff val="35000"/>
                      <a:alpha val="50000"/>
                    </a:schemeClr>
                  </a:glow>
                </a:effectLst>
              </a:rPr>
              <a:t>Good practice points</a:t>
            </a:r>
          </a:p>
        </p:txBody>
      </p:sp>
      <p:sp>
        <p:nvSpPr>
          <p:cNvPr id="7" name="Content Placeholder 1">
            <a:extLst>
              <a:ext uri="{FF2B5EF4-FFF2-40B4-BE49-F238E27FC236}">
                <a16:creationId xmlns:a16="http://schemas.microsoft.com/office/drawing/2014/main" id="{986369BD-DAFB-4B6F-9203-0E9307884B99}"/>
              </a:ext>
            </a:extLst>
          </p:cNvPr>
          <p:cNvSpPr txBox="1">
            <a:spLocks/>
          </p:cNvSpPr>
          <p:nvPr/>
        </p:nvSpPr>
        <p:spPr>
          <a:xfrm>
            <a:off x="742959" y="3042878"/>
            <a:ext cx="7695178" cy="1601800"/>
          </a:xfrm>
          <a:prstGeom prst="rect">
            <a:avLst/>
          </a:prstGeom>
        </p:spPr>
        <p:txBody>
          <a:bodyPr vert="horz" lIns="36000" tIns="36000" rIns="36000" bIns="36000" rtlCol="0" anchor="t">
            <a:noAutofit/>
          </a:bodyPr>
          <a:lstStyle>
            <a:lvl1pPr marL="0" indent="0" algn="ctr" defTabSz="685800" rtl="0" eaLnBrk="1" latinLnBrk="0" hangingPunct="1">
              <a:lnSpc>
                <a:spcPct val="98000"/>
              </a:lnSpc>
              <a:spcBef>
                <a:spcPts val="0"/>
              </a:spcBef>
              <a:spcAft>
                <a:spcPts val="1300"/>
              </a:spcAft>
              <a:buFontTx/>
              <a:buNone/>
              <a:defRPr sz="1575" kern="1200" baseline="0">
                <a:gradFill flip="none" rotWithShape="1">
                  <a:gsLst>
                    <a:gs pos="0">
                      <a:schemeClr val="tx1"/>
                    </a:gs>
                    <a:gs pos="100000">
                      <a:schemeClr val="tx1">
                        <a:lumMod val="75000"/>
                      </a:schemeClr>
                    </a:gs>
                  </a:gsLst>
                  <a:lin ang="5400000" scaled="0"/>
                  <a:tileRect/>
                </a:gradFill>
                <a:latin typeface="+mn-lt"/>
                <a:ea typeface="+mn-ea"/>
                <a:cs typeface="+mn-cs"/>
              </a:defRPr>
            </a:lvl1pPr>
            <a:lvl2pPr marL="342900" indent="0" algn="ctr" defTabSz="685800" rtl="0" eaLnBrk="1" latinLnBrk="0" hangingPunct="1">
              <a:lnSpc>
                <a:spcPct val="98000"/>
              </a:lnSpc>
              <a:spcBef>
                <a:spcPts val="375"/>
              </a:spcBef>
              <a:buFontTx/>
              <a:buNone/>
              <a:defRPr sz="2000" b="1" i="0" kern="1200" baseline="0">
                <a:solidFill>
                  <a:schemeClr val="tx1">
                    <a:tint val="75000"/>
                  </a:schemeClr>
                </a:solidFill>
                <a:latin typeface="+mj-lt"/>
                <a:ea typeface="+mn-ea"/>
                <a:cs typeface="+mn-cs"/>
              </a:defRPr>
            </a:lvl2pPr>
            <a:lvl3pPr marL="685800" indent="0" algn="ctr" defTabSz="685800" rtl="0" eaLnBrk="1" latinLnBrk="0" hangingPunct="1">
              <a:lnSpc>
                <a:spcPct val="98000"/>
              </a:lnSpc>
              <a:spcBef>
                <a:spcPts val="0"/>
              </a:spcBef>
              <a:spcAft>
                <a:spcPts val="1300"/>
              </a:spcAft>
              <a:buClr>
                <a:srgbClr val="0063A5"/>
              </a:buClr>
              <a:buSzPct val="120000"/>
              <a:buFont typeface="Calibri" panose="020F0502020204030204" pitchFamily="34" charset="0"/>
              <a:buNone/>
              <a:defRPr sz="2000" kern="1200" baseline="0">
                <a:solidFill>
                  <a:schemeClr val="tx1">
                    <a:tint val="75000"/>
                  </a:schemeClr>
                </a:solidFill>
                <a:latin typeface="+mn-lt"/>
                <a:ea typeface="+mn-ea"/>
                <a:cs typeface="+mn-cs"/>
              </a:defRPr>
            </a:lvl3pPr>
            <a:lvl4pPr marL="1028700" indent="0" algn="ctr" defTabSz="685800" rtl="0" eaLnBrk="1" latinLnBrk="0" hangingPunct="1">
              <a:lnSpc>
                <a:spcPct val="98000"/>
              </a:lnSpc>
              <a:spcBef>
                <a:spcPts val="0"/>
              </a:spcBef>
              <a:spcAft>
                <a:spcPts val="1300"/>
              </a:spcAft>
              <a:buClr>
                <a:srgbClr val="0063A5"/>
              </a:buClr>
              <a:buSzPct val="100000"/>
              <a:buFont typeface="Arial" panose="020B0604020202020204" pitchFamily="34" charset="0"/>
              <a:buNone/>
              <a:defRPr sz="2000" kern="1200">
                <a:solidFill>
                  <a:schemeClr val="tx1">
                    <a:tint val="75000"/>
                  </a:schemeClr>
                </a:solidFill>
                <a:latin typeface="+mn-lt"/>
                <a:ea typeface="+mn-ea"/>
                <a:cs typeface="+mn-cs"/>
              </a:defRPr>
            </a:lvl4pPr>
            <a:lvl5pPr marL="1371600" indent="0" algn="ctr" defTabSz="685800" rtl="0" eaLnBrk="1" latinLnBrk="0" hangingPunct="1">
              <a:lnSpc>
                <a:spcPct val="98000"/>
              </a:lnSpc>
              <a:spcBef>
                <a:spcPts val="0"/>
              </a:spcBef>
              <a:spcAft>
                <a:spcPts val="1300"/>
              </a:spcAft>
              <a:buClr>
                <a:srgbClr val="0063A5"/>
              </a:buClr>
              <a:buSzPct val="120000"/>
              <a:buFont typeface="Wingdings" panose="05000000000000000000" pitchFamily="2" charset="2"/>
              <a:buNone/>
              <a:defRPr sz="2000" kern="1200">
                <a:solidFill>
                  <a:schemeClr val="tx1">
                    <a:tint val="7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endParaRPr lang="en-AU" sz="1600"/>
          </a:p>
        </p:txBody>
      </p:sp>
      <p:sp>
        <p:nvSpPr>
          <p:cNvPr id="8" name="TextBox 7">
            <a:extLst>
              <a:ext uri="{FF2B5EF4-FFF2-40B4-BE49-F238E27FC236}">
                <a16:creationId xmlns:a16="http://schemas.microsoft.com/office/drawing/2014/main" id="{342C2003-339C-42C1-961F-ABD2F28DBEC6}"/>
              </a:ext>
            </a:extLst>
          </p:cNvPr>
          <p:cNvSpPr txBox="1"/>
          <p:nvPr/>
        </p:nvSpPr>
        <p:spPr>
          <a:xfrm>
            <a:off x="669241" y="2829673"/>
            <a:ext cx="7805517" cy="2068771"/>
          </a:xfrm>
          <a:prstGeom prst="rect">
            <a:avLst/>
          </a:prstGeom>
          <a:noFill/>
        </p:spPr>
        <p:txBody>
          <a:bodyPr wrap="square">
            <a:spAutoFit/>
          </a:bodyPr>
          <a:lstStyle/>
          <a:p>
            <a:pPr marL="0" marR="0" lvl="0" indent="0" algn="l" defTabSz="685800" rtl="0" eaLnBrk="1" fontAlgn="auto" latinLnBrk="0" hangingPunct="1">
              <a:lnSpc>
                <a:spcPct val="98000"/>
              </a:lnSpc>
              <a:spcBef>
                <a:spcPts val="0"/>
              </a:spcBef>
              <a:spcAft>
                <a:spcPts val="1300"/>
              </a:spcAft>
              <a:buClrTx/>
              <a:buSzTx/>
              <a:buFontTx/>
              <a:buNone/>
              <a:tabLst/>
              <a:defRPr/>
            </a:pPr>
            <a:r>
              <a:rPr kumimoji="0" lang="en-AU" sz="2000" b="0"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rPr>
              <a:t>Good practice points reflect the findings of CCOPMM’s review of all cases of maternal, perinatal and paediatric mortality, and severe acute maternal morbidity in a reporting year.</a:t>
            </a:r>
          </a:p>
          <a:p>
            <a:pPr marL="0" marR="0" lvl="0" indent="0" algn="l" defTabSz="685800" rtl="0" eaLnBrk="1" fontAlgn="auto" latinLnBrk="0" hangingPunct="1">
              <a:lnSpc>
                <a:spcPct val="98000"/>
              </a:lnSpc>
              <a:spcBef>
                <a:spcPts val="0"/>
              </a:spcBef>
              <a:spcAft>
                <a:spcPts val="1300"/>
              </a:spcAft>
              <a:buClrTx/>
              <a:buSzTx/>
              <a:buFontTx/>
              <a:buNone/>
              <a:tabLst/>
              <a:defRPr/>
            </a:pPr>
            <a:r>
              <a:rPr kumimoji="0" lang="en-AU" sz="2000" b="0"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rPr>
              <a:t>They are designed to guide local improvements in clinical performance and can relate to our </a:t>
            </a:r>
            <a:r>
              <a:rPr kumimoji="0" lang="en-AU" sz="2000" b="1"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rPr>
              <a:t>clinical care and/or the system or service we work in.</a:t>
            </a:r>
            <a:endParaRPr kumimoji="0" lang="en-AU" sz="2000" b="0"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endParaRPr>
          </a:p>
        </p:txBody>
      </p:sp>
      <p:pic>
        <p:nvPicPr>
          <p:cNvPr id="7170" name="Picture 2">
            <a:extLst>
              <a:ext uri="{FF2B5EF4-FFF2-40B4-BE49-F238E27FC236}">
                <a16:creationId xmlns:a16="http://schemas.microsoft.com/office/drawing/2014/main" id="{71837340-3B70-4D08-9214-30045A612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7" y="739170"/>
            <a:ext cx="7770109" cy="159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56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a:xfrm>
            <a:off x="284054" y="1675119"/>
            <a:ext cx="8721339" cy="3249748"/>
          </a:xfrm>
        </p:spPr>
        <p:txBody>
          <a:bodyPr vert="horz" lIns="36000" tIns="36000" rIns="36000" bIns="36000" rtlCol="0" anchor="t">
            <a:noAutofit/>
          </a:bodyPr>
          <a:lstStyle/>
          <a:p>
            <a:pPr marL="285750" indent="-285750">
              <a:buClr>
                <a:schemeClr val="tx2"/>
              </a:buClr>
              <a:buFont typeface="Arial" panose="020B0604020202020204" pitchFamily="34" charset="0"/>
              <a:buChar char="•"/>
            </a:pPr>
            <a:r>
              <a:rPr lang="en-GB" sz="1800">
                <a:solidFill>
                  <a:srgbClr val="000000"/>
                </a:solidFill>
                <a:effectLst/>
                <a:latin typeface="Arial"/>
                <a:ea typeface="Calibri"/>
                <a:cs typeface="VIC Medium" panose="00000600000000000000" pitchFamily="2" charset="0"/>
              </a:rPr>
              <a:t>Services should ensure that annual training and assessments are undertaken for all relevant clinicians.</a:t>
            </a:r>
          </a:p>
          <a:p>
            <a:pPr marL="285750" indent="-285750">
              <a:buClr>
                <a:schemeClr val="tx2"/>
              </a:buClr>
              <a:buFont typeface="Arial" panose="020B0604020202020204" pitchFamily="34" charset="0"/>
              <a:buChar char="•"/>
            </a:pPr>
            <a:r>
              <a:rPr lang="en-GB" sz="1800">
                <a:solidFill>
                  <a:srgbClr val="000000"/>
                </a:solidFill>
                <a:effectLst/>
                <a:ea typeface="Calibri"/>
                <a:cs typeface="VIC Medium" panose="00000600000000000000" pitchFamily="2" charset="0"/>
              </a:rPr>
              <a:t>Services should establish, implement and audit</a:t>
            </a:r>
            <a:r>
              <a:rPr lang="en-GB" sz="1800">
                <a:solidFill>
                  <a:srgbClr val="000000"/>
                </a:solidFill>
                <a:ea typeface="Calibri"/>
                <a:cs typeface="VIC Medium" panose="00000600000000000000" pitchFamily="2" charset="0"/>
              </a:rPr>
              <a:t>,</a:t>
            </a:r>
            <a:r>
              <a:rPr lang="en-GB" sz="1800">
                <a:solidFill>
                  <a:srgbClr val="000000"/>
                </a:solidFill>
                <a:effectLst/>
                <a:ea typeface="Calibri"/>
                <a:cs typeface="VIC Medium" panose="00000600000000000000" pitchFamily="2" charset="0"/>
              </a:rPr>
              <a:t> formalised escalation processes that are consistent 24/7</a:t>
            </a:r>
            <a:r>
              <a:rPr lang="en-GB" sz="1800">
                <a:solidFill>
                  <a:srgbClr val="000000"/>
                </a:solidFill>
                <a:ea typeface="Calibri"/>
                <a:cs typeface="VIC Medium" panose="00000600000000000000" pitchFamily="2" charset="0"/>
              </a:rPr>
              <a:t> and include:</a:t>
            </a:r>
            <a:endParaRPr lang="en-GB" sz="1800">
              <a:solidFill>
                <a:srgbClr val="000000"/>
              </a:solidFill>
              <a:effectLst/>
              <a:ea typeface="Calibri"/>
              <a:cs typeface="VIC Medium" panose="00000600000000000000" pitchFamily="2" charset="0"/>
            </a:endParaRPr>
          </a:p>
          <a:p>
            <a:pPr marL="753745" lvl="2" indent="-285750">
              <a:buClr>
                <a:schemeClr val="tx2"/>
              </a:buClr>
              <a:buFont typeface="Arial" panose="020B0604020202020204" pitchFamily="34" charset="0"/>
              <a:buChar char="•"/>
            </a:pPr>
            <a:r>
              <a:rPr lang="en-GB" sz="1600">
                <a:solidFill>
                  <a:srgbClr val="000000"/>
                </a:solidFill>
                <a:latin typeface="Arial"/>
                <a:ea typeface="Calibri"/>
                <a:cs typeface="VIC Medium" panose="00000600000000000000" pitchFamily="2" charset="0"/>
              </a:rPr>
              <a:t>Escalation to the most senior</a:t>
            </a:r>
            <a:r>
              <a:rPr lang="en-GB" sz="1600">
                <a:solidFill>
                  <a:srgbClr val="000000"/>
                </a:solidFill>
                <a:effectLst/>
                <a:latin typeface="Arial"/>
                <a:ea typeface="Calibri"/>
                <a:cs typeface="VIC Medium" panose="00000600000000000000" pitchFamily="2" charset="0"/>
              </a:rPr>
              <a:t> team member on </a:t>
            </a:r>
            <a:r>
              <a:rPr lang="en-GB" sz="1600">
                <a:solidFill>
                  <a:srgbClr val="000000"/>
                </a:solidFill>
                <a:latin typeface="Arial"/>
                <a:ea typeface="Calibri"/>
                <a:cs typeface="VIC Medium" panose="00000600000000000000" pitchFamily="2" charset="0"/>
              </a:rPr>
              <a:t>duty (whether on site or on-call) where there is </a:t>
            </a:r>
            <a:r>
              <a:rPr lang="en-GB" sz="1600" b="1">
                <a:solidFill>
                  <a:srgbClr val="000000"/>
                </a:solidFill>
                <a:latin typeface="Arial"/>
                <a:ea typeface="Calibri"/>
                <a:cs typeface="VIC Medium" panose="00000600000000000000" pitchFamily="2" charset="0"/>
              </a:rPr>
              <a:t>any concern by any team member </a:t>
            </a:r>
            <a:endParaRPr lang="en-GB" sz="1600" b="1">
              <a:ea typeface="+mn-lt"/>
              <a:cs typeface="+mn-lt"/>
            </a:endParaRPr>
          </a:p>
          <a:p>
            <a:pPr marL="753745" lvl="2" indent="-285750">
              <a:buClr>
                <a:schemeClr val="tx2"/>
              </a:buClr>
              <a:buFont typeface="Arial" panose="020B0604020202020204" pitchFamily="34" charset="0"/>
              <a:buChar char="•"/>
            </a:pPr>
            <a:r>
              <a:rPr lang="en-GB" sz="1600">
                <a:ea typeface="+mn-lt"/>
                <a:cs typeface="+mn-lt"/>
              </a:rPr>
              <a:t>Escalation to the most senior team member on duty (whether on site or on-call) where there is </a:t>
            </a:r>
            <a:r>
              <a:rPr lang="en-GB" sz="1600" b="1">
                <a:ea typeface="+mn-lt"/>
                <a:cs typeface="+mn-lt"/>
              </a:rPr>
              <a:t>any concern by any woman/patient/parent</a:t>
            </a:r>
            <a:r>
              <a:rPr lang="en-GB" sz="1600">
                <a:ea typeface="+mn-lt"/>
                <a:cs typeface="+mn-lt"/>
              </a:rPr>
              <a:t> </a:t>
            </a:r>
          </a:p>
          <a:p>
            <a:pPr marL="753745" lvl="2" indent="-285750">
              <a:buClr>
                <a:schemeClr val="tx2"/>
              </a:buClr>
              <a:buFont typeface="Arial" panose="020B0604020202020204" pitchFamily="34" charset="0"/>
              <a:buChar char="•"/>
            </a:pPr>
            <a:r>
              <a:rPr lang="en-GB" sz="1600">
                <a:ea typeface="+mn-lt"/>
                <a:cs typeface="+mn-lt"/>
              </a:rPr>
              <a:t>For anticipated or actual neonatal resuscitations, escalation to the most senior team member of the team to ensure they are present and involved.  </a:t>
            </a:r>
            <a:endParaRPr lang="en-GB" sz="1600" b="0"/>
          </a:p>
          <a:p>
            <a:pPr marL="467995" lvl="2" indent="0">
              <a:buClr>
                <a:schemeClr val="tx2"/>
              </a:buClr>
              <a:buNone/>
            </a:pPr>
            <a:endParaRPr lang="en-GB" b="1">
              <a:solidFill>
                <a:srgbClr val="000000"/>
              </a:solidFill>
              <a:latin typeface="Arial"/>
              <a:ea typeface="Calibri"/>
              <a:cs typeface="VIC Medium" panose="00000600000000000000" pitchFamily="2" charset="0"/>
            </a:endParaRPr>
          </a:p>
          <a:p>
            <a:pPr marL="285750" indent="-285750">
              <a:buClr>
                <a:schemeClr val="tx2"/>
              </a:buClr>
              <a:buFont typeface="Arial" panose="020B0604020202020204" pitchFamily="34" charset="0"/>
              <a:buChar char="•"/>
            </a:pPr>
            <a:endParaRPr lang="en-AU" sz="1800">
              <a:solidFill>
                <a:srgbClr val="000000"/>
              </a:solidFill>
              <a:effectLst/>
              <a:ea typeface="Calibri" panose="020F0502020204030204" pitchFamily="34" charset="0"/>
              <a:cs typeface="VIC Medium" panose="00000600000000000000" pitchFamily="2" charset="0"/>
            </a:endParaRPr>
          </a:p>
          <a:p>
            <a:endParaRPr lang="en-GB" sz="1800">
              <a:solidFill>
                <a:srgbClr val="000000"/>
              </a:solidFill>
              <a:effectLst/>
              <a:latin typeface="Arial" panose="020B0604020202020204" pitchFamily="34" charset="0"/>
              <a:ea typeface="Calibri" panose="020F0502020204030204" pitchFamily="34" charset="0"/>
              <a:cs typeface="VIC Medium" panose="00000600000000000000" pitchFamily="2" charset="0"/>
            </a:endParaRPr>
          </a:p>
          <a:p>
            <a:endParaRPr lang="en-AU" sz="1800">
              <a:solidFill>
                <a:srgbClr val="000000"/>
              </a:solidFill>
              <a:effectLst/>
              <a:latin typeface="VIC Medium" panose="00000600000000000000" pitchFamily="2" charset="0"/>
              <a:ea typeface="Calibri" panose="020F0502020204030204" pitchFamily="34" charset="0"/>
              <a:cs typeface="VIC Medium" panose="00000600000000000000" pitchFamily="2" charset="0"/>
            </a:endParaRPr>
          </a:p>
          <a:p>
            <a:endParaRPr lang="en-AU"/>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a:xfrm>
            <a:off x="673122" y="721131"/>
            <a:ext cx="7833103" cy="828000"/>
          </a:xfrm>
        </p:spPr>
        <p:txBody>
          <a:bodyPr/>
          <a:lstStyle/>
          <a:p>
            <a:r>
              <a:rPr lang="en-AU"/>
              <a:t>Good practice points – Neonatal Resuscitation and Fetal Surveillance  </a:t>
            </a:r>
          </a:p>
        </p:txBody>
      </p:sp>
    </p:spTree>
    <p:extLst>
      <p:ext uri="{BB962C8B-B14F-4D97-AF65-F5344CB8AC3E}">
        <p14:creationId xmlns:p14="http://schemas.microsoft.com/office/powerpoint/2010/main" val="1383002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7467E-8825-4452-BEFB-D32CCECEF2D5}"/>
              </a:ext>
            </a:extLst>
          </p:cNvPr>
          <p:cNvSpPr>
            <a:spLocks noGrp="1"/>
          </p:cNvSpPr>
          <p:nvPr>
            <p:ph sz="quarter" idx="13"/>
          </p:nvPr>
        </p:nvSpPr>
        <p:spPr>
          <a:xfrm>
            <a:off x="494754" y="1416435"/>
            <a:ext cx="8207923" cy="3588421"/>
          </a:xfrm>
        </p:spPr>
        <p:txBody>
          <a:bodyPr vert="horz" lIns="36000" tIns="36000" rIns="36000" bIns="36000" rtlCol="0" anchor="t">
            <a:noAutofit/>
          </a:bodyPr>
          <a:lstStyle/>
          <a:p>
            <a:pPr marL="285750" indent="-285750">
              <a:buClr>
                <a:schemeClr val="tx2"/>
              </a:buClr>
              <a:buSzPct val="110000"/>
              <a:buFont typeface="Arial" panose="020B0604020202020204" pitchFamily="34" charset="0"/>
              <a:buChar char="•"/>
            </a:pPr>
            <a:r>
              <a:rPr lang="en-AU">
                <a:effectLst/>
                <a:latin typeface="Arial"/>
                <a:ea typeface="Calibri"/>
              </a:rPr>
              <a:t>All services should hold regular simulated neonatal emergency response training sessions for all clinicians working in their maternity and neonatal services. </a:t>
            </a:r>
            <a:r>
              <a:rPr lang="en-AU">
                <a:latin typeface="Arial"/>
                <a:ea typeface="Calibri"/>
              </a:rPr>
              <a:t> </a:t>
            </a:r>
            <a:endParaRPr lang="en-GB">
              <a:latin typeface="Arial" panose="020B0604020202020204" pitchFamily="34" charset="0"/>
              <a:ea typeface="Calibri" panose="020F0502020204030204" pitchFamily="34" charset="0"/>
              <a:cs typeface="VIC Medium" panose="00000600000000000000" pitchFamily="2" charset="0"/>
            </a:endParaRPr>
          </a:p>
          <a:p>
            <a:pPr marL="285750" indent="-285750">
              <a:buClr>
                <a:schemeClr val="tx2"/>
              </a:buClr>
              <a:buSzPct val="110000"/>
              <a:buFont typeface="Arial" panose="020B0604020202020204" pitchFamily="34" charset="0"/>
              <a:buChar char="•"/>
            </a:pPr>
            <a:r>
              <a:rPr lang="en-GB">
                <a:solidFill>
                  <a:srgbClr val="000000"/>
                </a:solidFill>
                <a:latin typeface="Arial"/>
                <a:ea typeface="Calibri"/>
                <a:cs typeface="VIC Medium" panose="00000600000000000000" pitchFamily="2" charset="0"/>
              </a:rPr>
              <a:t>These simulated sessions should include skills training </a:t>
            </a:r>
            <a:r>
              <a:rPr lang="en-GB">
                <a:solidFill>
                  <a:srgbClr val="000000"/>
                </a:solidFill>
                <a:effectLst/>
                <a:latin typeface="Arial"/>
                <a:ea typeface="Calibri"/>
                <a:cs typeface="VIC Medium" panose="00000600000000000000" pitchFamily="2" charset="0"/>
              </a:rPr>
              <a:t>including</a:t>
            </a:r>
            <a:r>
              <a:rPr lang="en-GB">
                <a:solidFill>
                  <a:srgbClr val="000000"/>
                </a:solidFill>
                <a:latin typeface="Arial"/>
                <a:ea typeface="Calibri"/>
                <a:cs typeface="VIC Medium" panose="00000600000000000000" pitchFamily="2" charset="0"/>
              </a:rPr>
              <a:t>:</a:t>
            </a:r>
            <a:endParaRPr lang="en-GB">
              <a:solidFill>
                <a:srgbClr val="000000"/>
              </a:solidFill>
              <a:effectLst/>
              <a:latin typeface="Arial"/>
              <a:ea typeface="Calibri"/>
              <a:cs typeface="VIC Medium" panose="00000600000000000000" pitchFamily="2" charset="0"/>
            </a:endParaRPr>
          </a:p>
          <a:p>
            <a:pPr marL="753745" lvl="2" indent="-285750">
              <a:buClr>
                <a:schemeClr val="tx2"/>
              </a:buClr>
              <a:buSzPct val="110000"/>
              <a:buFont typeface="Arial" panose="020B0604020202020204" pitchFamily="34" charset="0"/>
              <a:buChar char="•"/>
            </a:pPr>
            <a:r>
              <a:rPr lang="en-GB">
                <a:solidFill>
                  <a:srgbClr val="000000"/>
                </a:solidFill>
                <a:effectLst/>
                <a:latin typeface="Arial"/>
                <a:ea typeface="Calibri"/>
                <a:cs typeface="VIC Medium" panose="00000600000000000000" pitchFamily="2" charset="0"/>
              </a:rPr>
              <a:t>Cardiopulmonary resuscitation (CPR)</a:t>
            </a:r>
            <a:r>
              <a:rPr lang="en-GB">
                <a:solidFill>
                  <a:srgbClr val="000000"/>
                </a:solidFill>
                <a:latin typeface="Arial"/>
                <a:ea typeface="Calibri"/>
                <a:cs typeface="VIC Medium" panose="00000600000000000000" pitchFamily="2" charset="0"/>
              </a:rPr>
              <a:t>  </a:t>
            </a:r>
            <a:endParaRPr lang="en-GB">
              <a:solidFill>
                <a:srgbClr val="000000"/>
              </a:solidFill>
              <a:effectLst/>
              <a:latin typeface="Arial"/>
              <a:ea typeface="Calibri"/>
              <a:cs typeface="VIC Medium" panose="00000600000000000000" pitchFamily="2" charset="0"/>
            </a:endParaRPr>
          </a:p>
          <a:p>
            <a:pPr marL="753745" lvl="2" indent="-285750">
              <a:buClr>
                <a:schemeClr val="tx2"/>
              </a:buClr>
              <a:buSzPct val="110000"/>
              <a:buFont typeface="Arial" panose="020B0604020202020204" pitchFamily="34" charset="0"/>
              <a:buChar char="•"/>
            </a:pPr>
            <a:r>
              <a:rPr lang="en-GB">
                <a:solidFill>
                  <a:srgbClr val="000000"/>
                </a:solidFill>
                <a:effectLst/>
                <a:latin typeface="Arial"/>
                <a:ea typeface="Calibri"/>
                <a:cs typeface="VIC Medium" panose="00000600000000000000" pitchFamily="2" charset="0"/>
              </a:rPr>
              <a:t>Basic and advanced airway management</a:t>
            </a:r>
            <a:r>
              <a:rPr lang="en-GB">
                <a:solidFill>
                  <a:srgbClr val="000000"/>
                </a:solidFill>
                <a:latin typeface="Arial"/>
                <a:ea typeface="Calibri"/>
                <a:cs typeface="VIC Medium" panose="00000600000000000000" pitchFamily="2" charset="0"/>
              </a:rPr>
              <a:t>  </a:t>
            </a:r>
            <a:endParaRPr lang="en-GB">
              <a:solidFill>
                <a:srgbClr val="000000"/>
              </a:solidFill>
              <a:effectLst/>
              <a:latin typeface="Arial"/>
              <a:ea typeface="Calibri"/>
              <a:cs typeface="VIC Medium" panose="00000600000000000000" pitchFamily="2" charset="0"/>
            </a:endParaRPr>
          </a:p>
          <a:p>
            <a:pPr marL="753745" lvl="2" indent="-285750">
              <a:buClr>
                <a:schemeClr val="tx2"/>
              </a:buClr>
              <a:buSzPct val="110000"/>
              <a:buFont typeface="Arial" panose="020B0604020202020204" pitchFamily="34" charset="0"/>
              <a:buChar char="•"/>
            </a:pPr>
            <a:r>
              <a:rPr lang="en-GB">
                <a:solidFill>
                  <a:srgbClr val="000000"/>
                </a:solidFill>
                <a:effectLst/>
                <a:latin typeface="Arial"/>
                <a:ea typeface="Calibri"/>
                <a:cs typeface="VIC Medium" panose="00000600000000000000" pitchFamily="2" charset="0"/>
              </a:rPr>
              <a:t>Prescribing, preparation and delivery of medications</a:t>
            </a:r>
            <a:r>
              <a:rPr lang="en-GB">
                <a:solidFill>
                  <a:srgbClr val="000000"/>
                </a:solidFill>
                <a:latin typeface="Arial"/>
                <a:ea typeface="Calibri"/>
                <a:cs typeface="VIC Medium" panose="00000600000000000000" pitchFamily="2" charset="0"/>
              </a:rPr>
              <a:t> </a:t>
            </a:r>
            <a:endParaRPr lang="en-GB">
              <a:solidFill>
                <a:srgbClr val="000000"/>
              </a:solidFill>
              <a:effectLst/>
              <a:latin typeface="Arial" panose="020B0604020202020204" pitchFamily="34" charset="0"/>
              <a:ea typeface="Calibri" panose="020F0502020204030204" pitchFamily="34" charset="0"/>
              <a:cs typeface="VIC Medium" panose="00000600000000000000" pitchFamily="2" charset="0"/>
            </a:endParaRPr>
          </a:p>
          <a:p>
            <a:pPr marL="285750" indent="-285750">
              <a:buClr>
                <a:schemeClr val="tx2"/>
              </a:buClr>
              <a:buSzPct val="110000"/>
              <a:buFont typeface="Arial" panose="020B0604020202020204" pitchFamily="34" charset="0"/>
              <a:buChar char="•"/>
            </a:pPr>
            <a:r>
              <a:rPr lang="en-GB">
                <a:solidFill>
                  <a:srgbClr val="000000"/>
                </a:solidFill>
                <a:effectLst/>
                <a:latin typeface="Arial"/>
                <a:ea typeface="Calibri"/>
                <a:cs typeface="VIC Medium" panose="00000600000000000000" pitchFamily="2" charset="0"/>
              </a:rPr>
              <a:t>Visual prompts for algorithms should be easily visible near every resuscitative in birthing environments and in operating suites.</a:t>
            </a:r>
            <a:r>
              <a:rPr lang="en-GB">
                <a:solidFill>
                  <a:srgbClr val="000000"/>
                </a:solidFill>
                <a:latin typeface="Arial"/>
                <a:ea typeface="Calibri"/>
                <a:cs typeface="VIC Medium" panose="00000600000000000000" pitchFamily="2" charset="0"/>
              </a:rPr>
              <a:t> </a:t>
            </a:r>
            <a:endParaRPr lang="en-AU">
              <a:solidFill>
                <a:srgbClr val="000000"/>
              </a:solidFill>
              <a:effectLst/>
              <a:latin typeface="VIC Medium" panose="00000600000000000000" pitchFamily="2" charset="0"/>
              <a:ea typeface="Calibri" panose="020F0502020204030204" pitchFamily="34" charset="0"/>
              <a:cs typeface="VIC Medium" panose="00000600000000000000" pitchFamily="2" charset="0"/>
            </a:endParaRPr>
          </a:p>
          <a:p>
            <a:endParaRPr lang="en-AU"/>
          </a:p>
        </p:txBody>
      </p:sp>
      <p:sp>
        <p:nvSpPr>
          <p:cNvPr id="3" name="Title 2">
            <a:extLst>
              <a:ext uri="{FF2B5EF4-FFF2-40B4-BE49-F238E27FC236}">
                <a16:creationId xmlns:a16="http://schemas.microsoft.com/office/drawing/2014/main" id="{4EA820AA-9F7C-4FA8-8C1F-BDF7DE02559D}"/>
              </a:ext>
            </a:extLst>
          </p:cNvPr>
          <p:cNvSpPr>
            <a:spLocks noGrp="1"/>
          </p:cNvSpPr>
          <p:nvPr>
            <p:ph type="title"/>
          </p:nvPr>
        </p:nvSpPr>
        <p:spPr>
          <a:xfrm>
            <a:off x="583987" y="900000"/>
            <a:ext cx="7840013" cy="473466"/>
          </a:xfrm>
        </p:spPr>
        <p:txBody>
          <a:bodyPr/>
          <a:lstStyle/>
          <a:p>
            <a:r>
              <a:rPr lang="en-AU"/>
              <a:t>Strengthening Neonatal Resuscitation (1) </a:t>
            </a:r>
            <a:endParaRPr lang="en-US"/>
          </a:p>
        </p:txBody>
      </p:sp>
    </p:spTree>
    <p:extLst>
      <p:ext uri="{BB962C8B-B14F-4D97-AF65-F5344CB8AC3E}">
        <p14:creationId xmlns:p14="http://schemas.microsoft.com/office/powerpoint/2010/main" val="869068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6DC30C-48AB-40EC-9FAE-B3627A10E37B}"/>
              </a:ext>
            </a:extLst>
          </p:cNvPr>
          <p:cNvSpPr>
            <a:spLocks noGrp="1"/>
          </p:cNvSpPr>
          <p:nvPr>
            <p:ph sz="quarter" idx="13"/>
          </p:nvPr>
        </p:nvSpPr>
        <p:spPr>
          <a:xfrm>
            <a:off x="409920" y="1459966"/>
            <a:ext cx="8207923" cy="3354412"/>
          </a:xfrm>
        </p:spPr>
        <p:txBody>
          <a:bodyPr vert="horz" lIns="36000" tIns="36000" rIns="36000" bIns="36000" rtlCol="0" anchor="t">
            <a:noAutofit/>
          </a:bodyPr>
          <a:lstStyle/>
          <a:p>
            <a:pPr marL="342900" indent="-342900">
              <a:buClr>
                <a:schemeClr val="tx2"/>
              </a:buClr>
              <a:buFont typeface="Arial" panose="020B0604020202020204" pitchFamily="34" charset="0"/>
              <a:buChar char="•"/>
            </a:pPr>
            <a:r>
              <a:rPr lang="en-AU" dirty="0"/>
              <a:t>Ensure that there is a clear process of auditing cases and clinician training. This could involve having a designated clinician, for example a – ‘neonatal </a:t>
            </a:r>
            <a:r>
              <a:rPr lang="en-AU" dirty="0">
                <a:effectLst/>
                <a:ea typeface="Calibri" panose="020F0502020204030204" pitchFamily="34" charset="0"/>
              </a:rPr>
              <a:t>resuscitation audit officer’ or ‘champion’. </a:t>
            </a:r>
            <a:r>
              <a:rPr lang="en-AU" dirty="0">
                <a:ea typeface="Calibri" panose="020F0502020204030204" pitchFamily="34" charset="0"/>
              </a:rPr>
              <a:t> </a:t>
            </a:r>
            <a:endParaRPr lang="en-AU" dirty="0">
              <a:effectLst/>
              <a:ea typeface="Calibri" panose="020F0502020204030204" pitchFamily="34" charset="0"/>
            </a:endParaRPr>
          </a:p>
          <a:p>
            <a:pPr marL="342900" indent="-342900">
              <a:buClr>
                <a:schemeClr val="tx2"/>
              </a:buClr>
              <a:buFont typeface="Arial" panose="020B0604020202020204" pitchFamily="34" charset="0"/>
              <a:buChar char="•"/>
            </a:pPr>
            <a:r>
              <a:rPr lang="en-AU" dirty="0">
                <a:ea typeface="Calibri" panose="020F0502020204030204" pitchFamily="34" charset="0"/>
              </a:rPr>
              <a:t>This dedicated clinician </a:t>
            </a:r>
            <a:r>
              <a:rPr lang="en-AU" dirty="0">
                <a:effectLst/>
                <a:ea typeface="Calibri" panose="020F0502020204030204" pitchFamily="34" charset="0"/>
              </a:rPr>
              <a:t>could be accountable for </a:t>
            </a:r>
            <a:r>
              <a:rPr lang="en-AU" dirty="0">
                <a:ea typeface="Calibri" panose="020F0502020204030204" pitchFamily="34" charset="0"/>
              </a:rPr>
              <a:t>the organisation's neonatal resuscitation program and the regular auditing of case notes, enabling the provision of timely feedback on all aspects of neonatal resuscitation within the service.  </a:t>
            </a:r>
            <a:endParaRPr lang="en-AU" dirty="0">
              <a:effectLst/>
              <a:ea typeface="Calibri" panose="020F0502020204030204" pitchFamily="34" charset="0"/>
            </a:endParaRPr>
          </a:p>
          <a:p>
            <a:pPr marL="342900" indent="-342900">
              <a:buClr>
                <a:schemeClr val="tx2"/>
              </a:buClr>
              <a:buFont typeface="Arial" panose="020B0604020202020204" pitchFamily="34" charset="0"/>
              <a:buChar char="•"/>
            </a:pPr>
            <a:r>
              <a:rPr lang="en-AU" dirty="0">
                <a:ea typeface="Calibri" panose="020F0502020204030204" pitchFamily="34" charset="0"/>
              </a:rPr>
              <a:t>S</a:t>
            </a:r>
            <a:r>
              <a:rPr lang="en-AU" dirty="0">
                <a:effectLst/>
                <a:ea typeface="Calibri" panose="020F0502020204030204" pitchFamily="34" charset="0"/>
              </a:rPr>
              <a:t>ervices should ensure that</a:t>
            </a:r>
            <a:r>
              <a:rPr lang="en-AU" dirty="0">
                <a:ea typeface="Calibri" panose="020F0502020204030204" pitchFamily="34" charset="0"/>
              </a:rPr>
              <a:t>,</a:t>
            </a:r>
            <a:r>
              <a:rPr lang="en-AU" dirty="0">
                <a:effectLst/>
                <a:ea typeface="Calibri" panose="020F0502020204030204" pitchFamily="34" charset="0"/>
              </a:rPr>
              <a:t> alongside annual training</a:t>
            </a:r>
            <a:r>
              <a:rPr lang="en-AU" dirty="0">
                <a:ea typeface="Calibri" panose="020F0502020204030204" pitchFamily="34" charset="0"/>
              </a:rPr>
              <a:t>,</a:t>
            </a:r>
            <a:r>
              <a:rPr lang="en-AU" dirty="0">
                <a:effectLst/>
                <a:ea typeface="Calibri" panose="020F0502020204030204" pitchFamily="34" charset="0"/>
              </a:rPr>
              <a:t> there are regular simulated sessions attended by all relevant clinicians.</a:t>
            </a:r>
            <a:r>
              <a:rPr lang="en-AU" dirty="0">
                <a:ea typeface="Calibri" panose="020F0502020204030204" pitchFamily="34" charset="0"/>
              </a:rPr>
              <a:t> </a:t>
            </a:r>
            <a:endParaRPr lang="en-AU">
              <a:effectLst/>
              <a:ea typeface="Calibri" panose="020F0502020204030204" pitchFamily="34" charset="0"/>
              <a:cs typeface="Times New Roman"/>
            </a:endParaRPr>
          </a:p>
          <a:p>
            <a:pPr marL="342900" indent="-342900">
              <a:buFont typeface="Arial" panose="020B0604020202020204" pitchFamily="34" charset="0"/>
              <a:buChar char="•"/>
            </a:pPr>
            <a:endParaRPr lang="en-AU"/>
          </a:p>
        </p:txBody>
      </p:sp>
      <p:sp>
        <p:nvSpPr>
          <p:cNvPr id="3" name="Title 2">
            <a:extLst>
              <a:ext uri="{FF2B5EF4-FFF2-40B4-BE49-F238E27FC236}">
                <a16:creationId xmlns:a16="http://schemas.microsoft.com/office/drawing/2014/main" id="{AABEEDA2-CC86-4BBA-93CD-7F78B475356D}"/>
              </a:ext>
            </a:extLst>
          </p:cNvPr>
          <p:cNvSpPr>
            <a:spLocks noGrp="1"/>
          </p:cNvSpPr>
          <p:nvPr>
            <p:ph type="title"/>
          </p:nvPr>
        </p:nvSpPr>
        <p:spPr>
          <a:xfrm>
            <a:off x="684000" y="780040"/>
            <a:ext cx="7740000" cy="447870"/>
          </a:xfrm>
        </p:spPr>
        <p:txBody>
          <a:bodyPr/>
          <a:lstStyle/>
          <a:p>
            <a:r>
              <a:rPr lang="en-AU"/>
              <a:t>Strengthening Neonatal Resuscitation (2)  </a:t>
            </a:r>
          </a:p>
        </p:txBody>
      </p:sp>
    </p:spTree>
    <p:extLst>
      <p:ext uri="{BB962C8B-B14F-4D97-AF65-F5344CB8AC3E}">
        <p14:creationId xmlns:p14="http://schemas.microsoft.com/office/powerpoint/2010/main" val="3422890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C3BDAB-71AF-4869-9803-D1E3B8FB7E41}"/>
              </a:ext>
            </a:extLst>
          </p:cNvPr>
          <p:cNvSpPr>
            <a:spLocks noGrp="1"/>
          </p:cNvSpPr>
          <p:nvPr>
            <p:ph sz="quarter" idx="13"/>
          </p:nvPr>
        </p:nvSpPr>
        <p:spPr>
          <a:xfrm>
            <a:off x="703577" y="1334589"/>
            <a:ext cx="7740000" cy="3550804"/>
          </a:xfrm>
        </p:spPr>
        <p:txBody>
          <a:bodyPr vert="horz" lIns="36000" tIns="36000" rIns="36000" bIns="36000" rtlCol="0" anchor="t">
            <a:noAutofit/>
          </a:bodyPr>
          <a:lstStyle/>
          <a:p>
            <a:pPr marL="285750" indent="-285750">
              <a:buClr>
                <a:schemeClr val="tx2"/>
              </a:buClr>
              <a:buFont typeface="Arial" panose="020B0604020202020204" pitchFamily="34" charset="0"/>
              <a:buChar char="•"/>
            </a:pPr>
            <a:r>
              <a:rPr lang="en-AU">
                <a:effectLst/>
                <a:latin typeface="Arial"/>
                <a:ea typeface="Calibri" panose="020F0502020204030204" pitchFamily="34" charset="0"/>
              </a:rPr>
              <a:t>All clinicians should attend at least two Cardiotocograph (CTG) review sessions per year in addition to annual mandatory training.</a:t>
            </a:r>
            <a:r>
              <a:rPr lang="en-AU">
                <a:latin typeface="Arial"/>
                <a:ea typeface="Calibri" panose="020F0502020204030204" pitchFamily="34" charset="0"/>
              </a:rPr>
              <a:t> </a:t>
            </a:r>
            <a:endParaRPr lang="en-AU">
              <a:effectLst/>
              <a:latin typeface="Arial" panose="020B0604020202020204" pitchFamily="34" charset="0"/>
              <a:ea typeface="Calibri" panose="020F0502020204030204" pitchFamily="34" charset="0"/>
            </a:endParaRPr>
          </a:p>
          <a:p>
            <a:pPr marL="285750" indent="-285750">
              <a:buClr>
                <a:schemeClr val="tx2"/>
              </a:buClr>
              <a:buFont typeface="Arial" panose="020B0604020202020204" pitchFamily="34" charset="0"/>
              <a:buChar char="•"/>
            </a:pPr>
            <a:r>
              <a:rPr lang="en-GB">
                <a:solidFill>
                  <a:srgbClr val="000000"/>
                </a:solidFill>
                <a:effectLst/>
                <a:latin typeface="Arial"/>
                <a:ea typeface="Calibri" panose="020F0502020204030204" pitchFamily="34" charset="0"/>
                <a:cs typeface="VIC Medium" panose="00000600000000000000" pitchFamily="2" charset="0"/>
              </a:rPr>
              <a:t>These CTG meetings should consist of a variety of CTG abnormalities which are discussed in the context of both the clinical situation, the way the team worked together and the outcome. These sessions must include both antenatal and intrapartum CTGs. </a:t>
            </a:r>
            <a:r>
              <a:rPr lang="en-GB">
                <a:solidFill>
                  <a:srgbClr val="000000"/>
                </a:solidFill>
                <a:latin typeface="Arial"/>
                <a:ea typeface="Calibri" panose="020F0502020204030204" pitchFamily="34" charset="0"/>
                <a:cs typeface="VIC Medium" panose="00000600000000000000" pitchFamily="2" charset="0"/>
              </a:rPr>
              <a:t> </a:t>
            </a:r>
            <a:endParaRPr lang="en-GB">
              <a:solidFill>
                <a:srgbClr val="000000"/>
              </a:solidFill>
              <a:effectLst/>
              <a:latin typeface="Arial" panose="020B0604020202020204" pitchFamily="34" charset="0"/>
              <a:ea typeface="Calibri" panose="020F0502020204030204" pitchFamily="34" charset="0"/>
              <a:cs typeface="VIC Medium" panose="00000600000000000000" pitchFamily="2" charset="0"/>
            </a:endParaRPr>
          </a:p>
          <a:p>
            <a:pPr marL="285750" indent="-285750">
              <a:buClr>
                <a:schemeClr val="tx2"/>
              </a:buClr>
              <a:buFont typeface="Arial" panose="020B0604020202020204" pitchFamily="34" charset="0"/>
              <a:buChar char="•"/>
            </a:pPr>
            <a:r>
              <a:rPr lang="en-GB">
                <a:solidFill>
                  <a:srgbClr val="000000"/>
                </a:solidFill>
                <a:latin typeface="Arial"/>
                <a:ea typeface="Calibri" panose="020F0502020204030204" pitchFamily="34" charset="0"/>
                <a:cs typeface="VIC Medium" panose="00000600000000000000" pitchFamily="2" charset="0"/>
              </a:rPr>
              <a:t>Clear processes are developed from these meetings to ensure any improvements required are actioned in a timely manner.  </a:t>
            </a:r>
            <a:endParaRPr lang="en-GB">
              <a:solidFill>
                <a:srgbClr val="000000"/>
              </a:solidFill>
              <a:effectLst/>
              <a:latin typeface="Arial" panose="020B0604020202020204" pitchFamily="34" charset="0"/>
              <a:ea typeface="Calibri" panose="020F0502020204030204" pitchFamily="34" charset="0"/>
              <a:cs typeface="VIC Medium" panose="00000600000000000000" pitchFamily="2" charset="0"/>
            </a:endParaRPr>
          </a:p>
          <a:p>
            <a:pPr>
              <a:buClr>
                <a:schemeClr val="tx2"/>
              </a:buClr>
            </a:pPr>
            <a:endParaRPr lang="en-GB" sz="1800">
              <a:solidFill>
                <a:srgbClr val="000000"/>
              </a:solidFill>
              <a:effectLst/>
              <a:latin typeface="Arial"/>
              <a:ea typeface="Calibri" panose="020F0502020204030204" pitchFamily="34" charset="0"/>
              <a:cs typeface="VIC Medium" panose="00000600000000000000" pitchFamily="2" charset="0"/>
            </a:endParaRPr>
          </a:p>
          <a:p>
            <a:endParaRPr lang="en-AU" sz="1800">
              <a:solidFill>
                <a:srgbClr val="000000"/>
              </a:solidFill>
              <a:effectLst/>
              <a:latin typeface="VIC Medium" panose="00000600000000000000" pitchFamily="2" charset="0"/>
              <a:ea typeface="Calibri" panose="020F0502020204030204" pitchFamily="34" charset="0"/>
              <a:cs typeface="VIC Medium" panose="00000600000000000000" pitchFamily="2" charset="0"/>
            </a:endParaRPr>
          </a:p>
          <a:p>
            <a:endParaRPr lang="en-GB" sz="1800">
              <a:solidFill>
                <a:srgbClr val="000000"/>
              </a:solidFill>
              <a:effectLst/>
              <a:latin typeface="Arial" panose="020B0604020202020204" pitchFamily="34" charset="0"/>
              <a:ea typeface="Calibri" panose="020F0502020204030204" pitchFamily="34" charset="0"/>
            </a:endParaRPr>
          </a:p>
          <a:p>
            <a:endParaRPr lang="en-AU"/>
          </a:p>
        </p:txBody>
      </p:sp>
      <p:sp>
        <p:nvSpPr>
          <p:cNvPr id="3" name="Title 2">
            <a:extLst>
              <a:ext uri="{FF2B5EF4-FFF2-40B4-BE49-F238E27FC236}">
                <a16:creationId xmlns:a16="http://schemas.microsoft.com/office/drawing/2014/main" id="{B8F4171C-2E95-47E2-83E9-EFF9087E421C}"/>
              </a:ext>
            </a:extLst>
          </p:cNvPr>
          <p:cNvSpPr>
            <a:spLocks noGrp="1"/>
          </p:cNvSpPr>
          <p:nvPr>
            <p:ph type="title"/>
          </p:nvPr>
        </p:nvSpPr>
        <p:spPr>
          <a:xfrm>
            <a:off x="684000" y="776307"/>
            <a:ext cx="7740000" cy="558282"/>
          </a:xfrm>
        </p:spPr>
        <p:txBody>
          <a:bodyPr/>
          <a:lstStyle/>
          <a:p>
            <a:r>
              <a:rPr lang="en-AU"/>
              <a:t>Strengthening Fetal Surveillance (1)</a:t>
            </a:r>
          </a:p>
        </p:txBody>
      </p:sp>
    </p:spTree>
    <p:extLst>
      <p:ext uri="{BB962C8B-B14F-4D97-AF65-F5344CB8AC3E}">
        <p14:creationId xmlns:p14="http://schemas.microsoft.com/office/powerpoint/2010/main" val="2627029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6DC30C-48AB-40EC-9FAE-B3627A10E37B}"/>
              </a:ext>
            </a:extLst>
          </p:cNvPr>
          <p:cNvSpPr>
            <a:spLocks noGrp="1"/>
          </p:cNvSpPr>
          <p:nvPr>
            <p:ph sz="quarter" idx="13"/>
          </p:nvPr>
        </p:nvSpPr>
        <p:spPr>
          <a:xfrm>
            <a:off x="409920" y="1636698"/>
            <a:ext cx="8207923" cy="3177679"/>
          </a:xfrm>
        </p:spPr>
        <p:txBody>
          <a:bodyPr vert="horz" lIns="36000" tIns="36000" rIns="36000" bIns="36000" rtlCol="0" anchor="t">
            <a:noAutofit/>
          </a:bodyPr>
          <a:lstStyle/>
          <a:p>
            <a:pPr marL="342900" indent="-342900">
              <a:buClr>
                <a:schemeClr val="tx2"/>
              </a:buClr>
              <a:buFont typeface="Arial" panose="020B0604020202020204" pitchFamily="34" charset="0"/>
              <a:buChar char="•"/>
            </a:pPr>
            <a:r>
              <a:rPr lang="en-AU" dirty="0"/>
              <a:t>Ensure that there is a clear process of auditing cases and clinician training. This could involve having a designated clinician, for example a – ‘</a:t>
            </a:r>
            <a:r>
              <a:rPr lang="en-AU" dirty="0" err="1"/>
              <a:t>fetal</a:t>
            </a:r>
            <a:r>
              <a:rPr lang="en-AU" dirty="0"/>
              <a:t> surveillance </a:t>
            </a:r>
            <a:r>
              <a:rPr lang="en-AU" dirty="0">
                <a:effectLst/>
                <a:ea typeface="Calibri" panose="020F0502020204030204" pitchFamily="34" charset="0"/>
              </a:rPr>
              <a:t>audit officer’ or ‘champion’. </a:t>
            </a:r>
            <a:r>
              <a:rPr lang="en-AU" dirty="0">
                <a:ea typeface="Calibri" panose="020F0502020204030204" pitchFamily="34" charset="0"/>
              </a:rPr>
              <a:t> </a:t>
            </a:r>
            <a:endParaRPr lang="en-AU" dirty="0">
              <a:effectLst/>
              <a:ea typeface="Calibri" panose="020F0502020204030204" pitchFamily="34" charset="0"/>
            </a:endParaRPr>
          </a:p>
          <a:p>
            <a:pPr marL="342900" indent="-342900">
              <a:buClr>
                <a:schemeClr val="tx2"/>
              </a:buClr>
              <a:buFont typeface="Arial" panose="020B0604020202020204" pitchFamily="34" charset="0"/>
              <a:buChar char="•"/>
            </a:pPr>
            <a:r>
              <a:rPr lang="en-AU" dirty="0">
                <a:ea typeface="Calibri" panose="020F0502020204030204" pitchFamily="34" charset="0"/>
              </a:rPr>
              <a:t>This dedicated clinician </a:t>
            </a:r>
            <a:r>
              <a:rPr lang="en-AU" dirty="0">
                <a:effectLst/>
                <a:ea typeface="Calibri" panose="020F0502020204030204" pitchFamily="34" charset="0"/>
              </a:rPr>
              <a:t>could be accountable for </a:t>
            </a:r>
            <a:r>
              <a:rPr lang="en-AU" dirty="0">
                <a:ea typeface="Calibri" panose="020F0502020204030204" pitchFamily="34" charset="0"/>
              </a:rPr>
              <a:t>the organisation's </a:t>
            </a:r>
            <a:r>
              <a:rPr lang="en-AU" dirty="0" err="1"/>
              <a:t>fetal</a:t>
            </a:r>
            <a:r>
              <a:rPr lang="en-AU" dirty="0"/>
              <a:t> surveillance </a:t>
            </a:r>
            <a:r>
              <a:rPr lang="en-AU" dirty="0">
                <a:ea typeface="Calibri" panose="020F0502020204030204" pitchFamily="34" charset="0"/>
              </a:rPr>
              <a:t>program and the regular auditing of case notes, enabling the provision of timely feedback on all aspects of </a:t>
            </a:r>
            <a:r>
              <a:rPr lang="en-AU" dirty="0" err="1"/>
              <a:t>fetal</a:t>
            </a:r>
            <a:r>
              <a:rPr lang="en-AU" dirty="0"/>
              <a:t> surveillance w</a:t>
            </a:r>
            <a:r>
              <a:rPr lang="en-AU" dirty="0">
                <a:ea typeface="Calibri" panose="020F0502020204030204" pitchFamily="34" charset="0"/>
              </a:rPr>
              <a:t>ithin the service.  </a:t>
            </a:r>
            <a:endParaRPr lang="en-AU" dirty="0">
              <a:effectLst/>
              <a:ea typeface="Calibri" panose="020F0502020204030204" pitchFamily="34" charset="0"/>
            </a:endParaRPr>
          </a:p>
          <a:p>
            <a:endParaRPr lang="en-AU"/>
          </a:p>
        </p:txBody>
      </p:sp>
      <p:sp>
        <p:nvSpPr>
          <p:cNvPr id="3" name="Title 2">
            <a:extLst>
              <a:ext uri="{FF2B5EF4-FFF2-40B4-BE49-F238E27FC236}">
                <a16:creationId xmlns:a16="http://schemas.microsoft.com/office/drawing/2014/main" id="{AABEEDA2-CC86-4BBA-93CD-7F78B475356D}"/>
              </a:ext>
            </a:extLst>
          </p:cNvPr>
          <p:cNvSpPr>
            <a:spLocks noGrp="1"/>
          </p:cNvSpPr>
          <p:nvPr>
            <p:ph type="title"/>
          </p:nvPr>
        </p:nvSpPr>
        <p:spPr>
          <a:xfrm>
            <a:off x="684000" y="780040"/>
            <a:ext cx="7740000" cy="447870"/>
          </a:xfrm>
        </p:spPr>
        <p:txBody>
          <a:bodyPr/>
          <a:lstStyle/>
          <a:p>
            <a:r>
              <a:rPr lang="en-AU"/>
              <a:t>Strengthening Fetal Surveillance (2)  </a:t>
            </a:r>
          </a:p>
        </p:txBody>
      </p:sp>
    </p:spTree>
    <p:extLst>
      <p:ext uri="{BB962C8B-B14F-4D97-AF65-F5344CB8AC3E}">
        <p14:creationId xmlns:p14="http://schemas.microsoft.com/office/powerpoint/2010/main" val="265912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a:t>The Consultative Council on Obstetric and Paediatric Mortality and Morbidity (CCOPMM) is a statutory authority appointed by the Minister for Health.</a:t>
            </a:r>
          </a:p>
          <a:p>
            <a:r>
              <a:rPr lang="en-AU"/>
              <a:t>Chair: Adjunct Professor Tanya Farrell </a:t>
            </a:r>
          </a:p>
          <a:p>
            <a:r>
              <a:rPr lang="en-AU"/>
              <a:t>Operates under the </a:t>
            </a:r>
            <a:r>
              <a:rPr lang="en-AU" i="1"/>
              <a:t>Public Health and Wellbeing Act 2008</a:t>
            </a:r>
          </a:p>
          <a:p>
            <a:endParaRPr lang="en-AU"/>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a:latin typeface="Arial heading"/>
              </a:rPr>
              <a:t>About CCOPMM</a:t>
            </a:r>
            <a:br>
              <a:rPr lang="en-AU"/>
            </a:br>
            <a:endParaRPr lang="en-AU"/>
          </a:p>
        </p:txBody>
      </p:sp>
      <p:pic>
        <p:nvPicPr>
          <p:cNvPr id="1028" name="Picture 4">
            <a:extLst>
              <a:ext uri="{FF2B5EF4-FFF2-40B4-BE49-F238E27FC236}">
                <a16:creationId xmlns:a16="http://schemas.microsoft.com/office/drawing/2014/main" id="{687E0708-9158-4400-B8FB-567A493A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04968">
            <a:off x="7149996" y="2474663"/>
            <a:ext cx="1294256" cy="1665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7C49B5-A399-46BD-ADD8-7E8628F0036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97124" y="3366963"/>
            <a:ext cx="1118636" cy="1641957"/>
          </a:xfrm>
          <a:prstGeom prst="rect">
            <a:avLst/>
          </a:prstGeom>
        </p:spPr>
      </p:pic>
    </p:spTree>
    <p:extLst>
      <p:ext uri="{BB962C8B-B14F-4D97-AF65-F5344CB8AC3E}">
        <p14:creationId xmlns:p14="http://schemas.microsoft.com/office/powerpoint/2010/main" val="3027750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0034EB-90AD-4388-968B-49BEAC6A7F68}"/>
              </a:ext>
            </a:extLst>
          </p:cNvPr>
          <p:cNvSpPr>
            <a:spLocks noGrp="1"/>
          </p:cNvSpPr>
          <p:nvPr>
            <p:ph sz="quarter" idx="13"/>
          </p:nvPr>
        </p:nvSpPr>
        <p:spPr>
          <a:xfrm>
            <a:off x="725545" y="1591752"/>
            <a:ext cx="7991897" cy="3434239"/>
          </a:xfrm>
        </p:spPr>
        <p:txBody>
          <a:bodyPr vert="horz" lIns="36000" tIns="36000" rIns="36000" bIns="36000" rtlCol="0" anchor="t">
            <a:noAutofit/>
          </a:bodyPr>
          <a:lstStyle/>
          <a:p>
            <a:r>
              <a:rPr lang="en-AU" sz="1000" u="sng" dirty="0">
                <a:solidFill>
                  <a:srgbClr val="0563C1"/>
                </a:solidFill>
                <a:effectLst/>
                <a:latin typeface="Arial"/>
                <a:ea typeface="Calibri" panose="020F0502020204030204" pitchFamily="34" charset="0"/>
                <a:cs typeface="Times New Roman"/>
                <a:hlinkClick r:id="rId2"/>
              </a:rPr>
              <a:t>Victorian Newborn Resuscitation Project</a:t>
            </a:r>
            <a:endParaRPr lang="en-AU" sz="1000" u="sng" dirty="0">
              <a:solidFill>
                <a:srgbClr val="0563C1"/>
              </a:solidFill>
              <a:effectLst/>
              <a:latin typeface="Arial"/>
              <a:ea typeface="Calibri" panose="020F0502020204030204" pitchFamily="34" charset="0"/>
              <a:cs typeface="Times New Roman"/>
            </a:endParaRPr>
          </a:p>
          <a:p>
            <a:r>
              <a:rPr lang="en-AU" sz="1000" u="sng" dirty="0">
                <a:solidFill>
                  <a:srgbClr val="0563C1"/>
                </a:solidFill>
                <a:effectLst/>
                <a:latin typeface="Arial"/>
                <a:ea typeface="Calibri" panose="020F0502020204030204" pitchFamily="34" charset="0"/>
                <a:cs typeface="Times New Roman"/>
                <a:hlinkClick r:id="rId3"/>
              </a:rPr>
              <a:t>VMIA Incentivising Better Patient Safety Program</a:t>
            </a:r>
            <a:endParaRPr lang="en-AU" sz="1000" dirty="0">
              <a:effectLst/>
              <a:latin typeface="Arial"/>
              <a:ea typeface="Calibri" panose="020F0502020204030204" pitchFamily="34" charset="0"/>
              <a:cs typeface="Times New Roman"/>
            </a:endParaRPr>
          </a:p>
          <a:p>
            <a:r>
              <a:rPr lang="en-AU" sz="1000" u="sng" dirty="0">
                <a:solidFill>
                  <a:srgbClr val="0563C1"/>
                </a:solidFill>
                <a:effectLst/>
                <a:latin typeface="Arial"/>
                <a:ea typeface="Calibri" panose="020F0502020204030204" pitchFamily="34" charset="0"/>
                <a:cs typeface="Times New Roman"/>
              </a:rPr>
              <a:t>Victorian Maternity and Newborn </a:t>
            </a:r>
            <a:r>
              <a:rPr lang="en-AU" sz="1000" u="sng" dirty="0">
                <a:solidFill>
                  <a:srgbClr val="0563C1"/>
                </a:solidFill>
                <a:effectLst/>
                <a:latin typeface="Arial"/>
                <a:ea typeface="Calibri" panose="020F0502020204030204" pitchFamily="34" charset="0"/>
                <a:cs typeface="Times New Roman"/>
                <a:hlinkClick r:id="rId4"/>
              </a:rPr>
              <a:t>Capability frameworks for maternity and newborn services (2019)</a:t>
            </a:r>
            <a:r>
              <a:rPr lang="en-AU" sz="1000" dirty="0">
                <a:effectLst/>
                <a:latin typeface="Calibri"/>
                <a:ea typeface="Calibri" panose="020F0502020204030204" pitchFamily="34" charset="0"/>
                <a:cs typeface="Times New Roman"/>
              </a:rPr>
              <a:t> </a:t>
            </a:r>
          </a:p>
          <a:p>
            <a:pPr>
              <a:spcBef>
                <a:spcPts val="600"/>
              </a:spcBef>
            </a:pPr>
            <a:r>
              <a:rPr lang="en-AU" sz="1000" u="sng" dirty="0">
                <a:solidFill>
                  <a:srgbClr val="0563C1"/>
                </a:solidFill>
                <a:effectLst/>
                <a:latin typeface="Arial"/>
                <a:ea typeface="Calibri" panose="020F0502020204030204" pitchFamily="34" charset="0"/>
                <a:cs typeface="Times New Roman"/>
                <a:hlinkClick r:id="rId5"/>
              </a:rPr>
              <a:t>Royal Australian and New Zealand College of Obstetricians and Gynaecologists (RANZCOG) - Intrapartum Fetal Surveillance Clinical Guideline updated</a:t>
            </a:r>
            <a:endParaRPr lang="en-AU" sz="1000" dirty="0">
              <a:effectLst/>
              <a:latin typeface="Arial"/>
              <a:ea typeface="Calibri" panose="020F0502020204030204" pitchFamily="34" charset="0"/>
              <a:cs typeface="Times New Roman"/>
            </a:endParaRPr>
          </a:p>
          <a:p>
            <a:pPr>
              <a:spcBef>
                <a:spcPts val="600"/>
              </a:spcBef>
            </a:pPr>
            <a:r>
              <a:rPr lang="en-AU" sz="1000" u="sng" dirty="0">
                <a:solidFill>
                  <a:srgbClr val="0563C1"/>
                </a:solidFill>
                <a:effectLst/>
                <a:latin typeface="Arial"/>
                <a:ea typeface="Calibri" panose="020F0502020204030204" pitchFamily="34" charset="0"/>
                <a:cs typeface="Times New Roman"/>
                <a:hlinkClick r:id="rId6"/>
              </a:rPr>
              <a:t>RANZCOG CTG Audit Tool</a:t>
            </a:r>
            <a:endParaRPr lang="en-AU" sz="1000" dirty="0">
              <a:effectLst/>
              <a:latin typeface="Arial"/>
              <a:ea typeface="Calibri" panose="020F0502020204030204" pitchFamily="34" charset="0"/>
              <a:cs typeface="Times New Roman"/>
            </a:endParaRPr>
          </a:p>
          <a:p>
            <a:pPr>
              <a:spcBef>
                <a:spcPts val="600"/>
              </a:spcBef>
            </a:pPr>
            <a:r>
              <a:rPr lang="en-GB" sz="1000" u="sng" dirty="0">
                <a:solidFill>
                  <a:srgbClr val="000000"/>
                </a:solidFill>
                <a:effectLst/>
                <a:latin typeface="Arial"/>
                <a:ea typeface="Calibri" panose="020F0502020204030204" pitchFamily="34" charset="0"/>
                <a:cs typeface="VIC Medium" panose="00000600000000000000" pitchFamily="2" charset="0"/>
                <a:hlinkClick r:id="rId7"/>
              </a:rPr>
              <a:t>Australian Commission on Safety and Quality in Health Care (ACSQHC) 2017, ‘National consensus statement: essential elements for recognising and responding to acute physiological deterioration’, 2nd edn. ACSQHC, Sydney</a:t>
            </a:r>
            <a:endParaRPr lang="en-AU" sz="1000" dirty="0">
              <a:solidFill>
                <a:srgbClr val="000000"/>
              </a:solidFill>
              <a:effectLst/>
              <a:latin typeface="Arial"/>
              <a:ea typeface="Calibri" panose="020F0502020204030204" pitchFamily="34" charset="0"/>
              <a:cs typeface="VIC Medium" panose="00000600000000000000" pitchFamily="2" charset="0"/>
            </a:endParaRPr>
          </a:p>
          <a:p>
            <a:pPr>
              <a:spcBef>
                <a:spcPts val="600"/>
              </a:spcBef>
            </a:pPr>
            <a:r>
              <a:rPr lang="en-GB" sz="1000" u="sng" dirty="0">
                <a:solidFill>
                  <a:srgbClr val="000000"/>
                </a:solidFill>
                <a:effectLst/>
                <a:latin typeface="Arial"/>
                <a:ea typeface="Calibri" panose="020F0502020204030204" pitchFamily="34" charset="0"/>
                <a:cs typeface="VIC Medium" panose="00000600000000000000" pitchFamily="2" charset="0"/>
                <a:hlinkClick r:id="rId8"/>
              </a:rPr>
              <a:t>Australian Commission on Safety and Quality in Health Care (ACSQHC) 2017, ‘National safety and quality health service standards, 2nd edn. ACSQHC, Sydney</a:t>
            </a:r>
            <a:r>
              <a:rPr lang="en-GB" sz="1000" dirty="0">
                <a:solidFill>
                  <a:srgbClr val="000000"/>
                </a:solidFill>
                <a:latin typeface="Arial"/>
                <a:ea typeface="Calibri" panose="020F0502020204030204" pitchFamily="34" charset="0"/>
                <a:cs typeface="VIC Medium" panose="00000600000000000000" pitchFamily="2" charset="0"/>
              </a:rPr>
              <a:t> </a:t>
            </a:r>
            <a:endParaRPr lang="en-AU" sz="1000" dirty="0">
              <a:solidFill>
                <a:srgbClr val="000000"/>
              </a:solidFill>
              <a:effectLst/>
              <a:latin typeface="VIC Medium" panose="00000600000000000000" pitchFamily="2" charset="0"/>
              <a:ea typeface="Calibri" panose="020F0502020204030204" pitchFamily="34" charset="0"/>
              <a:cs typeface="VIC Medium" panose="00000600000000000000" pitchFamily="2" charset="0"/>
            </a:endParaRPr>
          </a:p>
          <a:p>
            <a:pPr>
              <a:spcBef>
                <a:spcPts val="600"/>
              </a:spcBef>
            </a:pPr>
            <a:r>
              <a:rPr lang="en-GB" sz="1000" u="sng" dirty="0">
                <a:solidFill>
                  <a:srgbClr val="000000"/>
                </a:solidFill>
                <a:effectLst/>
                <a:latin typeface="Arial"/>
                <a:ea typeface="Calibri" panose="020F0502020204030204" pitchFamily="34" charset="0"/>
                <a:cs typeface="VIC Medium" panose="00000600000000000000" pitchFamily="2" charset="0"/>
                <a:hlinkClick r:id="rId9"/>
              </a:rPr>
              <a:t>Safer Care Victoria 2017, ‘Delivering high-quality healthcare: Victorian clinical governance framework’, Victorian Government, Melbourne</a:t>
            </a:r>
            <a:endParaRPr lang="en-AU" sz="1000" dirty="0">
              <a:solidFill>
                <a:srgbClr val="000000"/>
              </a:solidFill>
              <a:effectLst/>
              <a:latin typeface="Arial"/>
              <a:ea typeface="Calibri" panose="020F0502020204030204" pitchFamily="34" charset="0"/>
              <a:cs typeface="VIC Medium" panose="00000600000000000000" pitchFamily="2" charset="0"/>
            </a:endParaRPr>
          </a:p>
          <a:p>
            <a:endParaRPr lang="en-AU" sz="1200">
              <a:solidFill>
                <a:srgbClr val="000000"/>
              </a:solidFill>
              <a:effectLst/>
              <a:latin typeface="VIC Medium" panose="00000600000000000000" pitchFamily="2" charset="0"/>
              <a:ea typeface="Calibri" panose="020F0502020204030204" pitchFamily="34" charset="0"/>
              <a:cs typeface="VIC Medium" panose="00000600000000000000" pitchFamily="2" charset="0"/>
            </a:endParaRPr>
          </a:p>
          <a:p>
            <a:endParaRPr lang="en-AU"/>
          </a:p>
        </p:txBody>
      </p:sp>
      <p:sp>
        <p:nvSpPr>
          <p:cNvPr id="3" name="Title 2">
            <a:extLst>
              <a:ext uri="{FF2B5EF4-FFF2-40B4-BE49-F238E27FC236}">
                <a16:creationId xmlns:a16="http://schemas.microsoft.com/office/drawing/2014/main" id="{BEE0DD99-3E13-4839-BBEC-2C4AA5889B9F}"/>
              </a:ext>
            </a:extLst>
          </p:cNvPr>
          <p:cNvSpPr>
            <a:spLocks noGrp="1"/>
          </p:cNvSpPr>
          <p:nvPr>
            <p:ph type="title"/>
          </p:nvPr>
        </p:nvSpPr>
        <p:spPr>
          <a:xfrm>
            <a:off x="660288" y="668512"/>
            <a:ext cx="7939906" cy="822192"/>
          </a:xfrm>
        </p:spPr>
        <p:txBody>
          <a:bodyPr/>
          <a:lstStyle/>
          <a:p>
            <a:r>
              <a:rPr lang="en-AU"/>
              <a:t>Resources – Neonatal Resuscitation and Fetal Surveillance  </a:t>
            </a:r>
          </a:p>
        </p:txBody>
      </p:sp>
    </p:spTree>
    <p:extLst>
      <p:ext uri="{BB962C8B-B14F-4D97-AF65-F5344CB8AC3E}">
        <p14:creationId xmlns:p14="http://schemas.microsoft.com/office/powerpoint/2010/main" val="377702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C8A55D-8139-4DE3-B9DC-C3D72D0F6A30}"/>
              </a:ext>
            </a:extLst>
          </p:cNvPr>
          <p:cNvSpPr>
            <a:spLocks noGrp="1"/>
          </p:cNvSpPr>
          <p:nvPr>
            <p:ph sz="quarter" idx="13"/>
          </p:nvPr>
        </p:nvSpPr>
        <p:spPr>
          <a:xfrm>
            <a:off x="514829" y="1445670"/>
            <a:ext cx="7909171" cy="3340346"/>
          </a:xfrm>
        </p:spPr>
        <p:txBody>
          <a:bodyPr vert="horz" lIns="36000" tIns="36000" rIns="36000" bIns="36000" rtlCol="0" anchor="t">
            <a:noAutofit/>
          </a:bodyPr>
          <a:lstStyle/>
          <a:p>
            <a:pPr marL="285750" indent="-285750">
              <a:buClr>
                <a:schemeClr val="tx2"/>
              </a:buClr>
              <a:buFont typeface="Arial" panose="020B0604020202020204" pitchFamily="34" charset="0"/>
              <a:buChar char="•"/>
            </a:pPr>
            <a:r>
              <a:rPr lang="en-GB">
                <a:solidFill>
                  <a:srgbClr val="000000"/>
                </a:solidFill>
                <a:effectLst/>
                <a:latin typeface="Arial"/>
                <a:ea typeface="Calibri" panose="020F0502020204030204" pitchFamily="34" charset="0"/>
                <a:cs typeface="VIC Medium" panose="00000600000000000000" pitchFamily="2" charset="0"/>
              </a:rPr>
              <a:t>Services must ensure they have </a:t>
            </a:r>
            <a:r>
              <a:rPr lang="en-GB">
                <a:solidFill>
                  <a:srgbClr val="000000"/>
                </a:solidFill>
                <a:latin typeface="Arial"/>
                <a:ea typeface="Calibri" panose="020F0502020204030204" pitchFamily="34" charset="0"/>
                <a:cs typeface="VIC Medium" panose="00000600000000000000" pitchFamily="2" charset="0"/>
              </a:rPr>
              <a:t>clear processes to identify high priority groups – including Aboriginal women. </a:t>
            </a:r>
            <a:endParaRPr lang="en-GB">
              <a:solidFill>
                <a:srgbClr val="000000"/>
              </a:solidFill>
              <a:effectLst/>
              <a:latin typeface="Arial"/>
              <a:ea typeface="Calibri" panose="020F0502020204030204" pitchFamily="34" charset="0"/>
              <a:cs typeface="VIC Medium" panose="00000600000000000000" pitchFamily="2" charset="0"/>
            </a:endParaRPr>
          </a:p>
          <a:p>
            <a:pPr marL="285750" indent="-285750">
              <a:buClr>
                <a:schemeClr val="tx2"/>
              </a:buClr>
              <a:buFont typeface="Arial" panose="020B0604020202020204" pitchFamily="34" charset="0"/>
              <a:buChar char="•"/>
            </a:pPr>
            <a:r>
              <a:rPr lang="en-GB">
                <a:solidFill>
                  <a:srgbClr val="000000"/>
                </a:solidFill>
                <a:latin typeface="Arial"/>
                <a:ea typeface="Calibri" panose="020F0502020204030204" pitchFamily="34" charset="0"/>
                <a:cs typeface="VIC Medium" panose="00000600000000000000" pitchFamily="2" charset="0"/>
              </a:rPr>
              <a:t>Individualised care plans need to be formulated early in pregnancy and must be clearly communicated across the multidisciplinary team, including shared care providers. </a:t>
            </a:r>
            <a:endParaRPr lang="en-AU">
              <a:solidFill>
                <a:srgbClr val="000000"/>
              </a:solidFill>
              <a:latin typeface="VIC Medium" panose="00000600000000000000" pitchFamily="2" charset="0"/>
              <a:ea typeface="Calibri" panose="020F0502020204030204" pitchFamily="34" charset="0"/>
              <a:cs typeface="VIC Medium" panose="00000600000000000000" pitchFamily="2" charset="0"/>
            </a:endParaRPr>
          </a:p>
          <a:p>
            <a:pPr marL="285750" indent="-285750">
              <a:buClr>
                <a:schemeClr val="tx2"/>
              </a:buClr>
              <a:buFont typeface="Arial" panose="020B0604020202020204" pitchFamily="34" charset="0"/>
              <a:buChar char="•"/>
            </a:pPr>
            <a:r>
              <a:rPr lang="en-GB">
                <a:solidFill>
                  <a:srgbClr val="000000"/>
                </a:solidFill>
                <a:latin typeface="Arial"/>
                <a:ea typeface="Calibri" panose="020F0502020204030204" pitchFamily="34" charset="0"/>
                <a:cs typeface="VIC Medium" panose="00000600000000000000" pitchFamily="2" charset="0"/>
              </a:rPr>
              <a:t>Ensure ‘face to face appointments’ are prioritised to meet their needs and always include access </a:t>
            </a:r>
            <a:r>
              <a:rPr lang="en-GB">
                <a:solidFill>
                  <a:srgbClr val="000000"/>
                </a:solidFill>
                <a:effectLst/>
                <a:latin typeface="Arial"/>
                <a:ea typeface="Calibri" panose="020F0502020204030204" pitchFamily="34" charset="0"/>
                <a:cs typeface="VIC Medium" panose="00000600000000000000" pitchFamily="2" charset="0"/>
              </a:rPr>
              <a:t>to a qualified interpreter.</a:t>
            </a:r>
            <a:r>
              <a:rPr lang="en-GB">
                <a:solidFill>
                  <a:srgbClr val="000000"/>
                </a:solidFill>
                <a:latin typeface="Arial"/>
                <a:ea typeface="Calibri" panose="020F0502020204030204" pitchFamily="34" charset="0"/>
                <a:cs typeface="VIC Medium" panose="00000600000000000000" pitchFamily="2" charset="0"/>
              </a:rPr>
              <a:t> </a:t>
            </a:r>
            <a:endParaRPr lang="en-AU">
              <a:solidFill>
                <a:srgbClr val="000000"/>
              </a:solidFill>
              <a:effectLst/>
              <a:latin typeface="VIC Medium" panose="00000600000000000000" pitchFamily="2" charset="0"/>
              <a:ea typeface="Calibri" panose="020F0502020204030204" pitchFamily="34" charset="0"/>
              <a:cs typeface="VIC Medium" panose="00000600000000000000" pitchFamily="2" charset="0"/>
            </a:endParaRPr>
          </a:p>
          <a:p>
            <a:pPr marL="285750" indent="-285750">
              <a:buClr>
                <a:schemeClr val="tx2"/>
              </a:buClr>
              <a:buFont typeface="Arial" panose="020B0604020202020204" pitchFamily="34" charset="0"/>
              <a:buChar char="•"/>
            </a:pPr>
            <a:endParaRPr lang="en-AU">
              <a:effectLst/>
              <a:latin typeface="Arial"/>
              <a:ea typeface="Calibri" panose="020F0502020204030204" pitchFamily="34" charset="0"/>
              <a:cs typeface="Times New Roman"/>
            </a:endParaRPr>
          </a:p>
        </p:txBody>
      </p:sp>
      <p:sp>
        <p:nvSpPr>
          <p:cNvPr id="3" name="Title 2">
            <a:extLst>
              <a:ext uri="{FF2B5EF4-FFF2-40B4-BE49-F238E27FC236}">
                <a16:creationId xmlns:a16="http://schemas.microsoft.com/office/drawing/2014/main" id="{04405594-9C4E-43D0-8F17-E2BE2C195159}"/>
              </a:ext>
            </a:extLst>
          </p:cNvPr>
          <p:cNvSpPr>
            <a:spLocks noGrp="1"/>
          </p:cNvSpPr>
          <p:nvPr>
            <p:ph type="title"/>
          </p:nvPr>
        </p:nvSpPr>
        <p:spPr>
          <a:xfrm>
            <a:off x="514829" y="791455"/>
            <a:ext cx="8191181" cy="530199"/>
          </a:xfrm>
        </p:spPr>
        <p:txBody>
          <a:bodyPr/>
          <a:lstStyle/>
          <a:p>
            <a:r>
              <a:rPr lang="en-AU"/>
              <a:t>Good practice points – Supporting high priority groups </a:t>
            </a:r>
          </a:p>
        </p:txBody>
      </p:sp>
    </p:spTree>
    <p:extLst>
      <p:ext uri="{BB962C8B-B14F-4D97-AF65-F5344CB8AC3E}">
        <p14:creationId xmlns:p14="http://schemas.microsoft.com/office/powerpoint/2010/main" val="1905104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C8A55D-8139-4DE3-B9DC-C3D72D0F6A30}"/>
              </a:ext>
            </a:extLst>
          </p:cNvPr>
          <p:cNvSpPr>
            <a:spLocks noGrp="1"/>
          </p:cNvSpPr>
          <p:nvPr>
            <p:ph sz="quarter" idx="13"/>
          </p:nvPr>
        </p:nvSpPr>
        <p:spPr>
          <a:xfrm>
            <a:off x="514829" y="1721224"/>
            <a:ext cx="7909171" cy="3041630"/>
          </a:xfrm>
        </p:spPr>
        <p:txBody>
          <a:bodyPr vert="horz" lIns="36000" tIns="36000" rIns="36000" bIns="36000" rtlCol="0" anchor="t">
            <a:noAutofit/>
          </a:bodyPr>
          <a:lstStyle/>
          <a:p>
            <a:pPr marL="342900" indent="-342900">
              <a:buClr>
                <a:schemeClr val="tx2"/>
              </a:buClr>
              <a:buFont typeface="Arial" panose="020B0604020202020204" pitchFamily="34" charset="0"/>
              <a:buChar char="•"/>
            </a:pPr>
            <a:r>
              <a:rPr lang="en-GB">
                <a:solidFill>
                  <a:srgbClr val="000000"/>
                </a:solidFill>
                <a:effectLst/>
                <a:latin typeface="Arial"/>
                <a:ea typeface="Calibri" panose="020F0502020204030204" pitchFamily="34" charset="0"/>
                <a:cs typeface="Times New Roman"/>
              </a:rPr>
              <a:t>Services must ensure that adequate postnatal follow-up occurs for high priority groups. </a:t>
            </a:r>
            <a:r>
              <a:rPr lang="en-GB">
                <a:solidFill>
                  <a:srgbClr val="000000"/>
                </a:solidFill>
                <a:latin typeface="Arial"/>
                <a:ea typeface="Calibri" panose="020F0502020204030204" pitchFamily="34" charset="0"/>
                <a:cs typeface="Times New Roman"/>
              </a:rPr>
              <a:t>This must include appropriate face to face care. </a:t>
            </a:r>
            <a:endParaRPr lang="en-GB">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Clr>
                <a:schemeClr val="tx2"/>
              </a:buClr>
              <a:buFont typeface="Arial" panose="020B0604020202020204" pitchFamily="34" charset="0"/>
              <a:buChar char="•"/>
            </a:pPr>
            <a:r>
              <a:rPr lang="en-GB">
                <a:solidFill>
                  <a:srgbClr val="000000"/>
                </a:solidFill>
                <a:effectLst/>
                <a:latin typeface="Arial"/>
                <a:ea typeface="Calibri" panose="020F0502020204030204" pitchFamily="34" charset="0"/>
                <a:cs typeface="Times New Roman"/>
              </a:rPr>
              <a:t>Services providing postnatal home visits should ensure that at least one home visit occurs for all women regardless of nationality, insurance status or Medicare status. </a:t>
            </a:r>
          </a:p>
          <a:p>
            <a:pPr marL="285750" indent="-285750">
              <a:buClr>
                <a:schemeClr val="tx2"/>
              </a:buClr>
              <a:buFont typeface="Arial" panose="020B0604020202020204" pitchFamily="34" charset="0"/>
              <a:buChar char="•"/>
            </a:pPr>
            <a:r>
              <a:rPr lang="en-GB">
                <a:solidFill>
                  <a:srgbClr val="000000"/>
                </a:solidFill>
                <a:effectLst/>
                <a:latin typeface="Arial"/>
                <a:ea typeface="Calibri" panose="020F0502020204030204" pitchFamily="34" charset="0"/>
                <a:cs typeface="Times New Roman"/>
              </a:rPr>
              <a:t>Additional home visits should also be prioritised for high priority groups. </a:t>
            </a:r>
            <a:endParaRPr lang="en-AU">
              <a:effectLst/>
              <a:latin typeface="Arial"/>
              <a:ea typeface="Calibri" panose="020F0502020204030204" pitchFamily="34" charset="0"/>
              <a:cs typeface="Times New Roman"/>
            </a:endParaRPr>
          </a:p>
          <a:p>
            <a:endParaRPr lang="en-AU"/>
          </a:p>
        </p:txBody>
      </p:sp>
      <p:sp>
        <p:nvSpPr>
          <p:cNvPr id="3" name="Title 2">
            <a:extLst>
              <a:ext uri="{FF2B5EF4-FFF2-40B4-BE49-F238E27FC236}">
                <a16:creationId xmlns:a16="http://schemas.microsoft.com/office/drawing/2014/main" id="{04405594-9C4E-43D0-8F17-E2BE2C195159}"/>
              </a:ext>
            </a:extLst>
          </p:cNvPr>
          <p:cNvSpPr>
            <a:spLocks noGrp="1"/>
          </p:cNvSpPr>
          <p:nvPr>
            <p:ph type="title"/>
          </p:nvPr>
        </p:nvSpPr>
        <p:spPr>
          <a:xfrm>
            <a:off x="430307" y="791455"/>
            <a:ext cx="8275704" cy="530199"/>
          </a:xfrm>
        </p:spPr>
        <p:txBody>
          <a:bodyPr/>
          <a:lstStyle/>
          <a:p>
            <a:r>
              <a:rPr lang="en-AU"/>
              <a:t>Good practice point–Supporting high priority groups</a:t>
            </a:r>
          </a:p>
        </p:txBody>
      </p:sp>
    </p:spTree>
    <p:extLst>
      <p:ext uri="{BB962C8B-B14F-4D97-AF65-F5344CB8AC3E}">
        <p14:creationId xmlns:p14="http://schemas.microsoft.com/office/powerpoint/2010/main" val="1135374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0034EB-90AD-4388-968B-49BEAC6A7F68}"/>
              </a:ext>
            </a:extLst>
          </p:cNvPr>
          <p:cNvSpPr>
            <a:spLocks noGrp="1"/>
          </p:cNvSpPr>
          <p:nvPr>
            <p:ph sz="quarter" idx="13"/>
          </p:nvPr>
        </p:nvSpPr>
        <p:spPr>
          <a:xfrm>
            <a:off x="484094" y="1598279"/>
            <a:ext cx="7939906" cy="3063721"/>
          </a:xfrm>
        </p:spPr>
        <p:txBody>
          <a:bodyPr/>
          <a:lstStyle/>
          <a:p>
            <a:r>
              <a:rPr lang="en-AU"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Multi-Agency Risk Assessment and Management Framework (MARAM) practice guides and resources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AU"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RANZCOG Maternity care in Australia</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AU"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rPr>
              <a:t>National Institute for Health and Care Excellence (NICE) guideline CG110: Pregnancy and complex social factors: a model for service provision for pregnant women with complex social factors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AU" sz="1800">
                <a:effectLst/>
                <a:latin typeface="Arial" panose="020B0604020202020204" pitchFamily="34" charset="0"/>
                <a:ea typeface="Calibri" panose="020F0502020204030204" pitchFamily="34" charset="0"/>
                <a:cs typeface="Times New Roman" panose="02020603050405020304" pitchFamily="18" charset="0"/>
              </a:rPr>
              <a:t>The Victorian Department of Health </a:t>
            </a:r>
            <a:r>
              <a:rPr lang="en-AU"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Language services policy and guidelines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3" name="Title 2">
            <a:extLst>
              <a:ext uri="{FF2B5EF4-FFF2-40B4-BE49-F238E27FC236}">
                <a16:creationId xmlns:a16="http://schemas.microsoft.com/office/drawing/2014/main" id="{BEE0DD99-3E13-4839-BBEC-2C4AA5889B9F}"/>
              </a:ext>
            </a:extLst>
          </p:cNvPr>
          <p:cNvSpPr>
            <a:spLocks noGrp="1"/>
          </p:cNvSpPr>
          <p:nvPr>
            <p:ph type="title"/>
          </p:nvPr>
        </p:nvSpPr>
        <p:spPr>
          <a:xfrm>
            <a:off x="484094" y="668512"/>
            <a:ext cx="7939906" cy="822192"/>
          </a:xfrm>
        </p:spPr>
        <p:txBody>
          <a:bodyPr/>
          <a:lstStyle/>
          <a:p>
            <a:r>
              <a:rPr lang="en-AU"/>
              <a:t>Resources – Supporting high priority groups </a:t>
            </a:r>
          </a:p>
        </p:txBody>
      </p:sp>
    </p:spTree>
    <p:extLst>
      <p:ext uri="{BB962C8B-B14F-4D97-AF65-F5344CB8AC3E}">
        <p14:creationId xmlns:p14="http://schemas.microsoft.com/office/powerpoint/2010/main" val="155598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C8A55D-8139-4DE3-B9DC-C3D72D0F6A30}"/>
              </a:ext>
            </a:extLst>
          </p:cNvPr>
          <p:cNvSpPr>
            <a:spLocks noGrp="1"/>
          </p:cNvSpPr>
          <p:nvPr>
            <p:ph sz="quarter" idx="13"/>
          </p:nvPr>
        </p:nvSpPr>
        <p:spPr>
          <a:xfrm>
            <a:off x="514829" y="1736592"/>
            <a:ext cx="8131614" cy="2220685"/>
          </a:xfrm>
        </p:spPr>
        <p:txBody>
          <a:bodyPr vert="horz" lIns="36000" tIns="36000" rIns="36000" bIns="36000" rtlCol="0" anchor="t">
            <a:noAutofit/>
          </a:bodyPr>
          <a:lstStyle/>
          <a:p>
            <a:pPr marL="342900" indent="-342900">
              <a:buClr>
                <a:schemeClr val="tx2"/>
              </a:buClr>
              <a:buFont typeface="Arial" panose="020B0604020202020204" pitchFamily="34" charset="0"/>
              <a:buChar char="•"/>
            </a:pPr>
            <a:r>
              <a:rPr lang="en-US" dirty="0">
                <a:ea typeface="+mn-lt"/>
                <a:cs typeface="+mn-lt"/>
              </a:rPr>
              <a:t>Clinical review of pregnant women who have had a short cervix reported on U/S to occur within one week of diagnosis.</a:t>
            </a:r>
          </a:p>
          <a:p>
            <a:pPr marL="342900" indent="-342900">
              <a:buClr>
                <a:schemeClr val="tx2"/>
              </a:buClr>
              <a:buFont typeface="Arial" panose="020B0604020202020204" pitchFamily="34" charset="0"/>
              <a:buChar char="•"/>
            </a:pPr>
            <a:r>
              <a:rPr lang="en-US" dirty="0">
                <a:ea typeface="+mn-lt"/>
                <a:cs typeface="+mn-lt"/>
              </a:rPr>
              <a:t>This review is to enable further clinical care that may include the use of progesterone and/or rescue cerclage.  </a:t>
            </a: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buClr>
                <a:srgbClr val="007586"/>
              </a:buClr>
            </a:pPr>
            <a:endParaRPr lang="en-US" sz="2400" b="1">
              <a:solidFill>
                <a:schemeClr val="tx2"/>
              </a:solidFill>
              <a:latin typeface="+mj-lt"/>
              <a:ea typeface="+mj-lt"/>
              <a:cs typeface="+mj-lt"/>
            </a:endParaRPr>
          </a:p>
          <a:p>
            <a:endParaRPr lang="en-US">
              <a:cs typeface="Arial"/>
            </a:endParaRPr>
          </a:p>
          <a:p>
            <a:endParaRPr lang="en-AU">
              <a:cs typeface="Arial"/>
            </a:endParaRPr>
          </a:p>
        </p:txBody>
      </p:sp>
      <p:sp>
        <p:nvSpPr>
          <p:cNvPr id="3" name="Title 2">
            <a:extLst>
              <a:ext uri="{FF2B5EF4-FFF2-40B4-BE49-F238E27FC236}">
                <a16:creationId xmlns:a16="http://schemas.microsoft.com/office/drawing/2014/main" id="{04405594-9C4E-43D0-8F17-E2BE2C195159}"/>
              </a:ext>
            </a:extLst>
          </p:cNvPr>
          <p:cNvSpPr>
            <a:spLocks noGrp="1"/>
          </p:cNvSpPr>
          <p:nvPr>
            <p:ph type="title"/>
          </p:nvPr>
        </p:nvSpPr>
        <p:spPr>
          <a:xfrm>
            <a:off x="514829" y="791455"/>
            <a:ext cx="8191181" cy="785929"/>
          </a:xfrm>
        </p:spPr>
        <p:txBody>
          <a:bodyPr/>
          <a:lstStyle/>
          <a:p>
            <a:r>
              <a:rPr lang="en-US">
                <a:ea typeface="+mj-lt"/>
                <a:cs typeface="+mj-lt"/>
              </a:rPr>
              <a:t>Good practice point – management of short cervix </a:t>
            </a:r>
            <a:endParaRPr lang="en-US"/>
          </a:p>
        </p:txBody>
      </p:sp>
    </p:spTree>
    <p:extLst>
      <p:ext uri="{BB962C8B-B14F-4D97-AF65-F5344CB8AC3E}">
        <p14:creationId xmlns:p14="http://schemas.microsoft.com/office/powerpoint/2010/main" val="2063858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a:effectLst>
                  <a:glow rad="38100">
                    <a:schemeClr val="bg1">
                      <a:lumMod val="65000"/>
                      <a:lumOff val="35000"/>
                      <a:alpha val="50000"/>
                    </a:schemeClr>
                  </a:glow>
                </a:effectLst>
              </a:rPr>
              <a:t>For more information</a:t>
            </a:r>
            <a:endParaRPr lang="en-AU" sz="1400">
              <a:effectLst>
                <a:glow rad="38100">
                  <a:schemeClr val="bg1">
                    <a:lumMod val="65000"/>
                    <a:lumOff val="35000"/>
                    <a:alpha val="50000"/>
                  </a:schemeClr>
                </a:glow>
              </a:effectLst>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42959" y="3382128"/>
            <a:ext cx="6507167" cy="1430073"/>
          </a:xfrm>
        </p:spPr>
        <p:txBody>
          <a:bodyPr numCol="1" anchor="t">
            <a:normAutofit fontScale="92500" lnSpcReduction="20000"/>
          </a:bodyPr>
          <a:lstStyle/>
          <a:p>
            <a:pPr lvl="0" algn="l">
              <a:spcAft>
                <a:spcPts val="600"/>
              </a:spcAft>
            </a:pPr>
            <a:r>
              <a:rPr lang="en-AU" sz="1700"/>
              <a:t>Refer to CCOPMM’s other slide packs on:</a:t>
            </a:r>
          </a:p>
          <a:p>
            <a:pPr marL="285750" indent="-285750" algn="l">
              <a:spcAft>
                <a:spcPts val="600"/>
              </a:spcAft>
              <a:buClr>
                <a:schemeClr val="tx2"/>
              </a:buClr>
              <a:buSzPct val="120000"/>
              <a:buFont typeface="Arial" panose="020B0604020202020204" pitchFamily="34" charset="0"/>
              <a:buChar char="•"/>
            </a:pPr>
            <a:r>
              <a:rPr lang="en-AU" sz="1700"/>
              <a:t>Mothers and babies</a:t>
            </a:r>
          </a:p>
          <a:p>
            <a:pPr marL="285750" lvl="0" indent="-285750" algn="l">
              <a:spcAft>
                <a:spcPts val="600"/>
              </a:spcAft>
              <a:buClr>
                <a:schemeClr val="tx2"/>
              </a:buClr>
              <a:buSzPct val="120000"/>
              <a:buFont typeface="Arial" panose="020B0604020202020204" pitchFamily="34" charset="0"/>
              <a:buChar char="•"/>
            </a:pPr>
            <a:r>
              <a:rPr lang="en-AU" sz="1700"/>
              <a:t>Maternal mortality and morbidity</a:t>
            </a:r>
          </a:p>
          <a:p>
            <a:pPr marL="285750" lvl="0" indent="-285750" algn="l">
              <a:spcAft>
                <a:spcPts val="600"/>
              </a:spcAft>
              <a:buClr>
                <a:schemeClr val="tx2"/>
              </a:buClr>
              <a:buSzPct val="120000"/>
              <a:buFont typeface="Arial" panose="020B0604020202020204" pitchFamily="34" charset="0"/>
              <a:buChar char="•"/>
            </a:pPr>
            <a:r>
              <a:rPr lang="en-AU" sz="1700"/>
              <a:t>Child and adolescent mortality</a:t>
            </a:r>
          </a:p>
          <a:p>
            <a:pPr marL="285750" indent="-285750" algn="l">
              <a:spcAft>
                <a:spcPts val="600"/>
              </a:spcAft>
              <a:buClr>
                <a:schemeClr val="tx2"/>
              </a:buClr>
              <a:buSzPct val="120000"/>
              <a:buFont typeface="Arial" panose="020B0604020202020204" pitchFamily="34" charset="0"/>
              <a:buChar char="•"/>
            </a:pPr>
            <a:r>
              <a:rPr lang="en-AU" sz="1700"/>
              <a:t>2020 recommendations</a:t>
            </a:r>
          </a:p>
          <a:p>
            <a:pPr marL="285750" lvl="0" indent="-285750" algn="l">
              <a:buFont typeface="Arial" panose="020B0604020202020204" pitchFamily="34" charset="0"/>
              <a:buChar char="•"/>
            </a:pPr>
            <a:endParaRPr lang="en-AU" sz="1500"/>
          </a:p>
          <a:p>
            <a:pPr marL="285750" lvl="0" indent="-285750" algn="l">
              <a:buFont typeface="Arial" panose="020B0604020202020204" pitchFamily="34" charset="0"/>
              <a:buChar char="•"/>
            </a:pPr>
            <a:endParaRPr lang="en-AU" sz="1500"/>
          </a:p>
          <a:p>
            <a:endParaRPr lang="en-AU" sz="1500"/>
          </a:p>
        </p:txBody>
      </p:sp>
      <p:pic>
        <p:nvPicPr>
          <p:cNvPr id="8194" name="Picture 2">
            <a:extLst>
              <a:ext uri="{FF2B5EF4-FFF2-40B4-BE49-F238E27FC236}">
                <a16:creationId xmlns:a16="http://schemas.microsoft.com/office/drawing/2014/main" id="{924EBD92-EA56-4F9B-BE80-FB21DB42E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46" y="739169"/>
            <a:ext cx="7742591" cy="15901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DC0A04-2D09-43AA-AAF0-02A02C4C599D}"/>
              </a:ext>
            </a:extLst>
          </p:cNvPr>
          <p:cNvSpPr txBox="1"/>
          <p:nvPr/>
        </p:nvSpPr>
        <p:spPr>
          <a:xfrm>
            <a:off x="538967" y="2788250"/>
            <a:ext cx="7819572" cy="574901"/>
          </a:xfrm>
          <a:prstGeom prst="rect">
            <a:avLst/>
          </a:prstGeom>
          <a:noFill/>
        </p:spPr>
        <p:txBody>
          <a:bodyPr wrap="square">
            <a:spAutoFit/>
          </a:bodyPr>
          <a:lstStyle/>
          <a:p>
            <a:pPr algn="ctr"/>
            <a:r>
              <a:rPr lang="en-AU" sz="1600">
                <a:effectLst>
                  <a:glow rad="38100">
                    <a:prstClr val="white">
                      <a:lumMod val="65000"/>
                      <a:lumOff val="35000"/>
                      <a:alpha val="50000"/>
                    </a:prstClr>
                  </a:glow>
                </a:effectLst>
                <a:ea typeface="+mn-lt"/>
                <a:cs typeface="+mn-lt"/>
                <a:hlinkClick r:id="rId3"/>
              </a:rPr>
              <a:t>www.bettersafercare.vic.gov.au/reports-and-publications/victorias-mothers-babies-and-children-2020-report</a:t>
            </a:r>
            <a:endParaRPr lang="en-US" sz="1600"/>
          </a:p>
        </p:txBody>
      </p:sp>
    </p:spTree>
    <p:extLst>
      <p:ext uri="{BB962C8B-B14F-4D97-AF65-F5344CB8AC3E}">
        <p14:creationId xmlns:p14="http://schemas.microsoft.com/office/powerpoint/2010/main" val="2085164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a:xfrm>
            <a:off x="702000" y="1835654"/>
            <a:ext cx="7740000" cy="2880000"/>
          </a:xfrm>
        </p:spPr>
        <p:txBody>
          <a:bodyPr/>
          <a:lstStyle/>
          <a:p>
            <a:r>
              <a:rPr lang="en-AU"/>
              <a:t>	www.bettersafercare.vic.gov.au</a:t>
            </a:r>
          </a:p>
          <a:p>
            <a:r>
              <a:rPr lang="en-AU"/>
              <a:t>	</a:t>
            </a:r>
            <a:r>
              <a:rPr lang="en-AU" u="sng">
                <a:solidFill>
                  <a:schemeClr val="tx2"/>
                </a:solidFill>
              </a:rPr>
              <a:t>tanya.farrell@safercare.vic.gov.au</a:t>
            </a:r>
          </a:p>
          <a:p>
            <a:r>
              <a:rPr lang="en-AU"/>
              <a:t>	@</a:t>
            </a:r>
            <a:r>
              <a:rPr lang="en-AU" err="1"/>
              <a:t>safercarevic</a:t>
            </a:r>
            <a:r>
              <a:rPr lang="en-AU"/>
              <a:t> @TanyaFarrell13</a:t>
            </a:r>
          </a:p>
          <a:p>
            <a:r>
              <a:rPr lang="en-AU"/>
              <a:t>	Safer Care Victoria</a:t>
            </a: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686"/>
          <a:stretch/>
        </p:blipFill>
        <p:spPr>
          <a:xfrm>
            <a:off x="927176" y="1781654"/>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719" y="2347274"/>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326" y="2827940"/>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5">
            <a:extLst>
              <a:ext uri="{28A0092B-C50C-407E-A947-70E740481C1C}">
                <a14:useLocalDpi xmlns:a14="http://schemas.microsoft.com/office/drawing/2010/main" val="0"/>
              </a:ext>
            </a:extLst>
          </a:blip>
          <a:srcRect l="26326" t="32840" r="30457" b="31375"/>
          <a:stretch/>
        </p:blipFill>
        <p:spPr>
          <a:xfrm>
            <a:off x="845462" y="3170235"/>
            <a:ext cx="490798" cy="406394"/>
          </a:xfrm>
          <a:prstGeom prst="rect">
            <a:avLst/>
          </a:prstGeom>
        </p:spPr>
      </p:pic>
    </p:spTree>
    <p:extLst>
      <p:ext uri="{BB962C8B-B14F-4D97-AF65-F5344CB8AC3E}">
        <p14:creationId xmlns:p14="http://schemas.microsoft.com/office/powerpoint/2010/main" val="145413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84000" y="1509773"/>
            <a:ext cx="7740000" cy="3041285"/>
          </a:xfrm>
        </p:spPr>
        <p:txBody>
          <a:bodyPr/>
          <a:lstStyle/>
          <a:p>
            <a:pPr marL="0" lvl="2" indent="0">
              <a:buNone/>
            </a:pPr>
            <a:r>
              <a:rPr lang="en-AU"/>
              <a:t>Legislative responsibility for data collection:</a:t>
            </a:r>
          </a:p>
          <a:p>
            <a:pPr lvl="2"/>
            <a:r>
              <a:rPr lang="en-AU"/>
              <a:t>Victorian Perinatal Data Collection (VPDC)</a:t>
            </a:r>
          </a:p>
          <a:p>
            <a:pPr lvl="2"/>
            <a:r>
              <a:rPr lang="en-AU"/>
              <a:t>Victorian Congenital anomalies register (VCAR)</a:t>
            </a:r>
          </a:p>
          <a:p>
            <a:pPr marL="0" lvl="2" indent="0">
              <a:buNone/>
            </a:pPr>
            <a:r>
              <a:rPr lang="en-AU"/>
              <a:t>Legislative responsibility for health surveillance: </a:t>
            </a:r>
          </a:p>
          <a:p>
            <a:pPr lvl="2"/>
            <a:r>
              <a:rPr lang="en-AU"/>
              <a:t>Mortality collections and review of perinatal, child and adolescent, and maternal mortality</a:t>
            </a:r>
          </a:p>
          <a:p>
            <a:pPr lvl="2"/>
            <a:r>
              <a:rPr lang="en-AU"/>
              <a:t>Morbidity collections: severe acute maternal morbidity (SAMM)</a:t>
            </a:r>
          </a:p>
          <a:p>
            <a:pPr marL="342900" indent="-342900">
              <a:buFont typeface="Arial" panose="020B0604020202020204" pitchFamily="34" charset="0"/>
              <a:buChar char="•"/>
            </a:pPr>
            <a:endParaRPr lang="en-AU"/>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684000" y="900000"/>
            <a:ext cx="7740000" cy="531891"/>
          </a:xfrm>
        </p:spPr>
        <p:txBody>
          <a:bodyPr/>
          <a:lstStyle/>
          <a:p>
            <a:r>
              <a:rPr lang="en-AU">
                <a:latin typeface="Arial heading"/>
              </a:rPr>
              <a:t>About CCOPMM</a:t>
            </a:r>
          </a:p>
        </p:txBody>
      </p:sp>
    </p:spTree>
    <p:extLst>
      <p:ext uri="{BB962C8B-B14F-4D97-AF65-F5344CB8AC3E}">
        <p14:creationId xmlns:p14="http://schemas.microsoft.com/office/powerpoint/2010/main" val="415552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a:xfrm>
            <a:off x="720000" y="1211214"/>
            <a:ext cx="8210991" cy="3610954"/>
          </a:xfrm>
        </p:spPr>
        <p:txBody>
          <a:bodyPr vert="horz" lIns="36000" tIns="36000" rIns="36000" bIns="36000" rtlCol="0" anchor="t">
            <a:noAutofit/>
          </a:bodyPr>
          <a:lstStyle/>
          <a:p>
            <a:r>
              <a:rPr lang="en-AU"/>
              <a:t>CCOPMM has four subcommittees that undertake case reviews and report to CCOPMM. </a:t>
            </a:r>
          </a:p>
          <a:p>
            <a:pPr marL="467995" lvl="2" indent="-467995"/>
            <a:r>
              <a:rPr lang="en-AU" b="1"/>
              <a:t>Stillbirth </a:t>
            </a:r>
            <a:r>
              <a:rPr lang="en-AU"/>
              <a:t>– Chair: Professor Susan McDonald</a:t>
            </a:r>
            <a:endParaRPr lang="en-US"/>
          </a:p>
          <a:p>
            <a:pPr marL="467995" lvl="2" indent="-467995"/>
            <a:r>
              <a:rPr lang="en-AU" b="1"/>
              <a:t>Neonatal Mortality and Morbidity </a:t>
            </a:r>
            <a:r>
              <a:rPr lang="en-AU"/>
              <a:t>(0-27 days) – Chair: Professor Rod Hunt</a:t>
            </a:r>
          </a:p>
          <a:p>
            <a:pPr marL="467995" lvl="2" indent="-467995"/>
            <a:r>
              <a:rPr lang="en-AU" b="1"/>
              <a:t>Maternal Mortality and Morbidity </a:t>
            </a:r>
            <a:r>
              <a:rPr lang="en-AU"/>
              <a:t>– Chair: Professor Mark </a:t>
            </a:r>
            <a:r>
              <a:rPr lang="en-AU" err="1"/>
              <a:t>Umstad</a:t>
            </a:r>
            <a:endParaRPr lang="en-AU"/>
          </a:p>
          <a:p>
            <a:pPr marL="467995" lvl="2" indent="-467995"/>
            <a:r>
              <a:rPr lang="en-AU" b="1" dirty="0"/>
              <a:t>Child and Adolescent Mortality and Morbidity </a:t>
            </a:r>
            <a:r>
              <a:rPr lang="en-AU" dirty="0"/>
              <a:t>(28 days-17 years) – Chair: </a:t>
            </a:r>
            <a:r>
              <a:rPr lang="en-AU">
                <a:ea typeface="+mn-lt"/>
                <a:cs typeface="+mn-lt"/>
              </a:rPr>
              <a:t>Adjunct Clinical Associate Professor Rob Roseby </a:t>
            </a:r>
          </a:p>
          <a:p>
            <a:pPr marL="0" lvl="2" indent="0">
              <a:buNone/>
            </a:pPr>
            <a:endParaRPr lang="en-AU"/>
          </a:p>
          <a:p>
            <a:pPr marL="0" lvl="2" indent="0">
              <a:buNone/>
            </a:pPr>
            <a:endParaRPr lang="en-AU"/>
          </a:p>
          <a:p>
            <a:pPr marL="467995" lvl="2" indent="-467995"/>
            <a:endParaRPr lang="en-AU"/>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a:xfrm>
            <a:off x="717919" y="716804"/>
            <a:ext cx="7740000" cy="828000"/>
          </a:xfrm>
        </p:spPr>
        <p:txBody>
          <a:bodyPr/>
          <a:lstStyle/>
          <a:p>
            <a:r>
              <a:rPr lang="en-AU"/>
              <a:t>Undertaking case reviews</a:t>
            </a:r>
          </a:p>
        </p:txBody>
      </p:sp>
    </p:spTree>
    <p:extLst>
      <p:ext uri="{BB962C8B-B14F-4D97-AF65-F5344CB8AC3E}">
        <p14:creationId xmlns:p14="http://schemas.microsoft.com/office/powerpoint/2010/main" val="207702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a:xfrm>
            <a:off x="684000" y="1564878"/>
            <a:ext cx="7740000" cy="2880000"/>
          </a:xfrm>
        </p:spPr>
        <p:txBody>
          <a:bodyPr vert="horz" lIns="36000" tIns="36000" rIns="36000" bIns="36000" rtlCol="0" anchor="t">
            <a:noAutofit/>
          </a:bodyPr>
          <a:lstStyle/>
          <a:p>
            <a:r>
              <a:rPr lang="en-AU"/>
              <a:t>CCOPMM conducts research itself and provides data for research purposes. The CCOPMM </a:t>
            </a:r>
            <a:r>
              <a:rPr lang="en-AU" b="1"/>
              <a:t>Research and Reporting </a:t>
            </a:r>
            <a:r>
              <a:rPr lang="en-AU">
                <a:ea typeface="+mn-lt"/>
                <a:cs typeface="+mn-lt"/>
              </a:rPr>
              <a:t>subcommittee leads this work </a:t>
            </a:r>
            <a:r>
              <a:rPr lang="en-AU" b="1"/>
              <a:t>- </a:t>
            </a:r>
            <a:r>
              <a:rPr lang="en-AU"/>
              <a:t>Chair: Professor Caroline Homer.   </a:t>
            </a:r>
          </a:p>
          <a:p>
            <a:r>
              <a:rPr lang="en-AU"/>
              <a:t>CCOPMM identifies research priorities by:</a:t>
            </a:r>
            <a:endParaRPr lang="en-AU" b="1"/>
          </a:p>
          <a:p>
            <a:pPr marL="467995" lvl="2" indent="-467995"/>
            <a:r>
              <a:rPr lang="en-AU"/>
              <a:t>analysis of our reports, data and through case reviews    </a:t>
            </a:r>
          </a:p>
          <a:p>
            <a:pPr marL="467995" lvl="2" indent="-467995"/>
            <a:r>
              <a:rPr lang="en-AU"/>
              <a:t>collaborating with external research projects</a:t>
            </a:r>
          </a:p>
          <a:p>
            <a:endParaRPr lang="en-AU"/>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p:txBody>
          <a:bodyPr/>
          <a:lstStyle/>
          <a:p>
            <a:r>
              <a:rPr lang="en-AU"/>
              <a:t>Undertaking research </a:t>
            </a:r>
          </a:p>
        </p:txBody>
      </p:sp>
    </p:spTree>
    <p:extLst>
      <p:ext uri="{BB962C8B-B14F-4D97-AF65-F5344CB8AC3E}">
        <p14:creationId xmlns:p14="http://schemas.microsoft.com/office/powerpoint/2010/main" val="427610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a:xfrm>
            <a:off x="711135" y="1537738"/>
            <a:ext cx="7740000" cy="2880000"/>
          </a:xfrm>
        </p:spPr>
        <p:txBody>
          <a:bodyPr/>
          <a:lstStyle/>
          <a:p>
            <a:pPr marL="342900" indent="-342900">
              <a:buClr>
                <a:schemeClr val="tx2"/>
              </a:buClr>
              <a:buFont typeface="Arial" panose="020B0604020202020204" pitchFamily="34" charset="0"/>
              <a:buChar char="•"/>
            </a:pPr>
            <a:r>
              <a:rPr lang="en-AU"/>
              <a:t>Independent oversight of all deaths and severe maternal morbidity  </a:t>
            </a:r>
          </a:p>
          <a:p>
            <a:pPr marL="342900" indent="-342900">
              <a:buClr>
                <a:schemeClr val="tx2"/>
              </a:buClr>
              <a:buFont typeface="Arial" panose="020B0604020202020204" pitchFamily="34" charset="0"/>
              <a:buChar char="•"/>
            </a:pPr>
            <a:r>
              <a:rPr lang="en-AU"/>
              <a:t>Highlight areas that require improvement – hospital and community </a:t>
            </a:r>
          </a:p>
          <a:p>
            <a:pPr marL="342900" indent="-342900">
              <a:buClr>
                <a:schemeClr val="tx2"/>
              </a:buClr>
              <a:buFont typeface="Arial" panose="020B0604020202020204" pitchFamily="34" charset="0"/>
              <a:buChar char="•"/>
            </a:pPr>
            <a:r>
              <a:rPr lang="en-AU"/>
              <a:t>Highlight areas for further research </a:t>
            </a:r>
          </a:p>
          <a:p>
            <a:pPr marL="342900" indent="-342900">
              <a:buClr>
                <a:schemeClr val="tx2"/>
              </a:buClr>
              <a:buFont typeface="Arial" panose="020B0604020202020204" pitchFamily="34" charset="0"/>
              <a:buChar char="•"/>
            </a:pPr>
            <a:r>
              <a:rPr lang="en-AU"/>
              <a:t>Inform the development of policies and guidelines</a:t>
            </a:r>
          </a:p>
          <a:p>
            <a:pPr marL="342900" indent="-342900">
              <a:buClr>
                <a:schemeClr val="tx2"/>
              </a:buClr>
              <a:buFont typeface="Arial" panose="020B0604020202020204" pitchFamily="34" charset="0"/>
              <a:buChar char="•"/>
            </a:pPr>
            <a:r>
              <a:rPr lang="en-AU"/>
              <a:t>Provide advice on areas for prioritisation and investment </a:t>
            </a:r>
          </a:p>
          <a:p>
            <a:endParaRPr lang="en-AU"/>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a:xfrm>
            <a:off x="711135" y="743944"/>
            <a:ext cx="7740000" cy="828000"/>
          </a:xfrm>
        </p:spPr>
        <p:txBody>
          <a:bodyPr/>
          <a:lstStyle/>
          <a:p>
            <a:r>
              <a:rPr lang="en-AU">
                <a:latin typeface="Arial heading"/>
              </a:rPr>
              <a:t>Why we do what we do?</a:t>
            </a:r>
          </a:p>
        </p:txBody>
      </p:sp>
    </p:spTree>
    <p:extLst>
      <p:ext uri="{BB962C8B-B14F-4D97-AF65-F5344CB8AC3E}">
        <p14:creationId xmlns:p14="http://schemas.microsoft.com/office/powerpoint/2010/main" val="365043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2266DA6B-DAB3-4AEF-B77D-4F6CE0CC78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
          <a:stretch/>
        </p:blipFill>
        <p:spPr bwMode="auto">
          <a:xfrm>
            <a:off x="684000" y="1782000"/>
            <a:ext cx="7776000" cy="3096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72000"/>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 Perinatal mortality</a:t>
            </a:r>
          </a:p>
          <a:p>
            <a:pPr>
              <a:lnSpc>
                <a:spcPct val="95000"/>
              </a:lnSpc>
              <a:spcBef>
                <a:spcPct val="0"/>
              </a:spcBef>
              <a:spcAft>
                <a:spcPts val="600"/>
              </a:spcAft>
            </a:pP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24179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684000" y="1607497"/>
            <a:ext cx="7740000" cy="3111086"/>
          </a:xfrm>
        </p:spPr>
        <p:txBody>
          <a:bodyPr/>
          <a:lstStyle/>
          <a:p>
            <a:pPr lvl="2"/>
            <a:r>
              <a:rPr lang="en-AU"/>
              <a:t>Includes fetal deaths (stillbirths) and deaths of live-born babies within the first 28 days after birth (neonatal deaths)</a:t>
            </a:r>
          </a:p>
          <a:p>
            <a:pPr lvl="2"/>
            <a:r>
              <a:rPr lang="en-AU"/>
              <a:t>Excludes terminations of pregnancy for psychosocial indications  - ‘adjusted’ perinatal mortality </a:t>
            </a:r>
          </a:p>
          <a:p>
            <a:pPr lvl="2"/>
            <a:r>
              <a:rPr lang="en-AU"/>
              <a:t>‘Adjusted’ perinatal mortality provides a more accurate assessment of avoidable mortality and assists comparisons with other jurisdictions</a:t>
            </a:r>
          </a:p>
          <a:p>
            <a:pPr lvl="2"/>
            <a:r>
              <a:rPr lang="en-AU"/>
              <a:t>Detailed data for perinatal mortality can be found in the online supplementary tables</a:t>
            </a:r>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a:xfrm>
            <a:off x="684000" y="900000"/>
            <a:ext cx="7740000" cy="707497"/>
          </a:xfrm>
        </p:spPr>
        <p:txBody>
          <a:bodyPr/>
          <a:lstStyle/>
          <a:p>
            <a:r>
              <a:rPr lang="en-AU"/>
              <a:t>Perinatal mortality</a:t>
            </a:r>
          </a:p>
        </p:txBody>
      </p:sp>
    </p:spTree>
    <p:extLst>
      <p:ext uri="{BB962C8B-B14F-4D97-AF65-F5344CB8AC3E}">
        <p14:creationId xmlns:p14="http://schemas.microsoft.com/office/powerpoint/2010/main" val="3321458571"/>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ee2ad8a-2b33-419f-875c-ac0e4cfc6b7f">
      <UserInfo>
        <DisplayName>Julie Brophy (Health)</DisplayName>
        <AccountId>45</AccountId>
        <AccountType/>
      </UserInfo>
      <UserInfo>
        <DisplayName>Sarah Kenny (DHHS)</DisplayName>
        <AccountId>23</AccountId>
        <AccountType/>
      </UserInfo>
      <UserInfo>
        <DisplayName>Amanda Walpole (DHHS)</DisplayName>
        <AccountId>39</AccountId>
        <AccountType/>
      </UserInfo>
      <UserInfo>
        <DisplayName>Everyone</DisplayName>
        <AccountId>11</AccountId>
        <AccountType/>
      </UserInfo>
      <UserInfo>
        <DisplayName>SCV-SS-Quality &amp; Safety Analytics-DHHS-GRP Owners</DisplayName>
        <AccountId>3</AccountId>
        <AccountType/>
      </UserInfo>
      <UserInfo>
        <DisplayName>Rebecca Doherty (DHHS)</DisplayName>
        <AccountId>14</AccountId>
        <AccountType/>
      </UserInfo>
      <UserInfo>
        <DisplayName>SharingLinks.14a6ecb1-9152-4573-9465-007a2d957b1a.Flexible.53176bd7-416b-447a-adb6-3a0cdb3599b1</DisplayName>
        <AccountId>50</AccountId>
        <AccountType/>
      </UserInfo>
      <UserInfo>
        <DisplayName>Joanna Gaston (DHHS)</DisplayName>
        <AccountId>19</AccountId>
        <AccountType/>
      </UserInfo>
      <UserInfo>
        <DisplayName>Gemma Wills (DHHS)</DisplayName>
        <AccountId>112</AccountId>
        <AccountType/>
      </UserInfo>
      <UserInfo>
        <DisplayName>Tali Ryan-Atwood (DHHS)</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179483B3A4E458E2DA955233B6DD4" ma:contentTypeVersion="12" ma:contentTypeDescription="Create a new document." ma:contentTypeScope="" ma:versionID="71d0c8d34f1622bd381dc295e727c4fe">
  <xsd:schema xmlns:xsd="http://www.w3.org/2001/XMLSchema" xmlns:xs="http://www.w3.org/2001/XMLSchema" xmlns:p="http://schemas.microsoft.com/office/2006/metadata/properties" xmlns:ns2="31b2e4f9-c376-4e2f-bd2e-796d1bcd5746" xmlns:ns3="7ee2ad8a-2b33-419f-875c-ac0e4cfc6b7f" targetNamespace="http://schemas.microsoft.com/office/2006/metadata/properties" ma:root="true" ma:fieldsID="9b7804eeb42800b3e68c54435492b790" ns2:_="" ns3:_="">
    <xsd:import namespace="31b2e4f9-c376-4e2f-bd2e-796d1bcd5746"/>
    <xsd:import namespace="7ee2ad8a-2b33-419f-875c-ac0e4cfc6b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e4f9-c376-4e2f-bd2e-796d1bcd5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e2ad8a-2b33-419f-875c-ac0e4cfc6b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8D9B1D-AF04-4830-AD40-6EDC8181AC55}">
  <ds:schemaRefs>
    <ds:schemaRef ds:uri="31b2e4f9-c376-4e2f-bd2e-796d1bcd5746"/>
    <ds:schemaRef ds:uri="7ee2ad8a-2b33-419f-875c-ac0e4cfc6b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22092D-A46E-4ACA-ABB3-E2EBFE8F07DF}">
  <ds:schemaRefs>
    <ds:schemaRef ds:uri="31b2e4f9-c376-4e2f-bd2e-796d1bcd5746"/>
    <ds:schemaRef ds:uri="7ee2ad8a-2b33-419f-875c-ac0e4cfc6b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F81C5E-7A2F-42C4-809B-EF88AB5646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36</Slides>
  <Notes>2</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About CCOPMM </vt:lpstr>
      <vt:lpstr>About CCOPMM</vt:lpstr>
      <vt:lpstr>Undertaking case reviews</vt:lpstr>
      <vt:lpstr>Undertaking research </vt:lpstr>
      <vt:lpstr>Why we do what we do?</vt:lpstr>
      <vt:lpstr>PowerPoint Presentation</vt:lpstr>
      <vt:lpstr>Perinatal mortality</vt:lpstr>
      <vt:lpstr>Births in 2020</vt:lpstr>
      <vt:lpstr>Perinatal deaths in 2020 </vt:lpstr>
      <vt:lpstr>Causes of stillbirths, neonatal and perinatal deaths  PSANZ* perinatal death classification, 2020</vt:lpstr>
      <vt:lpstr>Perinatal mortality rates in 2020 </vt:lpstr>
      <vt:lpstr>Smoking and outcomes in 2020 </vt:lpstr>
      <vt:lpstr>Trends in adjusted perinatal mortality rates, 2010-2020</vt:lpstr>
      <vt:lpstr>Adjusted perinatal mortality rate by Aboriginal status of mother, by rolling triennia, 2001-2020*</vt:lpstr>
      <vt:lpstr>PowerPoint Presentation</vt:lpstr>
      <vt:lpstr>Recommendation </vt:lpstr>
      <vt:lpstr>About the recommendation  </vt:lpstr>
      <vt:lpstr>PowerPoint Presentation</vt:lpstr>
      <vt:lpstr>About the recommendation </vt:lpstr>
      <vt:lpstr>PowerPoint Presentation</vt:lpstr>
      <vt:lpstr>About the recommendation</vt:lpstr>
      <vt:lpstr>Good practice points</vt:lpstr>
      <vt:lpstr>Good practice points – Neonatal Resuscitation and Fetal Surveillance  </vt:lpstr>
      <vt:lpstr>Strengthening Neonatal Resuscitation (1) </vt:lpstr>
      <vt:lpstr>Strengthening Neonatal Resuscitation (2)  </vt:lpstr>
      <vt:lpstr>Strengthening Fetal Surveillance (1)</vt:lpstr>
      <vt:lpstr>Strengthening Fetal Surveillance (2)  </vt:lpstr>
      <vt:lpstr>Resources – Neonatal Resuscitation and Fetal Surveillance  </vt:lpstr>
      <vt:lpstr>Good practice points – Supporting high priority groups </vt:lpstr>
      <vt:lpstr>Good practice point–Supporting high priority groups</vt:lpstr>
      <vt:lpstr>Resources – Supporting high priority groups </vt:lpstr>
      <vt:lpstr>Good practice point – management of short cervix </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Doherty (DHHS)</dc:creator>
  <cp:revision>22</cp:revision>
  <dcterms:created xsi:type="dcterms:W3CDTF">2021-01-19T20:41:44Z</dcterms:created>
  <dcterms:modified xsi:type="dcterms:W3CDTF">2022-05-18T22:39:16Z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0x01010026D179483B3A4E458E2DA955233B6DD4</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2021-01-19T22:11:05Z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27066671-9628-484e-b387-730a8cce8c11</vt:lpwstr>
  </property>
  <property fmtid="{D5CDD505-2E9C-101B-9397-08002B2CF9AE}" pid="9" name="MSIP_Label_3d6aa9fe-4ab7-4a7c-8e39-ccc0b3ffed53_ContentBits">
    <vt:lpwstr>0</vt:lpwstr>
  </property>
</Properties>
</file>