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0"/>
  </p:notesMasterIdLst>
  <p:handoutMasterIdLst>
    <p:handoutMasterId r:id="rId41"/>
  </p:handoutMasterIdLst>
  <p:sldIdLst>
    <p:sldId id="274" r:id="rId5"/>
    <p:sldId id="276" r:id="rId6"/>
    <p:sldId id="288" r:id="rId7"/>
    <p:sldId id="289" r:id="rId8"/>
    <p:sldId id="290" r:id="rId9"/>
    <p:sldId id="321" r:id="rId10"/>
    <p:sldId id="291" r:id="rId11"/>
    <p:sldId id="322" r:id="rId12"/>
    <p:sldId id="323" r:id="rId13"/>
    <p:sldId id="320" r:id="rId14"/>
    <p:sldId id="324" r:id="rId15"/>
    <p:sldId id="325" r:id="rId16"/>
    <p:sldId id="351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52" r:id="rId28"/>
    <p:sldId id="341" r:id="rId29"/>
    <p:sldId id="342" r:id="rId30"/>
    <p:sldId id="350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287" r:id="rId39"/>
  </p:sldIdLst>
  <p:sldSz cx="9144000" cy="5148263"/>
  <p:notesSz cx="6858000" cy="9144000"/>
  <p:defaultTextStyle>
    <a:defPPr>
      <a:defRPr lang="en-US"/>
    </a:defPPr>
    <a:lvl1pPr marL="0" indent="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FontTx/>
      <a:buNone/>
      <a:defRPr sz="2000" kern="1200" baseline="0">
        <a:solidFill>
          <a:schemeClr val="tx1"/>
        </a:solidFill>
        <a:latin typeface="+mn-lt"/>
        <a:ea typeface="+mn-ea"/>
        <a:cs typeface="+mn-cs"/>
      </a:defRPr>
    </a:lvl1pPr>
    <a:lvl2pPr marL="0" indent="0" algn="l" defTabSz="685800" rtl="0" eaLnBrk="1" latinLnBrk="0" hangingPunct="1">
      <a:lnSpc>
        <a:spcPct val="98000"/>
      </a:lnSpc>
      <a:spcBef>
        <a:spcPts val="375"/>
      </a:spcBef>
      <a:buFontTx/>
      <a:buNone/>
      <a:defRPr sz="2000" b="1" i="0" kern="1200" baseline="0">
        <a:solidFill>
          <a:schemeClr val="tx2"/>
        </a:solidFill>
        <a:latin typeface="+mj-lt"/>
        <a:ea typeface="+mn-ea"/>
        <a:cs typeface="+mn-cs"/>
      </a:defRPr>
    </a:lvl2pPr>
    <a:lvl3pPr marL="468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20000"/>
      <a:buFont typeface="Calibri" panose="020F0502020204030204" pitchFamily="34" charset="0"/>
      <a:buChar char="●"/>
      <a:defRPr sz="2000" kern="1200" baseline="0">
        <a:solidFill>
          <a:schemeClr val="tx1"/>
        </a:solidFill>
        <a:latin typeface="+mn-lt"/>
        <a:ea typeface="+mn-ea"/>
        <a:cs typeface="+mn-cs"/>
      </a:defRPr>
    </a:lvl3pPr>
    <a:lvl4pPr marL="936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00000"/>
      <a:buFont typeface="Arial" panose="020B0604020202020204" pitchFamily="34" charset="0"/>
      <a:buChar char="—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404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20000"/>
      <a:buFont typeface="Wingdings" panose="05000000000000000000" pitchFamily="2" charset="2"/>
      <a:buChar char="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Loschiavo (DHHS)" initials="JL(" lastIdx="1" clrIdx="0">
    <p:extLst>
      <p:ext uri="{19B8F6BF-5375-455C-9EA6-DF929625EA0E}">
        <p15:presenceInfo xmlns:p15="http://schemas.microsoft.com/office/powerpoint/2012/main" userId="S::Jessica.Loschiavo@safercare.vic.gov.au::bbaf25b2-2c76-4cc6-93cd-b48055b4b332" providerId="AD"/>
      </p:ext>
    </p:extLst>
  </p:cmAuthor>
  <p:cmAuthor id="2" name="Louise Hobbs (DHHS)" initials="LH(" lastIdx="16" clrIdx="1">
    <p:extLst>
      <p:ext uri="{19B8F6BF-5375-455C-9EA6-DF929625EA0E}">
        <p15:presenceInfo xmlns:p15="http://schemas.microsoft.com/office/powerpoint/2012/main" userId="S::Louise.Hobbs@safercare.vic.gov.au::c364d077-c458-44c1-beff-ba27f997e0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8A4"/>
    <a:srgbClr val="D50032"/>
    <a:srgbClr val="CCCCD0"/>
    <a:srgbClr val="00001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85F01EC-6FE7-43F9-B863-10CF3ED7CFCE}">
  <a:tblStyle styleId="{785F01EC-6FE7-43F9-B863-10CF3ED7CFCE}" styleName="SCV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3175" cmpd="sng">
              <a:solidFill>
                <a:schemeClr val="lt2"/>
              </a:solidFill>
            </a:ln>
          </a:top>
          <a:bottom>
            <a:ln w="3175" cmpd="sng">
              <a:solidFill>
                <a:schemeClr val="accent5"/>
              </a:solidFill>
            </a:ln>
          </a:bottom>
          <a:insideH>
            <a:ln w="3175" cmpd="sng">
              <a:solidFill>
                <a:schemeClr val="accent5"/>
              </a:solidFill>
            </a:ln>
          </a:insideH>
          <a:insideV>
            <a:ln w="12700" cmpd="sng">
              <a:noFill/>
            </a:ln>
          </a:insideV>
        </a:tcBdr>
        <a:fill>
          <a:noFill/>
        </a:fill>
      </a:tcStyle>
    </a:wholeTbl>
    <a:firstCol>
      <a:tcTxStyle b="on">
        <a:fontRef idx="minor">
          <a:schemeClr val="dk2"/>
        </a:fontRef>
        <a:schemeClr val="dk2"/>
      </a:tcTxStyle>
      <a:tcStyle>
        <a:tcBdr/>
        <a:fill>
          <a:noFill/>
        </a:fill>
      </a:tcStyle>
    </a:firstCol>
    <a:firstRow>
      <a:tcTxStyle b="on">
        <a:fontRef idx="minor">
          <a:schemeClr val="dk2"/>
        </a:fontRef>
        <a:schemeClr val="dk2"/>
      </a:tcTxStyle>
      <a:tcStyle>
        <a:tcBdr>
          <a:bottom>
            <a:ln w="38100" cmpd="sng">
              <a:solidFill>
                <a:schemeClr val="accent6"/>
              </a:solidFill>
            </a:ln>
          </a:bottom>
        </a:tcBdr>
        <a:fill>
          <a:solidFill>
            <a:schemeClr val="lt2"/>
          </a:solidFill>
        </a:fill>
      </a:tcStyle>
    </a:firstRow>
  </a:tblStyle>
  <a:tblStyle styleId="{450DDCDF-74B0-44AD-A3D2-FDAAE5D156A9}" styleName="SCV Table First Column Shad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3175" cmpd="sng">
              <a:solidFill>
                <a:schemeClr val="accent5"/>
              </a:solidFill>
            </a:ln>
          </a:top>
          <a:bottom>
            <a:ln w="3175" cmpd="sng">
              <a:solidFill>
                <a:schemeClr val="accent5"/>
              </a:solidFill>
            </a:ln>
          </a:bottom>
          <a:insideH>
            <a:ln w="3175" cmpd="sng">
              <a:solidFill>
                <a:schemeClr val="accent5"/>
              </a:solidFill>
            </a:ln>
          </a:insideH>
          <a:insideV>
            <a:ln w="12700" cmpd="sng">
              <a:noFill/>
            </a:ln>
          </a:insideV>
        </a:tcBdr>
        <a:fill>
          <a:noFill/>
        </a:fill>
      </a:tcStyle>
    </a:wholeTbl>
    <a:firstCol>
      <a:tcTxStyle b="on">
        <a:fontRef idx="minor">
          <a:schemeClr val="dk2"/>
        </a:fontRef>
        <a:schemeClr val="dk2"/>
      </a:tcTxStyle>
      <a:tcStyle>
        <a:tcBdr/>
        <a:fill>
          <a:solidFill>
            <a:schemeClr val="lt2"/>
          </a:solidFill>
        </a:fill>
      </a:tcStyle>
    </a:firstCo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D95FFB-6DF1-4E7F-BBC9-C647C36F5F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F7C48-B208-4EE2-B036-3CB7E49172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24BF4-3BBC-41B9-B2CA-A8750E2EE9EC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49500-DE5C-42BD-A4FE-119036358E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BC908-B90B-4F01-90E4-14843EE571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84E4-C499-4E44-933D-F1C0D519E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7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D75A7-A785-4641-97D6-B79176D50B34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429E-84F1-4454-9E84-CF1ED96B85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1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5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8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8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7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9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4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5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000" y="1595120"/>
            <a:ext cx="6549517" cy="1052780"/>
          </a:xfrm>
        </p:spPr>
        <p:txBody>
          <a:bodyPr anchor="b"/>
          <a:lstStyle>
            <a:lvl1pPr algn="l">
              <a:lnSpc>
                <a:spcPct val="100000"/>
              </a:lnSpc>
              <a:defRPr sz="3500" spc="-4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2647900"/>
            <a:ext cx="6549517" cy="86154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1107000"/>
            <a:ext cx="3600000" cy="288000"/>
          </a:xfrm>
        </p:spPr>
        <p:txBody>
          <a:bodyPr anchor="ctr" anchorCtr="0"/>
          <a:lstStyle>
            <a:lvl1pPr>
              <a:defRPr sz="1200" b="1" baseline="0"/>
            </a:lvl1pPr>
          </a:lstStyle>
          <a:p>
            <a:pPr lvl="0"/>
            <a:r>
              <a:rPr lang="en-US" dirty="0"/>
              <a:t>Day Month Year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203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2000"/>
            <a:ext cx="7776000" cy="309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 descr="Decorative">
            <a:extLst>
              <a:ext uri="{FF2B5EF4-FFF2-40B4-BE49-F238E27FC236}">
                <a16:creationId xmlns:a16="http://schemas.microsoft.com/office/drawing/2014/main" id="{6B89EB1C-6EBC-42DD-9C6B-D0DACBBF2130}"/>
              </a:ext>
            </a:extLst>
          </p:cNvPr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88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ubheads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01EA31C-2752-4408-9F95-C793B94E73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4000" y="1782000"/>
            <a:ext cx="3844800" cy="684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4A0907-A8F3-4307-9E78-4EE4F2627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213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A19B4D0-F0A4-4EDE-AA09-F42A8B2D4A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88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908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 baseline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31CD4-82E6-4B86-93AF-80A4E1187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8000" y="1782000"/>
            <a:ext cx="3844800" cy="684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ADA753-B141-4A69-973B-F516E81F5B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0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4167390-9AA1-41C0-812E-1F3F257346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628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descr="Decorative">
            <a:extLst>
              <a:ext uri="{FF2B5EF4-FFF2-40B4-BE49-F238E27FC236}">
                <a16:creationId xmlns:a16="http://schemas.microsoft.com/office/drawing/2014/main" id="{5A309BB2-2AC1-4B0E-903D-ABC5C34418A6}"/>
              </a:ext>
            </a:extLst>
          </p:cNvPr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53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Straight Connector 2" descr="Decorative">
            <a:extLst>
              <a:ext uri="{FF2B5EF4-FFF2-40B4-BE49-F238E27FC236}">
                <a16:creationId xmlns:a16="http://schemas.microsoft.com/office/drawing/2014/main" id="{7F454501-DD7E-4F92-B5AE-6A982447449E}"/>
              </a:ext>
            </a:extLst>
          </p:cNvPr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54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800000"/>
            <a:ext cx="6840000" cy="576000"/>
          </a:xfrm>
        </p:spPr>
        <p:txBody>
          <a:bodyPr anchor="b"/>
          <a:lstStyle>
            <a:lvl1pPr>
              <a:lnSpc>
                <a:spcPct val="10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2358000"/>
            <a:ext cx="6840000" cy="108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33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2E2921-288E-469A-A2AC-4B43F0F0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2000"/>
            <a:ext cx="7740000" cy="288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 here. Click the Increase List Level button once for a heading and twice for a bullet. Use the Decrease List Level button to move back through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 descr="Decorative">
            <a:extLst>
              <a:ext uri="{FF2B5EF4-FFF2-40B4-BE49-F238E27FC236}">
                <a16:creationId xmlns:a16="http://schemas.microsoft.com/office/drawing/2014/main" id="{D3BDF4BD-FEB7-4658-B96A-6E92F99CB35F}"/>
              </a:ext>
            </a:extLst>
          </p:cNvPr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63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1818000"/>
            <a:ext cx="3708000" cy="3060000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bullet/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818000"/>
            <a:ext cx="3708000" cy="30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 descr="Decorative">
            <a:extLst>
              <a:ext uri="{FF2B5EF4-FFF2-40B4-BE49-F238E27FC236}">
                <a16:creationId xmlns:a16="http://schemas.microsoft.com/office/drawing/2014/main" id="{76FB9B50-089B-4AC5-968A-1462039B211F}"/>
              </a:ext>
            </a:extLst>
          </p:cNvPr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94906"/>
            <a:ext cx="7740000" cy="82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2178000"/>
            <a:ext cx="3708000" cy="2664000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bullet/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00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178000"/>
            <a:ext cx="3708000" cy="26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 descr="Decorative">
            <a:extLst>
              <a:ext uri="{FF2B5EF4-FFF2-40B4-BE49-F238E27FC236}">
                <a16:creationId xmlns:a16="http://schemas.microsoft.com/office/drawing/2014/main" id="{25C70A13-DDA2-44DD-A577-9128DBF2C6BD}"/>
              </a:ext>
            </a:extLst>
          </p:cNvPr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57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79837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84000" y="2196000"/>
            <a:ext cx="3780000" cy="2628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2000"/>
            <a:ext cx="3780000" cy="3024000"/>
          </a:xfrm>
        </p:spPr>
        <p:txBody>
          <a:bodyPr tIns="72000"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descr="Decorative">
            <a:extLst>
              <a:ext uri="{FF2B5EF4-FFF2-40B4-BE49-F238E27FC236}">
                <a16:creationId xmlns:a16="http://schemas.microsoft.com/office/drawing/2014/main" id="{6604E823-0606-4545-B9A7-188F9CDB2A70}"/>
              </a:ext>
            </a:extLst>
          </p:cNvPr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684000" y="2232001"/>
            <a:ext cx="3708000" cy="20700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2000"/>
            <a:ext cx="3780000" cy="25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 descr="Decorative">
            <a:extLst>
              <a:ext uri="{FF2B5EF4-FFF2-40B4-BE49-F238E27FC236}">
                <a16:creationId xmlns:a16="http://schemas.microsoft.com/office/drawing/2014/main" id="{0815631C-33D3-4177-B43F-12601F7AE9C2}"/>
              </a:ext>
            </a:extLst>
          </p:cNvPr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71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14741F-4E67-47EF-8FBD-492749B4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378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4000" y="1782000"/>
            <a:ext cx="3780000" cy="30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2002" y="306000"/>
            <a:ext cx="4392000" cy="4536000"/>
          </a:xfrm>
          <a:solidFill>
            <a:schemeClr val="bg1">
              <a:lumMod val="95000"/>
            </a:schemeClr>
          </a:solidFill>
        </p:spPr>
        <p:txBody>
          <a:bodyPr lIns="360000" tIns="504000" rIns="360000" bIns="360000" anchor="t" anchorCtr="1"/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AU" dirty="0"/>
              <a:t>Drag/paste picture to icon or click icon to add image.  Click Format &gt; Crop &gt; Fill to resize/move the image inside the placeholder or to reset the image. To fit a whole image without maintaining the placeholder shape click Format &gt; Crop &gt; Fit.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 descr="Decorative"/>
          <p:cNvCxnSpPr/>
          <p:nvPr userDrawn="1"/>
        </p:nvCxnSpPr>
        <p:spPr>
          <a:xfrm>
            <a:off x="702000" y="702000"/>
            <a:ext cx="3690000" cy="0"/>
          </a:xfrm>
          <a:prstGeom prst="line">
            <a:avLst/>
          </a:prstGeom>
          <a:ln w="38100">
            <a:solidFill>
              <a:srgbClr val="CCC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20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033200"/>
            <a:ext cx="7740000" cy="684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684212" y="1728000"/>
            <a:ext cx="7740000" cy="313200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2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080" y="1782000"/>
            <a:ext cx="7740000" cy="288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4000" y="4842000"/>
            <a:ext cx="108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53279-EAED-4337-8389-C081896E0659}"/>
              </a:ext>
            </a:extLst>
          </p:cNvPr>
          <p:cNvSpPr txBox="1"/>
          <p:nvPr userDrawn="1"/>
        </p:nvSpPr>
        <p:spPr>
          <a:xfrm>
            <a:off x="3714750" y="4932000"/>
            <a:ext cx="1714500" cy="258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latin typeface="Arial Black" panose="020B0A040201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69858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8" r:id="rId4"/>
    <p:sldLayoutId id="2147483681" r:id="rId5"/>
    <p:sldLayoutId id="2147483679" r:id="rId6"/>
    <p:sldLayoutId id="2147483680" r:id="rId7"/>
    <p:sldLayoutId id="2147483670" r:id="rId8"/>
    <p:sldLayoutId id="2147483677" r:id="rId9"/>
    <p:sldLayoutId id="2147483672" r:id="rId10"/>
    <p:sldLayoutId id="2147483675" r:id="rId11"/>
    <p:sldLayoutId id="2147483666" r:id="rId12"/>
    <p:sldLayoutId id="2147483667" r:id="rId13"/>
  </p:sldLayoutIdLst>
  <p:hf sldNum="0"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spcAft>
          <a:spcPts val="600"/>
        </a:spcAft>
        <a:buNone/>
        <a:defRPr sz="24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8000"/>
        </a:lnSpc>
        <a:spcBef>
          <a:spcPts val="375"/>
        </a:spcBef>
        <a:buFontTx/>
        <a:buNone/>
        <a:defRPr sz="2000" b="1" i="0" kern="1200" baseline="0">
          <a:solidFill>
            <a:schemeClr val="tx2"/>
          </a:solidFill>
          <a:latin typeface="+mj-lt"/>
          <a:ea typeface="+mn-ea"/>
          <a:cs typeface="+mn-cs"/>
        </a:defRPr>
      </a:lvl2pPr>
      <a:lvl3pPr marL="468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00000"/>
        <a:buFont typeface="Arial" panose="020B0604020202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04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20000"/>
        <a:buFont typeface="Wingdings" panose="05000000000000000000" pitchFamily="2" charset="2"/>
        <a:buChar char="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Arial Black" panose="020B0A040201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Wingdings" panose="05000000000000000000" pitchFamily="2" charset="2"/>
        <a:buChar char="s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028" y="1535726"/>
            <a:ext cx="6549517" cy="1617386"/>
          </a:xfrm>
        </p:spPr>
        <p:txBody>
          <a:bodyPr/>
          <a:lstStyle/>
          <a:p>
            <a:r>
              <a:rPr lang="en-AU" dirty="0"/>
              <a:t>Recognition and management of sepsis in emergency 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and urgent care centres</a:t>
            </a:r>
          </a:p>
        </p:txBody>
      </p:sp>
      <p:pic>
        <p:nvPicPr>
          <p:cNvPr id="10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50D8FFF9-AC46-4A0F-BD52-629526BE8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91" y="3605462"/>
            <a:ext cx="869815" cy="85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S:\MH – Transformation and Quality\Department of Health\DH 2018\Sepsis Improvement Statewide Project\Branding\BetterCareVic_logo.jpg">
            <a:extLst>
              <a:ext uri="{FF2B5EF4-FFF2-40B4-BE49-F238E27FC236}">
                <a16:creationId xmlns:a16="http://schemas.microsoft.com/office/drawing/2014/main" id="{4715448A-C794-46B3-9527-29B78DF55C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66" y="3899196"/>
            <a:ext cx="1260373" cy="42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S:\MH – Transformation and Quality\Department of Health\DH 2018\Sepsis Improvement Statewide Project\Branding\RMH logo.jpg">
            <a:extLst>
              <a:ext uri="{FF2B5EF4-FFF2-40B4-BE49-F238E27FC236}">
                <a16:creationId xmlns:a16="http://schemas.microsoft.com/office/drawing/2014/main" id="{237D3DB1-A3BF-48AC-9B79-2030B002B18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763332"/>
            <a:ext cx="1661961" cy="70045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537667-3753-4823-B3E9-7CB7517E0F74}"/>
              </a:ext>
            </a:extLst>
          </p:cNvPr>
          <p:cNvSpPr txBox="1"/>
          <p:nvPr/>
        </p:nvSpPr>
        <p:spPr>
          <a:xfrm>
            <a:off x="486228" y="4612660"/>
            <a:ext cx="8171542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Modified from BCV/Melbourne Health sepsis project materials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93B8F-81C3-475B-96C3-DCE997210031}"/>
              </a:ext>
            </a:extLst>
          </p:cNvPr>
          <p:cNvSpPr txBox="1"/>
          <p:nvPr/>
        </p:nvSpPr>
        <p:spPr>
          <a:xfrm>
            <a:off x="713028" y="1052286"/>
            <a:ext cx="3488858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257374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4AF-5BE4-4AC0-A36F-828C1EBD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a clinical pathway?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18583-32C9-4F6D-9F52-A87C22FCA0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592940"/>
            <a:ext cx="7740000" cy="28800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AU" dirty="0"/>
              <a:t>Sepsis is important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One of the world’s leading causes of death in hospitalised patients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25% mortality associated with septic shock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Intervention saves lives	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Delayed recognition and treatment increases mortality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Reduced variation in practice 	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Standardised care and enhance communication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Empowerment of all team members to activate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All of the team ‘on the same page’</a:t>
            </a:r>
          </a:p>
          <a:p>
            <a:endParaRPr lang="en-AU" dirty="0"/>
          </a:p>
        </p:txBody>
      </p:sp>
      <p:pic>
        <p:nvPicPr>
          <p:cNvPr id="4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342532D6-1BED-435A-A312-1D7EAE41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4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CDCD-C84E-4EE0-A85C-A9F60C70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works!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AE111-9C40-43BD-9937-508573888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000" y="1524906"/>
            <a:ext cx="3708000" cy="396000"/>
          </a:xfrm>
        </p:spPr>
        <p:txBody>
          <a:bodyPr/>
          <a:lstStyle/>
          <a:p>
            <a:r>
              <a:rPr lang="en-AU" dirty="0"/>
              <a:t>RMH demonstration project</a:t>
            </a:r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62DF9-A133-48E4-B7E8-A95598AF4C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4000" y="2025600"/>
            <a:ext cx="3708000" cy="2664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b="1" dirty="0"/>
              <a:t>50.4% </a:t>
            </a:r>
            <a:r>
              <a:rPr lang="en-AU" dirty="0"/>
              <a:t>relative reduction in mortality</a:t>
            </a:r>
          </a:p>
          <a:p>
            <a:pPr>
              <a:spcAft>
                <a:spcPts val="600"/>
              </a:spcAft>
            </a:pPr>
            <a:r>
              <a:rPr lang="en-AU" b="1" dirty="0"/>
              <a:t>65.4% </a:t>
            </a:r>
            <a:r>
              <a:rPr lang="en-AU" dirty="0"/>
              <a:t>reduction in admission to ICU</a:t>
            </a:r>
          </a:p>
          <a:p>
            <a:pPr>
              <a:spcAft>
                <a:spcPts val="600"/>
              </a:spcAft>
            </a:pPr>
            <a:r>
              <a:rPr lang="en-AU" b="1" dirty="0"/>
              <a:t>51.9% </a:t>
            </a:r>
            <a:r>
              <a:rPr lang="en-AU" dirty="0"/>
              <a:t>reduction in time to antibiotics</a:t>
            </a:r>
          </a:p>
          <a:p>
            <a:pPr>
              <a:spcAft>
                <a:spcPts val="600"/>
              </a:spcAft>
            </a:pPr>
            <a:r>
              <a:rPr lang="en-AU" b="1" dirty="0"/>
              <a:t>42.9% </a:t>
            </a:r>
            <a:r>
              <a:rPr lang="en-AU" dirty="0"/>
              <a:t>decrease in the length of stay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86E0B-EFFC-4C01-B036-428182254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02" y="1524906"/>
            <a:ext cx="3708000" cy="396000"/>
          </a:xfrm>
        </p:spPr>
        <p:txBody>
          <a:bodyPr/>
          <a:lstStyle/>
          <a:p>
            <a:r>
              <a:rPr lang="en-AU" dirty="0"/>
              <a:t>SCV projects (24 EDs)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DE68C-B535-4B33-85AF-18E097CC6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2002" y="2025600"/>
            <a:ext cx="3708000" cy="2664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b="1" dirty="0"/>
              <a:t>22% </a:t>
            </a:r>
            <a:r>
              <a:rPr lang="en-AU" dirty="0"/>
              <a:t>increase in recognition at triage</a:t>
            </a:r>
          </a:p>
          <a:p>
            <a:pPr>
              <a:spcAft>
                <a:spcPts val="600"/>
              </a:spcAft>
            </a:pPr>
            <a:r>
              <a:rPr lang="en-AU" b="1" dirty="0"/>
              <a:t>16% </a:t>
            </a:r>
            <a:r>
              <a:rPr lang="en-AU" dirty="0"/>
              <a:t>increase in antibiotics within 1 hour</a:t>
            </a:r>
          </a:p>
          <a:p>
            <a:pPr>
              <a:spcAft>
                <a:spcPts val="600"/>
              </a:spcAft>
            </a:pPr>
            <a:r>
              <a:rPr lang="en-AU" b="1" dirty="0"/>
              <a:t>11% </a:t>
            </a:r>
            <a:r>
              <a:rPr lang="en-AU" dirty="0"/>
              <a:t>increase in IV fluids within 1 hour</a:t>
            </a:r>
          </a:p>
          <a:p>
            <a:pPr>
              <a:spcAft>
                <a:spcPts val="600"/>
              </a:spcAft>
            </a:pPr>
            <a:r>
              <a:rPr lang="en-AU" b="1" dirty="0"/>
              <a:t>25% </a:t>
            </a:r>
            <a:r>
              <a:rPr lang="en-AU" dirty="0"/>
              <a:t>relative reduction in mortality</a:t>
            </a:r>
          </a:p>
          <a:p>
            <a:endParaRPr lang="en-AU" dirty="0"/>
          </a:p>
        </p:txBody>
      </p:sp>
      <p:pic>
        <p:nvPicPr>
          <p:cNvPr id="7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D660EC45-63F9-4117-9F35-32DF3AD81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6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7E1B-CCBB-4095-8D2C-FD9C94CCF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Three key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EE12-A631-477B-9CB6-ADBE0DD684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427027"/>
            <a:ext cx="7740000" cy="28800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AU" dirty="0"/>
              <a:t>Recognise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Risk factors, signs and symptoms of sepsis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Activate pathway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Resuscitate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With oxygen, antibiotics and IV fluids within one hour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Refer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Initiate critical care review if signs and symptoms of severe sepsis not responding to resuscitation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May be ICU in larger hospitals or ARV in smaller ones</a:t>
            </a:r>
          </a:p>
          <a:p>
            <a:endParaRPr lang="en-AU" dirty="0"/>
          </a:p>
        </p:txBody>
      </p:sp>
      <p:pic>
        <p:nvPicPr>
          <p:cNvPr id="4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EF17E7EC-E3E1-4809-ACF6-A3D41B43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23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7E1B-CCBB-4095-8D2C-FD9C94CCF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Recognise</a:t>
            </a:r>
            <a:br>
              <a:rPr lang="en-AU" dirty="0"/>
            </a:br>
            <a:r>
              <a:rPr lang="en-AU" dirty="0"/>
              <a:t>Activate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EE12-A631-477B-9CB6-ADBE0DD684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739884"/>
            <a:ext cx="3852000" cy="1981352"/>
          </a:xfrm>
        </p:spPr>
        <p:txBody>
          <a:bodyPr/>
          <a:lstStyle/>
          <a:p>
            <a:r>
              <a:rPr lang="en-AU" dirty="0">
                <a:cs typeface="Arial" panose="020B0604020202020204" pitchFamily="34" charset="0"/>
              </a:rPr>
              <a:t>If the patient has signs or symptoms of infection: </a:t>
            </a:r>
            <a:br>
              <a:rPr lang="en-AU" dirty="0">
                <a:cs typeface="Arial" panose="020B0604020202020204" pitchFamily="34" charset="0"/>
              </a:rPr>
            </a:br>
            <a:r>
              <a:rPr lang="en-AU" b="1" dirty="0">
                <a:solidFill>
                  <a:schemeClr val="tx2"/>
                </a:solidFill>
              </a:rPr>
              <a:t>suspect sepsis </a:t>
            </a:r>
          </a:p>
          <a:p>
            <a:r>
              <a:rPr lang="en-AU" dirty="0">
                <a:cs typeface="Arial" panose="020B0604020202020204" pitchFamily="34" charset="0"/>
              </a:rPr>
              <a:t>If the patient has observations in the red or orange boxes on the pathway: </a:t>
            </a:r>
            <a:r>
              <a:rPr lang="en-AU" b="1" dirty="0">
                <a:solidFill>
                  <a:schemeClr val="tx2"/>
                </a:solidFill>
              </a:rPr>
              <a:t>suspect sepsis</a:t>
            </a:r>
          </a:p>
          <a:p>
            <a:r>
              <a:rPr lang="en-AU" dirty="0">
                <a:cs typeface="Arial" panose="020B0604020202020204" pitchFamily="34" charset="0"/>
              </a:rPr>
              <a:t>If the clinician, patient or relatives are concerned about deterioration: </a:t>
            </a:r>
            <a:r>
              <a:rPr lang="en-AU" b="1" dirty="0">
                <a:solidFill>
                  <a:schemeClr val="tx2"/>
                </a:solidFill>
              </a:rPr>
              <a:t>suspect sepsis </a:t>
            </a:r>
          </a:p>
          <a:p>
            <a:endParaRPr lang="en-AU" dirty="0"/>
          </a:p>
        </p:txBody>
      </p:sp>
      <p:pic>
        <p:nvPicPr>
          <p:cNvPr id="4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EF17E7EC-E3E1-4809-ACF6-A3D41B43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2F8A4E-21F2-43BD-B828-3C8D5720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597" y="2921617"/>
            <a:ext cx="1671403" cy="159923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b="1" dirty="0">
                <a:solidFill>
                  <a:schemeClr val="tx1"/>
                </a:solidFill>
              </a:rPr>
              <a:t>Suspected Sepsis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tx1"/>
                </a:solidFill>
              </a:rPr>
              <a:t>2 or more of the following: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tx1"/>
                </a:solidFill>
              </a:rPr>
              <a:t>Temperature &lt; 36°C or &gt;38°C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tx1"/>
                </a:solidFill>
              </a:rPr>
              <a:t>Heart rate &gt; 90 beats per minute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tx1"/>
                </a:solidFill>
              </a:rPr>
              <a:t>Respiratory rate &gt; 20 breaths per minute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tx1"/>
                </a:solidFill>
              </a:rPr>
              <a:t>WCC &lt;4 or &gt;12 X10</a:t>
            </a:r>
            <a:r>
              <a:rPr lang="en-AU" sz="1000" baseline="30000" dirty="0">
                <a:solidFill>
                  <a:schemeClr val="tx1"/>
                </a:solidFill>
              </a:rPr>
              <a:t>9</a:t>
            </a:r>
            <a:r>
              <a:rPr lang="en-AU" sz="1000" dirty="0">
                <a:solidFill>
                  <a:schemeClr val="tx1"/>
                </a:solidFill>
              </a:rPr>
              <a:t>/L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B044B-CADA-4840-8933-593EDCB3D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2597" y="2921617"/>
            <a:ext cx="1671403" cy="10135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b="1" dirty="0"/>
              <a:t>Severe Sepsis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/>
              <a:t>2 or more of the following: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000" dirty="0"/>
              <a:t>SBP &lt;100 mmHg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000" dirty="0"/>
              <a:t>Altered mental state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000" dirty="0"/>
              <a:t>Lactate &gt; 2 mmol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B046DE-98BE-44BB-BF5D-DE0A2B728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960" y="1548597"/>
            <a:ext cx="4683040" cy="11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8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6EA9-9669-4393-9741-FB453839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17F12-A633-4317-9242-118329D258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3314" y="1678000"/>
            <a:ext cx="2770686" cy="2880000"/>
          </a:xfrm>
        </p:spPr>
        <p:txBody>
          <a:bodyPr/>
          <a:lstStyle/>
          <a:p>
            <a:r>
              <a:rPr lang="en-AU" dirty="0">
                <a:cs typeface="Arial" panose="020B0604020202020204" pitchFamily="34" charset="0"/>
              </a:rPr>
              <a:t>Nursing staff can </a:t>
            </a:r>
            <a:r>
              <a:rPr lang="en-AU" dirty="0">
                <a:solidFill>
                  <a:schemeClr val="tx2"/>
                </a:solidFill>
                <a:cs typeface="Arial" panose="020B0604020202020204" pitchFamily="34" charset="0"/>
              </a:rPr>
              <a:t>initiate</a:t>
            </a:r>
            <a:r>
              <a:rPr lang="en-AU" dirty="0">
                <a:cs typeface="Arial" panose="020B0604020202020204" pitchFamily="34" charset="0"/>
              </a:rPr>
              <a:t> the pathway if sepsis is suspected</a:t>
            </a:r>
          </a:p>
          <a:p>
            <a:r>
              <a:rPr lang="en-AU" dirty="0">
                <a:solidFill>
                  <a:schemeClr val="tx2"/>
                </a:solidFill>
                <a:cs typeface="Arial" panose="020B0604020202020204" pitchFamily="34" charset="0"/>
              </a:rPr>
              <a:t>Time starts </a:t>
            </a:r>
            <a:r>
              <a:rPr lang="en-AU" dirty="0">
                <a:cs typeface="Arial" panose="020B0604020202020204" pitchFamily="34" charset="0"/>
              </a:rPr>
              <a:t>when the doctor is notified</a:t>
            </a:r>
          </a:p>
          <a:p>
            <a:r>
              <a:rPr lang="en-AU" dirty="0">
                <a:cs typeface="Arial" panose="020B0604020202020204" pitchFamily="34" charset="0"/>
              </a:rPr>
              <a:t>Focus on key actions in the first </a:t>
            </a:r>
            <a:r>
              <a:rPr lang="en-AU" dirty="0">
                <a:solidFill>
                  <a:schemeClr val="tx2"/>
                </a:solidFill>
                <a:cs typeface="Arial" panose="020B0604020202020204" pitchFamily="34" charset="0"/>
              </a:rPr>
              <a:t>60 minutes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A94D9-C1D0-463A-8344-9923953F4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835"/>
          <a:stretch/>
        </p:blipFill>
        <p:spPr>
          <a:xfrm>
            <a:off x="688196" y="1596571"/>
            <a:ext cx="4851851" cy="2651691"/>
          </a:xfrm>
          <a:prstGeom prst="rect">
            <a:avLst/>
          </a:prstGeom>
        </p:spPr>
      </p:pic>
      <p:pic>
        <p:nvPicPr>
          <p:cNvPr id="5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C7B9C6AA-C303-4559-A862-BAD48DD4B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85E7-6EC6-4393-9E26-A0B3AE04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6 key actions within 60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E589B-350E-4F6A-BA13-CBE11620A4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714286"/>
            <a:ext cx="7740000" cy="28800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AU" dirty="0">
                <a:cs typeface="Arial" panose="020B0604020202020204" pitchFamily="34" charset="0"/>
              </a:rPr>
              <a:t>Administer oxygen</a:t>
            </a:r>
          </a:p>
          <a:p>
            <a:pPr marL="457200" indent="-457200"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AU" dirty="0">
                <a:cs typeface="Arial" panose="020B0604020202020204" pitchFamily="34" charset="0"/>
              </a:rPr>
              <a:t>Take </a:t>
            </a:r>
            <a:r>
              <a:rPr lang="en-AU" u="sng" dirty="0">
                <a:cs typeface="Arial" panose="020B0604020202020204" pitchFamily="34" charset="0"/>
              </a:rPr>
              <a:t>2 sets </a:t>
            </a:r>
            <a:r>
              <a:rPr lang="en-AU" dirty="0">
                <a:cs typeface="Arial" panose="020B0604020202020204" pitchFamily="34" charset="0"/>
              </a:rPr>
              <a:t>of blood cultures </a:t>
            </a:r>
          </a:p>
          <a:p>
            <a:pPr marL="457200" indent="-457200"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AU" dirty="0">
                <a:cs typeface="Arial" panose="020B0604020202020204" pitchFamily="34" charset="0"/>
              </a:rPr>
              <a:t>Measure serum lactate (&gt; 2 mmol/L is significant)</a:t>
            </a:r>
          </a:p>
          <a:p>
            <a:pPr marL="457200" indent="-457200"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AU" dirty="0">
                <a:cs typeface="Arial" panose="020B0604020202020204" pitchFamily="34" charset="0"/>
              </a:rPr>
              <a:t>Rapid IV fluid resuscitation (500 ml bolus)</a:t>
            </a:r>
          </a:p>
          <a:p>
            <a:pPr marL="457200" indent="-457200"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n-AU" dirty="0">
                <a:cs typeface="Arial" panose="020B0604020202020204" pitchFamily="34" charset="0"/>
              </a:rPr>
              <a:t>IV antibiotics*</a:t>
            </a:r>
          </a:p>
          <a:p>
            <a:pPr marL="457200" indent="-457200">
              <a:spcAft>
                <a:spcPts val="1200"/>
              </a:spcAft>
              <a:buFont typeface="Arial" charset="0"/>
              <a:buAutoNum type="arabicPeriod"/>
              <a:defRPr/>
            </a:pPr>
            <a:r>
              <a:rPr lang="en-AU" dirty="0">
                <a:cs typeface="Arial" panose="020B0604020202020204" pitchFamily="34" charset="0"/>
              </a:rPr>
              <a:t>Monitor urine output, observations and reassess</a:t>
            </a:r>
          </a:p>
          <a:p>
            <a:pPr>
              <a:spcAft>
                <a:spcPts val="1200"/>
              </a:spcAft>
              <a:defRPr/>
            </a:pPr>
            <a:r>
              <a:rPr lang="en-AU" sz="1400" dirty="0">
                <a:cs typeface="Arial" panose="020B0604020202020204" pitchFamily="34" charset="0"/>
              </a:rPr>
              <a:t>*Antibiotics should be administered within 60 minutes if risk of organ dysfunction. Cancer patients currently undergoing systemic chemotherapy require first antibiotic within 30 minutes.</a:t>
            </a:r>
            <a:r>
              <a:rPr lang="en-AU" sz="1600" i="1" dirty="0">
                <a:solidFill>
                  <a:schemeClr val="accent4"/>
                </a:solidFill>
                <a:cs typeface="Arial" panose="020B0604020202020204" pitchFamily="34" charset="0"/>
              </a:rPr>
              <a:t>	</a:t>
            </a:r>
            <a:endParaRPr lang="en-AU" sz="1600" dirty="0"/>
          </a:p>
        </p:txBody>
      </p:sp>
      <p:pic>
        <p:nvPicPr>
          <p:cNvPr id="4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3C9B8B61-03F3-4C55-BC07-1AEBF1F76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FABC9-7E2C-49E6-AF37-7B4D04F3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 Administer oxygen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1ADB8-5170-4E1E-A3F8-D943745C40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685257"/>
            <a:ext cx="7740000" cy="2880000"/>
          </a:xfrm>
        </p:spPr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Improve oxygen delivery to the tissues</a:t>
            </a:r>
          </a:p>
          <a:p>
            <a:r>
              <a:rPr lang="en-GB" dirty="0">
                <a:cs typeface="Arial" panose="020B0604020202020204" pitchFamily="34" charset="0"/>
              </a:rPr>
              <a:t>Maintain SpO</a:t>
            </a:r>
            <a:r>
              <a:rPr lang="en-GB" baseline="-25000" dirty="0">
                <a:cs typeface="Arial" panose="020B0604020202020204" pitchFamily="34" charset="0"/>
              </a:rPr>
              <a:t>2</a:t>
            </a:r>
            <a:r>
              <a:rPr lang="en-GB" dirty="0">
                <a:cs typeface="Arial" panose="020B0604020202020204" pitchFamily="34" charset="0"/>
              </a:rPr>
              <a:t> 92–96%</a:t>
            </a:r>
          </a:p>
          <a:p>
            <a:r>
              <a:rPr lang="en-GB" dirty="0">
                <a:cs typeface="Arial" panose="020B0604020202020204" pitchFamily="34" charset="0"/>
              </a:rPr>
              <a:t>History of COPD maintain SpO</a:t>
            </a:r>
            <a:r>
              <a:rPr lang="en-GB" baseline="-25000" dirty="0">
                <a:cs typeface="Arial" panose="020B0604020202020204" pitchFamily="34" charset="0"/>
              </a:rPr>
              <a:t>2</a:t>
            </a:r>
            <a:r>
              <a:rPr lang="en-GB" dirty="0">
                <a:cs typeface="Arial" panose="020B0604020202020204" pitchFamily="34" charset="0"/>
              </a:rPr>
              <a:t> 88–92%</a:t>
            </a:r>
          </a:p>
          <a:p>
            <a:r>
              <a:rPr lang="en-GB" dirty="0">
                <a:cs typeface="Arial" panose="020B0604020202020204" pitchFamily="34" charset="0"/>
              </a:rPr>
              <a:t>Requires regular review</a:t>
            </a:r>
          </a:p>
          <a:p>
            <a:r>
              <a:rPr lang="en-GB" b="1" dirty="0">
                <a:solidFill>
                  <a:schemeClr val="tx2"/>
                </a:solidFill>
                <a:cs typeface="Arial" panose="020B0604020202020204" pitchFamily="34" charset="0"/>
              </a:rPr>
              <a:t>ESCALATE*</a:t>
            </a:r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if patient is unresponsive to oxygen therapy</a:t>
            </a:r>
          </a:p>
          <a:p>
            <a:endParaRPr lang="en-AU" sz="1400" dirty="0"/>
          </a:p>
          <a:p>
            <a:r>
              <a:rPr lang="en-AU" sz="1400" dirty="0"/>
              <a:t>*Depending on hospital and ED resources, escalation may be MET call, ICU referral and/or consultation with ARV/regional hospital </a:t>
            </a:r>
            <a:endParaRPr lang="en-GB" sz="1400" dirty="0"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4" name="Picture 2" descr="C:\Users\FullickM\AppData\Local\Microsoft\Windows\Temporary Internet Files\Content.Outlook\8CFYS83T\Screen Shot 2014-05-06 at 1 49 09 PM.png">
            <a:extLst>
              <a:ext uri="{FF2B5EF4-FFF2-40B4-BE49-F238E27FC236}">
                <a16:creationId xmlns:a16="http://schemas.microsoft.com/office/drawing/2014/main" id="{D230EF90-E932-4760-A632-804526AA1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35" y="1427027"/>
            <a:ext cx="1955468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1F915429-8E78-452E-9BF1-9CA9AEC1D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5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3CFD-5105-4344-BD8E-219A2978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2. Blood cultures</a:t>
            </a:r>
          </a:p>
        </p:txBody>
      </p:sp>
      <p:pic>
        <p:nvPicPr>
          <p:cNvPr id="4" name="Picture 2" descr="C:\Users\FullickM\AppData\Local\Microsoft\Windows\Temporary Internet Files\Content.Outlook\8CFYS83T\Screen Shot 2014-05-06 at 1 49 34 PM.png">
            <a:extLst>
              <a:ext uri="{FF2B5EF4-FFF2-40B4-BE49-F238E27FC236}">
                <a16:creationId xmlns:a16="http://schemas.microsoft.com/office/drawing/2014/main" id="{48205CC3-793B-4AA4-83F6-4C59458B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965" y="1677200"/>
            <a:ext cx="1930035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35FDB-408B-4BD6-9D2E-11D3F80D52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542515"/>
            <a:ext cx="6957771" cy="2880000"/>
          </a:xfrm>
        </p:spPr>
        <p:txBody>
          <a:bodyPr/>
          <a:lstStyle/>
          <a:p>
            <a:pPr>
              <a:defRPr/>
            </a:pPr>
            <a:r>
              <a:rPr lang="en-GB" dirty="0">
                <a:cs typeface="Arial" panose="020B0604020202020204" pitchFamily="34" charset="0"/>
              </a:rPr>
              <a:t>Take blood cultures BEFORE starting antibiotics</a:t>
            </a:r>
          </a:p>
          <a:p>
            <a:pPr>
              <a:defRPr/>
            </a:pPr>
            <a:r>
              <a:rPr lang="en-GB" dirty="0">
                <a:cs typeface="Arial" panose="020B0604020202020204" pitchFamily="34" charset="0"/>
              </a:rPr>
              <a:t>Take two sets of blood cultures – it is more about </a:t>
            </a:r>
            <a:br>
              <a:rPr lang="en-GB" dirty="0">
                <a:cs typeface="Arial" panose="020B0604020202020204" pitchFamily="34" charset="0"/>
              </a:rPr>
            </a:br>
            <a:r>
              <a:rPr lang="en-GB" dirty="0">
                <a:cs typeface="Arial" panose="020B0604020202020204" pitchFamily="34" charset="0"/>
              </a:rPr>
              <a:t>volume than site</a:t>
            </a:r>
          </a:p>
          <a:p>
            <a:pPr>
              <a:defRPr/>
            </a:pPr>
            <a:r>
              <a:rPr lang="en-GB" dirty="0">
                <a:cs typeface="Arial" panose="020B0604020202020204" pitchFamily="34" charset="0"/>
              </a:rPr>
              <a:t>Other cultures: urine, CSF, faeces, wound swabs, </a:t>
            </a:r>
            <a:br>
              <a:rPr lang="en-GB" dirty="0">
                <a:cs typeface="Arial" panose="020B0604020202020204" pitchFamily="34" charset="0"/>
              </a:rPr>
            </a:br>
            <a:r>
              <a:rPr lang="en-GB" dirty="0">
                <a:cs typeface="Arial" panose="020B0604020202020204" pitchFamily="34" charset="0"/>
              </a:rPr>
              <a:t>sputum, other fluids from within cavities can be </a:t>
            </a:r>
            <a:br>
              <a:rPr lang="en-GB" dirty="0">
                <a:cs typeface="Arial" panose="020B0604020202020204" pitchFamily="34" charset="0"/>
              </a:rPr>
            </a:br>
            <a:r>
              <a:rPr lang="en-GB" dirty="0">
                <a:cs typeface="Arial" panose="020B0604020202020204" pitchFamily="34" charset="0"/>
              </a:rPr>
              <a:t>done  AFTER resuscitation</a:t>
            </a:r>
          </a:p>
          <a:p>
            <a:pPr>
              <a:defRPr/>
            </a:pPr>
            <a:r>
              <a:rPr lang="en-GB" dirty="0">
                <a:cs typeface="Arial" panose="020B0604020202020204" pitchFamily="34" charset="0"/>
              </a:rPr>
              <a:t>Consult specialty teams early for source control (if relevant)</a:t>
            </a:r>
          </a:p>
          <a:p>
            <a:pPr>
              <a:defRPr/>
            </a:pPr>
            <a:r>
              <a:rPr lang="en-GB" dirty="0">
                <a:cs typeface="Arial" panose="020B0604020202020204" pitchFamily="34" charset="0"/>
              </a:rPr>
              <a:t>Do not delay IV fluids and antibiotics if there is a delay to getting blood cultures</a:t>
            </a:r>
            <a:endParaRPr lang="en-GB" sz="2400" dirty="0">
              <a:cs typeface="Arial" panose="020B0604020202020204" pitchFamily="34" charset="0"/>
            </a:endParaRPr>
          </a:p>
        </p:txBody>
      </p:sp>
      <p:pic>
        <p:nvPicPr>
          <p:cNvPr id="5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BEC2466D-4E69-4FDF-9C2A-1011C3279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20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0CEB-19BC-4990-9C7D-624FAE4D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3. Measure serum lactate – if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47D95-80CD-481F-9A29-8B4A83D22A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cs typeface="Arial" panose="020B0604020202020204" pitchFamily="34" charset="0"/>
              </a:rPr>
              <a:t>Elevated lactate (lactic acid) level is a sign of </a:t>
            </a:r>
            <a:br>
              <a:rPr lang="en-AU" dirty="0">
                <a:cs typeface="Arial" panose="020B0604020202020204" pitchFamily="34" charset="0"/>
              </a:rPr>
            </a:br>
            <a:r>
              <a:rPr lang="en-AU" dirty="0">
                <a:cs typeface="Arial" panose="020B0604020202020204" pitchFamily="34" charset="0"/>
              </a:rPr>
              <a:t>global tissue hypoxia</a:t>
            </a:r>
          </a:p>
          <a:p>
            <a:pPr>
              <a:defRPr/>
            </a:pPr>
            <a:r>
              <a:rPr lang="en-AU" dirty="0">
                <a:cs typeface="Arial" panose="020B0604020202020204" pitchFamily="34" charset="0"/>
              </a:rPr>
              <a:t>Elevated lactate is directly linked to increased </a:t>
            </a:r>
            <a:br>
              <a:rPr lang="en-AU" dirty="0">
                <a:cs typeface="Arial" panose="020B0604020202020204" pitchFamily="34" charset="0"/>
              </a:rPr>
            </a:br>
            <a:r>
              <a:rPr lang="en-AU" dirty="0">
                <a:cs typeface="Arial" panose="020B0604020202020204" pitchFamily="34" charset="0"/>
              </a:rPr>
              <a:t>mortality</a:t>
            </a:r>
          </a:p>
          <a:p>
            <a:pPr>
              <a:defRPr/>
            </a:pPr>
            <a:r>
              <a:rPr lang="en-AU" dirty="0">
                <a:cs typeface="Arial" panose="020B0604020202020204" pitchFamily="34" charset="0"/>
              </a:rPr>
              <a:t>Initial and serial lactate measures are valuable </a:t>
            </a:r>
            <a:br>
              <a:rPr lang="en-AU" dirty="0">
                <a:cs typeface="Arial" panose="020B0604020202020204" pitchFamily="34" charset="0"/>
              </a:rPr>
            </a:br>
            <a:r>
              <a:rPr lang="en-AU" dirty="0">
                <a:cs typeface="Arial" panose="020B0604020202020204" pitchFamily="34" charset="0"/>
              </a:rPr>
              <a:t>indicators for sepsis management</a:t>
            </a:r>
          </a:p>
          <a:p>
            <a:pPr>
              <a:defRPr/>
            </a:pPr>
            <a:r>
              <a:rPr lang="en-AU" dirty="0">
                <a:cs typeface="Arial" panose="020B0604020202020204" pitchFamily="34" charset="0"/>
              </a:rPr>
              <a:t>&gt; 2 mmol/L is an indication of severe sepsis</a:t>
            </a:r>
          </a:p>
        </p:txBody>
      </p:sp>
      <p:pic>
        <p:nvPicPr>
          <p:cNvPr id="4" name="Picture 2" descr="C:\Users\FullickM\AppData\Local\Microsoft\Windows\Temporary Internet Files\Content.Outlook\8CFYS83T\Screen Shot 2014-05-06 at 1 49 46 PM.png">
            <a:extLst>
              <a:ext uri="{FF2B5EF4-FFF2-40B4-BE49-F238E27FC236}">
                <a16:creationId xmlns:a16="http://schemas.microsoft.com/office/drawing/2014/main" id="{B632469B-AE99-4439-97E8-939E0CC8F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290" y="1728000"/>
            <a:ext cx="196071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AA7BBB95-1711-4388-A84F-7A959CE44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43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E3121-1F95-47EC-BBE4-A48D6204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4. IV fluid resuscitation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CCB8B-3F53-49B9-A067-71B05290C6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cs typeface="Arial" panose="020B0604020202020204" pitchFamily="34" charset="0"/>
              </a:rPr>
              <a:t>Fluids</a:t>
            </a:r>
            <a:r>
              <a:rPr lang="en-AU" b="1" dirty="0">
                <a:cs typeface="Arial" panose="020B0604020202020204" pitchFamily="34" charset="0"/>
              </a:rPr>
              <a:t> </a:t>
            </a:r>
            <a:r>
              <a:rPr lang="en-AU" dirty="0">
                <a:cs typeface="Arial" panose="020B0604020202020204" pitchFamily="34" charset="0"/>
              </a:rPr>
              <a:t>will reduce organ dysfunction and </a:t>
            </a:r>
            <a:br>
              <a:rPr lang="en-AU" dirty="0">
                <a:cs typeface="Arial" panose="020B0604020202020204" pitchFamily="34" charset="0"/>
              </a:rPr>
            </a:br>
            <a:r>
              <a:rPr lang="en-AU" dirty="0">
                <a:cs typeface="Arial" panose="020B0604020202020204" pitchFamily="34" charset="0"/>
              </a:rPr>
              <a:t>multi-organ failure </a:t>
            </a:r>
          </a:p>
          <a:p>
            <a:pPr>
              <a:defRPr/>
            </a:pPr>
            <a:r>
              <a:rPr lang="en-AU" dirty="0">
                <a:solidFill>
                  <a:schemeClr val="tx2"/>
                </a:solidFill>
                <a:cs typeface="Arial" panose="020B0604020202020204" pitchFamily="34" charset="0"/>
              </a:rPr>
              <a:t>Give a </a:t>
            </a:r>
            <a:r>
              <a:rPr lang="en-AU" b="1" dirty="0">
                <a:solidFill>
                  <a:schemeClr val="tx2"/>
                </a:solidFill>
                <a:cs typeface="Arial" panose="020B0604020202020204" pitchFamily="34" charset="0"/>
              </a:rPr>
              <a:t>rapid</a:t>
            </a:r>
            <a:r>
              <a:rPr lang="en-AU" dirty="0">
                <a:solidFill>
                  <a:schemeClr val="tx2"/>
                </a:solidFill>
                <a:cs typeface="Arial" panose="020B0604020202020204" pitchFamily="34" charset="0"/>
              </a:rPr>
              <a:t> IV bolus of 500 mL 0.9% sodium </a:t>
            </a:r>
            <a:br>
              <a:rPr lang="en-AU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AU" dirty="0">
                <a:solidFill>
                  <a:schemeClr val="tx2"/>
                </a:solidFill>
                <a:cs typeface="Arial" panose="020B0604020202020204" pitchFamily="34" charset="0"/>
              </a:rPr>
              <a:t>chloride or Hartmann’s</a:t>
            </a:r>
          </a:p>
          <a:p>
            <a:pPr>
              <a:defRPr/>
            </a:pPr>
            <a:r>
              <a:rPr lang="en-GB" dirty="0">
                <a:cs typeface="Arial" panose="020B0604020202020204" pitchFamily="34" charset="0"/>
              </a:rPr>
              <a:t>Reassess for effect after each bolus – </a:t>
            </a:r>
            <a:br>
              <a:rPr lang="en-GB" dirty="0">
                <a:cs typeface="Arial" panose="020B0604020202020204" pitchFamily="34" charset="0"/>
              </a:rPr>
            </a:br>
            <a:r>
              <a:rPr lang="en-GB" dirty="0">
                <a:cs typeface="Arial" panose="020B0604020202020204" pitchFamily="34" charset="0"/>
              </a:rPr>
              <a:t>HR, BP, RR, capillary refill, urine output</a:t>
            </a:r>
            <a:endParaRPr lang="en-AU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2" descr="C:\Users\FullickM\AppData\Local\Microsoft\Windows\Temporary Internet Files\Content.Outlook\8CFYS83T\Screen Shot 2014-05-06 at 1 50 07 PM.png">
            <a:extLst>
              <a:ext uri="{FF2B5EF4-FFF2-40B4-BE49-F238E27FC236}">
                <a16:creationId xmlns:a16="http://schemas.microsoft.com/office/drawing/2014/main" id="{1996D741-09AA-490D-9626-247A7DB54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1" r="2773"/>
          <a:stretch/>
        </p:blipFill>
        <p:spPr bwMode="auto">
          <a:xfrm>
            <a:off x="6467979" y="1728000"/>
            <a:ext cx="1956021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8B0B8F5A-37C3-4B97-A0AB-36F08CBD1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5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objectives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A10F8C-F712-466D-8227-C266460F0C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AU" dirty="0"/>
              <a:t>Recognise that sepsis is a medical emergency</a:t>
            </a:r>
          </a:p>
          <a:p>
            <a:pPr marL="0" lvl="2" indent="0">
              <a:buNone/>
            </a:pPr>
            <a:r>
              <a:rPr lang="en-AU" dirty="0"/>
              <a:t>Identify the risk factors, signs and symptoms</a:t>
            </a:r>
          </a:p>
          <a:p>
            <a:pPr marL="0" lvl="2" indent="0">
              <a:buNone/>
            </a:pPr>
            <a:r>
              <a:rPr lang="en-AU" dirty="0"/>
              <a:t>Define the initial management actions </a:t>
            </a:r>
          </a:p>
          <a:p>
            <a:pPr marL="0" lvl="2" indent="0">
              <a:buNone/>
            </a:pPr>
            <a:r>
              <a:rPr lang="en-AU" dirty="0"/>
              <a:t>Outline the escalation of the septic patient </a:t>
            </a:r>
          </a:p>
          <a:p>
            <a:pPr marL="0" lvl="2" indent="0">
              <a:buNone/>
            </a:pPr>
            <a:r>
              <a:rPr lang="en-AU" dirty="0"/>
              <a:t>Discuss the requirements for monitoring the septic patient following initial steps</a:t>
            </a:r>
          </a:p>
        </p:txBody>
      </p:sp>
      <p:pic>
        <p:nvPicPr>
          <p:cNvPr id="4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7F7F0ED1-E949-4254-95C2-2BA00D009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31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5C32-8EF8-4E21-8151-5BE8E07E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4. IV fluid resuscitation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2782E-E46A-467A-88A8-E30AAB1E9B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600572"/>
            <a:ext cx="7740000" cy="28800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AU" dirty="0"/>
              <a:t>Aim to achieve systolic BP ≥ 100 mmHg</a:t>
            </a:r>
          </a:p>
          <a:p>
            <a:pPr>
              <a:spcAft>
                <a:spcPts val="900"/>
              </a:spcAft>
            </a:pPr>
            <a:r>
              <a:rPr lang="en-AU" dirty="0"/>
              <a:t>Repeat 500 ml bolus of 0.9% sodium chloride or Hartmann’s if needed </a:t>
            </a:r>
          </a:p>
          <a:p>
            <a:pPr>
              <a:spcAft>
                <a:spcPts val="900"/>
              </a:spcAft>
            </a:pPr>
            <a:r>
              <a:rPr lang="en-AU" b="1" dirty="0">
                <a:solidFill>
                  <a:schemeClr val="tx2"/>
                </a:solidFill>
              </a:rPr>
              <a:t>ESCALATE</a:t>
            </a:r>
            <a:r>
              <a:rPr lang="en-AU" dirty="0"/>
              <a:t> if no improvement in BP after 500 mls fluid</a:t>
            </a:r>
          </a:p>
          <a:p>
            <a:pPr>
              <a:spcAft>
                <a:spcPts val="900"/>
              </a:spcAft>
            </a:pPr>
            <a:r>
              <a:rPr lang="en-AU" dirty="0"/>
              <a:t>Patients with severe renal or clinical cardiac failure: </a:t>
            </a:r>
          </a:p>
          <a:p>
            <a:pPr lvl="2">
              <a:spcAft>
                <a:spcPts val="900"/>
              </a:spcAft>
            </a:pPr>
            <a:r>
              <a:rPr lang="en-AU" dirty="0"/>
              <a:t>Use smaller volumes of fluid</a:t>
            </a:r>
          </a:p>
          <a:p>
            <a:pPr lvl="2">
              <a:spcAft>
                <a:spcPts val="900"/>
              </a:spcAft>
            </a:pPr>
            <a:r>
              <a:rPr lang="en-AU" dirty="0"/>
              <a:t>Undertake more frequent assessments</a:t>
            </a:r>
          </a:p>
          <a:p>
            <a:pPr lvl="2">
              <a:spcAft>
                <a:spcPts val="900"/>
              </a:spcAft>
            </a:pPr>
            <a:r>
              <a:rPr lang="en-AU" dirty="0"/>
              <a:t>Refer to ICU/ARV for advice and early use of vasopressors </a:t>
            </a:r>
          </a:p>
          <a:p>
            <a:endParaRPr lang="en-AU" dirty="0"/>
          </a:p>
        </p:txBody>
      </p:sp>
      <p:pic>
        <p:nvPicPr>
          <p:cNvPr id="4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A0C58AA2-120C-49C6-BED2-B51C67BF8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8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4F796-8C09-4278-9592-292F967A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5. Intravenous 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459A7-8ABC-4D82-B40D-D21A852F37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550722"/>
            <a:ext cx="7740000" cy="2880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GB" dirty="0">
                <a:cs typeface="Arial" panose="020B0604020202020204" pitchFamily="34" charset="0"/>
              </a:rPr>
              <a:t>Start antibiotics within 60 minutes </a:t>
            </a:r>
          </a:p>
          <a:p>
            <a:pPr>
              <a:spcAft>
                <a:spcPts val="600"/>
              </a:spcAft>
              <a:defRPr/>
            </a:pPr>
            <a:r>
              <a:rPr lang="en-GB" dirty="0">
                <a:cs typeface="Arial" panose="020B0604020202020204" pitchFamily="34" charset="0"/>
              </a:rPr>
              <a:t>Early appropriate antibiotic therapy is associated </a:t>
            </a:r>
            <a:br>
              <a:rPr lang="en-GB" dirty="0">
                <a:cs typeface="Arial" panose="020B0604020202020204" pitchFamily="34" charset="0"/>
              </a:rPr>
            </a:br>
            <a:r>
              <a:rPr lang="en-GB" dirty="0">
                <a:cs typeface="Arial" panose="020B0604020202020204" pitchFamily="34" charset="0"/>
              </a:rPr>
              <a:t>with lower mortality</a:t>
            </a:r>
          </a:p>
          <a:p>
            <a:pPr>
              <a:spcAft>
                <a:spcPts val="600"/>
              </a:spcAft>
              <a:defRPr/>
            </a:pPr>
            <a:r>
              <a:rPr lang="en-GB" dirty="0">
                <a:cs typeface="Arial" panose="020B0604020202020204" pitchFamily="34" charset="0"/>
              </a:rPr>
              <a:t>Take blood cultures before antibiotics but do not</a:t>
            </a:r>
            <a:br>
              <a:rPr lang="en-GB" dirty="0">
                <a:cs typeface="Arial" panose="020B0604020202020204" pitchFamily="34" charset="0"/>
              </a:rPr>
            </a:br>
            <a:r>
              <a:rPr lang="en-GB" dirty="0">
                <a:cs typeface="Arial" panose="020B0604020202020204" pitchFamily="34" charset="0"/>
              </a:rPr>
              <a:t>delay antibiotics to undertake investigations or </a:t>
            </a:r>
            <a:br>
              <a:rPr lang="en-GB" dirty="0">
                <a:cs typeface="Arial" panose="020B0604020202020204" pitchFamily="34" charset="0"/>
              </a:rPr>
            </a:br>
            <a:r>
              <a:rPr lang="en-GB" dirty="0">
                <a:cs typeface="Arial" panose="020B0604020202020204" pitchFamily="34" charset="0"/>
              </a:rPr>
              <a:t>await results</a:t>
            </a:r>
          </a:p>
          <a:p>
            <a:pPr>
              <a:spcAft>
                <a:spcPts val="600"/>
              </a:spcAft>
              <a:defRPr/>
            </a:pPr>
            <a:r>
              <a:rPr lang="en-AU" dirty="0">
                <a:cs typeface="Arial" panose="020B0604020202020204" pitchFamily="34" charset="0"/>
              </a:rPr>
              <a:t>Use bolus administration where possible </a:t>
            </a:r>
          </a:p>
          <a:p>
            <a:pPr>
              <a:spcAft>
                <a:spcPts val="600"/>
              </a:spcAft>
              <a:defRPr/>
            </a:pPr>
            <a:r>
              <a:rPr lang="en-AU" b="1" dirty="0"/>
              <a:t>If delay to IV antibiotics, e.g. access, </a:t>
            </a:r>
            <a:br>
              <a:rPr lang="en-AU" b="1" dirty="0"/>
            </a:br>
            <a:r>
              <a:rPr lang="en-AU" b="1" dirty="0"/>
              <a:t>consider IM antibiotics</a:t>
            </a:r>
            <a:endParaRPr lang="en-AU" dirty="0"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C701B52-5942-4B62-A5D0-D713A4876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3" r="3137"/>
          <a:stretch/>
        </p:blipFill>
        <p:spPr bwMode="auto">
          <a:xfrm>
            <a:off x="6440357" y="1548597"/>
            <a:ext cx="1983643" cy="197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8B6B4D2-F08A-4615-B7AF-59D9DA10F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3492" y="3649665"/>
            <a:ext cx="2197371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GB" sz="20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PRESCRIBE IT...</a:t>
            </a:r>
            <a:br>
              <a:rPr lang="en-GB" sz="20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GET IT...</a:t>
            </a:r>
            <a:br>
              <a:rPr lang="en-GB" sz="20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GIVE IT... NOW!</a:t>
            </a:r>
          </a:p>
        </p:txBody>
      </p:sp>
      <p:pic>
        <p:nvPicPr>
          <p:cNvPr id="6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665B83EA-EC61-4A92-8E76-CAA0889B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93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2F2B-CC16-4B58-9422-927E9D5C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6. Monitor vital signs and urine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256A1-F7F4-45DC-9043-3AFAC60AE4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000" y="1548597"/>
            <a:ext cx="7740000" cy="288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Monitor observations every 30 minutes for 2 hours</a:t>
            </a:r>
            <a:br>
              <a:rPr lang="en-AU" dirty="0"/>
            </a:br>
            <a:r>
              <a:rPr lang="en-AU" dirty="0"/>
              <a:t>and then hourly for four hours</a:t>
            </a:r>
          </a:p>
          <a:p>
            <a:pPr lvl="2">
              <a:spcAft>
                <a:spcPts val="500"/>
              </a:spcAft>
            </a:pPr>
            <a:r>
              <a:rPr lang="en-AU" dirty="0"/>
              <a:t>Respiratory rate </a:t>
            </a:r>
          </a:p>
          <a:p>
            <a:pPr lvl="2">
              <a:spcAft>
                <a:spcPts val="500"/>
              </a:spcAft>
            </a:pPr>
            <a:r>
              <a:rPr lang="en-AU" dirty="0"/>
              <a:t>Heart rate</a:t>
            </a:r>
          </a:p>
          <a:p>
            <a:pPr lvl="2">
              <a:spcAft>
                <a:spcPts val="500"/>
              </a:spcAft>
            </a:pPr>
            <a:r>
              <a:rPr lang="en-AU" dirty="0"/>
              <a:t>Blood pressure</a:t>
            </a:r>
          </a:p>
          <a:p>
            <a:pPr lvl="2">
              <a:spcAft>
                <a:spcPts val="500"/>
              </a:spcAft>
            </a:pPr>
            <a:r>
              <a:rPr lang="en-AU" dirty="0"/>
              <a:t>Capillary refill </a:t>
            </a:r>
          </a:p>
          <a:p>
            <a:pPr lvl="2">
              <a:spcAft>
                <a:spcPts val="500"/>
              </a:spcAft>
            </a:pPr>
            <a:r>
              <a:rPr lang="en-AU" dirty="0"/>
              <a:t>Conscious state</a:t>
            </a:r>
          </a:p>
          <a:p>
            <a:pPr lvl="2">
              <a:spcAft>
                <a:spcPts val="500"/>
              </a:spcAft>
            </a:pPr>
            <a:r>
              <a:rPr lang="en-AU" dirty="0"/>
              <a:t>Urine output </a:t>
            </a:r>
          </a:p>
          <a:p>
            <a:pPr lvl="2">
              <a:spcAft>
                <a:spcPts val="500"/>
              </a:spcAft>
            </a:pPr>
            <a:r>
              <a:rPr lang="en-AU" dirty="0"/>
              <a:t>If lactate is elevated, re-check in 2 hours </a:t>
            </a:r>
          </a:p>
        </p:txBody>
      </p:sp>
      <p:pic>
        <p:nvPicPr>
          <p:cNvPr id="4" name="Picture 3" descr="C:\Users\FullickM\AppData\Local\Microsoft\Windows\Temporary Internet Files\Content.Outlook\8CFYS83T\Screen Shot 2014-05-06 at 1 50 19 PM.png">
            <a:extLst>
              <a:ext uri="{FF2B5EF4-FFF2-40B4-BE49-F238E27FC236}">
                <a16:creationId xmlns:a16="http://schemas.microsoft.com/office/drawing/2014/main" id="{3AA4CE79-B6F8-46E1-AAD1-38A43F6D8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02" y="2307771"/>
            <a:ext cx="2334998" cy="233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E4BCE405-013A-4D28-9B0D-302FD422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33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22AB-072A-41B0-8507-0D8D6CC4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4EC5D-7605-4B8D-AD04-3A0B68A9BB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548597"/>
            <a:ext cx="7740000" cy="2880000"/>
          </a:xfrm>
        </p:spPr>
        <p:txBody>
          <a:bodyPr/>
          <a:lstStyle/>
          <a:p>
            <a:r>
              <a:rPr lang="en-AU" dirty="0"/>
              <a:t>Refer patients to ICU if they do not respond to </a:t>
            </a:r>
            <a:br>
              <a:rPr lang="en-AU" dirty="0"/>
            </a:br>
            <a:r>
              <a:rPr lang="en-AU" dirty="0"/>
              <a:t>initial fluid bolus, i.e. falling BP or increasing </a:t>
            </a:r>
            <a:br>
              <a:rPr lang="en-AU" dirty="0"/>
            </a:br>
            <a:r>
              <a:rPr lang="en-AU" dirty="0"/>
              <a:t>lactate level</a:t>
            </a:r>
          </a:p>
          <a:p>
            <a:r>
              <a:rPr lang="en-AU" dirty="0"/>
              <a:t>Early referral ensures specialist advice and </a:t>
            </a:r>
            <a:br>
              <a:rPr lang="en-AU" dirty="0"/>
            </a:br>
            <a:r>
              <a:rPr lang="en-AU" dirty="0"/>
              <a:t>timely transfer if required</a:t>
            </a:r>
          </a:p>
          <a:p>
            <a:r>
              <a:rPr lang="en-AU" b="1" dirty="0">
                <a:solidFill>
                  <a:srgbClr val="4098A4"/>
                </a:solidFill>
              </a:rPr>
              <a:t>ESCALATE</a:t>
            </a:r>
            <a:r>
              <a:rPr lang="en-AU" dirty="0"/>
              <a:t>* if concerned</a:t>
            </a:r>
          </a:p>
          <a:p>
            <a:endParaRPr lang="en-AU" sz="1400" b="1" dirty="0"/>
          </a:p>
          <a:p>
            <a:r>
              <a:rPr lang="en-AU" sz="1400" b="1" dirty="0"/>
              <a:t>*Depending on hospital and ED resources, escalation may be MET call, ICU referral and/or consultation with ARV/ regional hospital </a:t>
            </a:r>
          </a:p>
        </p:txBody>
      </p:sp>
      <p:pic>
        <p:nvPicPr>
          <p:cNvPr id="4" name="Picture 2" descr="C:\Users\FullickM\AppData\Local\Microsoft\Windows\Temporary Internet Files\Content.Outlook\8CFYS83T\Screen Shot 2014-05-06 at 1 50 51 PM.png">
            <a:extLst>
              <a:ext uri="{FF2B5EF4-FFF2-40B4-BE49-F238E27FC236}">
                <a16:creationId xmlns:a16="http://schemas.microsoft.com/office/drawing/2014/main" id="{9AF3DEB6-521A-444D-899C-21468FDBA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15" r="4001"/>
          <a:stretch/>
        </p:blipFill>
        <p:spPr bwMode="auto">
          <a:xfrm>
            <a:off x="6467979" y="1548597"/>
            <a:ext cx="1956021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A80FE199-4F9B-4AE6-BDAE-6F08502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867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22AB-072A-41B0-8507-0D8D6CC4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is the sepsis pathway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4EC5D-7605-4B8D-AD04-3A0B68A9BB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548597"/>
            <a:ext cx="7740000" cy="2880000"/>
          </a:xfrm>
        </p:spPr>
        <p:txBody>
          <a:bodyPr/>
          <a:lstStyle/>
          <a:p>
            <a:pPr>
              <a:defRPr/>
            </a:pPr>
            <a:r>
              <a:rPr lang="en-AU" dirty="0">
                <a:cs typeface="Arial" panose="020B0604020202020204" pitchFamily="34" charset="0"/>
              </a:rPr>
              <a:t>Evidence suggests that patients treated using a pathway have significantly lower mortality, length of stay, and ICU admissions than those who are not</a:t>
            </a:r>
            <a:endParaRPr lang="en-AU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AU" dirty="0">
                <a:solidFill>
                  <a:schemeClr val="tx2"/>
                </a:solidFill>
                <a:cs typeface="Arial" panose="020B0604020202020204" pitchFamily="34" charset="0"/>
              </a:rPr>
              <a:t>Early antibiotics and fluids saves lives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5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A80FE199-4F9B-4AE6-BDAE-6F08502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80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145C-4C3A-4B1C-90E6-F34D3D26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63CA5-7F97-4462-AC89-6D738A5A87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678000"/>
            <a:ext cx="7664870" cy="28800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AU" dirty="0"/>
              <a:t>Which signs and symptoms are most common in adult patients with severe sepsis? 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Fever &gt; 38</a:t>
            </a:r>
            <a:r>
              <a:rPr lang="en-AU" baseline="30000" dirty="0"/>
              <a:t>0</a:t>
            </a:r>
            <a:r>
              <a:rPr lang="en-AU" dirty="0"/>
              <a:t>C 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Tachycardia 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Tachypnoea 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Metabolic acidosis 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Acute oliguria  </a:t>
            </a:r>
          </a:p>
        </p:txBody>
      </p:sp>
      <p:pic>
        <p:nvPicPr>
          <p:cNvPr id="4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91409688-DB4B-4BDF-9AB6-F270DC205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07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867A19-882A-4FC4-95EA-DF75B67667DE}"/>
              </a:ext>
            </a:extLst>
          </p:cNvPr>
          <p:cNvSpPr/>
          <p:nvPr/>
        </p:nvSpPr>
        <p:spPr>
          <a:xfrm>
            <a:off x="666000" y="3288425"/>
            <a:ext cx="7740000" cy="448690"/>
          </a:xfrm>
          <a:prstGeom prst="rect">
            <a:avLst/>
          </a:prstGeom>
          <a:solidFill>
            <a:srgbClr val="4098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0145C-4C3A-4B1C-90E6-F34D3D26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63CA5-7F97-4462-AC89-6D738A5A87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782000"/>
            <a:ext cx="7601259" cy="2880000"/>
          </a:xfrm>
        </p:spPr>
        <p:txBody>
          <a:bodyPr/>
          <a:lstStyle/>
          <a:p>
            <a:pPr lvl="1"/>
            <a:r>
              <a:rPr lang="en-AU" dirty="0"/>
              <a:t>Which signs and symptoms are most common in adult patients with severe sepsis? 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Fever &gt; 38</a:t>
            </a:r>
            <a:r>
              <a:rPr lang="en-AU" baseline="30000" dirty="0"/>
              <a:t>0</a:t>
            </a:r>
            <a:r>
              <a:rPr lang="en-AU" dirty="0"/>
              <a:t>C 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Tachycardia 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Tachypnoea 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Metabolic acidosis 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Acute oliguria  </a:t>
            </a:r>
          </a:p>
        </p:txBody>
      </p:sp>
      <p:pic>
        <p:nvPicPr>
          <p:cNvPr id="4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91409688-DB4B-4BDF-9AB6-F270DC205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67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A4D7-1FF9-490D-95BB-8B6AEB7E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7CB9-E889-4246-AE1B-207C6862D4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782000"/>
            <a:ext cx="7740000" cy="28800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AU" dirty="0"/>
              <a:t>You are assessing an elderly patient who has presented with confusion. The HR is 100, RR 25, WCC 13 and SBP 100. What do you do?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Proceed with routine assessment and treatment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Recognise that this is sepsis. Start the sepsis pathway, which includes oxygen, bloods and lactate, and call the medical officer to review regarding antimicrobial choice and fluids</a:t>
            </a:r>
          </a:p>
          <a:p>
            <a:endParaRPr lang="en-AU" dirty="0"/>
          </a:p>
        </p:txBody>
      </p:sp>
      <p:pic>
        <p:nvPicPr>
          <p:cNvPr id="4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E66CEC32-3F63-4463-9925-C2E44253E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86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814933-1FDD-49FA-9ED8-C483BCDCF064}"/>
              </a:ext>
            </a:extLst>
          </p:cNvPr>
          <p:cNvSpPr/>
          <p:nvPr/>
        </p:nvSpPr>
        <p:spPr>
          <a:xfrm>
            <a:off x="666000" y="3116911"/>
            <a:ext cx="7740000" cy="1073426"/>
          </a:xfrm>
          <a:prstGeom prst="rect">
            <a:avLst/>
          </a:prstGeom>
          <a:solidFill>
            <a:srgbClr val="4098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4A4D7-1FF9-490D-95BB-8B6AEB7E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7CB9-E889-4246-AE1B-207C6862D4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AU" dirty="0"/>
              <a:t>You are assessing an elderly patient who has presented with confusion. The HR is 100, RR 25, WCC 13 and SBP 100. What do you do?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Proceed with routine assessment and treatment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Recognise that this is sepsis. Start the sepsis pathway which includes oxygen, bloods and lactate, and call the medical officer to review regarding antimicrobial choice and fluids</a:t>
            </a:r>
          </a:p>
          <a:p>
            <a:endParaRPr lang="en-AU" dirty="0"/>
          </a:p>
        </p:txBody>
      </p:sp>
      <p:pic>
        <p:nvPicPr>
          <p:cNvPr id="4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E66CEC32-3F63-4463-9925-C2E44253E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32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0E5BF-E914-449F-88CA-42560BA7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C00E-0777-43A4-9D1F-2EF6812377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622343"/>
            <a:ext cx="7740000" cy="2880000"/>
          </a:xfrm>
        </p:spPr>
        <p:txBody>
          <a:bodyPr/>
          <a:lstStyle/>
          <a:p>
            <a:pPr>
              <a:spcAft>
                <a:spcPts val="900"/>
              </a:spcAft>
              <a:defRPr/>
            </a:pPr>
            <a:r>
              <a:rPr lang="en-AU" dirty="0">
                <a:cs typeface="Arial" panose="020B0604020202020204" pitchFamily="34" charset="0"/>
              </a:rPr>
              <a:t>George is a 27-year-old man who presented to the ED with cough, shortness of breath, and feeling generally unwell for one week. George was started on oral antibiotics by his GP 2 days ago for suspected pneumonia without much improvement. George has nil known allergies. At triage, you notice George is sweaty and looks tired. George’s observations are as follows:</a:t>
            </a:r>
          </a:p>
          <a:p>
            <a:pPr lvl="2">
              <a:spcAft>
                <a:spcPts val="900"/>
              </a:spcAft>
            </a:pPr>
            <a:r>
              <a:rPr lang="en-AU" dirty="0">
                <a:cs typeface="Arial" panose="020B0604020202020204" pitchFamily="34" charset="0"/>
              </a:rPr>
              <a:t>RR: 24 HR: 101 T: 37.5</a:t>
            </a:r>
            <a:r>
              <a:rPr lang="en-US" dirty="0">
                <a:cs typeface="Arial" panose="020B0604020202020204" pitchFamily="34" charset="0"/>
              </a:rPr>
              <a:t>°C GCS: 15</a:t>
            </a:r>
          </a:p>
          <a:p>
            <a:pPr lvl="2">
              <a:spcAft>
                <a:spcPts val="900"/>
              </a:spcAft>
            </a:pPr>
            <a:r>
              <a:rPr lang="en-US" dirty="0">
                <a:cs typeface="Arial" panose="020B0604020202020204" pitchFamily="34" charset="0"/>
              </a:rPr>
              <a:t>BP: 110/68 spO2 91% RA</a:t>
            </a:r>
            <a:endParaRPr lang="en-AU" dirty="0"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dirty="0">
                <a:cs typeface="Arial" panose="020B0604020202020204" pitchFamily="34" charset="0"/>
              </a:rPr>
              <a:t>On exam you notice crepitations at his left lung base.</a:t>
            </a:r>
            <a:endParaRPr lang="en-AU" dirty="0"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4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C7FB135F-2168-4861-BAEC-58A764C0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8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patient has the highest risk of death?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B8345A-A439-4823-B04B-C2C19B458C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/>
              <a:t>59yo male </a:t>
            </a:r>
            <a:r>
              <a:rPr lang="nb-NO" dirty="0"/>
              <a:t>– </a:t>
            </a:r>
            <a:r>
              <a:rPr lang="en-US" dirty="0"/>
              <a:t>large inferior STEMI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/>
              <a:t>27yo male </a:t>
            </a:r>
            <a:r>
              <a:rPr lang="nb-NO" dirty="0"/>
              <a:t>– </a:t>
            </a:r>
            <a:r>
              <a:rPr lang="en-US" dirty="0"/>
              <a:t>multi trauma (ISS &gt;15) 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/>
              <a:t>65yo female </a:t>
            </a:r>
            <a:r>
              <a:rPr lang="nb-NO" dirty="0"/>
              <a:t>– </a:t>
            </a:r>
            <a:r>
              <a:rPr lang="en-US" dirty="0"/>
              <a:t>bleeding gastric ulcer &amp; BP 90/60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/>
              <a:t>74yo female </a:t>
            </a:r>
            <a:r>
              <a:rPr lang="nb-NO" dirty="0"/>
              <a:t>– </a:t>
            </a:r>
            <a:r>
              <a:rPr lang="en-US" dirty="0"/>
              <a:t>HR 96, BP 98/50, RR 28, T 35.6oC, mildly confused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nb-NO" dirty="0"/>
              <a:t>32yo female – DKA, pH 6.90, BSL 45, HCO3 9</a:t>
            </a:r>
            <a:endParaRPr lang="en-US" dirty="0"/>
          </a:p>
        </p:txBody>
      </p:sp>
      <p:pic>
        <p:nvPicPr>
          <p:cNvPr id="4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74B8B834-9E0A-4059-ADD8-4CE7E66BB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11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F5F0-6DD5-46C5-BB9A-7B93BC74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D544D-C79D-4FB5-B97B-2EEEB9C45D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b="1" dirty="0"/>
              <a:t>Does George meet sepsis criteria?</a:t>
            </a:r>
          </a:p>
        </p:txBody>
      </p:sp>
      <p:pic>
        <p:nvPicPr>
          <p:cNvPr id="4" name="Picture 2" descr="S:\Elearning MH\Adult Sepsis Pathway\Graphics\Patient George.jpg">
            <a:extLst>
              <a:ext uri="{FF2B5EF4-FFF2-40B4-BE49-F238E27FC236}">
                <a16:creationId xmlns:a16="http://schemas.microsoft.com/office/drawing/2014/main" id="{0EB0323C-65FF-41A0-907F-677886CC1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196233"/>
            <a:ext cx="4678565" cy="26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1AB7C9D3-0E54-41BD-A4F9-EA56FCA2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18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F5F0-6DD5-46C5-BB9A-7B93BC74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D544D-C79D-4FB5-B97B-2EEEB9C45D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b="1" dirty="0"/>
              <a:t>Does George meet sepsis criteria?</a:t>
            </a:r>
          </a:p>
        </p:txBody>
      </p:sp>
      <p:pic>
        <p:nvPicPr>
          <p:cNvPr id="4" name="Picture 2" descr="S:\Elearning MH\Adult Sepsis Pathway\Graphics\Patient George.jpg">
            <a:extLst>
              <a:ext uri="{FF2B5EF4-FFF2-40B4-BE49-F238E27FC236}">
                <a16:creationId xmlns:a16="http://schemas.microsoft.com/office/drawing/2014/main" id="{0EB0323C-65FF-41A0-907F-677886CC1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196233"/>
            <a:ext cx="4678565" cy="26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1AB7C9D3-0E54-41BD-A4F9-EA56FCA2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C4EA87-3B73-4E25-B22D-22F2643538AB}"/>
              </a:ext>
            </a:extLst>
          </p:cNvPr>
          <p:cNvSpPr txBox="1"/>
          <p:nvPr/>
        </p:nvSpPr>
        <p:spPr>
          <a:xfrm>
            <a:off x="5534108" y="2191689"/>
            <a:ext cx="2889892" cy="182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en-AU" b="1" dirty="0">
                <a:solidFill>
                  <a:schemeClr val="tx2"/>
                </a:solidFill>
                <a:cs typeface="Arial" panose="020B0604020202020204" pitchFamily="34" charset="0"/>
              </a:rPr>
              <a:t>YES</a:t>
            </a:r>
            <a:endParaRPr lang="en-AU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AU" dirty="0">
                <a:cs typeface="Arial" panose="020B0604020202020204" pitchFamily="34" charset="0"/>
              </a:rPr>
              <a:t>RR &gt; 20</a:t>
            </a:r>
          </a:p>
          <a:p>
            <a:r>
              <a:rPr lang="en-AU" dirty="0">
                <a:cs typeface="Arial" panose="020B0604020202020204" pitchFamily="34" charset="0"/>
              </a:rPr>
              <a:t>HR &gt;90</a:t>
            </a:r>
          </a:p>
          <a:p>
            <a:pPr algn="ctr"/>
            <a:endParaRPr lang="en-A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7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F5F0-6DD5-46C5-BB9A-7B93BC74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D544D-C79D-4FB5-B97B-2EEEB9C45D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b="1" dirty="0"/>
              <a:t>What are your next steps (in order)?</a:t>
            </a:r>
          </a:p>
          <a:p>
            <a:endParaRPr lang="en-AU" b="1" dirty="0"/>
          </a:p>
          <a:p>
            <a:endParaRPr lang="en-AU" b="1" dirty="0"/>
          </a:p>
          <a:p>
            <a:endParaRPr lang="en-AU" b="1" dirty="0"/>
          </a:p>
          <a:p>
            <a:r>
              <a:rPr lang="en-AU" dirty="0"/>
              <a:t>Remember, 6 key actions in 60 minutes!</a:t>
            </a:r>
          </a:p>
        </p:txBody>
      </p:sp>
      <p:pic>
        <p:nvPicPr>
          <p:cNvPr id="5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1AB7C9D3-0E54-41BD-A4F9-EA56FCA2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581A88B-64B8-49D2-BEE1-A7234489D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47" y="2282021"/>
            <a:ext cx="1266335" cy="126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91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F5F0-6DD5-46C5-BB9A-7B93BC74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D544D-C79D-4FB5-B97B-2EEEB9C45D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644114"/>
            <a:ext cx="7740000" cy="2880000"/>
          </a:xfrm>
        </p:spPr>
        <p:txBody>
          <a:bodyPr/>
          <a:lstStyle/>
          <a:p>
            <a:r>
              <a:rPr lang="en-AU" b="1" dirty="0"/>
              <a:t>What are your next steps (in order)?</a:t>
            </a:r>
          </a:p>
          <a:p>
            <a:pPr marL="342900" indent="-342900">
              <a:buAutoNum type="arabicPeriod"/>
            </a:pPr>
            <a:r>
              <a:rPr lang="en-AU" dirty="0">
                <a:cs typeface="Arial" panose="020B0604020202020204" pitchFamily="34" charset="0"/>
              </a:rPr>
              <a:t>Administer oxygen</a:t>
            </a:r>
          </a:p>
          <a:p>
            <a:pPr marL="342900" indent="-342900">
              <a:buAutoNum type="arabicPeriod"/>
            </a:pPr>
            <a:r>
              <a:rPr lang="en-AU" dirty="0">
                <a:cs typeface="Arial" panose="020B0604020202020204" pitchFamily="34" charset="0"/>
              </a:rPr>
              <a:t>Two sets of blood cultures</a:t>
            </a:r>
          </a:p>
          <a:p>
            <a:pPr marL="342900" indent="-342900">
              <a:buFontTx/>
              <a:buAutoNum type="arabicPeriod"/>
            </a:pPr>
            <a:r>
              <a:rPr lang="en-AU" dirty="0">
                <a:cs typeface="Arial" panose="020B0604020202020204" pitchFamily="34" charset="0"/>
              </a:rPr>
              <a:t>Venous blood lactate (if available)</a:t>
            </a:r>
          </a:p>
          <a:p>
            <a:pPr marL="342900" indent="-342900">
              <a:buAutoNum type="arabicPeriod"/>
            </a:pPr>
            <a:r>
              <a:rPr lang="en-AU" dirty="0">
                <a:cs typeface="Arial" panose="020B0604020202020204" pitchFamily="34" charset="0"/>
              </a:rPr>
              <a:t>Assess need for fluid resuscitation</a:t>
            </a:r>
          </a:p>
          <a:p>
            <a:pPr marL="342900" indent="-342900">
              <a:buAutoNum type="arabicPeriod"/>
            </a:pPr>
            <a:r>
              <a:rPr lang="en-AU" dirty="0">
                <a:cs typeface="Arial" panose="020B0604020202020204" pitchFamily="34" charset="0"/>
              </a:rPr>
              <a:t>Antibiotics, if required and based on empiric guidelines</a:t>
            </a:r>
          </a:p>
          <a:p>
            <a:pPr marL="342900" indent="-342900">
              <a:buAutoNum type="arabicPeriod"/>
            </a:pPr>
            <a:r>
              <a:rPr lang="en-AU" dirty="0">
                <a:cs typeface="Arial" panose="020B0604020202020204" pitchFamily="34" charset="0"/>
              </a:rPr>
              <a:t>Monitor observations</a:t>
            </a:r>
          </a:p>
          <a:p>
            <a:endParaRPr lang="en-AU" dirty="0">
              <a:cs typeface="Arial" panose="020B0604020202020204" pitchFamily="34" charset="0"/>
            </a:endParaRPr>
          </a:p>
        </p:txBody>
      </p:sp>
      <p:pic>
        <p:nvPicPr>
          <p:cNvPr id="5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1AB7C9D3-0E54-41BD-A4F9-EA56FCA2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29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B4F5-EE6D-4FC4-B4EE-01E88270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Think sepsis!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8E1B1-38B1-4D99-9407-FC171DDF7D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Sepsis is an </a:t>
            </a:r>
            <a:r>
              <a:rPr lang="en-AU" b="1" dirty="0"/>
              <a:t>emergency</a:t>
            </a:r>
          </a:p>
          <a:p>
            <a:r>
              <a:rPr lang="en-AU" b="1" dirty="0"/>
              <a:t>You</a:t>
            </a:r>
            <a:r>
              <a:rPr lang="en-AU" dirty="0"/>
              <a:t> can make a difference</a:t>
            </a:r>
          </a:p>
          <a:p>
            <a:r>
              <a:rPr lang="en-AU" dirty="0"/>
              <a:t>Time is </a:t>
            </a:r>
            <a:r>
              <a:rPr lang="en-AU" b="1" dirty="0"/>
              <a:t>life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236751-127B-4B5F-89AE-B9BD41AF5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75" y="1314000"/>
            <a:ext cx="2389526" cy="234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923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732DA-03FF-4EC0-AE00-AFDA90B335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600" dirty="0"/>
              <a:t>To receive this presentation in another format phone 9096 1384 using the National Relay Service 13 36 77 if required or info@safercarevictoria.vic.gov.au.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Authorised and published by the Victorian Government, 1 Treasury Place, Melbourne.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© State of Victoria, Australia, Safer Care Victoria, January 2022.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Available at the www.safercare.vic.gov.au.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59652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6A00BD-25EC-4E51-B31B-1ACF6282EDDC}"/>
              </a:ext>
            </a:extLst>
          </p:cNvPr>
          <p:cNvSpPr/>
          <p:nvPr/>
        </p:nvSpPr>
        <p:spPr>
          <a:xfrm>
            <a:off x="666000" y="3336131"/>
            <a:ext cx="7740000" cy="828000"/>
          </a:xfrm>
          <a:prstGeom prst="rect">
            <a:avLst/>
          </a:prstGeom>
          <a:solidFill>
            <a:srgbClr val="4098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patient has the highest risk of death?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104CA4-8A1D-4293-BBCF-C5CF861CA3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/>
              <a:t>59yo male </a:t>
            </a:r>
            <a:r>
              <a:rPr lang="nb-NO" dirty="0"/>
              <a:t>–</a:t>
            </a:r>
            <a:r>
              <a:rPr lang="en-US" dirty="0"/>
              <a:t> large inferior STEMI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/>
              <a:t>27yo male </a:t>
            </a:r>
            <a:r>
              <a:rPr lang="nb-NO" dirty="0"/>
              <a:t>–</a:t>
            </a:r>
            <a:r>
              <a:rPr lang="en-US" dirty="0"/>
              <a:t> multi trauma (ISS &gt;15) 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US" dirty="0"/>
              <a:t>65yo female </a:t>
            </a:r>
            <a:r>
              <a:rPr lang="nb-NO" dirty="0"/>
              <a:t>–</a:t>
            </a:r>
            <a:r>
              <a:rPr lang="en-US" dirty="0"/>
              <a:t> bleeding gastric ulcer &amp; BP 90/60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en-AU" dirty="0"/>
              <a:t>74yo female </a:t>
            </a:r>
            <a:r>
              <a:rPr lang="nb-NO" dirty="0"/>
              <a:t>–</a:t>
            </a:r>
            <a:r>
              <a:rPr lang="en-AU" dirty="0"/>
              <a:t> HR 96, BP 98/50, RR 28, T 35.6oC, mildly confused</a:t>
            </a:r>
            <a:endParaRPr lang="en-US" dirty="0"/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  <a:defRPr/>
            </a:pPr>
            <a:r>
              <a:rPr lang="nb-NO" dirty="0"/>
              <a:t>32yo female – DKA, pH 6.90, BSL 45, HCO3 9</a:t>
            </a:r>
            <a:endParaRPr lang="en-US" dirty="0"/>
          </a:p>
        </p:txBody>
      </p:sp>
      <p:pic>
        <p:nvPicPr>
          <p:cNvPr id="7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68020137-F7D8-4E0D-8E10-73C7A4E42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Mortality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FC577B-74B5-48FE-88D0-52FC01F0C9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AU" dirty="0"/>
              <a:t>Inferior AMI				5%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Trauma ISS16-24			7%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GI haemorrhage with low BP   	11%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Septic shock 				</a:t>
            </a:r>
            <a:r>
              <a:rPr lang="en-AU" b="1" dirty="0"/>
              <a:t>25%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/>
              <a:t>Severe DKA				&lt; 1%</a:t>
            </a:r>
          </a:p>
          <a:p>
            <a:r>
              <a:rPr lang="en-AU" sz="500" dirty="0"/>
              <a:t> </a:t>
            </a:r>
            <a:br>
              <a:rPr lang="en-AU" sz="5400" dirty="0"/>
            </a:br>
            <a:r>
              <a:rPr lang="en-AU" sz="1200" dirty="0"/>
              <a:t>1) Armstrong PW et al., JAMA, 2007;297:43–51. 2) Clemet N, SJTREM28:18 2010 3) Rockall TA BMJ. 311(6999):222-6, 1995 July 22 4) Mitchell M et al Crit Care Med2010 Vol. 38, No. 2 5) Hamdy O, Sep 2009</a:t>
            </a:r>
            <a:endParaRPr lang="en-AU" dirty="0"/>
          </a:p>
        </p:txBody>
      </p:sp>
      <p:pic>
        <p:nvPicPr>
          <p:cNvPr id="4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BBBC08B6-531C-4506-BFB6-1D90244B2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0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B4F5-EE6D-4FC4-B4EE-01E88270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Think sepsis!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8E1B1-38B1-4D99-9407-FC171DDF7D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Sepsis is an </a:t>
            </a:r>
            <a:r>
              <a:rPr lang="en-AU" b="1" dirty="0"/>
              <a:t>emergency</a:t>
            </a:r>
          </a:p>
          <a:p>
            <a:r>
              <a:rPr lang="en-AU" b="1" dirty="0"/>
              <a:t>You</a:t>
            </a:r>
            <a:r>
              <a:rPr lang="en-AU" dirty="0"/>
              <a:t> can make a difference</a:t>
            </a:r>
          </a:p>
          <a:p>
            <a:r>
              <a:rPr lang="en-AU" dirty="0"/>
              <a:t>Time is </a:t>
            </a:r>
            <a:r>
              <a:rPr lang="en-AU" b="1" dirty="0"/>
              <a:t>life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236751-127B-4B5F-89AE-B9BD41AF5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017" y="1255943"/>
            <a:ext cx="2389526" cy="234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1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sepsis?</a:t>
            </a:r>
          </a:p>
        </p:txBody>
      </p:sp>
      <p:graphicFrame>
        <p:nvGraphicFramePr>
          <p:cNvPr id="27" name="Content Placeholder 21">
            <a:extLst>
              <a:ext uri="{FF2B5EF4-FFF2-40B4-BE49-F238E27FC236}">
                <a16:creationId xmlns:a16="http://schemas.microsoft.com/office/drawing/2014/main" id="{DCC94061-3D5D-40E0-A871-0166468E91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349046"/>
              </p:ext>
            </p:extLst>
          </p:nvPr>
        </p:nvGraphicFramePr>
        <p:xfrm>
          <a:off x="518900" y="1314000"/>
          <a:ext cx="7740000" cy="3630497"/>
        </p:xfrm>
        <a:graphic>
          <a:graphicData uri="http://schemas.openxmlformats.org/drawingml/2006/table">
            <a:tbl>
              <a:tblPr firstCol="1" bandRow="1">
                <a:tableStyleId>{450DDCDF-74B0-44AD-A3D2-FDAAE5D156A9}</a:tableStyleId>
              </a:tblPr>
              <a:tblGrid>
                <a:gridCol w="120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55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AU" sz="1400" baseline="0" dirty="0"/>
                        <a:t>Sepsis</a:t>
                      </a:r>
                      <a:endParaRPr lang="en-AU" sz="14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82800" marR="36000" marT="72000" marB="3600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A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Sepsis is the body’s systemic response to an infection and can result in multi-organ failure and death</a:t>
                      </a:r>
                    </a:p>
                  </a:txBody>
                  <a:tcPr marL="54000" marR="36000" marT="72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55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AU" sz="1400" b="1" strike="noStrike" baseline="0" dirty="0">
                          <a:solidFill>
                            <a:schemeClr val="tx2"/>
                          </a:solidFill>
                        </a:rPr>
                        <a:t>Suspected sepsis</a:t>
                      </a:r>
                    </a:p>
                  </a:txBody>
                  <a:tcPr marL="82800" marR="36000" marT="72000" marB="36000" anchor="ctr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400" b="0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A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 or more of the following: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Temp &lt; 36°C or &gt; 38°C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RR &gt; 20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HR &gt; 90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WCC &lt; 4 or &gt; 12 </a:t>
                      </a:r>
                    </a:p>
                  </a:txBody>
                  <a:tcPr marL="54000" marR="36000" marT="72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06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AU" sz="1400" strike="noStrike" baseline="0" dirty="0"/>
                        <a:t>Severe</a:t>
                      </a:r>
                      <a:r>
                        <a:rPr lang="en-AU" sz="1400" baseline="0" dirty="0"/>
                        <a:t> sepsis</a:t>
                      </a:r>
                      <a:endParaRPr lang="en-AU" sz="14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82800" marR="36000" marT="72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Sepsis + organ dysfunction, hypoperfusion or hypotension, including lactate &gt; 2 mmol/L, SBP &lt; 100, or altered mental state</a:t>
                      </a:r>
                    </a:p>
                  </a:txBody>
                  <a:tcPr marL="54000" marR="36000" marT="72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55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AU" sz="1400" baseline="0" dirty="0"/>
                        <a:t>Septic shock</a:t>
                      </a:r>
                      <a:endParaRPr lang="en-AU" sz="1400" b="1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82800" marR="36000" marT="72000" marB="3600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charset="0"/>
                        <a:buNone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Hypotension requiring vasopressors to maintain mean arterial pressure ≥ 65 mmHg and lactate &gt; 2 mmol/L  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charset="0"/>
                        <a:buNone/>
                        <a:defRPr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(updated 2016)</a:t>
                      </a:r>
                    </a:p>
                  </a:txBody>
                  <a:tcPr marL="54000" marR="36000" marT="72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626E7C4F-6C49-4328-97B4-92A1D793B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6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23A21-3A60-4F31-AFCF-AAEF456F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Common signs and symptoms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05F4E-8108-4122-BD2A-7EFD8C3C1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00" y="2220352"/>
            <a:ext cx="3708000" cy="939714"/>
          </a:xfrm>
        </p:spPr>
        <p:txBody>
          <a:bodyPr/>
          <a:lstStyle/>
          <a:p>
            <a:r>
              <a:rPr lang="en-AU" dirty="0"/>
              <a:t>Tachypnoea is most common</a:t>
            </a:r>
          </a:p>
          <a:p>
            <a:r>
              <a:rPr lang="en-AU" dirty="0"/>
              <a:t>Do not just look for a fever</a:t>
            </a:r>
          </a:p>
        </p:txBody>
      </p:sp>
      <p:pic>
        <p:nvPicPr>
          <p:cNvPr id="5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133FFF4D-E024-4721-BE2B-3E71D047F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EFF533C-7CFB-420C-BE8A-50A2C666C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1553828"/>
            <a:ext cx="3359612" cy="321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45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6023-24D0-4A26-A6AA-8F80AFA2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Common </a:t>
            </a:r>
            <a:r>
              <a:rPr lang="en-US" dirty="0"/>
              <a:t>sites of infection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9BBE0-59C2-4521-ABCD-7D825AAD0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4864" y="1728000"/>
            <a:ext cx="3708000" cy="2833829"/>
          </a:xfrm>
        </p:spPr>
        <p:txBody>
          <a:bodyPr/>
          <a:lstStyle/>
          <a:p>
            <a:r>
              <a:rPr lang="en-AU" dirty="0"/>
              <a:t>Can be community or hospital acquired</a:t>
            </a:r>
          </a:p>
          <a:p>
            <a:r>
              <a:rPr lang="en-AU" dirty="0"/>
              <a:t>The sepsis pathway contains antimicrobial recommendations for site of infection</a:t>
            </a:r>
          </a:p>
          <a:p>
            <a:r>
              <a:rPr lang="en-AU" sz="1200" dirty="0"/>
              <a:t> </a:t>
            </a:r>
          </a:p>
          <a:p>
            <a:r>
              <a:rPr lang="en-AU" sz="1200" dirty="0"/>
              <a:t>(Guthrie-Chu, 2009; Hartnett, 1989; Myers; 2007; Shelton, 1999)</a:t>
            </a:r>
          </a:p>
        </p:txBody>
      </p:sp>
      <p:pic>
        <p:nvPicPr>
          <p:cNvPr id="5" name="Picture 2" descr="S:\MH – Transformation and Quality\Projects\Current Projects\Sepsis Improvement\Communications\Logos\JPG_Think_SEPSIS_Logo_-01.jpg">
            <a:extLst>
              <a:ext uri="{FF2B5EF4-FFF2-40B4-BE49-F238E27FC236}">
                <a16:creationId xmlns:a16="http://schemas.microsoft.com/office/drawing/2014/main" id="{252A2A23-3D27-4E2C-8AF7-DDC5BBA00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23" y="778430"/>
            <a:ext cx="657277" cy="6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67A38F6-DBFD-4A44-8B90-0E6A6521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80" y="1435822"/>
            <a:ext cx="3086848" cy="344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830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V PPT colours supplied">
      <a:dk1>
        <a:srgbClr val="000000"/>
      </a:dk1>
      <a:lt1>
        <a:sysClr val="window" lastClr="FFFFFF"/>
      </a:lt1>
      <a:dk2>
        <a:srgbClr val="007586"/>
      </a:dk2>
      <a:lt2>
        <a:srgbClr val="EDF5F7"/>
      </a:lt2>
      <a:accent1>
        <a:srgbClr val="4098A4"/>
      </a:accent1>
      <a:accent2>
        <a:srgbClr val="80BAC3"/>
      </a:accent2>
      <a:accent3>
        <a:srgbClr val="BFDDE1"/>
      </a:accent3>
      <a:accent4>
        <a:srgbClr val="404050"/>
      </a:accent4>
      <a:accent5>
        <a:srgbClr val="80808B"/>
      </a:accent5>
      <a:accent6>
        <a:srgbClr val="CCCCD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V PowerPoint template 101120.potx" id="{7E619F4E-C014-44A4-893C-19CBE257F521}" vid="{957E9EBC-9ABE-4D53-8D18-233B81447B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b2e4f9-c376-4e2f-bd2e-796d1bcd5746">
      <Terms xmlns="http://schemas.microsoft.com/office/infopath/2007/PartnerControls"/>
    </lcf76f155ced4ddcb4097134ff3c332f>
    <Readiness xmlns="31b2e4f9-c376-4e2f-bd2e-796d1bcd5746" xsi:nil="true"/>
    <TaxCatchAll xmlns="5ce0f2b5-5be5-4508-bce9-d7011ece065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179483B3A4E458E2DA955233B6DD4" ma:contentTypeVersion="17" ma:contentTypeDescription="Create a new document." ma:contentTypeScope="" ma:versionID="047981721a719fa124a1560ac60189cd">
  <xsd:schema xmlns:xsd="http://www.w3.org/2001/XMLSchema" xmlns:xs="http://www.w3.org/2001/XMLSchema" xmlns:p="http://schemas.microsoft.com/office/2006/metadata/properties" xmlns:ns2="31b2e4f9-c376-4e2f-bd2e-796d1bcd5746" xmlns:ns3="7ee2ad8a-2b33-419f-875c-ac0e4cfc6b7f" xmlns:ns4="5ce0f2b5-5be5-4508-bce9-d7011ece0659" targetNamespace="http://schemas.microsoft.com/office/2006/metadata/properties" ma:root="true" ma:fieldsID="da8d29431e3527fe76d5365770e4cbd4" ns2:_="" ns3:_="" ns4:_="">
    <xsd:import namespace="31b2e4f9-c376-4e2f-bd2e-796d1bcd5746"/>
    <xsd:import namespace="7ee2ad8a-2b33-419f-875c-ac0e4cfc6b7f"/>
    <xsd:import namespace="5ce0f2b5-5be5-4508-bce9-d7011ece0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Readines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2e4f9-c376-4e2f-bd2e-796d1bcd57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Readiness" ma:index="21" nillable="true" ma:displayName="Readiness" ma:format="Dropdown" ma:internalName="Readiness">
      <xsd:simpleType>
        <xsd:restriction base="dms:Choice">
          <xsd:enumeration value="Ready"/>
          <xsd:enumeration value="Editing"/>
          <xsd:enumeration value="Alison Rv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e24e156-28e6-48ad-9c0f-4171595c9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2ad8a-2b33-419f-875c-ac0e4cfc6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0f2b5-5be5-4508-bce9-d7011ece065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03d4191-8f1e-4a00-bb35-f18714e6ca55}" ma:internalName="TaxCatchAll" ma:showField="CatchAllData" ma:web="7ee2ad8a-2b33-419f-875c-ac0e4cfc6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24C998-D75D-4EF8-8CC6-46554D246AEC}">
  <ds:schemaRefs>
    <ds:schemaRef ds:uri="http://schemas.microsoft.com/office/2006/documentManagement/types"/>
    <ds:schemaRef ds:uri="http://schemas.microsoft.com/office/infopath/2007/PartnerControls"/>
    <ds:schemaRef ds:uri="5ce0f2b5-5be5-4508-bce9-d7011ece065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31b2e4f9-c376-4e2f-bd2e-796d1bcd5746"/>
    <ds:schemaRef ds:uri="7ee2ad8a-2b33-419f-875c-ac0e4cfc6b7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9D5C09-81D4-4405-AD5B-656EEF44ED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755AE1-2D7D-467A-B7A5-D6D3ED8B08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2e4f9-c376-4e2f-bd2e-796d1bcd5746"/>
    <ds:schemaRef ds:uri="7ee2ad8a-2b33-419f-875c-ac0e4cfc6b7f"/>
    <ds:schemaRef ds:uri="5ce0f2b5-5be5-4508-bce9-d7011ece06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1842</Words>
  <Application>Microsoft Office PowerPoint</Application>
  <PresentationFormat>Custom</PresentationFormat>
  <Paragraphs>229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Calibri</vt:lpstr>
      <vt:lpstr>Wingdings</vt:lpstr>
      <vt:lpstr>Office Theme</vt:lpstr>
      <vt:lpstr>Recognition and management of sepsis in emergency and urgent care centres</vt:lpstr>
      <vt:lpstr>Learning objectives</vt:lpstr>
      <vt:lpstr>Which patient has the highest risk of death?</vt:lpstr>
      <vt:lpstr>Which patient has the highest risk of death?</vt:lpstr>
      <vt:lpstr>Mortality</vt:lpstr>
      <vt:lpstr>Think sepsis!</vt:lpstr>
      <vt:lpstr>What is sepsis?</vt:lpstr>
      <vt:lpstr>Common signs and symptoms </vt:lpstr>
      <vt:lpstr>Common sites of infection</vt:lpstr>
      <vt:lpstr>Why a clinical pathway?</vt:lpstr>
      <vt:lpstr>It works! </vt:lpstr>
      <vt:lpstr>Three key elements</vt:lpstr>
      <vt:lpstr>Recognise Activate pathway</vt:lpstr>
      <vt:lpstr>Respond</vt:lpstr>
      <vt:lpstr>6 key actions within 60 minutes</vt:lpstr>
      <vt:lpstr>1. Administer oxygen</vt:lpstr>
      <vt:lpstr>2. Blood cultures</vt:lpstr>
      <vt:lpstr>3. Measure serum lactate – if available</vt:lpstr>
      <vt:lpstr>4. IV fluid resuscitation</vt:lpstr>
      <vt:lpstr>4. IV fluid resuscitation</vt:lpstr>
      <vt:lpstr>5. Intravenous antibiotics</vt:lpstr>
      <vt:lpstr>6. Monitor vital signs and urine output</vt:lpstr>
      <vt:lpstr>Refer</vt:lpstr>
      <vt:lpstr>Why is the sepsis pathway important?</vt:lpstr>
      <vt:lpstr>Question 1 </vt:lpstr>
      <vt:lpstr>Question 1 </vt:lpstr>
      <vt:lpstr>Question 2 </vt:lpstr>
      <vt:lpstr>Question 2 </vt:lpstr>
      <vt:lpstr>Case study</vt:lpstr>
      <vt:lpstr>Assessment</vt:lpstr>
      <vt:lpstr>Assessment</vt:lpstr>
      <vt:lpstr>Assessment</vt:lpstr>
      <vt:lpstr>Assessment</vt:lpstr>
      <vt:lpstr>Think sepsis!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and management of sepsis in emergency care</dc:title>
  <dc:creator>India</dc:creator>
  <cp:lastModifiedBy>Kate De Clercq (DHHS)</cp:lastModifiedBy>
  <cp:revision>25</cp:revision>
  <dcterms:created xsi:type="dcterms:W3CDTF">2021-01-12T05:25:29Z</dcterms:created>
  <dcterms:modified xsi:type="dcterms:W3CDTF">2022-09-15T05:34:34Z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fdf5488-3066-4b6c-8fea-9472b8a1f34c_Enabled">
    <vt:lpwstr>true</vt:lpwstr>
  </property>
  <property fmtid="{D5CDD505-2E9C-101B-9397-08002B2CF9AE}" pid="3" name="MSIP_Label_efdf5488-3066-4b6c-8fea-9472b8a1f34c_SetDate">
    <vt:lpwstr>2021-01-12T05:38:01Z</vt:lpwstr>
  </property>
  <property fmtid="{D5CDD505-2E9C-101B-9397-08002B2CF9AE}" pid="4" name="MSIP_Label_efdf5488-3066-4b6c-8fea-9472b8a1f34c_Method">
    <vt:lpwstr>Privileged</vt:lpwstr>
  </property>
  <property fmtid="{D5CDD505-2E9C-101B-9397-08002B2CF9AE}" pid="5" name="MSIP_Label_efdf5488-3066-4b6c-8fea-9472b8a1f34c_Name">
    <vt:lpwstr>efdf5488-3066-4b6c-8fea-9472b8a1f34c</vt:lpwstr>
  </property>
  <property fmtid="{D5CDD505-2E9C-101B-9397-08002B2CF9AE}" pid="6" name="MSIP_Label_efdf5488-3066-4b6c-8fea-9472b8a1f34c_SiteId">
    <vt:lpwstr>c0e0601f-0fac-449c-9c88-a104c4eb9f28</vt:lpwstr>
  </property>
  <property fmtid="{D5CDD505-2E9C-101B-9397-08002B2CF9AE}" pid="7" name="MSIP_Label_efdf5488-3066-4b6c-8fea-9472b8a1f34c_ActionId">
    <vt:lpwstr>33d5dede-c621-4294-a6e5-b92736825a6d</vt:lpwstr>
  </property>
  <property fmtid="{D5CDD505-2E9C-101B-9397-08002B2CF9AE}" pid="8" name="MSIP_Label_efdf5488-3066-4b6c-8fea-9472b8a1f34c_ContentBits">
    <vt:lpwstr>0</vt:lpwstr>
  </property>
  <property fmtid="{D5CDD505-2E9C-101B-9397-08002B2CF9AE}" pid="9" name="ContentTypeId">
    <vt:lpwstr>0x01010026D179483B3A4E458E2DA955233B6DD4</vt:lpwstr>
  </property>
  <property fmtid="{D5CDD505-2E9C-101B-9397-08002B2CF9AE}" pid="10" name="MediaServiceImageTags">
    <vt:lpwstr/>
  </property>
</Properties>
</file>