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5"/>
  </p:notesMasterIdLst>
  <p:sldIdLst>
    <p:sldId id="257" r:id="rId3"/>
    <p:sldId id="269"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62" autoAdjust="0"/>
  </p:normalViewPr>
  <p:slideViewPr>
    <p:cSldViewPr>
      <p:cViewPr varScale="1">
        <p:scale>
          <a:sx n="86" d="100"/>
          <a:sy n="86" d="100"/>
        </p:scale>
        <p:origin x="-6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01578-57F4-47C2-840E-BB7FE9109E1D}" type="datetimeFigureOut">
              <a:rPr lang="en-AU" smtClean="0"/>
              <a:t>13/07/2017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617A6-97DA-47DD-92BC-F1650F6CDB48}" type="slidenum">
              <a:rPr lang="en-AU" smtClean="0"/>
              <a:t>‹#›</a:t>
            </a:fld>
            <a:endParaRPr lang="en-AU"/>
          </a:p>
        </p:txBody>
      </p:sp>
    </p:spTree>
    <p:extLst>
      <p:ext uri="{BB962C8B-B14F-4D97-AF65-F5344CB8AC3E}">
        <p14:creationId xmlns:p14="http://schemas.microsoft.com/office/powerpoint/2010/main" val="321782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Explain bad news mitigation (BNM) briefly </a:t>
            </a:r>
          </a:p>
          <a:p>
            <a:r>
              <a:rPr lang="en-AU" altLang="en-US"/>
              <a:t>It might be helpful to give an example when you have received bad news and how this felt for you (if you feel comfortable) </a:t>
            </a:r>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A9DCAD-9FCE-4185-9550-D0AE2F7651E8}" type="slidenum">
              <a:rPr lang="en-US" altLang="en-US">
                <a:solidFill>
                  <a:srgbClr val="000000"/>
                </a:solidFill>
              </a:rPr>
              <a:pPr>
                <a:spcBef>
                  <a:spcPct val="0"/>
                </a:spcBef>
              </a:pPr>
              <a:t>1</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a:t>
            </a:r>
            <a:r>
              <a:rPr lang="en-US" baseline="0" dirty="0" smtClean="0"/>
              <a:t> refresh of the model (see model refresher slides)</a:t>
            </a:r>
          </a:p>
          <a:p>
            <a:r>
              <a:rPr lang="en-US" baseline="0" dirty="0" smtClean="0"/>
              <a:t>Where/how does MHM fit into the model?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flashpoints and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staff modifiers?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http://www.safewards.net/model/technical </a:t>
            </a: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http://www.safewards.net/interventions/bad-news-mitigation</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A3E1918-6414-491C-80AD-1DFD820122C8}" type="slidenum">
              <a:rPr lang="en-US" altLang="en-US">
                <a:solidFill>
                  <a:srgbClr val="000000"/>
                </a:solidFill>
              </a:rPr>
              <a:pPr/>
              <a:t>3</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This task can be done as a large group or smaller groups/pairs. Allow about 5 minutes for this task. Ask for a few examples from the group.</a:t>
            </a:r>
          </a:p>
          <a:p>
            <a:endParaRPr lang="en-AU"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EDBECA-8097-455B-B5EA-9C2FF9637FD3}" type="slidenum">
              <a:rPr lang="en-US" altLang="en-US">
                <a:solidFill>
                  <a:srgbClr val="000000"/>
                </a:solidFill>
              </a:rPr>
              <a:pPr/>
              <a:t>6</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http://www.safewards.net/interventions/bad-news-mitigation</a:t>
            </a:r>
          </a:p>
          <a:p>
            <a:endParaRPr lang="en-AU" altLang="en-US" dirty="0"/>
          </a:p>
          <a:p>
            <a:r>
              <a:rPr lang="en-AU" altLang="en-US" dirty="0"/>
              <a:t>It is important to highlight that what is considered bad news can vary significantly from person to person therefore it is important to enquire, know the person well and look out for possible signs of distress.  </a:t>
            </a:r>
          </a:p>
          <a:p>
            <a:endParaRPr lang="en-AU" altLang="en-US" dirty="0"/>
          </a:p>
          <a:p>
            <a:pPr marL="165638" indent="-165638">
              <a:buFont typeface="Arial" panose="020B0604020202020204" pitchFamily="34" charset="0"/>
              <a:buChar char="•"/>
            </a:pPr>
            <a:r>
              <a:rPr lang="en-AU" altLang="en-US" dirty="0"/>
              <a:t>Be aware of occasions and events that might trigger angry or upset reactions.</a:t>
            </a:r>
          </a:p>
          <a:p>
            <a:pPr marL="165638" indent="-165638">
              <a:buFont typeface="Arial" panose="020B0604020202020204" pitchFamily="34" charset="0"/>
              <a:buChar char="•"/>
            </a:pPr>
            <a:r>
              <a:rPr lang="en-AU" altLang="en-US" dirty="0"/>
              <a:t>At handover, discuss as a team and share knowledge to predict who might receive unwelcome news and how support will be offered.</a:t>
            </a:r>
          </a:p>
          <a:p>
            <a:pPr marL="165638" indent="-165638">
              <a:buFont typeface="Arial" panose="020B0604020202020204" pitchFamily="34" charset="0"/>
              <a:buChar char="•"/>
            </a:pPr>
            <a:r>
              <a:rPr lang="en-AU" altLang="en-US" dirty="0"/>
              <a:t>Work with the multidisciplinary team (MDT) to express bad news empathically or intercept after it has happened.</a:t>
            </a:r>
          </a:p>
          <a:p>
            <a:pPr marL="165638" indent="-165638">
              <a:buFont typeface="Arial" panose="020B0604020202020204" pitchFamily="34" charset="0"/>
              <a:buChar char="•"/>
            </a:pPr>
            <a:r>
              <a:rPr lang="en-AU" altLang="en-US" dirty="0"/>
              <a:t>Maintain awareness of what is going on through regular one-on-one contact with the patient.</a:t>
            </a:r>
          </a:p>
          <a:p>
            <a:pPr marL="165638" indent="-165638">
              <a:buFont typeface="Arial" panose="020B0604020202020204" pitchFamily="34" charset="0"/>
              <a:buChar char="•"/>
            </a:pPr>
            <a:r>
              <a:rPr lang="en-AU" altLang="en-US" dirty="0"/>
              <a:t>Know everyone’s general </a:t>
            </a:r>
            <a:r>
              <a:rPr lang="en-AU" altLang="en-US" dirty="0" err="1"/>
              <a:t>demeanor</a:t>
            </a:r>
            <a:r>
              <a:rPr lang="en-AU" altLang="en-US" dirty="0"/>
              <a:t> </a:t>
            </a:r>
          </a:p>
          <a:p>
            <a:endParaRPr lang="en-AU" altLang="en-US" dirty="0"/>
          </a:p>
          <a:p>
            <a:endParaRPr lang="en-AU" altLang="en-US" dirty="0"/>
          </a:p>
          <a:p>
            <a:pPr eaLnBrk="1" hangingPunct="1">
              <a:spcBef>
                <a:spcPct val="0"/>
              </a:spcBef>
            </a:pPr>
            <a:r>
              <a:rPr lang="en-US" altLang="en-US" dirty="0"/>
              <a:t>Safewards bad news mitigation video helpful here – shows identification of bad news and planning </a:t>
            </a:r>
          </a:p>
          <a:p>
            <a:endParaRPr lang="en-AU"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8E87168-D3ED-409B-A273-DA19F9EFFFA8}" type="slidenum">
              <a:rPr lang="en-US" altLang="en-US">
                <a:solidFill>
                  <a:srgbClr val="000000"/>
                </a:solidFill>
              </a:rPr>
              <a:pPr/>
              <a:t>7</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Ask for e.g. open-ended questions </a:t>
            </a:r>
          </a:p>
          <a:p>
            <a:pPr eaLnBrk="1" hangingPunct="1">
              <a:spcBef>
                <a:spcPct val="0"/>
              </a:spcBef>
            </a:pPr>
            <a:r>
              <a:rPr lang="en-US" altLang="en-US"/>
              <a:t>Talking over a cup of tea</a:t>
            </a:r>
          </a:p>
          <a:p>
            <a:pPr eaLnBrk="1" hangingPunct="1">
              <a:spcBef>
                <a:spcPct val="0"/>
              </a:spcBef>
            </a:pPr>
            <a:r>
              <a:rPr lang="en-US" altLang="en-US"/>
              <a:t>http://www.safewards.net/interventions/bad-news-mitigation</a:t>
            </a:r>
          </a:p>
          <a:p>
            <a:pPr eaLnBrk="1" hangingPunct="1">
              <a:spcBef>
                <a:spcPct val="0"/>
              </a:spcBef>
            </a:pPr>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FF0B85-8E66-4529-8D10-BC7AF936C2F5}" type="slidenum">
              <a:rPr lang="en-US" altLang="en-US">
                <a:solidFill>
                  <a:srgbClr val="000000"/>
                </a:solidFill>
              </a:rPr>
              <a:pPr>
                <a:spcBef>
                  <a:spcPct val="0"/>
                </a:spcBef>
              </a:pPr>
              <a:t>8</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http://www.safewards.net/interventions/bad-news-mitigation</a:t>
            </a:r>
          </a:p>
          <a:p>
            <a:endParaRPr lang="en-AU" altLang="en-US"/>
          </a:p>
          <a:p>
            <a:r>
              <a:rPr lang="en-AU" altLang="en-US"/>
              <a:t>You may want to ask the group how they could ensure this process occurs, what measures will they put in place?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DB0B3FB-DC6D-4EAF-A8B9-8592352DE73F}" type="slidenum">
              <a:rPr lang="en-US" altLang="en-US">
                <a:solidFill>
                  <a:srgbClr val="000000"/>
                </a:solidFill>
              </a:rPr>
              <a:pPr/>
              <a:t>10</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Taken from a PowerPoint from a presentation by Professor Len Bowers </a:t>
            </a:r>
          </a:p>
          <a:p>
            <a:pPr eaLnBrk="1" hangingPunct="1">
              <a:spcBef>
                <a:spcPct val="0"/>
              </a:spcBef>
            </a:pPr>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389C02D-4B9B-4F22-BD4E-ADCF7DF3FBE2}" type="slidenum">
              <a:rPr lang="en-US" altLang="en-US">
                <a:solidFill>
                  <a:srgbClr val="000000"/>
                </a:solidFill>
              </a:rPr>
              <a:pPr>
                <a:spcBef>
                  <a:spcPct val="0"/>
                </a:spcBef>
              </a:pPr>
              <a:t>11</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Taken from a PowerPoint from a presentation by Professor Len Bowers </a:t>
            </a:r>
          </a:p>
          <a:p>
            <a:endParaRPr lang="en-AU"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B1F85F-2547-4199-852B-E08950B6F920}" type="slidenum">
              <a:rPr lang="en-US" altLang="en-US">
                <a:solidFill>
                  <a:prstClr val="black"/>
                </a:solidFill>
              </a:rPr>
              <a:pPr/>
              <a:t>12</a:t>
            </a:fld>
            <a:endParaRPr lang="en-US" altLang="en-US">
              <a:solidFill>
                <a:prstClr val="black"/>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98396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0183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66241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5598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5342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39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a:t>Click to edit Master title style</a:t>
            </a:r>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B9D487AD-84C4-47AB-AB4A-8AA7997A8B2B}" type="datetime4">
              <a:rPr lang="en-AU"/>
              <a:pPr>
                <a:defRPr/>
              </a:pPr>
              <a:t>13 July 2017</a:t>
            </a:fld>
            <a:endParaRPr lang="en-AU"/>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atin typeface="Calibri" panose="020F0502020204030204" pitchFamily="34" charset="0"/>
              </a:defRPr>
            </a:lvl1pPr>
          </a:lstStyle>
          <a:p>
            <a:fld id="{D2B5A945-1A6A-44EE-8383-841C04706967}" type="slidenum">
              <a:rPr lang="en-AU" altLang="en-US"/>
              <a:pPr/>
              <a:t>‹#›</a:t>
            </a:fld>
            <a:endParaRPr lang="en-AU" altLang="en-US"/>
          </a:p>
        </p:txBody>
      </p:sp>
    </p:spTree>
    <p:extLst>
      <p:ext uri="{BB962C8B-B14F-4D97-AF65-F5344CB8AC3E}">
        <p14:creationId xmlns:p14="http://schemas.microsoft.com/office/powerpoint/2010/main" val="326005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itchFamily="34" charset="-128"/>
              </a:defRPr>
            </a:lvl1pPr>
          </a:lstStyle>
          <a:p>
            <a:pPr>
              <a:defRPr/>
            </a:pPr>
            <a:fld id="{C1B2C3CE-33F3-4D0B-8919-796A752D53F4}" type="datetimeFigureOut">
              <a:rPr lang="en-US"/>
              <a:pPr>
                <a:defRPr/>
              </a:pPr>
              <a:t>7/13/2017</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D3EEF2FF-14C4-44DB-800B-2001A9D3A48B}" type="slidenum">
              <a:rPr lang="en-US" altLang="en-US"/>
              <a:pPr/>
              <a:t>‹#›</a:t>
            </a:fld>
            <a:endParaRPr lang="en-US" altLang="en-US"/>
          </a:p>
        </p:txBody>
      </p:sp>
    </p:spTree>
    <p:extLst>
      <p:ext uri="{BB962C8B-B14F-4D97-AF65-F5344CB8AC3E}">
        <p14:creationId xmlns:p14="http://schemas.microsoft.com/office/powerpoint/2010/main" val="29941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2467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5378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2932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1684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1270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2618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fld id="{D2B8AD2C-0B6C-437D-9E4E-8233EF79896B}" type="datetime4">
              <a:rPr lang="en-AU"/>
              <a:pPr defTabSz="457200" eaLnBrk="0" fontAlgn="base" hangingPunct="0">
                <a:spcBef>
                  <a:spcPct val="0"/>
                </a:spcBef>
                <a:spcAft>
                  <a:spcPct val="0"/>
                </a:spcAft>
                <a:defRPr/>
              </a:pPr>
              <a:t>13 July 2017</a:t>
            </a:fld>
            <a:endParaRPr lang="en-AU"/>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endParaRPr lang="en-AU"/>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latin typeface="Arial" panose="020B0604020202020204" pitchFamily="34" charset="0"/>
              </a:defRPr>
            </a:lvl1pPr>
          </a:lstStyle>
          <a:p>
            <a:pPr defTabSz="457200" eaLnBrk="0" fontAlgn="base" hangingPunct="0">
              <a:spcBef>
                <a:spcPct val="0"/>
              </a:spcBef>
              <a:spcAft>
                <a:spcPct val="0"/>
              </a:spcAft>
            </a:pPr>
            <a:fld id="{CF5D115A-4316-479D-BA2F-2DF61C24297B}" type="slidenum">
              <a:rPr lang="en-AU" altLang="en-US">
                <a:ea typeface="MS PGothic" panose="020B0600070205080204" pitchFamily="34" charset="-128"/>
              </a:rPr>
              <a:pPr defTabSz="457200" eaLnBrk="0" fontAlgn="base" hangingPunct="0">
                <a:spcBef>
                  <a:spcPct val="0"/>
                </a:spcBef>
                <a:spcAft>
                  <a:spcPct val="0"/>
                </a:spcAft>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2492281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457200" rtl="0" eaLnBrk="0" fontAlgn="base" hangingPunct="0">
        <a:spcBef>
          <a:spcPct val="0"/>
        </a:spcBef>
        <a:spcAft>
          <a:spcPct val="0"/>
        </a:spcAft>
        <a:defRPr sz="2400"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0" fontAlgn="base" hangingPunct="0">
        <a:lnSpc>
          <a:spcPct val="110000"/>
        </a:lnSpc>
        <a:spcBef>
          <a:spcPts val="800"/>
        </a:spcBef>
        <a:spcAft>
          <a:spcPts val="800"/>
        </a:spcAft>
        <a:defRPr sz="2200" b="1" kern="1200">
          <a:solidFill>
            <a:srgbClr val="201547"/>
          </a:solidFill>
          <a:latin typeface="+mn-lt"/>
          <a:ea typeface="MS PGothic" pitchFamily="34" charset="-128"/>
          <a:cs typeface="ＭＳ Ｐゴシック" charset="0"/>
        </a:defRPr>
      </a:lvl1pPr>
      <a:lvl2pPr algn="l" defTabSz="457200" rtl="0" eaLnBrk="0" fontAlgn="base" hangingPunct="0">
        <a:lnSpc>
          <a:spcPct val="110000"/>
        </a:lnSpc>
        <a:spcBef>
          <a:spcPct val="0"/>
        </a:spcBef>
        <a:spcAft>
          <a:spcPts val="800"/>
        </a:spcAft>
        <a:defRPr sz="2000" kern="1200">
          <a:solidFill>
            <a:schemeClr val="tx1"/>
          </a:solidFill>
          <a:latin typeface="+mn-lt"/>
          <a:ea typeface="MS PGothic" pitchFamily="34" charset="-128"/>
          <a:cs typeface="+mn-cs"/>
        </a:defRPr>
      </a:lvl2pPr>
      <a:lvl3pPr marL="250825"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3238"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427936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juKAMBh9J5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611560" y="4221088"/>
            <a:ext cx="6513512" cy="928688"/>
          </a:xfrm>
        </p:spPr>
        <p:txBody>
          <a:bodyPr/>
          <a:lstStyle/>
          <a:p>
            <a:pPr eaLnBrk="1" hangingPunct="1"/>
            <a:r>
              <a:rPr lang="en-AU" altLang="en-US" sz="2200" dirty="0">
                <a:latin typeface="Arial" panose="020B0604020202020204" pitchFamily="34" charset="0"/>
                <a:cs typeface="Arial" panose="020B0604020202020204" pitchFamily="34" charset="0"/>
              </a:rPr>
              <a:t>Bad News </a:t>
            </a:r>
            <a:r>
              <a:rPr lang="en-AU" altLang="en-US" sz="2200" dirty="0" smtClean="0">
                <a:latin typeface="Arial" panose="020B0604020202020204" pitchFamily="34" charset="0"/>
                <a:cs typeface="Arial" panose="020B0604020202020204" pitchFamily="34" charset="0"/>
              </a:rPr>
              <a:t>Mitigation Refresher </a:t>
            </a:r>
            <a:endParaRPr lang="en-AU" alt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8215"/>
          <a:stretch/>
        </p:blipFill>
        <p:spPr>
          <a:xfrm rot="485843">
            <a:off x="5190061" y="2667861"/>
            <a:ext cx="2691894" cy="2932812"/>
          </a:xfrm>
          <a:prstGeom prst="rect">
            <a:avLst/>
          </a:prstGeom>
          <a:effectLst>
            <a:innerShdw blurRad="63500" dist="50800" dir="13500000">
              <a:prstClr val="black">
                <a:alpha val="50000"/>
              </a:prstClr>
            </a:innerShdw>
          </a:effectLst>
        </p:spPr>
      </p:pic>
      <p:sp>
        <p:nvSpPr>
          <p:cNvPr id="4" name="Title 3"/>
          <p:cNvSpPr txBox="1">
            <a:spLocks/>
          </p:cNvSpPr>
          <p:nvPr/>
        </p:nvSpPr>
        <p:spPr bwMode="auto">
          <a:xfrm>
            <a:off x="539552" y="1484784"/>
            <a:ext cx="6513072" cy="15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0" fontAlgn="base" hangingPunct="0">
              <a:spcBef>
                <a:spcPct val="0"/>
              </a:spcBef>
              <a:spcAft>
                <a:spcPct val="0"/>
              </a:spcAft>
              <a:defRPr sz="3200" kern="1200" baseline="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sz="5400" b="1" smtClean="0"/>
              <a:t>Safewards</a:t>
            </a:r>
            <a:endParaRPr lang="en-AU" sz="5400" b="1" dirty="0"/>
          </a:p>
        </p:txBody>
      </p:sp>
    </p:spTree>
    <p:extLst>
      <p:ext uri="{BB962C8B-B14F-4D97-AF65-F5344CB8AC3E}">
        <p14:creationId xmlns:p14="http://schemas.microsoft.com/office/powerpoint/2010/main" val="266131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539750" y="444500"/>
            <a:ext cx="7199313" cy="869950"/>
          </a:xfrm>
        </p:spPr>
        <p:txBody>
          <a:bodyPr lIns="91440" tIns="45720" rIns="91440" bIns="45720" anchor="t"/>
          <a:lstStyle/>
          <a:p>
            <a:pPr algn="ctr" eaLnBrk="1" hangingPunct="1">
              <a:defRPr/>
            </a:pPr>
            <a:r>
              <a:rPr lang="en-US" altLang="en-US" b="1">
                <a:cs typeface="Arial" pitchFamily="34" charset="0"/>
              </a:rPr>
              <a:t>Role of the intervention lead </a:t>
            </a:r>
            <a:r>
              <a:rPr lang="en-US" altLang="en-US" sz="2400">
                <a:cs typeface="Arial" pitchFamily="34" charset="0"/>
              </a:rPr>
              <a:t/>
            </a:r>
            <a:br>
              <a:rPr lang="en-US" altLang="en-US" sz="2400">
                <a:cs typeface="Arial" pitchFamily="34" charset="0"/>
              </a:rPr>
            </a:br>
            <a:endParaRPr lang="en-US" altLang="en-US" sz="2400">
              <a:cs typeface="Arial" pitchFamily="34" charset="0"/>
            </a:endParaRPr>
          </a:p>
        </p:txBody>
      </p:sp>
      <p:sp>
        <p:nvSpPr>
          <p:cNvPr id="56323" name="Content Placeholder 2"/>
          <p:cNvSpPr>
            <a:spLocks noGrp="1"/>
          </p:cNvSpPr>
          <p:nvPr>
            <p:ph idx="1"/>
          </p:nvPr>
        </p:nvSpPr>
        <p:spPr>
          <a:xfrm>
            <a:off x="539750" y="2157413"/>
            <a:ext cx="8243888" cy="3879850"/>
          </a:xfrm>
        </p:spPr>
        <p:txBody>
          <a:bodyPr/>
          <a:lstStyle/>
          <a:p>
            <a:pPr lvl="1" eaLnBrk="1" hangingPunct="1">
              <a:spcAft>
                <a:spcPct val="0"/>
              </a:spcAft>
            </a:pPr>
            <a:r>
              <a:rPr lang="en-US" altLang="en-US" dirty="0"/>
              <a:t>Make sure these two questions are considered by the team at handover: </a:t>
            </a:r>
          </a:p>
          <a:p>
            <a:pPr lvl="1" eaLnBrk="1" hangingPunct="1">
              <a:spcAft>
                <a:spcPct val="0"/>
              </a:spcAft>
            </a:pPr>
            <a:endParaRPr lang="en-US" altLang="en-US" dirty="0"/>
          </a:p>
          <a:p>
            <a:pPr lvl="1" algn="ctr" eaLnBrk="1" hangingPunct="1">
              <a:spcAft>
                <a:spcPct val="0"/>
              </a:spcAft>
              <a:buFontTx/>
              <a:buAutoNum type="arabicPeriod"/>
            </a:pPr>
            <a:r>
              <a:rPr lang="en-US" altLang="en-US" dirty="0">
                <a:solidFill>
                  <a:srgbClr val="21A18D"/>
                </a:solidFill>
              </a:rPr>
              <a:t>Has anyone received any bad news over the past shift?    If they have, how can we support them? </a:t>
            </a:r>
          </a:p>
          <a:p>
            <a:pPr lvl="1" algn="ctr" eaLnBrk="1" hangingPunct="1">
              <a:spcAft>
                <a:spcPct val="0"/>
              </a:spcAft>
              <a:buFontTx/>
              <a:buAutoNum type="arabicPeriod"/>
            </a:pPr>
            <a:endParaRPr lang="en-US" altLang="en-US" dirty="0">
              <a:solidFill>
                <a:srgbClr val="21A18D"/>
              </a:solidFill>
            </a:endParaRPr>
          </a:p>
          <a:p>
            <a:pPr lvl="1" algn="ctr" eaLnBrk="1" hangingPunct="1">
              <a:spcAft>
                <a:spcPct val="0"/>
              </a:spcAft>
              <a:buFontTx/>
              <a:buAutoNum type="arabicPeriod"/>
            </a:pPr>
            <a:r>
              <a:rPr lang="en-US" altLang="en-US" dirty="0">
                <a:solidFill>
                  <a:srgbClr val="21A18D"/>
                </a:solidFill>
              </a:rPr>
              <a:t>Is anyone likely to receive bad news during the coming shift, and if so, how are we going to manage that? </a:t>
            </a:r>
          </a:p>
          <a:p>
            <a:pPr lvl="1" eaLnBrk="1" hangingPunct="1">
              <a:spcAft>
                <a:spcPct val="0"/>
              </a:spcAft>
              <a:buFont typeface="Arial" panose="020B0604020202020204" pitchFamily="34" charset="0"/>
              <a:buChar char="•"/>
            </a:pPr>
            <a:endParaRPr lang="en-US" altLang="en-US" dirty="0"/>
          </a:p>
        </p:txBody>
      </p:sp>
    </p:spTree>
    <p:extLst>
      <p:ext uri="{BB962C8B-B14F-4D97-AF65-F5344CB8AC3E}">
        <p14:creationId xmlns:p14="http://schemas.microsoft.com/office/powerpoint/2010/main" val="32570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39750" y="444500"/>
            <a:ext cx="7199313" cy="769938"/>
          </a:xfrm>
        </p:spPr>
        <p:txBody>
          <a:bodyPr lIns="91440" tIns="45720" rIns="91440" bIns="45720" anchor="t"/>
          <a:lstStyle/>
          <a:p>
            <a:pPr algn="ctr" eaLnBrk="1" hangingPunct="1">
              <a:defRPr/>
            </a:pPr>
            <a:r>
              <a:rPr lang="en-GB" altLang="en-US" b="1">
                <a:cs typeface="Arial" pitchFamily="34" charset="0"/>
              </a:rPr>
              <a:t>Bad news mitigation fidelity</a:t>
            </a:r>
          </a:p>
        </p:txBody>
      </p:sp>
      <p:sp>
        <p:nvSpPr>
          <p:cNvPr id="71683" name="Content Placeholder 2"/>
          <p:cNvSpPr>
            <a:spLocks noGrp="1"/>
          </p:cNvSpPr>
          <p:nvPr>
            <p:ph idx="1"/>
          </p:nvPr>
        </p:nvSpPr>
        <p:spPr>
          <a:xfrm>
            <a:off x="3781425" y="4384675"/>
            <a:ext cx="4862513" cy="2089150"/>
          </a:xfrm>
        </p:spPr>
        <p:txBody>
          <a:bodyPr lIns="91440" tIns="45720" rIns="91440" bIns="45720"/>
          <a:lstStyle/>
          <a:p>
            <a:pPr marL="285750" lvl="1" indent="-285750" eaLnBrk="1" hangingPunct="1">
              <a:spcAft>
                <a:spcPts val="600"/>
              </a:spcAft>
              <a:buFont typeface="Arial" panose="020B0604020202020204" pitchFamily="34" charset="0"/>
              <a:buChar char="•"/>
              <a:defRPr/>
            </a:pPr>
            <a:r>
              <a:rPr lang="en-GB" altLang="en-US" sz="1800" dirty="0">
                <a:ea typeface="ＭＳ Ｐゴシック" charset="0"/>
              </a:rPr>
              <a:t>A way of protecting patients from life or threatening them with consequences or assuming how they will feel</a:t>
            </a:r>
          </a:p>
          <a:p>
            <a:pPr marL="285750" lvl="1" indent="-285750" eaLnBrk="1" hangingPunct="1">
              <a:spcAft>
                <a:spcPts val="600"/>
              </a:spcAft>
              <a:buFont typeface="Arial" panose="020B0604020202020204" pitchFamily="34" charset="0"/>
              <a:buChar char="•"/>
              <a:defRPr/>
            </a:pPr>
            <a:r>
              <a:rPr lang="en-GB" altLang="en-US" sz="1800" dirty="0">
                <a:ea typeface="ＭＳ Ｐゴシック" charset="0"/>
              </a:rPr>
              <a:t>Attaching the phrase ‘I am sorry to let you know’ when we tell patients they cannot have something they desperately want</a:t>
            </a:r>
          </a:p>
          <a:p>
            <a:pPr lvl="1" eaLnBrk="1" hangingPunct="1">
              <a:spcAft>
                <a:spcPts val="600"/>
              </a:spcAft>
              <a:buFont typeface="Arial" panose="020B0604020202020204" pitchFamily="34" charset="0"/>
              <a:buNone/>
              <a:defRPr/>
            </a:pPr>
            <a:endParaRPr lang="en-GB" altLang="en-US" sz="1800" dirty="0">
              <a:ea typeface="ＭＳ Ｐゴシック" charset="0"/>
            </a:endParaRPr>
          </a:p>
          <a:p>
            <a:pPr eaLnBrk="1" hangingPunct="1">
              <a:defRPr/>
            </a:pPr>
            <a:endParaRPr lang="en-GB" altLang="en-US" dirty="0">
              <a:ea typeface="ＭＳ Ｐゴシック" charset="0"/>
            </a:endParaRPr>
          </a:p>
        </p:txBody>
      </p:sp>
      <p:sp>
        <p:nvSpPr>
          <p:cNvPr id="5" name="Rectangle 4"/>
          <p:cNvSpPr>
            <a:spLocks noChangeArrowheads="1"/>
          </p:cNvSpPr>
          <p:nvPr/>
        </p:nvSpPr>
        <p:spPr bwMode="auto">
          <a:xfrm>
            <a:off x="495300" y="2166938"/>
            <a:ext cx="2273300" cy="1365250"/>
          </a:xfrm>
          <a:prstGeom prst="rect">
            <a:avLst/>
          </a:prstGeom>
          <a:solidFill>
            <a:srgbClr val="51BD89"/>
          </a:solidFill>
          <a:ln w="9525">
            <a:solidFill>
              <a:srgbClr val="51BD89"/>
            </a:solidFill>
            <a:miter lim="800000"/>
            <a:headEnd/>
            <a:tailEnd/>
          </a:ln>
          <a:effectLst>
            <a:outerShdw blurRad="40000" dist="23000" dir="5400000" rotWithShape="0">
              <a:srgbClr val="808080">
                <a:alpha val="34998"/>
              </a:srgbClr>
            </a:outerShdw>
          </a:effectLst>
        </p:spPr>
        <p:txBody>
          <a:bodyPr anchor="ctr"/>
          <a:lstStyle/>
          <a:p>
            <a:pPr algn="ctr" defTabSz="457200">
              <a:defRPr/>
            </a:pPr>
            <a:r>
              <a:rPr lang="en-US" sz="2800" b="1" dirty="0">
                <a:solidFill>
                  <a:prstClr val="black"/>
                </a:solidFill>
                <a:ea typeface="MS PGothic" panose="020B0600070205080204" pitchFamily="34" charset="-128"/>
              </a:rPr>
              <a:t>Bad news mitigation</a:t>
            </a:r>
          </a:p>
          <a:p>
            <a:pPr algn="ctr" defTabSz="457200">
              <a:defRPr/>
            </a:pPr>
            <a:r>
              <a:rPr lang="en-US" sz="2800" b="1" dirty="0">
                <a:solidFill>
                  <a:prstClr val="black"/>
                </a:solidFill>
                <a:ea typeface="MS PGothic" panose="020B0600070205080204" pitchFamily="34" charset="-128"/>
              </a:rPr>
              <a:t>IS</a:t>
            </a:r>
          </a:p>
        </p:txBody>
      </p:sp>
      <p:sp>
        <p:nvSpPr>
          <p:cNvPr id="58373" name="TextBox 5"/>
          <p:cNvSpPr txBox="1">
            <a:spLocks noChangeArrowheads="1"/>
          </p:cNvSpPr>
          <p:nvPr/>
        </p:nvSpPr>
        <p:spPr bwMode="auto">
          <a:xfrm>
            <a:off x="3035300" y="2446338"/>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4000">
                <a:solidFill>
                  <a:srgbClr val="000000"/>
                </a:solidFill>
              </a:rPr>
              <a:t>=</a:t>
            </a:r>
          </a:p>
        </p:txBody>
      </p:sp>
      <p:sp>
        <p:nvSpPr>
          <p:cNvPr id="7" name="Rectangle 6"/>
          <p:cNvSpPr>
            <a:spLocks noChangeArrowheads="1"/>
          </p:cNvSpPr>
          <p:nvPr/>
        </p:nvSpPr>
        <p:spPr bwMode="auto">
          <a:xfrm>
            <a:off x="495300" y="4659313"/>
            <a:ext cx="2273300" cy="1416050"/>
          </a:xfrm>
          <a:prstGeom prst="rect">
            <a:avLst/>
          </a:prstGeom>
          <a:solidFill>
            <a:srgbClr val="FFFF00"/>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defTabSz="457200">
              <a:defRPr/>
            </a:pPr>
            <a:r>
              <a:rPr lang="en-US" sz="2800" b="1" dirty="0">
                <a:solidFill>
                  <a:prstClr val="black"/>
                </a:solidFill>
                <a:ea typeface="MS PGothic" panose="020B0600070205080204" pitchFamily="34" charset="-128"/>
              </a:rPr>
              <a:t>Bad news mitigation</a:t>
            </a:r>
          </a:p>
          <a:p>
            <a:pPr algn="ctr" defTabSz="457200">
              <a:defRPr/>
            </a:pPr>
            <a:r>
              <a:rPr lang="en-US" sz="2800" b="1" dirty="0">
                <a:solidFill>
                  <a:srgbClr val="FF0000"/>
                </a:solidFill>
                <a:ea typeface="MS PGothic" panose="020B0600070205080204" pitchFamily="34" charset="-128"/>
              </a:rPr>
              <a:t>IS NOT </a:t>
            </a:r>
          </a:p>
        </p:txBody>
      </p:sp>
      <p:sp>
        <p:nvSpPr>
          <p:cNvPr id="58375" name="Rectangle 7"/>
          <p:cNvSpPr>
            <a:spLocks noChangeArrowheads="1"/>
          </p:cNvSpPr>
          <p:nvPr/>
        </p:nvSpPr>
        <p:spPr bwMode="auto">
          <a:xfrm>
            <a:off x="3756025" y="1757363"/>
            <a:ext cx="51847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ts val="600"/>
              </a:spcAft>
              <a:buFont typeface="Arial" panose="020B0604020202020204" pitchFamily="34" charset="0"/>
              <a:buChar char="•"/>
            </a:pPr>
            <a:r>
              <a:rPr lang="en-GB" altLang="en-US">
                <a:solidFill>
                  <a:srgbClr val="000000"/>
                </a:solidFill>
                <a:latin typeface="Arial" panose="020B0604020202020204" pitchFamily="34" charset="0"/>
              </a:rPr>
              <a:t>A proactive way to reach out to people before there is a reactive need to</a:t>
            </a:r>
          </a:p>
          <a:p>
            <a:pPr defTabSz="457200" fontAlgn="base">
              <a:spcBef>
                <a:spcPct val="0"/>
              </a:spcBef>
              <a:spcAft>
                <a:spcPts val="600"/>
              </a:spcAft>
              <a:buFont typeface="Arial" panose="020B0604020202020204" pitchFamily="34" charset="0"/>
              <a:buChar char="•"/>
            </a:pPr>
            <a:r>
              <a:rPr lang="en-GB" altLang="en-US">
                <a:solidFill>
                  <a:srgbClr val="000000"/>
                </a:solidFill>
                <a:latin typeface="Arial" panose="020B0604020202020204" pitchFamily="34" charset="0"/>
              </a:rPr>
              <a:t>Keeping staff aware and looking for occasions when people might get upsetting news and delivering emotional support quickly</a:t>
            </a:r>
          </a:p>
          <a:p>
            <a:pPr defTabSz="457200" fontAlgn="base">
              <a:spcBef>
                <a:spcPct val="0"/>
              </a:spcBef>
              <a:spcAft>
                <a:spcPts val="600"/>
              </a:spcAft>
              <a:buFont typeface="Arial" panose="020B0604020202020204" pitchFamily="34" charset="0"/>
              <a:buChar char="•"/>
            </a:pPr>
            <a:r>
              <a:rPr lang="en-GB" altLang="en-US">
                <a:solidFill>
                  <a:srgbClr val="000000"/>
                </a:solidFill>
                <a:latin typeface="Arial" panose="020B0604020202020204" pitchFamily="34" charset="0"/>
              </a:rPr>
              <a:t>Giving patients enough information so they can determine whether it’s bad news or not </a:t>
            </a:r>
          </a:p>
        </p:txBody>
      </p:sp>
      <p:sp>
        <p:nvSpPr>
          <p:cNvPr id="58376" name="TextBox 8"/>
          <p:cNvSpPr txBox="1">
            <a:spLocks noChangeArrowheads="1"/>
          </p:cNvSpPr>
          <p:nvPr/>
        </p:nvSpPr>
        <p:spPr bwMode="auto">
          <a:xfrm>
            <a:off x="3035300" y="4972050"/>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4000">
                <a:solidFill>
                  <a:srgbClr val="000000"/>
                </a:solidFill>
              </a:rPr>
              <a:t>≠</a:t>
            </a:r>
          </a:p>
        </p:txBody>
      </p:sp>
    </p:spTree>
    <p:extLst>
      <p:ext uri="{BB962C8B-B14F-4D97-AF65-F5344CB8AC3E}">
        <p14:creationId xmlns:p14="http://schemas.microsoft.com/office/powerpoint/2010/main" val="47088067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GB" b="1" dirty="0">
                <a:ea typeface="MS PGothic" charset="0"/>
                <a:cs typeface="Arial" panose="020B0604020202020204" pitchFamily="34" charset="0"/>
              </a:rPr>
              <a:t>Bad news mitigation </a:t>
            </a:r>
            <a:r>
              <a:rPr lang="en-GB" b="1" dirty="0">
                <a:ea typeface="+mn-ea"/>
                <a:cs typeface="Arial" panose="020B0604020202020204" pitchFamily="34" charset="0"/>
              </a:rPr>
              <a:t>adjustments</a:t>
            </a:r>
          </a:p>
        </p:txBody>
      </p:sp>
      <p:sp>
        <p:nvSpPr>
          <p:cNvPr id="3" name="Content Placeholder 2"/>
          <p:cNvSpPr>
            <a:spLocks noGrp="1"/>
          </p:cNvSpPr>
          <p:nvPr>
            <p:ph idx="1"/>
          </p:nvPr>
        </p:nvSpPr>
        <p:spPr>
          <a:xfrm>
            <a:off x="625475" y="2168525"/>
            <a:ext cx="8072438" cy="4294188"/>
          </a:xfrm>
        </p:spPr>
        <p:txBody>
          <a:bodyPr lIns="91440" tIns="45720" rIns="91440" bIns="45720"/>
          <a:lstStyle/>
          <a:p>
            <a:pPr marL="2336800" lvl="1" indent="-2336800" eaLnBrk="1" hangingPunct="1">
              <a:spcBef>
                <a:spcPts val="1000"/>
              </a:spcBef>
              <a:spcAft>
                <a:spcPts val="1000"/>
              </a:spcAft>
            </a:pPr>
            <a:r>
              <a:rPr lang="en-GB" altLang="en-US" b="1"/>
              <a:t>CAMHS	</a:t>
            </a:r>
            <a:r>
              <a:rPr lang="en-GB" altLang="en-US"/>
              <a:t>None, but understanding for meaning and relevance to age group</a:t>
            </a:r>
          </a:p>
          <a:p>
            <a:pPr marL="2336800" lvl="1" indent="-2336800" eaLnBrk="1" hangingPunct="1">
              <a:spcBef>
                <a:spcPts val="1000"/>
              </a:spcBef>
              <a:spcAft>
                <a:spcPts val="1000"/>
              </a:spcAft>
            </a:pPr>
            <a:r>
              <a:rPr lang="en-GB" altLang="en-US" b="1"/>
              <a:t>Forensic	</a:t>
            </a:r>
            <a:r>
              <a:rPr lang="en-GB" altLang="en-US"/>
              <a:t>None</a:t>
            </a:r>
          </a:p>
          <a:p>
            <a:pPr marL="2336800" lvl="1" indent="-2336800" eaLnBrk="1" hangingPunct="1">
              <a:spcBef>
                <a:spcPts val="1000"/>
              </a:spcBef>
              <a:spcAft>
                <a:spcPts val="1000"/>
              </a:spcAft>
            </a:pPr>
            <a:r>
              <a:rPr lang="en-GB" altLang="en-US" b="1"/>
              <a:t>Older people	</a:t>
            </a:r>
            <a:r>
              <a:rPr lang="en-GB" altLang="en-US"/>
              <a:t>None, but understanding for meaning and relevance to age group</a:t>
            </a:r>
            <a:endParaRPr lang="en-GB" altLang="en-US">
              <a:solidFill>
                <a:srgbClr val="8000FF"/>
              </a:solidFill>
            </a:endParaRPr>
          </a:p>
        </p:txBody>
      </p:sp>
    </p:spTree>
    <p:extLst>
      <p:ext uri="{BB962C8B-B14F-4D97-AF65-F5344CB8AC3E}">
        <p14:creationId xmlns:p14="http://schemas.microsoft.com/office/powerpoint/2010/main" val="2541033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57764"/>
                <a:ext cx="4945476" cy="473976"/>
              </a:xfrm>
              <a:prstGeom prst="rect">
                <a:avLst/>
              </a:prstGeom>
              <a:noFill/>
            </p:spPr>
            <p:txBody>
              <a:bodyPr wrap="square" rtlCol="0">
                <a:spAutoFit/>
              </a:bodyPr>
              <a:lstStyle/>
              <a:p>
                <a:pPr algn="ctr" defTabSz="457200"/>
                <a:r>
                  <a:rPr lang="en-AU" sz="1200" b="1" dirty="0">
                    <a:solidFill>
                      <a:prstClr val="white"/>
                    </a:solidFill>
                  </a:rPr>
                  <a:t>Outside</a:t>
                </a:r>
                <a:r>
                  <a:rPr lang="en-AU" sz="1600" b="1" dirty="0">
                    <a:solidFill>
                      <a:prstClr val="white"/>
                    </a:solidFill>
                  </a:rPr>
                  <a:t> </a:t>
                </a:r>
                <a:r>
                  <a:rPr lang="en-AU" sz="1200" b="1" dirty="0">
                    <a:solidFill>
                      <a:prstClr val="white"/>
                    </a:solidFill>
                  </a:rPr>
                  <a:t>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430888"/>
              </a:xfrm>
              <a:prstGeom prst="rect">
                <a:avLst/>
              </a:prstGeom>
              <a:noFill/>
            </p:spPr>
            <p:txBody>
              <a:bodyPr wrap="square" rtlCol="0">
                <a:spAutoFit/>
              </a:bodyPr>
              <a:lstStyle/>
              <a:p>
                <a:pPr algn="ctr" defTabSz="457200"/>
                <a:r>
                  <a:rPr lang="en-AU" sz="1400" b="1" dirty="0">
                    <a:solidFill>
                      <a:prstClr val="white"/>
                    </a:solidFill>
                  </a:rPr>
                  <a:t>Patient Community</a:t>
                </a:r>
              </a:p>
            </p:txBody>
          </p:sp>
          <p:sp>
            <p:nvSpPr>
              <p:cNvPr id="36" name="TextBox 35"/>
              <p:cNvSpPr txBox="1"/>
              <p:nvPr/>
            </p:nvSpPr>
            <p:spPr>
              <a:xfrm>
                <a:off x="3813830" y="8898549"/>
                <a:ext cx="4945476" cy="430888"/>
              </a:xfrm>
              <a:prstGeom prst="rect">
                <a:avLst/>
              </a:prstGeom>
              <a:noFill/>
            </p:spPr>
            <p:txBody>
              <a:bodyPr wrap="square" rtlCol="0">
                <a:spAutoFit/>
              </a:bodyPr>
              <a:lstStyle/>
              <a:p>
                <a:pPr algn="ctr" defTabSz="457200"/>
                <a:r>
                  <a:rPr lang="en-AU" sz="1400" b="1" dirty="0">
                    <a:solidFill>
                      <a:prstClr val="white"/>
                    </a:solidFill>
                  </a:rPr>
                  <a:t>Staff Team</a:t>
                </a:r>
              </a:p>
            </p:txBody>
          </p:sp>
          <p:sp>
            <p:nvSpPr>
              <p:cNvPr id="37" name="TextBox 36"/>
              <p:cNvSpPr txBox="1"/>
              <p:nvPr/>
            </p:nvSpPr>
            <p:spPr>
              <a:xfrm rot="3600000">
                <a:off x="7513647" y="2490770"/>
                <a:ext cx="4945476" cy="430888"/>
              </a:xfrm>
              <a:prstGeom prst="rect">
                <a:avLst/>
              </a:prstGeom>
              <a:noFill/>
            </p:spPr>
            <p:txBody>
              <a:bodyPr wrap="square" rtlCol="0">
                <a:spAutoFit/>
              </a:bodyPr>
              <a:lstStyle/>
              <a:p>
                <a:pPr algn="ctr" defTabSz="457200"/>
                <a:r>
                  <a:rPr lang="en-AU" sz="1400" b="1" dirty="0">
                    <a:solidFill>
                      <a:prstClr val="white"/>
                    </a:solidFill>
                  </a:rPr>
                  <a:t>Patient Characteristics</a:t>
                </a:r>
              </a:p>
            </p:txBody>
          </p:sp>
          <p:sp>
            <p:nvSpPr>
              <p:cNvPr id="39" name="TextBox 38"/>
              <p:cNvSpPr txBox="1"/>
              <p:nvPr/>
            </p:nvSpPr>
            <p:spPr>
              <a:xfrm rot="18000000">
                <a:off x="7483832" y="6815523"/>
                <a:ext cx="4945476" cy="430888"/>
              </a:xfrm>
              <a:prstGeom prst="rect">
                <a:avLst/>
              </a:prstGeom>
              <a:noFill/>
            </p:spPr>
            <p:txBody>
              <a:bodyPr wrap="square" rtlCol="0">
                <a:spAutoFit/>
              </a:bodyPr>
              <a:lstStyle/>
              <a:p>
                <a:pPr algn="ctr" defTabSz="457200"/>
                <a:r>
                  <a:rPr lang="en-AU" sz="1400" dirty="0">
                    <a:solidFill>
                      <a:prstClr val="white"/>
                    </a:solidFill>
                  </a:rPr>
                  <a:t>Regulatory Framework</a:t>
                </a:r>
              </a:p>
            </p:txBody>
          </p:sp>
          <p:sp>
            <p:nvSpPr>
              <p:cNvPr id="40" name="TextBox 39"/>
              <p:cNvSpPr txBox="1"/>
              <p:nvPr/>
            </p:nvSpPr>
            <p:spPr>
              <a:xfrm rot="3600000">
                <a:off x="8817" y="6630670"/>
                <a:ext cx="4945476" cy="430888"/>
              </a:xfrm>
              <a:prstGeom prst="rect">
                <a:avLst/>
              </a:prstGeom>
              <a:noFill/>
            </p:spPr>
            <p:txBody>
              <a:bodyPr wrap="square" rtlCol="0">
                <a:spAutoFit/>
              </a:bodyPr>
              <a:lstStyle/>
              <a:p>
                <a:pPr algn="ctr" defTabSz="457200"/>
                <a:r>
                  <a:rPr lang="en-AU" sz="1400" b="1" dirty="0">
                    <a:solidFill>
                      <a:prstClr val="white"/>
                    </a:solidFill>
                  </a:rPr>
                  <a:t>Physical Environment</a:t>
                </a:r>
              </a:p>
            </p:txBody>
          </p:sp>
          <p:sp>
            <p:nvSpPr>
              <p:cNvPr id="41" name="TextBox 40"/>
              <p:cNvSpPr txBox="1"/>
              <p:nvPr/>
            </p:nvSpPr>
            <p:spPr>
              <a:xfrm>
                <a:off x="4535709" y="792955"/>
                <a:ext cx="3547033" cy="517065"/>
              </a:xfrm>
              <a:prstGeom prst="rect">
                <a:avLst/>
              </a:prstGeom>
              <a:noFill/>
            </p:spPr>
            <p:txBody>
              <a:bodyPr wrap="square" rtlCol="0">
                <a:spAutoFit/>
              </a:bodyPr>
              <a:lstStyle/>
              <a:p>
                <a:pPr algn="ctr" defTabSz="457200"/>
                <a:r>
                  <a:rPr lang="en-AU" sz="1100" b="1" dirty="0">
                    <a:solidFill>
                      <a:prstClr val="white"/>
                    </a:solidFill>
                  </a:rPr>
                  <a:t>Patient – patient interaction</a:t>
                </a:r>
              </a:p>
              <a:p>
                <a:pPr algn="ctr" defTabSz="457200"/>
                <a:r>
                  <a:rPr lang="en-AU" sz="700" dirty="0">
                    <a:solidFill>
                      <a:prstClr val="white"/>
                    </a:solidFill>
                  </a:rPr>
                  <a:t>Contagion &amp; discord</a:t>
                </a:r>
              </a:p>
            </p:txBody>
          </p:sp>
          <p:sp>
            <p:nvSpPr>
              <p:cNvPr id="43" name="TextBox 42"/>
              <p:cNvSpPr txBox="1"/>
              <p:nvPr/>
            </p:nvSpPr>
            <p:spPr>
              <a:xfrm>
                <a:off x="4577884" y="1247034"/>
                <a:ext cx="3519303" cy="657103"/>
              </a:xfrm>
              <a:prstGeom prst="rect">
                <a:avLst/>
              </a:prstGeom>
              <a:noFill/>
            </p:spPr>
            <p:txBody>
              <a:bodyPr wrap="square" rtlCol="0">
                <a:spAutoFit/>
              </a:bodyPr>
              <a:lstStyle/>
              <a:p>
                <a:pPr algn="ctr" defTabSz="457200"/>
                <a:r>
                  <a:rPr lang="en-AU" sz="1050" b="1" dirty="0">
                    <a:solidFill>
                      <a:prstClr val="white"/>
                    </a:solidFill>
                  </a:rPr>
                  <a:t>Patient Modifiers</a:t>
                </a:r>
              </a:p>
              <a:p>
                <a:pPr algn="ctr" defTabSz="457200"/>
                <a:r>
                  <a:rPr lang="en-AU" sz="700" dirty="0">
                    <a:solidFill>
                      <a:prstClr val="white"/>
                    </a:solidFill>
                  </a:rPr>
                  <a:t>Anxiety management, Mutual support, Moral commitments, Psychological understanding, Technical mastery</a:t>
                </a: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1904690"/>
                <a:ext cx="2723271" cy="807913"/>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Explanation/information, Role modelling, Patient education, Removal of means, Presence &amp; presence+</a:t>
                </a: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2722962"/>
                <a:ext cx="1943232" cy="1206484"/>
              </a:xfrm>
              <a:prstGeom prst="rect">
                <a:avLst/>
              </a:prstGeom>
              <a:noFill/>
            </p:spPr>
            <p:txBody>
              <a:bodyPr wrap="square" rtlCol="0">
                <a:spAutoFit/>
              </a:bodyPr>
              <a:lstStyle/>
              <a:p>
                <a:pPr algn="ctr" defTabSz="457200"/>
                <a:r>
                  <a:rPr lang="en-AU" sz="1000" b="1" dirty="0">
                    <a:solidFill>
                      <a:prstClr val="white"/>
                    </a:solidFill>
                  </a:rPr>
                  <a:t>Flashpoints</a:t>
                </a:r>
                <a:endParaRPr lang="en-AU" sz="900" b="1" dirty="0">
                  <a:solidFill>
                    <a:prstClr val="white"/>
                  </a:solidFill>
                </a:endParaRPr>
              </a:p>
              <a:p>
                <a:pPr algn="ctr" defTabSz="457200"/>
                <a:r>
                  <a:rPr lang="en-AU" sz="800" dirty="0">
                    <a:solidFill>
                      <a:prstClr val="white"/>
                    </a:solidFill>
                  </a:rPr>
                  <a:t>Assembly/crowding/activity Queuing/waiting/noise Staff/</a:t>
                </a:r>
                <a:r>
                  <a:rPr lang="en-AU" sz="800" dirty="0" err="1">
                    <a:solidFill>
                      <a:prstClr val="white"/>
                    </a:solidFill>
                  </a:rPr>
                  <a:t>pt</a:t>
                </a:r>
                <a:r>
                  <a:rPr lang="en-AU" sz="800" dirty="0">
                    <a:solidFill>
                      <a:prstClr val="white"/>
                    </a:solidFill>
                  </a:rPr>
                  <a:t> turnover/change Bullying/stealing/</a:t>
                </a:r>
              </a:p>
              <a:p>
                <a:pPr algn="ctr" defTabSz="457200"/>
                <a:r>
                  <a:rPr lang="en-AU" sz="800" dirty="0">
                    <a:solidFill>
                      <a:prstClr val="white"/>
                    </a:solidFill>
                  </a:rPr>
                  <a:t>prop. damage</a:t>
                </a: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600764"/>
                <a:ext cx="3861352" cy="775597"/>
              </a:xfrm>
              <a:prstGeom prst="rect">
                <a:avLst/>
              </a:prstGeom>
              <a:noFill/>
            </p:spPr>
            <p:txBody>
              <a:bodyPr wrap="square" rtlCol="0">
                <a:spAutoFit/>
              </a:bodyPr>
              <a:lstStyle/>
              <a:p>
                <a:pPr algn="ctr" defTabSz="457200"/>
                <a:r>
                  <a:rPr lang="en-AU" sz="1200" b="1" dirty="0">
                    <a:solidFill>
                      <a:prstClr val="white"/>
                    </a:solidFill>
                  </a:rPr>
                  <a:t>Symptoms &amp; demography</a:t>
                </a:r>
              </a:p>
              <a:p>
                <a:pPr algn="ctr" defTabSz="457200"/>
                <a:r>
                  <a:rPr lang="en-AU" sz="900" dirty="0">
                    <a:solidFill>
                      <a:prstClr val="white"/>
                    </a:solidFill>
                  </a:rPr>
                  <a:t>Paranoia, PD traits, Irritability/</a:t>
                </a:r>
                <a:r>
                  <a:rPr lang="en-AU" sz="900" dirty="0" err="1">
                    <a:solidFill>
                      <a:prstClr val="white"/>
                    </a:solidFill>
                  </a:rPr>
                  <a:t>disinhib</a:t>
                </a:r>
                <a:r>
                  <a:rPr lang="en-AU" sz="900" dirty="0">
                    <a:solidFill>
                      <a:prstClr val="white"/>
                    </a:solidFill>
                  </a:rPr>
                  <a:t>., Abused, Male, </a:t>
                </a:r>
                <a:r>
                  <a:rPr lang="en-AU" sz="900" dirty="0" err="1">
                    <a:solidFill>
                      <a:prstClr val="white"/>
                    </a:solidFill>
                  </a:rPr>
                  <a:t>Alc</a:t>
                </a:r>
                <a:r>
                  <a:rPr lang="en-AU" sz="900" dirty="0">
                    <a:solidFill>
                      <a:prstClr val="white"/>
                    </a:solidFill>
                  </a:rPr>
                  <a:t>/drugs, Depression, Insight, Delusions, </a:t>
                </a:r>
                <a:r>
                  <a:rPr lang="en-AU" sz="900" dirty="0" err="1">
                    <a:solidFill>
                      <a:prstClr val="white"/>
                    </a:solidFill>
                  </a:rPr>
                  <a:t>Hall.s</a:t>
                </a:r>
                <a:r>
                  <a:rPr lang="en-AU" sz="900" dirty="0">
                    <a:solidFill>
                      <a:prstClr val="white"/>
                    </a:solidFill>
                  </a:rPr>
                  <a:t>, Young</a:t>
                </a: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189432"/>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Pharmacotherapy</a:t>
                </a:r>
              </a:p>
              <a:p>
                <a:pPr algn="ctr" defTabSz="457200"/>
                <a:r>
                  <a:rPr lang="en-AU" sz="700" dirty="0">
                    <a:solidFill>
                      <a:prstClr val="white"/>
                    </a:solidFill>
                  </a:rPr>
                  <a:t>Psychotherapy &amp; functional analysis</a:t>
                </a:r>
              </a:p>
              <a:p>
                <a:pPr algn="ctr" defTabSz="457200"/>
                <a:r>
                  <a:rPr lang="en-AU" sz="700" dirty="0">
                    <a:solidFill>
                      <a:prstClr val="white"/>
                    </a:solidFill>
                  </a:rPr>
                  <a:t>Nursing support &amp; interventions</a:t>
                </a: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604592"/>
                <a:ext cx="1943232" cy="1034130"/>
              </a:xfrm>
              <a:prstGeom prst="rect">
                <a:avLst/>
              </a:prstGeom>
              <a:noFill/>
            </p:spPr>
            <p:txBody>
              <a:bodyPr wrap="square" rtlCol="0">
                <a:spAutoFit/>
              </a:bodyPr>
              <a:lstStyle/>
              <a:p>
                <a:pPr algn="ctr" defTabSz="457200"/>
                <a:r>
                  <a:rPr lang="en-AU" sz="1000" b="1" dirty="0">
                    <a:solidFill>
                      <a:srgbClr val="3A0066"/>
                    </a:solidFill>
                  </a:rPr>
                  <a:t>Flashpoints</a:t>
                </a:r>
                <a:endParaRPr lang="en-AU" sz="900" b="1" dirty="0">
                  <a:solidFill>
                    <a:srgbClr val="3A0066"/>
                  </a:solidFill>
                </a:endParaRPr>
              </a:p>
              <a:p>
                <a:pPr algn="ctr" defTabSz="457200"/>
                <a:r>
                  <a:rPr lang="en-AU" sz="800" dirty="0">
                    <a:solidFill>
                      <a:srgbClr val="3A0066"/>
                    </a:solidFill>
                  </a:rPr>
                  <a:t>Exacerbations;</a:t>
                </a:r>
              </a:p>
              <a:p>
                <a:pPr algn="ctr" defTabSz="457200"/>
                <a:r>
                  <a:rPr lang="en-AU" sz="800" dirty="0">
                    <a:solidFill>
                      <a:srgbClr val="3A0066"/>
                    </a:solidFill>
                  </a:rPr>
                  <a:t>Independence/identity</a:t>
                </a:r>
              </a:p>
              <a:p>
                <a:pPr algn="ctr" defTabSz="457200"/>
                <a:r>
                  <a:rPr lang="en-AU" sz="800" dirty="0">
                    <a:solidFill>
                      <a:srgbClr val="3A0066"/>
                    </a:solidFill>
                  </a:rPr>
                  <a:t>Acuity/severity</a:t>
                </a:r>
              </a:p>
              <a:p>
                <a:pPr algn="ctr" defTabSz="457200"/>
                <a:endParaRPr lang="en-AU" sz="8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600213"/>
                <a:ext cx="1624617" cy="947951"/>
              </a:xfrm>
              <a:prstGeom prst="rect">
                <a:avLst/>
              </a:prstGeom>
              <a:noFill/>
            </p:spPr>
            <p:txBody>
              <a:bodyPr wrap="square" rtlCol="0">
                <a:spAutoFit/>
              </a:bodyPr>
              <a:lstStyle/>
              <a:p>
                <a:pPr algn="ctr" defTabSz="457200"/>
                <a:r>
                  <a:rPr lang="en-AU" sz="1000" b="1" dirty="0">
                    <a:solidFill>
                      <a:srgbClr val="31601A"/>
                    </a:solidFill>
                  </a:rPr>
                  <a:t>Flashpoints</a:t>
                </a:r>
                <a:endParaRPr lang="en-AU" sz="800" dirty="0">
                  <a:solidFill>
                    <a:srgbClr val="31601A"/>
                  </a:solidFill>
                </a:endParaRPr>
              </a:p>
              <a:p>
                <a:pPr algn="ctr" defTabSz="457200"/>
                <a:r>
                  <a:rPr lang="en-AU" sz="700" dirty="0">
                    <a:solidFill>
                      <a:srgbClr val="31601A"/>
                    </a:solidFill>
                  </a:rPr>
                  <a:t>Bad news, Home crisis, Loss of relationship or accommodation, Argument</a:t>
                </a:r>
              </a:p>
            </p:txBody>
          </p:sp>
          <p:sp>
            <p:nvSpPr>
              <p:cNvPr id="66" name="TextBox 65"/>
              <p:cNvSpPr txBox="1"/>
              <p:nvPr/>
            </p:nvSpPr>
            <p:spPr>
              <a:xfrm rot="18000000" flipH="1">
                <a:off x="2774500" y="3260930"/>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Carer/relative involvement</a:t>
                </a:r>
              </a:p>
              <a:p>
                <a:pPr algn="ctr" defTabSz="457200"/>
                <a:r>
                  <a:rPr lang="en-AU" sz="700" dirty="0">
                    <a:solidFill>
                      <a:prstClr val="white"/>
                    </a:solidFill>
                  </a:rPr>
                  <a:t>Family therapy</a:t>
                </a:r>
              </a:p>
              <a:p>
                <a:pPr algn="ctr" defTabSz="457200"/>
                <a:r>
                  <a:rPr lang="en-AU" sz="700" dirty="0">
                    <a:solidFill>
                      <a:prstClr val="white"/>
                    </a:solidFill>
                  </a:rPr>
                  <a:t>Active patient support</a:t>
                </a:r>
              </a:p>
            </p:txBody>
          </p:sp>
          <p:sp>
            <p:nvSpPr>
              <p:cNvPr id="64" name="TextBox 63"/>
              <p:cNvSpPr txBox="1"/>
              <p:nvPr/>
            </p:nvSpPr>
            <p:spPr>
              <a:xfrm rot="18000000" flipH="1">
                <a:off x="924806" y="2583768"/>
                <a:ext cx="4252043" cy="775597"/>
              </a:xfrm>
              <a:prstGeom prst="rect">
                <a:avLst/>
              </a:prstGeom>
              <a:noFill/>
            </p:spPr>
            <p:txBody>
              <a:bodyPr wrap="square" rtlCol="0">
                <a:spAutoFit/>
              </a:bodyPr>
              <a:lstStyle/>
              <a:p>
                <a:pPr algn="ctr" defTabSz="457200"/>
                <a:r>
                  <a:rPr lang="en-AU" sz="1200" b="1" dirty="0">
                    <a:solidFill>
                      <a:prstClr val="white"/>
                    </a:solidFill>
                  </a:rPr>
                  <a:t>Stressors</a:t>
                </a:r>
                <a:endParaRPr lang="en-AU" sz="900" b="1" dirty="0">
                  <a:solidFill>
                    <a:prstClr val="white"/>
                  </a:solidFill>
                </a:endParaRPr>
              </a:p>
              <a:p>
                <a:pPr algn="ctr" defTabSz="457200"/>
                <a:r>
                  <a:rPr lang="en-AU" sz="900" dirty="0">
                    <a:solidFill>
                      <a:prstClr val="white"/>
                    </a:solidFill>
                  </a:rPr>
                  <a:t>Visitors, Relatives &amp; family tensions, Prospective –</a:t>
                </a:r>
                <a:r>
                  <a:rPr lang="en-AU" sz="900" dirty="0" err="1">
                    <a:solidFill>
                      <a:prstClr val="white"/>
                    </a:solidFill>
                  </a:rPr>
                  <a:t>ve</a:t>
                </a:r>
                <a:r>
                  <a:rPr lang="en-AU" sz="900" dirty="0">
                    <a:solidFill>
                      <a:prstClr val="white"/>
                    </a:solidFill>
                  </a:rPr>
                  <a:t> move</a:t>
                </a:r>
              </a:p>
              <a:p>
                <a:pPr algn="ctr" defTabSz="457200"/>
                <a:r>
                  <a:rPr lang="en-AU" sz="900" dirty="0">
                    <a:solidFill>
                      <a:prstClr val="white"/>
                    </a:solidFill>
                  </a:rPr>
                  <a:t>Dependency &amp; institutionalisation, Demands &amp; home</a:t>
                </a: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169596"/>
                <a:ext cx="1784588" cy="947951"/>
              </a:xfrm>
              <a:prstGeom prst="rect">
                <a:avLst/>
              </a:prstGeom>
              <a:noFill/>
            </p:spPr>
            <p:txBody>
              <a:bodyPr wrap="square" rtlCol="0">
                <a:spAutoFit/>
              </a:bodyPr>
              <a:lstStyle/>
              <a:p>
                <a:pPr algn="ctr" defTabSz="457200"/>
                <a:r>
                  <a:rPr lang="en-AU" sz="1000" b="1" dirty="0">
                    <a:solidFill>
                      <a:srgbClr val="9A0000"/>
                    </a:solidFill>
                  </a:rPr>
                  <a:t>Flashpoints</a:t>
                </a:r>
                <a:endParaRPr lang="en-AU" sz="800" dirty="0">
                  <a:solidFill>
                    <a:srgbClr val="9A0000"/>
                  </a:solidFill>
                </a:endParaRPr>
              </a:p>
              <a:p>
                <a:pPr algn="ctr" defTabSz="457200"/>
                <a:r>
                  <a:rPr lang="en-AU" sz="700" dirty="0">
                    <a:solidFill>
                      <a:srgbClr val="9A0000"/>
                    </a:solidFill>
                  </a:rPr>
                  <a:t>Compulsory detention, Admission, Appeal refusal, Complaint denied, Enforced treatment, Exit refused</a:t>
                </a:r>
                <a:endParaRPr lang="en-AU" sz="800" dirty="0">
                  <a:solidFill>
                    <a:srgbClr val="9A0000"/>
                  </a:solidFill>
                </a:endParaRPr>
              </a:p>
            </p:txBody>
          </p:sp>
          <p:sp>
            <p:nvSpPr>
              <p:cNvPr id="79" name="TextBox 78"/>
              <p:cNvSpPr txBox="1"/>
              <p:nvPr/>
            </p:nvSpPr>
            <p:spPr>
              <a:xfrm rot="18000000" flipH="1">
                <a:off x="7132099" y="5656853"/>
                <a:ext cx="2717683" cy="958724"/>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Due process, Justice, Respect for rights, </a:t>
                </a:r>
              </a:p>
              <a:p>
                <a:pPr algn="ctr" defTabSz="457200"/>
                <a:r>
                  <a:rPr lang="en-AU" sz="700" dirty="0">
                    <a:solidFill>
                      <a:prstClr val="white"/>
                    </a:solidFill>
                  </a:rPr>
                  <a:t>Hope, Information giving, Support to appeal,</a:t>
                </a:r>
              </a:p>
              <a:p>
                <a:pPr algn="ctr" defTabSz="457200"/>
                <a:r>
                  <a:rPr lang="en-AU" sz="700" dirty="0">
                    <a:solidFill>
                      <a:prstClr val="white"/>
                    </a:solidFill>
                  </a:rPr>
                  <a:t>Legitimacy, Compensatory autonomy,</a:t>
                </a:r>
              </a:p>
              <a:p>
                <a:pPr algn="ctr" defTabSz="457200"/>
                <a:r>
                  <a:rPr lang="en-AU" sz="700" dirty="0">
                    <a:solidFill>
                      <a:prstClr val="white"/>
                    </a:solidFill>
                  </a:rPr>
                  <a:t>Consistent policy, Flexibility, Respect</a:t>
                </a:r>
              </a:p>
            </p:txBody>
          </p:sp>
          <p:sp>
            <p:nvSpPr>
              <p:cNvPr id="80" name="TextBox 79"/>
              <p:cNvSpPr txBox="1"/>
              <p:nvPr/>
            </p:nvSpPr>
            <p:spPr>
              <a:xfrm rot="18000000" flipH="1">
                <a:off x="7506260" y="6278445"/>
                <a:ext cx="4112722" cy="775597"/>
              </a:xfrm>
              <a:prstGeom prst="rect">
                <a:avLst/>
              </a:prstGeom>
              <a:noFill/>
            </p:spPr>
            <p:txBody>
              <a:bodyPr wrap="square" rtlCol="0">
                <a:spAutoFit/>
              </a:bodyPr>
              <a:lstStyle/>
              <a:p>
                <a:pPr algn="ctr" defTabSz="457200"/>
                <a:r>
                  <a:rPr lang="en-AU" sz="1200" b="1" dirty="0">
                    <a:solidFill>
                      <a:prstClr val="white"/>
                    </a:solidFill>
                  </a:rPr>
                  <a:t>External Structure</a:t>
                </a:r>
              </a:p>
              <a:p>
                <a:pPr algn="ctr" defTabSz="457200"/>
                <a:r>
                  <a:rPr lang="en-AU" sz="900" dirty="0">
                    <a:solidFill>
                      <a:prstClr val="white"/>
                    </a:solidFill>
                  </a:rPr>
                  <a:t>Legal framework, National policy, Complaints,</a:t>
                </a:r>
              </a:p>
              <a:p>
                <a:pPr algn="ctr" defTabSz="457200"/>
                <a:r>
                  <a:rPr lang="en-AU" sz="900" dirty="0">
                    <a:solidFill>
                      <a:prstClr val="white"/>
                    </a:solidFill>
                  </a:rPr>
                  <a:t>Appeals, Prosecutions, Hospital policy</a:t>
                </a:r>
              </a:p>
            </p:txBody>
          </p:sp>
          <p:sp>
            <p:nvSpPr>
              <p:cNvPr id="82" name="TextBox 81"/>
              <p:cNvSpPr txBox="1"/>
              <p:nvPr/>
            </p:nvSpPr>
            <p:spPr>
              <a:xfrm>
                <a:off x="4330402" y="8330339"/>
                <a:ext cx="3950439" cy="538609"/>
              </a:xfrm>
              <a:prstGeom prst="rect">
                <a:avLst/>
              </a:prstGeom>
              <a:noFill/>
            </p:spPr>
            <p:txBody>
              <a:bodyPr wrap="square" rtlCol="0">
                <a:spAutoFit/>
              </a:bodyPr>
              <a:lstStyle/>
              <a:p>
                <a:pPr algn="ctr" defTabSz="457200"/>
                <a:r>
                  <a:rPr lang="en-AU" sz="1200" b="1" dirty="0">
                    <a:solidFill>
                      <a:prstClr val="white"/>
                    </a:solidFill>
                  </a:rPr>
                  <a:t>Internal Structure</a:t>
                </a:r>
              </a:p>
              <a:p>
                <a:pPr algn="ctr" defTabSz="457200"/>
                <a:r>
                  <a:rPr lang="en-AU" sz="700" dirty="0">
                    <a:solidFill>
                      <a:prstClr val="white"/>
                    </a:solidFill>
                  </a:rPr>
                  <a:t>Rules, Routine, Efficiency, Clean/tidy, Ideology, Custom &amp; practice</a:t>
                </a:r>
              </a:p>
            </p:txBody>
          </p:sp>
          <p:sp>
            <p:nvSpPr>
              <p:cNvPr id="84" name="TextBox 83"/>
              <p:cNvSpPr txBox="1"/>
              <p:nvPr/>
            </p:nvSpPr>
            <p:spPr>
              <a:xfrm>
                <a:off x="4973671" y="6888832"/>
                <a:ext cx="2723271" cy="969496"/>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Staff anxiety &amp; frustration, Moral commitments, Psychological understanding, Teamwork &amp; consistency, Technical mastery, Positive appreciation</a:t>
                </a: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71331" y="5970432"/>
                <a:ext cx="2059893" cy="947951"/>
              </a:xfrm>
              <a:prstGeom prst="rect">
                <a:avLst/>
              </a:prstGeom>
              <a:noFill/>
            </p:spPr>
            <p:txBody>
              <a:bodyPr wrap="square" rtlCol="0">
                <a:spAutoFit/>
              </a:bodyPr>
              <a:lstStyle/>
              <a:p>
                <a:pPr algn="ctr" defTabSz="457200"/>
                <a:r>
                  <a:rPr lang="en-AU" sz="1000" b="1" dirty="0">
                    <a:solidFill>
                      <a:srgbClr val="BC4C00"/>
                    </a:solidFill>
                  </a:rPr>
                  <a:t>Flashpoints</a:t>
                </a:r>
                <a:endParaRPr lang="en-AU" sz="900" b="1" dirty="0">
                  <a:solidFill>
                    <a:srgbClr val="BC4C00"/>
                  </a:solidFill>
                </a:endParaRPr>
              </a:p>
              <a:p>
                <a:pPr algn="ctr" defTabSz="457200"/>
                <a:r>
                  <a:rPr lang="en-AU" sz="700" dirty="0">
                    <a:solidFill>
                      <a:srgbClr val="BC4C00"/>
                    </a:solidFill>
                  </a:rPr>
                  <a:t>Denial of request,  </a:t>
                </a:r>
              </a:p>
              <a:p>
                <a:pPr algn="ctr" defTabSz="457200"/>
                <a:r>
                  <a:rPr lang="en-AU" sz="700" dirty="0">
                    <a:solidFill>
                      <a:srgbClr val="BC4C00"/>
                    </a:solidFill>
                  </a:rPr>
                  <a:t>Staff demand, </a:t>
                </a:r>
              </a:p>
              <a:p>
                <a:pPr algn="ctr" defTabSz="457200"/>
                <a:r>
                  <a:rPr lang="en-AU" sz="700" dirty="0">
                    <a:solidFill>
                      <a:srgbClr val="BC4C00"/>
                    </a:solidFill>
                  </a:rPr>
                  <a:t>Limit setting, Bad news,</a:t>
                </a:r>
              </a:p>
              <a:p>
                <a:pPr algn="ctr" defTabSz="457200"/>
                <a:r>
                  <a:rPr lang="en-AU" sz="700" dirty="0">
                    <a:solidFill>
                      <a:srgbClr val="BC4C00"/>
                    </a:solidFill>
                  </a:rPr>
                  <a:t>Ignoring</a:t>
                </a: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238293"/>
                <a:ext cx="3952807" cy="775597"/>
              </a:xfrm>
              <a:prstGeom prst="rect">
                <a:avLst/>
              </a:prstGeom>
              <a:noFill/>
            </p:spPr>
            <p:txBody>
              <a:bodyPr wrap="square" rtlCol="0">
                <a:spAutoFit/>
              </a:bodyPr>
              <a:lstStyle/>
              <a:p>
                <a:pPr algn="ctr" defTabSz="457200"/>
                <a:r>
                  <a:rPr lang="en-AU" sz="1200" b="1" dirty="0">
                    <a:solidFill>
                      <a:srgbClr val="8A6600"/>
                    </a:solidFill>
                  </a:rPr>
                  <a:t>Features</a:t>
                </a:r>
              </a:p>
              <a:p>
                <a:pPr algn="ctr" defTabSz="457200"/>
                <a:r>
                  <a:rPr lang="en-AU" sz="900" dirty="0">
                    <a:solidFill>
                      <a:srgbClr val="8A6600"/>
                    </a:solidFill>
                  </a:rPr>
                  <a:t>Door locked, Quality, Complexity, Seclusion, PICU, ICA, Comfort/sensory rooms, Ligature points</a:t>
                </a: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804437"/>
                <a:ext cx="2723271" cy="818685"/>
              </a:xfrm>
              <a:prstGeom prst="rect">
                <a:avLst/>
              </a:prstGeom>
              <a:noFill/>
            </p:spPr>
            <p:txBody>
              <a:bodyPr wrap="square" rtlCol="0">
                <a:spAutoFit/>
              </a:bodyPr>
              <a:lstStyle/>
              <a:p>
                <a:pPr algn="ctr" defTabSz="457200"/>
                <a:r>
                  <a:rPr lang="en-AU" sz="1100" b="1" dirty="0">
                    <a:solidFill>
                      <a:srgbClr val="8A6600"/>
                    </a:solidFill>
                  </a:rPr>
                  <a:t>Staff Modifiers</a:t>
                </a:r>
              </a:p>
              <a:p>
                <a:pPr algn="ctr" defTabSz="457200"/>
                <a:r>
                  <a:rPr lang="en-AU" sz="700" dirty="0">
                    <a:solidFill>
                      <a:srgbClr val="8A6600"/>
                    </a:solidFill>
                  </a:rPr>
                  <a:t>Caringly vigilant &amp; inquisitive, Checking routines, Décor, Maintenance, Clean &amp; Tidy, Alternative choices, Respect</a:t>
                </a: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72630"/>
                <a:ext cx="1943232" cy="861774"/>
              </a:xfrm>
              <a:prstGeom prst="rect">
                <a:avLst/>
              </a:prstGeom>
              <a:noFill/>
            </p:spPr>
            <p:txBody>
              <a:bodyPr wrap="square" rtlCol="0">
                <a:spAutoFit/>
              </a:bodyPr>
              <a:lstStyle/>
              <a:p>
                <a:pPr algn="ctr" defTabSz="457200"/>
                <a:r>
                  <a:rPr lang="en-AU" sz="1000" b="1" dirty="0">
                    <a:solidFill>
                      <a:srgbClr val="8A6600"/>
                    </a:solidFill>
                  </a:rPr>
                  <a:t>Flashpoints</a:t>
                </a:r>
                <a:endParaRPr lang="en-AU" sz="900" b="1" dirty="0">
                  <a:solidFill>
                    <a:srgbClr val="8A6600"/>
                  </a:solidFill>
                </a:endParaRPr>
              </a:p>
              <a:p>
                <a:pPr algn="ctr" defTabSz="457200"/>
                <a:r>
                  <a:rPr lang="en-AU" sz="800" dirty="0">
                    <a:solidFill>
                      <a:srgbClr val="8A6600"/>
                    </a:solidFill>
                  </a:rPr>
                  <a:t>Secrecy, Solitude, </a:t>
                </a:r>
              </a:p>
              <a:p>
                <a:pPr algn="ctr" defTabSz="457200"/>
                <a:r>
                  <a:rPr lang="en-AU" sz="800" dirty="0">
                    <a:solidFill>
                      <a:srgbClr val="8A6600"/>
                    </a:solidFill>
                  </a:rPr>
                  <a:t>Admission shock, Exit blocked</a:t>
                </a: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105620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a:xfrm>
            <a:off x="539750" y="469900"/>
            <a:ext cx="7199313" cy="669925"/>
          </a:xfrm>
        </p:spPr>
        <p:txBody>
          <a:bodyPr lIns="91440" tIns="45720" rIns="91440" bIns="45720" anchor="t"/>
          <a:lstStyle/>
          <a:p>
            <a:pPr algn="ctr" eaLnBrk="1" hangingPunct="1">
              <a:defRPr/>
            </a:pPr>
            <a:r>
              <a:rPr lang="en-GB" altLang="en-US" b="1">
                <a:cs typeface="Arial" pitchFamily="34" charset="0"/>
              </a:rPr>
              <a:t>Background</a:t>
            </a:r>
          </a:p>
        </p:txBody>
      </p:sp>
      <p:sp>
        <p:nvSpPr>
          <p:cNvPr id="50179" name="Content Placeholder 3"/>
          <p:cNvSpPr>
            <a:spLocks noGrp="1"/>
          </p:cNvSpPr>
          <p:nvPr>
            <p:ph idx="1"/>
          </p:nvPr>
        </p:nvSpPr>
        <p:spPr>
          <a:xfrm>
            <a:off x="539750" y="1619250"/>
            <a:ext cx="8243888" cy="4854575"/>
          </a:xfrm>
        </p:spPr>
        <p:txBody>
          <a:bodyPr lIns="91440" tIns="45720" rIns="91440" bIns="45720"/>
          <a:lstStyle/>
          <a:p>
            <a:pPr lvl="1" eaLnBrk="1" hangingPunct="1">
              <a:spcAft>
                <a:spcPts val="1000"/>
              </a:spcAft>
            </a:pPr>
            <a:r>
              <a:rPr lang="en-US" altLang="en-US" dirty="0"/>
              <a:t>People can be affected greatly by unwelcome news, and may want to leave the unit to seek familiar support or escape the cause of the news.  Being given no choice to leave the unit when distressed, people may express feelings in an unsafe way. </a:t>
            </a:r>
          </a:p>
          <a:p>
            <a:pPr lvl="1" eaLnBrk="1" hangingPunct="1">
              <a:spcAft>
                <a:spcPts val="1000"/>
              </a:spcAft>
            </a:pPr>
            <a:r>
              <a:rPr lang="en-US" altLang="en-US" dirty="0"/>
              <a:t>Bad news from outside hospital can also cause conflict.  Examples can include: death in the family, relationship breakdown, loss of tenancy, burglary, illness in the family, childcare issues, financial issues.</a:t>
            </a:r>
          </a:p>
          <a:p>
            <a:pPr lvl="1" algn="ctr" eaLnBrk="1" hangingPunct="1">
              <a:spcAft>
                <a:spcPts val="1000"/>
              </a:spcAft>
            </a:pPr>
            <a:r>
              <a:rPr lang="en-US" altLang="en-US" b="1" dirty="0"/>
              <a:t>The resulting distress can cause increased irritability, aggression, violent incidents and absconding</a:t>
            </a:r>
          </a:p>
        </p:txBody>
      </p:sp>
    </p:spTree>
    <p:extLst>
      <p:ext uri="{BB962C8B-B14F-4D97-AF65-F5344CB8AC3E}">
        <p14:creationId xmlns:p14="http://schemas.microsoft.com/office/powerpoint/2010/main" val="139386762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0902"/>
          <a:stretch/>
        </p:blipFill>
        <p:spPr>
          <a:xfrm>
            <a:off x="4986529" y="2191826"/>
            <a:ext cx="4157472" cy="4666173"/>
          </a:xfrm>
          <a:prstGeom prst="rect">
            <a:avLst/>
          </a:prstGeom>
        </p:spPr>
      </p:pic>
      <p:sp>
        <p:nvSpPr>
          <p:cNvPr id="2" name="Title 1"/>
          <p:cNvSpPr>
            <a:spLocks noGrp="1"/>
          </p:cNvSpPr>
          <p:nvPr>
            <p:ph type="title"/>
          </p:nvPr>
        </p:nvSpPr>
        <p:spPr/>
        <p:txBody>
          <a:bodyPr/>
          <a:lstStyle/>
          <a:p>
            <a:r>
              <a:rPr lang="en-AU" b="1" dirty="0"/>
              <a:t>Bad news mitigation </a:t>
            </a:r>
          </a:p>
        </p:txBody>
      </p:sp>
      <p:sp>
        <p:nvSpPr>
          <p:cNvPr id="4" name="Content Placeholder 3"/>
          <p:cNvSpPr>
            <a:spLocks noGrp="1"/>
          </p:cNvSpPr>
          <p:nvPr>
            <p:ph idx="1"/>
          </p:nvPr>
        </p:nvSpPr>
        <p:spPr>
          <a:xfrm>
            <a:off x="483949" y="1628800"/>
            <a:ext cx="8280920" cy="1746250"/>
          </a:xfrm>
        </p:spPr>
        <p:txBody>
          <a:bodyPr/>
          <a:lstStyle/>
          <a:p>
            <a:r>
              <a:rPr lang="en-AU" sz="2400" b="0" dirty="0">
                <a:solidFill>
                  <a:schemeClr val="tx1"/>
                </a:solidFill>
              </a:rPr>
              <a:t>Receiving bad news can be common during an inpatient stay. This intervention is about providing support during the delivery of news or afterwards,                                                to mitigate the risk of flashpoints.</a:t>
            </a:r>
            <a:endParaRPr lang="en-AU" sz="2400" dirty="0">
              <a:solidFill>
                <a:schemeClr val="tx1"/>
              </a:solidFill>
            </a:endParaRPr>
          </a:p>
        </p:txBody>
      </p:sp>
      <p:sp>
        <p:nvSpPr>
          <p:cNvPr id="6" name="TextBox 5"/>
          <p:cNvSpPr txBox="1"/>
          <p:nvPr/>
        </p:nvSpPr>
        <p:spPr>
          <a:xfrm>
            <a:off x="323528" y="3375050"/>
            <a:ext cx="5256584" cy="2893100"/>
          </a:xfrm>
          <a:prstGeom prst="rect">
            <a:avLst/>
          </a:prstGeom>
          <a:noFill/>
        </p:spPr>
        <p:txBody>
          <a:bodyPr wrap="square" rtlCol="0">
            <a:spAutoFit/>
          </a:bodyPr>
          <a:lstStyle/>
          <a:p>
            <a:pPr defTabSz="457200" eaLnBrk="0" fontAlgn="base" hangingPunct="0">
              <a:spcBef>
                <a:spcPct val="0"/>
              </a:spcBef>
              <a:spcAft>
                <a:spcPct val="0"/>
              </a:spcAft>
            </a:pPr>
            <a:r>
              <a:rPr lang="en-AU" sz="2400" dirty="0">
                <a:solidFill>
                  <a:prstClr val="black"/>
                </a:solidFill>
                <a:latin typeface="Calibri" panose="020F0502020204030204" pitchFamily="34" charset="0"/>
                <a:ea typeface="MS PGothic" panose="020B0600070205080204" pitchFamily="34" charset="-128"/>
              </a:rPr>
              <a:t>Key messages:</a:t>
            </a:r>
          </a:p>
          <a:p>
            <a:pPr defTabSz="457200" eaLnBrk="0" fontAlgn="base" hangingPunct="0">
              <a:spcBef>
                <a:spcPct val="0"/>
              </a:spcBef>
              <a:spcAft>
                <a:spcPct val="0"/>
              </a:spcAft>
            </a:pPr>
            <a:endParaRPr lang="en-AU" dirty="0">
              <a:solidFill>
                <a:prstClr val="black"/>
              </a:solidFill>
              <a:latin typeface="Calibri" panose="020F0502020204030204" pitchFamily="34" charset="0"/>
              <a:ea typeface="MS PGothic" panose="020B0600070205080204" pitchFamily="34" charset="-128"/>
            </a:endParaRPr>
          </a:p>
          <a:p>
            <a:pPr marL="342900" indent="-342900" defTabSz="457200" eaLnBrk="0" fontAlgn="base" hangingPunct="0">
              <a:spcBef>
                <a:spcPct val="0"/>
              </a:spcBef>
              <a:spcAft>
                <a:spcPct val="0"/>
              </a:spcAft>
              <a:buFont typeface="Arial" panose="020B0604020202020204" pitchFamily="34" charset="0"/>
              <a:buChar char="•"/>
            </a:pPr>
            <a:r>
              <a:rPr lang="en-AU" sz="2000" dirty="0">
                <a:solidFill>
                  <a:prstClr val="black"/>
                </a:solidFill>
                <a:latin typeface="Calibri" panose="020F0502020204030204" pitchFamily="34" charset="0"/>
                <a:ea typeface="MS PGothic" panose="020B0600070205080204" pitchFamily="34" charset="-128"/>
              </a:rPr>
              <a:t>Bad news can create confusion and hinder understanding. Be respectful of a person’s views.</a:t>
            </a:r>
          </a:p>
          <a:p>
            <a:pPr marL="342900" indent="-342900" defTabSz="457200" eaLnBrk="0" fontAlgn="base" hangingPunct="0">
              <a:spcBef>
                <a:spcPct val="0"/>
              </a:spcBef>
              <a:spcAft>
                <a:spcPct val="0"/>
              </a:spcAft>
              <a:buFont typeface="Arial" panose="020B0604020202020204" pitchFamily="34" charset="0"/>
              <a:buChar char="•"/>
            </a:pPr>
            <a:r>
              <a:rPr lang="en-AU" sz="2000" dirty="0">
                <a:solidFill>
                  <a:prstClr val="black"/>
                </a:solidFill>
                <a:latin typeface="Calibri" panose="020F0502020204030204" pitchFamily="34" charset="0"/>
                <a:ea typeface="MS PGothic" panose="020B0600070205080204" pitchFamily="34" charset="-128"/>
              </a:rPr>
              <a:t>Being aware of occasions when people might get upsetting news.</a:t>
            </a:r>
          </a:p>
          <a:p>
            <a:pPr marL="342900" indent="-342900" defTabSz="457200" eaLnBrk="0" fontAlgn="base" hangingPunct="0">
              <a:spcBef>
                <a:spcPct val="0"/>
              </a:spcBef>
              <a:spcAft>
                <a:spcPct val="0"/>
              </a:spcAft>
              <a:buFont typeface="Arial" panose="020B0604020202020204" pitchFamily="34" charset="0"/>
              <a:buChar char="•"/>
            </a:pPr>
            <a:r>
              <a:rPr lang="en-AU" sz="2000" dirty="0">
                <a:solidFill>
                  <a:prstClr val="black"/>
                </a:solidFill>
                <a:latin typeface="Calibri" panose="020F0502020204030204" pitchFamily="34" charset="0"/>
                <a:ea typeface="MS PGothic" panose="020B0600070205080204" pitchFamily="34" charset="-128"/>
              </a:rPr>
              <a:t>Identify a proactive way to reach out to people before there is a reactive need to.</a:t>
            </a:r>
          </a:p>
        </p:txBody>
      </p:sp>
    </p:spTree>
    <p:extLst>
      <p:ext uri="{BB962C8B-B14F-4D97-AF65-F5344CB8AC3E}">
        <p14:creationId xmlns:p14="http://schemas.microsoft.com/office/powerpoint/2010/main" val="3499820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952553"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701026" y="5783120"/>
            <a:ext cx="1132228"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27826" y="54102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Originating domains</a:t>
            </a:r>
          </a:p>
        </p:txBody>
      </p:sp>
      <p:sp>
        <p:nvSpPr>
          <p:cNvPr id="9" name="Rectangle 8"/>
          <p:cNvSpPr/>
          <p:nvPr/>
        </p:nvSpPr>
        <p:spPr>
          <a:xfrm>
            <a:off x="3695700" y="1993900"/>
            <a:ext cx="19812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Staff modifiers</a:t>
            </a:r>
          </a:p>
        </p:txBody>
      </p:sp>
      <p:grpSp>
        <p:nvGrpSpPr>
          <p:cNvPr id="65" name="Group 64"/>
          <p:cNvGrpSpPr/>
          <p:nvPr/>
        </p:nvGrpSpPr>
        <p:grpSpPr>
          <a:xfrm>
            <a:off x="21451" y="1988326"/>
            <a:ext cx="5832505" cy="4742674"/>
            <a:chOff x="21451" y="1988326"/>
            <a:chExt cx="5832505" cy="4742674"/>
          </a:xfrm>
        </p:grpSpPr>
        <p:grpSp>
          <p:nvGrpSpPr>
            <p:cNvPr id="60" name="Group 59"/>
            <p:cNvGrpSpPr/>
            <p:nvPr/>
          </p:nvGrpSpPr>
          <p:grpSpPr>
            <a:xfrm>
              <a:off x="21451" y="2705100"/>
              <a:ext cx="4753749" cy="4025900"/>
              <a:chOff x="21451" y="2705100"/>
              <a:chExt cx="4753749" cy="4025900"/>
            </a:xfrm>
          </p:grpSpPr>
          <p:sp>
            <p:nvSpPr>
              <p:cNvPr id="50" name="Rectangle 49"/>
              <p:cNvSpPr/>
              <p:nvPr/>
            </p:nvSpPr>
            <p:spPr>
              <a:xfrm>
                <a:off x="21451" y="4708624"/>
                <a:ext cx="2407534" cy="2022376"/>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49" name="Rectangle 48"/>
              <p:cNvSpPr/>
              <p:nvPr/>
            </p:nvSpPr>
            <p:spPr>
              <a:xfrm>
                <a:off x="2749550" y="5070574"/>
                <a:ext cx="1717675" cy="1273076"/>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35" name="Rectangle 34"/>
              <p:cNvSpPr/>
              <p:nvPr/>
            </p:nvSpPr>
            <p:spPr>
              <a:xfrm>
                <a:off x="4578349" y="5464274"/>
                <a:ext cx="196851" cy="657126"/>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cxnSp>
            <p:nvCxnSpPr>
              <p:cNvPr id="36" name="Straight Connector 35"/>
              <p:cNvCxnSpPr/>
              <p:nvPr/>
            </p:nvCxnSpPr>
            <p:spPr>
              <a:xfrm>
                <a:off x="952553" y="314960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952553" y="3116834"/>
                <a:ext cx="3733748" cy="32766"/>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32671" y="2705100"/>
                <a:ext cx="0" cy="411734"/>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435388" y="314325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35" idx="0"/>
              </p:cNvCxnSpPr>
              <p:nvPr/>
            </p:nvCxnSpPr>
            <p:spPr>
              <a:xfrm>
                <a:off x="4647122" y="3149600"/>
                <a:ext cx="29653" cy="2314674"/>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76200" y="1988326"/>
              <a:ext cx="5777756" cy="4558779"/>
              <a:chOff x="76200" y="1988326"/>
              <a:chExt cx="5777756" cy="4558779"/>
            </a:xfrm>
          </p:grpSpPr>
          <p:sp>
            <p:nvSpPr>
              <p:cNvPr id="29" name="Rectangle 28"/>
              <p:cNvSpPr/>
              <p:nvPr/>
            </p:nvSpPr>
            <p:spPr>
              <a:xfrm>
                <a:off x="3420530" y="1988326"/>
                <a:ext cx="2433426" cy="755260"/>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b="1" kern="0" dirty="0">
                    <a:solidFill>
                      <a:prstClr val="white"/>
                    </a:solidFill>
                    <a:cs typeface="Arial"/>
                  </a:rPr>
                  <a:t>Staff modifier: </a:t>
                </a:r>
                <a:r>
                  <a:rPr lang="en-US" kern="0" dirty="0">
                    <a:solidFill>
                      <a:prstClr val="white"/>
                    </a:solidFill>
                    <a:cs typeface="Arial"/>
                  </a:rPr>
                  <a:t>Mitigate bad news</a:t>
                </a:r>
              </a:p>
            </p:txBody>
          </p:sp>
          <p:sp>
            <p:nvSpPr>
              <p:cNvPr id="33" name="Rectangle 32"/>
              <p:cNvSpPr/>
              <p:nvPr/>
            </p:nvSpPr>
            <p:spPr>
              <a:xfrm>
                <a:off x="76200" y="4876801"/>
                <a:ext cx="2229040" cy="1670304"/>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Originating domains </a:t>
                </a:r>
              </a:p>
              <a:p>
                <a:pPr marL="285750" indent="-285750">
                  <a:buFont typeface="Arial" panose="020B0604020202020204" pitchFamily="34" charset="0"/>
                  <a:buChar char="•"/>
                  <a:defRPr/>
                </a:pPr>
                <a:r>
                  <a:rPr lang="en-US" kern="0" dirty="0">
                    <a:solidFill>
                      <a:prstClr val="white"/>
                    </a:solidFill>
                    <a:cs typeface="Arial"/>
                  </a:rPr>
                  <a:t>Outside hospital</a:t>
                </a:r>
              </a:p>
              <a:p>
                <a:pPr marL="285750" indent="-285750">
                  <a:buFont typeface="Arial" panose="020B0604020202020204" pitchFamily="34" charset="0"/>
                  <a:buChar char="•"/>
                  <a:defRPr/>
                </a:pPr>
                <a:r>
                  <a:rPr lang="en-US" kern="0" dirty="0">
                    <a:solidFill>
                      <a:prstClr val="white"/>
                    </a:solidFill>
                    <a:cs typeface="Arial"/>
                  </a:rPr>
                  <a:t>Regulatory framework</a:t>
                </a:r>
              </a:p>
            </p:txBody>
          </p:sp>
        </p:grpSp>
      </p:grpSp>
      <p:sp>
        <p:nvSpPr>
          <p:cNvPr id="5" name="Rectangle 4"/>
          <p:cNvSpPr/>
          <p:nvPr/>
        </p:nvSpPr>
        <p:spPr>
          <a:xfrm>
            <a:off x="28702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Flashpoints</a:t>
            </a:r>
          </a:p>
        </p:txBody>
      </p:sp>
      <p:sp>
        <p:nvSpPr>
          <p:cNvPr id="6" name="Rectangle 5"/>
          <p:cNvSpPr/>
          <p:nvPr/>
        </p:nvSpPr>
        <p:spPr>
          <a:xfrm>
            <a:off x="49784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Conflict</a:t>
            </a:r>
          </a:p>
        </p:txBody>
      </p:sp>
      <p:sp>
        <p:nvSpPr>
          <p:cNvPr id="7" name="Rectangle 6"/>
          <p:cNvSpPr/>
          <p:nvPr/>
        </p:nvSpPr>
        <p:spPr>
          <a:xfrm>
            <a:off x="7253714" y="5372100"/>
            <a:ext cx="16129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Containment</a:t>
            </a:r>
          </a:p>
        </p:txBody>
      </p:sp>
      <p:sp>
        <p:nvSpPr>
          <p:cNvPr id="8" name="Rectangle 7"/>
          <p:cNvSpPr/>
          <p:nvPr/>
        </p:nvSpPr>
        <p:spPr>
          <a:xfrm>
            <a:off x="2870200" y="3636963"/>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Patient modifiers</a:t>
            </a:r>
          </a:p>
        </p:txBody>
      </p:sp>
      <p:cxnSp>
        <p:nvCxnSpPr>
          <p:cNvPr id="10" name="Straight Connector 9"/>
          <p:cNvCxnSpPr/>
          <p:nvPr/>
        </p:nvCxnSpPr>
        <p:spPr>
          <a:xfrm>
            <a:off x="952553" y="3149600"/>
            <a:ext cx="710761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060164"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795429"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89700" y="5783120"/>
            <a:ext cx="764014" cy="0"/>
          </a:xfrm>
          <a:prstGeom prst="straightConnector1">
            <a:avLst/>
          </a:prstGeom>
          <a:ln w="635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68800" y="5783120"/>
            <a:ext cx="609600"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428985" y="3149600"/>
            <a:ext cx="0" cy="2616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98750" y="4673600"/>
            <a:ext cx="18034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98750" y="4673600"/>
            <a:ext cx="0" cy="1092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02150" y="4673600"/>
            <a:ext cx="0" cy="1092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625850" y="3149600"/>
            <a:ext cx="0" cy="48736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25850" y="4348163"/>
            <a:ext cx="0" cy="325437"/>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22800" y="2705100"/>
            <a:ext cx="0" cy="44450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676775" y="3149600"/>
            <a:ext cx="9526" cy="2274288"/>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539750" y="269875"/>
            <a:ext cx="7199313" cy="1079500"/>
          </a:xfrm>
          <a:prstGeom prst="rect">
            <a:avLst/>
          </a:prstGeom>
        </p:spPr>
        <p:txBody>
          <a:bodyPr/>
          <a:lstStyle>
            <a:lvl1pPr algn="l" defTabSz="457200" rtl="0" eaLnBrk="0" fontAlgn="base" hangingPunct="0">
              <a:spcBef>
                <a:spcPct val="0"/>
              </a:spcBef>
              <a:spcAft>
                <a:spcPct val="0"/>
              </a:spcAft>
              <a:defRPr sz="2400"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b="1" dirty="0" smtClean="0">
                <a:solidFill>
                  <a:prstClr val="white"/>
                </a:solidFill>
              </a:rPr>
              <a:t>Bad news mitigation and the Safewards Model </a:t>
            </a:r>
            <a:endParaRPr lang="en-AU" b="1" dirty="0">
              <a:solidFill>
                <a:prstClr val="white"/>
              </a:solidFill>
            </a:endParaRPr>
          </a:p>
        </p:txBody>
      </p:sp>
      <p:sp>
        <p:nvSpPr>
          <p:cNvPr id="26" name="Rectangle 25"/>
          <p:cNvSpPr/>
          <p:nvPr/>
        </p:nvSpPr>
        <p:spPr>
          <a:xfrm>
            <a:off x="2840112" y="5219700"/>
            <a:ext cx="1556636" cy="1022604"/>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Flashpoint: </a:t>
            </a:r>
            <a:r>
              <a:rPr lang="en-US" kern="0" dirty="0">
                <a:solidFill>
                  <a:prstClr val="white"/>
                </a:solidFill>
                <a:cs typeface="Arial"/>
              </a:rPr>
              <a:t>receiving bad news</a:t>
            </a:r>
          </a:p>
        </p:txBody>
      </p:sp>
      <p:grpSp>
        <p:nvGrpSpPr>
          <p:cNvPr id="44" name="Group 43"/>
          <p:cNvGrpSpPr/>
          <p:nvPr/>
        </p:nvGrpSpPr>
        <p:grpSpPr>
          <a:xfrm>
            <a:off x="4647122" y="5549700"/>
            <a:ext cx="56441" cy="432000"/>
            <a:chOff x="865632" y="1988326"/>
            <a:chExt cx="56441" cy="432000"/>
          </a:xfrm>
        </p:grpSpPr>
        <p:cxnSp>
          <p:nvCxnSpPr>
            <p:cNvPr id="45" name="Straight Connector 44"/>
            <p:cNvCxnSpPr/>
            <p:nvPr/>
          </p:nvCxnSpPr>
          <p:spPr>
            <a:xfrm>
              <a:off x="865632"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922073"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058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0" y="1422000"/>
            <a:ext cx="9144000" cy="5443512"/>
            <a:chOff x="0" y="1422000"/>
            <a:chExt cx="9144000" cy="544351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9512"/>
              <a:ext cx="8154000" cy="5436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349"/>
            <a:stretch/>
          </p:blipFill>
          <p:spPr>
            <a:xfrm flipH="1">
              <a:off x="8030880" y="1422000"/>
              <a:ext cx="1113120" cy="5436000"/>
            </a:xfrm>
            <a:prstGeom prst="rect">
              <a:avLst/>
            </a:prstGeom>
          </p:spPr>
        </p:pic>
      </p:grpSp>
      <p:sp>
        <p:nvSpPr>
          <p:cNvPr id="84994" name="Title 1"/>
          <p:cNvSpPr>
            <a:spLocks noGrp="1"/>
          </p:cNvSpPr>
          <p:nvPr>
            <p:ph type="title"/>
          </p:nvPr>
        </p:nvSpPr>
        <p:spPr>
          <a:xfrm>
            <a:off x="539750" y="482600"/>
            <a:ext cx="7199313" cy="719138"/>
          </a:xfrm>
        </p:spPr>
        <p:txBody>
          <a:bodyPr lIns="91440" tIns="45720" rIns="91440" bIns="45720" anchor="t"/>
          <a:lstStyle/>
          <a:p>
            <a:pPr marL="352425" indent="-352425" algn="ctr" eaLnBrk="1" hangingPunct="1">
              <a:defRPr/>
            </a:pPr>
            <a:r>
              <a:rPr lang="en-US" altLang="en-US" sz="3200" b="1" dirty="0">
                <a:solidFill>
                  <a:srgbClr val="21A18D"/>
                </a:solidFill>
                <a:cs typeface="Arial" pitchFamily="34" charset="0"/>
              </a:rPr>
              <a:t>Task: Bad news scenarios</a:t>
            </a:r>
          </a:p>
        </p:txBody>
      </p:sp>
      <p:sp>
        <p:nvSpPr>
          <p:cNvPr id="3" name="Content Placeholder 2"/>
          <p:cNvSpPr>
            <a:spLocks noGrp="1"/>
          </p:cNvSpPr>
          <p:nvPr>
            <p:ph idx="1"/>
          </p:nvPr>
        </p:nvSpPr>
        <p:spPr>
          <a:xfrm>
            <a:off x="5571744" y="1619250"/>
            <a:ext cx="3272854" cy="4854575"/>
          </a:xfrm>
        </p:spPr>
        <p:txBody>
          <a:bodyPr/>
          <a:lstStyle/>
          <a:p>
            <a:pPr marL="342900" lvl="1" indent="-342900" eaLnBrk="1" fontAlgn="auto" hangingPunct="1">
              <a:spcAft>
                <a:spcPts val="0"/>
              </a:spcAft>
              <a:buFont typeface="Arial" panose="020B0604020202020204" pitchFamily="34" charset="0"/>
              <a:buChar char="•"/>
              <a:defRPr/>
            </a:pPr>
            <a:r>
              <a:rPr lang="en-US" sz="2800" dirty="0">
                <a:solidFill>
                  <a:schemeClr val="bg1"/>
                </a:solidFill>
                <a:ea typeface="+mn-ea"/>
              </a:rPr>
              <a:t>What have you found helpful when working with people who have received bad news?</a:t>
            </a:r>
          </a:p>
          <a:p>
            <a:pPr marL="342900" lvl="1" indent="-342900" eaLnBrk="1" fontAlgn="auto" hangingPunct="1">
              <a:spcAft>
                <a:spcPts val="0"/>
              </a:spcAft>
              <a:buFont typeface="Arial" panose="020B0604020202020204" pitchFamily="34" charset="0"/>
              <a:buChar char="•"/>
              <a:defRPr/>
            </a:pPr>
            <a:endParaRPr lang="en-US" sz="1600" dirty="0">
              <a:solidFill>
                <a:schemeClr val="bg1"/>
              </a:solidFill>
              <a:ea typeface="+mn-ea"/>
            </a:endParaRPr>
          </a:p>
          <a:p>
            <a:pPr marL="342900" lvl="1" indent="-342900" eaLnBrk="1" fontAlgn="auto" hangingPunct="1">
              <a:spcAft>
                <a:spcPts val="0"/>
              </a:spcAft>
              <a:buFont typeface="Arial" panose="020B0604020202020204" pitchFamily="34" charset="0"/>
              <a:buChar char="•"/>
              <a:defRPr/>
            </a:pPr>
            <a:r>
              <a:rPr lang="en-US" sz="2800" dirty="0">
                <a:solidFill>
                  <a:schemeClr val="bg1"/>
                </a:solidFill>
                <a:ea typeface="+mn-ea"/>
              </a:rPr>
              <a:t>What has not been helpful? Why?</a:t>
            </a:r>
          </a:p>
        </p:txBody>
      </p:sp>
    </p:spTree>
    <p:extLst>
      <p:ext uri="{BB962C8B-B14F-4D97-AF65-F5344CB8AC3E}">
        <p14:creationId xmlns:p14="http://schemas.microsoft.com/office/powerpoint/2010/main" val="36805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232" y="1475232"/>
            <a:ext cx="5382768" cy="5382768"/>
          </a:xfrm>
          <a:prstGeom prst="rect">
            <a:avLst/>
          </a:prstGeom>
        </p:spPr>
      </p:pic>
      <p:sp>
        <p:nvSpPr>
          <p:cNvPr id="86018" name="Title 1"/>
          <p:cNvSpPr>
            <a:spLocks noGrp="1"/>
          </p:cNvSpPr>
          <p:nvPr>
            <p:ph type="title"/>
          </p:nvPr>
        </p:nvSpPr>
        <p:spPr>
          <a:xfrm>
            <a:off x="539750" y="457200"/>
            <a:ext cx="7199313" cy="808038"/>
          </a:xfrm>
        </p:spPr>
        <p:txBody>
          <a:bodyPr lIns="91440" tIns="45720" rIns="91440" bIns="45720" anchor="t"/>
          <a:lstStyle/>
          <a:p>
            <a:pPr algn="ctr" eaLnBrk="1" hangingPunct="1">
              <a:defRPr/>
            </a:pPr>
            <a:r>
              <a:rPr lang="en-US" altLang="en-US" sz="2400" b="1" dirty="0">
                <a:cs typeface="Arial" pitchFamily="34" charset="0"/>
              </a:rPr>
              <a:t> </a:t>
            </a:r>
            <a:r>
              <a:rPr lang="en-US" altLang="en-US" b="1" dirty="0">
                <a:cs typeface="Arial" pitchFamily="34" charset="0"/>
              </a:rPr>
              <a:t>Bad News Mitigation in practice</a:t>
            </a:r>
            <a:endParaRPr lang="en-US" altLang="en-US" dirty="0">
              <a:cs typeface="Arial" pitchFamily="34" charset="0"/>
            </a:endParaRPr>
          </a:p>
        </p:txBody>
      </p:sp>
      <p:sp>
        <p:nvSpPr>
          <p:cNvPr id="53251" name="Content Placeholder 2"/>
          <p:cNvSpPr>
            <a:spLocks noGrp="1"/>
          </p:cNvSpPr>
          <p:nvPr>
            <p:ph idx="1"/>
          </p:nvPr>
        </p:nvSpPr>
        <p:spPr>
          <a:xfrm>
            <a:off x="539750" y="1619250"/>
            <a:ext cx="8243888" cy="4854575"/>
          </a:xfrm>
        </p:spPr>
        <p:txBody>
          <a:bodyPr lIns="91440" tIns="45720" rIns="91440" bIns="45720"/>
          <a:lstStyle/>
          <a:p>
            <a:pPr marL="342900" lvl="1" indent="-342900" eaLnBrk="1" hangingPunct="1">
              <a:spcAft>
                <a:spcPts val="1000"/>
              </a:spcAft>
              <a:buFont typeface="Arial" panose="020B0604020202020204" pitchFamily="34" charset="0"/>
              <a:buChar char="•"/>
            </a:pPr>
            <a:endParaRPr lang="en-US" altLang="en-US" dirty="0"/>
          </a:p>
          <a:p>
            <a:pPr marL="342900" lvl="1" indent="-342900" eaLnBrk="1" hangingPunct="1">
              <a:spcAft>
                <a:spcPts val="1000"/>
              </a:spcAft>
              <a:buFont typeface="Arial" panose="020B0604020202020204" pitchFamily="34" charset="0"/>
              <a:buChar char="•"/>
            </a:pPr>
            <a:r>
              <a:rPr lang="en-US" altLang="en-US" dirty="0"/>
              <a:t>Handover</a:t>
            </a:r>
          </a:p>
          <a:p>
            <a:pPr marL="342900" lvl="1" indent="-342900" eaLnBrk="1" hangingPunct="1">
              <a:spcAft>
                <a:spcPts val="1000"/>
              </a:spcAft>
              <a:buFont typeface="Arial" panose="020B0604020202020204" pitchFamily="34" charset="0"/>
              <a:buChar char="•"/>
            </a:pPr>
            <a:endParaRPr lang="en-US" altLang="en-US" dirty="0"/>
          </a:p>
          <a:p>
            <a:pPr marL="342900" lvl="1" indent="-342900" eaLnBrk="1" hangingPunct="1">
              <a:spcAft>
                <a:spcPts val="1000"/>
              </a:spcAft>
              <a:buFont typeface="Arial" panose="020B0604020202020204" pitchFamily="34" charset="0"/>
              <a:buChar char="•"/>
            </a:pPr>
            <a:r>
              <a:rPr lang="en-US" altLang="en-US" dirty="0"/>
              <a:t>Before news is delivered </a:t>
            </a:r>
          </a:p>
          <a:p>
            <a:pPr marL="342900" lvl="1" indent="-342900" eaLnBrk="1" hangingPunct="1">
              <a:spcAft>
                <a:spcPts val="1000"/>
              </a:spcAft>
              <a:buFont typeface="Arial" panose="020B0604020202020204" pitchFamily="34" charset="0"/>
              <a:buChar char="•"/>
            </a:pPr>
            <a:endParaRPr lang="en-US" altLang="en-US" dirty="0"/>
          </a:p>
          <a:p>
            <a:pPr marL="342900" lvl="1" indent="-342900" eaLnBrk="1" hangingPunct="1">
              <a:spcAft>
                <a:spcPts val="1000"/>
              </a:spcAft>
              <a:buFont typeface="Arial" panose="020B0604020202020204" pitchFamily="34" charset="0"/>
              <a:buChar char="•"/>
            </a:pPr>
            <a:r>
              <a:rPr lang="en-US" altLang="en-US" dirty="0"/>
              <a:t>After news is received</a:t>
            </a:r>
          </a:p>
          <a:p>
            <a:pPr marL="342900" lvl="1" indent="-342900" eaLnBrk="1" hangingPunct="1">
              <a:spcAft>
                <a:spcPts val="1000"/>
              </a:spcAft>
              <a:buFont typeface="Arial" panose="020B0604020202020204" pitchFamily="34" charset="0"/>
              <a:buChar char="•"/>
            </a:pPr>
            <a:endParaRPr lang="en-US" altLang="en-US" dirty="0"/>
          </a:p>
          <a:p>
            <a:pPr marL="342900" lvl="1" indent="-342900" eaLnBrk="1" hangingPunct="1">
              <a:spcAft>
                <a:spcPts val="1000"/>
              </a:spcAft>
              <a:buFont typeface="Arial" panose="020B0604020202020204" pitchFamily="34" charset="0"/>
              <a:buChar char="•"/>
            </a:pPr>
            <a:r>
              <a:rPr lang="en-US" altLang="en-US" dirty="0"/>
              <a:t>Ongoing support</a:t>
            </a:r>
          </a:p>
          <a:p>
            <a:pPr lvl="1" eaLnBrk="1" hangingPunct="1">
              <a:spcAft>
                <a:spcPts val="1000"/>
              </a:spcAft>
            </a:pPr>
            <a:endParaRPr lang="en-US" altLang="en-US" dirty="0"/>
          </a:p>
          <a:p>
            <a:pPr eaLnBrk="1" hangingPunct="1"/>
            <a:endParaRPr lang="en-US" altLang="en-US" sz="2000" dirty="0"/>
          </a:p>
          <a:p>
            <a:pPr eaLnBrk="1" hangingPunct="1"/>
            <a:endParaRPr lang="en-US" altLang="en-US" dirty="0"/>
          </a:p>
        </p:txBody>
      </p:sp>
    </p:spTree>
    <p:extLst>
      <p:ext uri="{BB962C8B-B14F-4D97-AF65-F5344CB8AC3E}">
        <p14:creationId xmlns:p14="http://schemas.microsoft.com/office/powerpoint/2010/main" val="333488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539750" y="520700"/>
            <a:ext cx="7199313" cy="844550"/>
          </a:xfrm>
        </p:spPr>
        <p:txBody>
          <a:bodyPr lIns="91440" tIns="45720" rIns="91440" bIns="45720" anchor="t"/>
          <a:lstStyle/>
          <a:p>
            <a:pPr algn="ctr" eaLnBrk="1" hangingPunct="1">
              <a:defRPr/>
            </a:pPr>
            <a:r>
              <a:rPr lang="en-US" altLang="en-US" b="1" dirty="0">
                <a:cs typeface="Arial" pitchFamily="34" charset="0"/>
              </a:rPr>
              <a:t>Bad News Mitigation in practice </a:t>
            </a:r>
            <a:endParaRPr lang="en-US" altLang="en-US" dirty="0">
              <a:cs typeface="Arial" pitchFamily="34" charset="0"/>
            </a:endParaRPr>
          </a:p>
        </p:txBody>
      </p:sp>
      <p:sp>
        <p:nvSpPr>
          <p:cNvPr id="55299" name="Content Placeholder 2"/>
          <p:cNvSpPr>
            <a:spLocks noGrp="1"/>
          </p:cNvSpPr>
          <p:nvPr>
            <p:ph idx="1"/>
          </p:nvPr>
        </p:nvSpPr>
        <p:spPr>
          <a:xfrm>
            <a:off x="338138" y="1619250"/>
            <a:ext cx="8605837" cy="4854575"/>
          </a:xfrm>
        </p:spPr>
        <p:txBody>
          <a:bodyPr lIns="91440" tIns="45720" rIns="91440" bIns="45720"/>
          <a:lstStyle/>
          <a:p>
            <a:pPr lvl="1" eaLnBrk="1" hangingPunct="1">
              <a:spcAft>
                <a:spcPct val="0"/>
              </a:spcAft>
              <a:defRPr/>
            </a:pPr>
            <a:r>
              <a:rPr lang="en-US" altLang="en-US" sz="2000" b="1" dirty="0">
                <a:solidFill>
                  <a:srgbClr val="21A18D"/>
                </a:solidFill>
              </a:rPr>
              <a:t>Approach </a:t>
            </a:r>
          </a:p>
          <a:p>
            <a:pPr lvl="1" eaLnBrk="1" hangingPunct="1">
              <a:spcAft>
                <a:spcPct val="0"/>
              </a:spcAft>
              <a:defRPr/>
            </a:pPr>
            <a:endParaRPr lang="en-US" altLang="en-US" sz="2000" dirty="0"/>
          </a:p>
          <a:p>
            <a:pPr marL="342900" lvl="1" indent="-342900" eaLnBrk="1" hangingPunct="1">
              <a:buFont typeface="Arial" pitchFamily="34" charset="0"/>
              <a:buChar char="•"/>
              <a:defRPr/>
            </a:pPr>
            <a:r>
              <a:rPr lang="en-US" altLang="en-US" sz="2200" dirty="0"/>
              <a:t>Find a quiet place, give the person time to express their feelings.</a:t>
            </a:r>
          </a:p>
          <a:p>
            <a:pPr marL="342900" lvl="1" indent="-342900" eaLnBrk="1" hangingPunct="1">
              <a:buFont typeface="Arial" pitchFamily="34" charset="0"/>
              <a:buChar char="•"/>
              <a:defRPr/>
            </a:pPr>
            <a:r>
              <a:rPr lang="en-US" altLang="en-US" sz="2200" dirty="0"/>
              <a:t>Acknowledge their feelings, express empathy.</a:t>
            </a:r>
          </a:p>
          <a:p>
            <a:pPr marL="342900" lvl="1" indent="-342900" eaLnBrk="1" hangingPunct="1">
              <a:buFont typeface="Arial" pitchFamily="34" charset="0"/>
              <a:buChar char="•"/>
              <a:defRPr/>
            </a:pPr>
            <a:r>
              <a:rPr lang="en-US" altLang="en-US" sz="2200" dirty="0"/>
              <a:t>Answer any questions honestly, giving time, attention and respect.</a:t>
            </a:r>
          </a:p>
          <a:p>
            <a:pPr marL="342900" lvl="1" indent="-342900" eaLnBrk="1" hangingPunct="1">
              <a:buFont typeface="Arial" pitchFamily="34" charset="0"/>
              <a:buChar char="•"/>
              <a:defRPr/>
            </a:pPr>
            <a:r>
              <a:rPr lang="en-US" altLang="en-US" sz="2200" dirty="0"/>
              <a:t>Show you are receptive to concerns - use listening techniques.</a:t>
            </a:r>
          </a:p>
          <a:p>
            <a:pPr marL="342900" lvl="1" indent="-342900" eaLnBrk="1" hangingPunct="1">
              <a:buFont typeface="Arial" pitchFamily="34" charset="0"/>
              <a:buChar char="•"/>
              <a:defRPr/>
            </a:pPr>
            <a:r>
              <a:rPr lang="en-AU" altLang="en-US" sz="2200" dirty="0"/>
              <a:t>Be responsive and respectful of a person’s views.</a:t>
            </a:r>
          </a:p>
          <a:p>
            <a:pPr marL="342900" lvl="1" indent="-342900" eaLnBrk="1" hangingPunct="1">
              <a:buFont typeface="Arial" pitchFamily="34" charset="0"/>
              <a:buChar char="•"/>
              <a:defRPr/>
            </a:pPr>
            <a:r>
              <a:rPr lang="en-AU" altLang="en-US" sz="2200" dirty="0"/>
              <a:t>Support the person to understand decisions and acknowledge feelings. This can improve relationships and make aggression, self-harm and absconding less likely. </a:t>
            </a:r>
          </a:p>
          <a:p>
            <a:pPr marL="342900" lvl="1" indent="-342900" eaLnBrk="1" hangingPunct="1">
              <a:spcAft>
                <a:spcPct val="0"/>
              </a:spcAft>
              <a:buFont typeface="Arial" pitchFamily="34" charset="0"/>
              <a:buChar char="•"/>
              <a:defRPr/>
            </a:pPr>
            <a:endParaRPr lang="en-US" altLang="en-US" sz="2000" dirty="0"/>
          </a:p>
          <a:p>
            <a:pPr eaLnBrk="1" hangingPunct="1">
              <a:spcBef>
                <a:spcPct val="0"/>
              </a:spcBef>
              <a:defRPr/>
            </a:pPr>
            <a:r>
              <a:rPr lang="en-US" altLang="en-US" sz="2000" dirty="0"/>
              <a:t>	</a:t>
            </a:r>
          </a:p>
        </p:txBody>
      </p:sp>
    </p:spTree>
    <p:extLst>
      <p:ext uri="{BB962C8B-B14F-4D97-AF65-F5344CB8AC3E}">
        <p14:creationId xmlns:p14="http://schemas.microsoft.com/office/powerpoint/2010/main" val="97955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Delivering Bad News Video</a:t>
            </a:r>
          </a:p>
        </p:txBody>
      </p:sp>
      <p:sp>
        <p:nvSpPr>
          <p:cNvPr id="3" name="Content Placeholder 2"/>
          <p:cNvSpPr>
            <a:spLocks noGrp="1"/>
          </p:cNvSpPr>
          <p:nvPr>
            <p:ph idx="1"/>
          </p:nvPr>
        </p:nvSpPr>
        <p:spPr>
          <a:xfrm>
            <a:off x="539750" y="5255394"/>
            <a:ext cx="8243888" cy="1218652"/>
          </a:xfrm>
        </p:spPr>
        <p:txBody>
          <a:bodyPr/>
          <a:lstStyle/>
          <a:p>
            <a:r>
              <a:rPr lang="en-AU" dirty="0">
                <a:hlinkClick r:id="rId2"/>
              </a:rPr>
              <a:t>https://www.youtube.com/watch?v=juKAMBh9J54</a:t>
            </a:r>
            <a:r>
              <a:rPr lang="en-AU" dirty="0"/>
              <a:t> </a:t>
            </a:r>
          </a:p>
          <a:p>
            <a:r>
              <a:rPr lang="en-AU" b="0" dirty="0"/>
              <a:t>Source: The Irish Hospice Foundation, </a:t>
            </a:r>
            <a:r>
              <a:rPr lang="en-AU" b="0" dirty="0" err="1"/>
              <a:t>Youtube</a:t>
            </a:r>
            <a:endParaRPr lang="en-AU" b="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760" y="1814614"/>
            <a:ext cx="5601373" cy="313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493363"/>
      </p:ext>
    </p:extLst>
  </p:cSld>
  <p:clrMapOvr>
    <a:masterClrMapping/>
  </p:clrMapOvr>
</p:sld>
</file>

<file path=ppt/theme/theme1.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1233</Words>
  <Application>Microsoft Office PowerPoint</Application>
  <PresentationFormat>On-screen Show (4:3)</PresentationFormat>
  <Paragraphs>194</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DHHS Safewards Presentation template</vt:lpstr>
      <vt:lpstr>Office Theme</vt:lpstr>
      <vt:lpstr>Bad News Mitigation Refresher </vt:lpstr>
      <vt:lpstr>PowerPoint Presentation</vt:lpstr>
      <vt:lpstr>Background</vt:lpstr>
      <vt:lpstr>Bad news mitigation </vt:lpstr>
      <vt:lpstr>PowerPoint Presentation</vt:lpstr>
      <vt:lpstr>Task: Bad news scenarios</vt:lpstr>
      <vt:lpstr> Bad News Mitigation in practice</vt:lpstr>
      <vt:lpstr>Bad News Mitigation in practice </vt:lpstr>
      <vt:lpstr>Delivering Bad News Video</vt:lpstr>
      <vt:lpstr>Role of the intervention lead  </vt:lpstr>
      <vt:lpstr>Bad news mitigation fidelity</vt:lpstr>
      <vt:lpstr>Bad news mitigation adjustments</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News Mitigation Refresher</dc:title>
  <dc:creator>Rachel Gwyther</dc:creator>
  <cp:lastModifiedBy>Rachel Gwyther</cp:lastModifiedBy>
  <cp:revision>4</cp:revision>
  <dcterms:created xsi:type="dcterms:W3CDTF">2017-07-12T04:22:50Z</dcterms:created>
  <dcterms:modified xsi:type="dcterms:W3CDTF">2017-07-13T04:09:16Z</dcterms:modified>
</cp:coreProperties>
</file>