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4"/>
  </p:notesMasterIdLst>
  <p:sldIdLst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7621C-9305-4A1B-9F2D-E2BF8D9A2F59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DF4A-7B9B-4B63-BBE7-A7722876A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54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Briefly describe Calm Down Methods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E702FB48-38E6-416D-9567-C80EF8BC0631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Safewards Victoria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Taken from a PowerPoint from a presentation by Professor Len Bowers </a:t>
            </a:r>
          </a:p>
          <a:p>
            <a:endParaRPr lang="en-AU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CD4B5077-5F6F-49BB-970D-220B2C0C48AF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Safewards Victoria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a quick</a:t>
            </a:r>
            <a:r>
              <a:rPr lang="en-US" baseline="0" dirty="0" smtClean="0"/>
              <a:t> refresh of the model (see model refresher slides)</a:t>
            </a:r>
          </a:p>
          <a:p>
            <a:r>
              <a:rPr lang="en-US" baseline="0" dirty="0" smtClean="0"/>
              <a:t>Where/how does MHM fit into the model?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flashpoints and why?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staff modifiers?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http://www.safewards.net/model/technical 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4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http://www.safewards.net/interventions/calm-down-methods</a:t>
            </a:r>
          </a:p>
          <a:p>
            <a:endParaRPr lang="en-AU" altLang="en-US" smtClean="0"/>
          </a:p>
          <a:p>
            <a:endParaRPr lang="en-AU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0BB67150-A554-4A68-B7CA-007AB757EC95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Safewards Victoria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http://www.safewards.net/interventions/calm-down-methods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FECC97-A40C-471A-A6DE-BD67FC0398C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Safewards Victoria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Ask the group what changes they might identify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mtClean="0"/>
              <a:t>http://www.safewards.net/interventions/calm-down-methods</a:t>
            </a:r>
          </a:p>
          <a:p>
            <a:endParaRPr lang="en-AU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10DCFC8D-A3B5-424E-A913-512C39314BDB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Safewards Victoria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/>
              <a:t>Refer to the handout ‘Calm Down Methods: Resource Ideas’ from the resources pack.</a:t>
            </a:r>
          </a:p>
          <a:p>
            <a:endParaRPr lang="en-AU" altLang="en-US" dirty="0" smtClean="0"/>
          </a:p>
          <a:p>
            <a:r>
              <a:rPr lang="en-AU" altLang="en-US" b="1" baseline="0" dirty="0" smtClean="0"/>
              <a:t>Activity with handout</a:t>
            </a:r>
          </a:p>
          <a:p>
            <a:r>
              <a:rPr lang="en-AU" altLang="en-US" baseline="0" dirty="0" smtClean="0"/>
              <a:t>Split the group into small groups of 3-4 people.  Think about a common need you may have seen on the unit and which item might sit with this intervention. </a:t>
            </a:r>
          </a:p>
          <a:p>
            <a:endParaRPr lang="en-AU" altLang="en-US" baseline="0" dirty="0" smtClean="0"/>
          </a:p>
          <a:p>
            <a:r>
              <a:rPr lang="en-AU" altLang="en-US" dirty="0" smtClean="0"/>
              <a:t>The handout</a:t>
            </a:r>
            <a:r>
              <a:rPr lang="en-AU" altLang="en-US" baseline="0" dirty="0" smtClean="0"/>
              <a:t> can be used to prompt our thinking about the intervention</a:t>
            </a:r>
          </a:p>
          <a:p>
            <a:r>
              <a:rPr lang="en-AU" altLang="en-US" baseline="0" dirty="0" smtClean="0"/>
              <a:t>It can also be used to consider how you may add to the resources over time </a:t>
            </a:r>
          </a:p>
          <a:p>
            <a:endParaRPr lang="en-AU" altLang="en-US" baseline="0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8454333A-DD57-4330-925A-EB262FF57F71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Safewards Victoria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http://www.safewards.net/interventions/calm-down-methods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You could show the Safewards calm down methods video here</a:t>
            </a:r>
          </a:p>
          <a:p>
            <a:endParaRPr lang="en-AU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FB1FA740-8ADD-4F3B-B270-3DA82C06AFE5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Safewards Victoria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http://www.safewards.net/interventions/calm-down-methods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You might also like to see some of the examples used in Victoria </a:t>
            </a:r>
          </a:p>
          <a:p>
            <a:endParaRPr lang="en-AU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94C2BF51-D03A-4DDC-AD57-7223D5C70864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Safewards Victoria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Taken from a PowerPoint from a presentation by Professor Len Bowers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5B1966-1416-4D27-94E2-BDB62CED2BE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Safewards Victoria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8093"/>
            <a:ext cx="6513072" cy="1577163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291907"/>
            <a:ext cx="7171440" cy="3153320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897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8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9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6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4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sz="2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8243888" cy="4854797"/>
          </a:xfrm>
        </p:spPr>
        <p:txBody>
          <a:bodyPr/>
          <a:lstStyle>
            <a:lvl1pPr marL="0" indent="0">
              <a:lnSpc>
                <a:spcPct val="110000"/>
              </a:lnSpc>
              <a:defRPr baseline="0"/>
            </a:lvl1pPr>
            <a:lvl2pPr marL="0" indent="0">
              <a:lnSpc>
                <a:spcPct val="110000"/>
              </a:lnSpc>
              <a:defRPr sz="2400"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0202833-03D7-4148-AC7F-48E486F21ED0}" type="datetime4">
              <a:rPr lang="en-AU"/>
              <a:pPr>
                <a:defRPr/>
              </a:pPr>
              <a:t>13 July 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6480175"/>
            <a:ext cx="539750" cy="374650"/>
          </a:xfrm>
        </p:spPr>
        <p:txBody>
          <a:bodyPr/>
          <a:lstStyle>
            <a:lvl1pPr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DCF13C5-3C58-4B9E-8DFA-12D7A60A05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4131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2D57ECF-CE9B-4398-9C29-B28E42F3BA52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0FE90DB-5F84-4FCB-8DE4-001071B08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2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8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4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3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7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4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269875"/>
            <a:ext cx="71993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619250"/>
            <a:ext cx="824388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3" y="6480175"/>
            <a:ext cx="180022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A80C3F-A136-4F87-8383-2E651EB74C22}" type="datetime4">
              <a:rPr lang="en-AU"/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 July 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0" y="6480175"/>
            <a:ext cx="540067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6486525"/>
            <a:ext cx="539750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  <a:latin typeface="Arial"/>
                <a:ea typeface="ＭＳ Ｐゴシック" pitchFamily="34" charset="-128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05BB1D-F33C-49BD-9370-7E84E3A2705B}" type="slidenum">
              <a:rPr lang="en-AU" altLang="en-US"/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7170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34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0" fontAlgn="base" hangingPunct="0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250825" indent="-250825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503238" indent="-250825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755650" indent="-250825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9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539552" y="4437112"/>
            <a:ext cx="6513513" cy="1212850"/>
          </a:xfrm>
        </p:spPr>
        <p:txBody>
          <a:bodyPr lIns="68580" tIns="34290" rIns="68580" bIns="34290" anchor="t"/>
          <a:lstStyle/>
          <a:p>
            <a:pPr eaLnBrk="1" hangingPunct="1"/>
            <a:r>
              <a:rPr lang="en-AU" altLang="en-US" sz="2200" dirty="0" smtClean="0">
                <a:latin typeface="Arial" charset="0"/>
                <a:cs typeface="Arial" charset="0"/>
              </a:rPr>
              <a:t>Calm down methods Refresher </a:t>
            </a:r>
            <a:endParaRPr lang="en-US" altLang="en-US" sz="2200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964">
            <a:off x="4789198" y="3051232"/>
            <a:ext cx="3880573" cy="267047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539552" y="1484784"/>
            <a:ext cx="6513072" cy="15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5400" b="1" dirty="0" smtClean="0"/>
              <a:t>Safewards</a:t>
            </a:r>
            <a:endParaRPr lang="en-AU" sz="5400" b="1" dirty="0"/>
          </a:p>
        </p:txBody>
      </p:sp>
    </p:spTree>
    <p:extLst>
      <p:ext uri="{BB962C8B-B14F-4D97-AF65-F5344CB8AC3E}">
        <p14:creationId xmlns:p14="http://schemas.microsoft.com/office/powerpoint/2010/main" val="6424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9750" y="436563"/>
            <a:ext cx="7199313" cy="790575"/>
          </a:xfrm>
        </p:spPr>
        <p:txBody>
          <a:bodyPr lIns="68580" tIns="34290" rIns="68580" bIns="34290" anchor="t"/>
          <a:lstStyle/>
          <a:p>
            <a:pPr algn="ctr" eaLnBrk="1" hangingPunct="1">
              <a:defRPr/>
            </a:pPr>
            <a:r>
              <a:rPr lang="en-GB" altLang="en-US" b="1" smtClean="0">
                <a:ea typeface="MS PGothic" pitchFamily="34" charset="-128"/>
                <a:cs typeface="Arial" charset="0"/>
              </a:rPr>
              <a:t>Calm down methods fidelity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150" y="4291666"/>
            <a:ext cx="4356100" cy="2235200"/>
          </a:xfrm>
        </p:spPr>
        <p:txBody>
          <a:bodyPr lIns="68580" tIns="34290" rIns="68580" bIns="34290">
            <a:normAutofit/>
          </a:bodyPr>
          <a:lstStyle/>
          <a:p>
            <a:pPr lvl="1" eaLnBrk="1" hangingPunct="1">
              <a:defRPr/>
            </a:pPr>
            <a:endParaRPr lang="en-GB" altLang="en-US" sz="1500" dirty="0">
              <a:ea typeface="ＭＳ Ｐゴシック" charset="0"/>
            </a:endParaRPr>
          </a:p>
          <a:p>
            <a:pPr marL="270271" lvl="1" indent="-28575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ea typeface="ＭＳ Ｐゴシック" charset="0"/>
              </a:rPr>
              <a:t>A  box of things that gathers dust in the office or gets dragged to a </a:t>
            </a:r>
            <a:r>
              <a:rPr lang="en-GB" altLang="en-US" sz="1800" dirty="0" smtClean="0">
                <a:ea typeface="ＭＳ Ｐゴシック" charset="0"/>
              </a:rPr>
              <a:t>group</a:t>
            </a:r>
            <a:endParaRPr lang="en-GB" altLang="en-US" sz="1800" dirty="0">
              <a:ea typeface="ＭＳ Ｐゴシック" charset="0"/>
            </a:endParaRPr>
          </a:p>
          <a:p>
            <a:pPr marL="266700" lvl="1" indent="-28575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ea typeface="ＭＳ Ｐゴシック" charset="0"/>
              </a:rPr>
              <a:t>A store of equipment for diversional or recreational activities for patients to do on request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14413" y="2174875"/>
            <a:ext cx="2090737" cy="1438275"/>
          </a:xfrm>
          <a:prstGeom prst="rect">
            <a:avLst/>
          </a:prstGeom>
          <a:solidFill>
            <a:srgbClr val="51BD89"/>
          </a:solidFill>
          <a:ln w="9525">
            <a:solidFill>
              <a:srgbClr val="51BD8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Calm down methods </a:t>
            </a:r>
          </a:p>
          <a:p>
            <a:pPr algn="ctr" defTabSz="342900"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IS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419475" y="2692400"/>
            <a:ext cx="5413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14413" y="4443413"/>
            <a:ext cx="2119312" cy="139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Calm down methods  </a:t>
            </a:r>
          </a:p>
          <a:p>
            <a:pPr algn="ctr" defTabSz="342900"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MS PGothic" pitchFamily="34" charset="-128"/>
              </a:rPr>
              <a:t>IS NOT </a:t>
            </a: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3419475" y="4697413"/>
            <a:ext cx="541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00"/>
                </a:solidFill>
              </a:rPr>
              <a:t>≠</a:t>
            </a:r>
          </a:p>
        </p:txBody>
      </p:sp>
      <p:sp>
        <p:nvSpPr>
          <p:cNvPr id="23560" name="Rectangle 1"/>
          <p:cNvSpPr>
            <a:spLocks noChangeArrowheads="1"/>
          </p:cNvSpPr>
          <p:nvPr/>
        </p:nvSpPr>
        <p:spPr bwMode="auto">
          <a:xfrm>
            <a:off x="3960812" y="1659980"/>
            <a:ext cx="5183188" cy="263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628650" indent="-28575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defTabSz="457200" fontAlgn="base">
              <a:lnSpc>
                <a:spcPct val="11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prstClr val="black"/>
                </a:solidFill>
                <a:latin typeface="Arial"/>
                <a:ea typeface="ＭＳ Ｐゴシック" charset="0"/>
              </a:rPr>
              <a:t>A practical set of equipment and patient resource for self–help when in distress</a:t>
            </a:r>
          </a:p>
          <a:p>
            <a:pPr lvl="1" defTabSz="457200" fontAlgn="base">
              <a:lnSpc>
                <a:spcPct val="11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prstClr val="black"/>
                </a:solidFill>
                <a:latin typeface="Arial"/>
                <a:ea typeface="ＭＳ Ｐゴシック" charset="0"/>
              </a:rPr>
              <a:t>A store of equipment that can be used to help people who may be feeling </a:t>
            </a:r>
            <a:r>
              <a:rPr lang="en-GB" altLang="en-US" dirty="0" smtClean="0">
                <a:solidFill>
                  <a:prstClr val="black"/>
                </a:solidFill>
                <a:latin typeface="Arial"/>
                <a:ea typeface="ＭＳ Ｐゴシック" charset="0"/>
              </a:rPr>
              <a:t>agitated/restless, anxious/frightened,  angry/irritable, ashamed or depressed/despairing to </a:t>
            </a:r>
            <a:r>
              <a:rPr lang="en-GB" altLang="en-US" dirty="0">
                <a:solidFill>
                  <a:prstClr val="black"/>
                </a:solidFill>
                <a:latin typeface="Arial"/>
                <a:ea typeface="ＭＳ Ｐゴシック" charset="0"/>
              </a:rPr>
              <a:t>reach a relaxed state of mind</a:t>
            </a:r>
          </a:p>
        </p:txBody>
      </p:sp>
    </p:spTree>
    <p:extLst>
      <p:ext uri="{BB962C8B-B14F-4D97-AF65-F5344CB8AC3E}">
        <p14:creationId xmlns:p14="http://schemas.microsoft.com/office/powerpoint/2010/main" val="126708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9750" y="420688"/>
            <a:ext cx="7199313" cy="784225"/>
          </a:xfrm>
        </p:spPr>
        <p:txBody>
          <a:bodyPr lIns="91440" tIns="45720" rIns="91440" bIns="45720" anchor="t"/>
          <a:lstStyle/>
          <a:p>
            <a:pPr algn="ctr" eaLnBrk="1" hangingPunct="1">
              <a:defRPr/>
            </a:pPr>
            <a:r>
              <a:rPr lang="en-GB" altLang="en-US" b="1" smtClean="0">
                <a:ea typeface="MS PGothic" pitchFamily="34" charset="-128"/>
                <a:cs typeface="Arial" charset="0"/>
              </a:rPr>
              <a:t>Calm down methods adjustments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9750" y="2000250"/>
            <a:ext cx="8243888" cy="4473575"/>
          </a:xfrm>
        </p:spPr>
        <p:txBody>
          <a:bodyPr lIns="91440" tIns="45720" rIns="91440" bIns="45720"/>
          <a:lstStyle/>
          <a:p>
            <a:pPr marL="2147888" lvl="1" indent="-2147888" eaLnBrk="1" hangingPunct="1">
              <a:spcAft>
                <a:spcPts val="2000"/>
              </a:spcAft>
              <a:tabLst>
                <a:tab pos="2147888" algn="l"/>
              </a:tabLst>
            </a:pPr>
            <a:r>
              <a:rPr lang="en-GB" altLang="en-US" b="1" smtClean="0"/>
              <a:t>CAMHS</a:t>
            </a:r>
            <a:r>
              <a:rPr lang="en-GB" altLang="en-US" smtClean="0"/>
              <a:t>	Safety and supervision review, choice of items different</a:t>
            </a:r>
          </a:p>
          <a:p>
            <a:pPr marL="2147888" lvl="1" indent="-2147888" eaLnBrk="1" hangingPunct="1">
              <a:spcAft>
                <a:spcPts val="2000"/>
              </a:spcAft>
              <a:tabLst>
                <a:tab pos="2147888" algn="l"/>
              </a:tabLst>
            </a:pPr>
            <a:r>
              <a:rPr lang="en-GB" altLang="en-US" b="1" smtClean="0"/>
              <a:t>Forensic</a:t>
            </a:r>
            <a:r>
              <a:rPr lang="en-GB" altLang="en-US" smtClean="0"/>
              <a:t> 	Safety and supervision review, choice of items different</a:t>
            </a:r>
          </a:p>
          <a:p>
            <a:pPr marL="2147888" lvl="1" indent="-2147888" eaLnBrk="1" hangingPunct="1">
              <a:spcAft>
                <a:spcPts val="2000"/>
              </a:spcAft>
              <a:tabLst>
                <a:tab pos="2147888" algn="l"/>
              </a:tabLst>
            </a:pPr>
            <a:r>
              <a:rPr lang="en-GB" altLang="en-US" b="1" smtClean="0"/>
              <a:t>Older people</a:t>
            </a:r>
            <a:r>
              <a:rPr lang="en-GB" altLang="en-US" smtClean="0"/>
              <a:t>	Safety and supervision review, choice of items different</a:t>
            </a:r>
          </a:p>
          <a:p>
            <a:pPr eaLnBrk="1" hangingPunct="1">
              <a:buFontTx/>
              <a:buChar char="•"/>
              <a:tabLst>
                <a:tab pos="2147888" algn="l"/>
              </a:tabLst>
            </a:pPr>
            <a:endParaRPr lang="en-GB" altLang="en-US" smtClean="0"/>
          </a:p>
          <a:p>
            <a:pPr eaLnBrk="1" hangingPunct="1">
              <a:spcAft>
                <a:spcPts val="2000"/>
              </a:spcAft>
              <a:tabLst>
                <a:tab pos="2147888" algn="l"/>
              </a:tabLst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4570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94857" y="-480006"/>
            <a:ext cx="7354286" cy="7714286"/>
            <a:chOff x="2009456" y="-599400"/>
            <a:chExt cx="10296000" cy="10800000"/>
          </a:xfrm>
        </p:grpSpPr>
        <p:grpSp>
          <p:nvGrpSpPr>
            <p:cNvPr id="17" name="Group 16"/>
            <p:cNvGrpSpPr/>
            <p:nvPr/>
          </p:nvGrpSpPr>
          <p:grpSpPr>
            <a:xfrm>
              <a:off x="2009456" y="-599400"/>
              <a:ext cx="10296000" cy="10800000"/>
              <a:chOff x="1144218" y="-605646"/>
              <a:chExt cx="10296000" cy="10800000"/>
            </a:xfrm>
          </p:grpSpPr>
          <p:sp>
            <p:nvSpPr>
              <p:cNvPr id="7" name="Isosceles Triangle 6"/>
              <p:cNvSpPr/>
              <p:nvPr/>
            </p:nvSpPr>
            <p:spPr>
              <a:xfrm rot="18022639" flipV="1">
                <a:off x="1790268" y="1540539"/>
                <a:ext cx="5067558" cy="4368584"/>
              </a:xfrm>
              <a:prstGeom prst="triangle">
                <a:avLst/>
              </a:prstGeom>
              <a:solidFill>
                <a:srgbClr val="316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8000000">
                <a:off x="81100" y="2557764"/>
                <a:ext cx="4945476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Outside</a:t>
                </a:r>
                <a:r>
                  <a:rPr lang="en-AU" sz="1600" b="1" dirty="0">
                    <a:solidFill>
                      <a:prstClr val="white"/>
                    </a:solidFill>
                  </a:rPr>
                  <a:t> </a:t>
                </a:r>
                <a:r>
                  <a:rPr lang="en-AU" sz="1200" b="1" dirty="0">
                    <a:solidFill>
                      <a:prstClr val="white"/>
                    </a:solidFill>
                  </a:rPr>
                  <a:t>Hospital</a:t>
                </a:r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 rot="18000000" flipH="1" flipV="1">
                <a:off x="2160219" y="1864253"/>
                <a:ext cx="4634632" cy="3927622"/>
              </a:xfrm>
              <a:prstGeom prst="triangle">
                <a:avLst/>
              </a:prstGeom>
              <a:solidFill>
                <a:srgbClr val="4E97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3758439" y="4960854"/>
                <a:ext cx="5067558" cy="4368584"/>
              </a:xfrm>
              <a:prstGeom prst="triangle">
                <a:avLst/>
              </a:prstGeom>
              <a:solidFill>
                <a:srgbClr val="BC4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 flipV="1">
                <a:off x="3758439" y="408112"/>
                <a:ext cx="5067558" cy="4368584"/>
              </a:xfrm>
              <a:prstGeom prst="triangle">
                <a:avLst/>
              </a:prstGeom>
              <a:solidFill>
                <a:srgbClr val="0000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3577361">
                <a:off x="1776169" y="3854639"/>
                <a:ext cx="5067558" cy="4368584"/>
              </a:xfrm>
              <a:prstGeom prst="triangle">
                <a:avLst/>
              </a:pr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3577361" flipH="1" flipV="1">
                <a:off x="5740706" y="1558197"/>
                <a:ext cx="5067558" cy="4368584"/>
              </a:xfrm>
              <a:prstGeom prst="triangle">
                <a:avLst/>
              </a:prstGeom>
              <a:solidFill>
                <a:srgbClr val="3A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8022639" flipH="1">
                <a:off x="5740706" y="3854639"/>
                <a:ext cx="5067558" cy="4368584"/>
              </a:xfrm>
              <a:prstGeom prst="triangle">
                <a:avLst/>
              </a:prstGeom>
              <a:solidFill>
                <a:srgbClr val="9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4024536" y="4800600"/>
                <a:ext cx="4510337" cy="4048796"/>
              </a:xfrm>
              <a:prstGeom prst="triangle">
                <a:avLst/>
              </a:prstGeom>
              <a:solidFill>
                <a:srgbClr val="E65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flipV="1">
                <a:off x="4059514" y="792956"/>
                <a:ext cx="4556042" cy="3927622"/>
              </a:xfrm>
              <a:prstGeom prst="triangle">
                <a:avLst/>
              </a:prstGeom>
              <a:solidFill>
                <a:srgbClr val="111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4535710" y="4825927"/>
                <a:ext cx="3530594" cy="2956761"/>
              </a:xfrm>
              <a:prstGeom prst="triangle">
                <a:avLst/>
              </a:prstGeom>
              <a:solidFill>
                <a:srgbClr val="FF7B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flipV="1">
                <a:off x="4324047" y="1229816"/>
                <a:ext cx="4026976" cy="3570783"/>
              </a:xfrm>
              <a:prstGeom prst="triangle">
                <a:avLst/>
              </a:prstGeom>
              <a:solidFill>
                <a:srgbClr val="474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806966" y="376889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Patient Community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813830" y="8898549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Staff Team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3600000">
                <a:off x="7513647" y="2490770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Patient Characteristics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8000000">
                <a:off x="7483832" y="6815523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dirty="0">
                    <a:solidFill>
                      <a:prstClr val="white"/>
                    </a:solidFill>
                  </a:rPr>
                  <a:t>Regulatory Framework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3600000">
                <a:off x="8817" y="6630670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Physical Environment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535709" y="792955"/>
                <a:ext cx="3547033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Patient – patient interaction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Contagion &amp; discord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577884" y="1247034"/>
                <a:ext cx="3519303" cy="657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50" b="1" dirty="0">
                    <a:solidFill>
                      <a:prstClr val="white"/>
                    </a:solidFill>
                  </a:rPr>
                  <a:t>Patient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Anxiety management, Mutual support, Moral commitments, Psychological understanding, Technical mastery</a:t>
                </a:r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flipV="1">
                <a:off x="4672608" y="1848272"/>
                <a:ext cx="3245926" cy="2934354"/>
              </a:xfrm>
              <a:prstGeom prst="triangle">
                <a:avLst/>
              </a:prstGeom>
              <a:solidFill>
                <a:srgbClr val="818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975899" y="1904690"/>
                <a:ext cx="2723271" cy="807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5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Explanation/information, Role modelling, Patient education, Removal of means, Presence &amp; presence+</a:t>
                </a:r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flipV="1">
                <a:off x="5202632" y="2743075"/>
                <a:ext cx="2269807" cy="2051932"/>
              </a:xfrm>
              <a:prstGeom prst="triangle">
                <a:avLst/>
              </a:prstGeom>
              <a:solidFill>
                <a:srgbClr val="A7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318539" y="2722962"/>
                <a:ext cx="1943232" cy="1206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prstClr val="white"/>
                    </a:solidFill>
                  </a:rPr>
                  <a:t>Flashpoints</a:t>
                </a:r>
                <a:endParaRPr lang="en-AU" sz="900" b="1" dirty="0">
                  <a:solidFill>
                    <a:prstClr val="white"/>
                  </a:solidFill>
                </a:endParaRPr>
              </a:p>
              <a:p>
                <a:pPr algn="ctr" defTabSz="457200"/>
                <a:r>
                  <a:rPr lang="en-AU" sz="800" dirty="0">
                    <a:solidFill>
                      <a:prstClr val="white"/>
                    </a:solidFill>
                  </a:rPr>
                  <a:t>Assembly/crowding/activity Queuing/waiting/noise Staff/</a:t>
                </a:r>
                <a:r>
                  <a:rPr lang="en-AU" sz="800" dirty="0" err="1">
                    <a:solidFill>
                      <a:prstClr val="white"/>
                    </a:solidFill>
                  </a:rPr>
                  <a:t>pt</a:t>
                </a:r>
                <a:r>
                  <a:rPr lang="en-AU" sz="800" dirty="0">
                    <a:solidFill>
                      <a:prstClr val="white"/>
                    </a:solidFill>
                  </a:rPr>
                  <a:t> turnover/change Bullying/stealing/</a:t>
                </a:r>
              </a:p>
              <a:p>
                <a:pPr algn="ctr" defTabSz="457200"/>
                <a:r>
                  <a:rPr lang="en-AU" sz="800" dirty="0">
                    <a:solidFill>
                      <a:prstClr val="white"/>
                    </a:solidFill>
                  </a:rPr>
                  <a:t>prop. damage</a:t>
                </a:r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3600000" flipV="1">
                <a:off x="5833031" y="1844968"/>
                <a:ext cx="4556042" cy="3927622"/>
              </a:xfrm>
              <a:prstGeom prst="triangle">
                <a:avLst/>
              </a:prstGeom>
              <a:solidFill>
                <a:srgbClr val="5800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3600000">
                <a:off x="7567038" y="2600764"/>
                <a:ext cx="3861352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Symptoms &amp; demography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Paranoia, PD traits, Irritability/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disinhib</a:t>
                </a:r>
                <a:r>
                  <a:rPr lang="en-AU" sz="900" dirty="0">
                    <a:solidFill>
                      <a:prstClr val="white"/>
                    </a:solidFill>
                  </a:rPr>
                  <a:t>., Abused, Male, 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Alc</a:t>
                </a:r>
                <a:r>
                  <a:rPr lang="en-AU" sz="900" dirty="0">
                    <a:solidFill>
                      <a:prstClr val="white"/>
                    </a:solidFill>
                  </a:rPr>
                  <a:t>/drugs, Depression, Insight, Delusions, 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Hall.s</a:t>
                </a:r>
                <a:r>
                  <a:rPr lang="en-AU" sz="900" dirty="0">
                    <a:solidFill>
                      <a:prstClr val="white"/>
                    </a:solidFill>
                  </a:rPr>
                  <a:t>, Young</a:t>
                </a:r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3600000" flipV="1">
                <a:off x="5877798" y="2661480"/>
                <a:ext cx="3245926" cy="2994347"/>
              </a:xfrm>
              <a:prstGeom prst="triangle">
                <a:avLst/>
              </a:prstGeom>
              <a:solidFill>
                <a:srgbClr val="9E1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3600000">
                <a:off x="7124708" y="3189432"/>
                <a:ext cx="2723271" cy="81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Pharmacotherapy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Psychotherapy &amp; functional analysis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Nursing support &amp; interventions</a:t>
                </a:r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3600000" flipV="1">
                <a:off x="6042180" y="3326257"/>
                <a:ext cx="2269807" cy="2051932"/>
              </a:xfrm>
              <a:prstGeom prst="triangle">
                <a:avLst/>
              </a:prstGeom>
              <a:solidFill>
                <a:srgbClr val="C98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3600000">
                <a:off x="6575278" y="3604592"/>
                <a:ext cx="1943232" cy="10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3A0066"/>
                    </a:solidFill>
                  </a:rPr>
                  <a:t>Flashpoints</a:t>
                </a:r>
                <a:endParaRPr lang="en-AU" sz="900" b="1" dirty="0">
                  <a:solidFill>
                    <a:srgbClr val="3A0066"/>
                  </a:solidFill>
                </a:endParaRPr>
              </a:p>
              <a:p>
                <a:pPr algn="ctr" defTabSz="457200"/>
                <a:r>
                  <a:rPr lang="en-AU" sz="800" dirty="0">
                    <a:solidFill>
                      <a:srgbClr val="3A0066"/>
                    </a:solidFill>
                  </a:rPr>
                  <a:t>Exacerbations;</a:t>
                </a:r>
              </a:p>
              <a:p>
                <a:pPr algn="ctr" defTabSz="457200"/>
                <a:r>
                  <a:rPr lang="en-AU" sz="800" dirty="0">
                    <a:solidFill>
                      <a:srgbClr val="3A0066"/>
                    </a:solidFill>
                  </a:rPr>
                  <a:t>Independence/identity</a:t>
                </a:r>
              </a:p>
              <a:p>
                <a:pPr algn="ctr" defTabSz="457200"/>
                <a:r>
                  <a:rPr lang="en-AU" sz="800" dirty="0">
                    <a:solidFill>
                      <a:srgbClr val="3A0066"/>
                    </a:solidFill>
                  </a:rPr>
                  <a:t>Acuity/severity</a:t>
                </a:r>
              </a:p>
              <a:p>
                <a:pPr algn="ctr" defTabSz="457200"/>
                <a:endParaRPr lang="en-AU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8000000" flipH="1" flipV="1">
                <a:off x="2213482" y="3445003"/>
                <a:ext cx="4556042" cy="727549"/>
              </a:xfrm>
              <a:prstGeom prst="triangl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endParaRPr lang="en-A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 rot="18000000" flipH="1" flipV="1">
                <a:off x="3415822" y="2652029"/>
                <a:ext cx="3245926" cy="2934354"/>
              </a:xfrm>
              <a:prstGeom prst="triangle">
                <a:avLst/>
              </a:prstGeom>
              <a:solidFill>
                <a:srgbClr val="80D1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 rot="18000000" flipH="1" flipV="1">
                <a:off x="4345597" y="3358915"/>
                <a:ext cx="2269807" cy="2051932"/>
              </a:xfrm>
              <a:prstGeom prst="triangle">
                <a:avLst/>
              </a:prstGeom>
              <a:solidFill>
                <a:srgbClr val="BCE7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8000000" flipH="1">
                <a:off x="4205028" y="3600213"/>
                <a:ext cx="1624617" cy="94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31601A"/>
                    </a:solidFill>
                  </a:rPr>
                  <a:t>Flashpoints</a:t>
                </a:r>
                <a:endParaRPr lang="en-AU" sz="800" dirty="0">
                  <a:solidFill>
                    <a:srgbClr val="31601A"/>
                  </a:solidFill>
                </a:endParaRPr>
              </a:p>
              <a:p>
                <a:pPr algn="ctr" defTabSz="457200"/>
                <a:r>
                  <a:rPr lang="en-AU" sz="700" dirty="0">
                    <a:solidFill>
                      <a:srgbClr val="31601A"/>
                    </a:solidFill>
                  </a:rPr>
                  <a:t>Bad news, Home crisis, Loss of relationship or accommodation, Argument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8000000" flipH="1">
                <a:off x="2774500" y="3260930"/>
                <a:ext cx="2723271" cy="81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Carer/relative involvement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Family therapy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Active patient support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18000000" flipH="1">
                <a:off x="924806" y="2583768"/>
                <a:ext cx="4252043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Stressors</a:t>
                </a:r>
                <a:endParaRPr lang="en-AU" sz="900" b="1" dirty="0">
                  <a:solidFill>
                    <a:prstClr val="white"/>
                  </a:solidFill>
                </a:endParaRP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Visitors, Relatives &amp; family tensions, Prospective –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ve</a:t>
                </a:r>
                <a:r>
                  <a:rPr lang="en-AU" sz="900" dirty="0">
                    <a:solidFill>
                      <a:prstClr val="white"/>
                    </a:solidFill>
                  </a:rPr>
                  <a:t> move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Dependency &amp; institutionalisation, Demands &amp; home</a:t>
                </a:r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 rot="3600000" flipH="1">
                <a:off x="6939035" y="3976048"/>
                <a:ext cx="4634632" cy="3927622"/>
              </a:xfrm>
              <a:prstGeom prst="triangle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 rot="3600000" flipH="1">
                <a:off x="6859932" y="4176395"/>
                <a:ext cx="3245926" cy="2934354"/>
              </a:xfrm>
              <a:prstGeom prst="triangle">
                <a:avLst/>
              </a:prstGeom>
              <a:solidFill>
                <a:srgbClr val="FF6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 rot="3600000" flipH="1">
                <a:off x="6690252" y="4391115"/>
                <a:ext cx="2269807" cy="2051932"/>
              </a:xfrm>
              <a:prstGeom prst="triangle">
                <a:avLst/>
              </a:prstGeom>
              <a:solidFill>
                <a:srgbClr val="FF9B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 rot="18000000" flipH="1">
                <a:off x="6810053" y="5169596"/>
                <a:ext cx="1784588" cy="94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9A0000"/>
                    </a:solidFill>
                  </a:rPr>
                  <a:t>Flashpoints</a:t>
                </a:r>
                <a:endParaRPr lang="en-AU" sz="800" dirty="0">
                  <a:solidFill>
                    <a:srgbClr val="9A0000"/>
                  </a:solidFill>
                </a:endParaRPr>
              </a:p>
              <a:p>
                <a:pPr algn="ctr" defTabSz="457200"/>
                <a:r>
                  <a:rPr lang="en-AU" sz="700" dirty="0">
                    <a:solidFill>
                      <a:srgbClr val="9A0000"/>
                    </a:solidFill>
                  </a:rPr>
                  <a:t>Compulsory detention, Admission, Appeal refusal, Complaint denied, Enforced treatment, Exit refused</a:t>
                </a:r>
                <a:endParaRPr lang="en-AU" sz="800" dirty="0">
                  <a:solidFill>
                    <a:srgbClr val="9A0000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 rot="18000000" flipH="1">
                <a:off x="7132099" y="5656853"/>
                <a:ext cx="2717683" cy="958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5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Due process, Justice, Respect for rights, 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Hope, Information giving, Support to appeal,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Legitimacy, Compensatory autonomy,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Consistent policy, Flexibility, Respect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rot="18000000" flipH="1">
                <a:off x="7506260" y="6278445"/>
                <a:ext cx="4112722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External Structure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Legal framework, National policy, Complaints,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Appeals, Prosecutions, Hospital policy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330402" y="8330339"/>
                <a:ext cx="3950439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Internal Structure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Rules, Routine, Efficiency, Clean/tidy, Ideology, Custom &amp; practice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973671" y="6888832"/>
                <a:ext cx="2723271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Staff anxiety &amp; frustration, Moral commitments, Psychological understanding, Teamwork &amp; consistency, Technical mastery, Positive appreciation</a:t>
                </a:r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5146801" y="4728592"/>
                <a:ext cx="2334119" cy="2184328"/>
              </a:xfrm>
              <a:prstGeom prst="triangle">
                <a:avLst/>
              </a:prstGeom>
              <a:solidFill>
                <a:srgbClr val="FFAF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271331" y="5970432"/>
                <a:ext cx="2059893" cy="94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BC4C00"/>
                    </a:solidFill>
                  </a:rPr>
                  <a:t>Flashpoints</a:t>
                </a:r>
                <a:endParaRPr lang="en-AU" sz="900" b="1" dirty="0">
                  <a:solidFill>
                    <a:srgbClr val="BC4C00"/>
                  </a:solidFill>
                </a:endParaRP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Denial of request,  </a:t>
                </a: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Staff demand, </a:t>
                </a: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Limit setting, Bad news,</a:t>
                </a: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Ignoring</a:t>
                </a:r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 rot="18000000">
                <a:off x="1023330" y="3950408"/>
                <a:ext cx="4556042" cy="3927622"/>
              </a:xfrm>
              <a:prstGeom prst="triangle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3600000">
                <a:off x="1256509" y="6238293"/>
                <a:ext cx="3952807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srgbClr val="8A6600"/>
                    </a:solidFill>
                  </a:rPr>
                  <a:t>Features</a:t>
                </a:r>
              </a:p>
              <a:p>
                <a:pPr algn="ctr" defTabSz="457200"/>
                <a:r>
                  <a:rPr lang="en-AU" sz="900" dirty="0">
                    <a:solidFill>
                      <a:srgbClr val="8A6600"/>
                    </a:solidFill>
                  </a:rPr>
                  <a:t>Door locked, Quality, Complexity, Seclusion, PICU, ICA, Comfort/sensory rooms, Ligature points</a:t>
                </a:r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18000000">
                <a:off x="2407710" y="4170389"/>
                <a:ext cx="3245926" cy="2934354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3600000">
                <a:off x="2710308" y="5804437"/>
                <a:ext cx="2723271" cy="81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srgbClr val="8A6600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srgbClr val="8A6600"/>
                    </a:solidFill>
                  </a:rPr>
                  <a:t>Caringly vigilant &amp; inquisitive, Checking routines, Décor, Maintenance, Clean &amp; Tidy, Alternative choices, Respect</a:t>
                </a:r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18000000">
                <a:off x="3521900" y="4406377"/>
                <a:ext cx="2269807" cy="2051932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3600000">
                <a:off x="3890792" y="5272630"/>
                <a:ext cx="19432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8A6600"/>
                    </a:solidFill>
                  </a:rPr>
                  <a:t>Flashpoints</a:t>
                </a:r>
                <a:endParaRPr lang="en-AU" sz="900" b="1" dirty="0">
                  <a:solidFill>
                    <a:srgbClr val="8A6600"/>
                  </a:solidFill>
                </a:endParaRPr>
              </a:p>
              <a:p>
                <a:pPr algn="ctr" defTabSz="457200"/>
                <a:r>
                  <a:rPr lang="en-AU" sz="800" dirty="0">
                    <a:solidFill>
                      <a:srgbClr val="8A6600"/>
                    </a:solidFill>
                  </a:rPr>
                  <a:t>Secrecy, Solitude, </a:t>
                </a:r>
              </a:p>
              <a:p>
                <a:pPr algn="ctr" defTabSz="457200"/>
                <a:r>
                  <a:rPr lang="en-AU" sz="800" dirty="0">
                    <a:solidFill>
                      <a:srgbClr val="8A6600"/>
                    </a:solidFill>
                  </a:rPr>
                  <a:t>Admission shock, Exit blocked</a:t>
                </a: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144218" y="-605646"/>
                <a:ext cx="10296000" cy="10800000"/>
                <a:chOff x="1144217" y="-605646"/>
                <a:chExt cx="10296000" cy="10800000"/>
              </a:xfrm>
            </p:grpSpPr>
            <p:cxnSp>
              <p:nvCxnSpPr>
                <p:cNvPr id="12" name="Straight Connector 11"/>
                <p:cNvCxnSpPr>
                  <a:stCxn id="8" idx="2"/>
                </p:cNvCxnSpPr>
                <p:nvPr/>
              </p:nvCxnSpPr>
              <p:spPr>
                <a:xfrm flipV="1">
                  <a:off x="1144217" y="4873873"/>
                  <a:ext cx="10296000" cy="0"/>
                </a:xfrm>
                <a:prstGeom prst="line">
                  <a:avLst/>
                </a:prstGeom>
                <a:ln w="152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V="1">
                  <a:off x="1085995" y="4852892"/>
                  <a:ext cx="10368000" cy="0"/>
                </a:xfrm>
                <a:prstGeom prst="line">
                  <a:avLst/>
                </a:prstGeom>
                <a:ln w="152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3600000" flipH="1" flipV="1">
                  <a:off x="892217" y="4794354"/>
                  <a:ext cx="10800000" cy="0"/>
                </a:xfrm>
                <a:prstGeom prst="line">
                  <a:avLst/>
                </a:prstGeom>
                <a:ln w="152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5336291" y="4076639"/>
                <a:ext cx="1896880" cy="1620000"/>
                <a:chOff x="5408299" y="4076639"/>
                <a:chExt cx="1896880" cy="1620000"/>
              </a:xfrm>
            </p:grpSpPr>
            <p:sp>
              <p:nvSpPr>
                <p:cNvPr id="47" name="Hexagon 46"/>
                <p:cNvSpPr/>
                <p:nvPr/>
              </p:nvSpPr>
              <p:spPr>
                <a:xfrm>
                  <a:off x="5458667" y="4076639"/>
                  <a:ext cx="1764923" cy="1620000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A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685862" y="4218290"/>
                  <a:ext cx="1310533" cy="430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AU" sz="1400" b="1" dirty="0">
                      <a:solidFill>
                        <a:prstClr val="black"/>
                      </a:solidFill>
                    </a:rPr>
                    <a:t>CONFLICT</a:t>
                  </a:r>
                  <a:endParaRPr lang="en-AU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408299" y="4999751"/>
                  <a:ext cx="1896880" cy="387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AU" sz="1200" b="1" dirty="0">
                      <a:solidFill>
                        <a:prstClr val="black"/>
                      </a:solidFill>
                    </a:rPr>
                    <a:t>CONTAINMENT</a:t>
                  </a:r>
                  <a:endParaRPr lang="en-AU" sz="900" b="1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6087691" y="4525027"/>
                  <a:ext cx="506874" cy="511206"/>
                  <a:chOff x="6141071" y="4442724"/>
                  <a:chExt cx="506874" cy="511206"/>
                </a:xfrm>
              </p:grpSpPr>
              <p:sp>
                <p:nvSpPr>
                  <p:cNvPr id="50" name="Up-Down Arrow 49"/>
                  <p:cNvSpPr/>
                  <p:nvPr/>
                </p:nvSpPr>
                <p:spPr>
                  <a:xfrm>
                    <a:off x="6141071" y="4442724"/>
                    <a:ext cx="506874" cy="511206"/>
                  </a:xfrm>
                  <a:prstGeom prst="upDownArrow">
                    <a:avLst>
                      <a:gd name="adj1" fmla="val 59144"/>
                      <a:gd name="adj2" fmla="val 3336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A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6256557" y="4475547"/>
                    <a:ext cx="275902" cy="4739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AU" sz="1600" b="1" dirty="0">
                        <a:solidFill>
                          <a:prstClr val="white"/>
                        </a:solidFill>
                      </a:rPr>
                      <a:t>&amp;</a:t>
                    </a:r>
                  </a:p>
                </p:txBody>
              </p:sp>
            </p:grpSp>
          </p:grpSp>
        </p:grpSp>
        <p:sp>
          <p:nvSpPr>
            <p:cNvPr id="11" name="Curved Right Arrow 10"/>
            <p:cNvSpPr/>
            <p:nvPr/>
          </p:nvSpPr>
          <p:spPr>
            <a:xfrm>
              <a:off x="5558591" y="7640312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BC4C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0"/>
            </a:gradFill>
            <a:ln w="12700">
              <a:solidFill>
                <a:srgbClr val="BC4C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2" name="Curved Right Arrow 71"/>
            <p:cNvSpPr/>
            <p:nvPr/>
          </p:nvSpPr>
          <p:spPr>
            <a:xfrm flipH="1" flipV="1">
              <a:off x="8273008" y="7561467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BC4C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0"/>
            </a:gradFill>
            <a:ln w="12700">
              <a:solidFill>
                <a:srgbClr val="BC4C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3" name="Curved Right Arrow 72"/>
            <p:cNvSpPr/>
            <p:nvPr/>
          </p:nvSpPr>
          <p:spPr>
            <a:xfrm rot="18000000">
              <a:off x="9018664" y="7191654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9A0000"/>
                </a:gs>
                <a:gs pos="50000">
                  <a:srgbClr val="CC0000"/>
                </a:gs>
                <a:gs pos="100000">
                  <a:srgbClr val="FF9B9B"/>
                </a:gs>
              </a:gsLst>
              <a:lin ang="5400000" scaled="0"/>
            </a:gradFill>
            <a:ln w="12700">
              <a:solidFill>
                <a:srgbClr val="9A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5" name="Curved Right Arrow 74"/>
            <p:cNvSpPr/>
            <p:nvPr/>
          </p:nvSpPr>
          <p:spPr>
            <a:xfrm rot="18000000" flipH="1" flipV="1">
              <a:off x="10362694" y="4847845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9A0000"/>
                </a:gs>
                <a:gs pos="50000">
                  <a:srgbClr val="CC0000"/>
                </a:gs>
                <a:gs pos="100000">
                  <a:srgbClr val="FF9B9B"/>
                </a:gs>
              </a:gsLst>
              <a:lin ang="5400000" scaled="0"/>
            </a:gradFill>
            <a:ln w="12700">
              <a:solidFill>
                <a:srgbClr val="9A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3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539750" y="458788"/>
            <a:ext cx="7199313" cy="790575"/>
          </a:xfrm>
        </p:spPr>
        <p:txBody>
          <a:bodyPr lIns="68580" tIns="34290" rIns="68580" bIns="34290" anchor="t"/>
          <a:lstStyle/>
          <a:p>
            <a:pPr algn="ctr" eaLnBrk="1" hangingPunct="1">
              <a:defRPr/>
            </a:pPr>
            <a:r>
              <a:rPr lang="en-GB" altLang="en-US" b="1" smtClean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Background and aims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539750" y="1619250"/>
            <a:ext cx="8243888" cy="4854575"/>
          </a:xfrm>
        </p:spPr>
        <p:txBody>
          <a:bodyPr lIns="68580" tIns="34290" rIns="68580" bIns="34290"/>
          <a:lstStyle/>
          <a:p>
            <a:pPr lvl="1" eaLnBrk="1" hangingPunct="1">
              <a:spcAft>
                <a:spcPts val="750"/>
              </a:spcAft>
              <a:defRPr/>
            </a:pPr>
            <a:r>
              <a:rPr lang="en-GB" altLang="en-US" b="1" dirty="0" smtClean="0">
                <a:ea typeface="ＭＳ Ｐゴシック" charset="0"/>
              </a:rPr>
              <a:t>Background</a:t>
            </a:r>
          </a:p>
          <a:p>
            <a:pPr lvl="1" eaLnBrk="1" hangingPunct="1">
              <a:defRPr/>
            </a:pPr>
            <a:r>
              <a:rPr lang="en-AU" sz="2000" dirty="0">
                <a:ea typeface="ＭＳ Ｐゴシック" charset="0"/>
              </a:rPr>
              <a:t>Pro re nata (PRN) medication </a:t>
            </a:r>
            <a:r>
              <a:rPr lang="en-AU" sz="2000" dirty="0" smtClean="0">
                <a:ea typeface="ＭＳ Ｐゴシック" charset="0"/>
              </a:rPr>
              <a:t>can been </a:t>
            </a:r>
            <a:r>
              <a:rPr lang="en-AU" sz="2000" dirty="0">
                <a:ea typeface="ＭＳ Ｐゴシック" charset="0"/>
              </a:rPr>
              <a:t>used as an effective strategy to </a:t>
            </a:r>
            <a:r>
              <a:rPr lang="en-AU" sz="2000" dirty="0" smtClean="0">
                <a:ea typeface="ＭＳ Ｐゴシック" charset="0"/>
              </a:rPr>
              <a:t>assist people to feel calm, </a:t>
            </a:r>
            <a:r>
              <a:rPr lang="en-AU" sz="2000" dirty="0">
                <a:ea typeface="ＭＳ Ｐゴシック" charset="0"/>
              </a:rPr>
              <a:t>but perhaps we reach for it too easily and too </a:t>
            </a:r>
            <a:r>
              <a:rPr lang="en-AU" sz="2000" dirty="0" smtClean="0">
                <a:ea typeface="ＭＳ Ｐゴシック" charset="0"/>
              </a:rPr>
              <a:t>quickly. Where possible and practical, it’s always best to use the patient’s own strengths and coping mechanisms – or support people to develop new strengths and skills – to enable people to self-regulate. </a:t>
            </a:r>
          </a:p>
          <a:p>
            <a:pPr lvl="1" eaLnBrk="1" hangingPunct="1">
              <a:defRPr/>
            </a:pPr>
            <a:r>
              <a:rPr lang="en-GB" altLang="en-US" b="1" dirty="0" smtClean="0">
                <a:ea typeface="ＭＳ Ｐゴシック" charset="0"/>
              </a:rPr>
              <a:t>Aims</a:t>
            </a:r>
          </a:p>
          <a:p>
            <a:pPr marL="342900" lvl="1" indent="-3429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ea typeface="ＭＳ Ｐゴシック" charset="0"/>
              </a:rPr>
              <a:t>Early </a:t>
            </a:r>
            <a:r>
              <a:rPr lang="en-GB" altLang="en-US" sz="2000" dirty="0">
                <a:ea typeface="ＭＳ Ｐゴシック" charset="0"/>
              </a:rPr>
              <a:t>de-escalation</a:t>
            </a:r>
          </a:p>
          <a:p>
            <a:pPr marL="342900" lvl="1" indent="-3429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ea typeface="ＭＳ Ｐゴシック" charset="0"/>
              </a:rPr>
              <a:t>Divert and </a:t>
            </a:r>
            <a:r>
              <a:rPr lang="en-GB" altLang="en-US" sz="2000" dirty="0">
                <a:ea typeface="ＭＳ Ｐゴシック" charset="0"/>
              </a:rPr>
              <a:t>prevent</a:t>
            </a:r>
          </a:p>
          <a:p>
            <a:pPr marL="342900" lvl="1" indent="-3429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ea typeface="ＭＳ Ｐゴシック" charset="0"/>
              </a:rPr>
              <a:t>Increase people’s sense of </a:t>
            </a:r>
            <a:r>
              <a:rPr lang="en-GB" altLang="en-US" sz="2000" dirty="0">
                <a:ea typeface="ＭＳ Ｐゴシック" charset="0"/>
              </a:rPr>
              <a:t>empowerment </a:t>
            </a:r>
            <a:r>
              <a:rPr lang="en-GB" altLang="en-US" sz="2000" dirty="0" smtClean="0">
                <a:ea typeface="ＭＳ Ｐゴシック" charset="0"/>
              </a:rPr>
              <a:t>and self-control (these processes contribute to recovery)</a:t>
            </a:r>
          </a:p>
          <a:p>
            <a:pPr lvl="1" eaLnBrk="1" hangingPunct="1">
              <a:spcAft>
                <a:spcPts val="750"/>
              </a:spcAft>
              <a:defRPr/>
            </a:pPr>
            <a:endParaRPr lang="en-GB" alt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63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4622800" y="2705100"/>
            <a:ext cx="0" cy="4445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28985" y="3149600"/>
            <a:ext cx="0" cy="2616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2553" y="3149600"/>
            <a:ext cx="710761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615054" y="3410148"/>
            <a:ext cx="1898717" cy="1157175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52553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701026" y="5783120"/>
            <a:ext cx="1132228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7826" y="54102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Originating domains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5700" y="1993900"/>
            <a:ext cx="19812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Staff modifiers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1451" y="5070574"/>
            <a:ext cx="2407534" cy="1660426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28985" y="5283199"/>
            <a:ext cx="6580543" cy="920751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02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Flashpoints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84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Conflict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3714" y="5372100"/>
            <a:ext cx="16129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Containment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0200" y="3636963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Patient modifiers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060164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95429" y="314960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89700" y="5783120"/>
            <a:ext cx="764014" cy="0"/>
          </a:xfrm>
          <a:prstGeom prst="straightConnector1">
            <a:avLst/>
          </a:prstGeom>
          <a:ln w="635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68800" y="5783120"/>
            <a:ext cx="609600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98750" y="4673600"/>
            <a:ext cx="1803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9875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0215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25850" y="3149600"/>
            <a:ext cx="0" cy="487363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25850" y="4348163"/>
            <a:ext cx="0" cy="325437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539750" y="269875"/>
            <a:ext cx="7199313" cy="1079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b="1" dirty="0" smtClean="0">
                <a:solidFill>
                  <a:prstClr val="white"/>
                </a:solidFill>
              </a:rPr>
              <a:t>Calm Down Methods and the Safewards Model </a:t>
            </a:r>
            <a:endParaRPr lang="en-AU" b="1" dirty="0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550099" y="4510881"/>
            <a:ext cx="4485006" cy="1477377"/>
            <a:chOff x="2550099" y="4510881"/>
            <a:chExt cx="4485006" cy="1477377"/>
          </a:xfrm>
        </p:grpSpPr>
        <p:grpSp>
          <p:nvGrpSpPr>
            <p:cNvPr id="44" name="Group 43"/>
            <p:cNvGrpSpPr/>
            <p:nvPr/>
          </p:nvGrpSpPr>
          <p:grpSpPr>
            <a:xfrm>
              <a:off x="2550099" y="5556258"/>
              <a:ext cx="56441" cy="432000"/>
              <a:chOff x="865632" y="1988326"/>
              <a:chExt cx="56441" cy="4320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865632" y="1988326"/>
                <a:ext cx="0" cy="432000"/>
              </a:xfrm>
              <a:prstGeom prst="line">
                <a:avLst/>
              </a:prstGeom>
              <a:ln w="28575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922073" y="1988326"/>
                <a:ext cx="0" cy="432000"/>
              </a:xfrm>
              <a:prstGeom prst="line">
                <a:avLst/>
              </a:prstGeom>
              <a:ln w="28575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653317" y="5556258"/>
              <a:ext cx="56441" cy="432000"/>
              <a:chOff x="865632" y="1988326"/>
              <a:chExt cx="56441" cy="4320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865632" y="1988326"/>
                <a:ext cx="0" cy="432000"/>
              </a:xfrm>
              <a:prstGeom prst="line">
                <a:avLst/>
              </a:prstGeom>
              <a:ln w="28575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922073" y="1988326"/>
                <a:ext cx="0" cy="432000"/>
              </a:xfrm>
              <a:prstGeom prst="line">
                <a:avLst/>
              </a:prstGeom>
              <a:ln w="28575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6978664" y="5556258"/>
              <a:ext cx="56441" cy="432000"/>
              <a:chOff x="865632" y="1988326"/>
              <a:chExt cx="56441" cy="4320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865632" y="1988326"/>
                <a:ext cx="0" cy="432000"/>
              </a:xfrm>
              <a:prstGeom prst="line">
                <a:avLst/>
              </a:prstGeom>
              <a:ln w="28575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922073" y="1988326"/>
                <a:ext cx="0" cy="432000"/>
              </a:xfrm>
              <a:prstGeom prst="line">
                <a:avLst/>
              </a:prstGeom>
              <a:ln w="28575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 rot="5400000">
              <a:off x="3608309" y="4323102"/>
              <a:ext cx="56441" cy="432000"/>
              <a:chOff x="865632" y="1988326"/>
              <a:chExt cx="56441" cy="432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865632" y="1988326"/>
                <a:ext cx="0" cy="432000"/>
              </a:xfrm>
              <a:prstGeom prst="line">
                <a:avLst/>
              </a:prstGeom>
              <a:ln w="28575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922073" y="1988326"/>
                <a:ext cx="0" cy="432000"/>
              </a:xfrm>
              <a:prstGeom prst="line">
                <a:avLst/>
              </a:prstGeom>
              <a:ln w="28575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" name="Straight Arrow Connector 56"/>
          <p:cNvCxnSpPr/>
          <p:nvPr/>
        </p:nvCxnSpPr>
        <p:spPr>
          <a:xfrm>
            <a:off x="4809746" y="314960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952553" y="2705100"/>
            <a:ext cx="7122437" cy="3022600"/>
            <a:chOff x="952553" y="2705100"/>
            <a:chExt cx="7122437" cy="3022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632671" y="2705100"/>
              <a:ext cx="0" cy="411734"/>
            </a:xfrm>
            <a:prstGeom prst="line">
              <a:avLst/>
            </a:prstGeom>
            <a:ln w="76200">
              <a:solidFill>
                <a:srgbClr val="FFFF00">
                  <a:alpha val="36863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952553" y="3143250"/>
              <a:ext cx="7122437" cy="2584450"/>
              <a:chOff x="952553" y="3143250"/>
              <a:chExt cx="7122437" cy="258445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955728" y="3149600"/>
                <a:ext cx="0" cy="25781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952553" y="3149600"/>
                <a:ext cx="7122437" cy="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435388" y="3143250"/>
                <a:ext cx="0" cy="25781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809746" y="3189843"/>
                <a:ext cx="14826" cy="2531507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795610" y="3192181"/>
                <a:ext cx="14826" cy="2529169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endCxn id="7" idx="0"/>
              </p:cNvCxnSpPr>
              <p:nvPr/>
            </p:nvCxnSpPr>
            <p:spPr>
              <a:xfrm>
                <a:off x="8045337" y="3180834"/>
                <a:ext cx="14827" cy="2191266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613371" y="3143250"/>
                <a:ext cx="0" cy="493713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Rectangle 32"/>
          <p:cNvSpPr/>
          <p:nvPr/>
        </p:nvSpPr>
        <p:spPr>
          <a:xfrm>
            <a:off x="76200" y="5219699"/>
            <a:ext cx="2229040" cy="132740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cs typeface="Arial"/>
              </a:rPr>
              <a:t>Originating domain </a:t>
            </a:r>
          </a:p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cs typeface="Arial"/>
              </a:rPr>
              <a:t>Patient characteristics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20530" y="1988326"/>
            <a:ext cx="2433426" cy="75526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prstClr val="white"/>
                </a:solidFill>
                <a:cs typeface="Arial"/>
              </a:rPr>
              <a:t>Staff modifier: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prstClr val="white"/>
                </a:solidFill>
                <a:cs typeface="Arial"/>
              </a:rPr>
              <a:t>Calm Down Methods</a:t>
            </a:r>
          </a:p>
        </p:txBody>
      </p:sp>
    </p:spTree>
    <p:extLst>
      <p:ext uri="{BB962C8B-B14F-4D97-AF65-F5344CB8AC3E}">
        <p14:creationId xmlns:p14="http://schemas.microsoft.com/office/powerpoint/2010/main" val="72005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0" grpId="0" animBg="1"/>
      <p:bldP spid="49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07541"/>
            <a:ext cx="9144000" cy="5632073"/>
          </a:xfrm>
          <a:prstGeom prst="rect">
            <a:avLst/>
          </a:prstGeom>
        </p:spPr>
      </p:pic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5807262" cy="4854575"/>
          </a:xfrm>
        </p:spPr>
        <p:txBody>
          <a:bodyPr lIns="68580" tIns="34290" rIns="68580" bIns="34290"/>
          <a:lstStyle/>
          <a:p>
            <a:pPr lvl="1" eaLnBrk="1" hangingPunct="1">
              <a:spcAft>
                <a:spcPts val="750"/>
              </a:spcAft>
              <a:defRPr/>
            </a:pPr>
            <a:r>
              <a:rPr lang="en-US" dirty="0">
                <a:ea typeface="MS PGothic" charset="0"/>
              </a:rPr>
              <a:t>PRN medication is an effective </a:t>
            </a:r>
            <a:r>
              <a:rPr lang="en-US" dirty="0" smtClean="0">
                <a:ea typeface="MS PGothic" charset="0"/>
              </a:rPr>
              <a:t>strategy for some people, some of the time, however calm </a:t>
            </a:r>
            <a:r>
              <a:rPr lang="en-US" dirty="0">
                <a:ea typeface="MS PGothic" charset="0"/>
              </a:rPr>
              <a:t>d</a:t>
            </a:r>
            <a:r>
              <a:rPr lang="en-US" dirty="0" smtClean="0">
                <a:ea typeface="MS PGothic" charset="0"/>
              </a:rPr>
              <a:t>own methods can:</a:t>
            </a:r>
          </a:p>
          <a:p>
            <a:pPr marL="457200" lvl="1" indent="-4572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MS PGothic" charset="0"/>
              </a:rPr>
              <a:t>Support people </a:t>
            </a:r>
            <a:r>
              <a:rPr lang="en-US" dirty="0">
                <a:ea typeface="MS PGothic" charset="0"/>
              </a:rPr>
              <a:t>to draw on their own strengths and coping </a:t>
            </a:r>
            <a:r>
              <a:rPr lang="en-US" dirty="0" smtClean="0">
                <a:ea typeface="MS PGothic" charset="0"/>
              </a:rPr>
              <a:t>mechanisms </a:t>
            </a:r>
          </a:p>
          <a:p>
            <a:pPr marL="457200" lvl="1" indent="-4572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MS PGothic" charset="0"/>
              </a:rPr>
              <a:t>Offer alternatives to medication, that can be sustained well past an admission</a:t>
            </a:r>
          </a:p>
          <a:p>
            <a:pPr marL="457200" lvl="1" indent="-4572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AU" dirty="0">
                <a:ea typeface="MS PGothic" charset="0"/>
              </a:rPr>
              <a:t>Build self-knowledge</a:t>
            </a:r>
          </a:p>
          <a:p>
            <a:pPr marL="457200" lvl="1" indent="-4572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>
                <a:ea typeface="MS PGothic" charset="0"/>
              </a:rPr>
              <a:t>Facilitate learning of new strengths and skills </a:t>
            </a:r>
            <a:endParaRPr lang="en-US" dirty="0">
              <a:ea typeface="MS PGothic" charset="0"/>
            </a:endParaRPr>
          </a:p>
          <a:p>
            <a:pPr eaLnBrk="1" hangingPunct="1">
              <a:spcBef>
                <a:spcPct val="0"/>
              </a:spcBef>
              <a:spcAft>
                <a:spcPts val="750"/>
              </a:spcAft>
              <a:defRPr/>
            </a:pPr>
            <a:r>
              <a:rPr lang="en-US" sz="1650" dirty="0">
                <a:ea typeface="MS PGothic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750"/>
              </a:spcAft>
              <a:defRPr/>
            </a:pPr>
            <a:endParaRPr lang="en-US" sz="1650" dirty="0">
              <a:ea typeface="MS PGothic" charset="0"/>
            </a:endParaRP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3346450" y="482600"/>
            <a:ext cx="1604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charset="0"/>
                <a:cs typeface="Arial" charset="0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39893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AU" b="1" dirty="0" smtClean="0">
                <a:solidFill>
                  <a:schemeClr val="bg1"/>
                </a:solidFill>
                <a:ea typeface="ＭＳ Ｐゴシック" charset="0"/>
              </a:rPr>
              <a:t>Early signs of distress/agitation</a:t>
            </a:r>
            <a:endParaRPr lang="en-US" b="1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6909921" cy="4854575"/>
          </a:xfrm>
        </p:spPr>
        <p:txBody>
          <a:bodyPr lIns="91440" tIns="45720" rIns="91440" bIns="45720"/>
          <a:lstStyle/>
          <a:p>
            <a:pPr lvl="1" eaLnBrk="1" hangingPunct="1">
              <a:spcAft>
                <a:spcPts val="1000"/>
              </a:spcAft>
              <a:defRPr/>
            </a:pPr>
            <a:r>
              <a:rPr lang="en-US" dirty="0" smtClean="0">
                <a:ea typeface="MS PGothic" charset="0"/>
              </a:rPr>
              <a:t>Notice potential </a:t>
            </a:r>
            <a:r>
              <a:rPr lang="en-US" dirty="0">
                <a:ea typeface="MS PGothic" charset="0"/>
              </a:rPr>
              <a:t>changes in:</a:t>
            </a:r>
          </a:p>
          <a:p>
            <a:pPr marL="712788" lvl="1" indent="-444500" eaLnBrk="1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MS PGothic" charset="0"/>
              </a:rPr>
              <a:t>facial expression</a:t>
            </a:r>
          </a:p>
          <a:p>
            <a:pPr marL="712788" lvl="1" indent="-444500" eaLnBrk="1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MS PGothic" charset="0"/>
              </a:rPr>
              <a:t>tone of voice</a:t>
            </a:r>
          </a:p>
          <a:p>
            <a:pPr marL="712788" lvl="1" indent="-444500" eaLnBrk="1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MS PGothic" charset="0"/>
              </a:rPr>
              <a:t>q</a:t>
            </a:r>
            <a:r>
              <a:rPr lang="en-US" dirty="0" smtClean="0">
                <a:ea typeface="MS PGothic" charset="0"/>
              </a:rPr>
              <a:t>uick </a:t>
            </a:r>
            <a:r>
              <a:rPr lang="en-US" dirty="0">
                <a:ea typeface="MS PGothic" charset="0"/>
              </a:rPr>
              <a:t>response to a normal reminder</a:t>
            </a:r>
          </a:p>
          <a:p>
            <a:pPr marL="712788" lvl="1" indent="-444500" eaLnBrk="1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MS PGothic" charset="0"/>
              </a:rPr>
              <a:t>restlessness</a:t>
            </a:r>
          </a:p>
          <a:p>
            <a:pPr marL="712788" lvl="1" indent="-444500" eaLnBrk="1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MS PGothic" charset="0"/>
              </a:rPr>
              <a:t>breathing patterns</a:t>
            </a:r>
          </a:p>
          <a:p>
            <a:pPr marL="712788" lvl="1" indent="-444500" eaLnBrk="1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MS PGothic" charset="0"/>
              </a:rPr>
              <a:t>body language</a:t>
            </a:r>
          </a:p>
          <a:p>
            <a:pPr marL="712788" lvl="1" indent="-444500" eaLnBrk="1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MS PGothic" charset="0"/>
              </a:rPr>
              <a:t>eye contact (or lack thereof) </a:t>
            </a:r>
          </a:p>
          <a:p>
            <a:pPr marL="712788" lvl="1" indent="-444500" eaLnBrk="1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MS PGothic" charset="0"/>
              </a:rPr>
              <a:t>movement around the ward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defRPr/>
            </a:pPr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9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304800" y="3569268"/>
            <a:ext cx="4959927" cy="1446077"/>
          </a:xfrm>
          <a:prstGeom prst="homePlate">
            <a:avLst>
              <a:gd name="adj" fmla="val 36290"/>
            </a:avLst>
          </a:prstGeom>
          <a:solidFill>
            <a:srgbClr val="D2EE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04800" y="1717965"/>
            <a:ext cx="4959927" cy="1498890"/>
          </a:xfrm>
          <a:prstGeom prst="homePlate">
            <a:avLst>
              <a:gd name="adj" fmla="val 36290"/>
            </a:avLst>
          </a:prstGeom>
          <a:solidFill>
            <a:srgbClr val="D2EE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AU" b="1" dirty="0" smtClean="0">
                <a:solidFill>
                  <a:srgbClr val="21A18D"/>
                </a:solidFill>
                <a:ea typeface="MS PGothic" pitchFamily="34" charset="-128"/>
              </a:rPr>
              <a:t>Task: Calm down methods handout</a:t>
            </a:r>
            <a:r>
              <a:rPr lang="en-AU" b="1" dirty="0" smtClean="0">
                <a:ea typeface="MS PGothic" pitchFamily="34" charset="-128"/>
              </a:rPr>
              <a:t> </a:t>
            </a:r>
            <a:endParaRPr lang="en-AU" b="1" dirty="0">
              <a:ea typeface="MS PGothic" pitchFamily="34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9750" y="1839913"/>
            <a:ext cx="4337050" cy="423703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AU" altLang="en-US" sz="2400" b="0" dirty="0" smtClean="0"/>
              <a:t>Think about what might be helpful for different types of  ‘calm down’ needs.</a:t>
            </a:r>
          </a:p>
          <a:p>
            <a:pPr>
              <a:spcAft>
                <a:spcPts val="0"/>
              </a:spcAft>
            </a:pPr>
            <a:endParaRPr lang="en-AU" altLang="en-US" sz="2400" b="0" dirty="0" smtClean="0"/>
          </a:p>
          <a:p>
            <a:pPr>
              <a:spcAft>
                <a:spcPts val="0"/>
              </a:spcAft>
            </a:pPr>
            <a:r>
              <a:rPr lang="en-AU" altLang="en-US" sz="2400" b="0" dirty="0" smtClean="0"/>
              <a:t>Think about different types of resources and the functions they could serve.</a:t>
            </a:r>
          </a:p>
          <a:p>
            <a:pPr>
              <a:spcAft>
                <a:spcPts val="0"/>
              </a:spcAft>
            </a:pPr>
            <a:endParaRPr lang="en-AU" altLang="en-US" sz="2400" b="0" dirty="0" smtClean="0"/>
          </a:p>
          <a:p>
            <a:pPr algn="ctr"/>
            <a:r>
              <a:rPr lang="en-AU" altLang="en-US" sz="1800" i="1" dirty="0" smtClean="0">
                <a:solidFill>
                  <a:srgbClr val="51BD89"/>
                </a:solidFill>
              </a:rPr>
              <a:t>‘It </a:t>
            </a:r>
            <a:r>
              <a:rPr lang="en-AU" altLang="en-US" sz="1800" i="1" dirty="0">
                <a:solidFill>
                  <a:srgbClr val="51BD89"/>
                </a:solidFill>
              </a:rPr>
              <a:t>can be easy to say someone is agitated but harder to </a:t>
            </a:r>
            <a:r>
              <a:rPr lang="en-AU" altLang="en-US" sz="1800" i="1" dirty="0" smtClean="0">
                <a:solidFill>
                  <a:srgbClr val="51BD89"/>
                </a:solidFill>
              </a:rPr>
              <a:t>understand why’</a:t>
            </a:r>
            <a:endParaRPr lang="en-AU" altLang="en-US" sz="1800" i="1" dirty="0">
              <a:solidFill>
                <a:srgbClr val="51BD89"/>
              </a:solidFill>
            </a:endParaRPr>
          </a:p>
          <a:p>
            <a:endParaRPr lang="en-AU" altLang="en-US" b="0" dirty="0" smtClean="0"/>
          </a:p>
          <a:p>
            <a:endParaRPr lang="en-AU" altLang="en-US" b="0" dirty="0" smtClean="0"/>
          </a:p>
          <a:p>
            <a:endParaRPr lang="en-AU" alt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5522335" y="2005745"/>
            <a:ext cx="3372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277813" defTabSz="263525" eaLnBrk="0" fontAlgn="base" hangingPunct="0">
              <a:buFont typeface="Arial" panose="020B0604020202020204" pitchFamily="34" charset="0"/>
              <a:buChar char="•"/>
            </a:pPr>
            <a:r>
              <a:rPr lang="en-AU" altLang="en-US" dirty="0">
                <a:solidFill>
                  <a:prstClr val="black"/>
                </a:solidFill>
                <a:ea typeface="ＭＳ Ｐゴシック" pitchFamily="34" charset="-128"/>
              </a:rPr>
              <a:t>Difficult emotions</a:t>
            </a:r>
          </a:p>
          <a:p>
            <a:pPr marL="360363" indent="-277813" defTabSz="263525" eaLnBrk="0" fontAlgn="base" hangingPunct="0">
              <a:buFont typeface="Arial" panose="020B0604020202020204" pitchFamily="34" charset="0"/>
              <a:buChar char="•"/>
            </a:pPr>
            <a:r>
              <a:rPr lang="en-AU" altLang="en-US" dirty="0">
                <a:solidFill>
                  <a:prstClr val="black"/>
                </a:solidFill>
                <a:ea typeface="ＭＳ Ｐゴシック" pitchFamily="34" charset="-128"/>
              </a:rPr>
              <a:t>Difficult thoughts and urges</a:t>
            </a:r>
          </a:p>
          <a:p>
            <a:pPr marL="360363" indent="-277813" defTabSz="263525" eaLnBrk="0" fontAlgn="base" hangingPunct="0">
              <a:buFont typeface="Arial" panose="020B0604020202020204" pitchFamily="34" charset="0"/>
              <a:buChar char="•"/>
            </a:pPr>
            <a:r>
              <a:rPr lang="en-AU" altLang="en-US" dirty="0">
                <a:solidFill>
                  <a:prstClr val="black"/>
                </a:solidFill>
                <a:ea typeface="ＭＳ Ｐゴシック" pitchFamily="34" charset="-128"/>
              </a:rPr>
              <a:t>Difficult experiences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33171" y="3138144"/>
            <a:ext cx="33722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dirty="0">
                <a:solidFill>
                  <a:prstClr val="black"/>
                </a:solidFill>
                <a:ea typeface="ＭＳ Ｐゴシック" pitchFamily="34" charset="-128"/>
              </a:rPr>
              <a:t>Sensory &amp; grounding, comfort &amp; soothing, humour, distraction, mindfulness, inspirational, expressive &amp; venting, harm minimisation, problem solving &amp; reflection, movement &amp; activity, drawing on nature or creativity</a:t>
            </a:r>
          </a:p>
        </p:txBody>
      </p:sp>
    </p:spTree>
    <p:extLst>
      <p:ext uri="{BB962C8B-B14F-4D97-AF65-F5344CB8AC3E}">
        <p14:creationId xmlns:p14="http://schemas.microsoft.com/office/powerpoint/2010/main" val="2419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539750" y="436563"/>
            <a:ext cx="7199313" cy="868362"/>
          </a:xfrm>
        </p:spPr>
        <p:txBody>
          <a:bodyPr lIns="68580" tIns="34290" rIns="68580" bIns="34290" anchor="t"/>
          <a:lstStyle/>
          <a:p>
            <a:pPr algn="ctr" eaLnBrk="1" hangingPunct="1">
              <a:defRPr/>
            </a:pPr>
            <a:r>
              <a:rPr lang="en-US" altLang="en-US" b="1" dirty="0" smtClean="0">
                <a:ea typeface="MS PGothic" pitchFamily="34" charset="-128"/>
                <a:cs typeface="Arial" charset="0"/>
              </a:rPr>
              <a:t>Calm down methods in practice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3875" y="2750936"/>
            <a:ext cx="4233778" cy="3563471"/>
          </a:xfrm>
        </p:spPr>
        <p:txBody>
          <a:bodyPr/>
          <a:lstStyle/>
          <a:p>
            <a:pPr marL="342900" lvl="1" indent="-34290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Support people to explore the potential uses of calm down methods </a:t>
            </a:r>
          </a:p>
          <a:p>
            <a:pPr marL="342900" lvl="1" indent="-34290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ea typeface="ＭＳ Ｐゴシック" charset="0"/>
            </a:endParaRPr>
          </a:p>
          <a:p>
            <a:pPr marL="342900" lvl="1" indent="-34290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Some of the calm down activities </a:t>
            </a:r>
            <a:r>
              <a:rPr lang="en-US" dirty="0">
                <a:ea typeface="ＭＳ Ｐゴシック" charset="0"/>
              </a:rPr>
              <a:t>can be done </a:t>
            </a:r>
            <a:r>
              <a:rPr lang="en-US" dirty="0" smtClean="0">
                <a:ea typeface="ＭＳ Ｐゴシック" charset="0"/>
              </a:rPr>
              <a:t>together</a:t>
            </a:r>
          </a:p>
          <a:p>
            <a:pPr marL="342900" lvl="1" indent="-34290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ea typeface="ＭＳ Ｐゴシック" charset="0"/>
            </a:endParaRPr>
          </a:p>
          <a:p>
            <a:pPr marL="342900" lvl="1" indent="-34290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Record calm down methods </a:t>
            </a:r>
            <a:r>
              <a:rPr lang="en-US" dirty="0" smtClean="0">
                <a:ea typeface="ＭＳ Ｐゴシック" charset="0"/>
              </a:rPr>
              <a:t>use </a:t>
            </a:r>
            <a:r>
              <a:rPr lang="en-US" dirty="0">
                <a:ea typeface="ＭＳ Ｐゴシック" charset="0"/>
              </a:rPr>
              <a:t>in a log </a:t>
            </a:r>
            <a:r>
              <a:rPr lang="en-US" dirty="0" smtClean="0">
                <a:ea typeface="ＭＳ Ｐゴシック" charset="0"/>
              </a:rPr>
              <a:t>book, and patient files</a:t>
            </a:r>
            <a:endParaRPr lang="en-US" dirty="0">
              <a:ea typeface="ＭＳ Ｐゴシック" charset="0"/>
            </a:endParaRPr>
          </a:p>
          <a:p>
            <a:pPr lvl="1" eaLnBrk="1" hangingPunct="1">
              <a:spcAft>
                <a:spcPts val="0"/>
              </a:spcAft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spcAft>
                <a:spcPts val="0"/>
              </a:spcAft>
              <a:defRPr/>
            </a:pPr>
            <a:endParaRPr lang="en-US" sz="2800" dirty="0"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796">
            <a:off x="4794772" y="3238693"/>
            <a:ext cx="4007223" cy="2757630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23874" y="1514366"/>
            <a:ext cx="8467558" cy="177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0" indent="0" algn="l" defTabSz="4572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252000" indent="-252000" algn="l" defTabSz="4572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504000" indent="-252000" algn="l" defTabSz="4572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755650" indent="-250825" algn="l" defTabSz="4572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Assemble a box of ‘calm down resources’ for your unit</a:t>
            </a:r>
          </a:p>
          <a:p>
            <a:pPr marL="342900" lvl="1" indent="-34290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 smtClean="0">
              <a:solidFill>
                <a:prstClr val="black"/>
              </a:solidFill>
              <a:ea typeface="ＭＳ Ｐゴシック" charset="0"/>
            </a:endParaRPr>
          </a:p>
          <a:p>
            <a:pPr marL="342900" lvl="1" indent="-34290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Offer/explore calm down methods before considering PRN</a:t>
            </a:r>
            <a:endParaRPr lang="en-US" sz="28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55613"/>
            <a:ext cx="7199313" cy="790575"/>
          </a:xfrm>
        </p:spPr>
        <p:txBody>
          <a:bodyPr lIns="68580" tIns="34290" rIns="68580" bIns="34290" anchor="t"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3100" b="1" dirty="0">
                <a:ea typeface="ＭＳ Ｐゴシック" charset="0"/>
              </a:rPr>
              <a:t>Role of the </a:t>
            </a:r>
            <a:r>
              <a:rPr lang="en-US" altLang="en-US" sz="3100" b="1" dirty="0" smtClean="0">
                <a:ea typeface="ＭＳ Ｐゴシック" charset="0"/>
              </a:rPr>
              <a:t>intervention lead </a:t>
            </a:r>
            <a:r>
              <a:rPr lang="en-US" altLang="en-US" sz="2175" b="1" dirty="0" smtClean="0">
                <a:ea typeface="ＭＳ Ｐゴシック" charset="0"/>
              </a:rPr>
              <a:t/>
            </a:r>
            <a:br>
              <a:rPr lang="en-US" altLang="en-US" sz="2175" b="1" dirty="0" smtClean="0">
                <a:ea typeface="ＭＳ Ｐゴシック" charset="0"/>
              </a:rPr>
            </a:br>
            <a:endParaRPr lang="en-US" altLang="en-US" sz="2175" b="1" dirty="0">
              <a:ea typeface="ＭＳ Ｐゴシック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8243888" cy="4854575"/>
          </a:xfrm>
        </p:spPr>
        <p:txBody>
          <a:bodyPr lIns="68580" tIns="34290" rIns="68580" bIns="34290"/>
          <a:lstStyle/>
          <a:p>
            <a:pPr marL="342900" lvl="1" indent="-342900" eaLnBrk="1" hangingPunct="1">
              <a:spcAft>
                <a:spcPts val="750"/>
              </a:spcAft>
              <a:buFont typeface="Arial" charset="0"/>
              <a:buChar char="•"/>
            </a:pPr>
            <a:r>
              <a:rPr lang="en-US" altLang="en-US" sz="2000" dirty="0" smtClean="0"/>
              <a:t>Suggest when calm down methods are appropriate</a:t>
            </a:r>
          </a:p>
          <a:p>
            <a:pPr marL="342900" lvl="1" indent="-342900" eaLnBrk="1" hangingPunct="1">
              <a:spcAft>
                <a:spcPts val="750"/>
              </a:spcAft>
              <a:buFont typeface="Arial" charset="0"/>
              <a:buChar char="•"/>
            </a:pPr>
            <a:r>
              <a:rPr lang="en-US" altLang="en-US" sz="2000" dirty="0" smtClean="0"/>
              <a:t>Ask if/how calm down was used when people mention agitation or PRN at handover</a:t>
            </a:r>
          </a:p>
          <a:p>
            <a:pPr marL="342900" lvl="1" indent="-342900" eaLnBrk="1" hangingPunct="1">
              <a:spcAft>
                <a:spcPts val="750"/>
              </a:spcAft>
              <a:buFont typeface="Arial" charset="0"/>
              <a:buChar char="•"/>
            </a:pPr>
            <a:r>
              <a:rPr lang="en-US" altLang="en-US" sz="2000" dirty="0" smtClean="0"/>
              <a:t>Ask if/how calm down was used if there was a restrictive intervention</a:t>
            </a:r>
          </a:p>
          <a:p>
            <a:pPr marL="342900" lvl="1" indent="-342900" eaLnBrk="1" hangingPunct="1">
              <a:spcAft>
                <a:spcPts val="750"/>
              </a:spcAft>
              <a:buFont typeface="Arial" charset="0"/>
              <a:buChar char="•"/>
            </a:pPr>
            <a:r>
              <a:rPr lang="en-US" altLang="en-US" sz="2000" dirty="0" smtClean="0"/>
              <a:t>Ensure resources are easily available to patients when needed</a:t>
            </a:r>
          </a:p>
          <a:p>
            <a:pPr marL="342900" lvl="1" indent="-342900" eaLnBrk="1" hangingPunct="1">
              <a:spcAft>
                <a:spcPts val="750"/>
              </a:spcAft>
              <a:buFont typeface="Arial" charset="0"/>
              <a:buChar char="•"/>
            </a:pPr>
            <a:r>
              <a:rPr lang="en-US" altLang="en-US" sz="2000" dirty="0" smtClean="0"/>
              <a:t>Check resources regularly to ensure items are returned, clean and in good working order (develop an infection control plan)</a:t>
            </a:r>
          </a:p>
          <a:p>
            <a:pPr marL="342900" lvl="1" indent="-342900" eaLnBrk="1" hangingPunct="1">
              <a:spcAft>
                <a:spcPts val="750"/>
              </a:spcAft>
              <a:buFont typeface="Arial" charset="0"/>
              <a:buChar char="•"/>
            </a:pPr>
            <a:r>
              <a:rPr lang="en-US" altLang="en-US" sz="2000" dirty="0" smtClean="0"/>
              <a:t>Replace missing, depleted or broken items </a:t>
            </a:r>
          </a:p>
          <a:p>
            <a:pPr lvl="1" eaLnBrk="1" hangingPunct="1">
              <a:spcAft>
                <a:spcPts val="750"/>
              </a:spcAft>
            </a:pPr>
            <a:r>
              <a:rPr lang="en-US" altLang="en-US" sz="2000" b="1" dirty="0" smtClean="0"/>
              <a:t>Expanding Calm Down Methods…</a:t>
            </a:r>
          </a:p>
          <a:p>
            <a:pPr marL="342900" lvl="1" indent="-342900" eaLnBrk="1" hangingPunct="1">
              <a:spcAft>
                <a:spcPts val="750"/>
              </a:spcAft>
              <a:buFont typeface="Arial" charset="0"/>
              <a:buChar char="•"/>
            </a:pPr>
            <a:r>
              <a:rPr lang="en-US" altLang="en-US" sz="2000" dirty="0" smtClean="0"/>
              <a:t>Look at increasing the number and type of resources over time</a:t>
            </a:r>
          </a:p>
          <a:p>
            <a:pPr marL="342900" lvl="1" indent="-342900" eaLnBrk="1" hangingPunct="1">
              <a:spcAft>
                <a:spcPts val="750"/>
              </a:spcAft>
              <a:buFont typeface="Arial" charset="0"/>
              <a:buChar char="•"/>
            </a:pPr>
            <a:r>
              <a:rPr lang="en-US" altLang="en-US" sz="2000" dirty="0" smtClean="0"/>
              <a:t>Make calm down resources available in more spaces</a:t>
            </a:r>
          </a:p>
          <a:p>
            <a:pPr marL="342900" lvl="1" indent="-342900" eaLnBrk="1" hangingPunct="1">
              <a:spcAft>
                <a:spcPts val="750"/>
              </a:spcAft>
              <a:buFont typeface="Arial" charset="0"/>
              <a:buChar char="•"/>
            </a:pPr>
            <a:r>
              <a:rPr lang="en-US" altLang="en-US" sz="2000" dirty="0" smtClean="0"/>
              <a:t>Think about how patients can take resources home after discharge</a:t>
            </a:r>
          </a:p>
          <a:p>
            <a:pPr marL="342900" lvl="1" indent="-342900" eaLnBrk="1" hangingPunct="1">
              <a:spcAft>
                <a:spcPts val="750"/>
              </a:spcAft>
              <a:buFont typeface="Arial" charset="0"/>
              <a:buChar char="•"/>
            </a:pPr>
            <a:endParaRPr lang="en-US" altLang="en-US" sz="2000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1695450" y="1246188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HS Safewards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DHHS Safewards Presentation template.pot [Compatibility Mode]" id="{40503164-3BE1-4930-AA91-58F5DF5BEAEA}" vid="{0A7ACF4F-89D8-4DE1-BFF5-41CC766677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1168</Words>
  <Application>Microsoft Office PowerPoint</Application>
  <PresentationFormat>On-screen Show (4:3)</PresentationFormat>
  <Paragraphs>201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DHHS Safewards Presentation template</vt:lpstr>
      <vt:lpstr>Office Theme</vt:lpstr>
      <vt:lpstr>Calm down methods Refresher </vt:lpstr>
      <vt:lpstr>PowerPoint Presentation</vt:lpstr>
      <vt:lpstr>Background and aims</vt:lpstr>
      <vt:lpstr>PowerPoint Presentation</vt:lpstr>
      <vt:lpstr>PowerPoint Presentation</vt:lpstr>
      <vt:lpstr>Early signs of distress/agitation</vt:lpstr>
      <vt:lpstr>Task: Calm down methods handout </vt:lpstr>
      <vt:lpstr>Calm down methods in practice</vt:lpstr>
      <vt:lpstr>Role of the intervention lead  </vt:lpstr>
      <vt:lpstr>Calm down methods fidelity</vt:lpstr>
      <vt:lpstr>Calm down methods adjustments</vt:lpstr>
    </vt:vector>
  </TitlesOfParts>
  <Company>Victorian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Calm Down Methods Refresher</dc:title>
  <dc:creator>Rachel Gwyther</dc:creator>
  <cp:keywords>Safewards Victoria</cp:keywords>
  <cp:lastModifiedBy>Rachel Gwyther</cp:lastModifiedBy>
  <cp:revision>2</cp:revision>
  <dcterms:created xsi:type="dcterms:W3CDTF">2017-07-12T22:44:41Z</dcterms:created>
  <dcterms:modified xsi:type="dcterms:W3CDTF">2017-07-13T04:09:43Z</dcterms:modified>
</cp:coreProperties>
</file>