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3"/>
  </p:notesMasterIdLst>
  <p:sldIdLst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50F3-7ACB-49B6-B5C6-EEEC85BB43E9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BD2F-8FAB-4590-B3E2-4F41AC282B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04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Brief overview of clear mutual expectations</a:t>
            </a:r>
            <a:r>
              <a:rPr lang="en-AU" baseline="0" dirty="0" smtClean="0"/>
              <a:t> (</a:t>
            </a:r>
            <a:r>
              <a:rPr lang="en-AU" dirty="0" smtClean="0"/>
              <a:t>CME)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a quick</a:t>
            </a:r>
            <a:r>
              <a:rPr lang="en-US" baseline="0" dirty="0" smtClean="0"/>
              <a:t> refresh of the model (see model refresher slides)</a:t>
            </a:r>
          </a:p>
          <a:p>
            <a:r>
              <a:rPr lang="en-US" baseline="0" dirty="0" smtClean="0"/>
              <a:t>Where/how does MHM fit into the model?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flashpoints and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staff modifiers?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http://www.safewards.net/model/technical 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64"/>
              </a:spcAft>
            </a:pPr>
            <a:r>
              <a:rPr lang="en-AU" dirty="0" smtClean="0"/>
              <a:t>See http://www.safewards.net/interventions/clear-mutual-expectations</a:t>
            </a:r>
            <a:r>
              <a:rPr lang="en-AU" baseline="0" dirty="0" smtClean="0"/>
              <a:t> which states that lack of consistency can affect people who may be unwell, distracted, have difficulty interpreting what has been said, experiencing fluctuations in mood, have a history of trauma etc.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8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Write the</a:t>
            </a:r>
            <a:r>
              <a:rPr lang="en-AU" baseline="0" dirty="0" smtClean="0"/>
              <a:t> examples given from the participants </a:t>
            </a:r>
            <a:r>
              <a:rPr lang="en-AU" dirty="0" smtClean="0"/>
              <a:t>on a whiteboard</a:t>
            </a:r>
          </a:p>
          <a:p>
            <a:endParaRPr lang="en-AU" dirty="0" smtClean="0"/>
          </a:p>
          <a:p>
            <a:r>
              <a:rPr lang="en-AU" dirty="0" smtClean="0"/>
              <a:t>Group</a:t>
            </a:r>
            <a:r>
              <a:rPr lang="en-AU" baseline="0" dirty="0" smtClean="0"/>
              <a:t> discussion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dirty="0" smtClean="0"/>
              <a:t>http://www.safewards.net/interventions/clear-mutual-expectations</a:t>
            </a:r>
          </a:p>
          <a:p>
            <a:endParaRPr lang="en-AU" dirty="0" smtClean="0"/>
          </a:p>
          <a:p>
            <a:r>
              <a:rPr lang="en-AU" dirty="0" smtClean="0"/>
              <a:t>Lack</a:t>
            </a:r>
            <a:r>
              <a:rPr lang="en-AU" baseline="0" dirty="0" smtClean="0"/>
              <a:t> of consistency and clarity can be difficult for </a:t>
            </a:r>
            <a:r>
              <a:rPr lang="en-AU" b="1" baseline="0" dirty="0" smtClean="0"/>
              <a:t>everyone</a:t>
            </a:r>
            <a:r>
              <a:rPr lang="en-AU" baseline="0" dirty="0" smtClean="0"/>
              <a:t>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7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dirty="0" smtClean="0"/>
              <a:t>http://www.safewards.net/interventions/clear-mutual-expectations</a:t>
            </a:r>
          </a:p>
          <a:p>
            <a:pPr defTabSz="440749">
              <a:defRPr/>
            </a:pPr>
            <a:r>
              <a:rPr lang="en-AU" dirty="0" smtClean="0"/>
              <a:t>These may be helpful topics to start thinking about mutual expectations.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3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ideas</a:t>
            </a:r>
            <a:r>
              <a:rPr lang="en-US" baseline="0" dirty="0" smtClean="0"/>
              <a:t> do you have for design on your unit?</a:t>
            </a:r>
          </a:p>
          <a:p>
            <a:r>
              <a:rPr lang="en-US" baseline="0" dirty="0" smtClean="0"/>
              <a:t>The Safewards Victoria video on clear mutual expectations would be helpful here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25A87-2BB3-794D-A19E-0A654A84393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altLang="en-US" dirty="0" smtClean="0"/>
              <a:t>Taken from a PowerPoint</a:t>
            </a:r>
            <a:r>
              <a:rPr lang="en-AU" altLang="en-US" baseline="0" dirty="0" smtClean="0"/>
              <a:t> from a presentation by Professor Len Bowers</a:t>
            </a:r>
            <a:r>
              <a:rPr lang="en-AU" altLang="en-US" dirty="0" smtClean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80C51-44AE-C747-8976-226D99FAD4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7512">
              <a:defRPr/>
            </a:pPr>
            <a:r>
              <a:rPr lang="en-AU" altLang="en-US" dirty="0" smtClean="0"/>
              <a:t>Taken from a PowerPoint</a:t>
            </a:r>
            <a:r>
              <a:rPr lang="en-AU" altLang="en-US" baseline="0" dirty="0" smtClean="0"/>
              <a:t> from a presentation by Professor Len Bowers</a:t>
            </a:r>
            <a:r>
              <a:rPr lang="en-AU" altLang="en-US" dirty="0" smtClean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2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90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6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4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sz="2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1619250"/>
            <a:ext cx="8243888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 sz="2400"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35C5-1E44-42CA-BEAE-274040096FBD}" type="datetime4">
              <a:rPr lang="en-A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 July 2017</a:t>
            </a:fld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80175"/>
            <a:ext cx="539750" cy="374650"/>
          </a:xfrm>
        </p:spPr>
        <p:txBody>
          <a:bodyPr/>
          <a:lstStyle>
            <a:lvl1pPr>
              <a:defRPr/>
            </a:lvl1pPr>
          </a:lstStyle>
          <a:p>
            <a:fld id="{13AD17F4-7BD6-42C3-BD60-8F88F6FBC24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351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02F6-430B-F348-AE16-EF6EFB15429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A7C-22EF-5B46-B9BB-C675EC5F4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1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4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7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7199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2438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3" y="6480175"/>
            <a:ext cx="180022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2CEFD0-0AD8-4D3F-B61B-66A7D6CC77FF}" type="datetime4">
              <a:rPr lang="en-AU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 July 2017</a:t>
            </a:fld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480175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6486525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6D890775-0703-400C-AED1-1D3BAE3D0DCB}" type="slidenum">
              <a:rPr lang="en-AU" altLang="en-US" smtClean="0">
                <a:ea typeface="ＭＳ Ｐゴシック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62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941168"/>
            <a:ext cx="78504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AU" sz="2200" dirty="0">
                <a:solidFill>
                  <a:prstClr val="white"/>
                </a:solidFill>
              </a:rPr>
              <a:t>Clear mutual </a:t>
            </a:r>
            <a:r>
              <a:rPr lang="en-AU" sz="2200" dirty="0" smtClean="0">
                <a:solidFill>
                  <a:prstClr val="white"/>
                </a:solidFill>
              </a:rPr>
              <a:t>expectations Refresher </a:t>
            </a:r>
            <a:endParaRPr lang="en-AU" sz="22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3" t="15798" r="31115" b="7101"/>
          <a:stretch/>
        </p:blipFill>
        <p:spPr bwMode="auto">
          <a:xfrm rot="439963">
            <a:off x="5697172" y="2551683"/>
            <a:ext cx="2251410" cy="314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6513072" cy="1577163"/>
          </a:xfrm>
        </p:spPr>
        <p:txBody>
          <a:bodyPr/>
          <a:lstStyle/>
          <a:p>
            <a:r>
              <a:rPr lang="en-AU" sz="5400" b="1" dirty="0" smtClean="0"/>
              <a:t>Safewards</a:t>
            </a: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4012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Clear mutual expectations adjustments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2298032"/>
            <a:ext cx="7628606" cy="4176015"/>
          </a:xfrm>
        </p:spPr>
        <p:txBody>
          <a:bodyPr/>
          <a:lstStyle/>
          <a:p>
            <a:pPr marL="2336800" lvl="1" indent="-2336800">
              <a:spcAft>
                <a:spcPts val="1000"/>
              </a:spcAft>
            </a:pPr>
            <a:r>
              <a:rPr lang="en-GB" sz="2800" b="1" dirty="0"/>
              <a:t>CAMHS	</a:t>
            </a:r>
            <a:r>
              <a:rPr lang="en-GB" sz="2800" b="1" dirty="0" smtClean="0"/>
              <a:t>		</a:t>
            </a:r>
            <a:r>
              <a:rPr lang="en-GB" sz="2800" dirty="0" smtClean="0"/>
              <a:t>None</a:t>
            </a:r>
          </a:p>
          <a:p>
            <a:pPr marL="2336800" lvl="1" indent="-2336800">
              <a:spcAft>
                <a:spcPts val="1000"/>
              </a:spcAft>
            </a:pPr>
            <a:r>
              <a:rPr lang="en-GB" sz="2800" b="1" dirty="0" smtClean="0"/>
              <a:t>Forensic</a:t>
            </a:r>
            <a:r>
              <a:rPr lang="en-GB" sz="2800" b="1" dirty="0"/>
              <a:t>	</a:t>
            </a:r>
            <a:r>
              <a:rPr lang="en-GB" sz="2800" b="1" dirty="0" smtClean="0"/>
              <a:t>		</a:t>
            </a:r>
            <a:r>
              <a:rPr lang="en-GB" sz="2800" dirty="0" smtClean="0"/>
              <a:t>None</a:t>
            </a:r>
            <a:endParaRPr lang="en-GB" sz="2800" dirty="0"/>
          </a:p>
          <a:p>
            <a:pPr marL="2336800" lvl="1" indent="-2336800">
              <a:spcAft>
                <a:spcPts val="1000"/>
              </a:spcAft>
            </a:pPr>
            <a:r>
              <a:rPr lang="en-GB" sz="2800" b="1" dirty="0"/>
              <a:t>Older people	</a:t>
            </a:r>
            <a:r>
              <a:rPr lang="en-GB" sz="2800" b="1" dirty="0" smtClean="0"/>
              <a:t>		</a:t>
            </a:r>
            <a:r>
              <a:rPr lang="en-GB" sz="2800" dirty="0" smtClean="0"/>
              <a:t>None, usable by all </a:t>
            </a:r>
            <a:endParaRPr lang="en-GB" sz="2800" dirty="0"/>
          </a:p>
          <a:p>
            <a:pPr marL="0" indent="0">
              <a:buNone/>
            </a:pPr>
            <a:endParaRPr lang="en-GB" sz="2000" dirty="0" smtClean="0">
              <a:solidFill>
                <a:srgbClr val="8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94857" y="-480006"/>
            <a:ext cx="7354286" cy="7714286"/>
            <a:chOff x="2009456" y="-599400"/>
            <a:chExt cx="10296000" cy="1080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2009456" y="-599400"/>
              <a:ext cx="10296000" cy="10800000"/>
              <a:chOff x="1144218" y="-605646"/>
              <a:chExt cx="10296000" cy="10800000"/>
            </a:xfrm>
          </p:grpSpPr>
          <p:sp>
            <p:nvSpPr>
              <p:cNvPr id="7" name="Isosceles Triangle 6"/>
              <p:cNvSpPr/>
              <p:nvPr/>
            </p:nvSpPr>
            <p:spPr>
              <a:xfrm rot="18022639" flipV="1">
                <a:off x="1790268" y="1540539"/>
                <a:ext cx="5067558" cy="4368584"/>
              </a:xfrm>
              <a:prstGeom prst="triangle">
                <a:avLst/>
              </a:prstGeom>
              <a:solidFill>
                <a:srgbClr val="316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8000000">
                <a:off x="81100" y="2557764"/>
                <a:ext cx="4945476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Outside</a:t>
                </a:r>
                <a:r>
                  <a:rPr lang="en-AU" sz="1600" b="1" dirty="0">
                    <a:solidFill>
                      <a:prstClr val="white"/>
                    </a:solidFill>
                  </a:rPr>
                  <a:t> </a:t>
                </a:r>
                <a:r>
                  <a:rPr lang="en-AU" sz="1200" b="1" dirty="0">
                    <a:solidFill>
                      <a:prstClr val="white"/>
                    </a:solidFill>
                  </a:rPr>
                  <a:t>Hospital</a:t>
                </a: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rot="18000000" flipH="1" flipV="1">
                <a:off x="2160219" y="1864253"/>
                <a:ext cx="4634632" cy="3927622"/>
              </a:xfrm>
              <a:prstGeom prst="triangle">
                <a:avLst/>
              </a:prstGeom>
              <a:solidFill>
                <a:srgbClr val="4E9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3758439" y="4960854"/>
                <a:ext cx="5067558" cy="4368584"/>
              </a:xfrm>
              <a:prstGeom prst="triangle">
                <a:avLst/>
              </a:prstGeom>
              <a:solidFill>
                <a:srgbClr val="BC4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flipV="1">
                <a:off x="3758439" y="408112"/>
                <a:ext cx="5067558" cy="4368584"/>
              </a:xfrm>
              <a:prstGeom prst="triangle">
                <a:avLst/>
              </a:prstGeom>
              <a:solidFill>
                <a:srgbClr val="000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3577361">
                <a:off x="1776169" y="3854639"/>
                <a:ext cx="5067558" cy="4368584"/>
              </a:xfrm>
              <a:prstGeom prst="triangle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577361" flipH="1" flipV="1">
                <a:off x="5740706" y="1558197"/>
                <a:ext cx="5067558" cy="4368584"/>
              </a:xfrm>
              <a:prstGeom prst="triangle">
                <a:avLst/>
              </a:prstGeom>
              <a:solidFill>
                <a:srgbClr val="3A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022639" flipH="1">
                <a:off x="5740706" y="3854639"/>
                <a:ext cx="5067558" cy="4368584"/>
              </a:xfrm>
              <a:prstGeom prst="triangle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4024536" y="4800600"/>
                <a:ext cx="4510337" cy="4048796"/>
              </a:xfrm>
              <a:prstGeom prst="triangle">
                <a:avLst/>
              </a:prstGeom>
              <a:solidFill>
                <a:srgbClr val="E65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4059514" y="792956"/>
                <a:ext cx="4556042" cy="3927622"/>
              </a:xfrm>
              <a:prstGeom prst="triangle">
                <a:avLst/>
              </a:prstGeom>
              <a:solidFill>
                <a:srgbClr val="111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4535710" y="4825927"/>
                <a:ext cx="3530594" cy="2956761"/>
              </a:xfrm>
              <a:prstGeom prst="triangle">
                <a:avLst/>
              </a:prstGeom>
              <a:solidFill>
                <a:srgbClr val="FF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flipV="1">
                <a:off x="4324047" y="1229816"/>
                <a:ext cx="4026976" cy="3570783"/>
              </a:xfrm>
              <a:prstGeom prst="triangle">
                <a:avLst/>
              </a:prstGeom>
              <a:solidFill>
                <a:srgbClr val="474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06966" y="37688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Community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13830" y="889854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Staff Team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3600000">
                <a:off x="7513647" y="24907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Characteristics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000000">
                <a:off x="7483832" y="6815523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dirty="0">
                    <a:solidFill>
                      <a:prstClr val="white"/>
                    </a:solidFill>
                  </a:rPr>
                  <a:t>Regulatory Framework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3600000">
                <a:off x="8817" y="66306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Physical Environment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535709" y="792955"/>
                <a:ext cx="3547033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Patient – patient interaction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Contagion &amp; discord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7884" y="1247034"/>
                <a:ext cx="3519303" cy="657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Patient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Anxiety management, Mutual support, Moral commitments, Psychological understanding, Technical mastery</a:t>
                </a:r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flipV="1">
                <a:off x="4672608" y="1848272"/>
                <a:ext cx="3245926" cy="2934354"/>
              </a:xfrm>
              <a:prstGeom prst="triangle">
                <a:avLst/>
              </a:prstGeom>
              <a:solidFill>
                <a:srgbClr val="81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75899" y="1904690"/>
                <a:ext cx="2723271" cy="80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Explanation/information, Role modelling, Patient education, Removal of means, Presence &amp; presence+</a:t>
                </a: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flipV="1">
                <a:off x="5202632" y="2743075"/>
                <a:ext cx="2269807" cy="2051932"/>
              </a:xfrm>
              <a:prstGeom prst="triangle">
                <a:avLst/>
              </a:prstGeom>
              <a:solidFill>
                <a:srgbClr val="A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18539" y="2722962"/>
                <a:ext cx="1943232" cy="120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prstClr val="white"/>
                    </a:solidFill>
                  </a:rPr>
                  <a:t>Flashpoints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Assembly/crowding/activity Queuing/waiting/noise Staff/</a:t>
                </a:r>
                <a:r>
                  <a:rPr lang="en-AU" sz="800" dirty="0" err="1">
                    <a:solidFill>
                      <a:prstClr val="white"/>
                    </a:solidFill>
                  </a:rPr>
                  <a:t>pt</a:t>
                </a:r>
                <a:r>
                  <a:rPr lang="en-AU" sz="800" dirty="0">
                    <a:solidFill>
                      <a:prstClr val="white"/>
                    </a:solidFill>
                  </a:rPr>
                  <a:t> turnover/change Bullying/stealing/</a:t>
                </a: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prop. damage</a:t>
                </a: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3600000" flipV="1">
                <a:off x="5833031" y="1844968"/>
                <a:ext cx="4556042" cy="3927622"/>
              </a:xfrm>
              <a:prstGeom prst="triangle">
                <a:avLst/>
              </a:prstGeom>
              <a:solidFill>
                <a:srgbClr val="580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3600000">
                <a:off x="7567038" y="2600764"/>
                <a:ext cx="386135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Symptoms &amp; demography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Paranoia, PD traits, Irritability/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disinhib</a:t>
                </a:r>
                <a:r>
                  <a:rPr lang="en-AU" sz="900" dirty="0">
                    <a:solidFill>
                      <a:prstClr val="white"/>
                    </a:solidFill>
                  </a:rPr>
                  <a:t>., Abused, Male,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Alc</a:t>
                </a:r>
                <a:r>
                  <a:rPr lang="en-AU" sz="900" dirty="0">
                    <a:solidFill>
                      <a:prstClr val="white"/>
                    </a:solidFill>
                  </a:rPr>
                  <a:t>/drugs, Depression, Insight, Delusions,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Hall.s</a:t>
                </a:r>
                <a:r>
                  <a:rPr lang="en-AU" sz="900" dirty="0">
                    <a:solidFill>
                      <a:prstClr val="white"/>
                    </a:solidFill>
                  </a:rPr>
                  <a:t>, Young</a:t>
                </a:r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3600000" flipV="1">
                <a:off x="5877798" y="2661480"/>
                <a:ext cx="3245926" cy="2994347"/>
              </a:xfrm>
              <a:prstGeom prst="triangle">
                <a:avLst/>
              </a:prstGeom>
              <a:solidFill>
                <a:srgbClr val="9E1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3600000">
                <a:off x="7124708" y="3189432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Pharmacotherapy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Psychotherapy &amp; functional analysis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Nursing support &amp; interventions</a:t>
                </a:r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3600000" flipV="1">
                <a:off x="6042180" y="3326257"/>
                <a:ext cx="2269807" cy="2051932"/>
              </a:xfrm>
              <a:prstGeom prst="triangle">
                <a:avLst/>
              </a:prstGeom>
              <a:solidFill>
                <a:srgbClr val="C9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3600000">
                <a:off x="6575278" y="3604592"/>
                <a:ext cx="1943232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A0066"/>
                    </a:solidFill>
                  </a:rPr>
                  <a:t>Flashpoints</a:t>
                </a:r>
                <a:endParaRPr lang="en-AU" sz="900" b="1" dirty="0">
                  <a:solidFill>
                    <a:srgbClr val="3A0066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Exacerbations;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Independence/identity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Acuity/severity</a:t>
                </a:r>
              </a:p>
              <a:p>
                <a:pPr algn="ctr" defTabSz="457200"/>
                <a:endParaRPr lang="en-AU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8000000" flipH="1" flipV="1">
                <a:off x="2213482" y="3445003"/>
                <a:ext cx="4556042" cy="727549"/>
              </a:xfrm>
              <a:prstGeom prst="triangl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endParaRPr lang="en-A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8000000" flipH="1" flipV="1">
                <a:off x="3415822" y="2652029"/>
                <a:ext cx="3245926" cy="2934354"/>
              </a:xfrm>
              <a:prstGeom prst="triangle">
                <a:avLst/>
              </a:prstGeom>
              <a:solidFill>
                <a:srgbClr val="80D1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rot="18000000" flipH="1" flipV="1">
                <a:off x="4345597" y="3358915"/>
                <a:ext cx="2269807" cy="2051932"/>
              </a:xfrm>
              <a:prstGeom prst="triangle">
                <a:avLst/>
              </a:prstGeom>
              <a:solidFill>
                <a:srgbClr val="BCE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8000000" flipH="1">
                <a:off x="4205028" y="3600213"/>
                <a:ext cx="1624617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1601A"/>
                    </a:solidFill>
                  </a:rPr>
                  <a:t>Flashpoints</a:t>
                </a:r>
                <a:endParaRPr lang="en-AU" sz="800" dirty="0">
                  <a:solidFill>
                    <a:srgbClr val="31601A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31601A"/>
                    </a:solidFill>
                  </a:rPr>
                  <a:t>Bad news, Home crisis, Loss of relationship or accommodation, Argument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000000" flipH="1">
                <a:off x="2774500" y="3260930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Carer/relative involvement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Family 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Active patient support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8000000" flipH="1">
                <a:off x="924806" y="2583768"/>
                <a:ext cx="4252043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Stressors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Visitors, Relatives &amp; family tensions, Prospective –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ve</a:t>
                </a:r>
                <a:r>
                  <a:rPr lang="en-AU" sz="900" dirty="0">
                    <a:solidFill>
                      <a:prstClr val="white"/>
                    </a:solidFill>
                  </a:rPr>
                  <a:t> move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Dependency &amp; institutionalisation, Demands &amp; home</a:t>
                </a: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rot="3600000" flipH="1">
                <a:off x="6939035" y="3976048"/>
                <a:ext cx="4634632" cy="3927622"/>
              </a:xfrm>
              <a:prstGeom prst="triangl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rot="3600000" flipH="1">
                <a:off x="6859932" y="4176395"/>
                <a:ext cx="3245926" cy="2934354"/>
              </a:xfrm>
              <a:prstGeom prst="triangl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3600000" flipH="1">
                <a:off x="6690252" y="4391115"/>
                <a:ext cx="2269807" cy="2051932"/>
              </a:xfrm>
              <a:prstGeom prst="triangle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18000000" flipH="1">
                <a:off x="6810053" y="5169596"/>
                <a:ext cx="1784588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9A0000"/>
                    </a:solidFill>
                  </a:rPr>
                  <a:t>Flashpoints</a:t>
                </a:r>
                <a:endParaRPr lang="en-AU" sz="800" dirty="0">
                  <a:solidFill>
                    <a:srgbClr val="9A00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9A0000"/>
                    </a:solidFill>
                  </a:rPr>
                  <a:t>Compulsory detention, Admission, Appeal refusal, Complaint denied, Enforced treatment, Exit refused</a:t>
                </a:r>
                <a:endParaRPr lang="en-AU" sz="800" dirty="0">
                  <a:solidFill>
                    <a:srgbClr val="9A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18000000" flipH="1">
                <a:off x="7132099" y="5656853"/>
                <a:ext cx="2717683" cy="95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Due process, Justice, Respect for rights, 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Hope, Information giving, Support to appeal,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Legitimacy, Compensatory autonomy,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Consistent policy, Flexibility, Respect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8000000" flipH="1">
                <a:off x="7506260" y="6278445"/>
                <a:ext cx="411272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External Structure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Legal framework, National policy, Complaints,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Appeals, Prosecutions, Hospital policy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30402" y="8330339"/>
                <a:ext cx="3950439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Internal Structure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Rules, Routine, Efficiency, Clean/tidy, Ideology, Custom &amp; practice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73671" y="6888832"/>
                <a:ext cx="2723271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Staff anxiety &amp; frustration, Moral commitments, Psychological understanding, Teamwork &amp; consistency, Technical mastery, Positive appreciation</a:t>
                </a: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5146801" y="4728592"/>
                <a:ext cx="2334119" cy="2184328"/>
              </a:xfrm>
              <a:prstGeom prst="triangle">
                <a:avLst/>
              </a:prstGeom>
              <a:solidFill>
                <a:srgbClr val="FFA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271331" y="5970432"/>
                <a:ext cx="2059893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BC4C00"/>
                    </a:solidFill>
                  </a:rPr>
                  <a:t>Flashpoints</a:t>
                </a:r>
                <a:endParaRPr lang="en-AU" sz="900" b="1" dirty="0">
                  <a:solidFill>
                    <a:srgbClr val="BC4C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Denial of request, 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Staff demand,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Limit setting, Bad news,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Ignoring</a:t>
                </a: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8000000">
                <a:off x="1023330" y="3950408"/>
                <a:ext cx="4556042" cy="3927622"/>
              </a:xfrm>
              <a:prstGeom prst="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3600000">
                <a:off x="1256509" y="6238293"/>
                <a:ext cx="3952807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srgbClr val="8A6600"/>
                    </a:solidFill>
                  </a:rPr>
                  <a:t>Features</a:t>
                </a:r>
              </a:p>
              <a:p>
                <a:pPr algn="ctr" defTabSz="457200"/>
                <a:r>
                  <a:rPr lang="en-AU" sz="900" dirty="0">
                    <a:solidFill>
                      <a:srgbClr val="8A6600"/>
                    </a:solidFill>
                  </a:rPr>
                  <a:t>Door locked, Quality, Complexity, Seclusion, PICU, ICA, Comfort/sensory rooms, Ligature points</a:t>
                </a: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8000000">
                <a:off x="2407710" y="4170389"/>
                <a:ext cx="3245926" cy="2934354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3600000">
                <a:off x="2710308" y="5804437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srgbClr val="8A6600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srgbClr val="8A6600"/>
                    </a:solidFill>
                  </a:rPr>
                  <a:t>Caringly vigilant &amp; inquisitive, Checking routines, Décor, Maintenance, Clean &amp; Tidy, Alternative choices, Respect</a:t>
                </a:r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8000000">
                <a:off x="3521900" y="4406377"/>
                <a:ext cx="2269807" cy="205193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3600000">
                <a:off x="3890792" y="5272630"/>
                <a:ext cx="19432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8A6600"/>
                    </a:solidFill>
                  </a:rPr>
                  <a:t>Flashpoints</a:t>
                </a:r>
                <a:endParaRPr lang="en-AU" sz="900" b="1" dirty="0">
                  <a:solidFill>
                    <a:srgbClr val="8A6600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Secrecy, Solitude, </a:t>
                </a: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Admission shock, Exit blocked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144218" y="-605646"/>
                <a:ext cx="10296000" cy="10800000"/>
                <a:chOff x="1144217" y="-605646"/>
                <a:chExt cx="10296000" cy="10800000"/>
              </a:xfrm>
            </p:grpSpPr>
            <p:cxnSp>
              <p:nvCxnSpPr>
                <p:cNvPr id="12" name="Straight Connector 11"/>
                <p:cNvCxnSpPr>
                  <a:stCxn id="8" idx="2"/>
                </p:cNvCxnSpPr>
                <p:nvPr/>
              </p:nvCxnSpPr>
              <p:spPr>
                <a:xfrm flipV="1">
                  <a:off x="1144217" y="4873873"/>
                  <a:ext cx="10296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V="1">
                  <a:off x="1085995" y="4852892"/>
                  <a:ext cx="10368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3600000" flipH="1" flipV="1">
                  <a:off x="892217" y="4794354"/>
                  <a:ext cx="10800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5336291" y="4076639"/>
                <a:ext cx="1896880" cy="1620000"/>
                <a:chOff x="5408299" y="4076639"/>
                <a:chExt cx="1896880" cy="1620000"/>
              </a:xfrm>
            </p:grpSpPr>
            <p:sp>
              <p:nvSpPr>
                <p:cNvPr id="47" name="Hexagon 46"/>
                <p:cNvSpPr/>
                <p:nvPr/>
              </p:nvSpPr>
              <p:spPr>
                <a:xfrm>
                  <a:off x="5458667" y="4076639"/>
                  <a:ext cx="1764923" cy="162000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A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685862" y="4218290"/>
                  <a:ext cx="1310533" cy="430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400" b="1" dirty="0">
                      <a:solidFill>
                        <a:prstClr val="black"/>
                      </a:solidFill>
                    </a:rPr>
                    <a:t>CONFLICT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408299" y="4999751"/>
                  <a:ext cx="1896880" cy="387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200" b="1" dirty="0">
                      <a:solidFill>
                        <a:prstClr val="black"/>
                      </a:solidFill>
                    </a:rPr>
                    <a:t>CONTAINMENT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6087691" y="4525027"/>
                  <a:ext cx="506874" cy="511206"/>
                  <a:chOff x="6141071" y="4442724"/>
                  <a:chExt cx="506874" cy="511206"/>
                </a:xfrm>
              </p:grpSpPr>
              <p:sp>
                <p:nvSpPr>
                  <p:cNvPr id="50" name="Up-Down Arrow 49"/>
                  <p:cNvSpPr/>
                  <p:nvPr/>
                </p:nvSpPr>
                <p:spPr>
                  <a:xfrm>
                    <a:off x="6141071" y="4442724"/>
                    <a:ext cx="506874" cy="511206"/>
                  </a:xfrm>
                  <a:prstGeom prst="upDownArrow">
                    <a:avLst>
                      <a:gd name="adj1" fmla="val 59144"/>
                      <a:gd name="adj2" fmla="val 3336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A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256557" y="4475547"/>
                    <a:ext cx="275902" cy="473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AU" sz="1600" b="1" dirty="0">
                        <a:solidFill>
                          <a:prstClr val="white"/>
                        </a:solidFill>
                      </a:rPr>
                      <a:t>&amp;</a:t>
                    </a:r>
                  </a:p>
                </p:txBody>
              </p:sp>
            </p:grpSp>
          </p:grpSp>
        </p:grpSp>
        <p:sp>
          <p:nvSpPr>
            <p:cNvPr id="11" name="Curved Right Arrow 10"/>
            <p:cNvSpPr/>
            <p:nvPr/>
          </p:nvSpPr>
          <p:spPr>
            <a:xfrm>
              <a:off x="5558591" y="7640312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2" name="Curved Right Arrow 71"/>
            <p:cNvSpPr/>
            <p:nvPr/>
          </p:nvSpPr>
          <p:spPr>
            <a:xfrm flipH="1" flipV="1">
              <a:off x="8273008" y="7561467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3" name="Curved Right Arrow 72"/>
            <p:cNvSpPr/>
            <p:nvPr/>
          </p:nvSpPr>
          <p:spPr>
            <a:xfrm rot="18000000">
              <a:off x="9018664" y="7191654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5" name="Curved Right Arrow 74"/>
            <p:cNvSpPr/>
            <p:nvPr/>
          </p:nvSpPr>
          <p:spPr>
            <a:xfrm rot="18000000" flipH="1" flipV="1">
              <a:off x="10362694" y="4847845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Background and </a:t>
            </a:r>
            <a:r>
              <a:rPr lang="en-US" sz="2800" b="1" dirty="0"/>
              <a:t>a</a:t>
            </a:r>
            <a:r>
              <a:rPr lang="en-US" sz="2800" b="1" dirty="0" smtClean="0"/>
              <a:t>ims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1619250"/>
            <a:ext cx="8404497" cy="4854797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sz="2400" b="1" dirty="0" smtClean="0"/>
              <a:t>Background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Some flashpoints, and therefore conflict, are due </a:t>
            </a:r>
            <a:r>
              <a:rPr lang="en-US" sz="2400" dirty="0"/>
              <a:t>in part to </a:t>
            </a:r>
            <a:r>
              <a:rPr lang="en-US" sz="2400" dirty="0" smtClean="0"/>
              <a:t>unclear expectations, lack </a:t>
            </a:r>
            <a:r>
              <a:rPr lang="en-US" sz="2400" dirty="0"/>
              <a:t>of clarity </a:t>
            </a:r>
            <a:r>
              <a:rPr lang="en-US" sz="2400" dirty="0" smtClean="0"/>
              <a:t>or </a:t>
            </a:r>
            <a:r>
              <a:rPr lang="en-US" dirty="0" smtClean="0"/>
              <a:t>inconsistency </a:t>
            </a:r>
            <a:r>
              <a:rPr lang="en-US" dirty="0"/>
              <a:t>on </a:t>
            </a:r>
            <a:r>
              <a:rPr lang="en-US" dirty="0" smtClean="0"/>
              <a:t>the unit.</a:t>
            </a:r>
            <a:endParaRPr lang="en-US" sz="24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Create a more egalitarian social unit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Mutual holding to account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Set clear standards for both staff and patients 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Build </a:t>
            </a:r>
            <a:r>
              <a:rPr lang="en-GB" sz="2200" dirty="0"/>
              <a:t>consistency and predictability </a:t>
            </a:r>
            <a:r>
              <a:rPr lang="en-GB" sz="2200" dirty="0" smtClean="0"/>
              <a:t>while allowing </a:t>
            </a:r>
            <a:r>
              <a:rPr lang="en-GB" sz="2200" dirty="0"/>
              <a:t>flexibility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Ensure patients and staff understand </a:t>
            </a:r>
            <a:r>
              <a:rPr lang="en-US" sz="2200" dirty="0"/>
              <a:t>their </a:t>
            </a:r>
            <a:r>
              <a:rPr lang="en-US" sz="2200" dirty="0" smtClean="0"/>
              <a:t>obligations to each other </a:t>
            </a:r>
            <a:endParaRPr lang="en-GB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69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0472" y="5372100"/>
            <a:ext cx="1229227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1700" y="1993900"/>
            <a:ext cx="2235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68800" y="5783120"/>
            <a:ext cx="891672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02984" y="49784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05100" y="4978400"/>
            <a:ext cx="0" cy="7874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22800" y="4978400"/>
            <a:ext cx="0" cy="7874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95700" y="3149600"/>
            <a:ext cx="0" cy="27093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</p:cNvCxnSpPr>
          <p:nvPr/>
        </p:nvCxnSpPr>
        <p:spPr>
          <a:xfrm>
            <a:off x="3625850" y="4348163"/>
            <a:ext cx="0" cy="6302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3834" y="542752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52553" y="1689315"/>
            <a:ext cx="4901403" cy="4089932"/>
            <a:chOff x="952553" y="1689315"/>
            <a:chExt cx="4901403" cy="4089932"/>
          </a:xfrm>
        </p:grpSpPr>
        <p:grpSp>
          <p:nvGrpSpPr>
            <p:cNvPr id="2" name="Group 1"/>
            <p:cNvGrpSpPr/>
            <p:nvPr/>
          </p:nvGrpSpPr>
          <p:grpSpPr>
            <a:xfrm>
              <a:off x="952553" y="2705100"/>
              <a:ext cx="3684690" cy="3074147"/>
              <a:chOff x="952553" y="2705100"/>
              <a:chExt cx="3684690" cy="307414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622800" y="2705100"/>
                <a:ext cx="0" cy="4445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952553" y="3149602"/>
                <a:ext cx="3684690" cy="18099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52553" y="3149600"/>
                <a:ext cx="0" cy="257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695700" y="3111500"/>
                <a:ext cx="0" cy="4445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382511" y="3127679"/>
                <a:ext cx="0" cy="257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689662" y="4979493"/>
                <a:ext cx="0" cy="7200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628091" y="4637930"/>
                <a:ext cx="16553" cy="34047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689662" y="4988542"/>
                <a:ext cx="972172" cy="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264899" y="5741147"/>
                <a:ext cx="605301" cy="3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3420530" y="1689315"/>
              <a:ext cx="2433426" cy="1238035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Staff modifier: </a:t>
              </a:r>
              <a:endParaRPr lang="en-US" kern="0" dirty="0">
                <a:solidFill>
                  <a:prstClr val="white"/>
                </a:solidFill>
                <a:cs typeface="Arial"/>
              </a:endParaRPr>
            </a:p>
            <a:p>
              <a:pPr algn="ctr"/>
              <a:r>
                <a:rPr lang="en-US" kern="0" dirty="0">
                  <a:solidFill>
                    <a:prstClr val="white"/>
                  </a:solidFill>
                  <a:cs typeface="Arial"/>
                </a:rPr>
                <a:t>Sharing expectations, finding mutual agreement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83324" y="3420533"/>
              <a:ext cx="2268000" cy="126000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Patient modifiers: </a:t>
              </a:r>
              <a:r>
                <a:rPr lang="en-US" kern="0" dirty="0">
                  <a:solidFill>
                    <a:prstClr val="white"/>
                  </a:solidFill>
                  <a:cs typeface="Arial"/>
                </a:rPr>
                <a:t>Sharing expectations, finding mutual agreement</a:t>
              </a:r>
            </a:p>
          </p:txBody>
        </p:sp>
      </p:grp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Clear mutual expectations and </a:t>
            </a:r>
            <a:r>
              <a:rPr lang="en-AU" b="1" dirty="0"/>
              <a:t>the Safewards model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5885" y="4348164"/>
            <a:ext cx="2179014" cy="228492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Originating domains: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Patient Community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Staff Team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Patient Characteristics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Physical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496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437057"/>
            <a:ext cx="9144000" cy="5420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28" y="3332880"/>
            <a:ext cx="4244077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45720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What are the benefits of having clear expectations?</a:t>
            </a:r>
            <a:endParaRPr lang="en-AU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31800" indent="-342900" defTabSz="457200">
              <a:buFont typeface="Arial" panose="020B0604020202020204" pitchFamily="34" charset="0"/>
              <a:buChar char="•"/>
            </a:pPr>
            <a:endParaRPr lang="en-AU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46100" indent="-457200" defTabSz="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prstClr val="black"/>
                </a:solidFill>
                <a:cs typeface="Arial" panose="020B0604020202020204" pitchFamily="34" charset="0"/>
              </a:rPr>
              <a:t>What expectations can be unclear?  </a:t>
            </a:r>
          </a:p>
          <a:p>
            <a:pPr marL="546100" indent="-457200" defTabSz="457200">
              <a:buFont typeface="Arial" panose="020B0604020202020204" pitchFamily="34" charset="0"/>
              <a:buChar char="•"/>
            </a:pPr>
            <a:endParaRPr lang="en-AU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2800" b="1" dirty="0" smtClean="0">
                <a:solidFill>
                  <a:srgbClr val="21A18D"/>
                </a:solidFill>
              </a:rPr>
              <a:t>Task: Examples of clear expectations </a:t>
            </a:r>
            <a:endParaRPr lang="en-AU" sz="2800" b="1" dirty="0">
              <a:solidFill>
                <a:srgbClr val="21A1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74" y="1977656"/>
            <a:ext cx="8243888" cy="4496391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1000"/>
              </a:spcAft>
            </a:pPr>
            <a:r>
              <a:rPr lang="en-US" dirty="0" smtClean="0"/>
              <a:t>Lack of consistency and clarity is annoying for almost everyone. It may particularly affect those who:</a:t>
            </a:r>
          </a:p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ren't thinking clearly</a:t>
            </a:r>
          </a:p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re distracted by distressing thoughts or emotions, or are preoccupied</a:t>
            </a:r>
          </a:p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ave difficulty interpreting communication</a:t>
            </a:r>
          </a:p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xperience changes in mood </a:t>
            </a:r>
          </a:p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ave a distorted, or different, view of world and others</a:t>
            </a:r>
          </a:p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ave a history of trauma</a:t>
            </a:r>
          </a:p>
          <a:p>
            <a:pPr>
              <a:spcAft>
                <a:spcPts val="1000"/>
              </a:spcAft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0946" y="297516"/>
            <a:ext cx="7734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US" sz="2800" b="1" dirty="0">
                <a:solidFill>
                  <a:prstClr val="white"/>
                </a:solidFill>
              </a:rPr>
              <a:t>Lack of consistency and clarity can cause problems 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Mutual </a:t>
            </a:r>
            <a:r>
              <a:rPr lang="en-US" b="1" dirty="0" smtClean="0"/>
              <a:t>expectations for consideration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07220"/>
            <a:ext cx="8243888" cy="4466827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General expectations</a:t>
            </a:r>
          </a:p>
          <a:p>
            <a:pPr marL="4572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Staff</a:t>
            </a:r>
          </a:p>
          <a:p>
            <a:pPr marL="4572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Excluded </a:t>
            </a:r>
            <a:r>
              <a:rPr lang="en-US" sz="2800" dirty="0" smtClean="0"/>
              <a:t>items</a:t>
            </a:r>
          </a:p>
          <a:p>
            <a:pPr marL="4572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Property</a:t>
            </a:r>
          </a:p>
          <a:p>
            <a:pPr marL="4572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Places</a:t>
            </a:r>
          </a:p>
          <a:p>
            <a:pPr marL="0" indent="0">
              <a:buNone/>
            </a:pPr>
            <a:endParaRPr lang="en-US" dirty="0" smtClean="0">
              <a:solidFill>
                <a:srgbClr val="8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82" y="537504"/>
            <a:ext cx="7199313" cy="87870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Role of the </a:t>
            </a:r>
            <a:r>
              <a:rPr lang="en-US" sz="2800" b="1" dirty="0" smtClean="0"/>
              <a:t>clear mutual expectations lead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82" y="1619250"/>
            <a:ext cx="8411156" cy="4854797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Ensure clear mutual expectations </a:t>
            </a:r>
            <a:r>
              <a:rPr lang="en-US" sz="2400" b="1" dirty="0" smtClean="0"/>
              <a:t>meetings </a:t>
            </a:r>
            <a:r>
              <a:rPr lang="en-US" sz="2400" dirty="0" smtClean="0"/>
              <a:t>occur</a:t>
            </a:r>
          </a:p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b="1" dirty="0" smtClean="0"/>
              <a:t>ommunicate</a:t>
            </a:r>
            <a:r>
              <a:rPr lang="en-US" sz="2400" dirty="0" smtClean="0"/>
              <a:t> meeting results in a visible manner                   e.g. posters </a:t>
            </a:r>
          </a:p>
          <a:p>
            <a:pPr marL="3429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Ensure the clear mutual expectations are </a:t>
            </a:r>
            <a:r>
              <a:rPr lang="en-US" sz="2400" b="1" dirty="0" smtClean="0"/>
              <a:t>discussed</a:t>
            </a:r>
            <a:r>
              <a:rPr lang="en-US" sz="2400" dirty="0" smtClean="0"/>
              <a:t>:</a:t>
            </a:r>
          </a:p>
          <a:p>
            <a:pPr lvl="3">
              <a:spcAft>
                <a:spcPts val="0"/>
              </a:spcAft>
            </a:pPr>
            <a:endParaRPr lang="en-US" sz="1600" dirty="0" smtClean="0"/>
          </a:p>
          <a:p>
            <a:pPr marL="901700" lvl="3" indent="-363538">
              <a:spcAft>
                <a:spcPts val="1000"/>
              </a:spcAft>
            </a:pPr>
            <a:r>
              <a:rPr lang="en-US" dirty="0" smtClean="0"/>
              <a:t>If you're the admitting nurse, show the information/poster and explain its contents</a:t>
            </a:r>
          </a:p>
          <a:p>
            <a:pPr marL="901700" lvl="3" indent="-363538">
              <a:spcAft>
                <a:spcPts val="1000"/>
              </a:spcAft>
            </a:pPr>
            <a:r>
              <a:rPr lang="en-US" dirty="0" smtClean="0"/>
              <a:t>If you are on duty when a person is admitted, remind the admitting nurse to refer to the clear mutual expectations</a:t>
            </a:r>
          </a:p>
          <a:p>
            <a:pPr marL="901700" lvl="3" indent="-363538">
              <a:spcAft>
                <a:spcPts val="1000"/>
              </a:spcAft>
            </a:pPr>
            <a:r>
              <a:rPr lang="en-US" dirty="0" smtClean="0"/>
              <a:t>At handover, ask whether the poster has been shown and explained to new patients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Clear </a:t>
            </a:r>
            <a:r>
              <a:rPr lang="en-GB" sz="2800" b="1" dirty="0" smtClean="0"/>
              <a:t>mutual expectations fidelity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295" y="4675919"/>
            <a:ext cx="4506953" cy="1536992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Codifying rules for patients so staff have an easier time telling patients what to </a:t>
            </a:r>
            <a:r>
              <a:rPr lang="en-GB" sz="1800" dirty="0" smtClean="0"/>
              <a:t>do</a:t>
            </a:r>
            <a:endParaRPr lang="en-GB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 pretty poster or mission </a:t>
            </a:r>
            <a:r>
              <a:rPr lang="en-GB" sz="1800" dirty="0" smtClean="0"/>
              <a:t>statement </a:t>
            </a:r>
            <a:r>
              <a:rPr lang="en-GB" sz="1800" dirty="0"/>
              <a:t>to point to when things get </a:t>
            </a:r>
            <a:r>
              <a:rPr lang="en-GB" sz="1800" dirty="0" smtClean="0"/>
              <a:t>tricky</a:t>
            </a:r>
            <a:endParaRPr lang="en-GB" sz="1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2820" y="2239890"/>
            <a:ext cx="2553629" cy="1328500"/>
          </a:xfrm>
          <a:prstGeom prst="rect">
            <a:avLst/>
          </a:prstGeom>
          <a:solidFill>
            <a:srgbClr val="51BD89"/>
          </a:solidFill>
          <a:ln>
            <a:solidFill>
              <a:srgbClr val="51BD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800" b="1" dirty="0">
                <a:solidFill>
                  <a:prstClr val="black"/>
                </a:solidFill>
                <a:latin typeface="Calibri"/>
              </a:rPr>
              <a:t>Clear mutual expectations</a:t>
            </a:r>
          </a:p>
          <a:p>
            <a:pPr algn="ctr" defTabSz="342900"/>
            <a:r>
              <a:rPr lang="en-US" sz="2800" b="1" dirty="0">
                <a:solidFill>
                  <a:prstClr val="black"/>
                </a:solidFill>
                <a:latin typeface="Calibri"/>
              </a:rPr>
              <a:t>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0148" y="2692345"/>
            <a:ext cx="540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000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2820" y="4768036"/>
            <a:ext cx="2553629" cy="122663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800" b="1" dirty="0">
                <a:solidFill>
                  <a:prstClr val="black"/>
                </a:solidFill>
                <a:latin typeface="Calibri"/>
              </a:rPr>
              <a:t>Clear mutual expectations</a:t>
            </a:r>
          </a:p>
          <a:p>
            <a:pPr algn="ctr" defTabSz="342900"/>
            <a:r>
              <a:rPr lang="en-US" sz="2800" b="1" dirty="0">
                <a:solidFill>
                  <a:srgbClr val="FF0000"/>
                </a:solidFill>
                <a:latin typeface="Calibri"/>
              </a:rPr>
              <a:t>IS NOT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0148" y="5090298"/>
            <a:ext cx="540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000" dirty="0">
                <a:solidFill>
                  <a:prstClr val="black"/>
                </a:solidFill>
                <a:latin typeface="Calibri"/>
              </a:rPr>
              <a:t>≠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4324" y="2064481"/>
            <a:ext cx="4740895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 defTabSz="342900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Sharing expectations across the community for consistency and high standards of behaviour</a:t>
            </a:r>
          </a:p>
          <a:p>
            <a:pPr marL="257175" lvl="1" indent="-257175" defTabSz="342900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Facilitating public conversation about how different groups sharing one space can respect one another</a:t>
            </a:r>
          </a:p>
        </p:txBody>
      </p:sp>
    </p:spTree>
    <p:extLst>
      <p:ext uri="{BB962C8B-B14F-4D97-AF65-F5344CB8AC3E}">
        <p14:creationId xmlns:p14="http://schemas.microsoft.com/office/powerpoint/2010/main" val="22895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HS Safewards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HHS Safewards Presentation template.pot [Compatibility Mode]" id="{40503164-3BE1-4930-AA91-58F5DF5BEAEA}" vid="{0A7ACF4F-89D8-4DE1-BFF5-41CC766677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935</Words>
  <Application>Microsoft Office PowerPoint</Application>
  <PresentationFormat>On-screen Show (4:3)</PresentationFormat>
  <Paragraphs>179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DHHS Safewards Presentation template</vt:lpstr>
      <vt:lpstr>Office Theme</vt:lpstr>
      <vt:lpstr>Safewards</vt:lpstr>
      <vt:lpstr>PowerPoint Presentation</vt:lpstr>
      <vt:lpstr>Background and aims</vt:lpstr>
      <vt:lpstr>Clear mutual expectations and the Safewards model</vt:lpstr>
      <vt:lpstr>Task: Examples of clear expectations </vt:lpstr>
      <vt:lpstr>PowerPoint Presentation</vt:lpstr>
      <vt:lpstr>Mutual expectations for consideration</vt:lpstr>
      <vt:lpstr>Role of the clear mutual expectations lead  </vt:lpstr>
      <vt:lpstr>Clear mutual expectations fidelity</vt:lpstr>
      <vt:lpstr>Clear mutual expectations adjustments</vt:lpstr>
    </vt:vector>
  </TitlesOfParts>
  <Company>Victorian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Safewards</dc:title>
  <dc:creator>Rachel Gwyther</dc:creator>
  <cp:lastModifiedBy>Rachel Gwyther</cp:lastModifiedBy>
  <cp:revision>2</cp:revision>
  <dcterms:created xsi:type="dcterms:W3CDTF">2017-07-12T04:15:33Z</dcterms:created>
  <dcterms:modified xsi:type="dcterms:W3CDTF">2017-07-13T04:09:55Z</dcterms:modified>
</cp:coreProperties>
</file>