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1"/>
  </p:notesMasterIdLst>
  <p:sldIdLst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DE656-4DEC-4F0E-A2CE-E5E5C40621CF}" type="datetimeFigureOut">
              <a:rPr lang="en-AU" smtClean="0"/>
              <a:t>13/07/2017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43D7E-2033-4208-BBE5-A2ECD6EB7A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6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Give a brief overview of Discharge Messages</a:t>
            </a:r>
          </a:p>
          <a:p>
            <a:r>
              <a:rPr lang="en-US" altLang="en-US"/>
              <a:t>http://www.safewards.net/interventions/discharge-message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9572" indent="-2882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3187" indent="-2306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4462" indent="-2306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75737" indent="-2306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37011" indent="-230637" defTabSz="461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8287" indent="-230637" defTabSz="461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9562" indent="-230637" defTabSz="461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0837" indent="-230637" defTabSz="461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70477B-845D-46DF-A418-92A0E17AADB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Safewards Victoria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TWO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a quick</a:t>
            </a:r>
            <a:r>
              <a:rPr lang="en-US" baseline="0" dirty="0" smtClean="0"/>
              <a:t> refresh of the model (see model refresher slides)</a:t>
            </a:r>
          </a:p>
          <a:p>
            <a:r>
              <a:rPr lang="en-US" baseline="0" dirty="0" smtClean="0"/>
              <a:t>Where/how does MHM fit into the model?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flashpoints and why?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the staff modifiers?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http://www.safewards.net/model/technical </a:t>
            </a:r>
          </a:p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Safewards Victoria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>
                <a:solidFill>
                  <a:prstClr val="black"/>
                </a:solidFill>
              </a:rPr>
              <a:t>Trainer the Trainer  |  DAY ONE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480C51-44AE-C747-8976-226D99FAD40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3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http://www.safewards.net/interventions/discharge-message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9572" indent="-2882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3187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4462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75737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37011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8287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9562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0837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9F541C7-F946-4885-87A2-CE18B57B8854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Safewards Victoria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TWO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Ask people to think about integrating this intervention into practice </a:t>
            </a:r>
            <a:r>
              <a:rPr lang="en-US" altLang="en-US" dirty="0" err="1"/>
              <a:t>eg</a:t>
            </a:r>
            <a:r>
              <a:rPr lang="en-US" altLang="en-US" dirty="0"/>
              <a:t>-it is not just about someone leaving. It is also about engaging people who are on the </a:t>
            </a:r>
            <a:r>
              <a:rPr lang="en-US" altLang="en-US" dirty="0" smtClean="0"/>
              <a:t>unit who </a:t>
            </a:r>
            <a:r>
              <a:rPr lang="en-US" altLang="en-US" dirty="0"/>
              <a:t>may be newly admitted, it is also about positivity and safety planning </a:t>
            </a:r>
            <a:r>
              <a:rPr lang="en-US" altLang="en-US" dirty="0" err="1"/>
              <a:t>etc</a:t>
            </a:r>
            <a:endParaRPr lang="en-US" altLang="en-US" dirty="0"/>
          </a:p>
          <a:p>
            <a:endParaRPr lang="en-AU" altLang="en-US" dirty="0"/>
          </a:p>
          <a:p>
            <a:r>
              <a:rPr lang="en-AU" altLang="en-US" dirty="0"/>
              <a:t>http://www.safewards.net/interventions/discharge-message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9572" indent="-2882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3187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4462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75737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37011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8287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9562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0837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9CBE2E-EF70-49D2-8FAF-7A2D09ABF732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Safewards Victoria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TWO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http://www.safewards.net/interventions/discharge-message</a:t>
            </a:r>
          </a:p>
          <a:p>
            <a:endParaRPr lang="en-AU" altLang="en-US"/>
          </a:p>
          <a:p>
            <a:r>
              <a:rPr lang="en-AU" altLang="en-US"/>
              <a:t>See examples from Victoria which may suit your ward.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9572" indent="-2882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3187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4462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75737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37011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8287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9562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0837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115817-583A-48B1-86F7-52F8705797FE}" type="slidenum">
              <a:rPr lang="en-US" altLang="en-US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Safewards Victoria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TWO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/>
              <a:t>Taken from a PowerPoint from a presentation by Professor Len Bowers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9572" indent="-2882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3187" indent="-2306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4462" indent="-2306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75737" indent="-23063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37011" indent="-230637" defTabSz="461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8287" indent="-230637" defTabSz="461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9562" indent="-230637" defTabSz="461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0837" indent="-230637" defTabSz="461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F604CD-3C54-4160-B5C0-7EB95D6E442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Safewards Victoria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TWO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/>
              <a:t>Taken from a PowerPoint from a presentation by Professor Len Bowers </a:t>
            </a:r>
          </a:p>
          <a:p>
            <a:endParaRPr lang="en-AU" alt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9572" indent="-28829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53187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14462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75737" indent="-230637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37011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98287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59562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0837" indent="-230637" defTabSz="461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7C7AA53-D479-4B22-9F31-4A7EE19721E4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prstClr val="black"/>
                </a:solidFill>
              </a:rPr>
              <a:t>Safewards Victoria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>
                <a:solidFill>
                  <a:prstClr val="black"/>
                </a:solidFill>
              </a:rPr>
              <a:t>Train the Trainer  |  DAY TWO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85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80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6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4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4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sz="280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/>
            </a:lvl1pPr>
            <a:lvl2pPr marL="0" indent="0">
              <a:lnSpc>
                <a:spcPct val="110000"/>
              </a:lnSpc>
              <a:defRPr sz="2400"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0202833-03D7-4148-AC7F-48E486F21ED0}" type="datetime4">
              <a:rPr lang="en-AU"/>
              <a:pPr>
                <a:defRPr/>
              </a:pPr>
              <a:t>13 July 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3888" y="6480175"/>
            <a:ext cx="539750" cy="374650"/>
          </a:xfrm>
        </p:spPr>
        <p:txBody>
          <a:bodyPr/>
          <a:lstStyle>
            <a:lvl1pPr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DCF13C5-3C58-4B9E-8DFA-12D7A60A059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05905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2D57ECF-CE9B-4398-9C29-B28E42F3BA52}" type="datetimeFigureOut">
              <a:rPr lang="en-US"/>
              <a:pPr>
                <a:defRPr/>
              </a:pPr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0FE90DB-5F84-4FCB-8DE4-001071B08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4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63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7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34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269875"/>
            <a:ext cx="7199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2438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119813" y="6480175"/>
            <a:ext cx="180022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0A80C3F-A136-4F87-8383-2E651EB74C22}" type="datetime4">
              <a:rPr lang="en-AU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 July 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9750" y="6480175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43888" y="6486525"/>
            <a:ext cx="539750" cy="3746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Arial"/>
                <a:ea typeface="ＭＳ Ｐゴシック" pitchFamily="34" charset="-128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D05BB1D-F33C-49BD-9370-7E84E3A2705B}" type="slidenum">
              <a:rPr lang="en-AU" altLang="en-US"/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98136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pitchFamily="34" charset="-128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0" fontAlgn="base" hangingPunct="0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250825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503238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755650" indent="-250825" algn="l" defTabSz="457200" rtl="0" eaLnBrk="0" fontAlgn="base" hangingPunct="0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5400-DF66-4F89-A7F2-823F8AD0DAC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13/07/2017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403CD-6331-4930-B3A3-6269CE4249F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9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5"/>
          <p:cNvSpPr>
            <a:spLocks noGrp="1"/>
          </p:cNvSpPr>
          <p:nvPr>
            <p:ph type="ctrTitle"/>
          </p:nvPr>
        </p:nvSpPr>
        <p:spPr>
          <a:xfrm>
            <a:off x="539552" y="4188418"/>
            <a:ext cx="6513512" cy="1404937"/>
          </a:xfrm>
        </p:spPr>
        <p:txBody>
          <a:bodyPr lIns="68580" tIns="34290" rIns="68580" bIns="34290" anchor="t"/>
          <a:lstStyle/>
          <a:p>
            <a:pPr eaLnBrk="1" hangingPunct="1"/>
            <a:r>
              <a:rPr lang="en-AU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Discharge </a:t>
            </a:r>
            <a:r>
              <a:rPr lang="en-AU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Messages Refresher </a:t>
            </a:r>
            <a:r>
              <a:rPr lang="en-AU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alt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0832">
            <a:off x="5105162" y="2738027"/>
            <a:ext cx="2900783" cy="2900783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539552" y="1484784"/>
            <a:ext cx="6513072" cy="15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sz="5400" b="1" smtClean="0"/>
              <a:t>Safewards</a:t>
            </a:r>
            <a:endParaRPr lang="en-AU" sz="5400" b="1" dirty="0"/>
          </a:p>
        </p:txBody>
      </p:sp>
    </p:spTree>
    <p:extLst>
      <p:ext uri="{BB962C8B-B14F-4D97-AF65-F5344CB8AC3E}">
        <p14:creationId xmlns:p14="http://schemas.microsoft.com/office/powerpoint/2010/main" val="10310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94857" y="-480006"/>
            <a:ext cx="7354286" cy="7714286"/>
            <a:chOff x="2009456" y="-599400"/>
            <a:chExt cx="10296000" cy="10800000"/>
          </a:xfrm>
        </p:grpSpPr>
        <p:grpSp>
          <p:nvGrpSpPr>
            <p:cNvPr id="17" name="Group 16"/>
            <p:cNvGrpSpPr/>
            <p:nvPr/>
          </p:nvGrpSpPr>
          <p:grpSpPr>
            <a:xfrm>
              <a:off x="2009456" y="-599400"/>
              <a:ext cx="10296000" cy="10800000"/>
              <a:chOff x="1144218" y="-605646"/>
              <a:chExt cx="10296000" cy="10800000"/>
            </a:xfrm>
          </p:grpSpPr>
          <p:sp>
            <p:nvSpPr>
              <p:cNvPr id="7" name="Isosceles Triangle 6"/>
              <p:cNvSpPr/>
              <p:nvPr/>
            </p:nvSpPr>
            <p:spPr>
              <a:xfrm rot="18022639" flipV="1">
                <a:off x="1790268" y="1540539"/>
                <a:ext cx="5067558" cy="4368584"/>
              </a:xfrm>
              <a:prstGeom prst="triangle">
                <a:avLst/>
              </a:prstGeom>
              <a:solidFill>
                <a:srgbClr val="3160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18000000">
                <a:off x="81100" y="2557764"/>
                <a:ext cx="4945476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Outside</a:t>
                </a:r>
                <a:r>
                  <a:rPr lang="en-AU" sz="1600" b="1" dirty="0">
                    <a:solidFill>
                      <a:prstClr val="white"/>
                    </a:solidFill>
                  </a:rPr>
                  <a:t> </a:t>
                </a:r>
                <a:r>
                  <a:rPr lang="en-AU" sz="1200" b="1" dirty="0">
                    <a:solidFill>
                      <a:prstClr val="white"/>
                    </a:solidFill>
                  </a:rPr>
                  <a:t>Hospital</a:t>
                </a: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rot="18000000" flipH="1" flipV="1">
                <a:off x="2160219" y="1864253"/>
                <a:ext cx="4634632" cy="3927622"/>
              </a:xfrm>
              <a:prstGeom prst="triangle">
                <a:avLst/>
              </a:prstGeom>
              <a:solidFill>
                <a:srgbClr val="4E97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>
                <a:off x="3758439" y="4960854"/>
                <a:ext cx="5067558" cy="4368584"/>
              </a:xfrm>
              <a:prstGeom prst="triangle">
                <a:avLst/>
              </a:prstGeom>
              <a:solidFill>
                <a:srgbClr val="BC4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Isosceles Triangle 5"/>
              <p:cNvSpPr/>
              <p:nvPr/>
            </p:nvSpPr>
            <p:spPr>
              <a:xfrm flipV="1">
                <a:off x="3758439" y="408112"/>
                <a:ext cx="5067558" cy="4368584"/>
              </a:xfrm>
              <a:prstGeom prst="triangle">
                <a:avLst/>
              </a:prstGeom>
              <a:solidFill>
                <a:srgbClr val="0000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3577361">
                <a:off x="1776169" y="3854639"/>
                <a:ext cx="5067558" cy="4368584"/>
              </a:xfrm>
              <a:prstGeom prst="triangle">
                <a:avLst/>
              </a:prstGeom>
              <a:solidFill>
                <a:srgbClr val="CC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>
              <a:xfrm rot="3577361" flipH="1" flipV="1">
                <a:off x="5740706" y="1558197"/>
                <a:ext cx="5067558" cy="4368584"/>
              </a:xfrm>
              <a:prstGeom prst="triangle">
                <a:avLst/>
              </a:prstGeom>
              <a:solidFill>
                <a:srgbClr val="3A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Isosceles Triangle 9"/>
              <p:cNvSpPr/>
              <p:nvPr/>
            </p:nvSpPr>
            <p:spPr>
              <a:xfrm rot="18022639" flipH="1">
                <a:off x="5740706" y="3854639"/>
                <a:ext cx="5067558" cy="4368584"/>
              </a:xfrm>
              <a:prstGeom prst="triangle">
                <a:avLst/>
              </a:prstGeom>
              <a:solidFill>
                <a:srgbClr val="9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4024536" y="4800600"/>
                <a:ext cx="4510337" cy="4048796"/>
              </a:xfrm>
              <a:prstGeom prst="triangle">
                <a:avLst/>
              </a:prstGeom>
              <a:solidFill>
                <a:srgbClr val="E65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flipV="1">
                <a:off x="4059514" y="792956"/>
                <a:ext cx="4556042" cy="3927622"/>
              </a:xfrm>
              <a:prstGeom prst="triangle">
                <a:avLst/>
              </a:prstGeom>
              <a:solidFill>
                <a:srgbClr val="111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4535710" y="4825927"/>
                <a:ext cx="3530594" cy="2956761"/>
              </a:xfrm>
              <a:prstGeom prst="triangle">
                <a:avLst/>
              </a:prstGeom>
              <a:solidFill>
                <a:srgbClr val="FF7B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 flipV="1">
                <a:off x="4324047" y="1229816"/>
                <a:ext cx="4026976" cy="3570783"/>
              </a:xfrm>
              <a:prstGeom prst="triangle">
                <a:avLst/>
              </a:prstGeom>
              <a:solidFill>
                <a:srgbClr val="474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806966" y="37688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Community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813830" y="8898549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Staff Team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3600000">
                <a:off x="7513647" y="24907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Patient Characteristics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8000000">
                <a:off x="7483832" y="6815523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dirty="0">
                    <a:solidFill>
                      <a:prstClr val="white"/>
                    </a:solidFill>
                  </a:rPr>
                  <a:t>Regulatory Framework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3600000">
                <a:off x="8817" y="6630670"/>
                <a:ext cx="4945476" cy="430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400" b="1" dirty="0">
                    <a:solidFill>
                      <a:prstClr val="white"/>
                    </a:solidFill>
                  </a:rPr>
                  <a:t>Physical Environment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535709" y="792955"/>
                <a:ext cx="3547033" cy="517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Patient – patient interaction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Contagion &amp; discord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577884" y="1247034"/>
                <a:ext cx="3519303" cy="657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Patient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Anxiety management, Mutual support, Moral commitments, Psychological understanding, Technical mastery</a:t>
                </a:r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flipV="1">
                <a:off x="4672608" y="1848272"/>
                <a:ext cx="3245926" cy="2934354"/>
              </a:xfrm>
              <a:prstGeom prst="triangle">
                <a:avLst/>
              </a:prstGeom>
              <a:solidFill>
                <a:srgbClr val="81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975899" y="1904690"/>
                <a:ext cx="2723271" cy="807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Explanation/information, Role modelling, Patient education, Removal of means, Presence &amp; presence+</a:t>
                </a:r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flipV="1">
                <a:off x="5202632" y="2743075"/>
                <a:ext cx="2269807" cy="2051932"/>
              </a:xfrm>
              <a:prstGeom prst="triangle">
                <a:avLst/>
              </a:prstGeom>
              <a:solidFill>
                <a:srgbClr val="A7A7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318539" y="2722962"/>
                <a:ext cx="1943232" cy="1206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prstClr val="white"/>
                    </a:solidFill>
                  </a:rPr>
                  <a:t>Flashpoints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Assembly/crowding/activity Queuing/waiting/noise Staff/</a:t>
                </a:r>
                <a:r>
                  <a:rPr lang="en-AU" sz="800" dirty="0" err="1">
                    <a:solidFill>
                      <a:prstClr val="white"/>
                    </a:solidFill>
                  </a:rPr>
                  <a:t>pt</a:t>
                </a:r>
                <a:r>
                  <a:rPr lang="en-AU" sz="800" dirty="0">
                    <a:solidFill>
                      <a:prstClr val="white"/>
                    </a:solidFill>
                  </a:rPr>
                  <a:t> turnover/change Bullying/stealing/</a:t>
                </a:r>
              </a:p>
              <a:p>
                <a:pPr algn="ctr" defTabSz="457200"/>
                <a:r>
                  <a:rPr lang="en-AU" sz="800" dirty="0">
                    <a:solidFill>
                      <a:prstClr val="white"/>
                    </a:solidFill>
                  </a:rPr>
                  <a:t>prop. damage</a:t>
                </a:r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3600000" flipV="1">
                <a:off x="5833031" y="1844968"/>
                <a:ext cx="4556042" cy="3927622"/>
              </a:xfrm>
              <a:prstGeom prst="triangle">
                <a:avLst/>
              </a:prstGeom>
              <a:solidFill>
                <a:srgbClr val="5800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3600000">
                <a:off x="7567038" y="2600764"/>
                <a:ext cx="386135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Symptoms &amp; demography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Paranoia, PD traits, Irritability/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disinhib</a:t>
                </a:r>
                <a:r>
                  <a:rPr lang="en-AU" sz="900" dirty="0">
                    <a:solidFill>
                      <a:prstClr val="white"/>
                    </a:solidFill>
                  </a:rPr>
                  <a:t>., Abused, Male,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Alc</a:t>
                </a:r>
                <a:r>
                  <a:rPr lang="en-AU" sz="900" dirty="0">
                    <a:solidFill>
                      <a:prstClr val="white"/>
                    </a:solidFill>
                  </a:rPr>
                  <a:t>/drugs, Depression, Insight, Delusions, 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Hall.s</a:t>
                </a:r>
                <a:r>
                  <a:rPr lang="en-AU" sz="900" dirty="0">
                    <a:solidFill>
                      <a:prstClr val="white"/>
                    </a:solidFill>
                  </a:rPr>
                  <a:t>, Young</a:t>
                </a:r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3600000" flipV="1">
                <a:off x="5877798" y="2661480"/>
                <a:ext cx="3245926" cy="2994347"/>
              </a:xfrm>
              <a:prstGeom prst="triangle">
                <a:avLst/>
              </a:prstGeom>
              <a:solidFill>
                <a:srgbClr val="9E1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3600000">
                <a:off x="7124708" y="3189432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Pharmacotherapy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Psychotherapy &amp; functional analysis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Nursing support &amp; interventions</a:t>
                </a:r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3600000" flipV="1">
                <a:off x="6042180" y="3326257"/>
                <a:ext cx="2269807" cy="2051932"/>
              </a:xfrm>
              <a:prstGeom prst="triangle">
                <a:avLst/>
              </a:prstGeom>
              <a:solidFill>
                <a:srgbClr val="C981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3600000">
                <a:off x="6575278" y="3604592"/>
                <a:ext cx="1943232" cy="103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A0066"/>
                    </a:solidFill>
                  </a:rPr>
                  <a:t>Flashpoints</a:t>
                </a:r>
                <a:endParaRPr lang="en-AU" sz="900" b="1" dirty="0">
                  <a:solidFill>
                    <a:srgbClr val="3A0066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Exacerbations;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Independence/identity</a:t>
                </a:r>
              </a:p>
              <a:p>
                <a:pPr algn="ctr" defTabSz="457200"/>
                <a:r>
                  <a:rPr lang="en-AU" sz="800" dirty="0">
                    <a:solidFill>
                      <a:srgbClr val="3A0066"/>
                    </a:solidFill>
                  </a:rPr>
                  <a:t>Acuity/severity</a:t>
                </a:r>
              </a:p>
              <a:p>
                <a:pPr algn="ctr" defTabSz="457200"/>
                <a:endParaRPr lang="en-AU" sz="8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8000000" flipH="1" flipV="1">
                <a:off x="2213482" y="3445003"/>
                <a:ext cx="4556042" cy="727549"/>
              </a:xfrm>
              <a:prstGeom prst="triangle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endParaRPr lang="en-AU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Isosceles Triangle 64"/>
              <p:cNvSpPr/>
              <p:nvPr/>
            </p:nvSpPr>
            <p:spPr>
              <a:xfrm rot="18000000" flipH="1" flipV="1">
                <a:off x="3415822" y="2652029"/>
                <a:ext cx="3245926" cy="2934354"/>
              </a:xfrm>
              <a:prstGeom prst="triangle">
                <a:avLst/>
              </a:prstGeom>
              <a:solidFill>
                <a:srgbClr val="80D1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Isosceles Triangle 66"/>
              <p:cNvSpPr/>
              <p:nvPr/>
            </p:nvSpPr>
            <p:spPr>
              <a:xfrm rot="18000000" flipH="1" flipV="1">
                <a:off x="4345597" y="3358915"/>
                <a:ext cx="2269807" cy="2051932"/>
              </a:xfrm>
              <a:prstGeom prst="triangle">
                <a:avLst/>
              </a:prstGeom>
              <a:solidFill>
                <a:srgbClr val="BCE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8000000" flipH="1">
                <a:off x="4205028" y="3600213"/>
                <a:ext cx="1624617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31601A"/>
                    </a:solidFill>
                  </a:rPr>
                  <a:t>Flashpoints</a:t>
                </a:r>
                <a:endParaRPr lang="en-AU" sz="800" dirty="0">
                  <a:solidFill>
                    <a:srgbClr val="31601A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31601A"/>
                    </a:solidFill>
                  </a:rPr>
                  <a:t>Bad news, Home crisis, Loss of relationship or accommodation, Argument</a:t>
                </a: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8000000" flipH="1">
                <a:off x="2774500" y="3260930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Carer/relative involvement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Family therapy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Active patient support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8000000" flipH="1">
                <a:off x="924806" y="2583768"/>
                <a:ext cx="4252043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Stressors</a:t>
                </a:r>
                <a:endParaRPr lang="en-AU" sz="900" b="1" dirty="0">
                  <a:solidFill>
                    <a:prstClr val="white"/>
                  </a:solidFill>
                </a:endParaRP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Visitors, Relatives &amp; family tensions, Prospective –</a:t>
                </a:r>
                <a:r>
                  <a:rPr lang="en-AU" sz="900" dirty="0" err="1">
                    <a:solidFill>
                      <a:prstClr val="white"/>
                    </a:solidFill>
                  </a:rPr>
                  <a:t>ve</a:t>
                </a:r>
                <a:r>
                  <a:rPr lang="en-AU" sz="900" dirty="0">
                    <a:solidFill>
                      <a:prstClr val="white"/>
                    </a:solidFill>
                  </a:rPr>
                  <a:t> move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Dependency &amp; institutionalisation, Demands &amp; home</a:t>
                </a: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rot="3600000" flipH="1">
                <a:off x="6939035" y="3976048"/>
                <a:ext cx="4634632" cy="3927622"/>
              </a:xfrm>
              <a:prstGeom prst="triangle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Isosceles Triangle 75"/>
              <p:cNvSpPr/>
              <p:nvPr/>
            </p:nvSpPr>
            <p:spPr>
              <a:xfrm rot="3600000" flipH="1">
                <a:off x="6859932" y="4176395"/>
                <a:ext cx="3245926" cy="2934354"/>
              </a:xfrm>
              <a:prstGeom prst="triangle">
                <a:avLst/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Isosceles Triangle 76"/>
              <p:cNvSpPr/>
              <p:nvPr/>
            </p:nvSpPr>
            <p:spPr>
              <a:xfrm rot="3600000" flipH="1">
                <a:off x="6690252" y="4391115"/>
                <a:ext cx="2269807" cy="2051932"/>
              </a:xfrm>
              <a:prstGeom prst="triangle">
                <a:avLst/>
              </a:prstGeom>
              <a:solidFill>
                <a:srgbClr val="FF9B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18000000" flipH="1">
                <a:off x="6810053" y="5169596"/>
                <a:ext cx="1784588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9A0000"/>
                    </a:solidFill>
                  </a:rPr>
                  <a:t>Flashpoints</a:t>
                </a:r>
                <a:endParaRPr lang="en-AU" sz="800" dirty="0">
                  <a:solidFill>
                    <a:srgbClr val="9A00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9A0000"/>
                    </a:solidFill>
                  </a:rPr>
                  <a:t>Compulsory detention, Admission, Appeal refusal, Complaint denied, Enforced treatment, Exit refused</a:t>
                </a:r>
                <a:endParaRPr lang="en-AU" sz="800" dirty="0">
                  <a:solidFill>
                    <a:srgbClr val="9A0000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 rot="18000000" flipH="1">
                <a:off x="7132099" y="5656853"/>
                <a:ext cx="2717683" cy="95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5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Due process, Justice, Respect for rights, 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Hope, Information giving, Support to appeal,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Legitimacy, Compensatory autonomy,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Consistent policy, Flexibility, Respect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 rot="18000000" flipH="1">
                <a:off x="7506260" y="6278445"/>
                <a:ext cx="4112722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External Structure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Legal framework, National policy, Complaints,</a:t>
                </a:r>
              </a:p>
              <a:p>
                <a:pPr algn="ctr" defTabSz="457200"/>
                <a:r>
                  <a:rPr lang="en-AU" sz="900" dirty="0">
                    <a:solidFill>
                      <a:prstClr val="white"/>
                    </a:solidFill>
                  </a:rPr>
                  <a:t>Appeals, Prosecutions, Hospital policy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330402" y="8330339"/>
                <a:ext cx="3950439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prstClr val="white"/>
                    </a:solidFill>
                  </a:rPr>
                  <a:t>Internal Structure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Rules, Routine, Efficiency, Clean/tidy, Ideology, Custom &amp; practice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4973671" y="6888832"/>
                <a:ext cx="2723271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prstClr val="white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prstClr val="white"/>
                    </a:solidFill>
                  </a:rPr>
                  <a:t>Staff anxiety &amp; frustration, Moral commitments, Psychological understanding, Teamwork &amp; consistency, Technical mastery, Positive appreciation</a:t>
                </a:r>
              </a:p>
            </p:txBody>
          </p:sp>
          <p:sp>
            <p:nvSpPr>
              <p:cNvPr id="85" name="Isosceles Triangle 84"/>
              <p:cNvSpPr/>
              <p:nvPr/>
            </p:nvSpPr>
            <p:spPr>
              <a:xfrm>
                <a:off x="5146801" y="4728592"/>
                <a:ext cx="2334119" cy="2184328"/>
              </a:xfrm>
              <a:prstGeom prst="triangle">
                <a:avLst/>
              </a:prstGeom>
              <a:solidFill>
                <a:srgbClr val="FFAF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5271331" y="5970432"/>
                <a:ext cx="2059893" cy="947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BC4C00"/>
                    </a:solidFill>
                  </a:rPr>
                  <a:t>Flashpoints</a:t>
                </a:r>
                <a:endParaRPr lang="en-AU" sz="900" b="1" dirty="0">
                  <a:solidFill>
                    <a:srgbClr val="BC4C00"/>
                  </a:solidFill>
                </a:endParaRP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Denial of request, 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Staff demand, 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Limit setting, Bad news,</a:t>
                </a:r>
              </a:p>
              <a:p>
                <a:pPr algn="ctr" defTabSz="457200"/>
                <a:r>
                  <a:rPr lang="en-AU" sz="700" dirty="0">
                    <a:solidFill>
                      <a:srgbClr val="BC4C00"/>
                    </a:solidFill>
                  </a:rPr>
                  <a:t>Ignoring</a:t>
                </a:r>
              </a:p>
            </p:txBody>
          </p:sp>
          <p:sp>
            <p:nvSpPr>
              <p:cNvPr id="86" name="Isosceles Triangle 85"/>
              <p:cNvSpPr/>
              <p:nvPr/>
            </p:nvSpPr>
            <p:spPr>
              <a:xfrm rot="18000000">
                <a:off x="1023330" y="3950408"/>
                <a:ext cx="4556042" cy="3927622"/>
              </a:xfrm>
              <a:prstGeom prst="triangl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3600000">
                <a:off x="1256509" y="6238293"/>
                <a:ext cx="3952807" cy="7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200" b="1" dirty="0">
                    <a:solidFill>
                      <a:srgbClr val="8A6600"/>
                    </a:solidFill>
                  </a:rPr>
                  <a:t>Features</a:t>
                </a:r>
              </a:p>
              <a:p>
                <a:pPr algn="ctr" defTabSz="457200"/>
                <a:r>
                  <a:rPr lang="en-AU" sz="900" dirty="0">
                    <a:solidFill>
                      <a:srgbClr val="8A6600"/>
                    </a:solidFill>
                  </a:rPr>
                  <a:t>Door locked, Quality, Complexity, Seclusion, PICU, ICA, Comfort/sensory rooms, Ligature points</a:t>
                </a: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8000000">
                <a:off x="2407710" y="4170389"/>
                <a:ext cx="3245926" cy="2934354"/>
              </a:xfrm>
              <a:prstGeom prst="triangl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 rot="3600000">
                <a:off x="2710308" y="5804437"/>
                <a:ext cx="2723271" cy="8186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100" b="1" dirty="0">
                    <a:solidFill>
                      <a:srgbClr val="8A6600"/>
                    </a:solidFill>
                  </a:rPr>
                  <a:t>Staff Modifiers</a:t>
                </a:r>
              </a:p>
              <a:p>
                <a:pPr algn="ctr" defTabSz="457200"/>
                <a:r>
                  <a:rPr lang="en-AU" sz="700" dirty="0">
                    <a:solidFill>
                      <a:srgbClr val="8A6600"/>
                    </a:solidFill>
                  </a:rPr>
                  <a:t>Caringly vigilant &amp; inquisitive, Checking routines, Décor, Maintenance, Clean &amp; Tidy, Alternative choices, Respect</a:t>
                </a:r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8000000">
                <a:off x="3521900" y="4406377"/>
                <a:ext cx="2269807" cy="2051932"/>
              </a:xfrm>
              <a:prstGeom prst="triangle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AU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3600000">
                <a:off x="3890792" y="5272630"/>
                <a:ext cx="194323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AU" sz="1000" b="1" dirty="0">
                    <a:solidFill>
                      <a:srgbClr val="8A6600"/>
                    </a:solidFill>
                  </a:rPr>
                  <a:t>Flashpoints</a:t>
                </a:r>
                <a:endParaRPr lang="en-AU" sz="900" b="1" dirty="0">
                  <a:solidFill>
                    <a:srgbClr val="8A6600"/>
                  </a:solidFill>
                </a:endParaRP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Secrecy, Solitude, </a:t>
                </a:r>
              </a:p>
              <a:p>
                <a:pPr algn="ctr" defTabSz="457200"/>
                <a:r>
                  <a:rPr lang="en-AU" sz="800" dirty="0">
                    <a:solidFill>
                      <a:srgbClr val="8A6600"/>
                    </a:solidFill>
                  </a:rPr>
                  <a:t>Admission shock, Exit blocked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144218" y="-605646"/>
                <a:ext cx="10296000" cy="10800000"/>
                <a:chOff x="1144217" y="-605646"/>
                <a:chExt cx="10296000" cy="10800000"/>
              </a:xfrm>
            </p:grpSpPr>
            <p:cxnSp>
              <p:nvCxnSpPr>
                <p:cNvPr id="12" name="Straight Connector 11"/>
                <p:cNvCxnSpPr>
                  <a:stCxn id="8" idx="2"/>
                </p:cNvCxnSpPr>
                <p:nvPr/>
              </p:nvCxnSpPr>
              <p:spPr>
                <a:xfrm flipV="1">
                  <a:off x="1144217" y="4873873"/>
                  <a:ext cx="10296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8000000" flipV="1">
                  <a:off x="1085995" y="4852892"/>
                  <a:ext cx="10368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3600000" flipH="1" flipV="1">
                  <a:off x="892217" y="4794354"/>
                  <a:ext cx="10800000" cy="0"/>
                </a:xfrm>
                <a:prstGeom prst="line">
                  <a:avLst/>
                </a:prstGeom>
                <a:ln w="152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5336291" y="4076639"/>
                <a:ext cx="1896880" cy="1620000"/>
                <a:chOff x="5408299" y="4076639"/>
                <a:chExt cx="1896880" cy="1620000"/>
              </a:xfrm>
            </p:grpSpPr>
            <p:sp>
              <p:nvSpPr>
                <p:cNvPr id="47" name="Hexagon 46"/>
                <p:cNvSpPr/>
                <p:nvPr/>
              </p:nvSpPr>
              <p:spPr>
                <a:xfrm>
                  <a:off x="5458667" y="4076639"/>
                  <a:ext cx="1764923" cy="1620000"/>
                </a:xfrm>
                <a:prstGeom prst="hexagon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A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685862" y="4218290"/>
                  <a:ext cx="1310533" cy="430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400" b="1" dirty="0">
                      <a:solidFill>
                        <a:prstClr val="black"/>
                      </a:solidFill>
                    </a:rPr>
                    <a:t>CONFLICT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408299" y="4999751"/>
                  <a:ext cx="1896880" cy="3877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457200"/>
                  <a:r>
                    <a:rPr lang="en-AU" sz="1200" b="1" dirty="0">
                      <a:solidFill>
                        <a:prstClr val="black"/>
                      </a:solidFill>
                    </a:rPr>
                    <a:t>CONTAINMENT</a:t>
                  </a:r>
                  <a:endParaRPr lang="en-AU" sz="900" b="1" dirty="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4" name="Group 3"/>
                <p:cNvGrpSpPr/>
                <p:nvPr/>
              </p:nvGrpSpPr>
              <p:grpSpPr>
                <a:xfrm>
                  <a:off x="6087691" y="4525027"/>
                  <a:ext cx="506874" cy="511206"/>
                  <a:chOff x="6141071" y="4442724"/>
                  <a:chExt cx="506874" cy="511206"/>
                </a:xfrm>
              </p:grpSpPr>
              <p:sp>
                <p:nvSpPr>
                  <p:cNvPr id="50" name="Up-Down Arrow 49"/>
                  <p:cNvSpPr/>
                  <p:nvPr/>
                </p:nvSpPr>
                <p:spPr>
                  <a:xfrm>
                    <a:off x="6141071" y="4442724"/>
                    <a:ext cx="506874" cy="511206"/>
                  </a:xfrm>
                  <a:prstGeom prst="upDownArrow">
                    <a:avLst>
                      <a:gd name="adj1" fmla="val 59144"/>
                      <a:gd name="adj2" fmla="val 3336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A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256557" y="4475547"/>
                    <a:ext cx="275902" cy="4739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457200"/>
                    <a:r>
                      <a:rPr lang="en-AU" sz="1600" b="1" dirty="0">
                        <a:solidFill>
                          <a:prstClr val="white"/>
                        </a:solidFill>
                      </a:rPr>
                      <a:t>&amp;</a:t>
                    </a:r>
                  </a:p>
                </p:txBody>
              </p:sp>
            </p:grpSp>
          </p:grpSp>
        </p:grpSp>
        <p:sp>
          <p:nvSpPr>
            <p:cNvPr id="11" name="Curved Right Arrow 10"/>
            <p:cNvSpPr/>
            <p:nvPr/>
          </p:nvSpPr>
          <p:spPr>
            <a:xfrm>
              <a:off x="5558591" y="7640312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2" name="Curved Right Arrow 71"/>
            <p:cNvSpPr/>
            <p:nvPr/>
          </p:nvSpPr>
          <p:spPr>
            <a:xfrm flipH="1" flipV="1">
              <a:off x="8273008" y="7561467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BC4C00"/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5400000" scaled="0"/>
            </a:gradFill>
            <a:ln w="12700">
              <a:solidFill>
                <a:srgbClr val="BC4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3" name="Curved Right Arrow 72"/>
            <p:cNvSpPr/>
            <p:nvPr/>
          </p:nvSpPr>
          <p:spPr>
            <a:xfrm rot="18000000">
              <a:off x="9018664" y="7191654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75" name="Curved Right Arrow 74"/>
            <p:cNvSpPr/>
            <p:nvPr/>
          </p:nvSpPr>
          <p:spPr>
            <a:xfrm rot="18000000" flipH="1" flipV="1">
              <a:off x="10362694" y="4847845"/>
              <a:ext cx="482169" cy="820840"/>
            </a:xfrm>
            <a:prstGeom prst="curvedRightArrow">
              <a:avLst>
                <a:gd name="adj1" fmla="val 19647"/>
                <a:gd name="adj2" fmla="val 50000"/>
                <a:gd name="adj3" fmla="val 48705"/>
              </a:avLst>
            </a:prstGeom>
            <a:gradFill>
              <a:gsLst>
                <a:gs pos="0">
                  <a:srgbClr val="9A0000"/>
                </a:gs>
                <a:gs pos="50000">
                  <a:srgbClr val="CC0000"/>
                </a:gs>
                <a:gs pos="100000">
                  <a:srgbClr val="FF9B9B"/>
                </a:gs>
              </a:gsLst>
              <a:lin ang="5400000" scaled="0"/>
            </a:gradFill>
            <a:ln w="12700">
              <a:solidFill>
                <a:srgbClr val="9A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539750" y="503238"/>
            <a:ext cx="7199313" cy="698500"/>
          </a:xfrm>
        </p:spPr>
        <p:txBody>
          <a:bodyPr lIns="91440" tIns="45720" rIns="91440" bIns="45720" anchor="t"/>
          <a:lstStyle/>
          <a:p>
            <a:pPr algn="ctr" eaLnBrk="1" hangingPunct="1">
              <a:defRPr/>
            </a:pPr>
            <a:r>
              <a:rPr lang="en-US" altLang="en-US" b="1">
                <a:cs typeface="Arial" pitchFamily="34" charset="0"/>
              </a:rPr>
              <a:t>Background</a:t>
            </a:r>
            <a:r>
              <a:rPr lang="en-US" altLang="en-US" sz="2400" b="1">
                <a:cs typeface="Arial" pitchFamily="34" charset="0"/>
              </a:rPr>
              <a:t> </a:t>
            </a:r>
            <a:endParaRPr lang="en-US" altLang="en-US" sz="2400">
              <a:cs typeface="Arial" pitchFamily="34" charset="0"/>
            </a:endParaRP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401638" y="1705988"/>
            <a:ext cx="5010150" cy="4357687"/>
          </a:xfrm>
        </p:spPr>
        <p:txBody>
          <a:bodyPr lIns="91440" tIns="45720" rIns="91440" bIns="45720"/>
          <a:lstStyle/>
          <a:p>
            <a:pPr lvl="1" eaLnBrk="1" hangingPunct="1"/>
            <a:r>
              <a:rPr lang="en-US" altLang="en-US" dirty="0"/>
              <a:t>Discharge messages provides a way of helping people connect with hope by:</a:t>
            </a:r>
          </a:p>
          <a:p>
            <a:pPr marL="503238" lvl="3" indent="-250825" eaLnBrk="1" hangingPunct="1"/>
            <a:r>
              <a:rPr lang="en-US" altLang="en-US" dirty="0"/>
              <a:t>Demonstrating care and concern</a:t>
            </a:r>
          </a:p>
          <a:p>
            <a:pPr marL="503238" lvl="3" indent="-250825" eaLnBrk="1" hangingPunct="1"/>
            <a:r>
              <a:rPr lang="en-US" altLang="en-US" dirty="0"/>
              <a:t>Attending to what people feel and are concerned about</a:t>
            </a:r>
          </a:p>
          <a:p>
            <a:pPr marL="503238" lvl="3" indent="-250825" eaLnBrk="1" hangingPunct="1"/>
            <a:r>
              <a:rPr lang="en-US" altLang="en-US" dirty="0"/>
              <a:t>Creating an avenue for patients to inspire and support each other (even anonymously)</a:t>
            </a:r>
          </a:p>
          <a:p>
            <a:pPr marL="503238" lvl="3" indent="-250825" eaLnBrk="1" hangingPunct="1"/>
            <a:r>
              <a:rPr lang="en-US" altLang="en-US" dirty="0"/>
              <a:t>Providing hopeful messages from other patients (rather than from staff) </a:t>
            </a:r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45" y="1578047"/>
            <a:ext cx="2805328" cy="327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25545" y="5055475"/>
            <a:ext cx="2805328" cy="1015663"/>
          </a:xfrm>
          <a:prstGeom prst="rect">
            <a:avLst/>
          </a:prstGeom>
          <a:solidFill>
            <a:srgbClr val="21278D"/>
          </a:solidFill>
          <a:ln>
            <a:solidFill>
              <a:srgbClr val="4A0090"/>
            </a:solidFill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000" b="1" dirty="0">
                <a:solidFill>
                  <a:prstClr val="white"/>
                </a:solidFill>
                <a:ea typeface="MS PGothic" charset="0"/>
              </a:rPr>
              <a:t>Patient engagement is fundamental to this intervention</a:t>
            </a:r>
            <a:endParaRPr lang="en-AU" sz="2000" b="1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98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2"/>
          <p:cNvSpPr>
            <a:spLocks noGrp="1"/>
          </p:cNvSpPr>
          <p:nvPr>
            <p:ph type="title"/>
          </p:nvPr>
        </p:nvSpPr>
        <p:spPr>
          <a:xfrm>
            <a:off x="539750" y="420688"/>
            <a:ext cx="7199313" cy="757237"/>
          </a:xfrm>
        </p:spPr>
        <p:txBody>
          <a:bodyPr lIns="68580" tIns="34290" rIns="68580" bIns="34290" anchor="t"/>
          <a:lstStyle/>
          <a:p>
            <a:pPr algn="ctr" eaLnBrk="1" hangingPunct="1">
              <a:defRPr/>
            </a:pPr>
            <a:r>
              <a:rPr lang="en-GB" altLang="en-US" b="1">
                <a:cs typeface="Arial" pitchFamily="34" charset="0"/>
              </a:rPr>
              <a:t>Aims</a:t>
            </a:r>
          </a:p>
        </p:txBody>
      </p:sp>
      <p:sp>
        <p:nvSpPr>
          <p:cNvPr id="105474" name="Content Placeholder 3"/>
          <p:cNvSpPr>
            <a:spLocks noGrp="1"/>
          </p:cNvSpPr>
          <p:nvPr>
            <p:ph idx="1"/>
          </p:nvPr>
        </p:nvSpPr>
        <p:spPr>
          <a:xfrm>
            <a:off x="3143250" y="1670318"/>
            <a:ext cx="5788025" cy="4854575"/>
          </a:xfrm>
        </p:spPr>
        <p:txBody>
          <a:bodyPr lIns="68580" tIns="34290" rIns="68580" bIns="34290"/>
          <a:lstStyle/>
          <a:p>
            <a:pPr lvl="1" eaLnBrk="1" hangingPunct="1">
              <a:defRPr/>
            </a:pPr>
            <a:r>
              <a:rPr lang="en-GB" sz="2000" dirty="0">
                <a:ea typeface="MS PGothic" charset="0"/>
              </a:rPr>
              <a:t>When a patient is preparing to leave, there is an opportunity for them to provide a discharge message as a form of closure for themselves and to help others on the </a:t>
            </a:r>
            <a:r>
              <a:rPr lang="en-GB" sz="2000" dirty="0" smtClean="0">
                <a:ea typeface="MS PGothic" charset="0"/>
              </a:rPr>
              <a:t>unit.</a:t>
            </a:r>
            <a:endParaRPr lang="en-GB" sz="2000" dirty="0">
              <a:ea typeface="MS PGothic" charset="0"/>
            </a:endParaRPr>
          </a:p>
          <a:p>
            <a:pPr lvl="1" eaLnBrk="1" hangingPunct="1">
              <a:defRPr/>
            </a:pPr>
            <a:endParaRPr lang="en-GB" sz="2000" dirty="0">
              <a:ea typeface="MS PGothic" charset="0"/>
            </a:endParaRPr>
          </a:p>
          <a:p>
            <a:pPr lvl="1" eaLnBrk="1" hangingPunct="1">
              <a:defRPr/>
            </a:pPr>
            <a:r>
              <a:rPr lang="en-GB" sz="2000" b="1" dirty="0">
                <a:ea typeface="MS PGothic" charset="0"/>
              </a:rPr>
              <a:t>Aims:</a:t>
            </a:r>
          </a:p>
          <a:p>
            <a:pPr marL="342900" lvl="1" indent="-3429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MS PGothic" charset="0"/>
              </a:rPr>
              <a:t>Provide authentic encouragement and support for new patients</a:t>
            </a:r>
          </a:p>
          <a:p>
            <a:pPr marL="342900" lvl="1" indent="-3429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MS PGothic" charset="0"/>
              </a:rPr>
              <a:t>Provide hope and convey </a:t>
            </a:r>
            <a:r>
              <a:rPr lang="en-US" sz="2000" dirty="0" smtClean="0">
                <a:ea typeface="MS PGothic" charset="0"/>
              </a:rPr>
              <a:t>messages </a:t>
            </a:r>
            <a:r>
              <a:rPr lang="en-US" sz="2000" dirty="0">
                <a:ea typeface="MS PGothic" charset="0"/>
              </a:rPr>
              <a:t>about the purpose and </a:t>
            </a:r>
            <a:r>
              <a:rPr lang="en-US" sz="2000" dirty="0" smtClean="0">
                <a:ea typeface="MS PGothic" charset="0"/>
              </a:rPr>
              <a:t>potential benefits </a:t>
            </a:r>
            <a:r>
              <a:rPr lang="en-US" sz="2000" dirty="0">
                <a:ea typeface="MS PGothic" charset="0"/>
              </a:rPr>
              <a:t>of an admission</a:t>
            </a:r>
            <a:endParaRPr lang="en-GB" sz="2000" dirty="0">
              <a:ea typeface="MS PGothic" charset="0"/>
            </a:endParaRPr>
          </a:p>
          <a:p>
            <a:pPr marL="342900" lvl="1" indent="-342900" eaLnBrk="1" hangingPunct="1">
              <a:spcAft>
                <a:spcPts val="75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MS PGothic" charset="0"/>
              </a:rPr>
              <a:t>Provide a boost to self-esteem </a:t>
            </a:r>
            <a:r>
              <a:rPr lang="en-GB" sz="2000" dirty="0" smtClean="0">
                <a:ea typeface="MS PGothic" charset="0"/>
              </a:rPr>
              <a:t>/ identity on </a:t>
            </a:r>
            <a:r>
              <a:rPr lang="en-GB" sz="2000" dirty="0">
                <a:ea typeface="MS PGothic" charset="0"/>
              </a:rPr>
              <a:t>leaving the </a:t>
            </a:r>
            <a:r>
              <a:rPr lang="en-GB" sz="2000" dirty="0" smtClean="0">
                <a:ea typeface="MS PGothic" charset="0"/>
              </a:rPr>
              <a:t>unit through </a:t>
            </a:r>
            <a:r>
              <a:rPr lang="en-GB" sz="2000" dirty="0">
                <a:ea typeface="MS PGothic" charset="0"/>
              </a:rPr>
              <a:t>making a valued </a:t>
            </a:r>
            <a:r>
              <a:rPr lang="en-GB" sz="2000" dirty="0" smtClean="0">
                <a:ea typeface="MS PGothic" charset="0"/>
              </a:rPr>
              <a:t>contribution to the patient community</a:t>
            </a:r>
            <a:endParaRPr lang="en-GB" sz="2000" dirty="0">
              <a:ea typeface="MS PGothic" charset="0"/>
            </a:endParaRPr>
          </a:p>
        </p:txBody>
      </p:sp>
      <p:pic>
        <p:nvPicPr>
          <p:cNvPr id="645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895475"/>
            <a:ext cx="2819400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86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2553680" y="3570473"/>
            <a:ext cx="2268000" cy="1193434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22800" y="2705100"/>
            <a:ext cx="0" cy="4445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53680" y="3149600"/>
            <a:ext cx="0" cy="26162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2553" y="3149600"/>
            <a:ext cx="710761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52553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701026" y="5783120"/>
            <a:ext cx="1132228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7826" y="54102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Originating domains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95700" y="1993900"/>
            <a:ext cx="19812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Staff modifiers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6985" y="3393282"/>
            <a:ext cx="2232000" cy="2896682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02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Flashpoints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78400" y="5372100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Conflict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3714" y="5372100"/>
            <a:ext cx="16129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Containment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0200" y="3636963"/>
            <a:ext cx="1511300" cy="711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kern="0" dirty="0">
                <a:solidFill>
                  <a:srgbClr val="4BACC6">
                    <a:lumMod val="50000"/>
                  </a:srgbClr>
                </a:solidFill>
                <a:cs typeface="Arial"/>
              </a:rPr>
              <a:t>Patient modifiers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8060164" y="3149600"/>
            <a:ext cx="0" cy="22225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95429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89700" y="5783120"/>
            <a:ext cx="764014" cy="0"/>
          </a:xfrm>
          <a:prstGeom prst="straightConnector1">
            <a:avLst/>
          </a:prstGeom>
          <a:ln w="6350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68800" y="5783120"/>
            <a:ext cx="609600" cy="0"/>
          </a:xfrm>
          <a:prstGeom prst="straightConnector1">
            <a:avLst/>
          </a:prstGeom>
          <a:ln w="6350">
            <a:solidFill>
              <a:schemeClr val="tx2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98750" y="4882209"/>
            <a:ext cx="18034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698750" y="4882209"/>
            <a:ext cx="0" cy="883591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502150" y="4882209"/>
            <a:ext cx="0" cy="883591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25850" y="3149600"/>
            <a:ext cx="0" cy="487363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25850" y="4348163"/>
            <a:ext cx="0" cy="534046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>
          <a:xfrm>
            <a:off x="539750" y="269875"/>
            <a:ext cx="7199313" cy="10795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AU" b="1" dirty="0" smtClean="0">
                <a:solidFill>
                  <a:prstClr val="white"/>
                </a:solidFill>
              </a:rPr>
              <a:t>Discharge messages and the Safewards Model </a:t>
            </a:r>
            <a:endParaRPr lang="en-AU" b="1" dirty="0">
              <a:solidFill>
                <a:prstClr val="white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396133" y="5549800"/>
            <a:ext cx="56441" cy="432000"/>
            <a:chOff x="865632" y="1988326"/>
            <a:chExt cx="56441" cy="43200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865632" y="1988326"/>
              <a:ext cx="0" cy="432000"/>
            </a:xfrm>
            <a:prstGeom prst="line">
              <a:avLst/>
            </a:prstGeom>
            <a:ln w="28575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22073" y="1988326"/>
              <a:ext cx="0" cy="432000"/>
            </a:xfrm>
            <a:prstGeom prst="line">
              <a:avLst/>
            </a:prstGeom>
            <a:ln w="28575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4837456" y="3149600"/>
            <a:ext cx="0" cy="2578100"/>
          </a:xfrm>
          <a:prstGeom prst="straightConnector1">
            <a:avLst/>
          </a:prstGeom>
          <a:ln w="6350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676494" y="2747005"/>
            <a:ext cx="0" cy="411734"/>
          </a:xfrm>
          <a:prstGeom prst="line">
            <a:avLst/>
          </a:prstGeom>
          <a:ln w="76200">
            <a:solidFill>
              <a:srgbClr val="FFFF00">
                <a:alpha val="36863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952553" y="3149244"/>
            <a:ext cx="3670248" cy="9495"/>
          </a:xfrm>
          <a:prstGeom prst="line">
            <a:avLst/>
          </a:prstGeom>
          <a:ln w="76200">
            <a:solidFill>
              <a:srgbClr val="FFFF00">
                <a:alpha val="36863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52553" y="3149244"/>
            <a:ext cx="14826" cy="2531507"/>
          </a:xfrm>
          <a:prstGeom prst="line">
            <a:avLst/>
          </a:prstGeom>
          <a:ln w="76200">
            <a:solidFill>
              <a:srgbClr val="FFFF00">
                <a:alpha val="36863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20530" y="1988326"/>
            <a:ext cx="2433426" cy="75526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Staff modifier: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Discharge messages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6261" y="3636963"/>
            <a:ext cx="2039313" cy="249049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Originating domains: 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Patient community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Patient characteristics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Physical environment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601765" y="3636963"/>
            <a:ext cx="2160000" cy="103663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kern="0" dirty="0">
                <a:solidFill>
                  <a:prstClr val="white"/>
                </a:solidFill>
                <a:cs typeface="Arial"/>
              </a:rPr>
              <a:t>Patient modifiers: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prstClr val="white"/>
                </a:solidFill>
                <a:cs typeface="Arial"/>
              </a:rPr>
              <a:t>Hope, mutual help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68423" y="5392982"/>
            <a:ext cx="134816" cy="761613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>
              <a:solidFill>
                <a:prstClr val="white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633362" y="3158739"/>
            <a:ext cx="0" cy="411734"/>
          </a:xfrm>
          <a:prstGeom prst="line">
            <a:avLst/>
          </a:prstGeom>
          <a:ln w="76200">
            <a:solidFill>
              <a:srgbClr val="FFFF00">
                <a:alpha val="36863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9" grpId="0" animBg="1"/>
      <p:bldP spid="29" grpId="0" animBg="1"/>
      <p:bldP spid="44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438835"/>
            <a:ext cx="9144001" cy="5446059"/>
            <a:chOff x="-1" y="1438835"/>
            <a:chExt cx="9144001" cy="544605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" y="1438835"/>
              <a:ext cx="4760259" cy="54460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1"/>
            <a:stretch/>
          </p:blipFill>
          <p:spPr>
            <a:xfrm flipH="1">
              <a:off x="4760258" y="1438835"/>
              <a:ext cx="1836949" cy="54460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11"/>
            <a:stretch/>
          </p:blipFill>
          <p:spPr>
            <a:xfrm>
              <a:off x="6597207" y="1438835"/>
              <a:ext cx="2546793" cy="5446059"/>
            </a:xfrm>
            <a:prstGeom prst="rect">
              <a:avLst/>
            </a:prstGeom>
          </p:spPr>
        </p:pic>
      </p:grpSp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539750" y="592138"/>
            <a:ext cx="7199313" cy="644525"/>
          </a:xfrm>
        </p:spPr>
        <p:txBody>
          <a:bodyPr lIns="68580" tIns="34290" rIns="68580" bIns="34290" anchor="t"/>
          <a:lstStyle/>
          <a:p>
            <a:pPr algn="ctr" eaLnBrk="1" hangingPunct="1">
              <a:defRPr/>
            </a:pPr>
            <a:r>
              <a:rPr lang="en-US" altLang="en-US" b="1" dirty="0">
                <a:cs typeface="Arial" pitchFamily="34" charset="0"/>
              </a:rPr>
              <a:t>Role of the intervention lead </a:t>
            </a:r>
            <a:r>
              <a:rPr lang="en-US" altLang="en-US" sz="1800" dirty="0">
                <a:cs typeface="Arial" pitchFamily="34" charset="0"/>
              </a:rPr>
              <a:t/>
            </a:r>
            <a:br>
              <a:rPr lang="en-US" altLang="en-US" sz="1800" dirty="0">
                <a:cs typeface="Arial" pitchFamily="34" charset="0"/>
              </a:rPr>
            </a:br>
            <a:endParaRPr lang="en-US" altLang="en-US" sz="1800" dirty="0">
              <a:cs typeface="Arial" pitchFamily="34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2595281" y="1649558"/>
            <a:ext cx="6252883" cy="4854575"/>
          </a:xfrm>
        </p:spPr>
        <p:txBody>
          <a:bodyPr lIns="68580" tIns="34290" rIns="68580" bIns="34290"/>
          <a:lstStyle/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Establish the discharge message tree or noticeboard</a:t>
            </a: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Check the discharge message tree or noticeboard, keep it tidy and remind staff to </a:t>
            </a:r>
            <a:r>
              <a:rPr lang="en-US" altLang="en-US" dirty="0" smtClean="0"/>
              <a:t>encourage writing a message when </a:t>
            </a:r>
            <a:r>
              <a:rPr lang="en-US" altLang="en-US" dirty="0"/>
              <a:t>a patient's discharge is forthcoming</a:t>
            </a:r>
          </a:p>
          <a:p>
            <a:pPr marL="457200" lvl="1" indent="-4572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Remind patients the opportunity to complete a discharge message (this could be done during a mutual help meeting).  Offer support to write the message if necessary.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65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539750" y="457200"/>
            <a:ext cx="7199313" cy="657225"/>
          </a:xfrm>
        </p:spPr>
        <p:txBody>
          <a:bodyPr lIns="68580" tIns="34290" rIns="68580" bIns="34290" anchor="t"/>
          <a:lstStyle/>
          <a:p>
            <a:pPr algn="ctr" eaLnBrk="1" hangingPunct="1">
              <a:defRPr/>
            </a:pPr>
            <a:r>
              <a:rPr lang="en-GB" altLang="en-US" b="1">
                <a:cs typeface="Arial" pitchFamily="34" charset="0"/>
              </a:rPr>
              <a:t>Discharge messages fidelity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438" y="4333875"/>
            <a:ext cx="4445000" cy="1741488"/>
          </a:xfrm>
        </p:spPr>
        <p:txBody>
          <a:bodyPr>
            <a:normAutofit/>
          </a:bodyPr>
          <a:lstStyle/>
          <a:p>
            <a:pPr marL="557213" lvl="1" indent="-342900" eaLnBrk="1" fontAlgn="auto" hangingPunct="1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ea typeface="+mn-ea"/>
              </a:rPr>
              <a:t>A way of highlighting how good the </a:t>
            </a:r>
            <a:r>
              <a:rPr lang="en-GB" sz="1800" dirty="0" smtClean="0">
                <a:ea typeface="+mn-ea"/>
              </a:rPr>
              <a:t>unit and </a:t>
            </a:r>
            <a:r>
              <a:rPr lang="en-GB" sz="1800" dirty="0">
                <a:ea typeface="+mn-ea"/>
              </a:rPr>
              <a:t>staff are to visitors</a:t>
            </a:r>
          </a:p>
          <a:p>
            <a:pPr marL="557213" lvl="1" indent="-342900" eaLnBrk="1" fontAlgn="auto" hangingPunct="1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ea typeface="+mn-ea"/>
              </a:rPr>
              <a:t>Soliciting compliments from patients leaving the </a:t>
            </a:r>
            <a:r>
              <a:rPr lang="en-GB" sz="1800" dirty="0" smtClean="0">
                <a:ea typeface="+mn-ea"/>
              </a:rPr>
              <a:t>unit to </a:t>
            </a:r>
            <a:r>
              <a:rPr lang="en-GB" sz="1800" dirty="0">
                <a:ea typeface="+mn-ea"/>
              </a:rPr>
              <a:t>make the staff feel good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5200" y="2266950"/>
            <a:ext cx="2139950" cy="1401763"/>
          </a:xfrm>
          <a:prstGeom prst="rect">
            <a:avLst/>
          </a:prstGeom>
          <a:solidFill>
            <a:srgbClr val="51BD89"/>
          </a:solidFill>
          <a:ln w="9525">
            <a:solidFill>
              <a:srgbClr val="51BD8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Discharge messages</a:t>
            </a:r>
          </a:p>
          <a:p>
            <a:pPr algn="ctr" defTabSz="34290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IS</a:t>
            </a:r>
          </a:p>
        </p:txBody>
      </p:sp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3419475" y="2692400"/>
            <a:ext cx="5413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50913" y="4502150"/>
            <a:ext cx="2168525" cy="127635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342900"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Discharge message</a:t>
            </a:r>
          </a:p>
          <a:p>
            <a:pPr algn="ctr" defTabSz="342900">
              <a:defRPr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ＭＳ Ｐゴシック" pitchFamily="34" charset="-128"/>
              </a:rPr>
              <a:t>IS NOT 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246563" y="2041525"/>
            <a:ext cx="4333875" cy="18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</a:rPr>
              <a:t>A way of passing on the </a:t>
            </a:r>
            <a:r>
              <a:rPr lang="en-GB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messages &amp; advice from 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</a:rPr>
              <a:t>leaving patients </a:t>
            </a:r>
            <a:r>
              <a:rPr lang="en-GB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to arriving </a:t>
            </a: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</a:rPr>
              <a:t>patients</a:t>
            </a:r>
          </a:p>
          <a:p>
            <a:pPr fontAlgn="base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</a:rPr>
              <a:t>Delivering positive messages to provide hope and encouragement to arriving patients</a:t>
            </a:r>
          </a:p>
        </p:txBody>
      </p:sp>
      <p:sp>
        <p:nvSpPr>
          <p:cNvPr id="66568" name="TextBox 8"/>
          <p:cNvSpPr txBox="1">
            <a:spLocks noChangeArrowheads="1"/>
          </p:cNvSpPr>
          <p:nvPr/>
        </p:nvSpPr>
        <p:spPr bwMode="auto">
          <a:xfrm>
            <a:off x="3419475" y="4862513"/>
            <a:ext cx="5413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00"/>
                </a:solidFill>
              </a:rPr>
              <a:t>≠</a:t>
            </a:r>
          </a:p>
        </p:txBody>
      </p:sp>
    </p:spTree>
    <p:extLst>
      <p:ext uri="{BB962C8B-B14F-4D97-AF65-F5344CB8AC3E}">
        <p14:creationId xmlns:p14="http://schemas.microsoft.com/office/powerpoint/2010/main" val="1769563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dirty="0">
                <a:ea typeface="+mn-ea"/>
                <a:cs typeface="Arial" panose="020B0604020202020204" pitchFamily="34" charset="0"/>
              </a:rPr>
              <a:t>Discharge messages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75" y="2211388"/>
            <a:ext cx="8081963" cy="4262437"/>
          </a:xfrm>
        </p:spPr>
        <p:txBody>
          <a:bodyPr>
            <a:normAutofit/>
          </a:bodyPr>
          <a:lstStyle/>
          <a:p>
            <a:pPr marL="2336800" lvl="1" indent="-2336800" eaLnBrk="1" fontAlgn="auto" hangingPunct="1">
              <a:spcBef>
                <a:spcPts val="1000"/>
              </a:spcBef>
              <a:spcAft>
                <a:spcPts val="1000"/>
              </a:spcAft>
              <a:buFont typeface="Arial"/>
              <a:buNone/>
              <a:defRPr/>
            </a:pPr>
            <a:r>
              <a:rPr lang="en-GB" b="1" dirty="0">
                <a:ea typeface="+mn-ea"/>
              </a:rPr>
              <a:t>CAMHS	</a:t>
            </a:r>
            <a:r>
              <a:rPr lang="en-GB" dirty="0">
                <a:ea typeface="+mn-ea"/>
              </a:rPr>
              <a:t>None</a:t>
            </a:r>
          </a:p>
          <a:p>
            <a:pPr marL="2336800" lvl="1" indent="-2336800" eaLnBrk="1" fontAlgn="auto" hangingPunct="1">
              <a:spcBef>
                <a:spcPts val="1000"/>
              </a:spcBef>
              <a:spcAft>
                <a:spcPts val="1000"/>
              </a:spcAft>
              <a:buFont typeface="Arial"/>
              <a:buNone/>
              <a:defRPr/>
            </a:pPr>
            <a:r>
              <a:rPr lang="en-GB" b="1" dirty="0">
                <a:ea typeface="+mn-ea"/>
              </a:rPr>
              <a:t>Forensic	</a:t>
            </a:r>
            <a:r>
              <a:rPr lang="en-GB" dirty="0">
                <a:ea typeface="+mn-ea"/>
              </a:rPr>
              <a:t>Goodbye messages, transfer messages</a:t>
            </a:r>
          </a:p>
          <a:p>
            <a:pPr marL="2336800" lvl="1" indent="-2336800" eaLnBrk="1" fontAlgn="auto" hangingPunct="1">
              <a:spcBef>
                <a:spcPts val="1000"/>
              </a:spcBef>
              <a:spcAft>
                <a:spcPts val="1000"/>
              </a:spcAft>
              <a:buFont typeface="Arial"/>
              <a:buNone/>
              <a:defRPr/>
            </a:pPr>
            <a:r>
              <a:rPr lang="en-GB" b="1" dirty="0">
                <a:ea typeface="+mn-ea"/>
              </a:rPr>
              <a:t>Older people	</a:t>
            </a:r>
            <a:r>
              <a:rPr lang="en-GB" dirty="0">
                <a:ea typeface="+mn-ea"/>
              </a:rPr>
              <a:t>None in some cases, impossible in </a:t>
            </a:r>
            <a:r>
              <a:rPr lang="en-GB" dirty="0" smtClean="0">
                <a:ea typeface="+mn-ea"/>
              </a:rPr>
              <a:t>others, engaging family</a:t>
            </a:r>
            <a:endParaRPr lang="en-GB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GB" sz="2000" dirty="0">
              <a:solidFill>
                <a:srgbClr val="8000FF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41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HHS Safewards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DHHS Safewards Presentation template.pot [Compatibility Mode]" id="{40503164-3BE1-4930-AA91-58F5DF5BEAEA}" vid="{0A7ACF4F-89D8-4DE1-BFF5-41CC766677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822</Words>
  <Application>Microsoft Office PowerPoint</Application>
  <PresentationFormat>On-screen Show (4:3)</PresentationFormat>
  <Paragraphs>150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DHHS Safewards Presentation template</vt:lpstr>
      <vt:lpstr>Office Theme</vt:lpstr>
      <vt:lpstr> Discharge Messages Refresher  </vt:lpstr>
      <vt:lpstr>PowerPoint Presentation</vt:lpstr>
      <vt:lpstr>Background </vt:lpstr>
      <vt:lpstr>Aims</vt:lpstr>
      <vt:lpstr>PowerPoint Presentation</vt:lpstr>
      <vt:lpstr>Role of the intervention lead  </vt:lpstr>
      <vt:lpstr>Discharge messages fidelity</vt:lpstr>
      <vt:lpstr>Discharge messages adjustments</vt:lpstr>
    </vt:vector>
  </TitlesOfParts>
  <Company>Victorian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Discharge Messages Refresher  </dc:title>
  <dc:creator>Rachel Gwyther</dc:creator>
  <cp:lastModifiedBy>Rachel Gwyther</cp:lastModifiedBy>
  <cp:revision>2</cp:revision>
  <dcterms:created xsi:type="dcterms:W3CDTF">2017-07-12T04:36:30Z</dcterms:created>
  <dcterms:modified xsi:type="dcterms:W3CDTF">2017-07-13T04:10:07Z</dcterms:modified>
</cp:coreProperties>
</file>