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E23D-6ECD-4E7C-B342-299D693C7F23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2D56-CE98-4715-8730-6843E8680B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69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dirty="0" smtClean="0"/>
              <a:t>Briefly explain Know Each Other</a:t>
            </a:r>
          </a:p>
          <a:p>
            <a:pPr defTabSz="440749">
              <a:defRPr/>
            </a:pPr>
            <a:r>
              <a:rPr lang="en-AU" dirty="0" smtClean="0"/>
              <a:t>http://www.safewards.net/interventions/know-each-other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9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dirty="0" smtClean="0"/>
              <a:t>http://www.safewards.net/interventions/know-each-other</a:t>
            </a:r>
          </a:p>
          <a:p>
            <a:pPr defTabSz="440749">
              <a:defRPr/>
            </a:pPr>
            <a:endParaRPr lang="en-AU" dirty="0" smtClean="0"/>
          </a:p>
          <a:p>
            <a:pPr defTabSz="440749">
              <a:defRPr/>
            </a:pPr>
            <a:r>
              <a:rPr lang="en-AU" dirty="0" smtClean="0"/>
              <a:t>You</a:t>
            </a:r>
            <a:r>
              <a:rPr lang="en-AU" baseline="0" dirty="0" smtClean="0"/>
              <a:t> might like to refer to some of the examples from Victoria here-it does not necessarily have to be in the form of a folder. </a:t>
            </a:r>
          </a:p>
          <a:p>
            <a:pPr defTabSz="440749">
              <a:defRPr/>
            </a:pPr>
            <a:endParaRPr lang="en-AU" dirty="0" smtClean="0"/>
          </a:p>
          <a:p>
            <a:pPr defTabSz="440749">
              <a:defRPr/>
            </a:pPr>
            <a:r>
              <a:rPr lang="en-US" dirty="0"/>
              <a:t>On discharge the patient can either take their sheet home or choose to have it destroyed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 example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57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Before the training you may want to ask someone well known to the participants to fill out a Know Each Other Template (this could be anyone from your CEO to your administration, payroll staff etc.) with the persons consent read this out during the training.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altLang="en-US" dirty="0" smtClean="0"/>
              <a:t>Taken from a PowerPoint</a:t>
            </a:r>
            <a:r>
              <a:rPr lang="en-AU" altLang="en-US" baseline="0" dirty="0" smtClean="0"/>
              <a:t> from a presentation by Professor Len Bowers</a:t>
            </a:r>
            <a:r>
              <a:rPr lang="en-AU" altLang="en-US" dirty="0" smtClean="0"/>
              <a:t> 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7512">
              <a:defRPr/>
            </a:pPr>
            <a:r>
              <a:rPr lang="en-AU" altLang="en-US" dirty="0" smtClean="0"/>
              <a:t>Taken from a PowerPoint</a:t>
            </a:r>
            <a:r>
              <a:rPr lang="en-AU" altLang="en-US" baseline="0" dirty="0" smtClean="0"/>
              <a:t> from a presentation by Professor Len Bowers</a:t>
            </a:r>
            <a:r>
              <a:rPr lang="en-AU" altLang="en-US" dirty="0" smtClean="0"/>
              <a:t> </a:t>
            </a:r>
          </a:p>
          <a:p>
            <a:pPr defTabSz="437512">
              <a:defRPr/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4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a quick</a:t>
            </a:r>
            <a:r>
              <a:rPr lang="en-US" baseline="0" dirty="0" smtClean="0"/>
              <a:t> refresh of the model (see model refresher slides)</a:t>
            </a:r>
          </a:p>
          <a:p>
            <a:r>
              <a:rPr lang="en-US" baseline="0" dirty="0" smtClean="0"/>
              <a:t>Where/how does MHM fit into the model?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flashpoints and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staff modifiers?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http://www.safewards.net/model/technical 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http://www.safewards.net/interventions/know-each-other</a:t>
            </a:r>
          </a:p>
          <a:p>
            <a:endParaRPr lang="en-AU" dirty="0" smtClean="0"/>
          </a:p>
          <a:p>
            <a:r>
              <a:rPr lang="en-AU" dirty="0" smtClean="0"/>
              <a:t>This slide covers the reasons</a:t>
            </a:r>
            <a:r>
              <a:rPr lang="en-AU" baseline="0" dirty="0" smtClean="0"/>
              <a:t> for this intervention and the anticipated outcomes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2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http://www.safewards.net/interventions/know-each-other</a:t>
            </a:r>
          </a:p>
          <a:p>
            <a:endParaRPr lang="en-AU" dirty="0" smtClean="0"/>
          </a:p>
          <a:p>
            <a:r>
              <a:rPr lang="en-AU" dirty="0" smtClean="0"/>
              <a:t>This slide covers the aims</a:t>
            </a:r>
            <a:r>
              <a:rPr lang="en-AU" baseline="0" dirty="0" smtClean="0"/>
              <a:t> for this intervention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1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Ask the participants to get into pairs (preferably with someone they do not know so well) and discuss each of these questions. </a:t>
            </a:r>
          </a:p>
          <a:p>
            <a:endParaRPr lang="en-AU" dirty="0" smtClean="0"/>
          </a:p>
          <a:p>
            <a:r>
              <a:rPr lang="en-AU" dirty="0" smtClean="0"/>
              <a:t>Allow approximately 10 minutes.</a:t>
            </a:r>
          </a:p>
          <a:p>
            <a:endParaRPr lang="en-AU" dirty="0" smtClean="0"/>
          </a:p>
          <a:p>
            <a:r>
              <a:rPr lang="en-AU" dirty="0" smtClean="0"/>
              <a:t>When you bring the group back together ask if they learnt something they didn’t know about each other</a:t>
            </a:r>
          </a:p>
          <a:p>
            <a:endParaRPr lang="en-AU" dirty="0" smtClean="0"/>
          </a:p>
          <a:p>
            <a:r>
              <a:rPr lang="en-AU" dirty="0" smtClean="0"/>
              <a:t>You</a:t>
            </a:r>
            <a:r>
              <a:rPr lang="en-AU" baseline="0" dirty="0" smtClean="0"/>
              <a:t> may like to a</a:t>
            </a:r>
            <a:r>
              <a:rPr lang="en-AU" dirty="0" smtClean="0"/>
              <a:t>sk for a few examples</a:t>
            </a:r>
            <a:r>
              <a:rPr lang="en-AU" baseline="0" dirty="0" smtClean="0"/>
              <a:t> from the participants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2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baseline="0" dirty="0" smtClean="0"/>
              <a:t> </a:t>
            </a:r>
            <a:r>
              <a:rPr lang="en-AU" dirty="0" smtClean="0"/>
              <a:t>http://www.safewards.net/interventions/know-each-other</a:t>
            </a:r>
          </a:p>
          <a:p>
            <a:pPr defTabSz="440749">
              <a:defRPr/>
            </a:pPr>
            <a:endParaRPr lang="en-AU" dirty="0" smtClean="0"/>
          </a:p>
          <a:p>
            <a:pPr defTabSz="440749">
              <a:defRPr/>
            </a:pPr>
            <a:r>
              <a:rPr lang="en-AU" dirty="0" smtClean="0"/>
              <a:t>Ask the</a:t>
            </a:r>
            <a:r>
              <a:rPr lang="en-AU" baseline="0" dirty="0" smtClean="0"/>
              <a:t> participants what information is usually collected about patients?</a:t>
            </a:r>
            <a:r>
              <a:rPr lang="en-AU" dirty="0" smtClean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1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Ask the participants for examples of what they can share (try to move people away from thinking about what they can share rather than what they cannot share).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4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dirty="0" smtClean="0"/>
              <a:t>http://www.safewards.net/interventions/know-each-other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0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0749">
              <a:defRPr/>
            </a:pPr>
            <a:r>
              <a:rPr lang="en-AU" dirty="0" smtClean="0"/>
              <a:t>http://www.safewards.net/interventions/know-each-other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96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78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20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476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 sz="2400"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35C5-1E44-42CA-BEAE-274040096FBD}" type="datetime4">
              <a:rPr lang="en-A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 July 2017</a:t>
            </a:fld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fld id="{13AD17F4-7BD6-42C3-BD60-8F88F6FBC24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273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02F6-430B-F348-AE16-EF6EFB15429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7/13/2017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A7C-22EF-5B46-B9BB-C675EC5F4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0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13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99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49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6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57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40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14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454A-4993-498E-8C25-29BC29B2E7BC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4279-2A51-42D4-B66B-794B2A91E8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24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2CEFD0-0AD8-4D3F-B61B-66A7D6CC77FF}" type="datetime4">
              <a:rPr lang="en-AU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 July 2017</a:t>
            </a:fld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prstClr val="black">
                  <a:lumMod val="65000"/>
                  <a:lumOff val="3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6D890775-0703-400C-AED1-1D3BAE3D0DCB}" type="slidenum">
              <a:rPr lang="en-AU" altLang="en-US" smtClean="0">
                <a:ea typeface="ＭＳ Ｐゴシック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62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4000" b="1" dirty="0" smtClean="0"/>
              <a:t/>
            </a:r>
            <a:br>
              <a:rPr lang="en-AU" sz="4000" b="1" dirty="0" smtClean="0"/>
            </a:b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171440" cy="1142265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Know each other Refresher 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22265">
            <a:off x="5888538" y="2764076"/>
            <a:ext cx="2246841" cy="31946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539552" y="1484784"/>
            <a:ext cx="6513072" cy="15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5400" b="1" smtClean="0"/>
              <a:t>Safewards</a:t>
            </a: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10653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25817">
            <a:off x="5873703" y="2198080"/>
            <a:ext cx="3016329" cy="429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Know each </a:t>
            </a:r>
            <a:r>
              <a:rPr lang="en-US" sz="2800" b="1" dirty="0"/>
              <a:t>o</a:t>
            </a:r>
            <a:r>
              <a:rPr lang="en-US" sz="2800" b="1" dirty="0" smtClean="0"/>
              <a:t>ther in practice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5093784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admission, ask the patient (and their </a:t>
            </a:r>
            <a:r>
              <a:rPr lang="en-US" sz="2400" dirty="0" err="1" smtClean="0"/>
              <a:t>carers</a:t>
            </a:r>
            <a:r>
              <a:rPr lang="en-US" sz="2400" dirty="0" smtClean="0"/>
              <a:t> where appropriate) questions that will help to </a:t>
            </a:r>
            <a:r>
              <a:rPr lang="en-US" sz="2400" dirty="0"/>
              <a:t>produce a profile of </a:t>
            </a:r>
            <a:r>
              <a:rPr lang="en-US" sz="2400" dirty="0" smtClean="0"/>
              <a:t>the patient and include: </a:t>
            </a:r>
          </a:p>
          <a:p>
            <a:pPr marL="714375" lvl="3" indent="-357188">
              <a:spcBef>
                <a:spcPts val="200"/>
              </a:spcBef>
            </a:pPr>
            <a:r>
              <a:rPr lang="en-US" dirty="0" smtClean="0"/>
              <a:t>key background info</a:t>
            </a:r>
          </a:p>
          <a:p>
            <a:pPr marL="714375" lvl="3" indent="-357188">
              <a:spcBef>
                <a:spcPts val="200"/>
              </a:spcBef>
            </a:pPr>
            <a:r>
              <a:rPr lang="en-US" dirty="0" smtClean="0"/>
              <a:t>likes and dislikes</a:t>
            </a:r>
          </a:p>
          <a:p>
            <a:pPr marL="714375" lvl="3" indent="-357188">
              <a:spcBef>
                <a:spcPts val="200"/>
              </a:spcBef>
            </a:pPr>
            <a:r>
              <a:rPr lang="en-US" dirty="0" smtClean="0"/>
              <a:t>favourite things</a:t>
            </a:r>
          </a:p>
          <a:p>
            <a:pPr marL="714375" lvl="3" indent="-357188">
              <a:spcBef>
                <a:spcPts val="200"/>
              </a:spcBef>
            </a:pPr>
            <a:r>
              <a:rPr lang="en-US" dirty="0"/>
              <a:t>q</a:t>
            </a:r>
            <a:r>
              <a:rPr lang="en-US" dirty="0" smtClean="0"/>
              <a:t>uotes</a:t>
            </a:r>
          </a:p>
          <a:p>
            <a:pPr marL="714375" lvl="3" indent="-357188">
              <a:spcBef>
                <a:spcPts val="200"/>
              </a:spcBef>
            </a:pPr>
            <a:r>
              <a:rPr lang="en-US" dirty="0"/>
              <a:t>b</a:t>
            </a:r>
            <a:r>
              <a:rPr lang="en-US" dirty="0" smtClean="0"/>
              <a:t>eliefs</a:t>
            </a:r>
          </a:p>
          <a:p>
            <a:pPr marL="714375" lvl="3" indent="-357188">
              <a:spcBef>
                <a:spcPts val="200"/>
              </a:spcBef>
            </a:pPr>
            <a:endParaRPr lang="en-US" sz="1400" dirty="0" smtClean="0"/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These can be conversation starters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Add </a:t>
            </a:r>
            <a:r>
              <a:rPr lang="en-US" sz="2400" dirty="0"/>
              <a:t>a graphic or picture of the patient’s </a:t>
            </a:r>
            <a:r>
              <a:rPr lang="en-US" sz="2400" dirty="0" smtClean="0"/>
              <a:t>choice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25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Know </a:t>
            </a:r>
            <a:r>
              <a:rPr lang="en-US" sz="2800" b="1" dirty="0">
                <a:solidFill>
                  <a:schemeClr val="bg1"/>
                </a:solidFill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ach other in practice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5" y="1565818"/>
            <a:ext cx="8408019" cy="4972767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Produce a </a:t>
            </a:r>
            <a:r>
              <a:rPr lang="en-US" b="1" dirty="0" smtClean="0"/>
              <a:t>know each other folder</a:t>
            </a:r>
            <a:r>
              <a:rPr lang="en-US" dirty="0"/>
              <a:t> </a:t>
            </a:r>
            <a:r>
              <a:rPr lang="en-US" b="1" dirty="0" smtClean="0"/>
              <a:t>or display </a:t>
            </a:r>
            <a:r>
              <a:rPr lang="en-US" dirty="0" smtClean="0"/>
              <a:t>for all staff and patients on the unit</a:t>
            </a:r>
          </a:p>
          <a:p>
            <a:pPr marL="342900" lvl="1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b="1" dirty="0" smtClean="0"/>
              <a:t>know each other templates</a:t>
            </a:r>
            <a:r>
              <a:rPr lang="en-US" dirty="0" smtClean="0"/>
              <a:t> or modify and create your own</a:t>
            </a:r>
          </a:p>
          <a:p>
            <a:pPr marL="3429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Appoint a </a:t>
            </a:r>
            <a:r>
              <a:rPr lang="en-US" b="1" dirty="0">
                <a:solidFill>
                  <a:prstClr val="black"/>
                </a:solidFill>
              </a:rPr>
              <a:t>lead</a:t>
            </a:r>
            <a:r>
              <a:rPr lang="en-US" dirty="0">
                <a:solidFill>
                  <a:prstClr val="black"/>
                </a:solidFill>
              </a:rPr>
              <a:t> to:</a:t>
            </a:r>
          </a:p>
          <a:p>
            <a:pPr marL="71637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prepare the </a:t>
            </a:r>
            <a:r>
              <a:rPr lang="en-US" dirty="0" smtClean="0">
                <a:solidFill>
                  <a:prstClr val="black"/>
                </a:solidFill>
              </a:rPr>
              <a:t>folder or display</a:t>
            </a:r>
            <a:endParaRPr lang="en-US" dirty="0">
              <a:solidFill>
                <a:prstClr val="black"/>
              </a:solidFill>
            </a:endParaRPr>
          </a:p>
          <a:p>
            <a:pPr marL="71637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draw patients’ attention to the information</a:t>
            </a:r>
          </a:p>
          <a:p>
            <a:pPr marL="71637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make sure the know each other information stays out on the </a:t>
            </a:r>
            <a:r>
              <a:rPr lang="en-US" dirty="0" smtClean="0">
                <a:solidFill>
                  <a:prstClr val="black"/>
                </a:solidFill>
              </a:rPr>
              <a:t>unit</a:t>
            </a:r>
            <a:endParaRPr lang="en-US" dirty="0">
              <a:solidFill>
                <a:prstClr val="black"/>
              </a:solidFill>
            </a:endParaRPr>
          </a:p>
          <a:p>
            <a:pPr marL="716375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replace any sheets that get </a:t>
            </a:r>
            <a:r>
              <a:rPr lang="en-US" dirty="0" smtClean="0">
                <a:solidFill>
                  <a:prstClr val="black"/>
                </a:solidFill>
              </a:rPr>
              <a:t>lost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endParaRPr lang="en-US" dirty="0" smtClean="0"/>
          </a:p>
          <a:p>
            <a:pPr marL="457200" lvl="1" algn="ctr">
              <a:spcAft>
                <a:spcPts val="1000"/>
              </a:spcAft>
            </a:pPr>
            <a:endParaRPr lang="en-US" sz="1000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01051">
            <a:off x="6179" y="692620"/>
            <a:ext cx="1067142" cy="877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6842" flipH="1">
            <a:off x="7242077" y="5399797"/>
            <a:ext cx="1586391" cy="12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5" y="597607"/>
            <a:ext cx="8059393" cy="568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8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67381" y="1619251"/>
            <a:ext cx="6760775" cy="266281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Paste an example of a </a:t>
            </a:r>
            <a:r>
              <a:rPr lang="en-AU" i="1" dirty="0" smtClean="0">
                <a:latin typeface="Arial" panose="020B0604020202020204" pitchFamily="34" charset="0"/>
                <a:cs typeface="Arial" panose="020B0604020202020204" pitchFamily="34" charset="0"/>
              </a:rPr>
              <a:t>know each other form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filled out from someone in your service here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/>
              <a:t>Know each </a:t>
            </a:r>
            <a:r>
              <a:rPr lang="en-GB" sz="2800" b="1" dirty="0"/>
              <a:t>o</a:t>
            </a:r>
            <a:r>
              <a:rPr lang="en-GB" sz="2800" b="1" dirty="0" smtClean="0"/>
              <a:t>ther fidelity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018" y="4036742"/>
            <a:ext cx="4772723" cy="2375210"/>
          </a:xfrm>
        </p:spPr>
        <p:txBody>
          <a:bodyPr>
            <a:normAutofit lnSpcReduction="10000"/>
          </a:bodyPr>
          <a:lstStyle/>
          <a:p>
            <a:pPr lvl="1"/>
            <a:endParaRPr lang="en-GB" dirty="0" smtClean="0"/>
          </a:p>
          <a:p>
            <a:pPr marL="5715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Staff </a:t>
            </a:r>
            <a:r>
              <a:rPr lang="en-GB" sz="1800" dirty="0" smtClean="0"/>
              <a:t>sharing </a:t>
            </a:r>
            <a:r>
              <a:rPr lang="en-GB" sz="1800" dirty="0"/>
              <a:t>personal information with staff, or </a:t>
            </a:r>
            <a:r>
              <a:rPr lang="en-GB" sz="1800" dirty="0" smtClean="0"/>
              <a:t>giving information </a:t>
            </a:r>
            <a:r>
              <a:rPr lang="en-GB" sz="1800" dirty="0"/>
              <a:t>to </a:t>
            </a:r>
            <a:r>
              <a:rPr lang="en-GB" sz="1800" dirty="0" smtClean="0"/>
              <a:t>patients </a:t>
            </a:r>
            <a:r>
              <a:rPr lang="en-GB" sz="1800" dirty="0"/>
              <a:t>to </a:t>
            </a:r>
            <a:r>
              <a:rPr lang="en-GB" sz="1800" dirty="0" smtClean="0"/>
              <a:t>emphasise power </a:t>
            </a:r>
            <a:r>
              <a:rPr lang="en-GB" sz="1800" dirty="0"/>
              <a:t>differences and unbalanced </a:t>
            </a:r>
            <a:r>
              <a:rPr lang="en-GB" sz="1800" dirty="0" smtClean="0"/>
              <a:t>relationships.</a:t>
            </a:r>
            <a:endParaRPr lang="en-GB" sz="1800" dirty="0"/>
          </a:p>
          <a:p>
            <a:pPr marL="5715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Staff showing who they are to each other in front of </a:t>
            </a:r>
            <a:r>
              <a:rPr lang="en-GB" sz="1800" dirty="0" smtClean="0"/>
              <a:t>patients</a:t>
            </a:r>
            <a:endParaRPr lang="en-GB" sz="1800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2174488"/>
            <a:ext cx="2442116" cy="1336328"/>
          </a:xfrm>
          <a:prstGeom prst="rect">
            <a:avLst/>
          </a:prstGeom>
          <a:solidFill>
            <a:srgbClr val="51BD89"/>
          </a:solidFill>
          <a:ln>
            <a:solidFill>
              <a:srgbClr val="51BD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Know each other </a:t>
            </a:r>
          </a:p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5300" y="244679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299" y="4650059"/>
            <a:ext cx="2404017" cy="138275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Know each other </a:t>
            </a:r>
          </a:p>
          <a:p>
            <a:pPr algn="ctr" defTabSz="457200"/>
            <a:r>
              <a:rPr lang="en-US" sz="2800" b="1" dirty="0">
                <a:solidFill>
                  <a:srgbClr val="FF0000"/>
                </a:solidFill>
              </a:rPr>
              <a:t>IS NOT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55380" y="2165877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Patients and staff sharing personal information to facilitate conversations and show mutual respect</a:t>
            </a:r>
          </a:p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A space where staff and patients can show their common humanity.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5300" y="497205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>
                <a:solidFill>
                  <a:prstClr val="black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1375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  <a:ea typeface="+mn-ea"/>
                <a:cs typeface="+mn-cs"/>
              </a:rPr>
              <a:t>Know </a:t>
            </a:r>
            <a:r>
              <a:rPr lang="en-GB" b="1" dirty="0" smtClean="0">
                <a:latin typeface="+mn-lt"/>
                <a:ea typeface="+mn-ea"/>
                <a:cs typeface="+mn-cs"/>
              </a:rPr>
              <a:t>each other adjustments</a:t>
            </a:r>
            <a:endParaRPr lang="en-GB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6800" lvl="1" indent="-2336800">
              <a:spcBef>
                <a:spcPts val="1000"/>
              </a:spcBef>
              <a:spcAft>
                <a:spcPts val="1000"/>
              </a:spcAft>
            </a:pPr>
            <a:r>
              <a:rPr lang="en-GB" b="1" dirty="0" smtClean="0"/>
              <a:t>CAMHS	</a:t>
            </a:r>
            <a:r>
              <a:rPr lang="en-GB" dirty="0" smtClean="0"/>
              <a:t>None, although staff must provide some age-relevant, interesting content</a:t>
            </a:r>
          </a:p>
          <a:p>
            <a:pPr marL="2336800" lvl="1" indent="-2336800">
              <a:spcBef>
                <a:spcPts val="1000"/>
              </a:spcBef>
              <a:spcAft>
                <a:spcPts val="1000"/>
              </a:spcAft>
            </a:pPr>
            <a:r>
              <a:rPr lang="en-GB" b="1" dirty="0" smtClean="0"/>
              <a:t>Forensic	</a:t>
            </a:r>
            <a:r>
              <a:rPr lang="en-GB" dirty="0" smtClean="0"/>
              <a:t>More careful vetting and review of contents</a:t>
            </a:r>
          </a:p>
          <a:p>
            <a:pPr marL="2336800" lvl="1" indent="-2336800">
              <a:spcBef>
                <a:spcPts val="1000"/>
              </a:spcBef>
              <a:spcAft>
                <a:spcPts val="1000"/>
              </a:spcAft>
            </a:pPr>
            <a:r>
              <a:rPr lang="en-GB" b="1" dirty="0" smtClean="0"/>
              <a:t>Older people	</a:t>
            </a:r>
            <a:r>
              <a:rPr lang="en-GB" dirty="0" smtClean="0"/>
              <a:t>None, although relatives may be needed as a source of information for patients, link to life story work </a:t>
            </a:r>
            <a:r>
              <a:rPr lang="en-GB" dirty="0"/>
              <a:t>again</a:t>
            </a:r>
          </a:p>
          <a:p>
            <a:pPr lvl="1"/>
            <a:endParaRPr lang="en-GB" dirty="0" smtClean="0">
              <a:solidFill>
                <a:srgbClr val="8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94857" y="-480006"/>
            <a:ext cx="7354286" cy="7714286"/>
            <a:chOff x="2009456" y="-599400"/>
            <a:chExt cx="10296000" cy="108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2009456" y="-599400"/>
              <a:ext cx="10296000" cy="10800000"/>
              <a:chOff x="1144218" y="-605646"/>
              <a:chExt cx="10296000" cy="10800000"/>
            </a:xfrm>
          </p:grpSpPr>
          <p:sp>
            <p:nvSpPr>
              <p:cNvPr id="7" name="Isosceles Triangle 6"/>
              <p:cNvSpPr/>
              <p:nvPr/>
            </p:nvSpPr>
            <p:spPr>
              <a:xfrm rot="18022639" flipV="1">
                <a:off x="1790268" y="1540539"/>
                <a:ext cx="5067558" cy="4368584"/>
              </a:xfrm>
              <a:prstGeom prst="triangle">
                <a:avLst/>
              </a:prstGeom>
              <a:solidFill>
                <a:srgbClr val="31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8000000">
                <a:off x="81100" y="2557764"/>
                <a:ext cx="494547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Outside</a:t>
                </a:r>
                <a:r>
                  <a:rPr lang="en-AU" sz="1600" b="1" dirty="0">
                    <a:solidFill>
                      <a:prstClr val="white"/>
                    </a:solidFill>
                  </a:rPr>
                  <a:t> </a:t>
                </a:r>
                <a:r>
                  <a:rPr lang="en-AU" sz="1200" b="1" dirty="0">
                    <a:solidFill>
                      <a:prstClr val="white"/>
                    </a:solidFill>
                  </a:rPr>
                  <a:t>Hospital</a:t>
                </a: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rot="18000000" flipH="1" flipV="1">
                <a:off x="2160219" y="1864253"/>
                <a:ext cx="4634632" cy="3927622"/>
              </a:xfrm>
              <a:prstGeom prst="triangle">
                <a:avLst/>
              </a:prstGeom>
              <a:solidFill>
                <a:srgbClr val="4E9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3758439" y="4960854"/>
                <a:ext cx="5067558" cy="4368584"/>
              </a:xfrm>
              <a:prstGeom prst="triangle">
                <a:avLst/>
              </a:prstGeom>
              <a:solidFill>
                <a:srgbClr val="BC4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flipV="1">
                <a:off x="3758439" y="408112"/>
                <a:ext cx="5067558" cy="4368584"/>
              </a:xfrm>
              <a:prstGeom prst="triangle">
                <a:avLst/>
              </a:prstGeom>
              <a:solidFill>
                <a:srgbClr val="000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3577361">
                <a:off x="1776169" y="3854639"/>
                <a:ext cx="5067558" cy="4368584"/>
              </a:xfrm>
              <a:prstGeom prst="triangle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577361" flipH="1" flipV="1">
                <a:off x="5740706" y="1558197"/>
                <a:ext cx="5067558" cy="4368584"/>
              </a:xfrm>
              <a:prstGeom prst="triangle">
                <a:avLst/>
              </a:prstGeom>
              <a:solidFill>
                <a:srgbClr val="3A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022639" flipH="1">
                <a:off x="5740706" y="3854639"/>
                <a:ext cx="5067558" cy="4368584"/>
              </a:xfrm>
              <a:prstGeom prst="triangle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4024536" y="4800600"/>
                <a:ext cx="4510337" cy="4048796"/>
              </a:xfrm>
              <a:prstGeom prst="triangle">
                <a:avLst/>
              </a:prstGeom>
              <a:solidFill>
                <a:srgbClr val="E65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4059514" y="792956"/>
                <a:ext cx="4556042" cy="3927622"/>
              </a:xfrm>
              <a:prstGeom prst="triangle">
                <a:avLst/>
              </a:prstGeom>
              <a:solidFill>
                <a:srgbClr val="111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4535710" y="4825927"/>
                <a:ext cx="3530594" cy="2956761"/>
              </a:xfrm>
              <a:prstGeom prst="triangle">
                <a:avLst/>
              </a:prstGeom>
              <a:solidFill>
                <a:srgbClr val="FF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V="1">
                <a:off x="4324047" y="1229816"/>
                <a:ext cx="4026976" cy="3570783"/>
              </a:xfrm>
              <a:prstGeom prst="triangle">
                <a:avLst/>
              </a:prstGeom>
              <a:solidFill>
                <a:srgbClr val="474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06966" y="37688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Community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13830" y="889854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Staff Team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3600000">
                <a:off x="7513647" y="24907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Characteristics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000000">
                <a:off x="7483832" y="6815523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dirty="0">
                    <a:solidFill>
                      <a:prstClr val="white"/>
                    </a:solidFill>
                  </a:rPr>
                  <a:t>Regulatory Framework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3600000">
                <a:off x="8817" y="66306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Physical Environment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535709" y="792955"/>
                <a:ext cx="3547033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Patient – patient interaction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Contagion &amp; discord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7884" y="1247034"/>
                <a:ext cx="3519303" cy="65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Patient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Anxiety management, Mutual support, Moral commitments, Psychological understanding, Technical mastery</a:t>
                </a:r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flipV="1">
                <a:off x="4672608" y="1848272"/>
                <a:ext cx="3245926" cy="2934354"/>
              </a:xfrm>
              <a:prstGeom prst="triangle">
                <a:avLst/>
              </a:prstGeom>
              <a:solidFill>
                <a:srgbClr val="81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75899" y="1904690"/>
                <a:ext cx="2723271" cy="80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Explanation/information, Role modelling, Patient education, Removal of means, Presence &amp; presence+</a:t>
                </a: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flipV="1">
                <a:off x="5202632" y="2743075"/>
                <a:ext cx="2269807" cy="2051932"/>
              </a:xfrm>
              <a:prstGeom prst="triangle">
                <a:avLst/>
              </a:prstGeom>
              <a:solidFill>
                <a:srgbClr val="A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18539" y="2722962"/>
                <a:ext cx="1943232" cy="120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prstClr val="white"/>
                    </a:solidFill>
                  </a:rPr>
                  <a:t>Flashpoints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Assembly/crowding/activity Queuing/waiting/noise Staff/</a:t>
                </a:r>
                <a:r>
                  <a:rPr lang="en-AU" sz="800" dirty="0" err="1">
                    <a:solidFill>
                      <a:prstClr val="white"/>
                    </a:solidFill>
                  </a:rPr>
                  <a:t>pt</a:t>
                </a:r>
                <a:r>
                  <a:rPr lang="en-AU" sz="800" dirty="0">
                    <a:solidFill>
                      <a:prstClr val="white"/>
                    </a:solidFill>
                  </a:rPr>
                  <a:t> turnover/change Bullying/stealing/</a:t>
                </a: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prop. damage</a:t>
                </a: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3600000" flipV="1">
                <a:off x="5833031" y="1844968"/>
                <a:ext cx="4556042" cy="3927622"/>
              </a:xfrm>
              <a:prstGeom prst="triangle">
                <a:avLst/>
              </a:prstGeom>
              <a:solidFill>
                <a:srgbClr val="580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3600000">
                <a:off x="7567038" y="2600764"/>
                <a:ext cx="386135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Symptoms &amp; demography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Paranoia, PD traits, Irritability/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disinhib</a:t>
                </a:r>
                <a:r>
                  <a:rPr lang="en-AU" sz="900" dirty="0">
                    <a:solidFill>
                      <a:prstClr val="white"/>
                    </a:solidFill>
                  </a:rPr>
                  <a:t>., Abused, Male,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Alc</a:t>
                </a:r>
                <a:r>
                  <a:rPr lang="en-AU" sz="900" dirty="0">
                    <a:solidFill>
                      <a:prstClr val="white"/>
                    </a:solidFill>
                  </a:rPr>
                  <a:t>/drugs, Depression, Insight, Delusions,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Hall.s</a:t>
                </a:r>
                <a:r>
                  <a:rPr lang="en-AU" sz="900" dirty="0">
                    <a:solidFill>
                      <a:prstClr val="white"/>
                    </a:solidFill>
                  </a:rPr>
                  <a:t>, Young</a:t>
                </a:r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3600000" flipV="1">
                <a:off x="5877798" y="2661480"/>
                <a:ext cx="3245926" cy="2994347"/>
              </a:xfrm>
              <a:prstGeom prst="triangle">
                <a:avLst/>
              </a:prstGeom>
              <a:solidFill>
                <a:srgbClr val="9E1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3600000">
                <a:off x="7124708" y="3189432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Pharmacotherapy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Psychotherapy &amp; functional analysis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Nursing support &amp; interventions</a:t>
                </a:r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3600000" flipV="1">
                <a:off x="6042180" y="3326257"/>
                <a:ext cx="2269807" cy="2051932"/>
              </a:xfrm>
              <a:prstGeom prst="triangle">
                <a:avLst/>
              </a:prstGeom>
              <a:solidFill>
                <a:srgbClr val="C9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3600000">
                <a:off x="6575278" y="3604592"/>
                <a:ext cx="1943232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A0066"/>
                    </a:solidFill>
                  </a:rPr>
                  <a:t>Flashpoints</a:t>
                </a:r>
                <a:endParaRPr lang="en-AU" sz="900" b="1" dirty="0">
                  <a:solidFill>
                    <a:srgbClr val="3A0066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Exacerbations;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Independence/identity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Acuity/severity</a:t>
                </a:r>
              </a:p>
              <a:p>
                <a:pPr algn="ctr" defTabSz="457200"/>
                <a:endParaRPr lang="en-AU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8000000" flipH="1" flipV="1">
                <a:off x="2213482" y="3445003"/>
                <a:ext cx="4556042" cy="727549"/>
              </a:xfrm>
              <a:prstGeom prst="triangl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endParaRPr lang="en-A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8000000" flipH="1" flipV="1">
                <a:off x="3415822" y="2652029"/>
                <a:ext cx="3245926" cy="2934354"/>
              </a:xfrm>
              <a:prstGeom prst="triangle">
                <a:avLst/>
              </a:prstGeom>
              <a:solidFill>
                <a:srgbClr val="80D1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8000000" flipH="1" flipV="1">
                <a:off x="4345597" y="3358915"/>
                <a:ext cx="2269807" cy="2051932"/>
              </a:xfrm>
              <a:prstGeom prst="triangle">
                <a:avLst/>
              </a:prstGeom>
              <a:solidFill>
                <a:srgbClr val="BCE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8000000" flipH="1">
                <a:off x="4205028" y="3600213"/>
                <a:ext cx="1624617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1601A"/>
                    </a:solidFill>
                  </a:rPr>
                  <a:t>Flashpoints</a:t>
                </a:r>
                <a:endParaRPr lang="en-AU" sz="800" dirty="0">
                  <a:solidFill>
                    <a:srgbClr val="31601A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31601A"/>
                    </a:solidFill>
                  </a:rPr>
                  <a:t>Bad news, Home crisis, Loss of relationship or accommodation, Argument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000000" flipH="1">
                <a:off x="2774500" y="3260930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Carer/relative involvement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Family 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Active patient support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8000000" flipH="1">
                <a:off x="924806" y="2583768"/>
                <a:ext cx="4252043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Stressors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Visitors, Relatives &amp; family tensions, Prospective –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ve</a:t>
                </a:r>
                <a:r>
                  <a:rPr lang="en-AU" sz="900" dirty="0">
                    <a:solidFill>
                      <a:prstClr val="white"/>
                    </a:solidFill>
                  </a:rPr>
                  <a:t> move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Dependency &amp; institutionalisation, Demands &amp; home</a:t>
                </a: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rot="3600000" flipH="1">
                <a:off x="6939035" y="3976048"/>
                <a:ext cx="4634632" cy="3927622"/>
              </a:xfrm>
              <a:prstGeom prst="triangl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rot="3600000" flipH="1">
                <a:off x="6859932" y="4176395"/>
                <a:ext cx="3245926" cy="2934354"/>
              </a:xfrm>
              <a:prstGeom prst="triangl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3600000" flipH="1">
                <a:off x="6690252" y="4391115"/>
                <a:ext cx="2269807" cy="2051932"/>
              </a:xfrm>
              <a:prstGeom prst="triangle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8000000" flipH="1">
                <a:off x="6810053" y="5169596"/>
                <a:ext cx="1784588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9A0000"/>
                    </a:solidFill>
                  </a:rPr>
                  <a:t>Flashpoints</a:t>
                </a:r>
                <a:endParaRPr lang="en-AU" sz="800" dirty="0">
                  <a:solidFill>
                    <a:srgbClr val="9A00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9A0000"/>
                    </a:solidFill>
                  </a:rPr>
                  <a:t>Compulsory detention, Admission, Appeal refusal, Complaint denied, Enforced treatment, Exit refused</a:t>
                </a:r>
                <a:endParaRPr lang="en-AU" sz="800" dirty="0">
                  <a:solidFill>
                    <a:srgbClr val="9A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8000000" flipH="1">
                <a:off x="7132099" y="5656853"/>
                <a:ext cx="2717683" cy="95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Due process, Justice, Respect for rights, 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Hope, Information giving, Support to appeal,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Legitimacy, Compensatory autonomy,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Consistent policy, Flexibility, Respect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8000000" flipH="1">
                <a:off x="7506260" y="6278445"/>
                <a:ext cx="411272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External Structure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Legal framework, National policy, Complaints,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Appeals, Prosecutions, Hospital policy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30402" y="8330339"/>
                <a:ext cx="3950439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Internal Structure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Rules, Routine, Efficiency, Clean/tidy, Ideology, Custom &amp; practice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73671" y="6888832"/>
                <a:ext cx="2723271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Staff anxiety &amp; frustration, Moral commitments, Psychological understanding, Teamwork &amp; consistency, Technical mastery, Positive appreciation</a:t>
                </a: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5146801" y="4728592"/>
                <a:ext cx="2334119" cy="2184328"/>
              </a:xfrm>
              <a:prstGeom prst="triangle">
                <a:avLst/>
              </a:prstGeom>
              <a:solidFill>
                <a:srgbClr val="FFA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271331" y="5970432"/>
                <a:ext cx="2059893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BC4C00"/>
                    </a:solidFill>
                  </a:rPr>
                  <a:t>Flashpoints</a:t>
                </a:r>
                <a:endParaRPr lang="en-AU" sz="900" b="1" dirty="0">
                  <a:solidFill>
                    <a:srgbClr val="BC4C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Denial of request, 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Staff demand,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Limit setting, Bad news,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Ignoring</a:t>
                </a: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8000000">
                <a:off x="1023330" y="3950408"/>
                <a:ext cx="4556042" cy="3927622"/>
              </a:xfrm>
              <a:prstGeom prst="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3600000">
                <a:off x="1256509" y="6238293"/>
                <a:ext cx="3952807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srgbClr val="8A6600"/>
                    </a:solidFill>
                  </a:rPr>
                  <a:t>Features</a:t>
                </a:r>
              </a:p>
              <a:p>
                <a:pPr algn="ctr" defTabSz="457200"/>
                <a:r>
                  <a:rPr lang="en-AU" sz="900" dirty="0">
                    <a:solidFill>
                      <a:srgbClr val="8A6600"/>
                    </a:solidFill>
                  </a:rPr>
                  <a:t>Door locked, Quality, Complexity, Seclusion, PICU, ICA, Comfort/sensory rooms, Ligature points</a:t>
                </a: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8000000">
                <a:off x="2407710" y="4170389"/>
                <a:ext cx="3245926" cy="293435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3600000">
                <a:off x="2710308" y="5804437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srgbClr val="8A6600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srgbClr val="8A6600"/>
                    </a:solidFill>
                  </a:rPr>
                  <a:t>Caringly vigilant &amp; inquisitive, Checking routines, Décor, Maintenance, Clean &amp; Tidy, Alternative choices, Respect</a:t>
                </a:r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8000000">
                <a:off x="3521900" y="4406377"/>
                <a:ext cx="2269807" cy="205193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3600000">
                <a:off x="3890792" y="5272630"/>
                <a:ext cx="19432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8A6600"/>
                    </a:solidFill>
                  </a:rPr>
                  <a:t>Flashpoints</a:t>
                </a:r>
                <a:endParaRPr lang="en-AU" sz="900" b="1" dirty="0">
                  <a:solidFill>
                    <a:srgbClr val="8A6600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Secrecy, Solitude, </a:t>
                </a: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Admission shock, Exit blocked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144218" y="-605646"/>
                <a:ext cx="10296000" cy="10800000"/>
                <a:chOff x="1144217" y="-605646"/>
                <a:chExt cx="10296000" cy="10800000"/>
              </a:xfrm>
            </p:grpSpPr>
            <p:cxnSp>
              <p:nvCxnSpPr>
                <p:cNvPr id="12" name="Straight Connector 11"/>
                <p:cNvCxnSpPr>
                  <a:stCxn id="8" idx="2"/>
                </p:cNvCxnSpPr>
                <p:nvPr/>
              </p:nvCxnSpPr>
              <p:spPr>
                <a:xfrm flipV="1">
                  <a:off x="1144217" y="4873873"/>
                  <a:ext cx="10296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V="1">
                  <a:off x="1085995" y="4852892"/>
                  <a:ext cx="10368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3600000" flipH="1" flipV="1">
                  <a:off x="892217" y="4794354"/>
                  <a:ext cx="10800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5336291" y="4076639"/>
                <a:ext cx="1896880" cy="1620000"/>
                <a:chOff x="5408299" y="4076639"/>
                <a:chExt cx="1896880" cy="1620000"/>
              </a:xfrm>
            </p:grpSpPr>
            <p:sp>
              <p:nvSpPr>
                <p:cNvPr id="47" name="Hexagon 46"/>
                <p:cNvSpPr/>
                <p:nvPr/>
              </p:nvSpPr>
              <p:spPr>
                <a:xfrm>
                  <a:off x="5458667" y="4076639"/>
                  <a:ext cx="1764923" cy="162000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A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685862" y="4218290"/>
                  <a:ext cx="1310533" cy="430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400" b="1" dirty="0">
                      <a:solidFill>
                        <a:prstClr val="black"/>
                      </a:solidFill>
                    </a:rPr>
                    <a:t>CONFLICT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408299" y="4999751"/>
                  <a:ext cx="1896880" cy="387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200" b="1" dirty="0">
                      <a:solidFill>
                        <a:prstClr val="black"/>
                      </a:solidFill>
                    </a:rPr>
                    <a:t>CONTAINMENT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6087691" y="4525027"/>
                  <a:ext cx="506874" cy="511206"/>
                  <a:chOff x="6141071" y="4442724"/>
                  <a:chExt cx="506874" cy="511206"/>
                </a:xfrm>
              </p:grpSpPr>
              <p:sp>
                <p:nvSpPr>
                  <p:cNvPr id="50" name="Up-Down Arrow 49"/>
                  <p:cNvSpPr/>
                  <p:nvPr/>
                </p:nvSpPr>
                <p:spPr>
                  <a:xfrm>
                    <a:off x="6141071" y="4442724"/>
                    <a:ext cx="506874" cy="511206"/>
                  </a:xfrm>
                  <a:prstGeom prst="upDownArrow">
                    <a:avLst>
                      <a:gd name="adj1" fmla="val 59144"/>
                      <a:gd name="adj2" fmla="val 3336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A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256557" y="4475547"/>
                    <a:ext cx="275902" cy="473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AU" sz="1600" b="1" dirty="0">
                        <a:solidFill>
                          <a:prstClr val="white"/>
                        </a:solidFill>
                      </a:rPr>
                      <a:t>&amp;</a:t>
                    </a:r>
                  </a:p>
                </p:txBody>
              </p:sp>
            </p:grpSp>
          </p:grpSp>
        </p:grpSp>
        <p:sp>
          <p:nvSpPr>
            <p:cNvPr id="11" name="Curved Right Arrow 10"/>
            <p:cNvSpPr/>
            <p:nvPr/>
          </p:nvSpPr>
          <p:spPr>
            <a:xfrm>
              <a:off x="5558591" y="7640312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2" name="Curved Right Arrow 71"/>
            <p:cNvSpPr/>
            <p:nvPr/>
          </p:nvSpPr>
          <p:spPr>
            <a:xfrm flipH="1" flipV="1">
              <a:off x="8273008" y="7561467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3" name="Curved Right Arrow 72"/>
            <p:cNvSpPr/>
            <p:nvPr/>
          </p:nvSpPr>
          <p:spPr>
            <a:xfrm rot="18000000">
              <a:off x="9018664" y="7191654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5" name="Curved Right Arrow 74"/>
            <p:cNvSpPr/>
            <p:nvPr/>
          </p:nvSpPr>
          <p:spPr>
            <a:xfrm rot="18000000" flipH="1" flipV="1">
              <a:off x="10362694" y="4847845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44367"/>
            <a:ext cx="7199313" cy="7217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9" y="1643876"/>
            <a:ext cx="8371043" cy="4854797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en-US" dirty="0">
              <a:latin typeface="Arial Black"/>
              <a:cs typeface="Arial Black"/>
            </a:endParaRPr>
          </a:p>
          <a:p>
            <a:pPr marL="594900" lvl="2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Good therapeutic relationships between staff and patients are the foundation of effective care</a:t>
            </a:r>
          </a:p>
          <a:p>
            <a:pPr marL="594900" lvl="2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If patients and staff have information about each other they can find common areas of interest</a:t>
            </a:r>
            <a:endParaRPr lang="en-US" sz="2400" dirty="0"/>
          </a:p>
          <a:p>
            <a:pPr marL="594900" lvl="2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Sharing areas of interest makes engagement easier for both patients and staff, especially in tense situations</a:t>
            </a:r>
          </a:p>
          <a:p>
            <a:pPr marL="594900" lvl="2" indent="-342900">
              <a:spcBef>
                <a:spcPts val="400"/>
              </a:spcBef>
              <a:buFont typeface="Arial"/>
              <a:buChar char="•"/>
            </a:pPr>
            <a:r>
              <a:rPr lang="en-US" sz="2400" dirty="0" smtClean="0"/>
              <a:t>It’s helpful to have topics for conversation </a:t>
            </a:r>
          </a:p>
          <a:p>
            <a:pPr>
              <a:spcAft>
                <a:spcPts val="1000"/>
              </a:spcAft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39782">
            <a:off x="272521" y="5507940"/>
            <a:ext cx="1322063" cy="1087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67256" y="5510462"/>
            <a:ext cx="1362445" cy="10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Aims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7870324" cy="4854797"/>
          </a:xfrm>
        </p:spPr>
        <p:txBody>
          <a:bodyPr/>
          <a:lstStyle/>
          <a:p>
            <a:pPr lvl="1">
              <a:spcBef>
                <a:spcPts val="1000"/>
              </a:spcBef>
              <a:spcAft>
                <a:spcPts val="0"/>
              </a:spcAft>
            </a:pPr>
            <a:endParaRPr lang="en-US" sz="1600" dirty="0">
              <a:latin typeface="Arial Black"/>
              <a:cs typeface="Arial Black"/>
            </a:endParaRPr>
          </a:p>
          <a:p>
            <a:pPr marL="594900" lvl="2" indent="-342900">
              <a:spcBef>
                <a:spcPts val="4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Build stronger relationships between </a:t>
            </a:r>
            <a:r>
              <a:rPr lang="en-US" sz="2400" dirty="0" smtClean="0"/>
              <a:t>patients, </a:t>
            </a:r>
            <a:r>
              <a:rPr lang="en-US" sz="2400" dirty="0"/>
              <a:t>and between patients and staff</a:t>
            </a:r>
          </a:p>
          <a:p>
            <a:pPr marL="594900" lvl="2" indent="-342900">
              <a:spcBef>
                <a:spcPts val="40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/>
              <a:t>Assist </a:t>
            </a:r>
            <a:r>
              <a:rPr lang="en-GB" sz="2400" dirty="0" smtClean="0"/>
              <a:t>social </a:t>
            </a:r>
            <a:r>
              <a:rPr lang="en-GB" sz="2400" dirty="0"/>
              <a:t>interaction</a:t>
            </a:r>
            <a:endParaRPr lang="en-US" sz="2400" dirty="0"/>
          </a:p>
          <a:p>
            <a:pPr marL="594900" lvl="2" indent="-342900">
              <a:spcBef>
                <a:spcPts val="400"/>
              </a:spcBef>
              <a:spcAft>
                <a:spcPts val="0"/>
              </a:spcAft>
              <a:buFont typeface="Arial"/>
              <a:buChar char="•"/>
            </a:pPr>
            <a:r>
              <a:rPr lang="en-GB" sz="2400" dirty="0" smtClean="0"/>
              <a:t>Nurture a sense of common humanity while </a:t>
            </a:r>
            <a:r>
              <a:rPr lang="en-GB" sz="2400" dirty="0"/>
              <a:t>maintaining </a:t>
            </a:r>
            <a:r>
              <a:rPr lang="en-GB" sz="2400" dirty="0" smtClean="0"/>
              <a:t>safety</a:t>
            </a:r>
          </a:p>
          <a:p>
            <a:pPr marL="594900" lvl="2" indent="-342900">
              <a:spcBef>
                <a:spcPts val="400"/>
              </a:spcBef>
              <a:spcAft>
                <a:spcPts val="0"/>
              </a:spcAft>
              <a:buFont typeface="Arial"/>
              <a:buChar char="•"/>
            </a:pPr>
            <a:endParaRPr lang="en-GB" sz="2400" dirty="0"/>
          </a:p>
          <a:p>
            <a:pPr lvl="2" indent="0">
              <a:spcBef>
                <a:spcPts val="400"/>
              </a:spcBef>
              <a:spcAft>
                <a:spcPts val="0"/>
              </a:spcAft>
              <a:buNone/>
            </a:pPr>
            <a:endParaRPr lang="en-GB" sz="2400" dirty="0"/>
          </a:p>
          <a:p>
            <a:pPr lvl="2" indent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1BD89"/>
                </a:solidFill>
                <a:cs typeface="Arial Black"/>
              </a:rPr>
              <a:t>…making conflict less likely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50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0472" y="5372100"/>
            <a:ext cx="1229227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1700" y="1993900"/>
            <a:ext cx="2235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68800" y="5783120"/>
            <a:ext cx="891672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391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80217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02984" y="4978400"/>
            <a:ext cx="19177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05100" y="4978400"/>
            <a:ext cx="0" cy="7874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22800" y="4978400"/>
            <a:ext cx="0" cy="7874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95700" y="3149600"/>
            <a:ext cx="0" cy="27093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</p:cNvCxnSpPr>
          <p:nvPr/>
        </p:nvCxnSpPr>
        <p:spPr>
          <a:xfrm>
            <a:off x="3625850" y="4348163"/>
            <a:ext cx="0" cy="630237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20986" y="316865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3834" y="542752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5885" y="4348164"/>
            <a:ext cx="2179014" cy="2284926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Originating domains: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Patient Community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Staff Team</a:t>
            </a:r>
          </a:p>
          <a:p>
            <a:pPr algn="ctr">
              <a:defRPr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Patient Characteristics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52553" y="1988326"/>
            <a:ext cx="4901403" cy="3790921"/>
            <a:chOff x="952553" y="1988326"/>
            <a:chExt cx="4901403" cy="3790921"/>
          </a:xfrm>
        </p:grpSpPr>
        <p:grpSp>
          <p:nvGrpSpPr>
            <p:cNvPr id="2" name="Group 1"/>
            <p:cNvGrpSpPr/>
            <p:nvPr/>
          </p:nvGrpSpPr>
          <p:grpSpPr>
            <a:xfrm>
              <a:off x="952553" y="2705100"/>
              <a:ext cx="3684690" cy="3074147"/>
              <a:chOff x="952553" y="2705100"/>
              <a:chExt cx="3684690" cy="3074147"/>
            </a:xfrm>
          </p:grpSpPr>
          <p:grpSp>
            <p:nvGrpSpPr>
              <p:cNvPr id="29" name="Group 41"/>
              <p:cNvGrpSpPr/>
              <p:nvPr/>
            </p:nvGrpSpPr>
            <p:grpSpPr>
              <a:xfrm>
                <a:off x="952553" y="2705100"/>
                <a:ext cx="3684690" cy="462601"/>
                <a:chOff x="952553" y="2705100"/>
                <a:chExt cx="3684690" cy="462601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622800" y="2705100"/>
                  <a:ext cx="0" cy="444500"/>
                </a:xfrm>
                <a:prstGeom prst="line">
                  <a:avLst/>
                </a:prstGeom>
                <a:ln w="76200">
                  <a:solidFill>
                    <a:srgbClr val="FFFF00">
                      <a:alpha val="36863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952553" y="3149602"/>
                  <a:ext cx="3684690" cy="18099"/>
                </a:xfrm>
                <a:prstGeom prst="line">
                  <a:avLst/>
                </a:prstGeom>
                <a:ln w="76200">
                  <a:solidFill>
                    <a:srgbClr val="FFFF00">
                      <a:alpha val="36863"/>
                    </a:srgb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952553" y="3149600"/>
                <a:ext cx="0" cy="257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695700" y="3111500"/>
                <a:ext cx="0" cy="4445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382511" y="3127679"/>
                <a:ext cx="0" cy="257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689662" y="4979493"/>
                <a:ext cx="0" cy="7200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628091" y="4637930"/>
                <a:ext cx="16553" cy="34047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689662" y="4988542"/>
                <a:ext cx="972172" cy="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264899" y="5741147"/>
                <a:ext cx="605301" cy="38100"/>
              </a:xfrm>
              <a:prstGeom prst="line">
                <a:avLst/>
              </a:prstGeom>
              <a:ln w="76200">
                <a:solidFill>
                  <a:srgbClr val="FFFF00">
                    <a:alpha val="36863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3420530" y="1988326"/>
              <a:ext cx="2433426" cy="7552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Staff modifier: </a:t>
              </a:r>
              <a:endParaRPr lang="en-US" kern="0" dirty="0">
                <a:solidFill>
                  <a:prstClr val="white"/>
                </a:solidFill>
                <a:cs typeface="Arial"/>
              </a:endParaRPr>
            </a:p>
            <a:p>
              <a:pPr algn="ctr"/>
              <a:r>
                <a:rPr lang="en-US" kern="0" dirty="0">
                  <a:solidFill>
                    <a:prstClr val="white"/>
                  </a:solidFill>
                  <a:cs typeface="Arial"/>
                </a:rPr>
                <a:t>Sharing information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17081" y="3482763"/>
              <a:ext cx="2055127" cy="1155167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prstClr val="white"/>
                  </a:solidFill>
                  <a:cs typeface="Arial"/>
                </a:rPr>
                <a:t>Patient modifier: </a:t>
              </a:r>
              <a:r>
                <a:rPr lang="en-US" kern="0" dirty="0">
                  <a:solidFill>
                    <a:prstClr val="white"/>
                  </a:solidFill>
                  <a:cs typeface="Arial"/>
                </a:rPr>
                <a:t>Sharing information</a:t>
              </a:r>
            </a:p>
          </p:txBody>
        </p:sp>
      </p:grp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Know each other and </a:t>
            </a:r>
            <a:r>
              <a:rPr lang="en-AU" b="1" dirty="0"/>
              <a:t>the Safewards model</a:t>
            </a:r>
          </a:p>
        </p:txBody>
      </p:sp>
    </p:spTree>
    <p:extLst>
      <p:ext uri="{BB962C8B-B14F-4D97-AF65-F5344CB8AC3E}">
        <p14:creationId xmlns:p14="http://schemas.microsoft.com/office/powerpoint/2010/main" val="26193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976" y="3072809"/>
            <a:ext cx="6517758" cy="43451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78195" y="3301406"/>
            <a:ext cx="1487521" cy="125995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2800" b="1" dirty="0" smtClean="0">
                <a:solidFill>
                  <a:srgbClr val="28C2A8"/>
                </a:solidFill>
              </a:rPr>
              <a:t>Task: Getting to know each other </a:t>
            </a:r>
            <a:endParaRPr lang="en-AU" sz="2800" b="1" dirty="0">
              <a:solidFill>
                <a:srgbClr val="28C2A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6498" y="1540396"/>
            <a:ext cx="7025267" cy="3231001"/>
          </a:xfrm>
        </p:spPr>
        <p:txBody>
          <a:bodyPr/>
          <a:lstStyle/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dirty="0" smtClean="0"/>
              <a:t>Where did you grow up? 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dirty="0" smtClean="0"/>
              <a:t>How many children in your family</a:t>
            </a:r>
            <a:r>
              <a:rPr lang="en-US" dirty="0"/>
              <a:t>? </a:t>
            </a:r>
            <a:endParaRPr lang="en-US" dirty="0" smtClean="0"/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dirty="0" smtClean="0"/>
              <a:t>What was one of your childhood </a:t>
            </a:r>
            <a:r>
              <a:rPr lang="en-US" dirty="0"/>
              <a:t>hobbies? </a:t>
            </a:r>
            <a:endParaRPr lang="en-US" dirty="0" smtClean="0"/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dirty="0" smtClean="0"/>
              <a:t>What was your biggest </a:t>
            </a:r>
            <a:r>
              <a:rPr lang="en-US" dirty="0"/>
              <a:t>challenge growing up? </a:t>
            </a:r>
            <a:endParaRPr lang="en-US" dirty="0" smtClean="0"/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en-US" dirty="0" smtClean="0"/>
              <a:t>What was your first job?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Information collected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spcAft>
                <a:spcPts val="1000"/>
              </a:spcAft>
            </a:pPr>
            <a:r>
              <a:rPr lang="en-US" sz="2800" b="1" dirty="0"/>
              <a:t>What </a:t>
            </a:r>
            <a:r>
              <a:rPr lang="en-US" sz="2800" b="1" dirty="0" smtClean="0"/>
              <a:t>information </a:t>
            </a:r>
            <a:r>
              <a:rPr lang="en-US" sz="2800" b="1" dirty="0"/>
              <a:t>do we generally collect about patients</a:t>
            </a:r>
            <a:r>
              <a:rPr lang="en-US" sz="2800" b="1" dirty="0" smtClean="0"/>
              <a:t>?</a:t>
            </a:r>
          </a:p>
          <a:p>
            <a:pPr marL="4572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It</a:t>
            </a:r>
            <a:r>
              <a:rPr lang="en-US" sz="2800" dirty="0"/>
              <a:t> </a:t>
            </a:r>
            <a:r>
              <a:rPr lang="en-US" sz="2800" dirty="0" smtClean="0"/>
              <a:t>is usually negative and often focuses on: </a:t>
            </a:r>
          </a:p>
          <a:p>
            <a:pPr marL="806450" lvl="3" indent="-361950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past history </a:t>
            </a:r>
            <a:r>
              <a:rPr lang="en-US" sz="2400" dirty="0"/>
              <a:t>of psychiatric illness</a:t>
            </a:r>
            <a:endParaRPr lang="en-US" sz="2400" dirty="0" smtClean="0"/>
          </a:p>
          <a:p>
            <a:pPr marL="806450" lvl="3" indent="-361950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risks</a:t>
            </a:r>
            <a:endParaRPr lang="en-US" sz="2400" dirty="0"/>
          </a:p>
          <a:p>
            <a:pPr marL="806450" lvl="3" indent="-361950">
              <a:spcBef>
                <a:spcPts val="400"/>
              </a:spcBef>
              <a:spcAft>
                <a:spcPts val="400"/>
              </a:spcAft>
            </a:pPr>
            <a:r>
              <a:rPr lang="en-US" sz="2400" dirty="0"/>
              <a:t>d</a:t>
            </a:r>
            <a:r>
              <a:rPr lang="en-US" sz="2400" dirty="0" smtClean="0"/>
              <a:t>isabilities</a:t>
            </a:r>
            <a:endParaRPr lang="en-US" sz="2400" dirty="0"/>
          </a:p>
          <a:p>
            <a:pPr marL="457200" lvl="1" indent="-457200">
              <a:spcBef>
                <a:spcPts val="10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Little of the information collected provides a basis for relationship building</a:t>
            </a:r>
          </a:p>
          <a:p>
            <a:pPr lvl="1">
              <a:spcBef>
                <a:spcPts val="1000"/>
              </a:spcBef>
              <a:spcAft>
                <a:spcPts val="400"/>
              </a:spcAft>
            </a:pPr>
            <a:r>
              <a:rPr lang="en-US" sz="2800" b="1" dirty="0"/>
              <a:t>What </a:t>
            </a:r>
            <a:r>
              <a:rPr lang="en-US" sz="2800" b="1" dirty="0" smtClean="0"/>
              <a:t>do </a:t>
            </a:r>
            <a:r>
              <a:rPr lang="en-US" sz="2800" b="1" dirty="0"/>
              <a:t>patients </a:t>
            </a:r>
            <a:r>
              <a:rPr lang="en-US" sz="2800" b="1" dirty="0" smtClean="0"/>
              <a:t>know about </a:t>
            </a:r>
            <a:r>
              <a:rPr lang="en-US" sz="2800" b="1" dirty="0"/>
              <a:t>staff?</a:t>
            </a:r>
          </a:p>
        </p:txBody>
      </p:sp>
    </p:spTree>
    <p:extLst>
      <p:ext uri="{BB962C8B-B14F-4D97-AF65-F5344CB8AC3E}">
        <p14:creationId xmlns:p14="http://schemas.microsoft.com/office/powerpoint/2010/main" val="14182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750" y="427209"/>
            <a:ext cx="7199313" cy="1079500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21A18D"/>
                </a:solidFill>
              </a:rPr>
              <a:t>Task: What non-controversial </a:t>
            </a:r>
            <a:r>
              <a:rPr lang="en-AU" b="1" dirty="0">
                <a:solidFill>
                  <a:srgbClr val="21A18D"/>
                </a:solidFill>
              </a:rPr>
              <a:t>information might you wish to share? </a:t>
            </a:r>
            <a:r>
              <a:rPr lang="en-AU" sz="2400" b="1" dirty="0">
                <a:solidFill>
                  <a:srgbClr val="21278D"/>
                </a:solidFill>
              </a:rPr>
              <a:t/>
            </a:r>
            <a:br>
              <a:rPr lang="en-AU" sz="2400" b="1" dirty="0">
                <a:solidFill>
                  <a:srgbClr val="21278D"/>
                </a:solidFill>
              </a:rPr>
            </a:br>
            <a:endParaRPr lang="en-AU" sz="2400" b="1" dirty="0">
              <a:solidFill>
                <a:srgbClr val="21278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85769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94423"/>
            <a:ext cx="7199313" cy="10795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Examples of non-controversial </a:t>
            </a:r>
            <a:r>
              <a:rPr lang="en-US" sz="2800" b="1" dirty="0" smtClean="0"/>
              <a:t>information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77650"/>
            <a:ext cx="6531274" cy="5054233"/>
          </a:xfrm>
        </p:spPr>
        <p:txBody>
          <a:bodyPr>
            <a:noAutofit/>
          </a:bodyPr>
          <a:lstStyle/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Qualifications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Years of experience working in mental health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Hospitals and various locations worked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Previous jobs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Hobbies and interests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 err="1">
                <a:solidFill>
                  <a:prstClr val="black"/>
                </a:solidFill>
                <a:ea typeface="+mn-ea"/>
                <a:cs typeface="+mn-cs"/>
              </a:rPr>
              <a:t>Favourite</a:t>
            </a: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 TV program and reasons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 err="1">
                <a:solidFill>
                  <a:prstClr val="black"/>
                </a:solidFill>
                <a:ea typeface="+mn-ea"/>
                <a:cs typeface="+mn-cs"/>
              </a:rPr>
              <a:t>Favourite</a:t>
            </a: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 film and why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 err="1">
                <a:solidFill>
                  <a:prstClr val="black"/>
                </a:solidFill>
                <a:ea typeface="+mn-ea"/>
                <a:cs typeface="+mn-cs"/>
              </a:rPr>
              <a:t>Favourite</a:t>
            </a: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 book and why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Preferred music genre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What bad advice have you taken?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What bad advice have you given?</a:t>
            </a:r>
          </a:p>
          <a:p>
            <a:pPr marL="34290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0" dirty="0">
                <a:solidFill>
                  <a:prstClr val="black"/>
                </a:solidFill>
                <a:ea typeface="+mn-ea"/>
                <a:cs typeface="+mn-cs"/>
              </a:rPr>
              <a:t>What is your top life tip?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7293">
            <a:off x="7007601" y="3221664"/>
            <a:ext cx="1871332" cy="1212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01051">
            <a:off x="6518131" y="4442131"/>
            <a:ext cx="1681090" cy="1382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41684" y="1866011"/>
            <a:ext cx="1658679" cy="13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HHS Safewards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HS Safewards Presentation template.pot [Compatibility Mode]" id="{40503164-3BE1-4930-AA91-58F5DF5BEAEA}" vid="{0A7ACF4F-89D8-4DE1-BFF5-41CC766677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1241</Words>
  <Application>Microsoft Office PowerPoint</Application>
  <PresentationFormat>On-screen Show (4:3)</PresentationFormat>
  <Paragraphs>234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DHHS Safewards Presentation template</vt:lpstr>
      <vt:lpstr> </vt:lpstr>
      <vt:lpstr>PowerPoint Presentation</vt:lpstr>
      <vt:lpstr>Background </vt:lpstr>
      <vt:lpstr>Aims</vt:lpstr>
      <vt:lpstr>Know each other and the Safewards model</vt:lpstr>
      <vt:lpstr>Task: Getting to know each other </vt:lpstr>
      <vt:lpstr>Information collected </vt:lpstr>
      <vt:lpstr>Task: What non-controversial information might you wish to share?  </vt:lpstr>
      <vt:lpstr>Examples of non-controversial information </vt:lpstr>
      <vt:lpstr>Know each other in practice</vt:lpstr>
      <vt:lpstr> Know each other in practice</vt:lpstr>
      <vt:lpstr>PowerPoint Presentation</vt:lpstr>
      <vt:lpstr>PowerPoint Presentation</vt:lpstr>
      <vt:lpstr>Know each other fidelity</vt:lpstr>
      <vt:lpstr>Know each other adjustments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Rachel Gwyther</dc:creator>
  <cp:lastModifiedBy>Rachel Gwyther</cp:lastModifiedBy>
  <cp:revision>2</cp:revision>
  <dcterms:created xsi:type="dcterms:W3CDTF">2017-07-12T04:12:40Z</dcterms:created>
  <dcterms:modified xsi:type="dcterms:W3CDTF">2017-07-13T04:12:43Z</dcterms:modified>
</cp:coreProperties>
</file>