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7"/>
  </p:notesMasterIdLst>
  <p:sldIdLst>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A3194-466C-406A-85B2-017B9F029503}" type="datetimeFigureOut">
              <a:rPr lang="en-AU" smtClean="0"/>
              <a:t>13/07/2017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8599C-6D8E-479F-9927-B81DF36EBAB5}" type="slidenum">
              <a:rPr lang="en-AU" smtClean="0"/>
              <a:t>‹#›</a:t>
            </a:fld>
            <a:endParaRPr lang="en-AU"/>
          </a:p>
        </p:txBody>
      </p:sp>
    </p:spTree>
    <p:extLst>
      <p:ext uri="{BB962C8B-B14F-4D97-AF65-F5344CB8AC3E}">
        <p14:creationId xmlns:p14="http://schemas.microsoft.com/office/powerpoint/2010/main" val="382574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Briefly explain the essence of the mutual help meeting (MHM) </a:t>
            </a:r>
          </a:p>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8F7F9BB-70CA-4668-BB2C-8634BA1A4AEF}" type="slidenum">
              <a:rPr lang="en-US" altLang="en-US">
                <a:solidFill>
                  <a:srgbClr val="000000"/>
                </a:solidFill>
              </a:rPr>
              <a:pPr>
                <a:spcBef>
                  <a:spcPct val="0"/>
                </a:spcBef>
              </a:pPr>
              <a:t>1</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http://www.safewards.net/interventions/mutual-help-meeting </a:t>
            </a:r>
          </a:p>
          <a:p>
            <a:endParaRPr lang="en-AU" altLang="en-US" dirty="0"/>
          </a:p>
          <a:p>
            <a:r>
              <a:rPr lang="en-AU" altLang="en-US" dirty="0"/>
              <a:t>Provide examples of how to</a:t>
            </a:r>
            <a:r>
              <a:rPr lang="en-AU" altLang="en-US" baseline="0" dirty="0"/>
              <a:t> prepare for the group</a:t>
            </a:r>
          </a:p>
          <a:p>
            <a:endParaRPr lang="en-AU" altLang="en-US" dirty="0"/>
          </a:p>
          <a:p>
            <a:pPr marL="165638" indent="-165638">
              <a:buFont typeface="Arial" panose="020B0604020202020204" pitchFamily="34" charset="0"/>
              <a:buChar char="•"/>
            </a:pPr>
            <a:r>
              <a:rPr lang="en-AU" altLang="en-US" dirty="0"/>
              <a:t>Prepare the room.</a:t>
            </a:r>
          </a:p>
          <a:p>
            <a:pPr marL="165638" indent="-165638">
              <a:buFont typeface="Arial" panose="020B0604020202020204" pitchFamily="34" charset="0"/>
              <a:buChar char="•"/>
            </a:pPr>
            <a:r>
              <a:rPr lang="en-AU" altLang="en-US" dirty="0"/>
              <a:t>Gather patients and staff.</a:t>
            </a:r>
          </a:p>
          <a:p>
            <a:pPr marL="165638" indent="-165638">
              <a:buFont typeface="Arial" panose="020B0604020202020204" pitchFamily="34" charset="0"/>
              <a:buChar char="•"/>
            </a:pPr>
            <a:r>
              <a:rPr lang="en-AU" altLang="en-US" dirty="0"/>
              <a:t>Prepare contributions and offer support in advance. </a:t>
            </a:r>
          </a:p>
          <a:p>
            <a:endParaRPr lang="en-AU" altLang="en-US" dirty="0"/>
          </a:p>
          <a:p>
            <a:endParaRPr lang="en-AU" altLang="en-US" dirty="0"/>
          </a:p>
          <a:p>
            <a:r>
              <a:rPr lang="en-AU" altLang="en-US" dirty="0"/>
              <a:t>Acknowledge</a:t>
            </a:r>
            <a:r>
              <a:rPr lang="en-AU" altLang="en-US" baseline="0" dirty="0"/>
              <a:t> and support a complaint following your local processes.  This isn’t the forum for complaints.</a:t>
            </a:r>
            <a:endParaRPr lang="en-AU" altLang="en-US" dirty="0"/>
          </a:p>
          <a:p>
            <a:pPr marL="165638" indent="-165638">
              <a:buFont typeface="Arial" panose="020B0604020202020204" pitchFamily="34" charset="0"/>
              <a:buChar char="•"/>
            </a:pPr>
            <a:endParaRPr lang="en-AU"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1CC0D3-FAC6-4E5B-B200-D43F10DB9A5F}" type="slidenum">
              <a:rPr lang="en-US" altLang="en-US">
                <a:solidFill>
                  <a:srgbClr val="000000"/>
                </a:solidFill>
              </a:rPr>
              <a:pPr/>
              <a:t>11</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http://www.safewards.net/interventions/mutual-help-meeting</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050A74-E3F3-4CBD-B5E6-6812C0B11725}" type="slidenum">
              <a:rPr lang="en-US" altLang="en-US">
                <a:solidFill>
                  <a:srgbClr val="000000"/>
                </a:solidFill>
              </a:rPr>
              <a:pPr>
                <a:spcBef>
                  <a:spcPct val="0"/>
                </a:spcBef>
              </a:pPr>
              <a:t>12</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Taken from a PowerPoint from a presentation by Professor Len Bowers </a:t>
            </a:r>
          </a:p>
          <a:p>
            <a:pPr eaLnBrk="1" hangingPunct="1">
              <a:spcBef>
                <a:spcPct val="0"/>
              </a:spcBef>
            </a:pPr>
            <a:endParaRPr lang="en-US"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02FD67C-CDEF-437C-A53D-ED639C997505}" type="slidenum">
              <a:rPr lang="en-US" altLang="en-US">
                <a:solidFill>
                  <a:srgbClr val="000000"/>
                </a:solidFill>
              </a:rPr>
              <a:pPr>
                <a:spcBef>
                  <a:spcPct val="0"/>
                </a:spcBef>
              </a:pPr>
              <a:t>13</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Taken from a PowerPoint from a presentation by Professor Len Bowers </a:t>
            </a:r>
          </a:p>
          <a:p>
            <a:endParaRPr lang="en-AU"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36EAB77-BBBA-4666-A95F-E98B109C0DCE}" type="slidenum">
              <a:rPr lang="en-US" altLang="en-US">
                <a:solidFill>
                  <a:prstClr val="black"/>
                </a:solidFill>
              </a:rPr>
              <a:pPr/>
              <a:t>14</a:t>
            </a:fld>
            <a:endParaRPr lang="en-US" altLang="en-US">
              <a:solidFill>
                <a:prstClr val="black"/>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quick</a:t>
            </a:r>
            <a:r>
              <a:rPr lang="en-US" baseline="0" dirty="0" smtClean="0"/>
              <a:t> refresh of the model (see model refresher slides)</a:t>
            </a:r>
          </a:p>
          <a:p>
            <a:r>
              <a:rPr lang="en-US" baseline="0" dirty="0" smtClean="0"/>
              <a:t>Where/how does MHM fit into the model?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flashpoints and why?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staff modifiers?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http://www.safewards.net/model/technical </a:t>
            </a:r>
          </a:p>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http://www.safewards.net/interventions/mutual-help-meeting</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BF0780-4CFB-451D-BD7E-FEAD34764AFB}" type="slidenum">
              <a:rPr lang="en-US" altLang="en-US">
                <a:solidFill>
                  <a:srgbClr val="000000"/>
                </a:solidFill>
              </a:rPr>
              <a:pPr/>
              <a:t>3</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http://www.safewards.net/interventions/mutual-help-meeting</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831243E-0C9E-4D03-B21B-573CAD5EB138}" type="slidenum">
              <a:rPr lang="en-US" altLang="en-US">
                <a:solidFill>
                  <a:srgbClr val="000000"/>
                </a:solidFill>
              </a:rPr>
              <a:pPr/>
              <a:t>4</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Ask the participants for some examples they have seen in practice</a:t>
            </a:r>
          </a:p>
          <a:p>
            <a:r>
              <a:rPr lang="en-AU" altLang="en-US"/>
              <a:t>The Safewards mutual help meeting video may be useful hear to provide a consumer perspective </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84A1F1C-0DF5-47A3-9CE2-93A4E929939B}" type="slidenum">
              <a:rPr lang="en-US" altLang="en-US">
                <a:solidFill>
                  <a:srgbClr val="000000"/>
                </a:solidFill>
              </a:rPr>
              <a:pPr/>
              <a:t>6</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http://www.safewards.net/interventions/mutual-help-meeting</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8010D64-A70E-421D-BE59-E3F09D935CCF}" type="slidenum">
              <a:rPr lang="en-US" altLang="en-US">
                <a:solidFill>
                  <a:srgbClr val="000000"/>
                </a:solidFill>
              </a:rPr>
              <a:pPr/>
              <a:t>7</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http://www.safewards.net/interventions/mutual-help-meeting</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31882A8-967F-4764-AB2E-3AEA525B23B7}" type="slidenum">
              <a:rPr lang="en-US" altLang="en-US">
                <a:solidFill>
                  <a:srgbClr val="000000"/>
                </a:solidFill>
              </a:rPr>
              <a:pPr/>
              <a:t>8</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Here are some examples of offers and request you may wish to add (fromhttp://www.safewards.net/images/pdf/Mutual%20Help%20Meeting%20website%20download.pdf) </a:t>
            </a:r>
          </a:p>
          <a:p>
            <a:pPr marL="172978" indent="-172978" eaLnBrk="1" hangingPunct="1">
              <a:buFont typeface="Arial" panose="020B0604020202020204" pitchFamily="34" charset="0"/>
              <a:buChar char="•"/>
              <a:defRPr/>
            </a:pPr>
            <a:r>
              <a:rPr lang="en-US" altLang="en-US" dirty="0">
                <a:latin typeface="Arial" panose="020B0604020202020204" pitchFamily="34" charset="0"/>
              </a:rPr>
              <a:t>Share knowledge and experience about care and services </a:t>
            </a:r>
          </a:p>
          <a:p>
            <a:pPr marL="172978" indent="-172978" eaLnBrk="1" hangingPunct="1">
              <a:buFont typeface="Arial" panose="020B0604020202020204" pitchFamily="34" charset="0"/>
              <a:buChar char="•"/>
              <a:defRPr/>
            </a:pPr>
            <a:r>
              <a:rPr lang="en-US" altLang="en-US" dirty="0">
                <a:latin typeface="Arial" panose="020B0604020202020204" pitchFamily="34" charset="0"/>
              </a:rPr>
              <a:t>Support each other in practical tasks</a:t>
            </a:r>
          </a:p>
          <a:p>
            <a:pPr marL="172978" indent="-172978" eaLnBrk="1" hangingPunct="1">
              <a:buFont typeface="Arial" panose="020B0604020202020204" pitchFamily="34" charset="0"/>
              <a:buChar char="•"/>
              <a:defRPr/>
            </a:pPr>
            <a:r>
              <a:rPr lang="en-US" altLang="en-US" dirty="0">
                <a:latin typeface="Arial" panose="020B0604020202020204" pitchFamily="34" charset="0"/>
              </a:rPr>
              <a:t>Encourage each other to take part in structured activities</a:t>
            </a:r>
          </a:p>
          <a:p>
            <a:pPr marL="172978" indent="-172978" eaLnBrk="1" hangingPunct="1">
              <a:buFont typeface="Arial" panose="020B0604020202020204" pitchFamily="34" charset="0"/>
              <a:buChar char="•"/>
              <a:defRPr/>
            </a:pPr>
            <a:r>
              <a:rPr lang="en-US" altLang="en-US" dirty="0">
                <a:latin typeface="Arial" panose="020B0604020202020204" pitchFamily="34" charset="0"/>
              </a:rPr>
              <a:t>Accompany each other on walks or activates </a:t>
            </a:r>
          </a:p>
          <a:p>
            <a:pPr marL="172978" indent="-172978" eaLnBrk="1" hangingPunct="1">
              <a:buFont typeface="Arial" panose="020B0604020202020204" pitchFamily="34" charset="0"/>
              <a:buChar char="•"/>
              <a:defRPr/>
            </a:pPr>
            <a:r>
              <a:rPr lang="en-US" altLang="en-US" dirty="0">
                <a:latin typeface="Arial" panose="020B0604020202020204" pitchFamily="34" charset="0"/>
              </a:rPr>
              <a:t>Play games such as cards or table tennis</a:t>
            </a:r>
          </a:p>
          <a:p>
            <a:pPr marL="172978" indent="-172978" eaLnBrk="1" hangingPunct="1">
              <a:buFont typeface="Arial" panose="020B0604020202020204" pitchFamily="34" charset="0"/>
              <a:buChar char="•"/>
              <a:defRPr/>
            </a:pPr>
            <a:r>
              <a:rPr lang="en-US" altLang="en-US" dirty="0">
                <a:latin typeface="Arial" panose="020B0604020202020204" pitchFamily="34" charset="0"/>
              </a:rPr>
              <a:t>Discuss current affairs </a:t>
            </a:r>
          </a:p>
          <a:p>
            <a:pPr marL="172978" indent="-172978" eaLnBrk="1" hangingPunct="1">
              <a:buFont typeface="Arial" panose="020B0604020202020204" pitchFamily="34" charset="0"/>
              <a:buChar char="•"/>
              <a:defRPr/>
            </a:pPr>
            <a:r>
              <a:rPr lang="en-US" altLang="en-US" dirty="0">
                <a:latin typeface="Arial" panose="020B0604020202020204" pitchFamily="34" charset="0"/>
              </a:rPr>
              <a:t>Spend time with people</a:t>
            </a:r>
          </a:p>
          <a:p>
            <a:pPr marL="172978" indent="-172978" eaLnBrk="1" hangingPunct="1">
              <a:buFont typeface="Arial" panose="020B0604020202020204" pitchFamily="34" charset="0"/>
              <a:buChar char="•"/>
              <a:defRPr/>
            </a:pPr>
            <a:r>
              <a:rPr lang="en-US" altLang="en-US" dirty="0">
                <a:latin typeface="Arial" panose="020B0604020202020204" pitchFamily="34" charset="0"/>
              </a:rPr>
              <a:t>Share coping strategies, such as relaxation techniques </a:t>
            </a:r>
          </a:p>
          <a:p>
            <a:pPr marL="172978" indent="-172978" eaLnBrk="1" hangingPunct="1">
              <a:buFont typeface="Arial" panose="020B0604020202020204" pitchFamily="34" charset="0"/>
              <a:buChar char="•"/>
              <a:defRPr/>
            </a:pPr>
            <a:r>
              <a:rPr lang="en-US" altLang="en-US" dirty="0">
                <a:latin typeface="Arial" panose="020B0604020202020204" pitchFamily="34" charset="0"/>
              </a:rPr>
              <a:t>Make a drink for someone else </a:t>
            </a:r>
          </a:p>
          <a:p>
            <a:pPr marL="172978" indent="-172978" eaLnBrk="1" hangingPunct="1">
              <a:buFont typeface="Arial" panose="020B0604020202020204" pitchFamily="34" charset="0"/>
              <a:buChar char="•"/>
              <a:defRPr/>
            </a:pPr>
            <a:r>
              <a:rPr lang="en-US" altLang="en-US" dirty="0">
                <a:latin typeface="Arial" panose="020B0604020202020204" pitchFamily="34" charset="0"/>
              </a:rPr>
              <a:t>Sit next to someone at meal times </a:t>
            </a:r>
          </a:p>
          <a:p>
            <a:pPr marL="172978" indent="-172978" eaLnBrk="1" hangingPunct="1">
              <a:buFont typeface="Arial" panose="020B0604020202020204" pitchFamily="34" charset="0"/>
              <a:buChar char="•"/>
              <a:defRPr/>
            </a:pPr>
            <a:r>
              <a:rPr lang="en-US" altLang="en-US" dirty="0">
                <a:latin typeface="Arial" panose="020B0604020202020204" pitchFamily="34" charset="0"/>
              </a:rPr>
              <a:t>Say good morning</a:t>
            </a:r>
          </a:p>
          <a:p>
            <a:pPr marL="172978" indent="-172978" eaLnBrk="1" hangingPunct="1">
              <a:buFont typeface="Arial" panose="020B0604020202020204" pitchFamily="34" charset="0"/>
              <a:buChar char="•"/>
              <a:defRPr/>
            </a:pPr>
            <a:r>
              <a:rPr lang="en-US" altLang="en-US" dirty="0">
                <a:latin typeface="Arial" panose="020B0604020202020204" pitchFamily="34" charset="0"/>
              </a:rPr>
              <a:t>Ask how someone else is feeling </a:t>
            </a:r>
          </a:p>
          <a:p>
            <a:pPr marL="172978" indent="-172978" eaLnBrk="1" hangingPunct="1">
              <a:buFont typeface="Arial" panose="020B0604020202020204" pitchFamily="34" charset="0"/>
              <a:buChar char="•"/>
              <a:defRPr/>
            </a:pPr>
            <a:r>
              <a:rPr lang="en-US" altLang="en-US" dirty="0">
                <a:latin typeface="Arial" panose="020B0604020202020204" pitchFamily="34" charset="0"/>
              </a:rPr>
              <a:t>Listen to music or watch TV with someone and talk about it afterwards </a:t>
            </a:r>
          </a:p>
          <a:p>
            <a:pPr>
              <a:defRPr/>
            </a:pPr>
            <a:endParaRPr lang="en-US"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9572" indent="-288297">
              <a:spcBef>
                <a:spcPct val="30000"/>
              </a:spcBef>
              <a:defRPr sz="1200">
                <a:solidFill>
                  <a:schemeClr val="tx1"/>
                </a:solidFill>
                <a:latin typeface="Calibri" panose="020F0502020204030204" pitchFamily="34" charset="0"/>
                <a:ea typeface="MS PGothic" panose="020B0600070205080204" pitchFamily="34" charset="-128"/>
              </a:defRPr>
            </a:lvl2pPr>
            <a:lvl3pPr marL="1153187" indent="-230637">
              <a:spcBef>
                <a:spcPct val="30000"/>
              </a:spcBef>
              <a:defRPr sz="1200">
                <a:solidFill>
                  <a:schemeClr val="tx1"/>
                </a:solidFill>
                <a:latin typeface="Calibri" panose="020F0502020204030204" pitchFamily="34" charset="0"/>
                <a:ea typeface="MS PGothic" panose="020B0600070205080204" pitchFamily="34" charset="-128"/>
              </a:defRPr>
            </a:lvl3pPr>
            <a:lvl4pPr marL="1614462" indent="-230637">
              <a:spcBef>
                <a:spcPct val="30000"/>
              </a:spcBef>
              <a:defRPr sz="1200">
                <a:solidFill>
                  <a:schemeClr val="tx1"/>
                </a:solidFill>
                <a:latin typeface="Calibri" panose="020F0502020204030204" pitchFamily="34" charset="0"/>
                <a:ea typeface="MS PGothic" panose="020B0600070205080204" pitchFamily="34" charset="-128"/>
              </a:defRPr>
            </a:lvl4pPr>
            <a:lvl5pPr marL="2075737" indent="-230637">
              <a:spcBef>
                <a:spcPct val="30000"/>
              </a:spcBef>
              <a:defRPr sz="1200">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13E6A0-183B-4099-8F6D-AF516F33F2DE}" type="slidenum">
              <a:rPr lang="en-US" altLang="en-US">
                <a:solidFill>
                  <a:srgbClr val="000000"/>
                </a:solidFill>
              </a:rPr>
              <a:pPr>
                <a:spcBef>
                  <a:spcPct val="0"/>
                </a:spcBef>
              </a:pPr>
              <a:t>9</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http://www.safewards.net/interventions/mutual-help-meeting </a:t>
            </a:r>
          </a:p>
          <a:p>
            <a:endParaRPr lang="en-AU" altLang="en-US" dirty="0"/>
          </a:p>
          <a:p>
            <a:r>
              <a:rPr lang="en-AU" altLang="en-US" dirty="0"/>
              <a:t>Provide examples of how to</a:t>
            </a:r>
            <a:r>
              <a:rPr lang="en-AU" altLang="en-US" baseline="0" dirty="0"/>
              <a:t> prepare for the group</a:t>
            </a:r>
          </a:p>
          <a:p>
            <a:endParaRPr lang="en-AU" altLang="en-US" dirty="0"/>
          </a:p>
          <a:p>
            <a:pPr marL="165638" indent="-165638">
              <a:buFont typeface="Arial" panose="020B0604020202020204" pitchFamily="34" charset="0"/>
              <a:buChar char="•"/>
            </a:pPr>
            <a:r>
              <a:rPr lang="en-AU" altLang="en-US" dirty="0"/>
              <a:t>Prepare the room.</a:t>
            </a:r>
          </a:p>
          <a:p>
            <a:pPr marL="165638" indent="-165638">
              <a:buFont typeface="Arial" panose="020B0604020202020204" pitchFamily="34" charset="0"/>
              <a:buChar char="•"/>
            </a:pPr>
            <a:r>
              <a:rPr lang="en-AU" altLang="en-US" dirty="0"/>
              <a:t>Gather patients and staff.</a:t>
            </a:r>
          </a:p>
          <a:p>
            <a:pPr marL="165638" indent="-165638">
              <a:buFont typeface="Arial" panose="020B0604020202020204" pitchFamily="34" charset="0"/>
              <a:buChar char="•"/>
            </a:pPr>
            <a:r>
              <a:rPr lang="en-AU" altLang="en-US" dirty="0"/>
              <a:t>Prepare contributions and offer support in advance. </a:t>
            </a:r>
          </a:p>
          <a:p>
            <a:endParaRPr lang="en-AU" altLang="en-US" dirty="0"/>
          </a:p>
          <a:p>
            <a:endParaRPr lang="en-AU" altLang="en-US" dirty="0"/>
          </a:p>
          <a:p>
            <a:r>
              <a:rPr lang="en-AU" altLang="en-US" dirty="0"/>
              <a:t>Acknowledge</a:t>
            </a:r>
            <a:r>
              <a:rPr lang="en-AU" altLang="en-US" baseline="0" dirty="0"/>
              <a:t> and support a complaint following your local processes.  This isn’t the forum for complaints.</a:t>
            </a:r>
            <a:endParaRPr lang="en-AU" altLang="en-US" dirty="0"/>
          </a:p>
          <a:p>
            <a:pPr marL="165638" indent="-165638">
              <a:buFont typeface="Arial" panose="020B0604020202020204" pitchFamily="34" charset="0"/>
              <a:buChar char="•"/>
            </a:pPr>
            <a:endParaRPr lang="en-AU"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572" indent="-288297">
              <a:defRPr>
                <a:solidFill>
                  <a:schemeClr val="tx1"/>
                </a:solidFill>
                <a:latin typeface="Calibri" panose="020F0502020204030204" pitchFamily="34" charset="0"/>
                <a:ea typeface="MS PGothic" panose="020B0600070205080204" pitchFamily="34" charset="-128"/>
              </a:defRPr>
            </a:lvl2pPr>
            <a:lvl3pPr marL="1153187" indent="-230637">
              <a:defRPr>
                <a:solidFill>
                  <a:schemeClr val="tx1"/>
                </a:solidFill>
                <a:latin typeface="Calibri" panose="020F0502020204030204" pitchFamily="34" charset="0"/>
                <a:ea typeface="MS PGothic" panose="020B0600070205080204" pitchFamily="34" charset="-128"/>
              </a:defRPr>
            </a:lvl3pPr>
            <a:lvl4pPr marL="1614462" indent="-230637">
              <a:defRPr>
                <a:solidFill>
                  <a:schemeClr val="tx1"/>
                </a:solidFill>
                <a:latin typeface="Calibri" panose="020F0502020204030204" pitchFamily="34" charset="0"/>
                <a:ea typeface="MS PGothic" panose="020B0600070205080204" pitchFamily="34" charset="-128"/>
              </a:defRPr>
            </a:lvl4pPr>
            <a:lvl5pPr marL="2075737" indent="-230637">
              <a:defRPr>
                <a:solidFill>
                  <a:schemeClr val="tx1"/>
                </a:solidFill>
                <a:latin typeface="Calibri" panose="020F0502020204030204" pitchFamily="34" charset="0"/>
                <a:ea typeface="MS PGothic" panose="020B0600070205080204" pitchFamily="34" charset="-128"/>
              </a:defRPr>
            </a:lvl5pPr>
            <a:lvl6pPr marL="2537011"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828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9562"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0837" indent="-230637" defTabSz="4612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1CC0D3-FAC6-4E5B-B200-D43F10DB9A5F}" type="slidenum">
              <a:rPr lang="en-US" altLang="en-US">
                <a:solidFill>
                  <a:srgbClr val="000000"/>
                </a:solidFill>
              </a:rPr>
              <a:pPr/>
              <a:t>10</a:t>
            </a:fld>
            <a:endParaRPr lang="en-US" altLang="en-US">
              <a:solidFill>
                <a:srgbClr val="000000"/>
              </a:solidFill>
            </a:endParaRPr>
          </a:p>
        </p:txBody>
      </p:sp>
      <p:sp>
        <p:nvSpPr>
          <p:cNvPr id="2" name="Date Placeholder 1"/>
          <p:cNvSpPr>
            <a:spLocks noGrp="1"/>
          </p:cNvSpPr>
          <p:nvPr>
            <p:ph type="dt" idx="10"/>
          </p:nvPr>
        </p:nvSpPr>
        <p:spPr/>
        <p:txBody>
          <a:bodyPr/>
          <a:lstStyle/>
          <a:p>
            <a:pPr>
              <a:defRPr/>
            </a:pPr>
            <a:r>
              <a:rPr lang="en-US" altLang="en-US">
                <a:solidFill>
                  <a:prstClr val="black"/>
                </a:solidFill>
              </a:rPr>
              <a:t>Safewards Victoria</a:t>
            </a:r>
          </a:p>
        </p:txBody>
      </p:sp>
      <p:sp>
        <p:nvSpPr>
          <p:cNvPr id="3" name="Footer Placeholder 2"/>
          <p:cNvSpPr>
            <a:spLocks noGrp="1"/>
          </p:cNvSpPr>
          <p:nvPr>
            <p:ph type="ftr" sz="quarter" idx="11"/>
          </p:nvPr>
        </p:nvSpPr>
        <p:spPr/>
        <p:txBody>
          <a:bodyPr/>
          <a:lstStyle/>
          <a:p>
            <a:pPr>
              <a:defRPr/>
            </a:pPr>
            <a:r>
              <a:rPr lang="en-AU">
                <a:solidFill>
                  <a:prstClr val="black"/>
                </a:solidFill>
              </a:rPr>
              <a:t>Train the Trainer  |  DAY TWO</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50674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0278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3959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1866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96247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7894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a:t>Click to edit Master title style</a:t>
            </a:r>
          </a:p>
        </p:txBody>
      </p:sp>
      <p:sp>
        <p:nvSpPr>
          <p:cNvPr id="3" name="Content Placeholder 2"/>
          <p:cNvSpPr>
            <a:spLocks noGrp="1"/>
          </p:cNvSpPr>
          <p:nvPr>
            <p:ph idx="1"/>
          </p:nvPr>
        </p:nvSpPr>
        <p:spPr>
          <a:xfrm>
            <a:off x="539750" y="1619250"/>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B9D487AD-84C4-47AB-AB4A-8AA7997A8B2B}" type="datetime4">
              <a:rPr lang="en-AU"/>
              <a:pPr>
                <a:defRPr/>
              </a:pPr>
              <a:t>13 July 2017</a:t>
            </a:fld>
            <a:endParaRPr lang="en-AU"/>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AU"/>
          </a:p>
        </p:txBody>
      </p:sp>
      <p:sp>
        <p:nvSpPr>
          <p:cNvPr id="6" name="Slide Number Placeholder 5"/>
          <p:cNvSpPr>
            <a:spLocks noGrp="1"/>
          </p:cNvSpPr>
          <p:nvPr>
            <p:ph type="sldNum" sz="quarter" idx="12"/>
          </p:nvPr>
        </p:nvSpPr>
        <p:spPr>
          <a:xfrm>
            <a:off x="8243888" y="6480175"/>
            <a:ext cx="539750" cy="374650"/>
          </a:xfrm>
        </p:spPr>
        <p:txBody>
          <a:bodyPr/>
          <a:lstStyle>
            <a:lvl1pPr>
              <a:defRPr>
                <a:latin typeface="Calibri" panose="020F0502020204030204" pitchFamily="34" charset="0"/>
              </a:defRPr>
            </a:lvl1pPr>
          </a:lstStyle>
          <a:p>
            <a:fld id="{D2B5A945-1A6A-44EE-8383-841C04706967}" type="slidenum">
              <a:rPr lang="en-AU" altLang="en-US"/>
              <a:pPr/>
              <a:t>‹#›</a:t>
            </a:fld>
            <a:endParaRPr lang="en-AU" altLang="en-US"/>
          </a:p>
        </p:txBody>
      </p:sp>
    </p:spTree>
    <p:extLst>
      <p:ext uri="{BB962C8B-B14F-4D97-AF65-F5344CB8AC3E}">
        <p14:creationId xmlns:p14="http://schemas.microsoft.com/office/powerpoint/2010/main" val="255839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S PGothic" pitchFamily="34" charset="-128"/>
              </a:defRPr>
            </a:lvl1pPr>
          </a:lstStyle>
          <a:p>
            <a:pPr>
              <a:defRPr/>
            </a:pPr>
            <a:fld id="{C1B2C3CE-33F3-4D0B-8919-796A752D53F4}" type="datetimeFigureOut">
              <a:rPr lang="en-US"/>
              <a:pPr>
                <a:defRPr/>
              </a:pPr>
              <a:t>7/13/2017</a:t>
            </a:fld>
            <a:endParaRPr lang="en-US"/>
          </a:p>
        </p:txBody>
      </p:sp>
      <p:sp>
        <p:nvSpPr>
          <p:cNvPr id="3"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D3EEF2FF-14C4-44DB-800B-2001A9D3A48B}" type="slidenum">
              <a:rPr lang="en-US" altLang="en-US"/>
              <a:pPr/>
              <a:t>‹#›</a:t>
            </a:fld>
            <a:endParaRPr lang="en-US" altLang="en-US"/>
          </a:p>
        </p:txBody>
      </p:sp>
    </p:spTree>
    <p:extLst>
      <p:ext uri="{BB962C8B-B14F-4D97-AF65-F5344CB8AC3E}">
        <p14:creationId xmlns:p14="http://schemas.microsoft.com/office/powerpoint/2010/main" val="352904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311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0658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1274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616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197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25341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prstClr val="black">
                    <a:lumMod val="65000"/>
                    <a:lumOff val="35000"/>
                  </a:prstClr>
                </a:solidFill>
                <a:latin typeface="Arial" panose="020B0604020202020204" pitchFamily="34" charset="0"/>
                <a:ea typeface="ＭＳ Ｐゴシック" pitchFamily="34" charset="-128"/>
              </a:defRPr>
            </a:lvl1pPr>
          </a:lstStyle>
          <a:p>
            <a:pPr defTabSz="457200" eaLnBrk="0" fontAlgn="base" hangingPunct="0">
              <a:spcBef>
                <a:spcPct val="0"/>
              </a:spcBef>
              <a:spcAft>
                <a:spcPct val="0"/>
              </a:spcAft>
              <a:defRPr/>
            </a:pPr>
            <a:fld id="{D2B8AD2C-0B6C-437D-9E4E-8233EF79896B}" type="datetime4">
              <a:rPr lang="en-AU"/>
              <a:pPr defTabSz="457200" eaLnBrk="0" fontAlgn="base" hangingPunct="0">
                <a:spcBef>
                  <a:spcPct val="0"/>
                </a:spcBef>
                <a:spcAft>
                  <a:spcPct val="0"/>
                </a:spcAft>
                <a:defRPr/>
              </a:pPr>
              <a:t>13 July 2017</a:t>
            </a:fld>
            <a:endParaRPr lang="en-AU"/>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prstClr val="black">
                    <a:lumMod val="65000"/>
                    <a:lumOff val="35000"/>
                  </a:prstClr>
                </a:solidFill>
                <a:latin typeface="Arial" panose="020B0604020202020204" pitchFamily="34" charset="0"/>
                <a:ea typeface="ＭＳ Ｐゴシック" pitchFamily="34" charset="-128"/>
              </a:defRPr>
            </a:lvl1pPr>
          </a:lstStyle>
          <a:p>
            <a:pPr defTabSz="457200" eaLnBrk="0" fontAlgn="base" hangingPunct="0">
              <a:spcBef>
                <a:spcPct val="0"/>
              </a:spcBef>
              <a:spcAft>
                <a:spcPct val="0"/>
              </a:spcAft>
              <a:defRPr/>
            </a:pPr>
            <a:endParaRPr lang="en-AU"/>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latin typeface="Arial" panose="020B0604020202020204" pitchFamily="34" charset="0"/>
              </a:defRPr>
            </a:lvl1pPr>
          </a:lstStyle>
          <a:p>
            <a:pPr defTabSz="457200" eaLnBrk="0" fontAlgn="base" hangingPunct="0">
              <a:spcBef>
                <a:spcPct val="0"/>
              </a:spcBef>
              <a:spcAft>
                <a:spcPct val="0"/>
              </a:spcAft>
            </a:pPr>
            <a:fld id="{CF5D115A-4316-479D-BA2F-2DF61C24297B}" type="slidenum">
              <a:rPr lang="en-AU" altLang="en-US">
                <a:ea typeface="MS PGothic" panose="020B0600070205080204" pitchFamily="34" charset="-128"/>
              </a:rPr>
              <a:pPr defTabSz="457200" eaLnBrk="0" fontAlgn="base" hangingPunct="0">
                <a:spcBef>
                  <a:spcPct val="0"/>
                </a:spcBef>
                <a:spcAft>
                  <a:spcPct val="0"/>
                </a:spcAft>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130854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457200" rtl="0" eaLnBrk="0" fontAlgn="base" hangingPunct="0">
        <a:spcBef>
          <a:spcPct val="0"/>
        </a:spcBef>
        <a:spcAft>
          <a:spcPct val="0"/>
        </a:spcAft>
        <a:defRPr sz="2400" kern="120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0" fontAlgn="base" hangingPunct="0">
        <a:lnSpc>
          <a:spcPct val="110000"/>
        </a:lnSpc>
        <a:spcBef>
          <a:spcPts val="800"/>
        </a:spcBef>
        <a:spcAft>
          <a:spcPts val="800"/>
        </a:spcAft>
        <a:defRPr sz="2200" b="1" kern="1200">
          <a:solidFill>
            <a:srgbClr val="201547"/>
          </a:solidFill>
          <a:latin typeface="+mn-lt"/>
          <a:ea typeface="MS PGothic" pitchFamily="34" charset="-128"/>
          <a:cs typeface="ＭＳ Ｐゴシック" charset="0"/>
        </a:defRPr>
      </a:lvl1pPr>
      <a:lvl2pPr algn="l" defTabSz="457200" rtl="0" eaLnBrk="0" fontAlgn="base" hangingPunct="0">
        <a:lnSpc>
          <a:spcPct val="110000"/>
        </a:lnSpc>
        <a:spcBef>
          <a:spcPct val="0"/>
        </a:spcBef>
        <a:spcAft>
          <a:spcPts val="800"/>
        </a:spcAft>
        <a:defRPr sz="2000" kern="1200">
          <a:solidFill>
            <a:schemeClr val="tx1"/>
          </a:solidFill>
          <a:latin typeface="+mn-lt"/>
          <a:ea typeface="MS PGothic" pitchFamily="34" charset="-128"/>
          <a:cs typeface="+mn-cs"/>
        </a:defRPr>
      </a:lvl2pPr>
      <a:lvl3pPr marL="250825"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3pPr>
      <a:lvl4pPr marL="503238"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396983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83568" y="4149080"/>
            <a:ext cx="6513513" cy="1017588"/>
          </a:xfrm>
        </p:spPr>
        <p:txBody>
          <a:bodyPr/>
          <a:lstStyle/>
          <a:p>
            <a:pPr eaLnBrk="1" hangingPunct="1"/>
            <a:r>
              <a:rPr lang="en-AU" altLang="en-US" sz="2200" dirty="0">
                <a:latin typeface="Arial" panose="020B0604020202020204" pitchFamily="34" charset="0"/>
                <a:cs typeface="Arial" panose="020B0604020202020204" pitchFamily="34" charset="0"/>
              </a:rPr>
              <a:t>Mutual Help </a:t>
            </a:r>
            <a:r>
              <a:rPr lang="en-AU" altLang="en-US" sz="2200" dirty="0" smtClean="0">
                <a:latin typeface="Arial" panose="020B0604020202020204" pitchFamily="34" charset="0"/>
                <a:cs typeface="Arial" panose="020B0604020202020204" pitchFamily="34" charset="0"/>
              </a:rPr>
              <a:t>Meeting Refresher </a:t>
            </a:r>
            <a:endParaRPr lang="en-AU" alt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25965" t="16377" r="43684" b="6548"/>
          <a:stretch/>
        </p:blipFill>
        <p:spPr>
          <a:xfrm rot="634693">
            <a:off x="5360005" y="2217917"/>
            <a:ext cx="2316932" cy="3307990"/>
          </a:xfrm>
          <a:prstGeom prst="rect">
            <a:avLst/>
          </a:prstGeom>
          <a:ln>
            <a:noFill/>
          </a:ln>
          <a:effectLst>
            <a:outerShdw blurRad="292100" dist="139700" dir="2700000" algn="tl" rotWithShape="0">
              <a:srgbClr val="333333">
                <a:alpha val="65000"/>
              </a:srgbClr>
            </a:outerShdw>
          </a:effectLst>
        </p:spPr>
      </p:pic>
      <p:sp>
        <p:nvSpPr>
          <p:cNvPr id="4" name="Title 3"/>
          <p:cNvSpPr txBox="1">
            <a:spLocks/>
          </p:cNvSpPr>
          <p:nvPr/>
        </p:nvSpPr>
        <p:spPr bwMode="auto">
          <a:xfrm>
            <a:off x="539552" y="1484784"/>
            <a:ext cx="6513072" cy="15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0" fontAlgn="base" hangingPunct="0">
              <a:spcBef>
                <a:spcPct val="0"/>
              </a:spcBef>
              <a:spcAft>
                <a:spcPct val="0"/>
              </a:spcAft>
              <a:defRPr sz="3200" kern="1200" baseline="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r>
              <a:rPr lang="en-AU" sz="5400" b="1" smtClean="0"/>
              <a:t>Safewards</a:t>
            </a:r>
            <a:endParaRPr lang="en-AU" sz="5400" b="1" dirty="0"/>
          </a:p>
        </p:txBody>
      </p:sp>
    </p:spTree>
    <p:extLst>
      <p:ext uri="{BB962C8B-B14F-4D97-AF65-F5344CB8AC3E}">
        <p14:creationId xmlns:p14="http://schemas.microsoft.com/office/powerpoint/2010/main" val="350802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9750" y="381000"/>
            <a:ext cx="7199313" cy="868363"/>
          </a:xfrm>
        </p:spPr>
        <p:txBody>
          <a:bodyPr lIns="91440" tIns="45720" rIns="91440" bIns="45720" anchor="t"/>
          <a:lstStyle/>
          <a:p>
            <a:pPr algn="ctr" eaLnBrk="1" hangingPunct="1">
              <a:defRPr/>
            </a:pPr>
            <a:r>
              <a:rPr lang="en-US" altLang="en-US" b="1" dirty="0">
                <a:cs typeface="Arial" pitchFamily="34" charset="0"/>
              </a:rPr>
              <a:t>Staff roles</a:t>
            </a:r>
          </a:p>
        </p:txBody>
      </p:sp>
      <p:sp>
        <p:nvSpPr>
          <p:cNvPr id="43011" name="Content Placeholder 2"/>
          <p:cNvSpPr>
            <a:spLocks noGrp="1"/>
          </p:cNvSpPr>
          <p:nvPr>
            <p:ph idx="1"/>
          </p:nvPr>
        </p:nvSpPr>
        <p:spPr>
          <a:xfrm>
            <a:off x="465138" y="1789113"/>
            <a:ext cx="5309082" cy="4854575"/>
          </a:xfrm>
        </p:spPr>
        <p:txBody>
          <a:bodyPr lIns="91440" tIns="45720" rIns="91440" bIns="45720"/>
          <a:lstStyle/>
          <a:p>
            <a:pPr lvl="1" eaLnBrk="1" hangingPunct="1">
              <a:spcAft>
                <a:spcPct val="0"/>
              </a:spcAft>
            </a:pPr>
            <a:r>
              <a:rPr lang="en-US" altLang="en-US" b="1" dirty="0"/>
              <a:t>Prepare for the group</a:t>
            </a:r>
          </a:p>
          <a:p>
            <a:pPr marL="594900" lvl="2" indent="-342900" eaLnBrk="1" hangingPunct="1">
              <a:spcAft>
                <a:spcPct val="0"/>
              </a:spcAft>
            </a:pPr>
            <a:r>
              <a:rPr lang="en-US" altLang="en-US" dirty="0"/>
              <a:t>Room</a:t>
            </a:r>
          </a:p>
          <a:p>
            <a:pPr marL="594900" lvl="2" indent="-342900" eaLnBrk="1" hangingPunct="1">
              <a:spcAft>
                <a:spcPct val="0"/>
              </a:spcAft>
            </a:pPr>
            <a:r>
              <a:rPr lang="en-US" altLang="en-US" dirty="0"/>
              <a:t>Support people</a:t>
            </a:r>
          </a:p>
          <a:p>
            <a:pPr marL="594900" lvl="2" indent="-342900" eaLnBrk="1" hangingPunct="1">
              <a:spcAft>
                <a:spcPct val="0"/>
              </a:spcAft>
            </a:pPr>
            <a:r>
              <a:rPr lang="en-US" altLang="en-US" dirty="0"/>
              <a:t>Resources (agenda, flyer, poster, minutes, news)</a:t>
            </a:r>
          </a:p>
          <a:p>
            <a:pPr marL="594900" lvl="2" indent="-342900" eaLnBrk="1" hangingPunct="1">
              <a:spcAft>
                <a:spcPct val="0"/>
              </a:spcAft>
            </a:pPr>
            <a:r>
              <a:rPr lang="en-AU" altLang="en-US" dirty="0"/>
              <a:t>Ideally first thing in the morning</a:t>
            </a:r>
          </a:p>
          <a:p>
            <a:pPr marL="594900" lvl="2" indent="-342900" eaLnBrk="1" hangingPunct="1">
              <a:spcAft>
                <a:spcPct val="0"/>
              </a:spcAft>
            </a:pPr>
            <a:r>
              <a:rPr lang="en-AU" altLang="en-US" dirty="0"/>
              <a:t>Preferably every day (at least 3/week)</a:t>
            </a:r>
          </a:p>
          <a:p>
            <a:pPr marL="594900" lvl="2" indent="-342900" eaLnBrk="1" hangingPunct="1">
              <a:spcAft>
                <a:spcPct val="0"/>
              </a:spcAft>
            </a:pPr>
            <a:r>
              <a:rPr lang="en-AU" altLang="en-US" dirty="0"/>
              <a:t>Protected space/time</a:t>
            </a:r>
          </a:p>
          <a:p>
            <a:pPr marL="594900" lvl="2" indent="-342900" eaLnBrk="1" hangingPunct="1">
              <a:spcAft>
                <a:spcPct val="0"/>
              </a:spcAft>
            </a:pPr>
            <a:r>
              <a:rPr lang="en-AU" altLang="en-US" dirty="0"/>
              <a:t>Follows a structured agenda </a:t>
            </a:r>
          </a:p>
          <a:p>
            <a:pPr marL="594900" lvl="2" indent="-342900" eaLnBrk="1" hangingPunct="1">
              <a:spcAft>
                <a:spcPct val="0"/>
              </a:spcAft>
            </a:pPr>
            <a:r>
              <a:rPr lang="en-AU" altLang="en-US" dirty="0"/>
              <a:t>Once all the points are covered the meeting is closed </a:t>
            </a:r>
          </a:p>
          <a:p>
            <a:pPr marL="594900" lvl="2" indent="-342900" eaLnBrk="1" hangingPunct="1">
              <a:spcAft>
                <a:spcPct val="0"/>
              </a:spcAft>
            </a:pPr>
            <a:r>
              <a:rPr lang="en-AU" altLang="en-US" dirty="0" smtClean="0"/>
              <a:t>Chaired </a:t>
            </a:r>
            <a:r>
              <a:rPr lang="en-AU" altLang="en-US" dirty="0"/>
              <a:t>by </a:t>
            </a:r>
            <a:r>
              <a:rPr lang="en-AU" altLang="en-US" dirty="0" smtClean="0"/>
              <a:t>patients or staff</a:t>
            </a:r>
            <a:endParaRPr lang="en-AU" altLang="en-US" dirty="0"/>
          </a:p>
          <a:p>
            <a:pPr marL="594900" lvl="2" indent="-342900" eaLnBrk="1" hangingPunct="1">
              <a:spcAft>
                <a:spcPct val="0"/>
              </a:spcAft>
            </a:pPr>
            <a:r>
              <a:rPr lang="en-AU" altLang="en-US" dirty="0"/>
              <a:t>Consider a log book</a:t>
            </a:r>
          </a:p>
          <a:p>
            <a:pPr marL="594900" lvl="2" indent="-342900" eaLnBrk="1" hangingPunct="1">
              <a:spcAft>
                <a:spcPct val="0"/>
              </a:spcAft>
            </a:pPr>
            <a:endParaRPr lang="en-US" altLang="en-US" dirty="0"/>
          </a:p>
          <a:p>
            <a:pPr marL="342900" lvl="1" indent="-342900" eaLnBrk="1" hangingPunct="1">
              <a:spcAft>
                <a:spcPct val="0"/>
              </a:spcAft>
              <a:buFont typeface="Arial" panose="020B0604020202020204" pitchFamily="34" charset="0"/>
              <a:buChar char="•"/>
            </a:pPr>
            <a:endParaRPr lang="en-AU" altLang="en-US" dirty="0"/>
          </a:p>
          <a:p>
            <a:pPr marL="342900" lvl="1" indent="-342900" eaLnBrk="1" hangingPunct="1">
              <a:spcAft>
                <a:spcPct val="0"/>
              </a:spcAft>
              <a:buFont typeface="Arial" panose="020B0604020202020204" pitchFamily="34" charset="0"/>
              <a:buChar char="•"/>
            </a:pPr>
            <a:endParaRPr lang="en-US" altLang="en-US" dirty="0"/>
          </a:p>
          <a:p>
            <a:pPr eaLnBrk="1" hangingPunct="1"/>
            <a:endParaRPr lang="en-US" altLang="en-US" sz="2000" dirty="0"/>
          </a:p>
          <a:p>
            <a:pPr eaLnBrk="1" hangingPunct="1"/>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6093">
            <a:off x="6019537" y="1999488"/>
            <a:ext cx="2539067" cy="36612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345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9750" y="381000"/>
            <a:ext cx="7199313" cy="868363"/>
          </a:xfrm>
        </p:spPr>
        <p:txBody>
          <a:bodyPr lIns="91440" tIns="45720" rIns="91440" bIns="45720" anchor="t"/>
          <a:lstStyle/>
          <a:p>
            <a:pPr algn="ctr" eaLnBrk="1" hangingPunct="1">
              <a:defRPr/>
            </a:pPr>
            <a:r>
              <a:rPr lang="en-US" altLang="en-US" b="1" dirty="0">
                <a:cs typeface="Arial" pitchFamily="34" charset="0"/>
              </a:rPr>
              <a:t>Staff roles</a:t>
            </a:r>
          </a:p>
        </p:txBody>
      </p:sp>
      <p:sp>
        <p:nvSpPr>
          <p:cNvPr id="43011" name="Content Placeholder 2"/>
          <p:cNvSpPr>
            <a:spLocks noGrp="1"/>
          </p:cNvSpPr>
          <p:nvPr>
            <p:ph idx="1"/>
          </p:nvPr>
        </p:nvSpPr>
        <p:spPr>
          <a:xfrm>
            <a:off x="465138" y="1789113"/>
            <a:ext cx="8044877" cy="4854575"/>
          </a:xfrm>
        </p:spPr>
        <p:txBody>
          <a:bodyPr lIns="91440" tIns="45720" rIns="91440" bIns="45720"/>
          <a:lstStyle/>
          <a:p>
            <a:pPr lvl="1" eaLnBrk="1" hangingPunct="1">
              <a:spcAft>
                <a:spcPct val="0"/>
              </a:spcAft>
            </a:pPr>
            <a:r>
              <a:rPr lang="en-US" altLang="en-US" b="1" dirty="0"/>
              <a:t>Maintaining the meeting</a:t>
            </a:r>
          </a:p>
          <a:p>
            <a:pPr marL="594900" lvl="2" indent="-342900" eaLnBrk="1" hangingPunct="1">
              <a:spcAft>
                <a:spcPct val="0"/>
              </a:spcAft>
            </a:pPr>
            <a:r>
              <a:rPr lang="en-US" altLang="en-US" dirty="0"/>
              <a:t>Encourage good contributions through positive feedback.</a:t>
            </a:r>
          </a:p>
          <a:p>
            <a:pPr marL="594900" lvl="2" indent="-342900" eaLnBrk="1" hangingPunct="1">
              <a:spcAft>
                <a:spcPct val="0"/>
              </a:spcAft>
            </a:pPr>
            <a:r>
              <a:rPr lang="en-US" altLang="en-US" dirty="0"/>
              <a:t>Model mutual respect.</a:t>
            </a:r>
          </a:p>
          <a:p>
            <a:pPr marL="594900" lvl="2" indent="-342900" eaLnBrk="1" hangingPunct="1">
              <a:spcAft>
                <a:spcPct val="0"/>
              </a:spcAft>
            </a:pPr>
            <a:r>
              <a:rPr lang="en-US" altLang="en-US" dirty="0"/>
              <a:t>Enable everyone to contribute.</a:t>
            </a:r>
          </a:p>
          <a:p>
            <a:pPr marL="594900" lvl="2" indent="-342900" eaLnBrk="1" hangingPunct="1">
              <a:spcAft>
                <a:spcPct val="0"/>
              </a:spcAft>
            </a:pPr>
            <a:r>
              <a:rPr lang="en-US" altLang="en-US" dirty="0"/>
              <a:t>Seek information and opinions and provide information. </a:t>
            </a:r>
          </a:p>
          <a:p>
            <a:pPr marL="594900" lvl="2" indent="-342900" eaLnBrk="1" hangingPunct="1">
              <a:spcAft>
                <a:spcPct val="0"/>
              </a:spcAft>
            </a:pPr>
            <a:r>
              <a:rPr lang="en-US" altLang="en-US" dirty="0"/>
              <a:t>Clarify and </a:t>
            </a:r>
            <a:r>
              <a:rPr lang="en-US" altLang="en-US" dirty="0" err="1"/>
              <a:t>summarise</a:t>
            </a:r>
            <a:r>
              <a:rPr lang="en-US" altLang="en-US" dirty="0"/>
              <a:t> for others.</a:t>
            </a:r>
          </a:p>
          <a:p>
            <a:pPr marL="594900" lvl="2" indent="-342900" eaLnBrk="1" hangingPunct="1">
              <a:spcAft>
                <a:spcPct val="0"/>
              </a:spcAft>
            </a:pPr>
            <a:r>
              <a:rPr lang="en-US" altLang="en-US" dirty="0"/>
              <a:t>Suggest compromises and settlements.</a:t>
            </a:r>
          </a:p>
          <a:p>
            <a:pPr marL="594900" lvl="2" indent="-342900" eaLnBrk="1" hangingPunct="1">
              <a:spcAft>
                <a:spcPct val="0"/>
              </a:spcAft>
            </a:pPr>
            <a:r>
              <a:rPr lang="en-AU" altLang="en-US" dirty="0"/>
              <a:t>Offer advice on expression of mutual respect and positive appreciation</a:t>
            </a:r>
          </a:p>
          <a:p>
            <a:pPr marL="594900" lvl="2" indent="-342900" eaLnBrk="1" hangingPunct="1">
              <a:spcAft>
                <a:spcPct val="0"/>
              </a:spcAft>
            </a:pPr>
            <a:r>
              <a:rPr lang="en-AU" altLang="en-US" dirty="0"/>
              <a:t>Accurately describe any recent potentially distressing events on the </a:t>
            </a:r>
            <a:r>
              <a:rPr lang="en-AU" altLang="en-US" dirty="0" smtClean="0"/>
              <a:t>unit (reassurance).</a:t>
            </a:r>
            <a:endParaRPr lang="en-AU" altLang="en-US" dirty="0"/>
          </a:p>
          <a:p>
            <a:pPr marL="594900" lvl="2" indent="-342900" eaLnBrk="1" hangingPunct="1">
              <a:spcAft>
                <a:spcPct val="0"/>
              </a:spcAft>
            </a:pPr>
            <a:endParaRPr lang="en-US" altLang="en-US" dirty="0"/>
          </a:p>
          <a:p>
            <a:pPr marL="342900" lvl="1" indent="-342900" eaLnBrk="1" hangingPunct="1">
              <a:spcAft>
                <a:spcPct val="0"/>
              </a:spcAft>
              <a:buFont typeface="Arial" panose="020B0604020202020204" pitchFamily="34" charset="0"/>
              <a:buChar char="•"/>
            </a:pPr>
            <a:endParaRPr lang="en-AU" altLang="en-US" dirty="0"/>
          </a:p>
          <a:p>
            <a:pPr marL="342900" lvl="1" indent="-342900" eaLnBrk="1" hangingPunct="1">
              <a:spcAft>
                <a:spcPct val="0"/>
              </a:spcAft>
              <a:buFont typeface="Arial" panose="020B0604020202020204" pitchFamily="34" charset="0"/>
              <a:buChar char="•"/>
            </a:pPr>
            <a:endParaRPr lang="en-US" altLang="en-US" dirty="0"/>
          </a:p>
          <a:p>
            <a:pPr eaLnBrk="1" hangingPunct="1"/>
            <a:endParaRPr lang="en-US" altLang="en-US" sz="2000" dirty="0"/>
          </a:p>
          <a:p>
            <a:pPr eaLnBrk="1" hangingPunct="1"/>
            <a:endParaRPr lang="en-US" altLang="en-US" dirty="0"/>
          </a:p>
        </p:txBody>
      </p:sp>
      <p:sp>
        <p:nvSpPr>
          <p:cNvPr id="4" name="Content Placeholder 2"/>
          <p:cNvSpPr txBox="1">
            <a:spLocks/>
          </p:cNvSpPr>
          <p:nvPr/>
        </p:nvSpPr>
        <p:spPr bwMode="auto">
          <a:xfrm>
            <a:off x="4730496" y="1941513"/>
            <a:ext cx="4130929"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lnSpc>
                <a:spcPct val="110000"/>
              </a:lnSpc>
              <a:spcBef>
                <a:spcPts val="800"/>
              </a:spcBef>
              <a:spcAft>
                <a:spcPts val="800"/>
              </a:spcAft>
              <a:defRPr sz="2200" b="1" kern="1200" baseline="0">
                <a:solidFill>
                  <a:srgbClr val="201547"/>
                </a:solidFill>
                <a:latin typeface="+mn-lt"/>
                <a:ea typeface="MS PGothic" pitchFamily="34" charset="-128"/>
                <a:cs typeface="ＭＳ Ｐゴシック" charset="0"/>
              </a:defRPr>
            </a:lvl1pPr>
            <a:lvl2pPr marL="0" indent="0" algn="l" defTabSz="457200" rtl="0" eaLnBrk="0" fontAlgn="base" hangingPunct="0">
              <a:lnSpc>
                <a:spcPct val="110000"/>
              </a:lnSpc>
              <a:spcBef>
                <a:spcPct val="0"/>
              </a:spcBef>
              <a:spcAft>
                <a:spcPts val="800"/>
              </a:spcAft>
              <a:defRPr sz="2400" kern="1200">
                <a:solidFill>
                  <a:schemeClr val="tx1"/>
                </a:solidFill>
                <a:latin typeface="+mn-lt"/>
                <a:ea typeface="MS PGothic" pitchFamily="34" charset="-128"/>
                <a:cs typeface="+mn-cs"/>
              </a:defRPr>
            </a:lvl2pPr>
            <a:lvl3pPr marL="252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3pPr>
            <a:lvl4pPr marL="504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eaLnBrk="1" hangingPunct="1">
              <a:spcAft>
                <a:spcPct val="0"/>
              </a:spcAft>
              <a:buFont typeface="Arial" panose="020B0604020202020204" pitchFamily="34" charset="0"/>
              <a:buChar char="•"/>
            </a:pPr>
            <a:endParaRPr lang="en-AU" altLang="en-US" dirty="0">
              <a:solidFill>
                <a:prstClr val="black"/>
              </a:solidFill>
            </a:endParaRPr>
          </a:p>
          <a:p>
            <a:pPr marL="342900" lvl="1" indent="-342900" eaLnBrk="1" hangingPunct="1">
              <a:spcAft>
                <a:spcPct val="0"/>
              </a:spcAft>
              <a:buFont typeface="Arial" panose="020B0604020202020204" pitchFamily="34" charset="0"/>
              <a:buChar char="•"/>
            </a:pPr>
            <a:endParaRPr lang="en-US" altLang="en-US" dirty="0">
              <a:solidFill>
                <a:prstClr val="black"/>
              </a:solidFill>
            </a:endParaRPr>
          </a:p>
          <a:p>
            <a:pPr eaLnBrk="1" hangingPunct="1"/>
            <a:endParaRPr lang="en-US" altLang="en-US" sz="2000" dirty="0"/>
          </a:p>
          <a:p>
            <a:pPr eaLnBrk="1" hangingPunct="1"/>
            <a:endParaRPr lang="en-US" altLang="en-US" dirty="0"/>
          </a:p>
        </p:txBody>
      </p:sp>
    </p:spTree>
    <p:extLst>
      <p:ext uri="{BB962C8B-B14F-4D97-AF65-F5344CB8AC3E}">
        <p14:creationId xmlns:p14="http://schemas.microsoft.com/office/powerpoint/2010/main" val="3580582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39750" y="425450"/>
            <a:ext cx="7199313" cy="846138"/>
          </a:xfrm>
        </p:spPr>
        <p:txBody>
          <a:bodyPr lIns="91440" tIns="45720" rIns="91440" bIns="45720" anchor="t"/>
          <a:lstStyle/>
          <a:p>
            <a:pPr algn="ctr" eaLnBrk="1" hangingPunct="1">
              <a:defRPr/>
            </a:pPr>
            <a:r>
              <a:rPr lang="en-US" altLang="en-US" b="1" dirty="0">
                <a:solidFill>
                  <a:schemeClr val="bg1"/>
                </a:solidFill>
                <a:cs typeface="Arial" pitchFamily="34" charset="0"/>
              </a:rPr>
              <a:t>What </a:t>
            </a:r>
            <a:r>
              <a:rPr lang="en-US" altLang="en-US" b="1" dirty="0">
                <a:cs typeface="Arial" pitchFamily="34" charset="0"/>
              </a:rPr>
              <a:t>to expect</a:t>
            </a:r>
          </a:p>
        </p:txBody>
      </p:sp>
      <p:sp>
        <p:nvSpPr>
          <p:cNvPr id="45059" name="Content Placeholder 2"/>
          <p:cNvSpPr>
            <a:spLocks noGrp="1"/>
          </p:cNvSpPr>
          <p:nvPr>
            <p:ph idx="1"/>
          </p:nvPr>
        </p:nvSpPr>
        <p:spPr>
          <a:xfrm>
            <a:off x="637286" y="1877568"/>
            <a:ext cx="7897114" cy="3704844"/>
          </a:xfrm>
        </p:spPr>
        <p:txBody>
          <a:bodyPr lIns="91440" tIns="45720" rIns="91440" bIns="45720"/>
          <a:lstStyle/>
          <a:p>
            <a:pPr marL="342900" lvl="1" indent="-342900" eaLnBrk="1" hangingPunct="1">
              <a:buFont typeface="Arial" panose="020B0604020202020204" pitchFamily="34" charset="0"/>
              <a:buChar char="•"/>
            </a:pPr>
            <a:r>
              <a:rPr lang="en-US" altLang="en-US" dirty="0"/>
              <a:t>Attendance will grow if the meeting is held regularly and is talked about.</a:t>
            </a:r>
          </a:p>
          <a:p>
            <a:pPr marL="342900" lvl="1" indent="-342900" eaLnBrk="1" hangingPunct="1">
              <a:buFont typeface="Arial" panose="020B0604020202020204" pitchFamily="34" charset="0"/>
              <a:buChar char="•"/>
            </a:pPr>
            <a:r>
              <a:rPr lang="en-US" altLang="en-US" dirty="0"/>
              <a:t>Even with only a few people the meeting can be productive</a:t>
            </a:r>
            <a:r>
              <a:rPr lang="en-US" altLang="en-US" dirty="0" smtClean="0"/>
              <a:t>.</a:t>
            </a:r>
          </a:p>
          <a:p>
            <a:pPr marL="342900" lvl="1" indent="-342900" eaLnBrk="1" hangingPunct="1">
              <a:buFont typeface="Arial" panose="020B0604020202020204" pitchFamily="34" charset="0"/>
              <a:buChar char="•"/>
            </a:pPr>
            <a:endParaRPr lang="en-US" altLang="en-US" dirty="0"/>
          </a:p>
          <a:p>
            <a:pPr marL="342900" lvl="1" indent="-342900" eaLnBrk="1" hangingPunct="1">
              <a:buFont typeface="Arial" panose="020B0604020202020204" pitchFamily="34" charset="0"/>
              <a:buChar char="•"/>
            </a:pPr>
            <a:endParaRPr lang="en-US" altLang="en-US" dirty="0"/>
          </a:p>
          <a:p>
            <a:pPr marL="342900" lvl="1" indent="-342900" eaLnBrk="1" hangingPunct="1">
              <a:buFont typeface="Arial" panose="020B0604020202020204" pitchFamily="34" charset="0"/>
              <a:buChar char="•"/>
            </a:pPr>
            <a:r>
              <a:rPr lang="en-US" altLang="en-US" dirty="0"/>
              <a:t>Attendees can consider how they can help others who aren't attending.</a:t>
            </a:r>
          </a:p>
          <a:p>
            <a:pPr marL="342900" lvl="1" indent="-342900" eaLnBrk="1" hangingPunct="1">
              <a:buFont typeface="Arial" panose="020B0604020202020204" pitchFamily="34" charset="0"/>
              <a:buChar char="•"/>
            </a:pPr>
            <a:r>
              <a:rPr lang="en-US" altLang="en-US" dirty="0"/>
              <a:t>Small things can be important to people.</a:t>
            </a:r>
          </a:p>
          <a:p>
            <a:pPr eaLnBrk="1" hangingPunct="1"/>
            <a:endParaRPr lang="en-US" altLang="en-US" dirty="0"/>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rot="21205306">
            <a:off x="3505801" y="3143601"/>
            <a:ext cx="2203704" cy="1340578"/>
          </a:xfrm>
          <a:prstGeom prst="rect">
            <a:avLst/>
          </a:prstGeom>
        </p:spPr>
      </p:pic>
    </p:spTree>
    <p:extLst>
      <p:ext uri="{BB962C8B-B14F-4D97-AF65-F5344CB8AC3E}">
        <p14:creationId xmlns:p14="http://schemas.microsoft.com/office/powerpoint/2010/main" val="1723799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539750" y="403225"/>
            <a:ext cx="7199313" cy="868363"/>
          </a:xfrm>
        </p:spPr>
        <p:txBody>
          <a:bodyPr lIns="91440" tIns="45720" rIns="91440" bIns="45720" anchor="t"/>
          <a:lstStyle/>
          <a:p>
            <a:pPr algn="ctr" eaLnBrk="1" hangingPunct="1">
              <a:defRPr/>
            </a:pPr>
            <a:r>
              <a:rPr lang="en-GB" altLang="en-US" b="1" dirty="0">
                <a:cs typeface="Arial" pitchFamily="34" charset="0"/>
              </a:rPr>
              <a:t>Mutual Help Meeting fidelity</a:t>
            </a:r>
          </a:p>
        </p:txBody>
      </p:sp>
      <p:sp>
        <p:nvSpPr>
          <p:cNvPr id="3" name="Content Placeholder 2"/>
          <p:cNvSpPr>
            <a:spLocks noGrp="1"/>
          </p:cNvSpPr>
          <p:nvPr>
            <p:ph idx="1"/>
          </p:nvPr>
        </p:nvSpPr>
        <p:spPr>
          <a:xfrm>
            <a:off x="3595688" y="4148138"/>
            <a:ext cx="4935537" cy="2325687"/>
          </a:xfrm>
        </p:spPr>
        <p:txBody>
          <a:bodyPr>
            <a:normAutofit fontScale="92500" lnSpcReduction="10000"/>
          </a:bodyPr>
          <a:lstStyle/>
          <a:p>
            <a:pPr lvl="1" eaLnBrk="1" fontAlgn="auto" hangingPunct="1">
              <a:spcAft>
                <a:spcPts val="0"/>
              </a:spcAft>
              <a:buFont typeface="Arial"/>
              <a:buChar char="–"/>
              <a:defRPr/>
            </a:pPr>
            <a:endParaRPr lang="en-GB" dirty="0">
              <a:ea typeface="+mn-ea"/>
            </a:endParaRPr>
          </a:p>
          <a:p>
            <a:pPr marL="571500" lvl="1" indent="-285750" eaLnBrk="1" fontAlgn="auto" hangingPunct="1">
              <a:spcAft>
                <a:spcPts val="600"/>
              </a:spcAft>
              <a:buFont typeface="Arial" panose="020B0604020202020204" pitchFamily="34" charset="0"/>
              <a:buChar char="•"/>
              <a:defRPr/>
            </a:pPr>
            <a:r>
              <a:rPr lang="en-GB" sz="1900" dirty="0">
                <a:ea typeface="+mn-ea"/>
              </a:rPr>
              <a:t>A forum for complaints and suggestions from patients about what the staff or hospital should do or for staff to give news to patients</a:t>
            </a:r>
          </a:p>
          <a:p>
            <a:pPr marL="571500" lvl="1" indent="-285750" eaLnBrk="1" fontAlgn="auto" hangingPunct="1">
              <a:spcAft>
                <a:spcPts val="600"/>
              </a:spcAft>
              <a:buFont typeface="Arial" panose="020B0604020202020204" pitchFamily="34" charset="0"/>
              <a:buChar char="•"/>
              <a:defRPr/>
            </a:pPr>
            <a:r>
              <a:rPr lang="en-GB" sz="1900" dirty="0">
                <a:ea typeface="+mn-ea"/>
              </a:rPr>
              <a:t>Another group in the unit where staff have a debrief while patients go back to bed</a:t>
            </a:r>
          </a:p>
          <a:p>
            <a:pPr eaLnBrk="1" fontAlgn="auto" hangingPunct="1">
              <a:spcAft>
                <a:spcPts val="0"/>
              </a:spcAft>
              <a:buFont typeface="Arial"/>
              <a:buChar char="•"/>
              <a:defRPr/>
            </a:pPr>
            <a:endParaRPr lang="en-GB" dirty="0">
              <a:ea typeface="+mn-ea"/>
              <a:cs typeface="+mn-cs"/>
            </a:endParaRPr>
          </a:p>
        </p:txBody>
      </p:sp>
      <p:sp>
        <p:nvSpPr>
          <p:cNvPr id="5" name="Rectangle 4"/>
          <p:cNvSpPr>
            <a:spLocks noChangeArrowheads="1"/>
          </p:cNvSpPr>
          <p:nvPr/>
        </p:nvSpPr>
        <p:spPr bwMode="auto">
          <a:xfrm>
            <a:off x="457200" y="1955800"/>
            <a:ext cx="2578100" cy="1546225"/>
          </a:xfrm>
          <a:prstGeom prst="rect">
            <a:avLst/>
          </a:prstGeom>
          <a:solidFill>
            <a:srgbClr val="51BD89"/>
          </a:solidFill>
          <a:ln w="9525">
            <a:solidFill>
              <a:srgbClr val="51BD89"/>
            </a:solidFill>
            <a:miter lim="800000"/>
            <a:headEnd/>
            <a:tailEnd/>
          </a:ln>
          <a:effectLst>
            <a:outerShdw blurRad="40000" dist="23000" dir="5400000" rotWithShape="0">
              <a:srgbClr val="808080">
                <a:alpha val="34998"/>
              </a:srgbClr>
            </a:outerShdw>
          </a:effectLst>
        </p:spPr>
        <p:txBody>
          <a:bodyPr anchor="ctr"/>
          <a:lstStyle/>
          <a:p>
            <a:pPr algn="ctr" defTabSz="457200">
              <a:defRPr/>
            </a:pPr>
            <a:r>
              <a:rPr lang="en-US" sz="2800" b="1" dirty="0">
                <a:solidFill>
                  <a:prstClr val="black"/>
                </a:solidFill>
                <a:latin typeface="Calibri"/>
                <a:ea typeface="MS PGothic" panose="020B0600070205080204" pitchFamily="34" charset="-128"/>
              </a:rPr>
              <a:t>Mutual help meeting</a:t>
            </a:r>
          </a:p>
          <a:p>
            <a:pPr algn="ctr" defTabSz="457200">
              <a:defRPr/>
            </a:pPr>
            <a:r>
              <a:rPr lang="en-US" sz="2800" b="1" dirty="0">
                <a:solidFill>
                  <a:prstClr val="black"/>
                </a:solidFill>
                <a:latin typeface="Calibri"/>
                <a:ea typeface="MS PGothic" panose="020B0600070205080204" pitchFamily="34" charset="-128"/>
              </a:rPr>
              <a:t>IS</a:t>
            </a:r>
          </a:p>
        </p:txBody>
      </p:sp>
      <p:sp>
        <p:nvSpPr>
          <p:cNvPr id="46085" name="TextBox 5"/>
          <p:cNvSpPr txBox="1">
            <a:spLocks noChangeArrowheads="1"/>
          </p:cNvSpPr>
          <p:nvPr/>
        </p:nvSpPr>
        <p:spPr bwMode="auto">
          <a:xfrm>
            <a:off x="3035300" y="2446338"/>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4000">
                <a:solidFill>
                  <a:srgbClr val="000000"/>
                </a:solidFill>
              </a:rPr>
              <a:t>=</a:t>
            </a:r>
          </a:p>
        </p:txBody>
      </p:sp>
      <p:sp>
        <p:nvSpPr>
          <p:cNvPr id="7" name="Rectangle 6"/>
          <p:cNvSpPr>
            <a:spLocks noChangeArrowheads="1"/>
          </p:cNvSpPr>
          <p:nvPr/>
        </p:nvSpPr>
        <p:spPr bwMode="auto">
          <a:xfrm>
            <a:off x="422275" y="4660900"/>
            <a:ext cx="2647950" cy="1617663"/>
          </a:xfrm>
          <a:prstGeom prst="rect">
            <a:avLst/>
          </a:prstGeom>
          <a:solidFill>
            <a:srgbClr val="FFFF00"/>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defTabSz="457200">
              <a:defRPr/>
            </a:pPr>
            <a:r>
              <a:rPr lang="en-US" sz="2800" b="1" dirty="0">
                <a:solidFill>
                  <a:prstClr val="black"/>
                </a:solidFill>
                <a:latin typeface="Calibri"/>
                <a:ea typeface="MS PGothic" panose="020B0600070205080204" pitchFamily="34" charset="-128"/>
              </a:rPr>
              <a:t>Mutual help meeting</a:t>
            </a:r>
          </a:p>
          <a:p>
            <a:pPr algn="ctr" defTabSz="457200">
              <a:defRPr/>
            </a:pPr>
            <a:r>
              <a:rPr lang="en-US" sz="2800" b="1" dirty="0">
                <a:solidFill>
                  <a:srgbClr val="FF0000"/>
                </a:solidFill>
                <a:latin typeface="Calibri"/>
                <a:ea typeface="MS PGothic" panose="020B0600070205080204" pitchFamily="34" charset="-128"/>
              </a:rPr>
              <a:t>IS NOT </a:t>
            </a:r>
          </a:p>
        </p:txBody>
      </p:sp>
      <p:sp>
        <p:nvSpPr>
          <p:cNvPr id="46087" name="Rectangle 7"/>
          <p:cNvSpPr>
            <a:spLocks noChangeArrowheads="1"/>
          </p:cNvSpPr>
          <p:nvPr/>
        </p:nvSpPr>
        <p:spPr bwMode="auto">
          <a:xfrm>
            <a:off x="3756025" y="1833563"/>
            <a:ext cx="478631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ts val="600"/>
              </a:spcAft>
              <a:buFont typeface="Arial" panose="020B0604020202020204" pitchFamily="34" charset="0"/>
              <a:buChar char="•"/>
            </a:pPr>
            <a:r>
              <a:rPr lang="en-GB" altLang="en-US">
                <a:solidFill>
                  <a:srgbClr val="000000"/>
                </a:solidFill>
                <a:latin typeface="Arial" panose="020B0604020202020204" pitchFamily="34" charset="0"/>
              </a:rPr>
              <a:t>Getting patients together to agree on small things they can do to help and support each other, and valuing those activities once completed</a:t>
            </a:r>
          </a:p>
          <a:p>
            <a:pPr defTabSz="457200" fontAlgn="base">
              <a:spcBef>
                <a:spcPct val="0"/>
              </a:spcBef>
              <a:spcAft>
                <a:spcPts val="600"/>
              </a:spcAft>
              <a:buFont typeface="Arial" panose="020B0604020202020204" pitchFamily="34" charset="0"/>
              <a:buChar char="•"/>
            </a:pPr>
            <a:r>
              <a:rPr lang="en-GB" altLang="en-US">
                <a:solidFill>
                  <a:srgbClr val="000000"/>
                </a:solidFill>
                <a:latin typeface="Arial" panose="020B0604020202020204" pitchFamily="34" charset="0"/>
              </a:rPr>
              <a:t>In terms of patient care – a chance for staff to take a step back and patients a step forward</a:t>
            </a:r>
          </a:p>
        </p:txBody>
      </p:sp>
      <p:sp>
        <p:nvSpPr>
          <p:cNvPr id="46088" name="TextBox 8"/>
          <p:cNvSpPr txBox="1">
            <a:spLocks noChangeArrowheads="1"/>
          </p:cNvSpPr>
          <p:nvPr/>
        </p:nvSpPr>
        <p:spPr bwMode="auto">
          <a:xfrm>
            <a:off x="3035300" y="4972050"/>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4000">
                <a:solidFill>
                  <a:srgbClr val="000000"/>
                </a:solidFill>
              </a:rPr>
              <a:t>≠</a:t>
            </a:r>
          </a:p>
        </p:txBody>
      </p:sp>
    </p:spTree>
    <p:extLst>
      <p:ext uri="{BB962C8B-B14F-4D97-AF65-F5344CB8AC3E}">
        <p14:creationId xmlns:p14="http://schemas.microsoft.com/office/powerpoint/2010/main" val="98790678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GB" b="1" dirty="0">
                <a:ea typeface="+mn-ea"/>
                <a:cs typeface="Arial" panose="020B0604020202020204" pitchFamily="34" charset="0"/>
              </a:rPr>
              <a:t>Mutual help meeting adjustments</a:t>
            </a:r>
          </a:p>
        </p:txBody>
      </p:sp>
      <p:sp>
        <p:nvSpPr>
          <p:cNvPr id="3" name="Content Placeholder 2"/>
          <p:cNvSpPr>
            <a:spLocks noGrp="1"/>
          </p:cNvSpPr>
          <p:nvPr>
            <p:ph idx="1"/>
          </p:nvPr>
        </p:nvSpPr>
        <p:spPr>
          <a:xfrm>
            <a:off x="539750" y="1619250"/>
            <a:ext cx="8243888" cy="4854575"/>
          </a:xfrm>
        </p:spPr>
        <p:txBody>
          <a:bodyPr>
            <a:normAutofit/>
          </a:bodyPr>
          <a:lstStyle/>
          <a:p>
            <a:pPr marL="2336800" lvl="1" indent="-2336800" eaLnBrk="1" fontAlgn="auto" hangingPunct="1">
              <a:spcBef>
                <a:spcPts val="1000"/>
              </a:spcBef>
              <a:spcAft>
                <a:spcPts val="1000"/>
              </a:spcAft>
              <a:buFont typeface="Arial"/>
              <a:buNone/>
              <a:defRPr/>
            </a:pPr>
            <a:r>
              <a:rPr lang="en-GB" b="1" dirty="0">
                <a:ea typeface="+mn-ea"/>
              </a:rPr>
              <a:t>CAMHS	</a:t>
            </a:r>
            <a:r>
              <a:rPr lang="en-GB" dirty="0">
                <a:ea typeface="+mn-ea"/>
              </a:rPr>
              <a:t>Constraints and guidance on allowable tasks, new list of suggestions worked out with young people, new patient documentation</a:t>
            </a:r>
          </a:p>
          <a:p>
            <a:pPr marL="2336800" lvl="1" indent="-2336800" eaLnBrk="1" fontAlgn="auto" hangingPunct="1">
              <a:spcBef>
                <a:spcPts val="1000"/>
              </a:spcBef>
              <a:spcAft>
                <a:spcPts val="1000"/>
              </a:spcAft>
              <a:buFont typeface="Arial"/>
              <a:buNone/>
              <a:defRPr/>
            </a:pPr>
            <a:r>
              <a:rPr lang="en-GB" b="1" dirty="0">
                <a:ea typeface="+mn-ea"/>
              </a:rPr>
              <a:t>Forensic	</a:t>
            </a:r>
            <a:r>
              <a:rPr lang="en-GB" dirty="0">
                <a:ea typeface="+mn-ea"/>
              </a:rPr>
              <a:t>Constraints and guidance, limitations and rules about those, new patient support documentation</a:t>
            </a:r>
          </a:p>
          <a:p>
            <a:pPr marL="2336800" lvl="1" indent="-2336800" eaLnBrk="1" fontAlgn="auto" hangingPunct="1">
              <a:spcBef>
                <a:spcPts val="1000"/>
              </a:spcBef>
              <a:spcAft>
                <a:spcPts val="1000"/>
              </a:spcAft>
              <a:buFont typeface="Arial"/>
              <a:buNone/>
              <a:defRPr/>
            </a:pPr>
            <a:r>
              <a:rPr lang="en-GB" b="1" dirty="0">
                <a:ea typeface="+mn-ea"/>
              </a:rPr>
              <a:t>Older people	</a:t>
            </a:r>
            <a:r>
              <a:rPr lang="en-GB" dirty="0">
                <a:ea typeface="+mn-ea"/>
              </a:rPr>
              <a:t>May still be creatively feasible</a:t>
            </a:r>
          </a:p>
          <a:p>
            <a:pPr eaLnBrk="1" fontAlgn="auto" hangingPunct="1">
              <a:spcAft>
                <a:spcPts val="0"/>
              </a:spcAft>
              <a:buFont typeface="Arial"/>
              <a:buNone/>
              <a:defRPr/>
            </a:pPr>
            <a:endParaRPr lang="en-GB" sz="2000" dirty="0">
              <a:solidFill>
                <a:srgbClr val="8000FF"/>
              </a:solidFill>
              <a:ea typeface="+mn-ea"/>
              <a:cs typeface="+mn-cs"/>
            </a:endParaRPr>
          </a:p>
          <a:p>
            <a:pPr eaLnBrk="1" fontAlgn="auto" hangingPunct="1">
              <a:spcAft>
                <a:spcPts val="0"/>
              </a:spcAft>
              <a:buFont typeface="Arial"/>
              <a:buNone/>
              <a:defRPr/>
            </a:pPr>
            <a:endParaRPr lang="en-GB" sz="2000" dirty="0">
              <a:solidFill>
                <a:schemeClr val="accent4">
                  <a:lumMod val="75000"/>
                </a:schemeClr>
              </a:solidFill>
              <a:ea typeface="+mn-ea"/>
              <a:cs typeface="+mn-cs"/>
            </a:endParaRPr>
          </a:p>
        </p:txBody>
      </p:sp>
    </p:spTree>
    <p:extLst>
      <p:ext uri="{BB962C8B-B14F-4D97-AF65-F5344CB8AC3E}">
        <p14:creationId xmlns:p14="http://schemas.microsoft.com/office/powerpoint/2010/main" val="2257364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57764"/>
                <a:ext cx="4945476" cy="473976"/>
              </a:xfrm>
              <a:prstGeom prst="rect">
                <a:avLst/>
              </a:prstGeom>
              <a:noFill/>
            </p:spPr>
            <p:txBody>
              <a:bodyPr wrap="square" rtlCol="0">
                <a:spAutoFit/>
              </a:bodyPr>
              <a:lstStyle/>
              <a:p>
                <a:pPr algn="ctr" defTabSz="457200"/>
                <a:r>
                  <a:rPr lang="en-AU" sz="1200" b="1" dirty="0">
                    <a:solidFill>
                      <a:prstClr val="white"/>
                    </a:solidFill>
                  </a:rPr>
                  <a:t>Outside</a:t>
                </a:r>
                <a:r>
                  <a:rPr lang="en-AU" sz="1600" b="1" dirty="0">
                    <a:solidFill>
                      <a:prstClr val="white"/>
                    </a:solidFill>
                  </a:rPr>
                  <a:t> </a:t>
                </a:r>
                <a:r>
                  <a:rPr lang="en-AU" sz="1200" b="1" dirty="0">
                    <a:solidFill>
                      <a:prstClr val="white"/>
                    </a:solidFill>
                  </a:rPr>
                  <a:t>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430888"/>
              </a:xfrm>
              <a:prstGeom prst="rect">
                <a:avLst/>
              </a:prstGeom>
              <a:noFill/>
            </p:spPr>
            <p:txBody>
              <a:bodyPr wrap="square" rtlCol="0">
                <a:spAutoFit/>
              </a:bodyPr>
              <a:lstStyle/>
              <a:p>
                <a:pPr algn="ctr" defTabSz="457200"/>
                <a:r>
                  <a:rPr lang="en-AU" sz="1400" b="1" dirty="0">
                    <a:solidFill>
                      <a:prstClr val="white"/>
                    </a:solidFill>
                  </a:rPr>
                  <a:t>Patient Community</a:t>
                </a:r>
              </a:p>
            </p:txBody>
          </p:sp>
          <p:sp>
            <p:nvSpPr>
              <p:cNvPr id="36" name="TextBox 35"/>
              <p:cNvSpPr txBox="1"/>
              <p:nvPr/>
            </p:nvSpPr>
            <p:spPr>
              <a:xfrm>
                <a:off x="3813830" y="8898549"/>
                <a:ext cx="4945476" cy="430888"/>
              </a:xfrm>
              <a:prstGeom prst="rect">
                <a:avLst/>
              </a:prstGeom>
              <a:noFill/>
            </p:spPr>
            <p:txBody>
              <a:bodyPr wrap="square" rtlCol="0">
                <a:spAutoFit/>
              </a:bodyPr>
              <a:lstStyle/>
              <a:p>
                <a:pPr algn="ctr" defTabSz="457200"/>
                <a:r>
                  <a:rPr lang="en-AU" sz="1400" b="1" dirty="0">
                    <a:solidFill>
                      <a:prstClr val="white"/>
                    </a:solidFill>
                  </a:rPr>
                  <a:t>Staff Team</a:t>
                </a:r>
              </a:p>
            </p:txBody>
          </p:sp>
          <p:sp>
            <p:nvSpPr>
              <p:cNvPr id="37" name="TextBox 36"/>
              <p:cNvSpPr txBox="1"/>
              <p:nvPr/>
            </p:nvSpPr>
            <p:spPr>
              <a:xfrm rot="3600000">
                <a:off x="7513647" y="2490770"/>
                <a:ext cx="4945476" cy="430888"/>
              </a:xfrm>
              <a:prstGeom prst="rect">
                <a:avLst/>
              </a:prstGeom>
              <a:noFill/>
            </p:spPr>
            <p:txBody>
              <a:bodyPr wrap="square" rtlCol="0">
                <a:spAutoFit/>
              </a:bodyPr>
              <a:lstStyle/>
              <a:p>
                <a:pPr algn="ctr" defTabSz="457200"/>
                <a:r>
                  <a:rPr lang="en-AU" sz="1400" b="1" dirty="0">
                    <a:solidFill>
                      <a:prstClr val="white"/>
                    </a:solidFill>
                  </a:rPr>
                  <a:t>Patient Characteristics</a:t>
                </a:r>
              </a:p>
            </p:txBody>
          </p:sp>
          <p:sp>
            <p:nvSpPr>
              <p:cNvPr id="39" name="TextBox 38"/>
              <p:cNvSpPr txBox="1"/>
              <p:nvPr/>
            </p:nvSpPr>
            <p:spPr>
              <a:xfrm rot="18000000">
                <a:off x="7483832" y="6815523"/>
                <a:ext cx="4945476" cy="430888"/>
              </a:xfrm>
              <a:prstGeom prst="rect">
                <a:avLst/>
              </a:prstGeom>
              <a:noFill/>
            </p:spPr>
            <p:txBody>
              <a:bodyPr wrap="square" rtlCol="0">
                <a:spAutoFit/>
              </a:bodyPr>
              <a:lstStyle/>
              <a:p>
                <a:pPr algn="ctr" defTabSz="457200"/>
                <a:r>
                  <a:rPr lang="en-AU" sz="1400" dirty="0">
                    <a:solidFill>
                      <a:prstClr val="white"/>
                    </a:solidFill>
                  </a:rPr>
                  <a:t>Regulatory Framework</a:t>
                </a:r>
              </a:p>
            </p:txBody>
          </p:sp>
          <p:sp>
            <p:nvSpPr>
              <p:cNvPr id="40" name="TextBox 39"/>
              <p:cNvSpPr txBox="1"/>
              <p:nvPr/>
            </p:nvSpPr>
            <p:spPr>
              <a:xfrm rot="3600000">
                <a:off x="8817" y="6630670"/>
                <a:ext cx="4945476" cy="430888"/>
              </a:xfrm>
              <a:prstGeom prst="rect">
                <a:avLst/>
              </a:prstGeom>
              <a:noFill/>
            </p:spPr>
            <p:txBody>
              <a:bodyPr wrap="square" rtlCol="0">
                <a:spAutoFit/>
              </a:bodyPr>
              <a:lstStyle/>
              <a:p>
                <a:pPr algn="ctr" defTabSz="457200"/>
                <a:r>
                  <a:rPr lang="en-AU" sz="1400" b="1" dirty="0">
                    <a:solidFill>
                      <a:prstClr val="white"/>
                    </a:solidFill>
                  </a:rPr>
                  <a:t>Physical Environment</a:t>
                </a:r>
              </a:p>
            </p:txBody>
          </p:sp>
          <p:sp>
            <p:nvSpPr>
              <p:cNvPr id="41" name="TextBox 40"/>
              <p:cNvSpPr txBox="1"/>
              <p:nvPr/>
            </p:nvSpPr>
            <p:spPr>
              <a:xfrm>
                <a:off x="4535709" y="792955"/>
                <a:ext cx="3547033" cy="517065"/>
              </a:xfrm>
              <a:prstGeom prst="rect">
                <a:avLst/>
              </a:prstGeom>
              <a:noFill/>
            </p:spPr>
            <p:txBody>
              <a:bodyPr wrap="square" rtlCol="0">
                <a:spAutoFit/>
              </a:bodyPr>
              <a:lstStyle/>
              <a:p>
                <a:pPr algn="ctr" defTabSz="457200"/>
                <a:r>
                  <a:rPr lang="en-AU" sz="1100" b="1" dirty="0">
                    <a:solidFill>
                      <a:prstClr val="white"/>
                    </a:solidFill>
                  </a:rPr>
                  <a:t>Patient – patient interaction</a:t>
                </a:r>
              </a:p>
              <a:p>
                <a:pPr algn="ctr" defTabSz="457200"/>
                <a:r>
                  <a:rPr lang="en-AU" sz="700" dirty="0">
                    <a:solidFill>
                      <a:prstClr val="white"/>
                    </a:solidFill>
                  </a:rPr>
                  <a:t>Contagion &amp; discord</a:t>
                </a:r>
              </a:p>
            </p:txBody>
          </p:sp>
          <p:sp>
            <p:nvSpPr>
              <p:cNvPr id="43" name="TextBox 42"/>
              <p:cNvSpPr txBox="1"/>
              <p:nvPr/>
            </p:nvSpPr>
            <p:spPr>
              <a:xfrm>
                <a:off x="4577884" y="1247034"/>
                <a:ext cx="3519303" cy="657103"/>
              </a:xfrm>
              <a:prstGeom prst="rect">
                <a:avLst/>
              </a:prstGeom>
              <a:noFill/>
            </p:spPr>
            <p:txBody>
              <a:bodyPr wrap="square" rtlCol="0">
                <a:spAutoFit/>
              </a:bodyPr>
              <a:lstStyle/>
              <a:p>
                <a:pPr algn="ctr" defTabSz="457200"/>
                <a:r>
                  <a:rPr lang="en-AU" sz="1050" b="1" dirty="0">
                    <a:solidFill>
                      <a:prstClr val="white"/>
                    </a:solidFill>
                  </a:rPr>
                  <a:t>Patient Modifiers</a:t>
                </a:r>
              </a:p>
              <a:p>
                <a:pPr algn="ctr" defTabSz="457200"/>
                <a:r>
                  <a:rPr lang="en-AU" sz="700" dirty="0">
                    <a:solidFill>
                      <a:prstClr val="white"/>
                    </a:solidFill>
                  </a:rPr>
                  <a:t>Anxiety management, Mutual support, Moral commitments, Psychological understanding, Technical mastery</a:t>
                </a: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1904690"/>
                <a:ext cx="2723271" cy="807913"/>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Explanation/information, Role modelling, Patient education, Removal of means, Presence &amp; presence+</a:t>
                </a: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2722962"/>
                <a:ext cx="1943232" cy="1206484"/>
              </a:xfrm>
              <a:prstGeom prst="rect">
                <a:avLst/>
              </a:prstGeom>
              <a:noFill/>
            </p:spPr>
            <p:txBody>
              <a:bodyPr wrap="square" rtlCol="0">
                <a:spAutoFit/>
              </a:bodyPr>
              <a:lstStyle/>
              <a:p>
                <a:pPr algn="ctr" defTabSz="457200"/>
                <a:r>
                  <a:rPr lang="en-AU" sz="1000" b="1" dirty="0">
                    <a:solidFill>
                      <a:prstClr val="white"/>
                    </a:solidFill>
                  </a:rPr>
                  <a:t>Flashpoints</a:t>
                </a:r>
                <a:endParaRPr lang="en-AU" sz="900" b="1" dirty="0">
                  <a:solidFill>
                    <a:prstClr val="white"/>
                  </a:solidFill>
                </a:endParaRPr>
              </a:p>
              <a:p>
                <a:pPr algn="ctr" defTabSz="457200"/>
                <a:r>
                  <a:rPr lang="en-AU" sz="800" dirty="0">
                    <a:solidFill>
                      <a:prstClr val="white"/>
                    </a:solidFill>
                  </a:rPr>
                  <a:t>Assembly/crowding/activity Queuing/waiting/noise Staff/</a:t>
                </a:r>
                <a:r>
                  <a:rPr lang="en-AU" sz="800" dirty="0" err="1">
                    <a:solidFill>
                      <a:prstClr val="white"/>
                    </a:solidFill>
                  </a:rPr>
                  <a:t>pt</a:t>
                </a:r>
                <a:r>
                  <a:rPr lang="en-AU" sz="800" dirty="0">
                    <a:solidFill>
                      <a:prstClr val="white"/>
                    </a:solidFill>
                  </a:rPr>
                  <a:t> turnover/change Bullying/stealing/</a:t>
                </a:r>
              </a:p>
              <a:p>
                <a:pPr algn="ctr" defTabSz="457200"/>
                <a:r>
                  <a:rPr lang="en-AU" sz="800" dirty="0">
                    <a:solidFill>
                      <a:prstClr val="white"/>
                    </a:solidFill>
                  </a:rPr>
                  <a:t>prop. damage</a:t>
                </a: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600764"/>
                <a:ext cx="3861352" cy="775597"/>
              </a:xfrm>
              <a:prstGeom prst="rect">
                <a:avLst/>
              </a:prstGeom>
              <a:noFill/>
            </p:spPr>
            <p:txBody>
              <a:bodyPr wrap="square" rtlCol="0">
                <a:spAutoFit/>
              </a:bodyPr>
              <a:lstStyle/>
              <a:p>
                <a:pPr algn="ctr" defTabSz="457200"/>
                <a:r>
                  <a:rPr lang="en-AU" sz="1200" b="1" dirty="0">
                    <a:solidFill>
                      <a:prstClr val="white"/>
                    </a:solidFill>
                  </a:rPr>
                  <a:t>Symptoms &amp; demography</a:t>
                </a:r>
              </a:p>
              <a:p>
                <a:pPr algn="ctr" defTabSz="457200"/>
                <a:r>
                  <a:rPr lang="en-AU" sz="900" dirty="0">
                    <a:solidFill>
                      <a:prstClr val="white"/>
                    </a:solidFill>
                  </a:rPr>
                  <a:t>Paranoia, PD traits, Irritability/</a:t>
                </a:r>
                <a:r>
                  <a:rPr lang="en-AU" sz="900" dirty="0" err="1">
                    <a:solidFill>
                      <a:prstClr val="white"/>
                    </a:solidFill>
                  </a:rPr>
                  <a:t>disinhib</a:t>
                </a:r>
                <a:r>
                  <a:rPr lang="en-AU" sz="900" dirty="0">
                    <a:solidFill>
                      <a:prstClr val="white"/>
                    </a:solidFill>
                  </a:rPr>
                  <a:t>., Abused, Male, </a:t>
                </a:r>
                <a:r>
                  <a:rPr lang="en-AU" sz="900" dirty="0" err="1">
                    <a:solidFill>
                      <a:prstClr val="white"/>
                    </a:solidFill>
                  </a:rPr>
                  <a:t>Alc</a:t>
                </a:r>
                <a:r>
                  <a:rPr lang="en-AU" sz="900" dirty="0">
                    <a:solidFill>
                      <a:prstClr val="white"/>
                    </a:solidFill>
                  </a:rPr>
                  <a:t>/drugs, Depression, Insight, Delusions, </a:t>
                </a:r>
                <a:r>
                  <a:rPr lang="en-AU" sz="900" dirty="0" err="1">
                    <a:solidFill>
                      <a:prstClr val="white"/>
                    </a:solidFill>
                  </a:rPr>
                  <a:t>Hall.s</a:t>
                </a:r>
                <a:r>
                  <a:rPr lang="en-AU" sz="900" dirty="0">
                    <a:solidFill>
                      <a:prstClr val="white"/>
                    </a:solidFill>
                  </a:rPr>
                  <a:t>, Young</a:t>
                </a: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189432"/>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Pharmacotherapy</a:t>
                </a:r>
              </a:p>
              <a:p>
                <a:pPr algn="ctr" defTabSz="457200"/>
                <a:r>
                  <a:rPr lang="en-AU" sz="700" dirty="0">
                    <a:solidFill>
                      <a:prstClr val="white"/>
                    </a:solidFill>
                  </a:rPr>
                  <a:t>Psychotherapy &amp; functional analysis</a:t>
                </a:r>
              </a:p>
              <a:p>
                <a:pPr algn="ctr" defTabSz="457200"/>
                <a:r>
                  <a:rPr lang="en-AU" sz="700" dirty="0">
                    <a:solidFill>
                      <a:prstClr val="white"/>
                    </a:solidFill>
                  </a:rPr>
                  <a:t>Nursing support &amp; interventions</a:t>
                </a: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604592"/>
                <a:ext cx="1943232" cy="1034130"/>
              </a:xfrm>
              <a:prstGeom prst="rect">
                <a:avLst/>
              </a:prstGeom>
              <a:noFill/>
            </p:spPr>
            <p:txBody>
              <a:bodyPr wrap="square" rtlCol="0">
                <a:spAutoFit/>
              </a:bodyPr>
              <a:lstStyle/>
              <a:p>
                <a:pPr algn="ctr" defTabSz="457200"/>
                <a:r>
                  <a:rPr lang="en-AU" sz="1000" b="1" dirty="0">
                    <a:solidFill>
                      <a:srgbClr val="3A0066"/>
                    </a:solidFill>
                  </a:rPr>
                  <a:t>Flashpoints</a:t>
                </a:r>
                <a:endParaRPr lang="en-AU" sz="900" b="1" dirty="0">
                  <a:solidFill>
                    <a:srgbClr val="3A0066"/>
                  </a:solidFill>
                </a:endParaRPr>
              </a:p>
              <a:p>
                <a:pPr algn="ctr" defTabSz="457200"/>
                <a:r>
                  <a:rPr lang="en-AU" sz="800" dirty="0">
                    <a:solidFill>
                      <a:srgbClr val="3A0066"/>
                    </a:solidFill>
                  </a:rPr>
                  <a:t>Exacerbations;</a:t>
                </a:r>
              </a:p>
              <a:p>
                <a:pPr algn="ctr" defTabSz="457200"/>
                <a:r>
                  <a:rPr lang="en-AU" sz="800" dirty="0">
                    <a:solidFill>
                      <a:srgbClr val="3A0066"/>
                    </a:solidFill>
                  </a:rPr>
                  <a:t>Independence/identity</a:t>
                </a:r>
              </a:p>
              <a:p>
                <a:pPr algn="ctr" defTabSz="457200"/>
                <a:r>
                  <a:rPr lang="en-AU" sz="800" dirty="0">
                    <a:solidFill>
                      <a:srgbClr val="3A0066"/>
                    </a:solidFill>
                  </a:rPr>
                  <a:t>Acuity/severity</a:t>
                </a:r>
              </a:p>
              <a:p>
                <a:pPr algn="ctr" defTabSz="457200"/>
                <a:endParaRPr lang="en-AU" sz="8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600213"/>
                <a:ext cx="1624617" cy="947951"/>
              </a:xfrm>
              <a:prstGeom prst="rect">
                <a:avLst/>
              </a:prstGeom>
              <a:noFill/>
            </p:spPr>
            <p:txBody>
              <a:bodyPr wrap="square" rtlCol="0">
                <a:spAutoFit/>
              </a:bodyPr>
              <a:lstStyle/>
              <a:p>
                <a:pPr algn="ctr" defTabSz="457200"/>
                <a:r>
                  <a:rPr lang="en-AU" sz="1000" b="1" dirty="0">
                    <a:solidFill>
                      <a:srgbClr val="31601A"/>
                    </a:solidFill>
                  </a:rPr>
                  <a:t>Flashpoints</a:t>
                </a:r>
                <a:endParaRPr lang="en-AU" sz="800" dirty="0">
                  <a:solidFill>
                    <a:srgbClr val="31601A"/>
                  </a:solidFill>
                </a:endParaRPr>
              </a:p>
              <a:p>
                <a:pPr algn="ctr" defTabSz="457200"/>
                <a:r>
                  <a:rPr lang="en-AU" sz="700" dirty="0">
                    <a:solidFill>
                      <a:srgbClr val="31601A"/>
                    </a:solidFill>
                  </a:rPr>
                  <a:t>Bad news, Home crisis, Loss of relationship or accommodation, Argument</a:t>
                </a:r>
              </a:p>
            </p:txBody>
          </p:sp>
          <p:sp>
            <p:nvSpPr>
              <p:cNvPr id="66" name="TextBox 65"/>
              <p:cNvSpPr txBox="1"/>
              <p:nvPr/>
            </p:nvSpPr>
            <p:spPr>
              <a:xfrm rot="18000000" flipH="1">
                <a:off x="2774500" y="3260930"/>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Carer/relative involvement</a:t>
                </a:r>
              </a:p>
              <a:p>
                <a:pPr algn="ctr" defTabSz="457200"/>
                <a:r>
                  <a:rPr lang="en-AU" sz="700" dirty="0">
                    <a:solidFill>
                      <a:prstClr val="white"/>
                    </a:solidFill>
                  </a:rPr>
                  <a:t>Family therapy</a:t>
                </a:r>
              </a:p>
              <a:p>
                <a:pPr algn="ctr" defTabSz="457200"/>
                <a:r>
                  <a:rPr lang="en-AU" sz="700" dirty="0">
                    <a:solidFill>
                      <a:prstClr val="white"/>
                    </a:solidFill>
                  </a:rPr>
                  <a:t>Active patient support</a:t>
                </a:r>
              </a:p>
            </p:txBody>
          </p:sp>
          <p:sp>
            <p:nvSpPr>
              <p:cNvPr id="64" name="TextBox 63"/>
              <p:cNvSpPr txBox="1"/>
              <p:nvPr/>
            </p:nvSpPr>
            <p:spPr>
              <a:xfrm rot="18000000" flipH="1">
                <a:off x="924806" y="2583768"/>
                <a:ext cx="4252043" cy="775597"/>
              </a:xfrm>
              <a:prstGeom prst="rect">
                <a:avLst/>
              </a:prstGeom>
              <a:noFill/>
            </p:spPr>
            <p:txBody>
              <a:bodyPr wrap="square" rtlCol="0">
                <a:spAutoFit/>
              </a:bodyPr>
              <a:lstStyle/>
              <a:p>
                <a:pPr algn="ctr" defTabSz="457200"/>
                <a:r>
                  <a:rPr lang="en-AU" sz="1200" b="1" dirty="0">
                    <a:solidFill>
                      <a:prstClr val="white"/>
                    </a:solidFill>
                  </a:rPr>
                  <a:t>Stressors</a:t>
                </a:r>
                <a:endParaRPr lang="en-AU" sz="900" b="1" dirty="0">
                  <a:solidFill>
                    <a:prstClr val="white"/>
                  </a:solidFill>
                </a:endParaRPr>
              </a:p>
              <a:p>
                <a:pPr algn="ctr" defTabSz="457200"/>
                <a:r>
                  <a:rPr lang="en-AU" sz="900" dirty="0">
                    <a:solidFill>
                      <a:prstClr val="white"/>
                    </a:solidFill>
                  </a:rPr>
                  <a:t>Visitors, Relatives &amp; family tensions, Prospective –</a:t>
                </a:r>
                <a:r>
                  <a:rPr lang="en-AU" sz="900" dirty="0" err="1">
                    <a:solidFill>
                      <a:prstClr val="white"/>
                    </a:solidFill>
                  </a:rPr>
                  <a:t>ve</a:t>
                </a:r>
                <a:r>
                  <a:rPr lang="en-AU" sz="900" dirty="0">
                    <a:solidFill>
                      <a:prstClr val="white"/>
                    </a:solidFill>
                  </a:rPr>
                  <a:t> move</a:t>
                </a:r>
              </a:p>
              <a:p>
                <a:pPr algn="ctr" defTabSz="457200"/>
                <a:r>
                  <a:rPr lang="en-AU" sz="900" dirty="0">
                    <a:solidFill>
                      <a:prstClr val="white"/>
                    </a:solidFill>
                  </a:rPr>
                  <a:t>Dependency &amp; institutionalisation, Demands &amp; home</a:t>
                </a: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169596"/>
                <a:ext cx="1784588" cy="947951"/>
              </a:xfrm>
              <a:prstGeom prst="rect">
                <a:avLst/>
              </a:prstGeom>
              <a:noFill/>
            </p:spPr>
            <p:txBody>
              <a:bodyPr wrap="square" rtlCol="0">
                <a:spAutoFit/>
              </a:bodyPr>
              <a:lstStyle/>
              <a:p>
                <a:pPr algn="ctr" defTabSz="457200"/>
                <a:r>
                  <a:rPr lang="en-AU" sz="1000" b="1" dirty="0">
                    <a:solidFill>
                      <a:srgbClr val="9A0000"/>
                    </a:solidFill>
                  </a:rPr>
                  <a:t>Flashpoints</a:t>
                </a:r>
                <a:endParaRPr lang="en-AU" sz="800" dirty="0">
                  <a:solidFill>
                    <a:srgbClr val="9A0000"/>
                  </a:solidFill>
                </a:endParaRPr>
              </a:p>
              <a:p>
                <a:pPr algn="ctr" defTabSz="457200"/>
                <a:r>
                  <a:rPr lang="en-AU" sz="700" dirty="0">
                    <a:solidFill>
                      <a:srgbClr val="9A0000"/>
                    </a:solidFill>
                  </a:rPr>
                  <a:t>Compulsory detention, Admission, Appeal refusal, Complaint denied, Enforced treatment, Exit refused</a:t>
                </a:r>
                <a:endParaRPr lang="en-AU" sz="800" dirty="0">
                  <a:solidFill>
                    <a:srgbClr val="9A0000"/>
                  </a:solidFill>
                </a:endParaRPr>
              </a:p>
            </p:txBody>
          </p:sp>
          <p:sp>
            <p:nvSpPr>
              <p:cNvPr id="79" name="TextBox 78"/>
              <p:cNvSpPr txBox="1"/>
              <p:nvPr/>
            </p:nvSpPr>
            <p:spPr>
              <a:xfrm rot="18000000" flipH="1">
                <a:off x="7132099" y="5656853"/>
                <a:ext cx="2717683" cy="958724"/>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Due process, Justice, Respect for rights, </a:t>
                </a:r>
              </a:p>
              <a:p>
                <a:pPr algn="ctr" defTabSz="457200"/>
                <a:r>
                  <a:rPr lang="en-AU" sz="700" dirty="0">
                    <a:solidFill>
                      <a:prstClr val="white"/>
                    </a:solidFill>
                  </a:rPr>
                  <a:t>Hope, Information giving, Support to appeal,</a:t>
                </a:r>
              </a:p>
              <a:p>
                <a:pPr algn="ctr" defTabSz="457200"/>
                <a:r>
                  <a:rPr lang="en-AU" sz="700" dirty="0">
                    <a:solidFill>
                      <a:prstClr val="white"/>
                    </a:solidFill>
                  </a:rPr>
                  <a:t>Legitimacy, Compensatory autonomy,</a:t>
                </a:r>
              </a:p>
              <a:p>
                <a:pPr algn="ctr" defTabSz="457200"/>
                <a:r>
                  <a:rPr lang="en-AU" sz="700" dirty="0">
                    <a:solidFill>
                      <a:prstClr val="white"/>
                    </a:solidFill>
                  </a:rPr>
                  <a:t>Consistent policy, Flexibility, Respect</a:t>
                </a:r>
              </a:p>
            </p:txBody>
          </p:sp>
          <p:sp>
            <p:nvSpPr>
              <p:cNvPr id="80" name="TextBox 79"/>
              <p:cNvSpPr txBox="1"/>
              <p:nvPr/>
            </p:nvSpPr>
            <p:spPr>
              <a:xfrm rot="18000000" flipH="1">
                <a:off x="7506260" y="6278445"/>
                <a:ext cx="4112722" cy="775597"/>
              </a:xfrm>
              <a:prstGeom prst="rect">
                <a:avLst/>
              </a:prstGeom>
              <a:noFill/>
            </p:spPr>
            <p:txBody>
              <a:bodyPr wrap="square" rtlCol="0">
                <a:spAutoFit/>
              </a:bodyPr>
              <a:lstStyle/>
              <a:p>
                <a:pPr algn="ctr" defTabSz="457200"/>
                <a:r>
                  <a:rPr lang="en-AU" sz="1200" b="1" dirty="0">
                    <a:solidFill>
                      <a:prstClr val="white"/>
                    </a:solidFill>
                  </a:rPr>
                  <a:t>External Structure</a:t>
                </a:r>
              </a:p>
              <a:p>
                <a:pPr algn="ctr" defTabSz="457200"/>
                <a:r>
                  <a:rPr lang="en-AU" sz="900" dirty="0">
                    <a:solidFill>
                      <a:prstClr val="white"/>
                    </a:solidFill>
                  </a:rPr>
                  <a:t>Legal framework, National policy, Complaints,</a:t>
                </a:r>
              </a:p>
              <a:p>
                <a:pPr algn="ctr" defTabSz="457200"/>
                <a:r>
                  <a:rPr lang="en-AU" sz="900" dirty="0">
                    <a:solidFill>
                      <a:prstClr val="white"/>
                    </a:solidFill>
                  </a:rPr>
                  <a:t>Appeals, Prosecutions, Hospital policy</a:t>
                </a:r>
              </a:p>
            </p:txBody>
          </p:sp>
          <p:sp>
            <p:nvSpPr>
              <p:cNvPr id="82" name="TextBox 81"/>
              <p:cNvSpPr txBox="1"/>
              <p:nvPr/>
            </p:nvSpPr>
            <p:spPr>
              <a:xfrm>
                <a:off x="4330402" y="8330339"/>
                <a:ext cx="3950439" cy="538609"/>
              </a:xfrm>
              <a:prstGeom prst="rect">
                <a:avLst/>
              </a:prstGeom>
              <a:noFill/>
            </p:spPr>
            <p:txBody>
              <a:bodyPr wrap="square" rtlCol="0">
                <a:spAutoFit/>
              </a:bodyPr>
              <a:lstStyle/>
              <a:p>
                <a:pPr algn="ctr" defTabSz="457200"/>
                <a:r>
                  <a:rPr lang="en-AU" sz="1200" b="1" dirty="0">
                    <a:solidFill>
                      <a:prstClr val="white"/>
                    </a:solidFill>
                  </a:rPr>
                  <a:t>Internal Structure</a:t>
                </a:r>
              </a:p>
              <a:p>
                <a:pPr algn="ctr" defTabSz="457200"/>
                <a:r>
                  <a:rPr lang="en-AU" sz="700" dirty="0">
                    <a:solidFill>
                      <a:prstClr val="white"/>
                    </a:solidFill>
                  </a:rPr>
                  <a:t>Rules, Routine, Efficiency, Clean/tidy, Ideology, Custom &amp; practice</a:t>
                </a:r>
              </a:p>
            </p:txBody>
          </p:sp>
          <p:sp>
            <p:nvSpPr>
              <p:cNvPr id="84" name="TextBox 83"/>
              <p:cNvSpPr txBox="1"/>
              <p:nvPr/>
            </p:nvSpPr>
            <p:spPr>
              <a:xfrm>
                <a:off x="4973671" y="6888832"/>
                <a:ext cx="2723271" cy="969496"/>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Staff anxiety &amp; frustration, Moral commitments, Psychological understanding, Teamwork &amp; consistency, Technical mastery, Positive appreciation</a:t>
                </a: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71331" y="5970432"/>
                <a:ext cx="2059893" cy="947951"/>
              </a:xfrm>
              <a:prstGeom prst="rect">
                <a:avLst/>
              </a:prstGeom>
              <a:noFill/>
            </p:spPr>
            <p:txBody>
              <a:bodyPr wrap="square" rtlCol="0">
                <a:spAutoFit/>
              </a:bodyPr>
              <a:lstStyle/>
              <a:p>
                <a:pPr algn="ctr" defTabSz="457200"/>
                <a:r>
                  <a:rPr lang="en-AU" sz="1000" b="1" dirty="0">
                    <a:solidFill>
                      <a:srgbClr val="BC4C00"/>
                    </a:solidFill>
                  </a:rPr>
                  <a:t>Flashpoints</a:t>
                </a:r>
                <a:endParaRPr lang="en-AU" sz="900" b="1" dirty="0">
                  <a:solidFill>
                    <a:srgbClr val="BC4C00"/>
                  </a:solidFill>
                </a:endParaRPr>
              </a:p>
              <a:p>
                <a:pPr algn="ctr" defTabSz="457200"/>
                <a:r>
                  <a:rPr lang="en-AU" sz="700" dirty="0">
                    <a:solidFill>
                      <a:srgbClr val="BC4C00"/>
                    </a:solidFill>
                  </a:rPr>
                  <a:t>Denial of request,  </a:t>
                </a:r>
              </a:p>
              <a:p>
                <a:pPr algn="ctr" defTabSz="457200"/>
                <a:r>
                  <a:rPr lang="en-AU" sz="700" dirty="0">
                    <a:solidFill>
                      <a:srgbClr val="BC4C00"/>
                    </a:solidFill>
                  </a:rPr>
                  <a:t>Staff demand, </a:t>
                </a:r>
              </a:p>
              <a:p>
                <a:pPr algn="ctr" defTabSz="457200"/>
                <a:r>
                  <a:rPr lang="en-AU" sz="700" dirty="0">
                    <a:solidFill>
                      <a:srgbClr val="BC4C00"/>
                    </a:solidFill>
                  </a:rPr>
                  <a:t>Limit setting, Bad news,</a:t>
                </a:r>
              </a:p>
              <a:p>
                <a:pPr algn="ctr" defTabSz="457200"/>
                <a:r>
                  <a:rPr lang="en-AU" sz="700" dirty="0">
                    <a:solidFill>
                      <a:srgbClr val="BC4C00"/>
                    </a:solidFill>
                  </a:rPr>
                  <a:t>Ignoring</a:t>
                </a: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238293"/>
                <a:ext cx="3952807" cy="775597"/>
              </a:xfrm>
              <a:prstGeom prst="rect">
                <a:avLst/>
              </a:prstGeom>
              <a:noFill/>
            </p:spPr>
            <p:txBody>
              <a:bodyPr wrap="square" rtlCol="0">
                <a:spAutoFit/>
              </a:bodyPr>
              <a:lstStyle/>
              <a:p>
                <a:pPr algn="ctr" defTabSz="457200"/>
                <a:r>
                  <a:rPr lang="en-AU" sz="1200" b="1" dirty="0">
                    <a:solidFill>
                      <a:srgbClr val="8A6600"/>
                    </a:solidFill>
                  </a:rPr>
                  <a:t>Features</a:t>
                </a:r>
              </a:p>
              <a:p>
                <a:pPr algn="ctr" defTabSz="457200"/>
                <a:r>
                  <a:rPr lang="en-AU" sz="900" dirty="0">
                    <a:solidFill>
                      <a:srgbClr val="8A6600"/>
                    </a:solidFill>
                  </a:rPr>
                  <a:t>Door locked, Quality, Complexity, Seclusion, PICU, ICA, Comfort/sensory rooms, Ligature points</a:t>
                </a: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804437"/>
                <a:ext cx="2723271" cy="818685"/>
              </a:xfrm>
              <a:prstGeom prst="rect">
                <a:avLst/>
              </a:prstGeom>
              <a:noFill/>
            </p:spPr>
            <p:txBody>
              <a:bodyPr wrap="square" rtlCol="0">
                <a:spAutoFit/>
              </a:bodyPr>
              <a:lstStyle/>
              <a:p>
                <a:pPr algn="ctr" defTabSz="457200"/>
                <a:r>
                  <a:rPr lang="en-AU" sz="1100" b="1" dirty="0">
                    <a:solidFill>
                      <a:srgbClr val="8A6600"/>
                    </a:solidFill>
                  </a:rPr>
                  <a:t>Staff Modifiers</a:t>
                </a:r>
              </a:p>
              <a:p>
                <a:pPr algn="ctr" defTabSz="457200"/>
                <a:r>
                  <a:rPr lang="en-AU" sz="700" dirty="0">
                    <a:solidFill>
                      <a:srgbClr val="8A6600"/>
                    </a:solidFill>
                  </a:rPr>
                  <a:t>Caringly vigilant &amp; inquisitive, Checking routines, Décor, Maintenance, Clean &amp; Tidy, Alternative choices, Respect</a:t>
                </a: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72630"/>
                <a:ext cx="1943232" cy="861774"/>
              </a:xfrm>
              <a:prstGeom prst="rect">
                <a:avLst/>
              </a:prstGeom>
              <a:noFill/>
            </p:spPr>
            <p:txBody>
              <a:bodyPr wrap="square" rtlCol="0">
                <a:spAutoFit/>
              </a:bodyPr>
              <a:lstStyle/>
              <a:p>
                <a:pPr algn="ctr" defTabSz="457200"/>
                <a:r>
                  <a:rPr lang="en-AU" sz="1000" b="1" dirty="0">
                    <a:solidFill>
                      <a:srgbClr val="8A6600"/>
                    </a:solidFill>
                  </a:rPr>
                  <a:t>Flashpoints</a:t>
                </a:r>
                <a:endParaRPr lang="en-AU" sz="900" b="1" dirty="0">
                  <a:solidFill>
                    <a:srgbClr val="8A6600"/>
                  </a:solidFill>
                </a:endParaRPr>
              </a:p>
              <a:p>
                <a:pPr algn="ctr" defTabSz="457200"/>
                <a:r>
                  <a:rPr lang="en-AU" sz="800" dirty="0">
                    <a:solidFill>
                      <a:srgbClr val="8A6600"/>
                    </a:solidFill>
                  </a:rPr>
                  <a:t>Secrecy, Solitude, </a:t>
                </a:r>
              </a:p>
              <a:p>
                <a:pPr algn="ctr" defTabSz="457200"/>
                <a:r>
                  <a:rPr lang="en-AU" sz="800" dirty="0">
                    <a:solidFill>
                      <a:srgbClr val="8A6600"/>
                    </a:solidFill>
                  </a:rPr>
                  <a:t>Admission shock, Exit blocked</a:t>
                </a: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Tree>
    <p:extLst>
      <p:ext uri="{BB962C8B-B14F-4D97-AF65-F5344CB8AC3E}">
        <p14:creationId xmlns:p14="http://schemas.microsoft.com/office/powerpoint/2010/main" val="3289318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0862">
            <a:off x="6123137" y="4189785"/>
            <a:ext cx="1638349" cy="1638349"/>
          </a:xfrm>
          <a:prstGeom prst="rect">
            <a:avLst/>
          </a:prstGeom>
        </p:spPr>
      </p:pic>
      <p:sp>
        <p:nvSpPr>
          <p:cNvPr id="67586" name="Title 1"/>
          <p:cNvSpPr>
            <a:spLocks noGrp="1"/>
          </p:cNvSpPr>
          <p:nvPr>
            <p:ph type="title"/>
          </p:nvPr>
        </p:nvSpPr>
        <p:spPr>
          <a:xfrm>
            <a:off x="539750" y="469900"/>
            <a:ext cx="7199313" cy="768350"/>
          </a:xfrm>
        </p:spPr>
        <p:txBody>
          <a:bodyPr lIns="91440" tIns="45720" rIns="91440" bIns="45720" anchor="t"/>
          <a:lstStyle/>
          <a:p>
            <a:pPr algn="ctr" eaLnBrk="1" hangingPunct="1">
              <a:defRPr/>
            </a:pPr>
            <a:r>
              <a:rPr lang="en-US" altLang="en-US" b="1" dirty="0">
                <a:cs typeface="Arial" pitchFamily="34" charset="0"/>
              </a:rPr>
              <a:t>Background </a:t>
            </a:r>
            <a:r>
              <a:rPr lang="en-US" altLang="en-US" sz="2400" b="1" dirty="0">
                <a:cs typeface="Arial" pitchFamily="34" charset="0"/>
              </a:rPr>
              <a:t/>
            </a:r>
            <a:br>
              <a:rPr lang="en-US" altLang="en-US" sz="2400" b="1" dirty="0">
                <a:cs typeface="Arial" pitchFamily="34" charset="0"/>
              </a:rPr>
            </a:br>
            <a:endParaRPr lang="en-US" altLang="en-US" sz="2400" b="1" dirty="0">
              <a:cs typeface="Arial" pitchFamily="34" charset="0"/>
            </a:endParaRPr>
          </a:p>
        </p:txBody>
      </p:sp>
      <p:sp>
        <p:nvSpPr>
          <p:cNvPr id="34819" name="Content Placeholder 2"/>
          <p:cNvSpPr>
            <a:spLocks noGrp="1"/>
          </p:cNvSpPr>
          <p:nvPr>
            <p:ph idx="1"/>
          </p:nvPr>
        </p:nvSpPr>
        <p:spPr>
          <a:xfrm>
            <a:off x="539750" y="1619250"/>
            <a:ext cx="8243888" cy="4854575"/>
          </a:xfrm>
        </p:spPr>
        <p:txBody>
          <a:bodyPr lIns="91440" tIns="45720" rIns="91440" bIns="45720"/>
          <a:lstStyle/>
          <a:p>
            <a:pPr marL="342900" lvl="1" indent="-342900" eaLnBrk="1" hangingPunct="1">
              <a:buFont typeface="Arial" panose="020B0604020202020204" pitchFamily="34" charset="0"/>
              <a:buChar char="•"/>
            </a:pPr>
            <a:r>
              <a:rPr lang="en-US" altLang="en-US" dirty="0"/>
              <a:t>The unit is a social community and potentially a powerful engine to help patients, have a positive influence, and progress towards discharge.</a:t>
            </a:r>
          </a:p>
          <a:p>
            <a:pPr marL="342900" lvl="1" indent="-342900" eaLnBrk="1" hangingPunct="1">
              <a:buFont typeface="Arial" panose="020B0604020202020204" pitchFamily="34" charset="0"/>
              <a:buChar char="•"/>
            </a:pPr>
            <a:r>
              <a:rPr lang="en-US" altLang="en-US" dirty="0"/>
              <a:t>The help that patients give each other can be highly valued and effective. </a:t>
            </a:r>
          </a:p>
          <a:p>
            <a:pPr marL="342900" lvl="1" indent="-342900" eaLnBrk="1" hangingPunct="1">
              <a:buFont typeface="Arial" panose="020B0604020202020204" pitchFamily="34" charset="0"/>
              <a:buChar char="•"/>
            </a:pPr>
            <a:r>
              <a:rPr lang="en-US" altLang="en-US" dirty="0"/>
              <a:t>The giving of help and support between                         patients offers the giver:</a:t>
            </a:r>
          </a:p>
          <a:p>
            <a:pPr marL="804863" lvl="2" indent="-354013" eaLnBrk="1" hangingPunct="1">
              <a:buFont typeface="Arial" panose="020B0604020202020204" pitchFamily="34" charset="0"/>
              <a:buChar char="‒"/>
            </a:pPr>
            <a:r>
              <a:rPr lang="en-US" altLang="en-US" dirty="0"/>
              <a:t>a socially valued role</a:t>
            </a:r>
          </a:p>
          <a:p>
            <a:pPr marL="804863" lvl="2" indent="-354013" eaLnBrk="1" hangingPunct="1">
              <a:buFont typeface="Arial" panose="020B0604020202020204" pitchFamily="34" charset="0"/>
              <a:buChar char="‒"/>
            </a:pPr>
            <a:r>
              <a:rPr lang="en-US" altLang="en-US" dirty="0"/>
              <a:t>the chance to make a meaningful contribution</a:t>
            </a:r>
          </a:p>
          <a:p>
            <a:pPr marL="804863" lvl="2" indent="-354013" eaLnBrk="1" hangingPunct="1">
              <a:buFont typeface="Arial" panose="020B0604020202020204" pitchFamily="34" charset="0"/>
              <a:buChar char="‒"/>
            </a:pPr>
            <a:r>
              <a:rPr lang="en-US" altLang="en-US" dirty="0"/>
              <a:t>the potential to improve their self-esteem </a:t>
            </a:r>
          </a:p>
          <a:p>
            <a:pPr eaLnBrk="1" hangingPunct="1"/>
            <a:endParaRPr lang="en-US" altLang="en-US" dirty="0"/>
          </a:p>
          <a:p>
            <a:pPr eaLnBrk="1" hangingPunct="1"/>
            <a:endParaRPr lang="en-US" alt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6348" flipH="1">
            <a:off x="7275576" y="4986528"/>
            <a:ext cx="1871472" cy="1871472"/>
          </a:xfrm>
          <a:prstGeom prst="rect">
            <a:avLst/>
          </a:prstGeom>
        </p:spPr>
      </p:pic>
    </p:spTree>
    <p:extLst>
      <p:ext uri="{BB962C8B-B14F-4D97-AF65-F5344CB8AC3E}">
        <p14:creationId xmlns:p14="http://schemas.microsoft.com/office/powerpoint/2010/main" val="329641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a:xfrm>
            <a:off x="539750" y="396875"/>
            <a:ext cx="7199313" cy="762000"/>
          </a:xfrm>
        </p:spPr>
        <p:txBody>
          <a:bodyPr lIns="91440" tIns="45720" rIns="91440" bIns="45720" anchor="t"/>
          <a:lstStyle/>
          <a:p>
            <a:pPr algn="ctr" eaLnBrk="1" hangingPunct="1">
              <a:defRPr/>
            </a:pPr>
            <a:r>
              <a:rPr lang="en-GB" altLang="en-US" b="1" dirty="0">
                <a:cs typeface="Arial" pitchFamily="34" charset="0"/>
              </a:rPr>
              <a:t>Aims</a:t>
            </a:r>
          </a:p>
        </p:txBody>
      </p:sp>
      <p:sp>
        <p:nvSpPr>
          <p:cNvPr id="35843" name="Content Placeholder 3"/>
          <p:cNvSpPr>
            <a:spLocks noGrp="1"/>
          </p:cNvSpPr>
          <p:nvPr>
            <p:ph idx="1"/>
          </p:nvPr>
        </p:nvSpPr>
        <p:spPr>
          <a:xfrm>
            <a:off x="312739" y="1730375"/>
            <a:ext cx="4783517" cy="4854575"/>
          </a:xfrm>
        </p:spPr>
        <p:txBody>
          <a:bodyPr lIns="91440" tIns="45720" rIns="91440" bIns="45720"/>
          <a:lstStyle/>
          <a:p>
            <a:pPr marL="457200" lvl="1" indent="-457200" eaLnBrk="1" hangingPunct="1">
              <a:buFont typeface="Arial" panose="020B0604020202020204" pitchFamily="34" charset="0"/>
              <a:buChar char="•"/>
            </a:pPr>
            <a:r>
              <a:rPr lang="en-GB" altLang="en-US" dirty="0"/>
              <a:t>Strengthen an existing mechanism that is highly valued by patients and staff</a:t>
            </a:r>
          </a:p>
          <a:p>
            <a:pPr marL="457200" lvl="1" indent="-457200" eaLnBrk="1" hangingPunct="1">
              <a:buFont typeface="Arial" panose="020B0604020202020204" pitchFamily="34" charset="0"/>
              <a:buChar char="•"/>
            </a:pPr>
            <a:r>
              <a:rPr lang="en-GB" altLang="en-US" dirty="0"/>
              <a:t>Create opportunities for patients to find valued roles and public </a:t>
            </a:r>
            <a:r>
              <a:rPr lang="en-GB" altLang="en-US" dirty="0" smtClean="0"/>
              <a:t>recognition</a:t>
            </a:r>
            <a:endParaRPr lang="en-GB"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05306">
            <a:off x="4900300" y="1940459"/>
            <a:ext cx="3817629" cy="2609157"/>
          </a:xfrm>
          <a:prstGeom prst="rect">
            <a:avLst/>
          </a:prstGeom>
        </p:spPr>
      </p:pic>
      <p:sp>
        <p:nvSpPr>
          <p:cNvPr id="6" name="Content Placeholder 3"/>
          <p:cNvSpPr txBox="1">
            <a:spLocks/>
          </p:cNvSpPr>
          <p:nvPr/>
        </p:nvSpPr>
        <p:spPr bwMode="auto">
          <a:xfrm>
            <a:off x="312739" y="4412257"/>
            <a:ext cx="7953437" cy="221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lnSpc>
                <a:spcPct val="110000"/>
              </a:lnSpc>
              <a:spcBef>
                <a:spcPts val="800"/>
              </a:spcBef>
              <a:spcAft>
                <a:spcPts val="800"/>
              </a:spcAft>
              <a:defRPr sz="2200" b="1" kern="1200" baseline="0">
                <a:solidFill>
                  <a:srgbClr val="201547"/>
                </a:solidFill>
                <a:latin typeface="+mn-lt"/>
                <a:ea typeface="MS PGothic" pitchFamily="34" charset="-128"/>
                <a:cs typeface="ＭＳ Ｐゴシック" charset="0"/>
              </a:defRPr>
            </a:lvl1pPr>
            <a:lvl2pPr marL="0" indent="0" algn="l" defTabSz="457200" rtl="0" eaLnBrk="0" fontAlgn="base" hangingPunct="0">
              <a:lnSpc>
                <a:spcPct val="110000"/>
              </a:lnSpc>
              <a:spcBef>
                <a:spcPct val="0"/>
              </a:spcBef>
              <a:spcAft>
                <a:spcPts val="800"/>
              </a:spcAft>
              <a:defRPr sz="2400" kern="1200">
                <a:solidFill>
                  <a:schemeClr val="tx1"/>
                </a:solidFill>
                <a:latin typeface="+mn-lt"/>
                <a:ea typeface="MS PGothic" pitchFamily="34" charset="-128"/>
                <a:cs typeface="+mn-cs"/>
              </a:defRPr>
            </a:lvl2pPr>
            <a:lvl3pPr marL="252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3pPr>
            <a:lvl4pPr marL="504000" indent="-252000"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4pPr>
            <a:lvl5pPr marL="755650" indent="-250825" algn="l" defTabSz="457200" rtl="0" eaLnBrk="0" fontAlgn="base" hangingPunct="0">
              <a:lnSpc>
                <a:spcPct val="110000"/>
              </a:lnSpc>
              <a:spcBef>
                <a:spcPct val="0"/>
              </a:spcBef>
              <a:spcAft>
                <a:spcPts val="80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eaLnBrk="1" hangingPunct="1">
              <a:buFont typeface="Arial" panose="020B0604020202020204" pitchFamily="34" charset="0"/>
              <a:buChar char="•"/>
            </a:pPr>
            <a:r>
              <a:rPr lang="en-GB" altLang="en-US" dirty="0" smtClean="0">
                <a:solidFill>
                  <a:prstClr val="black"/>
                </a:solidFill>
              </a:rPr>
              <a:t>Build patient self-esteem</a:t>
            </a:r>
          </a:p>
          <a:p>
            <a:pPr marL="457200" lvl="1" indent="-457200" eaLnBrk="1" hangingPunct="1">
              <a:buFont typeface="Arial" panose="020B0604020202020204" pitchFamily="34" charset="0"/>
              <a:buChar char="•"/>
            </a:pPr>
            <a:r>
              <a:rPr lang="en-GB" altLang="en-US" dirty="0" smtClean="0">
                <a:solidFill>
                  <a:prstClr val="black"/>
                </a:solidFill>
              </a:rPr>
              <a:t>Increase mutual support and promote recovery</a:t>
            </a:r>
          </a:p>
          <a:p>
            <a:pPr marL="457200" lvl="1" indent="-457200" eaLnBrk="1" hangingPunct="1">
              <a:buFont typeface="Arial" panose="020B0604020202020204" pitchFamily="34" charset="0"/>
              <a:buChar char="•"/>
            </a:pPr>
            <a:r>
              <a:rPr lang="en-GB" altLang="en-US" dirty="0" smtClean="0">
                <a:solidFill>
                  <a:prstClr val="black"/>
                </a:solidFill>
              </a:rPr>
              <a:t>Establish values, understanding and social connection</a:t>
            </a:r>
            <a:endParaRPr lang="en-GB" altLang="en-US" dirty="0">
              <a:solidFill>
                <a:prstClr val="black"/>
              </a:solidFill>
            </a:endParaRPr>
          </a:p>
        </p:txBody>
      </p:sp>
    </p:spTree>
    <p:extLst>
      <p:ext uri="{BB962C8B-B14F-4D97-AF65-F5344CB8AC3E}">
        <p14:creationId xmlns:p14="http://schemas.microsoft.com/office/powerpoint/2010/main" val="237512748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952553"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701026" y="5783120"/>
            <a:ext cx="1132228"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27826" y="54102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Originating domains</a:t>
            </a:r>
          </a:p>
        </p:txBody>
      </p:sp>
      <p:sp>
        <p:nvSpPr>
          <p:cNvPr id="9" name="Rectangle 8"/>
          <p:cNvSpPr/>
          <p:nvPr/>
        </p:nvSpPr>
        <p:spPr>
          <a:xfrm>
            <a:off x="3695700" y="1993900"/>
            <a:ext cx="19812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Staff modifiers</a:t>
            </a:r>
          </a:p>
        </p:txBody>
      </p:sp>
      <p:grpSp>
        <p:nvGrpSpPr>
          <p:cNvPr id="65" name="Group 64"/>
          <p:cNvGrpSpPr/>
          <p:nvPr/>
        </p:nvGrpSpPr>
        <p:grpSpPr>
          <a:xfrm>
            <a:off x="-27317" y="1988326"/>
            <a:ext cx="5881273" cy="4742674"/>
            <a:chOff x="-27317" y="1988326"/>
            <a:chExt cx="5881273" cy="4742674"/>
          </a:xfrm>
        </p:grpSpPr>
        <p:grpSp>
          <p:nvGrpSpPr>
            <p:cNvPr id="60" name="Group 59"/>
            <p:cNvGrpSpPr/>
            <p:nvPr/>
          </p:nvGrpSpPr>
          <p:grpSpPr>
            <a:xfrm>
              <a:off x="-27317" y="2705100"/>
              <a:ext cx="4713618" cy="4025900"/>
              <a:chOff x="-27317" y="2705100"/>
              <a:chExt cx="4713618" cy="4025900"/>
            </a:xfrm>
          </p:grpSpPr>
          <p:sp>
            <p:nvSpPr>
              <p:cNvPr id="50" name="Rectangle 49"/>
              <p:cNvSpPr/>
              <p:nvPr/>
            </p:nvSpPr>
            <p:spPr>
              <a:xfrm>
                <a:off x="-27317" y="4430762"/>
                <a:ext cx="2407534" cy="2300238"/>
              </a:xfrm>
              <a:prstGeom prst="rect">
                <a:avLst/>
              </a:prstGeom>
              <a:solidFill>
                <a:srgbClr val="FFFF00">
                  <a:alpha val="3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49" name="Rectangle 48"/>
              <p:cNvSpPr/>
              <p:nvPr/>
            </p:nvSpPr>
            <p:spPr>
              <a:xfrm>
                <a:off x="2435387" y="3449264"/>
                <a:ext cx="2250913" cy="1273076"/>
              </a:xfrm>
              <a:prstGeom prst="rect">
                <a:avLst/>
              </a:prstGeom>
              <a:solidFill>
                <a:srgbClr val="FFFF00">
                  <a:alpha val="3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cxnSp>
            <p:nvCxnSpPr>
              <p:cNvPr id="36" name="Straight Connector 35"/>
              <p:cNvCxnSpPr/>
              <p:nvPr/>
            </p:nvCxnSpPr>
            <p:spPr>
              <a:xfrm>
                <a:off x="952553" y="3149600"/>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952553" y="3116834"/>
                <a:ext cx="3733748" cy="32766"/>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632671" y="2705100"/>
                <a:ext cx="0" cy="411734"/>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630422" y="3149600"/>
                <a:ext cx="39178" cy="62992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76200" y="1988326"/>
              <a:ext cx="5777756" cy="4558778"/>
              <a:chOff x="76200" y="1988326"/>
              <a:chExt cx="5777756" cy="4558778"/>
            </a:xfrm>
          </p:grpSpPr>
          <p:sp>
            <p:nvSpPr>
              <p:cNvPr id="29" name="Rectangle 28"/>
              <p:cNvSpPr/>
              <p:nvPr/>
            </p:nvSpPr>
            <p:spPr>
              <a:xfrm>
                <a:off x="3420530" y="1988326"/>
                <a:ext cx="2433426" cy="755260"/>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b="1" kern="0" dirty="0">
                    <a:solidFill>
                      <a:prstClr val="white"/>
                    </a:solidFill>
                    <a:cs typeface="Arial"/>
                  </a:rPr>
                  <a:t>Staff modifier: </a:t>
                </a:r>
                <a:r>
                  <a:rPr lang="en-US" kern="0" dirty="0">
                    <a:solidFill>
                      <a:prstClr val="white"/>
                    </a:solidFill>
                    <a:cs typeface="Arial"/>
                  </a:rPr>
                  <a:t>Mutual help meeting</a:t>
                </a:r>
              </a:p>
            </p:txBody>
          </p:sp>
          <p:sp>
            <p:nvSpPr>
              <p:cNvPr id="33" name="Rectangle 32"/>
              <p:cNvSpPr/>
              <p:nvPr/>
            </p:nvSpPr>
            <p:spPr>
              <a:xfrm>
                <a:off x="76200" y="4620609"/>
                <a:ext cx="2229040" cy="1926495"/>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Originating domains </a:t>
                </a:r>
              </a:p>
              <a:p>
                <a:pPr marL="285750" indent="-285750">
                  <a:buFont typeface="Arial" panose="020B0604020202020204" pitchFamily="34" charset="0"/>
                  <a:buChar char="•"/>
                  <a:defRPr/>
                </a:pPr>
                <a:r>
                  <a:rPr lang="en-US" kern="0" dirty="0">
                    <a:solidFill>
                      <a:prstClr val="white"/>
                    </a:solidFill>
                    <a:cs typeface="Arial"/>
                  </a:rPr>
                  <a:t>Patient community</a:t>
                </a:r>
              </a:p>
              <a:p>
                <a:pPr marL="285750" indent="-285750">
                  <a:buFont typeface="Arial" panose="020B0604020202020204" pitchFamily="34" charset="0"/>
                  <a:buChar char="•"/>
                  <a:defRPr/>
                </a:pPr>
                <a:r>
                  <a:rPr lang="en-US" kern="0" dirty="0">
                    <a:solidFill>
                      <a:prstClr val="white"/>
                    </a:solidFill>
                    <a:cs typeface="Arial"/>
                  </a:rPr>
                  <a:t>Patient characteristics</a:t>
                </a:r>
              </a:p>
            </p:txBody>
          </p:sp>
        </p:grpSp>
      </p:grpSp>
      <p:sp>
        <p:nvSpPr>
          <p:cNvPr id="5" name="Rectangle 4"/>
          <p:cNvSpPr/>
          <p:nvPr/>
        </p:nvSpPr>
        <p:spPr>
          <a:xfrm>
            <a:off x="28702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Flashpoints</a:t>
            </a:r>
          </a:p>
        </p:txBody>
      </p:sp>
      <p:sp>
        <p:nvSpPr>
          <p:cNvPr id="6" name="Rectangle 5"/>
          <p:cNvSpPr/>
          <p:nvPr/>
        </p:nvSpPr>
        <p:spPr>
          <a:xfrm>
            <a:off x="49784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Conflict</a:t>
            </a:r>
          </a:p>
        </p:txBody>
      </p:sp>
      <p:sp>
        <p:nvSpPr>
          <p:cNvPr id="7" name="Rectangle 6"/>
          <p:cNvSpPr/>
          <p:nvPr/>
        </p:nvSpPr>
        <p:spPr>
          <a:xfrm>
            <a:off x="7253714" y="5372100"/>
            <a:ext cx="16129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Containment</a:t>
            </a:r>
          </a:p>
        </p:txBody>
      </p:sp>
      <p:sp>
        <p:nvSpPr>
          <p:cNvPr id="8" name="Rectangle 7"/>
          <p:cNvSpPr/>
          <p:nvPr/>
        </p:nvSpPr>
        <p:spPr>
          <a:xfrm>
            <a:off x="2870200" y="3636963"/>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Patient modifiers</a:t>
            </a:r>
          </a:p>
        </p:txBody>
      </p:sp>
      <p:cxnSp>
        <p:nvCxnSpPr>
          <p:cNvPr id="10" name="Straight Connector 9"/>
          <p:cNvCxnSpPr/>
          <p:nvPr/>
        </p:nvCxnSpPr>
        <p:spPr>
          <a:xfrm>
            <a:off x="952553" y="3149600"/>
            <a:ext cx="710761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060164"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795429" y="314960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89700" y="5783120"/>
            <a:ext cx="764014" cy="0"/>
          </a:xfrm>
          <a:prstGeom prst="straightConnector1">
            <a:avLst/>
          </a:prstGeom>
          <a:ln w="635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368800" y="5783120"/>
            <a:ext cx="609600"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441177" y="3149600"/>
            <a:ext cx="0" cy="2616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98750" y="4876801"/>
            <a:ext cx="1803400"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98750" y="4893057"/>
            <a:ext cx="0" cy="872743"/>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502150" y="4893057"/>
            <a:ext cx="0" cy="872743"/>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625850" y="3149600"/>
            <a:ext cx="0" cy="487363"/>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25850" y="4348163"/>
            <a:ext cx="0" cy="544894"/>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22800" y="2705100"/>
            <a:ext cx="0" cy="44450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539750" y="269875"/>
            <a:ext cx="7199313" cy="1079500"/>
          </a:xfrm>
          <a:prstGeom prst="rect">
            <a:avLst/>
          </a:prstGeom>
        </p:spPr>
        <p:txBody>
          <a:bodyPr/>
          <a:lstStyle>
            <a:lvl1pPr algn="l" defTabSz="457200" rtl="0" eaLnBrk="0" fontAlgn="base" hangingPunct="0">
              <a:spcBef>
                <a:spcPct val="0"/>
              </a:spcBef>
              <a:spcAft>
                <a:spcPct val="0"/>
              </a:spcAft>
              <a:defRPr sz="2400" kern="120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r>
              <a:rPr lang="en-AU" b="1" dirty="0" smtClean="0">
                <a:solidFill>
                  <a:prstClr val="white"/>
                </a:solidFill>
              </a:rPr>
              <a:t>Mutual Help Meeting and the Safewards Model </a:t>
            </a:r>
            <a:endParaRPr lang="en-AU" b="1" dirty="0">
              <a:solidFill>
                <a:prstClr val="white"/>
              </a:solidFill>
            </a:endParaRPr>
          </a:p>
        </p:txBody>
      </p:sp>
      <p:sp>
        <p:nvSpPr>
          <p:cNvPr id="41" name="Rectangle 40"/>
          <p:cNvSpPr/>
          <p:nvPr/>
        </p:nvSpPr>
        <p:spPr>
          <a:xfrm>
            <a:off x="2548127" y="3636963"/>
            <a:ext cx="1981453" cy="820737"/>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Patient modifier </a:t>
            </a:r>
          </a:p>
          <a:p>
            <a:pPr algn="ctr">
              <a:defRPr/>
            </a:pPr>
            <a:r>
              <a:rPr lang="en-US" kern="0" dirty="0">
                <a:solidFill>
                  <a:prstClr val="white"/>
                </a:solidFill>
                <a:cs typeface="Arial"/>
              </a:rPr>
              <a:t>Mutual support</a:t>
            </a:r>
          </a:p>
        </p:txBody>
      </p:sp>
      <p:grpSp>
        <p:nvGrpSpPr>
          <p:cNvPr id="52" name="Group 51"/>
          <p:cNvGrpSpPr/>
          <p:nvPr/>
        </p:nvGrpSpPr>
        <p:grpSpPr>
          <a:xfrm rot="5400000">
            <a:off x="3572229" y="4406871"/>
            <a:ext cx="56441" cy="432000"/>
            <a:chOff x="865632" y="1988326"/>
            <a:chExt cx="56441" cy="432000"/>
          </a:xfrm>
        </p:grpSpPr>
        <p:cxnSp>
          <p:nvCxnSpPr>
            <p:cNvPr id="53" name="Straight Connector 52"/>
            <p:cNvCxnSpPr/>
            <p:nvPr/>
          </p:nvCxnSpPr>
          <p:spPr>
            <a:xfrm>
              <a:off x="865632" y="1988326"/>
              <a:ext cx="0" cy="432000"/>
            </a:xfrm>
            <a:prstGeom prst="line">
              <a:avLst/>
            </a:prstGeom>
            <a:ln w="285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22073" y="1988326"/>
              <a:ext cx="0" cy="432000"/>
            </a:xfrm>
            <a:prstGeom prst="line">
              <a:avLst/>
            </a:prstGeom>
            <a:ln w="28575">
              <a:solidFill>
                <a:srgbClr val="1F497D"/>
              </a:solidFill>
            </a:ln>
            <a:effectLst/>
          </p:spPr>
          <p:style>
            <a:lnRef idx="2">
              <a:schemeClr val="accent1"/>
            </a:lnRef>
            <a:fillRef idx="0">
              <a:schemeClr val="accent1"/>
            </a:fillRef>
            <a:effectRef idx="1">
              <a:schemeClr val="accent1"/>
            </a:effectRef>
            <a:fontRef idx="minor">
              <a:schemeClr val="tx1"/>
            </a:fontRef>
          </p:style>
        </p:cxnSp>
      </p:grpSp>
      <p:cxnSp>
        <p:nvCxnSpPr>
          <p:cNvPr id="56" name="Straight Arrow Connector 55"/>
          <p:cNvCxnSpPr/>
          <p:nvPr/>
        </p:nvCxnSpPr>
        <p:spPr>
          <a:xfrm>
            <a:off x="4814229" y="3141712"/>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03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422000"/>
            <a:ext cx="9144000" cy="5443512"/>
            <a:chOff x="0" y="1422000"/>
            <a:chExt cx="9144000" cy="5443512"/>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9512"/>
              <a:ext cx="8154000" cy="54360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6349"/>
            <a:stretch/>
          </p:blipFill>
          <p:spPr>
            <a:xfrm flipH="1">
              <a:off x="8030880" y="1422000"/>
              <a:ext cx="1113120" cy="5436000"/>
            </a:xfrm>
            <a:prstGeom prst="rect">
              <a:avLst/>
            </a:prstGeom>
          </p:spPr>
        </p:pic>
      </p:grpSp>
      <p:sp>
        <p:nvSpPr>
          <p:cNvPr id="69634" name="Title 1"/>
          <p:cNvSpPr>
            <a:spLocks noGrp="1"/>
          </p:cNvSpPr>
          <p:nvPr>
            <p:ph type="title"/>
          </p:nvPr>
        </p:nvSpPr>
        <p:spPr>
          <a:xfrm>
            <a:off x="319088" y="481013"/>
            <a:ext cx="7199312" cy="890587"/>
          </a:xfrm>
        </p:spPr>
        <p:txBody>
          <a:bodyPr lIns="91440" tIns="45720" rIns="91440" bIns="45720" anchor="t"/>
          <a:lstStyle/>
          <a:p>
            <a:pPr algn="ctr" eaLnBrk="1" hangingPunct="1">
              <a:defRPr/>
            </a:pPr>
            <a:r>
              <a:rPr lang="en-US" altLang="en-US" sz="3200" b="1" dirty="0">
                <a:solidFill>
                  <a:srgbClr val="21A18D"/>
                </a:solidFill>
                <a:cs typeface="Arial" pitchFamily="34" charset="0"/>
              </a:rPr>
              <a:t>Task:  Invaluable mutual support</a:t>
            </a:r>
            <a:r>
              <a:rPr lang="en-US" altLang="en-US" b="1" dirty="0">
                <a:cs typeface="Arial" pitchFamily="34" charset="0"/>
              </a:rPr>
              <a:t/>
            </a:r>
            <a:br>
              <a:rPr lang="en-US" altLang="en-US" b="1" dirty="0">
                <a:cs typeface="Arial" pitchFamily="34" charset="0"/>
              </a:rPr>
            </a:br>
            <a:endParaRPr lang="en-US" altLang="en-US" b="1" dirty="0">
              <a:cs typeface="Arial" pitchFamily="34" charset="0"/>
            </a:endParaRPr>
          </a:p>
        </p:txBody>
      </p:sp>
      <p:sp>
        <p:nvSpPr>
          <p:cNvPr id="3" name="Content Placeholder 2"/>
          <p:cNvSpPr>
            <a:spLocks noGrp="1"/>
          </p:cNvSpPr>
          <p:nvPr>
            <p:ph idx="1"/>
          </p:nvPr>
        </p:nvSpPr>
        <p:spPr>
          <a:xfrm>
            <a:off x="5535168" y="1954212"/>
            <a:ext cx="3186557" cy="3885755"/>
          </a:xfrm>
        </p:spPr>
        <p:txBody>
          <a:bodyPr lIns="91440" tIns="45720" rIns="91440" bIns="45720"/>
          <a:lstStyle/>
          <a:p>
            <a:pPr lvl="1" algn="ctr" eaLnBrk="1" hangingPunct="1"/>
            <a:r>
              <a:rPr lang="en-US" altLang="en-US" sz="2800" b="1" dirty="0">
                <a:solidFill>
                  <a:schemeClr val="bg1"/>
                </a:solidFill>
              </a:rPr>
              <a:t>Think of an example where patient-to-patient mutual support has been invaluable on           your unit…</a:t>
            </a:r>
          </a:p>
        </p:txBody>
      </p:sp>
    </p:spTree>
    <p:extLst>
      <p:ext uri="{BB962C8B-B14F-4D97-AF65-F5344CB8AC3E}">
        <p14:creationId xmlns:p14="http://schemas.microsoft.com/office/powerpoint/2010/main" val="3105538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39750" y="406400"/>
            <a:ext cx="7199313" cy="844550"/>
          </a:xfrm>
        </p:spPr>
        <p:txBody>
          <a:bodyPr lIns="91440" tIns="45720" rIns="91440" bIns="45720" anchor="t"/>
          <a:lstStyle/>
          <a:p>
            <a:pPr algn="ctr" eaLnBrk="1" hangingPunct="1">
              <a:defRPr/>
            </a:pPr>
            <a:r>
              <a:rPr lang="en-US" altLang="en-US" b="1">
                <a:cs typeface="Arial" pitchFamily="34" charset="0"/>
              </a:rPr>
              <a:t>Conflict</a:t>
            </a:r>
          </a:p>
        </p:txBody>
      </p:sp>
      <p:sp>
        <p:nvSpPr>
          <p:cNvPr id="28675" name="Content Placeholder 2"/>
          <p:cNvSpPr>
            <a:spLocks noGrp="1"/>
          </p:cNvSpPr>
          <p:nvPr>
            <p:ph idx="1"/>
          </p:nvPr>
        </p:nvSpPr>
        <p:spPr>
          <a:xfrm>
            <a:off x="539750" y="1619250"/>
            <a:ext cx="8243888" cy="4854575"/>
          </a:xfrm>
        </p:spPr>
        <p:txBody>
          <a:bodyPr lIns="91440" tIns="45720" rIns="91440" bIns="45720"/>
          <a:lstStyle/>
          <a:p>
            <a:pPr lvl="1" eaLnBrk="1" hangingPunct="1">
              <a:spcAft>
                <a:spcPts val="1000"/>
              </a:spcAft>
              <a:buFont typeface="Arial" panose="020B0604020202020204" pitchFamily="34" charset="0"/>
              <a:buNone/>
              <a:defRPr/>
            </a:pPr>
            <a:r>
              <a:rPr lang="en-US" altLang="en-US" dirty="0">
                <a:ea typeface="ＭＳ Ｐゴシック" charset="0"/>
              </a:rPr>
              <a:t>Inpatient aggression can arise from many different factors. This intervention focuses on preventing conflict that may arise from patient-to-patient interactions, or from being in a strange and/or frightening environment.</a:t>
            </a:r>
          </a:p>
          <a:p>
            <a:pPr lvl="1" eaLnBrk="1" hangingPunct="1">
              <a:defRPr/>
            </a:pPr>
            <a:r>
              <a:rPr lang="en-US" altLang="en-US" sz="2000" dirty="0">
                <a:ea typeface="ＭＳ Ｐゴシック" charset="0"/>
              </a:rPr>
              <a:t> </a:t>
            </a:r>
            <a:r>
              <a:rPr lang="en-US" altLang="en-US" sz="2000" b="1" dirty="0">
                <a:ea typeface="ＭＳ Ｐゴシック" charset="0"/>
              </a:rPr>
              <a:t>Conflict can be reduced if patients:</a:t>
            </a:r>
          </a:p>
          <a:p>
            <a:pPr lvl="3" eaLnBrk="1" hangingPunct="1">
              <a:buFont typeface="Arial" charset="0"/>
              <a:buChar char="•"/>
              <a:defRPr/>
            </a:pPr>
            <a:r>
              <a:rPr lang="en-US" altLang="en-US" dirty="0">
                <a:ea typeface="ＭＳ Ｐゴシック" charset="0"/>
              </a:rPr>
              <a:t>Positively appreciate each other</a:t>
            </a:r>
          </a:p>
          <a:p>
            <a:pPr lvl="3" eaLnBrk="1" hangingPunct="1">
              <a:buFont typeface="Arial" charset="0"/>
              <a:buChar char="•"/>
              <a:defRPr/>
            </a:pPr>
            <a:r>
              <a:rPr lang="en-US" altLang="en-US" dirty="0">
                <a:ea typeface="ＭＳ Ｐゴシック" charset="0"/>
              </a:rPr>
              <a:t>Practice/learn ways regulate their own emotional reactions</a:t>
            </a:r>
          </a:p>
          <a:p>
            <a:pPr lvl="3" eaLnBrk="1" hangingPunct="1">
              <a:buFont typeface="Arial" charset="0"/>
              <a:buChar char="•"/>
              <a:defRPr/>
            </a:pPr>
            <a:r>
              <a:rPr lang="en-US" altLang="en-US" dirty="0">
                <a:ea typeface="ＭＳ Ｐゴシック" charset="0"/>
              </a:rPr>
              <a:t>Support each other to uphold shared expectations</a:t>
            </a:r>
          </a:p>
          <a:p>
            <a:pPr lvl="3" eaLnBrk="1" hangingPunct="1">
              <a:buFont typeface="Arial" charset="0"/>
              <a:buChar char="•"/>
              <a:defRPr/>
            </a:pPr>
            <a:r>
              <a:rPr lang="en-US" altLang="en-US" dirty="0">
                <a:ea typeface="ＭＳ Ｐゴシック" charset="0"/>
              </a:rPr>
              <a:t>Feel heard and valued</a:t>
            </a:r>
          </a:p>
          <a:p>
            <a:pPr lvl="3" eaLnBrk="1" hangingPunct="1">
              <a:buFont typeface="Arial" charset="0"/>
              <a:buChar char="•"/>
              <a:defRPr/>
            </a:pPr>
            <a:r>
              <a:rPr lang="en-US" altLang="en-US" dirty="0">
                <a:ea typeface="ＭＳ Ｐゴシック" charset="0"/>
              </a:rPr>
              <a:t>Have access to mutual support</a:t>
            </a:r>
          </a:p>
          <a:p>
            <a:pPr lvl="2" indent="-742950" algn="ctr" eaLnBrk="1" hangingPunct="1">
              <a:buFont typeface="Arial" panose="020B0604020202020204" pitchFamily="34" charset="0"/>
              <a:buNone/>
              <a:defRPr/>
            </a:pPr>
            <a:endParaRPr lang="en-US" altLang="en-US" dirty="0">
              <a:solidFill>
                <a:srgbClr val="21A18D"/>
              </a:solidFill>
              <a:ea typeface="ＭＳ Ｐゴシック" charset="0"/>
            </a:endParaRPr>
          </a:p>
          <a:p>
            <a:pPr eaLnBrk="1" hangingPunct="1">
              <a:defRPr/>
            </a:pPr>
            <a:endParaRPr lang="en-US" altLang="en-US" sz="2000" dirty="0">
              <a:ea typeface="ＭＳ Ｐゴシック" charset="0"/>
            </a:endParaRPr>
          </a:p>
        </p:txBody>
      </p:sp>
    </p:spTree>
    <p:extLst>
      <p:ext uri="{BB962C8B-B14F-4D97-AF65-F5344CB8AC3E}">
        <p14:creationId xmlns:p14="http://schemas.microsoft.com/office/powerpoint/2010/main" val="3366179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39750" y="392113"/>
            <a:ext cx="7199313" cy="868362"/>
          </a:xfrm>
        </p:spPr>
        <p:txBody>
          <a:bodyPr lIns="91440" tIns="45720" rIns="91440" bIns="45720" anchor="t"/>
          <a:lstStyle/>
          <a:p>
            <a:pPr algn="ctr" eaLnBrk="1" hangingPunct="1">
              <a:defRPr/>
            </a:pPr>
            <a:r>
              <a:rPr lang="en-US" altLang="en-US" b="1" dirty="0">
                <a:cs typeface="Arial" pitchFamily="34" charset="0"/>
              </a:rPr>
              <a:t>Mutual Help Meeting</a:t>
            </a:r>
            <a:r>
              <a:rPr lang="en-US" altLang="en-US" dirty="0">
                <a:cs typeface="Arial" pitchFamily="34" charset="0"/>
              </a:rPr>
              <a:t> </a:t>
            </a:r>
            <a:r>
              <a:rPr lang="en-US" altLang="en-US" sz="2400" dirty="0">
                <a:cs typeface="Arial" pitchFamily="34" charset="0"/>
              </a:rPr>
              <a:t/>
            </a:r>
            <a:br>
              <a:rPr lang="en-US" altLang="en-US" sz="2400" dirty="0">
                <a:cs typeface="Arial" pitchFamily="34" charset="0"/>
              </a:rPr>
            </a:br>
            <a:endParaRPr lang="en-US" altLang="en-US" sz="2400" dirty="0">
              <a:cs typeface="Arial" pitchFamily="34" charset="0"/>
            </a:endParaRPr>
          </a:p>
        </p:txBody>
      </p:sp>
      <p:sp>
        <p:nvSpPr>
          <p:cNvPr id="3" name="Content Placeholder 2"/>
          <p:cNvSpPr>
            <a:spLocks noGrp="1"/>
          </p:cNvSpPr>
          <p:nvPr>
            <p:ph idx="1"/>
          </p:nvPr>
        </p:nvSpPr>
        <p:spPr>
          <a:xfrm>
            <a:off x="383477" y="1744665"/>
            <a:ext cx="4115371" cy="3692968"/>
          </a:xfrm>
        </p:spPr>
        <p:txBody>
          <a:bodyPr>
            <a:normAutofit lnSpcReduction="10000"/>
          </a:bodyPr>
          <a:lstStyle/>
          <a:p>
            <a:pPr lvl="1" eaLnBrk="1" fontAlgn="auto" hangingPunct="1">
              <a:spcAft>
                <a:spcPts val="0"/>
              </a:spcAft>
              <a:buFont typeface="Arial" charset="0"/>
              <a:buNone/>
              <a:defRPr/>
            </a:pPr>
            <a:endParaRPr lang="en-US" sz="2800" b="1" dirty="0">
              <a:ea typeface="+mn-ea"/>
            </a:endParaRPr>
          </a:p>
          <a:p>
            <a:pPr marL="457200" lvl="1" indent="-457200" eaLnBrk="1" fontAlgn="auto" hangingPunct="1">
              <a:spcAft>
                <a:spcPts val="0"/>
              </a:spcAft>
              <a:buFont typeface="Arial" panose="020B0604020202020204" pitchFamily="34" charset="0"/>
              <a:buChar char="•"/>
              <a:defRPr/>
            </a:pPr>
            <a:r>
              <a:rPr lang="en-US" sz="2800" dirty="0">
                <a:ea typeface="+mn-ea"/>
              </a:rPr>
              <a:t>A voluntary meeting of all patients and staff on duty</a:t>
            </a:r>
          </a:p>
          <a:p>
            <a:pPr marL="457200" lvl="1" indent="-457200" eaLnBrk="1" fontAlgn="auto" hangingPunct="1">
              <a:spcAft>
                <a:spcPts val="0"/>
              </a:spcAft>
              <a:buFont typeface="Arial" panose="020B0604020202020204" pitchFamily="34" charset="0"/>
              <a:buChar char="•"/>
              <a:defRPr/>
            </a:pPr>
            <a:endParaRPr lang="en-US" sz="2800" dirty="0">
              <a:ea typeface="+mn-ea"/>
            </a:endParaRPr>
          </a:p>
          <a:p>
            <a:pPr marL="457200" lvl="1" indent="-457200" eaLnBrk="1" fontAlgn="auto" hangingPunct="1">
              <a:spcAft>
                <a:spcPts val="0"/>
              </a:spcAft>
              <a:buFont typeface="Arial" panose="020B0604020202020204" pitchFamily="34" charset="0"/>
              <a:buChar char="•"/>
              <a:defRPr/>
            </a:pPr>
            <a:r>
              <a:rPr lang="en-US" sz="2800" dirty="0">
                <a:ea typeface="MS PGothic" charset="0"/>
              </a:rPr>
              <a:t>The meeting’s focus is on how people can help each other </a:t>
            </a:r>
          </a:p>
          <a:p>
            <a:pPr eaLnBrk="1" fontAlgn="auto" hangingPunct="1">
              <a:spcAft>
                <a:spcPts val="0"/>
              </a:spcAft>
              <a:buFont typeface="Arial" charset="0"/>
              <a:buNone/>
              <a:defRPr/>
            </a:pPr>
            <a:endParaRPr lang="en-US" sz="2000" dirty="0">
              <a:ea typeface="+mn-ea"/>
              <a:cs typeface="+mn-cs"/>
            </a:endParaRPr>
          </a:p>
          <a:p>
            <a:pPr eaLnBrk="1" fontAlgn="auto" hangingPunct="1">
              <a:spcAft>
                <a:spcPts val="0"/>
              </a:spcAft>
              <a:buFont typeface="Arial"/>
              <a:buNone/>
              <a:defRPr/>
            </a:pPr>
            <a:endParaRPr lang="en-US" dirty="0">
              <a:ea typeface="+mn-ea"/>
              <a:cs typeface="+mn-cs"/>
            </a:endParaRPr>
          </a:p>
        </p:txBody>
      </p:sp>
      <p:pic>
        <p:nvPicPr>
          <p:cNvPr id="4" name="Picture 3"/>
          <p:cNvPicPr>
            <a:picLocks noChangeAspect="1"/>
          </p:cNvPicPr>
          <p:nvPr/>
        </p:nvPicPr>
        <p:blipFill rotWithShape="1">
          <a:blip r:embed="rId3"/>
          <a:srcRect l="25965" t="16377" r="43684" b="6548"/>
          <a:stretch/>
        </p:blipFill>
        <p:spPr>
          <a:xfrm rot="634693">
            <a:off x="4674044" y="1510449"/>
            <a:ext cx="3789359" cy="5410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409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lIns="91440" tIns="45720" rIns="91440" bIns="45720" anchor="t"/>
          <a:lstStyle/>
          <a:p>
            <a:pPr algn="ctr" eaLnBrk="1" hangingPunct="1">
              <a:defRPr/>
            </a:pPr>
            <a:r>
              <a:rPr lang="en-US" altLang="en-US" b="1">
                <a:cs typeface="Arial" pitchFamily="34" charset="0"/>
              </a:rPr>
              <a:t>Agenda</a:t>
            </a:r>
          </a:p>
        </p:txBody>
      </p:sp>
      <p:sp>
        <p:nvSpPr>
          <p:cNvPr id="39939" name="Content Placeholder 2"/>
          <p:cNvSpPr>
            <a:spLocks noGrp="1"/>
          </p:cNvSpPr>
          <p:nvPr>
            <p:ph idx="1"/>
          </p:nvPr>
        </p:nvSpPr>
        <p:spPr>
          <a:xfrm>
            <a:off x="539750" y="1619250"/>
            <a:ext cx="7878536" cy="4854575"/>
          </a:xfrm>
        </p:spPr>
        <p:txBody>
          <a:bodyPr lIns="91440" tIns="45720" rIns="91440" bIns="45720"/>
          <a:lstStyle/>
          <a:p>
            <a:pPr lvl="1" algn="ctr" eaLnBrk="1" hangingPunct="1"/>
            <a:r>
              <a:rPr lang="en-US" altLang="en-US" dirty="0"/>
              <a:t>Ensure each agenda item is covered during the meeting</a:t>
            </a:r>
          </a:p>
          <a:p>
            <a:pPr lvl="1" algn="ctr" eaLnBrk="1" hangingPunct="1"/>
            <a:endParaRPr lang="en-US" altLang="en-US" sz="2000" b="1" dirty="0">
              <a:solidFill>
                <a:srgbClr val="21A18D"/>
              </a:solidFill>
            </a:endParaRPr>
          </a:p>
          <a:p>
            <a:pPr marL="514350" lvl="1" indent="-514350" eaLnBrk="1" hangingPunct="1">
              <a:buFont typeface="Calibri" panose="020F0502020204030204" pitchFamily="34" charset="0"/>
              <a:buAutoNum type="arabicPeriod"/>
            </a:pPr>
            <a:r>
              <a:rPr lang="en-US" altLang="en-US" sz="1800" b="1" dirty="0">
                <a:solidFill>
                  <a:srgbClr val="21A18D"/>
                </a:solidFill>
              </a:rPr>
              <a:t>Round of thanks: </a:t>
            </a:r>
            <a:r>
              <a:rPr lang="en-AU" altLang="en-US" sz="1800" dirty="0"/>
              <a:t>All patients and staff can individually thank </a:t>
            </a:r>
            <a:r>
              <a:rPr lang="en-AU" altLang="en-US" sz="1800" dirty="0" smtClean="0"/>
              <a:t>anyone or anything, </a:t>
            </a:r>
            <a:r>
              <a:rPr lang="en-AU" altLang="en-US" sz="1800" dirty="0"/>
              <a:t>present or not present, for anything they have done for them since the last meeting. Everyone is free to comment. </a:t>
            </a:r>
          </a:p>
          <a:p>
            <a:pPr marL="514350" lvl="1" indent="-514350" eaLnBrk="1" hangingPunct="1">
              <a:buFont typeface="Calibri" panose="020F0502020204030204" pitchFamily="34" charset="0"/>
              <a:buAutoNum type="arabicPeriod"/>
            </a:pPr>
            <a:r>
              <a:rPr lang="en-US" altLang="en-US" sz="1800" b="1" dirty="0">
                <a:solidFill>
                  <a:srgbClr val="21A18D"/>
                </a:solidFill>
              </a:rPr>
              <a:t>Round of news: </a:t>
            </a:r>
            <a:r>
              <a:rPr lang="en-US" altLang="en-US" sz="1800" dirty="0"/>
              <a:t>Staff can inform </a:t>
            </a:r>
            <a:r>
              <a:rPr lang="en-US" altLang="en-US" sz="1800" dirty="0" smtClean="0"/>
              <a:t>patients </a:t>
            </a:r>
            <a:r>
              <a:rPr lang="en-US" altLang="en-US" sz="1800" dirty="0"/>
              <a:t>about </a:t>
            </a:r>
            <a:r>
              <a:rPr lang="en-US" altLang="en-US" sz="1800" dirty="0" smtClean="0"/>
              <a:t>upcoming </a:t>
            </a:r>
            <a:r>
              <a:rPr lang="en-US" altLang="en-US" sz="1800" dirty="0"/>
              <a:t>events on the unit, or</a:t>
            </a:r>
            <a:r>
              <a:rPr lang="en-AU" altLang="en-US" sz="1800" dirty="0"/>
              <a:t> explain recent events on the unit that might be confusing or distressing. Ask everyone to watch over each other, keep each other safe, and call for help if they are worried.</a:t>
            </a:r>
          </a:p>
          <a:p>
            <a:pPr marL="514350" lvl="1" indent="-514350" eaLnBrk="1" hangingPunct="1">
              <a:buFont typeface="Calibri" panose="020F0502020204030204" pitchFamily="34" charset="0"/>
              <a:buAutoNum type="arabicPeriod"/>
            </a:pPr>
            <a:r>
              <a:rPr lang="en-US" altLang="en-US" sz="1800" b="1" dirty="0">
                <a:solidFill>
                  <a:srgbClr val="21A18D"/>
                </a:solidFill>
              </a:rPr>
              <a:t>Round of suggestions: </a:t>
            </a:r>
            <a:r>
              <a:rPr lang="en-AU" altLang="en-US" sz="1800" dirty="0"/>
              <a:t>Everyone has a chance to offer </a:t>
            </a:r>
            <a:r>
              <a:rPr lang="en-AU" altLang="en-US" sz="1800" dirty="0" smtClean="0"/>
              <a:t>suggestions.</a:t>
            </a:r>
            <a:endParaRPr lang="en-AU" altLang="en-US" sz="1800" dirty="0"/>
          </a:p>
          <a:p>
            <a:pPr marL="514350" lvl="1" indent="-514350" eaLnBrk="1" hangingPunct="1">
              <a:buFont typeface="Calibri" panose="020F0502020204030204" pitchFamily="34" charset="0"/>
              <a:buAutoNum type="arabicPeriod"/>
            </a:pPr>
            <a:r>
              <a:rPr lang="en-US" altLang="en-US" sz="1800" b="1" dirty="0">
                <a:solidFill>
                  <a:srgbClr val="21A18D"/>
                </a:solidFill>
              </a:rPr>
              <a:t>Round of requests and offers: </a:t>
            </a:r>
            <a:r>
              <a:rPr lang="en-AU" altLang="en-US" sz="1800" dirty="0"/>
              <a:t>Patients discuss how others in the unit can help </a:t>
            </a:r>
            <a:r>
              <a:rPr lang="en-AU" altLang="en-US" sz="1800" dirty="0" smtClean="0"/>
              <a:t>them, and make offers of support to each other.</a:t>
            </a:r>
            <a:endParaRPr lang="en-US" altLang="en-US" sz="1800" b="1" dirty="0"/>
          </a:p>
          <a:p>
            <a:pPr marL="514350" lvl="1" indent="-514350" eaLnBrk="1" hangingPunct="1"/>
            <a:endParaRPr lang="en-US" altLang="en-US" dirty="0"/>
          </a:p>
        </p:txBody>
      </p:sp>
    </p:spTree>
    <p:extLst>
      <p:ext uri="{BB962C8B-B14F-4D97-AF65-F5344CB8AC3E}">
        <p14:creationId xmlns:p14="http://schemas.microsoft.com/office/powerpoint/2010/main" val="2587762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HHS Safewards Presentation template.pot [Compatibility Mode]" id="{40503164-3BE1-4930-AA91-58F5DF5BEAEA}" vid="{0A7ACF4F-89D8-4DE1-BFF5-41CC766677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1414</Words>
  <Application>Microsoft Office PowerPoint</Application>
  <PresentationFormat>On-screen Show (4:3)</PresentationFormat>
  <Paragraphs>254</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DHHS Safewards Presentation template</vt:lpstr>
      <vt:lpstr>Office Theme</vt:lpstr>
      <vt:lpstr>Mutual Help Meeting Refresher </vt:lpstr>
      <vt:lpstr>PowerPoint Presentation</vt:lpstr>
      <vt:lpstr>Background  </vt:lpstr>
      <vt:lpstr>Aims</vt:lpstr>
      <vt:lpstr>PowerPoint Presentation</vt:lpstr>
      <vt:lpstr>Task:  Invaluable mutual support </vt:lpstr>
      <vt:lpstr>Conflict</vt:lpstr>
      <vt:lpstr>Mutual Help Meeting  </vt:lpstr>
      <vt:lpstr>Agenda</vt:lpstr>
      <vt:lpstr>Staff roles</vt:lpstr>
      <vt:lpstr>Staff roles</vt:lpstr>
      <vt:lpstr>What to expect</vt:lpstr>
      <vt:lpstr>Mutual Help Meeting fidelity</vt:lpstr>
      <vt:lpstr>Mutual help meeting adjustments</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Mutual Help Meeting Refresher </dc:title>
  <dc:creator>Rachel Gwyther</dc:creator>
  <cp:lastModifiedBy>Rachel Gwyther</cp:lastModifiedBy>
  <cp:revision>2</cp:revision>
  <dcterms:created xsi:type="dcterms:W3CDTF">2017-07-12T04:24:27Z</dcterms:created>
  <dcterms:modified xsi:type="dcterms:W3CDTF">2017-07-13T04:10:40Z</dcterms:modified>
</cp:coreProperties>
</file>