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7" r:id="rId3"/>
  </p:sldMasterIdLst>
  <p:notesMasterIdLst>
    <p:notesMasterId r:id="rId18"/>
  </p:notesMasterIdLst>
  <p:sldIdLst>
    <p:sldId id="257" r:id="rId4"/>
    <p:sldId id="270"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899B1-17B4-4072-ABEF-92A78143FA65}" type="datetimeFigureOut">
              <a:rPr lang="en-AU" smtClean="0"/>
              <a:t>13/07/2017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1F645-06DD-4465-8D4B-F31554EFFA71}" type="slidenum">
              <a:rPr lang="en-AU" smtClean="0"/>
              <a:t>‹#›</a:t>
            </a:fld>
            <a:endParaRPr lang="en-AU"/>
          </a:p>
        </p:txBody>
      </p:sp>
    </p:spTree>
    <p:extLst>
      <p:ext uri="{BB962C8B-B14F-4D97-AF65-F5344CB8AC3E}">
        <p14:creationId xmlns:p14="http://schemas.microsoft.com/office/powerpoint/2010/main" val="174045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Provide a brief overview of what positive words is</a:t>
            </a:r>
          </a:p>
          <a:p>
            <a:r>
              <a:rPr lang="en-AU" dirty="0" smtClean="0"/>
              <a:t>http://www.safewards.net/interventions/positive-words</a:t>
            </a:r>
          </a:p>
          <a:p>
            <a:endParaRPr lang="en-AU" dirty="0"/>
          </a:p>
        </p:txBody>
      </p:sp>
      <p:sp>
        <p:nvSpPr>
          <p:cNvPr id="4" name="Slide Number Placeholder 3"/>
          <p:cNvSpPr>
            <a:spLocks noGrp="1"/>
          </p:cNvSpPr>
          <p:nvPr>
            <p:ph type="sldNum" sz="quarter" idx="10"/>
          </p:nvPr>
        </p:nvSpPr>
        <p:spPr/>
        <p:txBody>
          <a:bodyPr/>
          <a:lstStyle/>
          <a:p>
            <a:pPr>
              <a:defRPr/>
            </a:pPr>
            <a:fld id="{39480C51-44AE-C747-8976-226D99FAD402}" type="slidenum">
              <a:rPr lang="en-US" smtClean="0">
                <a:solidFill>
                  <a:prstClr val="black"/>
                </a:solidFill>
              </a:rPr>
              <a:pPr>
                <a:def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9997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a great video to end the positive words training with.</a:t>
            </a:r>
          </a:p>
          <a:p>
            <a:r>
              <a:rPr lang="en-AU" dirty="0" smtClean="0"/>
              <a:t>Here is</a:t>
            </a:r>
            <a:r>
              <a:rPr lang="en-AU" baseline="0" dirty="0" smtClean="0"/>
              <a:t> the link for the positive words video </a:t>
            </a:r>
            <a:r>
              <a:rPr lang="en-AU" dirty="0" smtClean="0"/>
              <a:t>https://www.youtube.com/watch?v=Hzgzim5m7oU</a:t>
            </a:r>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145037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749">
              <a:defRPr/>
            </a:pPr>
            <a:r>
              <a:rPr lang="en-AU" altLang="en-US" dirty="0" smtClean="0"/>
              <a:t>Taken from a PowerPoint</a:t>
            </a:r>
            <a:r>
              <a:rPr lang="en-AU" altLang="en-US" baseline="0" dirty="0" smtClean="0"/>
              <a:t> from a presentation by Professor Len Bowers</a:t>
            </a:r>
            <a:r>
              <a:rPr lang="en-AU" altLang="en-US" dirty="0" smtClean="0"/>
              <a:t> </a:t>
            </a:r>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60749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7512">
              <a:defRPr/>
            </a:pPr>
            <a:r>
              <a:rPr lang="en-AU" altLang="en-US" dirty="0" smtClean="0"/>
              <a:t>Taken from a PowerPoint</a:t>
            </a:r>
            <a:r>
              <a:rPr lang="en-AU" altLang="en-US" baseline="0" dirty="0" smtClean="0"/>
              <a:t> from a presentation by Professor Len Bowers</a:t>
            </a:r>
            <a:r>
              <a:rPr lang="en-AU" altLang="en-US" dirty="0" smtClean="0"/>
              <a:t> </a:t>
            </a:r>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48436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quick</a:t>
            </a:r>
            <a:r>
              <a:rPr lang="en-US" baseline="0" dirty="0" smtClean="0"/>
              <a:t> refresh of the model (see model refresher slides)</a:t>
            </a:r>
          </a:p>
          <a:p>
            <a:r>
              <a:rPr lang="en-US" baseline="0" dirty="0" smtClean="0"/>
              <a:t>Where/how does MHM fit into the model?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flashpoints and why?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are the staff modifiers?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http://www.safewards.net/model/technical </a:t>
            </a:r>
          </a:p>
          <a:p>
            <a:endParaRPr lang="en-AU" dirty="0"/>
          </a:p>
        </p:txBody>
      </p:sp>
      <p:sp>
        <p:nvSpPr>
          <p:cNvPr id="4" name="Header Placeholder 3"/>
          <p:cNvSpPr>
            <a:spLocks noGrp="1"/>
          </p:cNvSpPr>
          <p:nvPr>
            <p:ph type="hdr" sz="quarter" idx="10"/>
          </p:nvPr>
        </p:nvSpPr>
        <p:spPr/>
        <p:txBody>
          <a:bodyPr/>
          <a:lstStyle/>
          <a:p>
            <a:r>
              <a:rPr lang="en-AU" smtClean="0">
                <a:solidFill>
                  <a:prstClr val="black"/>
                </a:solidFill>
              </a:rPr>
              <a:t>Safewards Victoria</a:t>
            </a:r>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AU" smtClean="0">
                <a:solidFill>
                  <a:prstClr val="black"/>
                </a:solidFill>
              </a:rPr>
              <a:t>Trainer the Trainer  |  DAY ONE</a:t>
            </a:r>
            <a:endParaRPr lang="en-US">
              <a:solidFill>
                <a:prstClr val="black"/>
              </a:solidFill>
            </a:endParaRPr>
          </a:p>
        </p:txBody>
      </p:sp>
      <p:sp>
        <p:nvSpPr>
          <p:cNvPr id="7" name="Slide Number Placeholder 6"/>
          <p:cNvSpPr>
            <a:spLocks noGrp="1"/>
          </p:cNvSpPr>
          <p:nvPr>
            <p:ph type="sldNum" sz="quarter" idx="13"/>
          </p:nvPr>
        </p:nvSpPr>
        <p:spPr/>
        <p:txBody>
          <a:bodyPr/>
          <a:lstStyle/>
          <a:p>
            <a:fld id="{39480C51-44AE-C747-8976-226D99FAD4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6014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Outline the background and aims of this intervention</a:t>
            </a:r>
          </a:p>
          <a:p>
            <a:endParaRPr lang="en-AU" dirty="0" smtClean="0"/>
          </a:p>
          <a:p>
            <a:r>
              <a:rPr lang="en-AU" dirty="0" smtClean="0"/>
              <a:t>http://www.safewards.net/interventions/positive-words</a:t>
            </a:r>
            <a:endParaRPr lang="en-AU" dirty="0"/>
          </a:p>
        </p:txBody>
      </p:sp>
      <p:sp>
        <p:nvSpPr>
          <p:cNvPr id="4" name="Slide Number Placeholder 3"/>
          <p:cNvSpPr>
            <a:spLocks noGrp="1"/>
          </p:cNvSpPr>
          <p:nvPr>
            <p:ph type="sldNum" sz="quarter" idx="10"/>
          </p:nvPr>
        </p:nvSpPr>
        <p:spPr/>
        <p:txBody>
          <a:bodyPr/>
          <a:lstStyle/>
          <a:p>
            <a:pPr>
              <a:defRPr/>
            </a:pPr>
            <a:fld id="{39480C51-44AE-C747-8976-226D99FAD402}" type="slidenum">
              <a:rPr lang="en-US" smtClean="0">
                <a:solidFill>
                  <a:prstClr val="black"/>
                </a:solidFill>
              </a:rPr>
              <a:pPr>
                <a:defRPr/>
              </a:pPr>
              <a:t>3</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8932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Outline the function of handover and some of the issues that can be associated with handover.</a:t>
            </a:r>
          </a:p>
          <a:p>
            <a:pPr defTabSz="440749">
              <a:defRPr/>
            </a:pPr>
            <a:r>
              <a:rPr lang="en-AU" dirty="0" smtClean="0"/>
              <a:t>http://www.safewards.net/interventions/positive-words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5</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87524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39480C51-44AE-C747-8976-226D99FAD402}" type="slidenum">
              <a:rPr lang="en-US" smtClean="0">
                <a:solidFill>
                  <a:prstClr val="black"/>
                </a:solidFill>
              </a:rPr>
              <a:pPr>
                <a:defRPr/>
              </a:pPr>
              <a:t>7</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371690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8</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424037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749">
              <a:defRPr/>
            </a:pPr>
            <a:r>
              <a:rPr lang="en-AU" dirty="0" smtClean="0"/>
              <a:t>http://www.safewards.net/interventions/positive-words</a:t>
            </a:r>
            <a:endParaRPr lang="en-US" dirty="0" smtClean="0"/>
          </a:p>
          <a:p>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9</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24823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7512">
              <a:defRPr/>
            </a:pPr>
            <a:r>
              <a:rPr lang="en-US" dirty="0"/>
              <a:t>Understanding unsafe and risky patient behaviours can be found on the Safewards website </a:t>
            </a:r>
          </a:p>
          <a:p>
            <a:pPr defTabSz="437512">
              <a:defRPr/>
            </a:pPr>
            <a:endParaRPr lang="en-US" dirty="0"/>
          </a:p>
          <a:p>
            <a:pPr defTabSz="437512">
              <a:defRPr/>
            </a:pPr>
            <a:r>
              <a:rPr lang="en-AU" dirty="0" smtClean="0"/>
              <a:t>http://www.safewards.net/interventions/positive-words</a:t>
            </a:r>
          </a:p>
          <a:p>
            <a:pPr defTabSz="437512">
              <a:defRPr/>
            </a:pPr>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10</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318388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Hand out post it</a:t>
            </a:r>
            <a:r>
              <a:rPr lang="en-AU" baseline="0" dirty="0" smtClean="0"/>
              <a:t> notes</a:t>
            </a:r>
          </a:p>
          <a:p>
            <a:r>
              <a:rPr lang="en-AU" baseline="0" dirty="0" smtClean="0">
                <a:solidFill>
                  <a:prstClr val="black"/>
                </a:solidFill>
              </a:rPr>
              <a:t>Ask people to write their answer about what made them initially choose to work in mental health</a:t>
            </a:r>
          </a:p>
          <a:p>
            <a:r>
              <a:rPr lang="en-AU" baseline="0" dirty="0" smtClean="0">
                <a:solidFill>
                  <a:prstClr val="black"/>
                </a:solidFill>
              </a:rPr>
              <a:t>Ask the group to read out their answer  - or stick post its on the wall and trainers read out </a:t>
            </a:r>
          </a:p>
          <a:p>
            <a:r>
              <a:rPr lang="en-AU" baseline="0" dirty="0" smtClean="0">
                <a:solidFill>
                  <a:prstClr val="black"/>
                </a:solidFill>
              </a:rPr>
              <a:t>Whiteboard the key words or themes: common themes are likely to be hope, to help others, to make a difference</a:t>
            </a:r>
          </a:p>
          <a:p>
            <a:r>
              <a:rPr lang="en-AU" baseline="0" dirty="0" smtClean="0">
                <a:solidFill>
                  <a:prstClr val="black"/>
                </a:solidFill>
              </a:rPr>
              <a:t>Discuss how positive words connects us with what really matters</a:t>
            </a:r>
            <a:endParaRPr lang="en-US" dirty="0">
              <a:solidFill>
                <a:prstClr val="black"/>
              </a:solidFill>
            </a:endParaRPr>
          </a:p>
          <a:p>
            <a:r>
              <a:rPr lang="en-AU" dirty="0" smtClean="0"/>
              <a:t>Reflect that sometimes we can become disconnected from this because of daily</a:t>
            </a:r>
            <a:r>
              <a:rPr lang="en-AU" baseline="0" dirty="0" smtClean="0"/>
              <a:t> pressures, and this can make us forget to look for the positives in the people we work with, or to do the things that make the most positive difference to the people we work with.</a:t>
            </a:r>
            <a:endParaRPr lang="en-AU" dirty="0"/>
          </a:p>
        </p:txBody>
      </p:sp>
      <p:sp>
        <p:nvSpPr>
          <p:cNvPr id="4" name="Slide Number Placeholder 3"/>
          <p:cNvSpPr>
            <a:spLocks noGrp="1"/>
          </p:cNvSpPr>
          <p:nvPr>
            <p:ph type="sldNum" sz="quarter" idx="10"/>
          </p:nvPr>
        </p:nvSpPr>
        <p:spPr/>
        <p:txBody>
          <a:bodyPr/>
          <a:lstStyle/>
          <a:p>
            <a:fld id="{39480C51-44AE-C747-8976-226D99FAD402}"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7" name="Header Placeholder 6"/>
          <p:cNvSpPr>
            <a:spLocks noGrp="1"/>
          </p:cNvSpPr>
          <p:nvPr>
            <p:ph type="hdr" sz="quarter" idx="12"/>
          </p:nvPr>
        </p:nvSpPr>
        <p:spPr/>
        <p:txBody>
          <a:bodyPr/>
          <a:lstStyle/>
          <a:p>
            <a:r>
              <a:rPr lang="en-AU" smtClean="0">
                <a:solidFill>
                  <a:prstClr val="black"/>
                </a:solidFill>
              </a:rPr>
              <a:t>Safewards Victoria</a:t>
            </a:r>
            <a:endParaRPr lang="en-US">
              <a:solidFill>
                <a:prstClr val="black"/>
              </a:solidFill>
            </a:endParaRPr>
          </a:p>
        </p:txBody>
      </p:sp>
      <p:sp>
        <p:nvSpPr>
          <p:cNvPr id="8" name="Footer Placeholder 7"/>
          <p:cNvSpPr>
            <a:spLocks noGrp="1"/>
          </p:cNvSpPr>
          <p:nvPr>
            <p:ph type="ftr" sz="quarter" idx="13"/>
          </p:nvPr>
        </p:nvSpPr>
        <p:spPr/>
        <p:txBody>
          <a:bodyPr/>
          <a:lstStyle/>
          <a:p>
            <a:r>
              <a:rPr lang="en-AU" smtClean="0">
                <a:solidFill>
                  <a:prstClr val="black"/>
                </a:solidFill>
              </a:rPr>
              <a:t>Trainer the Trainer  |  DAY ONE</a:t>
            </a:r>
            <a:endParaRPr lang="en-US">
              <a:solidFill>
                <a:prstClr val="black"/>
              </a:solidFill>
            </a:endParaRPr>
          </a:p>
        </p:txBody>
      </p:sp>
    </p:spTree>
    <p:extLst>
      <p:ext uri="{BB962C8B-B14F-4D97-AF65-F5344CB8AC3E}">
        <p14:creationId xmlns:p14="http://schemas.microsoft.com/office/powerpoint/2010/main" val="94439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4588942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19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25341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0278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3959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1866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96247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7894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DF35C5-1E44-42CA-BEAE-274040096FBD}" type="datetime4">
              <a:rPr lang="en-AU">
                <a:solidFill>
                  <a:prstClr val="black">
                    <a:lumMod val="65000"/>
                    <a:lumOff val="35000"/>
                  </a:prstClr>
                </a:solidFill>
              </a:rPr>
              <a:pPr>
                <a:defRPr/>
              </a:pPr>
              <a:t>13 July 2017</a:t>
            </a:fld>
            <a:endParaRPr lang="en-A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65000"/>
                  <a:lumOff val="35000"/>
                </a:prstClr>
              </a:solidFill>
            </a:endParaRPr>
          </a:p>
        </p:txBody>
      </p:sp>
      <p:sp>
        <p:nvSpPr>
          <p:cNvPr id="6" name="Slide Number Placeholder 5"/>
          <p:cNvSpPr>
            <a:spLocks noGrp="1"/>
          </p:cNvSpPr>
          <p:nvPr>
            <p:ph type="sldNum" sz="quarter" idx="12"/>
          </p:nvPr>
        </p:nvSpPr>
        <p:spPr>
          <a:xfrm>
            <a:off x="8243888" y="6480175"/>
            <a:ext cx="539750" cy="374650"/>
          </a:xfrm>
        </p:spPr>
        <p:txBody>
          <a:bodyPr/>
          <a:lstStyle>
            <a:lvl1pPr>
              <a:defRPr/>
            </a:lvl1pPr>
          </a:lstStyle>
          <a:p>
            <a:fld id="{13AD17F4-7BD6-42C3-BD60-8F88F6FBC241}" type="slidenum">
              <a:rPr lang="en-AU" altLang="en-US"/>
              <a:pPr/>
              <a:t>‹#›</a:t>
            </a:fld>
            <a:endParaRPr lang="en-AU" altLang="en-US"/>
          </a:p>
        </p:txBody>
      </p:sp>
    </p:spTree>
    <p:extLst>
      <p:ext uri="{BB962C8B-B14F-4D97-AF65-F5344CB8AC3E}">
        <p14:creationId xmlns:p14="http://schemas.microsoft.com/office/powerpoint/2010/main" val="118162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502F6-430B-F348-AE16-EF6EFB154292}" type="datetimeFigureOut">
              <a:rPr lang="en-US" smtClean="0">
                <a:solidFill>
                  <a:prstClr val="black">
                    <a:lumMod val="65000"/>
                    <a:lumOff val="35000"/>
                  </a:prstClr>
                </a:solidFill>
              </a:rPr>
              <a:pPr/>
              <a:t>7/13/2017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C762A7C-22EF-5B46-B9BB-C675EC5F4132}" type="slidenum">
              <a:rPr lang="en-US" smtClean="0"/>
              <a:pPr/>
              <a:t>‹#›</a:t>
            </a:fld>
            <a:endParaRPr lang="en-US"/>
          </a:p>
        </p:txBody>
      </p:sp>
    </p:spTree>
    <p:extLst>
      <p:ext uri="{BB962C8B-B14F-4D97-AF65-F5344CB8AC3E}">
        <p14:creationId xmlns:p14="http://schemas.microsoft.com/office/powerpoint/2010/main" val="261328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248093"/>
            <a:ext cx="6513072" cy="1577163"/>
          </a:xfrm>
        </p:spPr>
        <p:txBody>
          <a:bodyPr anchor="b">
            <a:noAutofit/>
          </a:bodyPr>
          <a:lstStyle>
            <a:lvl1pPr>
              <a:defRPr sz="32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0000" y="2291907"/>
            <a:ext cx="7171440" cy="3153320"/>
          </a:xfrm>
        </p:spPr>
        <p:txBody>
          <a:bodyPr>
            <a:noAutofit/>
          </a:bodyPr>
          <a:lstStyle>
            <a:lvl1pPr marL="0" indent="0" algn="l">
              <a:buNone/>
              <a:defRPr sz="2200" b="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2010951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rgbClr val="FFFFFF"/>
                </a:solidFill>
                <a:latin typeface="+mn-l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39750" y="1619250"/>
            <a:ext cx="8243888" cy="4854797"/>
          </a:xfrm>
        </p:spPr>
        <p:txBody>
          <a:bodyPr/>
          <a:lstStyle>
            <a:lvl1pPr marL="0" indent="0">
              <a:lnSpc>
                <a:spcPct val="110000"/>
              </a:lnSpc>
              <a:defRPr baseline="0"/>
            </a:lvl1pPr>
            <a:lvl2pPr marL="0" indent="0">
              <a:lnSpc>
                <a:spcPct val="110000"/>
              </a:lnSpc>
              <a:defRPr sz="2400"/>
            </a:lvl2pPr>
            <a:lvl3pPr marL="252000" indent="-252000">
              <a:lnSpc>
                <a:spcPct val="110000"/>
              </a:lnSpc>
              <a:defRPr/>
            </a:lvl3pPr>
            <a:lvl4pPr marL="504000" indent="-252000">
              <a:lnSpc>
                <a:spcPct val="110000"/>
              </a:lnSpc>
              <a:defRPr/>
            </a:lvl4pPr>
            <a:lvl5pPr>
              <a:lnSpc>
                <a:spcPct val="110000"/>
              </a:lnSpc>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DF35C5-1E44-42CA-BEAE-274040096FBD}" type="datetime4">
              <a:rPr lang="en-AU">
                <a:solidFill>
                  <a:prstClr val="black">
                    <a:lumMod val="65000"/>
                    <a:lumOff val="35000"/>
                  </a:prstClr>
                </a:solidFill>
              </a:rPr>
              <a:pPr>
                <a:defRPr/>
              </a:pPr>
              <a:t>13 July 2017</a:t>
            </a:fld>
            <a:endParaRPr lang="en-A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lumMod val="65000"/>
                  <a:lumOff val="35000"/>
                </a:prstClr>
              </a:solidFill>
            </a:endParaRPr>
          </a:p>
        </p:txBody>
      </p:sp>
      <p:sp>
        <p:nvSpPr>
          <p:cNvPr id="6" name="Slide Number Placeholder 5"/>
          <p:cNvSpPr>
            <a:spLocks noGrp="1"/>
          </p:cNvSpPr>
          <p:nvPr>
            <p:ph type="sldNum" sz="quarter" idx="12"/>
          </p:nvPr>
        </p:nvSpPr>
        <p:spPr>
          <a:xfrm>
            <a:off x="8243888" y="6480175"/>
            <a:ext cx="539750" cy="374650"/>
          </a:xfrm>
        </p:spPr>
        <p:txBody>
          <a:bodyPr/>
          <a:lstStyle>
            <a:lvl1pPr>
              <a:defRPr/>
            </a:lvl1pPr>
          </a:lstStyle>
          <a:p>
            <a:fld id="{13AD17F4-7BD6-42C3-BD60-8F88F6FBC241}" type="slidenum">
              <a:rPr lang="en-AU" altLang="en-US"/>
              <a:pPr/>
              <a:t>‹#›</a:t>
            </a:fld>
            <a:endParaRPr lang="en-AU" altLang="en-US"/>
          </a:p>
        </p:txBody>
      </p:sp>
    </p:spTree>
    <p:extLst>
      <p:ext uri="{BB962C8B-B14F-4D97-AF65-F5344CB8AC3E}">
        <p14:creationId xmlns:p14="http://schemas.microsoft.com/office/powerpoint/2010/main" val="151435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311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0658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1274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61639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fld id="{8D2CEFD0-0AD8-4D3F-B61B-66A7D6CC77FF}" type="datetime4">
              <a:rPr lang="en-AU">
                <a:solidFill>
                  <a:prstClr val="black">
                    <a:lumMod val="65000"/>
                    <a:lumOff val="35000"/>
                  </a:prstClr>
                </a:solidFill>
                <a:ea typeface="ＭＳ Ｐゴシック" pitchFamily="34" charset="-128"/>
              </a:rPr>
              <a:pPr defTabSz="457200" eaLnBrk="0" fontAlgn="base" hangingPunct="0">
                <a:spcBef>
                  <a:spcPct val="0"/>
                </a:spcBef>
                <a:spcAft>
                  <a:spcPct val="0"/>
                </a:spcAft>
                <a:defRPr/>
              </a:pPr>
              <a:t>13 July 2017</a:t>
            </a:fld>
            <a:endParaRPr lang="en-AU">
              <a:solidFill>
                <a:prstClr val="black">
                  <a:lumMod val="65000"/>
                  <a:lumOff val="35000"/>
                </a:prstClr>
              </a:solidFill>
              <a:ea typeface="ＭＳ Ｐゴシック" pitchFamily="34" charset="-128"/>
            </a:endParaRPr>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endParaRPr lang="en-AU">
              <a:solidFill>
                <a:prstClr val="black">
                  <a:lumMod val="65000"/>
                  <a:lumOff val="35000"/>
                </a:prstClr>
              </a:solidFill>
              <a:ea typeface="ＭＳ Ｐゴシック" pitchFamily="34" charset="-128"/>
            </a:endParaRPr>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defTabSz="457200" eaLnBrk="0" fontAlgn="base" hangingPunct="0">
              <a:spcBef>
                <a:spcPct val="0"/>
              </a:spcBef>
              <a:spcAft>
                <a:spcPct val="0"/>
              </a:spcAft>
            </a:pPr>
            <a:fld id="{6D890775-0703-400C-AED1-1D3BAE3D0DCB}" type="slidenum">
              <a:rPr lang="en-AU" altLang="en-US" smtClean="0">
                <a:ea typeface="ＭＳ Ｐゴシック" pitchFamily="34" charset="-128"/>
              </a:rPr>
              <a:pPr defTabSz="457200" eaLnBrk="0" fontAlgn="base" hangingPunct="0">
                <a:spcBef>
                  <a:spcPct val="0"/>
                </a:spcBef>
                <a:spcAft>
                  <a:spcPct val="0"/>
                </a:spcAft>
              </a:pPr>
              <a:t>‹#›</a:t>
            </a:fld>
            <a:endParaRPr lang="en-AU" altLang="en-US" smtClean="0">
              <a:ea typeface="ＭＳ Ｐゴシック" pitchFamily="34" charset="-128"/>
            </a:endParaRPr>
          </a:p>
        </p:txBody>
      </p:sp>
    </p:spTree>
    <p:extLst>
      <p:ext uri="{BB962C8B-B14F-4D97-AF65-F5344CB8AC3E}">
        <p14:creationId xmlns:p14="http://schemas.microsoft.com/office/powerpoint/2010/main" val="3734461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0" y="269875"/>
            <a:ext cx="71993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539750" y="1619250"/>
            <a:ext cx="8243888"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Date Placeholder 1"/>
          <p:cNvSpPr>
            <a:spLocks noGrp="1"/>
          </p:cNvSpPr>
          <p:nvPr>
            <p:ph type="dt" sz="half" idx="2"/>
          </p:nvPr>
        </p:nvSpPr>
        <p:spPr>
          <a:xfrm>
            <a:off x="6119813" y="6480175"/>
            <a:ext cx="1800225" cy="374650"/>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fld id="{8D2CEFD0-0AD8-4D3F-B61B-66A7D6CC77FF}" type="datetime4">
              <a:rPr lang="en-AU">
                <a:solidFill>
                  <a:prstClr val="black">
                    <a:lumMod val="65000"/>
                    <a:lumOff val="35000"/>
                  </a:prstClr>
                </a:solidFill>
                <a:ea typeface="ＭＳ Ｐゴシック" pitchFamily="34" charset="-128"/>
              </a:rPr>
              <a:pPr defTabSz="457200" eaLnBrk="0" fontAlgn="base" hangingPunct="0">
                <a:spcBef>
                  <a:spcPct val="0"/>
                </a:spcBef>
                <a:spcAft>
                  <a:spcPct val="0"/>
                </a:spcAft>
                <a:defRPr/>
              </a:pPr>
              <a:t>13 July 2017</a:t>
            </a:fld>
            <a:endParaRPr lang="en-AU">
              <a:solidFill>
                <a:prstClr val="black">
                  <a:lumMod val="65000"/>
                  <a:lumOff val="35000"/>
                </a:prstClr>
              </a:solidFill>
              <a:ea typeface="ＭＳ Ｐゴシック" pitchFamily="34" charset="-128"/>
            </a:endParaRPr>
          </a:p>
        </p:txBody>
      </p:sp>
      <p:sp>
        <p:nvSpPr>
          <p:cNvPr id="3" name="Footer Placeholder 2"/>
          <p:cNvSpPr>
            <a:spLocks noGrp="1"/>
          </p:cNvSpPr>
          <p:nvPr>
            <p:ph type="ftr" sz="quarter" idx="3"/>
          </p:nvPr>
        </p:nvSpPr>
        <p:spPr>
          <a:xfrm>
            <a:off x="539750" y="6480175"/>
            <a:ext cx="5400675" cy="37465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defTabSz="457200" eaLnBrk="0" fontAlgn="base" hangingPunct="0">
              <a:spcBef>
                <a:spcPct val="0"/>
              </a:spcBef>
              <a:spcAft>
                <a:spcPct val="0"/>
              </a:spcAft>
              <a:defRPr/>
            </a:pPr>
            <a:endParaRPr lang="en-AU">
              <a:solidFill>
                <a:prstClr val="black">
                  <a:lumMod val="65000"/>
                  <a:lumOff val="35000"/>
                </a:prstClr>
              </a:solidFill>
              <a:ea typeface="ＭＳ Ｐゴシック" pitchFamily="34" charset="-128"/>
            </a:endParaRPr>
          </a:p>
        </p:txBody>
      </p:sp>
      <p:sp>
        <p:nvSpPr>
          <p:cNvPr id="4" name="Slide Number Placeholder 3"/>
          <p:cNvSpPr>
            <a:spLocks noGrp="1"/>
          </p:cNvSpPr>
          <p:nvPr>
            <p:ph type="sldNum" sz="quarter" idx="4"/>
          </p:nvPr>
        </p:nvSpPr>
        <p:spPr>
          <a:xfrm>
            <a:off x="8243888" y="6486525"/>
            <a:ext cx="539750" cy="374650"/>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pPr defTabSz="457200" eaLnBrk="0" fontAlgn="base" hangingPunct="0">
              <a:spcBef>
                <a:spcPct val="0"/>
              </a:spcBef>
              <a:spcAft>
                <a:spcPct val="0"/>
              </a:spcAft>
            </a:pPr>
            <a:fld id="{6D890775-0703-400C-AED1-1D3BAE3D0DCB}" type="slidenum">
              <a:rPr lang="en-AU" altLang="en-US" smtClean="0">
                <a:ea typeface="ＭＳ Ｐゴシック" pitchFamily="34" charset="-128"/>
              </a:rPr>
              <a:pPr defTabSz="457200" eaLnBrk="0" fontAlgn="base" hangingPunct="0">
                <a:spcBef>
                  <a:spcPct val="0"/>
                </a:spcBef>
                <a:spcAft>
                  <a:spcPct val="0"/>
                </a:spcAft>
              </a:pPr>
              <a:t>‹#›</a:t>
            </a:fld>
            <a:endParaRPr lang="en-AU" altLang="en-US" smtClean="0">
              <a:ea typeface="ＭＳ Ｐゴシック" pitchFamily="34" charset="-128"/>
            </a:endParaRPr>
          </a:p>
        </p:txBody>
      </p:sp>
    </p:spTree>
    <p:extLst>
      <p:ext uri="{BB962C8B-B14F-4D97-AF65-F5344CB8AC3E}">
        <p14:creationId xmlns:p14="http://schemas.microsoft.com/office/powerpoint/2010/main" val="4193816170"/>
      </p:ext>
    </p:extLst>
  </p:cSld>
  <p:clrMap bg1="lt1" tx1="dk1" bg2="lt2" tx2="dk2" accent1="accent1" accent2="accent2" accent3="accent3" accent4="accent4" accent5="accent5" accent6="accent6" hlink="hlink" folHlink="folHlink"/>
  <p:sldLayoutIdLst>
    <p:sldLayoutId id="2147483665" r:id="rId1"/>
    <p:sldLayoutId id="2147483666" r:id="rId2"/>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201547"/>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A5400-DF66-4F89-A7F2-823F8AD0DAC4}" type="datetimeFigureOut">
              <a:rPr lang="en-AU" smtClean="0">
                <a:solidFill>
                  <a:prstClr val="black">
                    <a:tint val="75000"/>
                  </a:prstClr>
                </a:solidFill>
              </a:rPr>
              <a:pPr/>
              <a:t>13/07/2017</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403CD-6331-4930-B3A3-6269CE4249F2}"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396983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watch?v=Hzgzim5m7o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1560" y="3592524"/>
            <a:ext cx="5093845" cy="2221784"/>
          </a:xfrm>
        </p:spPr>
        <p:txBody>
          <a:bodyPr anchor="ctr"/>
          <a:lstStyle/>
          <a:p>
            <a:r>
              <a:rPr lang="en-AU" sz="2200" dirty="0" smtClean="0"/>
              <a:t>Positive words Refresher </a:t>
            </a:r>
            <a:endParaRPr lang="en-AU"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4134680"/>
            <a:ext cx="1906528" cy="11374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4134680"/>
            <a:ext cx="1331192" cy="1331768"/>
          </a:xfrm>
          <a:prstGeom prst="rect">
            <a:avLst/>
          </a:prstGeom>
        </p:spPr>
      </p:pic>
      <p:sp>
        <p:nvSpPr>
          <p:cNvPr id="6" name="Title 3"/>
          <p:cNvSpPr txBox="1">
            <a:spLocks/>
          </p:cNvSpPr>
          <p:nvPr/>
        </p:nvSpPr>
        <p:spPr bwMode="auto">
          <a:xfrm>
            <a:off x="539552" y="1484784"/>
            <a:ext cx="6513072" cy="15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spcBef>
                <a:spcPct val="0"/>
              </a:spcBef>
              <a:spcAft>
                <a:spcPct val="0"/>
              </a:spcAft>
              <a:defRPr sz="3200" kern="1200" baseline="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a:lstStyle>
          <a:p>
            <a:r>
              <a:rPr lang="en-AU" sz="5400" b="1" smtClean="0"/>
              <a:t>Safewards</a:t>
            </a:r>
            <a:endParaRPr lang="en-AU" sz="5400" b="1" dirty="0"/>
          </a:p>
        </p:txBody>
      </p:sp>
    </p:spTree>
    <p:extLst>
      <p:ext uri="{BB962C8B-B14F-4D97-AF65-F5344CB8AC3E}">
        <p14:creationId xmlns:p14="http://schemas.microsoft.com/office/powerpoint/2010/main" val="2494315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33129"/>
            <a:ext cx="7199313" cy="732207"/>
          </a:xfrm>
        </p:spPr>
        <p:txBody>
          <a:bodyPr>
            <a:noAutofit/>
          </a:bodyPr>
          <a:lstStyle/>
          <a:p>
            <a:pPr algn="ctr"/>
            <a:r>
              <a:rPr lang="en-US" b="1" dirty="0" smtClean="0"/>
              <a:t>Role of the intervention leads </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lnSpcReduction="10000"/>
          </a:bodyPr>
          <a:lstStyle/>
          <a:p>
            <a:pPr marL="342900" lvl="1" indent="-342900">
              <a:spcBef>
                <a:spcPts val="1000"/>
              </a:spcBef>
              <a:buFont typeface="Arial" panose="020B0604020202020204" pitchFamily="34" charset="0"/>
              <a:buChar char="•"/>
            </a:pPr>
            <a:r>
              <a:rPr lang="en-US" dirty="0" smtClean="0"/>
              <a:t>In </a:t>
            </a:r>
            <a:r>
              <a:rPr lang="en-US" dirty="0"/>
              <a:t>every handover</a:t>
            </a:r>
            <a:r>
              <a:rPr lang="en-US" dirty="0" smtClean="0"/>
              <a:t>, remind the </a:t>
            </a:r>
            <a:r>
              <a:rPr lang="en-US" dirty="0"/>
              <a:t>person doing the </a:t>
            </a:r>
            <a:r>
              <a:rPr lang="en-US" dirty="0" smtClean="0"/>
              <a:t>handover to ask the following questions:</a:t>
            </a:r>
          </a:p>
          <a:p>
            <a:pPr marL="725488" lvl="3" indent="-363538">
              <a:spcBef>
                <a:spcPts val="1000"/>
              </a:spcBef>
            </a:pPr>
            <a:r>
              <a:rPr lang="en-US" dirty="0" smtClean="0"/>
              <a:t>What </a:t>
            </a:r>
            <a:r>
              <a:rPr lang="en-US" dirty="0"/>
              <a:t>is the positive message about this patient</a:t>
            </a:r>
            <a:r>
              <a:rPr lang="en-US" dirty="0" smtClean="0"/>
              <a:t>? </a:t>
            </a:r>
            <a:endParaRPr lang="en-US" dirty="0"/>
          </a:p>
          <a:p>
            <a:pPr marL="725488" lvl="3" indent="-363538">
              <a:spcBef>
                <a:spcPts val="1000"/>
              </a:spcBef>
            </a:pPr>
            <a:r>
              <a:rPr lang="en-US" dirty="0"/>
              <a:t>W</a:t>
            </a:r>
            <a:r>
              <a:rPr lang="en-US" dirty="0" smtClean="0"/>
              <a:t>hy </a:t>
            </a:r>
            <a:r>
              <a:rPr lang="en-US" dirty="0"/>
              <a:t>do we think the </a:t>
            </a:r>
            <a:r>
              <a:rPr lang="en-US" dirty="0" smtClean="0"/>
              <a:t>patient might </a:t>
            </a:r>
            <a:r>
              <a:rPr lang="en-US" dirty="0"/>
              <a:t>have behaved in that way</a:t>
            </a:r>
            <a:r>
              <a:rPr lang="en-US" dirty="0" smtClean="0"/>
              <a:t>?</a:t>
            </a:r>
          </a:p>
          <a:p>
            <a:pPr lvl="2">
              <a:spcBef>
                <a:spcPts val="1000"/>
              </a:spcBef>
            </a:pPr>
            <a:endParaRPr lang="en-US" sz="1600" dirty="0" smtClean="0"/>
          </a:p>
          <a:p>
            <a:pPr marL="342900" lvl="1" indent="-342900">
              <a:spcBef>
                <a:spcPts val="1000"/>
              </a:spcBef>
              <a:buFont typeface="Arial" panose="020B0604020202020204" pitchFamily="34" charset="0"/>
              <a:buChar char="•"/>
            </a:pPr>
            <a:r>
              <a:rPr lang="en-US" dirty="0"/>
              <a:t>Give every </a:t>
            </a:r>
            <a:r>
              <a:rPr lang="en-US" dirty="0" smtClean="0"/>
              <a:t>staff member a </a:t>
            </a:r>
            <a:r>
              <a:rPr lang="en-US" dirty="0"/>
              <a:t>copy of</a:t>
            </a:r>
            <a:r>
              <a:rPr lang="en-US" i="1" dirty="0"/>
              <a:t> </a:t>
            </a:r>
            <a:r>
              <a:rPr lang="en-US" dirty="0" smtClean="0"/>
              <a:t>the document </a:t>
            </a:r>
            <a:r>
              <a:rPr lang="en-AU" i="1" dirty="0"/>
              <a:t>‘Understanding patient characteristics and experiences’ </a:t>
            </a:r>
            <a:endParaRPr lang="en-US" i="1" dirty="0" smtClean="0"/>
          </a:p>
          <a:p>
            <a:pPr marL="342900" lvl="1" indent="-342900">
              <a:spcBef>
                <a:spcPts val="1000"/>
              </a:spcBef>
              <a:buFont typeface="Arial" panose="020B0604020202020204" pitchFamily="34" charset="0"/>
              <a:buChar char="•"/>
            </a:pPr>
            <a:r>
              <a:rPr lang="en-US" dirty="0" smtClean="0"/>
              <a:t>Use the document to </a:t>
            </a:r>
            <a:r>
              <a:rPr lang="en-US" dirty="0"/>
              <a:t>interpret patient behaviour on the </a:t>
            </a:r>
            <a:r>
              <a:rPr lang="en-US" dirty="0" smtClean="0"/>
              <a:t>unit for others </a:t>
            </a:r>
            <a:r>
              <a:rPr lang="en-US" dirty="0"/>
              <a:t>on the </a:t>
            </a:r>
            <a:r>
              <a:rPr lang="en-US" dirty="0" smtClean="0"/>
              <a:t>team, and share knowledge or strategies that may be helpful</a:t>
            </a:r>
          </a:p>
          <a:p>
            <a:endParaRPr lang="en-US" sz="2000" dirty="0"/>
          </a:p>
        </p:txBody>
      </p:sp>
    </p:spTree>
    <p:extLst>
      <p:ext uri="{BB962C8B-B14F-4D97-AF65-F5344CB8AC3E}">
        <p14:creationId xmlns:p14="http://schemas.microsoft.com/office/powerpoint/2010/main" val="3030431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21A18D"/>
                </a:solidFill>
              </a:rPr>
              <a:t>Task: Why did you choose to work in mental health?</a:t>
            </a:r>
            <a:endParaRPr lang="en-US" b="1" dirty="0">
              <a:solidFill>
                <a:srgbClr val="21A18D"/>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349375"/>
            <a:ext cx="9143999" cy="5508623"/>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3899103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3438" r="3607"/>
          <a:stretch/>
        </p:blipFill>
        <p:spPr>
          <a:xfrm>
            <a:off x="1040953" y="1565615"/>
            <a:ext cx="7188647" cy="4330661"/>
          </a:xfrm>
          <a:prstGeom prst="rect">
            <a:avLst/>
          </a:prstGeom>
        </p:spPr>
      </p:pic>
      <p:sp>
        <p:nvSpPr>
          <p:cNvPr id="2" name="Title 1"/>
          <p:cNvSpPr>
            <a:spLocks noGrp="1"/>
          </p:cNvSpPr>
          <p:nvPr>
            <p:ph type="title"/>
          </p:nvPr>
        </p:nvSpPr>
        <p:spPr/>
        <p:txBody>
          <a:bodyPr/>
          <a:lstStyle/>
          <a:p>
            <a:pPr algn="ctr"/>
            <a:r>
              <a:rPr lang="en-AU" b="1" dirty="0" smtClean="0">
                <a:solidFill>
                  <a:srgbClr val="21A18D"/>
                </a:solidFill>
                <a:latin typeface="+mj-lt"/>
              </a:rPr>
              <a:t>Video: The power of words</a:t>
            </a:r>
            <a:endParaRPr lang="en-AU" b="1" dirty="0">
              <a:solidFill>
                <a:srgbClr val="21A18D"/>
              </a:solidFill>
              <a:latin typeface="+mj-lt"/>
            </a:endParaRPr>
          </a:p>
        </p:txBody>
      </p:sp>
      <p:sp>
        <p:nvSpPr>
          <p:cNvPr id="5" name="TextBox 4"/>
          <p:cNvSpPr txBox="1"/>
          <p:nvPr/>
        </p:nvSpPr>
        <p:spPr>
          <a:xfrm>
            <a:off x="2147065" y="6017029"/>
            <a:ext cx="5307928" cy="646331"/>
          </a:xfrm>
          <a:prstGeom prst="rect">
            <a:avLst/>
          </a:prstGeom>
          <a:noFill/>
        </p:spPr>
        <p:txBody>
          <a:bodyPr wrap="none" rtlCol="0">
            <a:spAutoFit/>
          </a:bodyPr>
          <a:lstStyle/>
          <a:p>
            <a:pPr defTabSz="457200"/>
            <a:r>
              <a:rPr lang="en-AU" dirty="0">
                <a:solidFill>
                  <a:prstClr val="white"/>
                </a:solidFill>
                <a:hlinkClick r:id="rId4"/>
              </a:rPr>
              <a:t>https://www.youtube.com/watch?v=Hzgzim5m7oU</a:t>
            </a:r>
            <a:endParaRPr lang="en-AU" dirty="0">
              <a:solidFill>
                <a:prstClr val="white"/>
              </a:solidFill>
            </a:endParaRPr>
          </a:p>
          <a:p>
            <a:pPr defTabSz="457200"/>
            <a:endParaRPr lang="en-AU" dirty="0">
              <a:solidFill>
                <a:prstClr val="black"/>
              </a:solidFill>
            </a:endParaRPr>
          </a:p>
        </p:txBody>
      </p:sp>
    </p:spTree>
    <p:extLst>
      <p:ext uri="{BB962C8B-B14F-4D97-AF65-F5344CB8AC3E}">
        <p14:creationId xmlns:p14="http://schemas.microsoft.com/office/powerpoint/2010/main" val="302128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Positive words </a:t>
            </a:r>
            <a:r>
              <a:rPr lang="en-GB" b="1" dirty="0"/>
              <a:t>f</a:t>
            </a:r>
            <a:r>
              <a:rPr lang="en-GB" b="1" dirty="0" smtClean="0"/>
              <a:t>idelity</a:t>
            </a:r>
            <a:endParaRPr lang="en-GB" b="1" dirty="0"/>
          </a:p>
        </p:txBody>
      </p:sp>
      <p:sp>
        <p:nvSpPr>
          <p:cNvPr id="4" name="Content Placeholder 2"/>
          <p:cNvSpPr txBox="1">
            <a:spLocks/>
          </p:cNvSpPr>
          <p:nvPr/>
        </p:nvSpPr>
        <p:spPr>
          <a:xfrm>
            <a:off x="3883945" y="4317074"/>
            <a:ext cx="4864100" cy="2508250"/>
          </a:xfrm>
          <a:prstGeom prst="rect">
            <a:avLst/>
          </a:prstGeom>
        </p:spPr>
        <p:txBody>
          <a:bodyPr>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defRPr/>
            </a:pPr>
            <a:endParaRPr lang="en-GB" sz="1700" dirty="0" smtClean="0">
              <a:solidFill>
                <a:prstClr val="black"/>
              </a:solidFill>
            </a:endParaRPr>
          </a:p>
          <a:p>
            <a:pPr marL="355600" lvl="1" indent="-355600">
              <a:spcAft>
                <a:spcPts val="1000"/>
              </a:spcAft>
              <a:buFont typeface="Arial"/>
              <a:buChar char="•"/>
              <a:defRPr/>
            </a:pPr>
            <a:r>
              <a:rPr lang="en-GB" sz="1800" dirty="0">
                <a:solidFill>
                  <a:prstClr val="black"/>
                </a:solidFill>
              </a:rPr>
              <a:t>A rhetorical illusion of looking good and seeming to care</a:t>
            </a:r>
          </a:p>
          <a:p>
            <a:pPr marL="355600" lvl="1" indent="-355600">
              <a:spcAft>
                <a:spcPts val="1000"/>
              </a:spcAft>
              <a:buFont typeface="Arial"/>
              <a:buChar char="•"/>
              <a:defRPr/>
            </a:pPr>
            <a:r>
              <a:rPr lang="en-GB" sz="1800" dirty="0">
                <a:solidFill>
                  <a:prstClr val="black"/>
                </a:solidFill>
              </a:rPr>
              <a:t>Making sarcastic comments or </a:t>
            </a:r>
            <a:r>
              <a:rPr lang="en-GB" sz="1800" dirty="0" smtClean="0">
                <a:solidFill>
                  <a:prstClr val="black"/>
                </a:solidFill>
              </a:rPr>
              <a:t>describing patients in </a:t>
            </a:r>
            <a:r>
              <a:rPr lang="en-GB" sz="1800" dirty="0">
                <a:solidFill>
                  <a:prstClr val="black"/>
                </a:solidFill>
              </a:rPr>
              <a:t>mock positive ways, concreting </a:t>
            </a:r>
            <a:r>
              <a:rPr lang="en-GB" sz="1800" dirty="0" smtClean="0">
                <a:solidFill>
                  <a:prstClr val="black"/>
                </a:solidFill>
              </a:rPr>
              <a:t> </a:t>
            </a:r>
            <a:r>
              <a:rPr lang="en-GB" sz="1800" dirty="0">
                <a:solidFill>
                  <a:prstClr val="black"/>
                </a:solidFill>
              </a:rPr>
              <a:t>negative </a:t>
            </a:r>
            <a:r>
              <a:rPr lang="en-GB" sz="1800" dirty="0" smtClean="0">
                <a:solidFill>
                  <a:prstClr val="black"/>
                </a:solidFill>
              </a:rPr>
              <a:t>perceptions and culture</a:t>
            </a:r>
            <a:endParaRPr lang="en-GB" sz="1800" dirty="0">
              <a:solidFill>
                <a:prstClr val="black"/>
              </a:solidFill>
            </a:endParaRPr>
          </a:p>
          <a:p>
            <a:pPr>
              <a:defRPr/>
            </a:pPr>
            <a:endParaRPr lang="en-GB" sz="1700" dirty="0">
              <a:solidFill>
                <a:prstClr val="black"/>
              </a:solidFill>
            </a:endParaRPr>
          </a:p>
        </p:txBody>
      </p:sp>
      <p:sp>
        <p:nvSpPr>
          <p:cNvPr id="5" name="Rectangle 4"/>
          <p:cNvSpPr/>
          <p:nvPr/>
        </p:nvSpPr>
        <p:spPr>
          <a:xfrm>
            <a:off x="495300" y="1931353"/>
            <a:ext cx="2120900" cy="1427968"/>
          </a:xfrm>
          <a:prstGeom prst="rect">
            <a:avLst/>
          </a:prstGeom>
          <a:solidFill>
            <a:srgbClr val="51BD89"/>
          </a:solidFill>
          <a:ln>
            <a:solidFill>
              <a:srgbClr val="51BD8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sz="2800" b="1" dirty="0">
                <a:solidFill>
                  <a:prstClr val="black"/>
                </a:solidFill>
                <a:latin typeface="Calibri"/>
              </a:rPr>
              <a:t>Positive words</a:t>
            </a:r>
          </a:p>
          <a:p>
            <a:pPr algn="ctr" defTabSz="457200">
              <a:defRPr/>
            </a:pPr>
            <a:r>
              <a:rPr lang="en-US" sz="2800" b="1" dirty="0">
                <a:solidFill>
                  <a:prstClr val="black"/>
                </a:solidFill>
                <a:latin typeface="Calibri"/>
              </a:rPr>
              <a:t>IS</a:t>
            </a:r>
          </a:p>
        </p:txBody>
      </p:sp>
      <p:sp>
        <p:nvSpPr>
          <p:cNvPr id="6" name="TextBox 5"/>
          <p:cNvSpPr txBox="1"/>
          <p:nvPr/>
        </p:nvSpPr>
        <p:spPr>
          <a:xfrm>
            <a:off x="3035300" y="2233852"/>
            <a:ext cx="720080" cy="707886"/>
          </a:xfrm>
          <a:prstGeom prst="rect">
            <a:avLst/>
          </a:prstGeom>
          <a:noFill/>
        </p:spPr>
        <p:txBody>
          <a:bodyPr wrap="square" rtlCol="0">
            <a:spAutoFit/>
          </a:bodyPr>
          <a:lstStyle/>
          <a:p>
            <a:pPr defTabSz="457200">
              <a:defRPr/>
            </a:pPr>
            <a:r>
              <a:rPr lang="en-US" sz="4000" dirty="0">
                <a:solidFill>
                  <a:prstClr val="black"/>
                </a:solidFill>
                <a:latin typeface="Calibri"/>
              </a:rPr>
              <a:t>=</a:t>
            </a:r>
          </a:p>
        </p:txBody>
      </p:sp>
      <p:sp>
        <p:nvSpPr>
          <p:cNvPr id="7" name="Rectangle 6"/>
          <p:cNvSpPr/>
          <p:nvPr/>
        </p:nvSpPr>
        <p:spPr>
          <a:xfrm>
            <a:off x="495300" y="4642106"/>
            <a:ext cx="2159000" cy="1440493"/>
          </a:xfrm>
          <a:prstGeom prst="rect">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sz="2800" b="1" dirty="0">
                <a:solidFill>
                  <a:prstClr val="black"/>
                </a:solidFill>
                <a:latin typeface="Calibri"/>
              </a:rPr>
              <a:t>Positive words</a:t>
            </a:r>
          </a:p>
          <a:p>
            <a:pPr algn="ctr" defTabSz="457200">
              <a:defRPr/>
            </a:pPr>
            <a:r>
              <a:rPr lang="en-US" sz="2800" b="1" dirty="0">
                <a:solidFill>
                  <a:srgbClr val="FF0000"/>
                </a:solidFill>
                <a:latin typeface="Calibri"/>
              </a:rPr>
              <a:t>IS NOT </a:t>
            </a:r>
          </a:p>
        </p:txBody>
      </p:sp>
      <p:sp>
        <p:nvSpPr>
          <p:cNvPr id="8" name="Rectangle 7"/>
          <p:cNvSpPr/>
          <p:nvPr/>
        </p:nvSpPr>
        <p:spPr>
          <a:xfrm>
            <a:off x="3517899" y="1591202"/>
            <a:ext cx="5513367" cy="2108270"/>
          </a:xfrm>
          <a:prstGeom prst="rect">
            <a:avLst/>
          </a:prstGeom>
        </p:spPr>
        <p:txBody>
          <a:bodyPr>
            <a:noAutofit/>
          </a:bodyPr>
          <a:lstStyle/>
          <a:p>
            <a:pPr marL="742950" lvl="1" indent="-285750" defTabSz="457200">
              <a:spcBef>
                <a:spcPct val="20000"/>
              </a:spcBef>
              <a:buFont typeface="Arial"/>
              <a:buChar char="•"/>
              <a:defRPr/>
            </a:pPr>
            <a:r>
              <a:rPr lang="en-GB" dirty="0">
                <a:solidFill>
                  <a:prstClr val="black"/>
                </a:solidFill>
              </a:rPr>
              <a:t>Tapping into the reason we came into mental health - that is, a desire to help</a:t>
            </a:r>
          </a:p>
          <a:p>
            <a:pPr marL="742950" lvl="1" indent="-285750" defTabSz="457200">
              <a:spcBef>
                <a:spcPct val="20000"/>
              </a:spcBef>
              <a:buFont typeface="Arial"/>
              <a:buChar char="•"/>
              <a:defRPr/>
            </a:pPr>
            <a:r>
              <a:rPr lang="en-GB" dirty="0">
                <a:solidFill>
                  <a:prstClr val="black"/>
                </a:solidFill>
              </a:rPr>
              <a:t>Helping staff recognise and share positive views of patients’ strengths and counterbalance negative perceptions</a:t>
            </a:r>
          </a:p>
          <a:p>
            <a:pPr marL="742950" lvl="1" indent="-285750" defTabSz="457200">
              <a:spcBef>
                <a:spcPct val="20000"/>
              </a:spcBef>
              <a:buFont typeface="Arial"/>
              <a:buChar char="•"/>
              <a:defRPr/>
            </a:pPr>
            <a:r>
              <a:rPr lang="en-GB" dirty="0">
                <a:solidFill>
                  <a:prstClr val="black"/>
                </a:solidFill>
              </a:rPr>
              <a:t>Helping staff use psychological explanations, knowledge and strategies that are helpful</a:t>
            </a:r>
          </a:p>
          <a:p>
            <a:pPr marL="742950" lvl="1" indent="-285750" defTabSz="457200">
              <a:spcBef>
                <a:spcPct val="20000"/>
              </a:spcBef>
              <a:buFont typeface="Arial"/>
              <a:buChar char="•"/>
              <a:defRPr/>
            </a:pPr>
            <a:r>
              <a:rPr lang="en-GB" dirty="0">
                <a:solidFill>
                  <a:prstClr val="black"/>
                </a:solidFill>
              </a:rPr>
              <a:t>Starting the shift with hope, optimism and respect</a:t>
            </a:r>
          </a:p>
        </p:txBody>
      </p:sp>
      <p:sp>
        <p:nvSpPr>
          <p:cNvPr id="9" name="TextBox 8"/>
          <p:cNvSpPr txBox="1"/>
          <p:nvPr/>
        </p:nvSpPr>
        <p:spPr>
          <a:xfrm>
            <a:off x="3035300" y="5008410"/>
            <a:ext cx="720080" cy="707886"/>
          </a:xfrm>
          <a:prstGeom prst="rect">
            <a:avLst/>
          </a:prstGeom>
          <a:noFill/>
        </p:spPr>
        <p:txBody>
          <a:bodyPr wrap="square" rtlCol="0">
            <a:spAutoFit/>
          </a:bodyPr>
          <a:lstStyle/>
          <a:p>
            <a:pPr defTabSz="457200">
              <a:defRPr/>
            </a:pPr>
            <a:r>
              <a:rPr lang="en-US" sz="4000" dirty="0">
                <a:solidFill>
                  <a:prstClr val="black"/>
                </a:solidFill>
                <a:latin typeface="Calibri"/>
              </a:rPr>
              <a:t>≠</a:t>
            </a:r>
          </a:p>
        </p:txBody>
      </p:sp>
    </p:spTree>
    <p:extLst>
      <p:ext uri="{BB962C8B-B14F-4D97-AF65-F5344CB8AC3E}">
        <p14:creationId xmlns:p14="http://schemas.microsoft.com/office/powerpoint/2010/main" val="77554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smtClean="0"/>
              <a:t>Positive words adjustments</a:t>
            </a:r>
            <a:endParaRPr lang="en-GB" b="1" dirty="0"/>
          </a:p>
        </p:txBody>
      </p:sp>
      <p:sp>
        <p:nvSpPr>
          <p:cNvPr id="3" name="Content Placeholder 2"/>
          <p:cNvSpPr>
            <a:spLocks noGrp="1"/>
          </p:cNvSpPr>
          <p:nvPr>
            <p:ph idx="1"/>
          </p:nvPr>
        </p:nvSpPr>
        <p:spPr>
          <a:xfrm>
            <a:off x="539750" y="1997242"/>
            <a:ext cx="8243888" cy="4476805"/>
          </a:xfrm>
        </p:spPr>
        <p:txBody>
          <a:bodyPr/>
          <a:lstStyle/>
          <a:p>
            <a:pPr marL="2336800" lvl="1" indent="-2336800">
              <a:spcAft>
                <a:spcPts val="1000"/>
              </a:spcAft>
            </a:pPr>
            <a:r>
              <a:rPr lang="en-GB" sz="2800" b="1" dirty="0"/>
              <a:t>CAMHS	</a:t>
            </a:r>
            <a:r>
              <a:rPr lang="en-GB" sz="2800" b="1" dirty="0" smtClean="0"/>
              <a:t>	</a:t>
            </a:r>
            <a:r>
              <a:rPr lang="en-GB" sz="2800" dirty="0" smtClean="0"/>
              <a:t>None</a:t>
            </a:r>
            <a:endParaRPr lang="en-GB" sz="2800" dirty="0"/>
          </a:p>
          <a:p>
            <a:pPr marL="2336800" lvl="1" indent="-2336800">
              <a:spcAft>
                <a:spcPts val="1000"/>
              </a:spcAft>
            </a:pPr>
            <a:r>
              <a:rPr lang="en-GB" sz="2800" b="1" dirty="0"/>
              <a:t>Forensic	</a:t>
            </a:r>
            <a:r>
              <a:rPr lang="en-GB" sz="2800" b="1" dirty="0" smtClean="0"/>
              <a:t>	</a:t>
            </a:r>
            <a:r>
              <a:rPr lang="en-GB" sz="2800" dirty="0" smtClean="0"/>
              <a:t>None</a:t>
            </a:r>
            <a:endParaRPr lang="en-GB" sz="2800" dirty="0"/>
          </a:p>
          <a:p>
            <a:pPr marL="2336800" lvl="1" indent="-2336800">
              <a:spcAft>
                <a:spcPts val="1000"/>
              </a:spcAft>
            </a:pPr>
            <a:r>
              <a:rPr lang="en-GB" sz="2800" b="1" dirty="0"/>
              <a:t>Older people	</a:t>
            </a:r>
            <a:r>
              <a:rPr lang="en-GB" sz="2800" b="1" dirty="0" smtClean="0"/>
              <a:t>	</a:t>
            </a:r>
            <a:r>
              <a:rPr lang="en-GB" sz="2800" dirty="0" smtClean="0"/>
              <a:t>None</a:t>
            </a:r>
            <a:r>
              <a:rPr lang="en-GB" sz="2800" dirty="0"/>
              <a:t>, links to life story </a:t>
            </a:r>
            <a:r>
              <a:rPr lang="en-GB" sz="2800" dirty="0" smtClean="0"/>
              <a:t>work </a:t>
            </a:r>
            <a:endParaRPr lang="en-GB" sz="2000" dirty="0"/>
          </a:p>
          <a:p>
            <a:pPr marL="0" indent="0">
              <a:buNone/>
            </a:pPr>
            <a:endParaRPr lang="en-GB" sz="2000" dirty="0">
              <a:solidFill>
                <a:srgbClr val="8000FF"/>
              </a:solidFill>
            </a:endParaRPr>
          </a:p>
          <a:p>
            <a:pPr marL="0" indent="0">
              <a:buNone/>
            </a:pPr>
            <a:endParaRPr lang="en-GB" sz="2000" dirty="0">
              <a:solidFill>
                <a:srgbClr val="8000FF"/>
              </a:solidFill>
            </a:endParaRPr>
          </a:p>
        </p:txBody>
      </p:sp>
    </p:spTree>
    <p:extLst>
      <p:ext uri="{BB962C8B-B14F-4D97-AF65-F5344CB8AC3E}">
        <p14:creationId xmlns:p14="http://schemas.microsoft.com/office/powerpoint/2010/main" val="3006555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94857" y="-480006"/>
            <a:ext cx="7354286" cy="7714286"/>
            <a:chOff x="2009456" y="-599400"/>
            <a:chExt cx="10296000" cy="10800000"/>
          </a:xfrm>
        </p:grpSpPr>
        <p:grpSp>
          <p:nvGrpSpPr>
            <p:cNvPr id="17" name="Group 16"/>
            <p:cNvGrpSpPr/>
            <p:nvPr/>
          </p:nvGrpSpPr>
          <p:grpSpPr>
            <a:xfrm>
              <a:off x="2009456" y="-599400"/>
              <a:ext cx="10296000" cy="10800000"/>
              <a:chOff x="1144218" y="-605646"/>
              <a:chExt cx="10296000" cy="10800000"/>
            </a:xfrm>
          </p:grpSpPr>
          <p:sp>
            <p:nvSpPr>
              <p:cNvPr id="7" name="Isosceles Triangle 6"/>
              <p:cNvSpPr/>
              <p:nvPr/>
            </p:nvSpPr>
            <p:spPr>
              <a:xfrm rot="18022639" flipV="1">
                <a:off x="1790268" y="1540539"/>
                <a:ext cx="5067558" cy="4368584"/>
              </a:xfrm>
              <a:prstGeom prst="triangle">
                <a:avLst/>
              </a:prstGeom>
              <a:solidFill>
                <a:srgbClr val="3160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8" name="TextBox 37"/>
              <p:cNvSpPr txBox="1"/>
              <p:nvPr/>
            </p:nvSpPr>
            <p:spPr>
              <a:xfrm rot="18000000">
                <a:off x="81100" y="2557764"/>
                <a:ext cx="4945476" cy="473976"/>
              </a:xfrm>
              <a:prstGeom prst="rect">
                <a:avLst/>
              </a:prstGeom>
              <a:noFill/>
            </p:spPr>
            <p:txBody>
              <a:bodyPr wrap="square" rtlCol="0">
                <a:spAutoFit/>
              </a:bodyPr>
              <a:lstStyle/>
              <a:p>
                <a:pPr algn="ctr" defTabSz="457200"/>
                <a:r>
                  <a:rPr lang="en-AU" sz="1200" b="1" dirty="0">
                    <a:solidFill>
                      <a:prstClr val="white"/>
                    </a:solidFill>
                  </a:rPr>
                  <a:t>Outside</a:t>
                </a:r>
                <a:r>
                  <a:rPr lang="en-AU" sz="1600" b="1" dirty="0">
                    <a:solidFill>
                      <a:prstClr val="white"/>
                    </a:solidFill>
                  </a:rPr>
                  <a:t> </a:t>
                </a:r>
                <a:r>
                  <a:rPr lang="en-AU" sz="1200" b="1" dirty="0">
                    <a:solidFill>
                      <a:prstClr val="white"/>
                    </a:solidFill>
                  </a:rPr>
                  <a:t>Hospital</a:t>
                </a:r>
              </a:p>
            </p:txBody>
          </p:sp>
          <p:sp>
            <p:nvSpPr>
              <p:cNvPr id="69" name="Isosceles Triangle 68"/>
              <p:cNvSpPr/>
              <p:nvPr/>
            </p:nvSpPr>
            <p:spPr>
              <a:xfrm rot="18000000" flipH="1" flipV="1">
                <a:off x="2160219" y="1864253"/>
                <a:ext cx="4634632" cy="3927622"/>
              </a:xfrm>
              <a:prstGeom prst="triangle">
                <a:avLst/>
              </a:prstGeom>
              <a:solidFill>
                <a:srgbClr val="4E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 name="Isosceles Triangle 4"/>
              <p:cNvSpPr/>
              <p:nvPr/>
            </p:nvSpPr>
            <p:spPr>
              <a:xfrm>
                <a:off x="3758439" y="4960854"/>
                <a:ext cx="5067558" cy="4368584"/>
              </a:xfrm>
              <a:prstGeom prst="triangle">
                <a:avLst/>
              </a:prstGeom>
              <a:solidFill>
                <a:srgbClr val="BC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 name="Isosceles Triangle 5"/>
              <p:cNvSpPr/>
              <p:nvPr/>
            </p:nvSpPr>
            <p:spPr>
              <a:xfrm flipV="1">
                <a:off x="3758439" y="408112"/>
                <a:ext cx="5067558" cy="4368584"/>
              </a:xfrm>
              <a:prstGeom prst="triangle">
                <a:avLst/>
              </a:prstGeom>
              <a:solidFill>
                <a:srgbClr val="0000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 name="Isosceles Triangle 7"/>
              <p:cNvSpPr/>
              <p:nvPr/>
            </p:nvSpPr>
            <p:spPr>
              <a:xfrm rot="3577361">
                <a:off x="1776169" y="3854639"/>
                <a:ext cx="5067558" cy="4368584"/>
              </a:xfrm>
              <a:prstGeom prst="triangl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 name="Isosceles Triangle 8"/>
              <p:cNvSpPr/>
              <p:nvPr/>
            </p:nvSpPr>
            <p:spPr>
              <a:xfrm rot="3577361" flipH="1" flipV="1">
                <a:off x="5740706" y="1558197"/>
                <a:ext cx="5067558" cy="4368584"/>
              </a:xfrm>
              <a:prstGeom prst="triangle">
                <a:avLst/>
              </a:prstGeom>
              <a:solidFill>
                <a:srgbClr val="3A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10" name="Isosceles Triangle 9"/>
              <p:cNvSpPr/>
              <p:nvPr/>
            </p:nvSpPr>
            <p:spPr>
              <a:xfrm rot="18022639" flipH="1">
                <a:off x="5740706" y="3854639"/>
                <a:ext cx="5067558" cy="4368584"/>
              </a:xfrm>
              <a:prstGeom prst="triangl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2" name="Isosceles Triangle 21"/>
              <p:cNvSpPr/>
              <p:nvPr/>
            </p:nvSpPr>
            <p:spPr>
              <a:xfrm>
                <a:off x="4024536" y="4800600"/>
                <a:ext cx="4510337" cy="4048796"/>
              </a:xfrm>
              <a:prstGeom prst="triangle">
                <a:avLst/>
              </a:prstGeom>
              <a:solidFill>
                <a:srgbClr val="E6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3" name="Isosceles Triangle 22"/>
              <p:cNvSpPr/>
              <p:nvPr/>
            </p:nvSpPr>
            <p:spPr>
              <a:xfrm flipV="1">
                <a:off x="4059514" y="792956"/>
                <a:ext cx="4556042" cy="3927622"/>
              </a:xfrm>
              <a:prstGeom prst="triangle">
                <a:avLst/>
              </a:prstGeom>
              <a:solidFill>
                <a:srgbClr val="111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29" name="Isosceles Triangle 28"/>
              <p:cNvSpPr/>
              <p:nvPr/>
            </p:nvSpPr>
            <p:spPr>
              <a:xfrm>
                <a:off x="4535710" y="4825927"/>
                <a:ext cx="3530594" cy="2956761"/>
              </a:xfrm>
              <a:prstGeom prst="triangle">
                <a:avLst/>
              </a:pr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0" name="Isosceles Triangle 29"/>
              <p:cNvSpPr/>
              <p:nvPr/>
            </p:nvSpPr>
            <p:spPr>
              <a:xfrm flipV="1">
                <a:off x="4324047" y="1229816"/>
                <a:ext cx="4026976" cy="3570783"/>
              </a:xfrm>
              <a:prstGeom prst="triangle">
                <a:avLst/>
              </a:prstGeom>
              <a:solidFill>
                <a:srgbClr val="474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35" name="TextBox 34"/>
              <p:cNvSpPr txBox="1"/>
              <p:nvPr/>
            </p:nvSpPr>
            <p:spPr>
              <a:xfrm>
                <a:off x="3806966" y="376889"/>
                <a:ext cx="4945476" cy="430888"/>
              </a:xfrm>
              <a:prstGeom prst="rect">
                <a:avLst/>
              </a:prstGeom>
              <a:noFill/>
            </p:spPr>
            <p:txBody>
              <a:bodyPr wrap="square" rtlCol="0">
                <a:spAutoFit/>
              </a:bodyPr>
              <a:lstStyle/>
              <a:p>
                <a:pPr algn="ctr" defTabSz="457200"/>
                <a:r>
                  <a:rPr lang="en-AU" sz="1400" b="1" dirty="0">
                    <a:solidFill>
                      <a:prstClr val="white"/>
                    </a:solidFill>
                  </a:rPr>
                  <a:t>Patient Community</a:t>
                </a:r>
              </a:p>
            </p:txBody>
          </p:sp>
          <p:sp>
            <p:nvSpPr>
              <p:cNvPr id="36" name="TextBox 35"/>
              <p:cNvSpPr txBox="1"/>
              <p:nvPr/>
            </p:nvSpPr>
            <p:spPr>
              <a:xfrm>
                <a:off x="3813830" y="8898549"/>
                <a:ext cx="4945476" cy="430888"/>
              </a:xfrm>
              <a:prstGeom prst="rect">
                <a:avLst/>
              </a:prstGeom>
              <a:noFill/>
            </p:spPr>
            <p:txBody>
              <a:bodyPr wrap="square" rtlCol="0">
                <a:spAutoFit/>
              </a:bodyPr>
              <a:lstStyle/>
              <a:p>
                <a:pPr algn="ctr" defTabSz="457200"/>
                <a:r>
                  <a:rPr lang="en-AU" sz="1400" b="1" dirty="0">
                    <a:solidFill>
                      <a:prstClr val="white"/>
                    </a:solidFill>
                  </a:rPr>
                  <a:t>Staff Team</a:t>
                </a:r>
              </a:p>
            </p:txBody>
          </p:sp>
          <p:sp>
            <p:nvSpPr>
              <p:cNvPr id="37" name="TextBox 36"/>
              <p:cNvSpPr txBox="1"/>
              <p:nvPr/>
            </p:nvSpPr>
            <p:spPr>
              <a:xfrm rot="3600000">
                <a:off x="7513647" y="2490770"/>
                <a:ext cx="4945476" cy="430888"/>
              </a:xfrm>
              <a:prstGeom prst="rect">
                <a:avLst/>
              </a:prstGeom>
              <a:noFill/>
            </p:spPr>
            <p:txBody>
              <a:bodyPr wrap="square" rtlCol="0">
                <a:spAutoFit/>
              </a:bodyPr>
              <a:lstStyle/>
              <a:p>
                <a:pPr algn="ctr" defTabSz="457200"/>
                <a:r>
                  <a:rPr lang="en-AU" sz="1400" b="1" dirty="0">
                    <a:solidFill>
                      <a:prstClr val="white"/>
                    </a:solidFill>
                  </a:rPr>
                  <a:t>Patient Characteristics</a:t>
                </a:r>
              </a:p>
            </p:txBody>
          </p:sp>
          <p:sp>
            <p:nvSpPr>
              <p:cNvPr id="39" name="TextBox 38"/>
              <p:cNvSpPr txBox="1"/>
              <p:nvPr/>
            </p:nvSpPr>
            <p:spPr>
              <a:xfrm rot="18000000">
                <a:off x="7483832" y="6815523"/>
                <a:ext cx="4945476" cy="430888"/>
              </a:xfrm>
              <a:prstGeom prst="rect">
                <a:avLst/>
              </a:prstGeom>
              <a:noFill/>
            </p:spPr>
            <p:txBody>
              <a:bodyPr wrap="square" rtlCol="0">
                <a:spAutoFit/>
              </a:bodyPr>
              <a:lstStyle/>
              <a:p>
                <a:pPr algn="ctr" defTabSz="457200"/>
                <a:r>
                  <a:rPr lang="en-AU" sz="1400" dirty="0">
                    <a:solidFill>
                      <a:prstClr val="white"/>
                    </a:solidFill>
                  </a:rPr>
                  <a:t>Regulatory Framework</a:t>
                </a:r>
              </a:p>
            </p:txBody>
          </p:sp>
          <p:sp>
            <p:nvSpPr>
              <p:cNvPr id="40" name="TextBox 39"/>
              <p:cNvSpPr txBox="1"/>
              <p:nvPr/>
            </p:nvSpPr>
            <p:spPr>
              <a:xfrm rot="3600000">
                <a:off x="8817" y="6630670"/>
                <a:ext cx="4945476" cy="430888"/>
              </a:xfrm>
              <a:prstGeom prst="rect">
                <a:avLst/>
              </a:prstGeom>
              <a:noFill/>
            </p:spPr>
            <p:txBody>
              <a:bodyPr wrap="square" rtlCol="0">
                <a:spAutoFit/>
              </a:bodyPr>
              <a:lstStyle/>
              <a:p>
                <a:pPr algn="ctr" defTabSz="457200"/>
                <a:r>
                  <a:rPr lang="en-AU" sz="1400" b="1" dirty="0">
                    <a:solidFill>
                      <a:prstClr val="white"/>
                    </a:solidFill>
                  </a:rPr>
                  <a:t>Physical Environment</a:t>
                </a:r>
              </a:p>
            </p:txBody>
          </p:sp>
          <p:sp>
            <p:nvSpPr>
              <p:cNvPr id="41" name="TextBox 40"/>
              <p:cNvSpPr txBox="1"/>
              <p:nvPr/>
            </p:nvSpPr>
            <p:spPr>
              <a:xfrm>
                <a:off x="4535709" y="792955"/>
                <a:ext cx="3547033" cy="517065"/>
              </a:xfrm>
              <a:prstGeom prst="rect">
                <a:avLst/>
              </a:prstGeom>
              <a:noFill/>
            </p:spPr>
            <p:txBody>
              <a:bodyPr wrap="square" rtlCol="0">
                <a:spAutoFit/>
              </a:bodyPr>
              <a:lstStyle/>
              <a:p>
                <a:pPr algn="ctr" defTabSz="457200"/>
                <a:r>
                  <a:rPr lang="en-AU" sz="1100" b="1" dirty="0">
                    <a:solidFill>
                      <a:prstClr val="white"/>
                    </a:solidFill>
                  </a:rPr>
                  <a:t>Patient – patient interaction</a:t>
                </a:r>
              </a:p>
              <a:p>
                <a:pPr algn="ctr" defTabSz="457200"/>
                <a:r>
                  <a:rPr lang="en-AU" sz="700" dirty="0">
                    <a:solidFill>
                      <a:prstClr val="white"/>
                    </a:solidFill>
                  </a:rPr>
                  <a:t>Contagion &amp; discord</a:t>
                </a:r>
              </a:p>
            </p:txBody>
          </p:sp>
          <p:sp>
            <p:nvSpPr>
              <p:cNvPr id="43" name="TextBox 42"/>
              <p:cNvSpPr txBox="1"/>
              <p:nvPr/>
            </p:nvSpPr>
            <p:spPr>
              <a:xfrm>
                <a:off x="4577884" y="1247034"/>
                <a:ext cx="3519303" cy="657103"/>
              </a:xfrm>
              <a:prstGeom prst="rect">
                <a:avLst/>
              </a:prstGeom>
              <a:noFill/>
            </p:spPr>
            <p:txBody>
              <a:bodyPr wrap="square" rtlCol="0">
                <a:spAutoFit/>
              </a:bodyPr>
              <a:lstStyle/>
              <a:p>
                <a:pPr algn="ctr" defTabSz="457200"/>
                <a:r>
                  <a:rPr lang="en-AU" sz="1050" b="1" dirty="0">
                    <a:solidFill>
                      <a:prstClr val="white"/>
                    </a:solidFill>
                  </a:rPr>
                  <a:t>Patient Modifiers</a:t>
                </a:r>
              </a:p>
              <a:p>
                <a:pPr algn="ctr" defTabSz="457200"/>
                <a:r>
                  <a:rPr lang="en-AU" sz="700" dirty="0">
                    <a:solidFill>
                      <a:prstClr val="white"/>
                    </a:solidFill>
                  </a:rPr>
                  <a:t>Anxiety management, Mutual support, Moral commitments, Psychological understanding, Technical mastery</a:t>
                </a:r>
              </a:p>
            </p:txBody>
          </p:sp>
          <p:sp>
            <p:nvSpPr>
              <p:cNvPr id="44" name="Isosceles Triangle 43"/>
              <p:cNvSpPr/>
              <p:nvPr/>
            </p:nvSpPr>
            <p:spPr>
              <a:xfrm flipV="1">
                <a:off x="4672608" y="1848272"/>
                <a:ext cx="3245926" cy="2934354"/>
              </a:xfrm>
              <a:prstGeom prst="triangle">
                <a:avLst/>
              </a:prstGeom>
              <a:solidFill>
                <a:srgbClr val="81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5" name="TextBox 44"/>
              <p:cNvSpPr txBox="1"/>
              <p:nvPr/>
            </p:nvSpPr>
            <p:spPr>
              <a:xfrm>
                <a:off x="4975899" y="1904690"/>
                <a:ext cx="2723271" cy="807913"/>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Explanation/information, Role modelling, Patient education, Removal of means, Presence &amp; presence+</a:t>
                </a:r>
              </a:p>
            </p:txBody>
          </p:sp>
          <p:sp>
            <p:nvSpPr>
              <p:cNvPr id="53" name="Isosceles Triangle 52"/>
              <p:cNvSpPr/>
              <p:nvPr/>
            </p:nvSpPr>
            <p:spPr>
              <a:xfrm flipV="1">
                <a:off x="5202632" y="2743075"/>
                <a:ext cx="2269807" cy="2051932"/>
              </a:xfrm>
              <a:prstGeom prst="triangle">
                <a:avLst/>
              </a:prstGeom>
              <a:solidFill>
                <a:srgbClr val="A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6" name="TextBox 45"/>
              <p:cNvSpPr txBox="1"/>
              <p:nvPr/>
            </p:nvSpPr>
            <p:spPr>
              <a:xfrm>
                <a:off x="5318539" y="2722962"/>
                <a:ext cx="1943232" cy="1206484"/>
              </a:xfrm>
              <a:prstGeom prst="rect">
                <a:avLst/>
              </a:prstGeom>
              <a:noFill/>
            </p:spPr>
            <p:txBody>
              <a:bodyPr wrap="square" rtlCol="0">
                <a:spAutoFit/>
              </a:bodyPr>
              <a:lstStyle/>
              <a:p>
                <a:pPr algn="ctr" defTabSz="457200"/>
                <a:r>
                  <a:rPr lang="en-AU" sz="1000" b="1" dirty="0">
                    <a:solidFill>
                      <a:prstClr val="white"/>
                    </a:solidFill>
                  </a:rPr>
                  <a:t>Flashpoints</a:t>
                </a:r>
                <a:endParaRPr lang="en-AU" sz="900" b="1" dirty="0">
                  <a:solidFill>
                    <a:prstClr val="white"/>
                  </a:solidFill>
                </a:endParaRPr>
              </a:p>
              <a:p>
                <a:pPr algn="ctr" defTabSz="457200"/>
                <a:r>
                  <a:rPr lang="en-AU" sz="800" dirty="0">
                    <a:solidFill>
                      <a:prstClr val="white"/>
                    </a:solidFill>
                  </a:rPr>
                  <a:t>Assembly/crowding/activity Queuing/waiting/noise Staff/</a:t>
                </a:r>
                <a:r>
                  <a:rPr lang="en-AU" sz="800" dirty="0" err="1">
                    <a:solidFill>
                      <a:prstClr val="white"/>
                    </a:solidFill>
                  </a:rPr>
                  <a:t>pt</a:t>
                </a:r>
                <a:r>
                  <a:rPr lang="en-AU" sz="800" dirty="0">
                    <a:solidFill>
                      <a:prstClr val="white"/>
                    </a:solidFill>
                  </a:rPr>
                  <a:t> turnover/change Bullying/stealing/</a:t>
                </a:r>
              </a:p>
              <a:p>
                <a:pPr algn="ctr" defTabSz="457200"/>
                <a:r>
                  <a:rPr lang="en-AU" sz="800" dirty="0">
                    <a:solidFill>
                      <a:prstClr val="white"/>
                    </a:solidFill>
                  </a:rPr>
                  <a:t>prop. damage</a:t>
                </a:r>
              </a:p>
            </p:txBody>
          </p:sp>
          <p:sp>
            <p:nvSpPr>
              <p:cNvPr id="54" name="Isosceles Triangle 53"/>
              <p:cNvSpPr/>
              <p:nvPr/>
            </p:nvSpPr>
            <p:spPr>
              <a:xfrm rot="3600000" flipV="1">
                <a:off x="5833031" y="1844968"/>
                <a:ext cx="4556042" cy="3927622"/>
              </a:xfrm>
              <a:prstGeom prst="triangle">
                <a:avLst/>
              </a:prstGeom>
              <a:solidFill>
                <a:srgbClr val="58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6" name="TextBox 55"/>
              <p:cNvSpPr txBox="1"/>
              <p:nvPr/>
            </p:nvSpPr>
            <p:spPr>
              <a:xfrm rot="3600000">
                <a:off x="7567038" y="2600764"/>
                <a:ext cx="3861352" cy="775597"/>
              </a:xfrm>
              <a:prstGeom prst="rect">
                <a:avLst/>
              </a:prstGeom>
              <a:noFill/>
            </p:spPr>
            <p:txBody>
              <a:bodyPr wrap="square" rtlCol="0">
                <a:spAutoFit/>
              </a:bodyPr>
              <a:lstStyle/>
              <a:p>
                <a:pPr algn="ctr" defTabSz="457200"/>
                <a:r>
                  <a:rPr lang="en-AU" sz="1200" b="1" dirty="0">
                    <a:solidFill>
                      <a:prstClr val="white"/>
                    </a:solidFill>
                  </a:rPr>
                  <a:t>Symptoms &amp; demography</a:t>
                </a:r>
              </a:p>
              <a:p>
                <a:pPr algn="ctr" defTabSz="457200"/>
                <a:r>
                  <a:rPr lang="en-AU" sz="900" dirty="0">
                    <a:solidFill>
                      <a:prstClr val="white"/>
                    </a:solidFill>
                  </a:rPr>
                  <a:t>Paranoia, PD traits, Irritability/</a:t>
                </a:r>
                <a:r>
                  <a:rPr lang="en-AU" sz="900" dirty="0" err="1">
                    <a:solidFill>
                      <a:prstClr val="white"/>
                    </a:solidFill>
                  </a:rPr>
                  <a:t>disinhib</a:t>
                </a:r>
                <a:r>
                  <a:rPr lang="en-AU" sz="900" dirty="0">
                    <a:solidFill>
                      <a:prstClr val="white"/>
                    </a:solidFill>
                  </a:rPr>
                  <a:t>., Abused, Male, </a:t>
                </a:r>
                <a:r>
                  <a:rPr lang="en-AU" sz="900" dirty="0" err="1">
                    <a:solidFill>
                      <a:prstClr val="white"/>
                    </a:solidFill>
                  </a:rPr>
                  <a:t>Alc</a:t>
                </a:r>
                <a:r>
                  <a:rPr lang="en-AU" sz="900" dirty="0">
                    <a:solidFill>
                      <a:prstClr val="white"/>
                    </a:solidFill>
                  </a:rPr>
                  <a:t>/drugs, Depression, Insight, Delusions, </a:t>
                </a:r>
                <a:r>
                  <a:rPr lang="en-AU" sz="900" dirty="0" err="1">
                    <a:solidFill>
                      <a:prstClr val="white"/>
                    </a:solidFill>
                  </a:rPr>
                  <a:t>Hall.s</a:t>
                </a:r>
                <a:r>
                  <a:rPr lang="en-AU" sz="900" dirty="0">
                    <a:solidFill>
                      <a:prstClr val="white"/>
                    </a:solidFill>
                  </a:rPr>
                  <a:t>, Young</a:t>
                </a:r>
              </a:p>
            </p:txBody>
          </p:sp>
          <p:sp>
            <p:nvSpPr>
              <p:cNvPr id="58" name="Isosceles Triangle 57"/>
              <p:cNvSpPr/>
              <p:nvPr/>
            </p:nvSpPr>
            <p:spPr>
              <a:xfrm rot="3600000" flipV="1">
                <a:off x="5877798" y="2661480"/>
                <a:ext cx="3245926" cy="2994347"/>
              </a:xfrm>
              <a:prstGeom prst="triangle">
                <a:avLst/>
              </a:prstGeom>
              <a:solidFill>
                <a:srgbClr val="9E1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9" name="TextBox 58"/>
              <p:cNvSpPr txBox="1"/>
              <p:nvPr/>
            </p:nvSpPr>
            <p:spPr>
              <a:xfrm rot="3600000">
                <a:off x="7124708" y="3189432"/>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Pharmacotherapy</a:t>
                </a:r>
              </a:p>
              <a:p>
                <a:pPr algn="ctr" defTabSz="457200"/>
                <a:r>
                  <a:rPr lang="en-AU" sz="700" dirty="0">
                    <a:solidFill>
                      <a:prstClr val="white"/>
                    </a:solidFill>
                  </a:rPr>
                  <a:t>Psychotherapy &amp; functional analysis</a:t>
                </a:r>
              </a:p>
              <a:p>
                <a:pPr algn="ctr" defTabSz="457200"/>
                <a:r>
                  <a:rPr lang="en-AU" sz="700" dirty="0">
                    <a:solidFill>
                      <a:prstClr val="white"/>
                    </a:solidFill>
                  </a:rPr>
                  <a:t>Nursing support &amp; interventions</a:t>
                </a:r>
              </a:p>
            </p:txBody>
          </p:sp>
          <p:sp>
            <p:nvSpPr>
              <p:cNvPr id="60" name="Isosceles Triangle 59"/>
              <p:cNvSpPr/>
              <p:nvPr/>
            </p:nvSpPr>
            <p:spPr>
              <a:xfrm rot="3600000" flipV="1">
                <a:off x="6042180" y="3326257"/>
                <a:ext cx="2269807" cy="2051932"/>
              </a:xfrm>
              <a:prstGeom prst="triangle">
                <a:avLst/>
              </a:prstGeom>
              <a:solidFill>
                <a:srgbClr val="C98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1" name="TextBox 60"/>
              <p:cNvSpPr txBox="1"/>
              <p:nvPr/>
            </p:nvSpPr>
            <p:spPr>
              <a:xfrm rot="3600000">
                <a:off x="6575278" y="3604592"/>
                <a:ext cx="1943232" cy="1034130"/>
              </a:xfrm>
              <a:prstGeom prst="rect">
                <a:avLst/>
              </a:prstGeom>
              <a:noFill/>
            </p:spPr>
            <p:txBody>
              <a:bodyPr wrap="square" rtlCol="0">
                <a:spAutoFit/>
              </a:bodyPr>
              <a:lstStyle/>
              <a:p>
                <a:pPr algn="ctr" defTabSz="457200"/>
                <a:r>
                  <a:rPr lang="en-AU" sz="1000" b="1" dirty="0">
                    <a:solidFill>
                      <a:srgbClr val="3A0066"/>
                    </a:solidFill>
                  </a:rPr>
                  <a:t>Flashpoints</a:t>
                </a:r>
                <a:endParaRPr lang="en-AU" sz="900" b="1" dirty="0">
                  <a:solidFill>
                    <a:srgbClr val="3A0066"/>
                  </a:solidFill>
                </a:endParaRPr>
              </a:p>
              <a:p>
                <a:pPr algn="ctr" defTabSz="457200"/>
                <a:r>
                  <a:rPr lang="en-AU" sz="800" dirty="0">
                    <a:solidFill>
                      <a:srgbClr val="3A0066"/>
                    </a:solidFill>
                  </a:rPr>
                  <a:t>Exacerbations;</a:t>
                </a:r>
              </a:p>
              <a:p>
                <a:pPr algn="ctr" defTabSz="457200"/>
                <a:r>
                  <a:rPr lang="en-AU" sz="800" dirty="0">
                    <a:solidFill>
                      <a:srgbClr val="3A0066"/>
                    </a:solidFill>
                  </a:rPr>
                  <a:t>Independence/identity</a:t>
                </a:r>
              </a:p>
              <a:p>
                <a:pPr algn="ctr" defTabSz="457200"/>
                <a:r>
                  <a:rPr lang="en-AU" sz="800" dirty="0">
                    <a:solidFill>
                      <a:srgbClr val="3A0066"/>
                    </a:solidFill>
                  </a:rPr>
                  <a:t>Acuity/severity</a:t>
                </a:r>
              </a:p>
              <a:p>
                <a:pPr algn="ctr" defTabSz="457200"/>
                <a:endParaRPr lang="en-AU" sz="800" dirty="0">
                  <a:solidFill>
                    <a:prstClr val="white"/>
                  </a:solidFill>
                </a:endParaRPr>
              </a:p>
            </p:txBody>
          </p:sp>
          <p:sp>
            <p:nvSpPr>
              <p:cNvPr id="62" name="Isosceles Triangle 61"/>
              <p:cNvSpPr/>
              <p:nvPr/>
            </p:nvSpPr>
            <p:spPr>
              <a:xfrm rot="18000000" flipH="1" flipV="1">
                <a:off x="2213482" y="3445003"/>
                <a:ext cx="4556042" cy="727549"/>
              </a:xfrm>
              <a:prstGeom prst="triangle">
                <a:avLst/>
              </a:prstGeom>
              <a:noFill/>
            </p:spPr>
            <p:txBody>
              <a:bodyPr wrap="square" rtlCol="0">
                <a:spAutoFit/>
              </a:bodyPr>
              <a:lstStyle/>
              <a:p>
                <a:pPr algn="ctr" defTabSz="457200"/>
                <a:endParaRPr lang="en-AU" sz="1100">
                  <a:solidFill>
                    <a:prstClr val="white"/>
                  </a:solidFill>
                </a:endParaRPr>
              </a:p>
            </p:txBody>
          </p:sp>
          <p:sp>
            <p:nvSpPr>
              <p:cNvPr id="65" name="Isosceles Triangle 64"/>
              <p:cNvSpPr/>
              <p:nvPr/>
            </p:nvSpPr>
            <p:spPr>
              <a:xfrm rot="18000000" flipH="1" flipV="1">
                <a:off x="3415822" y="2652029"/>
                <a:ext cx="3245926" cy="2934354"/>
              </a:xfrm>
              <a:prstGeom prst="triangle">
                <a:avLst/>
              </a:prstGeom>
              <a:solidFill>
                <a:srgbClr val="80D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7" name="Isosceles Triangle 66"/>
              <p:cNvSpPr/>
              <p:nvPr/>
            </p:nvSpPr>
            <p:spPr>
              <a:xfrm rot="18000000" flipH="1" flipV="1">
                <a:off x="4345597" y="3358915"/>
                <a:ext cx="2269807" cy="2051932"/>
              </a:xfrm>
              <a:prstGeom prst="triangle">
                <a:avLst/>
              </a:prstGeom>
              <a:solidFill>
                <a:srgbClr val="BC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68" name="TextBox 67"/>
              <p:cNvSpPr txBox="1"/>
              <p:nvPr/>
            </p:nvSpPr>
            <p:spPr>
              <a:xfrm rot="18000000" flipH="1">
                <a:off x="4205028" y="3600213"/>
                <a:ext cx="1624617" cy="947951"/>
              </a:xfrm>
              <a:prstGeom prst="rect">
                <a:avLst/>
              </a:prstGeom>
              <a:noFill/>
            </p:spPr>
            <p:txBody>
              <a:bodyPr wrap="square" rtlCol="0">
                <a:spAutoFit/>
              </a:bodyPr>
              <a:lstStyle/>
              <a:p>
                <a:pPr algn="ctr" defTabSz="457200"/>
                <a:r>
                  <a:rPr lang="en-AU" sz="1000" b="1" dirty="0">
                    <a:solidFill>
                      <a:srgbClr val="31601A"/>
                    </a:solidFill>
                  </a:rPr>
                  <a:t>Flashpoints</a:t>
                </a:r>
                <a:endParaRPr lang="en-AU" sz="800" dirty="0">
                  <a:solidFill>
                    <a:srgbClr val="31601A"/>
                  </a:solidFill>
                </a:endParaRPr>
              </a:p>
              <a:p>
                <a:pPr algn="ctr" defTabSz="457200"/>
                <a:r>
                  <a:rPr lang="en-AU" sz="700" dirty="0">
                    <a:solidFill>
                      <a:srgbClr val="31601A"/>
                    </a:solidFill>
                  </a:rPr>
                  <a:t>Bad news, Home crisis, Loss of relationship or accommodation, Argument</a:t>
                </a:r>
              </a:p>
            </p:txBody>
          </p:sp>
          <p:sp>
            <p:nvSpPr>
              <p:cNvPr id="66" name="TextBox 65"/>
              <p:cNvSpPr txBox="1"/>
              <p:nvPr/>
            </p:nvSpPr>
            <p:spPr>
              <a:xfrm rot="18000000" flipH="1">
                <a:off x="2774500" y="3260930"/>
                <a:ext cx="2723271" cy="818685"/>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Carer/relative involvement</a:t>
                </a:r>
              </a:p>
              <a:p>
                <a:pPr algn="ctr" defTabSz="457200"/>
                <a:r>
                  <a:rPr lang="en-AU" sz="700" dirty="0">
                    <a:solidFill>
                      <a:prstClr val="white"/>
                    </a:solidFill>
                  </a:rPr>
                  <a:t>Family therapy</a:t>
                </a:r>
              </a:p>
              <a:p>
                <a:pPr algn="ctr" defTabSz="457200"/>
                <a:r>
                  <a:rPr lang="en-AU" sz="700" dirty="0">
                    <a:solidFill>
                      <a:prstClr val="white"/>
                    </a:solidFill>
                  </a:rPr>
                  <a:t>Active patient support</a:t>
                </a:r>
              </a:p>
            </p:txBody>
          </p:sp>
          <p:sp>
            <p:nvSpPr>
              <p:cNvPr id="64" name="TextBox 63"/>
              <p:cNvSpPr txBox="1"/>
              <p:nvPr/>
            </p:nvSpPr>
            <p:spPr>
              <a:xfrm rot="18000000" flipH="1">
                <a:off x="924806" y="2583768"/>
                <a:ext cx="4252043" cy="775597"/>
              </a:xfrm>
              <a:prstGeom prst="rect">
                <a:avLst/>
              </a:prstGeom>
              <a:noFill/>
            </p:spPr>
            <p:txBody>
              <a:bodyPr wrap="square" rtlCol="0">
                <a:spAutoFit/>
              </a:bodyPr>
              <a:lstStyle/>
              <a:p>
                <a:pPr algn="ctr" defTabSz="457200"/>
                <a:r>
                  <a:rPr lang="en-AU" sz="1200" b="1" dirty="0">
                    <a:solidFill>
                      <a:prstClr val="white"/>
                    </a:solidFill>
                  </a:rPr>
                  <a:t>Stressors</a:t>
                </a:r>
                <a:endParaRPr lang="en-AU" sz="900" b="1" dirty="0">
                  <a:solidFill>
                    <a:prstClr val="white"/>
                  </a:solidFill>
                </a:endParaRPr>
              </a:p>
              <a:p>
                <a:pPr algn="ctr" defTabSz="457200"/>
                <a:r>
                  <a:rPr lang="en-AU" sz="900" dirty="0">
                    <a:solidFill>
                      <a:prstClr val="white"/>
                    </a:solidFill>
                  </a:rPr>
                  <a:t>Visitors, Relatives &amp; family tensions, Prospective –</a:t>
                </a:r>
                <a:r>
                  <a:rPr lang="en-AU" sz="900" dirty="0" err="1">
                    <a:solidFill>
                      <a:prstClr val="white"/>
                    </a:solidFill>
                  </a:rPr>
                  <a:t>ve</a:t>
                </a:r>
                <a:r>
                  <a:rPr lang="en-AU" sz="900" dirty="0">
                    <a:solidFill>
                      <a:prstClr val="white"/>
                    </a:solidFill>
                  </a:rPr>
                  <a:t> move</a:t>
                </a:r>
              </a:p>
              <a:p>
                <a:pPr algn="ctr" defTabSz="457200"/>
                <a:r>
                  <a:rPr lang="en-AU" sz="900" dirty="0">
                    <a:solidFill>
                      <a:prstClr val="white"/>
                    </a:solidFill>
                  </a:rPr>
                  <a:t>Dependency &amp; institutionalisation, Demands &amp; home</a:t>
                </a:r>
              </a:p>
            </p:txBody>
          </p:sp>
          <p:sp>
            <p:nvSpPr>
              <p:cNvPr id="74" name="Isosceles Triangle 73"/>
              <p:cNvSpPr/>
              <p:nvPr/>
            </p:nvSpPr>
            <p:spPr>
              <a:xfrm rot="3600000" flipH="1">
                <a:off x="6939035" y="3976048"/>
                <a:ext cx="4634632" cy="3927622"/>
              </a:xfrm>
              <a:prstGeom prs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6" name="Isosceles Triangle 75"/>
              <p:cNvSpPr/>
              <p:nvPr/>
            </p:nvSpPr>
            <p:spPr>
              <a:xfrm rot="3600000" flipH="1">
                <a:off x="6859932" y="4176395"/>
                <a:ext cx="3245926" cy="2934354"/>
              </a:xfrm>
              <a:prstGeom prst="triangle">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7" name="Isosceles Triangle 76"/>
              <p:cNvSpPr/>
              <p:nvPr/>
            </p:nvSpPr>
            <p:spPr>
              <a:xfrm rot="3600000" flipH="1">
                <a:off x="6690252" y="4391115"/>
                <a:ext cx="2269807" cy="2051932"/>
              </a:xfrm>
              <a:prstGeom prst="triangle">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78" name="TextBox 77"/>
              <p:cNvSpPr txBox="1"/>
              <p:nvPr/>
            </p:nvSpPr>
            <p:spPr>
              <a:xfrm rot="18000000" flipH="1">
                <a:off x="6810053" y="5169596"/>
                <a:ext cx="1784588" cy="947951"/>
              </a:xfrm>
              <a:prstGeom prst="rect">
                <a:avLst/>
              </a:prstGeom>
              <a:noFill/>
            </p:spPr>
            <p:txBody>
              <a:bodyPr wrap="square" rtlCol="0">
                <a:spAutoFit/>
              </a:bodyPr>
              <a:lstStyle/>
              <a:p>
                <a:pPr algn="ctr" defTabSz="457200"/>
                <a:r>
                  <a:rPr lang="en-AU" sz="1000" b="1" dirty="0">
                    <a:solidFill>
                      <a:srgbClr val="9A0000"/>
                    </a:solidFill>
                  </a:rPr>
                  <a:t>Flashpoints</a:t>
                </a:r>
                <a:endParaRPr lang="en-AU" sz="800" dirty="0">
                  <a:solidFill>
                    <a:srgbClr val="9A0000"/>
                  </a:solidFill>
                </a:endParaRPr>
              </a:p>
              <a:p>
                <a:pPr algn="ctr" defTabSz="457200"/>
                <a:r>
                  <a:rPr lang="en-AU" sz="700" dirty="0">
                    <a:solidFill>
                      <a:srgbClr val="9A0000"/>
                    </a:solidFill>
                  </a:rPr>
                  <a:t>Compulsory detention, Admission, Appeal refusal, Complaint denied, Enforced treatment, Exit refused</a:t>
                </a:r>
                <a:endParaRPr lang="en-AU" sz="800" dirty="0">
                  <a:solidFill>
                    <a:srgbClr val="9A0000"/>
                  </a:solidFill>
                </a:endParaRPr>
              </a:p>
            </p:txBody>
          </p:sp>
          <p:sp>
            <p:nvSpPr>
              <p:cNvPr id="79" name="TextBox 78"/>
              <p:cNvSpPr txBox="1"/>
              <p:nvPr/>
            </p:nvSpPr>
            <p:spPr>
              <a:xfrm rot="18000000" flipH="1">
                <a:off x="7132099" y="5656853"/>
                <a:ext cx="2717683" cy="958724"/>
              </a:xfrm>
              <a:prstGeom prst="rect">
                <a:avLst/>
              </a:prstGeom>
              <a:noFill/>
            </p:spPr>
            <p:txBody>
              <a:bodyPr wrap="square" rtlCol="0">
                <a:spAutoFit/>
              </a:bodyPr>
              <a:lstStyle/>
              <a:p>
                <a:pPr algn="ctr" defTabSz="457200"/>
                <a:r>
                  <a:rPr lang="en-AU" sz="1050" b="1" dirty="0">
                    <a:solidFill>
                      <a:prstClr val="white"/>
                    </a:solidFill>
                  </a:rPr>
                  <a:t>Staff Modifiers</a:t>
                </a:r>
              </a:p>
              <a:p>
                <a:pPr algn="ctr" defTabSz="457200"/>
                <a:r>
                  <a:rPr lang="en-AU" sz="700" dirty="0">
                    <a:solidFill>
                      <a:prstClr val="white"/>
                    </a:solidFill>
                  </a:rPr>
                  <a:t>Due process, Justice, Respect for rights, </a:t>
                </a:r>
              </a:p>
              <a:p>
                <a:pPr algn="ctr" defTabSz="457200"/>
                <a:r>
                  <a:rPr lang="en-AU" sz="700" dirty="0">
                    <a:solidFill>
                      <a:prstClr val="white"/>
                    </a:solidFill>
                  </a:rPr>
                  <a:t>Hope, Information giving, Support to appeal,</a:t>
                </a:r>
              </a:p>
              <a:p>
                <a:pPr algn="ctr" defTabSz="457200"/>
                <a:r>
                  <a:rPr lang="en-AU" sz="700" dirty="0">
                    <a:solidFill>
                      <a:prstClr val="white"/>
                    </a:solidFill>
                  </a:rPr>
                  <a:t>Legitimacy, Compensatory autonomy,</a:t>
                </a:r>
              </a:p>
              <a:p>
                <a:pPr algn="ctr" defTabSz="457200"/>
                <a:r>
                  <a:rPr lang="en-AU" sz="700" dirty="0">
                    <a:solidFill>
                      <a:prstClr val="white"/>
                    </a:solidFill>
                  </a:rPr>
                  <a:t>Consistent policy, Flexibility, Respect</a:t>
                </a:r>
              </a:p>
            </p:txBody>
          </p:sp>
          <p:sp>
            <p:nvSpPr>
              <p:cNvPr id="80" name="TextBox 79"/>
              <p:cNvSpPr txBox="1"/>
              <p:nvPr/>
            </p:nvSpPr>
            <p:spPr>
              <a:xfrm rot="18000000" flipH="1">
                <a:off x="7506260" y="6278445"/>
                <a:ext cx="4112722" cy="775597"/>
              </a:xfrm>
              <a:prstGeom prst="rect">
                <a:avLst/>
              </a:prstGeom>
              <a:noFill/>
            </p:spPr>
            <p:txBody>
              <a:bodyPr wrap="square" rtlCol="0">
                <a:spAutoFit/>
              </a:bodyPr>
              <a:lstStyle/>
              <a:p>
                <a:pPr algn="ctr" defTabSz="457200"/>
                <a:r>
                  <a:rPr lang="en-AU" sz="1200" b="1" dirty="0">
                    <a:solidFill>
                      <a:prstClr val="white"/>
                    </a:solidFill>
                  </a:rPr>
                  <a:t>External Structure</a:t>
                </a:r>
              </a:p>
              <a:p>
                <a:pPr algn="ctr" defTabSz="457200"/>
                <a:r>
                  <a:rPr lang="en-AU" sz="900" dirty="0">
                    <a:solidFill>
                      <a:prstClr val="white"/>
                    </a:solidFill>
                  </a:rPr>
                  <a:t>Legal framework, National policy, Complaints,</a:t>
                </a:r>
              </a:p>
              <a:p>
                <a:pPr algn="ctr" defTabSz="457200"/>
                <a:r>
                  <a:rPr lang="en-AU" sz="900" dirty="0">
                    <a:solidFill>
                      <a:prstClr val="white"/>
                    </a:solidFill>
                  </a:rPr>
                  <a:t>Appeals, Prosecutions, Hospital policy</a:t>
                </a:r>
              </a:p>
            </p:txBody>
          </p:sp>
          <p:sp>
            <p:nvSpPr>
              <p:cNvPr id="82" name="TextBox 81"/>
              <p:cNvSpPr txBox="1"/>
              <p:nvPr/>
            </p:nvSpPr>
            <p:spPr>
              <a:xfrm>
                <a:off x="4330402" y="8330339"/>
                <a:ext cx="3950439" cy="538609"/>
              </a:xfrm>
              <a:prstGeom prst="rect">
                <a:avLst/>
              </a:prstGeom>
              <a:noFill/>
            </p:spPr>
            <p:txBody>
              <a:bodyPr wrap="square" rtlCol="0">
                <a:spAutoFit/>
              </a:bodyPr>
              <a:lstStyle/>
              <a:p>
                <a:pPr algn="ctr" defTabSz="457200"/>
                <a:r>
                  <a:rPr lang="en-AU" sz="1200" b="1" dirty="0">
                    <a:solidFill>
                      <a:prstClr val="white"/>
                    </a:solidFill>
                  </a:rPr>
                  <a:t>Internal Structure</a:t>
                </a:r>
              </a:p>
              <a:p>
                <a:pPr algn="ctr" defTabSz="457200"/>
                <a:r>
                  <a:rPr lang="en-AU" sz="700" dirty="0">
                    <a:solidFill>
                      <a:prstClr val="white"/>
                    </a:solidFill>
                  </a:rPr>
                  <a:t>Rules, Routine, Efficiency, Clean/tidy, Ideology, Custom &amp; practice</a:t>
                </a:r>
              </a:p>
            </p:txBody>
          </p:sp>
          <p:sp>
            <p:nvSpPr>
              <p:cNvPr id="84" name="TextBox 83"/>
              <p:cNvSpPr txBox="1"/>
              <p:nvPr/>
            </p:nvSpPr>
            <p:spPr>
              <a:xfrm>
                <a:off x="4973671" y="6888832"/>
                <a:ext cx="2723271" cy="969496"/>
              </a:xfrm>
              <a:prstGeom prst="rect">
                <a:avLst/>
              </a:prstGeom>
              <a:noFill/>
            </p:spPr>
            <p:txBody>
              <a:bodyPr wrap="square" rtlCol="0">
                <a:spAutoFit/>
              </a:bodyPr>
              <a:lstStyle/>
              <a:p>
                <a:pPr algn="ctr" defTabSz="457200"/>
                <a:r>
                  <a:rPr lang="en-AU" sz="1100" b="1" dirty="0">
                    <a:solidFill>
                      <a:prstClr val="white"/>
                    </a:solidFill>
                  </a:rPr>
                  <a:t>Staff Modifiers</a:t>
                </a:r>
              </a:p>
              <a:p>
                <a:pPr algn="ctr" defTabSz="457200"/>
                <a:r>
                  <a:rPr lang="en-AU" sz="700" dirty="0">
                    <a:solidFill>
                      <a:prstClr val="white"/>
                    </a:solidFill>
                  </a:rPr>
                  <a:t>Staff anxiety &amp; frustration, Moral commitments, Psychological understanding, Teamwork &amp; consistency, Technical mastery, Positive appreciation</a:t>
                </a:r>
              </a:p>
            </p:txBody>
          </p:sp>
          <p:sp>
            <p:nvSpPr>
              <p:cNvPr id="85" name="Isosceles Triangle 84"/>
              <p:cNvSpPr/>
              <p:nvPr/>
            </p:nvSpPr>
            <p:spPr>
              <a:xfrm>
                <a:off x="5146801" y="4728592"/>
                <a:ext cx="2334119" cy="2184328"/>
              </a:xfrm>
              <a:prstGeom prst="triangle">
                <a:avLst/>
              </a:prstGeom>
              <a:solidFill>
                <a:srgbClr val="FFA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3" name="TextBox 82"/>
              <p:cNvSpPr txBox="1"/>
              <p:nvPr/>
            </p:nvSpPr>
            <p:spPr>
              <a:xfrm>
                <a:off x="5271331" y="5970432"/>
                <a:ext cx="2059893" cy="947951"/>
              </a:xfrm>
              <a:prstGeom prst="rect">
                <a:avLst/>
              </a:prstGeom>
              <a:noFill/>
            </p:spPr>
            <p:txBody>
              <a:bodyPr wrap="square" rtlCol="0">
                <a:spAutoFit/>
              </a:bodyPr>
              <a:lstStyle/>
              <a:p>
                <a:pPr algn="ctr" defTabSz="457200"/>
                <a:r>
                  <a:rPr lang="en-AU" sz="1000" b="1" dirty="0">
                    <a:solidFill>
                      <a:srgbClr val="BC4C00"/>
                    </a:solidFill>
                  </a:rPr>
                  <a:t>Flashpoints</a:t>
                </a:r>
                <a:endParaRPr lang="en-AU" sz="900" b="1" dirty="0">
                  <a:solidFill>
                    <a:srgbClr val="BC4C00"/>
                  </a:solidFill>
                </a:endParaRPr>
              </a:p>
              <a:p>
                <a:pPr algn="ctr" defTabSz="457200"/>
                <a:r>
                  <a:rPr lang="en-AU" sz="700" dirty="0">
                    <a:solidFill>
                      <a:srgbClr val="BC4C00"/>
                    </a:solidFill>
                  </a:rPr>
                  <a:t>Denial of request,  </a:t>
                </a:r>
              </a:p>
              <a:p>
                <a:pPr algn="ctr" defTabSz="457200"/>
                <a:r>
                  <a:rPr lang="en-AU" sz="700" dirty="0">
                    <a:solidFill>
                      <a:srgbClr val="BC4C00"/>
                    </a:solidFill>
                  </a:rPr>
                  <a:t>Staff demand, </a:t>
                </a:r>
              </a:p>
              <a:p>
                <a:pPr algn="ctr" defTabSz="457200"/>
                <a:r>
                  <a:rPr lang="en-AU" sz="700" dirty="0">
                    <a:solidFill>
                      <a:srgbClr val="BC4C00"/>
                    </a:solidFill>
                  </a:rPr>
                  <a:t>Limit setting, Bad news,</a:t>
                </a:r>
              </a:p>
              <a:p>
                <a:pPr algn="ctr" defTabSz="457200"/>
                <a:r>
                  <a:rPr lang="en-AU" sz="700" dirty="0">
                    <a:solidFill>
                      <a:srgbClr val="BC4C00"/>
                    </a:solidFill>
                  </a:rPr>
                  <a:t>Ignoring</a:t>
                </a:r>
              </a:p>
            </p:txBody>
          </p:sp>
          <p:sp>
            <p:nvSpPr>
              <p:cNvPr id="86" name="Isosceles Triangle 85"/>
              <p:cNvSpPr/>
              <p:nvPr/>
            </p:nvSpPr>
            <p:spPr>
              <a:xfrm rot="18000000">
                <a:off x="1023330" y="3950408"/>
                <a:ext cx="4556042" cy="3927622"/>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88" name="TextBox 87"/>
              <p:cNvSpPr txBox="1"/>
              <p:nvPr/>
            </p:nvSpPr>
            <p:spPr>
              <a:xfrm rot="3600000">
                <a:off x="1256509" y="6238293"/>
                <a:ext cx="3952807" cy="775597"/>
              </a:xfrm>
              <a:prstGeom prst="rect">
                <a:avLst/>
              </a:prstGeom>
              <a:noFill/>
            </p:spPr>
            <p:txBody>
              <a:bodyPr wrap="square" rtlCol="0">
                <a:spAutoFit/>
              </a:bodyPr>
              <a:lstStyle/>
              <a:p>
                <a:pPr algn="ctr" defTabSz="457200"/>
                <a:r>
                  <a:rPr lang="en-AU" sz="1200" b="1" dirty="0">
                    <a:solidFill>
                      <a:srgbClr val="8A6600"/>
                    </a:solidFill>
                  </a:rPr>
                  <a:t>Features</a:t>
                </a:r>
              </a:p>
              <a:p>
                <a:pPr algn="ctr" defTabSz="457200"/>
                <a:r>
                  <a:rPr lang="en-AU" sz="900" dirty="0">
                    <a:solidFill>
                      <a:srgbClr val="8A6600"/>
                    </a:solidFill>
                  </a:rPr>
                  <a:t>Door locked, Quality, Complexity, Seclusion, PICU, ICA, Comfort/sensory rooms, Ligature points</a:t>
                </a:r>
              </a:p>
            </p:txBody>
          </p:sp>
          <p:sp>
            <p:nvSpPr>
              <p:cNvPr id="89" name="Isosceles Triangle 88"/>
              <p:cNvSpPr/>
              <p:nvPr/>
            </p:nvSpPr>
            <p:spPr>
              <a:xfrm rot="18000000">
                <a:off x="2407710" y="4170389"/>
                <a:ext cx="3245926" cy="2934354"/>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0" name="TextBox 89"/>
              <p:cNvSpPr txBox="1"/>
              <p:nvPr/>
            </p:nvSpPr>
            <p:spPr>
              <a:xfrm rot="3600000">
                <a:off x="2710308" y="5804437"/>
                <a:ext cx="2723271" cy="818685"/>
              </a:xfrm>
              <a:prstGeom prst="rect">
                <a:avLst/>
              </a:prstGeom>
              <a:noFill/>
            </p:spPr>
            <p:txBody>
              <a:bodyPr wrap="square" rtlCol="0">
                <a:spAutoFit/>
              </a:bodyPr>
              <a:lstStyle/>
              <a:p>
                <a:pPr algn="ctr" defTabSz="457200"/>
                <a:r>
                  <a:rPr lang="en-AU" sz="1100" b="1" dirty="0">
                    <a:solidFill>
                      <a:srgbClr val="8A6600"/>
                    </a:solidFill>
                  </a:rPr>
                  <a:t>Staff Modifiers</a:t>
                </a:r>
              </a:p>
              <a:p>
                <a:pPr algn="ctr" defTabSz="457200"/>
                <a:r>
                  <a:rPr lang="en-AU" sz="700" dirty="0">
                    <a:solidFill>
                      <a:srgbClr val="8A6600"/>
                    </a:solidFill>
                  </a:rPr>
                  <a:t>Caringly vigilant &amp; inquisitive, Checking routines, Décor, Maintenance, Clean &amp; Tidy, Alternative choices, Respect</a:t>
                </a:r>
              </a:p>
            </p:txBody>
          </p:sp>
          <p:sp>
            <p:nvSpPr>
              <p:cNvPr id="91" name="Isosceles Triangle 90"/>
              <p:cNvSpPr/>
              <p:nvPr/>
            </p:nvSpPr>
            <p:spPr>
              <a:xfrm rot="18000000">
                <a:off x="3521900" y="4406377"/>
                <a:ext cx="2269807" cy="2051932"/>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92" name="TextBox 91"/>
              <p:cNvSpPr txBox="1"/>
              <p:nvPr/>
            </p:nvSpPr>
            <p:spPr>
              <a:xfrm rot="3600000">
                <a:off x="3890792" y="5272630"/>
                <a:ext cx="1943232" cy="861774"/>
              </a:xfrm>
              <a:prstGeom prst="rect">
                <a:avLst/>
              </a:prstGeom>
              <a:noFill/>
            </p:spPr>
            <p:txBody>
              <a:bodyPr wrap="square" rtlCol="0">
                <a:spAutoFit/>
              </a:bodyPr>
              <a:lstStyle/>
              <a:p>
                <a:pPr algn="ctr" defTabSz="457200"/>
                <a:r>
                  <a:rPr lang="en-AU" sz="1000" b="1" dirty="0">
                    <a:solidFill>
                      <a:srgbClr val="8A6600"/>
                    </a:solidFill>
                  </a:rPr>
                  <a:t>Flashpoints</a:t>
                </a:r>
                <a:endParaRPr lang="en-AU" sz="900" b="1" dirty="0">
                  <a:solidFill>
                    <a:srgbClr val="8A6600"/>
                  </a:solidFill>
                </a:endParaRPr>
              </a:p>
              <a:p>
                <a:pPr algn="ctr" defTabSz="457200"/>
                <a:r>
                  <a:rPr lang="en-AU" sz="800" dirty="0">
                    <a:solidFill>
                      <a:srgbClr val="8A6600"/>
                    </a:solidFill>
                  </a:rPr>
                  <a:t>Secrecy, Solitude, </a:t>
                </a:r>
              </a:p>
              <a:p>
                <a:pPr algn="ctr" defTabSz="457200"/>
                <a:r>
                  <a:rPr lang="en-AU" sz="800" dirty="0">
                    <a:solidFill>
                      <a:srgbClr val="8A6600"/>
                    </a:solidFill>
                  </a:rPr>
                  <a:t>Admission shock, Exit blocked</a:t>
                </a:r>
              </a:p>
            </p:txBody>
          </p:sp>
          <p:grpSp>
            <p:nvGrpSpPr>
              <p:cNvPr id="19" name="Group 18"/>
              <p:cNvGrpSpPr/>
              <p:nvPr/>
            </p:nvGrpSpPr>
            <p:grpSpPr>
              <a:xfrm>
                <a:off x="1144218" y="-605646"/>
                <a:ext cx="10296000" cy="10800000"/>
                <a:chOff x="1144217" y="-605646"/>
                <a:chExt cx="10296000" cy="10800000"/>
              </a:xfrm>
            </p:grpSpPr>
            <p:cxnSp>
              <p:nvCxnSpPr>
                <p:cNvPr id="12" name="Straight Connector 11"/>
                <p:cNvCxnSpPr>
                  <a:stCxn id="8" idx="2"/>
                </p:cNvCxnSpPr>
                <p:nvPr/>
              </p:nvCxnSpPr>
              <p:spPr>
                <a:xfrm flipV="1">
                  <a:off x="1144217" y="4873873"/>
                  <a:ext cx="10296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8000000" flipV="1">
                  <a:off x="1085995" y="4852892"/>
                  <a:ext cx="10368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0" flipH="1" flipV="1">
                  <a:off x="892217" y="4794354"/>
                  <a:ext cx="10800000"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336291" y="4076639"/>
                <a:ext cx="1896880" cy="1620000"/>
                <a:chOff x="5408299" y="4076639"/>
                <a:chExt cx="1896880" cy="1620000"/>
              </a:xfrm>
            </p:grpSpPr>
            <p:sp>
              <p:nvSpPr>
                <p:cNvPr id="47" name="Hexagon 46"/>
                <p:cNvSpPr/>
                <p:nvPr/>
              </p:nvSpPr>
              <p:spPr>
                <a:xfrm>
                  <a:off x="5458667" y="4076639"/>
                  <a:ext cx="1764923" cy="1620000"/>
                </a:xfrm>
                <a:prstGeom prst="hexagon">
                  <a:avLst/>
                </a:prstGeom>
                <a:solidFill>
                  <a:schemeClr val="bg1"/>
                </a:soli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48" name="TextBox 47"/>
                <p:cNvSpPr txBox="1"/>
                <p:nvPr/>
              </p:nvSpPr>
              <p:spPr>
                <a:xfrm>
                  <a:off x="5685862" y="4218290"/>
                  <a:ext cx="1310533" cy="430888"/>
                </a:xfrm>
                <a:prstGeom prst="rect">
                  <a:avLst/>
                </a:prstGeom>
                <a:noFill/>
              </p:spPr>
              <p:txBody>
                <a:bodyPr wrap="square" rtlCol="0">
                  <a:spAutoFit/>
                </a:bodyPr>
                <a:lstStyle/>
                <a:p>
                  <a:pPr algn="ctr" defTabSz="457200"/>
                  <a:r>
                    <a:rPr lang="en-AU" sz="1400" b="1" dirty="0">
                      <a:solidFill>
                        <a:prstClr val="black"/>
                      </a:solidFill>
                    </a:rPr>
                    <a:t>CONFLICT</a:t>
                  </a:r>
                  <a:endParaRPr lang="en-AU" sz="900" b="1" dirty="0">
                    <a:solidFill>
                      <a:prstClr val="black"/>
                    </a:solidFill>
                  </a:endParaRPr>
                </a:p>
              </p:txBody>
            </p:sp>
            <p:sp>
              <p:nvSpPr>
                <p:cNvPr id="49" name="TextBox 48"/>
                <p:cNvSpPr txBox="1"/>
                <p:nvPr/>
              </p:nvSpPr>
              <p:spPr>
                <a:xfrm>
                  <a:off x="5408299" y="4999751"/>
                  <a:ext cx="1896880" cy="387799"/>
                </a:xfrm>
                <a:prstGeom prst="rect">
                  <a:avLst/>
                </a:prstGeom>
                <a:noFill/>
              </p:spPr>
              <p:txBody>
                <a:bodyPr wrap="square" rtlCol="0">
                  <a:spAutoFit/>
                </a:bodyPr>
                <a:lstStyle/>
                <a:p>
                  <a:pPr algn="ctr" defTabSz="457200"/>
                  <a:r>
                    <a:rPr lang="en-AU" sz="1200" b="1" dirty="0">
                      <a:solidFill>
                        <a:prstClr val="black"/>
                      </a:solidFill>
                    </a:rPr>
                    <a:t>CONTAINMENT</a:t>
                  </a:r>
                  <a:endParaRPr lang="en-AU" sz="900" b="1" dirty="0">
                    <a:solidFill>
                      <a:prstClr val="black"/>
                    </a:solidFill>
                  </a:endParaRPr>
                </a:p>
              </p:txBody>
            </p:sp>
            <p:grpSp>
              <p:nvGrpSpPr>
                <p:cNvPr id="4" name="Group 3"/>
                <p:cNvGrpSpPr/>
                <p:nvPr/>
              </p:nvGrpSpPr>
              <p:grpSpPr>
                <a:xfrm>
                  <a:off x="6087691" y="4525027"/>
                  <a:ext cx="506874" cy="511206"/>
                  <a:chOff x="6141071" y="4442724"/>
                  <a:chExt cx="506874" cy="511206"/>
                </a:xfrm>
              </p:grpSpPr>
              <p:sp>
                <p:nvSpPr>
                  <p:cNvPr id="50" name="Up-Down Arrow 49"/>
                  <p:cNvSpPr/>
                  <p:nvPr/>
                </p:nvSpPr>
                <p:spPr>
                  <a:xfrm>
                    <a:off x="6141071" y="4442724"/>
                    <a:ext cx="506874" cy="511206"/>
                  </a:xfrm>
                  <a:prstGeom prst="upDownArrow">
                    <a:avLst>
                      <a:gd name="adj1" fmla="val 59144"/>
                      <a:gd name="adj2" fmla="val 333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endParaRPr>
                  </a:p>
                </p:txBody>
              </p:sp>
              <p:sp>
                <p:nvSpPr>
                  <p:cNvPr id="51" name="TextBox 50"/>
                  <p:cNvSpPr txBox="1"/>
                  <p:nvPr/>
                </p:nvSpPr>
                <p:spPr>
                  <a:xfrm>
                    <a:off x="6256557" y="4475547"/>
                    <a:ext cx="275902" cy="473977"/>
                  </a:xfrm>
                  <a:prstGeom prst="rect">
                    <a:avLst/>
                  </a:prstGeom>
                  <a:noFill/>
                </p:spPr>
                <p:txBody>
                  <a:bodyPr wrap="square" rtlCol="0">
                    <a:spAutoFit/>
                  </a:bodyPr>
                  <a:lstStyle/>
                  <a:p>
                    <a:pPr algn="ctr" defTabSz="457200"/>
                    <a:r>
                      <a:rPr lang="en-AU" sz="1600" b="1" dirty="0">
                        <a:solidFill>
                          <a:prstClr val="white"/>
                        </a:solidFill>
                      </a:rPr>
                      <a:t>&amp;</a:t>
                    </a:r>
                  </a:p>
                </p:txBody>
              </p:sp>
            </p:grpSp>
          </p:grpSp>
        </p:grpSp>
        <p:sp>
          <p:nvSpPr>
            <p:cNvPr id="11" name="Curved Right Arrow 10"/>
            <p:cNvSpPr/>
            <p:nvPr/>
          </p:nvSpPr>
          <p:spPr>
            <a:xfrm>
              <a:off x="5558591" y="7640312"/>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2" name="Curved Right Arrow 71"/>
            <p:cNvSpPr/>
            <p:nvPr/>
          </p:nvSpPr>
          <p:spPr>
            <a:xfrm flipH="1" flipV="1">
              <a:off x="8273008" y="7561467"/>
              <a:ext cx="482169" cy="820840"/>
            </a:xfrm>
            <a:prstGeom prst="curvedRightArrow">
              <a:avLst>
                <a:gd name="adj1" fmla="val 19647"/>
                <a:gd name="adj2" fmla="val 50000"/>
                <a:gd name="adj3" fmla="val 48705"/>
              </a:avLst>
            </a:prstGeom>
            <a:gradFill>
              <a:gsLst>
                <a:gs pos="0">
                  <a:srgbClr val="BC4C00"/>
                </a:gs>
                <a:gs pos="50000">
                  <a:schemeClr val="accent6">
                    <a:lumMod val="75000"/>
                  </a:schemeClr>
                </a:gs>
                <a:gs pos="100000">
                  <a:schemeClr val="accent6">
                    <a:lumMod val="40000"/>
                    <a:lumOff val="60000"/>
                  </a:schemeClr>
                </a:gs>
              </a:gsLst>
              <a:lin ang="5400000" scaled="0"/>
            </a:gradFill>
            <a:ln w="12700">
              <a:solidFill>
                <a:srgbClr val="BC4C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3" name="Curved Right Arrow 72"/>
            <p:cNvSpPr/>
            <p:nvPr/>
          </p:nvSpPr>
          <p:spPr>
            <a:xfrm rot="18000000">
              <a:off x="9018664" y="7191654"/>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sp>
          <p:nvSpPr>
            <p:cNvPr id="75" name="Curved Right Arrow 74"/>
            <p:cNvSpPr/>
            <p:nvPr/>
          </p:nvSpPr>
          <p:spPr>
            <a:xfrm rot="18000000" flipH="1" flipV="1">
              <a:off x="10362694" y="4847845"/>
              <a:ext cx="482169" cy="820840"/>
            </a:xfrm>
            <a:prstGeom prst="curvedRightArrow">
              <a:avLst>
                <a:gd name="adj1" fmla="val 19647"/>
                <a:gd name="adj2" fmla="val 50000"/>
                <a:gd name="adj3" fmla="val 48705"/>
              </a:avLst>
            </a:prstGeom>
            <a:gradFill>
              <a:gsLst>
                <a:gs pos="0">
                  <a:srgbClr val="9A0000"/>
                </a:gs>
                <a:gs pos="50000">
                  <a:srgbClr val="CC0000"/>
                </a:gs>
                <a:gs pos="100000">
                  <a:srgbClr val="FF9B9B"/>
                </a:gs>
              </a:gsLst>
              <a:lin ang="5400000" scaled="0"/>
            </a:gradFill>
            <a:ln w="12700">
              <a:solidFill>
                <a:srgbClr val="9A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black"/>
                </a:solidFill>
              </a:endParaRPr>
            </a:p>
          </p:txBody>
        </p:sp>
      </p:grpSp>
    </p:spTree>
    <p:extLst>
      <p:ext uri="{BB962C8B-B14F-4D97-AF65-F5344CB8AC3E}">
        <p14:creationId xmlns:p14="http://schemas.microsoft.com/office/powerpoint/2010/main" val="328931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b="1" dirty="0" smtClean="0"/>
              <a:t>Background and aims</a:t>
            </a:r>
            <a:endParaRPr lang="en-GB" b="1" dirty="0"/>
          </a:p>
        </p:txBody>
      </p:sp>
      <p:sp>
        <p:nvSpPr>
          <p:cNvPr id="4" name="Content Placeholder 3"/>
          <p:cNvSpPr>
            <a:spLocks noGrp="1"/>
          </p:cNvSpPr>
          <p:nvPr>
            <p:ph idx="1"/>
          </p:nvPr>
        </p:nvSpPr>
        <p:spPr/>
        <p:txBody>
          <a:bodyPr/>
          <a:lstStyle/>
          <a:p>
            <a:pPr lvl="1">
              <a:spcAft>
                <a:spcPts val="1000"/>
              </a:spcAft>
            </a:pPr>
            <a:r>
              <a:rPr lang="en-GB" sz="2000" b="1" dirty="0" smtClean="0"/>
              <a:t>Background</a:t>
            </a:r>
          </a:p>
          <a:p>
            <a:pPr lvl="1"/>
            <a:r>
              <a:rPr lang="en-AU" sz="2000" dirty="0" smtClean="0"/>
              <a:t>At handover the </a:t>
            </a:r>
            <a:r>
              <a:rPr lang="en-AU" sz="2000" dirty="0"/>
              <a:t>focus is often on </a:t>
            </a:r>
            <a:r>
              <a:rPr lang="en-AU" sz="2000" dirty="0" smtClean="0"/>
              <a:t>describing challenging behaviour or </a:t>
            </a:r>
            <a:r>
              <a:rPr lang="en-AU" sz="2000" dirty="0"/>
              <a:t>risks to the patient or others. </a:t>
            </a:r>
            <a:r>
              <a:rPr lang="en-AU" sz="2000" dirty="0" smtClean="0"/>
              <a:t>This may </a:t>
            </a:r>
            <a:r>
              <a:rPr lang="en-AU" sz="2000" dirty="0"/>
              <a:t>promote a negative perception of patients, rather than a balanced view of strengths and ways of working with a person. </a:t>
            </a:r>
            <a:endParaRPr lang="en-AU" sz="2000" dirty="0" smtClean="0"/>
          </a:p>
          <a:p>
            <a:pPr lvl="1"/>
            <a:endParaRPr lang="en-AU" sz="2000" dirty="0"/>
          </a:p>
          <a:p>
            <a:pPr lvl="1">
              <a:spcAft>
                <a:spcPts val="1000"/>
              </a:spcAft>
            </a:pPr>
            <a:r>
              <a:rPr lang="en-GB" sz="2000" b="1" dirty="0" smtClean="0"/>
              <a:t>Aims</a:t>
            </a:r>
          </a:p>
          <a:p>
            <a:pPr marL="342900" lvl="1" indent="-342900">
              <a:spcAft>
                <a:spcPts val="1000"/>
              </a:spcAft>
              <a:buFont typeface="Arial" panose="020B0604020202020204" pitchFamily="34" charset="0"/>
              <a:buChar char="•"/>
            </a:pPr>
            <a:r>
              <a:rPr lang="en-GB" sz="2000" dirty="0" smtClean="0"/>
              <a:t>Know peoples’ strengths as well as their challenges</a:t>
            </a:r>
          </a:p>
          <a:p>
            <a:pPr marL="342900" lvl="1" indent="-342900">
              <a:spcAft>
                <a:spcPts val="1000"/>
              </a:spcAft>
              <a:buFont typeface="Arial" panose="020B0604020202020204" pitchFamily="34" charset="0"/>
              <a:buChar char="•"/>
            </a:pPr>
            <a:r>
              <a:rPr lang="en-GB" sz="2000" dirty="0" smtClean="0"/>
              <a:t>Give the staff something positive and practical to work with</a:t>
            </a:r>
          </a:p>
          <a:p>
            <a:pPr marL="342900" lvl="1" indent="-342900">
              <a:spcAft>
                <a:spcPts val="1000"/>
              </a:spcAft>
              <a:buFont typeface="Arial" panose="020B0604020202020204" pitchFamily="34" charset="0"/>
              <a:buChar char="•"/>
            </a:pPr>
            <a:r>
              <a:rPr lang="en-GB" sz="2000" dirty="0" smtClean="0"/>
              <a:t>Set an optimistic start to every shift</a:t>
            </a:r>
          </a:p>
          <a:p>
            <a:pPr marL="342900" lvl="1" indent="-342900">
              <a:spcAft>
                <a:spcPts val="1000"/>
              </a:spcAft>
              <a:buFont typeface="Arial" panose="020B0604020202020204" pitchFamily="34" charset="0"/>
              <a:buChar char="•"/>
            </a:pPr>
            <a:r>
              <a:rPr lang="en-GB" sz="2000" dirty="0" smtClean="0"/>
              <a:t>Try to redress the power differential                                         (remember the person is not in the room!)</a:t>
            </a:r>
            <a:endParaRPr lang="en-GB" sz="2000" dirty="0"/>
          </a:p>
          <a:p>
            <a:pPr marL="0" indent="0">
              <a:spcAft>
                <a:spcPts val="1000"/>
              </a:spcAft>
              <a:buNone/>
            </a:pPr>
            <a:endParaRPr lang="en-GB" sz="2000" dirty="0" smtClean="0"/>
          </a:p>
        </p:txBody>
      </p:sp>
      <p:sp>
        <p:nvSpPr>
          <p:cNvPr id="2" name="TextBox 1"/>
          <p:cNvSpPr txBox="1"/>
          <p:nvPr/>
        </p:nvSpPr>
        <p:spPr>
          <a:xfrm>
            <a:off x="114300" y="3098800"/>
            <a:ext cx="184666" cy="369332"/>
          </a:xfrm>
          <a:prstGeom prst="rect">
            <a:avLst/>
          </a:prstGeom>
          <a:noFill/>
        </p:spPr>
        <p:txBody>
          <a:bodyPr wrap="none" rtlCol="0">
            <a:spAutoFit/>
          </a:bodyPr>
          <a:lstStyle/>
          <a:p>
            <a:pPr defTabSz="457200">
              <a:defRPr/>
            </a:pPr>
            <a:endParaRPr lang="en-US" dirty="0">
              <a:solidFill>
                <a:prstClr val="black"/>
              </a:solidFill>
              <a:latin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59794">
            <a:off x="6625563" y="5239388"/>
            <a:ext cx="2424390" cy="1446438"/>
          </a:xfrm>
          <a:prstGeom prst="rect">
            <a:avLst/>
          </a:prstGeom>
        </p:spPr>
      </p:pic>
    </p:spTree>
    <p:extLst>
      <p:ext uri="{BB962C8B-B14F-4D97-AF65-F5344CB8AC3E}">
        <p14:creationId xmlns:p14="http://schemas.microsoft.com/office/powerpoint/2010/main" val="719057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a:xfrm>
            <a:off x="3695700" y="3149600"/>
            <a:ext cx="0" cy="487363"/>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870200" y="537210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Flashpoints</a:t>
            </a:r>
          </a:p>
        </p:txBody>
      </p:sp>
      <p:sp>
        <p:nvSpPr>
          <p:cNvPr id="7" name="Rectangle 6"/>
          <p:cNvSpPr/>
          <p:nvPr/>
        </p:nvSpPr>
        <p:spPr>
          <a:xfrm>
            <a:off x="5260472" y="5372100"/>
            <a:ext cx="1229227"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Conflict</a:t>
            </a:r>
          </a:p>
        </p:txBody>
      </p:sp>
      <p:sp>
        <p:nvSpPr>
          <p:cNvPr id="9" name="Rectangle 8"/>
          <p:cNvSpPr/>
          <p:nvPr/>
        </p:nvSpPr>
        <p:spPr>
          <a:xfrm>
            <a:off x="2870200" y="3636963"/>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Patient modifiers</a:t>
            </a:r>
          </a:p>
        </p:txBody>
      </p:sp>
      <p:sp>
        <p:nvSpPr>
          <p:cNvPr id="10" name="Rectangle 9"/>
          <p:cNvSpPr/>
          <p:nvPr/>
        </p:nvSpPr>
        <p:spPr>
          <a:xfrm>
            <a:off x="3441700" y="1993900"/>
            <a:ext cx="22352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Staff modifiers</a:t>
            </a:r>
          </a:p>
        </p:txBody>
      </p:sp>
      <p:cxnSp>
        <p:nvCxnSpPr>
          <p:cNvPr id="11" name="Straight Connector 10"/>
          <p:cNvCxnSpPr/>
          <p:nvPr/>
        </p:nvCxnSpPr>
        <p:spPr>
          <a:xfrm>
            <a:off x="952553" y="3149600"/>
            <a:ext cx="7107611"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060164"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795429" y="314960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52553" y="3149600"/>
            <a:ext cx="0" cy="22225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489700" y="5783120"/>
            <a:ext cx="764014" cy="0"/>
          </a:xfrm>
          <a:prstGeom prst="straightConnector1">
            <a:avLst/>
          </a:prstGeom>
          <a:ln w="6350">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368800" y="5783120"/>
            <a:ext cx="891672"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739126" y="5783120"/>
            <a:ext cx="1132228" cy="0"/>
          </a:xfrm>
          <a:prstGeom prst="straightConnector1">
            <a:avLst/>
          </a:prstGeom>
          <a:ln w="6350">
            <a:solidFill>
              <a:schemeClr val="tx2"/>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380217" y="3149600"/>
            <a:ext cx="0" cy="26162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02984" y="4978400"/>
            <a:ext cx="19177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705100" y="4978400"/>
            <a:ext cx="0" cy="7874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622800" y="4978400"/>
            <a:ext cx="0" cy="7874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2"/>
          </p:cNvCxnSpPr>
          <p:nvPr/>
        </p:nvCxnSpPr>
        <p:spPr>
          <a:xfrm>
            <a:off x="3625850" y="4348163"/>
            <a:ext cx="0" cy="630237"/>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622800" y="2705100"/>
            <a:ext cx="0" cy="44450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820986" y="3168650"/>
            <a:ext cx="0" cy="2578100"/>
          </a:xfrm>
          <a:prstGeom prst="straightConnector1">
            <a:avLst/>
          </a:prstGeom>
          <a:ln w="635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952553" y="1689315"/>
            <a:ext cx="7107611" cy="4038385"/>
            <a:chOff x="952553" y="1689315"/>
            <a:chExt cx="7107611" cy="4038385"/>
          </a:xfrm>
        </p:grpSpPr>
        <p:grpSp>
          <p:nvGrpSpPr>
            <p:cNvPr id="26" name="Group 25"/>
            <p:cNvGrpSpPr/>
            <p:nvPr/>
          </p:nvGrpSpPr>
          <p:grpSpPr>
            <a:xfrm>
              <a:off x="952553" y="2705100"/>
              <a:ext cx="7107611" cy="3022600"/>
              <a:chOff x="952553" y="2705100"/>
              <a:chExt cx="7107611" cy="3022600"/>
            </a:xfrm>
          </p:grpSpPr>
          <p:cxnSp>
            <p:nvCxnSpPr>
              <p:cNvPr id="53" name="Straight Connector 52"/>
              <p:cNvCxnSpPr/>
              <p:nvPr/>
            </p:nvCxnSpPr>
            <p:spPr>
              <a:xfrm>
                <a:off x="3695700" y="3111500"/>
                <a:ext cx="0" cy="4445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nvGrpSpPr>
              <p:cNvPr id="29" name="Group 41"/>
              <p:cNvGrpSpPr/>
              <p:nvPr/>
            </p:nvGrpSpPr>
            <p:grpSpPr>
              <a:xfrm>
                <a:off x="952553" y="2705100"/>
                <a:ext cx="7107611" cy="463550"/>
                <a:chOff x="952553" y="2705100"/>
                <a:chExt cx="7107611" cy="463550"/>
              </a:xfrm>
            </p:grpSpPr>
            <p:cxnSp>
              <p:nvCxnSpPr>
                <p:cNvPr id="30" name="Straight Connector 29"/>
                <p:cNvCxnSpPr/>
                <p:nvPr/>
              </p:nvCxnSpPr>
              <p:spPr>
                <a:xfrm>
                  <a:off x="4622800" y="2705100"/>
                  <a:ext cx="0" cy="4445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952553" y="3149602"/>
                  <a:ext cx="7107611" cy="19048"/>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cxnSp>
            <p:nvCxnSpPr>
              <p:cNvPr id="39" name="Straight Connector 38"/>
              <p:cNvCxnSpPr/>
              <p:nvPr/>
            </p:nvCxnSpPr>
            <p:spPr>
              <a:xfrm>
                <a:off x="952553" y="314960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382511" y="3127679"/>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832153" y="3111500"/>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795429" y="3127679"/>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8060164" y="3137916"/>
                <a:ext cx="0" cy="2578100"/>
              </a:xfrm>
              <a:prstGeom prst="line">
                <a:avLst/>
              </a:prstGeom>
              <a:ln w="76200">
                <a:solidFill>
                  <a:srgbClr val="FFFF00">
                    <a:alpha val="36863"/>
                  </a:srgbClr>
                </a:solidFill>
              </a:ln>
            </p:spPr>
            <p:style>
              <a:lnRef idx="2">
                <a:schemeClr val="accent1"/>
              </a:lnRef>
              <a:fillRef idx="0">
                <a:schemeClr val="accent1"/>
              </a:fillRef>
              <a:effectRef idx="1">
                <a:schemeClr val="accent1"/>
              </a:effectRef>
              <a:fontRef idx="minor">
                <a:schemeClr val="tx1"/>
              </a:fontRef>
            </p:style>
          </p:cxnSp>
        </p:grpSp>
        <p:sp>
          <p:nvSpPr>
            <p:cNvPr id="28" name="Rectangle 27"/>
            <p:cNvSpPr/>
            <p:nvPr/>
          </p:nvSpPr>
          <p:spPr>
            <a:xfrm>
              <a:off x="3206496" y="1689315"/>
              <a:ext cx="2987040" cy="1238035"/>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kern="0" dirty="0">
                  <a:solidFill>
                    <a:prstClr val="white"/>
                  </a:solidFill>
                  <a:cs typeface="Arial"/>
                </a:rPr>
                <a:t>Staff modifier: </a:t>
              </a:r>
              <a:endParaRPr lang="en-US" kern="0" dirty="0">
                <a:solidFill>
                  <a:prstClr val="white"/>
                </a:solidFill>
                <a:cs typeface="Arial"/>
              </a:endParaRPr>
            </a:p>
            <a:p>
              <a:pPr algn="ctr"/>
              <a:r>
                <a:rPr lang="en-US" kern="0" dirty="0">
                  <a:solidFill>
                    <a:prstClr val="white"/>
                  </a:solidFill>
                  <a:cs typeface="Arial"/>
                </a:rPr>
                <a:t>Using positive words &amp; psychological understanding in handover</a:t>
              </a:r>
            </a:p>
          </p:txBody>
        </p:sp>
      </p:grpSp>
      <p:sp>
        <p:nvSpPr>
          <p:cNvPr id="5" name="Rectangle 4"/>
          <p:cNvSpPr/>
          <p:nvPr/>
        </p:nvSpPr>
        <p:spPr>
          <a:xfrm>
            <a:off x="413834" y="5427520"/>
            <a:ext cx="15113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Originating domains</a:t>
            </a:r>
          </a:p>
        </p:txBody>
      </p:sp>
      <p:sp>
        <p:nvSpPr>
          <p:cNvPr id="43" name="Rectangle 42"/>
          <p:cNvSpPr/>
          <p:nvPr/>
        </p:nvSpPr>
        <p:spPr>
          <a:xfrm>
            <a:off x="85885" y="4663281"/>
            <a:ext cx="2179014" cy="1749712"/>
          </a:xfrm>
          <a:prstGeom prst="rect">
            <a:avLst/>
          </a:prstGeom>
          <a:solidFill>
            <a:schemeClr val="accent2"/>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prstClr val="white"/>
                </a:solidFill>
                <a:cs typeface="Arial"/>
              </a:rPr>
              <a:t>Originating domains:</a:t>
            </a:r>
          </a:p>
          <a:p>
            <a:pPr algn="ctr">
              <a:defRPr/>
            </a:pPr>
            <a:r>
              <a:rPr lang="en-US" kern="0" dirty="0">
                <a:solidFill>
                  <a:prstClr val="white"/>
                </a:solidFill>
                <a:cs typeface="Arial"/>
              </a:rPr>
              <a:t>Staff Team</a:t>
            </a:r>
          </a:p>
          <a:p>
            <a:pPr algn="ctr">
              <a:defRPr/>
            </a:pPr>
            <a:r>
              <a:rPr lang="en-US" kern="0" dirty="0">
                <a:solidFill>
                  <a:prstClr val="white"/>
                </a:solidFill>
                <a:cs typeface="Arial"/>
              </a:rPr>
              <a:t>Patient Characteristics</a:t>
            </a:r>
          </a:p>
        </p:txBody>
      </p:sp>
      <p:sp>
        <p:nvSpPr>
          <p:cNvPr id="54" name="Title 53"/>
          <p:cNvSpPr>
            <a:spLocks noGrp="1"/>
          </p:cNvSpPr>
          <p:nvPr>
            <p:ph type="title"/>
          </p:nvPr>
        </p:nvSpPr>
        <p:spPr/>
        <p:txBody>
          <a:bodyPr/>
          <a:lstStyle/>
          <a:p>
            <a:r>
              <a:rPr lang="en-AU" b="1" dirty="0" smtClean="0"/>
              <a:t>Positive words and </a:t>
            </a:r>
            <a:r>
              <a:rPr lang="en-AU" b="1" dirty="0"/>
              <a:t>the Safewards model</a:t>
            </a:r>
          </a:p>
        </p:txBody>
      </p:sp>
      <p:sp>
        <p:nvSpPr>
          <p:cNvPr id="8" name="Rectangle 7"/>
          <p:cNvSpPr/>
          <p:nvPr/>
        </p:nvSpPr>
        <p:spPr>
          <a:xfrm>
            <a:off x="7253714" y="5372100"/>
            <a:ext cx="1612900" cy="711200"/>
          </a:xfrm>
          <a:prstGeom prst="rect">
            <a:avLst/>
          </a:prstGeom>
          <a:solidFill>
            <a:schemeClr val="bg1"/>
          </a:solidFill>
          <a:ln w="63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b="1" kern="0" dirty="0">
                <a:solidFill>
                  <a:srgbClr val="4BACC6">
                    <a:lumMod val="50000"/>
                  </a:srgbClr>
                </a:solidFill>
                <a:cs typeface="Arial"/>
              </a:rPr>
              <a:t>Containment</a:t>
            </a:r>
          </a:p>
        </p:txBody>
      </p:sp>
    </p:spTree>
    <p:extLst>
      <p:ext uri="{BB962C8B-B14F-4D97-AF65-F5344CB8AC3E}">
        <p14:creationId xmlns:p14="http://schemas.microsoft.com/office/powerpoint/2010/main" val="91371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69875"/>
            <a:ext cx="7199313" cy="1079500"/>
          </a:xfrm>
        </p:spPr>
        <p:txBody>
          <a:bodyPr>
            <a:normAutofit/>
          </a:bodyPr>
          <a:lstStyle/>
          <a:p>
            <a:pPr algn="ctr"/>
            <a:r>
              <a:rPr lang="en-US" b="1" dirty="0" smtClean="0">
                <a:solidFill>
                  <a:schemeClr val="bg1"/>
                </a:solidFill>
              </a:rPr>
              <a:t>Handover in </a:t>
            </a:r>
            <a:r>
              <a:rPr lang="en-US" b="1" dirty="0">
                <a:solidFill>
                  <a:schemeClr val="bg1"/>
                </a:solidFill>
              </a:rPr>
              <a:t>p</a:t>
            </a:r>
            <a:r>
              <a:rPr lang="en-US" b="1" dirty="0" smtClean="0">
                <a:solidFill>
                  <a:schemeClr val="bg1"/>
                </a:solidFill>
              </a:rPr>
              <a:t>ractice </a:t>
            </a:r>
            <a:endParaRPr lang="en-US" b="1" dirty="0">
              <a:solidFill>
                <a:schemeClr val="bg1"/>
              </a:solidFill>
            </a:endParaRPr>
          </a:p>
        </p:txBody>
      </p:sp>
      <p:sp>
        <p:nvSpPr>
          <p:cNvPr id="3" name="Content Placeholder 2"/>
          <p:cNvSpPr>
            <a:spLocks noGrp="1"/>
          </p:cNvSpPr>
          <p:nvPr>
            <p:ph idx="1"/>
          </p:nvPr>
        </p:nvSpPr>
        <p:spPr>
          <a:xfrm>
            <a:off x="1095152" y="1679945"/>
            <a:ext cx="6431921" cy="1765004"/>
          </a:xfrm>
        </p:spPr>
        <p:txBody>
          <a:bodyPr>
            <a:normAutofit lnSpcReduction="10000"/>
          </a:bodyPr>
          <a:lstStyle/>
          <a:p>
            <a:pPr marL="0" indent="0" algn="ctr">
              <a:spcAft>
                <a:spcPts val="400"/>
              </a:spcAft>
              <a:buNone/>
            </a:pPr>
            <a:r>
              <a:rPr lang="en-US" sz="2000" dirty="0" smtClean="0">
                <a:solidFill>
                  <a:srgbClr val="51BD89"/>
                </a:solidFill>
                <a:latin typeface="Arial Black"/>
                <a:cs typeface="Arial Black"/>
              </a:rPr>
              <a:t>Primary role</a:t>
            </a:r>
            <a:r>
              <a:rPr lang="en-US" sz="2000" dirty="0" smtClean="0">
                <a:solidFill>
                  <a:srgbClr val="51BD89"/>
                </a:solidFill>
              </a:rPr>
              <a:t>  </a:t>
            </a:r>
          </a:p>
          <a:p>
            <a:pPr marL="342900" lvl="1" indent="-342900">
              <a:spcAft>
                <a:spcPts val="400"/>
              </a:spcAft>
              <a:buFont typeface="Arial" panose="020B0604020202020204" pitchFamily="34" charset="0"/>
              <a:buChar char="•"/>
            </a:pPr>
            <a:r>
              <a:rPr lang="en-US" sz="2000" dirty="0"/>
              <a:t>Only time the </a:t>
            </a:r>
            <a:r>
              <a:rPr lang="en-US" sz="2000" dirty="0" smtClean="0"/>
              <a:t>team </a:t>
            </a:r>
            <a:r>
              <a:rPr lang="en-US" sz="2000" dirty="0"/>
              <a:t>gets together to discuss each patient </a:t>
            </a:r>
          </a:p>
          <a:p>
            <a:pPr marL="342900" lvl="1" indent="-342900">
              <a:spcAft>
                <a:spcPts val="400"/>
              </a:spcAft>
              <a:buFont typeface="Arial" panose="020B0604020202020204" pitchFamily="34" charset="0"/>
              <a:buChar char="•"/>
            </a:pPr>
            <a:r>
              <a:rPr lang="en-US" sz="2000" dirty="0"/>
              <a:t>The meeting has a critical organisational function </a:t>
            </a:r>
            <a:r>
              <a:rPr lang="en-US" sz="2000" dirty="0" smtClean="0"/>
              <a:t>– discussion of key </a:t>
            </a:r>
            <a:r>
              <a:rPr lang="en-US" sz="2000" dirty="0"/>
              <a:t>risks, new </a:t>
            </a:r>
            <a:r>
              <a:rPr lang="en-US" sz="2000" dirty="0" smtClean="0"/>
              <a:t>patient admissions</a:t>
            </a:r>
            <a:endParaRPr lang="en-US" sz="2000" dirty="0"/>
          </a:p>
          <a:p>
            <a:endParaRPr lang="en-US" sz="2000" dirty="0"/>
          </a:p>
        </p:txBody>
      </p:sp>
      <p:sp>
        <p:nvSpPr>
          <p:cNvPr id="4" name="Rectangle 3"/>
          <p:cNvSpPr/>
          <p:nvPr/>
        </p:nvSpPr>
        <p:spPr>
          <a:xfrm>
            <a:off x="1222745" y="4394538"/>
            <a:ext cx="6728075" cy="400110"/>
          </a:xfrm>
          <a:prstGeom prst="rect">
            <a:avLst/>
          </a:prstGeom>
        </p:spPr>
        <p:txBody>
          <a:bodyPr wrap="square">
            <a:spAutoFit/>
          </a:bodyPr>
          <a:lstStyle/>
          <a:p>
            <a:pPr algn="ctr" defTabSz="457200"/>
            <a:r>
              <a:rPr lang="en-US" sz="2000" dirty="0">
                <a:solidFill>
                  <a:srgbClr val="51BD89"/>
                </a:solidFill>
                <a:latin typeface="Arial Black"/>
                <a:cs typeface="Arial Black"/>
              </a:rPr>
              <a:t>Current approach</a:t>
            </a:r>
            <a:r>
              <a:rPr lang="en-US" sz="2000" dirty="0">
                <a:solidFill>
                  <a:srgbClr val="51BD89"/>
                </a:solidFill>
              </a:rPr>
              <a:t> </a:t>
            </a:r>
          </a:p>
        </p:txBody>
      </p:sp>
      <p:sp>
        <p:nvSpPr>
          <p:cNvPr id="5" name="Down Arrow 4"/>
          <p:cNvSpPr/>
          <p:nvPr/>
        </p:nvSpPr>
        <p:spPr>
          <a:xfrm>
            <a:off x="3086100" y="3444949"/>
            <a:ext cx="2616200" cy="746051"/>
          </a:xfrm>
          <a:prstGeom prst="downArrow">
            <a:avLst/>
          </a:prstGeom>
          <a:solidFill>
            <a:srgbClr val="51BD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black"/>
              </a:solidFill>
            </a:endParaRPr>
          </a:p>
        </p:txBody>
      </p:sp>
      <p:sp>
        <p:nvSpPr>
          <p:cNvPr id="8" name="Rectangle 7"/>
          <p:cNvSpPr/>
          <p:nvPr/>
        </p:nvSpPr>
        <p:spPr>
          <a:xfrm>
            <a:off x="1222745" y="4854711"/>
            <a:ext cx="6820588" cy="1908215"/>
          </a:xfrm>
          <a:prstGeom prst="rect">
            <a:avLst/>
          </a:prstGeom>
        </p:spPr>
        <p:txBody>
          <a:bodyPr wrap="square">
            <a:spAutoFit/>
          </a:bodyPr>
          <a:lstStyle/>
          <a:p>
            <a:pPr defTabSz="457200">
              <a:lnSpc>
                <a:spcPct val="80000"/>
              </a:lnSpc>
              <a:spcBef>
                <a:spcPct val="20000"/>
              </a:spcBef>
              <a:spcAft>
                <a:spcPts val="400"/>
              </a:spcAft>
            </a:pPr>
            <a:r>
              <a:rPr lang="en-US" sz="2000" dirty="0">
                <a:solidFill>
                  <a:prstClr val="black"/>
                </a:solidFill>
              </a:rPr>
              <a:t>Discussions are usually focused on:</a:t>
            </a:r>
          </a:p>
          <a:p>
            <a:pPr marL="342900" indent="-342900" defTabSz="457200">
              <a:lnSpc>
                <a:spcPct val="80000"/>
              </a:lnSpc>
              <a:spcBef>
                <a:spcPct val="20000"/>
              </a:spcBef>
              <a:spcAft>
                <a:spcPts val="400"/>
              </a:spcAft>
              <a:buFont typeface="Arial"/>
              <a:buChar char="•"/>
            </a:pPr>
            <a:r>
              <a:rPr lang="en-US" sz="2000" dirty="0">
                <a:solidFill>
                  <a:prstClr val="black"/>
                </a:solidFill>
              </a:rPr>
              <a:t>Exceptional patient behaviour</a:t>
            </a:r>
          </a:p>
          <a:p>
            <a:pPr marL="342900" indent="-342900" defTabSz="457200">
              <a:lnSpc>
                <a:spcPct val="80000"/>
              </a:lnSpc>
              <a:spcBef>
                <a:spcPct val="20000"/>
              </a:spcBef>
              <a:spcAft>
                <a:spcPts val="400"/>
              </a:spcAft>
              <a:buFont typeface="Arial"/>
              <a:buChar char="•"/>
            </a:pPr>
            <a:r>
              <a:rPr lang="en-US" sz="2000" dirty="0">
                <a:solidFill>
                  <a:prstClr val="black"/>
                </a:solidFill>
              </a:rPr>
              <a:t>Patient behaviour that is viewed as challenging or presents risks to others</a:t>
            </a:r>
          </a:p>
          <a:p>
            <a:pPr marL="342900" indent="-342900" defTabSz="457200">
              <a:lnSpc>
                <a:spcPct val="80000"/>
              </a:lnSpc>
              <a:spcBef>
                <a:spcPct val="20000"/>
              </a:spcBef>
              <a:spcAft>
                <a:spcPts val="400"/>
              </a:spcAft>
              <a:buFont typeface="Arial"/>
              <a:buChar char="•"/>
            </a:pPr>
            <a:r>
              <a:rPr lang="en-US" sz="2000" dirty="0">
                <a:solidFill>
                  <a:prstClr val="black"/>
                </a:solidFill>
              </a:rPr>
              <a:t>Comments that can lead to a negative perception of patients and a negative start to the shift </a:t>
            </a:r>
          </a:p>
        </p:txBody>
      </p:sp>
    </p:spTree>
    <p:extLst>
      <p:ext uri="{BB962C8B-B14F-4D97-AF65-F5344CB8AC3E}">
        <p14:creationId xmlns:p14="http://schemas.microsoft.com/office/powerpoint/2010/main" val="2236106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Safewards approach to handover </a:t>
            </a:r>
            <a:endParaRPr lang="en-AU" b="1" dirty="0"/>
          </a:p>
        </p:txBody>
      </p:sp>
      <p:sp>
        <p:nvSpPr>
          <p:cNvPr id="6" name="Content Placeholder 2"/>
          <p:cNvSpPr txBox="1">
            <a:spLocks/>
          </p:cNvSpPr>
          <p:nvPr/>
        </p:nvSpPr>
        <p:spPr bwMode="auto">
          <a:xfrm>
            <a:off x="555002" y="1556792"/>
            <a:ext cx="8136706" cy="485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457200" rtl="0" eaLnBrk="1" fontAlgn="base" hangingPunct="1">
              <a:lnSpc>
                <a:spcPct val="110000"/>
              </a:lnSpc>
              <a:spcBef>
                <a:spcPts val="800"/>
              </a:spcBef>
              <a:spcAft>
                <a:spcPts val="800"/>
              </a:spcAft>
              <a:defRPr sz="2200" b="1" kern="1200" baseline="0">
                <a:solidFill>
                  <a:srgbClr val="201547"/>
                </a:solidFill>
                <a:latin typeface="+mn-lt"/>
                <a:ea typeface="ＭＳ Ｐゴシック" charset="0"/>
                <a:cs typeface="ＭＳ Ｐゴシック" charset="0"/>
              </a:defRPr>
            </a:lvl1pPr>
            <a:lvl2pPr marL="0" indent="0" algn="l" defTabSz="457200" rtl="0" eaLnBrk="1" fontAlgn="base" hangingPunct="1">
              <a:lnSpc>
                <a:spcPct val="110000"/>
              </a:lnSpc>
              <a:spcBef>
                <a:spcPct val="0"/>
              </a:spcBef>
              <a:spcAft>
                <a:spcPts val="800"/>
              </a:spcAft>
              <a:defRPr sz="2400" kern="1200">
                <a:solidFill>
                  <a:schemeClr val="tx1"/>
                </a:solidFill>
                <a:latin typeface="+mn-lt"/>
                <a:ea typeface="ＭＳ Ｐゴシック" charset="0"/>
                <a:cs typeface="+mn-cs"/>
              </a:defRPr>
            </a:lvl2pPr>
            <a:lvl3pPr marL="252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4000" indent="-252000"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AU" sz="2400" b="0" dirty="0" smtClean="0"/>
              <a:t>Balance the natural tendency to focus on issues and negative aspects of patient behaviour</a:t>
            </a:r>
          </a:p>
          <a:p>
            <a:pPr marL="342900" indent="-342900">
              <a:lnSpc>
                <a:spcPct val="100000"/>
              </a:lnSpc>
              <a:buFont typeface="Arial" panose="020B0604020202020204" pitchFamily="34" charset="0"/>
              <a:buChar char="•"/>
            </a:pPr>
            <a:r>
              <a:rPr lang="en-AU" sz="2400" b="0" dirty="0"/>
              <a:t>Positive words focus:</a:t>
            </a:r>
          </a:p>
          <a:p>
            <a:pPr marL="1177925" indent="-457200">
              <a:lnSpc>
                <a:spcPct val="100000"/>
              </a:lnSpc>
              <a:buFont typeface="+mj-lt"/>
              <a:buAutoNum type="arabicPeriod"/>
            </a:pPr>
            <a:r>
              <a:rPr lang="en-AU" sz="2000" b="0" dirty="0" smtClean="0"/>
              <a:t>Say something positive about each patient at handover</a:t>
            </a:r>
          </a:p>
          <a:p>
            <a:pPr marL="1508125" lvl="3" indent="-342900">
              <a:lnSpc>
                <a:spcPct val="100000"/>
              </a:lnSpc>
              <a:spcBef>
                <a:spcPts val="800"/>
              </a:spcBef>
              <a:buFont typeface="Arial" panose="020B0604020202020204" pitchFamily="34" charset="0"/>
              <a:buChar char="–"/>
            </a:pPr>
            <a:r>
              <a:rPr lang="en-AU" i="1" dirty="0">
                <a:solidFill>
                  <a:srgbClr val="51BD89"/>
                </a:solidFill>
              </a:rPr>
              <a:t>Promote a positive appreciation of patients to reduce the likelihood of further conflict</a:t>
            </a:r>
          </a:p>
          <a:p>
            <a:pPr marL="1177925" indent="-457200">
              <a:lnSpc>
                <a:spcPct val="100000"/>
              </a:lnSpc>
              <a:buFont typeface="+mj-lt"/>
              <a:buAutoNum type="arabicPeriod"/>
            </a:pPr>
            <a:r>
              <a:rPr lang="en-AU" sz="2000" b="0" dirty="0" smtClean="0"/>
              <a:t>When challenging behaviour or situations are described, offer a possible psychological explanation  </a:t>
            </a:r>
          </a:p>
          <a:p>
            <a:pPr marL="1508125" indent="-342900">
              <a:lnSpc>
                <a:spcPct val="100000"/>
              </a:lnSpc>
              <a:buFont typeface="Arial" panose="020B0604020202020204" pitchFamily="34" charset="0"/>
              <a:buChar char="–"/>
            </a:pPr>
            <a:r>
              <a:rPr lang="en-AU" sz="2000" b="0" i="1" dirty="0">
                <a:solidFill>
                  <a:srgbClr val="51BD89"/>
                </a:solidFill>
                <a:cs typeface="+mn-cs"/>
              </a:rPr>
              <a:t>Provide potentially useful strategies or information for working with the person</a:t>
            </a:r>
          </a:p>
          <a:p>
            <a:pPr marL="4308475"/>
            <a:r>
              <a:rPr lang="en-AU" sz="1600" b="0" dirty="0" smtClean="0"/>
              <a:t>Supporting </a:t>
            </a:r>
            <a:r>
              <a:rPr lang="en-AU" sz="1600" b="0" dirty="0"/>
              <a:t>document </a:t>
            </a:r>
            <a:r>
              <a:rPr lang="en-AU" sz="1600" b="0" i="1" dirty="0" smtClean="0"/>
              <a:t>‘Understanding </a:t>
            </a:r>
            <a:r>
              <a:rPr lang="en-AU" sz="1600" b="0" i="1" dirty="0"/>
              <a:t>patient characteristics and </a:t>
            </a:r>
            <a:r>
              <a:rPr lang="en-AU" sz="1600" b="0" i="1" dirty="0" smtClean="0"/>
              <a:t>experiences</a:t>
            </a:r>
            <a:r>
              <a:rPr lang="en-AU" sz="1600" b="0" dirty="0" smtClean="0"/>
              <a:t>’ </a:t>
            </a:r>
            <a:endParaRPr lang="en-AU" sz="2000" b="0" dirty="0" smtClean="0"/>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2973" flipH="1">
            <a:off x="94048" y="5376042"/>
            <a:ext cx="2424390" cy="1446438"/>
          </a:xfrm>
          <a:prstGeom prst="rect">
            <a:avLst/>
          </a:prstGeom>
        </p:spPr>
      </p:pic>
    </p:spTree>
    <p:extLst>
      <p:ext uri="{BB962C8B-B14F-4D97-AF65-F5344CB8AC3E}">
        <p14:creationId xmlns:p14="http://schemas.microsoft.com/office/powerpoint/2010/main" val="2635420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0291"/>
            <a:ext cx="7199313" cy="869993"/>
          </a:xfrm>
        </p:spPr>
        <p:txBody>
          <a:bodyPr>
            <a:noAutofit/>
          </a:bodyPr>
          <a:lstStyle/>
          <a:p>
            <a:pPr algn="ctr"/>
            <a:r>
              <a:rPr lang="en-US" b="1" dirty="0" smtClean="0">
                <a:solidFill>
                  <a:srgbClr val="21A18D"/>
                </a:solidFill>
              </a:rPr>
              <a:t>Task: Using psychological explanations</a:t>
            </a:r>
            <a:r>
              <a:rPr lang="en-US" sz="2400" b="1" dirty="0" smtClean="0"/>
              <a:t/>
            </a:r>
            <a:br>
              <a:rPr lang="en-US" sz="2400" b="1" dirty="0" smtClean="0"/>
            </a:br>
            <a:endParaRPr lang="en-US" sz="2400" b="1" dirty="0"/>
          </a:p>
        </p:txBody>
      </p:sp>
      <p:sp>
        <p:nvSpPr>
          <p:cNvPr id="3" name="Content Placeholder 2"/>
          <p:cNvSpPr>
            <a:spLocks noGrp="1"/>
          </p:cNvSpPr>
          <p:nvPr>
            <p:ph idx="1"/>
          </p:nvPr>
        </p:nvSpPr>
        <p:spPr>
          <a:xfrm>
            <a:off x="413359" y="1807140"/>
            <a:ext cx="8370279" cy="4794075"/>
          </a:xfrm>
        </p:spPr>
        <p:txBody>
          <a:bodyPr>
            <a:normAutofit fontScale="92500" lnSpcReduction="20000"/>
          </a:bodyPr>
          <a:lstStyle/>
          <a:p>
            <a:pPr lvl="1"/>
            <a:r>
              <a:rPr lang="en-US" dirty="0" smtClean="0"/>
              <a:t>Break into small groups:</a:t>
            </a:r>
          </a:p>
          <a:p>
            <a:pPr marL="1171575" lvl="1" indent="-457200">
              <a:buFont typeface="+mj-lt"/>
              <a:buAutoNum type="arabicPeriod"/>
            </a:pPr>
            <a:r>
              <a:rPr lang="en-US" dirty="0" smtClean="0"/>
              <a:t>Understanding aggression and violence</a:t>
            </a:r>
          </a:p>
          <a:p>
            <a:pPr marL="1171575" lvl="1" indent="-457200">
              <a:buFont typeface="+mj-lt"/>
              <a:buAutoNum type="arabicPeriod"/>
            </a:pPr>
            <a:r>
              <a:rPr lang="en-US" dirty="0" smtClean="0"/>
              <a:t>Understanding self harm</a:t>
            </a:r>
          </a:p>
          <a:p>
            <a:pPr marL="1171575" lvl="1" indent="-457200">
              <a:buFont typeface="+mj-lt"/>
              <a:buAutoNum type="arabicPeriod"/>
            </a:pPr>
            <a:r>
              <a:rPr lang="en-US" dirty="0" smtClean="0"/>
              <a:t>Understanding seeking control and empowerment</a:t>
            </a:r>
          </a:p>
          <a:p>
            <a:pPr marL="1171575" lvl="1" indent="-457200">
              <a:buFont typeface="+mj-lt"/>
              <a:buAutoNum type="arabicPeriod"/>
            </a:pPr>
            <a:r>
              <a:rPr lang="en-US" dirty="0" smtClean="0"/>
              <a:t>Understanding absconding</a:t>
            </a:r>
          </a:p>
          <a:p>
            <a:pPr marL="1171575" lvl="1" indent="-457200">
              <a:buFont typeface="+mj-lt"/>
              <a:buAutoNum type="arabicPeriod"/>
            </a:pPr>
            <a:r>
              <a:rPr lang="en-US" dirty="0" smtClean="0"/>
              <a:t>Understanding medication refusal </a:t>
            </a:r>
          </a:p>
          <a:p>
            <a:pPr lvl="1"/>
            <a:r>
              <a:rPr lang="en-US" dirty="0" smtClean="0"/>
              <a:t>Activity:</a:t>
            </a:r>
            <a:endParaRPr lang="en-US" dirty="0"/>
          </a:p>
          <a:p>
            <a:pPr marL="361950" lvl="1" indent="-361950">
              <a:lnSpc>
                <a:spcPct val="120000"/>
              </a:lnSpc>
              <a:spcAft>
                <a:spcPts val="0"/>
              </a:spcAft>
              <a:buFont typeface="Arial" panose="020B0604020202020204" pitchFamily="34" charset="0"/>
              <a:buChar char="•"/>
            </a:pPr>
            <a:r>
              <a:rPr lang="en-US" dirty="0"/>
              <a:t>Read </a:t>
            </a:r>
            <a:r>
              <a:rPr lang="en-US" dirty="0" smtClean="0"/>
              <a:t>the relevant section in the handout </a:t>
            </a:r>
          </a:p>
          <a:p>
            <a:pPr marL="361950" lvl="1">
              <a:lnSpc>
                <a:spcPct val="120000"/>
              </a:lnSpc>
              <a:spcAft>
                <a:spcPts val="0"/>
              </a:spcAft>
            </a:pPr>
            <a:r>
              <a:rPr lang="en-AU" i="1" dirty="0" smtClean="0"/>
              <a:t>‘Understanding </a:t>
            </a:r>
            <a:r>
              <a:rPr lang="en-AU" i="1" dirty="0"/>
              <a:t>patient characteristics and </a:t>
            </a:r>
            <a:endParaRPr lang="en-AU" i="1" dirty="0" smtClean="0"/>
          </a:p>
          <a:p>
            <a:pPr marL="361950" lvl="1">
              <a:lnSpc>
                <a:spcPct val="120000"/>
              </a:lnSpc>
            </a:pPr>
            <a:r>
              <a:rPr lang="en-AU" i="1" dirty="0" smtClean="0"/>
              <a:t>and experiences</a:t>
            </a:r>
            <a:r>
              <a:rPr lang="en-AU" dirty="0"/>
              <a:t>’ </a:t>
            </a:r>
            <a:endParaRPr lang="en-AU" sz="3200" dirty="0"/>
          </a:p>
          <a:p>
            <a:pPr marL="361950" lvl="1" indent="-361950">
              <a:lnSpc>
                <a:spcPct val="120000"/>
              </a:lnSpc>
              <a:spcAft>
                <a:spcPts val="0"/>
              </a:spcAft>
              <a:buFont typeface="Arial" panose="020B0604020202020204" pitchFamily="34" charset="0"/>
              <a:buChar char="•"/>
            </a:pPr>
            <a:r>
              <a:rPr lang="en-US" dirty="0" smtClean="0"/>
              <a:t>Discuss </a:t>
            </a:r>
            <a:r>
              <a:rPr lang="en-US" dirty="0"/>
              <a:t>how </a:t>
            </a:r>
            <a:r>
              <a:rPr lang="en-US" dirty="0" smtClean="0"/>
              <a:t>the explanations in the handout </a:t>
            </a:r>
          </a:p>
          <a:p>
            <a:pPr lvl="1" indent="361950">
              <a:lnSpc>
                <a:spcPct val="120000"/>
              </a:lnSpc>
              <a:spcAft>
                <a:spcPts val="0"/>
              </a:spcAft>
            </a:pPr>
            <a:r>
              <a:rPr lang="en-US" dirty="0" smtClean="0"/>
              <a:t>could </a:t>
            </a:r>
            <a:r>
              <a:rPr lang="en-US" dirty="0"/>
              <a:t>be applied in an actual handover</a:t>
            </a:r>
          </a:p>
          <a:p>
            <a:pPr lvl="1"/>
            <a:endParaRPr lang="en-US" dirty="0" smtClean="0"/>
          </a:p>
          <a:p>
            <a:pPr lvl="1"/>
            <a:endParaRPr lang="en-US" dirty="0" smtClean="0"/>
          </a:p>
          <a:p>
            <a:pPr lvl="1"/>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70575">
            <a:off x="6956801" y="3897059"/>
            <a:ext cx="1785102" cy="255538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59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400" b="1" dirty="0" smtClean="0">
                <a:solidFill>
                  <a:srgbClr val="21A18D"/>
                </a:solidFill>
              </a:rPr>
              <a:t>Task: </a:t>
            </a:r>
            <a:r>
              <a:rPr lang="en-GB" sz="2400" b="1" dirty="0">
                <a:solidFill>
                  <a:srgbClr val="21A18D"/>
                </a:solidFill>
              </a:rPr>
              <a:t>Examples of negative words and phrases</a:t>
            </a:r>
          </a:p>
        </p:txBody>
      </p:sp>
      <p:sp>
        <p:nvSpPr>
          <p:cNvPr id="3" name="Content Placeholder 2"/>
          <p:cNvSpPr>
            <a:spLocks noGrp="1"/>
          </p:cNvSpPr>
          <p:nvPr>
            <p:ph idx="1"/>
          </p:nvPr>
        </p:nvSpPr>
        <p:spPr>
          <a:xfrm>
            <a:off x="3155795" y="2434856"/>
            <a:ext cx="5694750" cy="4039191"/>
          </a:xfrm>
        </p:spPr>
        <p:txBody>
          <a:bodyPr/>
          <a:lstStyle/>
          <a:p>
            <a:pPr lvl="1">
              <a:spcAft>
                <a:spcPts val="1000"/>
              </a:spcAft>
            </a:pPr>
            <a:r>
              <a:rPr lang="en-GB" sz="2800" dirty="0" smtClean="0"/>
              <a:t>What </a:t>
            </a:r>
            <a:r>
              <a:rPr lang="en-GB" sz="2800" dirty="0"/>
              <a:t>are some of the negative words and phrases that are overused in your setting</a:t>
            </a:r>
            <a:r>
              <a:rPr lang="en-GB" sz="2800" dirty="0" smtClean="0"/>
              <a:t>?</a:t>
            </a:r>
          </a:p>
          <a:p>
            <a:pPr lvl="1">
              <a:spcAft>
                <a:spcPts val="1000"/>
              </a:spcAft>
            </a:pPr>
            <a:endParaRPr lang="en-GB" sz="2800" dirty="0"/>
          </a:p>
          <a:p>
            <a:pPr lvl="1">
              <a:spcAft>
                <a:spcPts val="1000"/>
              </a:spcAft>
            </a:pPr>
            <a:r>
              <a:rPr lang="en-GB" sz="2800" dirty="0"/>
              <a:t>What might be some </a:t>
            </a:r>
            <a:r>
              <a:rPr lang="en-GB" sz="2800" dirty="0" smtClean="0"/>
              <a:t>alternatives you could use</a:t>
            </a:r>
            <a:r>
              <a:rPr lang="en-GB" sz="2800" dirty="0"/>
              <a:t>?</a:t>
            </a:r>
            <a:endParaRPr lang="en-GB" sz="2800" dirty="0" smtClean="0"/>
          </a:p>
          <a:p>
            <a:pPr marL="0" indent="0">
              <a:spcAft>
                <a:spcPts val="1000"/>
              </a:spcAft>
              <a:buNone/>
            </a:pPr>
            <a:endParaRPr lang="en-GB" sz="2000" dirty="0"/>
          </a:p>
          <a:p>
            <a:pPr marL="0" indent="0">
              <a:buNone/>
            </a:pPr>
            <a:endParaRPr lang="en-GB" sz="2000" dirty="0">
              <a:solidFill>
                <a:srgbClr val="8000FF"/>
              </a:solidFill>
            </a:endParaRPr>
          </a:p>
          <a:p>
            <a:pPr marL="0" indent="0">
              <a:buNone/>
            </a:pPr>
            <a:endParaRPr lang="en-GB" sz="2000" dirty="0">
              <a:solidFill>
                <a:srgbClr val="8000FF"/>
              </a:solidFill>
            </a:endParaRPr>
          </a:p>
        </p:txBody>
      </p:sp>
      <p:sp>
        <p:nvSpPr>
          <p:cNvPr id="4" name="TextBox 3"/>
          <p:cNvSpPr txBox="1"/>
          <p:nvPr/>
        </p:nvSpPr>
        <p:spPr>
          <a:xfrm>
            <a:off x="4648531" y="1247425"/>
            <a:ext cx="184666" cy="369332"/>
          </a:xfrm>
          <a:prstGeom prst="rect">
            <a:avLst/>
          </a:prstGeom>
          <a:noFill/>
        </p:spPr>
        <p:txBody>
          <a:bodyPr wrap="none" rtlCol="0">
            <a:spAutoFit/>
          </a:bodyPr>
          <a:lstStyle/>
          <a:p>
            <a:pPr defTabSz="457200"/>
            <a:endParaRPr lang="en-US" dirty="0">
              <a:solidFill>
                <a:prstClr val="black"/>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902" t="10396" r="22195" b="10762"/>
          <a:stretch/>
        </p:blipFill>
        <p:spPr>
          <a:xfrm>
            <a:off x="539750" y="2269890"/>
            <a:ext cx="1777781" cy="1586384"/>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2973" flipH="1">
            <a:off x="357109" y="4349303"/>
            <a:ext cx="2690746" cy="1605351"/>
          </a:xfrm>
          <a:prstGeom prst="rect">
            <a:avLst/>
          </a:prstGeom>
        </p:spPr>
      </p:pic>
    </p:spTree>
    <p:extLst>
      <p:ext uri="{BB962C8B-B14F-4D97-AF65-F5344CB8AC3E}">
        <p14:creationId xmlns:p14="http://schemas.microsoft.com/office/powerpoint/2010/main" val="185154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Using positive comments</a:t>
            </a:r>
            <a:endParaRPr lang="en-US" sz="2400" b="1" dirty="0"/>
          </a:p>
        </p:txBody>
      </p:sp>
      <p:sp>
        <p:nvSpPr>
          <p:cNvPr id="3" name="Content Placeholder 2"/>
          <p:cNvSpPr>
            <a:spLocks noGrp="1"/>
          </p:cNvSpPr>
          <p:nvPr>
            <p:ph idx="1"/>
          </p:nvPr>
        </p:nvSpPr>
        <p:spPr>
          <a:xfrm>
            <a:off x="337731" y="1639187"/>
            <a:ext cx="4106678" cy="4854797"/>
          </a:xfrm>
        </p:spPr>
        <p:txBody>
          <a:bodyPr>
            <a:noAutofit/>
          </a:bodyPr>
          <a:lstStyle/>
          <a:p>
            <a:pPr lvl="1">
              <a:spcBef>
                <a:spcPts val="0"/>
              </a:spcBef>
              <a:spcAft>
                <a:spcPts val="600"/>
              </a:spcAft>
            </a:pPr>
            <a:r>
              <a:rPr lang="en-US" sz="2200" i="1" dirty="0" smtClean="0">
                <a:solidFill>
                  <a:srgbClr val="51BD89"/>
                </a:solidFill>
              </a:rPr>
              <a:t>The handout provides possible psychological explanations.</a:t>
            </a:r>
          </a:p>
          <a:p>
            <a:pPr lvl="1">
              <a:lnSpc>
                <a:spcPct val="100000"/>
              </a:lnSpc>
              <a:spcBef>
                <a:spcPts val="0"/>
              </a:spcBef>
              <a:spcAft>
                <a:spcPts val="0"/>
              </a:spcAft>
            </a:pPr>
            <a:endParaRPr lang="en-US" sz="1800" i="1" dirty="0">
              <a:solidFill>
                <a:srgbClr val="51BD89"/>
              </a:solidFill>
            </a:endParaRPr>
          </a:p>
          <a:p>
            <a:pPr lvl="1">
              <a:spcBef>
                <a:spcPts val="0"/>
              </a:spcBef>
              <a:spcAft>
                <a:spcPts val="600"/>
              </a:spcAft>
            </a:pPr>
            <a:r>
              <a:rPr lang="en-US" sz="2200" i="1" dirty="0" smtClean="0">
                <a:solidFill>
                  <a:srgbClr val="51BD89"/>
                </a:solidFill>
              </a:rPr>
              <a:t>This slide provides possible positive descriptions of people.</a:t>
            </a:r>
          </a:p>
          <a:p>
            <a:pPr lvl="1">
              <a:spcBef>
                <a:spcPts val="0"/>
              </a:spcBef>
              <a:spcAft>
                <a:spcPts val="600"/>
              </a:spcAft>
            </a:pPr>
            <a:endParaRPr lang="en-US" sz="1000" i="1" dirty="0" smtClean="0">
              <a:solidFill>
                <a:srgbClr val="21278D"/>
              </a:solidFill>
            </a:endParaRPr>
          </a:p>
          <a:p>
            <a:pPr marL="285750" lvl="1" indent="-285750">
              <a:spcBef>
                <a:spcPts val="0"/>
              </a:spcBef>
              <a:spcAft>
                <a:spcPts val="600"/>
              </a:spcAft>
              <a:buFont typeface="Arial" panose="020B0604020202020204" pitchFamily="34" charset="0"/>
              <a:buChar char="•"/>
            </a:pPr>
            <a:r>
              <a:rPr lang="en-US" sz="1800" dirty="0" smtClean="0"/>
              <a:t>Refer to past achievement, including before admission/illness</a:t>
            </a:r>
          </a:p>
          <a:p>
            <a:pPr marL="285750" lvl="1" indent="-285750">
              <a:spcBef>
                <a:spcPts val="0"/>
              </a:spcBef>
              <a:spcAft>
                <a:spcPts val="600"/>
              </a:spcAft>
              <a:buFont typeface="Arial" panose="020B0604020202020204" pitchFamily="34" charset="0"/>
              <a:buChar char="•"/>
            </a:pPr>
            <a:r>
              <a:rPr lang="en-US" sz="1800" dirty="0" smtClean="0"/>
              <a:t>Engaging with an activity </a:t>
            </a:r>
            <a:endParaRPr lang="en-US" sz="1800" dirty="0"/>
          </a:p>
          <a:p>
            <a:pPr marL="285750" lvl="1" indent="-285750">
              <a:spcBef>
                <a:spcPts val="0"/>
              </a:spcBef>
              <a:spcAft>
                <a:spcPts val="600"/>
              </a:spcAft>
              <a:buFont typeface="Arial" panose="020B0604020202020204" pitchFamily="34" charset="0"/>
              <a:buChar char="•"/>
            </a:pPr>
            <a:r>
              <a:rPr lang="en-US" sz="1800" dirty="0" smtClean="0"/>
              <a:t>Demonstration of coping </a:t>
            </a:r>
          </a:p>
          <a:p>
            <a:pPr marL="285750" lvl="1" indent="-285750">
              <a:spcBef>
                <a:spcPts val="0"/>
              </a:spcBef>
              <a:spcAft>
                <a:spcPts val="600"/>
              </a:spcAft>
              <a:buFont typeface="Arial" panose="020B0604020202020204" pitchFamily="34" charset="0"/>
              <a:buChar char="•"/>
            </a:pPr>
            <a:r>
              <a:rPr lang="en-US" sz="1800" dirty="0"/>
              <a:t>M</a:t>
            </a:r>
            <a:r>
              <a:rPr lang="en-US" sz="1800" dirty="0" smtClean="0"/>
              <a:t>aking a contribution or demonstrating patience </a:t>
            </a:r>
          </a:p>
          <a:p>
            <a:pPr marL="285750" lvl="1" indent="-285750">
              <a:spcBef>
                <a:spcPts val="0"/>
              </a:spcBef>
              <a:spcAft>
                <a:spcPts val="600"/>
              </a:spcAft>
              <a:buFont typeface="Arial" panose="020B0604020202020204" pitchFamily="34" charset="0"/>
              <a:buChar char="•"/>
            </a:pPr>
            <a:r>
              <a:rPr lang="en-US" sz="1800" dirty="0" smtClean="0"/>
              <a:t>Something </a:t>
            </a:r>
            <a:r>
              <a:rPr lang="en-US" sz="1800" dirty="0"/>
              <a:t>the patient has enjoyed</a:t>
            </a:r>
          </a:p>
          <a:p>
            <a:pPr marL="285750" indent="-285750">
              <a:spcBef>
                <a:spcPts val="0"/>
              </a:spcBef>
              <a:spcAft>
                <a:spcPts val="600"/>
              </a:spcAft>
              <a:buFont typeface="Arial" panose="020B0604020202020204" pitchFamily="34" charset="0"/>
              <a:buChar char="•"/>
            </a:pPr>
            <a:endParaRPr lang="en-US" sz="1800" dirty="0"/>
          </a:p>
          <a:p>
            <a:pPr marL="285750" indent="-285750">
              <a:spcBef>
                <a:spcPts val="0"/>
              </a:spcBef>
              <a:spcAft>
                <a:spcPts val="600"/>
              </a:spcAft>
              <a:buFont typeface="Arial" panose="020B0604020202020204" pitchFamily="34" charset="0"/>
              <a:buChar char="•"/>
            </a:pPr>
            <a:endParaRPr lang="en-US" sz="1800" dirty="0"/>
          </a:p>
          <a:p>
            <a:pPr marL="285750" indent="-285750">
              <a:spcBef>
                <a:spcPts val="0"/>
              </a:spcBef>
              <a:spcAft>
                <a:spcPts val="600"/>
              </a:spcAft>
              <a:buFont typeface="Arial" panose="020B0604020202020204" pitchFamily="34" charset="0"/>
              <a:buChar char="•"/>
            </a:pPr>
            <a:endParaRPr lang="en-US" sz="1800" dirty="0"/>
          </a:p>
          <a:p>
            <a:pPr marL="285750" indent="-285750">
              <a:spcBef>
                <a:spcPts val="0"/>
              </a:spcBef>
              <a:spcAft>
                <a:spcPts val="600"/>
              </a:spcAft>
              <a:buFont typeface="Arial" panose="020B0604020202020204" pitchFamily="34" charset="0"/>
              <a:buChar char="•"/>
            </a:pPr>
            <a:endParaRPr lang="en-US" sz="1800" dirty="0"/>
          </a:p>
          <a:p>
            <a:pPr marL="285750" indent="-285750">
              <a:spcBef>
                <a:spcPts val="0"/>
              </a:spcBef>
              <a:spcAft>
                <a:spcPts val="600"/>
              </a:spcAft>
              <a:buFont typeface="Arial" panose="020B0604020202020204" pitchFamily="34" charset="0"/>
              <a:buChar char="•"/>
            </a:pPr>
            <a:endParaRPr lang="en-US" sz="1800" dirty="0"/>
          </a:p>
          <a:p>
            <a:pPr marL="285750" indent="-285750">
              <a:spcBef>
                <a:spcPts val="0"/>
              </a:spcBef>
              <a:spcAft>
                <a:spcPts val="600"/>
              </a:spcAft>
              <a:buFont typeface="Arial" panose="020B0604020202020204" pitchFamily="34" charset="0"/>
              <a:buChar char="•"/>
            </a:pPr>
            <a:endParaRPr lang="en-US" sz="1800" dirty="0"/>
          </a:p>
        </p:txBody>
      </p:sp>
      <p:sp>
        <p:nvSpPr>
          <p:cNvPr id="5" name="Content Placeholder 2"/>
          <p:cNvSpPr txBox="1">
            <a:spLocks/>
          </p:cNvSpPr>
          <p:nvPr/>
        </p:nvSpPr>
        <p:spPr>
          <a:xfrm>
            <a:off x="4880345" y="2167002"/>
            <a:ext cx="4082607" cy="4710047"/>
          </a:xfrm>
          <a:prstGeom prst="rect">
            <a:avLst/>
          </a:prstGeom>
        </p:spPr>
        <p:txBody>
          <a:bodyPr>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5738" indent="-185738">
              <a:spcBef>
                <a:spcPts val="0"/>
              </a:spcBef>
              <a:spcAft>
                <a:spcPts val="600"/>
              </a:spcAft>
            </a:pPr>
            <a:r>
              <a:rPr lang="en-US" sz="1800" dirty="0" smtClean="0">
                <a:solidFill>
                  <a:prstClr val="black"/>
                </a:solidFill>
              </a:rPr>
              <a:t>Enjoyed </a:t>
            </a:r>
            <a:r>
              <a:rPr lang="en-US" sz="1800" dirty="0">
                <a:solidFill>
                  <a:prstClr val="black"/>
                </a:solidFill>
              </a:rPr>
              <a:t>a </a:t>
            </a:r>
            <a:r>
              <a:rPr lang="en-US" sz="1800" dirty="0" smtClean="0">
                <a:solidFill>
                  <a:prstClr val="black"/>
                </a:solidFill>
              </a:rPr>
              <a:t>walk</a:t>
            </a:r>
            <a:r>
              <a:rPr lang="en-US" sz="1800" dirty="0">
                <a:solidFill>
                  <a:prstClr val="black"/>
                </a:solidFill>
              </a:rPr>
              <a:t> </a:t>
            </a:r>
            <a:r>
              <a:rPr lang="en-US" sz="1800" dirty="0" smtClean="0">
                <a:solidFill>
                  <a:prstClr val="black"/>
                </a:solidFill>
              </a:rPr>
              <a:t>or slept </a:t>
            </a:r>
            <a:r>
              <a:rPr lang="en-US" sz="1800" dirty="0">
                <a:solidFill>
                  <a:prstClr val="black"/>
                </a:solidFill>
              </a:rPr>
              <a:t>well</a:t>
            </a:r>
          </a:p>
          <a:p>
            <a:pPr marL="185738" indent="-185738">
              <a:spcBef>
                <a:spcPts val="0"/>
              </a:spcBef>
              <a:spcAft>
                <a:spcPts val="600"/>
              </a:spcAft>
            </a:pPr>
            <a:r>
              <a:rPr lang="en-US" sz="1800" dirty="0" smtClean="0">
                <a:solidFill>
                  <a:prstClr val="black"/>
                </a:solidFill>
              </a:rPr>
              <a:t>Interacted </a:t>
            </a:r>
            <a:r>
              <a:rPr lang="en-US" sz="1800" dirty="0">
                <a:solidFill>
                  <a:prstClr val="black"/>
                </a:solidFill>
              </a:rPr>
              <a:t>more </a:t>
            </a:r>
            <a:r>
              <a:rPr lang="en-US" sz="1800" dirty="0" smtClean="0">
                <a:solidFill>
                  <a:prstClr val="black"/>
                </a:solidFill>
              </a:rPr>
              <a:t>today</a:t>
            </a:r>
          </a:p>
          <a:p>
            <a:pPr marL="185738" indent="-185738">
              <a:spcBef>
                <a:spcPts val="0"/>
              </a:spcBef>
              <a:spcAft>
                <a:spcPts val="600"/>
              </a:spcAft>
            </a:pPr>
            <a:r>
              <a:rPr lang="en-US" sz="1800" dirty="0" smtClean="0">
                <a:solidFill>
                  <a:prstClr val="black"/>
                </a:solidFill>
              </a:rPr>
              <a:t>Has </a:t>
            </a:r>
            <a:r>
              <a:rPr lang="en-US" sz="1800" dirty="0">
                <a:solidFill>
                  <a:prstClr val="black"/>
                </a:solidFill>
              </a:rPr>
              <a:t>smiled and made eye </a:t>
            </a:r>
            <a:r>
              <a:rPr lang="en-US" sz="1800" dirty="0" smtClean="0">
                <a:solidFill>
                  <a:prstClr val="black"/>
                </a:solidFill>
              </a:rPr>
              <a:t>contact</a:t>
            </a:r>
            <a:endParaRPr lang="en-US" sz="1800" dirty="0">
              <a:solidFill>
                <a:prstClr val="black"/>
              </a:solidFill>
            </a:endParaRPr>
          </a:p>
          <a:p>
            <a:pPr marL="185738" indent="-185738">
              <a:spcBef>
                <a:spcPts val="0"/>
              </a:spcBef>
              <a:spcAft>
                <a:spcPts val="600"/>
              </a:spcAft>
            </a:pPr>
            <a:r>
              <a:rPr lang="en-US" sz="1800" dirty="0">
                <a:solidFill>
                  <a:prstClr val="black"/>
                </a:solidFill>
              </a:rPr>
              <a:t>Returned to </a:t>
            </a:r>
            <a:r>
              <a:rPr lang="en-US" sz="1800" dirty="0" smtClean="0">
                <a:solidFill>
                  <a:prstClr val="black"/>
                </a:solidFill>
              </a:rPr>
              <a:t>the unit on </a:t>
            </a:r>
            <a:r>
              <a:rPr lang="en-US" sz="1800" dirty="0">
                <a:solidFill>
                  <a:prstClr val="black"/>
                </a:solidFill>
              </a:rPr>
              <a:t>time after home leave</a:t>
            </a:r>
          </a:p>
          <a:p>
            <a:pPr marL="185738" indent="-185738">
              <a:spcBef>
                <a:spcPts val="0"/>
              </a:spcBef>
              <a:spcAft>
                <a:spcPts val="600"/>
              </a:spcAft>
            </a:pPr>
            <a:r>
              <a:rPr lang="en-US" sz="1800" dirty="0">
                <a:solidFill>
                  <a:prstClr val="black"/>
                </a:solidFill>
              </a:rPr>
              <a:t>Looks </a:t>
            </a:r>
            <a:r>
              <a:rPr lang="en-US" sz="1800" dirty="0" smtClean="0">
                <a:solidFill>
                  <a:prstClr val="black"/>
                </a:solidFill>
              </a:rPr>
              <a:t>brighter</a:t>
            </a:r>
          </a:p>
          <a:p>
            <a:pPr marL="285750" lvl="1">
              <a:spcBef>
                <a:spcPts val="0"/>
              </a:spcBef>
              <a:spcAft>
                <a:spcPts val="600"/>
              </a:spcAft>
              <a:buFont typeface="Arial" panose="020B0604020202020204" pitchFamily="34" charset="0"/>
              <a:buChar char="•"/>
            </a:pPr>
            <a:r>
              <a:rPr lang="en-US" sz="1800" dirty="0">
                <a:solidFill>
                  <a:prstClr val="black"/>
                </a:solidFill>
              </a:rPr>
              <a:t>Visits and phone calls that went well</a:t>
            </a:r>
          </a:p>
          <a:p>
            <a:pPr marL="285750" lvl="1">
              <a:spcBef>
                <a:spcPts val="0"/>
              </a:spcBef>
              <a:spcAft>
                <a:spcPts val="600"/>
              </a:spcAft>
              <a:buFont typeface="Arial" panose="020B0604020202020204" pitchFamily="34" charset="0"/>
              <a:buChar char="•"/>
            </a:pPr>
            <a:r>
              <a:rPr lang="en-US" sz="1800" dirty="0">
                <a:solidFill>
                  <a:prstClr val="black"/>
                </a:solidFill>
              </a:rPr>
              <a:t>Endurance and courage</a:t>
            </a:r>
          </a:p>
          <a:p>
            <a:pPr marL="285750" lvl="1">
              <a:spcBef>
                <a:spcPts val="0"/>
              </a:spcBef>
              <a:spcAft>
                <a:spcPts val="600"/>
              </a:spcAft>
              <a:buFont typeface="Arial" panose="020B0604020202020204" pitchFamily="34" charset="0"/>
              <a:buChar char="•"/>
            </a:pPr>
            <a:r>
              <a:rPr lang="en-US" sz="1800" dirty="0">
                <a:solidFill>
                  <a:prstClr val="black"/>
                </a:solidFill>
              </a:rPr>
              <a:t>Coping with things better</a:t>
            </a:r>
          </a:p>
          <a:p>
            <a:pPr marL="285750" lvl="1">
              <a:spcBef>
                <a:spcPts val="0"/>
              </a:spcBef>
              <a:spcAft>
                <a:spcPts val="600"/>
              </a:spcAft>
              <a:buFont typeface="Arial" panose="020B0604020202020204" pitchFamily="34" charset="0"/>
              <a:buChar char="•"/>
            </a:pPr>
            <a:r>
              <a:rPr lang="en-US" sz="1800" dirty="0">
                <a:solidFill>
                  <a:prstClr val="black"/>
                </a:solidFill>
              </a:rPr>
              <a:t>Expression of interest in something</a:t>
            </a:r>
          </a:p>
          <a:p>
            <a:pPr marL="285750" lvl="1">
              <a:spcBef>
                <a:spcPts val="0"/>
              </a:spcBef>
              <a:spcAft>
                <a:spcPts val="600"/>
              </a:spcAft>
              <a:buFont typeface="Arial" panose="020B0604020202020204" pitchFamily="34" charset="0"/>
              <a:buChar char="•"/>
            </a:pPr>
            <a:r>
              <a:rPr lang="en-US" sz="1800" dirty="0" smtClean="0">
                <a:solidFill>
                  <a:prstClr val="black"/>
                </a:solidFill>
              </a:rPr>
              <a:t>Having </a:t>
            </a:r>
            <a:r>
              <a:rPr lang="en-US" sz="1800" dirty="0">
                <a:solidFill>
                  <a:prstClr val="black"/>
                </a:solidFill>
              </a:rPr>
              <a:t>a good conversation </a:t>
            </a:r>
          </a:p>
          <a:p>
            <a:pPr marL="185738" indent="-185738">
              <a:spcBef>
                <a:spcPts val="0"/>
              </a:spcBef>
              <a:spcAft>
                <a:spcPts val="600"/>
              </a:spcAft>
            </a:pPr>
            <a:endParaRPr lang="en-US" sz="1800" dirty="0" smtClean="0">
              <a:solidFill>
                <a:prstClr val="black"/>
              </a:solidFill>
            </a:endParaRPr>
          </a:p>
          <a:p>
            <a:pPr marL="185738" indent="-185738">
              <a:spcBef>
                <a:spcPts val="0"/>
              </a:spcBef>
            </a:pPr>
            <a:endParaRPr lang="en-US" sz="1600" dirty="0" smtClean="0">
              <a:solidFill>
                <a:prstClr val="black"/>
              </a:solidFill>
            </a:endParaRPr>
          </a:p>
          <a:p>
            <a:pPr>
              <a:spcBef>
                <a:spcPts val="0"/>
              </a:spcBef>
            </a:pPr>
            <a:endParaRPr lang="en-US" sz="1100" dirty="0" smtClean="0">
              <a:solidFill>
                <a:prstClr val="black"/>
              </a:solidFill>
            </a:endParaRPr>
          </a:p>
          <a:p>
            <a:pPr>
              <a:spcBef>
                <a:spcPts val="600"/>
              </a:spcBef>
            </a:pPr>
            <a:endParaRPr lang="en-US" sz="1100" dirty="0" smtClean="0">
              <a:solidFill>
                <a:prstClr val="black"/>
              </a:solidFill>
            </a:endParaRPr>
          </a:p>
          <a:p>
            <a:pPr>
              <a:spcBef>
                <a:spcPts val="1000"/>
              </a:spcBef>
            </a:pPr>
            <a:endParaRPr lang="en-US" sz="1100" dirty="0">
              <a:solidFill>
                <a:prstClr val="black"/>
              </a:solidFill>
            </a:endParaRPr>
          </a:p>
        </p:txBody>
      </p:sp>
    </p:spTree>
    <p:extLst>
      <p:ext uri="{BB962C8B-B14F-4D97-AF65-F5344CB8AC3E}">
        <p14:creationId xmlns:p14="http://schemas.microsoft.com/office/powerpoint/2010/main" val="226564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HS Safewards Presentation template.pot [Compatibility Mode]" id="{40503164-3BE1-4930-AA91-58F5DF5BEAEA}" vid="{0A7ACF4F-89D8-4DE1-BFF5-41CC76667738}"/>
    </a:ext>
  </a:extLst>
</a:theme>
</file>

<file path=ppt/theme/theme2.xml><?xml version="1.0" encoding="utf-8"?>
<a:theme xmlns:a="http://schemas.openxmlformats.org/drawingml/2006/main" name="1_DHHS Safewards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HS Safewards Presentation template.pot [Compatibility Mode]" id="{40503164-3BE1-4930-AA91-58F5DF5BEAEA}" vid="{0A7ACF4F-89D8-4DE1-BFF5-41CC766677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1353</Words>
  <Application>Microsoft Office PowerPoint</Application>
  <PresentationFormat>On-screen Show (4:3)</PresentationFormat>
  <Paragraphs>240</Paragraphs>
  <Slides>14</Slides>
  <Notes>12</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DHHS Safewards Presentation template</vt:lpstr>
      <vt:lpstr>1_DHHS Safewards Presentation template</vt:lpstr>
      <vt:lpstr>Office Theme</vt:lpstr>
      <vt:lpstr>Positive words Refresher </vt:lpstr>
      <vt:lpstr>PowerPoint Presentation</vt:lpstr>
      <vt:lpstr>Background and aims</vt:lpstr>
      <vt:lpstr>Positive words and the Safewards model</vt:lpstr>
      <vt:lpstr>Handover in practice </vt:lpstr>
      <vt:lpstr>Safewards approach to handover </vt:lpstr>
      <vt:lpstr>Task: Using psychological explanations </vt:lpstr>
      <vt:lpstr>Task: Examples of negative words and phrases</vt:lpstr>
      <vt:lpstr>Using positive comments</vt:lpstr>
      <vt:lpstr>Role of the intervention leads  </vt:lpstr>
      <vt:lpstr>Task: Why did you choose to work in mental health?</vt:lpstr>
      <vt:lpstr>Video: The power of words</vt:lpstr>
      <vt:lpstr>Positive words fidelity</vt:lpstr>
      <vt:lpstr>Positive words adjustments</vt:lpstr>
    </vt:vector>
  </TitlesOfParts>
  <Company>Victorian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words Refresher </dc:title>
  <dc:creator>Rachel Gwyther</dc:creator>
  <cp:lastModifiedBy>Rachel Gwyther</cp:lastModifiedBy>
  <cp:revision>2</cp:revision>
  <dcterms:created xsi:type="dcterms:W3CDTF">2017-07-12T04:16:53Z</dcterms:created>
  <dcterms:modified xsi:type="dcterms:W3CDTF">2017-07-13T04:10:50Z</dcterms:modified>
</cp:coreProperties>
</file>