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3"/>
  </p:notesMasterIdLst>
  <p:sldIdLst>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F7B55B-BD59-4123-8FA7-4AAC14DFB1CC}" type="datetimeFigureOut">
              <a:rPr lang="en-AU" smtClean="0"/>
              <a:t>13/07/2017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105CB5-985F-4E82-ADC8-8E2441B8AE0F}" type="slidenum">
              <a:rPr lang="en-AU" smtClean="0"/>
              <a:t>‹#›</a:t>
            </a:fld>
            <a:endParaRPr lang="en-AU"/>
          </a:p>
        </p:txBody>
      </p:sp>
    </p:spTree>
    <p:extLst>
      <p:ext uri="{BB962C8B-B14F-4D97-AF65-F5344CB8AC3E}">
        <p14:creationId xmlns:p14="http://schemas.microsoft.com/office/powerpoint/2010/main" val="187690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Provide a brief overview of Reassurance</a:t>
            </a:r>
          </a:p>
          <a:p>
            <a:r>
              <a:rPr lang="en-AU" altLang="en-US"/>
              <a:t>http://www.safewards.net/interventions/reassurance</a:t>
            </a:r>
          </a:p>
          <a:p>
            <a:endParaRPr lang="en-US"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572" indent="-288297">
              <a:spcBef>
                <a:spcPct val="30000"/>
              </a:spcBef>
              <a:defRPr sz="1200">
                <a:solidFill>
                  <a:schemeClr val="tx1"/>
                </a:solidFill>
                <a:latin typeface="Calibri" panose="020F0502020204030204" pitchFamily="34" charset="0"/>
                <a:ea typeface="MS PGothic" panose="020B0600070205080204" pitchFamily="34" charset="-128"/>
              </a:defRPr>
            </a:lvl2pPr>
            <a:lvl3pPr marL="1153187" indent="-230637">
              <a:spcBef>
                <a:spcPct val="30000"/>
              </a:spcBef>
              <a:defRPr sz="1200">
                <a:solidFill>
                  <a:schemeClr val="tx1"/>
                </a:solidFill>
                <a:latin typeface="Calibri" panose="020F0502020204030204" pitchFamily="34" charset="0"/>
                <a:ea typeface="MS PGothic" panose="020B0600070205080204" pitchFamily="34" charset="-128"/>
              </a:defRPr>
            </a:lvl3pPr>
            <a:lvl4pPr marL="1614462" indent="-230637">
              <a:spcBef>
                <a:spcPct val="30000"/>
              </a:spcBef>
              <a:defRPr sz="1200">
                <a:solidFill>
                  <a:schemeClr val="tx1"/>
                </a:solidFill>
                <a:latin typeface="Calibri" panose="020F0502020204030204" pitchFamily="34" charset="0"/>
                <a:ea typeface="MS PGothic" panose="020B0600070205080204" pitchFamily="34" charset="-128"/>
              </a:defRPr>
            </a:lvl4pPr>
            <a:lvl5pPr marL="2075737" indent="-230637">
              <a:spcBef>
                <a:spcPct val="30000"/>
              </a:spcBef>
              <a:defRPr sz="1200">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DE94B63-8149-436A-86FB-70DF047CDD6D}" type="slidenum">
              <a:rPr lang="en-US" altLang="en-US">
                <a:solidFill>
                  <a:srgbClr val="000000"/>
                </a:solidFill>
              </a:rPr>
              <a:pPr>
                <a:spcBef>
                  <a:spcPct val="0"/>
                </a:spcBef>
              </a:pPr>
              <a:t>1</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Taken from a PowerPoint from a presentation by Professor Len Bowers </a:t>
            </a:r>
          </a:p>
          <a:p>
            <a:pPr eaLnBrk="1" hangingPunct="1">
              <a:spcBef>
                <a:spcPct val="0"/>
              </a:spcBef>
            </a:pPr>
            <a:endParaRPr lang="en-US" altLang="en-US"/>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572" indent="-288297">
              <a:spcBef>
                <a:spcPct val="30000"/>
              </a:spcBef>
              <a:defRPr sz="1200">
                <a:solidFill>
                  <a:schemeClr val="tx1"/>
                </a:solidFill>
                <a:latin typeface="Calibri" panose="020F0502020204030204" pitchFamily="34" charset="0"/>
                <a:ea typeface="MS PGothic" panose="020B0600070205080204" pitchFamily="34" charset="-128"/>
              </a:defRPr>
            </a:lvl2pPr>
            <a:lvl3pPr marL="1153187" indent="-230637">
              <a:spcBef>
                <a:spcPct val="30000"/>
              </a:spcBef>
              <a:defRPr sz="1200">
                <a:solidFill>
                  <a:schemeClr val="tx1"/>
                </a:solidFill>
                <a:latin typeface="Calibri" panose="020F0502020204030204" pitchFamily="34" charset="0"/>
                <a:ea typeface="MS PGothic" panose="020B0600070205080204" pitchFamily="34" charset="-128"/>
              </a:defRPr>
            </a:lvl3pPr>
            <a:lvl4pPr marL="1614462" indent="-230637">
              <a:spcBef>
                <a:spcPct val="30000"/>
              </a:spcBef>
              <a:defRPr sz="1200">
                <a:solidFill>
                  <a:schemeClr val="tx1"/>
                </a:solidFill>
                <a:latin typeface="Calibri" panose="020F0502020204030204" pitchFamily="34" charset="0"/>
                <a:ea typeface="MS PGothic" panose="020B0600070205080204" pitchFamily="34" charset="-128"/>
              </a:defRPr>
            </a:lvl4pPr>
            <a:lvl5pPr marL="2075737" indent="-230637">
              <a:spcBef>
                <a:spcPct val="30000"/>
              </a:spcBef>
              <a:defRPr sz="1200">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3F5C28D-E2F5-42BA-ABA7-2B8B1EB8B1D8}" type="slidenum">
              <a:rPr lang="en-US" altLang="en-US">
                <a:solidFill>
                  <a:srgbClr val="000000"/>
                </a:solidFill>
              </a:rPr>
              <a:pPr>
                <a:spcBef>
                  <a:spcPct val="0"/>
                </a:spcBef>
              </a:pPr>
              <a:t>19</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Taken from a PowerPoint from a presentation by Professor Len Bowers </a:t>
            </a:r>
          </a:p>
          <a:p>
            <a:endParaRPr lang="en-AU"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17E5C70-AD0B-4472-A79D-D142C1EF0C01}" type="slidenum">
              <a:rPr lang="en-US" altLang="en-US">
                <a:solidFill>
                  <a:prstClr val="black"/>
                </a:solidFill>
              </a:rPr>
              <a:pPr/>
              <a:t>20</a:t>
            </a:fld>
            <a:endParaRPr lang="en-US" altLang="en-US">
              <a:solidFill>
                <a:prstClr val="black"/>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 quick</a:t>
            </a:r>
            <a:r>
              <a:rPr lang="en-US" baseline="0" dirty="0" smtClean="0"/>
              <a:t> refresh of the model (see model refresher slides)</a:t>
            </a:r>
          </a:p>
          <a:p>
            <a:r>
              <a:rPr lang="en-US" baseline="0" dirty="0" smtClean="0"/>
              <a:t>Where/how does MHM fit into the model?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are the flashpoints and why?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are the staff modifiers?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http://www.safewards.net/model/technical </a:t>
            </a:r>
          </a:p>
          <a:p>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Ask learners</a:t>
            </a:r>
            <a:r>
              <a:rPr lang="en-US" altLang="en-US" baseline="0" dirty="0"/>
              <a:t> to identify which domain/s are relevant to each dot point</a:t>
            </a:r>
            <a:endParaRPr lang="en-US" altLang="en-US" dirty="0"/>
          </a:p>
          <a:p>
            <a:pPr eaLnBrk="1" hangingPunct="1">
              <a:spcBef>
                <a:spcPct val="0"/>
              </a:spcBef>
            </a:pPr>
            <a:endParaRPr lang="en-US"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572" indent="-288297">
              <a:spcBef>
                <a:spcPct val="30000"/>
              </a:spcBef>
              <a:defRPr sz="1200">
                <a:solidFill>
                  <a:schemeClr val="tx1"/>
                </a:solidFill>
                <a:latin typeface="Calibri" panose="020F0502020204030204" pitchFamily="34" charset="0"/>
                <a:ea typeface="MS PGothic" panose="020B0600070205080204" pitchFamily="34" charset="-128"/>
              </a:defRPr>
            </a:lvl2pPr>
            <a:lvl3pPr marL="1153187" indent="-230637">
              <a:spcBef>
                <a:spcPct val="30000"/>
              </a:spcBef>
              <a:defRPr sz="1200">
                <a:solidFill>
                  <a:schemeClr val="tx1"/>
                </a:solidFill>
                <a:latin typeface="Calibri" panose="020F0502020204030204" pitchFamily="34" charset="0"/>
                <a:ea typeface="MS PGothic" panose="020B0600070205080204" pitchFamily="34" charset="-128"/>
              </a:defRPr>
            </a:lvl3pPr>
            <a:lvl4pPr marL="1614462" indent="-230637">
              <a:spcBef>
                <a:spcPct val="30000"/>
              </a:spcBef>
              <a:defRPr sz="1200">
                <a:solidFill>
                  <a:schemeClr val="tx1"/>
                </a:solidFill>
                <a:latin typeface="Calibri" panose="020F0502020204030204" pitchFamily="34" charset="0"/>
                <a:ea typeface="MS PGothic" panose="020B0600070205080204" pitchFamily="34" charset="-128"/>
              </a:defRPr>
            </a:lvl4pPr>
            <a:lvl5pPr marL="2075737" indent="-230637">
              <a:spcBef>
                <a:spcPct val="30000"/>
              </a:spcBef>
              <a:defRPr sz="1200">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226DAE6-4396-4FE8-B006-5656C04328D5}" type="slidenum">
              <a:rPr lang="en-US" altLang="en-US">
                <a:solidFill>
                  <a:srgbClr val="000000"/>
                </a:solidFill>
              </a:rPr>
              <a:pPr>
                <a:spcBef>
                  <a:spcPct val="0"/>
                </a:spcBef>
              </a:pPr>
              <a:t>7</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solidFill>
                  <a:srgbClr val="FF0000"/>
                </a:solidFill>
              </a:rPr>
              <a:t>See Appendix in the Handbook: Activity templates “walking in someone else’s shoes” </a:t>
            </a:r>
          </a:p>
          <a:p>
            <a:endParaRPr lang="en-AU" altLang="en-US" b="1" dirty="0">
              <a:solidFill>
                <a:srgbClr val="FF0000"/>
              </a:solidFill>
            </a:endParaRPr>
          </a:p>
          <a:p>
            <a:r>
              <a:rPr lang="en-AU" altLang="en-US" dirty="0"/>
              <a:t>Laminate each of the examples (according to the number you have in the workshop) and have them cut to size before the training. Hand out a card to each of the participants (ensuring that at least one person gets a card which states they have a mental illness) and ask people to not reveal to each other what is on their card.</a:t>
            </a:r>
          </a:p>
          <a:p>
            <a:r>
              <a:rPr lang="en-AU" altLang="en-US" dirty="0"/>
              <a:t>Ask everyone to gather at one end of the room. </a:t>
            </a:r>
          </a:p>
          <a:p>
            <a:r>
              <a:rPr lang="en-AU" altLang="en-US" dirty="0"/>
              <a:t>Ask participants to take a step forward if they can answer yes to the question.</a:t>
            </a:r>
          </a:p>
          <a:p>
            <a:r>
              <a:rPr lang="en-AU" altLang="en-US" dirty="0"/>
              <a:t>Read the questions out one by one.  </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B89E095-58D5-487B-8FB2-637669DE25E2}" type="slidenum">
              <a:rPr lang="en-US" altLang="en-US">
                <a:solidFill>
                  <a:srgbClr val="000000"/>
                </a:solidFill>
              </a:rPr>
              <a:pPr/>
              <a:t>9</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Continue reading all of the questions one  by one. Once you have read all of the questions ask the people who have not moved forward far to reveal what is on their card.</a:t>
            </a:r>
          </a:p>
          <a:p>
            <a:r>
              <a:rPr lang="en-AU" altLang="en-US" dirty="0"/>
              <a:t>Discuss how they felt, and how the others who moved forward felt. Here you can discuss the impact of stigma/shame/fear/sadness. </a:t>
            </a:r>
          </a:p>
          <a:p>
            <a:endParaRPr lang="en-AU" altLang="en-US" dirty="0"/>
          </a:p>
          <a:p>
            <a:r>
              <a:rPr lang="en-AU" altLang="en-US" dirty="0"/>
              <a:t>Discuss how this activity aimed to reinforce the powerful impact of stigma (an outside hospital originating domain) on how people might react to stressful situations.</a:t>
            </a:r>
          </a:p>
          <a:p>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572" indent="-288297">
              <a:spcBef>
                <a:spcPct val="30000"/>
              </a:spcBef>
              <a:defRPr sz="1200">
                <a:solidFill>
                  <a:schemeClr val="tx1"/>
                </a:solidFill>
                <a:latin typeface="Calibri" panose="020F0502020204030204" pitchFamily="34" charset="0"/>
                <a:ea typeface="MS PGothic" panose="020B0600070205080204" pitchFamily="34" charset="-128"/>
              </a:defRPr>
            </a:lvl2pPr>
            <a:lvl3pPr marL="1153187" indent="-230637">
              <a:spcBef>
                <a:spcPct val="30000"/>
              </a:spcBef>
              <a:defRPr sz="1200">
                <a:solidFill>
                  <a:schemeClr val="tx1"/>
                </a:solidFill>
                <a:latin typeface="Calibri" panose="020F0502020204030204" pitchFamily="34" charset="0"/>
                <a:ea typeface="MS PGothic" panose="020B0600070205080204" pitchFamily="34" charset="-128"/>
              </a:defRPr>
            </a:lvl3pPr>
            <a:lvl4pPr marL="1614462" indent="-230637">
              <a:spcBef>
                <a:spcPct val="30000"/>
              </a:spcBef>
              <a:defRPr sz="1200">
                <a:solidFill>
                  <a:schemeClr val="tx1"/>
                </a:solidFill>
                <a:latin typeface="Calibri" panose="020F0502020204030204" pitchFamily="34" charset="0"/>
                <a:ea typeface="MS PGothic" panose="020B0600070205080204" pitchFamily="34" charset="-128"/>
              </a:defRPr>
            </a:lvl4pPr>
            <a:lvl5pPr marL="2075737" indent="-230637">
              <a:spcBef>
                <a:spcPct val="30000"/>
              </a:spcBef>
              <a:defRPr sz="1200">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383423E-3035-42B7-865F-677DF855F1C5}" type="slidenum">
              <a:rPr lang="en-US" altLang="en-US">
                <a:solidFill>
                  <a:srgbClr val="000000"/>
                </a:solidFill>
              </a:rPr>
              <a:pPr>
                <a:spcBef>
                  <a:spcPct val="0"/>
                </a:spcBef>
              </a:pPr>
              <a:t>10</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Discuss some of the potentially anxiety provoking events listed here - ask the participants to give some examples from their ward. </a:t>
            </a:r>
          </a:p>
          <a:p>
            <a:pPr eaLnBrk="1" hangingPunct="1">
              <a:spcBef>
                <a:spcPct val="0"/>
              </a:spcBef>
            </a:pPr>
            <a:r>
              <a:rPr lang="en-AU" altLang="en-US"/>
              <a:t>http://www.safewards.net/interventions/reassurance</a:t>
            </a:r>
          </a:p>
          <a:p>
            <a:pPr eaLnBrk="1" hangingPunct="1">
              <a:spcBef>
                <a:spcPct val="0"/>
              </a:spcBef>
            </a:pPr>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572" indent="-288297">
              <a:spcBef>
                <a:spcPct val="30000"/>
              </a:spcBef>
              <a:defRPr sz="1200">
                <a:solidFill>
                  <a:schemeClr val="tx1"/>
                </a:solidFill>
                <a:latin typeface="Calibri" panose="020F0502020204030204" pitchFamily="34" charset="0"/>
                <a:ea typeface="MS PGothic" panose="020B0600070205080204" pitchFamily="34" charset="-128"/>
              </a:defRPr>
            </a:lvl2pPr>
            <a:lvl3pPr marL="1153187" indent="-230637">
              <a:spcBef>
                <a:spcPct val="30000"/>
              </a:spcBef>
              <a:defRPr sz="1200">
                <a:solidFill>
                  <a:schemeClr val="tx1"/>
                </a:solidFill>
                <a:latin typeface="Calibri" panose="020F0502020204030204" pitchFamily="34" charset="0"/>
                <a:ea typeface="MS PGothic" panose="020B0600070205080204" pitchFamily="34" charset="-128"/>
              </a:defRPr>
            </a:lvl3pPr>
            <a:lvl4pPr marL="1614462" indent="-230637">
              <a:spcBef>
                <a:spcPct val="30000"/>
              </a:spcBef>
              <a:defRPr sz="1200">
                <a:solidFill>
                  <a:schemeClr val="tx1"/>
                </a:solidFill>
                <a:latin typeface="Calibri" panose="020F0502020204030204" pitchFamily="34" charset="0"/>
                <a:ea typeface="MS PGothic" panose="020B0600070205080204" pitchFamily="34" charset="-128"/>
              </a:defRPr>
            </a:lvl4pPr>
            <a:lvl5pPr marL="2075737" indent="-230637">
              <a:spcBef>
                <a:spcPct val="30000"/>
              </a:spcBef>
              <a:defRPr sz="1200">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78F9FB5-DCF2-4C86-ADF4-5B688274465C}" type="slidenum">
              <a:rPr lang="en-US" altLang="en-US">
                <a:solidFill>
                  <a:srgbClr val="000000"/>
                </a:solidFill>
              </a:rPr>
              <a:pPr>
                <a:spcBef>
                  <a:spcPct val="0"/>
                </a:spcBef>
              </a:pPr>
              <a:t>12</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http://www.safewards.net/interventions/reassurance</a:t>
            </a:r>
          </a:p>
          <a:p>
            <a:endParaRPr lang="en-US" altLang="en-US"/>
          </a:p>
          <a:p>
            <a:r>
              <a:rPr lang="en-US" altLang="en-US"/>
              <a:t>Important to emphasize here that this intervention can be done without breaking confidentiality.</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572" indent="-288297">
              <a:spcBef>
                <a:spcPct val="30000"/>
              </a:spcBef>
              <a:defRPr sz="1200">
                <a:solidFill>
                  <a:schemeClr val="tx1"/>
                </a:solidFill>
                <a:latin typeface="Calibri" panose="020F0502020204030204" pitchFamily="34" charset="0"/>
                <a:ea typeface="MS PGothic" panose="020B0600070205080204" pitchFamily="34" charset="-128"/>
              </a:defRPr>
            </a:lvl2pPr>
            <a:lvl3pPr marL="1153187" indent="-230637">
              <a:spcBef>
                <a:spcPct val="30000"/>
              </a:spcBef>
              <a:defRPr sz="1200">
                <a:solidFill>
                  <a:schemeClr val="tx1"/>
                </a:solidFill>
                <a:latin typeface="Calibri" panose="020F0502020204030204" pitchFamily="34" charset="0"/>
                <a:ea typeface="MS PGothic" panose="020B0600070205080204" pitchFamily="34" charset="-128"/>
              </a:defRPr>
            </a:lvl3pPr>
            <a:lvl4pPr marL="1614462" indent="-230637">
              <a:spcBef>
                <a:spcPct val="30000"/>
              </a:spcBef>
              <a:defRPr sz="1200">
                <a:solidFill>
                  <a:schemeClr val="tx1"/>
                </a:solidFill>
                <a:latin typeface="Calibri" panose="020F0502020204030204" pitchFamily="34" charset="0"/>
                <a:ea typeface="MS PGothic" panose="020B0600070205080204" pitchFamily="34" charset="-128"/>
              </a:defRPr>
            </a:lvl4pPr>
            <a:lvl5pPr marL="2075737" indent="-230637">
              <a:spcBef>
                <a:spcPct val="30000"/>
              </a:spcBef>
              <a:defRPr sz="1200">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68F13C4-196B-4315-859B-76B9D987D177}" type="slidenum">
              <a:rPr lang="en-US" altLang="en-US">
                <a:solidFill>
                  <a:srgbClr val="000000"/>
                </a:solidFill>
              </a:rPr>
              <a:pPr>
                <a:spcBef>
                  <a:spcPct val="0"/>
                </a:spcBef>
              </a:pPr>
              <a:t>13</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The more time you spend with patients in a caring and meaningful way can reduce fear and anxiety</a:t>
            </a:r>
          </a:p>
          <a:p>
            <a:endParaRPr lang="en-AU" altLang="en-US"/>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AC80321-2F6C-4A27-AF32-0AD8DC7F87D9}" type="slidenum">
              <a:rPr lang="en-US" altLang="en-US">
                <a:solidFill>
                  <a:srgbClr val="000000"/>
                </a:solidFill>
              </a:rPr>
              <a:pPr/>
              <a:t>16</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The more time you spend with patients in a caring and meaningful way can reduce fear and anxiety</a:t>
            </a:r>
          </a:p>
          <a:p>
            <a:endParaRPr lang="en-AU"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4CCF298-37F9-4349-A6C4-5BB3266B2D99}" type="slidenum">
              <a:rPr lang="en-US" altLang="en-US">
                <a:solidFill>
                  <a:srgbClr val="000000"/>
                </a:solidFill>
              </a:rPr>
              <a:pPr/>
              <a:t>18</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48093"/>
            <a:ext cx="6513072" cy="1577163"/>
          </a:xfrm>
        </p:spPr>
        <p:txBody>
          <a:bodyPr anchor="b">
            <a:noAutofit/>
          </a:bodyPr>
          <a:lstStyle>
            <a:lvl1pPr>
              <a:defRPr sz="32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291907"/>
            <a:ext cx="717144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4178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0278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39593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1866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96247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7894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rgbClr val="FFFFFF"/>
                </a:solidFill>
                <a:latin typeface="+mn-lt"/>
              </a:defRPr>
            </a:lvl1pPr>
          </a:lstStyle>
          <a:p>
            <a:r>
              <a:rPr lang="en-US" dirty="0"/>
              <a:t>Click to edit Master title style</a:t>
            </a:r>
          </a:p>
        </p:txBody>
      </p:sp>
      <p:sp>
        <p:nvSpPr>
          <p:cNvPr id="3" name="Content Placeholder 2"/>
          <p:cNvSpPr>
            <a:spLocks noGrp="1"/>
          </p:cNvSpPr>
          <p:nvPr>
            <p:ph idx="1"/>
          </p:nvPr>
        </p:nvSpPr>
        <p:spPr>
          <a:xfrm>
            <a:off x="539750" y="1619250"/>
            <a:ext cx="8243888" cy="4854797"/>
          </a:xfrm>
        </p:spPr>
        <p:txBody>
          <a:bodyPr/>
          <a:lstStyle>
            <a:lvl1pPr marL="0" indent="0">
              <a:lnSpc>
                <a:spcPct val="110000"/>
              </a:lnSpc>
              <a:defRPr baseline="0"/>
            </a:lvl1pPr>
            <a:lvl2pPr marL="0" indent="0">
              <a:lnSpc>
                <a:spcPct val="110000"/>
              </a:lnSpc>
              <a:defRPr sz="2400"/>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B9D487AD-84C4-47AB-AB4A-8AA7997A8B2B}" type="datetime4">
              <a:rPr lang="en-AU"/>
              <a:pPr>
                <a:defRPr/>
              </a:pPr>
              <a:t>13 July 2017</a:t>
            </a:fld>
            <a:endParaRPr lang="en-AU"/>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AU"/>
          </a:p>
        </p:txBody>
      </p:sp>
      <p:sp>
        <p:nvSpPr>
          <p:cNvPr id="6" name="Slide Number Placeholder 5"/>
          <p:cNvSpPr>
            <a:spLocks noGrp="1"/>
          </p:cNvSpPr>
          <p:nvPr>
            <p:ph type="sldNum" sz="quarter" idx="12"/>
          </p:nvPr>
        </p:nvSpPr>
        <p:spPr>
          <a:xfrm>
            <a:off x="8243888" y="6480175"/>
            <a:ext cx="539750" cy="374650"/>
          </a:xfrm>
        </p:spPr>
        <p:txBody>
          <a:bodyPr/>
          <a:lstStyle>
            <a:lvl1pPr>
              <a:defRPr>
                <a:latin typeface="Calibri" panose="020F0502020204030204" pitchFamily="34" charset="0"/>
              </a:defRPr>
            </a:lvl1pPr>
          </a:lstStyle>
          <a:p>
            <a:fld id="{D2B5A945-1A6A-44EE-8383-841C04706967}" type="slidenum">
              <a:rPr lang="en-AU" altLang="en-US"/>
              <a:pPr/>
              <a:t>‹#›</a:t>
            </a:fld>
            <a:endParaRPr lang="en-AU" altLang="en-US"/>
          </a:p>
        </p:txBody>
      </p:sp>
    </p:spTree>
    <p:extLst>
      <p:ext uri="{BB962C8B-B14F-4D97-AF65-F5344CB8AC3E}">
        <p14:creationId xmlns:p14="http://schemas.microsoft.com/office/powerpoint/2010/main" val="199884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MS PGothic" pitchFamily="34" charset="-128"/>
              </a:defRPr>
            </a:lvl1pPr>
          </a:lstStyle>
          <a:p>
            <a:pPr>
              <a:defRPr/>
            </a:pPr>
            <a:fld id="{C1B2C3CE-33F3-4D0B-8919-796A752D53F4}" type="datetimeFigureOut">
              <a:rPr lang="en-US"/>
              <a:pPr>
                <a:defRPr/>
              </a:pPr>
              <a:t>7/13/2017</a:t>
            </a:fld>
            <a:endParaRPr lang="en-US"/>
          </a:p>
        </p:txBody>
      </p:sp>
      <p:sp>
        <p:nvSpPr>
          <p:cNvPr id="3"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D3EEF2FF-14C4-44DB-800B-2001A9D3A48B}" type="slidenum">
              <a:rPr lang="en-US" altLang="en-US"/>
              <a:pPr/>
              <a:t>‹#›</a:t>
            </a:fld>
            <a:endParaRPr lang="en-US" altLang="en-US"/>
          </a:p>
        </p:txBody>
      </p:sp>
    </p:spTree>
    <p:extLst>
      <p:ext uri="{BB962C8B-B14F-4D97-AF65-F5344CB8AC3E}">
        <p14:creationId xmlns:p14="http://schemas.microsoft.com/office/powerpoint/2010/main" val="2934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311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0658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1274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6163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8197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25341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269875"/>
            <a:ext cx="71993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39750" y="1619250"/>
            <a:ext cx="824388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6119813" y="6480175"/>
            <a:ext cx="1800225" cy="374650"/>
          </a:xfrm>
          <a:prstGeom prst="rect">
            <a:avLst/>
          </a:prstGeom>
        </p:spPr>
        <p:txBody>
          <a:bodyPr vert="horz" lIns="0" tIns="0" rIns="0" bIns="0" rtlCol="0" anchor="t" anchorCtr="0"/>
          <a:lstStyle>
            <a:lvl1pPr algn="r">
              <a:defRPr sz="1200">
                <a:solidFill>
                  <a:prstClr val="black">
                    <a:lumMod val="65000"/>
                    <a:lumOff val="35000"/>
                  </a:prstClr>
                </a:solidFill>
                <a:latin typeface="Arial" panose="020B0604020202020204" pitchFamily="34" charset="0"/>
                <a:ea typeface="ＭＳ Ｐゴシック" pitchFamily="34" charset="-128"/>
              </a:defRPr>
            </a:lvl1pPr>
          </a:lstStyle>
          <a:p>
            <a:pPr defTabSz="457200" eaLnBrk="0" fontAlgn="base" hangingPunct="0">
              <a:spcBef>
                <a:spcPct val="0"/>
              </a:spcBef>
              <a:spcAft>
                <a:spcPct val="0"/>
              </a:spcAft>
              <a:defRPr/>
            </a:pPr>
            <a:fld id="{D2B8AD2C-0B6C-437D-9E4E-8233EF79896B}" type="datetime4">
              <a:rPr lang="en-AU"/>
              <a:pPr defTabSz="457200" eaLnBrk="0" fontAlgn="base" hangingPunct="0">
                <a:spcBef>
                  <a:spcPct val="0"/>
                </a:spcBef>
                <a:spcAft>
                  <a:spcPct val="0"/>
                </a:spcAft>
                <a:defRPr/>
              </a:pPr>
              <a:t>13 July 2017</a:t>
            </a:fld>
            <a:endParaRPr lang="en-AU"/>
          </a:p>
        </p:txBody>
      </p:sp>
      <p:sp>
        <p:nvSpPr>
          <p:cNvPr id="3" name="Footer Placeholder 2"/>
          <p:cNvSpPr>
            <a:spLocks noGrp="1"/>
          </p:cNvSpPr>
          <p:nvPr>
            <p:ph type="ftr" sz="quarter" idx="3"/>
          </p:nvPr>
        </p:nvSpPr>
        <p:spPr>
          <a:xfrm>
            <a:off x="539750" y="6480175"/>
            <a:ext cx="5400675" cy="374650"/>
          </a:xfrm>
          <a:prstGeom prst="rect">
            <a:avLst/>
          </a:prstGeom>
        </p:spPr>
        <p:txBody>
          <a:bodyPr vert="horz" lIns="0" tIns="0" rIns="0" bIns="0" rtlCol="0" anchor="t" anchorCtr="0"/>
          <a:lstStyle>
            <a:lvl1pPr algn="l">
              <a:defRPr sz="1200">
                <a:solidFill>
                  <a:prstClr val="black">
                    <a:lumMod val="65000"/>
                    <a:lumOff val="35000"/>
                  </a:prstClr>
                </a:solidFill>
                <a:latin typeface="Arial" panose="020B0604020202020204" pitchFamily="34" charset="0"/>
                <a:ea typeface="ＭＳ Ｐゴシック" pitchFamily="34" charset="-128"/>
              </a:defRPr>
            </a:lvl1pPr>
          </a:lstStyle>
          <a:p>
            <a:pPr defTabSz="457200" eaLnBrk="0" fontAlgn="base" hangingPunct="0">
              <a:spcBef>
                <a:spcPct val="0"/>
              </a:spcBef>
              <a:spcAft>
                <a:spcPct val="0"/>
              </a:spcAft>
              <a:defRPr/>
            </a:pPr>
            <a:endParaRPr lang="en-AU"/>
          </a:p>
        </p:txBody>
      </p:sp>
      <p:sp>
        <p:nvSpPr>
          <p:cNvPr id="4" name="Slide Number Placeholder 3"/>
          <p:cNvSpPr>
            <a:spLocks noGrp="1"/>
          </p:cNvSpPr>
          <p:nvPr>
            <p:ph type="sldNum" sz="quarter" idx="4"/>
          </p:nvPr>
        </p:nvSpPr>
        <p:spPr>
          <a:xfrm>
            <a:off x="8243888" y="6486525"/>
            <a:ext cx="539750"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latin typeface="Arial" panose="020B0604020202020204" pitchFamily="34" charset="0"/>
              </a:defRPr>
            </a:lvl1pPr>
          </a:lstStyle>
          <a:p>
            <a:pPr defTabSz="457200" eaLnBrk="0" fontAlgn="base" hangingPunct="0">
              <a:spcBef>
                <a:spcPct val="0"/>
              </a:spcBef>
              <a:spcAft>
                <a:spcPct val="0"/>
              </a:spcAft>
            </a:pPr>
            <a:fld id="{CF5D115A-4316-479D-BA2F-2DF61C24297B}" type="slidenum">
              <a:rPr lang="en-AU" altLang="en-US">
                <a:ea typeface="MS PGothic" panose="020B0600070205080204" pitchFamily="34" charset="-128"/>
              </a:rPr>
              <a:pPr defTabSz="457200" eaLnBrk="0" fontAlgn="base" hangingPunct="0">
                <a:spcBef>
                  <a:spcPct val="0"/>
                </a:spcBef>
                <a:spcAft>
                  <a:spcPct val="0"/>
                </a:spcAft>
              </a:pPr>
              <a:t>‹#›</a:t>
            </a:fld>
            <a:endParaRPr lang="en-AU" altLang="en-US">
              <a:ea typeface="MS PGothic" panose="020B0600070205080204" pitchFamily="34" charset="-128"/>
            </a:endParaRPr>
          </a:p>
        </p:txBody>
      </p:sp>
    </p:spTree>
    <p:extLst>
      <p:ext uri="{BB962C8B-B14F-4D97-AF65-F5344CB8AC3E}">
        <p14:creationId xmlns:p14="http://schemas.microsoft.com/office/powerpoint/2010/main" val="3239764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457200" rtl="0" eaLnBrk="0" fontAlgn="base" hangingPunct="0">
        <a:spcBef>
          <a:spcPct val="0"/>
        </a:spcBef>
        <a:spcAft>
          <a:spcPct val="0"/>
        </a:spcAft>
        <a:defRPr sz="2400" kern="1200">
          <a:solidFill>
            <a:schemeClr val="bg1"/>
          </a:solidFill>
          <a:latin typeface="Arial"/>
          <a:ea typeface="MS PGothic" pitchFamily="34" charset="-128"/>
          <a:cs typeface="Arial"/>
        </a:defRPr>
      </a:lvl1pPr>
      <a:lvl2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0" fontAlgn="base" hangingPunct="0">
        <a:lnSpc>
          <a:spcPct val="110000"/>
        </a:lnSpc>
        <a:spcBef>
          <a:spcPts val="800"/>
        </a:spcBef>
        <a:spcAft>
          <a:spcPts val="800"/>
        </a:spcAft>
        <a:defRPr sz="2200" b="1" kern="1200">
          <a:solidFill>
            <a:srgbClr val="201547"/>
          </a:solidFill>
          <a:latin typeface="+mn-lt"/>
          <a:ea typeface="MS PGothic" pitchFamily="34" charset="-128"/>
          <a:cs typeface="ＭＳ Ｐゴシック" charset="0"/>
        </a:defRPr>
      </a:lvl1pPr>
      <a:lvl2pPr algn="l" defTabSz="457200" rtl="0" eaLnBrk="0" fontAlgn="base" hangingPunct="0">
        <a:lnSpc>
          <a:spcPct val="110000"/>
        </a:lnSpc>
        <a:spcBef>
          <a:spcPct val="0"/>
        </a:spcBef>
        <a:spcAft>
          <a:spcPts val="800"/>
        </a:spcAft>
        <a:defRPr sz="2000" kern="1200">
          <a:solidFill>
            <a:schemeClr val="tx1"/>
          </a:solidFill>
          <a:latin typeface="+mn-lt"/>
          <a:ea typeface="MS PGothic" pitchFamily="34" charset="-128"/>
          <a:cs typeface="+mn-cs"/>
        </a:defRPr>
      </a:lvl2pPr>
      <a:lvl3pPr marL="250825"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3pPr>
      <a:lvl4pPr marL="503238"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4pPr>
      <a:lvl5pPr marL="755650"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3969836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1Evwgu369J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1Evwgu369J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83568" y="4005064"/>
            <a:ext cx="6513512" cy="1098550"/>
          </a:xfrm>
        </p:spPr>
        <p:txBody>
          <a:bodyPr/>
          <a:lstStyle/>
          <a:p>
            <a:pPr eaLnBrk="1" hangingPunct="1"/>
            <a:r>
              <a:rPr lang="en-AU" altLang="en-US" sz="2200" dirty="0" smtClean="0">
                <a:latin typeface="Arial" panose="020B0604020202020204" pitchFamily="34" charset="0"/>
                <a:cs typeface="Arial" panose="020B0604020202020204" pitchFamily="34" charset="0"/>
              </a:rPr>
              <a:t>Reassurance Refresher </a:t>
            </a:r>
            <a:endParaRPr lang="en-AU" altLang="en-US" sz="2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5384">
            <a:off x="4888781" y="3351687"/>
            <a:ext cx="3107373" cy="2064834"/>
          </a:xfrm>
          <a:prstGeom prst="rect">
            <a:avLst/>
          </a:prstGeom>
          <a:effectLst/>
        </p:spPr>
      </p:pic>
      <p:sp>
        <p:nvSpPr>
          <p:cNvPr id="4" name="Title 3"/>
          <p:cNvSpPr txBox="1">
            <a:spLocks/>
          </p:cNvSpPr>
          <p:nvPr/>
        </p:nvSpPr>
        <p:spPr bwMode="auto">
          <a:xfrm>
            <a:off x="539552" y="1484784"/>
            <a:ext cx="6513072" cy="15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0" fontAlgn="base" hangingPunct="0">
              <a:spcBef>
                <a:spcPct val="0"/>
              </a:spcBef>
              <a:spcAft>
                <a:spcPct val="0"/>
              </a:spcAft>
              <a:defRPr sz="3200" kern="1200" baseline="0">
                <a:solidFill>
                  <a:schemeClr val="bg1"/>
                </a:solidFill>
                <a:latin typeface="Arial"/>
                <a:ea typeface="MS PGothic" pitchFamily="34" charset="-128"/>
                <a:cs typeface="Arial"/>
              </a:defRPr>
            </a:lvl1pPr>
            <a:lvl2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a:lstStyle>
          <a:p>
            <a:r>
              <a:rPr lang="en-AU" sz="5400" b="1" smtClean="0"/>
              <a:t>Safewards</a:t>
            </a:r>
            <a:endParaRPr lang="en-AU" sz="5400" b="1" dirty="0"/>
          </a:p>
        </p:txBody>
      </p:sp>
    </p:spTree>
    <p:extLst>
      <p:ext uri="{BB962C8B-B14F-4D97-AF65-F5344CB8AC3E}">
        <p14:creationId xmlns:p14="http://schemas.microsoft.com/office/powerpoint/2010/main" val="726756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235491" y="3858922"/>
            <a:ext cx="1690688" cy="288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itle 3"/>
          <p:cNvSpPr>
            <a:spLocks noGrp="1"/>
          </p:cNvSpPr>
          <p:nvPr>
            <p:ph type="title"/>
          </p:nvPr>
        </p:nvSpPr>
        <p:spPr/>
        <p:txBody>
          <a:bodyPr lIns="68580" tIns="34290" rIns="68580" bIns="34290" anchor="t"/>
          <a:lstStyle/>
          <a:p>
            <a:pPr algn="ctr" eaLnBrk="1" hangingPunct="1">
              <a:defRPr/>
            </a:pPr>
            <a:r>
              <a:rPr lang="en-AU" altLang="en-US" b="1" dirty="0">
                <a:solidFill>
                  <a:srgbClr val="21A18D"/>
                </a:solidFill>
                <a:cs typeface="Arial" pitchFamily="34" charset="0"/>
              </a:rPr>
              <a:t>Task: Walk in someone else’s shoes (continued)</a:t>
            </a:r>
            <a:r>
              <a:rPr lang="en-AU" altLang="en-US" sz="1800" dirty="0">
                <a:cs typeface="Arial" pitchFamily="34" charset="0"/>
              </a:rPr>
              <a:t/>
            </a:r>
            <a:br>
              <a:rPr lang="en-AU" altLang="en-US" sz="1800" dirty="0">
                <a:cs typeface="Arial" pitchFamily="34" charset="0"/>
              </a:rPr>
            </a:br>
            <a:endParaRPr lang="en-AU" altLang="en-US" sz="1800" dirty="0">
              <a:cs typeface="Arial" pitchFamily="34" charset="0"/>
            </a:endParaRPr>
          </a:p>
        </p:txBody>
      </p:sp>
      <p:sp>
        <p:nvSpPr>
          <p:cNvPr id="33795" name="Content Placeholder 6"/>
          <p:cNvSpPr>
            <a:spLocks noGrp="1"/>
          </p:cNvSpPr>
          <p:nvPr>
            <p:ph idx="1"/>
          </p:nvPr>
        </p:nvSpPr>
        <p:spPr>
          <a:xfrm>
            <a:off x="539750" y="1619250"/>
            <a:ext cx="7316788" cy="4854575"/>
          </a:xfrm>
        </p:spPr>
        <p:txBody>
          <a:bodyPr lIns="68580" tIns="34290" rIns="68580" bIns="34290"/>
          <a:lstStyle/>
          <a:p>
            <a:pPr lvl="1" eaLnBrk="1" hangingPunct="1">
              <a:defRPr/>
            </a:pPr>
            <a:r>
              <a:rPr lang="en-US" altLang="en-US" sz="2000" b="1" dirty="0">
                <a:ea typeface="ＭＳ Ｐゴシック" charset="0"/>
              </a:rPr>
              <a:t>For those who have only moved a few steps, consider the following:</a:t>
            </a:r>
          </a:p>
          <a:p>
            <a:pPr lvl="1" eaLnBrk="1" hangingPunct="1">
              <a:defRPr/>
            </a:pPr>
            <a:endParaRPr lang="en-AU" altLang="en-US" sz="1050" b="1" dirty="0">
              <a:ea typeface="ＭＳ Ｐゴシック" charset="0"/>
            </a:endParaRPr>
          </a:p>
          <a:p>
            <a:pPr marL="342900" lvl="1" indent="-342900" eaLnBrk="1" hangingPunct="1">
              <a:buFont typeface="Arial" panose="020B0604020202020204" pitchFamily="34" charset="0"/>
              <a:buChar char="•"/>
              <a:defRPr/>
            </a:pPr>
            <a:r>
              <a:rPr lang="en-US" altLang="en-US" sz="2000" dirty="0">
                <a:ea typeface="ＭＳ Ｐゴシック" charset="0"/>
              </a:rPr>
              <a:t>How would feel at a dinner party if people identified you as this person? </a:t>
            </a:r>
            <a:endParaRPr lang="en-AU" altLang="en-US" sz="2000" dirty="0">
              <a:ea typeface="ＭＳ Ｐゴシック" charset="0"/>
            </a:endParaRPr>
          </a:p>
          <a:p>
            <a:pPr marL="342900" lvl="1" indent="-342900" eaLnBrk="1" hangingPunct="1">
              <a:buFont typeface="Arial" panose="020B0604020202020204" pitchFamily="34" charset="0"/>
              <a:buChar char="•"/>
              <a:defRPr/>
            </a:pPr>
            <a:r>
              <a:rPr lang="en-US" altLang="en-US" sz="2000" dirty="0">
                <a:ea typeface="ＭＳ Ｐゴシック" charset="0"/>
              </a:rPr>
              <a:t>Would people think that you use drugs or alcohol?</a:t>
            </a:r>
            <a:endParaRPr lang="en-AU" altLang="en-US" sz="2000" dirty="0">
              <a:ea typeface="ＭＳ Ｐゴシック" charset="0"/>
            </a:endParaRPr>
          </a:p>
          <a:p>
            <a:pPr marL="342900" lvl="1" indent="-342900" eaLnBrk="1" hangingPunct="1">
              <a:buFont typeface="Arial" panose="020B0604020202020204" pitchFamily="34" charset="0"/>
              <a:buChar char="•"/>
              <a:defRPr/>
            </a:pPr>
            <a:r>
              <a:rPr lang="en-US" altLang="en-US" sz="2000" dirty="0">
                <a:ea typeface="ＭＳ Ｐゴシック" charset="0"/>
              </a:rPr>
              <a:t>How would you be affected by public opinion and media reporting?</a:t>
            </a:r>
            <a:endParaRPr lang="en-AU" altLang="en-US" sz="2000" dirty="0">
              <a:ea typeface="ＭＳ Ｐゴシック" charset="0"/>
            </a:endParaRPr>
          </a:p>
          <a:p>
            <a:pPr marL="342900" lvl="1" indent="-342900" eaLnBrk="1" hangingPunct="1">
              <a:buFont typeface="Arial" panose="020B0604020202020204" pitchFamily="34" charset="0"/>
              <a:buChar char="•"/>
              <a:defRPr/>
            </a:pPr>
            <a:r>
              <a:rPr lang="en-US" altLang="en-US" sz="2000" dirty="0">
                <a:ea typeface="ＭＳ Ｐゴシック" charset="0"/>
              </a:rPr>
              <a:t>Would people use derogatory terms about you? </a:t>
            </a:r>
            <a:endParaRPr lang="en-AU" altLang="en-US" sz="2000" dirty="0">
              <a:ea typeface="ＭＳ Ｐゴシック" charset="0"/>
            </a:endParaRPr>
          </a:p>
          <a:p>
            <a:pPr marL="342900" lvl="1" indent="-342900" eaLnBrk="1" hangingPunct="1">
              <a:buFont typeface="Arial" panose="020B0604020202020204" pitchFamily="34" charset="0"/>
              <a:buChar char="•"/>
              <a:defRPr/>
            </a:pPr>
            <a:r>
              <a:rPr lang="en-US" altLang="en-US" sz="2000" dirty="0">
                <a:ea typeface="ＭＳ Ｐゴシック" charset="0"/>
              </a:rPr>
              <a:t>Would people think that you might be unpredictable even though they don’t know you?</a:t>
            </a:r>
            <a:endParaRPr lang="en-AU" altLang="en-US" sz="2000" dirty="0">
              <a:ea typeface="ＭＳ Ｐゴシック" charset="0"/>
            </a:endParaRPr>
          </a:p>
          <a:p>
            <a:pPr marL="342900" lvl="1" indent="-342900" eaLnBrk="1" hangingPunct="1">
              <a:buFont typeface="Arial" panose="020B0604020202020204" pitchFamily="34" charset="0"/>
              <a:buChar char="•"/>
              <a:defRPr/>
            </a:pPr>
            <a:r>
              <a:rPr lang="en-US" altLang="en-US" sz="2000" dirty="0">
                <a:ea typeface="ＭＳ Ｐゴシック" charset="0"/>
              </a:rPr>
              <a:t>Do people fear you even though they don’t know you?</a:t>
            </a:r>
          </a:p>
        </p:txBody>
      </p:sp>
    </p:spTree>
    <p:extLst>
      <p:ext uri="{BB962C8B-B14F-4D97-AF65-F5344CB8AC3E}">
        <p14:creationId xmlns:p14="http://schemas.microsoft.com/office/powerpoint/2010/main" val="2215255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695"/>
          <a:stretch/>
        </p:blipFill>
        <p:spPr>
          <a:xfrm>
            <a:off x="0" y="1424619"/>
            <a:ext cx="7484533" cy="54360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6349"/>
          <a:stretch/>
        </p:blipFill>
        <p:spPr>
          <a:xfrm flipH="1">
            <a:off x="7484532" y="1417107"/>
            <a:ext cx="1659467" cy="5436000"/>
          </a:xfrm>
          <a:prstGeom prst="rect">
            <a:avLst/>
          </a:prstGeom>
        </p:spPr>
      </p:pic>
      <p:sp>
        <p:nvSpPr>
          <p:cNvPr id="2" name="Title 1"/>
          <p:cNvSpPr>
            <a:spLocks noGrp="1"/>
          </p:cNvSpPr>
          <p:nvPr>
            <p:ph type="title"/>
          </p:nvPr>
        </p:nvSpPr>
        <p:spPr/>
        <p:txBody>
          <a:bodyPr/>
          <a:lstStyle/>
          <a:p>
            <a:r>
              <a:rPr lang="en-AU" b="1" dirty="0">
                <a:solidFill>
                  <a:srgbClr val="21A18D"/>
                </a:solidFill>
                <a:cs typeface="Arial" pitchFamily="34" charset="0"/>
              </a:rPr>
              <a:t>Task discussion</a:t>
            </a:r>
          </a:p>
        </p:txBody>
      </p:sp>
      <p:sp>
        <p:nvSpPr>
          <p:cNvPr id="3" name="Content Placeholder 2"/>
          <p:cNvSpPr>
            <a:spLocks noGrp="1"/>
          </p:cNvSpPr>
          <p:nvPr>
            <p:ph idx="1"/>
          </p:nvPr>
        </p:nvSpPr>
        <p:spPr>
          <a:xfrm>
            <a:off x="4809067" y="1619250"/>
            <a:ext cx="4148666" cy="5238750"/>
          </a:xfrm>
        </p:spPr>
        <p:txBody>
          <a:bodyPr/>
          <a:lstStyle/>
          <a:p>
            <a:r>
              <a:rPr lang="en-AU" sz="2400" b="0" dirty="0">
                <a:solidFill>
                  <a:schemeClr val="bg1"/>
                </a:solidFill>
              </a:rPr>
              <a:t>This activity was a chance to think more deeply about stigma as an ‘outside hospital’ originating domain.</a:t>
            </a:r>
          </a:p>
          <a:p>
            <a:pPr marL="541338" indent="-355600">
              <a:buFont typeface="Arial" panose="020B0604020202020204" pitchFamily="34" charset="0"/>
              <a:buChar char="•"/>
            </a:pPr>
            <a:r>
              <a:rPr lang="en-AU" dirty="0">
                <a:solidFill>
                  <a:schemeClr val="bg1"/>
                </a:solidFill>
              </a:rPr>
              <a:t>How could stigma impact patients’ emotions during an admission?</a:t>
            </a:r>
          </a:p>
          <a:p>
            <a:pPr marL="541338" indent="-355600">
              <a:buFont typeface="Arial" panose="020B0604020202020204" pitchFamily="34" charset="0"/>
              <a:buChar char="•"/>
            </a:pPr>
            <a:r>
              <a:rPr lang="en-AU" dirty="0">
                <a:solidFill>
                  <a:schemeClr val="bg1"/>
                </a:solidFill>
              </a:rPr>
              <a:t>Why do you think we included this activity in the reassurance intervention?</a:t>
            </a:r>
          </a:p>
        </p:txBody>
      </p:sp>
    </p:spTree>
    <p:extLst>
      <p:ext uri="{BB962C8B-B14F-4D97-AF65-F5344CB8AC3E}">
        <p14:creationId xmlns:p14="http://schemas.microsoft.com/office/powerpoint/2010/main" val="2659541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025" r="12670" b="17488"/>
          <a:stretch/>
        </p:blipFill>
        <p:spPr>
          <a:xfrm rot="736005">
            <a:off x="6340490" y="4408954"/>
            <a:ext cx="2797145" cy="2057400"/>
          </a:xfrm>
          <a:prstGeom prst="rect">
            <a:avLst/>
          </a:prstGeom>
        </p:spPr>
      </p:pic>
      <p:sp>
        <p:nvSpPr>
          <p:cNvPr id="56322" name="Title 1"/>
          <p:cNvSpPr>
            <a:spLocks noGrp="1"/>
          </p:cNvSpPr>
          <p:nvPr>
            <p:ph type="title"/>
          </p:nvPr>
        </p:nvSpPr>
        <p:spPr>
          <a:xfrm>
            <a:off x="539750" y="169334"/>
            <a:ext cx="7199313" cy="945092"/>
          </a:xfrm>
        </p:spPr>
        <p:txBody>
          <a:bodyPr lIns="68580" tIns="34290" rIns="68580" bIns="34290" anchor="t"/>
          <a:lstStyle/>
          <a:p>
            <a:pPr algn="ctr" eaLnBrk="1" hangingPunct="1">
              <a:defRPr/>
            </a:pPr>
            <a:r>
              <a:rPr lang="en-US" altLang="en-US" b="1" dirty="0">
                <a:cs typeface="Arial" pitchFamily="34" charset="0"/>
              </a:rPr>
              <a:t>Reassurance in practice</a:t>
            </a:r>
            <a:br>
              <a:rPr lang="en-US" altLang="en-US" b="1" dirty="0">
                <a:cs typeface="Arial" pitchFamily="34" charset="0"/>
              </a:rPr>
            </a:br>
            <a:r>
              <a:rPr lang="en-US" altLang="en-US" sz="2400" dirty="0">
                <a:cs typeface="Arial" pitchFamily="34" charset="0"/>
              </a:rPr>
              <a:t>Common situations requiring reassurance</a:t>
            </a:r>
            <a:endParaRPr lang="en-US" altLang="en-US" dirty="0">
              <a:cs typeface="Arial" pitchFamily="34" charset="0"/>
            </a:endParaRPr>
          </a:p>
        </p:txBody>
      </p:sp>
      <p:sp>
        <p:nvSpPr>
          <p:cNvPr id="25603" name="Content Placeholder 2"/>
          <p:cNvSpPr>
            <a:spLocks noGrp="1"/>
          </p:cNvSpPr>
          <p:nvPr>
            <p:ph idx="1"/>
          </p:nvPr>
        </p:nvSpPr>
        <p:spPr>
          <a:xfrm>
            <a:off x="539749" y="1605803"/>
            <a:ext cx="7931898" cy="4981575"/>
          </a:xfrm>
        </p:spPr>
        <p:txBody>
          <a:bodyPr lIns="68580" tIns="34290" rIns="68580" bIns="34290"/>
          <a:lstStyle/>
          <a:p>
            <a:pPr lvl="1" eaLnBrk="1" hangingPunct="1">
              <a:spcAft>
                <a:spcPct val="0"/>
              </a:spcAft>
            </a:pPr>
            <a:r>
              <a:rPr lang="en-US" altLang="en-US" sz="2000" b="1" dirty="0"/>
              <a:t>Loud shouting/property damage/aggression</a:t>
            </a:r>
            <a:r>
              <a:rPr lang="en-US" altLang="en-US" sz="2000" dirty="0"/>
              <a:t>: May provoke fear that could lead to defensive aggression, absconding, withdrawal and disengagement, suicidality</a:t>
            </a:r>
          </a:p>
          <a:p>
            <a:pPr lvl="1" eaLnBrk="1" hangingPunct="1">
              <a:spcAft>
                <a:spcPct val="0"/>
              </a:spcAft>
            </a:pPr>
            <a:endParaRPr lang="en-US" altLang="en-US" sz="1600" dirty="0"/>
          </a:p>
          <a:p>
            <a:pPr lvl="1" eaLnBrk="1" hangingPunct="1">
              <a:spcAft>
                <a:spcPct val="0"/>
              </a:spcAft>
            </a:pPr>
            <a:r>
              <a:rPr lang="en-US" altLang="en-US" sz="2000" b="1" dirty="0"/>
              <a:t>Self-harm - </a:t>
            </a:r>
            <a:r>
              <a:rPr lang="en-US" altLang="en-US" sz="2000" dirty="0"/>
              <a:t>May provoke similar acts, can be distressing, provoke anger, shame or fear of one’s own internal impulses </a:t>
            </a:r>
          </a:p>
          <a:p>
            <a:pPr lvl="1" eaLnBrk="1" hangingPunct="1">
              <a:spcAft>
                <a:spcPct val="0"/>
              </a:spcAft>
            </a:pPr>
            <a:endParaRPr lang="en-US" altLang="en-US" sz="1600" dirty="0"/>
          </a:p>
          <a:p>
            <a:pPr lvl="1" eaLnBrk="1" hangingPunct="1">
              <a:spcAft>
                <a:spcPct val="0"/>
              </a:spcAft>
            </a:pPr>
            <a:r>
              <a:rPr lang="en-US" altLang="en-US" sz="2000" b="1" dirty="0"/>
              <a:t>Intoxication</a:t>
            </a:r>
            <a:r>
              <a:rPr lang="en-US" altLang="en-US" sz="2000" dirty="0"/>
              <a:t> – May provoke fear about unpredictable behavior and personal safety</a:t>
            </a:r>
          </a:p>
          <a:p>
            <a:pPr lvl="1" eaLnBrk="1" hangingPunct="1">
              <a:spcAft>
                <a:spcPct val="0"/>
              </a:spcAft>
            </a:pPr>
            <a:endParaRPr lang="en-US" altLang="en-US" sz="1600" dirty="0"/>
          </a:p>
          <a:p>
            <a:pPr lvl="1" eaLnBrk="1" hangingPunct="1">
              <a:spcAft>
                <a:spcPct val="0"/>
              </a:spcAft>
            </a:pPr>
            <a:endParaRPr lang="en-US" altLang="en-US" sz="2000" dirty="0"/>
          </a:p>
          <a:p>
            <a:pPr lvl="1" eaLnBrk="1" hangingPunct="1">
              <a:spcAft>
                <a:spcPct val="0"/>
              </a:spcAft>
            </a:pPr>
            <a:endParaRPr lang="en-US" altLang="en-US" sz="2000" dirty="0"/>
          </a:p>
        </p:txBody>
      </p:sp>
      <p:sp>
        <p:nvSpPr>
          <p:cNvPr id="5" name="Content Placeholder 2"/>
          <p:cNvSpPr txBox="1">
            <a:spLocks/>
          </p:cNvSpPr>
          <p:nvPr/>
        </p:nvSpPr>
        <p:spPr bwMode="auto">
          <a:xfrm>
            <a:off x="539749" y="4696757"/>
            <a:ext cx="5934649" cy="193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defTabSz="457200" rtl="0" eaLnBrk="0" fontAlgn="base" hangingPunct="0">
              <a:lnSpc>
                <a:spcPct val="110000"/>
              </a:lnSpc>
              <a:spcBef>
                <a:spcPts val="800"/>
              </a:spcBef>
              <a:spcAft>
                <a:spcPts val="800"/>
              </a:spcAft>
              <a:defRPr sz="2200" b="1" kern="1200" baseline="0">
                <a:solidFill>
                  <a:srgbClr val="201547"/>
                </a:solidFill>
                <a:latin typeface="+mn-lt"/>
                <a:ea typeface="MS PGothic" pitchFamily="34" charset="-128"/>
                <a:cs typeface="ＭＳ Ｐゴシック" charset="0"/>
              </a:defRPr>
            </a:lvl1pPr>
            <a:lvl2pPr marL="0" indent="0" algn="l" defTabSz="457200" rtl="0" eaLnBrk="0" fontAlgn="base" hangingPunct="0">
              <a:lnSpc>
                <a:spcPct val="110000"/>
              </a:lnSpc>
              <a:spcBef>
                <a:spcPct val="0"/>
              </a:spcBef>
              <a:spcAft>
                <a:spcPts val="800"/>
              </a:spcAft>
              <a:defRPr sz="2400" kern="1200">
                <a:solidFill>
                  <a:schemeClr val="tx1"/>
                </a:solidFill>
                <a:latin typeface="+mn-lt"/>
                <a:ea typeface="MS PGothic" pitchFamily="34" charset="-128"/>
                <a:cs typeface="+mn-cs"/>
              </a:defRPr>
            </a:lvl2pPr>
            <a:lvl3pPr marL="252000" indent="-252000"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3pPr>
            <a:lvl4pPr marL="504000" indent="-252000"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4pPr>
            <a:lvl5pPr marL="755650"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eaLnBrk="1" hangingPunct="1">
              <a:spcAft>
                <a:spcPct val="0"/>
              </a:spcAft>
            </a:pPr>
            <a:r>
              <a:rPr lang="en-US" altLang="en-US" sz="2000" b="1" dirty="0">
                <a:solidFill>
                  <a:prstClr val="black"/>
                </a:solidFill>
              </a:rPr>
              <a:t>Show of staff force </a:t>
            </a:r>
            <a:r>
              <a:rPr lang="en-US" altLang="en-US" sz="2000" dirty="0">
                <a:solidFill>
                  <a:prstClr val="black"/>
                </a:solidFill>
              </a:rPr>
              <a:t>– (such as transferring a patient to high dependency area) Can undermine patient confidence in staff, make people feel vulnerable or bullied, provoke anger, fear or other distressing emotions, may trigger re-traumatization / flashbacks, panic, self-harm, suicidality</a:t>
            </a:r>
          </a:p>
          <a:p>
            <a:pPr lvl="1" eaLnBrk="1" hangingPunct="1">
              <a:spcAft>
                <a:spcPct val="0"/>
              </a:spcAft>
            </a:pPr>
            <a:endParaRPr lang="en-US" altLang="en-US" sz="2000" dirty="0">
              <a:solidFill>
                <a:prstClr val="black"/>
              </a:solidFill>
            </a:endParaRPr>
          </a:p>
          <a:p>
            <a:pPr lvl="1" eaLnBrk="1" hangingPunct="1">
              <a:spcAft>
                <a:spcPct val="0"/>
              </a:spcAft>
            </a:pPr>
            <a:endParaRPr lang="en-US" altLang="en-US" sz="2000" dirty="0">
              <a:solidFill>
                <a:prstClr val="black"/>
              </a:solidFill>
            </a:endParaRPr>
          </a:p>
        </p:txBody>
      </p:sp>
    </p:spTree>
    <p:extLst>
      <p:ext uri="{BB962C8B-B14F-4D97-AF65-F5344CB8AC3E}">
        <p14:creationId xmlns:p14="http://schemas.microsoft.com/office/powerpoint/2010/main" val="1872883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1"/>
          <p:cNvSpPr/>
          <p:nvPr/>
        </p:nvSpPr>
        <p:spPr>
          <a:xfrm>
            <a:off x="1049866" y="4521202"/>
            <a:ext cx="7733772" cy="2116665"/>
          </a:xfrm>
          <a:prstGeom prst="wedgeRectCallout">
            <a:avLst>
              <a:gd name="adj1" fmla="val -57696"/>
              <a:gd name="adj2" fmla="val -40936"/>
            </a:avLst>
          </a:prstGeom>
          <a:solidFill>
            <a:srgbClr val="D2F6F0"/>
          </a:solidFill>
          <a:ln>
            <a:solidFill>
              <a:srgbClr val="21A18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sp>
        <p:nvSpPr>
          <p:cNvPr id="59394" name="Title 1"/>
          <p:cNvSpPr>
            <a:spLocks noGrp="1"/>
          </p:cNvSpPr>
          <p:nvPr>
            <p:ph type="title"/>
          </p:nvPr>
        </p:nvSpPr>
        <p:spPr>
          <a:xfrm>
            <a:off x="539750" y="254000"/>
            <a:ext cx="7199313" cy="898525"/>
          </a:xfrm>
        </p:spPr>
        <p:txBody>
          <a:bodyPr lIns="68580" tIns="34290" rIns="68580" bIns="34290" anchor="t"/>
          <a:lstStyle/>
          <a:p>
            <a:pPr algn="ctr" eaLnBrk="1" hangingPunct="1">
              <a:defRPr/>
            </a:pPr>
            <a:r>
              <a:rPr lang="en-US" altLang="en-US" b="1" dirty="0">
                <a:cs typeface="Arial" pitchFamily="34" charset="0"/>
              </a:rPr>
              <a:t>Reassurance in practice</a:t>
            </a:r>
            <a:br>
              <a:rPr lang="en-US" altLang="en-US" b="1" dirty="0">
                <a:cs typeface="Arial" pitchFamily="34" charset="0"/>
              </a:rPr>
            </a:br>
            <a:r>
              <a:rPr lang="en-US" altLang="en-US" dirty="0">
                <a:cs typeface="Arial" pitchFamily="34" charset="0"/>
              </a:rPr>
              <a:t>Explanation to patient and others  </a:t>
            </a:r>
          </a:p>
        </p:txBody>
      </p:sp>
      <p:sp>
        <p:nvSpPr>
          <p:cNvPr id="3" name="Content Placeholder 2"/>
          <p:cNvSpPr>
            <a:spLocks noGrp="1"/>
          </p:cNvSpPr>
          <p:nvPr>
            <p:ph idx="1"/>
          </p:nvPr>
        </p:nvSpPr>
        <p:spPr>
          <a:xfrm>
            <a:off x="539750" y="1741488"/>
            <a:ext cx="8243888" cy="4727045"/>
          </a:xfrm>
        </p:spPr>
        <p:txBody>
          <a:bodyPr>
            <a:normAutofit fontScale="92500" lnSpcReduction="10000"/>
          </a:bodyPr>
          <a:lstStyle/>
          <a:p>
            <a:pPr marL="3233738" lvl="1" indent="-355600" eaLnBrk="1" hangingPunct="1">
              <a:spcBef>
                <a:spcPts val="750"/>
              </a:spcBef>
              <a:buFont typeface="Arial" panose="020B0604020202020204" pitchFamily="34" charset="0"/>
              <a:buChar char="•"/>
              <a:defRPr/>
            </a:pPr>
            <a:r>
              <a:rPr lang="en-US" sz="2600" dirty="0">
                <a:ea typeface="ＭＳ Ｐゴシック" charset="0"/>
              </a:rPr>
              <a:t>You do not have to be indiscreet or break confidentiality</a:t>
            </a:r>
          </a:p>
          <a:p>
            <a:pPr marL="3233738" lvl="1" indent="-355600" eaLnBrk="1" hangingPunct="1">
              <a:spcBef>
                <a:spcPts val="750"/>
              </a:spcBef>
              <a:buFont typeface="Arial" panose="020B0604020202020204" pitchFamily="34" charset="0"/>
              <a:buChar char="•"/>
              <a:defRPr/>
            </a:pPr>
            <a:r>
              <a:rPr lang="en-US" sz="2600" dirty="0">
                <a:ea typeface="ＭＳ Ｐゴシック" charset="0"/>
              </a:rPr>
              <a:t>You can draw upon psychological explanations for patient and staff actions, and use generalities. </a:t>
            </a:r>
          </a:p>
          <a:p>
            <a:pPr lvl="1" eaLnBrk="1" hangingPunct="1">
              <a:spcBef>
                <a:spcPts val="750"/>
              </a:spcBef>
              <a:spcAft>
                <a:spcPts val="1400"/>
              </a:spcAft>
              <a:defRPr/>
            </a:pPr>
            <a:r>
              <a:rPr lang="en-AU" sz="2600" dirty="0">
                <a:ea typeface="ＭＳ Ｐゴシック" charset="0"/>
              </a:rPr>
              <a:t>For example: </a:t>
            </a:r>
          </a:p>
          <a:p>
            <a:pPr marL="711200" lvl="1" eaLnBrk="1" hangingPunct="1">
              <a:spcBef>
                <a:spcPts val="750"/>
              </a:spcBef>
              <a:defRPr/>
            </a:pPr>
            <a:r>
              <a:rPr lang="en-AU" sz="2600" dirty="0">
                <a:solidFill>
                  <a:srgbClr val="002060"/>
                </a:solidFill>
                <a:ea typeface="ＭＳ Ｐゴシック" charset="0"/>
              </a:rPr>
              <a:t>“Sometimes when people are very unwell they may be frightened and confused – this might trigger aggression and we may need to intervene to keep everyone safe. This can look scary, but we are very careful to never hurt someone, and to try and protect people’s dignity”</a:t>
            </a:r>
            <a:endParaRPr lang="en-US" sz="1500" dirty="0">
              <a:solidFill>
                <a:srgbClr val="002060"/>
              </a:solidFill>
              <a:ea typeface="ＭＳ Ｐゴシック"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150" y="1741488"/>
            <a:ext cx="3061942" cy="2034645"/>
          </a:xfrm>
          <a:prstGeom prst="rect">
            <a:avLst/>
          </a:prstGeom>
          <a:effectLst/>
        </p:spPr>
      </p:pic>
    </p:spTree>
    <p:extLst>
      <p:ext uri="{BB962C8B-B14F-4D97-AF65-F5344CB8AC3E}">
        <p14:creationId xmlns:p14="http://schemas.microsoft.com/office/powerpoint/2010/main" val="615990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t>Reassurance in practice:</a:t>
            </a:r>
            <a:br>
              <a:rPr lang="en-AU" b="1" dirty="0"/>
            </a:br>
            <a:r>
              <a:rPr lang="en-AU" dirty="0"/>
              <a:t>Empathy is a critical staff skill</a:t>
            </a:r>
          </a:p>
        </p:txBody>
      </p:sp>
      <p:sp>
        <p:nvSpPr>
          <p:cNvPr id="3" name="Content Placeholder 2"/>
          <p:cNvSpPr>
            <a:spLocks noGrp="1"/>
          </p:cNvSpPr>
          <p:nvPr>
            <p:ph idx="1"/>
          </p:nvPr>
        </p:nvSpPr>
        <p:spPr/>
        <p:txBody>
          <a:bodyPr/>
          <a:lstStyle/>
          <a:p>
            <a:endParaRPr lang="en-AU" dirty="0"/>
          </a:p>
          <a:p>
            <a:endParaRPr lang="en-AU" dirty="0"/>
          </a:p>
          <a:p>
            <a:endParaRPr lang="en-AU" dirty="0"/>
          </a:p>
          <a:p>
            <a:endParaRPr lang="en-AU" dirty="0"/>
          </a:p>
          <a:p>
            <a:endParaRPr lang="en-AU" dirty="0"/>
          </a:p>
          <a:p>
            <a:endParaRPr lang="en-AU" dirty="0"/>
          </a:p>
          <a:p>
            <a:endParaRPr lang="en-AU" dirty="0"/>
          </a:p>
          <a:p>
            <a:r>
              <a:rPr lang="en-AU" dirty="0" err="1"/>
              <a:t>Brené</a:t>
            </a:r>
            <a:r>
              <a:rPr lang="en-AU" dirty="0"/>
              <a:t> Brown on Empathy (</a:t>
            </a:r>
            <a:r>
              <a:rPr lang="en-AU" dirty="0" err="1"/>
              <a:t>Youtube</a:t>
            </a:r>
            <a:r>
              <a:rPr lang="en-AU" dirty="0"/>
              <a:t> video)</a:t>
            </a:r>
          </a:p>
          <a:p>
            <a:r>
              <a:rPr lang="en-AU" b="0" dirty="0">
                <a:hlinkClick r:id="rId2"/>
              </a:rPr>
              <a:t>https://youtube/1Evwgu369Jw</a:t>
            </a:r>
            <a:r>
              <a:rPr lang="en-AU" b="0" dirty="0"/>
              <a:t>   </a:t>
            </a:r>
          </a:p>
          <a:p>
            <a:endParaRPr lang="en-AU"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12" t="18750" r="47943" b="51889"/>
          <a:stretch/>
        </p:blipFill>
        <p:spPr bwMode="auto">
          <a:xfrm>
            <a:off x="1627095" y="1783576"/>
            <a:ext cx="5291363" cy="360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76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t>Reassurance in practice:</a:t>
            </a:r>
            <a:br>
              <a:rPr lang="en-AU" b="1" dirty="0"/>
            </a:br>
            <a:r>
              <a:rPr lang="en-AU" dirty="0"/>
              <a:t>Empathy is a critical staff skill</a:t>
            </a:r>
          </a:p>
        </p:txBody>
      </p:sp>
      <p:sp>
        <p:nvSpPr>
          <p:cNvPr id="3" name="Content Placeholder 2"/>
          <p:cNvSpPr>
            <a:spLocks noGrp="1"/>
          </p:cNvSpPr>
          <p:nvPr>
            <p:ph idx="1"/>
          </p:nvPr>
        </p:nvSpPr>
        <p:spPr>
          <a:xfrm>
            <a:off x="355600" y="4446079"/>
            <a:ext cx="3155755" cy="1548321"/>
          </a:xfrm>
        </p:spPr>
        <p:txBody>
          <a:bodyPr/>
          <a:lstStyle/>
          <a:p>
            <a:r>
              <a:rPr lang="en-AU" sz="1800" dirty="0" err="1"/>
              <a:t>Brené</a:t>
            </a:r>
            <a:r>
              <a:rPr lang="en-AU" sz="1800" dirty="0"/>
              <a:t> Brown on Empathy (</a:t>
            </a:r>
            <a:r>
              <a:rPr lang="en-AU" sz="1800" dirty="0" err="1"/>
              <a:t>Youtube</a:t>
            </a:r>
            <a:r>
              <a:rPr lang="en-AU" sz="1800" dirty="0"/>
              <a:t> video)</a:t>
            </a:r>
          </a:p>
          <a:p>
            <a:r>
              <a:rPr lang="en-AU" sz="1400" b="0" dirty="0">
                <a:hlinkClick r:id="rId2"/>
              </a:rPr>
              <a:t>https://youtube/1Evwgu369Jw</a:t>
            </a:r>
            <a:r>
              <a:rPr lang="en-AU" sz="1400" b="0" dirty="0"/>
              <a:t>   </a:t>
            </a:r>
          </a:p>
          <a:p>
            <a:endParaRPr lang="en-AU"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12" t="18750" r="47943" b="51889"/>
          <a:stretch/>
        </p:blipFill>
        <p:spPr bwMode="auto">
          <a:xfrm>
            <a:off x="355600" y="2291577"/>
            <a:ext cx="2971605" cy="202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11355" y="1642534"/>
            <a:ext cx="5632645" cy="5221942"/>
          </a:xfrm>
          <a:prstGeom prst="rect">
            <a:avLst/>
          </a:prstGeom>
          <a:noFill/>
        </p:spPr>
        <p:txBody>
          <a:bodyPr wrap="square" rtlCol="0">
            <a:spAutoFit/>
          </a:bodyPr>
          <a:lstStyle/>
          <a:p>
            <a:pPr defTabSz="457200" eaLnBrk="0" fontAlgn="base" hangingPunct="0">
              <a:spcBef>
                <a:spcPct val="0"/>
              </a:spcBef>
              <a:spcAft>
                <a:spcPts val="800"/>
              </a:spcAft>
            </a:pPr>
            <a:r>
              <a:rPr lang="en-AU" sz="2000" dirty="0">
                <a:solidFill>
                  <a:prstClr val="black"/>
                </a:solidFill>
                <a:ea typeface="MS PGothic" panose="020B0600070205080204" pitchFamily="34" charset="-128"/>
              </a:rPr>
              <a:t>Empathy fuels connection, sympathy drives disconnection.</a:t>
            </a:r>
          </a:p>
          <a:p>
            <a:pPr defTabSz="457200" eaLnBrk="0" fontAlgn="base" hangingPunct="0">
              <a:spcBef>
                <a:spcPct val="0"/>
              </a:spcBef>
              <a:spcAft>
                <a:spcPct val="0"/>
              </a:spcAft>
            </a:pPr>
            <a:r>
              <a:rPr lang="en-AU" sz="2000" dirty="0">
                <a:solidFill>
                  <a:prstClr val="black"/>
                </a:solidFill>
                <a:ea typeface="MS PGothic" panose="020B0600070205080204" pitchFamily="34" charset="-128"/>
              </a:rPr>
              <a:t>Key qualities of empathy:</a:t>
            </a:r>
          </a:p>
          <a:p>
            <a:pPr marL="711200" indent="-271463" defTabSz="457200" eaLnBrk="0" fontAlgn="base" hangingPunct="0">
              <a:spcBef>
                <a:spcPct val="0"/>
              </a:spcBef>
              <a:spcAft>
                <a:spcPct val="0"/>
              </a:spcAft>
              <a:buFont typeface="Arial" panose="020B0604020202020204" pitchFamily="34" charset="0"/>
              <a:buChar char="•"/>
            </a:pPr>
            <a:r>
              <a:rPr lang="en-AU" dirty="0">
                <a:solidFill>
                  <a:prstClr val="black"/>
                </a:solidFill>
                <a:ea typeface="MS PGothic" panose="020B0600070205080204" pitchFamily="34" charset="-128"/>
              </a:rPr>
              <a:t>Perspective taking</a:t>
            </a:r>
          </a:p>
          <a:p>
            <a:pPr marL="711200" indent="-271463" defTabSz="457200" eaLnBrk="0" fontAlgn="base" hangingPunct="0">
              <a:spcBef>
                <a:spcPct val="0"/>
              </a:spcBef>
              <a:spcAft>
                <a:spcPct val="0"/>
              </a:spcAft>
              <a:buFont typeface="Arial" panose="020B0604020202020204" pitchFamily="34" charset="0"/>
              <a:buChar char="•"/>
            </a:pPr>
            <a:r>
              <a:rPr lang="en-AU" dirty="0">
                <a:solidFill>
                  <a:prstClr val="black"/>
                </a:solidFill>
                <a:ea typeface="MS PGothic" panose="020B0600070205080204" pitchFamily="34" charset="-128"/>
              </a:rPr>
              <a:t>Staying out of judgement</a:t>
            </a:r>
          </a:p>
          <a:p>
            <a:pPr marL="711200" indent="-271463" defTabSz="457200" eaLnBrk="0" fontAlgn="base" hangingPunct="0">
              <a:spcBef>
                <a:spcPct val="0"/>
              </a:spcBef>
              <a:spcAft>
                <a:spcPct val="0"/>
              </a:spcAft>
              <a:buFont typeface="Arial" panose="020B0604020202020204" pitchFamily="34" charset="0"/>
              <a:buChar char="•"/>
            </a:pPr>
            <a:r>
              <a:rPr lang="en-AU" dirty="0">
                <a:solidFill>
                  <a:prstClr val="black"/>
                </a:solidFill>
                <a:ea typeface="MS PGothic" panose="020B0600070205080204" pitchFamily="34" charset="-128"/>
              </a:rPr>
              <a:t>Recognising emotion in other people</a:t>
            </a:r>
          </a:p>
          <a:p>
            <a:pPr marL="711200" indent="-271463" defTabSz="457200" eaLnBrk="0" fontAlgn="base" hangingPunct="0">
              <a:spcBef>
                <a:spcPct val="0"/>
              </a:spcBef>
              <a:spcAft>
                <a:spcPts val="800"/>
              </a:spcAft>
              <a:buFont typeface="Arial" panose="020B0604020202020204" pitchFamily="34" charset="0"/>
              <a:buChar char="•"/>
            </a:pPr>
            <a:r>
              <a:rPr lang="en-AU" dirty="0">
                <a:solidFill>
                  <a:prstClr val="black"/>
                </a:solidFill>
                <a:ea typeface="MS PGothic" panose="020B0600070205080204" pitchFamily="34" charset="-128"/>
              </a:rPr>
              <a:t>Communicating that</a:t>
            </a:r>
          </a:p>
          <a:p>
            <a:pPr defTabSz="457200" eaLnBrk="0" fontAlgn="base" hangingPunct="0">
              <a:spcBef>
                <a:spcPct val="0"/>
              </a:spcBef>
              <a:spcAft>
                <a:spcPts val="800"/>
              </a:spcAft>
            </a:pPr>
            <a:r>
              <a:rPr lang="en-AU" sz="2000" dirty="0">
                <a:solidFill>
                  <a:prstClr val="black"/>
                </a:solidFill>
                <a:ea typeface="MS PGothic" panose="020B0600070205080204" pitchFamily="34" charset="-128"/>
              </a:rPr>
              <a:t>Empathy is feeling ‘with’ people. </a:t>
            </a:r>
          </a:p>
          <a:p>
            <a:pPr marL="711200" indent="-271463" defTabSz="457200" eaLnBrk="0" fontAlgn="base" hangingPunct="0">
              <a:spcBef>
                <a:spcPct val="0"/>
              </a:spcBef>
              <a:spcAft>
                <a:spcPct val="0"/>
              </a:spcAft>
              <a:buFont typeface="Arial" panose="020B0604020202020204" pitchFamily="34" charset="0"/>
              <a:buChar char="•"/>
            </a:pPr>
            <a:r>
              <a:rPr lang="en-AU" dirty="0">
                <a:solidFill>
                  <a:prstClr val="black"/>
                </a:solidFill>
                <a:ea typeface="MS PGothic" panose="020B0600070205080204" pitchFamily="34" charset="-128"/>
              </a:rPr>
              <a:t>Empathy can make us feel vulnerable because it means having to connect with something in yourself that knows that feeling. </a:t>
            </a:r>
          </a:p>
          <a:p>
            <a:pPr defTabSz="457200" eaLnBrk="0" fontAlgn="base" hangingPunct="0">
              <a:spcBef>
                <a:spcPts val="800"/>
              </a:spcBef>
              <a:spcAft>
                <a:spcPts val="800"/>
              </a:spcAft>
            </a:pPr>
            <a:r>
              <a:rPr lang="en-AU" sz="2000" dirty="0">
                <a:solidFill>
                  <a:prstClr val="black"/>
                </a:solidFill>
                <a:ea typeface="MS PGothic" panose="020B0600070205080204" pitchFamily="34" charset="-128"/>
              </a:rPr>
              <a:t>Empathy means not trying to make things better. </a:t>
            </a:r>
          </a:p>
          <a:p>
            <a:pPr marL="711200" indent="-271463" defTabSz="457200" eaLnBrk="0" fontAlgn="base" hangingPunct="0">
              <a:spcBef>
                <a:spcPct val="0"/>
              </a:spcBef>
              <a:spcAft>
                <a:spcPct val="0"/>
              </a:spcAft>
              <a:buFont typeface="Arial" panose="020B0604020202020204" pitchFamily="34" charset="0"/>
              <a:buChar char="•"/>
            </a:pPr>
            <a:r>
              <a:rPr lang="en-AU" dirty="0">
                <a:solidFill>
                  <a:prstClr val="black"/>
                </a:solidFill>
                <a:ea typeface="MS PGothic" panose="020B0600070205080204" pitchFamily="34" charset="-128"/>
              </a:rPr>
              <a:t>Responses rarely make something better. </a:t>
            </a:r>
          </a:p>
          <a:p>
            <a:pPr marL="711200" indent="-271463" defTabSz="457200" eaLnBrk="0" fontAlgn="base" hangingPunct="0">
              <a:spcBef>
                <a:spcPct val="0"/>
              </a:spcBef>
              <a:spcAft>
                <a:spcPct val="0"/>
              </a:spcAft>
              <a:buFont typeface="Arial" panose="020B0604020202020204" pitchFamily="34" charset="0"/>
              <a:buChar char="•"/>
            </a:pPr>
            <a:r>
              <a:rPr lang="en-AU" dirty="0">
                <a:solidFill>
                  <a:prstClr val="black"/>
                </a:solidFill>
                <a:ea typeface="MS PGothic" panose="020B0600070205080204" pitchFamily="34" charset="-128"/>
              </a:rPr>
              <a:t>Connection with others </a:t>
            </a:r>
            <a:r>
              <a:rPr lang="en-AU" i="1" dirty="0">
                <a:solidFill>
                  <a:prstClr val="black"/>
                </a:solidFill>
                <a:ea typeface="MS PGothic" panose="020B0600070205080204" pitchFamily="34" charset="-128"/>
              </a:rPr>
              <a:t>can</a:t>
            </a:r>
            <a:r>
              <a:rPr lang="en-AU" dirty="0">
                <a:solidFill>
                  <a:prstClr val="black"/>
                </a:solidFill>
                <a:ea typeface="MS PGothic" panose="020B0600070205080204" pitchFamily="34" charset="-128"/>
              </a:rPr>
              <a:t> help people feel better </a:t>
            </a:r>
          </a:p>
          <a:p>
            <a:pPr defTabSz="457200" eaLnBrk="0" fontAlgn="base" hangingPunct="0">
              <a:spcBef>
                <a:spcPct val="0"/>
              </a:spcBef>
              <a:spcAft>
                <a:spcPct val="0"/>
              </a:spcAft>
            </a:pPr>
            <a:endParaRPr lang="en-AU" sz="2000" dirty="0">
              <a:solidFill>
                <a:prstClr val="black"/>
              </a:solidFill>
              <a:ea typeface="MS PGothic" panose="020B0600070205080204" pitchFamily="34" charset="-128"/>
            </a:endParaRPr>
          </a:p>
        </p:txBody>
      </p:sp>
    </p:spTree>
    <p:extLst>
      <p:ext uri="{BB962C8B-B14F-4D97-AF65-F5344CB8AC3E}">
        <p14:creationId xmlns:p14="http://schemas.microsoft.com/office/powerpoint/2010/main" val="111686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539750" y="444500"/>
            <a:ext cx="7199313" cy="682625"/>
          </a:xfrm>
        </p:spPr>
        <p:txBody>
          <a:bodyPr lIns="68580" tIns="34290" rIns="68580" bIns="34290" anchor="t"/>
          <a:lstStyle/>
          <a:p>
            <a:pPr algn="ctr" eaLnBrk="1" hangingPunct="1">
              <a:defRPr/>
            </a:pPr>
            <a:r>
              <a:rPr lang="en-US" altLang="en-US" b="1" dirty="0">
                <a:cs typeface="Arial" pitchFamily="34" charset="0"/>
              </a:rPr>
              <a:t>Intervention strategies  </a:t>
            </a:r>
            <a:r>
              <a:rPr lang="en-US" altLang="en-US" sz="1800" b="1" dirty="0">
                <a:cs typeface="Arial" pitchFamily="34" charset="0"/>
              </a:rPr>
              <a:t/>
            </a:r>
            <a:br>
              <a:rPr lang="en-US" altLang="en-US" sz="1800" b="1" dirty="0">
                <a:cs typeface="Arial" pitchFamily="34" charset="0"/>
              </a:rPr>
            </a:br>
            <a:endParaRPr lang="en-US" altLang="en-US" sz="1800" b="1" dirty="0">
              <a:cs typeface="Arial" pitchFamily="34" charset="0"/>
            </a:endParaRPr>
          </a:p>
        </p:txBody>
      </p:sp>
      <p:sp>
        <p:nvSpPr>
          <p:cNvPr id="3" name="Content Placeholder 2"/>
          <p:cNvSpPr>
            <a:spLocks noGrp="1"/>
          </p:cNvSpPr>
          <p:nvPr>
            <p:ph idx="1"/>
          </p:nvPr>
        </p:nvSpPr>
        <p:spPr>
          <a:xfrm>
            <a:off x="539750" y="1657600"/>
            <a:ext cx="8243888" cy="4854575"/>
          </a:xfrm>
        </p:spPr>
        <p:txBody>
          <a:bodyPr/>
          <a:lstStyle/>
          <a:p>
            <a:pPr lvl="1" eaLnBrk="1" hangingPunct="1">
              <a:defRPr/>
            </a:pPr>
            <a:r>
              <a:rPr lang="en-US" sz="2600" b="1" dirty="0">
                <a:ea typeface="ＭＳ Ｐゴシック" charset="0"/>
              </a:rPr>
              <a:t>Intervention lead</a:t>
            </a:r>
          </a:p>
          <a:p>
            <a:pPr marL="457200" lvl="1" indent="-457200" eaLnBrk="1" hangingPunct="1">
              <a:spcBef>
                <a:spcPts val="150"/>
              </a:spcBef>
              <a:buFont typeface="Arial" panose="020B0604020202020204" pitchFamily="34" charset="0"/>
              <a:buChar char="•"/>
              <a:defRPr/>
            </a:pPr>
            <a:r>
              <a:rPr lang="en-US" sz="2800" dirty="0">
                <a:ea typeface="ＭＳ Ｐゴシック" charset="0"/>
              </a:rPr>
              <a:t>Consider speaking to the nurse in charge of the shift (or as a group, such as at staff meetings) and request a method is identified for ensuring the following two points are identified:</a:t>
            </a:r>
          </a:p>
          <a:p>
            <a:pPr marL="1169988" lvl="2" indent="-363538" eaLnBrk="1" hangingPunct="1">
              <a:spcBef>
                <a:spcPts val="150"/>
              </a:spcBef>
              <a:buFont typeface="Arial" panose="020B0604020202020204" pitchFamily="34" charset="0"/>
              <a:buChar char="–"/>
              <a:defRPr/>
            </a:pPr>
            <a:r>
              <a:rPr lang="en-US" sz="2400" dirty="0">
                <a:ea typeface="ＭＳ Ｐゴシック" charset="0"/>
              </a:rPr>
              <a:t>Ensure reassurance action takes place following any incident.</a:t>
            </a:r>
          </a:p>
          <a:p>
            <a:pPr marL="1169988" lvl="2" indent="-363538" eaLnBrk="1" hangingPunct="1">
              <a:spcBef>
                <a:spcPts val="150"/>
              </a:spcBef>
              <a:buFont typeface="Arial" panose="020B0604020202020204" pitchFamily="34" charset="0"/>
              <a:buChar char="–"/>
              <a:defRPr/>
            </a:pPr>
            <a:r>
              <a:rPr lang="en-US" sz="2400" dirty="0">
                <a:ea typeface="ＭＳ Ｐゴシック" charset="0"/>
              </a:rPr>
              <a:t>When an incident is mentioned at handover, ask if 'reassurance' took place. </a:t>
            </a:r>
            <a:endParaRPr lang="en-US" sz="2400" b="1" dirty="0">
              <a:ea typeface="ＭＳ Ｐゴシック" charset="0"/>
            </a:endParaRPr>
          </a:p>
          <a:p>
            <a:pPr eaLnBrk="1" hangingPunct="1">
              <a:defRPr/>
            </a:pPr>
            <a:endParaRPr lang="en-US" sz="1500" dirty="0">
              <a:ea typeface="ＭＳ Ｐゴシック" charset="0"/>
            </a:endParaRPr>
          </a:p>
          <a:p>
            <a:pPr eaLnBrk="1" hangingPunct="1">
              <a:defRPr/>
            </a:pPr>
            <a:endParaRPr lang="en-US" dirty="0">
              <a:ea typeface="+mn-ea"/>
              <a:cs typeface="+mn-cs"/>
            </a:endParaRPr>
          </a:p>
        </p:txBody>
      </p:sp>
    </p:spTree>
    <p:extLst>
      <p:ext uri="{BB962C8B-B14F-4D97-AF65-F5344CB8AC3E}">
        <p14:creationId xmlns:p14="http://schemas.microsoft.com/office/powerpoint/2010/main" val="272151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altLang="en-US" b="1" dirty="0">
                <a:cs typeface="Arial" pitchFamily="34" charset="0"/>
              </a:rPr>
              <a:t>Intervention strategies</a:t>
            </a:r>
            <a:endParaRPr lang="en-AU" dirty="0"/>
          </a:p>
        </p:txBody>
      </p:sp>
      <p:sp>
        <p:nvSpPr>
          <p:cNvPr id="3" name="Content Placeholder 2"/>
          <p:cNvSpPr>
            <a:spLocks noGrp="1"/>
          </p:cNvSpPr>
          <p:nvPr>
            <p:ph idx="1"/>
          </p:nvPr>
        </p:nvSpPr>
        <p:spPr>
          <a:xfrm>
            <a:off x="539750" y="1619250"/>
            <a:ext cx="8243888" cy="4854575"/>
          </a:xfrm>
        </p:spPr>
        <p:txBody>
          <a:bodyPr/>
          <a:lstStyle/>
          <a:p>
            <a:pPr lvl="1" eaLnBrk="1" hangingPunct="1">
              <a:defRPr/>
            </a:pPr>
            <a:r>
              <a:rPr lang="en-US" sz="2800" b="1" dirty="0">
                <a:ea typeface="ＭＳ Ｐゴシック" charset="0"/>
              </a:rPr>
              <a:t>Intervention lead</a:t>
            </a:r>
          </a:p>
          <a:p>
            <a:pPr lvl="1" eaLnBrk="1" hangingPunct="1">
              <a:defRPr/>
            </a:pPr>
            <a:r>
              <a:rPr lang="en-US" b="1" dirty="0">
                <a:ea typeface="ＭＳ Ｐゴシック" charset="0"/>
              </a:rPr>
              <a:t>After an event</a:t>
            </a:r>
          </a:p>
          <a:p>
            <a:pPr lvl="1" eaLnBrk="1" hangingPunct="1">
              <a:spcBef>
                <a:spcPts val="150"/>
              </a:spcBef>
              <a:defRPr/>
            </a:pPr>
            <a:r>
              <a:rPr lang="en-US" dirty="0">
                <a:ea typeface="ＭＳ Ｐゴシック" charset="0"/>
              </a:rPr>
              <a:t>Following a potential anxiety-provoking incident:</a:t>
            </a:r>
          </a:p>
          <a:p>
            <a:pPr marL="457200" lvl="1" indent="-457200" eaLnBrk="1" hangingPunct="1">
              <a:spcBef>
                <a:spcPts val="150"/>
              </a:spcBef>
              <a:buFont typeface="+mj-lt"/>
              <a:buAutoNum type="arabicPeriod"/>
              <a:defRPr/>
            </a:pPr>
            <a:r>
              <a:rPr lang="en-US" dirty="0">
                <a:ea typeface="ＭＳ Ｐゴシック" charset="0"/>
              </a:rPr>
              <a:t>Speak with every patient, alone or in small groups, and ask them:</a:t>
            </a:r>
          </a:p>
          <a:p>
            <a:pPr marL="982663" lvl="2" indent="-441325" eaLnBrk="1" hangingPunct="1">
              <a:spcBef>
                <a:spcPts val="150"/>
              </a:spcBef>
              <a:buFont typeface="Arial"/>
              <a:buChar char="•"/>
              <a:defRPr/>
            </a:pPr>
            <a:r>
              <a:rPr lang="en-US" dirty="0">
                <a:ea typeface="ＭＳ Ｐゴシック" charset="0"/>
              </a:rPr>
              <a:t>What is your understanding of what happened?</a:t>
            </a:r>
          </a:p>
          <a:p>
            <a:pPr marL="982663" lvl="2" indent="-441325" eaLnBrk="1" hangingPunct="1">
              <a:spcBef>
                <a:spcPts val="150"/>
              </a:spcBef>
              <a:buFont typeface="Arial"/>
              <a:buChar char="•"/>
              <a:defRPr/>
            </a:pPr>
            <a:r>
              <a:rPr lang="en-US" dirty="0">
                <a:ea typeface="ＭＳ Ｐゴシック" charset="0"/>
              </a:rPr>
              <a:t>What affect did it have on you? </a:t>
            </a:r>
          </a:p>
          <a:p>
            <a:pPr marL="457200" lvl="1" indent="-457200" eaLnBrk="1" hangingPunct="1">
              <a:spcBef>
                <a:spcPts val="150"/>
              </a:spcBef>
              <a:buFont typeface="+mj-lt"/>
              <a:buAutoNum type="arabicPeriod"/>
              <a:defRPr/>
            </a:pPr>
            <a:r>
              <a:rPr lang="en-US" dirty="0">
                <a:ea typeface="ＭＳ Ｐゴシック" charset="0"/>
              </a:rPr>
              <a:t>Provide an explanation of what happened</a:t>
            </a:r>
          </a:p>
          <a:p>
            <a:pPr marL="457200" lvl="1" indent="-457200" eaLnBrk="1" hangingPunct="1">
              <a:spcBef>
                <a:spcPts val="150"/>
              </a:spcBef>
              <a:buFont typeface="+mj-lt"/>
              <a:buAutoNum type="arabicPeriod"/>
              <a:defRPr/>
            </a:pPr>
            <a:r>
              <a:rPr lang="en-US" dirty="0">
                <a:ea typeface="ＭＳ Ｐゴシック" charset="0"/>
              </a:rPr>
              <a:t>Consider how this is documented in relevant patient files</a:t>
            </a:r>
          </a:p>
          <a:p>
            <a:pPr>
              <a:defRPr/>
            </a:pPr>
            <a:endParaRPr lang="en-AU" dirty="0"/>
          </a:p>
        </p:txBody>
      </p:sp>
    </p:spTree>
    <p:extLst>
      <p:ext uri="{BB962C8B-B14F-4D97-AF65-F5344CB8AC3E}">
        <p14:creationId xmlns:p14="http://schemas.microsoft.com/office/powerpoint/2010/main" val="2101561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539750" y="382588"/>
            <a:ext cx="7199313" cy="695325"/>
          </a:xfrm>
        </p:spPr>
        <p:txBody>
          <a:bodyPr lIns="68580" tIns="34290" rIns="68580" bIns="34290" anchor="t"/>
          <a:lstStyle/>
          <a:p>
            <a:pPr algn="ctr" eaLnBrk="1" hangingPunct="1">
              <a:defRPr/>
            </a:pPr>
            <a:r>
              <a:rPr lang="en-US" altLang="en-US" b="1">
                <a:cs typeface="Arial" pitchFamily="34" charset="0"/>
              </a:rPr>
              <a:t>Intervention strategies  </a:t>
            </a:r>
            <a:endParaRPr lang="en-US" altLang="en-US" sz="1800" b="1">
              <a:cs typeface="Arial" pitchFamily="34" charset="0"/>
            </a:endParaRPr>
          </a:p>
        </p:txBody>
      </p:sp>
      <p:sp>
        <p:nvSpPr>
          <p:cNvPr id="3" name="Content Placeholder 2"/>
          <p:cNvSpPr>
            <a:spLocks noGrp="1"/>
          </p:cNvSpPr>
          <p:nvPr>
            <p:ph idx="1"/>
          </p:nvPr>
        </p:nvSpPr>
        <p:spPr>
          <a:xfrm>
            <a:off x="539750" y="1619250"/>
            <a:ext cx="7989888" cy="4854575"/>
          </a:xfrm>
        </p:spPr>
        <p:txBody>
          <a:bodyPr/>
          <a:lstStyle/>
          <a:p>
            <a:pPr lvl="1" eaLnBrk="1" hangingPunct="1">
              <a:defRPr/>
            </a:pPr>
            <a:r>
              <a:rPr lang="en-US" sz="2600" b="1" dirty="0">
                <a:ea typeface="ＭＳ Ｐゴシック" charset="0"/>
              </a:rPr>
              <a:t>Be visible on the unit</a:t>
            </a:r>
          </a:p>
          <a:p>
            <a:pPr lvl="1" eaLnBrk="1" hangingPunct="1">
              <a:defRPr/>
            </a:pPr>
            <a:endParaRPr lang="en-US" sz="2600" b="1" dirty="0">
              <a:ea typeface="ＭＳ Ｐゴシック" charset="0"/>
            </a:endParaRPr>
          </a:p>
          <a:p>
            <a:pPr marL="509175" lvl="2" indent="-257175" eaLnBrk="1" hangingPunct="1">
              <a:spcBef>
                <a:spcPts val="150"/>
              </a:spcBef>
              <a:buFont typeface="Arial"/>
              <a:buChar char="•"/>
              <a:defRPr/>
            </a:pPr>
            <a:r>
              <a:rPr lang="en-US" sz="2400" dirty="0">
                <a:ea typeface="ＭＳ Ｐゴシック" charset="0"/>
              </a:rPr>
              <a:t>Move about a lot and make sure you cover the whole unit</a:t>
            </a:r>
          </a:p>
          <a:p>
            <a:pPr marL="509175" lvl="2" indent="-257175" eaLnBrk="1" hangingPunct="1">
              <a:spcBef>
                <a:spcPts val="150"/>
              </a:spcBef>
              <a:buFont typeface="Arial"/>
              <a:buChar char="•"/>
              <a:defRPr/>
            </a:pPr>
            <a:r>
              <a:rPr lang="en-US" sz="2400" dirty="0">
                <a:ea typeface="ＭＳ Ｐゴシック" charset="0"/>
              </a:rPr>
              <a:t>Be watchful (not in an anxious way) in a warm and caring manner</a:t>
            </a:r>
          </a:p>
          <a:p>
            <a:pPr lvl="1" algn="ctr" eaLnBrk="1" hangingPunct="1">
              <a:defRPr/>
            </a:pPr>
            <a:endParaRPr lang="en-US" sz="1600" b="1" dirty="0">
              <a:ea typeface="ＭＳ Ｐゴシック" charset="0"/>
            </a:endParaRPr>
          </a:p>
          <a:p>
            <a:pPr lvl="1" algn="ctr" eaLnBrk="1" hangingPunct="1">
              <a:defRPr/>
            </a:pPr>
            <a:r>
              <a:rPr lang="en-US" sz="2600" b="1" dirty="0">
                <a:solidFill>
                  <a:srgbClr val="21A18D"/>
                </a:solidFill>
                <a:ea typeface="ＭＳ Ｐゴシック" charset="0"/>
              </a:rPr>
              <a:t>The goal of staff presence, explanation                       and support is to ensure everyone feels                     safe and secure</a:t>
            </a:r>
          </a:p>
          <a:p>
            <a:pPr eaLnBrk="1" hangingPunct="1">
              <a:defRPr/>
            </a:pPr>
            <a:endParaRPr lang="en-US" sz="1500" dirty="0">
              <a:ea typeface="ＭＳ Ｐゴシック" charset="0"/>
            </a:endParaRPr>
          </a:p>
          <a:p>
            <a:pPr eaLnBrk="1" hangingPunct="1">
              <a:defRPr/>
            </a:pPr>
            <a:endParaRPr lang="en-US" dirty="0">
              <a:ea typeface="+mn-ea"/>
              <a:cs typeface="+mn-cs"/>
            </a:endParaRPr>
          </a:p>
        </p:txBody>
      </p:sp>
    </p:spTree>
    <p:extLst>
      <p:ext uri="{BB962C8B-B14F-4D97-AF65-F5344CB8AC3E}">
        <p14:creationId xmlns:p14="http://schemas.microsoft.com/office/powerpoint/2010/main" val="856419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36575" y="433388"/>
            <a:ext cx="7199313" cy="693737"/>
          </a:xfrm>
        </p:spPr>
        <p:txBody>
          <a:bodyPr lIns="68580" tIns="34290" rIns="68580" bIns="34290" anchor="t"/>
          <a:lstStyle/>
          <a:p>
            <a:pPr algn="ctr" eaLnBrk="1" hangingPunct="1">
              <a:defRPr/>
            </a:pPr>
            <a:r>
              <a:rPr lang="en-GB" altLang="en-US" b="1">
                <a:cs typeface="Arial" pitchFamily="34" charset="0"/>
              </a:rPr>
              <a:t>Reassurance fidelity</a:t>
            </a:r>
          </a:p>
        </p:txBody>
      </p:sp>
      <p:sp>
        <p:nvSpPr>
          <p:cNvPr id="3" name="Content Placeholder 2"/>
          <p:cNvSpPr>
            <a:spLocks noGrp="1"/>
          </p:cNvSpPr>
          <p:nvPr>
            <p:ph idx="1"/>
          </p:nvPr>
        </p:nvSpPr>
        <p:spPr>
          <a:xfrm>
            <a:off x="4010025" y="4459288"/>
            <a:ext cx="4646613" cy="2014537"/>
          </a:xfrm>
        </p:spPr>
        <p:txBody>
          <a:bodyPr>
            <a:normAutofit/>
          </a:bodyPr>
          <a:lstStyle/>
          <a:p>
            <a:pPr lvl="1" eaLnBrk="1" hangingPunct="1">
              <a:defRPr/>
            </a:pPr>
            <a:endParaRPr lang="en-GB" sz="1600" dirty="0">
              <a:ea typeface="ＭＳ Ｐゴシック" charset="0"/>
            </a:endParaRPr>
          </a:p>
          <a:p>
            <a:pPr marL="500063" lvl="1" indent="-285750" eaLnBrk="1" hangingPunct="1">
              <a:spcAft>
                <a:spcPts val="450"/>
              </a:spcAft>
              <a:buFont typeface="Arial" panose="020B0604020202020204" pitchFamily="34" charset="0"/>
              <a:buChar char="•"/>
              <a:defRPr/>
            </a:pPr>
            <a:r>
              <a:rPr lang="en-GB" sz="1800" dirty="0">
                <a:ea typeface="ＭＳ Ｐゴシック" charset="0"/>
              </a:rPr>
              <a:t>Telling patients things will be fine when they come to the office door and express a worry</a:t>
            </a:r>
          </a:p>
          <a:p>
            <a:pPr marL="500063" lvl="1" indent="-285750" eaLnBrk="1" hangingPunct="1">
              <a:spcAft>
                <a:spcPts val="450"/>
              </a:spcAft>
              <a:buFont typeface="Arial" panose="020B0604020202020204" pitchFamily="34" charset="0"/>
              <a:buChar char="•"/>
              <a:defRPr/>
            </a:pPr>
            <a:r>
              <a:rPr lang="en-GB" sz="1800" dirty="0">
                <a:ea typeface="ＭＳ Ｐゴシック" charset="0"/>
              </a:rPr>
              <a:t>Gossiping about other patients who may exhibit challenging behaviour</a:t>
            </a:r>
          </a:p>
          <a:p>
            <a:pPr eaLnBrk="1" hangingPunct="1">
              <a:defRPr/>
            </a:pPr>
            <a:endParaRPr lang="en-GB" dirty="0">
              <a:ea typeface="+mn-ea"/>
              <a:cs typeface="+mn-cs"/>
            </a:endParaRPr>
          </a:p>
        </p:txBody>
      </p:sp>
      <p:sp>
        <p:nvSpPr>
          <p:cNvPr id="5" name="Rectangle 4"/>
          <p:cNvSpPr>
            <a:spLocks noChangeArrowheads="1"/>
          </p:cNvSpPr>
          <p:nvPr/>
        </p:nvSpPr>
        <p:spPr bwMode="auto">
          <a:xfrm>
            <a:off x="976313" y="2292350"/>
            <a:ext cx="2128837" cy="1244600"/>
          </a:xfrm>
          <a:prstGeom prst="rect">
            <a:avLst/>
          </a:prstGeom>
          <a:solidFill>
            <a:srgbClr val="51BD89"/>
          </a:solidFill>
          <a:ln w="9525">
            <a:solidFill>
              <a:srgbClr val="51BD89"/>
            </a:solidFill>
            <a:miter lim="800000"/>
            <a:headEnd/>
            <a:tailEnd/>
          </a:ln>
          <a:effectLst>
            <a:outerShdw blurRad="40000" dist="23000" dir="5400000" rotWithShape="0">
              <a:srgbClr val="808080">
                <a:alpha val="34998"/>
              </a:srgbClr>
            </a:outerShdw>
          </a:effectLst>
        </p:spPr>
        <p:txBody>
          <a:bodyPr anchor="ctr"/>
          <a:lstStyle/>
          <a:p>
            <a:pPr algn="ctr" defTabSz="342900">
              <a:defRPr/>
            </a:pPr>
            <a:r>
              <a:rPr lang="en-US" sz="2800" b="1" dirty="0">
                <a:solidFill>
                  <a:prstClr val="black"/>
                </a:solidFill>
                <a:latin typeface="Calibri"/>
                <a:ea typeface="MS PGothic" panose="020B0600070205080204" pitchFamily="34" charset="-128"/>
              </a:rPr>
              <a:t>Reassurance</a:t>
            </a:r>
          </a:p>
          <a:p>
            <a:pPr algn="ctr" defTabSz="342900">
              <a:defRPr/>
            </a:pPr>
            <a:r>
              <a:rPr lang="en-US" sz="2800" b="1" dirty="0">
                <a:solidFill>
                  <a:prstClr val="black"/>
                </a:solidFill>
                <a:latin typeface="Calibri"/>
                <a:ea typeface="MS PGothic" panose="020B0600070205080204" pitchFamily="34" charset="-128"/>
              </a:rPr>
              <a:t>IS</a:t>
            </a:r>
          </a:p>
        </p:txBody>
      </p:sp>
      <p:sp>
        <p:nvSpPr>
          <p:cNvPr id="30725" name="TextBox 5"/>
          <p:cNvSpPr txBox="1">
            <a:spLocks noChangeArrowheads="1"/>
          </p:cNvSpPr>
          <p:nvPr/>
        </p:nvSpPr>
        <p:spPr bwMode="auto">
          <a:xfrm>
            <a:off x="3419475" y="2692400"/>
            <a:ext cx="5413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Calibri" panose="020F0502020204030204" pitchFamily="34" charset="0"/>
                <a:ea typeface="MS PGothic" panose="020B0600070205080204" pitchFamily="34" charset="-128"/>
              </a:defRPr>
            </a:lvl1pPr>
            <a:lvl2pPr marL="742950" indent="-285750" defTabSz="342900">
              <a:defRPr>
                <a:solidFill>
                  <a:schemeClr val="tx1"/>
                </a:solidFill>
                <a:latin typeface="Calibri" panose="020F0502020204030204" pitchFamily="34" charset="0"/>
                <a:ea typeface="MS PGothic" panose="020B0600070205080204" pitchFamily="34" charset="-128"/>
              </a:defRPr>
            </a:lvl2pPr>
            <a:lvl3pPr marL="1143000" indent="-228600" defTabSz="342900">
              <a:defRPr>
                <a:solidFill>
                  <a:schemeClr val="tx1"/>
                </a:solidFill>
                <a:latin typeface="Calibri" panose="020F0502020204030204" pitchFamily="34" charset="0"/>
                <a:ea typeface="MS PGothic" panose="020B0600070205080204" pitchFamily="34" charset="-128"/>
              </a:defRPr>
            </a:lvl3pPr>
            <a:lvl4pPr marL="1600200" indent="-228600" defTabSz="342900">
              <a:defRPr>
                <a:solidFill>
                  <a:schemeClr val="tx1"/>
                </a:solidFill>
                <a:latin typeface="Calibri" panose="020F0502020204030204" pitchFamily="34" charset="0"/>
                <a:ea typeface="MS PGothic" panose="020B0600070205080204" pitchFamily="34" charset="-128"/>
              </a:defRPr>
            </a:lvl4pPr>
            <a:lvl5pPr marL="2057400" indent="-228600" defTabSz="342900">
              <a:defRPr>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pPr>
            <a:r>
              <a:rPr lang="en-US" altLang="en-US" sz="3000">
                <a:solidFill>
                  <a:srgbClr val="000000"/>
                </a:solidFill>
              </a:rPr>
              <a:t>=</a:t>
            </a:r>
          </a:p>
        </p:txBody>
      </p:sp>
      <p:sp>
        <p:nvSpPr>
          <p:cNvPr id="7" name="Rectangle 6"/>
          <p:cNvSpPr>
            <a:spLocks noChangeArrowheads="1"/>
          </p:cNvSpPr>
          <p:nvPr/>
        </p:nvSpPr>
        <p:spPr bwMode="auto">
          <a:xfrm>
            <a:off x="976313" y="4770438"/>
            <a:ext cx="2128837" cy="1177925"/>
          </a:xfrm>
          <a:prstGeom prst="rect">
            <a:avLst/>
          </a:prstGeom>
          <a:solidFill>
            <a:srgbClr val="FFFF00"/>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defTabSz="342900">
              <a:defRPr/>
            </a:pPr>
            <a:r>
              <a:rPr lang="en-US" sz="2800" b="1" dirty="0">
                <a:solidFill>
                  <a:prstClr val="black"/>
                </a:solidFill>
                <a:latin typeface="Calibri"/>
                <a:ea typeface="MS PGothic" panose="020B0600070205080204" pitchFamily="34" charset="-128"/>
              </a:rPr>
              <a:t>Reassurance</a:t>
            </a:r>
          </a:p>
          <a:p>
            <a:pPr algn="ctr" defTabSz="342900">
              <a:defRPr/>
            </a:pPr>
            <a:r>
              <a:rPr lang="en-US" sz="2800" b="1" dirty="0">
                <a:solidFill>
                  <a:srgbClr val="FF0000"/>
                </a:solidFill>
                <a:latin typeface="Calibri"/>
                <a:ea typeface="MS PGothic" panose="020B0600070205080204" pitchFamily="34" charset="-128"/>
              </a:rPr>
              <a:t>IS NOT </a:t>
            </a:r>
          </a:p>
        </p:txBody>
      </p:sp>
      <p:sp>
        <p:nvSpPr>
          <p:cNvPr id="30727" name="Rectangle 7"/>
          <p:cNvSpPr>
            <a:spLocks noChangeArrowheads="1"/>
          </p:cNvSpPr>
          <p:nvPr/>
        </p:nvSpPr>
        <p:spPr bwMode="auto">
          <a:xfrm>
            <a:off x="4135438" y="1920875"/>
            <a:ext cx="4394200" cy="209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342900">
              <a:defRPr>
                <a:solidFill>
                  <a:schemeClr val="tx1"/>
                </a:solidFill>
                <a:latin typeface="Calibri" panose="020F0502020204030204" pitchFamily="34" charset="0"/>
                <a:ea typeface="MS PGothic" panose="020B0600070205080204" pitchFamily="34" charset="-128"/>
              </a:defRPr>
            </a:lvl1pPr>
            <a:lvl2pPr marL="742950" indent="-285750" defTabSz="342900">
              <a:defRPr>
                <a:solidFill>
                  <a:schemeClr val="tx1"/>
                </a:solidFill>
                <a:latin typeface="Calibri" panose="020F0502020204030204" pitchFamily="34" charset="0"/>
                <a:ea typeface="MS PGothic" panose="020B0600070205080204" pitchFamily="34" charset="-128"/>
              </a:defRPr>
            </a:lvl2pPr>
            <a:lvl3pPr marL="1143000" indent="-228600" defTabSz="342900">
              <a:defRPr>
                <a:solidFill>
                  <a:schemeClr val="tx1"/>
                </a:solidFill>
                <a:latin typeface="Calibri" panose="020F0502020204030204" pitchFamily="34" charset="0"/>
                <a:ea typeface="MS PGothic" panose="020B0600070205080204" pitchFamily="34" charset="-128"/>
              </a:defRPr>
            </a:lvl3pPr>
            <a:lvl4pPr marL="1600200" indent="-228600" defTabSz="342900">
              <a:defRPr>
                <a:solidFill>
                  <a:schemeClr val="tx1"/>
                </a:solidFill>
                <a:latin typeface="Calibri" panose="020F0502020204030204" pitchFamily="34" charset="0"/>
                <a:ea typeface="MS PGothic" panose="020B0600070205080204" pitchFamily="34" charset="-128"/>
              </a:defRPr>
            </a:lvl4pPr>
            <a:lvl5pPr marL="2057400" indent="-228600" defTabSz="342900">
              <a:defRPr>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ts val="450"/>
              </a:spcAft>
              <a:buFont typeface="Arial" panose="020B0604020202020204" pitchFamily="34" charset="0"/>
              <a:buChar char="•"/>
            </a:pPr>
            <a:r>
              <a:rPr lang="en-GB" altLang="en-US" dirty="0">
                <a:solidFill>
                  <a:srgbClr val="000000"/>
                </a:solidFill>
                <a:latin typeface="Arial" panose="020B0604020202020204" pitchFamily="34" charset="0"/>
              </a:rPr>
              <a:t>Heightening staff awareness of events that can make patients feel fear or other distressing emotions, and taking action so that doesn’t happen</a:t>
            </a:r>
          </a:p>
          <a:p>
            <a:pPr fontAlgn="base">
              <a:spcBef>
                <a:spcPct val="0"/>
              </a:spcBef>
              <a:spcAft>
                <a:spcPts val="450"/>
              </a:spcAft>
              <a:buFont typeface="Arial" panose="020B0604020202020204" pitchFamily="34" charset="0"/>
              <a:buChar char="•"/>
            </a:pPr>
            <a:r>
              <a:rPr lang="en-GB" altLang="en-US" dirty="0">
                <a:solidFill>
                  <a:srgbClr val="000000"/>
                </a:solidFill>
                <a:latin typeface="Arial" panose="020B0604020202020204" pitchFamily="34" charset="0"/>
              </a:rPr>
              <a:t>A basic standard of consideration for people who have witnessed distressing events</a:t>
            </a:r>
          </a:p>
        </p:txBody>
      </p:sp>
      <p:sp>
        <p:nvSpPr>
          <p:cNvPr id="30728" name="TextBox 8"/>
          <p:cNvSpPr txBox="1">
            <a:spLocks noChangeArrowheads="1"/>
          </p:cNvSpPr>
          <p:nvPr/>
        </p:nvSpPr>
        <p:spPr bwMode="auto">
          <a:xfrm>
            <a:off x="3419475" y="5083175"/>
            <a:ext cx="5413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Calibri" panose="020F0502020204030204" pitchFamily="34" charset="0"/>
                <a:ea typeface="MS PGothic" panose="020B0600070205080204" pitchFamily="34" charset="-128"/>
              </a:defRPr>
            </a:lvl1pPr>
            <a:lvl2pPr marL="742950" indent="-285750" defTabSz="342900">
              <a:defRPr>
                <a:solidFill>
                  <a:schemeClr val="tx1"/>
                </a:solidFill>
                <a:latin typeface="Calibri" panose="020F0502020204030204" pitchFamily="34" charset="0"/>
                <a:ea typeface="MS PGothic" panose="020B0600070205080204" pitchFamily="34" charset="-128"/>
              </a:defRPr>
            </a:lvl2pPr>
            <a:lvl3pPr marL="1143000" indent="-228600" defTabSz="342900">
              <a:defRPr>
                <a:solidFill>
                  <a:schemeClr val="tx1"/>
                </a:solidFill>
                <a:latin typeface="Calibri" panose="020F0502020204030204" pitchFamily="34" charset="0"/>
                <a:ea typeface="MS PGothic" panose="020B0600070205080204" pitchFamily="34" charset="-128"/>
              </a:defRPr>
            </a:lvl3pPr>
            <a:lvl4pPr marL="1600200" indent="-228600" defTabSz="342900">
              <a:defRPr>
                <a:solidFill>
                  <a:schemeClr val="tx1"/>
                </a:solidFill>
                <a:latin typeface="Calibri" panose="020F0502020204030204" pitchFamily="34" charset="0"/>
                <a:ea typeface="MS PGothic" panose="020B0600070205080204" pitchFamily="34" charset="-128"/>
              </a:defRPr>
            </a:lvl4pPr>
            <a:lvl5pPr marL="2057400" indent="-228600" defTabSz="342900">
              <a:defRPr>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pPr>
            <a:r>
              <a:rPr lang="en-US" altLang="en-US" sz="3000">
                <a:solidFill>
                  <a:srgbClr val="000000"/>
                </a:solidFill>
              </a:rPr>
              <a:t>≠</a:t>
            </a:r>
          </a:p>
        </p:txBody>
      </p:sp>
      <p:sp>
        <p:nvSpPr>
          <p:cNvPr id="39945" name="TextBox 3"/>
          <p:cNvSpPr txBox="1">
            <a:spLocks noChangeArrowheads="1"/>
          </p:cNvSpPr>
          <p:nvPr/>
        </p:nvSpPr>
        <p:spPr bwMode="auto">
          <a:xfrm>
            <a:off x="-1485900" y="3536950"/>
            <a:ext cx="1841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342900" eaLnBrk="1" hangingPunct="1">
              <a:defRPr/>
            </a:pPr>
            <a:endParaRPr lang="en-US" altLang="en-US" sz="1350">
              <a:solidFill>
                <a:prstClr val="black"/>
              </a:solidFill>
            </a:endParaRPr>
          </a:p>
        </p:txBody>
      </p:sp>
    </p:spTree>
    <p:extLst>
      <p:ext uri="{BB962C8B-B14F-4D97-AF65-F5344CB8AC3E}">
        <p14:creationId xmlns:p14="http://schemas.microsoft.com/office/powerpoint/2010/main" val="22293711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94857" y="-480006"/>
            <a:ext cx="7354286" cy="7714286"/>
            <a:chOff x="2009456" y="-599400"/>
            <a:chExt cx="10296000" cy="10800000"/>
          </a:xfrm>
        </p:grpSpPr>
        <p:grpSp>
          <p:nvGrpSpPr>
            <p:cNvPr id="17" name="Group 16"/>
            <p:cNvGrpSpPr/>
            <p:nvPr/>
          </p:nvGrpSpPr>
          <p:grpSpPr>
            <a:xfrm>
              <a:off x="2009456" y="-599400"/>
              <a:ext cx="10296000" cy="10800000"/>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57764"/>
                <a:ext cx="4945476" cy="473976"/>
              </a:xfrm>
              <a:prstGeom prst="rect">
                <a:avLst/>
              </a:prstGeom>
              <a:noFill/>
            </p:spPr>
            <p:txBody>
              <a:bodyPr wrap="square" rtlCol="0">
                <a:spAutoFit/>
              </a:bodyPr>
              <a:lstStyle/>
              <a:p>
                <a:pPr algn="ctr" defTabSz="457200"/>
                <a:r>
                  <a:rPr lang="en-AU" sz="1200" b="1" dirty="0">
                    <a:solidFill>
                      <a:prstClr val="white"/>
                    </a:solidFill>
                  </a:rPr>
                  <a:t>Outside</a:t>
                </a:r>
                <a:r>
                  <a:rPr lang="en-AU" sz="1600" b="1" dirty="0">
                    <a:solidFill>
                      <a:prstClr val="white"/>
                    </a:solidFill>
                  </a:rPr>
                  <a:t> </a:t>
                </a:r>
                <a:r>
                  <a:rPr lang="en-AU" sz="1200" b="1" dirty="0">
                    <a:solidFill>
                      <a:prstClr val="white"/>
                    </a:solidFill>
                  </a:rPr>
                  <a:t>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9" name="Isosceles Triangle 28"/>
              <p:cNvSpPr/>
              <p:nvPr/>
            </p:nvSpPr>
            <p:spPr>
              <a:xfrm>
                <a:off x="4535710" y="4825927"/>
                <a:ext cx="3530594" cy="2956761"/>
              </a:xfrm>
              <a:prstGeom prst="triangle">
                <a:avLst/>
              </a:pr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0" name="Isosceles Triangle 29"/>
              <p:cNvSpPr/>
              <p:nvPr/>
            </p:nvSpPr>
            <p:spPr>
              <a:xfrm flipV="1">
                <a:off x="4324047" y="1229816"/>
                <a:ext cx="4026976" cy="3570783"/>
              </a:xfrm>
              <a:prstGeom prst="triangle">
                <a:avLst/>
              </a:prstGeom>
              <a:solidFill>
                <a:srgbClr val="474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76889"/>
                <a:ext cx="4945476" cy="430888"/>
              </a:xfrm>
              <a:prstGeom prst="rect">
                <a:avLst/>
              </a:prstGeom>
              <a:noFill/>
            </p:spPr>
            <p:txBody>
              <a:bodyPr wrap="square" rtlCol="0">
                <a:spAutoFit/>
              </a:bodyPr>
              <a:lstStyle/>
              <a:p>
                <a:pPr algn="ctr" defTabSz="457200"/>
                <a:r>
                  <a:rPr lang="en-AU" sz="1400" b="1" dirty="0">
                    <a:solidFill>
                      <a:prstClr val="white"/>
                    </a:solidFill>
                  </a:rPr>
                  <a:t>Patient Community</a:t>
                </a:r>
              </a:p>
            </p:txBody>
          </p:sp>
          <p:sp>
            <p:nvSpPr>
              <p:cNvPr id="36" name="TextBox 35"/>
              <p:cNvSpPr txBox="1"/>
              <p:nvPr/>
            </p:nvSpPr>
            <p:spPr>
              <a:xfrm>
                <a:off x="3813830" y="8898549"/>
                <a:ext cx="4945476" cy="430888"/>
              </a:xfrm>
              <a:prstGeom prst="rect">
                <a:avLst/>
              </a:prstGeom>
              <a:noFill/>
            </p:spPr>
            <p:txBody>
              <a:bodyPr wrap="square" rtlCol="0">
                <a:spAutoFit/>
              </a:bodyPr>
              <a:lstStyle/>
              <a:p>
                <a:pPr algn="ctr" defTabSz="457200"/>
                <a:r>
                  <a:rPr lang="en-AU" sz="1400" b="1" dirty="0">
                    <a:solidFill>
                      <a:prstClr val="white"/>
                    </a:solidFill>
                  </a:rPr>
                  <a:t>Staff Team</a:t>
                </a:r>
              </a:p>
            </p:txBody>
          </p:sp>
          <p:sp>
            <p:nvSpPr>
              <p:cNvPr id="37" name="TextBox 36"/>
              <p:cNvSpPr txBox="1"/>
              <p:nvPr/>
            </p:nvSpPr>
            <p:spPr>
              <a:xfrm rot="3600000">
                <a:off x="7513647" y="2490770"/>
                <a:ext cx="4945476" cy="430888"/>
              </a:xfrm>
              <a:prstGeom prst="rect">
                <a:avLst/>
              </a:prstGeom>
              <a:noFill/>
            </p:spPr>
            <p:txBody>
              <a:bodyPr wrap="square" rtlCol="0">
                <a:spAutoFit/>
              </a:bodyPr>
              <a:lstStyle/>
              <a:p>
                <a:pPr algn="ctr" defTabSz="457200"/>
                <a:r>
                  <a:rPr lang="en-AU" sz="1400" b="1" dirty="0">
                    <a:solidFill>
                      <a:prstClr val="white"/>
                    </a:solidFill>
                  </a:rPr>
                  <a:t>Patient Characteristics</a:t>
                </a:r>
              </a:p>
            </p:txBody>
          </p:sp>
          <p:sp>
            <p:nvSpPr>
              <p:cNvPr id="39" name="TextBox 38"/>
              <p:cNvSpPr txBox="1"/>
              <p:nvPr/>
            </p:nvSpPr>
            <p:spPr>
              <a:xfrm rot="18000000">
                <a:off x="7483832" y="6815523"/>
                <a:ext cx="4945476" cy="430888"/>
              </a:xfrm>
              <a:prstGeom prst="rect">
                <a:avLst/>
              </a:prstGeom>
              <a:noFill/>
            </p:spPr>
            <p:txBody>
              <a:bodyPr wrap="square" rtlCol="0">
                <a:spAutoFit/>
              </a:bodyPr>
              <a:lstStyle/>
              <a:p>
                <a:pPr algn="ctr" defTabSz="457200"/>
                <a:r>
                  <a:rPr lang="en-AU" sz="1400" dirty="0">
                    <a:solidFill>
                      <a:prstClr val="white"/>
                    </a:solidFill>
                  </a:rPr>
                  <a:t>Regulatory Framework</a:t>
                </a:r>
              </a:p>
            </p:txBody>
          </p:sp>
          <p:sp>
            <p:nvSpPr>
              <p:cNvPr id="40" name="TextBox 39"/>
              <p:cNvSpPr txBox="1"/>
              <p:nvPr/>
            </p:nvSpPr>
            <p:spPr>
              <a:xfrm rot="3600000">
                <a:off x="8817" y="6630670"/>
                <a:ext cx="4945476" cy="430888"/>
              </a:xfrm>
              <a:prstGeom prst="rect">
                <a:avLst/>
              </a:prstGeom>
              <a:noFill/>
            </p:spPr>
            <p:txBody>
              <a:bodyPr wrap="square" rtlCol="0">
                <a:spAutoFit/>
              </a:bodyPr>
              <a:lstStyle/>
              <a:p>
                <a:pPr algn="ctr" defTabSz="457200"/>
                <a:r>
                  <a:rPr lang="en-AU" sz="1400" b="1" dirty="0">
                    <a:solidFill>
                      <a:prstClr val="white"/>
                    </a:solidFill>
                  </a:rPr>
                  <a:t>Physical Environment</a:t>
                </a:r>
              </a:p>
            </p:txBody>
          </p:sp>
          <p:sp>
            <p:nvSpPr>
              <p:cNvPr id="41" name="TextBox 40"/>
              <p:cNvSpPr txBox="1"/>
              <p:nvPr/>
            </p:nvSpPr>
            <p:spPr>
              <a:xfrm>
                <a:off x="4535709" y="792955"/>
                <a:ext cx="3547033" cy="517065"/>
              </a:xfrm>
              <a:prstGeom prst="rect">
                <a:avLst/>
              </a:prstGeom>
              <a:noFill/>
            </p:spPr>
            <p:txBody>
              <a:bodyPr wrap="square" rtlCol="0">
                <a:spAutoFit/>
              </a:bodyPr>
              <a:lstStyle/>
              <a:p>
                <a:pPr algn="ctr" defTabSz="457200"/>
                <a:r>
                  <a:rPr lang="en-AU" sz="1100" b="1" dirty="0">
                    <a:solidFill>
                      <a:prstClr val="white"/>
                    </a:solidFill>
                  </a:rPr>
                  <a:t>Patient – patient interaction</a:t>
                </a:r>
              </a:p>
              <a:p>
                <a:pPr algn="ctr" defTabSz="457200"/>
                <a:r>
                  <a:rPr lang="en-AU" sz="700" dirty="0">
                    <a:solidFill>
                      <a:prstClr val="white"/>
                    </a:solidFill>
                  </a:rPr>
                  <a:t>Contagion &amp; discord</a:t>
                </a:r>
              </a:p>
            </p:txBody>
          </p:sp>
          <p:sp>
            <p:nvSpPr>
              <p:cNvPr id="43" name="TextBox 42"/>
              <p:cNvSpPr txBox="1"/>
              <p:nvPr/>
            </p:nvSpPr>
            <p:spPr>
              <a:xfrm>
                <a:off x="4577884" y="1247034"/>
                <a:ext cx="3519303" cy="657103"/>
              </a:xfrm>
              <a:prstGeom prst="rect">
                <a:avLst/>
              </a:prstGeom>
              <a:noFill/>
            </p:spPr>
            <p:txBody>
              <a:bodyPr wrap="square" rtlCol="0">
                <a:spAutoFit/>
              </a:bodyPr>
              <a:lstStyle/>
              <a:p>
                <a:pPr algn="ctr" defTabSz="457200"/>
                <a:r>
                  <a:rPr lang="en-AU" sz="1050" b="1" dirty="0">
                    <a:solidFill>
                      <a:prstClr val="white"/>
                    </a:solidFill>
                  </a:rPr>
                  <a:t>Patient Modifiers</a:t>
                </a:r>
              </a:p>
              <a:p>
                <a:pPr algn="ctr" defTabSz="457200"/>
                <a:r>
                  <a:rPr lang="en-AU" sz="700" dirty="0">
                    <a:solidFill>
                      <a:prstClr val="white"/>
                    </a:solidFill>
                  </a:rPr>
                  <a:t>Anxiety management, Mutual support, Moral commitments, Psychological understanding, Technical mastery</a:t>
                </a:r>
              </a:p>
            </p:txBody>
          </p:sp>
          <p:sp>
            <p:nvSpPr>
              <p:cNvPr id="44" name="Isosceles Triangle 43"/>
              <p:cNvSpPr/>
              <p:nvPr/>
            </p:nvSpPr>
            <p:spPr>
              <a:xfrm flipV="1">
                <a:off x="4672608" y="1848272"/>
                <a:ext cx="3245926" cy="2934354"/>
              </a:xfrm>
              <a:prstGeom prst="triangle">
                <a:avLst/>
              </a:prstGeom>
              <a:solidFill>
                <a:srgbClr val="81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5" name="TextBox 44"/>
              <p:cNvSpPr txBox="1"/>
              <p:nvPr/>
            </p:nvSpPr>
            <p:spPr>
              <a:xfrm>
                <a:off x="4975899" y="1904690"/>
                <a:ext cx="2723271" cy="807913"/>
              </a:xfrm>
              <a:prstGeom prst="rect">
                <a:avLst/>
              </a:prstGeom>
              <a:noFill/>
            </p:spPr>
            <p:txBody>
              <a:bodyPr wrap="square" rtlCol="0">
                <a:spAutoFit/>
              </a:bodyPr>
              <a:lstStyle/>
              <a:p>
                <a:pPr algn="ctr" defTabSz="457200"/>
                <a:r>
                  <a:rPr lang="en-AU" sz="1050" b="1" dirty="0">
                    <a:solidFill>
                      <a:prstClr val="white"/>
                    </a:solidFill>
                  </a:rPr>
                  <a:t>Staff Modifiers</a:t>
                </a:r>
              </a:p>
              <a:p>
                <a:pPr algn="ctr" defTabSz="457200"/>
                <a:r>
                  <a:rPr lang="en-AU" sz="700" dirty="0">
                    <a:solidFill>
                      <a:prstClr val="white"/>
                    </a:solidFill>
                  </a:rPr>
                  <a:t>Explanation/information, Role modelling, Patient education, Removal of means, Presence &amp; presence+</a:t>
                </a:r>
              </a:p>
            </p:txBody>
          </p:sp>
          <p:sp>
            <p:nvSpPr>
              <p:cNvPr id="53" name="Isosceles Triangle 52"/>
              <p:cNvSpPr/>
              <p:nvPr/>
            </p:nvSpPr>
            <p:spPr>
              <a:xfrm flipV="1">
                <a:off x="5202632" y="2743075"/>
                <a:ext cx="2269807" cy="2051932"/>
              </a:xfrm>
              <a:prstGeom prst="triangle">
                <a:avLst/>
              </a:prstGeom>
              <a:solidFill>
                <a:srgbClr val="A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6" name="TextBox 45"/>
              <p:cNvSpPr txBox="1"/>
              <p:nvPr/>
            </p:nvSpPr>
            <p:spPr>
              <a:xfrm>
                <a:off x="5318539" y="2722962"/>
                <a:ext cx="1943232" cy="1206484"/>
              </a:xfrm>
              <a:prstGeom prst="rect">
                <a:avLst/>
              </a:prstGeom>
              <a:noFill/>
            </p:spPr>
            <p:txBody>
              <a:bodyPr wrap="square" rtlCol="0">
                <a:spAutoFit/>
              </a:bodyPr>
              <a:lstStyle/>
              <a:p>
                <a:pPr algn="ctr" defTabSz="457200"/>
                <a:r>
                  <a:rPr lang="en-AU" sz="1000" b="1" dirty="0">
                    <a:solidFill>
                      <a:prstClr val="white"/>
                    </a:solidFill>
                  </a:rPr>
                  <a:t>Flashpoints</a:t>
                </a:r>
                <a:endParaRPr lang="en-AU" sz="900" b="1" dirty="0">
                  <a:solidFill>
                    <a:prstClr val="white"/>
                  </a:solidFill>
                </a:endParaRPr>
              </a:p>
              <a:p>
                <a:pPr algn="ctr" defTabSz="457200"/>
                <a:r>
                  <a:rPr lang="en-AU" sz="800" dirty="0">
                    <a:solidFill>
                      <a:prstClr val="white"/>
                    </a:solidFill>
                  </a:rPr>
                  <a:t>Assembly/crowding/activity Queuing/waiting/noise Staff/</a:t>
                </a:r>
                <a:r>
                  <a:rPr lang="en-AU" sz="800" dirty="0" err="1">
                    <a:solidFill>
                      <a:prstClr val="white"/>
                    </a:solidFill>
                  </a:rPr>
                  <a:t>pt</a:t>
                </a:r>
                <a:r>
                  <a:rPr lang="en-AU" sz="800" dirty="0">
                    <a:solidFill>
                      <a:prstClr val="white"/>
                    </a:solidFill>
                  </a:rPr>
                  <a:t> turnover/change Bullying/stealing/</a:t>
                </a:r>
              </a:p>
              <a:p>
                <a:pPr algn="ctr" defTabSz="457200"/>
                <a:r>
                  <a:rPr lang="en-AU" sz="800" dirty="0">
                    <a:solidFill>
                      <a:prstClr val="white"/>
                    </a:solidFill>
                  </a:rPr>
                  <a:t>prop. damage</a:t>
                </a: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600764"/>
                <a:ext cx="3861352" cy="775597"/>
              </a:xfrm>
              <a:prstGeom prst="rect">
                <a:avLst/>
              </a:prstGeom>
              <a:noFill/>
            </p:spPr>
            <p:txBody>
              <a:bodyPr wrap="square" rtlCol="0">
                <a:spAutoFit/>
              </a:bodyPr>
              <a:lstStyle/>
              <a:p>
                <a:pPr algn="ctr" defTabSz="457200"/>
                <a:r>
                  <a:rPr lang="en-AU" sz="1200" b="1" dirty="0">
                    <a:solidFill>
                      <a:prstClr val="white"/>
                    </a:solidFill>
                  </a:rPr>
                  <a:t>Symptoms &amp; demography</a:t>
                </a:r>
              </a:p>
              <a:p>
                <a:pPr algn="ctr" defTabSz="457200"/>
                <a:r>
                  <a:rPr lang="en-AU" sz="900" dirty="0">
                    <a:solidFill>
                      <a:prstClr val="white"/>
                    </a:solidFill>
                  </a:rPr>
                  <a:t>Paranoia, PD traits, Irritability/</a:t>
                </a:r>
                <a:r>
                  <a:rPr lang="en-AU" sz="900" dirty="0" err="1">
                    <a:solidFill>
                      <a:prstClr val="white"/>
                    </a:solidFill>
                  </a:rPr>
                  <a:t>disinhib</a:t>
                </a:r>
                <a:r>
                  <a:rPr lang="en-AU" sz="900" dirty="0">
                    <a:solidFill>
                      <a:prstClr val="white"/>
                    </a:solidFill>
                  </a:rPr>
                  <a:t>., Abused, Male, </a:t>
                </a:r>
                <a:r>
                  <a:rPr lang="en-AU" sz="900" dirty="0" err="1">
                    <a:solidFill>
                      <a:prstClr val="white"/>
                    </a:solidFill>
                  </a:rPr>
                  <a:t>Alc</a:t>
                </a:r>
                <a:r>
                  <a:rPr lang="en-AU" sz="900" dirty="0">
                    <a:solidFill>
                      <a:prstClr val="white"/>
                    </a:solidFill>
                  </a:rPr>
                  <a:t>/drugs, Depression, Insight, Delusions, </a:t>
                </a:r>
                <a:r>
                  <a:rPr lang="en-AU" sz="900" dirty="0" err="1">
                    <a:solidFill>
                      <a:prstClr val="white"/>
                    </a:solidFill>
                  </a:rPr>
                  <a:t>Hall.s</a:t>
                </a:r>
                <a:r>
                  <a:rPr lang="en-AU" sz="900" dirty="0">
                    <a:solidFill>
                      <a:prstClr val="white"/>
                    </a:solidFill>
                  </a:rPr>
                  <a:t>, Young</a:t>
                </a:r>
              </a:p>
            </p:txBody>
          </p:sp>
          <p:sp>
            <p:nvSpPr>
              <p:cNvPr id="58" name="Isosceles Triangle 57"/>
              <p:cNvSpPr/>
              <p:nvPr/>
            </p:nvSpPr>
            <p:spPr>
              <a:xfrm rot="3600000" flipV="1">
                <a:off x="5877798" y="2661480"/>
                <a:ext cx="3245926" cy="2994347"/>
              </a:xfrm>
              <a:prstGeom prst="triangle">
                <a:avLst/>
              </a:prstGeom>
              <a:solidFill>
                <a:srgbClr val="9E1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9" name="TextBox 58"/>
              <p:cNvSpPr txBox="1"/>
              <p:nvPr/>
            </p:nvSpPr>
            <p:spPr>
              <a:xfrm rot="3600000">
                <a:off x="7124708" y="3189432"/>
                <a:ext cx="2723271" cy="818685"/>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Pharmacotherapy</a:t>
                </a:r>
              </a:p>
              <a:p>
                <a:pPr algn="ctr" defTabSz="457200"/>
                <a:r>
                  <a:rPr lang="en-AU" sz="700" dirty="0">
                    <a:solidFill>
                      <a:prstClr val="white"/>
                    </a:solidFill>
                  </a:rPr>
                  <a:t>Psychotherapy &amp; functional analysis</a:t>
                </a:r>
              </a:p>
              <a:p>
                <a:pPr algn="ctr" defTabSz="457200"/>
                <a:r>
                  <a:rPr lang="en-AU" sz="700" dirty="0">
                    <a:solidFill>
                      <a:prstClr val="white"/>
                    </a:solidFill>
                  </a:rPr>
                  <a:t>Nursing support &amp; interventions</a:t>
                </a:r>
              </a:p>
            </p:txBody>
          </p:sp>
          <p:sp>
            <p:nvSpPr>
              <p:cNvPr id="60" name="Isosceles Triangle 59"/>
              <p:cNvSpPr/>
              <p:nvPr/>
            </p:nvSpPr>
            <p:spPr>
              <a:xfrm rot="3600000" flipV="1">
                <a:off x="6042180" y="3326257"/>
                <a:ext cx="2269807" cy="2051932"/>
              </a:xfrm>
              <a:prstGeom prst="triangle">
                <a:avLst/>
              </a:prstGeom>
              <a:solidFill>
                <a:srgbClr val="C9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1" name="TextBox 60"/>
              <p:cNvSpPr txBox="1"/>
              <p:nvPr/>
            </p:nvSpPr>
            <p:spPr>
              <a:xfrm rot="3600000">
                <a:off x="6575278" y="3604592"/>
                <a:ext cx="1943232" cy="1034130"/>
              </a:xfrm>
              <a:prstGeom prst="rect">
                <a:avLst/>
              </a:prstGeom>
              <a:noFill/>
            </p:spPr>
            <p:txBody>
              <a:bodyPr wrap="square" rtlCol="0">
                <a:spAutoFit/>
              </a:bodyPr>
              <a:lstStyle/>
              <a:p>
                <a:pPr algn="ctr" defTabSz="457200"/>
                <a:r>
                  <a:rPr lang="en-AU" sz="1000" b="1" dirty="0">
                    <a:solidFill>
                      <a:srgbClr val="3A0066"/>
                    </a:solidFill>
                  </a:rPr>
                  <a:t>Flashpoints</a:t>
                </a:r>
                <a:endParaRPr lang="en-AU" sz="900" b="1" dirty="0">
                  <a:solidFill>
                    <a:srgbClr val="3A0066"/>
                  </a:solidFill>
                </a:endParaRPr>
              </a:p>
              <a:p>
                <a:pPr algn="ctr" defTabSz="457200"/>
                <a:r>
                  <a:rPr lang="en-AU" sz="800" dirty="0">
                    <a:solidFill>
                      <a:srgbClr val="3A0066"/>
                    </a:solidFill>
                  </a:rPr>
                  <a:t>Exacerbations;</a:t>
                </a:r>
              </a:p>
              <a:p>
                <a:pPr algn="ctr" defTabSz="457200"/>
                <a:r>
                  <a:rPr lang="en-AU" sz="800" dirty="0">
                    <a:solidFill>
                      <a:srgbClr val="3A0066"/>
                    </a:solidFill>
                  </a:rPr>
                  <a:t>Independence/identity</a:t>
                </a:r>
              </a:p>
              <a:p>
                <a:pPr algn="ctr" defTabSz="457200"/>
                <a:r>
                  <a:rPr lang="en-AU" sz="800" dirty="0">
                    <a:solidFill>
                      <a:srgbClr val="3A0066"/>
                    </a:solidFill>
                  </a:rPr>
                  <a:t>Acuity/severity</a:t>
                </a:r>
              </a:p>
              <a:p>
                <a:pPr algn="ctr" defTabSz="457200"/>
                <a:endParaRPr lang="en-AU" sz="800" dirty="0">
                  <a:solidFill>
                    <a:prstClr val="white"/>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5" name="Isosceles Triangle 64"/>
              <p:cNvSpPr/>
              <p:nvPr/>
            </p:nvSpPr>
            <p:spPr>
              <a:xfrm rot="18000000" flipH="1" flipV="1">
                <a:off x="3415822" y="2652029"/>
                <a:ext cx="3245926" cy="2934354"/>
              </a:xfrm>
              <a:prstGeom prst="triangle">
                <a:avLst/>
              </a:prstGeom>
              <a:solidFill>
                <a:srgbClr val="80D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7" name="Isosceles Triangle 66"/>
              <p:cNvSpPr/>
              <p:nvPr/>
            </p:nvSpPr>
            <p:spPr>
              <a:xfrm rot="18000000" flipH="1" flipV="1">
                <a:off x="4345597" y="3358915"/>
                <a:ext cx="2269807" cy="2051932"/>
              </a:xfrm>
              <a:prstGeom prst="triangle">
                <a:avLst/>
              </a:prstGeom>
              <a:solidFill>
                <a:srgbClr val="BC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8" name="TextBox 67"/>
              <p:cNvSpPr txBox="1"/>
              <p:nvPr/>
            </p:nvSpPr>
            <p:spPr>
              <a:xfrm rot="18000000" flipH="1">
                <a:off x="4205028" y="3600213"/>
                <a:ext cx="1624617" cy="947951"/>
              </a:xfrm>
              <a:prstGeom prst="rect">
                <a:avLst/>
              </a:prstGeom>
              <a:noFill/>
            </p:spPr>
            <p:txBody>
              <a:bodyPr wrap="square" rtlCol="0">
                <a:spAutoFit/>
              </a:bodyPr>
              <a:lstStyle/>
              <a:p>
                <a:pPr algn="ctr" defTabSz="457200"/>
                <a:r>
                  <a:rPr lang="en-AU" sz="1000" b="1" dirty="0">
                    <a:solidFill>
                      <a:srgbClr val="31601A"/>
                    </a:solidFill>
                  </a:rPr>
                  <a:t>Flashpoints</a:t>
                </a:r>
                <a:endParaRPr lang="en-AU" sz="800" dirty="0">
                  <a:solidFill>
                    <a:srgbClr val="31601A"/>
                  </a:solidFill>
                </a:endParaRPr>
              </a:p>
              <a:p>
                <a:pPr algn="ctr" defTabSz="457200"/>
                <a:r>
                  <a:rPr lang="en-AU" sz="700" dirty="0">
                    <a:solidFill>
                      <a:srgbClr val="31601A"/>
                    </a:solidFill>
                  </a:rPr>
                  <a:t>Bad news, Home crisis, Loss of relationship or accommodation, Argument</a:t>
                </a:r>
              </a:p>
            </p:txBody>
          </p:sp>
          <p:sp>
            <p:nvSpPr>
              <p:cNvPr id="66" name="TextBox 65"/>
              <p:cNvSpPr txBox="1"/>
              <p:nvPr/>
            </p:nvSpPr>
            <p:spPr>
              <a:xfrm rot="18000000" flipH="1">
                <a:off x="2774500" y="3260930"/>
                <a:ext cx="2723271" cy="818685"/>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Carer/relative involvement</a:t>
                </a:r>
              </a:p>
              <a:p>
                <a:pPr algn="ctr" defTabSz="457200"/>
                <a:r>
                  <a:rPr lang="en-AU" sz="700" dirty="0">
                    <a:solidFill>
                      <a:prstClr val="white"/>
                    </a:solidFill>
                  </a:rPr>
                  <a:t>Family therapy</a:t>
                </a:r>
              </a:p>
              <a:p>
                <a:pPr algn="ctr" defTabSz="457200"/>
                <a:r>
                  <a:rPr lang="en-AU" sz="700" dirty="0">
                    <a:solidFill>
                      <a:prstClr val="white"/>
                    </a:solidFill>
                  </a:rPr>
                  <a:t>Active patient support</a:t>
                </a:r>
              </a:p>
            </p:txBody>
          </p:sp>
          <p:sp>
            <p:nvSpPr>
              <p:cNvPr id="64" name="TextBox 63"/>
              <p:cNvSpPr txBox="1"/>
              <p:nvPr/>
            </p:nvSpPr>
            <p:spPr>
              <a:xfrm rot="18000000" flipH="1">
                <a:off x="924806" y="2583768"/>
                <a:ext cx="4252043" cy="775597"/>
              </a:xfrm>
              <a:prstGeom prst="rect">
                <a:avLst/>
              </a:prstGeom>
              <a:noFill/>
            </p:spPr>
            <p:txBody>
              <a:bodyPr wrap="square" rtlCol="0">
                <a:spAutoFit/>
              </a:bodyPr>
              <a:lstStyle/>
              <a:p>
                <a:pPr algn="ctr" defTabSz="457200"/>
                <a:r>
                  <a:rPr lang="en-AU" sz="1200" b="1" dirty="0">
                    <a:solidFill>
                      <a:prstClr val="white"/>
                    </a:solidFill>
                  </a:rPr>
                  <a:t>Stressors</a:t>
                </a:r>
                <a:endParaRPr lang="en-AU" sz="900" b="1" dirty="0">
                  <a:solidFill>
                    <a:prstClr val="white"/>
                  </a:solidFill>
                </a:endParaRPr>
              </a:p>
              <a:p>
                <a:pPr algn="ctr" defTabSz="457200"/>
                <a:r>
                  <a:rPr lang="en-AU" sz="900" dirty="0">
                    <a:solidFill>
                      <a:prstClr val="white"/>
                    </a:solidFill>
                  </a:rPr>
                  <a:t>Visitors, Relatives &amp; family tensions, Prospective –</a:t>
                </a:r>
                <a:r>
                  <a:rPr lang="en-AU" sz="900" dirty="0" err="1">
                    <a:solidFill>
                      <a:prstClr val="white"/>
                    </a:solidFill>
                  </a:rPr>
                  <a:t>ve</a:t>
                </a:r>
                <a:r>
                  <a:rPr lang="en-AU" sz="900" dirty="0">
                    <a:solidFill>
                      <a:prstClr val="white"/>
                    </a:solidFill>
                  </a:rPr>
                  <a:t> move</a:t>
                </a:r>
              </a:p>
              <a:p>
                <a:pPr algn="ctr" defTabSz="457200"/>
                <a:r>
                  <a:rPr lang="en-AU" sz="900" dirty="0">
                    <a:solidFill>
                      <a:prstClr val="white"/>
                    </a:solidFill>
                  </a:rPr>
                  <a:t>Dependency &amp; institutionalisation, Demands &amp; home</a:t>
                </a: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6" name="Isosceles Triangle 75"/>
              <p:cNvSpPr/>
              <p:nvPr/>
            </p:nvSpPr>
            <p:spPr>
              <a:xfrm rot="3600000" flipH="1">
                <a:off x="6859932" y="4176395"/>
                <a:ext cx="3245926" cy="2934354"/>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7" name="Isosceles Triangle 76"/>
              <p:cNvSpPr/>
              <p:nvPr/>
            </p:nvSpPr>
            <p:spPr>
              <a:xfrm rot="3600000" flipH="1">
                <a:off x="6690252" y="4391115"/>
                <a:ext cx="2269807" cy="2051932"/>
              </a:xfrm>
              <a:prstGeom prst="triangle">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8" name="TextBox 77"/>
              <p:cNvSpPr txBox="1"/>
              <p:nvPr/>
            </p:nvSpPr>
            <p:spPr>
              <a:xfrm rot="18000000" flipH="1">
                <a:off x="6810053" y="5169596"/>
                <a:ext cx="1784588" cy="947951"/>
              </a:xfrm>
              <a:prstGeom prst="rect">
                <a:avLst/>
              </a:prstGeom>
              <a:noFill/>
            </p:spPr>
            <p:txBody>
              <a:bodyPr wrap="square" rtlCol="0">
                <a:spAutoFit/>
              </a:bodyPr>
              <a:lstStyle/>
              <a:p>
                <a:pPr algn="ctr" defTabSz="457200"/>
                <a:r>
                  <a:rPr lang="en-AU" sz="1000" b="1" dirty="0">
                    <a:solidFill>
                      <a:srgbClr val="9A0000"/>
                    </a:solidFill>
                  </a:rPr>
                  <a:t>Flashpoints</a:t>
                </a:r>
                <a:endParaRPr lang="en-AU" sz="800" dirty="0">
                  <a:solidFill>
                    <a:srgbClr val="9A0000"/>
                  </a:solidFill>
                </a:endParaRPr>
              </a:p>
              <a:p>
                <a:pPr algn="ctr" defTabSz="457200"/>
                <a:r>
                  <a:rPr lang="en-AU" sz="700" dirty="0">
                    <a:solidFill>
                      <a:srgbClr val="9A0000"/>
                    </a:solidFill>
                  </a:rPr>
                  <a:t>Compulsory detention, Admission, Appeal refusal, Complaint denied, Enforced treatment, Exit refused</a:t>
                </a:r>
                <a:endParaRPr lang="en-AU" sz="800" dirty="0">
                  <a:solidFill>
                    <a:srgbClr val="9A0000"/>
                  </a:solidFill>
                </a:endParaRPr>
              </a:p>
            </p:txBody>
          </p:sp>
          <p:sp>
            <p:nvSpPr>
              <p:cNvPr id="79" name="TextBox 78"/>
              <p:cNvSpPr txBox="1"/>
              <p:nvPr/>
            </p:nvSpPr>
            <p:spPr>
              <a:xfrm rot="18000000" flipH="1">
                <a:off x="7132099" y="5656853"/>
                <a:ext cx="2717683" cy="958724"/>
              </a:xfrm>
              <a:prstGeom prst="rect">
                <a:avLst/>
              </a:prstGeom>
              <a:noFill/>
            </p:spPr>
            <p:txBody>
              <a:bodyPr wrap="square" rtlCol="0">
                <a:spAutoFit/>
              </a:bodyPr>
              <a:lstStyle/>
              <a:p>
                <a:pPr algn="ctr" defTabSz="457200"/>
                <a:r>
                  <a:rPr lang="en-AU" sz="1050" b="1" dirty="0">
                    <a:solidFill>
                      <a:prstClr val="white"/>
                    </a:solidFill>
                  </a:rPr>
                  <a:t>Staff Modifiers</a:t>
                </a:r>
              </a:p>
              <a:p>
                <a:pPr algn="ctr" defTabSz="457200"/>
                <a:r>
                  <a:rPr lang="en-AU" sz="700" dirty="0">
                    <a:solidFill>
                      <a:prstClr val="white"/>
                    </a:solidFill>
                  </a:rPr>
                  <a:t>Due process, Justice, Respect for rights, </a:t>
                </a:r>
              </a:p>
              <a:p>
                <a:pPr algn="ctr" defTabSz="457200"/>
                <a:r>
                  <a:rPr lang="en-AU" sz="700" dirty="0">
                    <a:solidFill>
                      <a:prstClr val="white"/>
                    </a:solidFill>
                  </a:rPr>
                  <a:t>Hope, Information giving, Support to appeal,</a:t>
                </a:r>
              </a:p>
              <a:p>
                <a:pPr algn="ctr" defTabSz="457200"/>
                <a:r>
                  <a:rPr lang="en-AU" sz="700" dirty="0">
                    <a:solidFill>
                      <a:prstClr val="white"/>
                    </a:solidFill>
                  </a:rPr>
                  <a:t>Legitimacy, Compensatory autonomy,</a:t>
                </a:r>
              </a:p>
              <a:p>
                <a:pPr algn="ctr" defTabSz="457200"/>
                <a:r>
                  <a:rPr lang="en-AU" sz="700" dirty="0">
                    <a:solidFill>
                      <a:prstClr val="white"/>
                    </a:solidFill>
                  </a:rPr>
                  <a:t>Consistent policy, Flexibility, Respect</a:t>
                </a:r>
              </a:p>
            </p:txBody>
          </p:sp>
          <p:sp>
            <p:nvSpPr>
              <p:cNvPr id="80" name="TextBox 79"/>
              <p:cNvSpPr txBox="1"/>
              <p:nvPr/>
            </p:nvSpPr>
            <p:spPr>
              <a:xfrm rot="18000000" flipH="1">
                <a:off x="7506260" y="6278445"/>
                <a:ext cx="4112722" cy="775597"/>
              </a:xfrm>
              <a:prstGeom prst="rect">
                <a:avLst/>
              </a:prstGeom>
              <a:noFill/>
            </p:spPr>
            <p:txBody>
              <a:bodyPr wrap="square" rtlCol="0">
                <a:spAutoFit/>
              </a:bodyPr>
              <a:lstStyle/>
              <a:p>
                <a:pPr algn="ctr" defTabSz="457200"/>
                <a:r>
                  <a:rPr lang="en-AU" sz="1200" b="1" dirty="0">
                    <a:solidFill>
                      <a:prstClr val="white"/>
                    </a:solidFill>
                  </a:rPr>
                  <a:t>External Structure</a:t>
                </a:r>
              </a:p>
              <a:p>
                <a:pPr algn="ctr" defTabSz="457200"/>
                <a:r>
                  <a:rPr lang="en-AU" sz="900" dirty="0">
                    <a:solidFill>
                      <a:prstClr val="white"/>
                    </a:solidFill>
                  </a:rPr>
                  <a:t>Legal framework, National policy, Complaints,</a:t>
                </a:r>
              </a:p>
              <a:p>
                <a:pPr algn="ctr" defTabSz="457200"/>
                <a:r>
                  <a:rPr lang="en-AU" sz="900" dirty="0">
                    <a:solidFill>
                      <a:prstClr val="white"/>
                    </a:solidFill>
                  </a:rPr>
                  <a:t>Appeals, Prosecutions, Hospital policy</a:t>
                </a:r>
              </a:p>
            </p:txBody>
          </p:sp>
          <p:sp>
            <p:nvSpPr>
              <p:cNvPr id="82" name="TextBox 81"/>
              <p:cNvSpPr txBox="1"/>
              <p:nvPr/>
            </p:nvSpPr>
            <p:spPr>
              <a:xfrm>
                <a:off x="4330402" y="8330339"/>
                <a:ext cx="3950439" cy="538609"/>
              </a:xfrm>
              <a:prstGeom prst="rect">
                <a:avLst/>
              </a:prstGeom>
              <a:noFill/>
            </p:spPr>
            <p:txBody>
              <a:bodyPr wrap="square" rtlCol="0">
                <a:spAutoFit/>
              </a:bodyPr>
              <a:lstStyle/>
              <a:p>
                <a:pPr algn="ctr" defTabSz="457200"/>
                <a:r>
                  <a:rPr lang="en-AU" sz="1200" b="1" dirty="0">
                    <a:solidFill>
                      <a:prstClr val="white"/>
                    </a:solidFill>
                  </a:rPr>
                  <a:t>Internal Structure</a:t>
                </a:r>
              </a:p>
              <a:p>
                <a:pPr algn="ctr" defTabSz="457200"/>
                <a:r>
                  <a:rPr lang="en-AU" sz="700" dirty="0">
                    <a:solidFill>
                      <a:prstClr val="white"/>
                    </a:solidFill>
                  </a:rPr>
                  <a:t>Rules, Routine, Efficiency, Clean/tidy, Ideology, Custom &amp; practice</a:t>
                </a:r>
              </a:p>
            </p:txBody>
          </p:sp>
          <p:sp>
            <p:nvSpPr>
              <p:cNvPr id="84" name="TextBox 83"/>
              <p:cNvSpPr txBox="1"/>
              <p:nvPr/>
            </p:nvSpPr>
            <p:spPr>
              <a:xfrm>
                <a:off x="4973671" y="6888832"/>
                <a:ext cx="2723271" cy="969496"/>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Staff anxiety &amp; frustration, Moral commitments, Psychological understanding, Teamwork &amp; consistency, Technical mastery, Positive appreciation</a:t>
                </a:r>
              </a:p>
            </p:txBody>
          </p:sp>
          <p:sp>
            <p:nvSpPr>
              <p:cNvPr id="85" name="Isosceles Triangle 84"/>
              <p:cNvSpPr/>
              <p:nvPr/>
            </p:nvSpPr>
            <p:spPr>
              <a:xfrm>
                <a:off x="5146801" y="4728592"/>
                <a:ext cx="2334119" cy="2184328"/>
              </a:xfrm>
              <a:prstGeom prst="triangle">
                <a:avLst/>
              </a:prstGeom>
              <a:solidFill>
                <a:srgbClr val="FFA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3" name="TextBox 82"/>
              <p:cNvSpPr txBox="1"/>
              <p:nvPr/>
            </p:nvSpPr>
            <p:spPr>
              <a:xfrm>
                <a:off x="5271331" y="5970432"/>
                <a:ext cx="2059893" cy="947951"/>
              </a:xfrm>
              <a:prstGeom prst="rect">
                <a:avLst/>
              </a:prstGeom>
              <a:noFill/>
            </p:spPr>
            <p:txBody>
              <a:bodyPr wrap="square" rtlCol="0">
                <a:spAutoFit/>
              </a:bodyPr>
              <a:lstStyle/>
              <a:p>
                <a:pPr algn="ctr" defTabSz="457200"/>
                <a:r>
                  <a:rPr lang="en-AU" sz="1000" b="1" dirty="0">
                    <a:solidFill>
                      <a:srgbClr val="BC4C00"/>
                    </a:solidFill>
                  </a:rPr>
                  <a:t>Flashpoints</a:t>
                </a:r>
                <a:endParaRPr lang="en-AU" sz="900" b="1" dirty="0">
                  <a:solidFill>
                    <a:srgbClr val="BC4C00"/>
                  </a:solidFill>
                </a:endParaRPr>
              </a:p>
              <a:p>
                <a:pPr algn="ctr" defTabSz="457200"/>
                <a:r>
                  <a:rPr lang="en-AU" sz="700" dirty="0">
                    <a:solidFill>
                      <a:srgbClr val="BC4C00"/>
                    </a:solidFill>
                  </a:rPr>
                  <a:t>Denial of request,  </a:t>
                </a:r>
              </a:p>
              <a:p>
                <a:pPr algn="ctr" defTabSz="457200"/>
                <a:r>
                  <a:rPr lang="en-AU" sz="700" dirty="0">
                    <a:solidFill>
                      <a:srgbClr val="BC4C00"/>
                    </a:solidFill>
                  </a:rPr>
                  <a:t>Staff demand, </a:t>
                </a:r>
              </a:p>
              <a:p>
                <a:pPr algn="ctr" defTabSz="457200"/>
                <a:r>
                  <a:rPr lang="en-AU" sz="700" dirty="0">
                    <a:solidFill>
                      <a:srgbClr val="BC4C00"/>
                    </a:solidFill>
                  </a:rPr>
                  <a:t>Limit setting, Bad news,</a:t>
                </a:r>
              </a:p>
              <a:p>
                <a:pPr algn="ctr" defTabSz="457200"/>
                <a:r>
                  <a:rPr lang="en-AU" sz="700" dirty="0">
                    <a:solidFill>
                      <a:srgbClr val="BC4C00"/>
                    </a:solidFill>
                  </a:rPr>
                  <a:t>Ignoring</a:t>
                </a: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238293"/>
                <a:ext cx="3952807" cy="775597"/>
              </a:xfrm>
              <a:prstGeom prst="rect">
                <a:avLst/>
              </a:prstGeom>
              <a:noFill/>
            </p:spPr>
            <p:txBody>
              <a:bodyPr wrap="square" rtlCol="0">
                <a:spAutoFit/>
              </a:bodyPr>
              <a:lstStyle/>
              <a:p>
                <a:pPr algn="ctr" defTabSz="457200"/>
                <a:r>
                  <a:rPr lang="en-AU" sz="1200" b="1" dirty="0">
                    <a:solidFill>
                      <a:srgbClr val="8A6600"/>
                    </a:solidFill>
                  </a:rPr>
                  <a:t>Features</a:t>
                </a:r>
              </a:p>
              <a:p>
                <a:pPr algn="ctr" defTabSz="457200"/>
                <a:r>
                  <a:rPr lang="en-AU" sz="900" dirty="0">
                    <a:solidFill>
                      <a:srgbClr val="8A6600"/>
                    </a:solidFill>
                  </a:rPr>
                  <a:t>Door locked, Quality, Complexity, Seclusion, PICU, ICA, Comfort/sensory rooms, Ligature points</a:t>
                </a:r>
              </a:p>
            </p:txBody>
          </p:sp>
          <p:sp>
            <p:nvSpPr>
              <p:cNvPr id="89" name="Isosceles Triangle 88"/>
              <p:cNvSpPr/>
              <p:nvPr/>
            </p:nvSpPr>
            <p:spPr>
              <a:xfrm rot="18000000">
                <a:off x="2407710" y="4170389"/>
                <a:ext cx="3245926" cy="293435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0" name="TextBox 89"/>
              <p:cNvSpPr txBox="1"/>
              <p:nvPr/>
            </p:nvSpPr>
            <p:spPr>
              <a:xfrm rot="3600000">
                <a:off x="2710308" y="5804437"/>
                <a:ext cx="2723271" cy="818685"/>
              </a:xfrm>
              <a:prstGeom prst="rect">
                <a:avLst/>
              </a:prstGeom>
              <a:noFill/>
            </p:spPr>
            <p:txBody>
              <a:bodyPr wrap="square" rtlCol="0">
                <a:spAutoFit/>
              </a:bodyPr>
              <a:lstStyle/>
              <a:p>
                <a:pPr algn="ctr" defTabSz="457200"/>
                <a:r>
                  <a:rPr lang="en-AU" sz="1100" b="1" dirty="0">
                    <a:solidFill>
                      <a:srgbClr val="8A6600"/>
                    </a:solidFill>
                  </a:rPr>
                  <a:t>Staff Modifiers</a:t>
                </a:r>
              </a:p>
              <a:p>
                <a:pPr algn="ctr" defTabSz="457200"/>
                <a:r>
                  <a:rPr lang="en-AU" sz="700" dirty="0">
                    <a:solidFill>
                      <a:srgbClr val="8A6600"/>
                    </a:solidFill>
                  </a:rPr>
                  <a:t>Caringly vigilant &amp; inquisitive, Checking routines, Décor, Maintenance, Clean &amp; Tidy, Alternative choices, Respect</a:t>
                </a:r>
              </a:p>
            </p:txBody>
          </p:sp>
          <p:sp>
            <p:nvSpPr>
              <p:cNvPr id="91" name="Isosceles Triangle 90"/>
              <p:cNvSpPr/>
              <p:nvPr/>
            </p:nvSpPr>
            <p:spPr>
              <a:xfrm rot="18000000">
                <a:off x="3521900" y="4406377"/>
                <a:ext cx="2269807" cy="2051932"/>
              </a:xfrm>
              <a:prstGeom prs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2" name="TextBox 91"/>
              <p:cNvSpPr txBox="1"/>
              <p:nvPr/>
            </p:nvSpPr>
            <p:spPr>
              <a:xfrm rot="3600000">
                <a:off x="3890792" y="5272630"/>
                <a:ext cx="1943232" cy="861774"/>
              </a:xfrm>
              <a:prstGeom prst="rect">
                <a:avLst/>
              </a:prstGeom>
              <a:noFill/>
            </p:spPr>
            <p:txBody>
              <a:bodyPr wrap="square" rtlCol="0">
                <a:spAutoFit/>
              </a:bodyPr>
              <a:lstStyle/>
              <a:p>
                <a:pPr algn="ctr" defTabSz="457200"/>
                <a:r>
                  <a:rPr lang="en-AU" sz="1000" b="1" dirty="0">
                    <a:solidFill>
                      <a:srgbClr val="8A6600"/>
                    </a:solidFill>
                  </a:rPr>
                  <a:t>Flashpoints</a:t>
                </a:r>
                <a:endParaRPr lang="en-AU" sz="900" b="1" dirty="0">
                  <a:solidFill>
                    <a:srgbClr val="8A6600"/>
                  </a:solidFill>
                </a:endParaRPr>
              </a:p>
              <a:p>
                <a:pPr algn="ctr" defTabSz="457200"/>
                <a:r>
                  <a:rPr lang="en-AU" sz="800" dirty="0">
                    <a:solidFill>
                      <a:srgbClr val="8A6600"/>
                    </a:solidFill>
                  </a:rPr>
                  <a:t>Secrecy, Solitude, </a:t>
                </a:r>
              </a:p>
              <a:p>
                <a:pPr algn="ctr" defTabSz="457200"/>
                <a:r>
                  <a:rPr lang="en-AU" sz="800" dirty="0">
                    <a:solidFill>
                      <a:srgbClr val="8A6600"/>
                    </a:solidFill>
                  </a:rPr>
                  <a:t>Admission shock, Exit blocked</a:t>
                </a: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6291" y="4076639"/>
                <a:ext cx="1896880" cy="1620000"/>
                <a:chOff x="5408299" y="4076639"/>
                <a:chExt cx="1896880" cy="1620000"/>
              </a:xfrm>
            </p:grpSpPr>
            <p:sp>
              <p:nvSpPr>
                <p:cNvPr id="47" name="Hexagon 46"/>
                <p:cNvSpPr/>
                <p:nvPr/>
              </p:nvSpPr>
              <p:spPr>
                <a:xfrm>
                  <a:off x="5458667" y="4076639"/>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8" name="TextBox 47"/>
                <p:cNvSpPr txBox="1"/>
                <p:nvPr/>
              </p:nvSpPr>
              <p:spPr>
                <a:xfrm>
                  <a:off x="5685862" y="4218290"/>
                  <a:ext cx="1310533" cy="430888"/>
                </a:xfrm>
                <a:prstGeom prst="rect">
                  <a:avLst/>
                </a:prstGeom>
                <a:noFill/>
              </p:spPr>
              <p:txBody>
                <a:bodyPr wrap="square" rtlCol="0">
                  <a:spAutoFit/>
                </a:bodyPr>
                <a:lstStyle/>
                <a:p>
                  <a:pPr algn="ctr" defTabSz="457200"/>
                  <a:r>
                    <a:rPr lang="en-AU" sz="1400" b="1" dirty="0">
                      <a:solidFill>
                        <a:prstClr val="black"/>
                      </a:solidFill>
                    </a:rPr>
                    <a:t>CONFLICT</a:t>
                  </a:r>
                  <a:endParaRPr lang="en-AU" sz="900" b="1" dirty="0">
                    <a:solidFill>
                      <a:prstClr val="black"/>
                    </a:solidFill>
                  </a:endParaRPr>
                </a:p>
              </p:txBody>
            </p:sp>
            <p:sp>
              <p:nvSpPr>
                <p:cNvPr id="49" name="TextBox 48"/>
                <p:cNvSpPr txBox="1"/>
                <p:nvPr/>
              </p:nvSpPr>
              <p:spPr>
                <a:xfrm>
                  <a:off x="5408299" y="4999751"/>
                  <a:ext cx="1896880" cy="387799"/>
                </a:xfrm>
                <a:prstGeom prst="rect">
                  <a:avLst/>
                </a:prstGeom>
                <a:noFill/>
              </p:spPr>
              <p:txBody>
                <a:bodyPr wrap="square" rtlCol="0">
                  <a:spAutoFit/>
                </a:bodyPr>
                <a:lstStyle/>
                <a:p>
                  <a:pPr algn="ctr" defTabSz="457200"/>
                  <a:r>
                    <a:rPr lang="en-AU" sz="1200" b="1" dirty="0">
                      <a:solidFill>
                        <a:prstClr val="black"/>
                      </a:solidFill>
                    </a:rPr>
                    <a:t>CONTAINMENT</a:t>
                  </a:r>
                  <a:endParaRPr lang="en-AU" sz="900" b="1" dirty="0">
                    <a:solidFill>
                      <a:prstClr val="black"/>
                    </a:solidFill>
                  </a:endParaRPr>
                </a:p>
              </p:txBody>
            </p:sp>
            <p:grpSp>
              <p:nvGrpSpPr>
                <p:cNvPr id="4" name="Group 3"/>
                <p:cNvGrpSpPr/>
                <p:nvPr/>
              </p:nvGrpSpPr>
              <p:grpSpPr>
                <a:xfrm>
                  <a:off x="6087691" y="4525027"/>
                  <a:ext cx="506874" cy="511206"/>
                  <a:chOff x="6141071" y="4442724"/>
                  <a:chExt cx="506874" cy="511206"/>
                </a:xfrm>
              </p:grpSpPr>
              <p:sp>
                <p:nvSpPr>
                  <p:cNvPr id="50" name="Up-Down Arrow 49"/>
                  <p:cNvSpPr/>
                  <p:nvPr/>
                </p:nvSpPr>
                <p:spPr>
                  <a:xfrm>
                    <a:off x="6141071" y="4442724"/>
                    <a:ext cx="506874" cy="511206"/>
                  </a:xfrm>
                  <a:prstGeom prst="upDownArrow">
                    <a:avLst>
                      <a:gd name="adj1" fmla="val 59144"/>
                      <a:gd name="adj2" fmla="val 33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1" name="TextBox 50"/>
                  <p:cNvSpPr txBox="1"/>
                  <p:nvPr/>
                </p:nvSpPr>
                <p:spPr>
                  <a:xfrm>
                    <a:off x="6256557" y="4475547"/>
                    <a:ext cx="275902" cy="473977"/>
                  </a:xfrm>
                  <a:prstGeom prst="rect">
                    <a:avLst/>
                  </a:prstGeom>
                  <a:noFill/>
                </p:spPr>
                <p:txBody>
                  <a:bodyPr wrap="square" rtlCol="0">
                    <a:spAutoFit/>
                  </a:bodyPr>
                  <a:lstStyle/>
                  <a:p>
                    <a:pPr algn="ctr" defTabSz="457200"/>
                    <a:r>
                      <a:rPr lang="en-AU" sz="1600" b="1" dirty="0">
                        <a:solidFill>
                          <a:prstClr val="white"/>
                        </a:solidFill>
                      </a:rPr>
                      <a:t>&amp;</a:t>
                    </a:r>
                  </a:p>
                </p:txBody>
              </p:sp>
            </p:grpSp>
          </p:grpSp>
        </p:grpSp>
        <p:sp>
          <p:nvSpPr>
            <p:cNvPr id="11" name="Curved Right Arrow 10"/>
            <p:cNvSpPr/>
            <p:nvPr/>
          </p:nvSpPr>
          <p:spPr>
            <a:xfrm>
              <a:off x="5558591" y="7640312"/>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2" name="Curved Right Arrow 71"/>
            <p:cNvSpPr/>
            <p:nvPr/>
          </p:nvSpPr>
          <p:spPr>
            <a:xfrm flipH="1" flipV="1">
              <a:off x="8273008" y="7561467"/>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3" name="Curved Right Arrow 72"/>
            <p:cNvSpPr/>
            <p:nvPr/>
          </p:nvSpPr>
          <p:spPr>
            <a:xfrm rot="18000000">
              <a:off x="9018664" y="7191654"/>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5" name="Curved Right Arrow 74"/>
            <p:cNvSpPr/>
            <p:nvPr/>
          </p:nvSpPr>
          <p:spPr>
            <a:xfrm rot="18000000" flipH="1" flipV="1">
              <a:off x="10362694" y="4847845"/>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grpSp>
    </p:spTree>
    <p:extLst>
      <p:ext uri="{BB962C8B-B14F-4D97-AF65-F5344CB8AC3E}">
        <p14:creationId xmlns:p14="http://schemas.microsoft.com/office/powerpoint/2010/main" val="3289318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GB" b="1" dirty="0">
                <a:ea typeface="+mn-ea"/>
                <a:cs typeface="Arial" panose="020B0604020202020204" pitchFamily="34" charset="0"/>
              </a:rPr>
              <a:t>Reassurance adjustments</a:t>
            </a:r>
          </a:p>
        </p:txBody>
      </p:sp>
      <p:sp>
        <p:nvSpPr>
          <p:cNvPr id="3" name="Content Placeholder 2"/>
          <p:cNvSpPr>
            <a:spLocks noGrp="1"/>
          </p:cNvSpPr>
          <p:nvPr>
            <p:ph idx="1"/>
          </p:nvPr>
        </p:nvSpPr>
        <p:spPr>
          <a:xfrm>
            <a:off x="539750" y="1946275"/>
            <a:ext cx="8243888" cy="4527550"/>
          </a:xfrm>
        </p:spPr>
        <p:txBody>
          <a:bodyPr>
            <a:normAutofit/>
          </a:bodyPr>
          <a:lstStyle/>
          <a:p>
            <a:pPr marL="2336800" lvl="1" indent="-2336800" eaLnBrk="1" fontAlgn="auto" hangingPunct="1">
              <a:spcBef>
                <a:spcPts val="1000"/>
              </a:spcBef>
              <a:spcAft>
                <a:spcPts val="1000"/>
              </a:spcAft>
              <a:buFont typeface="Arial"/>
              <a:buNone/>
              <a:defRPr/>
            </a:pPr>
            <a:r>
              <a:rPr lang="en-GB" b="1" dirty="0">
                <a:ea typeface="+mn-ea"/>
              </a:rPr>
              <a:t>CAMHS	</a:t>
            </a:r>
            <a:r>
              <a:rPr lang="en-GB" dirty="0">
                <a:ea typeface="+mn-ea"/>
              </a:rPr>
              <a:t>Simplify explanations and lower expectations of understanding</a:t>
            </a:r>
          </a:p>
          <a:p>
            <a:pPr marL="2336800" lvl="1" indent="-2336800" eaLnBrk="1" fontAlgn="auto" hangingPunct="1">
              <a:spcBef>
                <a:spcPts val="1000"/>
              </a:spcBef>
              <a:spcAft>
                <a:spcPts val="1000"/>
              </a:spcAft>
              <a:buFont typeface="Arial"/>
              <a:buNone/>
              <a:defRPr/>
            </a:pPr>
            <a:r>
              <a:rPr lang="en-GB" b="1" dirty="0">
                <a:ea typeface="+mn-ea"/>
              </a:rPr>
              <a:t>Forensic	</a:t>
            </a:r>
            <a:r>
              <a:rPr lang="en-GB" dirty="0">
                <a:ea typeface="+mn-ea"/>
              </a:rPr>
              <a:t>None</a:t>
            </a:r>
          </a:p>
          <a:p>
            <a:pPr marL="2336800" lvl="1" indent="-2336800" eaLnBrk="1" fontAlgn="auto" hangingPunct="1">
              <a:spcBef>
                <a:spcPts val="1000"/>
              </a:spcBef>
              <a:spcAft>
                <a:spcPts val="1000"/>
              </a:spcAft>
              <a:buFont typeface="Arial"/>
              <a:buNone/>
              <a:defRPr/>
            </a:pPr>
            <a:r>
              <a:rPr lang="en-GB" b="1" dirty="0">
                <a:ea typeface="+mn-ea"/>
              </a:rPr>
              <a:t>Older people	</a:t>
            </a:r>
            <a:r>
              <a:rPr lang="en-GB" dirty="0">
                <a:ea typeface="+mn-ea"/>
              </a:rPr>
              <a:t>None where message can be understood and retained</a:t>
            </a:r>
          </a:p>
          <a:p>
            <a:pPr eaLnBrk="1" fontAlgn="auto" hangingPunct="1">
              <a:spcAft>
                <a:spcPts val="0"/>
              </a:spcAft>
              <a:buFont typeface="Arial"/>
              <a:buNone/>
              <a:defRPr/>
            </a:pPr>
            <a:endParaRPr lang="en-GB" sz="2000" dirty="0">
              <a:solidFill>
                <a:srgbClr val="8000FF"/>
              </a:solidFill>
              <a:ea typeface="+mn-ea"/>
              <a:cs typeface="+mn-cs"/>
            </a:endParaRPr>
          </a:p>
        </p:txBody>
      </p:sp>
    </p:spTree>
    <p:extLst>
      <p:ext uri="{BB962C8B-B14F-4D97-AF65-F5344CB8AC3E}">
        <p14:creationId xmlns:p14="http://schemas.microsoft.com/office/powerpoint/2010/main" val="2861319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7864" y="2136557"/>
            <a:ext cx="3034993" cy="2570908"/>
          </a:xfrm>
          <a:prstGeom prst="rect">
            <a:avLst/>
          </a:prstGeom>
          <a:effectLst>
            <a:softEdge rad="127000"/>
          </a:effectLst>
        </p:spPr>
      </p:pic>
      <p:sp>
        <p:nvSpPr>
          <p:cNvPr id="2" name="Title 1"/>
          <p:cNvSpPr>
            <a:spLocks noGrp="1"/>
          </p:cNvSpPr>
          <p:nvPr>
            <p:ph type="title"/>
          </p:nvPr>
        </p:nvSpPr>
        <p:spPr/>
        <p:txBody>
          <a:bodyPr/>
          <a:lstStyle/>
          <a:p>
            <a:r>
              <a:rPr lang="en-AU" b="1" dirty="0"/>
              <a:t>Reassurance background</a:t>
            </a:r>
          </a:p>
        </p:txBody>
      </p:sp>
      <p:sp>
        <p:nvSpPr>
          <p:cNvPr id="3" name="Content Placeholder 2"/>
          <p:cNvSpPr>
            <a:spLocks noGrp="1"/>
          </p:cNvSpPr>
          <p:nvPr>
            <p:ph idx="1"/>
          </p:nvPr>
        </p:nvSpPr>
        <p:spPr>
          <a:xfrm>
            <a:off x="338668" y="1845732"/>
            <a:ext cx="3539066" cy="4571689"/>
          </a:xfrm>
        </p:spPr>
        <p:txBody>
          <a:bodyPr/>
          <a:lstStyle/>
          <a:p>
            <a:r>
              <a:rPr lang="en-AU" sz="2000" b="0" dirty="0">
                <a:solidFill>
                  <a:schemeClr val="tx1"/>
                </a:solidFill>
              </a:rPr>
              <a:t>Psychiatric units can be strange and scary places.</a:t>
            </a:r>
          </a:p>
          <a:p>
            <a:pPr>
              <a:spcAft>
                <a:spcPts val="0"/>
              </a:spcAft>
            </a:pPr>
            <a:r>
              <a:rPr lang="en-AU" sz="2000" b="0" dirty="0">
                <a:solidFill>
                  <a:schemeClr val="tx1"/>
                </a:solidFill>
              </a:rPr>
              <a:t>Every confrontation has the potential to be a flashpoint for another patient, creating a kind of ripple effect.</a:t>
            </a:r>
          </a:p>
          <a:p>
            <a:pPr>
              <a:spcAft>
                <a:spcPts val="0"/>
              </a:spcAft>
            </a:pPr>
            <a:r>
              <a:rPr lang="en-AU" sz="2000" b="0" dirty="0">
                <a:solidFill>
                  <a:schemeClr val="tx1"/>
                </a:solidFill>
              </a:rPr>
              <a:t>Unlike staff, patients are not free to leave the unit or get away to a safe place.</a:t>
            </a:r>
          </a:p>
        </p:txBody>
      </p:sp>
      <p:sp>
        <p:nvSpPr>
          <p:cNvPr id="6" name="Content Placeholder 2"/>
          <p:cNvSpPr txBox="1">
            <a:spLocks/>
          </p:cNvSpPr>
          <p:nvPr/>
        </p:nvSpPr>
        <p:spPr bwMode="auto">
          <a:xfrm>
            <a:off x="338668" y="5399464"/>
            <a:ext cx="8286000" cy="128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lnSpc>
                <a:spcPct val="110000"/>
              </a:lnSpc>
              <a:spcBef>
                <a:spcPts val="800"/>
              </a:spcBef>
              <a:spcAft>
                <a:spcPts val="800"/>
              </a:spcAft>
              <a:defRPr sz="2200" b="1" kern="1200" baseline="0">
                <a:solidFill>
                  <a:srgbClr val="201547"/>
                </a:solidFill>
                <a:latin typeface="+mn-lt"/>
                <a:ea typeface="MS PGothic" pitchFamily="34" charset="-128"/>
                <a:cs typeface="ＭＳ Ｐゴシック" charset="0"/>
              </a:defRPr>
            </a:lvl1pPr>
            <a:lvl2pPr marL="0" indent="0" algn="l" defTabSz="457200" rtl="0" eaLnBrk="0" fontAlgn="base" hangingPunct="0">
              <a:lnSpc>
                <a:spcPct val="110000"/>
              </a:lnSpc>
              <a:spcBef>
                <a:spcPct val="0"/>
              </a:spcBef>
              <a:spcAft>
                <a:spcPts val="800"/>
              </a:spcAft>
              <a:defRPr sz="2400" kern="1200">
                <a:solidFill>
                  <a:schemeClr val="tx1"/>
                </a:solidFill>
                <a:latin typeface="+mn-lt"/>
                <a:ea typeface="MS PGothic" pitchFamily="34" charset="-128"/>
                <a:cs typeface="+mn-cs"/>
              </a:defRPr>
            </a:lvl2pPr>
            <a:lvl3pPr marL="252000" indent="-252000"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3pPr>
            <a:lvl4pPr marL="504000" indent="-252000"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4pPr>
            <a:lvl5pPr marL="755650"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2000" b="0" dirty="0">
                <a:solidFill>
                  <a:prstClr val="black"/>
                </a:solidFill>
              </a:rPr>
              <a:t>Patients don’t have to be directly involved in a                                confrontation for it to have a distressing emotional impact. </a:t>
            </a:r>
          </a:p>
          <a:p>
            <a:r>
              <a:rPr lang="en-AU" sz="2000" b="0" dirty="0">
                <a:solidFill>
                  <a:prstClr val="black"/>
                </a:solidFill>
              </a:rPr>
              <a:t>Staff can help alleviate fear and other types of distressing emotions.</a:t>
            </a:r>
          </a:p>
        </p:txBody>
      </p:sp>
      <p:grpSp>
        <p:nvGrpSpPr>
          <p:cNvPr id="13" name="Group 12"/>
          <p:cNvGrpSpPr/>
          <p:nvPr/>
        </p:nvGrpSpPr>
        <p:grpSpPr>
          <a:xfrm>
            <a:off x="4406655" y="1697968"/>
            <a:ext cx="4492808" cy="3508747"/>
            <a:chOff x="4487336" y="1562504"/>
            <a:chExt cx="4492808" cy="3508747"/>
          </a:xfrm>
        </p:grpSpPr>
        <p:sp>
          <p:nvSpPr>
            <p:cNvPr id="8" name="Arrow: Pentagon 7"/>
            <p:cNvSpPr/>
            <p:nvPr/>
          </p:nvSpPr>
          <p:spPr>
            <a:xfrm>
              <a:off x="4487336" y="1562504"/>
              <a:ext cx="3996202" cy="369332"/>
            </a:xfrm>
            <a:prstGeom prst="homePlate">
              <a:avLst/>
            </a:prstGeom>
            <a:solidFill>
              <a:srgbClr val="D2F6F0"/>
            </a:solidFill>
            <a:effectLst>
              <a:outerShdw blurRad="63500" sx="102000" sy="102000" algn="ctr" rotWithShape="0">
                <a:prstClr val="black">
                  <a:alpha val="40000"/>
                </a:prstClr>
              </a:outerShdw>
            </a:effectLst>
          </p:spPr>
          <p:txBody>
            <a:bodyPr wrap="square">
              <a:spAutoFit/>
            </a:bodyPr>
            <a:lstStyle/>
            <a:p>
              <a:pPr algn="ctr" defTabSz="457200" eaLnBrk="0" fontAlgn="base" hangingPunct="0">
                <a:spcAft>
                  <a:spcPts val="1600"/>
                </a:spcAft>
              </a:pPr>
              <a:r>
                <a:rPr lang="en-AU" dirty="0">
                  <a:solidFill>
                    <a:srgbClr val="002060"/>
                  </a:solidFill>
                  <a:latin typeface="Calibri" panose="020F0502020204030204" pitchFamily="34" charset="0"/>
                  <a:ea typeface="MS PGothic" panose="020B0600070205080204" pitchFamily="34" charset="-128"/>
                </a:rPr>
                <a:t>Already scared &amp; vulnerable</a:t>
              </a:r>
            </a:p>
          </p:txBody>
        </p:sp>
        <p:sp>
          <p:nvSpPr>
            <p:cNvPr id="9" name="Arrow: Pentagon 8"/>
            <p:cNvSpPr/>
            <p:nvPr/>
          </p:nvSpPr>
          <p:spPr>
            <a:xfrm rot="5400000">
              <a:off x="7275341" y="2882586"/>
              <a:ext cx="3009496" cy="369332"/>
            </a:xfrm>
            <a:prstGeom prst="homePlate">
              <a:avLst/>
            </a:prstGeom>
            <a:solidFill>
              <a:srgbClr val="D2F6F0"/>
            </a:solidFill>
            <a:effectLst>
              <a:outerShdw blurRad="63500" sx="102000" sy="102000" algn="ctr" rotWithShape="0">
                <a:prstClr val="black">
                  <a:alpha val="40000"/>
                </a:prstClr>
              </a:outerShdw>
            </a:effectLst>
          </p:spPr>
          <p:txBody>
            <a:bodyPr wrap="square">
              <a:spAutoFit/>
            </a:bodyPr>
            <a:lstStyle/>
            <a:p>
              <a:pPr algn="ctr" defTabSz="457200" eaLnBrk="0" fontAlgn="base" hangingPunct="0">
                <a:spcAft>
                  <a:spcPts val="1600"/>
                </a:spcAft>
              </a:pPr>
              <a:r>
                <a:rPr lang="en-AU" dirty="0">
                  <a:solidFill>
                    <a:srgbClr val="002060"/>
                  </a:solidFill>
                  <a:latin typeface="Calibri" panose="020F0502020204030204" pitchFamily="34" charset="0"/>
                  <a:ea typeface="MS PGothic" panose="020B0600070205080204" pitchFamily="34" charset="-128"/>
                </a:rPr>
                <a:t>Witness a confrontation</a:t>
              </a:r>
            </a:p>
          </p:txBody>
        </p:sp>
        <p:sp>
          <p:nvSpPr>
            <p:cNvPr id="10" name="Arrow: Pentagon 9"/>
            <p:cNvSpPr/>
            <p:nvPr/>
          </p:nvSpPr>
          <p:spPr>
            <a:xfrm flipH="1">
              <a:off x="5483826" y="4671142"/>
              <a:ext cx="3496318" cy="369332"/>
            </a:xfrm>
            <a:prstGeom prst="homePlate">
              <a:avLst/>
            </a:prstGeom>
            <a:solidFill>
              <a:srgbClr val="D2F6F0"/>
            </a:solidFill>
            <a:effectLst>
              <a:outerShdw blurRad="63500" sx="102000" sy="102000" algn="ctr" rotWithShape="0">
                <a:prstClr val="black">
                  <a:alpha val="40000"/>
                </a:prstClr>
              </a:outerShdw>
            </a:effectLst>
          </p:spPr>
          <p:txBody>
            <a:bodyPr wrap="square">
              <a:spAutoFit/>
            </a:bodyPr>
            <a:lstStyle/>
            <a:p>
              <a:pPr algn="ctr" defTabSz="457200" eaLnBrk="0" fontAlgn="base" hangingPunct="0">
                <a:spcAft>
                  <a:spcPts val="1600"/>
                </a:spcAft>
              </a:pPr>
              <a:r>
                <a:rPr lang="en-AU" dirty="0">
                  <a:solidFill>
                    <a:srgbClr val="002060"/>
                  </a:solidFill>
                  <a:latin typeface="Calibri" panose="020F0502020204030204" pitchFamily="34" charset="0"/>
                  <a:ea typeface="MS PGothic" panose="020B0600070205080204" pitchFamily="34" charset="-128"/>
                </a:rPr>
                <a:t>Increased, unbearable fear</a:t>
              </a:r>
            </a:p>
          </p:txBody>
        </p:sp>
        <p:sp>
          <p:nvSpPr>
            <p:cNvPr id="11" name="Rectangle 10"/>
            <p:cNvSpPr/>
            <p:nvPr/>
          </p:nvSpPr>
          <p:spPr>
            <a:xfrm rot="16200000">
              <a:off x="3787115" y="3486426"/>
              <a:ext cx="2800319" cy="369332"/>
            </a:xfrm>
            <a:prstGeom prst="rect">
              <a:avLst/>
            </a:prstGeom>
            <a:solidFill>
              <a:srgbClr val="D2F6F0"/>
            </a:solidFill>
            <a:effectLst>
              <a:outerShdw blurRad="63500" sx="102000" sy="102000" algn="ctr" rotWithShape="0">
                <a:prstClr val="black">
                  <a:alpha val="40000"/>
                </a:prstClr>
              </a:outerShdw>
            </a:effectLst>
          </p:spPr>
          <p:txBody>
            <a:bodyPr wrap="square">
              <a:spAutoFit/>
            </a:bodyPr>
            <a:lstStyle/>
            <a:p>
              <a:pPr algn="ctr" defTabSz="457200" eaLnBrk="0" fontAlgn="base" hangingPunct="0">
                <a:spcAft>
                  <a:spcPts val="1600"/>
                </a:spcAft>
              </a:pPr>
              <a:r>
                <a:rPr lang="en-AU" dirty="0">
                  <a:solidFill>
                    <a:srgbClr val="002060"/>
                  </a:solidFill>
                  <a:latin typeface="Calibri" panose="020F0502020204030204" pitchFamily="34" charset="0"/>
                  <a:ea typeface="MS PGothic" panose="020B0600070205080204" pitchFamily="34" charset="-128"/>
                </a:rPr>
                <a:t>Fight, flight or freeze</a:t>
              </a:r>
            </a:p>
          </p:txBody>
        </p:sp>
      </p:grpSp>
    </p:spTree>
    <p:extLst>
      <p:ext uri="{BB962C8B-B14F-4D97-AF65-F5344CB8AC3E}">
        <p14:creationId xmlns:p14="http://schemas.microsoft.com/office/powerpoint/2010/main" val="303068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Reassurance aims</a:t>
            </a:r>
          </a:p>
        </p:txBody>
      </p:sp>
      <p:sp>
        <p:nvSpPr>
          <p:cNvPr id="7" name="Content Placeholder 2"/>
          <p:cNvSpPr txBox="1">
            <a:spLocks/>
          </p:cNvSpPr>
          <p:nvPr/>
        </p:nvSpPr>
        <p:spPr bwMode="auto">
          <a:xfrm>
            <a:off x="539750" y="1868070"/>
            <a:ext cx="3591983" cy="443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lnSpc>
                <a:spcPct val="110000"/>
              </a:lnSpc>
              <a:spcBef>
                <a:spcPts val="800"/>
              </a:spcBef>
              <a:spcAft>
                <a:spcPts val="800"/>
              </a:spcAft>
              <a:defRPr sz="2200" b="1" kern="1200" baseline="0">
                <a:solidFill>
                  <a:srgbClr val="201547"/>
                </a:solidFill>
                <a:latin typeface="+mn-lt"/>
                <a:ea typeface="MS PGothic" pitchFamily="34" charset="-128"/>
                <a:cs typeface="ＭＳ Ｐゴシック" charset="0"/>
              </a:defRPr>
            </a:lvl1pPr>
            <a:lvl2pPr marL="0" indent="0" algn="l" defTabSz="457200" rtl="0" eaLnBrk="0" fontAlgn="base" hangingPunct="0">
              <a:lnSpc>
                <a:spcPct val="110000"/>
              </a:lnSpc>
              <a:spcBef>
                <a:spcPct val="0"/>
              </a:spcBef>
              <a:spcAft>
                <a:spcPts val="800"/>
              </a:spcAft>
              <a:defRPr sz="2400" kern="1200">
                <a:solidFill>
                  <a:schemeClr val="tx1"/>
                </a:solidFill>
                <a:latin typeface="+mn-lt"/>
                <a:ea typeface="MS PGothic" pitchFamily="34" charset="-128"/>
                <a:cs typeface="+mn-cs"/>
              </a:defRPr>
            </a:lvl2pPr>
            <a:lvl3pPr marL="252000" indent="-252000"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3pPr>
            <a:lvl4pPr marL="504000" indent="-252000"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4pPr>
            <a:lvl5pPr marL="755650"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2000" b="0" dirty="0">
                <a:solidFill>
                  <a:prstClr val="black"/>
                </a:solidFill>
              </a:rPr>
              <a:t>To proactively reassure every patient after every confrontation,  incident or conflict on the unit</a:t>
            </a:r>
          </a:p>
          <a:p>
            <a:r>
              <a:rPr lang="en-AU" sz="2000" b="0" dirty="0">
                <a:solidFill>
                  <a:prstClr val="black"/>
                </a:solidFill>
              </a:rPr>
              <a:t>To reduce the potential ripple effect of conflict on the unit</a:t>
            </a:r>
          </a:p>
          <a:p>
            <a:r>
              <a:rPr lang="en-AU" sz="2000" b="0" dirty="0">
                <a:solidFill>
                  <a:prstClr val="black"/>
                </a:solidFill>
              </a:rPr>
              <a:t>To prevent or reduce the impact of flashpoints</a:t>
            </a:r>
          </a:p>
          <a:p>
            <a:r>
              <a:rPr lang="en-AU" sz="2000" b="0" dirty="0">
                <a:solidFill>
                  <a:prstClr val="black"/>
                </a:solidFill>
              </a:rPr>
              <a:t>To ensure patients feel safe and supported</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7733" y="2054333"/>
            <a:ext cx="4037886" cy="2683155"/>
          </a:xfrm>
          <a:prstGeom prst="rect">
            <a:avLst/>
          </a:prstGeom>
          <a:effectLst/>
        </p:spPr>
      </p:pic>
      <p:sp>
        <p:nvSpPr>
          <p:cNvPr id="10" name="Speech Bubble: Oval 9"/>
          <p:cNvSpPr/>
          <p:nvPr/>
        </p:nvSpPr>
        <p:spPr>
          <a:xfrm rot="346846">
            <a:off x="4416882" y="4570145"/>
            <a:ext cx="4588933" cy="2061995"/>
          </a:xfrm>
          <a:prstGeom prst="wedgeEllipseCallout">
            <a:avLst>
              <a:gd name="adj1" fmla="val 42500"/>
              <a:gd name="adj2" fmla="val -84182"/>
            </a:avLst>
          </a:prstGeom>
          <a:solidFill>
            <a:srgbClr val="21A18D"/>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AU" sz="2400" dirty="0">
                <a:solidFill>
                  <a:prstClr val="white"/>
                </a:solidFill>
              </a:rPr>
              <a:t>Reassurance for patients is a bit like debriefing for staff</a:t>
            </a:r>
          </a:p>
          <a:p>
            <a:pPr algn="ctr" defTabSz="457200" eaLnBrk="0" fontAlgn="base" hangingPunct="0">
              <a:spcBef>
                <a:spcPct val="0"/>
              </a:spcBef>
              <a:spcAft>
                <a:spcPct val="0"/>
              </a:spcAft>
            </a:pPr>
            <a:endParaRPr lang="en-AU" sz="1000" dirty="0">
              <a:solidFill>
                <a:prstClr val="white"/>
              </a:solidFill>
            </a:endParaRPr>
          </a:p>
        </p:txBody>
      </p:sp>
    </p:spTree>
    <p:extLst>
      <p:ext uri="{BB962C8B-B14F-4D97-AF65-F5344CB8AC3E}">
        <p14:creationId xmlns:p14="http://schemas.microsoft.com/office/powerpoint/2010/main" val="762144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85180" y="5426174"/>
            <a:ext cx="363442" cy="657126"/>
          </a:xfrm>
          <a:prstGeom prst="rect">
            <a:avLst/>
          </a:prstGeom>
          <a:solidFill>
            <a:srgbClr val="FFFF00">
              <a:alpha val="3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sp>
        <p:nvSpPr>
          <p:cNvPr id="6" name="Rectangle 5"/>
          <p:cNvSpPr/>
          <p:nvPr/>
        </p:nvSpPr>
        <p:spPr>
          <a:xfrm>
            <a:off x="2870200" y="537210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Flashpoints</a:t>
            </a:r>
          </a:p>
        </p:txBody>
      </p:sp>
      <p:sp>
        <p:nvSpPr>
          <p:cNvPr id="7" name="Rectangle 6"/>
          <p:cNvSpPr/>
          <p:nvPr/>
        </p:nvSpPr>
        <p:spPr>
          <a:xfrm>
            <a:off x="5260472" y="5372100"/>
            <a:ext cx="1229227"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Conflict</a:t>
            </a:r>
          </a:p>
        </p:txBody>
      </p:sp>
      <p:sp>
        <p:nvSpPr>
          <p:cNvPr id="8" name="Rectangle 7"/>
          <p:cNvSpPr/>
          <p:nvPr/>
        </p:nvSpPr>
        <p:spPr>
          <a:xfrm>
            <a:off x="7253714" y="5372100"/>
            <a:ext cx="16129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Containment</a:t>
            </a:r>
          </a:p>
        </p:txBody>
      </p:sp>
      <p:sp>
        <p:nvSpPr>
          <p:cNvPr id="9" name="Rectangle 8"/>
          <p:cNvSpPr/>
          <p:nvPr/>
        </p:nvSpPr>
        <p:spPr>
          <a:xfrm>
            <a:off x="2870200" y="3636963"/>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Patient modifiers</a:t>
            </a:r>
          </a:p>
        </p:txBody>
      </p:sp>
      <p:sp>
        <p:nvSpPr>
          <p:cNvPr id="10" name="Rectangle 9"/>
          <p:cNvSpPr/>
          <p:nvPr/>
        </p:nvSpPr>
        <p:spPr>
          <a:xfrm>
            <a:off x="3441700" y="1993900"/>
            <a:ext cx="22352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Staff modifiers</a:t>
            </a:r>
          </a:p>
        </p:txBody>
      </p:sp>
      <p:cxnSp>
        <p:nvCxnSpPr>
          <p:cNvPr id="11" name="Straight Connector 10"/>
          <p:cNvCxnSpPr/>
          <p:nvPr/>
        </p:nvCxnSpPr>
        <p:spPr>
          <a:xfrm>
            <a:off x="952553" y="3149600"/>
            <a:ext cx="7107611"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060164" y="3149600"/>
            <a:ext cx="0" cy="22225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795429" y="3149600"/>
            <a:ext cx="0" cy="25781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952553" y="3149600"/>
            <a:ext cx="0" cy="22225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5783120"/>
            <a:ext cx="764014" cy="0"/>
          </a:xfrm>
          <a:prstGeom prst="straightConnector1">
            <a:avLst/>
          </a:prstGeom>
          <a:ln w="6350">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368800" y="5783120"/>
            <a:ext cx="891672" cy="0"/>
          </a:xfrm>
          <a:prstGeom prst="straightConnector1">
            <a:avLst/>
          </a:prstGeom>
          <a:ln w="6350">
            <a:solidFill>
              <a:schemeClr val="tx2"/>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739126" y="5783120"/>
            <a:ext cx="1132228" cy="0"/>
          </a:xfrm>
          <a:prstGeom prst="straightConnector1">
            <a:avLst/>
          </a:prstGeom>
          <a:ln w="6350">
            <a:solidFill>
              <a:schemeClr val="tx2"/>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380217" y="3149600"/>
            <a:ext cx="0" cy="26162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702984" y="4978400"/>
            <a:ext cx="1917700"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705100" y="4978400"/>
            <a:ext cx="0" cy="7874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622800" y="4978400"/>
            <a:ext cx="0" cy="7874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9" idx="0"/>
          </p:cNvCxnSpPr>
          <p:nvPr/>
        </p:nvCxnSpPr>
        <p:spPr>
          <a:xfrm flipH="1">
            <a:off x="3625850" y="3149600"/>
            <a:ext cx="2118" cy="487363"/>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2"/>
          </p:cNvCxnSpPr>
          <p:nvPr/>
        </p:nvCxnSpPr>
        <p:spPr>
          <a:xfrm>
            <a:off x="3625850" y="4348163"/>
            <a:ext cx="0" cy="630237"/>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622800" y="2705100"/>
            <a:ext cx="0" cy="44450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820986" y="3168650"/>
            <a:ext cx="0" cy="25781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2859162" y="5219700"/>
            <a:ext cx="1620288" cy="1022604"/>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prstClr val="white"/>
                </a:solidFill>
                <a:cs typeface="Arial"/>
              </a:rPr>
              <a:t>Flashpoint: </a:t>
            </a:r>
            <a:r>
              <a:rPr lang="en-US" kern="0" dirty="0">
                <a:solidFill>
                  <a:prstClr val="white"/>
                </a:solidFill>
                <a:cs typeface="Arial"/>
              </a:rPr>
              <a:t>Confrontation on the unit</a:t>
            </a:r>
          </a:p>
        </p:txBody>
      </p:sp>
      <p:sp>
        <p:nvSpPr>
          <p:cNvPr id="34" name="Equals 33"/>
          <p:cNvSpPr/>
          <p:nvPr/>
        </p:nvSpPr>
        <p:spPr>
          <a:xfrm rot="5400000">
            <a:off x="4685124" y="5615132"/>
            <a:ext cx="658471" cy="280555"/>
          </a:xfrm>
          <a:prstGeom prst="mathEqual">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black"/>
              </a:solidFill>
            </a:endParaRPr>
          </a:p>
        </p:txBody>
      </p:sp>
      <p:sp>
        <p:nvSpPr>
          <p:cNvPr id="5" name="Rectangle 4"/>
          <p:cNvSpPr/>
          <p:nvPr/>
        </p:nvSpPr>
        <p:spPr>
          <a:xfrm>
            <a:off x="413834" y="542752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Originating domains</a:t>
            </a:r>
          </a:p>
        </p:txBody>
      </p:sp>
      <p:sp>
        <p:nvSpPr>
          <p:cNvPr id="54" name="Title 53"/>
          <p:cNvSpPr>
            <a:spLocks noGrp="1"/>
          </p:cNvSpPr>
          <p:nvPr>
            <p:ph type="title"/>
          </p:nvPr>
        </p:nvSpPr>
        <p:spPr/>
        <p:txBody>
          <a:bodyPr/>
          <a:lstStyle/>
          <a:p>
            <a:r>
              <a:rPr lang="en-AU" b="1" dirty="0"/>
              <a:t>Reassurance and the Safewards model</a:t>
            </a:r>
          </a:p>
        </p:txBody>
      </p:sp>
    </p:spTree>
    <p:extLst>
      <p:ext uri="{BB962C8B-B14F-4D97-AF65-F5344CB8AC3E}">
        <p14:creationId xmlns:p14="http://schemas.microsoft.com/office/powerpoint/2010/main" val="329142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85180" y="5426174"/>
            <a:ext cx="363442" cy="657126"/>
          </a:xfrm>
          <a:prstGeom prst="rect">
            <a:avLst/>
          </a:prstGeom>
          <a:solidFill>
            <a:srgbClr val="FFFF00">
              <a:alpha val="3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sp>
        <p:nvSpPr>
          <p:cNvPr id="6" name="Rectangle 5"/>
          <p:cNvSpPr/>
          <p:nvPr/>
        </p:nvSpPr>
        <p:spPr>
          <a:xfrm>
            <a:off x="2870200" y="537210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Flashpoints</a:t>
            </a:r>
          </a:p>
        </p:txBody>
      </p:sp>
      <p:sp>
        <p:nvSpPr>
          <p:cNvPr id="7" name="Rectangle 6"/>
          <p:cNvSpPr/>
          <p:nvPr/>
        </p:nvSpPr>
        <p:spPr>
          <a:xfrm>
            <a:off x="5260472" y="5372100"/>
            <a:ext cx="1229227"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Conflict</a:t>
            </a:r>
          </a:p>
        </p:txBody>
      </p:sp>
      <p:sp>
        <p:nvSpPr>
          <p:cNvPr id="8" name="Rectangle 7"/>
          <p:cNvSpPr/>
          <p:nvPr/>
        </p:nvSpPr>
        <p:spPr>
          <a:xfrm>
            <a:off x="7253714" y="5372100"/>
            <a:ext cx="16129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Containment</a:t>
            </a:r>
          </a:p>
        </p:txBody>
      </p:sp>
      <p:sp>
        <p:nvSpPr>
          <p:cNvPr id="9" name="Rectangle 8"/>
          <p:cNvSpPr/>
          <p:nvPr/>
        </p:nvSpPr>
        <p:spPr>
          <a:xfrm>
            <a:off x="2870200" y="3636963"/>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Patient modifiers</a:t>
            </a:r>
          </a:p>
        </p:txBody>
      </p:sp>
      <p:sp>
        <p:nvSpPr>
          <p:cNvPr id="10" name="Rectangle 9"/>
          <p:cNvSpPr/>
          <p:nvPr/>
        </p:nvSpPr>
        <p:spPr>
          <a:xfrm>
            <a:off x="3441700" y="1993900"/>
            <a:ext cx="22352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Staff modifiers</a:t>
            </a:r>
          </a:p>
        </p:txBody>
      </p:sp>
      <p:cxnSp>
        <p:nvCxnSpPr>
          <p:cNvPr id="11" name="Straight Connector 10"/>
          <p:cNvCxnSpPr/>
          <p:nvPr/>
        </p:nvCxnSpPr>
        <p:spPr>
          <a:xfrm>
            <a:off x="952553" y="3149600"/>
            <a:ext cx="7107611"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060164" y="3149600"/>
            <a:ext cx="0" cy="22225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795429" y="3149600"/>
            <a:ext cx="0" cy="25781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952553" y="3149600"/>
            <a:ext cx="0" cy="22225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5783120"/>
            <a:ext cx="764014" cy="0"/>
          </a:xfrm>
          <a:prstGeom prst="straightConnector1">
            <a:avLst/>
          </a:prstGeom>
          <a:ln w="6350">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368800" y="5783120"/>
            <a:ext cx="891672" cy="0"/>
          </a:xfrm>
          <a:prstGeom prst="straightConnector1">
            <a:avLst/>
          </a:prstGeom>
          <a:ln w="6350">
            <a:solidFill>
              <a:schemeClr val="tx2"/>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739126" y="5783120"/>
            <a:ext cx="1132228" cy="0"/>
          </a:xfrm>
          <a:prstGeom prst="straightConnector1">
            <a:avLst/>
          </a:prstGeom>
          <a:ln w="6350">
            <a:solidFill>
              <a:schemeClr val="tx2"/>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380217" y="3149600"/>
            <a:ext cx="0" cy="26162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702984" y="4978400"/>
            <a:ext cx="1917700"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705100" y="4978400"/>
            <a:ext cx="0" cy="7874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622800" y="4978400"/>
            <a:ext cx="0" cy="7874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695700" y="3149600"/>
            <a:ext cx="0" cy="270933"/>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2"/>
          </p:cNvCxnSpPr>
          <p:nvPr/>
        </p:nvCxnSpPr>
        <p:spPr>
          <a:xfrm>
            <a:off x="3625850" y="4348163"/>
            <a:ext cx="0" cy="630237"/>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622800" y="2705100"/>
            <a:ext cx="0" cy="44450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820986" y="3168650"/>
            <a:ext cx="0" cy="25781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2859162" y="5219700"/>
            <a:ext cx="1556636" cy="1022604"/>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prstClr val="white"/>
                </a:solidFill>
                <a:cs typeface="Arial"/>
              </a:rPr>
              <a:t>Flashpoint: </a:t>
            </a:r>
            <a:r>
              <a:rPr lang="en-US" kern="0" dirty="0">
                <a:solidFill>
                  <a:prstClr val="white"/>
                </a:solidFill>
                <a:cs typeface="Arial"/>
              </a:rPr>
              <a:t>Confrontation on the unit</a:t>
            </a:r>
          </a:p>
        </p:txBody>
      </p:sp>
      <p:grpSp>
        <p:nvGrpSpPr>
          <p:cNvPr id="27" name="Group 42"/>
          <p:cNvGrpSpPr/>
          <p:nvPr/>
        </p:nvGrpSpPr>
        <p:grpSpPr>
          <a:xfrm>
            <a:off x="952553" y="1988326"/>
            <a:ext cx="4901403" cy="3794794"/>
            <a:chOff x="952553" y="1988326"/>
            <a:chExt cx="4901403" cy="3794794"/>
          </a:xfrm>
        </p:grpSpPr>
        <p:grpSp>
          <p:nvGrpSpPr>
            <p:cNvPr id="29" name="Group 41"/>
            <p:cNvGrpSpPr/>
            <p:nvPr/>
          </p:nvGrpSpPr>
          <p:grpSpPr>
            <a:xfrm>
              <a:off x="952553" y="2705100"/>
              <a:ext cx="3877983" cy="3078020"/>
              <a:chOff x="952553" y="2705100"/>
              <a:chExt cx="3877983" cy="3078020"/>
            </a:xfrm>
          </p:grpSpPr>
          <p:cxnSp>
            <p:nvCxnSpPr>
              <p:cNvPr id="30" name="Straight Connector 29"/>
              <p:cNvCxnSpPr/>
              <p:nvPr/>
            </p:nvCxnSpPr>
            <p:spPr>
              <a:xfrm>
                <a:off x="4622800" y="2705100"/>
                <a:ext cx="0" cy="44450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830536" y="3205020"/>
                <a:ext cx="0" cy="257810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952553" y="3149602"/>
                <a:ext cx="3877983" cy="19048"/>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grpSp>
        <p:sp>
          <p:nvSpPr>
            <p:cNvPr id="28" name="Rectangle 27"/>
            <p:cNvSpPr/>
            <p:nvPr/>
          </p:nvSpPr>
          <p:spPr>
            <a:xfrm>
              <a:off x="3420530" y="1988326"/>
              <a:ext cx="2433426" cy="755260"/>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b="1" kern="0" dirty="0">
                  <a:solidFill>
                    <a:prstClr val="white"/>
                  </a:solidFill>
                  <a:cs typeface="Arial"/>
                </a:rPr>
                <a:t>Staff modifier: </a:t>
              </a:r>
              <a:r>
                <a:rPr lang="en-US" kern="0" dirty="0">
                  <a:solidFill>
                    <a:prstClr val="white"/>
                  </a:solidFill>
                  <a:cs typeface="Arial"/>
                </a:rPr>
                <a:t>Provide reassurance</a:t>
              </a:r>
            </a:p>
          </p:txBody>
        </p:sp>
      </p:grpSp>
      <p:sp>
        <p:nvSpPr>
          <p:cNvPr id="34" name="Equals 33"/>
          <p:cNvSpPr/>
          <p:nvPr/>
        </p:nvSpPr>
        <p:spPr>
          <a:xfrm rot="5400000">
            <a:off x="4685124" y="5615132"/>
            <a:ext cx="658471" cy="280555"/>
          </a:xfrm>
          <a:prstGeom prst="mathEqual">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black"/>
              </a:solidFill>
            </a:endParaRPr>
          </a:p>
        </p:txBody>
      </p:sp>
      <p:cxnSp>
        <p:nvCxnSpPr>
          <p:cNvPr id="39" name="Straight Connector 38"/>
          <p:cNvCxnSpPr/>
          <p:nvPr/>
        </p:nvCxnSpPr>
        <p:spPr>
          <a:xfrm>
            <a:off x="952553" y="3149600"/>
            <a:ext cx="0" cy="257810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13834" y="542752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Originating domains</a:t>
            </a:r>
          </a:p>
        </p:txBody>
      </p:sp>
      <p:sp>
        <p:nvSpPr>
          <p:cNvPr id="43" name="Rectangle 42"/>
          <p:cNvSpPr/>
          <p:nvPr/>
        </p:nvSpPr>
        <p:spPr>
          <a:xfrm>
            <a:off x="126226" y="4686830"/>
            <a:ext cx="2019543" cy="1946259"/>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prstClr val="white"/>
                </a:solidFill>
                <a:cs typeface="Arial"/>
              </a:rPr>
              <a:t>Originating domains: </a:t>
            </a:r>
            <a:r>
              <a:rPr lang="en-US" kern="0" dirty="0">
                <a:solidFill>
                  <a:prstClr val="white"/>
                </a:solidFill>
                <a:cs typeface="Arial"/>
              </a:rPr>
              <a:t>Understand how domains increase the emotional impact of conflict</a:t>
            </a:r>
          </a:p>
        </p:txBody>
      </p:sp>
      <p:cxnSp>
        <p:nvCxnSpPr>
          <p:cNvPr id="53" name="Straight Connector 52"/>
          <p:cNvCxnSpPr/>
          <p:nvPr/>
        </p:nvCxnSpPr>
        <p:spPr>
          <a:xfrm>
            <a:off x="3695700" y="3111500"/>
            <a:ext cx="0" cy="44450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617081" y="3482763"/>
            <a:ext cx="2055127" cy="1155167"/>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prstClr val="white"/>
                </a:solidFill>
                <a:cs typeface="Arial"/>
              </a:rPr>
              <a:t>Patient modifiers: </a:t>
            </a:r>
            <a:r>
              <a:rPr lang="en-US" kern="0" dirty="0">
                <a:solidFill>
                  <a:prstClr val="white"/>
                </a:solidFill>
                <a:cs typeface="Arial"/>
              </a:rPr>
              <a:t>Know</a:t>
            </a:r>
            <a:r>
              <a:rPr lang="en-US" b="1" kern="0" dirty="0">
                <a:solidFill>
                  <a:prstClr val="white"/>
                </a:solidFill>
                <a:cs typeface="Arial"/>
              </a:rPr>
              <a:t> </a:t>
            </a:r>
            <a:r>
              <a:rPr lang="en-US" kern="0" dirty="0">
                <a:solidFill>
                  <a:prstClr val="white"/>
                </a:solidFill>
                <a:cs typeface="Arial"/>
              </a:rPr>
              <a:t>particular triggers for each person </a:t>
            </a:r>
          </a:p>
        </p:txBody>
      </p:sp>
      <p:sp>
        <p:nvSpPr>
          <p:cNvPr id="54" name="Title 53"/>
          <p:cNvSpPr>
            <a:spLocks noGrp="1"/>
          </p:cNvSpPr>
          <p:nvPr>
            <p:ph type="title"/>
          </p:nvPr>
        </p:nvSpPr>
        <p:spPr/>
        <p:txBody>
          <a:bodyPr/>
          <a:lstStyle/>
          <a:p>
            <a:r>
              <a:rPr lang="en-AU" b="1" dirty="0"/>
              <a:t>Reassurance and the Safewards model</a:t>
            </a:r>
          </a:p>
        </p:txBody>
      </p:sp>
    </p:spTree>
    <p:extLst>
      <p:ext uri="{BB962C8B-B14F-4D97-AF65-F5344CB8AC3E}">
        <p14:creationId xmlns:p14="http://schemas.microsoft.com/office/powerpoint/2010/main" val="165126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animBg="1"/>
      <p:bldP spid="43"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39750" y="268942"/>
            <a:ext cx="7199313" cy="883584"/>
          </a:xfrm>
        </p:spPr>
        <p:txBody>
          <a:bodyPr lIns="68580" tIns="34290" rIns="68580" bIns="34290" anchor="t"/>
          <a:lstStyle/>
          <a:p>
            <a:pPr algn="ctr" eaLnBrk="1" hangingPunct="1">
              <a:defRPr/>
            </a:pPr>
            <a:r>
              <a:rPr lang="en-US" altLang="en-US" b="1" dirty="0">
                <a:cs typeface="Arial" pitchFamily="34" charset="0"/>
              </a:rPr>
              <a:t>Reassurance and Originating Domains</a:t>
            </a:r>
          </a:p>
        </p:txBody>
      </p:sp>
      <p:sp>
        <p:nvSpPr>
          <p:cNvPr id="19459" name="Content Placeholder 2"/>
          <p:cNvSpPr>
            <a:spLocks noGrp="1"/>
          </p:cNvSpPr>
          <p:nvPr>
            <p:ph idx="1"/>
          </p:nvPr>
        </p:nvSpPr>
        <p:spPr>
          <a:xfrm>
            <a:off x="539750" y="1727200"/>
            <a:ext cx="8241644" cy="4521200"/>
          </a:xfrm>
        </p:spPr>
        <p:txBody>
          <a:bodyPr lIns="68580" tIns="34290" rIns="68580" bIns="34290"/>
          <a:lstStyle/>
          <a:p>
            <a:pPr marL="1435100" lvl="1" eaLnBrk="1" hangingPunct="1"/>
            <a:r>
              <a:rPr lang="en-US" altLang="en-US" sz="2000" b="1" dirty="0"/>
              <a:t>Which originating domains contribute to psychiatric units feeling like strange and scary places?</a:t>
            </a:r>
          </a:p>
          <a:p>
            <a:pPr marL="1435100" lvl="1" eaLnBrk="1" hangingPunct="1"/>
            <a:endParaRPr lang="en-US" altLang="en-US" sz="1600" b="1" dirty="0"/>
          </a:p>
          <a:p>
            <a:pPr marL="342900" lvl="1" indent="-342900" eaLnBrk="1" hangingPunct="1">
              <a:buFont typeface="Arial" panose="020B0604020202020204" pitchFamily="34" charset="0"/>
              <a:buChar char="•"/>
            </a:pPr>
            <a:r>
              <a:rPr lang="en-US" altLang="en-US" sz="2000" dirty="0"/>
              <a:t>Admission to hospital can result in feelings of anxiety/fear, shame, sadness/despair and/or anger. Admission might trigger past memories of trauma.</a:t>
            </a:r>
          </a:p>
          <a:p>
            <a:pPr marL="342900" lvl="1" indent="-342900" eaLnBrk="1" hangingPunct="1">
              <a:buFont typeface="Arial" panose="020B0604020202020204" pitchFamily="34" charset="0"/>
              <a:buChar char="•"/>
            </a:pPr>
            <a:r>
              <a:rPr lang="en-US" altLang="en-US" sz="2000" dirty="0"/>
              <a:t>Many patients are affected by stereotypes, stigma and the media, or expectations of loved ones, or financial, social or work obligations</a:t>
            </a:r>
          </a:p>
          <a:p>
            <a:pPr marL="342900" lvl="1" indent="-342900" eaLnBrk="1" hangingPunct="1">
              <a:buFont typeface="Arial" panose="020B0604020202020204" pitchFamily="34" charset="0"/>
              <a:buChar char="•"/>
            </a:pPr>
            <a:r>
              <a:rPr lang="en-US" altLang="en-US" sz="2000" dirty="0"/>
              <a:t>Staff and the hospital environment may be perceived as strange or frightening. Some patients have been hurt during past admissions.</a:t>
            </a:r>
          </a:p>
          <a:p>
            <a:pPr marL="342900" lvl="1" indent="-342900" eaLnBrk="1" hangingPunct="1">
              <a:buFont typeface="Arial" panose="020B0604020202020204" pitchFamily="34" charset="0"/>
              <a:buChar char="•"/>
            </a:pPr>
            <a:r>
              <a:rPr lang="en-US" altLang="en-US" sz="2000" dirty="0"/>
              <a:t>Losing choice and freedom in a way that has never happened before</a:t>
            </a:r>
          </a:p>
          <a:p>
            <a:pPr marL="342900" lvl="1" indent="-342900" eaLnBrk="1" hangingPunct="1">
              <a:buFont typeface="Arial" panose="020B0604020202020204" pitchFamily="34" charset="0"/>
              <a:buChar char="•"/>
            </a:pPr>
            <a:r>
              <a:rPr lang="en-US" altLang="en-US" sz="2000" dirty="0"/>
              <a:t>A person may be sure that they pose no threat to others - but may not be sure about the threat others may pose to them. </a:t>
            </a:r>
          </a:p>
        </p:txBody>
      </p:sp>
      <p:pic>
        <p:nvPicPr>
          <p:cNvPr id="3" name="Picture 2"/>
          <p:cNvPicPr>
            <a:picLocks noChangeAspect="1"/>
          </p:cNvPicPr>
          <p:nvPr/>
        </p:nvPicPr>
        <p:blipFill>
          <a:blip r:embed="rId3"/>
          <a:stretch>
            <a:fillRect/>
          </a:stretch>
        </p:blipFill>
        <p:spPr>
          <a:xfrm>
            <a:off x="197223" y="1309642"/>
            <a:ext cx="1739153" cy="1497184"/>
          </a:xfrm>
          <a:prstGeom prst="rect">
            <a:avLst/>
          </a:prstGeom>
        </p:spPr>
      </p:pic>
    </p:spTree>
    <p:extLst>
      <p:ext uri="{BB962C8B-B14F-4D97-AF65-F5344CB8AC3E}">
        <p14:creationId xmlns:p14="http://schemas.microsoft.com/office/powerpoint/2010/main" val="406090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0364" y="1422000"/>
            <a:ext cx="9504363" cy="5443512"/>
            <a:chOff x="0" y="1422000"/>
            <a:chExt cx="9144000" cy="5443512"/>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9512"/>
              <a:ext cx="8154000" cy="5436000"/>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86349"/>
            <a:stretch/>
          </p:blipFill>
          <p:spPr>
            <a:xfrm flipH="1">
              <a:off x="8030880" y="1422000"/>
              <a:ext cx="1113120" cy="5436000"/>
            </a:xfrm>
            <a:prstGeom prst="rect">
              <a:avLst/>
            </a:prstGeom>
          </p:spPr>
        </p:pic>
      </p:grpSp>
      <p:sp>
        <p:nvSpPr>
          <p:cNvPr id="3" name="Content Placeholder 2"/>
          <p:cNvSpPr>
            <a:spLocks noGrp="1"/>
          </p:cNvSpPr>
          <p:nvPr>
            <p:ph idx="1"/>
          </p:nvPr>
        </p:nvSpPr>
        <p:spPr>
          <a:xfrm>
            <a:off x="5469462" y="2065867"/>
            <a:ext cx="3268133" cy="3809997"/>
          </a:xfrm>
        </p:spPr>
        <p:txBody>
          <a:bodyPr/>
          <a:lstStyle/>
          <a:p>
            <a:r>
              <a:rPr lang="en-AU" altLang="en-US" sz="2800" dirty="0">
                <a:solidFill>
                  <a:schemeClr val="bg1"/>
                </a:solidFill>
              </a:rPr>
              <a:t>What other common occurrences on a mental health unit might increase patient fear?</a:t>
            </a:r>
            <a:endParaRPr lang="en-AU" sz="3200" b="0" dirty="0">
              <a:solidFill>
                <a:schemeClr val="bg1"/>
              </a:solidFill>
            </a:endParaRPr>
          </a:p>
        </p:txBody>
      </p:sp>
      <p:sp>
        <p:nvSpPr>
          <p:cNvPr id="8" name="Title 7"/>
          <p:cNvSpPr>
            <a:spLocks noGrp="1"/>
          </p:cNvSpPr>
          <p:nvPr>
            <p:ph type="title"/>
          </p:nvPr>
        </p:nvSpPr>
        <p:spPr/>
        <p:txBody>
          <a:bodyPr/>
          <a:lstStyle/>
          <a:p>
            <a:endParaRPr lang="en-AU"/>
          </a:p>
        </p:txBody>
      </p:sp>
    </p:spTree>
    <p:extLst>
      <p:ext uri="{BB962C8B-B14F-4D97-AF65-F5344CB8AC3E}">
        <p14:creationId xmlns:p14="http://schemas.microsoft.com/office/powerpoint/2010/main" val="364473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2"/>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225117" y="3895436"/>
            <a:ext cx="1690688" cy="288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itle 1"/>
          <p:cNvSpPr>
            <a:spLocks noGrp="1"/>
          </p:cNvSpPr>
          <p:nvPr>
            <p:ph type="title"/>
          </p:nvPr>
        </p:nvSpPr>
        <p:spPr>
          <a:xfrm>
            <a:off x="539750" y="407988"/>
            <a:ext cx="7199313" cy="657225"/>
          </a:xfrm>
        </p:spPr>
        <p:txBody>
          <a:bodyPr lIns="68580" tIns="34290" rIns="68580" bIns="34290" anchor="t"/>
          <a:lstStyle/>
          <a:p>
            <a:pPr algn="ctr" eaLnBrk="1" hangingPunct="1">
              <a:defRPr/>
            </a:pPr>
            <a:r>
              <a:rPr lang="en-AU" altLang="en-US" b="1" dirty="0">
                <a:solidFill>
                  <a:srgbClr val="21A18D"/>
                </a:solidFill>
                <a:cs typeface="Arial" pitchFamily="34" charset="0"/>
              </a:rPr>
              <a:t>Task: Walk in someone else’s shoes </a:t>
            </a:r>
            <a:r>
              <a:rPr lang="en-AU" altLang="en-US" dirty="0">
                <a:cs typeface="Arial" pitchFamily="34" charset="0"/>
              </a:rPr>
              <a:t/>
            </a:r>
            <a:br>
              <a:rPr lang="en-AU" altLang="en-US" dirty="0">
                <a:cs typeface="Arial" pitchFamily="34" charset="0"/>
              </a:rPr>
            </a:br>
            <a:endParaRPr lang="en-US" altLang="en-US" dirty="0">
              <a:cs typeface="Arial" pitchFamily="34" charset="0"/>
            </a:endParaRPr>
          </a:p>
        </p:txBody>
      </p:sp>
      <p:sp>
        <p:nvSpPr>
          <p:cNvPr id="32770" name="Content Placeholder 6"/>
          <p:cNvSpPr>
            <a:spLocks noGrp="1"/>
          </p:cNvSpPr>
          <p:nvPr>
            <p:ph idx="1"/>
          </p:nvPr>
        </p:nvSpPr>
        <p:spPr>
          <a:xfrm>
            <a:off x="365125" y="1619250"/>
            <a:ext cx="7664450" cy="4662488"/>
          </a:xfrm>
        </p:spPr>
        <p:txBody>
          <a:bodyPr lIns="68580" tIns="34290" rIns="68580" bIns="34290"/>
          <a:lstStyle/>
          <a:p>
            <a:pPr marL="0" lvl="2" indent="0" eaLnBrk="1" hangingPunct="1">
              <a:spcAft>
                <a:spcPts val="0"/>
              </a:spcAft>
              <a:buFont typeface="Arial" charset="0"/>
              <a:buNone/>
              <a:defRPr/>
            </a:pPr>
            <a:r>
              <a:rPr lang="en-US" altLang="en-US" b="1" dirty="0">
                <a:ea typeface="ＭＳ Ｐゴシック" charset="0"/>
              </a:rPr>
              <a:t>Step forward</a:t>
            </a:r>
            <a:r>
              <a:rPr lang="is-IS" altLang="en-US" b="1" dirty="0">
                <a:ea typeface="ＭＳ Ｐゴシック" charset="0"/>
              </a:rPr>
              <a:t>…</a:t>
            </a:r>
          </a:p>
          <a:p>
            <a:pPr marL="342900" lvl="2" indent="-342900" eaLnBrk="1" hangingPunct="1">
              <a:spcAft>
                <a:spcPts val="0"/>
              </a:spcAft>
              <a:defRPr/>
            </a:pPr>
            <a:r>
              <a:rPr lang="en-US" altLang="en-US" dirty="0">
                <a:ea typeface="ＭＳ Ｐゴシック" charset="0"/>
              </a:rPr>
              <a:t>Would you be approved for a bank loan easily?</a:t>
            </a:r>
            <a:endParaRPr lang="en-AU" altLang="en-US" dirty="0">
              <a:ea typeface="ＭＳ Ｐゴシック" charset="0"/>
            </a:endParaRPr>
          </a:p>
          <a:p>
            <a:pPr marL="342900" lvl="2" indent="-342900" eaLnBrk="1" hangingPunct="1">
              <a:spcAft>
                <a:spcPts val="0"/>
              </a:spcAft>
              <a:defRPr/>
            </a:pPr>
            <a:r>
              <a:rPr lang="en-US" altLang="en-US" dirty="0">
                <a:ea typeface="ＭＳ Ｐゴシック" charset="0"/>
              </a:rPr>
              <a:t>Would you be asked to babysit a child?</a:t>
            </a:r>
            <a:endParaRPr lang="en-AU" altLang="en-US" dirty="0">
              <a:ea typeface="ＭＳ Ｐゴシック" charset="0"/>
            </a:endParaRPr>
          </a:p>
          <a:p>
            <a:pPr marL="342900" lvl="2" indent="-342900" eaLnBrk="1" hangingPunct="1">
              <a:spcAft>
                <a:spcPts val="0"/>
              </a:spcAft>
              <a:defRPr/>
            </a:pPr>
            <a:r>
              <a:rPr lang="en-US" altLang="en-US" dirty="0">
                <a:ea typeface="ＭＳ Ｐゴシック" charset="0"/>
              </a:rPr>
              <a:t>Would you be asked to be a referee for a friend?</a:t>
            </a:r>
            <a:endParaRPr lang="en-AU" altLang="en-US" dirty="0">
              <a:ea typeface="ＭＳ Ｐゴシック" charset="0"/>
            </a:endParaRPr>
          </a:p>
          <a:p>
            <a:pPr marL="342900" lvl="2" indent="-342900" eaLnBrk="1" hangingPunct="1">
              <a:spcAft>
                <a:spcPts val="0"/>
              </a:spcAft>
              <a:defRPr/>
            </a:pPr>
            <a:r>
              <a:rPr lang="en-US" altLang="en-US" dirty="0">
                <a:ea typeface="ＭＳ Ｐゴシック" charset="0"/>
              </a:rPr>
              <a:t>Would you be approved for life or health insurance?</a:t>
            </a:r>
            <a:endParaRPr lang="en-AU" altLang="en-US" dirty="0">
              <a:ea typeface="ＭＳ Ｐゴシック" charset="0"/>
            </a:endParaRPr>
          </a:p>
          <a:p>
            <a:pPr marL="342900" lvl="2" indent="-342900" eaLnBrk="1" hangingPunct="1">
              <a:spcAft>
                <a:spcPts val="0"/>
              </a:spcAft>
              <a:defRPr/>
            </a:pPr>
            <a:r>
              <a:rPr lang="en-US" altLang="en-US" dirty="0">
                <a:ea typeface="ＭＳ Ｐゴシック" charset="0"/>
              </a:rPr>
              <a:t>Would you have no difficulty finding rental accommodation?</a:t>
            </a:r>
            <a:endParaRPr lang="en-AU" altLang="en-US" dirty="0">
              <a:ea typeface="ＭＳ Ｐゴシック" charset="0"/>
            </a:endParaRPr>
          </a:p>
          <a:p>
            <a:pPr marL="342900" lvl="2" indent="-342900" eaLnBrk="1" hangingPunct="1">
              <a:spcAft>
                <a:spcPts val="0"/>
              </a:spcAft>
              <a:defRPr/>
            </a:pPr>
            <a:r>
              <a:rPr lang="en-US" altLang="en-US" dirty="0">
                <a:ea typeface="ＭＳ Ｐゴシック" charset="0"/>
              </a:rPr>
              <a:t>Would you be shortlisted for a job from your CV? </a:t>
            </a:r>
            <a:endParaRPr lang="en-AU" altLang="en-US" dirty="0">
              <a:ea typeface="ＭＳ Ｐゴシック" charset="0"/>
            </a:endParaRPr>
          </a:p>
          <a:p>
            <a:pPr marL="342900" lvl="2" indent="-342900" eaLnBrk="1" hangingPunct="1">
              <a:spcAft>
                <a:spcPts val="0"/>
              </a:spcAft>
              <a:defRPr/>
            </a:pPr>
            <a:r>
              <a:rPr lang="en-US" altLang="en-US" dirty="0">
                <a:ea typeface="ＭＳ Ｐゴシック" charset="0"/>
              </a:rPr>
              <a:t>Would you feel support from friends, family and the community?</a:t>
            </a:r>
            <a:endParaRPr lang="en-AU" altLang="en-US" dirty="0">
              <a:ea typeface="ＭＳ Ｐゴシック" charset="0"/>
            </a:endParaRPr>
          </a:p>
          <a:p>
            <a:pPr marL="342900" lvl="2" indent="-342900" eaLnBrk="1" hangingPunct="1">
              <a:spcAft>
                <a:spcPts val="0"/>
              </a:spcAft>
              <a:defRPr/>
            </a:pPr>
            <a:r>
              <a:rPr lang="en-US" altLang="en-US" dirty="0">
                <a:ea typeface="ＭＳ Ｐゴシック" charset="0"/>
              </a:rPr>
              <a:t>Are you well respected by the general public?</a:t>
            </a:r>
            <a:endParaRPr lang="en-AU" altLang="en-US" dirty="0">
              <a:ea typeface="ＭＳ Ｐゴシック" charset="0"/>
            </a:endParaRPr>
          </a:p>
          <a:p>
            <a:pPr marL="342900" lvl="2" indent="-342900" eaLnBrk="1" hangingPunct="1">
              <a:spcAft>
                <a:spcPts val="0"/>
              </a:spcAft>
              <a:defRPr/>
            </a:pPr>
            <a:r>
              <a:rPr lang="en-US" altLang="en-US" dirty="0">
                <a:ea typeface="ＭＳ Ｐゴシック" charset="0"/>
              </a:rPr>
              <a:t>Does the media portray you in a positive way?</a:t>
            </a:r>
            <a:endParaRPr lang="en-AU" altLang="en-US" dirty="0">
              <a:ea typeface="ＭＳ Ｐゴシック" charset="0"/>
            </a:endParaRPr>
          </a:p>
          <a:p>
            <a:pPr marL="342900" lvl="2" indent="-342900" eaLnBrk="1" hangingPunct="1">
              <a:spcAft>
                <a:spcPts val="0"/>
              </a:spcAft>
              <a:defRPr/>
            </a:pPr>
            <a:r>
              <a:rPr lang="en-US" altLang="en-US" dirty="0">
                <a:ea typeface="ＭＳ Ｐゴシック" charset="0"/>
              </a:rPr>
              <a:t>People wouldn’t consider you to be dangerous or unpredictable? </a:t>
            </a:r>
            <a:endParaRPr lang="en-AU" altLang="en-US" dirty="0">
              <a:ea typeface="ＭＳ Ｐゴシック" charset="0"/>
            </a:endParaRPr>
          </a:p>
          <a:p>
            <a:pPr marL="342900" lvl="1" indent="-342900" eaLnBrk="1" hangingPunct="1">
              <a:spcAft>
                <a:spcPts val="0"/>
              </a:spcAft>
              <a:buFont typeface="Arial" panose="020B0604020202020204" pitchFamily="34" charset="0"/>
              <a:buChar char="•"/>
              <a:defRPr/>
            </a:pPr>
            <a:r>
              <a:rPr lang="en-US" altLang="en-US" sz="2000" dirty="0">
                <a:ea typeface="ＭＳ Ｐゴシック" charset="0"/>
              </a:rPr>
              <a:t>Would people consider you to be reliable?</a:t>
            </a:r>
            <a:endParaRPr lang="en-AU" altLang="en-US" sz="2000" dirty="0">
              <a:ea typeface="ＭＳ Ｐゴシック" charset="0"/>
            </a:endParaRPr>
          </a:p>
          <a:p>
            <a:pPr marL="342900" lvl="1" indent="-342900" eaLnBrk="1" hangingPunct="1">
              <a:spcAft>
                <a:spcPts val="0"/>
              </a:spcAft>
              <a:buFont typeface="Arial" panose="020B0604020202020204" pitchFamily="34" charset="0"/>
              <a:buChar char="•"/>
              <a:defRPr/>
            </a:pPr>
            <a:r>
              <a:rPr lang="en-US" altLang="en-US" sz="2000" dirty="0">
                <a:ea typeface="ＭＳ Ｐゴシック" charset="0"/>
              </a:rPr>
              <a:t>Would people consider you to be trustworthy?</a:t>
            </a:r>
            <a:endParaRPr lang="en-AU" altLang="en-US" sz="2000" dirty="0">
              <a:ea typeface="ＭＳ Ｐゴシック" charset="0"/>
            </a:endParaRPr>
          </a:p>
          <a:p>
            <a:pPr lvl="1" eaLnBrk="1" hangingPunct="1">
              <a:spcAft>
                <a:spcPts val="0"/>
              </a:spcAft>
              <a:defRPr/>
            </a:pPr>
            <a:endParaRPr lang="en-AU" altLang="en-US" sz="2000" dirty="0">
              <a:ea typeface="ＭＳ Ｐゴシック" charset="0"/>
            </a:endParaRPr>
          </a:p>
        </p:txBody>
      </p:sp>
      <p:pic>
        <p:nvPicPr>
          <p:cNvPr id="2048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124" y="1527718"/>
            <a:ext cx="595718" cy="10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9575" y="2518610"/>
            <a:ext cx="886230" cy="151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667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77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2770">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2770">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2770">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2770">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2770">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277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HHS Safewards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DHHS Safewards Presentation template.pot [Compatibility Mode]" id="{40503164-3BE1-4930-AA91-58F5DF5BEAEA}" vid="{0A7ACF4F-89D8-4DE1-BFF5-41CC766677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1954</Words>
  <Application>Microsoft Office PowerPoint</Application>
  <PresentationFormat>On-screen Show (4:3)</PresentationFormat>
  <Paragraphs>270</Paragraphs>
  <Slides>20</Slides>
  <Notes>11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DHHS Safewards Presentation template</vt:lpstr>
      <vt:lpstr>Office Theme</vt:lpstr>
      <vt:lpstr>Reassurance Refresher </vt:lpstr>
      <vt:lpstr>PowerPoint Presentation</vt:lpstr>
      <vt:lpstr>Reassurance background</vt:lpstr>
      <vt:lpstr>Reassurance aims</vt:lpstr>
      <vt:lpstr>Reassurance and the Safewards model</vt:lpstr>
      <vt:lpstr>Reassurance and the Safewards model</vt:lpstr>
      <vt:lpstr>Reassurance and Originating Domains</vt:lpstr>
      <vt:lpstr>PowerPoint Presentation</vt:lpstr>
      <vt:lpstr>Task: Walk in someone else’s shoes  </vt:lpstr>
      <vt:lpstr>Task: Walk in someone else’s shoes (continued) </vt:lpstr>
      <vt:lpstr>Task discussion</vt:lpstr>
      <vt:lpstr>Reassurance in practice Common situations requiring reassurance</vt:lpstr>
      <vt:lpstr>Reassurance in practice Explanation to patient and others  </vt:lpstr>
      <vt:lpstr>Reassurance in practice: Empathy is a critical staff skill</vt:lpstr>
      <vt:lpstr>Reassurance in practice: Empathy is a critical staff skill</vt:lpstr>
      <vt:lpstr>Intervention strategies   </vt:lpstr>
      <vt:lpstr>Intervention strategies</vt:lpstr>
      <vt:lpstr>Intervention strategies  </vt:lpstr>
      <vt:lpstr>Reassurance fidelity</vt:lpstr>
      <vt:lpstr>Reassurance adjustments</vt:lpstr>
    </vt:vector>
  </TitlesOfParts>
  <Company>Victorian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Reassurance Refresher </dc:title>
  <dc:creator>Rachel Gwyther</dc:creator>
  <cp:lastModifiedBy>Rachel Gwyther</cp:lastModifiedBy>
  <cp:revision>2</cp:revision>
  <dcterms:created xsi:type="dcterms:W3CDTF">2017-07-12T04:21:28Z</dcterms:created>
  <dcterms:modified xsi:type="dcterms:W3CDTF">2017-07-13T04:13:04Z</dcterms:modified>
</cp:coreProperties>
</file>