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64" r:id="rId3"/>
    <p:sldMasterId id="2147483667" r:id="rId4"/>
  </p:sldMasterIdLst>
  <p:notesMasterIdLst>
    <p:notesMasterId r:id="rId42"/>
  </p:notesMasterIdLst>
  <p:sldIdLst>
    <p:sldId id="292"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4" r:id="rId40"/>
    <p:sldId id="291"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386" autoAdjust="0"/>
  </p:normalViewPr>
  <p:slideViewPr>
    <p:cSldViewPr>
      <p:cViewPr varScale="1">
        <p:scale>
          <a:sx n="94" d="100"/>
          <a:sy n="94" d="100"/>
        </p:scale>
        <p:origin x="-44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E126D33-C5FD-4C4B-91AA-6FF48AE7E5FE}" type="datetimeFigureOut">
              <a:rPr lang="en-AU" smtClean="0"/>
              <a:t>12/07/2017</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44CC08-290A-4D91-A522-25691FFB38A0}" type="slidenum">
              <a:rPr lang="en-AU" smtClean="0"/>
              <a:t>‹#›</a:t>
            </a:fld>
            <a:endParaRPr lang="en-AU"/>
          </a:p>
        </p:txBody>
      </p:sp>
    </p:spTree>
    <p:extLst>
      <p:ext uri="{BB962C8B-B14F-4D97-AF65-F5344CB8AC3E}">
        <p14:creationId xmlns:p14="http://schemas.microsoft.com/office/powerpoint/2010/main" val="1545118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Safewards aims to have a transformational</a:t>
            </a:r>
            <a:r>
              <a:rPr lang="en-AU" baseline="0" dirty="0" smtClean="0"/>
              <a:t> effect on our work…</a:t>
            </a:r>
            <a:endParaRPr lang="en-AU" dirty="0"/>
          </a:p>
        </p:txBody>
      </p:sp>
      <p:sp>
        <p:nvSpPr>
          <p:cNvPr id="4" name="Header Placeholder 3"/>
          <p:cNvSpPr>
            <a:spLocks noGrp="1"/>
          </p:cNvSpPr>
          <p:nvPr>
            <p:ph type="hdr" sz="quarter" idx="10"/>
          </p:nvPr>
        </p:nvSpPr>
        <p:spPr/>
        <p:txBody>
          <a:bodyPr/>
          <a:lstStyle/>
          <a:p>
            <a:r>
              <a:rPr lang="en-AU" smtClean="0">
                <a:solidFill>
                  <a:prstClr val="black"/>
                </a:solidFill>
              </a:rPr>
              <a:t>Safewards Victoria</a:t>
            </a:r>
            <a:endParaRPr lang="en-US">
              <a:solidFill>
                <a:prstClr val="black"/>
              </a:solidFill>
            </a:endParaRPr>
          </a:p>
        </p:txBody>
      </p:sp>
      <p:sp>
        <p:nvSpPr>
          <p:cNvPr id="5" name="Date Placeholder 4"/>
          <p:cNvSpPr>
            <a:spLocks noGrp="1"/>
          </p:cNvSpPr>
          <p:nvPr>
            <p:ph type="dt" idx="11"/>
          </p:nvPr>
        </p:nvSpPr>
        <p:spPr/>
        <p:txBody>
          <a:bodyPr/>
          <a:lstStyle/>
          <a:p>
            <a:endParaRPr lang="en-US">
              <a:solidFill>
                <a:prstClr val="black"/>
              </a:solidFill>
            </a:endParaRPr>
          </a:p>
        </p:txBody>
      </p:sp>
      <p:sp>
        <p:nvSpPr>
          <p:cNvPr id="6" name="Footer Placeholder 5"/>
          <p:cNvSpPr>
            <a:spLocks noGrp="1"/>
          </p:cNvSpPr>
          <p:nvPr>
            <p:ph type="ftr" sz="quarter" idx="12"/>
          </p:nvPr>
        </p:nvSpPr>
        <p:spPr/>
        <p:txBody>
          <a:bodyPr/>
          <a:lstStyle/>
          <a:p>
            <a:r>
              <a:rPr lang="en-AU" smtClean="0">
                <a:solidFill>
                  <a:prstClr val="black"/>
                </a:solidFill>
              </a:rPr>
              <a:t>Trainer the Trainer  |  DAY ONE</a:t>
            </a:r>
            <a:endParaRPr lang="en-US">
              <a:solidFill>
                <a:prstClr val="black"/>
              </a:solidFill>
            </a:endParaRPr>
          </a:p>
        </p:txBody>
      </p:sp>
      <p:sp>
        <p:nvSpPr>
          <p:cNvPr id="7" name="Slide Number Placeholder 6"/>
          <p:cNvSpPr>
            <a:spLocks noGrp="1"/>
          </p:cNvSpPr>
          <p:nvPr>
            <p:ph type="sldNum" sz="quarter" idx="13"/>
          </p:nvPr>
        </p:nvSpPr>
        <p:spPr/>
        <p:txBody>
          <a:bodyPr/>
          <a:lstStyle/>
          <a:p>
            <a:fld id="{39480C51-44AE-C747-8976-226D99FAD402}"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20711086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See Bowers (2014)</a:t>
            </a:r>
            <a:endParaRPr lang="en-AU" dirty="0"/>
          </a:p>
        </p:txBody>
      </p:sp>
      <p:sp>
        <p:nvSpPr>
          <p:cNvPr id="4" name="Slide Number Placeholder 3"/>
          <p:cNvSpPr>
            <a:spLocks noGrp="1"/>
          </p:cNvSpPr>
          <p:nvPr>
            <p:ph type="sldNum" sz="quarter" idx="10"/>
          </p:nvPr>
        </p:nvSpPr>
        <p:spPr/>
        <p:txBody>
          <a:bodyPr/>
          <a:lstStyle/>
          <a:p>
            <a:fld id="{39480C51-44AE-C747-8976-226D99FAD402}" type="slidenum">
              <a:rPr lang="en-US" smtClean="0">
                <a:solidFill>
                  <a:prstClr val="black"/>
                </a:solidFill>
              </a:rPr>
              <a:pPr/>
              <a:t>12</a:t>
            </a:fld>
            <a:endParaRPr lang="en-US">
              <a:solidFill>
                <a:prstClr val="black"/>
              </a:solidFill>
            </a:endParaRPr>
          </a:p>
        </p:txBody>
      </p:sp>
      <p:sp>
        <p:nvSpPr>
          <p:cNvPr id="5" name="Date Placeholder 4"/>
          <p:cNvSpPr>
            <a:spLocks noGrp="1"/>
          </p:cNvSpPr>
          <p:nvPr>
            <p:ph type="dt" idx="11"/>
          </p:nvPr>
        </p:nvSpPr>
        <p:spPr/>
        <p:txBody>
          <a:bodyPr/>
          <a:lstStyle/>
          <a:p>
            <a:endParaRPr lang="en-US">
              <a:solidFill>
                <a:prstClr val="black"/>
              </a:solidFill>
            </a:endParaRPr>
          </a:p>
        </p:txBody>
      </p:sp>
      <p:sp>
        <p:nvSpPr>
          <p:cNvPr id="7" name="Header Placeholder 6"/>
          <p:cNvSpPr>
            <a:spLocks noGrp="1"/>
          </p:cNvSpPr>
          <p:nvPr>
            <p:ph type="hdr" sz="quarter" idx="12"/>
          </p:nvPr>
        </p:nvSpPr>
        <p:spPr/>
        <p:txBody>
          <a:bodyPr/>
          <a:lstStyle/>
          <a:p>
            <a:r>
              <a:rPr lang="en-AU" smtClean="0">
                <a:solidFill>
                  <a:prstClr val="black"/>
                </a:solidFill>
              </a:rPr>
              <a:t>Safewards Victoria</a:t>
            </a:r>
            <a:endParaRPr lang="en-US">
              <a:solidFill>
                <a:prstClr val="black"/>
              </a:solidFill>
            </a:endParaRPr>
          </a:p>
        </p:txBody>
      </p:sp>
      <p:sp>
        <p:nvSpPr>
          <p:cNvPr id="8" name="Footer Placeholder 7"/>
          <p:cNvSpPr>
            <a:spLocks noGrp="1"/>
          </p:cNvSpPr>
          <p:nvPr>
            <p:ph type="ftr" sz="quarter" idx="13"/>
          </p:nvPr>
        </p:nvSpPr>
        <p:spPr/>
        <p:txBody>
          <a:bodyPr/>
          <a:lstStyle/>
          <a:p>
            <a:r>
              <a:rPr lang="en-AU" smtClean="0">
                <a:solidFill>
                  <a:prstClr val="black"/>
                </a:solidFill>
              </a:rPr>
              <a:t>Trainer the Trainer  |  DAY ONE</a:t>
            </a:r>
            <a:endParaRPr lang="en-US">
              <a:solidFill>
                <a:prstClr val="black"/>
              </a:solidFill>
            </a:endParaRPr>
          </a:p>
        </p:txBody>
      </p:sp>
    </p:spTree>
    <p:extLst>
      <p:ext uri="{BB962C8B-B14F-4D97-AF65-F5344CB8AC3E}">
        <p14:creationId xmlns:p14="http://schemas.microsoft.com/office/powerpoint/2010/main" val="10402905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This</a:t>
            </a:r>
            <a:r>
              <a:rPr lang="en-AU" baseline="0" dirty="0" smtClean="0"/>
              <a:t> slide highlights the various ways that staff can have an influence on conflict and containment rates on their ward. </a:t>
            </a:r>
          </a:p>
          <a:p>
            <a:r>
              <a:rPr lang="en-AU" baseline="0" dirty="0" smtClean="0"/>
              <a:t>Go through each of the points highlighting examples that are relevant to your participants. </a:t>
            </a:r>
            <a:endParaRPr lang="en-AU" dirty="0" smtClean="0"/>
          </a:p>
          <a:p>
            <a:endParaRPr lang="en-AU" dirty="0" smtClean="0"/>
          </a:p>
          <a:p>
            <a:r>
              <a:rPr lang="en-AU" dirty="0" smtClean="0"/>
              <a:t>For dot</a:t>
            </a:r>
            <a:r>
              <a:rPr lang="en-AU" baseline="0" dirty="0" smtClean="0"/>
              <a:t> point 4 - c</a:t>
            </a:r>
            <a:r>
              <a:rPr lang="en-AU" dirty="0" smtClean="0"/>
              <a:t>hoose not to use containment on occasions when it would be counterproductive - here you could ask the participants if they can talk about a time when they have done this and it has been a positive experience. </a:t>
            </a:r>
          </a:p>
          <a:p>
            <a:endParaRPr lang="en-AU" dirty="0" smtClean="0"/>
          </a:p>
          <a:p>
            <a:r>
              <a:rPr lang="en-AU" dirty="0" smtClean="0"/>
              <a:t>You can</a:t>
            </a:r>
            <a:r>
              <a:rPr lang="en-AU" baseline="0" dirty="0" smtClean="0"/>
              <a:t> also facilitate discussion around how to prevent further conflict when using containment methods.</a:t>
            </a:r>
            <a:endParaRPr lang="en-US" dirty="0"/>
          </a:p>
        </p:txBody>
      </p:sp>
      <p:sp>
        <p:nvSpPr>
          <p:cNvPr id="4" name="Slide Number Placeholder 3"/>
          <p:cNvSpPr>
            <a:spLocks noGrp="1"/>
          </p:cNvSpPr>
          <p:nvPr>
            <p:ph type="sldNum" sz="quarter" idx="10"/>
          </p:nvPr>
        </p:nvSpPr>
        <p:spPr/>
        <p:txBody>
          <a:bodyPr/>
          <a:lstStyle/>
          <a:p>
            <a:fld id="{77325A87-2BB3-794D-A19E-0A654A843932}" type="slidenum">
              <a:rPr lang="en-US" smtClean="0">
                <a:solidFill>
                  <a:prstClr val="black"/>
                </a:solidFill>
              </a:rPr>
              <a:pPr/>
              <a:t>13</a:t>
            </a:fld>
            <a:endParaRPr lang="en-US">
              <a:solidFill>
                <a:prstClr val="black"/>
              </a:solidFill>
            </a:endParaRPr>
          </a:p>
        </p:txBody>
      </p:sp>
      <p:sp>
        <p:nvSpPr>
          <p:cNvPr id="5" name="Date Placeholder 4"/>
          <p:cNvSpPr>
            <a:spLocks noGrp="1"/>
          </p:cNvSpPr>
          <p:nvPr>
            <p:ph type="dt" idx="11"/>
          </p:nvPr>
        </p:nvSpPr>
        <p:spPr/>
        <p:txBody>
          <a:bodyPr/>
          <a:lstStyle/>
          <a:p>
            <a:endParaRPr lang="en-US">
              <a:solidFill>
                <a:prstClr val="black"/>
              </a:solidFill>
            </a:endParaRPr>
          </a:p>
        </p:txBody>
      </p:sp>
      <p:sp>
        <p:nvSpPr>
          <p:cNvPr id="7" name="Header Placeholder 6"/>
          <p:cNvSpPr>
            <a:spLocks noGrp="1"/>
          </p:cNvSpPr>
          <p:nvPr>
            <p:ph type="hdr" sz="quarter" idx="12"/>
          </p:nvPr>
        </p:nvSpPr>
        <p:spPr/>
        <p:txBody>
          <a:bodyPr/>
          <a:lstStyle/>
          <a:p>
            <a:r>
              <a:rPr lang="en-AU" smtClean="0">
                <a:solidFill>
                  <a:prstClr val="black"/>
                </a:solidFill>
              </a:rPr>
              <a:t>Safewards Victoria</a:t>
            </a:r>
            <a:endParaRPr lang="en-US">
              <a:solidFill>
                <a:prstClr val="black"/>
              </a:solidFill>
            </a:endParaRPr>
          </a:p>
        </p:txBody>
      </p:sp>
      <p:sp>
        <p:nvSpPr>
          <p:cNvPr id="8" name="Footer Placeholder 7"/>
          <p:cNvSpPr>
            <a:spLocks noGrp="1"/>
          </p:cNvSpPr>
          <p:nvPr>
            <p:ph type="ftr" sz="quarter" idx="13"/>
          </p:nvPr>
        </p:nvSpPr>
        <p:spPr/>
        <p:txBody>
          <a:bodyPr/>
          <a:lstStyle/>
          <a:p>
            <a:r>
              <a:rPr lang="en-AU" smtClean="0">
                <a:solidFill>
                  <a:prstClr val="black"/>
                </a:solidFill>
              </a:rPr>
              <a:t>Trainer the Trainer  |  DAY ONE</a:t>
            </a:r>
            <a:endParaRPr lang="en-US">
              <a:solidFill>
                <a:prstClr val="black"/>
              </a:solidFill>
            </a:endParaRPr>
          </a:p>
        </p:txBody>
      </p:sp>
    </p:spTree>
    <p:extLst>
      <p:ext uri="{BB962C8B-B14F-4D97-AF65-F5344CB8AC3E}">
        <p14:creationId xmlns:p14="http://schemas.microsoft.com/office/powerpoint/2010/main" val="20137510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Important to note that patients can also have an influence.</a:t>
            </a:r>
            <a:r>
              <a:rPr lang="en-AU" baseline="0" dirty="0" smtClean="0"/>
              <a:t> </a:t>
            </a:r>
            <a:endParaRPr lang="en-AU" dirty="0"/>
          </a:p>
        </p:txBody>
      </p:sp>
      <p:sp>
        <p:nvSpPr>
          <p:cNvPr id="4" name="Slide Number Placeholder 3"/>
          <p:cNvSpPr>
            <a:spLocks noGrp="1"/>
          </p:cNvSpPr>
          <p:nvPr>
            <p:ph type="sldNum" sz="quarter" idx="10"/>
          </p:nvPr>
        </p:nvSpPr>
        <p:spPr/>
        <p:txBody>
          <a:bodyPr/>
          <a:lstStyle/>
          <a:p>
            <a:fld id="{39480C51-44AE-C747-8976-226D99FAD402}" type="slidenum">
              <a:rPr lang="en-US" smtClean="0">
                <a:solidFill>
                  <a:prstClr val="black"/>
                </a:solidFill>
              </a:rPr>
              <a:pPr/>
              <a:t>14</a:t>
            </a:fld>
            <a:endParaRPr lang="en-US">
              <a:solidFill>
                <a:prstClr val="black"/>
              </a:solidFill>
            </a:endParaRPr>
          </a:p>
        </p:txBody>
      </p:sp>
      <p:sp>
        <p:nvSpPr>
          <p:cNvPr id="5" name="Date Placeholder 4"/>
          <p:cNvSpPr>
            <a:spLocks noGrp="1"/>
          </p:cNvSpPr>
          <p:nvPr>
            <p:ph type="dt" idx="11"/>
          </p:nvPr>
        </p:nvSpPr>
        <p:spPr/>
        <p:txBody>
          <a:bodyPr/>
          <a:lstStyle/>
          <a:p>
            <a:endParaRPr lang="en-US">
              <a:solidFill>
                <a:prstClr val="black"/>
              </a:solidFill>
            </a:endParaRPr>
          </a:p>
        </p:txBody>
      </p:sp>
      <p:sp>
        <p:nvSpPr>
          <p:cNvPr id="7" name="Header Placeholder 6"/>
          <p:cNvSpPr>
            <a:spLocks noGrp="1"/>
          </p:cNvSpPr>
          <p:nvPr>
            <p:ph type="hdr" sz="quarter" idx="12"/>
          </p:nvPr>
        </p:nvSpPr>
        <p:spPr/>
        <p:txBody>
          <a:bodyPr/>
          <a:lstStyle/>
          <a:p>
            <a:r>
              <a:rPr lang="en-AU" smtClean="0">
                <a:solidFill>
                  <a:prstClr val="black"/>
                </a:solidFill>
              </a:rPr>
              <a:t>Safewards Victoria</a:t>
            </a:r>
            <a:endParaRPr lang="en-US">
              <a:solidFill>
                <a:prstClr val="black"/>
              </a:solidFill>
            </a:endParaRPr>
          </a:p>
        </p:txBody>
      </p:sp>
      <p:sp>
        <p:nvSpPr>
          <p:cNvPr id="8" name="Footer Placeholder 7"/>
          <p:cNvSpPr>
            <a:spLocks noGrp="1"/>
          </p:cNvSpPr>
          <p:nvPr>
            <p:ph type="ftr" sz="quarter" idx="13"/>
          </p:nvPr>
        </p:nvSpPr>
        <p:spPr/>
        <p:txBody>
          <a:bodyPr/>
          <a:lstStyle/>
          <a:p>
            <a:r>
              <a:rPr lang="en-AU" smtClean="0">
                <a:solidFill>
                  <a:prstClr val="black"/>
                </a:solidFill>
              </a:rPr>
              <a:t>Trainer the Trainer  |  DAY ONE</a:t>
            </a:r>
            <a:endParaRPr lang="en-US">
              <a:solidFill>
                <a:prstClr val="black"/>
              </a:solidFill>
            </a:endParaRPr>
          </a:p>
        </p:txBody>
      </p:sp>
    </p:spTree>
    <p:extLst>
      <p:ext uri="{BB962C8B-B14F-4D97-AF65-F5344CB8AC3E}">
        <p14:creationId xmlns:p14="http://schemas.microsoft.com/office/powerpoint/2010/main" val="25159173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Whiteboard activity </a:t>
            </a:r>
            <a:endParaRPr lang="en-AU" dirty="0"/>
          </a:p>
        </p:txBody>
      </p:sp>
      <p:sp>
        <p:nvSpPr>
          <p:cNvPr id="4" name="Header Placeholder 3"/>
          <p:cNvSpPr>
            <a:spLocks noGrp="1"/>
          </p:cNvSpPr>
          <p:nvPr>
            <p:ph type="hdr" sz="quarter" idx="10"/>
          </p:nvPr>
        </p:nvSpPr>
        <p:spPr/>
        <p:txBody>
          <a:bodyPr/>
          <a:lstStyle/>
          <a:p>
            <a:r>
              <a:rPr lang="en-AU" smtClean="0">
                <a:solidFill>
                  <a:prstClr val="black"/>
                </a:solidFill>
              </a:rPr>
              <a:t>Safewards Victoria</a:t>
            </a:r>
            <a:endParaRPr lang="en-US">
              <a:solidFill>
                <a:prstClr val="black"/>
              </a:solidFill>
            </a:endParaRPr>
          </a:p>
        </p:txBody>
      </p:sp>
      <p:sp>
        <p:nvSpPr>
          <p:cNvPr id="5" name="Date Placeholder 4"/>
          <p:cNvSpPr>
            <a:spLocks noGrp="1"/>
          </p:cNvSpPr>
          <p:nvPr>
            <p:ph type="dt" idx="11"/>
          </p:nvPr>
        </p:nvSpPr>
        <p:spPr/>
        <p:txBody>
          <a:bodyPr/>
          <a:lstStyle/>
          <a:p>
            <a:endParaRPr lang="en-US">
              <a:solidFill>
                <a:prstClr val="black"/>
              </a:solidFill>
            </a:endParaRPr>
          </a:p>
        </p:txBody>
      </p:sp>
      <p:sp>
        <p:nvSpPr>
          <p:cNvPr id="6" name="Footer Placeholder 5"/>
          <p:cNvSpPr>
            <a:spLocks noGrp="1"/>
          </p:cNvSpPr>
          <p:nvPr>
            <p:ph type="ftr" sz="quarter" idx="12"/>
          </p:nvPr>
        </p:nvSpPr>
        <p:spPr/>
        <p:txBody>
          <a:bodyPr/>
          <a:lstStyle/>
          <a:p>
            <a:r>
              <a:rPr lang="en-AU" smtClean="0">
                <a:solidFill>
                  <a:prstClr val="black"/>
                </a:solidFill>
              </a:rPr>
              <a:t>Trainer the Trainer  |  DAY ONE</a:t>
            </a:r>
            <a:endParaRPr lang="en-US">
              <a:solidFill>
                <a:prstClr val="black"/>
              </a:solidFill>
            </a:endParaRPr>
          </a:p>
        </p:txBody>
      </p:sp>
      <p:sp>
        <p:nvSpPr>
          <p:cNvPr id="7" name="Slide Number Placeholder 6"/>
          <p:cNvSpPr>
            <a:spLocks noGrp="1"/>
          </p:cNvSpPr>
          <p:nvPr>
            <p:ph type="sldNum" sz="quarter" idx="13"/>
          </p:nvPr>
        </p:nvSpPr>
        <p:spPr/>
        <p:txBody>
          <a:bodyPr/>
          <a:lstStyle/>
          <a:p>
            <a:fld id="{39480C51-44AE-C747-8976-226D99FAD402}"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26599750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Explain each of the boxes briefly and how they relate to and influence each other. The YouTube video of Professor Len Bowers describing the model is helpful </a:t>
            </a:r>
          </a:p>
          <a:p>
            <a:endParaRPr lang="en-AU" dirty="0" smtClean="0"/>
          </a:p>
          <a:p>
            <a:r>
              <a:rPr lang="en-AU" dirty="0" smtClean="0"/>
              <a:t>https://www.youtube.com/watch?v=C3z7zRRXMFo </a:t>
            </a:r>
          </a:p>
          <a:p>
            <a:endParaRPr lang="en-AU" dirty="0" smtClean="0"/>
          </a:p>
          <a:p>
            <a:r>
              <a:rPr lang="en-AU" dirty="0" smtClean="0"/>
              <a:t>The Victorian</a:t>
            </a:r>
            <a:r>
              <a:rPr lang="en-AU" baseline="0" dirty="0" smtClean="0"/>
              <a:t> </a:t>
            </a:r>
            <a:r>
              <a:rPr lang="en-AU" baseline="0" dirty="0" err="1" smtClean="0"/>
              <a:t>Safewards</a:t>
            </a:r>
            <a:r>
              <a:rPr lang="en-AU" baseline="0" dirty="0" smtClean="0"/>
              <a:t> Introduction to the model video also provides a helpful explanation</a:t>
            </a:r>
            <a:endParaRPr lang="en-AU" dirty="0" smtClean="0"/>
          </a:p>
          <a:p>
            <a:endParaRPr lang="en-AU" dirty="0" smtClean="0"/>
          </a:p>
          <a:p>
            <a:pPr defTabSz="440749">
              <a:defRPr/>
            </a:pPr>
            <a:r>
              <a:rPr lang="en-AU" dirty="0" smtClean="0"/>
              <a:t>For information relating to the simple form of the model see http://www.safewards.net/images/pdf/Safewards%20model.pdf </a:t>
            </a:r>
          </a:p>
          <a:p>
            <a:pPr defTabSz="440749">
              <a:defRPr/>
            </a:pPr>
            <a:endParaRPr lang="en-AU" dirty="0" smtClean="0"/>
          </a:p>
          <a:p>
            <a:pPr defTabSz="440749">
              <a:defRPr/>
            </a:pPr>
            <a:r>
              <a:rPr lang="en-AU" dirty="0" smtClean="0"/>
              <a:t>http://www.safewards.net/model/easy </a:t>
            </a:r>
          </a:p>
          <a:p>
            <a:endParaRPr lang="en-AU" dirty="0"/>
          </a:p>
        </p:txBody>
      </p:sp>
      <p:sp>
        <p:nvSpPr>
          <p:cNvPr id="4" name="Slide Number Placeholder 3"/>
          <p:cNvSpPr>
            <a:spLocks noGrp="1"/>
          </p:cNvSpPr>
          <p:nvPr>
            <p:ph type="sldNum" sz="quarter" idx="10"/>
          </p:nvPr>
        </p:nvSpPr>
        <p:spPr/>
        <p:txBody>
          <a:bodyPr/>
          <a:lstStyle/>
          <a:p>
            <a:fld id="{39480C51-44AE-C747-8976-226D99FAD402}" type="slidenum">
              <a:rPr lang="en-US" smtClean="0">
                <a:solidFill>
                  <a:prstClr val="black"/>
                </a:solidFill>
              </a:rPr>
              <a:pPr/>
              <a:t>17</a:t>
            </a:fld>
            <a:endParaRPr lang="en-US">
              <a:solidFill>
                <a:prstClr val="black"/>
              </a:solidFill>
            </a:endParaRPr>
          </a:p>
        </p:txBody>
      </p:sp>
      <p:sp>
        <p:nvSpPr>
          <p:cNvPr id="5" name="Date Placeholder 4"/>
          <p:cNvSpPr>
            <a:spLocks noGrp="1"/>
          </p:cNvSpPr>
          <p:nvPr>
            <p:ph type="dt" idx="11"/>
          </p:nvPr>
        </p:nvSpPr>
        <p:spPr/>
        <p:txBody>
          <a:bodyPr/>
          <a:lstStyle/>
          <a:p>
            <a:endParaRPr lang="en-US">
              <a:solidFill>
                <a:prstClr val="black"/>
              </a:solidFill>
            </a:endParaRPr>
          </a:p>
        </p:txBody>
      </p:sp>
      <p:sp>
        <p:nvSpPr>
          <p:cNvPr id="7" name="Header Placeholder 6"/>
          <p:cNvSpPr>
            <a:spLocks noGrp="1"/>
          </p:cNvSpPr>
          <p:nvPr>
            <p:ph type="hdr" sz="quarter" idx="12"/>
          </p:nvPr>
        </p:nvSpPr>
        <p:spPr/>
        <p:txBody>
          <a:bodyPr/>
          <a:lstStyle/>
          <a:p>
            <a:r>
              <a:rPr lang="en-AU" smtClean="0">
                <a:solidFill>
                  <a:prstClr val="black"/>
                </a:solidFill>
              </a:rPr>
              <a:t>Safewards Victoria</a:t>
            </a:r>
            <a:endParaRPr lang="en-US">
              <a:solidFill>
                <a:prstClr val="black"/>
              </a:solidFill>
            </a:endParaRPr>
          </a:p>
        </p:txBody>
      </p:sp>
      <p:sp>
        <p:nvSpPr>
          <p:cNvPr id="8" name="Footer Placeholder 7"/>
          <p:cNvSpPr>
            <a:spLocks noGrp="1"/>
          </p:cNvSpPr>
          <p:nvPr>
            <p:ph type="ftr" sz="quarter" idx="13"/>
          </p:nvPr>
        </p:nvSpPr>
        <p:spPr/>
        <p:txBody>
          <a:bodyPr/>
          <a:lstStyle/>
          <a:p>
            <a:r>
              <a:rPr lang="en-AU" smtClean="0">
                <a:solidFill>
                  <a:prstClr val="black"/>
                </a:solidFill>
              </a:rPr>
              <a:t>Trainer the Trainer  |  DAY ONE</a:t>
            </a:r>
            <a:endParaRPr lang="en-US">
              <a:solidFill>
                <a:prstClr val="black"/>
              </a:solidFill>
            </a:endParaRPr>
          </a:p>
        </p:txBody>
      </p:sp>
    </p:spTree>
    <p:extLst>
      <p:ext uri="{BB962C8B-B14F-4D97-AF65-F5344CB8AC3E}">
        <p14:creationId xmlns:p14="http://schemas.microsoft.com/office/powerpoint/2010/main" val="20425512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Show</a:t>
            </a:r>
            <a:r>
              <a:rPr lang="en-AU" baseline="0" dirty="0" smtClean="0"/>
              <a:t> how the originating domains from the previous slide wrap around the outside of the model</a:t>
            </a:r>
            <a:endParaRPr lang="en-AU" dirty="0"/>
          </a:p>
        </p:txBody>
      </p:sp>
      <p:sp>
        <p:nvSpPr>
          <p:cNvPr id="4" name="Header Placeholder 3"/>
          <p:cNvSpPr>
            <a:spLocks noGrp="1"/>
          </p:cNvSpPr>
          <p:nvPr>
            <p:ph type="hdr" sz="quarter" idx="10"/>
          </p:nvPr>
        </p:nvSpPr>
        <p:spPr/>
        <p:txBody>
          <a:bodyPr/>
          <a:lstStyle/>
          <a:p>
            <a:r>
              <a:rPr lang="en-AU" smtClean="0">
                <a:solidFill>
                  <a:prstClr val="black"/>
                </a:solidFill>
              </a:rPr>
              <a:t>Safewards Victoria</a:t>
            </a:r>
            <a:endParaRPr lang="en-US">
              <a:solidFill>
                <a:prstClr val="black"/>
              </a:solidFill>
            </a:endParaRPr>
          </a:p>
        </p:txBody>
      </p:sp>
      <p:sp>
        <p:nvSpPr>
          <p:cNvPr id="5" name="Date Placeholder 4"/>
          <p:cNvSpPr>
            <a:spLocks noGrp="1"/>
          </p:cNvSpPr>
          <p:nvPr>
            <p:ph type="dt" idx="11"/>
          </p:nvPr>
        </p:nvSpPr>
        <p:spPr/>
        <p:txBody>
          <a:bodyPr/>
          <a:lstStyle/>
          <a:p>
            <a:endParaRPr lang="en-US">
              <a:solidFill>
                <a:prstClr val="black"/>
              </a:solidFill>
            </a:endParaRPr>
          </a:p>
        </p:txBody>
      </p:sp>
      <p:sp>
        <p:nvSpPr>
          <p:cNvPr id="6" name="Footer Placeholder 5"/>
          <p:cNvSpPr>
            <a:spLocks noGrp="1"/>
          </p:cNvSpPr>
          <p:nvPr>
            <p:ph type="ftr" sz="quarter" idx="12"/>
          </p:nvPr>
        </p:nvSpPr>
        <p:spPr/>
        <p:txBody>
          <a:bodyPr/>
          <a:lstStyle/>
          <a:p>
            <a:r>
              <a:rPr lang="en-AU" smtClean="0">
                <a:solidFill>
                  <a:prstClr val="black"/>
                </a:solidFill>
              </a:rPr>
              <a:t>Trainer the Trainer  |  DAY ONE</a:t>
            </a:r>
            <a:endParaRPr lang="en-US">
              <a:solidFill>
                <a:prstClr val="black"/>
              </a:solidFill>
            </a:endParaRPr>
          </a:p>
        </p:txBody>
      </p:sp>
      <p:sp>
        <p:nvSpPr>
          <p:cNvPr id="7" name="Slide Number Placeholder 6"/>
          <p:cNvSpPr>
            <a:spLocks noGrp="1"/>
          </p:cNvSpPr>
          <p:nvPr>
            <p:ph type="sldNum" sz="quarter" idx="13"/>
          </p:nvPr>
        </p:nvSpPr>
        <p:spPr/>
        <p:txBody>
          <a:bodyPr/>
          <a:lstStyle/>
          <a:p>
            <a:fld id="{39480C51-44AE-C747-8976-226D99FAD402}"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8805930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Explain that</a:t>
            </a:r>
            <a:r>
              <a:rPr lang="en-AU" baseline="0" dirty="0" smtClean="0"/>
              <a:t> the model has detailed descriptions for each domain</a:t>
            </a:r>
            <a:endParaRPr lang="en-AU" dirty="0"/>
          </a:p>
        </p:txBody>
      </p:sp>
      <p:sp>
        <p:nvSpPr>
          <p:cNvPr id="4" name="Header Placeholder 3"/>
          <p:cNvSpPr>
            <a:spLocks noGrp="1"/>
          </p:cNvSpPr>
          <p:nvPr>
            <p:ph type="hdr" sz="quarter" idx="10"/>
          </p:nvPr>
        </p:nvSpPr>
        <p:spPr/>
        <p:txBody>
          <a:bodyPr/>
          <a:lstStyle/>
          <a:p>
            <a:r>
              <a:rPr lang="en-AU" smtClean="0">
                <a:solidFill>
                  <a:prstClr val="black"/>
                </a:solidFill>
              </a:rPr>
              <a:t>Safewards Victoria</a:t>
            </a:r>
            <a:endParaRPr lang="en-US">
              <a:solidFill>
                <a:prstClr val="black"/>
              </a:solidFill>
            </a:endParaRPr>
          </a:p>
        </p:txBody>
      </p:sp>
      <p:sp>
        <p:nvSpPr>
          <p:cNvPr id="5" name="Date Placeholder 4"/>
          <p:cNvSpPr>
            <a:spLocks noGrp="1"/>
          </p:cNvSpPr>
          <p:nvPr>
            <p:ph type="dt" idx="11"/>
          </p:nvPr>
        </p:nvSpPr>
        <p:spPr/>
        <p:txBody>
          <a:bodyPr/>
          <a:lstStyle/>
          <a:p>
            <a:endParaRPr lang="en-US">
              <a:solidFill>
                <a:prstClr val="black"/>
              </a:solidFill>
            </a:endParaRPr>
          </a:p>
        </p:txBody>
      </p:sp>
      <p:sp>
        <p:nvSpPr>
          <p:cNvPr id="6" name="Footer Placeholder 5"/>
          <p:cNvSpPr>
            <a:spLocks noGrp="1"/>
          </p:cNvSpPr>
          <p:nvPr>
            <p:ph type="ftr" sz="quarter" idx="12"/>
          </p:nvPr>
        </p:nvSpPr>
        <p:spPr/>
        <p:txBody>
          <a:bodyPr/>
          <a:lstStyle/>
          <a:p>
            <a:r>
              <a:rPr lang="en-AU" smtClean="0">
                <a:solidFill>
                  <a:prstClr val="black"/>
                </a:solidFill>
              </a:rPr>
              <a:t>Trainer the Trainer  |  DAY ONE</a:t>
            </a:r>
            <a:endParaRPr lang="en-US">
              <a:solidFill>
                <a:prstClr val="black"/>
              </a:solidFill>
            </a:endParaRPr>
          </a:p>
        </p:txBody>
      </p:sp>
      <p:sp>
        <p:nvSpPr>
          <p:cNvPr id="7" name="Slide Number Placeholder 6"/>
          <p:cNvSpPr>
            <a:spLocks noGrp="1"/>
          </p:cNvSpPr>
          <p:nvPr>
            <p:ph type="sldNum" sz="quarter" idx="13"/>
          </p:nvPr>
        </p:nvSpPr>
        <p:spPr/>
        <p:txBody>
          <a:bodyPr/>
          <a:lstStyle/>
          <a:p>
            <a:fld id="{39480C51-44AE-C747-8976-226D99FAD402}"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17601439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Explain this is where patient modifiers sit in the model</a:t>
            </a:r>
            <a:endParaRPr lang="en-AU" dirty="0"/>
          </a:p>
        </p:txBody>
      </p:sp>
      <p:sp>
        <p:nvSpPr>
          <p:cNvPr id="4" name="Header Placeholder 3"/>
          <p:cNvSpPr>
            <a:spLocks noGrp="1"/>
          </p:cNvSpPr>
          <p:nvPr>
            <p:ph type="hdr" sz="quarter" idx="10"/>
          </p:nvPr>
        </p:nvSpPr>
        <p:spPr/>
        <p:txBody>
          <a:bodyPr/>
          <a:lstStyle/>
          <a:p>
            <a:r>
              <a:rPr lang="en-AU" smtClean="0">
                <a:solidFill>
                  <a:prstClr val="black"/>
                </a:solidFill>
              </a:rPr>
              <a:t>Safewards Victoria</a:t>
            </a:r>
            <a:endParaRPr lang="en-US">
              <a:solidFill>
                <a:prstClr val="black"/>
              </a:solidFill>
            </a:endParaRPr>
          </a:p>
        </p:txBody>
      </p:sp>
      <p:sp>
        <p:nvSpPr>
          <p:cNvPr id="5" name="Date Placeholder 4"/>
          <p:cNvSpPr>
            <a:spLocks noGrp="1"/>
          </p:cNvSpPr>
          <p:nvPr>
            <p:ph type="dt" idx="11"/>
          </p:nvPr>
        </p:nvSpPr>
        <p:spPr/>
        <p:txBody>
          <a:bodyPr/>
          <a:lstStyle/>
          <a:p>
            <a:endParaRPr lang="en-US">
              <a:solidFill>
                <a:prstClr val="black"/>
              </a:solidFill>
            </a:endParaRPr>
          </a:p>
        </p:txBody>
      </p:sp>
      <p:sp>
        <p:nvSpPr>
          <p:cNvPr id="6" name="Footer Placeholder 5"/>
          <p:cNvSpPr>
            <a:spLocks noGrp="1"/>
          </p:cNvSpPr>
          <p:nvPr>
            <p:ph type="ftr" sz="quarter" idx="12"/>
          </p:nvPr>
        </p:nvSpPr>
        <p:spPr/>
        <p:txBody>
          <a:bodyPr/>
          <a:lstStyle/>
          <a:p>
            <a:r>
              <a:rPr lang="en-AU" smtClean="0">
                <a:solidFill>
                  <a:prstClr val="black"/>
                </a:solidFill>
              </a:rPr>
              <a:t>Trainer the Trainer  |  DAY ONE</a:t>
            </a:r>
            <a:endParaRPr lang="en-US">
              <a:solidFill>
                <a:prstClr val="black"/>
              </a:solidFill>
            </a:endParaRPr>
          </a:p>
        </p:txBody>
      </p:sp>
      <p:sp>
        <p:nvSpPr>
          <p:cNvPr id="7" name="Slide Number Placeholder 6"/>
          <p:cNvSpPr>
            <a:spLocks noGrp="1"/>
          </p:cNvSpPr>
          <p:nvPr>
            <p:ph type="sldNum" sz="quarter" idx="13"/>
          </p:nvPr>
        </p:nvSpPr>
        <p:spPr/>
        <p:txBody>
          <a:bodyPr/>
          <a:lstStyle/>
          <a:p>
            <a:fld id="{39480C51-44AE-C747-8976-226D99FAD402}"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17601439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Explain this is where staff modifiers sit in the model</a:t>
            </a:r>
            <a:endParaRPr lang="en-AU" dirty="0"/>
          </a:p>
        </p:txBody>
      </p:sp>
      <p:sp>
        <p:nvSpPr>
          <p:cNvPr id="4" name="Header Placeholder 3"/>
          <p:cNvSpPr>
            <a:spLocks noGrp="1"/>
          </p:cNvSpPr>
          <p:nvPr>
            <p:ph type="hdr" sz="quarter" idx="10"/>
          </p:nvPr>
        </p:nvSpPr>
        <p:spPr/>
        <p:txBody>
          <a:bodyPr/>
          <a:lstStyle/>
          <a:p>
            <a:r>
              <a:rPr lang="en-AU" smtClean="0">
                <a:solidFill>
                  <a:prstClr val="black"/>
                </a:solidFill>
              </a:rPr>
              <a:t>Safewards Victoria</a:t>
            </a:r>
            <a:endParaRPr lang="en-US">
              <a:solidFill>
                <a:prstClr val="black"/>
              </a:solidFill>
            </a:endParaRPr>
          </a:p>
        </p:txBody>
      </p:sp>
      <p:sp>
        <p:nvSpPr>
          <p:cNvPr id="5" name="Date Placeholder 4"/>
          <p:cNvSpPr>
            <a:spLocks noGrp="1"/>
          </p:cNvSpPr>
          <p:nvPr>
            <p:ph type="dt" idx="11"/>
          </p:nvPr>
        </p:nvSpPr>
        <p:spPr/>
        <p:txBody>
          <a:bodyPr/>
          <a:lstStyle/>
          <a:p>
            <a:endParaRPr lang="en-US">
              <a:solidFill>
                <a:prstClr val="black"/>
              </a:solidFill>
            </a:endParaRPr>
          </a:p>
        </p:txBody>
      </p:sp>
      <p:sp>
        <p:nvSpPr>
          <p:cNvPr id="6" name="Footer Placeholder 5"/>
          <p:cNvSpPr>
            <a:spLocks noGrp="1"/>
          </p:cNvSpPr>
          <p:nvPr>
            <p:ph type="ftr" sz="quarter" idx="12"/>
          </p:nvPr>
        </p:nvSpPr>
        <p:spPr/>
        <p:txBody>
          <a:bodyPr/>
          <a:lstStyle/>
          <a:p>
            <a:r>
              <a:rPr lang="en-AU" smtClean="0">
                <a:solidFill>
                  <a:prstClr val="black"/>
                </a:solidFill>
              </a:rPr>
              <a:t>Trainer the Trainer  |  DAY ONE</a:t>
            </a:r>
            <a:endParaRPr lang="en-US">
              <a:solidFill>
                <a:prstClr val="black"/>
              </a:solidFill>
            </a:endParaRPr>
          </a:p>
        </p:txBody>
      </p:sp>
      <p:sp>
        <p:nvSpPr>
          <p:cNvPr id="7" name="Slide Number Placeholder 6"/>
          <p:cNvSpPr>
            <a:spLocks noGrp="1"/>
          </p:cNvSpPr>
          <p:nvPr>
            <p:ph type="sldNum" sz="quarter" idx="13"/>
          </p:nvPr>
        </p:nvSpPr>
        <p:spPr/>
        <p:txBody>
          <a:bodyPr/>
          <a:lstStyle/>
          <a:p>
            <a:fld id="{39480C51-44AE-C747-8976-226D99FAD402}"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17601439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dirty="0">
              <a:solidFill>
                <a:schemeClr val="accent1"/>
              </a:solidFill>
            </a:endParaRPr>
          </a:p>
          <a:p>
            <a:r>
              <a:rPr lang="en-AU" sz="1000" dirty="0">
                <a:solidFill>
                  <a:schemeClr val="accent1"/>
                </a:solidFill>
              </a:rPr>
              <a:t>This is where flashpoints sit</a:t>
            </a:r>
            <a:endParaRPr lang="en-AU" dirty="0"/>
          </a:p>
        </p:txBody>
      </p:sp>
      <p:sp>
        <p:nvSpPr>
          <p:cNvPr id="4" name="Header Placeholder 3"/>
          <p:cNvSpPr>
            <a:spLocks noGrp="1"/>
          </p:cNvSpPr>
          <p:nvPr>
            <p:ph type="hdr" sz="quarter" idx="10"/>
          </p:nvPr>
        </p:nvSpPr>
        <p:spPr/>
        <p:txBody>
          <a:bodyPr/>
          <a:lstStyle/>
          <a:p>
            <a:r>
              <a:rPr lang="en-AU" smtClean="0">
                <a:solidFill>
                  <a:prstClr val="black"/>
                </a:solidFill>
              </a:rPr>
              <a:t>Safewards Victoria</a:t>
            </a:r>
            <a:endParaRPr lang="en-US">
              <a:solidFill>
                <a:prstClr val="black"/>
              </a:solidFill>
            </a:endParaRPr>
          </a:p>
        </p:txBody>
      </p:sp>
      <p:sp>
        <p:nvSpPr>
          <p:cNvPr id="5" name="Date Placeholder 4"/>
          <p:cNvSpPr>
            <a:spLocks noGrp="1"/>
          </p:cNvSpPr>
          <p:nvPr>
            <p:ph type="dt" idx="11"/>
          </p:nvPr>
        </p:nvSpPr>
        <p:spPr/>
        <p:txBody>
          <a:bodyPr/>
          <a:lstStyle/>
          <a:p>
            <a:endParaRPr lang="en-US">
              <a:solidFill>
                <a:prstClr val="black"/>
              </a:solidFill>
            </a:endParaRPr>
          </a:p>
        </p:txBody>
      </p:sp>
      <p:sp>
        <p:nvSpPr>
          <p:cNvPr id="6" name="Footer Placeholder 5"/>
          <p:cNvSpPr>
            <a:spLocks noGrp="1"/>
          </p:cNvSpPr>
          <p:nvPr>
            <p:ph type="ftr" sz="quarter" idx="12"/>
          </p:nvPr>
        </p:nvSpPr>
        <p:spPr/>
        <p:txBody>
          <a:bodyPr/>
          <a:lstStyle/>
          <a:p>
            <a:r>
              <a:rPr lang="en-AU" smtClean="0">
                <a:solidFill>
                  <a:prstClr val="black"/>
                </a:solidFill>
              </a:rPr>
              <a:t>Trainer the Trainer  |  DAY ONE</a:t>
            </a:r>
            <a:endParaRPr lang="en-US">
              <a:solidFill>
                <a:prstClr val="black"/>
              </a:solidFill>
            </a:endParaRPr>
          </a:p>
        </p:txBody>
      </p:sp>
      <p:sp>
        <p:nvSpPr>
          <p:cNvPr id="7" name="Slide Number Placeholder 6"/>
          <p:cNvSpPr>
            <a:spLocks noGrp="1"/>
          </p:cNvSpPr>
          <p:nvPr>
            <p:ph type="sldNum" sz="quarter" idx="13"/>
          </p:nvPr>
        </p:nvSpPr>
        <p:spPr/>
        <p:txBody>
          <a:bodyPr/>
          <a:lstStyle/>
          <a:p>
            <a:fld id="{39480C51-44AE-C747-8976-226D99FAD402}"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17601439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40749">
              <a:defRPr/>
            </a:pPr>
            <a:r>
              <a:rPr lang="en-AU" dirty="0" smtClean="0"/>
              <a:t>Provide a brief overview of how</a:t>
            </a:r>
            <a:r>
              <a:rPr lang="en-AU" baseline="0" dirty="0" smtClean="0"/>
              <a:t> the model was developed. To be able to talk to this slide you need to do some reading about how the model was developed – see Bowers et al. (2015).</a:t>
            </a:r>
            <a:endParaRPr lang="en-AU" dirty="0" smtClean="0"/>
          </a:p>
          <a:p>
            <a:endParaRPr lang="en-AU" dirty="0" smtClean="0"/>
          </a:p>
          <a:p>
            <a:r>
              <a:rPr lang="en-AU" dirty="0" smtClean="0"/>
              <a:t>Sources: </a:t>
            </a:r>
            <a:r>
              <a:rPr lang="en-AU" dirty="0" err="1" smtClean="0"/>
              <a:t>Safewards</a:t>
            </a:r>
            <a:r>
              <a:rPr lang="en-AU" dirty="0" smtClean="0"/>
              <a:t> model is based on</a:t>
            </a:r>
          </a:p>
          <a:p>
            <a:pPr marL="165281" indent="-165281">
              <a:buFont typeface="Arial" panose="020B0604020202020204" pitchFamily="34" charset="0"/>
              <a:buChar char="•"/>
            </a:pPr>
            <a:r>
              <a:rPr lang="en-AU" dirty="0" smtClean="0"/>
              <a:t>Len’s own research</a:t>
            </a:r>
          </a:p>
          <a:p>
            <a:pPr marL="165281" indent="-165281">
              <a:buFont typeface="Arial" panose="020B0604020202020204" pitchFamily="34" charset="0"/>
              <a:buChar char="•"/>
            </a:pPr>
            <a:r>
              <a:rPr lang="en-AU" dirty="0" smtClean="0"/>
              <a:t>Cross topic literature review</a:t>
            </a:r>
          </a:p>
          <a:p>
            <a:pPr marL="165281" indent="-165281">
              <a:buFont typeface="Arial" panose="020B0604020202020204" pitchFamily="34" charset="0"/>
              <a:buChar char="•"/>
            </a:pPr>
            <a:r>
              <a:rPr lang="en-AU" dirty="0" smtClean="0"/>
              <a:t>Reasoned thinking</a:t>
            </a:r>
          </a:p>
          <a:p>
            <a:pPr marL="165281" indent="-165281">
              <a:buFont typeface="Arial" panose="020B0604020202020204" pitchFamily="34" charset="0"/>
              <a:buChar char="•"/>
            </a:pPr>
            <a:r>
              <a:rPr lang="en-AU" dirty="0" smtClean="0"/>
              <a:t>RCT:</a:t>
            </a:r>
          </a:p>
          <a:p>
            <a:pPr marL="738572" lvl="2" indent="-316531">
              <a:buFont typeface="Arial" panose="020B0604020202020204" pitchFamily="34" charset="0"/>
              <a:buChar char="•"/>
            </a:pPr>
            <a:r>
              <a:rPr lang="en-AU" sz="2200" dirty="0"/>
              <a:t>31 units, blind</a:t>
            </a:r>
          </a:p>
          <a:p>
            <a:pPr marL="738572" lvl="2" indent="-316531">
              <a:buFont typeface="Arial" panose="020B0604020202020204" pitchFamily="34" charset="0"/>
              <a:buChar char="•"/>
            </a:pPr>
            <a:r>
              <a:rPr lang="en-AU" sz="2200" dirty="0"/>
              <a:t>Conflict 14.6% decrease, containment 23.6% decrease</a:t>
            </a:r>
          </a:p>
          <a:p>
            <a:pPr lvl="3"/>
            <a:r>
              <a:rPr lang="en-AU" dirty="0" smtClean="0"/>
              <a:t>Strengths: randomised, blind, adequate power, independence of randomisation and analysis</a:t>
            </a:r>
          </a:p>
          <a:p>
            <a:pPr lvl="3"/>
            <a:r>
              <a:rPr lang="en-AU" dirty="0" smtClean="0"/>
              <a:t>Weaknesses: level of cooperation and implementation, nil results from questionnaires  </a:t>
            </a:r>
          </a:p>
          <a:p>
            <a:pPr marL="165281" indent="-165281">
              <a:buFont typeface="Arial" panose="020B0604020202020204" pitchFamily="34" charset="0"/>
              <a:buChar char="•"/>
            </a:pPr>
            <a:endParaRPr lang="en-AU" dirty="0" smtClean="0"/>
          </a:p>
          <a:p>
            <a:r>
              <a:rPr lang="en-AU" dirty="0" smtClean="0"/>
              <a:t>See Bowers et al. (2014) </a:t>
            </a:r>
            <a:r>
              <a:rPr lang="en-AU" i="1" dirty="0" smtClean="0"/>
              <a:t>Safewards: the empirical basis of the model and a critical appraisal </a:t>
            </a:r>
          </a:p>
          <a:p>
            <a:pPr marL="165281" indent="-165281">
              <a:buFont typeface="Arial" panose="020B0604020202020204" pitchFamily="34" charset="0"/>
              <a:buChar char="•"/>
            </a:pPr>
            <a:endParaRPr lang="en-AU" i="1" dirty="0" smtClean="0"/>
          </a:p>
          <a:p>
            <a:endParaRPr lang="en-AU" dirty="0" smtClean="0"/>
          </a:p>
          <a:p>
            <a:r>
              <a:rPr lang="en-AU" dirty="0" smtClean="0"/>
              <a:t>Explain how the model was created, subject to a randomised control</a:t>
            </a:r>
            <a:r>
              <a:rPr lang="en-AU" baseline="0" dirty="0" smtClean="0"/>
              <a:t> trial</a:t>
            </a:r>
            <a:r>
              <a:rPr lang="en-AU" dirty="0" smtClean="0"/>
              <a:t>, and translated into practice</a:t>
            </a:r>
            <a:r>
              <a:rPr lang="en-AU" baseline="0" dirty="0" smtClean="0"/>
              <a:t> (See Bowers et al., 2015).</a:t>
            </a:r>
          </a:p>
          <a:p>
            <a:endParaRPr lang="en-AU" baseline="0" dirty="0" smtClean="0"/>
          </a:p>
          <a:p>
            <a:r>
              <a:rPr lang="en-AU" baseline="0" dirty="0" smtClean="0"/>
              <a:t>Mention that Victoria has done its own research to validate the model – this is presented on Day 2.</a:t>
            </a:r>
            <a:endParaRPr lang="en-AU" dirty="0" smtClean="0"/>
          </a:p>
          <a:p>
            <a:endParaRPr lang="en-AU" dirty="0" smtClean="0"/>
          </a:p>
          <a:p>
            <a:endParaRPr lang="en-AU" dirty="0"/>
          </a:p>
        </p:txBody>
      </p:sp>
      <p:sp>
        <p:nvSpPr>
          <p:cNvPr id="4" name="Slide Number Placeholder 3"/>
          <p:cNvSpPr>
            <a:spLocks noGrp="1"/>
          </p:cNvSpPr>
          <p:nvPr>
            <p:ph type="sldNum" sz="quarter" idx="10"/>
          </p:nvPr>
        </p:nvSpPr>
        <p:spPr/>
        <p:txBody>
          <a:bodyPr/>
          <a:lstStyle/>
          <a:p>
            <a:fld id="{39480C51-44AE-C747-8976-226D99FAD402}" type="slidenum">
              <a:rPr lang="en-US" smtClean="0">
                <a:solidFill>
                  <a:prstClr val="black"/>
                </a:solidFill>
              </a:rPr>
              <a:pPr/>
              <a:t>3</a:t>
            </a:fld>
            <a:endParaRPr lang="en-US">
              <a:solidFill>
                <a:prstClr val="black"/>
              </a:solidFill>
            </a:endParaRPr>
          </a:p>
        </p:txBody>
      </p:sp>
      <p:sp>
        <p:nvSpPr>
          <p:cNvPr id="5" name="Date Placeholder 4"/>
          <p:cNvSpPr>
            <a:spLocks noGrp="1"/>
          </p:cNvSpPr>
          <p:nvPr>
            <p:ph type="dt" idx="11"/>
          </p:nvPr>
        </p:nvSpPr>
        <p:spPr/>
        <p:txBody>
          <a:bodyPr/>
          <a:lstStyle/>
          <a:p>
            <a:endParaRPr lang="en-US">
              <a:solidFill>
                <a:prstClr val="black"/>
              </a:solidFill>
            </a:endParaRPr>
          </a:p>
        </p:txBody>
      </p:sp>
      <p:sp>
        <p:nvSpPr>
          <p:cNvPr id="7" name="Header Placeholder 6"/>
          <p:cNvSpPr>
            <a:spLocks noGrp="1"/>
          </p:cNvSpPr>
          <p:nvPr>
            <p:ph type="hdr" sz="quarter" idx="12"/>
          </p:nvPr>
        </p:nvSpPr>
        <p:spPr/>
        <p:txBody>
          <a:bodyPr/>
          <a:lstStyle/>
          <a:p>
            <a:r>
              <a:rPr lang="en-AU" smtClean="0">
                <a:solidFill>
                  <a:prstClr val="black"/>
                </a:solidFill>
              </a:rPr>
              <a:t>Safewards Victoria</a:t>
            </a:r>
            <a:endParaRPr lang="en-US">
              <a:solidFill>
                <a:prstClr val="black"/>
              </a:solidFill>
            </a:endParaRPr>
          </a:p>
        </p:txBody>
      </p:sp>
      <p:sp>
        <p:nvSpPr>
          <p:cNvPr id="8" name="Footer Placeholder 7"/>
          <p:cNvSpPr>
            <a:spLocks noGrp="1"/>
          </p:cNvSpPr>
          <p:nvPr>
            <p:ph type="ftr" sz="quarter" idx="13"/>
          </p:nvPr>
        </p:nvSpPr>
        <p:spPr/>
        <p:txBody>
          <a:bodyPr/>
          <a:lstStyle/>
          <a:p>
            <a:r>
              <a:rPr lang="en-AU" smtClean="0">
                <a:solidFill>
                  <a:prstClr val="black"/>
                </a:solidFill>
              </a:rPr>
              <a:t>Trainer the Trainer  |  DAY ONE</a:t>
            </a:r>
            <a:endParaRPr lang="en-US">
              <a:solidFill>
                <a:prstClr val="black"/>
              </a:solidFill>
            </a:endParaRPr>
          </a:p>
        </p:txBody>
      </p:sp>
    </p:spTree>
    <p:extLst>
      <p:ext uri="{BB962C8B-B14F-4D97-AF65-F5344CB8AC3E}">
        <p14:creationId xmlns:p14="http://schemas.microsoft.com/office/powerpoint/2010/main" val="16647910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Header Placeholder 3"/>
          <p:cNvSpPr>
            <a:spLocks noGrp="1"/>
          </p:cNvSpPr>
          <p:nvPr>
            <p:ph type="hdr" sz="quarter" idx="10"/>
          </p:nvPr>
        </p:nvSpPr>
        <p:spPr/>
        <p:txBody>
          <a:bodyPr/>
          <a:lstStyle/>
          <a:p>
            <a:r>
              <a:rPr lang="en-AU" smtClean="0">
                <a:solidFill>
                  <a:prstClr val="black"/>
                </a:solidFill>
              </a:rPr>
              <a:t>Safewards Victoria</a:t>
            </a:r>
            <a:endParaRPr lang="en-US">
              <a:solidFill>
                <a:prstClr val="black"/>
              </a:solidFill>
            </a:endParaRPr>
          </a:p>
        </p:txBody>
      </p:sp>
      <p:sp>
        <p:nvSpPr>
          <p:cNvPr id="5" name="Date Placeholder 4"/>
          <p:cNvSpPr>
            <a:spLocks noGrp="1"/>
          </p:cNvSpPr>
          <p:nvPr>
            <p:ph type="dt" idx="11"/>
          </p:nvPr>
        </p:nvSpPr>
        <p:spPr/>
        <p:txBody>
          <a:bodyPr/>
          <a:lstStyle/>
          <a:p>
            <a:endParaRPr lang="en-US">
              <a:solidFill>
                <a:prstClr val="black"/>
              </a:solidFill>
            </a:endParaRPr>
          </a:p>
        </p:txBody>
      </p:sp>
      <p:sp>
        <p:nvSpPr>
          <p:cNvPr id="6" name="Footer Placeholder 5"/>
          <p:cNvSpPr>
            <a:spLocks noGrp="1"/>
          </p:cNvSpPr>
          <p:nvPr>
            <p:ph type="ftr" sz="quarter" idx="12"/>
          </p:nvPr>
        </p:nvSpPr>
        <p:spPr/>
        <p:txBody>
          <a:bodyPr/>
          <a:lstStyle/>
          <a:p>
            <a:r>
              <a:rPr lang="en-AU" smtClean="0">
                <a:solidFill>
                  <a:prstClr val="black"/>
                </a:solidFill>
              </a:rPr>
              <a:t>Trainer the Trainer  |  DAY ONE</a:t>
            </a:r>
            <a:endParaRPr lang="en-US">
              <a:solidFill>
                <a:prstClr val="black"/>
              </a:solidFill>
            </a:endParaRPr>
          </a:p>
        </p:txBody>
      </p:sp>
      <p:sp>
        <p:nvSpPr>
          <p:cNvPr id="7" name="Slide Number Placeholder 6"/>
          <p:cNvSpPr>
            <a:spLocks noGrp="1"/>
          </p:cNvSpPr>
          <p:nvPr>
            <p:ph type="sldNum" sz="quarter" idx="13"/>
          </p:nvPr>
        </p:nvSpPr>
        <p:spPr/>
        <p:txBody>
          <a:bodyPr/>
          <a:lstStyle/>
          <a:p>
            <a:fld id="{39480C51-44AE-C747-8976-226D99FAD402}"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17601439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Explain how the whole model wraps around aiming to prevent what’s in the centre: conflict and containment</a:t>
            </a:r>
            <a:endParaRPr lang="en-AU" dirty="0"/>
          </a:p>
        </p:txBody>
      </p:sp>
      <p:sp>
        <p:nvSpPr>
          <p:cNvPr id="4" name="Header Placeholder 3"/>
          <p:cNvSpPr>
            <a:spLocks noGrp="1"/>
          </p:cNvSpPr>
          <p:nvPr>
            <p:ph type="hdr" sz="quarter" idx="10"/>
          </p:nvPr>
        </p:nvSpPr>
        <p:spPr/>
        <p:txBody>
          <a:bodyPr/>
          <a:lstStyle/>
          <a:p>
            <a:r>
              <a:rPr lang="en-AU" smtClean="0">
                <a:solidFill>
                  <a:prstClr val="black"/>
                </a:solidFill>
              </a:rPr>
              <a:t>Safewards Victoria</a:t>
            </a:r>
            <a:endParaRPr lang="en-US">
              <a:solidFill>
                <a:prstClr val="black"/>
              </a:solidFill>
            </a:endParaRPr>
          </a:p>
        </p:txBody>
      </p:sp>
      <p:sp>
        <p:nvSpPr>
          <p:cNvPr id="5" name="Date Placeholder 4"/>
          <p:cNvSpPr>
            <a:spLocks noGrp="1"/>
          </p:cNvSpPr>
          <p:nvPr>
            <p:ph type="dt" idx="11"/>
          </p:nvPr>
        </p:nvSpPr>
        <p:spPr/>
        <p:txBody>
          <a:bodyPr/>
          <a:lstStyle/>
          <a:p>
            <a:endParaRPr lang="en-US">
              <a:solidFill>
                <a:prstClr val="black"/>
              </a:solidFill>
            </a:endParaRPr>
          </a:p>
        </p:txBody>
      </p:sp>
      <p:sp>
        <p:nvSpPr>
          <p:cNvPr id="6" name="Footer Placeholder 5"/>
          <p:cNvSpPr>
            <a:spLocks noGrp="1"/>
          </p:cNvSpPr>
          <p:nvPr>
            <p:ph type="ftr" sz="quarter" idx="12"/>
          </p:nvPr>
        </p:nvSpPr>
        <p:spPr/>
        <p:txBody>
          <a:bodyPr/>
          <a:lstStyle/>
          <a:p>
            <a:r>
              <a:rPr lang="en-AU" smtClean="0">
                <a:solidFill>
                  <a:prstClr val="black"/>
                </a:solidFill>
              </a:rPr>
              <a:t>Trainer the Trainer  |  DAY ONE</a:t>
            </a:r>
            <a:endParaRPr lang="en-US">
              <a:solidFill>
                <a:prstClr val="black"/>
              </a:solidFill>
            </a:endParaRPr>
          </a:p>
        </p:txBody>
      </p:sp>
      <p:sp>
        <p:nvSpPr>
          <p:cNvPr id="7" name="Slide Number Placeholder 6"/>
          <p:cNvSpPr>
            <a:spLocks noGrp="1"/>
          </p:cNvSpPr>
          <p:nvPr>
            <p:ph type="sldNum" sz="quarter" idx="13"/>
          </p:nvPr>
        </p:nvSpPr>
        <p:spPr/>
        <p:txBody>
          <a:bodyPr/>
          <a:lstStyle/>
          <a:p>
            <a:fld id="{39480C51-44AE-C747-8976-226D99FAD402}"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17601439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Discuss a denial of a patient request as an example of a flashpoint</a:t>
            </a:r>
            <a:endParaRPr lang="en-AU" dirty="0"/>
          </a:p>
        </p:txBody>
      </p:sp>
      <p:sp>
        <p:nvSpPr>
          <p:cNvPr id="4" name="Header Placeholder 3"/>
          <p:cNvSpPr>
            <a:spLocks noGrp="1"/>
          </p:cNvSpPr>
          <p:nvPr>
            <p:ph type="hdr" sz="quarter" idx="10"/>
          </p:nvPr>
        </p:nvSpPr>
        <p:spPr/>
        <p:txBody>
          <a:bodyPr/>
          <a:lstStyle/>
          <a:p>
            <a:r>
              <a:rPr lang="en-AU" smtClean="0">
                <a:solidFill>
                  <a:prstClr val="black"/>
                </a:solidFill>
              </a:rPr>
              <a:t>Safewards Victoria</a:t>
            </a:r>
            <a:endParaRPr lang="en-US">
              <a:solidFill>
                <a:prstClr val="black"/>
              </a:solidFill>
            </a:endParaRPr>
          </a:p>
        </p:txBody>
      </p:sp>
      <p:sp>
        <p:nvSpPr>
          <p:cNvPr id="5" name="Date Placeholder 4"/>
          <p:cNvSpPr>
            <a:spLocks noGrp="1"/>
          </p:cNvSpPr>
          <p:nvPr>
            <p:ph type="dt" idx="11"/>
          </p:nvPr>
        </p:nvSpPr>
        <p:spPr/>
        <p:txBody>
          <a:bodyPr/>
          <a:lstStyle/>
          <a:p>
            <a:endParaRPr lang="en-US">
              <a:solidFill>
                <a:prstClr val="black"/>
              </a:solidFill>
            </a:endParaRPr>
          </a:p>
        </p:txBody>
      </p:sp>
      <p:sp>
        <p:nvSpPr>
          <p:cNvPr id="6" name="Footer Placeholder 5"/>
          <p:cNvSpPr>
            <a:spLocks noGrp="1"/>
          </p:cNvSpPr>
          <p:nvPr>
            <p:ph type="ftr" sz="quarter" idx="12"/>
          </p:nvPr>
        </p:nvSpPr>
        <p:spPr/>
        <p:txBody>
          <a:bodyPr/>
          <a:lstStyle/>
          <a:p>
            <a:r>
              <a:rPr lang="en-AU" smtClean="0">
                <a:solidFill>
                  <a:prstClr val="black"/>
                </a:solidFill>
              </a:rPr>
              <a:t>Trainer the Trainer  |  DAY ONE</a:t>
            </a:r>
            <a:endParaRPr lang="en-US">
              <a:solidFill>
                <a:prstClr val="black"/>
              </a:solidFill>
            </a:endParaRPr>
          </a:p>
        </p:txBody>
      </p:sp>
      <p:sp>
        <p:nvSpPr>
          <p:cNvPr id="7" name="Slide Number Placeholder 6"/>
          <p:cNvSpPr>
            <a:spLocks noGrp="1"/>
          </p:cNvSpPr>
          <p:nvPr>
            <p:ph type="sldNum" sz="quarter" idx="13"/>
          </p:nvPr>
        </p:nvSpPr>
        <p:spPr/>
        <p:txBody>
          <a:bodyPr/>
          <a:lstStyle/>
          <a:p>
            <a:fld id="{39480C51-44AE-C747-8976-226D99FAD402}"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17601439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000" dirty="0">
                <a:solidFill>
                  <a:schemeClr val="accent1"/>
                </a:solidFill>
              </a:rPr>
              <a:t>Discuss bad news as an example of a flashpoint</a:t>
            </a:r>
            <a:endParaRPr lang="en-AU" sz="1000" dirty="0">
              <a:solidFill>
                <a:schemeClr val="accent1"/>
              </a:solidFill>
            </a:endParaRPr>
          </a:p>
          <a:p>
            <a:endParaRPr lang="en-AU" dirty="0"/>
          </a:p>
        </p:txBody>
      </p:sp>
      <p:sp>
        <p:nvSpPr>
          <p:cNvPr id="4" name="Header Placeholder 3"/>
          <p:cNvSpPr>
            <a:spLocks noGrp="1"/>
          </p:cNvSpPr>
          <p:nvPr>
            <p:ph type="hdr" sz="quarter" idx="10"/>
          </p:nvPr>
        </p:nvSpPr>
        <p:spPr/>
        <p:txBody>
          <a:bodyPr/>
          <a:lstStyle/>
          <a:p>
            <a:r>
              <a:rPr lang="en-AU" smtClean="0">
                <a:solidFill>
                  <a:prstClr val="black"/>
                </a:solidFill>
              </a:rPr>
              <a:t>Safewards Victoria</a:t>
            </a:r>
            <a:endParaRPr lang="en-US">
              <a:solidFill>
                <a:prstClr val="black"/>
              </a:solidFill>
            </a:endParaRPr>
          </a:p>
        </p:txBody>
      </p:sp>
      <p:sp>
        <p:nvSpPr>
          <p:cNvPr id="5" name="Date Placeholder 4"/>
          <p:cNvSpPr>
            <a:spLocks noGrp="1"/>
          </p:cNvSpPr>
          <p:nvPr>
            <p:ph type="dt" idx="11"/>
          </p:nvPr>
        </p:nvSpPr>
        <p:spPr/>
        <p:txBody>
          <a:bodyPr/>
          <a:lstStyle/>
          <a:p>
            <a:endParaRPr lang="en-US">
              <a:solidFill>
                <a:prstClr val="black"/>
              </a:solidFill>
            </a:endParaRPr>
          </a:p>
        </p:txBody>
      </p:sp>
      <p:sp>
        <p:nvSpPr>
          <p:cNvPr id="6" name="Footer Placeholder 5"/>
          <p:cNvSpPr>
            <a:spLocks noGrp="1"/>
          </p:cNvSpPr>
          <p:nvPr>
            <p:ph type="ftr" sz="quarter" idx="12"/>
          </p:nvPr>
        </p:nvSpPr>
        <p:spPr/>
        <p:txBody>
          <a:bodyPr/>
          <a:lstStyle/>
          <a:p>
            <a:r>
              <a:rPr lang="en-AU" smtClean="0">
                <a:solidFill>
                  <a:prstClr val="black"/>
                </a:solidFill>
              </a:rPr>
              <a:t>Trainer the Trainer  |  DAY ONE</a:t>
            </a:r>
            <a:endParaRPr lang="en-US">
              <a:solidFill>
                <a:prstClr val="black"/>
              </a:solidFill>
            </a:endParaRPr>
          </a:p>
        </p:txBody>
      </p:sp>
      <p:sp>
        <p:nvSpPr>
          <p:cNvPr id="7" name="Slide Number Placeholder 6"/>
          <p:cNvSpPr>
            <a:spLocks noGrp="1"/>
          </p:cNvSpPr>
          <p:nvPr>
            <p:ph type="sldNum" sz="quarter" idx="13"/>
          </p:nvPr>
        </p:nvSpPr>
        <p:spPr/>
        <p:txBody>
          <a:bodyPr/>
          <a:lstStyle/>
          <a:p>
            <a:fld id="{39480C51-44AE-C747-8976-226D99FAD402}"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17601439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000" dirty="0">
                <a:solidFill>
                  <a:schemeClr val="accent1"/>
                </a:solidFill>
              </a:rPr>
              <a:t>Discuss compulsory detention as an example of a flashpoint</a:t>
            </a:r>
            <a:endParaRPr lang="en-AU" sz="1000" dirty="0">
              <a:solidFill>
                <a:schemeClr val="accent1"/>
              </a:solidFill>
            </a:endParaRPr>
          </a:p>
          <a:p>
            <a:endParaRPr lang="en-AU" dirty="0"/>
          </a:p>
        </p:txBody>
      </p:sp>
      <p:sp>
        <p:nvSpPr>
          <p:cNvPr id="4" name="Header Placeholder 3"/>
          <p:cNvSpPr>
            <a:spLocks noGrp="1"/>
          </p:cNvSpPr>
          <p:nvPr>
            <p:ph type="hdr" sz="quarter" idx="10"/>
          </p:nvPr>
        </p:nvSpPr>
        <p:spPr/>
        <p:txBody>
          <a:bodyPr/>
          <a:lstStyle/>
          <a:p>
            <a:r>
              <a:rPr lang="en-AU" smtClean="0">
                <a:solidFill>
                  <a:prstClr val="black"/>
                </a:solidFill>
              </a:rPr>
              <a:t>Safewards Victoria</a:t>
            </a:r>
            <a:endParaRPr lang="en-US">
              <a:solidFill>
                <a:prstClr val="black"/>
              </a:solidFill>
            </a:endParaRPr>
          </a:p>
        </p:txBody>
      </p:sp>
      <p:sp>
        <p:nvSpPr>
          <p:cNvPr id="5" name="Date Placeholder 4"/>
          <p:cNvSpPr>
            <a:spLocks noGrp="1"/>
          </p:cNvSpPr>
          <p:nvPr>
            <p:ph type="dt" idx="11"/>
          </p:nvPr>
        </p:nvSpPr>
        <p:spPr/>
        <p:txBody>
          <a:bodyPr/>
          <a:lstStyle/>
          <a:p>
            <a:endParaRPr lang="en-US">
              <a:solidFill>
                <a:prstClr val="black"/>
              </a:solidFill>
            </a:endParaRPr>
          </a:p>
        </p:txBody>
      </p:sp>
      <p:sp>
        <p:nvSpPr>
          <p:cNvPr id="6" name="Footer Placeholder 5"/>
          <p:cNvSpPr>
            <a:spLocks noGrp="1"/>
          </p:cNvSpPr>
          <p:nvPr>
            <p:ph type="ftr" sz="quarter" idx="12"/>
          </p:nvPr>
        </p:nvSpPr>
        <p:spPr/>
        <p:txBody>
          <a:bodyPr/>
          <a:lstStyle/>
          <a:p>
            <a:r>
              <a:rPr lang="en-AU" smtClean="0">
                <a:solidFill>
                  <a:prstClr val="black"/>
                </a:solidFill>
              </a:rPr>
              <a:t>Trainer the Trainer  |  DAY ONE</a:t>
            </a:r>
            <a:endParaRPr lang="en-US">
              <a:solidFill>
                <a:prstClr val="black"/>
              </a:solidFill>
            </a:endParaRPr>
          </a:p>
        </p:txBody>
      </p:sp>
      <p:sp>
        <p:nvSpPr>
          <p:cNvPr id="7" name="Slide Number Placeholder 6"/>
          <p:cNvSpPr>
            <a:spLocks noGrp="1"/>
          </p:cNvSpPr>
          <p:nvPr>
            <p:ph type="sldNum" sz="quarter" idx="13"/>
          </p:nvPr>
        </p:nvSpPr>
        <p:spPr/>
        <p:txBody>
          <a:bodyPr/>
          <a:lstStyle/>
          <a:p>
            <a:fld id="{39480C51-44AE-C747-8976-226D99FAD402}"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17601439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000" dirty="0">
                <a:solidFill>
                  <a:schemeClr val="accent1"/>
                </a:solidFill>
              </a:rPr>
              <a:t>This is the technical version of the model.</a:t>
            </a:r>
          </a:p>
          <a:p>
            <a:endParaRPr lang="en-AU" sz="1000" dirty="0">
              <a:solidFill>
                <a:schemeClr val="accent1"/>
              </a:solidFill>
            </a:endParaRPr>
          </a:p>
          <a:p>
            <a:r>
              <a:rPr lang="en-AU" sz="1000" dirty="0">
                <a:solidFill>
                  <a:schemeClr val="accent1"/>
                </a:solidFill>
              </a:rPr>
              <a:t>Time permitting, a good activity at this point is to break up into smaller groups to brainstorm common flashpoints and staff modifiers for each originating domain. Each group can report back to the larger group.</a:t>
            </a:r>
            <a:endParaRPr lang="en-AU" sz="1000" dirty="0">
              <a:solidFill>
                <a:schemeClr val="accent1"/>
              </a:solidFill>
            </a:endParaRPr>
          </a:p>
          <a:p>
            <a:endParaRPr lang="en-AU" dirty="0"/>
          </a:p>
        </p:txBody>
      </p:sp>
      <p:sp>
        <p:nvSpPr>
          <p:cNvPr id="4" name="Header Placeholder 3"/>
          <p:cNvSpPr>
            <a:spLocks noGrp="1"/>
          </p:cNvSpPr>
          <p:nvPr>
            <p:ph type="hdr" sz="quarter" idx="10"/>
          </p:nvPr>
        </p:nvSpPr>
        <p:spPr/>
        <p:txBody>
          <a:bodyPr/>
          <a:lstStyle/>
          <a:p>
            <a:r>
              <a:rPr lang="en-AU" smtClean="0">
                <a:solidFill>
                  <a:prstClr val="black"/>
                </a:solidFill>
              </a:rPr>
              <a:t>Safewards Victoria</a:t>
            </a:r>
            <a:endParaRPr lang="en-US">
              <a:solidFill>
                <a:prstClr val="black"/>
              </a:solidFill>
            </a:endParaRPr>
          </a:p>
        </p:txBody>
      </p:sp>
      <p:sp>
        <p:nvSpPr>
          <p:cNvPr id="5" name="Date Placeholder 4"/>
          <p:cNvSpPr>
            <a:spLocks noGrp="1"/>
          </p:cNvSpPr>
          <p:nvPr>
            <p:ph type="dt" idx="11"/>
          </p:nvPr>
        </p:nvSpPr>
        <p:spPr/>
        <p:txBody>
          <a:bodyPr/>
          <a:lstStyle/>
          <a:p>
            <a:endParaRPr lang="en-US">
              <a:solidFill>
                <a:prstClr val="black"/>
              </a:solidFill>
            </a:endParaRPr>
          </a:p>
        </p:txBody>
      </p:sp>
      <p:sp>
        <p:nvSpPr>
          <p:cNvPr id="6" name="Footer Placeholder 5"/>
          <p:cNvSpPr>
            <a:spLocks noGrp="1"/>
          </p:cNvSpPr>
          <p:nvPr>
            <p:ph type="ftr" sz="quarter" idx="12"/>
          </p:nvPr>
        </p:nvSpPr>
        <p:spPr/>
        <p:txBody>
          <a:bodyPr/>
          <a:lstStyle/>
          <a:p>
            <a:r>
              <a:rPr lang="en-AU" smtClean="0">
                <a:solidFill>
                  <a:prstClr val="black"/>
                </a:solidFill>
              </a:rPr>
              <a:t>Trainer the Trainer  |  DAY ONE</a:t>
            </a:r>
            <a:endParaRPr lang="en-US">
              <a:solidFill>
                <a:prstClr val="black"/>
              </a:solidFill>
            </a:endParaRPr>
          </a:p>
        </p:txBody>
      </p:sp>
      <p:sp>
        <p:nvSpPr>
          <p:cNvPr id="7" name="Slide Number Placeholder 6"/>
          <p:cNvSpPr>
            <a:spLocks noGrp="1"/>
          </p:cNvSpPr>
          <p:nvPr>
            <p:ph type="sldNum" sz="quarter" idx="13"/>
          </p:nvPr>
        </p:nvSpPr>
        <p:spPr/>
        <p:txBody>
          <a:bodyPr/>
          <a:lstStyle/>
          <a:p>
            <a:fld id="{39480C51-44AE-C747-8976-226D99FAD402}"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17601439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Staff team domain please see  http://www.safewards.net/images/pdf/Safewards%20model.pdf</a:t>
            </a:r>
          </a:p>
          <a:p>
            <a:endParaRPr lang="en-US" dirty="0" smtClean="0"/>
          </a:p>
          <a:p>
            <a:pPr defTabSz="440749">
              <a:defRPr/>
            </a:pPr>
            <a:r>
              <a:rPr lang="en-US" dirty="0" smtClean="0"/>
              <a:t>For each of the following 6 slides</a:t>
            </a:r>
            <a:r>
              <a:rPr lang="en-US" baseline="0" dirty="0" smtClean="0"/>
              <a:t> you need to be familiar with each of the domains and you need to encourage the participants to start thinking about the factors, modifiers and flashpoints that are specific to their ward. Here you will need to facilitate the discussion and perhaps pose some questions or prompts that are specific to the unit to encourage discussion and reflection. You may need to refer back to the comments you collected from slide 4</a:t>
            </a:r>
            <a:endParaRPr lang="en-US" dirty="0"/>
          </a:p>
        </p:txBody>
      </p:sp>
      <p:sp>
        <p:nvSpPr>
          <p:cNvPr id="4" name="Slide Number Placeholder 3"/>
          <p:cNvSpPr>
            <a:spLocks noGrp="1"/>
          </p:cNvSpPr>
          <p:nvPr>
            <p:ph type="sldNum" sz="quarter" idx="10"/>
          </p:nvPr>
        </p:nvSpPr>
        <p:spPr/>
        <p:txBody>
          <a:bodyPr/>
          <a:lstStyle/>
          <a:p>
            <a:fld id="{77325A87-2BB3-794D-A19E-0A654A843932}" type="slidenum">
              <a:rPr lang="en-US" smtClean="0">
                <a:solidFill>
                  <a:prstClr val="black"/>
                </a:solidFill>
              </a:rPr>
              <a:pPr/>
              <a:t>30</a:t>
            </a:fld>
            <a:endParaRPr lang="en-US" dirty="0">
              <a:solidFill>
                <a:prstClr val="black"/>
              </a:solidFill>
            </a:endParaRPr>
          </a:p>
        </p:txBody>
      </p:sp>
      <p:sp>
        <p:nvSpPr>
          <p:cNvPr id="5" name="Date Placeholder 4"/>
          <p:cNvSpPr>
            <a:spLocks noGrp="1"/>
          </p:cNvSpPr>
          <p:nvPr>
            <p:ph type="dt" idx="11"/>
          </p:nvPr>
        </p:nvSpPr>
        <p:spPr/>
        <p:txBody>
          <a:bodyPr/>
          <a:lstStyle/>
          <a:p>
            <a:endParaRPr lang="en-US">
              <a:solidFill>
                <a:prstClr val="black"/>
              </a:solidFill>
            </a:endParaRPr>
          </a:p>
        </p:txBody>
      </p:sp>
      <p:sp>
        <p:nvSpPr>
          <p:cNvPr id="7" name="Header Placeholder 6"/>
          <p:cNvSpPr>
            <a:spLocks noGrp="1"/>
          </p:cNvSpPr>
          <p:nvPr>
            <p:ph type="hdr" sz="quarter" idx="12"/>
          </p:nvPr>
        </p:nvSpPr>
        <p:spPr/>
        <p:txBody>
          <a:bodyPr/>
          <a:lstStyle/>
          <a:p>
            <a:r>
              <a:rPr lang="en-AU" smtClean="0">
                <a:solidFill>
                  <a:prstClr val="black"/>
                </a:solidFill>
              </a:rPr>
              <a:t>Safewards Victoria</a:t>
            </a:r>
            <a:endParaRPr lang="en-US">
              <a:solidFill>
                <a:prstClr val="black"/>
              </a:solidFill>
            </a:endParaRPr>
          </a:p>
        </p:txBody>
      </p:sp>
      <p:sp>
        <p:nvSpPr>
          <p:cNvPr id="8" name="Footer Placeholder 7"/>
          <p:cNvSpPr>
            <a:spLocks noGrp="1"/>
          </p:cNvSpPr>
          <p:nvPr>
            <p:ph type="ftr" sz="quarter" idx="13"/>
          </p:nvPr>
        </p:nvSpPr>
        <p:spPr/>
        <p:txBody>
          <a:bodyPr/>
          <a:lstStyle/>
          <a:p>
            <a:r>
              <a:rPr lang="en-AU" smtClean="0">
                <a:solidFill>
                  <a:prstClr val="black"/>
                </a:solidFill>
              </a:rPr>
              <a:t>Trainer the Trainer  |  DAY ONE</a:t>
            </a:r>
            <a:endParaRPr lang="en-US">
              <a:solidFill>
                <a:prstClr val="black"/>
              </a:solidFill>
            </a:endParaRPr>
          </a:p>
        </p:txBody>
      </p:sp>
    </p:spTree>
    <p:extLst>
      <p:ext uri="{BB962C8B-B14F-4D97-AF65-F5344CB8AC3E}">
        <p14:creationId xmlns:p14="http://schemas.microsoft.com/office/powerpoint/2010/main" val="34269817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physical environment domain</a:t>
            </a:r>
            <a:r>
              <a:rPr lang="en-US" baseline="0" dirty="0" smtClean="0"/>
              <a:t> please see </a:t>
            </a:r>
            <a:r>
              <a:rPr lang="en-US" dirty="0" smtClean="0"/>
              <a:t>http://www.safewards.net/images/pdf/Safewards%20model.pdf </a:t>
            </a:r>
          </a:p>
          <a:p>
            <a:endParaRPr lang="en-US" dirty="0"/>
          </a:p>
        </p:txBody>
      </p:sp>
      <p:sp>
        <p:nvSpPr>
          <p:cNvPr id="4" name="Slide Number Placeholder 3"/>
          <p:cNvSpPr>
            <a:spLocks noGrp="1"/>
          </p:cNvSpPr>
          <p:nvPr>
            <p:ph type="sldNum" sz="quarter" idx="10"/>
          </p:nvPr>
        </p:nvSpPr>
        <p:spPr/>
        <p:txBody>
          <a:bodyPr/>
          <a:lstStyle/>
          <a:p>
            <a:fld id="{77325A87-2BB3-794D-A19E-0A654A843932}" type="slidenum">
              <a:rPr lang="en-US" smtClean="0">
                <a:solidFill>
                  <a:prstClr val="black"/>
                </a:solidFill>
              </a:rPr>
              <a:pPr/>
              <a:t>31</a:t>
            </a:fld>
            <a:endParaRPr lang="en-US">
              <a:solidFill>
                <a:prstClr val="black"/>
              </a:solidFill>
            </a:endParaRPr>
          </a:p>
        </p:txBody>
      </p:sp>
      <p:sp>
        <p:nvSpPr>
          <p:cNvPr id="5" name="Date Placeholder 4"/>
          <p:cNvSpPr>
            <a:spLocks noGrp="1"/>
          </p:cNvSpPr>
          <p:nvPr>
            <p:ph type="dt" idx="11"/>
          </p:nvPr>
        </p:nvSpPr>
        <p:spPr/>
        <p:txBody>
          <a:bodyPr/>
          <a:lstStyle/>
          <a:p>
            <a:endParaRPr lang="en-US">
              <a:solidFill>
                <a:prstClr val="black"/>
              </a:solidFill>
            </a:endParaRPr>
          </a:p>
        </p:txBody>
      </p:sp>
      <p:sp>
        <p:nvSpPr>
          <p:cNvPr id="7" name="Header Placeholder 6"/>
          <p:cNvSpPr>
            <a:spLocks noGrp="1"/>
          </p:cNvSpPr>
          <p:nvPr>
            <p:ph type="hdr" sz="quarter" idx="12"/>
          </p:nvPr>
        </p:nvSpPr>
        <p:spPr/>
        <p:txBody>
          <a:bodyPr/>
          <a:lstStyle/>
          <a:p>
            <a:r>
              <a:rPr lang="en-AU" smtClean="0">
                <a:solidFill>
                  <a:prstClr val="black"/>
                </a:solidFill>
              </a:rPr>
              <a:t>Safewards Victoria</a:t>
            </a:r>
            <a:endParaRPr lang="en-US">
              <a:solidFill>
                <a:prstClr val="black"/>
              </a:solidFill>
            </a:endParaRPr>
          </a:p>
        </p:txBody>
      </p:sp>
      <p:sp>
        <p:nvSpPr>
          <p:cNvPr id="8" name="Footer Placeholder 7"/>
          <p:cNvSpPr>
            <a:spLocks noGrp="1"/>
          </p:cNvSpPr>
          <p:nvPr>
            <p:ph type="ftr" sz="quarter" idx="13"/>
          </p:nvPr>
        </p:nvSpPr>
        <p:spPr/>
        <p:txBody>
          <a:bodyPr/>
          <a:lstStyle/>
          <a:p>
            <a:r>
              <a:rPr lang="en-AU" smtClean="0">
                <a:solidFill>
                  <a:prstClr val="black"/>
                </a:solidFill>
              </a:rPr>
              <a:t>Trainer the Trainer  |  DAY ONE</a:t>
            </a:r>
            <a:endParaRPr lang="en-US">
              <a:solidFill>
                <a:prstClr val="black"/>
              </a:solidFill>
            </a:endParaRPr>
          </a:p>
        </p:txBody>
      </p:sp>
    </p:spTree>
    <p:extLst>
      <p:ext uri="{BB962C8B-B14F-4D97-AF65-F5344CB8AC3E}">
        <p14:creationId xmlns:p14="http://schemas.microsoft.com/office/powerpoint/2010/main" val="37867900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a:t>
            </a:r>
            <a:r>
              <a:rPr lang="en-US" baseline="0" dirty="0" smtClean="0"/>
              <a:t> outside hospital domain please see http://www.safewards.net/images/pdf/Safewards%20model.pdf </a:t>
            </a:r>
            <a:endParaRPr lang="en-US" dirty="0"/>
          </a:p>
        </p:txBody>
      </p:sp>
      <p:sp>
        <p:nvSpPr>
          <p:cNvPr id="4" name="Slide Number Placeholder 3"/>
          <p:cNvSpPr>
            <a:spLocks noGrp="1"/>
          </p:cNvSpPr>
          <p:nvPr>
            <p:ph type="sldNum" sz="quarter" idx="10"/>
          </p:nvPr>
        </p:nvSpPr>
        <p:spPr/>
        <p:txBody>
          <a:bodyPr/>
          <a:lstStyle/>
          <a:p>
            <a:fld id="{77325A87-2BB3-794D-A19E-0A654A843932}" type="slidenum">
              <a:rPr lang="en-US" smtClean="0">
                <a:solidFill>
                  <a:prstClr val="black"/>
                </a:solidFill>
              </a:rPr>
              <a:pPr/>
              <a:t>32</a:t>
            </a:fld>
            <a:endParaRPr lang="en-US">
              <a:solidFill>
                <a:prstClr val="black"/>
              </a:solidFill>
            </a:endParaRPr>
          </a:p>
        </p:txBody>
      </p:sp>
      <p:sp>
        <p:nvSpPr>
          <p:cNvPr id="5" name="Date Placeholder 4"/>
          <p:cNvSpPr>
            <a:spLocks noGrp="1"/>
          </p:cNvSpPr>
          <p:nvPr>
            <p:ph type="dt" idx="11"/>
          </p:nvPr>
        </p:nvSpPr>
        <p:spPr/>
        <p:txBody>
          <a:bodyPr/>
          <a:lstStyle/>
          <a:p>
            <a:endParaRPr lang="en-US">
              <a:solidFill>
                <a:prstClr val="black"/>
              </a:solidFill>
            </a:endParaRPr>
          </a:p>
        </p:txBody>
      </p:sp>
      <p:sp>
        <p:nvSpPr>
          <p:cNvPr id="7" name="Header Placeholder 6"/>
          <p:cNvSpPr>
            <a:spLocks noGrp="1"/>
          </p:cNvSpPr>
          <p:nvPr>
            <p:ph type="hdr" sz="quarter" idx="12"/>
          </p:nvPr>
        </p:nvSpPr>
        <p:spPr/>
        <p:txBody>
          <a:bodyPr/>
          <a:lstStyle/>
          <a:p>
            <a:r>
              <a:rPr lang="en-AU" smtClean="0">
                <a:solidFill>
                  <a:prstClr val="black"/>
                </a:solidFill>
              </a:rPr>
              <a:t>Safewards Victoria</a:t>
            </a:r>
            <a:endParaRPr lang="en-US">
              <a:solidFill>
                <a:prstClr val="black"/>
              </a:solidFill>
            </a:endParaRPr>
          </a:p>
        </p:txBody>
      </p:sp>
      <p:sp>
        <p:nvSpPr>
          <p:cNvPr id="8" name="Footer Placeholder 7"/>
          <p:cNvSpPr>
            <a:spLocks noGrp="1"/>
          </p:cNvSpPr>
          <p:nvPr>
            <p:ph type="ftr" sz="quarter" idx="13"/>
          </p:nvPr>
        </p:nvSpPr>
        <p:spPr/>
        <p:txBody>
          <a:bodyPr/>
          <a:lstStyle/>
          <a:p>
            <a:r>
              <a:rPr lang="en-AU" smtClean="0">
                <a:solidFill>
                  <a:prstClr val="black"/>
                </a:solidFill>
              </a:rPr>
              <a:t>Trainer the Trainer  |  DAY ONE</a:t>
            </a:r>
            <a:endParaRPr lang="en-US">
              <a:solidFill>
                <a:prstClr val="black"/>
              </a:solidFill>
            </a:endParaRPr>
          </a:p>
        </p:txBody>
      </p:sp>
    </p:spTree>
    <p:extLst>
      <p:ext uri="{BB962C8B-B14F-4D97-AF65-F5344CB8AC3E}">
        <p14:creationId xmlns:p14="http://schemas.microsoft.com/office/powerpoint/2010/main" val="38370204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patient community domain please</a:t>
            </a:r>
            <a:r>
              <a:rPr lang="en-US" baseline="0" dirty="0" smtClean="0"/>
              <a:t> see http://www.safewards.net/images/pdf/Safewards%20model.pdf </a:t>
            </a:r>
            <a:endParaRPr lang="en-US" dirty="0"/>
          </a:p>
        </p:txBody>
      </p:sp>
      <p:sp>
        <p:nvSpPr>
          <p:cNvPr id="4" name="Slide Number Placeholder 3"/>
          <p:cNvSpPr>
            <a:spLocks noGrp="1"/>
          </p:cNvSpPr>
          <p:nvPr>
            <p:ph type="sldNum" sz="quarter" idx="10"/>
          </p:nvPr>
        </p:nvSpPr>
        <p:spPr/>
        <p:txBody>
          <a:bodyPr/>
          <a:lstStyle/>
          <a:p>
            <a:fld id="{77325A87-2BB3-794D-A19E-0A654A843932}" type="slidenum">
              <a:rPr lang="en-US" smtClean="0">
                <a:solidFill>
                  <a:prstClr val="black"/>
                </a:solidFill>
              </a:rPr>
              <a:pPr/>
              <a:t>33</a:t>
            </a:fld>
            <a:endParaRPr lang="en-US">
              <a:solidFill>
                <a:prstClr val="black"/>
              </a:solidFill>
            </a:endParaRPr>
          </a:p>
        </p:txBody>
      </p:sp>
      <p:sp>
        <p:nvSpPr>
          <p:cNvPr id="5" name="Date Placeholder 4"/>
          <p:cNvSpPr>
            <a:spLocks noGrp="1"/>
          </p:cNvSpPr>
          <p:nvPr>
            <p:ph type="dt" idx="11"/>
          </p:nvPr>
        </p:nvSpPr>
        <p:spPr/>
        <p:txBody>
          <a:bodyPr/>
          <a:lstStyle/>
          <a:p>
            <a:endParaRPr lang="en-US">
              <a:solidFill>
                <a:prstClr val="black"/>
              </a:solidFill>
            </a:endParaRPr>
          </a:p>
        </p:txBody>
      </p:sp>
      <p:sp>
        <p:nvSpPr>
          <p:cNvPr id="7" name="Header Placeholder 6"/>
          <p:cNvSpPr>
            <a:spLocks noGrp="1"/>
          </p:cNvSpPr>
          <p:nvPr>
            <p:ph type="hdr" sz="quarter" idx="12"/>
          </p:nvPr>
        </p:nvSpPr>
        <p:spPr/>
        <p:txBody>
          <a:bodyPr/>
          <a:lstStyle/>
          <a:p>
            <a:r>
              <a:rPr lang="en-AU" smtClean="0">
                <a:solidFill>
                  <a:prstClr val="black"/>
                </a:solidFill>
              </a:rPr>
              <a:t>Safewards Victoria</a:t>
            </a:r>
            <a:endParaRPr lang="en-US">
              <a:solidFill>
                <a:prstClr val="black"/>
              </a:solidFill>
            </a:endParaRPr>
          </a:p>
        </p:txBody>
      </p:sp>
      <p:sp>
        <p:nvSpPr>
          <p:cNvPr id="8" name="Footer Placeholder 7"/>
          <p:cNvSpPr>
            <a:spLocks noGrp="1"/>
          </p:cNvSpPr>
          <p:nvPr>
            <p:ph type="ftr" sz="quarter" idx="13"/>
          </p:nvPr>
        </p:nvSpPr>
        <p:spPr/>
        <p:txBody>
          <a:bodyPr/>
          <a:lstStyle/>
          <a:p>
            <a:r>
              <a:rPr lang="en-AU" smtClean="0">
                <a:solidFill>
                  <a:prstClr val="black"/>
                </a:solidFill>
              </a:rPr>
              <a:t>Trainer the Trainer  |  DAY ONE</a:t>
            </a:r>
            <a:endParaRPr lang="en-US">
              <a:solidFill>
                <a:prstClr val="black"/>
              </a:solidFill>
            </a:endParaRPr>
          </a:p>
        </p:txBody>
      </p:sp>
    </p:spTree>
    <p:extLst>
      <p:ext uri="{BB962C8B-B14F-4D97-AF65-F5344CB8AC3E}">
        <p14:creationId xmlns:p14="http://schemas.microsoft.com/office/powerpoint/2010/main" val="29352404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40749">
              <a:spcBef>
                <a:spcPts val="964"/>
              </a:spcBef>
              <a:defRPr/>
            </a:pPr>
            <a:r>
              <a:rPr lang="en-AU" dirty="0" smtClean="0"/>
              <a:t>The model can be used to explore the relationship between conflict and containment, identify where we can intervene and to help generate ideas about how we can reduce conflict and containment (See</a:t>
            </a:r>
            <a:r>
              <a:rPr lang="en-AU" baseline="0" dirty="0" smtClean="0"/>
              <a:t> Bowers 2014; </a:t>
            </a:r>
            <a:r>
              <a:rPr lang="en-AU" dirty="0" smtClean="0"/>
              <a:t>Bowers et al., 2014). </a:t>
            </a:r>
            <a:endParaRPr lang="en-US" dirty="0"/>
          </a:p>
        </p:txBody>
      </p:sp>
      <p:sp>
        <p:nvSpPr>
          <p:cNvPr id="4" name="Slide Number Placeholder 3"/>
          <p:cNvSpPr>
            <a:spLocks noGrp="1"/>
          </p:cNvSpPr>
          <p:nvPr>
            <p:ph type="sldNum" sz="quarter" idx="10"/>
          </p:nvPr>
        </p:nvSpPr>
        <p:spPr/>
        <p:txBody>
          <a:bodyPr/>
          <a:lstStyle/>
          <a:p>
            <a:fld id="{77325A87-2BB3-794D-A19E-0A654A843932}" type="slidenum">
              <a:rPr lang="en-US" smtClean="0">
                <a:solidFill>
                  <a:prstClr val="black"/>
                </a:solidFill>
              </a:rPr>
              <a:pPr/>
              <a:t>4</a:t>
            </a:fld>
            <a:endParaRPr lang="en-US" dirty="0">
              <a:solidFill>
                <a:prstClr val="black"/>
              </a:solidFill>
            </a:endParaRPr>
          </a:p>
        </p:txBody>
      </p:sp>
      <p:sp>
        <p:nvSpPr>
          <p:cNvPr id="5" name="Date Placeholder 4"/>
          <p:cNvSpPr>
            <a:spLocks noGrp="1"/>
          </p:cNvSpPr>
          <p:nvPr>
            <p:ph type="dt" idx="11"/>
          </p:nvPr>
        </p:nvSpPr>
        <p:spPr/>
        <p:txBody>
          <a:bodyPr/>
          <a:lstStyle/>
          <a:p>
            <a:endParaRPr lang="en-US">
              <a:solidFill>
                <a:prstClr val="black"/>
              </a:solidFill>
            </a:endParaRPr>
          </a:p>
        </p:txBody>
      </p:sp>
      <p:sp>
        <p:nvSpPr>
          <p:cNvPr id="7" name="Header Placeholder 6"/>
          <p:cNvSpPr>
            <a:spLocks noGrp="1"/>
          </p:cNvSpPr>
          <p:nvPr>
            <p:ph type="hdr" sz="quarter" idx="12"/>
          </p:nvPr>
        </p:nvSpPr>
        <p:spPr/>
        <p:txBody>
          <a:bodyPr/>
          <a:lstStyle/>
          <a:p>
            <a:r>
              <a:rPr lang="en-AU" smtClean="0">
                <a:solidFill>
                  <a:prstClr val="black"/>
                </a:solidFill>
              </a:rPr>
              <a:t>Safewards Victoria</a:t>
            </a:r>
            <a:endParaRPr lang="en-US">
              <a:solidFill>
                <a:prstClr val="black"/>
              </a:solidFill>
            </a:endParaRPr>
          </a:p>
        </p:txBody>
      </p:sp>
      <p:sp>
        <p:nvSpPr>
          <p:cNvPr id="8" name="Footer Placeholder 7"/>
          <p:cNvSpPr>
            <a:spLocks noGrp="1"/>
          </p:cNvSpPr>
          <p:nvPr>
            <p:ph type="ftr" sz="quarter" idx="13"/>
          </p:nvPr>
        </p:nvSpPr>
        <p:spPr/>
        <p:txBody>
          <a:bodyPr/>
          <a:lstStyle/>
          <a:p>
            <a:r>
              <a:rPr lang="en-AU" smtClean="0">
                <a:solidFill>
                  <a:prstClr val="black"/>
                </a:solidFill>
              </a:rPr>
              <a:t>Trainer the Trainer  |  DAY ONE</a:t>
            </a:r>
            <a:endParaRPr lang="en-US">
              <a:solidFill>
                <a:prstClr val="black"/>
              </a:solidFill>
            </a:endParaRPr>
          </a:p>
        </p:txBody>
      </p:sp>
    </p:spTree>
    <p:extLst>
      <p:ext uri="{BB962C8B-B14F-4D97-AF65-F5344CB8AC3E}">
        <p14:creationId xmlns:p14="http://schemas.microsoft.com/office/powerpoint/2010/main" val="17147742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Patient characteristics domain please see http://www.safewards.net/images/pdf/Safewards%20model.pdf </a:t>
            </a:r>
            <a:endParaRPr lang="en-US" b="0" i="0" dirty="0" smtClean="0"/>
          </a:p>
        </p:txBody>
      </p:sp>
      <p:sp>
        <p:nvSpPr>
          <p:cNvPr id="4" name="Slide Number Placeholder 3"/>
          <p:cNvSpPr>
            <a:spLocks noGrp="1"/>
          </p:cNvSpPr>
          <p:nvPr>
            <p:ph type="sldNum" sz="quarter" idx="10"/>
          </p:nvPr>
        </p:nvSpPr>
        <p:spPr/>
        <p:txBody>
          <a:bodyPr/>
          <a:lstStyle/>
          <a:p>
            <a:fld id="{77325A87-2BB3-794D-A19E-0A654A843932}" type="slidenum">
              <a:rPr lang="en-US" smtClean="0">
                <a:solidFill>
                  <a:prstClr val="black"/>
                </a:solidFill>
              </a:rPr>
              <a:pPr/>
              <a:t>34</a:t>
            </a:fld>
            <a:endParaRPr lang="en-US">
              <a:solidFill>
                <a:prstClr val="black"/>
              </a:solidFill>
            </a:endParaRPr>
          </a:p>
        </p:txBody>
      </p:sp>
      <p:sp>
        <p:nvSpPr>
          <p:cNvPr id="5" name="Date Placeholder 4"/>
          <p:cNvSpPr>
            <a:spLocks noGrp="1"/>
          </p:cNvSpPr>
          <p:nvPr>
            <p:ph type="dt" idx="11"/>
          </p:nvPr>
        </p:nvSpPr>
        <p:spPr/>
        <p:txBody>
          <a:bodyPr/>
          <a:lstStyle/>
          <a:p>
            <a:endParaRPr lang="en-US">
              <a:solidFill>
                <a:prstClr val="black"/>
              </a:solidFill>
            </a:endParaRPr>
          </a:p>
        </p:txBody>
      </p:sp>
      <p:sp>
        <p:nvSpPr>
          <p:cNvPr id="7" name="Header Placeholder 6"/>
          <p:cNvSpPr>
            <a:spLocks noGrp="1"/>
          </p:cNvSpPr>
          <p:nvPr>
            <p:ph type="hdr" sz="quarter" idx="12"/>
          </p:nvPr>
        </p:nvSpPr>
        <p:spPr/>
        <p:txBody>
          <a:bodyPr/>
          <a:lstStyle/>
          <a:p>
            <a:r>
              <a:rPr lang="en-AU" smtClean="0">
                <a:solidFill>
                  <a:prstClr val="black"/>
                </a:solidFill>
              </a:rPr>
              <a:t>Safewards Victoria</a:t>
            </a:r>
            <a:endParaRPr lang="en-US">
              <a:solidFill>
                <a:prstClr val="black"/>
              </a:solidFill>
            </a:endParaRPr>
          </a:p>
        </p:txBody>
      </p:sp>
      <p:sp>
        <p:nvSpPr>
          <p:cNvPr id="8" name="Footer Placeholder 7"/>
          <p:cNvSpPr>
            <a:spLocks noGrp="1"/>
          </p:cNvSpPr>
          <p:nvPr>
            <p:ph type="ftr" sz="quarter" idx="13"/>
          </p:nvPr>
        </p:nvSpPr>
        <p:spPr/>
        <p:txBody>
          <a:bodyPr/>
          <a:lstStyle/>
          <a:p>
            <a:r>
              <a:rPr lang="en-AU" smtClean="0">
                <a:solidFill>
                  <a:prstClr val="black"/>
                </a:solidFill>
              </a:rPr>
              <a:t>Trainer the Trainer  |  DAY ONE</a:t>
            </a:r>
            <a:endParaRPr lang="en-US">
              <a:solidFill>
                <a:prstClr val="black"/>
              </a:solidFill>
            </a:endParaRPr>
          </a:p>
        </p:txBody>
      </p:sp>
    </p:spTree>
    <p:extLst>
      <p:ext uri="{BB962C8B-B14F-4D97-AF65-F5344CB8AC3E}">
        <p14:creationId xmlns:p14="http://schemas.microsoft.com/office/powerpoint/2010/main" val="171684824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Regulatory framework domain please see http://www.safewards.net/images /pdf/Safewards%20model.pdf</a:t>
            </a:r>
            <a:endParaRPr lang="en-US" b="0" i="0" dirty="0" smtClean="0"/>
          </a:p>
        </p:txBody>
      </p:sp>
      <p:sp>
        <p:nvSpPr>
          <p:cNvPr id="4" name="Slide Number Placeholder 3"/>
          <p:cNvSpPr>
            <a:spLocks noGrp="1"/>
          </p:cNvSpPr>
          <p:nvPr>
            <p:ph type="sldNum" sz="quarter" idx="10"/>
          </p:nvPr>
        </p:nvSpPr>
        <p:spPr/>
        <p:txBody>
          <a:bodyPr/>
          <a:lstStyle/>
          <a:p>
            <a:fld id="{77325A87-2BB3-794D-A19E-0A654A843932}" type="slidenum">
              <a:rPr lang="en-US" smtClean="0">
                <a:solidFill>
                  <a:prstClr val="black"/>
                </a:solidFill>
              </a:rPr>
              <a:pPr/>
              <a:t>35</a:t>
            </a:fld>
            <a:endParaRPr lang="en-US">
              <a:solidFill>
                <a:prstClr val="black"/>
              </a:solidFill>
            </a:endParaRPr>
          </a:p>
        </p:txBody>
      </p:sp>
      <p:sp>
        <p:nvSpPr>
          <p:cNvPr id="5" name="Date Placeholder 4"/>
          <p:cNvSpPr>
            <a:spLocks noGrp="1"/>
          </p:cNvSpPr>
          <p:nvPr>
            <p:ph type="dt" idx="11"/>
          </p:nvPr>
        </p:nvSpPr>
        <p:spPr/>
        <p:txBody>
          <a:bodyPr/>
          <a:lstStyle/>
          <a:p>
            <a:endParaRPr lang="en-US">
              <a:solidFill>
                <a:prstClr val="black"/>
              </a:solidFill>
            </a:endParaRPr>
          </a:p>
        </p:txBody>
      </p:sp>
      <p:sp>
        <p:nvSpPr>
          <p:cNvPr id="7" name="Header Placeholder 6"/>
          <p:cNvSpPr>
            <a:spLocks noGrp="1"/>
          </p:cNvSpPr>
          <p:nvPr>
            <p:ph type="hdr" sz="quarter" idx="12"/>
          </p:nvPr>
        </p:nvSpPr>
        <p:spPr/>
        <p:txBody>
          <a:bodyPr/>
          <a:lstStyle/>
          <a:p>
            <a:r>
              <a:rPr lang="en-AU" smtClean="0">
                <a:solidFill>
                  <a:prstClr val="black"/>
                </a:solidFill>
              </a:rPr>
              <a:t>Safewards Victoria</a:t>
            </a:r>
            <a:endParaRPr lang="en-US">
              <a:solidFill>
                <a:prstClr val="black"/>
              </a:solidFill>
            </a:endParaRPr>
          </a:p>
        </p:txBody>
      </p:sp>
      <p:sp>
        <p:nvSpPr>
          <p:cNvPr id="8" name="Footer Placeholder 7"/>
          <p:cNvSpPr>
            <a:spLocks noGrp="1"/>
          </p:cNvSpPr>
          <p:nvPr>
            <p:ph type="ftr" sz="quarter" idx="13"/>
          </p:nvPr>
        </p:nvSpPr>
        <p:spPr/>
        <p:txBody>
          <a:bodyPr/>
          <a:lstStyle/>
          <a:p>
            <a:r>
              <a:rPr lang="en-AU" smtClean="0">
                <a:solidFill>
                  <a:prstClr val="black"/>
                </a:solidFill>
              </a:rPr>
              <a:t>Trainer the Trainer  |  DAY ONE</a:t>
            </a:r>
            <a:endParaRPr lang="en-US">
              <a:solidFill>
                <a:prstClr val="black"/>
              </a:solidFill>
            </a:endParaRPr>
          </a:p>
        </p:txBody>
      </p:sp>
    </p:spTree>
    <p:extLst>
      <p:ext uri="{BB962C8B-B14F-4D97-AF65-F5344CB8AC3E}">
        <p14:creationId xmlns:p14="http://schemas.microsoft.com/office/powerpoint/2010/main" val="159373753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AU" altLang="en-US" dirty="0" smtClean="0"/>
              <a:t>Print out the Safewards model as large as you can. </a:t>
            </a:r>
          </a:p>
          <a:p>
            <a:endParaRPr lang="en-AU" altLang="en-US" dirty="0" smtClean="0"/>
          </a:p>
          <a:p>
            <a:r>
              <a:rPr lang="en-AU" altLang="en-US" dirty="0" smtClean="0"/>
              <a:t>Give participants an intervention and ask them to identify where the interventions best sit in the model. </a:t>
            </a:r>
          </a:p>
          <a:p>
            <a:endParaRPr lang="en-AU" altLang="en-US" dirty="0" smtClean="0"/>
          </a:p>
          <a:p>
            <a:r>
              <a:rPr lang="en-AU" altLang="en-US" dirty="0" smtClean="0"/>
              <a:t>Facilitate a discussion about how each intervention fits in to the model.</a:t>
            </a:r>
          </a:p>
        </p:txBody>
      </p:sp>
      <p:sp>
        <p:nvSpPr>
          <p:cNvPr id="768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ＭＳ Ｐゴシック" pitchFamily="34" charset="-128"/>
              </a:defRPr>
            </a:lvl1pPr>
            <a:lvl2pPr marL="749633" indent="-288320">
              <a:defRPr>
                <a:solidFill>
                  <a:schemeClr val="tx1"/>
                </a:solidFill>
                <a:latin typeface="Calibri" pitchFamily="34" charset="0"/>
                <a:ea typeface="ＭＳ Ｐゴシック" pitchFamily="34" charset="-128"/>
              </a:defRPr>
            </a:lvl2pPr>
            <a:lvl3pPr marL="1153281" indent="-230656">
              <a:defRPr>
                <a:solidFill>
                  <a:schemeClr val="tx1"/>
                </a:solidFill>
                <a:latin typeface="Calibri" pitchFamily="34" charset="0"/>
                <a:ea typeface="ＭＳ Ｐゴシック" pitchFamily="34" charset="-128"/>
              </a:defRPr>
            </a:lvl3pPr>
            <a:lvl4pPr marL="1614594" indent="-230656">
              <a:defRPr>
                <a:solidFill>
                  <a:schemeClr val="tx1"/>
                </a:solidFill>
                <a:latin typeface="Calibri" pitchFamily="34" charset="0"/>
                <a:ea typeface="ＭＳ Ｐゴシック" pitchFamily="34" charset="-128"/>
              </a:defRPr>
            </a:lvl4pPr>
            <a:lvl5pPr marL="2075906" indent="-230656">
              <a:defRPr>
                <a:solidFill>
                  <a:schemeClr val="tx1"/>
                </a:solidFill>
                <a:latin typeface="Calibri" pitchFamily="34" charset="0"/>
                <a:ea typeface="ＭＳ Ｐゴシック" pitchFamily="34" charset="-128"/>
              </a:defRPr>
            </a:lvl5pPr>
            <a:lvl6pPr marL="2537218" indent="-230656" defTabSz="461313"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98531" indent="-230656" defTabSz="461313"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59844" indent="-230656" defTabSz="461313"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921155" indent="-230656" defTabSz="461313"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fld id="{FB049C86-D4AB-4D96-848A-506983065F3F}" type="slidenum">
              <a:rPr lang="en-AU" altLang="en-US" smtClean="0">
                <a:solidFill>
                  <a:srgbClr val="000000"/>
                </a:solidFill>
              </a:rPr>
              <a:pPr/>
              <a:t>36</a:t>
            </a:fld>
            <a:endParaRPr lang="en-AU" altLang="en-US" smtClean="0">
              <a:solidFill>
                <a:srgbClr val="000000"/>
              </a:solidFill>
            </a:endParaRPr>
          </a:p>
        </p:txBody>
      </p:sp>
      <p:sp>
        <p:nvSpPr>
          <p:cNvPr id="2" name="Date Placeholder 1"/>
          <p:cNvSpPr>
            <a:spLocks noGrp="1"/>
          </p:cNvSpPr>
          <p:nvPr>
            <p:ph type="dt" idx="10"/>
          </p:nvPr>
        </p:nvSpPr>
        <p:spPr/>
        <p:txBody>
          <a:bodyPr/>
          <a:lstStyle/>
          <a:p>
            <a:pPr>
              <a:defRPr/>
            </a:pPr>
            <a:r>
              <a:rPr lang="en-US" altLang="en-US" smtClean="0">
                <a:solidFill>
                  <a:prstClr val="black"/>
                </a:solidFill>
              </a:rPr>
              <a:t>Safewards Victoria</a:t>
            </a:r>
            <a:endParaRPr lang="en-US" altLang="en-US">
              <a:solidFill>
                <a:prstClr val="black"/>
              </a:solidFill>
            </a:endParaRPr>
          </a:p>
        </p:txBody>
      </p:sp>
      <p:sp>
        <p:nvSpPr>
          <p:cNvPr id="3" name="Footer Placeholder 2"/>
          <p:cNvSpPr>
            <a:spLocks noGrp="1"/>
          </p:cNvSpPr>
          <p:nvPr>
            <p:ph type="ftr" sz="quarter" idx="11"/>
          </p:nvPr>
        </p:nvSpPr>
        <p:spPr/>
        <p:txBody>
          <a:bodyPr/>
          <a:lstStyle/>
          <a:p>
            <a:pPr>
              <a:defRPr/>
            </a:pPr>
            <a:r>
              <a:rPr lang="en-AU" smtClean="0">
                <a:solidFill>
                  <a:prstClr val="black"/>
                </a:solidFill>
              </a:rPr>
              <a:t>Train the Trainer  |  DAY THREE</a:t>
            </a:r>
            <a:endParaRPr lang="en-US">
              <a:solidFill>
                <a:prstClr val="black"/>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40669">
              <a:defRPr/>
            </a:pPr>
            <a:r>
              <a:rPr lang="en-US" dirty="0"/>
              <a:t>Incorporates:</a:t>
            </a:r>
          </a:p>
          <a:p>
            <a:pPr marL="165252" indent="-165252" defTabSz="440669">
              <a:buFont typeface="Arial" panose="020B0604020202020204" pitchFamily="34" charset="0"/>
              <a:buChar char="•"/>
              <a:defRPr/>
            </a:pPr>
            <a:r>
              <a:rPr lang="en-US" dirty="0"/>
              <a:t>Systematic influences on the ward</a:t>
            </a:r>
          </a:p>
          <a:p>
            <a:pPr marL="165252" indent="-165252" defTabSz="440669">
              <a:buFont typeface="Arial" panose="020B0604020202020204" pitchFamily="34" charset="0"/>
              <a:buChar char="•"/>
              <a:defRPr/>
            </a:pPr>
            <a:r>
              <a:rPr lang="en-US" dirty="0"/>
              <a:t>Patient behaviour as a result of outside hospital influences</a:t>
            </a:r>
          </a:p>
          <a:p>
            <a:pPr defTabSz="440669">
              <a:defRPr/>
            </a:pPr>
            <a:endParaRPr lang="en-US" dirty="0"/>
          </a:p>
          <a:p>
            <a:pPr defTabSz="440669">
              <a:defRPr/>
            </a:pPr>
            <a:r>
              <a:rPr lang="en-US" dirty="0"/>
              <a:t>See https://www.youtube.com/watch?v=C3z7zRRXMFo </a:t>
            </a:r>
          </a:p>
        </p:txBody>
      </p:sp>
      <p:sp>
        <p:nvSpPr>
          <p:cNvPr id="4" name="Slide Number Placeholder 3"/>
          <p:cNvSpPr>
            <a:spLocks noGrp="1"/>
          </p:cNvSpPr>
          <p:nvPr>
            <p:ph type="sldNum" sz="quarter" idx="10"/>
          </p:nvPr>
        </p:nvSpPr>
        <p:spPr/>
        <p:txBody>
          <a:bodyPr/>
          <a:lstStyle/>
          <a:p>
            <a:fld id="{77325A87-2BB3-794D-A19E-0A654A843932}" type="slidenum">
              <a:rPr lang="en-US" smtClean="0">
                <a:solidFill>
                  <a:prstClr val="black"/>
                </a:solidFill>
              </a:rPr>
              <a:pPr/>
              <a:t>37</a:t>
            </a:fld>
            <a:endParaRPr lang="en-US">
              <a:solidFill>
                <a:prstClr val="black"/>
              </a:solidFill>
            </a:endParaRPr>
          </a:p>
        </p:txBody>
      </p:sp>
      <p:sp>
        <p:nvSpPr>
          <p:cNvPr id="5" name="Date Placeholder 4"/>
          <p:cNvSpPr>
            <a:spLocks noGrp="1"/>
          </p:cNvSpPr>
          <p:nvPr>
            <p:ph type="dt" idx="11"/>
          </p:nvPr>
        </p:nvSpPr>
        <p:spPr/>
        <p:txBody>
          <a:bodyPr/>
          <a:lstStyle/>
          <a:p>
            <a:endParaRPr lang="en-US">
              <a:solidFill>
                <a:prstClr val="black"/>
              </a:solidFill>
            </a:endParaRPr>
          </a:p>
        </p:txBody>
      </p:sp>
      <p:sp>
        <p:nvSpPr>
          <p:cNvPr id="7" name="Header Placeholder 6"/>
          <p:cNvSpPr>
            <a:spLocks noGrp="1"/>
          </p:cNvSpPr>
          <p:nvPr>
            <p:ph type="hdr" sz="quarter" idx="12"/>
          </p:nvPr>
        </p:nvSpPr>
        <p:spPr/>
        <p:txBody>
          <a:bodyPr/>
          <a:lstStyle/>
          <a:p>
            <a:r>
              <a:rPr lang="en-AU" smtClean="0">
                <a:solidFill>
                  <a:prstClr val="black"/>
                </a:solidFill>
              </a:rPr>
              <a:t>Safewards Victoria</a:t>
            </a:r>
            <a:endParaRPr lang="en-US">
              <a:solidFill>
                <a:prstClr val="black"/>
              </a:solidFill>
            </a:endParaRPr>
          </a:p>
        </p:txBody>
      </p:sp>
      <p:sp>
        <p:nvSpPr>
          <p:cNvPr id="8" name="Footer Placeholder 7"/>
          <p:cNvSpPr>
            <a:spLocks noGrp="1"/>
          </p:cNvSpPr>
          <p:nvPr>
            <p:ph type="ftr" sz="quarter" idx="13"/>
          </p:nvPr>
        </p:nvSpPr>
        <p:spPr/>
        <p:txBody>
          <a:bodyPr/>
          <a:lstStyle/>
          <a:p>
            <a:r>
              <a:rPr lang="en-AU" smtClean="0">
                <a:solidFill>
                  <a:prstClr val="black"/>
                </a:solidFill>
              </a:rPr>
              <a:t>Trainer the Trainer  |  DAY ONE</a:t>
            </a:r>
            <a:endParaRPr lang="en-US">
              <a:solidFill>
                <a:prstClr val="black"/>
              </a:solidFill>
            </a:endParaRPr>
          </a:p>
        </p:txBody>
      </p:sp>
    </p:spTree>
    <p:extLst>
      <p:ext uri="{BB962C8B-B14F-4D97-AF65-F5344CB8AC3E}">
        <p14:creationId xmlns:p14="http://schemas.microsoft.com/office/powerpoint/2010/main" val="21271992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ltLang="en-US" dirty="0"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877" indent="-285722" eaLnBrk="0" hangingPunct="0">
              <a:defRPr>
                <a:solidFill>
                  <a:schemeClr val="tx1"/>
                </a:solidFill>
                <a:latin typeface="Calibri" panose="020F0502020204030204" pitchFamily="34" charset="0"/>
                <a:cs typeface="Arial" panose="020B0604020202020204" pitchFamily="34" charset="0"/>
              </a:defRPr>
            </a:lvl2pPr>
            <a:lvl3pPr marL="1142888" indent="-228578" eaLnBrk="0" hangingPunct="0">
              <a:defRPr>
                <a:solidFill>
                  <a:schemeClr val="tx1"/>
                </a:solidFill>
                <a:latin typeface="Calibri" panose="020F0502020204030204" pitchFamily="34" charset="0"/>
                <a:cs typeface="Arial" panose="020B0604020202020204" pitchFamily="34" charset="0"/>
              </a:defRPr>
            </a:lvl3pPr>
            <a:lvl4pPr marL="1600043" indent="-228578" eaLnBrk="0" hangingPunct="0">
              <a:defRPr>
                <a:solidFill>
                  <a:schemeClr val="tx1"/>
                </a:solidFill>
                <a:latin typeface="Calibri" panose="020F0502020204030204" pitchFamily="34" charset="0"/>
                <a:cs typeface="Arial" panose="020B0604020202020204" pitchFamily="34" charset="0"/>
              </a:defRPr>
            </a:lvl4pPr>
            <a:lvl5pPr marL="2057199" indent="-228578" eaLnBrk="0" hangingPunct="0">
              <a:defRPr>
                <a:solidFill>
                  <a:schemeClr val="tx1"/>
                </a:solidFill>
                <a:latin typeface="Calibri" panose="020F0502020204030204" pitchFamily="34" charset="0"/>
                <a:cs typeface="Arial" panose="020B0604020202020204" pitchFamily="34" charset="0"/>
              </a:defRPr>
            </a:lvl5pPr>
            <a:lvl6pPr marL="2514354" indent="-22857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509" indent="-22857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8664" indent="-22857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5819" indent="-22857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B581C8DA-DA6C-47AA-8733-FF8C3B2E44B4}" type="slidenum">
              <a:rPr lang="en-AU" altLang="en-US">
                <a:solidFill>
                  <a:prstClr val="black"/>
                </a:solidFill>
              </a:rPr>
              <a:pPr eaLnBrk="1" hangingPunct="1"/>
              <a:t>5</a:t>
            </a:fld>
            <a:endParaRPr lang="en-AU" altLang="en-US">
              <a:solidFill>
                <a:prstClr val="black"/>
              </a:solidFill>
            </a:endParaRPr>
          </a:p>
        </p:txBody>
      </p:sp>
    </p:spTree>
    <p:extLst>
      <p:ext uri="{BB962C8B-B14F-4D97-AF65-F5344CB8AC3E}">
        <p14:creationId xmlns:p14="http://schemas.microsoft.com/office/powerpoint/2010/main" val="13247974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AU" altLang="en-US" dirty="0" smtClean="0"/>
              <a:t>Conflict and containment are often seen as being one and the same issue.</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877" indent="-285722" eaLnBrk="0" hangingPunct="0">
              <a:defRPr>
                <a:solidFill>
                  <a:schemeClr val="tx1"/>
                </a:solidFill>
                <a:latin typeface="Calibri" panose="020F0502020204030204" pitchFamily="34" charset="0"/>
                <a:cs typeface="Arial" panose="020B0604020202020204" pitchFamily="34" charset="0"/>
              </a:defRPr>
            </a:lvl2pPr>
            <a:lvl3pPr marL="1142888" indent="-228578" eaLnBrk="0" hangingPunct="0">
              <a:defRPr>
                <a:solidFill>
                  <a:schemeClr val="tx1"/>
                </a:solidFill>
                <a:latin typeface="Calibri" panose="020F0502020204030204" pitchFamily="34" charset="0"/>
                <a:cs typeface="Arial" panose="020B0604020202020204" pitchFamily="34" charset="0"/>
              </a:defRPr>
            </a:lvl3pPr>
            <a:lvl4pPr marL="1600043" indent="-228578" eaLnBrk="0" hangingPunct="0">
              <a:defRPr>
                <a:solidFill>
                  <a:schemeClr val="tx1"/>
                </a:solidFill>
                <a:latin typeface="Calibri" panose="020F0502020204030204" pitchFamily="34" charset="0"/>
                <a:cs typeface="Arial" panose="020B0604020202020204" pitchFamily="34" charset="0"/>
              </a:defRPr>
            </a:lvl4pPr>
            <a:lvl5pPr marL="2057199" indent="-228578" eaLnBrk="0" hangingPunct="0">
              <a:defRPr>
                <a:solidFill>
                  <a:schemeClr val="tx1"/>
                </a:solidFill>
                <a:latin typeface="Calibri" panose="020F0502020204030204" pitchFamily="34" charset="0"/>
                <a:cs typeface="Arial" panose="020B0604020202020204" pitchFamily="34" charset="0"/>
              </a:defRPr>
            </a:lvl5pPr>
            <a:lvl6pPr marL="2514354" indent="-22857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509" indent="-22857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8664" indent="-22857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5819" indent="-22857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B581C8DA-DA6C-47AA-8733-FF8C3B2E44B4}" type="slidenum">
              <a:rPr lang="en-AU" altLang="en-US">
                <a:solidFill>
                  <a:prstClr val="black"/>
                </a:solidFill>
              </a:rPr>
              <a:pPr eaLnBrk="1" hangingPunct="1"/>
              <a:t>6</a:t>
            </a:fld>
            <a:endParaRPr lang="en-AU" altLang="en-US">
              <a:solidFill>
                <a:prstClr val="black"/>
              </a:solidFill>
            </a:endParaRPr>
          </a:p>
        </p:txBody>
      </p:sp>
    </p:spTree>
    <p:extLst>
      <p:ext uri="{BB962C8B-B14F-4D97-AF65-F5344CB8AC3E}">
        <p14:creationId xmlns:p14="http://schemas.microsoft.com/office/powerpoint/2010/main" val="13247974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AU" altLang="en-US" dirty="0" smtClean="0"/>
              <a:t>Safewards reminds us that these are two separate issues. Conflict is different to containment, and while it can lead to conflict, there are also other responses.</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877" indent="-285722" eaLnBrk="0" hangingPunct="0">
              <a:defRPr>
                <a:solidFill>
                  <a:schemeClr val="tx1"/>
                </a:solidFill>
                <a:latin typeface="Calibri" panose="020F0502020204030204" pitchFamily="34" charset="0"/>
                <a:cs typeface="Arial" panose="020B0604020202020204" pitchFamily="34" charset="0"/>
              </a:defRPr>
            </a:lvl2pPr>
            <a:lvl3pPr marL="1142888" indent="-228578" eaLnBrk="0" hangingPunct="0">
              <a:defRPr>
                <a:solidFill>
                  <a:schemeClr val="tx1"/>
                </a:solidFill>
                <a:latin typeface="Calibri" panose="020F0502020204030204" pitchFamily="34" charset="0"/>
                <a:cs typeface="Arial" panose="020B0604020202020204" pitchFamily="34" charset="0"/>
              </a:defRPr>
            </a:lvl3pPr>
            <a:lvl4pPr marL="1600043" indent="-228578" eaLnBrk="0" hangingPunct="0">
              <a:defRPr>
                <a:solidFill>
                  <a:schemeClr val="tx1"/>
                </a:solidFill>
                <a:latin typeface="Calibri" panose="020F0502020204030204" pitchFamily="34" charset="0"/>
                <a:cs typeface="Arial" panose="020B0604020202020204" pitchFamily="34" charset="0"/>
              </a:defRPr>
            </a:lvl4pPr>
            <a:lvl5pPr marL="2057199" indent="-228578" eaLnBrk="0" hangingPunct="0">
              <a:defRPr>
                <a:solidFill>
                  <a:schemeClr val="tx1"/>
                </a:solidFill>
                <a:latin typeface="Calibri" panose="020F0502020204030204" pitchFamily="34" charset="0"/>
                <a:cs typeface="Arial" panose="020B0604020202020204" pitchFamily="34" charset="0"/>
              </a:defRPr>
            </a:lvl5pPr>
            <a:lvl6pPr marL="2514354" indent="-22857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509" indent="-22857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8664" indent="-22857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5819" indent="-22857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B581C8DA-DA6C-47AA-8733-FF8C3B2E44B4}" type="slidenum">
              <a:rPr lang="en-AU" altLang="en-US">
                <a:solidFill>
                  <a:prstClr val="black"/>
                </a:solidFill>
              </a:rPr>
              <a:pPr eaLnBrk="1" hangingPunct="1"/>
              <a:t>7</a:t>
            </a:fld>
            <a:endParaRPr lang="en-AU" altLang="en-US">
              <a:solidFill>
                <a:prstClr val="black"/>
              </a:solidFill>
            </a:endParaRPr>
          </a:p>
        </p:txBody>
      </p:sp>
    </p:spTree>
    <p:extLst>
      <p:ext uri="{BB962C8B-B14F-4D97-AF65-F5344CB8AC3E}">
        <p14:creationId xmlns:p14="http://schemas.microsoft.com/office/powerpoint/2010/main" val="13247974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For this activity</a:t>
            </a:r>
            <a:r>
              <a:rPr lang="en-AU" baseline="0" dirty="0" smtClean="0"/>
              <a:t> ask the group to consider what contributes to conflict and containment on their ward</a:t>
            </a:r>
          </a:p>
          <a:p>
            <a:endParaRPr lang="en-AU" baseline="0" dirty="0" smtClean="0"/>
          </a:p>
          <a:p>
            <a:r>
              <a:rPr lang="en-AU" baseline="0" dirty="0" smtClean="0"/>
              <a:t>Write down people’s responses on a whiteboard or butchers paper (allow approx. 10 minutes). </a:t>
            </a:r>
          </a:p>
          <a:p>
            <a:endParaRPr lang="en-AU" baseline="0" dirty="0" smtClean="0"/>
          </a:p>
          <a:p>
            <a:r>
              <a:rPr lang="en-AU" baseline="0" dirty="0" smtClean="0"/>
              <a:t>Try and tease out the issues and keep these in mind for the rest of the day.</a:t>
            </a:r>
            <a:endParaRPr lang="en-US" dirty="0"/>
          </a:p>
        </p:txBody>
      </p:sp>
      <p:sp>
        <p:nvSpPr>
          <p:cNvPr id="4" name="Slide Number Placeholder 3"/>
          <p:cNvSpPr>
            <a:spLocks noGrp="1"/>
          </p:cNvSpPr>
          <p:nvPr>
            <p:ph type="sldNum" sz="quarter" idx="10"/>
          </p:nvPr>
        </p:nvSpPr>
        <p:spPr/>
        <p:txBody>
          <a:bodyPr/>
          <a:lstStyle/>
          <a:p>
            <a:fld id="{77325A87-2BB3-794D-A19E-0A654A843932}" type="slidenum">
              <a:rPr lang="en-US" smtClean="0">
                <a:solidFill>
                  <a:prstClr val="black"/>
                </a:solidFill>
              </a:rPr>
              <a:pPr/>
              <a:t>8</a:t>
            </a:fld>
            <a:endParaRPr lang="en-US" dirty="0">
              <a:solidFill>
                <a:prstClr val="black"/>
              </a:solidFill>
            </a:endParaRPr>
          </a:p>
        </p:txBody>
      </p:sp>
      <p:sp>
        <p:nvSpPr>
          <p:cNvPr id="5" name="Date Placeholder 4"/>
          <p:cNvSpPr>
            <a:spLocks noGrp="1"/>
          </p:cNvSpPr>
          <p:nvPr>
            <p:ph type="dt" idx="11"/>
          </p:nvPr>
        </p:nvSpPr>
        <p:spPr/>
        <p:txBody>
          <a:bodyPr/>
          <a:lstStyle/>
          <a:p>
            <a:endParaRPr lang="en-US">
              <a:solidFill>
                <a:prstClr val="black"/>
              </a:solidFill>
            </a:endParaRPr>
          </a:p>
        </p:txBody>
      </p:sp>
      <p:sp>
        <p:nvSpPr>
          <p:cNvPr id="7" name="Header Placeholder 6"/>
          <p:cNvSpPr>
            <a:spLocks noGrp="1"/>
          </p:cNvSpPr>
          <p:nvPr>
            <p:ph type="hdr" sz="quarter" idx="12"/>
          </p:nvPr>
        </p:nvSpPr>
        <p:spPr/>
        <p:txBody>
          <a:bodyPr/>
          <a:lstStyle/>
          <a:p>
            <a:r>
              <a:rPr lang="en-AU" smtClean="0">
                <a:solidFill>
                  <a:prstClr val="black"/>
                </a:solidFill>
              </a:rPr>
              <a:t>Safewards Victoria</a:t>
            </a:r>
            <a:endParaRPr lang="en-US">
              <a:solidFill>
                <a:prstClr val="black"/>
              </a:solidFill>
            </a:endParaRPr>
          </a:p>
        </p:txBody>
      </p:sp>
      <p:sp>
        <p:nvSpPr>
          <p:cNvPr id="8" name="Footer Placeholder 7"/>
          <p:cNvSpPr>
            <a:spLocks noGrp="1"/>
          </p:cNvSpPr>
          <p:nvPr>
            <p:ph type="ftr" sz="quarter" idx="13"/>
          </p:nvPr>
        </p:nvSpPr>
        <p:spPr/>
        <p:txBody>
          <a:bodyPr/>
          <a:lstStyle/>
          <a:p>
            <a:r>
              <a:rPr lang="en-AU" smtClean="0">
                <a:solidFill>
                  <a:prstClr val="black"/>
                </a:solidFill>
              </a:rPr>
              <a:t>Trainer the Trainer  |  DAY ONE</a:t>
            </a:r>
            <a:endParaRPr lang="en-US">
              <a:solidFill>
                <a:prstClr val="black"/>
              </a:solidFill>
            </a:endParaRPr>
          </a:p>
        </p:txBody>
      </p:sp>
    </p:spTree>
    <p:extLst>
      <p:ext uri="{BB962C8B-B14F-4D97-AF65-F5344CB8AC3E}">
        <p14:creationId xmlns:p14="http://schemas.microsoft.com/office/powerpoint/2010/main" val="27561719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aseline="0" dirty="0" smtClean="0"/>
              <a:t>For this slide refer to: </a:t>
            </a:r>
          </a:p>
          <a:p>
            <a:endParaRPr lang="en-AU" baseline="0" dirty="0" smtClean="0"/>
          </a:p>
          <a:p>
            <a:r>
              <a:rPr lang="en-AU" baseline="0" dirty="0" smtClean="0"/>
              <a:t>Bowers, L. (2014). Safewards: a new model of conflict and containment on psychiatric wards. </a:t>
            </a:r>
            <a:r>
              <a:rPr lang="en-AU" i="1" baseline="0" dirty="0" smtClean="0"/>
              <a:t>Journal of Psychiatric and Mental Health Nursing, 21</a:t>
            </a:r>
            <a:r>
              <a:rPr lang="en-AU" baseline="0" dirty="0" smtClean="0"/>
              <a:t>, 499-508. </a:t>
            </a:r>
          </a:p>
          <a:p>
            <a:r>
              <a:rPr lang="en-AU" baseline="0" dirty="0" smtClean="0"/>
              <a:t> </a:t>
            </a:r>
          </a:p>
          <a:p>
            <a:r>
              <a:rPr lang="en-AU" baseline="0" dirty="0" smtClean="0"/>
              <a:t>and also see the Safewards Model document which discusses the points in this slide. See http://www.safewards.net/model/technical </a:t>
            </a:r>
          </a:p>
          <a:p>
            <a:pPr marL="0" lvl="1" defTabSz="437512">
              <a:defRPr/>
            </a:pPr>
            <a:endParaRPr lang="en-US" sz="2500" dirty="0"/>
          </a:p>
          <a:p>
            <a:pPr marL="0" lvl="1" defTabSz="437512">
              <a:defRPr/>
            </a:pPr>
            <a:r>
              <a:rPr lang="en-US" sz="2500" dirty="0"/>
              <a:t>Reasons for these differences provide an opportunity to devise ways to reduce the frequency of risky events - keeping people safer</a:t>
            </a:r>
          </a:p>
          <a:p>
            <a:pPr marL="0" lvl="1" defTabSz="437512">
              <a:defRPr/>
            </a:pPr>
            <a:endParaRPr lang="en-US" sz="1900" dirty="0"/>
          </a:p>
          <a:p>
            <a:pPr marL="0" lvl="1" defTabSz="437512">
              <a:defRPr/>
            </a:pPr>
            <a:r>
              <a:rPr lang="en-US" sz="1900" dirty="0"/>
              <a:t>Containment methods used in some countries are not used in others </a:t>
            </a:r>
          </a:p>
          <a:p>
            <a:endParaRPr lang="en-US" baseline="0" dirty="0" smtClean="0"/>
          </a:p>
        </p:txBody>
      </p:sp>
      <p:sp>
        <p:nvSpPr>
          <p:cNvPr id="4" name="Slide Number Placeholder 3"/>
          <p:cNvSpPr>
            <a:spLocks noGrp="1"/>
          </p:cNvSpPr>
          <p:nvPr>
            <p:ph type="sldNum" sz="quarter" idx="10"/>
          </p:nvPr>
        </p:nvSpPr>
        <p:spPr/>
        <p:txBody>
          <a:bodyPr/>
          <a:lstStyle/>
          <a:p>
            <a:fld id="{77325A87-2BB3-794D-A19E-0A654A843932}" type="slidenum">
              <a:rPr lang="en-US" smtClean="0">
                <a:solidFill>
                  <a:prstClr val="black"/>
                </a:solidFill>
              </a:rPr>
              <a:pPr/>
              <a:t>9</a:t>
            </a:fld>
            <a:endParaRPr lang="en-US" dirty="0">
              <a:solidFill>
                <a:prstClr val="black"/>
              </a:solidFill>
            </a:endParaRPr>
          </a:p>
        </p:txBody>
      </p:sp>
      <p:sp>
        <p:nvSpPr>
          <p:cNvPr id="5" name="Date Placeholder 4"/>
          <p:cNvSpPr>
            <a:spLocks noGrp="1"/>
          </p:cNvSpPr>
          <p:nvPr>
            <p:ph type="dt" idx="11"/>
          </p:nvPr>
        </p:nvSpPr>
        <p:spPr/>
        <p:txBody>
          <a:bodyPr/>
          <a:lstStyle/>
          <a:p>
            <a:endParaRPr lang="en-US">
              <a:solidFill>
                <a:prstClr val="black"/>
              </a:solidFill>
            </a:endParaRPr>
          </a:p>
        </p:txBody>
      </p:sp>
      <p:sp>
        <p:nvSpPr>
          <p:cNvPr id="7" name="Header Placeholder 6"/>
          <p:cNvSpPr>
            <a:spLocks noGrp="1"/>
          </p:cNvSpPr>
          <p:nvPr>
            <p:ph type="hdr" sz="quarter" idx="12"/>
          </p:nvPr>
        </p:nvSpPr>
        <p:spPr/>
        <p:txBody>
          <a:bodyPr/>
          <a:lstStyle/>
          <a:p>
            <a:r>
              <a:rPr lang="en-AU" smtClean="0">
                <a:solidFill>
                  <a:prstClr val="black"/>
                </a:solidFill>
              </a:rPr>
              <a:t>Safewards Victoria</a:t>
            </a:r>
            <a:endParaRPr lang="en-US">
              <a:solidFill>
                <a:prstClr val="black"/>
              </a:solidFill>
            </a:endParaRPr>
          </a:p>
        </p:txBody>
      </p:sp>
      <p:sp>
        <p:nvSpPr>
          <p:cNvPr id="8" name="Footer Placeholder 7"/>
          <p:cNvSpPr>
            <a:spLocks noGrp="1"/>
          </p:cNvSpPr>
          <p:nvPr>
            <p:ph type="ftr" sz="quarter" idx="13"/>
          </p:nvPr>
        </p:nvSpPr>
        <p:spPr/>
        <p:txBody>
          <a:bodyPr/>
          <a:lstStyle/>
          <a:p>
            <a:r>
              <a:rPr lang="en-AU" smtClean="0">
                <a:solidFill>
                  <a:prstClr val="black"/>
                </a:solidFill>
              </a:rPr>
              <a:t>Trainer the Trainer  |  DAY ONE</a:t>
            </a:r>
            <a:endParaRPr lang="en-US">
              <a:solidFill>
                <a:prstClr val="black"/>
              </a:solidFill>
            </a:endParaRPr>
          </a:p>
        </p:txBody>
      </p:sp>
    </p:spTree>
    <p:extLst>
      <p:ext uri="{BB962C8B-B14F-4D97-AF65-F5344CB8AC3E}">
        <p14:creationId xmlns:p14="http://schemas.microsoft.com/office/powerpoint/2010/main" val="42388902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1413" y="703263"/>
            <a:ext cx="4575175" cy="3430587"/>
          </a:xfrm>
        </p:spPr>
      </p:sp>
      <p:sp>
        <p:nvSpPr>
          <p:cNvPr id="3" name="Notes Placeholder 2"/>
          <p:cNvSpPr>
            <a:spLocks noGrp="1"/>
          </p:cNvSpPr>
          <p:nvPr>
            <p:ph type="body" idx="1"/>
          </p:nvPr>
        </p:nvSpPr>
        <p:spPr/>
        <p:txBody>
          <a:bodyPr/>
          <a:lstStyle/>
          <a:p>
            <a:r>
              <a:rPr lang="en-AU" dirty="0" smtClean="0"/>
              <a:t>Give a brief</a:t>
            </a:r>
            <a:r>
              <a:rPr lang="en-AU" baseline="0" dirty="0" smtClean="0"/>
              <a:t> </a:t>
            </a:r>
            <a:r>
              <a:rPr lang="en-AU" dirty="0" smtClean="0"/>
              <a:t>summary of each of the domains (you will go into more detail later) and describe</a:t>
            </a:r>
            <a:r>
              <a:rPr lang="en-AU" baseline="0" dirty="0" smtClean="0"/>
              <a:t> how factors in the domains can lead to flashpoints. </a:t>
            </a:r>
            <a:endParaRPr lang="en-AU" dirty="0" smtClean="0"/>
          </a:p>
          <a:p>
            <a:endParaRPr lang="en-US" dirty="0"/>
          </a:p>
        </p:txBody>
      </p:sp>
      <p:sp>
        <p:nvSpPr>
          <p:cNvPr id="4" name="Slide Number Placeholder 3"/>
          <p:cNvSpPr>
            <a:spLocks noGrp="1"/>
          </p:cNvSpPr>
          <p:nvPr>
            <p:ph type="sldNum" sz="quarter" idx="10"/>
          </p:nvPr>
        </p:nvSpPr>
        <p:spPr/>
        <p:txBody>
          <a:bodyPr/>
          <a:lstStyle/>
          <a:p>
            <a:fld id="{77325A87-2BB3-794D-A19E-0A654A843932}" type="slidenum">
              <a:rPr lang="en-US" smtClean="0">
                <a:solidFill>
                  <a:prstClr val="black"/>
                </a:solidFill>
              </a:rPr>
              <a:pPr/>
              <a:t>11</a:t>
            </a:fld>
            <a:endParaRPr lang="en-US">
              <a:solidFill>
                <a:prstClr val="black"/>
              </a:solidFill>
            </a:endParaRPr>
          </a:p>
        </p:txBody>
      </p:sp>
      <p:sp>
        <p:nvSpPr>
          <p:cNvPr id="5" name="Date Placeholder 4"/>
          <p:cNvSpPr>
            <a:spLocks noGrp="1"/>
          </p:cNvSpPr>
          <p:nvPr>
            <p:ph type="dt" idx="11"/>
          </p:nvPr>
        </p:nvSpPr>
        <p:spPr/>
        <p:txBody>
          <a:bodyPr/>
          <a:lstStyle/>
          <a:p>
            <a:endParaRPr lang="en-US">
              <a:solidFill>
                <a:prstClr val="black"/>
              </a:solidFill>
            </a:endParaRPr>
          </a:p>
        </p:txBody>
      </p:sp>
      <p:sp>
        <p:nvSpPr>
          <p:cNvPr id="7" name="Header Placeholder 6"/>
          <p:cNvSpPr>
            <a:spLocks noGrp="1"/>
          </p:cNvSpPr>
          <p:nvPr>
            <p:ph type="hdr" sz="quarter" idx="12"/>
          </p:nvPr>
        </p:nvSpPr>
        <p:spPr/>
        <p:txBody>
          <a:bodyPr/>
          <a:lstStyle/>
          <a:p>
            <a:r>
              <a:rPr lang="en-AU" smtClean="0">
                <a:solidFill>
                  <a:prstClr val="black"/>
                </a:solidFill>
              </a:rPr>
              <a:t>Safewards Victoria</a:t>
            </a:r>
            <a:endParaRPr lang="en-US">
              <a:solidFill>
                <a:prstClr val="black"/>
              </a:solidFill>
            </a:endParaRPr>
          </a:p>
        </p:txBody>
      </p:sp>
      <p:sp>
        <p:nvSpPr>
          <p:cNvPr id="8" name="Footer Placeholder 7"/>
          <p:cNvSpPr>
            <a:spLocks noGrp="1"/>
          </p:cNvSpPr>
          <p:nvPr>
            <p:ph type="ftr" sz="quarter" idx="13"/>
          </p:nvPr>
        </p:nvSpPr>
        <p:spPr/>
        <p:txBody>
          <a:bodyPr/>
          <a:lstStyle/>
          <a:p>
            <a:r>
              <a:rPr lang="en-AU" smtClean="0">
                <a:solidFill>
                  <a:prstClr val="black"/>
                </a:solidFill>
              </a:rPr>
              <a:t>Trainer the Trainer  |  DAY ONE</a:t>
            </a:r>
            <a:endParaRPr lang="en-US">
              <a:solidFill>
                <a:prstClr val="black"/>
              </a:solidFill>
            </a:endParaRPr>
          </a:p>
        </p:txBody>
      </p:sp>
    </p:spTree>
    <p:extLst>
      <p:ext uri="{BB962C8B-B14F-4D97-AF65-F5344CB8AC3E}">
        <p14:creationId xmlns:p14="http://schemas.microsoft.com/office/powerpoint/2010/main" val="20498707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6ABA5400-DF66-4F89-A7F2-823F8AD0DAC4}" type="datetimeFigureOut">
              <a:rPr lang="en-AU" smtClean="0"/>
              <a:t>12/07/2017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AD403CD-6331-4930-B3A3-6269CE4249F2}" type="slidenum">
              <a:rPr lang="en-AU" smtClean="0"/>
              <a:t>‹#›</a:t>
            </a:fld>
            <a:endParaRPr lang="en-AU"/>
          </a:p>
        </p:txBody>
      </p:sp>
    </p:spTree>
    <p:extLst>
      <p:ext uri="{BB962C8B-B14F-4D97-AF65-F5344CB8AC3E}">
        <p14:creationId xmlns:p14="http://schemas.microsoft.com/office/powerpoint/2010/main" val="3674517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6ABA5400-DF66-4F89-A7F2-823F8AD0DAC4}" type="datetimeFigureOut">
              <a:rPr lang="en-AU" smtClean="0"/>
              <a:t>12/07/2017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AD403CD-6331-4930-B3A3-6269CE4249F2}" type="slidenum">
              <a:rPr lang="en-AU" smtClean="0"/>
              <a:t>‹#›</a:t>
            </a:fld>
            <a:endParaRPr lang="en-AU"/>
          </a:p>
        </p:txBody>
      </p:sp>
    </p:spTree>
    <p:extLst>
      <p:ext uri="{BB962C8B-B14F-4D97-AF65-F5344CB8AC3E}">
        <p14:creationId xmlns:p14="http://schemas.microsoft.com/office/powerpoint/2010/main" val="13189102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6ABA5400-DF66-4F89-A7F2-823F8AD0DAC4}" type="datetimeFigureOut">
              <a:rPr lang="en-AU" smtClean="0"/>
              <a:t>12/07/2017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AD403CD-6331-4930-B3A3-6269CE4249F2}" type="slidenum">
              <a:rPr lang="en-AU" smtClean="0"/>
              <a:t>‹#›</a:t>
            </a:fld>
            <a:endParaRPr lang="en-AU"/>
          </a:p>
        </p:txBody>
      </p:sp>
    </p:spTree>
    <p:extLst>
      <p:ext uri="{BB962C8B-B14F-4D97-AF65-F5344CB8AC3E}">
        <p14:creationId xmlns:p14="http://schemas.microsoft.com/office/powerpoint/2010/main" val="1941545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p:bg>
      <p:bgPr>
        <a:blipFill dpi="0" rotWithShape="0">
          <a:blip r:embed="rId2" cstate="print">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40000" y="248093"/>
            <a:ext cx="6513072" cy="1577163"/>
          </a:xfrm>
        </p:spPr>
        <p:txBody>
          <a:bodyPr anchor="b">
            <a:noAutofit/>
          </a:bodyPr>
          <a:lstStyle>
            <a:lvl1pPr>
              <a:defRPr sz="3200" baseline="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40000" y="2291907"/>
            <a:ext cx="7171440" cy="3153320"/>
          </a:xfrm>
        </p:spPr>
        <p:txBody>
          <a:bodyPr>
            <a:noAutofit/>
          </a:bodyPr>
          <a:lstStyle>
            <a:lvl1pPr marL="0" indent="0" algn="l">
              <a:buNone/>
              <a:defRPr sz="2200" b="0" baseline="0">
                <a:solidFill>
                  <a:srgbClr val="FFFFFF"/>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dirty="0"/>
          </a:p>
        </p:txBody>
      </p:sp>
    </p:spTree>
    <p:extLst>
      <p:ext uri="{BB962C8B-B14F-4D97-AF65-F5344CB8AC3E}">
        <p14:creationId xmlns:p14="http://schemas.microsoft.com/office/powerpoint/2010/main" val="363620991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od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ct val="110000"/>
              </a:lnSpc>
              <a:defRPr sz="2800" baseline="0">
                <a:solidFill>
                  <a:srgbClr val="FFFFFF"/>
                </a:solidFill>
                <a:latin typeface="+mn-lt"/>
              </a:defRPr>
            </a:lvl1pPr>
          </a:lstStyle>
          <a:p>
            <a:r>
              <a:rPr lang="en-US" dirty="0" smtClean="0"/>
              <a:t>Click to edit Master title style</a:t>
            </a:r>
            <a:endParaRPr lang="en-US" dirty="0"/>
          </a:p>
        </p:txBody>
      </p:sp>
      <p:sp>
        <p:nvSpPr>
          <p:cNvPr id="3" name="Content Placeholder 2"/>
          <p:cNvSpPr>
            <a:spLocks noGrp="1"/>
          </p:cNvSpPr>
          <p:nvPr>
            <p:ph idx="1" hasCustomPrompt="1"/>
          </p:nvPr>
        </p:nvSpPr>
        <p:spPr>
          <a:xfrm>
            <a:off x="539750" y="1619250"/>
            <a:ext cx="8243888" cy="4854797"/>
          </a:xfrm>
        </p:spPr>
        <p:txBody>
          <a:bodyPr/>
          <a:lstStyle>
            <a:lvl1pPr marL="0" indent="0">
              <a:lnSpc>
                <a:spcPct val="110000"/>
              </a:lnSpc>
              <a:defRPr baseline="0"/>
            </a:lvl1pPr>
            <a:lvl2pPr marL="0" indent="0">
              <a:lnSpc>
                <a:spcPct val="110000"/>
              </a:lnSpc>
              <a:defRPr sz="2400"/>
            </a:lvl2pPr>
            <a:lvl3pPr marL="252000" indent="-252000">
              <a:lnSpc>
                <a:spcPct val="110000"/>
              </a:lnSpc>
              <a:defRPr/>
            </a:lvl3pPr>
            <a:lvl4pPr marL="504000" indent="-252000">
              <a:lnSpc>
                <a:spcPct val="110000"/>
              </a:lnSpc>
              <a:defRPr/>
            </a:lvl4pPr>
            <a:lvl5pPr>
              <a:lnSpc>
                <a:spcPct val="110000"/>
              </a:lnSpc>
              <a:defRPr/>
            </a:lvl5pPr>
          </a:lstStyle>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AADF35C5-1E44-42CA-BEAE-274040096FBD}" type="datetime4">
              <a:rPr lang="en-AU">
                <a:solidFill>
                  <a:prstClr val="black">
                    <a:lumMod val="65000"/>
                    <a:lumOff val="35000"/>
                  </a:prstClr>
                </a:solidFill>
              </a:rPr>
              <a:pPr>
                <a:defRPr/>
              </a:pPr>
              <a:t>12 July 2017</a:t>
            </a:fld>
            <a:endParaRPr lang="en-AU">
              <a:solidFill>
                <a:prstClr val="black">
                  <a:lumMod val="65000"/>
                  <a:lumOff val="3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AU">
              <a:solidFill>
                <a:prstClr val="black">
                  <a:lumMod val="65000"/>
                  <a:lumOff val="35000"/>
                </a:prstClr>
              </a:solidFill>
            </a:endParaRPr>
          </a:p>
        </p:txBody>
      </p:sp>
      <p:sp>
        <p:nvSpPr>
          <p:cNvPr id="6" name="Slide Number Placeholder 5"/>
          <p:cNvSpPr>
            <a:spLocks noGrp="1"/>
          </p:cNvSpPr>
          <p:nvPr>
            <p:ph type="sldNum" sz="quarter" idx="12"/>
          </p:nvPr>
        </p:nvSpPr>
        <p:spPr>
          <a:xfrm>
            <a:off x="8243888" y="6480175"/>
            <a:ext cx="539750" cy="374650"/>
          </a:xfrm>
        </p:spPr>
        <p:txBody>
          <a:bodyPr/>
          <a:lstStyle>
            <a:lvl1pPr>
              <a:defRPr/>
            </a:lvl1pPr>
          </a:lstStyle>
          <a:p>
            <a:fld id="{13AD17F4-7BD6-42C3-BD60-8F88F6FBC241}" type="slidenum">
              <a:rPr lang="en-AU" altLang="en-US"/>
              <a:pPr/>
              <a:t>‹#›</a:t>
            </a:fld>
            <a:endParaRPr lang="en-AU" altLang="en-US"/>
          </a:p>
        </p:txBody>
      </p:sp>
    </p:spTree>
    <p:extLst>
      <p:ext uri="{BB962C8B-B14F-4D97-AF65-F5344CB8AC3E}">
        <p14:creationId xmlns:p14="http://schemas.microsoft.com/office/powerpoint/2010/main" val="28627686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D502F6-430B-F348-AE16-EF6EFB154292}" type="datetimeFigureOut">
              <a:rPr lang="en-US" smtClean="0">
                <a:solidFill>
                  <a:prstClr val="black">
                    <a:lumMod val="65000"/>
                    <a:lumOff val="35000"/>
                  </a:prstClr>
                </a:solidFill>
              </a:rPr>
              <a:pPr/>
              <a:t>7/12/2017</a:t>
            </a:fld>
            <a:endParaRPr lang="en-US">
              <a:solidFill>
                <a:prstClr val="black">
                  <a:lumMod val="65000"/>
                  <a:lumOff val="35000"/>
                </a:prstClr>
              </a:solidFill>
            </a:endParaRPr>
          </a:p>
        </p:txBody>
      </p:sp>
      <p:sp>
        <p:nvSpPr>
          <p:cNvPr id="3" name="Footer Placeholder 2"/>
          <p:cNvSpPr>
            <a:spLocks noGrp="1"/>
          </p:cNvSpPr>
          <p:nvPr>
            <p:ph type="ftr" sz="quarter" idx="11"/>
          </p:nvPr>
        </p:nvSpPr>
        <p:spPr/>
        <p:txBody>
          <a:bodyPr/>
          <a:lstStyle/>
          <a:p>
            <a:endParaRPr lang="en-US">
              <a:solidFill>
                <a:prstClr val="black">
                  <a:lumMod val="65000"/>
                  <a:lumOff val="35000"/>
                </a:prstClr>
              </a:solidFill>
            </a:endParaRPr>
          </a:p>
        </p:txBody>
      </p:sp>
      <p:sp>
        <p:nvSpPr>
          <p:cNvPr id="4" name="Slide Number Placeholder 3"/>
          <p:cNvSpPr>
            <a:spLocks noGrp="1"/>
          </p:cNvSpPr>
          <p:nvPr>
            <p:ph type="sldNum" sz="quarter" idx="12"/>
          </p:nvPr>
        </p:nvSpPr>
        <p:spPr/>
        <p:txBody>
          <a:bodyPr/>
          <a:lstStyle/>
          <a:p>
            <a:fld id="{CC762A7C-22EF-5B46-B9BB-C675EC5F4132}" type="slidenum">
              <a:rPr lang="en-US" smtClean="0"/>
              <a:pPr/>
              <a:t>‹#›</a:t>
            </a:fld>
            <a:endParaRPr lang="en-US"/>
          </a:p>
        </p:txBody>
      </p:sp>
    </p:spTree>
    <p:extLst>
      <p:ext uri="{BB962C8B-B14F-4D97-AF65-F5344CB8AC3E}">
        <p14:creationId xmlns:p14="http://schemas.microsoft.com/office/powerpoint/2010/main" val="16831782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p:bg>
      <p:bgPr>
        <a:blipFill dpi="0" rotWithShape="0">
          <a:blip r:embed="rId2" cstate="print">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40000" y="248093"/>
            <a:ext cx="6513072" cy="1577163"/>
          </a:xfrm>
        </p:spPr>
        <p:txBody>
          <a:bodyPr anchor="b">
            <a:noAutofit/>
          </a:bodyPr>
          <a:lstStyle>
            <a:lvl1pPr>
              <a:defRPr sz="3200" baseline="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40000" y="2291907"/>
            <a:ext cx="7171440" cy="3153320"/>
          </a:xfrm>
        </p:spPr>
        <p:txBody>
          <a:bodyPr>
            <a:noAutofit/>
          </a:bodyPr>
          <a:lstStyle>
            <a:lvl1pPr marL="0" indent="0" algn="l">
              <a:buNone/>
              <a:defRPr sz="2200" b="0" baseline="0">
                <a:solidFill>
                  <a:srgbClr val="FFFFFF"/>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dirty="0"/>
          </a:p>
        </p:txBody>
      </p:sp>
    </p:spTree>
    <p:extLst>
      <p:ext uri="{BB962C8B-B14F-4D97-AF65-F5344CB8AC3E}">
        <p14:creationId xmlns:p14="http://schemas.microsoft.com/office/powerpoint/2010/main" val="1788688381"/>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Bod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ct val="110000"/>
              </a:lnSpc>
              <a:defRPr sz="2800" baseline="0">
                <a:solidFill>
                  <a:srgbClr val="FFFFFF"/>
                </a:solidFill>
                <a:latin typeface="+mn-lt"/>
              </a:defRPr>
            </a:lvl1pPr>
          </a:lstStyle>
          <a:p>
            <a:r>
              <a:rPr lang="en-US" dirty="0" smtClean="0"/>
              <a:t>Click to edit Master title style</a:t>
            </a:r>
            <a:endParaRPr lang="en-US" dirty="0"/>
          </a:p>
        </p:txBody>
      </p:sp>
      <p:sp>
        <p:nvSpPr>
          <p:cNvPr id="3" name="Content Placeholder 2"/>
          <p:cNvSpPr>
            <a:spLocks noGrp="1"/>
          </p:cNvSpPr>
          <p:nvPr>
            <p:ph idx="1" hasCustomPrompt="1"/>
          </p:nvPr>
        </p:nvSpPr>
        <p:spPr>
          <a:xfrm>
            <a:off x="539750" y="1619250"/>
            <a:ext cx="8243888" cy="4854797"/>
          </a:xfrm>
        </p:spPr>
        <p:txBody>
          <a:bodyPr/>
          <a:lstStyle>
            <a:lvl1pPr marL="0" indent="0">
              <a:lnSpc>
                <a:spcPct val="110000"/>
              </a:lnSpc>
              <a:defRPr baseline="0"/>
            </a:lvl1pPr>
            <a:lvl2pPr marL="0" indent="0">
              <a:lnSpc>
                <a:spcPct val="110000"/>
              </a:lnSpc>
              <a:defRPr sz="2400"/>
            </a:lvl2pPr>
            <a:lvl3pPr marL="252000" indent="-252000">
              <a:lnSpc>
                <a:spcPct val="110000"/>
              </a:lnSpc>
              <a:defRPr/>
            </a:lvl3pPr>
            <a:lvl4pPr marL="504000" indent="-252000">
              <a:lnSpc>
                <a:spcPct val="110000"/>
              </a:lnSpc>
              <a:defRPr/>
            </a:lvl4pPr>
            <a:lvl5pPr>
              <a:lnSpc>
                <a:spcPct val="110000"/>
              </a:lnSpc>
              <a:defRPr/>
            </a:lvl5pPr>
          </a:lstStyle>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AADF35C5-1E44-42CA-BEAE-274040096FBD}" type="datetime4">
              <a:rPr lang="en-AU">
                <a:solidFill>
                  <a:prstClr val="black">
                    <a:lumMod val="65000"/>
                    <a:lumOff val="35000"/>
                  </a:prstClr>
                </a:solidFill>
              </a:rPr>
              <a:pPr>
                <a:defRPr/>
              </a:pPr>
              <a:t>12 July 2017</a:t>
            </a:fld>
            <a:endParaRPr lang="en-AU">
              <a:solidFill>
                <a:prstClr val="black">
                  <a:lumMod val="65000"/>
                  <a:lumOff val="3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AU">
              <a:solidFill>
                <a:prstClr val="black">
                  <a:lumMod val="65000"/>
                  <a:lumOff val="35000"/>
                </a:prstClr>
              </a:solidFill>
            </a:endParaRPr>
          </a:p>
        </p:txBody>
      </p:sp>
      <p:sp>
        <p:nvSpPr>
          <p:cNvPr id="6" name="Slide Number Placeholder 5"/>
          <p:cNvSpPr>
            <a:spLocks noGrp="1"/>
          </p:cNvSpPr>
          <p:nvPr>
            <p:ph type="sldNum" sz="quarter" idx="12"/>
          </p:nvPr>
        </p:nvSpPr>
        <p:spPr>
          <a:xfrm>
            <a:off x="8243888" y="6480175"/>
            <a:ext cx="539750" cy="374650"/>
          </a:xfrm>
        </p:spPr>
        <p:txBody>
          <a:bodyPr/>
          <a:lstStyle>
            <a:lvl1pPr>
              <a:defRPr/>
            </a:lvl1pPr>
          </a:lstStyle>
          <a:p>
            <a:fld id="{13AD17F4-7BD6-42C3-BD60-8F88F6FBC241}" type="slidenum">
              <a:rPr lang="en-AU" altLang="en-US"/>
              <a:pPr/>
              <a:t>‹#›</a:t>
            </a:fld>
            <a:endParaRPr lang="en-AU" altLang="en-US"/>
          </a:p>
        </p:txBody>
      </p:sp>
    </p:spTree>
    <p:extLst>
      <p:ext uri="{BB962C8B-B14F-4D97-AF65-F5344CB8AC3E}">
        <p14:creationId xmlns:p14="http://schemas.microsoft.com/office/powerpoint/2010/main" val="35668543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p:bg>
      <p:bgPr>
        <a:blipFill dpi="0" rotWithShape="0">
          <a:blip r:embed="rId2" cstate="print">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40000" y="248096"/>
            <a:ext cx="6513072" cy="1577163"/>
          </a:xfrm>
        </p:spPr>
        <p:txBody>
          <a:bodyPr anchor="b">
            <a:noAutofit/>
          </a:bodyPr>
          <a:lstStyle>
            <a:lvl1pPr>
              <a:defRPr sz="3200" baseline="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40000" y="2291907"/>
            <a:ext cx="7171440" cy="3153320"/>
          </a:xfrm>
        </p:spPr>
        <p:txBody>
          <a:bodyPr>
            <a:noAutofit/>
          </a:bodyPr>
          <a:lstStyle>
            <a:lvl1pPr marL="0" indent="0" algn="l">
              <a:buNone/>
              <a:defRPr sz="2200" b="0" baseline="0">
                <a:solidFill>
                  <a:srgbClr val="FFFFFF"/>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dirty="0"/>
          </a:p>
        </p:txBody>
      </p:sp>
    </p:spTree>
    <p:extLst>
      <p:ext uri="{BB962C8B-B14F-4D97-AF65-F5344CB8AC3E}">
        <p14:creationId xmlns:p14="http://schemas.microsoft.com/office/powerpoint/2010/main" val="2468345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Bod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ct val="110000"/>
              </a:lnSpc>
              <a:defRPr sz="2800" baseline="0">
                <a:solidFill>
                  <a:srgbClr val="FFFFFF"/>
                </a:solidFill>
                <a:latin typeface="+mn-lt"/>
              </a:defRPr>
            </a:lvl1pPr>
          </a:lstStyle>
          <a:p>
            <a:r>
              <a:rPr lang="en-US" dirty="0" smtClean="0"/>
              <a:t>Click to edit Master title style</a:t>
            </a:r>
            <a:endParaRPr lang="en-US" dirty="0"/>
          </a:p>
        </p:txBody>
      </p:sp>
      <p:sp>
        <p:nvSpPr>
          <p:cNvPr id="3" name="Content Placeholder 2"/>
          <p:cNvSpPr>
            <a:spLocks noGrp="1"/>
          </p:cNvSpPr>
          <p:nvPr>
            <p:ph idx="1"/>
          </p:nvPr>
        </p:nvSpPr>
        <p:spPr>
          <a:xfrm>
            <a:off x="539751" y="1619252"/>
            <a:ext cx="8243888" cy="4854797"/>
          </a:xfrm>
        </p:spPr>
        <p:txBody>
          <a:bodyPr/>
          <a:lstStyle>
            <a:lvl1pPr marL="0" indent="0">
              <a:lnSpc>
                <a:spcPct val="110000"/>
              </a:lnSpc>
              <a:defRPr baseline="0"/>
            </a:lvl1pPr>
            <a:lvl2pPr marL="0" indent="0">
              <a:lnSpc>
                <a:spcPct val="110000"/>
              </a:lnSpc>
              <a:defRPr sz="2400"/>
            </a:lvl2pPr>
            <a:lvl3pPr marL="252000" indent="-252000">
              <a:lnSpc>
                <a:spcPct val="110000"/>
              </a:lnSpc>
              <a:defRPr/>
            </a:lvl3pPr>
            <a:lvl4pPr marL="504000" indent="-252000">
              <a:lnSpc>
                <a:spcPct val="110000"/>
              </a:lnSpc>
              <a:defRPr/>
            </a:lvl4pPr>
            <a:lvl5pPr>
              <a:lnSpc>
                <a:spcPct val="11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Date Placeholder 3"/>
          <p:cNvSpPr>
            <a:spLocks noGrp="1"/>
          </p:cNvSpPr>
          <p:nvPr>
            <p:ph type="dt" sz="half" idx="10"/>
          </p:nvPr>
        </p:nvSpPr>
        <p:spPr/>
        <p:txBody>
          <a:bodyPr/>
          <a:lstStyle>
            <a:lvl1pPr>
              <a:defRPr>
                <a:ea typeface="MS PGothic" pitchFamily="34" charset="-128"/>
              </a:defRPr>
            </a:lvl1pPr>
          </a:lstStyle>
          <a:p>
            <a:pPr>
              <a:defRPr/>
            </a:pPr>
            <a:fld id="{B82E3B98-770E-4BF1-B6F5-851368248C53}" type="datetime4">
              <a:rPr lang="en-AU"/>
              <a:pPr>
                <a:defRPr/>
              </a:pPr>
              <a:t>12 July 2017</a:t>
            </a:fld>
            <a:endParaRPr lang="en-AU"/>
          </a:p>
        </p:txBody>
      </p:sp>
      <p:sp>
        <p:nvSpPr>
          <p:cNvPr id="5" name="Footer Placeholder 4"/>
          <p:cNvSpPr>
            <a:spLocks noGrp="1"/>
          </p:cNvSpPr>
          <p:nvPr>
            <p:ph type="ftr" sz="quarter" idx="11"/>
          </p:nvPr>
        </p:nvSpPr>
        <p:spPr/>
        <p:txBody>
          <a:bodyPr/>
          <a:lstStyle>
            <a:lvl1pPr>
              <a:defRPr>
                <a:ea typeface="MS PGothic" pitchFamily="34" charset="-128"/>
              </a:defRPr>
            </a:lvl1pPr>
          </a:lstStyle>
          <a:p>
            <a:pPr>
              <a:defRPr/>
            </a:pPr>
            <a:endParaRPr lang="en-AU"/>
          </a:p>
        </p:txBody>
      </p:sp>
      <p:sp>
        <p:nvSpPr>
          <p:cNvPr id="6" name="Slide Number Placeholder 5"/>
          <p:cNvSpPr>
            <a:spLocks noGrp="1"/>
          </p:cNvSpPr>
          <p:nvPr>
            <p:ph type="sldNum" sz="quarter" idx="12"/>
          </p:nvPr>
        </p:nvSpPr>
        <p:spPr>
          <a:xfrm>
            <a:off x="8243888" y="6480175"/>
            <a:ext cx="539750" cy="374650"/>
          </a:xfrm>
        </p:spPr>
        <p:txBody>
          <a:bodyPr/>
          <a:lstStyle>
            <a:lvl1pPr>
              <a:defRPr>
                <a:latin typeface="Calibri" pitchFamily="34" charset="0"/>
                <a:ea typeface="MS PGothic" pitchFamily="34" charset="-128"/>
              </a:defRPr>
            </a:lvl1pPr>
          </a:lstStyle>
          <a:p>
            <a:pPr>
              <a:defRPr/>
            </a:pPr>
            <a:fld id="{A1F8DEE2-6A54-4A32-A37C-D65353CBF80E}" type="slidenum">
              <a:rPr lang="en-AU" altLang="en-US"/>
              <a:pPr>
                <a:defRPr/>
              </a:pPr>
              <a:t>‹#›</a:t>
            </a:fld>
            <a:endParaRPr lang="en-AU" altLang="en-US"/>
          </a:p>
        </p:txBody>
      </p:sp>
    </p:spTree>
    <p:extLst>
      <p:ext uri="{BB962C8B-B14F-4D97-AF65-F5344CB8AC3E}">
        <p14:creationId xmlns:p14="http://schemas.microsoft.com/office/powerpoint/2010/main" val="2565797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6ABA5400-DF66-4F89-A7F2-823F8AD0DAC4}" type="datetimeFigureOut">
              <a:rPr lang="en-AU" smtClean="0"/>
              <a:t>12/07/2017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AD403CD-6331-4930-B3A3-6269CE4249F2}" type="slidenum">
              <a:rPr lang="en-AU" smtClean="0"/>
              <a:t>‹#›</a:t>
            </a:fld>
            <a:endParaRPr lang="en-AU"/>
          </a:p>
        </p:txBody>
      </p:sp>
    </p:spTree>
    <p:extLst>
      <p:ext uri="{BB962C8B-B14F-4D97-AF65-F5344CB8AC3E}">
        <p14:creationId xmlns:p14="http://schemas.microsoft.com/office/powerpoint/2010/main" val="19697571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ABA5400-DF66-4F89-A7F2-823F8AD0DAC4}" type="datetimeFigureOut">
              <a:rPr lang="en-AU" smtClean="0"/>
              <a:t>12/07/2017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AD403CD-6331-4930-B3A3-6269CE4249F2}" type="slidenum">
              <a:rPr lang="en-AU" smtClean="0"/>
              <a:t>‹#›</a:t>
            </a:fld>
            <a:endParaRPr lang="en-AU"/>
          </a:p>
        </p:txBody>
      </p:sp>
    </p:spTree>
    <p:extLst>
      <p:ext uri="{BB962C8B-B14F-4D97-AF65-F5344CB8AC3E}">
        <p14:creationId xmlns:p14="http://schemas.microsoft.com/office/powerpoint/2010/main" val="7641629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6ABA5400-DF66-4F89-A7F2-823F8AD0DAC4}" type="datetimeFigureOut">
              <a:rPr lang="en-AU" smtClean="0"/>
              <a:t>12/07/2017</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BAD403CD-6331-4930-B3A3-6269CE4249F2}" type="slidenum">
              <a:rPr lang="en-AU" smtClean="0"/>
              <a:t>‹#›</a:t>
            </a:fld>
            <a:endParaRPr lang="en-AU"/>
          </a:p>
        </p:txBody>
      </p:sp>
    </p:spTree>
    <p:extLst>
      <p:ext uri="{BB962C8B-B14F-4D97-AF65-F5344CB8AC3E}">
        <p14:creationId xmlns:p14="http://schemas.microsoft.com/office/powerpoint/2010/main" val="32566219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6ABA5400-DF66-4F89-A7F2-823F8AD0DAC4}" type="datetimeFigureOut">
              <a:rPr lang="en-AU" smtClean="0"/>
              <a:t>12/07/2017</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BAD403CD-6331-4930-B3A3-6269CE4249F2}" type="slidenum">
              <a:rPr lang="en-AU" smtClean="0"/>
              <a:t>‹#›</a:t>
            </a:fld>
            <a:endParaRPr lang="en-AU"/>
          </a:p>
        </p:txBody>
      </p:sp>
    </p:spTree>
    <p:extLst>
      <p:ext uri="{BB962C8B-B14F-4D97-AF65-F5344CB8AC3E}">
        <p14:creationId xmlns:p14="http://schemas.microsoft.com/office/powerpoint/2010/main" val="24734722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6ABA5400-DF66-4F89-A7F2-823F8AD0DAC4}" type="datetimeFigureOut">
              <a:rPr lang="en-AU" smtClean="0"/>
              <a:t>12/07/2017</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BAD403CD-6331-4930-B3A3-6269CE4249F2}" type="slidenum">
              <a:rPr lang="en-AU" smtClean="0"/>
              <a:t>‹#›</a:t>
            </a:fld>
            <a:endParaRPr lang="en-AU"/>
          </a:p>
        </p:txBody>
      </p:sp>
    </p:spTree>
    <p:extLst>
      <p:ext uri="{BB962C8B-B14F-4D97-AF65-F5344CB8AC3E}">
        <p14:creationId xmlns:p14="http://schemas.microsoft.com/office/powerpoint/2010/main" val="2165509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BA5400-DF66-4F89-A7F2-823F8AD0DAC4}" type="datetimeFigureOut">
              <a:rPr lang="en-AU" smtClean="0"/>
              <a:t>12/07/2017</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BAD403CD-6331-4930-B3A3-6269CE4249F2}" type="slidenum">
              <a:rPr lang="en-AU" smtClean="0"/>
              <a:t>‹#›</a:t>
            </a:fld>
            <a:endParaRPr lang="en-AU"/>
          </a:p>
        </p:txBody>
      </p:sp>
    </p:spTree>
    <p:extLst>
      <p:ext uri="{BB962C8B-B14F-4D97-AF65-F5344CB8AC3E}">
        <p14:creationId xmlns:p14="http://schemas.microsoft.com/office/powerpoint/2010/main" val="20757889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BA5400-DF66-4F89-A7F2-823F8AD0DAC4}" type="datetimeFigureOut">
              <a:rPr lang="en-AU" smtClean="0"/>
              <a:t>12/07/2017</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BAD403CD-6331-4930-B3A3-6269CE4249F2}" type="slidenum">
              <a:rPr lang="en-AU" smtClean="0"/>
              <a:t>‹#›</a:t>
            </a:fld>
            <a:endParaRPr lang="en-AU"/>
          </a:p>
        </p:txBody>
      </p:sp>
    </p:spTree>
    <p:extLst>
      <p:ext uri="{BB962C8B-B14F-4D97-AF65-F5344CB8AC3E}">
        <p14:creationId xmlns:p14="http://schemas.microsoft.com/office/powerpoint/2010/main" val="42930293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BA5400-DF66-4F89-A7F2-823F8AD0DAC4}" type="datetimeFigureOut">
              <a:rPr lang="en-AU" smtClean="0"/>
              <a:t>12/07/2017</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BAD403CD-6331-4930-B3A3-6269CE4249F2}" type="slidenum">
              <a:rPr lang="en-AU" smtClean="0"/>
              <a:t>‹#›</a:t>
            </a:fld>
            <a:endParaRPr lang="en-AU"/>
          </a:p>
        </p:txBody>
      </p:sp>
    </p:spTree>
    <p:extLst>
      <p:ext uri="{BB962C8B-B14F-4D97-AF65-F5344CB8AC3E}">
        <p14:creationId xmlns:p14="http://schemas.microsoft.com/office/powerpoint/2010/main" val="33451301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image" Target="../media/image1.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 Id="rId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8.xml"/><Relationship Id="rId1" Type="http://schemas.openxmlformats.org/officeDocument/2006/relationships/slideLayout" Target="../slideLayouts/slideLayout17.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BA5400-DF66-4F89-A7F2-823F8AD0DAC4}" type="datetimeFigureOut">
              <a:rPr lang="en-AU" smtClean="0"/>
              <a:t>12/07/2017</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D403CD-6331-4930-B3A3-6269CE4249F2}" type="slidenum">
              <a:rPr lang="en-AU" smtClean="0"/>
              <a:t>‹#›</a:t>
            </a:fld>
            <a:endParaRPr lang="en-AU"/>
          </a:p>
        </p:txBody>
      </p:sp>
    </p:spTree>
    <p:extLst>
      <p:ext uri="{BB962C8B-B14F-4D97-AF65-F5344CB8AC3E}">
        <p14:creationId xmlns:p14="http://schemas.microsoft.com/office/powerpoint/2010/main" val="10399048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5" cstate="print">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539750" y="269875"/>
            <a:ext cx="7199313"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altLang="en-US" dirty="0" smtClean="0"/>
              <a:t>Click to edit Master title style</a:t>
            </a:r>
          </a:p>
        </p:txBody>
      </p:sp>
      <p:sp>
        <p:nvSpPr>
          <p:cNvPr id="1027" name="Text Placeholder 2"/>
          <p:cNvSpPr>
            <a:spLocks noGrp="1"/>
          </p:cNvSpPr>
          <p:nvPr>
            <p:ph type="body" idx="1"/>
          </p:nvPr>
        </p:nvSpPr>
        <p:spPr bwMode="auto">
          <a:xfrm>
            <a:off x="539750" y="1619250"/>
            <a:ext cx="8243888" cy="450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2" name="Date Placeholder 1"/>
          <p:cNvSpPr>
            <a:spLocks noGrp="1"/>
          </p:cNvSpPr>
          <p:nvPr>
            <p:ph type="dt" sz="half" idx="2"/>
          </p:nvPr>
        </p:nvSpPr>
        <p:spPr>
          <a:xfrm>
            <a:off x="6119813" y="6480175"/>
            <a:ext cx="1800225" cy="374650"/>
          </a:xfrm>
          <a:prstGeom prst="rect">
            <a:avLst/>
          </a:prstGeom>
        </p:spPr>
        <p:txBody>
          <a:bodyPr vert="horz" lIns="0" tIns="0" rIns="0" bIns="0" rtlCol="0" anchor="t" anchorCtr="0"/>
          <a:lstStyle>
            <a:lvl1pPr algn="r">
              <a:defRPr sz="1200">
                <a:solidFill>
                  <a:schemeClr val="tx1">
                    <a:lumMod val="65000"/>
                    <a:lumOff val="35000"/>
                  </a:schemeClr>
                </a:solidFill>
                <a:latin typeface="Arial" panose="020B0604020202020204" pitchFamily="34" charset="0"/>
              </a:defRPr>
            </a:lvl1pPr>
          </a:lstStyle>
          <a:p>
            <a:pPr defTabSz="457200" eaLnBrk="0" fontAlgn="base" hangingPunct="0">
              <a:spcBef>
                <a:spcPct val="0"/>
              </a:spcBef>
              <a:spcAft>
                <a:spcPct val="0"/>
              </a:spcAft>
              <a:defRPr/>
            </a:pPr>
            <a:fld id="{8D2CEFD0-0AD8-4D3F-B61B-66A7D6CC77FF}" type="datetime4">
              <a:rPr lang="en-AU">
                <a:solidFill>
                  <a:prstClr val="black">
                    <a:lumMod val="65000"/>
                    <a:lumOff val="35000"/>
                  </a:prstClr>
                </a:solidFill>
                <a:ea typeface="ＭＳ Ｐゴシック" pitchFamily="34" charset="-128"/>
              </a:rPr>
              <a:pPr defTabSz="457200" eaLnBrk="0" fontAlgn="base" hangingPunct="0">
                <a:spcBef>
                  <a:spcPct val="0"/>
                </a:spcBef>
                <a:spcAft>
                  <a:spcPct val="0"/>
                </a:spcAft>
                <a:defRPr/>
              </a:pPr>
              <a:t>12 July 2017</a:t>
            </a:fld>
            <a:endParaRPr lang="en-AU">
              <a:solidFill>
                <a:prstClr val="black">
                  <a:lumMod val="65000"/>
                  <a:lumOff val="35000"/>
                </a:prstClr>
              </a:solidFill>
              <a:ea typeface="ＭＳ Ｐゴシック" pitchFamily="34" charset="-128"/>
            </a:endParaRPr>
          </a:p>
        </p:txBody>
      </p:sp>
      <p:sp>
        <p:nvSpPr>
          <p:cNvPr id="3" name="Footer Placeholder 2"/>
          <p:cNvSpPr>
            <a:spLocks noGrp="1"/>
          </p:cNvSpPr>
          <p:nvPr>
            <p:ph type="ftr" sz="quarter" idx="3"/>
          </p:nvPr>
        </p:nvSpPr>
        <p:spPr>
          <a:xfrm>
            <a:off x="539750" y="6480175"/>
            <a:ext cx="5400675" cy="374650"/>
          </a:xfrm>
          <a:prstGeom prst="rect">
            <a:avLst/>
          </a:prstGeom>
        </p:spPr>
        <p:txBody>
          <a:bodyPr vert="horz" lIns="0" tIns="0" rIns="0" bIns="0" rtlCol="0" anchor="t" anchorCtr="0"/>
          <a:lstStyle>
            <a:lvl1pPr algn="l">
              <a:defRPr sz="1200">
                <a:solidFill>
                  <a:schemeClr val="tx1">
                    <a:lumMod val="65000"/>
                    <a:lumOff val="35000"/>
                  </a:schemeClr>
                </a:solidFill>
                <a:latin typeface="Arial" panose="020B0604020202020204" pitchFamily="34" charset="0"/>
              </a:defRPr>
            </a:lvl1pPr>
          </a:lstStyle>
          <a:p>
            <a:pPr defTabSz="457200" eaLnBrk="0" fontAlgn="base" hangingPunct="0">
              <a:spcBef>
                <a:spcPct val="0"/>
              </a:spcBef>
              <a:spcAft>
                <a:spcPct val="0"/>
              </a:spcAft>
              <a:defRPr/>
            </a:pPr>
            <a:endParaRPr lang="en-AU">
              <a:solidFill>
                <a:prstClr val="black">
                  <a:lumMod val="65000"/>
                  <a:lumOff val="35000"/>
                </a:prstClr>
              </a:solidFill>
              <a:ea typeface="ＭＳ Ｐゴシック" pitchFamily="34" charset="-128"/>
            </a:endParaRPr>
          </a:p>
        </p:txBody>
      </p:sp>
      <p:sp>
        <p:nvSpPr>
          <p:cNvPr id="4" name="Slide Number Placeholder 3"/>
          <p:cNvSpPr>
            <a:spLocks noGrp="1"/>
          </p:cNvSpPr>
          <p:nvPr>
            <p:ph type="sldNum" sz="quarter" idx="4"/>
          </p:nvPr>
        </p:nvSpPr>
        <p:spPr>
          <a:xfrm>
            <a:off x="8243888" y="6486525"/>
            <a:ext cx="539750" cy="374650"/>
          </a:xfrm>
          <a:prstGeom prst="rect">
            <a:avLst/>
          </a:prstGeom>
        </p:spPr>
        <p:txBody>
          <a:bodyPr vert="horz" wrap="square" lIns="0" tIns="0" rIns="0" bIns="0" numCol="1" anchor="t" anchorCtr="0" compatLnSpc="1">
            <a:prstTxWarp prst="textNoShape">
              <a:avLst/>
            </a:prstTxWarp>
          </a:bodyPr>
          <a:lstStyle>
            <a:lvl1pPr algn="r">
              <a:defRPr sz="1200">
                <a:solidFill>
                  <a:srgbClr val="595959"/>
                </a:solidFill>
              </a:defRPr>
            </a:lvl1pPr>
          </a:lstStyle>
          <a:p>
            <a:pPr defTabSz="457200" eaLnBrk="0" fontAlgn="base" hangingPunct="0">
              <a:spcBef>
                <a:spcPct val="0"/>
              </a:spcBef>
              <a:spcAft>
                <a:spcPct val="0"/>
              </a:spcAft>
            </a:pPr>
            <a:fld id="{6D890775-0703-400C-AED1-1D3BAE3D0DCB}" type="slidenum">
              <a:rPr lang="en-AU" altLang="en-US" smtClean="0">
                <a:ea typeface="ＭＳ Ｐゴシック" pitchFamily="34" charset="-128"/>
              </a:rPr>
              <a:pPr defTabSz="457200" eaLnBrk="0" fontAlgn="base" hangingPunct="0">
                <a:spcBef>
                  <a:spcPct val="0"/>
                </a:spcBef>
                <a:spcAft>
                  <a:spcPct val="0"/>
                </a:spcAft>
              </a:pPr>
              <a:t>‹#›</a:t>
            </a:fld>
            <a:endParaRPr lang="en-AU" altLang="en-US" smtClean="0">
              <a:ea typeface="ＭＳ Ｐゴシック" pitchFamily="34" charset="-128"/>
            </a:endParaRPr>
          </a:p>
        </p:txBody>
      </p:sp>
    </p:spTree>
    <p:extLst>
      <p:ext uri="{BB962C8B-B14F-4D97-AF65-F5344CB8AC3E}">
        <p14:creationId xmlns:p14="http://schemas.microsoft.com/office/powerpoint/2010/main" val="3302300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iming>
    <p:tnLst>
      <p:par>
        <p:cTn id="1" dur="indefinite" restart="never" nodeType="tmRoot"/>
      </p:par>
    </p:tnLst>
  </p:timing>
  <p:hf sldNum="0" hdr="0" ftr="0" dt="0"/>
  <p:txStyles>
    <p:titleStyle>
      <a:lvl1pPr algn="l" defTabSz="457200" rtl="0" eaLnBrk="1" fontAlgn="base" hangingPunct="1">
        <a:spcBef>
          <a:spcPct val="0"/>
        </a:spcBef>
        <a:spcAft>
          <a:spcPct val="0"/>
        </a:spcAft>
        <a:defRPr sz="2400" kern="1200">
          <a:solidFill>
            <a:schemeClr val="bg1"/>
          </a:solidFill>
          <a:latin typeface="Arial"/>
          <a:ea typeface="ＭＳ Ｐゴシック" charset="0"/>
          <a:cs typeface="Arial"/>
        </a:defRPr>
      </a:lvl1pPr>
      <a:lvl2pPr algn="l" defTabSz="457200" rtl="0" eaLnBrk="1" fontAlgn="base" hangingPunct="1">
        <a:spcBef>
          <a:spcPct val="0"/>
        </a:spcBef>
        <a:spcAft>
          <a:spcPct val="0"/>
        </a:spcAft>
        <a:defRPr sz="2400">
          <a:solidFill>
            <a:schemeClr val="bg1"/>
          </a:solidFill>
          <a:latin typeface="Arial" charset="0"/>
          <a:ea typeface="ＭＳ Ｐゴシック" charset="0"/>
          <a:cs typeface="Arial" pitchFamily="34" charset="0"/>
        </a:defRPr>
      </a:lvl2pPr>
      <a:lvl3pPr algn="l" defTabSz="457200" rtl="0" eaLnBrk="1" fontAlgn="base" hangingPunct="1">
        <a:spcBef>
          <a:spcPct val="0"/>
        </a:spcBef>
        <a:spcAft>
          <a:spcPct val="0"/>
        </a:spcAft>
        <a:defRPr sz="2400">
          <a:solidFill>
            <a:schemeClr val="bg1"/>
          </a:solidFill>
          <a:latin typeface="Arial" charset="0"/>
          <a:ea typeface="ＭＳ Ｐゴシック" charset="0"/>
          <a:cs typeface="Arial" pitchFamily="34" charset="0"/>
        </a:defRPr>
      </a:lvl3pPr>
      <a:lvl4pPr algn="l" defTabSz="457200" rtl="0" eaLnBrk="1" fontAlgn="base" hangingPunct="1">
        <a:spcBef>
          <a:spcPct val="0"/>
        </a:spcBef>
        <a:spcAft>
          <a:spcPct val="0"/>
        </a:spcAft>
        <a:defRPr sz="2400">
          <a:solidFill>
            <a:schemeClr val="bg1"/>
          </a:solidFill>
          <a:latin typeface="Arial" charset="0"/>
          <a:ea typeface="ＭＳ Ｐゴシック" charset="0"/>
          <a:cs typeface="Arial" pitchFamily="34" charset="0"/>
        </a:defRPr>
      </a:lvl4pPr>
      <a:lvl5pPr algn="l" defTabSz="457200" rtl="0" eaLnBrk="1" fontAlgn="base" hangingPunct="1">
        <a:spcBef>
          <a:spcPct val="0"/>
        </a:spcBef>
        <a:spcAft>
          <a:spcPct val="0"/>
        </a:spcAft>
        <a:defRPr sz="2400">
          <a:solidFill>
            <a:schemeClr val="bg1"/>
          </a:solidFill>
          <a:latin typeface="Arial" charset="0"/>
          <a:ea typeface="ＭＳ Ｐゴシック" charset="0"/>
          <a:cs typeface="Arial" pitchFamily="34" charset="0"/>
        </a:defRPr>
      </a:lvl5pPr>
      <a:lvl6pPr marL="457200" algn="l" defTabSz="457200" rtl="0" eaLnBrk="1" fontAlgn="base" hangingPunct="1">
        <a:spcBef>
          <a:spcPct val="0"/>
        </a:spcBef>
        <a:spcAft>
          <a:spcPct val="0"/>
        </a:spcAft>
        <a:defRPr sz="2400">
          <a:solidFill>
            <a:schemeClr val="tx1"/>
          </a:solidFill>
          <a:latin typeface="Arial" charset="0"/>
          <a:ea typeface="ＭＳ Ｐゴシック" charset="0"/>
          <a:cs typeface="ＭＳ Ｐゴシック" charset="0"/>
        </a:defRPr>
      </a:lvl6pPr>
      <a:lvl7pPr marL="914400" algn="l" defTabSz="457200" rtl="0" eaLnBrk="1" fontAlgn="base" hangingPunct="1">
        <a:spcBef>
          <a:spcPct val="0"/>
        </a:spcBef>
        <a:spcAft>
          <a:spcPct val="0"/>
        </a:spcAft>
        <a:defRPr sz="2400">
          <a:solidFill>
            <a:schemeClr val="tx1"/>
          </a:solidFill>
          <a:latin typeface="Arial" charset="0"/>
          <a:ea typeface="ＭＳ Ｐゴシック" charset="0"/>
          <a:cs typeface="ＭＳ Ｐゴシック" charset="0"/>
        </a:defRPr>
      </a:lvl7pPr>
      <a:lvl8pPr marL="1371600" algn="l" defTabSz="457200" rtl="0" eaLnBrk="1" fontAlgn="base" hangingPunct="1">
        <a:spcBef>
          <a:spcPct val="0"/>
        </a:spcBef>
        <a:spcAft>
          <a:spcPct val="0"/>
        </a:spcAft>
        <a:defRPr sz="2400">
          <a:solidFill>
            <a:schemeClr val="tx1"/>
          </a:solidFill>
          <a:latin typeface="Arial" charset="0"/>
          <a:ea typeface="ＭＳ Ｐゴシック" charset="0"/>
          <a:cs typeface="ＭＳ Ｐゴシック" charset="0"/>
        </a:defRPr>
      </a:lvl8pPr>
      <a:lvl9pPr marL="1828800" algn="l" defTabSz="457200" rtl="0" eaLnBrk="1" fontAlgn="base" hangingPunct="1">
        <a:spcBef>
          <a:spcPct val="0"/>
        </a:spcBef>
        <a:spcAft>
          <a:spcPct val="0"/>
        </a:spcAft>
        <a:defRPr sz="2400">
          <a:solidFill>
            <a:schemeClr val="tx1"/>
          </a:solidFill>
          <a:latin typeface="Arial" charset="0"/>
          <a:ea typeface="ＭＳ Ｐゴシック" charset="0"/>
          <a:cs typeface="ＭＳ Ｐゴシック" charset="0"/>
        </a:defRPr>
      </a:lvl9pPr>
    </p:titleStyle>
    <p:bodyStyle>
      <a:lvl1pPr algn="l" defTabSz="457200" rtl="0" eaLnBrk="1" fontAlgn="base" hangingPunct="1">
        <a:lnSpc>
          <a:spcPct val="110000"/>
        </a:lnSpc>
        <a:spcBef>
          <a:spcPts val="800"/>
        </a:spcBef>
        <a:spcAft>
          <a:spcPts val="800"/>
        </a:spcAft>
        <a:defRPr sz="2200" b="1" kern="1200">
          <a:solidFill>
            <a:srgbClr val="201547"/>
          </a:solidFill>
          <a:latin typeface="+mn-lt"/>
          <a:ea typeface="ＭＳ Ｐゴシック" charset="0"/>
          <a:cs typeface="ＭＳ Ｐゴシック" charset="0"/>
        </a:defRPr>
      </a:lvl1pPr>
      <a:lvl2pPr algn="l" defTabSz="457200" rtl="0" eaLnBrk="1" fontAlgn="base" hangingPunct="1">
        <a:lnSpc>
          <a:spcPct val="110000"/>
        </a:lnSpc>
        <a:spcBef>
          <a:spcPct val="0"/>
        </a:spcBef>
        <a:spcAft>
          <a:spcPts val="800"/>
        </a:spcAft>
        <a:defRPr sz="2000" kern="1200">
          <a:solidFill>
            <a:schemeClr val="tx1"/>
          </a:solidFill>
          <a:latin typeface="+mn-lt"/>
          <a:ea typeface="ＭＳ Ｐゴシック" charset="0"/>
          <a:cs typeface="+mn-cs"/>
        </a:defRPr>
      </a:lvl2pPr>
      <a:lvl3pPr marL="250825" indent="-250825" algn="l" defTabSz="457200" rtl="0" eaLnBrk="1" fontAlgn="base" hangingPunct="1">
        <a:lnSpc>
          <a:spcPct val="110000"/>
        </a:lnSpc>
        <a:spcBef>
          <a:spcPct val="0"/>
        </a:spcBef>
        <a:spcAft>
          <a:spcPts val="800"/>
        </a:spcAft>
        <a:buFont typeface="Arial" charset="0"/>
        <a:buChar char="•"/>
        <a:defRPr sz="2000" kern="1200">
          <a:solidFill>
            <a:schemeClr val="tx1"/>
          </a:solidFill>
          <a:latin typeface="+mn-lt"/>
          <a:ea typeface="ＭＳ Ｐゴシック" charset="0"/>
          <a:cs typeface="+mn-cs"/>
        </a:defRPr>
      </a:lvl3pPr>
      <a:lvl4pPr marL="503238" indent="-250825" algn="l" defTabSz="457200" rtl="0" eaLnBrk="1" fontAlgn="base" hangingPunct="1">
        <a:lnSpc>
          <a:spcPct val="110000"/>
        </a:lnSpc>
        <a:spcBef>
          <a:spcPct val="0"/>
        </a:spcBef>
        <a:spcAft>
          <a:spcPts val="800"/>
        </a:spcAft>
        <a:buFont typeface="Arial" charset="0"/>
        <a:buChar char="–"/>
        <a:defRPr sz="2000" kern="1200">
          <a:solidFill>
            <a:schemeClr val="tx1"/>
          </a:solidFill>
          <a:latin typeface="+mn-lt"/>
          <a:ea typeface="ＭＳ Ｐゴシック" charset="0"/>
          <a:cs typeface="+mn-cs"/>
        </a:defRPr>
      </a:lvl4pPr>
      <a:lvl5pPr marL="755650" indent="-250825" algn="l" defTabSz="457200" rtl="0" eaLnBrk="1" fontAlgn="base" hangingPunct="1">
        <a:lnSpc>
          <a:spcPct val="110000"/>
        </a:lnSpc>
        <a:spcBef>
          <a:spcPct val="0"/>
        </a:spcBef>
        <a:spcAft>
          <a:spcPts val="80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4" cstate="print">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539750" y="269875"/>
            <a:ext cx="7199313"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altLang="en-US" dirty="0" smtClean="0"/>
              <a:t>Click to edit Master title style</a:t>
            </a:r>
          </a:p>
        </p:txBody>
      </p:sp>
      <p:sp>
        <p:nvSpPr>
          <p:cNvPr id="1027" name="Text Placeholder 2"/>
          <p:cNvSpPr>
            <a:spLocks noGrp="1"/>
          </p:cNvSpPr>
          <p:nvPr>
            <p:ph type="body" idx="1"/>
          </p:nvPr>
        </p:nvSpPr>
        <p:spPr bwMode="auto">
          <a:xfrm>
            <a:off x="539750" y="1619250"/>
            <a:ext cx="8243888" cy="450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2" name="Date Placeholder 1"/>
          <p:cNvSpPr>
            <a:spLocks noGrp="1"/>
          </p:cNvSpPr>
          <p:nvPr>
            <p:ph type="dt" sz="half" idx="2"/>
          </p:nvPr>
        </p:nvSpPr>
        <p:spPr>
          <a:xfrm>
            <a:off x="6119813" y="6480175"/>
            <a:ext cx="1800225" cy="374650"/>
          </a:xfrm>
          <a:prstGeom prst="rect">
            <a:avLst/>
          </a:prstGeom>
        </p:spPr>
        <p:txBody>
          <a:bodyPr vert="horz" lIns="0" tIns="0" rIns="0" bIns="0" rtlCol="0" anchor="t" anchorCtr="0"/>
          <a:lstStyle>
            <a:lvl1pPr algn="r">
              <a:defRPr sz="1200">
                <a:solidFill>
                  <a:schemeClr val="tx1">
                    <a:lumMod val="65000"/>
                    <a:lumOff val="35000"/>
                  </a:schemeClr>
                </a:solidFill>
                <a:latin typeface="Arial" panose="020B0604020202020204" pitchFamily="34" charset="0"/>
              </a:defRPr>
            </a:lvl1pPr>
          </a:lstStyle>
          <a:p>
            <a:pPr defTabSz="457200" eaLnBrk="0" fontAlgn="base" hangingPunct="0">
              <a:spcBef>
                <a:spcPct val="0"/>
              </a:spcBef>
              <a:spcAft>
                <a:spcPct val="0"/>
              </a:spcAft>
              <a:defRPr/>
            </a:pPr>
            <a:fld id="{8D2CEFD0-0AD8-4D3F-B61B-66A7D6CC77FF}" type="datetime4">
              <a:rPr lang="en-AU">
                <a:solidFill>
                  <a:prstClr val="black">
                    <a:lumMod val="65000"/>
                    <a:lumOff val="35000"/>
                  </a:prstClr>
                </a:solidFill>
                <a:ea typeface="ＭＳ Ｐゴシック" pitchFamily="34" charset="-128"/>
              </a:rPr>
              <a:pPr defTabSz="457200" eaLnBrk="0" fontAlgn="base" hangingPunct="0">
                <a:spcBef>
                  <a:spcPct val="0"/>
                </a:spcBef>
                <a:spcAft>
                  <a:spcPct val="0"/>
                </a:spcAft>
                <a:defRPr/>
              </a:pPr>
              <a:t>12 July 2017</a:t>
            </a:fld>
            <a:endParaRPr lang="en-AU">
              <a:solidFill>
                <a:prstClr val="black">
                  <a:lumMod val="65000"/>
                  <a:lumOff val="35000"/>
                </a:prstClr>
              </a:solidFill>
              <a:ea typeface="ＭＳ Ｐゴシック" pitchFamily="34" charset="-128"/>
            </a:endParaRPr>
          </a:p>
        </p:txBody>
      </p:sp>
      <p:sp>
        <p:nvSpPr>
          <p:cNvPr id="3" name="Footer Placeholder 2"/>
          <p:cNvSpPr>
            <a:spLocks noGrp="1"/>
          </p:cNvSpPr>
          <p:nvPr>
            <p:ph type="ftr" sz="quarter" idx="3"/>
          </p:nvPr>
        </p:nvSpPr>
        <p:spPr>
          <a:xfrm>
            <a:off x="539750" y="6480175"/>
            <a:ext cx="5400675" cy="374650"/>
          </a:xfrm>
          <a:prstGeom prst="rect">
            <a:avLst/>
          </a:prstGeom>
        </p:spPr>
        <p:txBody>
          <a:bodyPr vert="horz" lIns="0" tIns="0" rIns="0" bIns="0" rtlCol="0" anchor="t" anchorCtr="0"/>
          <a:lstStyle>
            <a:lvl1pPr algn="l">
              <a:defRPr sz="1200">
                <a:solidFill>
                  <a:schemeClr val="tx1">
                    <a:lumMod val="65000"/>
                    <a:lumOff val="35000"/>
                  </a:schemeClr>
                </a:solidFill>
                <a:latin typeface="Arial" panose="020B0604020202020204" pitchFamily="34" charset="0"/>
              </a:defRPr>
            </a:lvl1pPr>
          </a:lstStyle>
          <a:p>
            <a:pPr defTabSz="457200" eaLnBrk="0" fontAlgn="base" hangingPunct="0">
              <a:spcBef>
                <a:spcPct val="0"/>
              </a:spcBef>
              <a:spcAft>
                <a:spcPct val="0"/>
              </a:spcAft>
              <a:defRPr/>
            </a:pPr>
            <a:endParaRPr lang="en-AU">
              <a:solidFill>
                <a:prstClr val="black">
                  <a:lumMod val="65000"/>
                  <a:lumOff val="35000"/>
                </a:prstClr>
              </a:solidFill>
              <a:ea typeface="ＭＳ Ｐゴシック" pitchFamily="34" charset="-128"/>
            </a:endParaRPr>
          </a:p>
        </p:txBody>
      </p:sp>
      <p:sp>
        <p:nvSpPr>
          <p:cNvPr id="4" name="Slide Number Placeholder 3"/>
          <p:cNvSpPr>
            <a:spLocks noGrp="1"/>
          </p:cNvSpPr>
          <p:nvPr>
            <p:ph type="sldNum" sz="quarter" idx="4"/>
          </p:nvPr>
        </p:nvSpPr>
        <p:spPr>
          <a:xfrm>
            <a:off x="8243888" y="6486525"/>
            <a:ext cx="539750" cy="374650"/>
          </a:xfrm>
          <a:prstGeom prst="rect">
            <a:avLst/>
          </a:prstGeom>
        </p:spPr>
        <p:txBody>
          <a:bodyPr vert="horz" wrap="square" lIns="0" tIns="0" rIns="0" bIns="0" numCol="1" anchor="t" anchorCtr="0" compatLnSpc="1">
            <a:prstTxWarp prst="textNoShape">
              <a:avLst/>
            </a:prstTxWarp>
          </a:bodyPr>
          <a:lstStyle>
            <a:lvl1pPr algn="r">
              <a:defRPr sz="1200">
                <a:solidFill>
                  <a:srgbClr val="595959"/>
                </a:solidFill>
              </a:defRPr>
            </a:lvl1pPr>
          </a:lstStyle>
          <a:p>
            <a:pPr defTabSz="457200" eaLnBrk="0" fontAlgn="base" hangingPunct="0">
              <a:spcBef>
                <a:spcPct val="0"/>
              </a:spcBef>
              <a:spcAft>
                <a:spcPct val="0"/>
              </a:spcAft>
            </a:pPr>
            <a:fld id="{6D890775-0703-400C-AED1-1D3BAE3D0DCB}" type="slidenum">
              <a:rPr lang="en-AU" altLang="en-US" smtClean="0">
                <a:ea typeface="ＭＳ Ｐゴシック" pitchFamily="34" charset="-128"/>
              </a:rPr>
              <a:pPr defTabSz="457200" eaLnBrk="0" fontAlgn="base" hangingPunct="0">
                <a:spcBef>
                  <a:spcPct val="0"/>
                </a:spcBef>
                <a:spcAft>
                  <a:spcPct val="0"/>
                </a:spcAft>
              </a:pPr>
              <a:t>‹#›</a:t>
            </a:fld>
            <a:endParaRPr lang="en-AU" altLang="en-US" smtClean="0">
              <a:ea typeface="ＭＳ Ｐゴシック" pitchFamily="34" charset="-128"/>
            </a:endParaRPr>
          </a:p>
        </p:txBody>
      </p:sp>
    </p:spTree>
    <p:extLst>
      <p:ext uri="{BB962C8B-B14F-4D97-AF65-F5344CB8AC3E}">
        <p14:creationId xmlns:p14="http://schemas.microsoft.com/office/powerpoint/2010/main" val="2985282161"/>
      </p:ext>
    </p:extLst>
  </p:cSld>
  <p:clrMap bg1="lt1" tx1="dk1" bg2="lt2" tx2="dk2" accent1="accent1" accent2="accent2" accent3="accent3" accent4="accent4" accent5="accent5" accent6="accent6" hlink="hlink" folHlink="folHlink"/>
  <p:sldLayoutIdLst>
    <p:sldLayoutId id="2147483665" r:id="rId1"/>
    <p:sldLayoutId id="2147483666" r:id="rId2"/>
  </p:sldLayoutIdLst>
  <p:timing>
    <p:tnLst>
      <p:par>
        <p:cTn id="1" dur="indefinite" restart="never" nodeType="tmRoot"/>
      </p:par>
    </p:tnLst>
  </p:timing>
  <p:hf sldNum="0" hdr="0" ftr="0" dt="0"/>
  <p:txStyles>
    <p:titleStyle>
      <a:lvl1pPr algn="l" defTabSz="457200" rtl="0" eaLnBrk="1" fontAlgn="base" hangingPunct="1">
        <a:spcBef>
          <a:spcPct val="0"/>
        </a:spcBef>
        <a:spcAft>
          <a:spcPct val="0"/>
        </a:spcAft>
        <a:defRPr sz="2400" kern="1200">
          <a:solidFill>
            <a:schemeClr val="bg1"/>
          </a:solidFill>
          <a:latin typeface="Arial"/>
          <a:ea typeface="ＭＳ Ｐゴシック" charset="0"/>
          <a:cs typeface="Arial"/>
        </a:defRPr>
      </a:lvl1pPr>
      <a:lvl2pPr algn="l" defTabSz="457200" rtl="0" eaLnBrk="1" fontAlgn="base" hangingPunct="1">
        <a:spcBef>
          <a:spcPct val="0"/>
        </a:spcBef>
        <a:spcAft>
          <a:spcPct val="0"/>
        </a:spcAft>
        <a:defRPr sz="2400">
          <a:solidFill>
            <a:schemeClr val="bg1"/>
          </a:solidFill>
          <a:latin typeface="Arial" charset="0"/>
          <a:ea typeface="ＭＳ Ｐゴシック" charset="0"/>
          <a:cs typeface="Arial" pitchFamily="34" charset="0"/>
        </a:defRPr>
      </a:lvl2pPr>
      <a:lvl3pPr algn="l" defTabSz="457200" rtl="0" eaLnBrk="1" fontAlgn="base" hangingPunct="1">
        <a:spcBef>
          <a:spcPct val="0"/>
        </a:spcBef>
        <a:spcAft>
          <a:spcPct val="0"/>
        </a:spcAft>
        <a:defRPr sz="2400">
          <a:solidFill>
            <a:schemeClr val="bg1"/>
          </a:solidFill>
          <a:latin typeface="Arial" charset="0"/>
          <a:ea typeface="ＭＳ Ｐゴシック" charset="0"/>
          <a:cs typeface="Arial" pitchFamily="34" charset="0"/>
        </a:defRPr>
      </a:lvl3pPr>
      <a:lvl4pPr algn="l" defTabSz="457200" rtl="0" eaLnBrk="1" fontAlgn="base" hangingPunct="1">
        <a:spcBef>
          <a:spcPct val="0"/>
        </a:spcBef>
        <a:spcAft>
          <a:spcPct val="0"/>
        </a:spcAft>
        <a:defRPr sz="2400">
          <a:solidFill>
            <a:schemeClr val="bg1"/>
          </a:solidFill>
          <a:latin typeface="Arial" charset="0"/>
          <a:ea typeface="ＭＳ Ｐゴシック" charset="0"/>
          <a:cs typeface="Arial" pitchFamily="34" charset="0"/>
        </a:defRPr>
      </a:lvl4pPr>
      <a:lvl5pPr algn="l" defTabSz="457200" rtl="0" eaLnBrk="1" fontAlgn="base" hangingPunct="1">
        <a:spcBef>
          <a:spcPct val="0"/>
        </a:spcBef>
        <a:spcAft>
          <a:spcPct val="0"/>
        </a:spcAft>
        <a:defRPr sz="2400">
          <a:solidFill>
            <a:schemeClr val="bg1"/>
          </a:solidFill>
          <a:latin typeface="Arial" charset="0"/>
          <a:ea typeface="ＭＳ Ｐゴシック" charset="0"/>
          <a:cs typeface="Arial" pitchFamily="34" charset="0"/>
        </a:defRPr>
      </a:lvl5pPr>
      <a:lvl6pPr marL="457200" algn="l" defTabSz="457200" rtl="0" eaLnBrk="1" fontAlgn="base" hangingPunct="1">
        <a:spcBef>
          <a:spcPct val="0"/>
        </a:spcBef>
        <a:spcAft>
          <a:spcPct val="0"/>
        </a:spcAft>
        <a:defRPr sz="2400">
          <a:solidFill>
            <a:schemeClr val="tx1"/>
          </a:solidFill>
          <a:latin typeface="Arial" charset="0"/>
          <a:ea typeface="ＭＳ Ｐゴシック" charset="0"/>
          <a:cs typeface="ＭＳ Ｐゴシック" charset="0"/>
        </a:defRPr>
      </a:lvl6pPr>
      <a:lvl7pPr marL="914400" algn="l" defTabSz="457200" rtl="0" eaLnBrk="1" fontAlgn="base" hangingPunct="1">
        <a:spcBef>
          <a:spcPct val="0"/>
        </a:spcBef>
        <a:spcAft>
          <a:spcPct val="0"/>
        </a:spcAft>
        <a:defRPr sz="2400">
          <a:solidFill>
            <a:schemeClr val="tx1"/>
          </a:solidFill>
          <a:latin typeface="Arial" charset="0"/>
          <a:ea typeface="ＭＳ Ｐゴシック" charset="0"/>
          <a:cs typeface="ＭＳ Ｐゴシック" charset="0"/>
        </a:defRPr>
      </a:lvl7pPr>
      <a:lvl8pPr marL="1371600" algn="l" defTabSz="457200" rtl="0" eaLnBrk="1" fontAlgn="base" hangingPunct="1">
        <a:spcBef>
          <a:spcPct val="0"/>
        </a:spcBef>
        <a:spcAft>
          <a:spcPct val="0"/>
        </a:spcAft>
        <a:defRPr sz="2400">
          <a:solidFill>
            <a:schemeClr val="tx1"/>
          </a:solidFill>
          <a:latin typeface="Arial" charset="0"/>
          <a:ea typeface="ＭＳ Ｐゴシック" charset="0"/>
          <a:cs typeface="ＭＳ Ｐゴシック" charset="0"/>
        </a:defRPr>
      </a:lvl8pPr>
      <a:lvl9pPr marL="1828800" algn="l" defTabSz="457200" rtl="0" eaLnBrk="1" fontAlgn="base" hangingPunct="1">
        <a:spcBef>
          <a:spcPct val="0"/>
        </a:spcBef>
        <a:spcAft>
          <a:spcPct val="0"/>
        </a:spcAft>
        <a:defRPr sz="2400">
          <a:solidFill>
            <a:schemeClr val="tx1"/>
          </a:solidFill>
          <a:latin typeface="Arial" charset="0"/>
          <a:ea typeface="ＭＳ Ｐゴシック" charset="0"/>
          <a:cs typeface="ＭＳ Ｐゴシック" charset="0"/>
        </a:defRPr>
      </a:lvl9pPr>
    </p:titleStyle>
    <p:bodyStyle>
      <a:lvl1pPr algn="l" defTabSz="457200" rtl="0" eaLnBrk="1" fontAlgn="base" hangingPunct="1">
        <a:lnSpc>
          <a:spcPct val="110000"/>
        </a:lnSpc>
        <a:spcBef>
          <a:spcPts val="800"/>
        </a:spcBef>
        <a:spcAft>
          <a:spcPts val="800"/>
        </a:spcAft>
        <a:defRPr sz="2200" b="1" kern="1200">
          <a:solidFill>
            <a:srgbClr val="201547"/>
          </a:solidFill>
          <a:latin typeface="+mn-lt"/>
          <a:ea typeface="ＭＳ Ｐゴシック" charset="0"/>
          <a:cs typeface="ＭＳ Ｐゴシック" charset="0"/>
        </a:defRPr>
      </a:lvl1pPr>
      <a:lvl2pPr algn="l" defTabSz="457200" rtl="0" eaLnBrk="1" fontAlgn="base" hangingPunct="1">
        <a:lnSpc>
          <a:spcPct val="110000"/>
        </a:lnSpc>
        <a:spcBef>
          <a:spcPct val="0"/>
        </a:spcBef>
        <a:spcAft>
          <a:spcPts val="800"/>
        </a:spcAft>
        <a:defRPr sz="2000" kern="1200">
          <a:solidFill>
            <a:schemeClr val="tx1"/>
          </a:solidFill>
          <a:latin typeface="+mn-lt"/>
          <a:ea typeface="ＭＳ Ｐゴシック" charset="0"/>
          <a:cs typeface="+mn-cs"/>
        </a:defRPr>
      </a:lvl2pPr>
      <a:lvl3pPr marL="250825" indent="-250825" algn="l" defTabSz="457200" rtl="0" eaLnBrk="1" fontAlgn="base" hangingPunct="1">
        <a:lnSpc>
          <a:spcPct val="110000"/>
        </a:lnSpc>
        <a:spcBef>
          <a:spcPct val="0"/>
        </a:spcBef>
        <a:spcAft>
          <a:spcPts val="800"/>
        </a:spcAft>
        <a:buFont typeface="Arial" charset="0"/>
        <a:buChar char="•"/>
        <a:defRPr sz="2000" kern="1200">
          <a:solidFill>
            <a:schemeClr val="tx1"/>
          </a:solidFill>
          <a:latin typeface="+mn-lt"/>
          <a:ea typeface="ＭＳ Ｐゴシック" charset="0"/>
          <a:cs typeface="+mn-cs"/>
        </a:defRPr>
      </a:lvl3pPr>
      <a:lvl4pPr marL="503238" indent="-250825" algn="l" defTabSz="457200" rtl="0" eaLnBrk="1" fontAlgn="base" hangingPunct="1">
        <a:lnSpc>
          <a:spcPct val="110000"/>
        </a:lnSpc>
        <a:spcBef>
          <a:spcPct val="0"/>
        </a:spcBef>
        <a:spcAft>
          <a:spcPts val="800"/>
        </a:spcAft>
        <a:buFont typeface="Arial" charset="0"/>
        <a:buChar char="–"/>
        <a:defRPr sz="2000" kern="1200">
          <a:solidFill>
            <a:schemeClr val="tx1"/>
          </a:solidFill>
          <a:latin typeface="+mn-lt"/>
          <a:ea typeface="ＭＳ Ｐゴシック" charset="0"/>
          <a:cs typeface="+mn-cs"/>
        </a:defRPr>
      </a:lvl4pPr>
      <a:lvl5pPr marL="755650" indent="-250825" algn="l" defTabSz="457200" rtl="0" eaLnBrk="1" fontAlgn="base" hangingPunct="1">
        <a:lnSpc>
          <a:spcPct val="110000"/>
        </a:lnSpc>
        <a:spcBef>
          <a:spcPct val="0"/>
        </a:spcBef>
        <a:spcAft>
          <a:spcPts val="80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4" cstate="print">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539750" y="269875"/>
            <a:ext cx="7199313"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altLang="en-US" smtClean="0"/>
              <a:t>Click to edit Master title style</a:t>
            </a:r>
          </a:p>
        </p:txBody>
      </p:sp>
      <p:sp>
        <p:nvSpPr>
          <p:cNvPr id="2051" name="Text Placeholder 2"/>
          <p:cNvSpPr>
            <a:spLocks noGrp="1"/>
          </p:cNvSpPr>
          <p:nvPr>
            <p:ph type="body" idx="1"/>
          </p:nvPr>
        </p:nvSpPr>
        <p:spPr bwMode="auto">
          <a:xfrm>
            <a:off x="539750" y="1619250"/>
            <a:ext cx="8243888" cy="450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 name="Date Placeholder 1"/>
          <p:cNvSpPr>
            <a:spLocks noGrp="1"/>
          </p:cNvSpPr>
          <p:nvPr>
            <p:ph type="dt" sz="half" idx="2"/>
          </p:nvPr>
        </p:nvSpPr>
        <p:spPr>
          <a:xfrm>
            <a:off x="6119813" y="6480175"/>
            <a:ext cx="1800225" cy="374650"/>
          </a:xfrm>
          <a:prstGeom prst="rect">
            <a:avLst/>
          </a:prstGeom>
        </p:spPr>
        <p:txBody>
          <a:bodyPr vert="horz" lIns="0" tIns="0" rIns="0" bIns="0" rtlCol="0" anchor="t" anchorCtr="0"/>
          <a:lstStyle>
            <a:lvl1pPr algn="r">
              <a:defRPr sz="1200">
                <a:solidFill>
                  <a:prstClr val="black">
                    <a:lumMod val="65000"/>
                    <a:lumOff val="35000"/>
                  </a:prstClr>
                </a:solidFill>
                <a:latin typeface="Arial" panose="020B0604020202020204" pitchFamily="34" charset="0"/>
              </a:defRPr>
            </a:lvl1pPr>
          </a:lstStyle>
          <a:p>
            <a:pPr defTabSz="457200" eaLnBrk="0" fontAlgn="base" hangingPunct="0">
              <a:spcBef>
                <a:spcPct val="0"/>
              </a:spcBef>
              <a:spcAft>
                <a:spcPct val="0"/>
              </a:spcAft>
              <a:defRPr/>
            </a:pPr>
            <a:fld id="{CC9EC552-5894-4C14-BF6C-42D198FA3FC3}" type="datetime4">
              <a:rPr lang="en-AU">
                <a:ea typeface="ＭＳ Ｐゴシック" pitchFamily="34" charset="-128"/>
              </a:rPr>
              <a:pPr defTabSz="457200" eaLnBrk="0" fontAlgn="base" hangingPunct="0">
                <a:spcBef>
                  <a:spcPct val="0"/>
                </a:spcBef>
                <a:spcAft>
                  <a:spcPct val="0"/>
                </a:spcAft>
                <a:defRPr/>
              </a:pPr>
              <a:t>12 July 2017</a:t>
            </a:fld>
            <a:endParaRPr lang="en-AU">
              <a:ea typeface="ＭＳ Ｐゴシック" pitchFamily="34" charset="-128"/>
            </a:endParaRPr>
          </a:p>
        </p:txBody>
      </p:sp>
      <p:sp>
        <p:nvSpPr>
          <p:cNvPr id="3" name="Footer Placeholder 2"/>
          <p:cNvSpPr>
            <a:spLocks noGrp="1"/>
          </p:cNvSpPr>
          <p:nvPr>
            <p:ph type="ftr" sz="quarter" idx="3"/>
          </p:nvPr>
        </p:nvSpPr>
        <p:spPr>
          <a:xfrm>
            <a:off x="539750" y="6480175"/>
            <a:ext cx="5400675" cy="374650"/>
          </a:xfrm>
          <a:prstGeom prst="rect">
            <a:avLst/>
          </a:prstGeom>
        </p:spPr>
        <p:txBody>
          <a:bodyPr vert="horz" lIns="0" tIns="0" rIns="0" bIns="0" rtlCol="0" anchor="t" anchorCtr="0"/>
          <a:lstStyle>
            <a:lvl1pPr algn="l">
              <a:defRPr sz="1200">
                <a:solidFill>
                  <a:prstClr val="black">
                    <a:lumMod val="65000"/>
                    <a:lumOff val="35000"/>
                  </a:prstClr>
                </a:solidFill>
                <a:latin typeface="Arial" panose="020B0604020202020204" pitchFamily="34" charset="0"/>
              </a:defRPr>
            </a:lvl1pPr>
          </a:lstStyle>
          <a:p>
            <a:pPr defTabSz="457200" eaLnBrk="0" fontAlgn="base" hangingPunct="0">
              <a:spcBef>
                <a:spcPct val="0"/>
              </a:spcBef>
              <a:spcAft>
                <a:spcPct val="0"/>
              </a:spcAft>
              <a:defRPr/>
            </a:pPr>
            <a:endParaRPr lang="en-AU">
              <a:ea typeface="ＭＳ Ｐゴシック" pitchFamily="34" charset="-128"/>
            </a:endParaRPr>
          </a:p>
        </p:txBody>
      </p:sp>
      <p:sp>
        <p:nvSpPr>
          <p:cNvPr id="4" name="Slide Number Placeholder 3"/>
          <p:cNvSpPr>
            <a:spLocks noGrp="1"/>
          </p:cNvSpPr>
          <p:nvPr>
            <p:ph type="sldNum" sz="quarter" idx="4"/>
          </p:nvPr>
        </p:nvSpPr>
        <p:spPr>
          <a:xfrm>
            <a:off x="8243888" y="6486525"/>
            <a:ext cx="539750" cy="374650"/>
          </a:xfrm>
          <a:prstGeom prst="rect">
            <a:avLst/>
          </a:prstGeom>
        </p:spPr>
        <p:txBody>
          <a:bodyPr vert="horz" wrap="square" lIns="0" tIns="0" rIns="0" bIns="0" numCol="1" anchor="t" anchorCtr="0" compatLnSpc="1">
            <a:prstTxWarp prst="textNoShape">
              <a:avLst/>
            </a:prstTxWarp>
          </a:bodyPr>
          <a:lstStyle>
            <a:lvl1pPr algn="r">
              <a:defRPr sz="1200" smtClean="0">
                <a:solidFill>
                  <a:srgbClr val="595959"/>
                </a:solidFill>
                <a:latin typeface="Arial"/>
              </a:defRPr>
            </a:lvl1pPr>
          </a:lstStyle>
          <a:p>
            <a:pPr defTabSz="457200" eaLnBrk="0" fontAlgn="base" hangingPunct="0">
              <a:spcBef>
                <a:spcPct val="0"/>
              </a:spcBef>
              <a:spcAft>
                <a:spcPct val="0"/>
              </a:spcAft>
              <a:defRPr/>
            </a:pPr>
            <a:fld id="{00F06DA6-4A13-4672-934A-57C2A303FB35}" type="slidenum">
              <a:rPr lang="en-AU" altLang="en-US">
                <a:ea typeface="ＭＳ Ｐゴシック" pitchFamily="34" charset="-128"/>
              </a:rPr>
              <a:pPr defTabSz="457200" eaLnBrk="0" fontAlgn="base" hangingPunct="0">
                <a:spcBef>
                  <a:spcPct val="0"/>
                </a:spcBef>
                <a:spcAft>
                  <a:spcPct val="0"/>
                </a:spcAft>
                <a:defRPr/>
              </a:pPr>
              <a:t>‹#›</a:t>
            </a:fld>
            <a:endParaRPr lang="en-AU" altLang="en-US">
              <a:ea typeface="ＭＳ Ｐゴシック" pitchFamily="34" charset="-128"/>
            </a:endParaRPr>
          </a:p>
        </p:txBody>
      </p:sp>
    </p:spTree>
    <p:extLst>
      <p:ext uri="{BB962C8B-B14F-4D97-AF65-F5344CB8AC3E}">
        <p14:creationId xmlns:p14="http://schemas.microsoft.com/office/powerpoint/2010/main" val="363352729"/>
      </p:ext>
    </p:extLst>
  </p:cSld>
  <p:clrMap bg1="lt1" tx1="dk1" bg2="lt2" tx2="dk2" accent1="accent1" accent2="accent2" accent3="accent3" accent4="accent4" accent5="accent5" accent6="accent6" hlink="hlink" folHlink="folHlink"/>
  <p:sldLayoutIdLst>
    <p:sldLayoutId id="2147483668" r:id="rId1"/>
    <p:sldLayoutId id="2147483669" r:id="rId2"/>
  </p:sldLayoutIdLst>
  <p:timing>
    <p:tnLst>
      <p:par>
        <p:cTn id="1" dur="indefinite" restart="never" nodeType="tmRoot"/>
      </p:par>
    </p:tnLst>
  </p:timing>
  <p:hf sldNum="0" hdr="0" ftr="0" dt="0"/>
  <p:txStyles>
    <p:titleStyle>
      <a:lvl1pPr algn="l" defTabSz="457200" rtl="0" fontAlgn="base">
        <a:spcBef>
          <a:spcPct val="0"/>
        </a:spcBef>
        <a:spcAft>
          <a:spcPct val="0"/>
        </a:spcAft>
        <a:defRPr sz="2400" kern="1200">
          <a:solidFill>
            <a:schemeClr val="bg1"/>
          </a:solidFill>
          <a:latin typeface="Arial"/>
          <a:ea typeface="ＭＳ Ｐゴシック" charset="0"/>
          <a:cs typeface="Arial"/>
        </a:defRPr>
      </a:lvl1pPr>
      <a:lvl2pPr algn="l" defTabSz="457200" rtl="0" fontAlgn="base">
        <a:spcBef>
          <a:spcPct val="0"/>
        </a:spcBef>
        <a:spcAft>
          <a:spcPct val="0"/>
        </a:spcAft>
        <a:defRPr sz="2400">
          <a:solidFill>
            <a:schemeClr val="bg1"/>
          </a:solidFill>
          <a:latin typeface="Arial" charset="0"/>
          <a:ea typeface="ＭＳ Ｐゴシック" charset="0"/>
          <a:cs typeface="Arial" pitchFamily="34" charset="0"/>
        </a:defRPr>
      </a:lvl2pPr>
      <a:lvl3pPr algn="l" defTabSz="457200" rtl="0" fontAlgn="base">
        <a:spcBef>
          <a:spcPct val="0"/>
        </a:spcBef>
        <a:spcAft>
          <a:spcPct val="0"/>
        </a:spcAft>
        <a:defRPr sz="2400">
          <a:solidFill>
            <a:schemeClr val="bg1"/>
          </a:solidFill>
          <a:latin typeface="Arial" charset="0"/>
          <a:ea typeface="ＭＳ Ｐゴシック" charset="0"/>
          <a:cs typeface="Arial" pitchFamily="34" charset="0"/>
        </a:defRPr>
      </a:lvl3pPr>
      <a:lvl4pPr algn="l" defTabSz="457200" rtl="0" fontAlgn="base">
        <a:spcBef>
          <a:spcPct val="0"/>
        </a:spcBef>
        <a:spcAft>
          <a:spcPct val="0"/>
        </a:spcAft>
        <a:defRPr sz="2400">
          <a:solidFill>
            <a:schemeClr val="bg1"/>
          </a:solidFill>
          <a:latin typeface="Arial" charset="0"/>
          <a:ea typeface="ＭＳ Ｐゴシック" charset="0"/>
          <a:cs typeface="Arial" pitchFamily="34" charset="0"/>
        </a:defRPr>
      </a:lvl4pPr>
      <a:lvl5pPr algn="l" defTabSz="457200" rtl="0" fontAlgn="base">
        <a:spcBef>
          <a:spcPct val="0"/>
        </a:spcBef>
        <a:spcAft>
          <a:spcPct val="0"/>
        </a:spcAft>
        <a:defRPr sz="2400">
          <a:solidFill>
            <a:schemeClr val="bg1"/>
          </a:solidFill>
          <a:latin typeface="Arial" charset="0"/>
          <a:ea typeface="ＭＳ Ｐゴシック" charset="0"/>
          <a:cs typeface="Arial" pitchFamily="34" charset="0"/>
        </a:defRPr>
      </a:lvl5pPr>
      <a:lvl6pPr marL="457200" algn="l" defTabSz="457200" rtl="0" eaLnBrk="1" fontAlgn="base" hangingPunct="1">
        <a:spcBef>
          <a:spcPct val="0"/>
        </a:spcBef>
        <a:spcAft>
          <a:spcPct val="0"/>
        </a:spcAft>
        <a:defRPr sz="2400">
          <a:solidFill>
            <a:schemeClr val="tx1"/>
          </a:solidFill>
          <a:latin typeface="Arial" charset="0"/>
          <a:ea typeface="ＭＳ Ｐゴシック" charset="0"/>
          <a:cs typeface="ＭＳ Ｐゴシック" charset="0"/>
        </a:defRPr>
      </a:lvl6pPr>
      <a:lvl7pPr marL="914400" algn="l" defTabSz="457200" rtl="0" eaLnBrk="1" fontAlgn="base" hangingPunct="1">
        <a:spcBef>
          <a:spcPct val="0"/>
        </a:spcBef>
        <a:spcAft>
          <a:spcPct val="0"/>
        </a:spcAft>
        <a:defRPr sz="2400">
          <a:solidFill>
            <a:schemeClr val="tx1"/>
          </a:solidFill>
          <a:latin typeface="Arial" charset="0"/>
          <a:ea typeface="ＭＳ Ｐゴシック" charset="0"/>
          <a:cs typeface="ＭＳ Ｐゴシック" charset="0"/>
        </a:defRPr>
      </a:lvl7pPr>
      <a:lvl8pPr marL="1371600" algn="l" defTabSz="457200" rtl="0" eaLnBrk="1" fontAlgn="base" hangingPunct="1">
        <a:spcBef>
          <a:spcPct val="0"/>
        </a:spcBef>
        <a:spcAft>
          <a:spcPct val="0"/>
        </a:spcAft>
        <a:defRPr sz="2400">
          <a:solidFill>
            <a:schemeClr val="tx1"/>
          </a:solidFill>
          <a:latin typeface="Arial" charset="0"/>
          <a:ea typeface="ＭＳ Ｐゴシック" charset="0"/>
          <a:cs typeface="ＭＳ Ｐゴシック" charset="0"/>
        </a:defRPr>
      </a:lvl8pPr>
      <a:lvl9pPr marL="1828800" algn="l" defTabSz="457200" rtl="0" eaLnBrk="1" fontAlgn="base" hangingPunct="1">
        <a:spcBef>
          <a:spcPct val="0"/>
        </a:spcBef>
        <a:spcAft>
          <a:spcPct val="0"/>
        </a:spcAft>
        <a:defRPr sz="2400">
          <a:solidFill>
            <a:schemeClr val="tx1"/>
          </a:solidFill>
          <a:latin typeface="Arial" charset="0"/>
          <a:ea typeface="ＭＳ Ｐゴシック" charset="0"/>
          <a:cs typeface="ＭＳ Ｐゴシック" charset="0"/>
        </a:defRPr>
      </a:lvl9pPr>
    </p:titleStyle>
    <p:bodyStyle>
      <a:lvl1pPr algn="l" defTabSz="457200" rtl="0" fontAlgn="base">
        <a:lnSpc>
          <a:spcPct val="110000"/>
        </a:lnSpc>
        <a:spcBef>
          <a:spcPts val="800"/>
        </a:spcBef>
        <a:spcAft>
          <a:spcPts val="800"/>
        </a:spcAft>
        <a:defRPr sz="2200" b="1" kern="1200">
          <a:solidFill>
            <a:srgbClr val="201547"/>
          </a:solidFill>
          <a:latin typeface="+mn-lt"/>
          <a:ea typeface="ＭＳ Ｐゴシック" charset="0"/>
          <a:cs typeface="ＭＳ Ｐゴシック" charset="0"/>
        </a:defRPr>
      </a:lvl1pPr>
      <a:lvl2pPr algn="l" defTabSz="457200" rtl="0" fontAlgn="base">
        <a:lnSpc>
          <a:spcPct val="110000"/>
        </a:lnSpc>
        <a:spcBef>
          <a:spcPct val="0"/>
        </a:spcBef>
        <a:spcAft>
          <a:spcPts val="800"/>
        </a:spcAft>
        <a:defRPr sz="2000" kern="1200">
          <a:solidFill>
            <a:schemeClr val="tx1"/>
          </a:solidFill>
          <a:latin typeface="+mn-lt"/>
          <a:ea typeface="ＭＳ Ｐゴシック" charset="0"/>
          <a:cs typeface="+mn-cs"/>
        </a:defRPr>
      </a:lvl2pPr>
      <a:lvl3pPr marL="250825" indent="-250825" algn="l" defTabSz="457200" rtl="0" fontAlgn="base">
        <a:lnSpc>
          <a:spcPct val="110000"/>
        </a:lnSpc>
        <a:spcBef>
          <a:spcPct val="0"/>
        </a:spcBef>
        <a:spcAft>
          <a:spcPts val="800"/>
        </a:spcAft>
        <a:buFont typeface="Arial" charset="0"/>
        <a:buChar char="•"/>
        <a:defRPr sz="2000" kern="1200">
          <a:solidFill>
            <a:schemeClr val="tx1"/>
          </a:solidFill>
          <a:latin typeface="+mn-lt"/>
          <a:ea typeface="ＭＳ Ｐゴシック" charset="0"/>
          <a:cs typeface="+mn-cs"/>
        </a:defRPr>
      </a:lvl3pPr>
      <a:lvl4pPr marL="503238" indent="-250825" algn="l" defTabSz="457200" rtl="0" fontAlgn="base">
        <a:lnSpc>
          <a:spcPct val="110000"/>
        </a:lnSpc>
        <a:spcBef>
          <a:spcPct val="0"/>
        </a:spcBef>
        <a:spcAft>
          <a:spcPts val="800"/>
        </a:spcAft>
        <a:buFont typeface="Arial" charset="0"/>
        <a:buChar char="–"/>
        <a:defRPr sz="2000" kern="1200">
          <a:solidFill>
            <a:schemeClr val="tx1"/>
          </a:solidFill>
          <a:latin typeface="+mn-lt"/>
          <a:ea typeface="ＭＳ Ｐゴシック" charset="0"/>
          <a:cs typeface="+mn-cs"/>
        </a:defRPr>
      </a:lvl4pPr>
      <a:lvl5pPr marL="755650" indent="-250825" algn="l" defTabSz="457200" rtl="0" fontAlgn="base">
        <a:lnSpc>
          <a:spcPct val="110000"/>
        </a:lnSpc>
        <a:spcBef>
          <a:spcPct val="0"/>
        </a:spcBef>
        <a:spcAft>
          <a:spcPts val="80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13.xml"/><Relationship Id="rId4" Type="http://schemas.microsoft.com/office/2007/relationships/hdphoto" Target="../media/hdphoto1.wdp"/></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7.xml"/><Relationship Id="rId1" Type="http://schemas.openxmlformats.org/officeDocument/2006/relationships/slideLayout" Target="../slideLayouts/slideLayout13.xml"/><Relationship Id="rId4" Type="http://schemas.microsoft.com/office/2007/relationships/hdphoto" Target="../media/hdphoto2.wdp"/></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8.xml"/><Relationship Id="rId1" Type="http://schemas.openxmlformats.org/officeDocument/2006/relationships/slideLayout" Target="../slideLayouts/slideLayout13.xml"/><Relationship Id="rId4" Type="http://schemas.microsoft.com/office/2007/relationships/hdphoto" Target="../media/hdphoto3.wdp"/></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9.xml"/><Relationship Id="rId1" Type="http://schemas.openxmlformats.org/officeDocument/2006/relationships/slideLayout" Target="../slideLayouts/slideLayout13.xml"/><Relationship Id="rId4" Type="http://schemas.microsoft.com/office/2007/relationships/hdphoto" Target="../media/hdphoto4.wdp"/></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0.xml"/><Relationship Id="rId1" Type="http://schemas.openxmlformats.org/officeDocument/2006/relationships/slideLayout" Target="../slideLayouts/slideLayout13.xml"/><Relationship Id="rId4" Type="http://schemas.microsoft.com/office/2007/relationships/hdphoto" Target="../media/hdphoto5.wdp"/></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1.xml"/><Relationship Id="rId1" Type="http://schemas.openxmlformats.org/officeDocument/2006/relationships/slideLayout" Target="../slideLayouts/slideLayout13.xml"/><Relationship Id="rId4" Type="http://schemas.microsoft.com/office/2007/relationships/hdphoto" Target="../media/hdphoto6.wdp"/></Relationships>
</file>

<file path=ppt/slides/_rels/slide36.xml.rels><?xml version="1.0" encoding="UTF-8" standalone="yes"?>
<Relationships xmlns="http://schemas.openxmlformats.org/package/2006/relationships"><Relationship Id="rId8" Type="http://schemas.openxmlformats.org/officeDocument/2006/relationships/image" Target="../media/image24.jpeg"/><Relationship Id="rId13" Type="http://schemas.openxmlformats.org/officeDocument/2006/relationships/image" Target="../media/image28.jpeg"/><Relationship Id="rId3" Type="http://schemas.openxmlformats.org/officeDocument/2006/relationships/image" Target="../media/image19.png"/><Relationship Id="rId7" Type="http://schemas.openxmlformats.org/officeDocument/2006/relationships/image" Target="../media/image23.jpeg"/><Relationship Id="rId12" Type="http://schemas.microsoft.com/office/2007/relationships/hdphoto" Target="../media/hdphoto7.wdp"/><Relationship Id="rId2" Type="http://schemas.openxmlformats.org/officeDocument/2006/relationships/notesSlide" Target="../notesSlides/notesSlide32.xml"/><Relationship Id="rId1" Type="http://schemas.openxmlformats.org/officeDocument/2006/relationships/slideLayout" Target="../slideLayouts/slideLayout18.xml"/><Relationship Id="rId6" Type="http://schemas.openxmlformats.org/officeDocument/2006/relationships/image" Target="../media/image22.jpeg"/><Relationship Id="rId11" Type="http://schemas.openxmlformats.org/officeDocument/2006/relationships/image" Target="../media/image27.jpeg"/><Relationship Id="rId5" Type="http://schemas.openxmlformats.org/officeDocument/2006/relationships/image" Target="../media/image21.jpeg"/><Relationship Id="rId10" Type="http://schemas.openxmlformats.org/officeDocument/2006/relationships/image" Target="../media/image26.jpeg"/><Relationship Id="rId4" Type="http://schemas.openxmlformats.org/officeDocument/2006/relationships/image" Target="../media/image20.jpeg"/><Relationship Id="rId9" Type="http://schemas.openxmlformats.org/officeDocument/2006/relationships/image" Target="../media/image25.jpeg"/><Relationship Id="rId14" Type="http://schemas.openxmlformats.org/officeDocument/2006/relationships/image" Target="../media/image29.jpeg"/></Relationships>
</file>

<file path=ppt/slides/_rels/slide3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39552" y="1484784"/>
            <a:ext cx="6513072" cy="1577163"/>
          </a:xfrm>
        </p:spPr>
        <p:txBody>
          <a:bodyPr/>
          <a:lstStyle/>
          <a:p>
            <a:r>
              <a:rPr lang="en-AU" sz="5400" b="1" dirty="0" smtClean="0"/>
              <a:t>Safewards</a:t>
            </a:r>
            <a:endParaRPr lang="en-AU" sz="5400" b="1" dirty="0"/>
          </a:p>
        </p:txBody>
      </p:sp>
      <p:sp>
        <p:nvSpPr>
          <p:cNvPr id="5" name="Subtitle 4"/>
          <p:cNvSpPr>
            <a:spLocks noGrp="1"/>
          </p:cNvSpPr>
          <p:nvPr>
            <p:ph type="subTitle" idx="1"/>
          </p:nvPr>
        </p:nvSpPr>
        <p:spPr>
          <a:xfrm>
            <a:off x="539552" y="4581128"/>
            <a:ext cx="7171440" cy="1512171"/>
          </a:xfrm>
        </p:spPr>
        <p:txBody>
          <a:bodyPr/>
          <a:lstStyle/>
          <a:p>
            <a:r>
              <a:rPr lang="en-AU" dirty="0" smtClean="0"/>
              <a:t>Model Refresher </a:t>
            </a:r>
            <a:endParaRPr lang="en-AU" dirty="0"/>
          </a:p>
        </p:txBody>
      </p:sp>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297"/>
          <a:stretch/>
        </p:blipFill>
        <p:spPr bwMode="auto">
          <a:xfrm>
            <a:off x="4427984" y="2780928"/>
            <a:ext cx="3614200" cy="31829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398890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b="1" dirty="0" smtClean="0"/>
              <a:t>The </a:t>
            </a:r>
            <a:r>
              <a:rPr lang="en-AU" b="1" dirty="0"/>
              <a:t>S</a:t>
            </a:r>
            <a:r>
              <a:rPr lang="en-AU" b="1" dirty="0" smtClean="0"/>
              <a:t>afewards model</a:t>
            </a:r>
            <a:endParaRPr lang="en-AU" b="1"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934" y="2490951"/>
            <a:ext cx="4742794" cy="26959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94138" y="5874891"/>
            <a:ext cx="4303986" cy="461665"/>
          </a:xfrm>
          <a:prstGeom prst="rect">
            <a:avLst/>
          </a:prstGeom>
          <a:noFill/>
        </p:spPr>
        <p:txBody>
          <a:bodyPr wrap="square" rtlCol="0">
            <a:spAutoFit/>
          </a:bodyPr>
          <a:lstStyle/>
          <a:p>
            <a:pPr algn="ctr" defTabSz="457200"/>
            <a:r>
              <a:rPr lang="en-AU" sz="2400" b="1" dirty="0">
                <a:solidFill>
                  <a:srgbClr val="51BD89"/>
                </a:solidFill>
              </a:rPr>
              <a:t>Simple model</a:t>
            </a:r>
            <a:endParaRPr lang="en-AU" sz="2400" b="1" dirty="0">
              <a:solidFill>
                <a:srgbClr val="51BD89"/>
              </a:solidFill>
            </a:endParaRPr>
          </a:p>
        </p:txBody>
      </p:sp>
      <p:sp>
        <p:nvSpPr>
          <p:cNvPr id="7" name="TextBox 6"/>
          <p:cNvSpPr txBox="1"/>
          <p:nvPr/>
        </p:nvSpPr>
        <p:spPr>
          <a:xfrm>
            <a:off x="5152645" y="5874891"/>
            <a:ext cx="3641835" cy="461665"/>
          </a:xfrm>
          <a:prstGeom prst="rect">
            <a:avLst/>
          </a:prstGeom>
          <a:noFill/>
        </p:spPr>
        <p:txBody>
          <a:bodyPr wrap="square" rtlCol="0">
            <a:spAutoFit/>
          </a:bodyPr>
          <a:lstStyle/>
          <a:p>
            <a:pPr algn="ctr" defTabSz="457200"/>
            <a:r>
              <a:rPr lang="en-AU" sz="2400" b="1" dirty="0">
                <a:solidFill>
                  <a:srgbClr val="51BD89"/>
                </a:solidFill>
              </a:rPr>
              <a:t>Technical model</a:t>
            </a:r>
            <a:endParaRPr lang="en-AU" sz="2400" b="1" dirty="0">
              <a:solidFill>
                <a:srgbClr val="51BD89"/>
              </a:solidFill>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297"/>
          <a:stretch/>
        </p:blipFill>
        <p:spPr bwMode="auto">
          <a:xfrm>
            <a:off x="4881728" y="1962068"/>
            <a:ext cx="4262272" cy="37536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594819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2800" b="1" dirty="0" smtClean="0"/>
              <a:t>Six domains that influence </a:t>
            </a:r>
            <a:r>
              <a:rPr lang="en-US" sz="2800" b="1" dirty="0"/>
              <a:t>or trigger conflic</a:t>
            </a:r>
            <a:r>
              <a:rPr lang="en-US" sz="2800" b="1" dirty="0" smtClean="0"/>
              <a:t>t </a:t>
            </a:r>
            <a:endParaRPr lang="en-US" sz="2800" b="1" dirty="0"/>
          </a:p>
        </p:txBody>
      </p:sp>
      <p:sp>
        <p:nvSpPr>
          <p:cNvPr id="5" name="Rectangle 4"/>
          <p:cNvSpPr/>
          <p:nvPr/>
        </p:nvSpPr>
        <p:spPr>
          <a:xfrm>
            <a:off x="563747" y="5658921"/>
            <a:ext cx="3106553" cy="601133"/>
          </a:xfrm>
          <a:prstGeom prst="rect">
            <a:avLst/>
          </a:prstGeom>
          <a:solidFill>
            <a:srgbClr val="4E972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defTabSz="457200"/>
            <a:r>
              <a:rPr lang="en-US" b="1" dirty="0">
                <a:solidFill>
                  <a:prstClr val="white"/>
                </a:solidFill>
              </a:rPr>
              <a:t>6. Outside hospital</a:t>
            </a:r>
            <a:endParaRPr lang="en-US" b="1" dirty="0">
              <a:solidFill>
                <a:prstClr val="white"/>
              </a:solidFill>
            </a:endParaRPr>
          </a:p>
        </p:txBody>
      </p:sp>
      <p:sp>
        <p:nvSpPr>
          <p:cNvPr id="6" name="Rectangle 5"/>
          <p:cNvSpPr/>
          <p:nvPr/>
        </p:nvSpPr>
        <p:spPr>
          <a:xfrm rot="21056092">
            <a:off x="5845364" y="3106326"/>
            <a:ext cx="2464536" cy="544750"/>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457200"/>
            <a:r>
              <a:rPr lang="en-US" sz="2400" b="1" dirty="0">
                <a:solidFill>
                  <a:prstClr val="black"/>
                </a:solidFill>
              </a:rPr>
              <a:t>Flashpoint</a:t>
            </a:r>
            <a:endParaRPr lang="en-US" sz="2400" b="1" dirty="0">
              <a:solidFill>
                <a:prstClr val="black"/>
              </a:solidFill>
            </a:endParaRPr>
          </a:p>
        </p:txBody>
      </p:sp>
      <p:sp>
        <p:nvSpPr>
          <p:cNvPr id="7" name="Rectangle 6"/>
          <p:cNvSpPr/>
          <p:nvPr/>
        </p:nvSpPr>
        <p:spPr>
          <a:xfrm>
            <a:off x="563747" y="4983467"/>
            <a:ext cx="3106553" cy="586291"/>
          </a:xfrm>
          <a:prstGeom prst="rect">
            <a:avLst/>
          </a:prstGeom>
          <a:solidFill>
            <a:srgbClr val="FFCC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defTabSz="457200"/>
            <a:r>
              <a:rPr lang="en-US" b="1" dirty="0">
                <a:solidFill>
                  <a:srgbClr val="21278D"/>
                </a:solidFill>
              </a:rPr>
              <a:t>5. Physical environment</a:t>
            </a:r>
            <a:endParaRPr lang="en-US" b="1" dirty="0">
              <a:solidFill>
                <a:srgbClr val="21278D"/>
              </a:solidFill>
            </a:endParaRPr>
          </a:p>
        </p:txBody>
      </p:sp>
      <p:sp>
        <p:nvSpPr>
          <p:cNvPr id="8" name="Rectangle 7"/>
          <p:cNvSpPr/>
          <p:nvPr/>
        </p:nvSpPr>
        <p:spPr>
          <a:xfrm>
            <a:off x="563747" y="4288417"/>
            <a:ext cx="3106553" cy="613784"/>
          </a:xfrm>
          <a:prstGeom prst="rect">
            <a:avLst/>
          </a:prstGeom>
          <a:solidFill>
            <a:srgbClr val="E65D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defTabSz="457200"/>
            <a:r>
              <a:rPr lang="en-US" b="1" dirty="0">
                <a:solidFill>
                  <a:prstClr val="white"/>
                </a:solidFill>
              </a:rPr>
              <a:t>4. Staff team</a:t>
            </a:r>
            <a:endParaRPr lang="en-US" b="1" dirty="0">
              <a:solidFill>
                <a:prstClr val="white"/>
              </a:solidFill>
            </a:endParaRPr>
          </a:p>
        </p:txBody>
      </p:sp>
      <p:sp>
        <p:nvSpPr>
          <p:cNvPr id="9" name="Rectangle 8"/>
          <p:cNvSpPr/>
          <p:nvPr/>
        </p:nvSpPr>
        <p:spPr>
          <a:xfrm>
            <a:off x="563747" y="3633602"/>
            <a:ext cx="3106553" cy="560891"/>
          </a:xfrm>
          <a:prstGeom prst="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defTabSz="457200"/>
            <a:r>
              <a:rPr lang="en-US" b="1" dirty="0">
                <a:solidFill>
                  <a:prstClr val="white"/>
                </a:solidFill>
              </a:rPr>
              <a:t>3. Regulatory framework</a:t>
            </a:r>
            <a:endParaRPr lang="en-US" b="1" dirty="0">
              <a:solidFill>
                <a:prstClr val="white"/>
              </a:solidFill>
            </a:endParaRPr>
          </a:p>
        </p:txBody>
      </p:sp>
      <p:sp>
        <p:nvSpPr>
          <p:cNvPr id="10" name="Rectangle 9"/>
          <p:cNvSpPr/>
          <p:nvPr/>
        </p:nvSpPr>
        <p:spPr>
          <a:xfrm>
            <a:off x="563747" y="2971893"/>
            <a:ext cx="3106553" cy="560891"/>
          </a:xfrm>
          <a:prstGeom prst="rect">
            <a:avLst/>
          </a:prstGeom>
          <a:solidFill>
            <a:srgbClr val="58009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defTabSz="457200"/>
            <a:r>
              <a:rPr lang="en-US" b="1" dirty="0">
                <a:solidFill>
                  <a:prstClr val="white"/>
                </a:solidFill>
              </a:rPr>
              <a:t>2. Patient characteristics</a:t>
            </a:r>
            <a:endParaRPr lang="en-US" b="1" dirty="0">
              <a:solidFill>
                <a:prstClr val="white"/>
              </a:solidFill>
            </a:endParaRPr>
          </a:p>
        </p:txBody>
      </p:sp>
      <p:sp>
        <p:nvSpPr>
          <p:cNvPr id="11" name="Rectangle 10"/>
          <p:cNvSpPr/>
          <p:nvPr/>
        </p:nvSpPr>
        <p:spPr>
          <a:xfrm>
            <a:off x="563747" y="2310184"/>
            <a:ext cx="3106553" cy="560891"/>
          </a:xfrm>
          <a:prstGeom prst="rect">
            <a:avLst/>
          </a:prstGeom>
          <a:solidFill>
            <a:srgbClr val="1111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defTabSz="457200"/>
            <a:r>
              <a:rPr lang="en-US" b="1" dirty="0">
                <a:solidFill>
                  <a:prstClr val="white"/>
                </a:solidFill>
              </a:rPr>
              <a:t>1. The patient community </a:t>
            </a:r>
            <a:endParaRPr lang="en-US" b="1" dirty="0">
              <a:solidFill>
                <a:prstClr val="white"/>
              </a:solidFill>
            </a:endParaRPr>
          </a:p>
        </p:txBody>
      </p:sp>
      <p:sp>
        <p:nvSpPr>
          <p:cNvPr id="14" name="Right Arrow 13"/>
          <p:cNvSpPr/>
          <p:nvPr/>
        </p:nvSpPr>
        <p:spPr>
          <a:xfrm>
            <a:off x="3936379" y="2310184"/>
            <a:ext cx="1170879" cy="3949870"/>
          </a:xfrm>
          <a:prstGeom prst="rightArrow">
            <a:avLst>
              <a:gd name="adj1" fmla="val 97169"/>
              <a:gd name="adj2" fmla="val 44800"/>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13" name="Rectangle 12"/>
          <p:cNvSpPr/>
          <p:nvPr/>
        </p:nvSpPr>
        <p:spPr>
          <a:xfrm>
            <a:off x="5274528" y="4714762"/>
            <a:ext cx="3640872" cy="1754326"/>
          </a:xfrm>
          <a:prstGeom prst="rect">
            <a:avLst/>
          </a:prstGeom>
        </p:spPr>
        <p:txBody>
          <a:bodyPr wrap="square">
            <a:spAutoFit/>
          </a:bodyPr>
          <a:lstStyle/>
          <a:p>
            <a:pPr defTabSz="457200"/>
            <a:r>
              <a:rPr lang="en-US" b="1" dirty="0">
                <a:solidFill>
                  <a:prstClr val="black"/>
                </a:solidFill>
              </a:rPr>
              <a:t>Definition: </a:t>
            </a:r>
          </a:p>
          <a:p>
            <a:pPr defTabSz="457200"/>
            <a:r>
              <a:rPr lang="en-US" dirty="0">
                <a:solidFill>
                  <a:prstClr val="black"/>
                </a:solidFill>
              </a:rPr>
              <a:t>Social </a:t>
            </a:r>
            <a:r>
              <a:rPr lang="en-US" dirty="0">
                <a:solidFill>
                  <a:prstClr val="black"/>
                </a:solidFill>
              </a:rPr>
              <a:t>and psychological situations arising out of features of the originating domains, </a:t>
            </a:r>
            <a:r>
              <a:rPr lang="en-US" dirty="0">
                <a:solidFill>
                  <a:prstClr val="black"/>
                </a:solidFill>
              </a:rPr>
              <a:t>signaling </a:t>
            </a:r>
            <a:r>
              <a:rPr lang="en-US" dirty="0">
                <a:solidFill>
                  <a:prstClr val="black"/>
                </a:solidFill>
              </a:rPr>
              <a:t>and preceding </a:t>
            </a:r>
            <a:r>
              <a:rPr lang="en-US" dirty="0">
                <a:solidFill>
                  <a:prstClr val="black"/>
                </a:solidFill>
              </a:rPr>
              <a:t> imminent conflict</a:t>
            </a:r>
            <a:endParaRPr lang="en-US" dirty="0">
              <a:solidFill>
                <a:prstClr val="black"/>
              </a:solidFill>
            </a:endParaRPr>
          </a:p>
        </p:txBody>
      </p:sp>
      <p:sp>
        <p:nvSpPr>
          <p:cNvPr id="15" name="TextBox 14"/>
          <p:cNvSpPr txBox="1"/>
          <p:nvPr/>
        </p:nvSpPr>
        <p:spPr>
          <a:xfrm>
            <a:off x="140677" y="1683136"/>
            <a:ext cx="3910818" cy="461665"/>
          </a:xfrm>
          <a:prstGeom prst="rect">
            <a:avLst/>
          </a:prstGeom>
          <a:noFill/>
        </p:spPr>
        <p:txBody>
          <a:bodyPr wrap="square" rtlCol="0">
            <a:spAutoFit/>
          </a:bodyPr>
          <a:lstStyle/>
          <a:p>
            <a:pPr algn="ctr" defTabSz="457200"/>
            <a:r>
              <a:rPr lang="en-US" sz="2400" b="1" dirty="0">
                <a:solidFill>
                  <a:prstClr val="black"/>
                </a:solidFill>
                <a:cs typeface="Arial Black"/>
              </a:rPr>
              <a:t>Originating Domains</a:t>
            </a:r>
            <a:endParaRPr lang="en-US" sz="2400" b="1" dirty="0">
              <a:solidFill>
                <a:prstClr val="black"/>
              </a:solidFill>
              <a:cs typeface="Arial Black"/>
            </a:endParaRPr>
          </a:p>
        </p:txBody>
      </p:sp>
      <p:sp>
        <p:nvSpPr>
          <p:cNvPr id="4" name="Isosceles Triangle 3"/>
          <p:cNvSpPr/>
          <p:nvPr/>
        </p:nvSpPr>
        <p:spPr>
          <a:xfrm>
            <a:off x="6772914" y="3686355"/>
            <a:ext cx="644100" cy="703385"/>
          </a:xfrm>
          <a:prstGeom prst="triangle">
            <a:avLst/>
          </a:prstGeom>
          <a:solidFill>
            <a:srgbClr val="660033"/>
          </a:solidFill>
          <a:ln>
            <a:noFill/>
          </a:ln>
          <a:effectLst>
            <a:outerShdw blurRad="127000" dist="127000" dir="20940000" sy="23000" kx="-1200000" algn="bl"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AU">
              <a:solidFill>
                <a:prstClr val="white"/>
              </a:solidFill>
            </a:endParaRPr>
          </a:p>
        </p:txBody>
      </p:sp>
      <p:sp>
        <p:nvSpPr>
          <p:cNvPr id="3" name="Rectangle 2"/>
          <p:cNvSpPr/>
          <p:nvPr/>
        </p:nvSpPr>
        <p:spPr>
          <a:xfrm rot="21078026">
            <a:off x="5371672" y="3609665"/>
            <a:ext cx="3446584" cy="93924"/>
          </a:xfrm>
          <a:prstGeom prst="rect">
            <a:avLst/>
          </a:prstGeom>
          <a:solidFill>
            <a:srgbClr val="660033"/>
          </a:solidFill>
          <a:ln>
            <a:noFill/>
          </a:ln>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AU">
              <a:solidFill>
                <a:prstClr val="white"/>
              </a:solidFill>
            </a:endParaRPr>
          </a:p>
        </p:txBody>
      </p:sp>
      <p:sp>
        <p:nvSpPr>
          <p:cNvPr id="12" name="Arc 11"/>
          <p:cNvSpPr/>
          <p:nvPr/>
        </p:nvSpPr>
        <p:spPr>
          <a:xfrm>
            <a:off x="8811732" y="3178537"/>
            <a:ext cx="207335" cy="307076"/>
          </a:xfrm>
          <a:prstGeom prst="arc">
            <a:avLst/>
          </a:prstGeom>
          <a:ln>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defTabSz="457200"/>
            <a:endParaRPr lang="en-AU">
              <a:solidFill>
                <a:prstClr val="black"/>
              </a:solidFill>
            </a:endParaRPr>
          </a:p>
        </p:txBody>
      </p:sp>
      <p:sp>
        <p:nvSpPr>
          <p:cNvPr id="16" name="Arc 15"/>
          <p:cNvSpPr/>
          <p:nvPr/>
        </p:nvSpPr>
        <p:spPr>
          <a:xfrm>
            <a:off x="8656676" y="3196013"/>
            <a:ext cx="207335" cy="307076"/>
          </a:xfrm>
          <a:prstGeom prst="arc">
            <a:avLst/>
          </a:prstGeom>
          <a:ln>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defTabSz="457200"/>
            <a:endParaRPr lang="en-AU">
              <a:solidFill>
                <a:prstClr val="black"/>
              </a:solidFill>
            </a:endParaRPr>
          </a:p>
        </p:txBody>
      </p:sp>
      <p:sp>
        <p:nvSpPr>
          <p:cNvPr id="17" name="Arc 16"/>
          <p:cNvSpPr/>
          <p:nvPr/>
        </p:nvSpPr>
        <p:spPr>
          <a:xfrm flipH="1" flipV="1">
            <a:off x="5280727" y="3858993"/>
            <a:ext cx="207335" cy="307076"/>
          </a:xfrm>
          <a:prstGeom prst="arc">
            <a:avLst/>
          </a:prstGeom>
          <a:ln>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defTabSz="457200"/>
            <a:endParaRPr lang="en-AU">
              <a:solidFill>
                <a:prstClr val="black"/>
              </a:solidFill>
            </a:endParaRPr>
          </a:p>
        </p:txBody>
      </p:sp>
      <p:sp>
        <p:nvSpPr>
          <p:cNvPr id="18" name="Arc 17"/>
          <p:cNvSpPr/>
          <p:nvPr/>
        </p:nvSpPr>
        <p:spPr>
          <a:xfrm flipH="1" flipV="1">
            <a:off x="5329459" y="3760509"/>
            <a:ext cx="207335" cy="307076"/>
          </a:xfrm>
          <a:prstGeom prst="arc">
            <a:avLst/>
          </a:prstGeom>
          <a:ln>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defTabSz="457200"/>
            <a:endParaRPr lang="en-AU">
              <a:solidFill>
                <a:prstClr val="black"/>
              </a:solidFill>
            </a:endParaRPr>
          </a:p>
        </p:txBody>
      </p:sp>
    </p:spTree>
    <p:extLst>
      <p:ext uri="{BB962C8B-B14F-4D97-AF65-F5344CB8AC3E}">
        <p14:creationId xmlns:p14="http://schemas.microsoft.com/office/powerpoint/2010/main" val="24597306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1" algn="ctr">
              <a:lnSpc>
                <a:spcPct val="110000"/>
              </a:lnSpc>
            </a:pPr>
            <a:r>
              <a:rPr lang="en-US" b="1" dirty="0"/>
              <a:t/>
            </a:r>
            <a:br>
              <a:rPr lang="en-US" b="1" dirty="0"/>
            </a:br>
            <a:r>
              <a:rPr lang="en-US" b="1" dirty="0" smtClean="0"/>
              <a:t/>
            </a:r>
            <a:br>
              <a:rPr lang="en-US" b="1" dirty="0" smtClean="0"/>
            </a:br>
            <a:r>
              <a:rPr lang="en-US" sz="3200" b="1" dirty="0" smtClean="0"/>
              <a:t>Staff </a:t>
            </a:r>
            <a:r>
              <a:rPr lang="en-US" sz="3200" b="1" dirty="0"/>
              <a:t>modifiers </a:t>
            </a:r>
            <a:br>
              <a:rPr lang="en-US" sz="3200" b="1" dirty="0"/>
            </a:br>
            <a:r>
              <a:rPr lang="en-US" b="1" dirty="0" smtClean="0"/>
              <a:t> </a:t>
            </a:r>
            <a:r>
              <a:rPr lang="en-US" b="1" dirty="0"/>
              <a:t/>
            </a:r>
            <a:br>
              <a:rPr lang="en-US" b="1" dirty="0"/>
            </a:br>
            <a:endParaRPr lang="en-US" b="1" dirty="0"/>
          </a:p>
        </p:txBody>
      </p:sp>
      <p:sp>
        <p:nvSpPr>
          <p:cNvPr id="3" name="Content Placeholder 2"/>
          <p:cNvSpPr>
            <a:spLocks noGrp="1"/>
          </p:cNvSpPr>
          <p:nvPr>
            <p:ph idx="1"/>
          </p:nvPr>
        </p:nvSpPr>
        <p:spPr/>
        <p:txBody>
          <a:bodyPr/>
          <a:lstStyle/>
          <a:p>
            <a:pPr lvl="1"/>
            <a:endParaRPr lang="en-US" sz="2800" b="1" dirty="0" smtClean="0"/>
          </a:p>
          <a:p>
            <a:pPr lvl="1"/>
            <a:r>
              <a:rPr lang="en-US" sz="2800" b="1" dirty="0" smtClean="0"/>
              <a:t>Definition</a:t>
            </a:r>
          </a:p>
          <a:p>
            <a:pPr lvl="1"/>
            <a:r>
              <a:rPr lang="en-US" sz="2800" dirty="0" smtClean="0"/>
              <a:t>Characteristics </a:t>
            </a:r>
            <a:r>
              <a:rPr lang="en-US" sz="2800" dirty="0"/>
              <a:t>of </a:t>
            </a:r>
            <a:r>
              <a:rPr lang="en-US" sz="2800" dirty="0" smtClean="0"/>
              <a:t>staff or </a:t>
            </a:r>
            <a:r>
              <a:rPr lang="en-US" sz="2800" dirty="0"/>
              <a:t>teams or </a:t>
            </a:r>
            <a:r>
              <a:rPr lang="en-US" sz="2800" dirty="0" smtClean="0"/>
              <a:t>the way staff </a:t>
            </a:r>
            <a:r>
              <a:rPr lang="en-US" sz="2800" dirty="0"/>
              <a:t>act in </a:t>
            </a:r>
            <a:r>
              <a:rPr lang="en-US" sz="2800" dirty="0" smtClean="0"/>
              <a:t>working with patients </a:t>
            </a:r>
            <a:r>
              <a:rPr lang="en-US" sz="2800" dirty="0"/>
              <a:t>or </a:t>
            </a:r>
            <a:r>
              <a:rPr lang="en-US" sz="2800" dirty="0" smtClean="0"/>
              <a:t>the environment</a:t>
            </a:r>
            <a:endParaRPr lang="en-US" sz="2800" dirty="0"/>
          </a:p>
          <a:p>
            <a:pPr lvl="1"/>
            <a:endParaRPr lang="en-US" sz="2800" b="1" dirty="0" smtClean="0"/>
          </a:p>
          <a:p>
            <a:pPr lvl="1"/>
            <a:r>
              <a:rPr lang="en-US" sz="2800" b="1" dirty="0" smtClean="0"/>
              <a:t>Potential </a:t>
            </a:r>
            <a:endParaRPr lang="en-US" sz="2800" dirty="0"/>
          </a:p>
          <a:p>
            <a:pPr lvl="1"/>
            <a:r>
              <a:rPr lang="en-US" sz="2800" dirty="0" smtClean="0"/>
              <a:t>The way staff </a:t>
            </a:r>
            <a:r>
              <a:rPr lang="en-US" sz="2800" dirty="0"/>
              <a:t>initiate or respond to interactions </a:t>
            </a:r>
            <a:r>
              <a:rPr lang="en-US" sz="2800" dirty="0" smtClean="0"/>
              <a:t>can influence </a:t>
            </a:r>
            <a:r>
              <a:rPr lang="en-US" sz="2800" dirty="0"/>
              <a:t>the frequency of conflict </a:t>
            </a:r>
            <a:r>
              <a:rPr lang="en-US" sz="2800" dirty="0" smtClean="0"/>
              <a:t>and containment </a:t>
            </a:r>
          </a:p>
          <a:p>
            <a:pPr marL="0" indent="0">
              <a:buNone/>
            </a:pPr>
            <a:endParaRPr lang="en-US" sz="2000" dirty="0" smtClean="0"/>
          </a:p>
          <a:p>
            <a:pPr marL="0" indent="0">
              <a:buNone/>
            </a:pPr>
            <a:endParaRPr lang="en-US" sz="2000" dirty="0" smtClean="0"/>
          </a:p>
          <a:p>
            <a:endParaRPr lang="en-US" sz="2000" dirty="0"/>
          </a:p>
        </p:txBody>
      </p:sp>
    </p:spTree>
    <p:extLst>
      <p:ext uri="{BB962C8B-B14F-4D97-AF65-F5344CB8AC3E}">
        <p14:creationId xmlns:p14="http://schemas.microsoft.com/office/powerpoint/2010/main" val="19460362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082" y="169514"/>
            <a:ext cx="7259444" cy="1079500"/>
          </a:xfrm>
        </p:spPr>
        <p:txBody>
          <a:bodyPr>
            <a:noAutofit/>
          </a:bodyPr>
          <a:lstStyle/>
          <a:p>
            <a:pPr algn="ctr"/>
            <a:r>
              <a:rPr lang="en-US" sz="2800" b="1" dirty="0" smtClean="0"/>
              <a:t>Staff can influence conflict </a:t>
            </a:r>
            <a:r>
              <a:rPr lang="en-US" sz="2800" b="1" dirty="0"/>
              <a:t>and </a:t>
            </a:r>
            <a:r>
              <a:rPr lang="en-US" sz="2800" b="1" dirty="0" smtClean="0"/>
              <a:t>containment by:</a:t>
            </a:r>
            <a:endParaRPr lang="en-US" sz="2800" b="1" dirty="0"/>
          </a:p>
        </p:txBody>
      </p:sp>
      <p:sp>
        <p:nvSpPr>
          <p:cNvPr id="3" name="Content Placeholder 2"/>
          <p:cNvSpPr>
            <a:spLocks noGrp="1"/>
          </p:cNvSpPr>
          <p:nvPr>
            <p:ph idx="1"/>
          </p:nvPr>
        </p:nvSpPr>
        <p:spPr>
          <a:xfrm>
            <a:off x="539750" y="1857245"/>
            <a:ext cx="8243888" cy="4854797"/>
          </a:xfrm>
        </p:spPr>
        <p:txBody>
          <a:bodyPr>
            <a:normAutofit/>
          </a:bodyPr>
          <a:lstStyle/>
          <a:p>
            <a:pPr marL="457200" lvl="1" indent="-457200">
              <a:spcBef>
                <a:spcPts val="0"/>
              </a:spcBef>
              <a:spcAft>
                <a:spcPts val="1000"/>
              </a:spcAft>
              <a:buFont typeface="Arial" panose="020B0604020202020204" pitchFamily="34" charset="0"/>
              <a:buChar char="•"/>
            </a:pPr>
            <a:r>
              <a:rPr lang="en-US" dirty="0"/>
              <a:t>R</a:t>
            </a:r>
            <a:r>
              <a:rPr lang="en-US" dirty="0" smtClean="0"/>
              <a:t>educing </a:t>
            </a:r>
            <a:r>
              <a:rPr lang="en-US" dirty="0"/>
              <a:t>or </a:t>
            </a:r>
            <a:r>
              <a:rPr lang="en-US" dirty="0" smtClean="0"/>
              <a:t>eradicating </a:t>
            </a:r>
            <a:r>
              <a:rPr lang="en-US" dirty="0"/>
              <a:t>the </a:t>
            </a:r>
            <a:r>
              <a:rPr lang="en-US" dirty="0" smtClean="0"/>
              <a:t>originating conflict factors</a:t>
            </a:r>
          </a:p>
          <a:p>
            <a:pPr marL="457200" lvl="1" indent="-457200">
              <a:spcBef>
                <a:spcPts val="0"/>
              </a:spcBef>
              <a:spcAft>
                <a:spcPts val="1000"/>
              </a:spcAft>
              <a:buFont typeface="Arial" panose="020B0604020202020204" pitchFamily="34" charset="0"/>
              <a:buChar char="•"/>
            </a:pPr>
            <a:r>
              <a:rPr lang="en-US" dirty="0"/>
              <a:t>P</a:t>
            </a:r>
            <a:r>
              <a:rPr lang="en-US" dirty="0" smtClean="0"/>
              <a:t>reventing flashpoints</a:t>
            </a:r>
          </a:p>
          <a:p>
            <a:pPr marL="457200" lvl="1" indent="-457200">
              <a:spcBef>
                <a:spcPts val="0"/>
              </a:spcBef>
              <a:spcAft>
                <a:spcPts val="1000"/>
              </a:spcAft>
              <a:buFont typeface="Arial" panose="020B0604020202020204" pitchFamily="34" charset="0"/>
              <a:buChar char="•"/>
            </a:pPr>
            <a:r>
              <a:rPr lang="en-US" dirty="0"/>
              <a:t>C</a:t>
            </a:r>
            <a:r>
              <a:rPr lang="en-US" dirty="0" smtClean="0"/>
              <a:t>utting </a:t>
            </a:r>
            <a:r>
              <a:rPr lang="en-US" dirty="0"/>
              <a:t>the link between the flashpoint and </a:t>
            </a:r>
            <a:r>
              <a:rPr lang="en-US" dirty="0" smtClean="0"/>
              <a:t>conflict</a:t>
            </a:r>
            <a:endParaRPr lang="en-US" dirty="0"/>
          </a:p>
          <a:p>
            <a:pPr marL="457200" lvl="1" indent="-457200">
              <a:spcBef>
                <a:spcPts val="0"/>
              </a:spcBef>
              <a:spcAft>
                <a:spcPts val="1000"/>
              </a:spcAft>
              <a:buFont typeface="Arial" panose="020B0604020202020204" pitchFamily="34" charset="0"/>
              <a:buChar char="•"/>
            </a:pPr>
            <a:r>
              <a:rPr lang="en-US" dirty="0"/>
              <a:t>C</a:t>
            </a:r>
            <a:r>
              <a:rPr lang="en-US" dirty="0" smtClean="0"/>
              <a:t>hoosing not </a:t>
            </a:r>
            <a:r>
              <a:rPr lang="en-US" dirty="0"/>
              <a:t>to use containment </a:t>
            </a:r>
            <a:r>
              <a:rPr lang="en-US" dirty="0" smtClean="0"/>
              <a:t>when </a:t>
            </a:r>
            <a:r>
              <a:rPr lang="en-US" dirty="0"/>
              <a:t>it would be </a:t>
            </a:r>
            <a:r>
              <a:rPr lang="en-US" dirty="0" smtClean="0"/>
              <a:t>counterproductive</a:t>
            </a:r>
          </a:p>
          <a:p>
            <a:pPr marL="457200" lvl="1" indent="-457200">
              <a:spcBef>
                <a:spcPts val="0"/>
              </a:spcBef>
              <a:spcAft>
                <a:spcPts val="1000"/>
              </a:spcAft>
              <a:buFont typeface="Arial" panose="020B0604020202020204" pitchFamily="34" charset="0"/>
              <a:buChar char="•"/>
            </a:pPr>
            <a:r>
              <a:rPr lang="en-US" dirty="0"/>
              <a:t>E</a:t>
            </a:r>
            <a:r>
              <a:rPr lang="en-US" dirty="0" smtClean="0"/>
              <a:t>nsuring </a:t>
            </a:r>
            <a:r>
              <a:rPr lang="en-US" dirty="0"/>
              <a:t>that </a:t>
            </a:r>
            <a:r>
              <a:rPr lang="en-US" dirty="0" smtClean="0"/>
              <a:t>containment does </a:t>
            </a:r>
            <a:r>
              <a:rPr lang="en-US" dirty="0"/>
              <a:t>not lead to further </a:t>
            </a:r>
            <a:r>
              <a:rPr lang="en-US" dirty="0" smtClean="0"/>
              <a:t>conflict</a:t>
            </a:r>
          </a:p>
        </p:txBody>
      </p:sp>
    </p:spTree>
    <p:extLst>
      <p:ext uri="{BB962C8B-B14F-4D97-AF65-F5344CB8AC3E}">
        <p14:creationId xmlns:p14="http://schemas.microsoft.com/office/powerpoint/2010/main" val="9657963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smtClean="0"/>
              <a:t>Patient modifiers</a:t>
            </a:r>
            <a:endParaRPr lang="en-US" b="1" dirty="0"/>
          </a:p>
        </p:txBody>
      </p:sp>
      <p:sp>
        <p:nvSpPr>
          <p:cNvPr id="3" name="Content Placeholder 2"/>
          <p:cNvSpPr>
            <a:spLocks noGrp="1"/>
          </p:cNvSpPr>
          <p:nvPr>
            <p:ph idx="1"/>
          </p:nvPr>
        </p:nvSpPr>
        <p:spPr>
          <a:xfrm>
            <a:off x="539750" y="1659988"/>
            <a:ext cx="8243888" cy="4490502"/>
          </a:xfrm>
        </p:spPr>
        <p:txBody>
          <a:bodyPr/>
          <a:lstStyle/>
          <a:p>
            <a:pPr marL="0" indent="0">
              <a:buNone/>
            </a:pPr>
            <a:endParaRPr lang="en-US" sz="2000" b="1" dirty="0"/>
          </a:p>
          <a:p>
            <a:pPr lvl="1"/>
            <a:r>
              <a:rPr lang="en-US" sz="2800" b="1" dirty="0" smtClean="0"/>
              <a:t>Definition</a:t>
            </a:r>
            <a:r>
              <a:rPr lang="en-US" sz="2800" dirty="0" smtClean="0"/>
              <a:t> </a:t>
            </a:r>
          </a:p>
          <a:p>
            <a:pPr lvl="1"/>
            <a:r>
              <a:rPr lang="en-US" sz="2800" dirty="0" smtClean="0"/>
              <a:t>How patients </a:t>
            </a:r>
            <a:r>
              <a:rPr lang="en-US" sz="2800" dirty="0"/>
              <a:t>respond and behave towards each other </a:t>
            </a:r>
            <a:r>
              <a:rPr lang="en-US" sz="2800" dirty="0" smtClean="0"/>
              <a:t>can </a:t>
            </a:r>
            <a:r>
              <a:rPr lang="en-US" sz="2800" dirty="0"/>
              <a:t>influence the frequency of </a:t>
            </a:r>
            <a:r>
              <a:rPr lang="en-US" sz="2800" dirty="0" smtClean="0"/>
              <a:t>conflict and containment. </a:t>
            </a:r>
          </a:p>
          <a:p>
            <a:pPr lvl="1"/>
            <a:r>
              <a:rPr lang="en-US" sz="2800" dirty="0" smtClean="0"/>
              <a:t>Patients are </a:t>
            </a:r>
            <a:r>
              <a:rPr lang="en-US" sz="2800" dirty="0"/>
              <a:t>susceptible to staff </a:t>
            </a:r>
            <a:r>
              <a:rPr lang="en-US" sz="2800" dirty="0" smtClean="0"/>
              <a:t>influence.</a:t>
            </a:r>
          </a:p>
          <a:p>
            <a:pPr marL="0" indent="0">
              <a:buNone/>
            </a:pPr>
            <a:endParaRPr lang="en-US" dirty="0"/>
          </a:p>
        </p:txBody>
      </p:sp>
    </p:spTree>
    <p:extLst>
      <p:ext uri="{BB962C8B-B14F-4D97-AF65-F5344CB8AC3E}">
        <p14:creationId xmlns:p14="http://schemas.microsoft.com/office/powerpoint/2010/main" val="24422831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b="1" dirty="0" smtClean="0"/>
              <a:t>Patients can influence </a:t>
            </a:r>
            <a:br>
              <a:rPr lang="en-AU" b="1" dirty="0" smtClean="0"/>
            </a:br>
            <a:r>
              <a:rPr lang="en-AU" b="1" dirty="0" smtClean="0"/>
              <a:t>conflict and containment</a:t>
            </a:r>
            <a:endParaRPr lang="en-AU" b="1" dirty="0"/>
          </a:p>
        </p:txBody>
      </p:sp>
      <p:sp>
        <p:nvSpPr>
          <p:cNvPr id="4" name="TextBox 3"/>
          <p:cNvSpPr txBox="1"/>
          <p:nvPr/>
        </p:nvSpPr>
        <p:spPr>
          <a:xfrm>
            <a:off x="539750" y="1828800"/>
            <a:ext cx="8107293" cy="3375283"/>
          </a:xfrm>
          <a:prstGeom prst="rect">
            <a:avLst/>
          </a:prstGeom>
          <a:noFill/>
        </p:spPr>
        <p:txBody>
          <a:bodyPr wrap="square" rtlCol="0">
            <a:spAutoFit/>
          </a:bodyPr>
          <a:lstStyle/>
          <a:p>
            <a:pPr lvl="1" indent="-457200" defTabSz="457200" fontAlgn="base">
              <a:lnSpc>
                <a:spcPct val="110000"/>
              </a:lnSpc>
              <a:spcAft>
                <a:spcPts val="1000"/>
              </a:spcAft>
              <a:buFont typeface="Arial" panose="020B0604020202020204" pitchFamily="34" charset="0"/>
              <a:buChar char="•"/>
            </a:pPr>
            <a:r>
              <a:rPr lang="en-AU" sz="2400" dirty="0">
                <a:solidFill>
                  <a:prstClr val="black"/>
                </a:solidFill>
                <a:ea typeface="ＭＳ Ｐゴシック" charset="0"/>
              </a:rPr>
              <a:t>Understanding and identifying possible flashpoints</a:t>
            </a:r>
          </a:p>
          <a:p>
            <a:pPr lvl="1" indent="-457200" defTabSz="457200" fontAlgn="base">
              <a:lnSpc>
                <a:spcPct val="110000"/>
              </a:lnSpc>
              <a:spcAft>
                <a:spcPts val="1000"/>
              </a:spcAft>
              <a:buFont typeface="Arial" panose="020B0604020202020204" pitchFamily="34" charset="0"/>
              <a:buChar char="•"/>
            </a:pPr>
            <a:r>
              <a:rPr lang="en-AU" sz="2400" dirty="0">
                <a:solidFill>
                  <a:prstClr val="black"/>
                </a:solidFill>
                <a:ea typeface="ＭＳ Ｐゴシック" charset="0"/>
              </a:rPr>
              <a:t>Seeking assistance or using coping skills to avoid or minimise the impact of flashpoints</a:t>
            </a:r>
          </a:p>
          <a:p>
            <a:pPr lvl="1" indent="-457200" defTabSz="457200" fontAlgn="base">
              <a:lnSpc>
                <a:spcPct val="110000"/>
              </a:lnSpc>
              <a:spcAft>
                <a:spcPts val="1000"/>
              </a:spcAft>
              <a:buFont typeface="Arial" panose="020B0604020202020204" pitchFamily="34" charset="0"/>
              <a:buChar char="•"/>
            </a:pPr>
            <a:r>
              <a:rPr lang="en-AU" sz="2400" dirty="0">
                <a:solidFill>
                  <a:prstClr val="black"/>
                </a:solidFill>
                <a:ea typeface="ＭＳ Ｐゴシック" charset="0"/>
              </a:rPr>
              <a:t>Cutting the link between flashpoint and conflict</a:t>
            </a:r>
          </a:p>
          <a:p>
            <a:pPr lvl="1" indent="-457200" defTabSz="457200" fontAlgn="base">
              <a:lnSpc>
                <a:spcPct val="110000"/>
              </a:lnSpc>
              <a:spcAft>
                <a:spcPts val="1000"/>
              </a:spcAft>
              <a:buFont typeface="Arial" panose="020B0604020202020204" pitchFamily="34" charset="0"/>
              <a:buChar char="•"/>
            </a:pPr>
            <a:r>
              <a:rPr lang="en-AU" sz="2400" dirty="0">
                <a:solidFill>
                  <a:prstClr val="black"/>
                </a:solidFill>
                <a:ea typeface="ＭＳ Ｐゴシック" charset="0"/>
              </a:rPr>
              <a:t>Seeking advocacy to avoid containment </a:t>
            </a:r>
          </a:p>
          <a:p>
            <a:pPr defTabSz="457200"/>
            <a:endParaRPr lang="en-AU" sz="2400" dirty="0">
              <a:solidFill>
                <a:prstClr val="black"/>
              </a:solidFill>
            </a:endParaRPr>
          </a:p>
          <a:p>
            <a:pPr marL="285750" indent="-285750" defTabSz="457200">
              <a:buFont typeface="Arial" panose="020B0604020202020204" pitchFamily="34" charset="0"/>
              <a:buChar char="•"/>
            </a:pPr>
            <a:endParaRPr lang="en-AU" sz="2400" dirty="0">
              <a:solidFill>
                <a:prstClr val="black"/>
              </a:solidFill>
            </a:endParaRPr>
          </a:p>
        </p:txBody>
      </p:sp>
    </p:spTree>
    <p:extLst>
      <p:ext uri="{BB962C8B-B14F-4D97-AF65-F5344CB8AC3E}">
        <p14:creationId xmlns:p14="http://schemas.microsoft.com/office/powerpoint/2010/main" val="14664261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sz="3200" b="1" dirty="0" smtClean="0"/>
              <a:t>Patient modifiers</a:t>
            </a:r>
            <a:endParaRPr lang="en-AU" sz="3200" b="1" dirty="0"/>
          </a:p>
        </p:txBody>
      </p:sp>
      <p:sp>
        <p:nvSpPr>
          <p:cNvPr id="3" name="Content Placeholder 2"/>
          <p:cNvSpPr>
            <a:spLocks noGrp="1"/>
          </p:cNvSpPr>
          <p:nvPr>
            <p:ph idx="1"/>
          </p:nvPr>
        </p:nvSpPr>
        <p:spPr>
          <a:xfrm>
            <a:off x="539750" y="1837911"/>
            <a:ext cx="8243888" cy="4854797"/>
          </a:xfrm>
        </p:spPr>
        <p:txBody>
          <a:bodyPr/>
          <a:lstStyle/>
          <a:p>
            <a:r>
              <a:rPr lang="en-AU" sz="2800" b="0" dirty="0" smtClean="0"/>
              <a:t>When do patients have control over conflict?</a:t>
            </a:r>
          </a:p>
          <a:p>
            <a:endParaRPr lang="en-AU" sz="2800" b="0" dirty="0"/>
          </a:p>
          <a:p>
            <a:r>
              <a:rPr lang="en-AU" sz="2800" b="0" dirty="0" smtClean="0"/>
              <a:t>When do patients have control over containment?</a:t>
            </a:r>
          </a:p>
          <a:p>
            <a:endParaRPr lang="en-AU" sz="2800" b="0" dirty="0"/>
          </a:p>
          <a:p>
            <a:r>
              <a:rPr lang="en-AU" sz="2800" b="0" dirty="0" smtClean="0"/>
              <a:t>What influences whether or not patients have control?</a:t>
            </a:r>
            <a:endParaRPr lang="en-AU" sz="2800" b="0" dirty="0"/>
          </a:p>
        </p:txBody>
      </p:sp>
    </p:spTree>
    <p:extLst>
      <p:ext uri="{BB962C8B-B14F-4D97-AF65-F5344CB8AC3E}">
        <p14:creationId xmlns:p14="http://schemas.microsoft.com/office/powerpoint/2010/main" val="41930697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8666" y="467979"/>
            <a:ext cx="8060267" cy="646331"/>
          </a:xfrm>
          <a:prstGeom prst="rect">
            <a:avLst/>
          </a:prstGeom>
        </p:spPr>
        <p:txBody>
          <a:bodyPr wrap="square">
            <a:spAutoFit/>
          </a:bodyPr>
          <a:lstStyle/>
          <a:p>
            <a:pPr algn="ctr" defTabSz="457200">
              <a:spcBef>
                <a:spcPct val="0"/>
              </a:spcBef>
            </a:pPr>
            <a:r>
              <a:rPr lang="en-US" sz="3600" b="1" dirty="0">
                <a:solidFill>
                  <a:prstClr val="white"/>
                </a:solidFill>
              </a:rPr>
              <a:t>Simple model</a:t>
            </a:r>
            <a:endParaRPr lang="en-US" sz="3600" b="1" dirty="0">
              <a:solidFill>
                <a:prstClr val="white"/>
              </a:solidFill>
            </a:endParaRPr>
          </a:p>
        </p:txBody>
      </p:sp>
      <p:sp>
        <p:nvSpPr>
          <p:cNvPr id="3" name="Rectangle 2"/>
          <p:cNvSpPr/>
          <p:nvPr/>
        </p:nvSpPr>
        <p:spPr>
          <a:xfrm>
            <a:off x="338666" y="5422232"/>
            <a:ext cx="1511300" cy="711200"/>
          </a:xfrm>
          <a:prstGeom prst="rect">
            <a:avLst/>
          </a:prstGeom>
          <a:solidFill>
            <a:schemeClr val="bg1"/>
          </a:solidFill>
          <a:ln w="19050">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b="1" dirty="0">
                <a:solidFill>
                  <a:srgbClr val="1F497D"/>
                </a:solidFill>
                <a:cs typeface="Arial"/>
              </a:rPr>
              <a:t>Originating domains</a:t>
            </a:r>
            <a:endParaRPr lang="en-US" b="1" dirty="0">
              <a:solidFill>
                <a:srgbClr val="1F497D"/>
              </a:solidFill>
              <a:cs typeface="Arial"/>
            </a:endParaRPr>
          </a:p>
        </p:txBody>
      </p:sp>
      <p:sp>
        <p:nvSpPr>
          <p:cNvPr id="5" name="Rectangle 4"/>
          <p:cNvSpPr/>
          <p:nvPr/>
        </p:nvSpPr>
        <p:spPr>
          <a:xfrm>
            <a:off x="2870200" y="5384132"/>
            <a:ext cx="1511300" cy="711200"/>
          </a:xfrm>
          <a:prstGeom prst="rect">
            <a:avLst/>
          </a:prstGeom>
          <a:solidFill>
            <a:schemeClr val="bg1"/>
          </a:solidFill>
          <a:ln w="19050">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b="1" dirty="0">
                <a:solidFill>
                  <a:srgbClr val="1F497D"/>
                </a:solidFill>
                <a:cs typeface="Arial"/>
              </a:rPr>
              <a:t>Flashpoints</a:t>
            </a:r>
            <a:endParaRPr lang="en-US" b="1" dirty="0">
              <a:solidFill>
                <a:srgbClr val="1F497D"/>
              </a:solidFill>
              <a:cs typeface="Arial"/>
            </a:endParaRPr>
          </a:p>
        </p:txBody>
      </p:sp>
      <p:sp>
        <p:nvSpPr>
          <p:cNvPr id="6" name="Rectangle 5"/>
          <p:cNvSpPr/>
          <p:nvPr/>
        </p:nvSpPr>
        <p:spPr>
          <a:xfrm>
            <a:off x="4978400" y="5384132"/>
            <a:ext cx="1511300" cy="711200"/>
          </a:xfrm>
          <a:prstGeom prst="rect">
            <a:avLst/>
          </a:prstGeom>
          <a:solidFill>
            <a:schemeClr val="bg1"/>
          </a:solidFill>
          <a:ln w="19050">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b="1" dirty="0">
                <a:solidFill>
                  <a:srgbClr val="1F497D"/>
                </a:solidFill>
                <a:cs typeface="Arial"/>
              </a:rPr>
              <a:t>Conflict</a:t>
            </a:r>
            <a:endParaRPr lang="en-US" b="1" dirty="0">
              <a:solidFill>
                <a:srgbClr val="1F497D"/>
              </a:solidFill>
              <a:cs typeface="Arial"/>
            </a:endParaRPr>
          </a:p>
        </p:txBody>
      </p:sp>
      <p:sp>
        <p:nvSpPr>
          <p:cNvPr id="7" name="Rectangle 6"/>
          <p:cNvSpPr/>
          <p:nvPr/>
        </p:nvSpPr>
        <p:spPr>
          <a:xfrm>
            <a:off x="7253714" y="5384132"/>
            <a:ext cx="1612900" cy="711200"/>
          </a:xfrm>
          <a:prstGeom prst="rect">
            <a:avLst/>
          </a:prstGeom>
          <a:solidFill>
            <a:schemeClr val="bg1"/>
          </a:solidFill>
          <a:ln w="19050">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b="1" dirty="0">
                <a:solidFill>
                  <a:srgbClr val="1F497D"/>
                </a:solidFill>
                <a:cs typeface="Arial"/>
              </a:rPr>
              <a:t>Containment</a:t>
            </a:r>
            <a:endParaRPr lang="en-US" b="1" dirty="0">
              <a:solidFill>
                <a:srgbClr val="1F497D"/>
              </a:solidFill>
              <a:cs typeface="Arial"/>
            </a:endParaRPr>
          </a:p>
        </p:txBody>
      </p:sp>
      <p:sp>
        <p:nvSpPr>
          <p:cNvPr id="8" name="Rectangle 7"/>
          <p:cNvSpPr/>
          <p:nvPr/>
        </p:nvSpPr>
        <p:spPr>
          <a:xfrm>
            <a:off x="2870200" y="3636963"/>
            <a:ext cx="1511300" cy="711200"/>
          </a:xfrm>
          <a:prstGeom prst="rect">
            <a:avLst/>
          </a:prstGeom>
          <a:solidFill>
            <a:schemeClr val="bg1"/>
          </a:solidFill>
          <a:ln w="6350">
            <a:solidFill>
              <a:srgbClr val="51BD89"/>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b="1" dirty="0">
                <a:solidFill>
                  <a:srgbClr val="51BD89"/>
                </a:solidFill>
                <a:cs typeface="Arial"/>
              </a:rPr>
              <a:t>Patient modifiers</a:t>
            </a:r>
            <a:endParaRPr lang="en-US" b="1" dirty="0">
              <a:solidFill>
                <a:srgbClr val="51BD89"/>
              </a:solidFill>
              <a:cs typeface="Arial"/>
            </a:endParaRPr>
          </a:p>
        </p:txBody>
      </p:sp>
      <p:sp>
        <p:nvSpPr>
          <p:cNvPr id="9" name="Rectangle 8"/>
          <p:cNvSpPr/>
          <p:nvPr/>
        </p:nvSpPr>
        <p:spPr>
          <a:xfrm>
            <a:off x="3441700" y="1993900"/>
            <a:ext cx="2235200" cy="711200"/>
          </a:xfrm>
          <a:prstGeom prst="rect">
            <a:avLst/>
          </a:prstGeom>
          <a:solidFill>
            <a:schemeClr val="bg1"/>
          </a:solidFill>
          <a:ln w="6350">
            <a:solidFill>
              <a:srgbClr val="00B0F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b="1" dirty="0">
                <a:solidFill>
                  <a:srgbClr val="00B0F0"/>
                </a:solidFill>
                <a:cs typeface="Arial"/>
              </a:rPr>
              <a:t>Staff modifiers</a:t>
            </a:r>
            <a:endParaRPr lang="en-US" b="1" dirty="0">
              <a:solidFill>
                <a:srgbClr val="00B0F0"/>
              </a:solidFill>
              <a:cs typeface="Arial"/>
            </a:endParaRPr>
          </a:p>
        </p:txBody>
      </p:sp>
      <p:cxnSp>
        <p:nvCxnSpPr>
          <p:cNvPr id="11" name="Straight Connector 10"/>
          <p:cNvCxnSpPr/>
          <p:nvPr/>
        </p:nvCxnSpPr>
        <p:spPr>
          <a:xfrm>
            <a:off x="1059366" y="3149600"/>
            <a:ext cx="7000798" cy="0"/>
          </a:xfrm>
          <a:prstGeom prst="line">
            <a:avLst/>
          </a:prstGeom>
          <a:ln w="6350">
            <a:solidFill>
              <a:srgbClr val="00B0F0"/>
            </a:solidFill>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8060164" y="3149600"/>
            <a:ext cx="0" cy="2160000"/>
          </a:xfrm>
          <a:prstGeom prst="straightConnector1">
            <a:avLst/>
          </a:prstGeom>
          <a:ln w="6350">
            <a:solidFill>
              <a:srgbClr val="00B0F0"/>
            </a:solidFill>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a:off x="6795429" y="3149600"/>
            <a:ext cx="0" cy="2556000"/>
          </a:xfrm>
          <a:prstGeom prst="straightConnector1">
            <a:avLst/>
          </a:prstGeom>
          <a:ln w="6350">
            <a:solidFill>
              <a:srgbClr val="00B0F0"/>
            </a:solidFill>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a:off x="1063393" y="3149600"/>
            <a:ext cx="0" cy="2160000"/>
          </a:xfrm>
          <a:prstGeom prst="straightConnector1">
            <a:avLst/>
          </a:prstGeom>
          <a:ln w="6350">
            <a:solidFill>
              <a:srgbClr val="00B0F0"/>
            </a:solidFill>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a:off x="6489700" y="5777832"/>
            <a:ext cx="764014" cy="0"/>
          </a:xfrm>
          <a:prstGeom prst="straightConnector1">
            <a:avLst/>
          </a:prstGeom>
          <a:ln w="19050">
            <a:solidFill>
              <a:schemeClr val="tx2"/>
            </a:solidFill>
            <a:headEnd type="triangle" w="lg" len="lg"/>
            <a:tailEnd type="triangle" w="lg" len="lg"/>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a:off x="4368800" y="5777832"/>
            <a:ext cx="609600" cy="0"/>
          </a:xfrm>
          <a:prstGeom prst="straightConnector1">
            <a:avLst/>
          </a:prstGeom>
          <a:ln w="19050">
            <a:solidFill>
              <a:schemeClr val="tx2"/>
            </a:solidFill>
            <a:headEnd type="none" w="med" len="med"/>
            <a:tailEnd type="triangle" w="lg" len="lg"/>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a:off x="1849966" y="5777832"/>
            <a:ext cx="1020234" cy="0"/>
          </a:xfrm>
          <a:prstGeom prst="straightConnector1">
            <a:avLst/>
          </a:prstGeom>
          <a:ln w="19050">
            <a:solidFill>
              <a:schemeClr val="tx2"/>
            </a:solidFill>
            <a:headEnd type="none" w="med" len="med"/>
            <a:tailEnd type="triangle" w="lg" len="lg"/>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a:off x="2380217" y="3149600"/>
            <a:ext cx="0" cy="2556000"/>
          </a:xfrm>
          <a:prstGeom prst="straightConnector1">
            <a:avLst/>
          </a:prstGeom>
          <a:ln w="6350">
            <a:solidFill>
              <a:srgbClr val="00B0F0"/>
            </a:solidFill>
            <a:tailEnd type="arrow"/>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2705100" y="4673600"/>
            <a:ext cx="1917700" cy="0"/>
          </a:xfrm>
          <a:prstGeom prst="line">
            <a:avLst/>
          </a:prstGeom>
          <a:ln w="6350">
            <a:solidFill>
              <a:srgbClr val="51BD89"/>
            </a:solidFill>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a:xfrm>
            <a:off x="2705100" y="4673600"/>
            <a:ext cx="0" cy="1044000"/>
          </a:xfrm>
          <a:prstGeom prst="straightConnector1">
            <a:avLst/>
          </a:prstGeom>
          <a:ln w="6350">
            <a:solidFill>
              <a:srgbClr val="51BD89"/>
            </a:solidFill>
            <a:tailEnd type="arrow"/>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p:nvPr/>
        </p:nvCxnSpPr>
        <p:spPr>
          <a:xfrm>
            <a:off x="4622800" y="4673600"/>
            <a:ext cx="0" cy="1044000"/>
          </a:xfrm>
          <a:prstGeom prst="straightConnector1">
            <a:avLst/>
          </a:prstGeom>
          <a:ln w="6350">
            <a:solidFill>
              <a:srgbClr val="51BD89"/>
            </a:solidFill>
            <a:tailEnd type="arrow"/>
          </a:ln>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p:nvPr/>
        </p:nvCxnSpPr>
        <p:spPr>
          <a:xfrm>
            <a:off x="3625850" y="3149600"/>
            <a:ext cx="0" cy="450000"/>
          </a:xfrm>
          <a:prstGeom prst="straightConnector1">
            <a:avLst/>
          </a:prstGeom>
          <a:ln w="6350">
            <a:solidFill>
              <a:srgbClr val="00B0F0"/>
            </a:solidFill>
            <a:tailEnd type="arrow"/>
          </a:ln>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a:off x="3625850" y="4348163"/>
            <a:ext cx="0" cy="325437"/>
          </a:xfrm>
          <a:prstGeom prst="line">
            <a:avLst/>
          </a:prstGeom>
          <a:ln w="6350">
            <a:solidFill>
              <a:srgbClr val="51BD89"/>
            </a:solidFill>
          </a:ln>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a:off x="4622800" y="2705100"/>
            <a:ext cx="0" cy="444500"/>
          </a:xfrm>
          <a:prstGeom prst="line">
            <a:avLst/>
          </a:prstGeom>
          <a:ln w="6350">
            <a:solidFill>
              <a:srgbClr val="00B0F0"/>
            </a:solidFill>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a:off x="4766295" y="3149600"/>
            <a:ext cx="0" cy="2556000"/>
          </a:xfrm>
          <a:prstGeom prst="straightConnector1">
            <a:avLst/>
          </a:prstGeom>
          <a:ln w="6350">
            <a:solidFill>
              <a:srgbClr val="00B0F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640259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894857" y="-428143"/>
            <a:ext cx="7354286" cy="7714286"/>
            <a:chOff x="1144218" y="-605646"/>
            <a:chExt cx="10296000" cy="10800000"/>
          </a:xfrm>
        </p:grpSpPr>
        <p:sp>
          <p:nvSpPr>
            <p:cNvPr id="7" name="Isosceles Triangle 6"/>
            <p:cNvSpPr/>
            <p:nvPr/>
          </p:nvSpPr>
          <p:spPr>
            <a:xfrm rot="18022639" flipV="1">
              <a:off x="1790268" y="1540539"/>
              <a:ext cx="5067558" cy="4368584"/>
            </a:xfrm>
            <a:prstGeom prst="triangle">
              <a:avLst/>
            </a:prstGeom>
            <a:solidFill>
              <a:srgbClr val="3160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sp>
          <p:nvSpPr>
            <p:cNvPr id="38" name="TextBox 37"/>
            <p:cNvSpPr txBox="1"/>
            <p:nvPr/>
          </p:nvSpPr>
          <p:spPr>
            <a:xfrm rot="18000000">
              <a:off x="81100" y="2536220"/>
              <a:ext cx="4945476" cy="517065"/>
            </a:xfrm>
            <a:prstGeom prst="rect">
              <a:avLst/>
            </a:prstGeom>
            <a:noFill/>
          </p:spPr>
          <p:txBody>
            <a:bodyPr wrap="square" rtlCol="0">
              <a:spAutoFit/>
            </a:bodyPr>
            <a:lstStyle/>
            <a:p>
              <a:pPr algn="ctr" defTabSz="457200"/>
              <a:r>
                <a:rPr lang="en-AU" b="1" dirty="0">
                  <a:solidFill>
                    <a:prstClr val="white"/>
                  </a:solidFill>
                </a:rPr>
                <a:t>Outside</a:t>
              </a:r>
              <a:r>
                <a:rPr lang="en-AU" sz="1400" dirty="0">
                  <a:solidFill>
                    <a:prstClr val="white"/>
                  </a:solidFill>
                </a:rPr>
                <a:t> </a:t>
              </a:r>
              <a:r>
                <a:rPr lang="en-AU" b="1" dirty="0">
                  <a:solidFill>
                    <a:prstClr val="white"/>
                  </a:solidFill>
                </a:rPr>
                <a:t>Hospital</a:t>
              </a:r>
            </a:p>
          </p:txBody>
        </p:sp>
        <p:sp>
          <p:nvSpPr>
            <p:cNvPr id="69" name="Isosceles Triangle 68"/>
            <p:cNvSpPr/>
            <p:nvPr/>
          </p:nvSpPr>
          <p:spPr>
            <a:xfrm rot="18000000" flipH="1" flipV="1">
              <a:off x="2140501" y="1883051"/>
              <a:ext cx="4713499" cy="3927621"/>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sp>
          <p:nvSpPr>
            <p:cNvPr id="5" name="Isosceles Triangle 4"/>
            <p:cNvSpPr/>
            <p:nvPr/>
          </p:nvSpPr>
          <p:spPr>
            <a:xfrm>
              <a:off x="3758439" y="4960854"/>
              <a:ext cx="5067558" cy="4368584"/>
            </a:xfrm>
            <a:prstGeom prst="triangle">
              <a:avLst/>
            </a:prstGeom>
            <a:solidFill>
              <a:srgbClr val="BC4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sp>
          <p:nvSpPr>
            <p:cNvPr id="6" name="Isosceles Triangle 5"/>
            <p:cNvSpPr/>
            <p:nvPr/>
          </p:nvSpPr>
          <p:spPr>
            <a:xfrm flipV="1">
              <a:off x="3758439" y="408112"/>
              <a:ext cx="5067558" cy="4368584"/>
            </a:xfrm>
            <a:prstGeom prst="triangle">
              <a:avLst/>
            </a:prstGeom>
            <a:solidFill>
              <a:srgbClr val="0000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sp>
          <p:nvSpPr>
            <p:cNvPr id="8" name="Isosceles Triangle 7"/>
            <p:cNvSpPr/>
            <p:nvPr/>
          </p:nvSpPr>
          <p:spPr>
            <a:xfrm rot="3577361">
              <a:off x="1776169" y="3854639"/>
              <a:ext cx="5067558" cy="4368584"/>
            </a:xfrm>
            <a:prstGeom prst="triangle">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sp>
          <p:nvSpPr>
            <p:cNvPr id="9" name="Isosceles Triangle 8"/>
            <p:cNvSpPr/>
            <p:nvPr/>
          </p:nvSpPr>
          <p:spPr>
            <a:xfrm rot="3577361" flipH="1" flipV="1">
              <a:off x="5740706" y="1558197"/>
              <a:ext cx="5067558" cy="4368584"/>
            </a:xfrm>
            <a:prstGeom prst="triangle">
              <a:avLst/>
            </a:prstGeom>
            <a:solidFill>
              <a:srgbClr val="3A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sp>
          <p:nvSpPr>
            <p:cNvPr id="10" name="Isosceles Triangle 9"/>
            <p:cNvSpPr/>
            <p:nvPr/>
          </p:nvSpPr>
          <p:spPr>
            <a:xfrm rot="18022639" flipH="1">
              <a:off x="5740706" y="3854639"/>
              <a:ext cx="5067558" cy="4368584"/>
            </a:xfrm>
            <a:prstGeom prst="triangle">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sp>
          <p:nvSpPr>
            <p:cNvPr id="22" name="Isosceles Triangle 21"/>
            <p:cNvSpPr/>
            <p:nvPr/>
          </p:nvSpPr>
          <p:spPr>
            <a:xfrm>
              <a:off x="4024536" y="4853547"/>
              <a:ext cx="4510336" cy="404879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sp>
          <p:nvSpPr>
            <p:cNvPr id="23" name="Isosceles Triangle 22"/>
            <p:cNvSpPr/>
            <p:nvPr/>
          </p:nvSpPr>
          <p:spPr>
            <a:xfrm flipV="1">
              <a:off x="4059513" y="845903"/>
              <a:ext cx="4556042" cy="3927621"/>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sp>
          <p:nvSpPr>
            <p:cNvPr id="35" name="TextBox 34"/>
            <p:cNvSpPr txBox="1"/>
            <p:nvPr/>
          </p:nvSpPr>
          <p:spPr>
            <a:xfrm>
              <a:off x="3806966" y="330458"/>
              <a:ext cx="4945476" cy="517065"/>
            </a:xfrm>
            <a:prstGeom prst="rect">
              <a:avLst/>
            </a:prstGeom>
            <a:noFill/>
          </p:spPr>
          <p:txBody>
            <a:bodyPr wrap="square" rtlCol="0">
              <a:spAutoFit/>
            </a:bodyPr>
            <a:lstStyle/>
            <a:p>
              <a:pPr algn="ctr" defTabSz="457200"/>
              <a:r>
                <a:rPr lang="en-AU" b="1" dirty="0">
                  <a:solidFill>
                    <a:prstClr val="white"/>
                  </a:solidFill>
                </a:rPr>
                <a:t>Patient Community</a:t>
              </a:r>
            </a:p>
          </p:txBody>
        </p:sp>
        <p:sp>
          <p:nvSpPr>
            <p:cNvPr id="36" name="TextBox 35"/>
            <p:cNvSpPr txBox="1"/>
            <p:nvPr/>
          </p:nvSpPr>
          <p:spPr>
            <a:xfrm>
              <a:off x="3864797" y="8906312"/>
              <a:ext cx="4945476" cy="517065"/>
            </a:xfrm>
            <a:prstGeom prst="rect">
              <a:avLst/>
            </a:prstGeom>
            <a:noFill/>
          </p:spPr>
          <p:txBody>
            <a:bodyPr wrap="square" rtlCol="0">
              <a:spAutoFit/>
            </a:bodyPr>
            <a:lstStyle/>
            <a:p>
              <a:pPr algn="ctr" defTabSz="457200"/>
              <a:r>
                <a:rPr lang="en-AU" b="1" dirty="0">
                  <a:solidFill>
                    <a:prstClr val="white"/>
                  </a:solidFill>
                </a:rPr>
                <a:t>Staff</a:t>
              </a:r>
              <a:r>
                <a:rPr lang="en-AU" sz="1400" dirty="0">
                  <a:solidFill>
                    <a:prstClr val="white"/>
                  </a:solidFill>
                </a:rPr>
                <a:t> </a:t>
              </a:r>
              <a:r>
                <a:rPr lang="en-AU" b="1" dirty="0">
                  <a:solidFill>
                    <a:prstClr val="white"/>
                  </a:solidFill>
                </a:rPr>
                <a:t>Team</a:t>
              </a:r>
            </a:p>
          </p:txBody>
        </p:sp>
        <p:sp>
          <p:nvSpPr>
            <p:cNvPr id="37" name="TextBox 36"/>
            <p:cNvSpPr txBox="1"/>
            <p:nvPr/>
          </p:nvSpPr>
          <p:spPr>
            <a:xfrm rot="3600000">
              <a:off x="7513647" y="2447681"/>
              <a:ext cx="4945476" cy="517065"/>
            </a:xfrm>
            <a:prstGeom prst="rect">
              <a:avLst/>
            </a:prstGeom>
            <a:noFill/>
          </p:spPr>
          <p:txBody>
            <a:bodyPr wrap="square" rtlCol="0">
              <a:spAutoFit/>
            </a:bodyPr>
            <a:lstStyle/>
            <a:p>
              <a:pPr algn="ctr" defTabSz="457200"/>
              <a:r>
                <a:rPr lang="en-AU" b="1" dirty="0">
                  <a:solidFill>
                    <a:prstClr val="white"/>
                  </a:solidFill>
                </a:rPr>
                <a:t>Patient</a:t>
              </a:r>
              <a:r>
                <a:rPr lang="en-AU" sz="1100" dirty="0">
                  <a:solidFill>
                    <a:prstClr val="white"/>
                  </a:solidFill>
                </a:rPr>
                <a:t>  </a:t>
              </a:r>
              <a:r>
                <a:rPr lang="en-AU" b="1" dirty="0">
                  <a:solidFill>
                    <a:prstClr val="white"/>
                  </a:solidFill>
                </a:rPr>
                <a:t>Characteristics</a:t>
              </a:r>
            </a:p>
          </p:txBody>
        </p:sp>
        <p:sp>
          <p:nvSpPr>
            <p:cNvPr id="39" name="TextBox 38"/>
            <p:cNvSpPr txBox="1"/>
            <p:nvPr/>
          </p:nvSpPr>
          <p:spPr>
            <a:xfrm rot="17968171">
              <a:off x="7483832" y="6815820"/>
              <a:ext cx="4945476" cy="517065"/>
            </a:xfrm>
            <a:prstGeom prst="rect">
              <a:avLst/>
            </a:prstGeom>
            <a:noFill/>
          </p:spPr>
          <p:txBody>
            <a:bodyPr wrap="square" rtlCol="0">
              <a:spAutoFit/>
            </a:bodyPr>
            <a:lstStyle/>
            <a:p>
              <a:pPr algn="ctr" defTabSz="457200"/>
              <a:r>
                <a:rPr lang="en-AU" b="1" dirty="0">
                  <a:solidFill>
                    <a:prstClr val="white"/>
                  </a:solidFill>
                </a:rPr>
                <a:t>Regulatory</a:t>
              </a:r>
              <a:r>
                <a:rPr lang="en-AU" sz="1400" dirty="0">
                  <a:solidFill>
                    <a:prstClr val="white"/>
                  </a:solidFill>
                </a:rPr>
                <a:t> </a:t>
              </a:r>
              <a:r>
                <a:rPr lang="en-AU" b="1" dirty="0">
                  <a:solidFill>
                    <a:prstClr val="white"/>
                  </a:solidFill>
                </a:rPr>
                <a:t>Framework</a:t>
              </a:r>
            </a:p>
          </p:txBody>
        </p:sp>
        <p:sp>
          <p:nvSpPr>
            <p:cNvPr id="40" name="TextBox 39"/>
            <p:cNvSpPr txBox="1"/>
            <p:nvPr/>
          </p:nvSpPr>
          <p:spPr>
            <a:xfrm rot="3600000">
              <a:off x="8817" y="6587582"/>
              <a:ext cx="4945476" cy="517065"/>
            </a:xfrm>
            <a:prstGeom prst="rect">
              <a:avLst/>
            </a:prstGeom>
            <a:noFill/>
          </p:spPr>
          <p:txBody>
            <a:bodyPr wrap="square" rtlCol="0">
              <a:spAutoFit/>
            </a:bodyPr>
            <a:lstStyle/>
            <a:p>
              <a:pPr algn="ctr" defTabSz="457200"/>
              <a:r>
                <a:rPr lang="en-AU" b="1" dirty="0">
                  <a:solidFill>
                    <a:prstClr val="white"/>
                  </a:solidFill>
                </a:rPr>
                <a:t>Physical</a:t>
              </a:r>
              <a:r>
                <a:rPr lang="en-AU" sz="1400" dirty="0">
                  <a:solidFill>
                    <a:prstClr val="white"/>
                  </a:solidFill>
                </a:rPr>
                <a:t> </a:t>
              </a:r>
              <a:r>
                <a:rPr lang="en-AU" b="1" dirty="0">
                  <a:solidFill>
                    <a:prstClr val="white"/>
                  </a:solidFill>
                </a:rPr>
                <a:t>Environment</a:t>
              </a:r>
            </a:p>
          </p:txBody>
        </p:sp>
        <p:sp>
          <p:nvSpPr>
            <p:cNvPr id="53" name="Isosceles Triangle 52"/>
            <p:cNvSpPr/>
            <p:nvPr/>
          </p:nvSpPr>
          <p:spPr>
            <a:xfrm flipV="1">
              <a:off x="5202632" y="2796023"/>
              <a:ext cx="2269807" cy="205193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sp>
          <p:nvSpPr>
            <p:cNvPr id="54" name="Isosceles Triangle 53"/>
            <p:cNvSpPr/>
            <p:nvPr/>
          </p:nvSpPr>
          <p:spPr>
            <a:xfrm rot="3600000" flipV="1">
              <a:off x="5667159" y="1802151"/>
              <a:ext cx="4777204" cy="3927621"/>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sp>
          <p:nvSpPr>
            <p:cNvPr id="62" name="Isosceles Triangle 61"/>
            <p:cNvSpPr/>
            <p:nvPr/>
          </p:nvSpPr>
          <p:spPr>
            <a:xfrm rot="18000000" flipH="1" flipV="1">
              <a:off x="2213482" y="3445003"/>
              <a:ext cx="4556042" cy="727549"/>
            </a:xfrm>
            <a:prstGeom prst="triangle">
              <a:avLst/>
            </a:prstGeom>
            <a:noFill/>
          </p:spPr>
          <p:txBody>
            <a:bodyPr wrap="square" rtlCol="0">
              <a:spAutoFit/>
            </a:bodyPr>
            <a:lstStyle/>
            <a:p>
              <a:pPr algn="ctr" defTabSz="457200"/>
              <a:endParaRPr lang="en-AU" sz="1100">
                <a:solidFill>
                  <a:prstClr val="white"/>
                </a:solidFill>
              </a:endParaRPr>
            </a:p>
          </p:txBody>
        </p:sp>
        <p:sp>
          <p:nvSpPr>
            <p:cNvPr id="67" name="Isosceles Triangle 66"/>
            <p:cNvSpPr/>
            <p:nvPr/>
          </p:nvSpPr>
          <p:spPr>
            <a:xfrm rot="18000000" flipH="1" flipV="1">
              <a:off x="4345597" y="3358915"/>
              <a:ext cx="2269807" cy="205193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sp>
          <p:nvSpPr>
            <p:cNvPr id="74" name="Isosceles Triangle 73"/>
            <p:cNvSpPr/>
            <p:nvPr/>
          </p:nvSpPr>
          <p:spPr>
            <a:xfrm rot="3600000" flipH="1">
              <a:off x="6939035" y="4028996"/>
              <a:ext cx="4634633" cy="3927621"/>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sp>
          <p:nvSpPr>
            <p:cNvPr id="86" name="Isosceles Triangle 85"/>
            <p:cNvSpPr/>
            <p:nvPr/>
          </p:nvSpPr>
          <p:spPr>
            <a:xfrm rot="18000000">
              <a:off x="1023330" y="3950408"/>
              <a:ext cx="4556042" cy="392762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grpSp>
          <p:nvGrpSpPr>
            <p:cNvPr id="19" name="Group 18"/>
            <p:cNvGrpSpPr/>
            <p:nvPr/>
          </p:nvGrpSpPr>
          <p:grpSpPr>
            <a:xfrm>
              <a:off x="1144218" y="-605646"/>
              <a:ext cx="10296000" cy="10800000"/>
              <a:chOff x="1144217" y="-605646"/>
              <a:chExt cx="10296000" cy="10800000"/>
            </a:xfrm>
          </p:grpSpPr>
          <p:cxnSp>
            <p:nvCxnSpPr>
              <p:cNvPr id="12" name="Straight Connector 11"/>
              <p:cNvCxnSpPr>
                <a:stCxn id="8" idx="2"/>
              </p:cNvCxnSpPr>
              <p:nvPr/>
            </p:nvCxnSpPr>
            <p:spPr>
              <a:xfrm flipV="1">
                <a:off x="1144217" y="4873873"/>
                <a:ext cx="10296000" cy="0"/>
              </a:xfrm>
              <a:prstGeom prst="line">
                <a:avLst/>
              </a:prstGeom>
              <a:ln w="1778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8000000" flipV="1">
                <a:off x="1085995" y="4852892"/>
                <a:ext cx="10368000" cy="0"/>
              </a:xfrm>
              <a:prstGeom prst="line">
                <a:avLst/>
              </a:prstGeom>
              <a:ln w="152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3600000" flipH="1" flipV="1">
                <a:off x="892217" y="4794354"/>
                <a:ext cx="10800000" cy="0"/>
              </a:xfrm>
              <a:prstGeom prst="line">
                <a:avLst/>
              </a:prstGeom>
              <a:ln w="152400">
                <a:solidFill>
                  <a:schemeClr val="bg1"/>
                </a:solidFill>
              </a:ln>
            </p:spPr>
            <p:style>
              <a:lnRef idx="1">
                <a:schemeClr val="accent1"/>
              </a:lnRef>
              <a:fillRef idx="0">
                <a:schemeClr val="accent1"/>
              </a:fillRef>
              <a:effectRef idx="0">
                <a:schemeClr val="accent1"/>
              </a:effectRef>
              <a:fontRef idx="minor">
                <a:schemeClr val="tx1"/>
              </a:fontRef>
            </p:style>
          </p:cxnSp>
        </p:grpSp>
      </p:grpSp>
      <p:grpSp>
        <p:nvGrpSpPr>
          <p:cNvPr id="3" name="Group 2"/>
          <p:cNvGrpSpPr/>
          <p:nvPr/>
        </p:nvGrpSpPr>
        <p:grpSpPr>
          <a:xfrm>
            <a:off x="1403648" y="692696"/>
            <a:ext cx="6660680" cy="5472608"/>
            <a:chOff x="1403648" y="692696"/>
            <a:chExt cx="6660680" cy="5472608"/>
          </a:xfrm>
        </p:grpSpPr>
        <p:sp>
          <p:nvSpPr>
            <p:cNvPr id="61" name="Hexagon 60"/>
            <p:cNvSpPr/>
            <p:nvPr/>
          </p:nvSpPr>
          <p:spPr>
            <a:xfrm>
              <a:off x="1403648" y="692696"/>
              <a:ext cx="6264695" cy="5472608"/>
            </a:xfrm>
            <a:prstGeom prst="hexagon">
              <a:avLst>
                <a:gd name="adj" fmla="val 30103"/>
                <a:gd name="vf" fmla="val 11547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sp>
          <p:nvSpPr>
            <p:cNvPr id="2" name="Right Triangle 1"/>
            <p:cNvSpPr/>
            <p:nvPr/>
          </p:nvSpPr>
          <p:spPr>
            <a:xfrm rot="5400000">
              <a:off x="7524328" y="3429000"/>
              <a:ext cx="540000" cy="5400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grpSp>
    </p:spTree>
    <p:extLst>
      <p:ext uri="{BB962C8B-B14F-4D97-AF65-F5344CB8AC3E}">
        <p14:creationId xmlns:p14="http://schemas.microsoft.com/office/powerpoint/2010/main" val="811320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894857" y="-480006"/>
            <a:ext cx="7354286" cy="7714286"/>
            <a:chOff x="1144218" y="-605646"/>
            <a:chExt cx="10296000" cy="10800000"/>
          </a:xfrm>
        </p:grpSpPr>
        <p:sp>
          <p:nvSpPr>
            <p:cNvPr id="7" name="Isosceles Triangle 6"/>
            <p:cNvSpPr/>
            <p:nvPr/>
          </p:nvSpPr>
          <p:spPr>
            <a:xfrm rot="18022639" flipV="1">
              <a:off x="1790268" y="1540539"/>
              <a:ext cx="5067558" cy="4368584"/>
            </a:xfrm>
            <a:prstGeom prst="triangle">
              <a:avLst/>
            </a:prstGeom>
            <a:solidFill>
              <a:srgbClr val="3160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sp>
          <p:nvSpPr>
            <p:cNvPr id="38" name="TextBox 37"/>
            <p:cNvSpPr txBox="1"/>
            <p:nvPr/>
          </p:nvSpPr>
          <p:spPr>
            <a:xfrm rot="18000000">
              <a:off x="81100" y="2536220"/>
              <a:ext cx="4945476" cy="517065"/>
            </a:xfrm>
            <a:prstGeom prst="rect">
              <a:avLst/>
            </a:prstGeom>
            <a:noFill/>
          </p:spPr>
          <p:txBody>
            <a:bodyPr wrap="square" rtlCol="0">
              <a:spAutoFit/>
            </a:bodyPr>
            <a:lstStyle/>
            <a:p>
              <a:pPr algn="ctr" defTabSz="457200"/>
              <a:r>
                <a:rPr lang="en-AU" b="1" dirty="0">
                  <a:solidFill>
                    <a:prstClr val="white">
                      <a:lumMod val="65000"/>
                    </a:prstClr>
                  </a:solidFill>
                </a:rPr>
                <a:t>Outside Hospital</a:t>
              </a:r>
            </a:p>
          </p:txBody>
        </p:sp>
        <p:sp>
          <p:nvSpPr>
            <p:cNvPr id="69" name="Isosceles Triangle 68"/>
            <p:cNvSpPr/>
            <p:nvPr/>
          </p:nvSpPr>
          <p:spPr>
            <a:xfrm rot="18000000" flipH="1" flipV="1">
              <a:off x="2160219" y="1864253"/>
              <a:ext cx="4634632" cy="3927622"/>
            </a:xfrm>
            <a:prstGeom prst="triangle">
              <a:avLst/>
            </a:prstGeom>
            <a:solidFill>
              <a:srgbClr val="4E97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sp>
          <p:nvSpPr>
            <p:cNvPr id="5" name="Isosceles Triangle 4"/>
            <p:cNvSpPr/>
            <p:nvPr/>
          </p:nvSpPr>
          <p:spPr>
            <a:xfrm>
              <a:off x="3758439" y="4960854"/>
              <a:ext cx="5067558" cy="4368584"/>
            </a:xfrm>
            <a:prstGeom prst="triangle">
              <a:avLst/>
            </a:prstGeom>
            <a:solidFill>
              <a:srgbClr val="BC4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sp>
          <p:nvSpPr>
            <p:cNvPr id="6" name="Isosceles Triangle 5"/>
            <p:cNvSpPr/>
            <p:nvPr/>
          </p:nvSpPr>
          <p:spPr>
            <a:xfrm flipV="1">
              <a:off x="3758439" y="408112"/>
              <a:ext cx="5067558" cy="4368584"/>
            </a:xfrm>
            <a:prstGeom prst="triangle">
              <a:avLst/>
            </a:prstGeom>
            <a:solidFill>
              <a:srgbClr val="0000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sp>
          <p:nvSpPr>
            <p:cNvPr id="8" name="Isosceles Triangle 7"/>
            <p:cNvSpPr/>
            <p:nvPr/>
          </p:nvSpPr>
          <p:spPr>
            <a:xfrm rot="3577361">
              <a:off x="1776169" y="3854639"/>
              <a:ext cx="5067558" cy="4368584"/>
            </a:xfrm>
            <a:prstGeom prst="triangle">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sp>
          <p:nvSpPr>
            <p:cNvPr id="9" name="Isosceles Triangle 8"/>
            <p:cNvSpPr/>
            <p:nvPr/>
          </p:nvSpPr>
          <p:spPr>
            <a:xfrm rot="3577361" flipH="1" flipV="1">
              <a:off x="5740706" y="1558197"/>
              <a:ext cx="5067558" cy="4368584"/>
            </a:xfrm>
            <a:prstGeom prst="triangle">
              <a:avLst/>
            </a:prstGeom>
            <a:solidFill>
              <a:srgbClr val="3A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sp>
          <p:nvSpPr>
            <p:cNvPr id="10" name="Isosceles Triangle 9"/>
            <p:cNvSpPr/>
            <p:nvPr/>
          </p:nvSpPr>
          <p:spPr>
            <a:xfrm rot="18022639" flipH="1">
              <a:off x="5740706" y="3854639"/>
              <a:ext cx="5067558" cy="4368584"/>
            </a:xfrm>
            <a:prstGeom prst="triangle">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sp>
          <p:nvSpPr>
            <p:cNvPr id="22" name="Isosceles Triangle 21"/>
            <p:cNvSpPr/>
            <p:nvPr/>
          </p:nvSpPr>
          <p:spPr>
            <a:xfrm>
              <a:off x="4024536" y="4800600"/>
              <a:ext cx="4510337" cy="4048796"/>
            </a:xfrm>
            <a:prstGeom prst="triangle">
              <a:avLst/>
            </a:prstGeom>
            <a:solidFill>
              <a:srgbClr val="E65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sp>
          <p:nvSpPr>
            <p:cNvPr id="23" name="Isosceles Triangle 22"/>
            <p:cNvSpPr/>
            <p:nvPr/>
          </p:nvSpPr>
          <p:spPr>
            <a:xfrm flipV="1">
              <a:off x="4059514" y="792956"/>
              <a:ext cx="4556042" cy="3927622"/>
            </a:xfrm>
            <a:prstGeom prst="triangle">
              <a:avLst/>
            </a:prstGeom>
            <a:solidFill>
              <a:srgbClr val="111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sp>
          <p:nvSpPr>
            <p:cNvPr id="35" name="TextBox 34"/>
            <p:cNvSpPr txBox="1"/>
            <p:nvPr/>
          </p:nvSpPr>
          <p:spPr>
            <a:xfrm>
              <a:off x="3806966" y="376889"/>
              <a:ext cx="4945476" cy="517065"/>
            </a:xfrm>
            <a:prstGeom prst="rect">
              <a:avLst/>
            </a:prstGeom>
            <a:noFill/>
          </p:spPr>
          <p:txBody>
            <a:bodyPr wrap="square" rtlCol="0">
              <a:spAutoFit/>
            </a:bodyPr>
            <a:lstStyle/>
            <a:p>
              <a:pPr algn="ctr" defTabSz="457200"/>
              <a:r>
                <a:rPr lang="en-AU" b="1" dirty="0">
                  <a:solidFill>
                    <a:prstClr val="white">
                      <a:lumMod val="65000"/>
                    </a:prstClr>
                  </a:solidFill>
                </a:rPr>
                <a:t>Patient Community</a:t>
              </a:r>
            </a:p>
          </p:txBody>
        </p:sp>
        <p:sp>
          <p:nvSpPr>
            <p:cNvPr id="36" name="TextBox 35"/>
            <p:cNvSpPr txBox="1"/>
            <p:nvPr/>
          </p:nvSpPr>
          <p:spPr>
            <a:xfrm>
              <a:off x="3813830" y="8898549"/>
              <a:ext cx="4945476" cy="517065"/>
            </a:xfrm>
            <a:prstGeom prst="rect">
              <a:avLst/>
            </a:prstGeom>
            <a:noFill/>
          </p:spPr>
          <p:txBody>
            <a:bodyPr wrap="square" rtlCol="0">
              <a:spAutoFit/>
            </a:bodyPr>
            <a:lstStyle/>
            <a:p>
              <a:pPr algn="ctr" defTabSz="457200"/>
              <a:r>
                <a:rPr lang="en-AU" b="1" dirty="0">
                  <a:solidFill>
                    <a:prstClr val="white">
                      <a:lumMod val="65000"/>
                    </a:prstClr>
                  </a:solidFill>
                </a:rPr>
                <a:t>Staff Team</a:t>
              </a:r>
            </a:p>
          </p:txBody>
        </p:sp>
        <p:sp>
          <p:nvSpPr>
            <p:cNvPr id="37" name="TextBox 36"/>
            <p:cNvSpPr txBox="1"/>
            <p:nvPr/>
          </p:nvSpPr>
          <p:spPr>
            <a:xfrm rot="3600000">
              <a:off x="7513647" y="2447682"/>
              <a:ext cx="4945476" cy="517065"/>
            </a:xfrm>
            <a:prstGeom prst="rect">
              <a:avLst/>
            </a:prstGeom>
            <a:noFill/>
          </p:spPr>
          <p:txBody>
            <a:bodyPr wrap="square" rtlCol="0">
              <a:spAutoFit/>
            </a:bodyPr>
            <a:lstStyle/>
            <a:p>
              <a:pPr algn="ctr" defTabSz="457200"/>
              <a:r>
                <a:rPr lang="en-AU" b="1" dirty="0">
                  <a:solidFill>
                    <a:prstClr val="white">
                      <a:lumMod val="65000"/>
                    </a:prstClr>
                  </a:solidFill>
                </a:rPr>
                <a:t>Patient Characteristics</a:t>
              </a:r>
            </a:p>
          </p:txBody>
        </p:sp>
        <p:sp>
          <p:nvSpPr>
            <p:cNvPr id="39" name="TextBox 38"/>
            <p:cNvSpPr txBox="1"/>
            <p:nvPr/>
          </p:nvSpPr>
          <p:spPr>
            <a:xfrm rot="18000000">
              <a:off x="7483832" y="6772435"/>
              <a:ext cx="4945476" cy="517065"/>
            </a:xfrm>
            <a:prstGeom prst="rect">
              <a:avLst/>
            </a:prstGeom>
            <a:noFill/>
          </p:spPr>
          <p:txBody>
            <a:bodyPr wrap="square" rtlCol="0">
              <a:spAutoFit/>
            </a:bodyPr>
            <a:lstStyle/>
            <a:p>
              <a:pPr algn="ctr" defTabSz="457200"/>
              <a:r>
                <a:rPr lang="en-AU" b="1" dirty="0">
                  <a:solidFill>
                    <a:prstClr val="white">
                      <a:lumMod val="65000"/>
                    </a:prstClr>
                  </a:solidFill>
                </a:rPr>
                <a:t>Regulatory Framework</a:t>
              </a:r>
            </a:p>
          </p:txBody>
        </p:sp>
        <p:sp>
          <p:nvSpPr>
            <p:cNvPr id="40" name="TextBox 39"/>
            <p:cNvSpPr txBox="1"/>
            <p:nvPr/>
          </p:nvSpPr>
          <p:spPr>
            <a:xfrm rot="3600000">
              <a:off x="8817" y="6587582"/>
              <a:ext cx="4945476" cy="517065"/>
            </a:xfrm>
            <a:prstGeom prst="rect">
              <a:avLst/>
            </a:prstGeom>
            <a:noFill/>
          </p:spPr>
          <p:txBody>
            <a:bodyPr wrap="square" rtlCol="0">
              <a:spAutoFit/>
            </a:bodyPr>
            <a:lstStyle/>
            <a:p>
              <a:pPr algn="ctr" defTabSz="457200"/>
              <a:r>
                <a:rPr lang="en-AU" b="1" dirty="0">
                  <a:solidFill>
                    <a:prstClr val="white">
                      <a:lumMod val="65000"/>
                    </a:prstClr>
                  </a:solidFill>
                </a:rPr>
                <a:t>Physical Environment</a:t>
              </a:r>
            </a:p>
          </p:txBody>
        </p:sp>
        <p:sp>
          <p:nvSpPr>
            <p:cNvPr id="41" name="TextBox 40"/>
            <p:cNvSpPr txBox="1"/>
            <p:nvPr/>
          </p:nvSpPr>
          <p:spPr>
            <a:xfrm>
              <a:off x="4136135" y="792955"/>
              <a:ext cx="4258374" cy="473976"/>
            </a:xfrm>
            <a:prstGeom prst="rect">
              <a:avLst/>
            </a:prstGeom>
            <a:noFill/>
          </p:spPr>
          <p:txBody>
            <a:bodyPr wrap="square" rtlCol="0">
              <a:spAutoFit/>
            </a:bodyPr>
            <a:lstStyle/>
            <a:p>
              <a:pPr algn="ctr" defTabSz="457200"/>
              <a:r>
                <a:rPr lang="en-AU" sz="1600" b="1" dirty="0">
                  <a:solidFill>
                    <a:prstClr val="white"/>
                  </a:solidFill>
                </a:rPr>
                <a:t>Patient – patient </a:t>
              </a:r>
              <a:r>
                <a:rPr lang="en-AU" sz="1600" b="1" dirty="0">
                  <a:solidFill>
                    <a:prstClr val="white"/>
                  </a:solidFill>
                </a:rPr>
                <a:t>interaction</a:t>
              </a:r>
              <a:endParaRPr lang="en-AU" sz="1600" b="1" dirty="0">
                <a:solidFill>
                  <a:prstClr val="white"/>
                </a:solidFill>
              </a:endParaRPr>
            </a:p>
          </p:txBody>
        </p:sp>
        <p:sp>
          <p:nvSpPr>
            <p:cNvPr id="54" name="Isosceles Triangle 53"/>
            <p:cNvSpPr/>
            <p:nvPr/>
          </p:nvSpPr>
          <p:spPr>
            <a:xfrm rot="3600000" flipV="1">
              <a:off x="5833031" y="1844968"/>
              <a:ext cx="4556042" cy="3927622"/>
            </a:xfrm>
            <a:prstGeom prst="triangle">
              <a:avLst/>
            </a:prstGeom>
            <a:solidFill>
              <a:srgbClr val="5800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sp>
          <p:nvSpPr>
            <p:cNvPr id="56" name="TextBox 55"/>
            <p:cNvSpPr txBox="1"/>
            <p:nvPr/>
          </p:nvSpPr>
          <p:spPr>
            <a:xfrm rot="3600000">
              <a:off x="7567038" y="2579221"/>
              <a:ext cx="3861352" cy="818685"/>
            </a:xfrm>
            <a:prstGeom prst="rect">
              <a:avLst/>
            </a:prstGeom>
            <a:noFill/>
          </p:spPr>
          <p:txBody>
            <a:bodyPr wrap="square" rtlCol="0">
              <a:spAutoFit/>
            </a:bodyPr>
            <a:lstStyle/>
            <a:p>
              <a:pPr algn="ctr" defTabSz="457200"/>
              <a:r>
                <a:rPr lang="en-AU" sz="1600" b="1" dirty="0">
                  <a:solidFill>
                    <a:prstClr val="white"/>
                  </a:solidFill>
                </a:rPr>
                <a:t>Symptoms &amp; demography</a:t>
              </a:r>
            </a:p>
            <a:p>
              <a:pPr algn="ctr" defTabSz="457200"/>
              <a:endParaRPr lang="en-AU" sz="1600" dirty="0">
                <a:solidFill>
                  <a:prstClr val="white"/>
                </a:solidFill>
              </a:endParaRPr>
            </a:p>
          </p:txBody>
        </p:sp>
        <p:sp>
          <p:nvSpPr>
            <p:cNvPr id="62" name="Isosceles Triangle 61"/>
            <p:cNvSpPr/>
            <p:nvPr/>
          </p:nvSpPr>
          <p:spPr>
            <a:xfrm rot="18000000" flipH="1" flipV="1">
              <a:off x="2213482" y="3445003"/>
              <a:ext cx="4556042" cy="727549"/>
            </a:xfrm>
            <a:prstGeom prst="triangle">
              <a:avLst/>
            </a:prstGeom>
            <a:noFill/>
          </p:spPr>
          <p:txBody>
            <a:bodyPr wrap="square" rtlCol="0">
              <a:spAutoFit/>
            </a:bodyPr>
            <a:lstStyle/>
            <a:p>
              <a:pPr algn="ctr" defTabSz="457200"/>
              <a:endParaRPr lang="en-AU" sz="1100">
                <a:solidFill>
                  <a:prstClr val="white"/>
                </a:solidFill>
              </a:endParaRPr>
            </a:p>
          </p:txBody>
        </p:sp>
        <p:sp>
          <p:nvSpPr>
            <p:cNvPr id="64" name="TextBox 63"/>
            <p:cNvSpPr txBox="1"/>
            <p:nvPr/>
          </p:nvSpPr>
          <p:spPr>
            <a:xfrm rot="18000000" flipH="1">
              <a:off x="924806" y="2734579"/>
              <a:ext cx="4252043" cy="473976"/>
            </a:xfrm>
            <a:prstGeom prst="rect">
              <a:avLst/>
            </a:prstGeom>
            <a:noFill/>
          </p:spPr>
          <p:txBody>
            <a:bodyPr wrap="square" rtlCol="0">
              <a:spAutoFit/>
            </a:bodyPr>
            <a:lstStyle/>
            <a:p>
              <a:pPr algn="ctr" defTabSz="457200"/>
              <a:r>
                <a:rPr lang="en-AU" sz="1600" b="1" dirty="0">
                  <a:solidFill>
                    <a:prstClr val="white"/>
                  </a:solidFill>
                </a:rPr>
                <a:t>Stressors</a:t>
              </a:r>
              <a:endParaRPr lang="en-AU" sz="1600" b="1" dirty="0">
                <a:solidFill>
                  <a:prstClr val="white"/>
                </a:solidFill>
              </a:endParaRPr>
            </a:p>
          </p:txBody>
        </p:sp>
        <p:sp>
          <p:nvSpPr>
            <p:cNvPr id="74" name="Isosceles Triangle 73"/>
            <p:cNvSpPr/>
            <p:nvPr/>
          </p:nvSpPr>
          <p:spPr>
            <a:xfrm rot="3600000" flipH="1">
              <a:off x="6939035" y="3976048"/>
              <a:ext cx="4634632" cy="3927622"/>
            </a:xfrm>
            <a:prstGeom prst="triangle">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sp>
          <p:nvSpPr>
            <p:cNvPr id="80" name="TextBox 79"/>
            <p:cNvSpPr txBox="1"/>
            <p:nvPr/>
          </p:nvSpPr>
          <p:spPr>
            <a:xfrm rot="18000000" flipH="1">
              <a:off x="7506260" y="6429256"/>
              <a:ext cx="4112722" cy="473976"/>
            </a:xfrm>
            <a:prstGeom prst="rect">
              <a:avLst/>
            </a:prstGeom>
            <a:noFill/>
          </p:spPr>
          <p:txBody>
            <a:bodyPr wrap="square" rtlCol="0">
              <a:spAutoFit/>
            </a:bodyPr>
            <a:lstStyle/>
            <a:p>
              <a:pPr algn="ctr" defTabSz="457200"/>
              <a:r>
                <a:rPr lang="en-AU" sz="1600" b="1" dirty="0">
                  <a:solidFill>
                    <a:prstClr val="white"/>
                  </a:solidFill>
                </a:rPr>
                <a:t>External </a:t>
              </a:r>
              <a:r>
                <a:rPr lang="en-AU" sz="1600" b="1" dirty="0">
                  <a:solidFill>
                    <a:prstClr val="white"/>
                  </a:solidFill>
                </a:rPr>
                <a:t>Structure</a:t>
              </a:r>
              <a:endParaRPr lang="en-AU" sz="1600" dirty="0">
                <a:solidFill>
                  <a:prstClr val="white"/>
                </a:solidFill>
              </a:endParaRPr>
            </a:p>
          </p:txBody>
        </p:sp>
        <p:sp>
          <p:nvSpPr>
            <p:cNvPr id="82" name="TextBox 81"/>
            <p:cNvSpPr txBox="1"/>
            <p:nvPr/>
          </p:nvSpPr>
          <p:spPr>
            <a:xfrm>
              <a:off x="4330402" y="8330339"/>
              <a:ext cx="3950439" cy="473976"/>
            </a:xfrm>
            <a:prstGeom prst="rect">
              <a:avLst/>
            </a:prstGeom>
            <a:noFill/>
          </p:spPr>
          <p:txBody>
            <a:bodyPr wrap="square" rtlCol="0">
              <a:spAutoFit/>
            </a:bodyPr>
            <a:lstStyle/>
            <a:p>
              <a:pPr algn="ctr" defTabSz="457200"/>
              <a:r>
                <a:rPr lang="en-AU" sz="1600" b="1" dirty="0">
                  <a:solidFill>
                    <a:prstClr val="white"/>
                  </a:solidFill>
                </a:rPr>
                <a:t>Internal </a:t>
              </a:r>
              <a:r>
                <a:rPr lang="en-AU" sz="1600" b="1" dirty="0">
                  <a:solidFill>
                    <a:prstClr val="white"/>
                  </a:solidFill>
                </a:rPr>
                <a:t>Structure</a:t>
              </a:r>
              <a:endParaRPr lang="en-AU" sz="1600" dirty="0">
                <a:solidFill>
                  <a:prstClr val="white"/>
                </a:solidFill>
              </a:endParaRPr>
            </a:p>
          </p:txBody>
        </p:sp>
        <p:sp>
          <p:nvSpPr>
            <p:cNvPr id="86" name="Isosceles Triangle 85"/>
            <p:cNvSpPr/>
            <p:nvPr/>
          </p:nvSpPr>
          <p:spPr>
            <a:xfrm rot="18000000">
              <a:off x="1023330" y="3950408"/>
              <a:ext cx="4556042" cy="3927622"/>
            </a:xfrm>
            <a:prstGeom prst="triangle">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sp>
          <p:nvSpPr>
            <p:cNvPr id="88" name="TextBox 87"/>
            <p:cNvSpPr txBox="1"/>
            <p:nvPr/>
          </p:nvSpPr>
          <p:spPr>
            <a:xfrm rot="3600000">
              <a:off x="1256509" y="6389104"/>
              <a:ext cx="3952807" cy="473976"/>
            </a:xfrm>
            <a:prstGeom prst="rect">
              <a:avLst/>
            </a:prstGeom>
            <a:noFill/>
          </p:spPr>
          <p:txBody>
            <a:bodyPr wrap="square" rtlCol="0">
              <a:spAutoFit/>
            </a:bodyPr>
            <a:lstStyle/>
            <a:p>
              <a:pPr algn="ctr" defTabSz="457200"/>
              <a:r>
                <a:rPr lang="en-AU" sz="1600" b="1" dirty="0">
                  <a:solidFill>
                    <a:srgbClr val="8A6600"/>
                  </a:solidFill>
                </a:rPr>
                <a:t>Features</a:t>
              </a:r>
              <a:endParaRPr lang="en-AU" sz="1600" b="1" dirty="0">
                <a:solidFill>
                  <a:srgbClr val="8A6600"/>
                </a:solidFill>
              </a:endParaRPr>
            </a:p>
          </p:txBody>
        </p:sp>
        <p:grpSp>
          <p:nvGrpSpPr>
            <p:cNvPr id="19" name="Group 18"/>
            <p:cNvGrpSpPr/>
            <p:nvPr/>
          </p:nvGrpSpPr>
          <p:grpSpPr>
            <a:xfrm>
              <a:off x="1144218" y="-605646"/>
              <a:ext cx="10296000" cy="10800000"/>
              <a:chOff x="1144217" y="-605646"/>
              <a:chExt cx="10296000" cy="10800000"/>
            </a:xfrm>
          </p:grpSpPr>
          <p:cxnSp>
            <p:nvCxnSpPr>
              <p:cNvPr id="12" name="Straight Connector 11"/>
              <p:cNvCxnSpPr>
                <a:stCxn id="8" idx="2"/>
              </p:cNvCxnSpPr>
              <p:nvPr/>
            </p:nvCxnSpPr>
            <p:spPr>
              <a:xfrm flipV="1">
                <a:off x="1144217" y="4873873"/>
                <a:ext cx="10296000" cy="0"/>
              </a:xfrm>
              <a:prstGeom prst="line">
                <a:avLst/>
              </a:prstGeom>
              <a:ln w="152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8000000" flipV="1">
                <a:off x="1085995" y="4852892"/>
                <a:ext cx="10368000" cy="0"/>
              </a:xfrm>
              <a:prstGeom prst="line">
                <a:avLst/>
              </a:prstGeom>
              <a:ln w="152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3600000" flipH="1" flipV="1">
                <a:off x="892217" y="4794354"/>
                <a:ext cx="10800000" cy="0"/>
              </a:xfrm>
              <a:prstGeom prst="line">
                <a:avLst/>
              </a:prstGeom>
              <a:ln w="152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3" name="Group 12"/>
            <p:cNvGrpSpPr/>
            <p:nvPr/>
          </p:nvGrpSpPr>
          <p:grpSpPr>
            <a:xfrm>
              <a:off x="5336291" y="4076639"/>
              <a:ext cx="1896880" cy="1620000"/>
              <a:chOff x="5408299" y="4076639"/>
              <a:chExt cx="1896880" cy="1620000"/>
            </a:xfrm>
          </p:grpSpPr>
          <p:sp>
            <p:nvSpPr>
              <p:cNvPr id="47" name="Hexagon 46"/>
              <p:cNvSpPr/>
              <p:nvPr/>
            </p:nvSpPr>
            <p:spPr>
              <a:xfrm>
                <a:off x="5458667" y="4076639"/>
                <a:ext cx="1764923" cy="1620000"/>
              </a:xfrm>
              <a:prstGeom prst="hexagon">
                <a:avLst/>
              </a:prstGeom>
              <a:solidFill>
                <a:schemeClr val="bg1"/>
              </a:solidFill>
              <a:ln>
                <a:solidFill>
                  <a:schemeClr val="bg1"/>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sp>
            <p:nvSpPr>
              <p:cNvPr id="48" name="TextBox 47"/>
              <p:cNvSpPr txBox="1"/>
              <p:nvPr/>
            </p:nvSpPr>
            <p:spPr>
              <a:xfrm>
                <a:off x="5685862" y="4218290"/>
                <a:ext cx="1310533" cy="430888"/>
              </a:xfrm>
              <a:prstGeom prst="rect">
                <a:avLst/>
              </a:prstGeom>
              <a:noFill/>
            </p:spPr>
            <p:txBody>
              <a:bodyPr wrap="square" rtlCol="0">
                <a:spAutoFit/>
              </a:bodyPr>
              <a:lstStyle/>
              <a:p>
                <a:pPr algn="ctr" defTabSz="457200"/>
                <a:r>
                  <a:rPr lang="en-AU" sz="1400" b="1" dirty="0">
                    <a:solidFill>
                      <a:prstClr val="black"/>
                    </a:solidFill>
                  </a:rPr>
                  <a:t>CONFLICT</a:t>
                </a:r>
                <a:endParaRPr lang="en-AU" sz="900" b="1" dirty="0">
                  <a:solidFill>
                    <a:prstClr val="black"/>
                  </a:solidFill>
                </a:endParaRPr>
              </a:p>
            </p:txBody>
          </p:sp>
          <p:sp>
            <p:nvSpPr>
              <p:cNvPr id="49" name="TextBox 48"/>
              <p:cNvSpPr txBox="1"/>
              <p:nvPr/>
            </p:nvSpPr>
            <p:spPr>
              <a:xfrm>
                <a:off x="5408299" y="4999751"/>
                <a:ext cx="1896880" cy="387799"/>
              </a:xfrm>
              <a:prstGeom prst="rect">
                <a:avLst/>
              </a:prstGeom>
              <a:noFill/>
            </p:spPr>
            <p:txBody>
              <a:bodyPr wrap="square" rtlCol="0">
                <a:spAutoFit/>
              </a:bodyPr>
              <a:lstStyle/>
              <a:p>
                <a:pPr algn="ctr" defTabSz="457200"/>
                <a:r>
                  <a:rPr lang="en-AU" sz="1200" b="1" dirty="0">
                    <a:solidFill>
                      <a:prstClr val="black"/>
                    </a:solidFill>
                  </a:rPr>
                  <a:t>CONTAINMENT</a:t>
                </a:r>
                <a:endParaRPr lang="en-AU" sz="900" b="1" dirty="0">
                  <a:solidFill>
                    <a:prstClr val="black"/>
                  </a:solidFill>
                </a:endParaRPr>
              </a:p>
            </p:txBody>
          </p:sp>
          <p:grpSp>
            <p:nvGrpSpPr>
              <p:cNvPr id="4" name="Group 3"/>
              <p:cNvGrpSpPr/>
              <p:nvPr/>
            </p:nvGrpSpPr>
            <p:grpSpPr>
              <a:xfrm>
                <a:off x="6087691" y="4525027"/>
                <a:ext cx="506874" cy="511206"/>
                <a:chOff x="6141071" y="4442724"/>
                <a:chExt cx="506874" cy="511206"/>
              </a:xfrm>
            </p:grpSpPr>
            <p:sp>
              <p:nvSpPr>
                <p:cNvPr id="50" name="Up-Down Arrow 49"/>
                <p:cNvSpPr/>
                <p:nvPr/>
              </p:nvSpPr>
              <p:spPr>
                <a:xfrm>
                  <a:off x="6141071" y="4442724"/>
                  <a:ext cx="506874" cy="511206"/>
                </a:xfrm>
                <a:prstGeom prst="upDownArrow">
                  <a:avLst>
                    <a:gd name="adj1" fmla="val 59144"/>
                    <a:gd name="adj2" fmla="val 3336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sp>
              <p:nvSpPr>
                <p:cNvPr id="51" name="TextBox 50"/>
                <p:cNvSpPr txBox="1"/>
                <p:nvPr/>
              </p:nvSpPr>
              <p:spPr>
                <a:xfrm>
                  <a:off x="6256557" y="4475547"/>
                  <a:ext cx="275902" cy="473977"/>
                </a:xfrm>
                <a:prstGeom prst="rect">
                  <a:avLst/>
                </a:prstGeom>
                <a:noFill/>
              </p:spPr>
              <p:txBody>
                <a:bodyPr wrap="square" rtlCol="0">
                  <a:spAutoFit/>
                </a:bodyPr>
                <a:lstStyle/>
                <a:p>
                  <a:pPr algn="ctr" defTabSz="457200"/>
                  <a:r>
                    <a:rPr lang="en-AU" sz="1600" b="1" dirty="0">
                      <a:solidFill>
                        <a:prstClr val="white"/>
                      </a:solidFill>
                    </a:rPr>
                    <a:t>&amp;</a:t>
                  </a:r>
                </a:p>
              </p:txBody>
            </p:sp>
          </p:grpSp>
        </p:grpSp>
      </p:grpSp>
      <p:sp>
        <p:nvSpPr>
          <p:cNvPr id="2" name="Hexagon 1"/>
          <p:cNvSpPr/>
          <p:nvPr/>
        </p:nvSpPr>
        <p:spPr>
          <a:xfrm>
            <a:off x="2066163" y="1407802"/>
            <a:ext cx="4955975" cy="4037422"/>
          </a:xfrm>
          <a:prstGeom prst="hexagon">
            <a:avLst>
              <a:gd name="adj" fmla="val 32473"/>
              <a:gd name="vf" fmla="val 11547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spTree>
    <p:extLst>
      <p:ext uri="{BB962C8B-B14F-4D97-AF65-F5344CB8AC3E}">
        <p14:creationId xmlns:p14="http://schemas.microsoft.com/office/powerpoint/2010/main" val="13635970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AU" b="1" dirty="0"/>
              <a:t>Introduction to Safewards</a:t>
            </a:r>
          </a:p>
        </p:txBody>
      </p:sp>
      <p:sp>
        <p:nvSpPr>
          <p:cNvPr id="3" name="Content Placeholder 2"/>
          <p:cNvSpPr>
            <a:spLocks noGrp="1"/>
          </p:cNvSpPr>
          <p:nvPr>
            <p:ph type="subTitle" idx="1"/>
          </p:nvPr>
        </p:nvSpPr>
        <p:spPr/>
        <p:txBody>
          <a:bodyPr/>
          <a:lstStyle/>
          <a:p>
            <a:pPr marL="342900" indent="-342900">
              <a:buFont typeface="Arial" panose="020B0604020202020204" pitchFamily="34" charset="0"/>
              <a:buChar char="•"/>
            </a:pPr>
            <a:r>
              <a:rPr lang="en-AU" sz="2800" b="0" dirty="0"/>
              <a:t>O</a:t>
            </a:r>
            <a:r>
              <a:rPr lang="en-AU" sz="2800" b="0" dirty="0" smtClean="0"/>
              <a:t>rigins of Safewards </a:t>
            </a:r>
          </a:p>
          <a:p>
            <a:pPr marL="342900" indent="-342900">
              <a:buFont typeface="Arial" panose="020B0604020202020204" pitchFamily="34" charset="0"/>
              <a:buChar char="•"/>
            </a:pPr>
            <a:r>
              <a:rPr lang="en-AU" sz="2800" b="0" dirty="0" smtClean="0"/>
              <a:t>Key aims of Safewards</a:t>
            </a:r>
          </a:p>
          <a:p>
            <a:pPr marL="342900" indent="-342900">
              <a:buFont typeface="Arial" panose="020B0604020202020204" pitchFamily="34" charset="0"/>
              <a:buChar char="•"/>
            </a:pPr>
            <a:r>
              <a:rPr lang="en-AU" sz="2800" b="0" dirty="0" smtClean="0"/>
              <a:t>The heart of Safewards: conflict and containment</a:t>
            </a:r>
          </a:p>
          <a:p>
            <a:pPr marL="342900" indent="-342900">
              <a:buFont typeface="Arial" panose="020B0604020202020204" pitchFamily="34" charset="0"/>
              <a:buChar char="•"/>
            </a:pPr>
            <a:r>
              <a:rPr lang="en-AU" sz="2800" b="0" dirty="0" smtClean="0"/>
              <a:t>Overview of the model</a:t>
            </a:r>
            <a:endParaRPr lang="en-AU" sz="2800" b="0" dirty="0"/>
          </a:p>
        </p:txBody>
      </p:sp>
      <p:pic>
        <p:nvPicPr>
          <p:cNvPr id="5" name="Picture 4"/>
          <p:cNvPicPr>
            <a:picLocks noChangeAspect="1"/>
          </p:cNvPicPr>
          <p:nvPr/>
        </p:nvPicPr>
        <p:blipFill>
          <a:blip r:embed="rId3" cstate="print">
            <a:grayscl/>
            <a:extLst>
              <a:ext uri="{28A0092B-C50C-407E-A947-70E740481C1C}">
                <a14:useLocalDpi xmlns:a14="http://schemas.microsoft.com/office/drawing/2010/main" val="0"/>
              </a:ext>
            </a:extLst>
          </a:blip>
          <a:stretch>
            <a:fillRect/>
          </a:stretch>
        </p:blipFill>
        <p:spPr>
          <a:xfrm>
            <a:off x="7203656" y="2120174"/>
            <a:ext cx="1742911" cy="1743664"/>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86784" y="4004440"/>
            <a:ext cx="3111432" cy="1856341"/>
          </a:xfrm>
          <a:prstGeom prst="rect">
            <a:avLst/>
          </a:prstGeom>
        </p:spPr>
      </p:pic>
    </p:spTree>
    <p:extLst>
      <p:ext uri="{BB962C8B-B14F-4D97-AF65-F5344CB8AC3E}">
        <p14:creationId xmlns:p14="http://schemas.microsoft.com/office/powerpoint/2010/main" val="126381855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894857" y="-480006"/>
            <a:ext cx="7354286" cy="7714286"/>
            <a:chOff x="1144218" y="-605646"/>
            <a:chExt cx="10296000" cy="10800000"/>
          </a:xfrm>
        </p:grpSpPr>
        <p:sp>
          <p:nvSpPr>
            <p:cNvPr id="7" name="Isosceles Triangle 6"/>
            <p:cNvSpPr/>
            <p:nvPr/>
          </p:nvSpPr>
          <p:spPr>
            <a:xfrm rot="18022639" flipV="1">
              <a:off x="1790268" y="1540539"/>
              <a:ext cx="5067558" cy="4368584"/>
            </a:xfrm>
            <a:prstGeom prst="triangle">
              <a:avLst/>
            </a:prstGeom>
            <a:solidFill>
              <a:srgbClr val="3160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sp>
          <p:nvSpPr>
            <p:cNvPr id="38" name="TextBox 37"/>
            <p:cNvSpPr txBox="1"/>
            <p:nvPr/>
          </p:nvSpPr>
          <p:spPr>
            <a:xfrm rot="18000000">
              <a:off x="81100" y="2536220"/>
              <a:ext cx="4945476" cy="517065"/>
            </a:xfrm>
            <a:prstGeom prst="rect">
              <a:avLst/>
            </a:prstGeom>
            <a:noFill/>
          </p:spPr>
          <p:txBody>
            <a:bodyPr wrap="square" rtlCol="0">
              <a:spAutoFit/>
            </a:bodyPr>
            <a:lstStyle/>
            <a:p>
              <a:pPr algn="ctr" defTabSz="457200"/>
              <a:r>
                <a:rPr lang="en-AU" b="1" dirty="0">
                  <a:solidFill>
                    <a:prstClr val="white">
                      <a:lumMod val="65000"/>
                    </a:prstClr>
                  </a:solidFill>
                </a:rPr>
                <a:t>Outside Hospital</a:t>
              </a:r>
            </a:p>
          </p:txBody>
        </p:sp>
        <p:sp>
          <p:nvSpPr>
            <p:cNvPr id="69" name="Isosceles Triangle 68"/>
            <p:cNvSpPr/>
            <p:nvPr/>
          </p:nvSpPr>
          <p:spPr>
            <a:xfrm rot="18000000" flipH="1" flipV="1">
              <a:off x="2160219" y="1864253"/>
              <a:ext cx="4634632" cy="3927622"/>
            </a:xfrm>
            <a:prstGeom prst="triangle">
              <a:avLst/>
            </a:prstGeom>
            <a:solidFill>
              <a:srgbClr val="4E97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sp>
          <p:nvSpPr>
            <p:cNvPr id="5" name="Isosceles Triangle 4"/>
            <p:cNvSpPr/>
            <p:nvPr/>
          </p:nvSpPr>
          <p:spPr>
            <a:xfrm>
              <a:off x="3758439" y="4960854"/>
              <a:ext cx="5067558" cy="4368584"/>
            </a:xfrm>
            <a:prstGeom prst="triangle">
              <a:avLst/>
            </a:prstGeom>
            <a:solidFill>
              <a:srgbClr val="BC4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sp>
          <p:nvSpPr>
            <p:cNvPr id="6" name="Isosceles Triangle 5"/>
            <p:cNvSpPr/>
            <p:nvPr/>
          </p:nvSpPr>
          <p:spPr>
            <a:xfrm flipV="1">
              <a:off x="3758439" y="408112"/>
              <a:ext cx="5067558" cy="4368584"/>
            </a:xfrm>
            <a:prstGeom prst="triangle">
              <a:avLst/>
            </a:prstGeom>
            <a:solidFill>
              <a:srgbClr val="0000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sp>
          <p:nvSpPr>
            <p:cNvPr id="8" name="Isosceles Triangle 7"/>
            <p:cNvSpPr/>
            <p:nvPr/>
          </p:nvSpPr>
          <p:spPr>
            <a:xfrm rot="3577361">
              <a:off x="1776169" y="3854639"/>
              <a:ext cx="5067558" cy="4368584"/>
            </a:xfrm>
            <a:prstGeom prst="triangle">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sp>
          <p:nvSpPr>
            <p:cNvPr id="9" name="Isosceles Triangle 8"/>
            <p:cNvSpPr/>
            <p:nvPr/>
          </p:nvSpPr>
          <p:spPr>
            <a:xfrm rot="3577361" flipH="1" flipV="1">
              <a:off x="5740706" y="1558197"/>
              <a:ext cx="5067558" cy="4368584"/>
            </a:xfrm>
            <a:prstGeom prst="triangle">
              <a:avLst/>
            </a:prstGeom>
            <a:solidFill>
              <a:srgbClr val="3A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sp>
          <p:nvSpPr>
            <p:cNvPr id="10" name="Isosceles Triangle 9"/>
            <p:cNvSpPr/>
            <p:nvPr/>
          </p:nvSpPr>
          <p:spPr>
            <a:xfrm rot="18022639" flipH="1">
              <a:off x="5740706" y="3854639"/>
              <a:ext cx="5067558" cy="4368584"/>
            </a:xfrm>
            <a:prstGeom prst="triangle">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sp>
          <p:nvSpPr>
            <p:cNvPr id="22" name="Isosceles Triangle 21"/>
            <p:cNvSpPr/>
            <p:nvPr/>
          </p:nvSpPr>
          <p:spPr>
            <a:xfrm>
              <a:off x="4024536" y="4800600"/>
              <a:ext cx="4510337" cy="4048796"/>
            </a:xfrm>
            <a:prstGeom prst="triangle">
              <a:avLst/>
            </a:prstGeom>
            <a:solidFill>
              <a:srgbClr val="E65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sp>
          <p:nvSpPr>
            <p:cNvPr id="23" name="Isosceles Triangle 22"/>
            <p:cNvSpPr/>
            <p:nvPr/>
          </p:nvSpPr>
          <p:spPr>
            <a:xfrm flipV="1">
              <a:off x="4059514" y="792956"/>
              <a:ext cx="4556042" cy="3927622"/>
            </a:xfrm>
            <a:prstGeom prst="triangle">
              <a:avLst/>
            </a:prstGeom>
            <a:solidFill>
              <a:srgbClr val="111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sp>
          <p:nvSpPr>
            <p:cNvPr id="30" name="Isosceles Triangle 29"/>
            <p:cNvSpPr/>
            <p:nvPr/>
          </p:nvSpPr>
          <p:spPr>
            <a:xfrm flipV="1">
              <a:off x="4324048" y="1229816"/>
              <a:ext cx="4026977" cy="3570782"/>
            </a:xfrm>
            <a:prstGeom prst="triangle">
              <a:avLst/>
            </a:prstGeom>
            <a:solidFill>
              <a:srgbClr val="818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sp>
          <p:nvSpPr>
            <p:cNvPr id="35" name="TextBox 34"/>
            <p:cNvSpPr txBox="1"/>
            <p:nvPr/>
          </p:nvSpPr>
          <p:spPr>
            <a:xfrm>
              <a:off x="3806966" y="376889"/>
              <a:ext cx="4945476" cy="517065"/>
            </a:xfrm>
            <a:prstGeom prst="rect">
              <a:avLst/>
            </a:prstGeom>
            <a:noFill/>
          </p:spPr>
          <p:txBody>
            <a:bodyPr wrap="square" rtlCol="0">
              <a:spAutoFit/>
            </a:bodyPr>
            <a:lstStyle/>
            <a:p>
              <a:pPr algn="ctr" defTabSz="457200"/>
              <a:r>
                <a:rPr lang="en-AU" b="1" dirty="0">
                  <a:solidFill>
                    <a:prstClr val="white">
                      <a:lumMod val="65000"/>
                    </a:prstClr>
                  </a:solidFill>
                </a:rPr>
                <a:t>Patient Community</a:t>
              </a:r>
            </a:p>
          </p:txBody>
        </p:sp>
        <p:sp>
          <p:nvSpPr>
            <p:cNvPr id="36" name="TextBox 35"/>
            <p:cNvSpPr txBox="1"/>
            <p:nvPr/>
          </p:nvSpPr>
          <p:spPr>
            <a:xfrm>
              <a:off x="3813830" y="8898549"/>
              <a:ext cx="4945476" cy="517065"/>
            </a:xfrm>
            <a:prstGeom prst="rect">
              <a:avLst/>
            </a:prstGeom>
            <a:noFill/>
          </p:spPr>
          <p:txBody>
            <a:bodyPr wrap="square" rtlCol="0">
              <a:spAutoFit/>
            </a:bodyPr>
            <a:lstStyle/>
            <a:p>
              <a:pPr algn="ctr" defTabSz="457200"/>
              <a:r>
                <a:rPr lang="en-AU" b="1" dirty="0">
                  <a:solidFill>
                    <a:prstClr val="white">
                      <a:lumMod val="65000"/>
                    </a:prstClr>
                  </a:solidFill>
                </a:rPr>
                <a:t>Staff Team</a:t>
              </a:r>
            </a:p>
          </p:txBody>
        </p:sp>
        <p:sp>
          <p:nvSpPr>
            <p:cNvPr id="37" name="TextBox 36"/>
            <p:cNvSpPr txBox="1"/>
            <p:nvPr/>
          </p:nvSpPr>
          <p:spPr>
            <a:xfrm rot="3600000">
              <a:off x="7513647" y="2447682"/>
              <a:ext cx="4945476" cy="517065"/>
            </a:xfrm>
            <a:prstGeom prst="rect">
              <a:avLst/>
            </a:prstGeom>
            <a:noFill/>
          </p:spPr>
          <p:txBody>
            <a:bodyPr wrap="square" rtlCol="0">
              <a:spAutoFit/>
            </a:bodyPr>
            <a:lstStyle/>
            <a:p>
              <a:pPr algn="ctr" defTabSz="457200"/>
              <a:r>
                <a:rPr lang="en-AU" b="1" dirty="0">
                  <a:solidFill>
                    <a:prstClr val="white">
                      <a:lumMod val="65000"/>
                    </a:prstClr>
                  </a:solidFill>
                </a:rPr>
                <a:t>Patient Characteristics</a:t>
              </a:r>
            </a:p>
          </p:txBody>
        </p:sp>
        <p:sp>
          <p:nvSpPr>
            <p:cNvPr id="39" name="TextBox 38"/>
            <p:cNvSpPr txBox="1"/>
            <p:nvPr/>
          </p:nvSpPr>
          <p:spPr>
            <a:xfrm rot="18000000">
              <a:off x="7483832" y="6772435"/>
              <a:ext cx="4945476" cy="517065"/>
            </a:xfrm>
            <a:prstGeom prst="rect">
              <a:avLst/>
            </a:prstGeom>
            <a:noFill/>
          </p:spPr>
          <p:txBody>
            <a:bodyPr wrap="square" rtlCol="0">
              <a:spAutoFit/>
            </a:bodyPr>
            <a:lstStyle/>
            <a:p>
              <a:pPr algn="ctr" defTabSz="457200"/>
              <a:r>
                <a:rPr lang="en-AU" b="1" dirty="0">
                  <a:solidFill>
                    <a:prstClr val="white">
                      <a:lumMod val="65000"/>
                    </a:prstClr>
                  </a:solidFill>
                </a:rPr>
                <a:t>Regulatory Framework</a:t>
              </a:r>
            </a:p>
          </p:txBody>
        </p:sp>
        <p:sp>
          <p:nvSpPr>
            <p:cNvPr id="40" name="TextBox 39"/>
            <p:cNvSpPr txBox="1"/>
            <p:nvPr/>
          </p:nvSpPr>
          <p:spPr>
            <a:xfrm rot="3600000">
              <a:off x="8817" y="6587582"/>
              <a:ext cx="4945476" cy="517065"/>
            </a:xfrm>
            <a:prstGeom prst="rect">
              <a:avLst/>
            </a:prstGeom>
            <a:noFill/>
          </p:spPr>
          <p:txBody>
            <a:bodyPr wrap="square" rtlCol="0">
              <a:spAutoFit/>
            </a:bodyPr>
            <a:lstStyle/>
            <a:p>
              <a:pPr algn="ctr" defTabSz="457200"/>
              <a:r>
                <a:rPr lang="en-AU" b="1" dirty="0">
                  <a:solidFill>
                    <a:prstClr val="white">
                      <a:lumMod val="65000"/>
                    </a:prstClr>
                  </a:solidFill>
                </a:rPr>
                <a:t>Physical Environment</a:t>
              </a:r>
            </a:p>
          </p:txBody>
        </p:sp>
        <p:sp>
          <p:nvSpPr>
            <p:cNvPr id="41" name="TextBox 40"/>
            <p:cNvSpPr txBox="1"/>
            <p:nvPr/>
          </p:nvSpPr>
          <p:spPr>
            <a:xfrm>
              <a:off x="4136135" y="792955"/>
              <a:ext cx="4258374" cy="473976"/>
            </a:xfrm>
            <a:prstGeom prst="rect">
              <a:avLst/>
            </a:prstGeom>
            <a:noFill/>
          </p:spPr>
          <p:txBody>
            <a:bodyPr wrap="square" rtlCol="0">
              <a:spAutoFit/>
            </a:bodyPr>
            <a:lstStyle/>
            <a:p>
              <a:pPr algn="ctr" defTabSz="457200"/>
              <a:r>
                <a:rPr lang="en-AU" sz="1600" b="1" dirty="0">
                  <a:solidFill>
                    <a:prstClr val="white">
                      <a:lumMod val="65000"/>
                    </a:prstClr>
                  </a:solidFill>
                </a:rPr>
                <a:t>Patient – patient </a:t>
              </a:r>
              <a:r>
                <a:rPr lang="en-AU" sz="1600" b="1" dirty="0">
                  <a:solidFill>
                    <a:prstClr val="white">
                      <a:lumMod val="65000"/>
                    </a:prstClr>
                  </a:solidFill>
                </a:rPr>
                <a:t>interaction</a:t>
              </a:r>
              <a:endParaRPr lang="en-AU" sz="1600" b="1" dirty="0">
                <a:solidFill>
                  <a:prstClr val="white">
                    <a:lumMod val="65000"/>
                  </a:prstClr>
                </a:solidFill>
              </a:endParaRPr>
            </a:p>
          </p:txBody>
        </p:sp>
        <p:sp>
          <p:nvSpPr>
            <p:cNvPr id="43" name="TextBox 42"/>
            <p:cNvSpPr txBox="1"/>
            <p:nvPr/>
          </p:nvSpPr>
          <p:spPr>
            <a:xfrm>
              <a:off x="4934436" y="1247034"/>
              <a:ext cx="2955502" cy="473976"/>
            </a:xfrm>
            <a:prstGeom prst="rect">
              <a:avLst/>
            </a:prstGeom>
            <a:noFill/>
          </p:spPr>
          <p:txBody>
            <a:bodyPr wrap="square" rtlCol="0">
              <a:spAutoFit/>
            </a:bodyPr>
            <a:lstStyle/>
            <a:p>
              <a:pPr algn="ctr" defTabSz="457200"/>
              <a:r>
                <a:rPr lang="en-AU" sz="1600" b="1" dirty="0">
                  <a:solidFill>
                    <a:prstClr val="white"/>
                  </a:solidFill>
                </a:rPr>
                <a:t>Patient </a:t>
              </a:r>
              <a:r>
                <a:rPr lang="en-AU" sz="1600" b="1" dirty="0">
                  <a:solidFill>
                    <a:prstClr val="white"/>
                  </a:solidFill>
                </a:rPr>
                <a:t>Modifiers</a:t>
              </a:r>
              <a:endParaRPr lang="en-AU" sz="1600" b="1" dirty="0">
                <a:solidFill>
                  <a:prstClr val="white"/>
                </a:solidFill>
              </a:endParaRPr>
            </a:p>
          </p:txBody>
        </p:sp>
        <p:sp>
          <p:nvSpPr>
            <p:cNvPr id="54" name="Isosceles Triangle 53"/>
            <p:cNvSpPr/>
            <p:nvPr/>
          </p:nvSpPr>
          <p:spPr>
            <a:xfrm rot="3600000" flipV="1">
              <a:off x="5833031" y="1844968"/>
              <a:ext cx="4556042" cy="3927622"/>
            </a:xfrm>
            <a:prstGeom prst="triangle">
              <a:avLst/>
            </a:prstGeom>
            <a:solidFill>
              <a:srgbClr val="5800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sp>
          <p:nvSpPr>
            <p:cNvPr id="56" name="TextBox 55"/>
            <p:cNvSpPr txBox="1"/>
            <p:nvPr/>
          </p:nvSpPr>
          <p:spPr>
            <a:xfrm rot="3600000">
              <a:off x="7567038" y="2579221"/>
              <a:ext cx="3861352" cy="818685"/>
            </a:xfrm>
            <a:prstGeom prst="rect">
              <a:avLst/>
            </a:prstGeom>
            <a:noFill/>
          </p:spPr>
          <p:txBody>
            <a:bodyPr wrap="square" rtlCol="0">
              <a:spAutoFit/>
            </a:bodyPr>
            <a:lstStyle/>
            <a:p>
              <a:pPr algn="ctr" defTabSz="457200"/>
              <a:r>
                <a:rPr lang="en-AU" sz="1600" b="1" dirty="0">
                  <a:solidFill>
                    <a:prstClr val="white">
                      <a:lumMod val="65000"/>
                    </a:prstClr>
                  </a:solidFill>
                </a:rPr>
                <a:t>Symptoms &amp; demography</a:t>
              </a:r>
            </a:p>
            <a:p>
              <a:pPr algn="ctr" defTabSz="457200"/>
              <a:endParaRPr lang="en-AU" sz="1600" dirty="0">
                <a:solidFill>
                  <a:prstClr val="white">
                    <a:lumMod val="65000"/>
                  </a:prstClr>
                </a:solidFill>
              </a:endParaRPr>
            </a:p>
          </p:txBody>
        </p:sp>
        <p:sp>
          <p:nvSpPr>
            <p:cNvPr id="62" name="Isosceles Triangle 61"/>
            <p:cNvSpPr/>
            <p:nvPr/>
          </p:nvSpPr>
          <p:spPr>
            <a:xfrm rot="18000000" flipH="1" flipV="1">
              <a:off x="2213482" y="3445003"/>
              <a:ext cx="4556042" cy="727549"/>
            </a:xfrm>
            <a:prstGeom prst="triangle">
              <a:avLst/>
            </a:prstGeom>
            <a:noFill/>
          </p:spPr>
          <p:txBody>
            <a:bodyPr wrap="square" rtlCol="0">
              <a:spAutoFit/>
            </a:bodyPr>
            <a:lstStyle/>
            <a:p>
              <a:pPr algn="ctr" defTabSz="457200"/>
              <a:endParaRPr lang="en-AU" sz="1100">
                <a:solidFill>
                  <a:prstClr val="white"/>
                </a:solidFill>
              </a:endParaRPr>
            </a:p>
          </p:txBody>
        </p:sp>
        <p:sp>
          <p:nvSpPr>
            <p:cNvPr id="64" name="TextBox 63"/>
            <p:cNvSpPr txBox="1"/>
            <p:nvPr/>
          </p:nvSpPr>
          <p:spPr>
            <a:xfrm rot="18000000" flipH="1">
              <a:off x="924806" y="2734579"/>
              <a:ext cx="4252043" cy="473976"/>
            </a:xfrm>
            <a:prstGeom prst="rect">
              <a:avLst/>
            </a:prstGeom>
            <a:noFill/>
          </p:spPr>
          <p:txBody>
            <a:bodyPr wrap="square" rtlCol="0">
              <a:spAutoFit/>
            </a:bodyPr>
            <a:lstStyle/>
            <a:p>
              <a:pPr algn="ctr" defTabSz="457200"/>
              <a:r>
                <a:rPr lang="en-AU" sz="1600" b="1" dirty="0">
                  <a:solidFill>
                    <a:prstClr val="white">
                      <a:lumMod val="65000"/>
                    </a:prstClr>
                  </a:solidFill>
                </a:rPr>
                <a:t>Stressors</a:t>
              </a:r>
              <a:endParaRPr lang="en-AU" sz="1600" b="1" dirty="0">
                <a:solidFill>
                  <a:prstClr val="white">
                    <a:lumMod val="65000"/>
                  </a:prstClr>
                </a:solidFill>
              </a:endParaRPr>
            </a:p>
          </p:txBody>
        </p:sp>
        <p:sp>
          <p:nvSpPr>
            <p:cNvPr id="74" name="Isosceles Triangle 73"/>
            <p:cNvSpPr/>
            <p:nvPr/>
          </p:nvSpPr>
          <p:spPr>
            <a:xfrm rot="3600000" flipH="1">
              <a:off x="6939035" y="3976048"/>
              <a:ext cx="4634632" cy="3927622"/>
            </a:xfrm>
            <a:prstGeom prst="triangle">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sp>
          <p:nvSpPr>
            <p:cNvPr id="80" name="TextBox 79"/>
            <p:cNvSpPr txBox="1"/>
            <p:nvPr/>
          </p:nvSpPr>
          <p:spPr>
            <a:xfrm rot="18000000" flipH="1">
              <a:off x="7506260" y="6429256"/>
              <a:ext cx="4112722" cy="473976"/>
            </a:xfrm>
            <a:prstGeom prst="rect">
              <a:avLst/>
            </a:prstGeom>
            <a:noFill/>
          </p:spPr>
          <p:txBody>
            <a:bodyPr wrap="square" rtlCol="0">
              <a:spAutoFit/>
            </a:bodyPr>
            <a:lstStyle/>
            <a:p>
              <a:pPr algn="ctr" defTabSz="457200"/>
              <a:r>
                <a:rPr lang="en-AU" sz="1600" b="1" dirty="0">
                  <a:solidFill>
                    <a:prstClr val="white">
                      <a:lumMod val="65000"/>
                    </a:prstClr>
                  </a:solidFill>
                </a:rPr>
                <a:t>External </a:t>
              </a:r>
              <a:r>
                <a:rPr lang="en-AU" sz="1600" b="1" dirty="0">
                  <a:solidFill>
                    <a:prstClr val="white">
                      <a:lumMod val="65000"/>
                    </a:prstClr>
                  </a:solidFill>
                </a:rPr>
                <a:t>Structure</a:t>
              </a:r>
              <a:endParaRPr lang="en-AU" sz="1600" dirty="0">
                <a:solidFill>
                  <a:prstClr val="white">
                    <a:lumMod val="65000"/>
                  </a:prstClr>
                </a:solidFill>
              </a:endParaRPr>
            </a:p>
          </p:txBody>
        </p:sp>
        <p:sp>
          <p:nvSpPr>
            <p:cNvPr id="82" name="TextBox 81"/>
            <p:cNvSpPr txBox="1"/>
            <p:nvPr/>
          </p:nvSpPr>
          <p:spPr>
            <a:xfrm>
              <a:off x="4330402" y="8330339"/>
              <a:ext cx="3950439" cy="473976"/>
            </a:xfrm>
            <a:prstGeom prst="rect">
              <a:avLst/>
            </a:prstGeom>
            <a:noFill/>
          </p:spPr>
          <p:txBody>
            <a:bodyPr wrap="square" rtlCol="0">
              <a:spAutoFit/>
            </a:bodyPr>
            <a:lstStyle/>
            <a:p>
              <a:pPr algn="ctr" defTabSz="457200"/>
              <a:r>
                <a:rPr lang="en-AU" sz="1600" b="1" dirty="0">
                  <a:solidFill>
                    <a:prstClr val="white">
                      <a:lumMod val="65000"/>
                    </a:prstClr>
                  </a:solidFill>
                </a:rPr>
                <a:t>Internal </a:t>
              </a:r>
              <a:r>
                <a:rPr lang="en-AU" sz="1600" b="1" dirty="0">
                  <a:solidFill>
                    <a:prstClr val="white">
                      <a:lumMod val="65000"/>
                    </a:prstClr>
                  </a:solidFill>
                </a:rPr>
                <a:t>Structure</a:t>
              </a:r>
              <a:endParaRPr lang="en-AU" sz="1600" dirty="0">
                <a:solidFill>
                  <a:prstClr val="white">
                    <a:lumMod val="65000"/>
                  </a:prstClr>
                </a:solidFill>
              </a:endParaRPr>
            </a:p>
          </p:txBody>
        </p:sp>
        <p:sp>
          <p:nvSpPr>
            <p:cNvPr id="86" name="Isosceles Triangle 85"/>
            <p:cNvSpPr/>
            <p:nvPr/>
          </p:nvSpPr>
          <p:spPr>
            <a:xfrm rot="18000000">
              <a:off x="1023330" y="3950408"/>
              <a:ext cx="4556042" cy="3927622"/>
            </a:xfrm>
            <a:prstGeom prst="triangle">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sp>
          <p:nvSpPr>
            <p:cNvPr id="88" name="TextBox 87"/>
            <p:cNvSpPr txBox="1"/>
            <p:nvPr/>
          </p:nvSpPr>
          <p:spPr>
            <a:xfrm rot="3600000">
              <a:off x="1256509" y="6389104"/>
              <a:ext cx="3952807" cy="473976"/>
            </a:xfrm>
            <a:prstGeom prst="rect">
              <a:avLst/>
            </a:prstGeom>
            <a:noFill/>
          </p:spPr>
          <p:txBody>
            <a:bodyPr wrap="square" rtlCol="0">
              <a:spAutoFit/>
            </a:bodyPr>
            <a:lstStyle/>
            <a:p>
              <a:pPr algn="ctr" defTabSz="457200"/>
              <a:r>
                <a:rPr lang="en-AU" sz="1600" b="1" dirty="0">
                  <a:solidFill>
                    <a:prstClr val="white">
                      <a:lumMod val="65000"/>
                    </a:prstClr>
                  </a:solidFill>
                </a:rPr>
                <a:t>Features</a:t>
              </a:r>
              <a:endParaRPr lang="en-AU" sz="1600" b="1" dirty="0">
                <a:solidFill>
                  <a:prstClr val="white">
                    <a:lumMod val="65000"/>
                  </a:prstClr>
                </a:solidFill>
              </a:endParaRPr>
            </a:p>
          </p:txBody>
        </p:sp>
        <p:grpSp>
          <p:nvGrpSpPr>
            <p:cNvPr id="19" name="Group 18"/>
            <p:cNvGrpSpPr/>
            <p:nvPr/>
          </p:nvGrpSpPr>
          <p:grpSpPr>
            <a:xfrm>
              <a:off x="1144218" y="-605646"/>
              <a:ext cx="10296000" cy="10800000"/>
              <a:chOff x="1144217" y="-605646"/>
              <a:chExt cx="10296000" cy="10800000"/>
            </a:xfrm>
          </p:grpSpPr>
          <p:cxnSp>
            <p:nvCxnSpPr>
              <p:cNvPr id="12" name="Straight Connector 11"/>
              <p:cNvCxnSpPr>
                <a:stCxn id="8" idx="2"/>
              </p:cNvCxnSpPr>
              <p:nvPr/>
            </p:nvCxnSpPr>
            <p:spPr>
              <a:xfrm flipV="1">
                <a:off x="1144217" y="4873873"/>
                <a:ext cx="10296000" cy="0"/>
              </a:xfrm>
              <a:prstGeom prst="line">
                <a:avLst/>
              </a:prstGeom>
              <a:ln w="152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8000000" flipV="1">
                <a:off x="1085995" y="4852892"/>
                <a:ext cx="10368000" cy="0"/>
              </a:xfrm>
              <a:prstGeom prst="line">
                <a:avLst/>
              </a:prstGeom>
              <a:ln w="152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3600000" flipH="1" flipV="1">
                <a:off x="892217" y="4794354"/>
                <a:ext cx="10800000" cy="0"/>
              </a:xfrm>
              <a:prstGeom prst="line">
                <a:avLst/>
              </a:prstGeom>
              <a:ln w="152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3" name="Group 12"/>
            <p:cNvGrpSpPr/>
            <p:nvPr/>
          </p:nvGrpSpPr>
          <p:grpSpPr>
            <a:xfrm>
              <a:off x="5336291" y="4076639"/>
              <a:ext cx="1896880" cy="1620000"/>
              <a:chOff x="5408299" y="4076639"/>
              <a:chExt cx="1896880" cy="1620000"/>
            </a:xfrm>
          </p:grpSpPr>
          <p:sp>
            <p:nvSpPr>
              <p:cNvPr id="47" name="Hexagon 46"/>
              <p:cNvSpPr/>
              <p:nvPr/>
            </p:nvSpPr>
            <p:spPr>
              <a:xfrm>
                <a:off x="5458667" y="4076639"/>
                <a:ext cx="1764923" cy="1620000"/>
              </a:xfrm>
              <a:prstGeom prst="hexagon">
                <a:avLst/>
              </a:prstGeom>
              <a:solidFill>
                <a:schemeClr val="bg1"/>
              </a:solidFill>
              <a:ln>
                <a:solidFill>
                  <a:schemeClr val="bg1"/>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sp>
            <p:nvSpPr>
              <p:cNvPr id="48" name="TextBox 47"/>
              <p:cNvSpPr txBox="1"/>
              <p:nvPr/>
            </p:nvSpPr>
            <p:spPr>
              <a:xfrm>
                <a:off x="5685862" y="4218290"/>
                <a:ext cx="1310533" cy="430888"/>
              </a:xfrm>
              <a:prstGeom prst="rect">
                <a:avLst/>
              </a:prstGeom>
              <a:noFill/>
            </p:spPr>
            <p:txBody>
              <a:bodyPr wrap="square" rtlCol="0">
                <a:spAutoFit/>
              </a:bodyPr>
              <a:lstStyle/>
              <a:p>
                <a:pPr algn="ctr" defTabSz="457200"/>
                <a:r>
                  <a:rPr lang="en-AU" sz="1400" b="1" dirty="0">
                    <a:solidFill>
                      <a:prstClr val="black"/>
                    </a:solidFill>
                  </a:rPr>
                  <a:t>CONFLICT</a:t>
                </a:r>
                <a:endParaRPr lang="en-AU" sz="900" b="1" dirty="0">
                  <a:solidFill>
                    <a:prstClr val="black"/>
                  </a:solidFill>
                </a:endParaRPr>
              </a:p>
            </p:txBody>
          </p:sp>
          <p:sp>
            <p:nvSpPr>
              <p:cNvPr id="49" name="TextBox 48"/>
              <p:cNvSpPr txBox="1"/>
              <p:nvPr/>
            </p:nvSpPr>
            <p:spPr>
              <a:xfrm>
                <a:off x="5408299" y="4999751"/>
                <a:ext cx="1896880" cy="387799"/>
              </a:xfrm>
              <a:prstGeom prst="rect">
                <a:avLst/>
              </a:prstGeom>
              <a:noFill/>
            </p:spPr>
            <p:txBody>
              <a:bodyPr wrap="square" rtlCol="0">
                <a:spAutoFit/>
              </a:bodyPr>
              <a:lstStyle/>
              <a:p>
                <a:pPr algn="ctr" defTabSz="457200"/>
                <a:r>
                  <a:rPr lang="en-AU" sz="1200" b="1" dirty="0">
                    <a:solidFill>
                      <a:prstClr val="black"/>
                    </a:solidFill>
                  </a:rPr>
                  <a:t>CONTAINMENT</a:t>
                </a:r>
                <a:endParaRPr lang="en-AU" sz="900" b="1" dirty="0">
                  <a:solidFill>
                    <a:prstClr val="black"/>
                  </a:solidFill>
                </a:endParaRPr>
              </a:p>
            </p:txBody>
          </p:sp>
          <p:grpSp>
            <p:nvGrpSpPr>
              <p:cNvPr id="4" name="Group 3"/>
              <p:cNvGrpSpPr/>
              <p:nvPr/>
            </p:nvGrpSpPr>
            <p:grpSpPr>
              <a:xfrm>
                <a:off x="6087691" y="4525027"/>
                <a:ext cx="506874" cy="511206"/>
                <a:chOff x="6141071" y="4442724"/>
                <a:chExt cx="506874" cy="511206"/>
              </a:xfrm>
            </p:grpSpPr>
            <p:sp>
              <p:nvSpPr>
                <p:cNvPr id="50" name="Up-Down Arrow 49"/>
                <p:cNvSpPr/>
                <p:nvPr/>
              </p:nvSpPr>
              <p:spPr>
                <a:xfrm>
                  <a:off x="6141071" y="4442724"/>
                  <a:ext cx="506874" cy="511206"/>
                </a:xfrm>
                <a:prstGeom prst="upDownArrow">
                  <a:avLst>
                    <a:gd name="adj1" fmla="val 59144"/>
                    <a:gd name="adj2" fmla="val 3336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sp>
              <p:nvSpPr>
                <p:cNvPr id="51" name="TextBox 50"/>
                <p:cNvSpPr txBox="1"/>
                <p:nvPr/>
              </p:nvSpPr>
              <p:spPr>
                <a:xfrm>
                  <a:off x="6256557" y="4475547"/>
                  <a:ext cx="275902" cy="473977"/>
                </a:xfrm>
                <a:prstGeom prst="rect">
                  <a:avLst/>
                </a:prstGeom>
                <a:noFill/>
              </p:spPr>
              <p:txBody>
                <a:bodyPr wrap="square" rtlCol="0">
                  <a:spAutoFit/>
                </a:bodyPr>
                <a:lstStyle/>
                <a:p>
                  <a:pPr algn="ctr" defTabSz="457200"/>
                  <a:r>
                    <a:rPr lang="en-AU" sz="1600" b="1" dirty="0">
                      <a:solidFill>
                        <a:prstClr val="white"/>
                      </a:solidFill>
                    </a:rPr>
                    <a:t>&amp;</a:t>
                  </a:r>
                </a:p>
              </p:txBody>
            </p:sp>
          </p:grpSp>
        </p:grpSp>
      </p:grpSp>
      <p:sp>
        <p:nvSpPr>
          <p:cNvPr id="2" name="Hexagon 1"/>
          <p:cNvSpPr/>
          <p:nvPr/>
        </p:nvSpPr>
        <p:spPr>
          <a:xfrm>
            <a:off x="2356647" y="1495922"/>
            <a:ext cx="4447601" cy="3877294"/>
          </a:xfrm>
          <a:prstGeom prst="hexagon">
            <a:avLst>
              <a:gd name="adj" fmla="val 30103"/>
              <a:gd name="vf" fmla="val 11547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sp>
        <p:nvSpPr>
          <p:cNvPr id="52" name="Hexagon 51"/>
          <p:cNvSpPr/>
          <p:nvPr/>
        </p:nvSpPr>
        <p:spPr>
          <a:xfrm>
            <a:off x="2123728" y="1340768"/>
            <a:ext cx="4784274" cy="4037422"/>
          </a:xfrm>
          <a:prstGeom prst="hexagon">
            <a:avLst>
              <a:gd name="adj" fmla="val 30103"/>
              <a:gd name="vf" fmla="val 115470"/>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spTree>
    <p:extLst>
      <p:ext uri="{BB962C8B-B14F-4D97-AF65-F5344CB8AC3E}">
        <p14:creationId xmlns:p14="http://schemas.microsoft.com/office/powerpoint/2010/main" val="9529562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894857" y="-480006"/>
            <a:ext cx="7354286" cy="7714286"/>
            <a:chOff x="2009456" y="-599400"/>
            <a:chExt cx="10296000" cy="10800000"/>
          </a:xfrm>
        </p:grpSpPr>
        <p:grpSp>
          <p:nvGrpSpPr>
            <p:cNvPr id="17" name="Group 16"/>
            <p:cNvGrpSpPr/>
            <p:nvPr/>
          </p:nvGrpSpPr>
          <p:grpSpPr>
            <a:xfrm>
              <a:off x="2009456" y="-599400"/>
              <a:ext cx="10296000" cy="10800000"/>
              <a:chOff x="1144218" y="-605646"/>
              <a:chExt cx="10296000" cy="10800000"/>
            </a:xfrm>
          </p:grpSpPr>
          <p:sp>
            <p:nvSpPr>
              <p:cNvPr id="7" name="Isosceles Triangle 6"/>
              <p:cNvSpPr/>
              <p:nvPr/>
            </p:nvSpPr>
            <p:spPr>
              <a:xfrm rot="18022639" flipV="1">
                <a:off x="1790268" y="1540539"/>
                <a:ext cx="5067558" cy="4368584"/>
              </a:xfrm>
              <a:prstGeom prst="triangle">
                <a:avLst/>
              </a:prstGeom>
              <a:solidFill>
                <a:srgbClr val="3160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sp>
            <p:nvSpPr>
              <p:cNvPr id="38" name="TextBox 37"/>
              <p:cNvSpPr txBox="1"/>
              <p:nvPr/>
            </p:nvSpPr>
            <p:spPr>
              <a:xfrm rot="18000000">
                <a:off x="81100" y="2489908"/>
                <a:ext cx="4945476" cy="517065"/>
              </a:xfrm>
              <a:prstGeom prst="rect">
                <a:avLst/>
              </a:prstGeom>
              <a:noFill/>
            </p:spPr>
            <p:txBody>
              <a:bodyPr wrap="square" rtlCol="0">
                <a:spAutoFit/>
              </a:bodyPr>
              <a:lstStyle/>
              <a:p>
                <a:pPr algn="ctr" defTabSz="457200"/>
                <a:r>
                  <a:rPr lang="en-AU" b="1" dirty="0">
                    <a:solidFill>
                      <a:prstClr val="white">
                        <a:lumMod val="65000"/>
                      </a:prstClr>
                    </a:solidFill>
                  </a:rPr>
                  <a:t>Outside Hospital</a:t>
                </a:r>
              </a:p>
            </p:txBody>
          </p:sp>
          <p:sp>
            <p:nvSpPr>
              <p:cNvPr id="69" name="Isosceles Triangle 68"/>
              <p:cNvSpPr/>
              <p:nvPr/>
            </p:nvSpPr>
            <p:spPr>
              <a:xfrm rot="18000000" flipH="1" flipV="1">
                <a:off x="2160219" y="1864253"/>
                <a:ext cx="4634632" cy="3927622"/>
              </a:xfrm>
              <a:prstGeom prst="triangle">
                <a:avLst/>
              </a:prstGeom>
              <a:solidFill>
                <a:srgbClr val="4E97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sp>
            <p:nvSpPr>
              <p:cNvPr id="5" name="Isosceles Triangle 4"/>
              <p:cNvSpPr/>
              <p:nvPr/>
            </p:nvSpPr>
            <p:spPr>
              <a:xfrm>
                <a:off x="3758439" y="4960854"/>
                <a:ext cx="5067558" cy="4368584"/>
              </a:xfrm>
              <a:prstGeom prst="triangle">
                <a:avLst/>
              </a:prstGeom>
              <a:solidFill>
                <a:srgbClr val="BC4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sp>
            <p:nvSpPr>
              <p:cNvPr id="6" name="Isosceles Triangle 5"/>
              <p:cNvSpPr/>
              <p:nvPr/>
            </p:nvSpPr>
            <p:spPr>
              <a:xfrm flipV="1">
                <a:off x="3758439" y="408112"/>
                <a:ext cx="5067558" cy="4368584"/>
              </a:xfrm>
              <a:prstGeom prst="triangle">
                <a:avLst/>
              </a:prstGeom>
              <a:solidFill>
                <a:srgbClr val="0000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sp>
            <p:nvSpPr>
              <p:cNvPr id="8" name="Isosceles Triangle 7"/>
              <p:cNvSpPr/>
              <p:nvPr/>
            </p:nvSpPr>
            <p:spPr>
              <a:xfrm rot="3577361">
                <a:off x="1776169" y="3854639"/>
                <a:ext cx="5067558" cy="4368584"/>
              </a:xfrm>
              <a:prstGeom prst="triangle">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sp>
            <p:nvSpPr>
              <p:cNvPr id="9" name="Isosceles Triangle 8"/>
              <p:cNvSpPr/>
              <p:nvPr/>
            </p:nvSpPr>
            <p:spPr>
              <a:xfrm rot="3577361" flipH="1" flipV="1">
                <a:off x="5740706" y="1558197"/>
                <a:ext cx="5067558" cy="4368584"/>
              </a:xfrm>
              <a:prstGeom prst="triangle">
                <a:avLst/>
              </a:prstGeom>
              <a:solidFill>
                <a:srgbClr val="3A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sp>
            <p:nvSpPr>
              <p:cNvPr id="10" name="Isosceles Triangle 9"/>
              <p:cNvSpPr/>
              <p:nvPr/>
            </p:nvSpPr>
            <p:spPr>
              <a:xfrm rot="18022639" flipH="1">
                <a:off x="5740706" y="3854639"/>
                <a:ext cx="5067558" cy="4368584"/>
              </a:xfrm>
              <a:prstGeom prst="triangle">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sp>
            <p:nvSpPr>
              <p:cNvPr id="22" name="Isosceles Triangle 21"/>
              <p:cNvSpPr/>
              <p:nvPr/>
            </p:nvSpPr>
            <p:spPr>
              <a:xfrm>
                <a:off x="4024536" y="4800600"/>
                <a:ext cx="4510337" cy="4048796"/>
              </a:xfrm>
              <a:prstGeom prst="triangle">
                <a:avLst/>
              </a:prstGeom>
              <a:solidFill>
                <a:srgbClr val="E65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sp>
            <p:nvSpPr>
              <p:cNvPr id="23" name="Isosceles Triangle 22"/>
              <p:cNvSpPr/>
              <p:nvPr/>
            </p:nvSpPr>
            <p:spPr>
              <a:xfrm flipV="1">
                <a:off x="4059514" y="792956"/>
                <a:ext cx="4556042" cy="3927622"/>
              </a:xfrm>
              <a:prstGeom prst="triangle">
                <a:avLst/>
              </a:prstGeom>
              <a:solidFill>
                <a:srgbClr val="111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sp>
            <p:nvSpPr>
              <p:cNvPr id="29" name="Isosceles Triangle 28"/>
              <p:cNvSpPr/>
              <p:nvPr/>
            </p:nvSpPr>
            <p:spPr>
              <a:xfrm>
                <a:off x="4535710" y="4825927"/>
                <a:ext cx="3530594" cy="2956761"/>
              </a:xfrm>
              <a:prstGeom prst="triangle">
                <a:avLst/>
              </a:prstGeom>
              <a:solidFill>
                <a:srgbClr val="FF7B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sp>
            <p:nvSpPr>
              <p:cNvPr id="30" name="Isosceles Triangle 29"/>
              <p:cNvSpPr/>
              <p:nvPr/>
            </p:nvSpPr>
            <p:spPr>
              <a:xfrm flipV="1">
                <a:off x="4324047" y="1229816"/>
                <a:ext cx="4026976" cy="3570783"/>
              </a:xfrm>
              <a:prstGeom prst="triangle">
                <a:avLst/>
              </a:prstGeom>
              <a:solidFill>
                <a:srgbClr val="474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sp>
            <p:nvSpPr>
              <p:cNvPr id="35" name="TextBox 34"/>
              <p:cNvSpPr txBox="1"/>
              <p:nvPr/>
            </p:nvSpPr>
            <p:spPr>
              <a:xfrm>
                <a:off x="3806966" y="330577"/>
                <a:ext cx="4945476" cy="517065"/>
              </a:xfrm>
              <a:prstGeom prst="rect">
                <a:avLst/>
              </a:prstGeom>
              <a:noFill/>
            </p:spPr>
            <p:txBody>
              <a:bodyPr wrap="square" rtlCol="0">
                <a:spAutoFit/>
              </a:bodyPr>
              <a:lstStyle/>
              <a:p>
                <a:pPr algn="ctr" defTabSz="457200"/>
                <a:r>
                  <a:rPr lang="en-AU" b="1" dirty="0">
                    <a:solidFill>
                      <a:prstClr val="white">
                        <a:lumMod val="65000"/>
                      </a:prstClr>
                    </a:solidFill>
                  </a:rPr>
                  <a:t>Patient Community</a:t>
                </a:r>
              </a:p>
            </p:txBody>
          </p:sp>
          <p:sp>
            <p:nvSpPr>
              <p:cNvPr id="36" name="TextBox 35"/>
              <p:cNvSpPr txBox="1"/>
              <p:nvPr/>
            </p:nvSpPr>
            <p:spPr>
              <a:xfrm>
                <a:off x="3813830" y="8852237"/>
                <a:ext cx="4945476" cy="517065"/>
              </a:xfrm>
              <a:prstGeom prst="rect">
                <a:avLst/>
              </a:prstGeom>
              <a:noFill/>
            </p:spPr>
            <p:txBody>
              <a:bodyPr wrap="square" rtlCol="0">
                <a:spAutoFit/>
              </a:bodyPr>
              <a:lstStyle/>
              <a:p>
                <a:pPr algn="ctr" defTabSz="457200"/>
                <a:r>
                  <a:rPr lang="en-AU" b="1" dirty="0">
                    <a:solidFill>
                      <a:prstClr val="white">
                        <a:lumMod val="65000"/>
                      </a:prstClr>
                    </a:solidFill>
                  </a:rPr>
                  <a:t>Staff Team</a:t>
                </a:r>
              </a:p>
            </p:txBody>
          </p:sp>
          <p:sp>
            <p:nvSpPr>
              <p:cNvPr id="37" name="TextBox 36"/>
              <p:cNvSpPr txBox="1"/>
              <p:nvPr/>
            </p:nvSpPr>
            <p:spPr>
              <a:xfrm rot="3600000">
                <a:off x="7513647" y="2447682"/>
                <a:ext cx="4945476" cy="517065"/>
              </a:xfrm>
              <a:prstGeom prst="rect">
                <a:avLst/>
              </a:prstGeom>
              <a:noFill/>
            </p:spPr>
            <p:txBody>
              <a:bodyPr wrap="square" rtlCol="0">
                <a:spAutoFit/>
              </a:bodyPr>
              <a:lstStyle/>
              <a:p>
                <a:pPr algn="ctr" defTabSz="457200"/>
                <a:r>
                  <a:rPr lang="en-AU" b="1" dirty="0">
                    <a:solidFill>
                      <a:prstClr val="white">
                        <a:lumMod val="65000"/>
                      </a:prstClr>
                    </a:solidFill>
                  </a:rPr>
                  <a:t>Patient Characteristics</a:t>
                </a:r>
              </a:p>
            </p:txBody>
          </p:sp>
          <p:sp>
            <p:nvSpPr>
              <p:cNvPr id="39" name="TextBox 38"/>
              <p:cNvSpPr txBox="1"/>
              <p:nvPr/>
            </p:nvSpPr>
            <p:spPr>
              <a:xfrm rot="18000000">
                <a:off x="7483832" y="6772435"/>
                <a:ext cx="4945476" cy="517065"/>
              </a:xfrm>
              <a:prstGeom prst="rect">
                <a:avLst/>
              </a:prstGeom>
              <a:noFill/>
            </p:spPr>
            <p:txBody>
              <a:bodyPr wrap="square" rtlCol="0">
                <a:spAutoFit/>
              </a:bodyPr>
              <a:lstStyle/>
              <a:p>
                <a:pPr algn="ctr" defTabSz="457200"/>
                <a:r>
                  <a:rPr lang="en-AU" b="1" dirty="0">
                    <a:solidFill>
                      <a:prstClr val="white">
                        <a:lumMod val="65000"/>
                      </a:prstClr>
                    </a:solidFill>
                  </a:rPr>
                  <a:t>Regulatory Framework</a:t>
                </a:r>
              </a:p>
            </p:txBody>
          </p:sp>
          <p:sp>
            <p:nvSpPr>
              <p:cNvPr id="40" name="TextBox 39"/>
              <p:cNvSpPr txBox="1"/>
              <p:nvPr/>
            </p:nvSpPr>
            <p:spPr>
              <a:xfrm rot="3600000">
                <a:off x="8817" y="6541270"/>
                <a:ext cx="4945476" cy="517065"/>
              </a:xfrm>
              <a:prstGeom prst="rect">
                <a:avLst/>
              </a:prstGeom>
              <a:noFill/>
            </p:spPr>
            <p:txBody>
              <a:bodyPr wrap="square" rtlCol="0">
                <a:spAutoFit/>
              </a:bodyPr>
              <a:lstStyle/>
              <a:p>
                <a:pPr algn="ctr" defTabSz="457200"/>
                <a:r>
                  <a:rPr lang="en-AU" b="1" dirty="0">
                    <a:solidFill>
                      <a:prstClr val="white">
                        <a:lumMod val="65000"/>
                      </a:prstClr>
                    </a:solidFill>
                  </a:rPr>
                  <a:t>Physical Environment</a:t>
                </a:r>
              </a:p>
            </p:txBody>
          </p:sp>
          <p:sp>
            <p:nvSpPr>
              <p:cNvPr id="41" name="TextBox 40"/>
              <p:cNvSpPr txBox="1"/>
              <p:nvPr/>
            </p:nvSpPr>
            <p:spPr>
              <a:xfrm>
                <a:off x="4136135" y="746643"/>
                <a:ext cx="4258374" cy="473976"/>
              </a:xfrm>
              <a:prstGeom prst="rect">
                <a:avLst/>
              </a:prstGeom>
              <a:noFill/>
            </p:spPr>
            <p:txBody>
              <a:bodyPr wrap="square" rtlCol="0">
                <a:spAutoFit/>
              </a:bodyPr>
              <a:lstStyle/>
              <a:p>
                <a:pPr algn="ctr" defTabSz="457200"/>
                <a:r>
                  <a:rPr lang="en-AU" sz="1600" b="1" dirty="0">
                    <a:solidFill>
                      <a:prstClr val="white">
                        <a:lumMod val="65000"/>
                      </a:prstClr>
                    </a:solidFill>
                  </a:rPr>
                  <a:t>Patient – patient </a:t>
                </a:r>
                <a:r>
                  <a:rPr lang="en-AU" sz="1600" b="1" dirty="0">
                    <a:solidFill>
                      <a:prstClr val="white">
                        <a:lumMod val="65000"/>
                      </a:prstClr>
                    </a:solidFill>
                  </a:rPr>
                  <a:t>interaction</a:t>
                </a:r>
                <a:endParaRPr lang="en-AU" sz="1600" b="1" dirty="0">
                  <a:solidFill>
                    <a:prstClr val="white">
                      <a:lumMod val="65000"/>
                    </a:prstClr>
                  </a:solidFill>
                </a:endParaRPr>
              </a:p>
            </p:txBody>
          </p:sp>
          <p:sp>
            <p:nvSpPr>
              <p:cNvPr id="43" name="TextBox 42"/>
              <p:cNvSpPr txBox="1"/>
              <p:nvPr/>
            </p:nvSpPr>
            <p:spPr>
              <a:xfrm>
                <a:off x="4577884" y="1200722"/>
                <a:ext cx="3519303" cy="473976"/>
              </a:xfrm>
              <a:prstGeom prst="rect">
                <a:avLst/>
              </a:prstGeom>
              <a:noFill/>
            </p:spPr>
            <p:txBody>
              <a:bodyPr wrap="square" rtlCol="0">
                <a:spAutoFit/>
              </a:bodyPr>
              <a:lstStyle/>
              <a:p>
                <a:pPr algn="ctr" defTabSz="457200"/>
                <a:r>
                  <a:rPr lang="en-AU" sz="1600" b="1" dirty="0">
                    <a:solidFill>
                      <a:prstClr val="white">
                        <a:lumMod val="65000"/>
                      </a:prstClr>
                    </a:solidFill>
                  </a:rPr>
                  <a:t>Patient </a:t>
                </a:r>
                <a:r>
                  <a:rPr lang="en-AU" sz="1600" b="1" dirty="0">
                    <a:solidFill>
                      <a:prstClr val="white">
                        <a:lumMod val="65000"/>
                      </a:prstClr>
                    </a:solidFill>
                  </a:rPr>
                  <a:t>Modifiers</a:t>
                </a:r>
                <a:endParaRPr lang="en-AU" sz="1600" b="1" dirty="0">
                  <a:solidFill>
                    <a:prstClr val="white">
                      <a:lumMod val="65000"/>
                    </a:prstClr>
                  </a:solidFill>
                </a:endParaRPr>
              </a:p>
            </p:txBody>
          </p:sp>
          <p:sp>
            <p:nvSpPr>
              <p:cNvPr id="44" name="Isosceles Triangle 43"/>
              <p:cNvSpPr/>
              <p:nvPr/>
            </p:nvSpPr>
            <p:spPr>
              <a:xfrm flipV="1">
                <a:off x="4672608" y="1848272"/>
                <a:ext cx="3245926" cy="2934354"/>
              </a:xfrm>
              <a:prstGeom prst="triangle">
                <a:avLst/>
              </a:prstGeom>
              <a:solidFill>
                <a:srgbClr val="818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sp>
            <p:nvSpPr>
              <p:cNvPr id="45" name="TextBox 44"/>
              <p:cNvSpPr txBox="1"/>
              <p:nvPr/>
            </p:nvSpPr>
            <p:spPr>
              <a:xfrm>
                <a:off x="4975899" y="2175140"/>
                <a:ext cx="2723271" cy="473976"/>
              </a:xfrm>
              <a:prstGeom prst="rect">
                <a:avLst/>
              </a:prstGeom>
              <a:noFill/>
            </p:spPr>
            <p:txBody>
              <a:bodyPr wrap="square" rtlCol="0">
                <a:spAutoFit/>
              </a:bodyPr>
              <a:lstStyle/>
              <a:p>
                <a:pPr algn="ctr" defTabSz="457200"/>
                <a:r>
                  <a:rPr lang="en-AU" sz="1600" b="1" dirty="0">
                    <a:solidFill>
                      <a:prstClr val="white"/>
                    </a:solidFill>
                  </a:rPr>
                  <a:t>Staff </a:t>
                </a:r>
                <a:r>
                  <a:rPr lang="en-AU" sz="1600" b="1" dirty="0">
                    <a:solidFill>
                      <a:prstClr val="white"/>
                    </a:solidFill>
                  </a:rPr>
                  <a:t>Modifiers</a:t>
                </a:r>
                <a:endParaRPr lang="en-AU" sz="1600" dirty="0">
                  <a:solidFill>
                    <a:prstClr val="white"/>
                  </a:solidFill>
                </a:endParaRPr>
              </a:p>
            </p:txBody>
          </p:sp>
          <p:sp>
            <p:nvSpPr>
              <p:cNvPr id="54" name="Isosceles Triangle 53"/>
              <p:cNvSpPr/>
              <p:nvPr/>
            </p:nvSpPr>
            <p:spPr>
              <a:xfrm rot="3600000" flipV="1">
                <a:off x="5833031" y="1844968"/>
                <a:ext cx="4556042" cy="3927622"/>
              </a:xfrm>
              <a:prstGeom prst="triangle">
                <a:avLst/>
              </a:prstGeom>
              <a:solidFill>
                <a:srgbClr val="5800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sp>
            <p:nvSpPr>
              <p:cNvPr id="56" name="TextBox 55"/>
              <p:cNvSpPr txBox="1"/>
              <p:nvPr/>
            </p:nvSpPr>
            <p:spPr>
              <a:xfrm rot="3600000">
                <a:off x="7567038" y="2579221"/>
                <a:ext cx="3861352" cy="818685"/>
              </a:xfrm>
              <a:prstGeom prst="rect">
                <a:avLst/>
              </a:prstGeom>
              <a:noFill/>
            </p:spPr>
            <p:txBody>
              <a:bodyPr wrap="square" rtlCol="0">
                <a:spAutoFit/>
              </a:bodyPr>
              <a:lstStyle/>
              <a:p>
                <a:pPr algn="ctr" defTabSz="457200"/>
                <a:r>
                  <a:rPr lang="en-AU" sz="1600" b="1" dirty="0">
                    <a:solidFill>
                      <a:prstClr val="white">
                        <a:lumMod val="65000"/>
                      </a:prstClr>
                    </a:solidFill>
                  </a:rPr>
                  <a:t>Symptoms &amp; demography</a:t>
                </a:r>
              </a:p>
              <a:p>
                <a:pPr algn="ctr" defTabSz="457200"/>
                <a:endParaRPr lang="en-AU" sz="1600" dirty="0">
                  <a:solidFill>
                    <a:prstClr val="white">
                      <a:lumMod val="65000"/>
                    </a:prstClr>
                  </a:solidFill>
                </a:endParaRPr>
              </a:p>
            </p:txBody>
          </p:sp>
          <p:sp>
            <p:nvSpPr>
              <p:cNvPr id="58" name="Isosceles Triangle 57"/>
              <p:cNvSpPr/>
              <p:nvPr/>
            </p:nvSpPr>
            <p:spPr>
              <a:xfrm rot="3600000" flipV="1">
                <a:off x="5877798" y="2661480"/>
                <a:ext cx="3245926" cy="2994347"/>
              </a:xfrm>
              <a:prstGeom prst="triangle">
                <a:avLst/>
              </a:prstGeom>
              <a:solidFill>
                <a:srgbClr val="9E1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sp>
            <p:nvSpPr>
              <p:cNvPr id="59" name="TextBox 58"/>
              <p:cNvSpPr txBox="1"/>
              <p:nvPr/>
            </p:nvSpPr>
            <p:spPr>
              <a:xfrm rot="3600000">
                <a:off x="7124708" y="3361787"/>
                <a:ext cx="2723271" cy="473976"/>
              </a:xfrm>
              <a:prstGeom prst="rect">
                <a:avLst/>
              </a:prstGeom>
              <a:noFill/>
            </p:spPr>
            <p:txBody>
              <a:bodyPr wrap="square" rtlCol="0">
                <a:spAutoFit/>
              </a:bodyPr>
              <a:lstStyle/>
              <a:p>
                <a:pPr algn="ctr" defTabSz="457200"/>
                <a:r>
                  <a:rPr lang="en-AU" sz="1600" b="1" dirty="0">
                    <a:solidFill>
                      <a:prstClr val="white"/>
                    </a:solidFill>
                  </a:rPr>
                  <a:t>Staff </a:t>
                </a:r>
                <a:r>
                  <a:rPr lang="en-AU" sz="1600" b="1" dirty="0">
                    <a:solidFill>
                      <a:prstClr val="white"/>
                    </a:solidFill>
                  </a:rPr>
                  <a:t>Modifiers</a:t>
                </a:r>
                <a:endParaRPr lang="en-AU" sz="1600" b="1" dirty="0">
                  <a:solidFill>
                    <a:prstClr val="white"/>
                  </a:solidFill>
                </a:endParaRPr>
              </a:p>
            </p:txBody>
          </p:sp>
          <p:sp>
            <p:nvSpPr>
              <p:cNvPr id="62" name="Isosceles Triangle 61"/>
              <p:cNvSpPr/>
              <p:nvPr/>
            </p:nvSpPr>
            <p:spPr>
              <a:xfrm rot="18000000" flipH="1" flipV="1">
                <a:off x="2213482" y="3445003"/>
                <a:ext cx="4556042" cy="727549"/>
              </a:xfrm>
              <a:prstGeom prst="triangle">
                <a:avLst/>
              </a:prstGeom>
              <a:noFill/>
            </p:spPr>
            <p:txBody>
              <a:bodyPr wrap="square" rtlCol="0">
                <a:spAutoFit/>
              </a:bodyPr>
              <a:lstStyle/>
              <a:p>
                <a:pPr algn="ctr" defTabSz="457200"/>
                <a:endParaRPr lang="en-AU" sz="1100">
                  <a:solidFill>
                    <a:prstClr val="white"/>
                  </a:solidFill>
                </a:endParaRPr>
              </a:p>
            </p:txBody>
          </p:sp>
          <p:sp>
            <p:nvSpPr>
              <p:cNvPr id="65" name="Isosceles Triangle 64"/>
              <p:cNvSpPr/>
              <p:nvPr/>
            </p:nvSpPr>
            <p:spPr>
              <a:xfrm rot="18000000" flipH="1" flipV="1">
                <a:off x="3415822" y="2652029"/>
                <a:ext cx="3245926" cy="2934354"/>
              </a:xfrm>
              <a:prstGeom prst="triangle">
                <a:avLst/>
              </a:prstGeom>
              <a:solidFill>
                <a:srgbClr val="80D1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sp>
            <p:nvSpPr>
              <p:cNvPr id="66" name="TextBox 65"/>
              <p:cNvSpPr txBox="1"/>
              <p:nvPr/>
            </p:nvSpPr>
            <p:spPr>
              <a:xfrm rot="18000000" flipH="1">
                <a:off x="2774500" y="3433285"/>
                <a:ext cx="2723271" cy="473976"/>
              </a:xfrm>
              <a:prstGeom prst="rect">
                <a:avLst/>
              </a:prstGeom>
              <a:noFill/>
            </p:spPr>
            <p:txBody>
              <a:bodyPr wrap="square" rtlCol="0">
                <a:spAutoFit/>
              </a:bodyPr>
              <a:lstStyle/>
              <a:p>
                <a:pPr algn="ctr" defTabSz="457200"/>
                <a:r>
                  <a:rPr lang="en-AU" sz="1600" b="1" dirty="0">
                    <a:solidFill>
                      <a:prstClr val="white"/>
                    </a:solidFill>
                  </a:rPr>
                  <a:t>Staff </a:t>
                </a:r>
                <a:r>
                  <a:rPr lang="en-AU" sz="1600" b="1" dirty="0">
                    <a:solidFill>
                      <a:prstClr val="white"/>
                    </a:solidFill>
                  </a:rPr>
                  <a:t>Modifiers</a:t>
                </a:r>
                <a:endParaRPr lang="en-AU" sz="1600" b="1" dirty="0">
                  <a:solidFill>
                    <a:prstClr val="white"/>
                  </a:solidFill>
                </a:endParaRPr>
              </a:p>
            </p:txBody>
          </p:sp>
          <p:sp>
            <p:nvSpPr>
              <p:cNvPr id="64" name="TextBox 63"/>
              <p:cNvSpPr txBox="1"/>
              <p:nvPr/>
            </p:nvSpPr>
            <p:spPr>
              <a:xfrm rot="18000000" flipH="1">
                <a:off x="924806" y="2688267"/>
                <a:ext cx="4252043" cy="473976"/>
              </a:xfrm>
              <a:prstGeom prst="rect">
                <a:avLst/>
              </a:prstGeom>
              <a:noFill/>
            </p:spPr>
            <p:txBody>
              <a:bodyPr wrap="square" rtlCol="0">
                <a:spAutoFit/>
              </a:bodyPr>
              <a:lstStyle/>
              <a:p>
                <a:pPr algn="ctr" defTabSz="457200"/>
                <a:r>
                  <a:rPr lang="en-AU" sz="1600" b="1" dirty="0">
                    <a:solidFill>
                      <a:prstClr val="white">
                        <a:lumMod val="65000"/>
                      </a:prstClr>
                    </a:solidFill>
                  </a:rPr>
                  <a:t>Stressors</a:t>
                </a:r>
                <a:endParaRPr lang="en-AU" sz="1600" b="1" dirty="0">
                  <a:solidFill>
                    <a:prstClr val="white">
                      <a:lumMod val="65000"/>
                    </a:prstClr>
                  </a:solidFill>
                </a:endParaRPr>
              </a:p>
            </p:txBody>
          </p:sp>
          <p:sp>
            <p:nvSpPr>
              <p:cNvPr id="74" name="Isosceles Triangle 73"/>
              <p:cNvSpPr/>
              <p:nvPr/>
            </p:nvSpPr>
            <p:spPr>
              <a:xfrm rot="3600000" flipH="1">
                <a:off x="6939035" y="3976048"/>
                <a:ext cx="4634632" cy="3927622"/>
              </a:xfrm>
              <a:prstGeom prst="triangle">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sp>
            <p:nvSpPr>
              <p:cNvPr id="76" name="Isosceles Triangle 75"/>
              <p:cNvSpPr/>
              <p:nvPr/>
            </p:nvSpPr>
            <p:spPr>
              <a:xfrm rot="3600000" flipH="1">
                <a:off x="6859932" y="4176395"/>
                <a:ext cx="3245926" cy="2934354"/>
              </a:xfrm>
              <a:prstGeom prst="triangle">
                <a:avLst/>
              </a:prstGeom>
              <a:solidFill>
                <a:srgbClr val="FF61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sp>
            <p:nvSpPr>
              <p:cNvPr id="79" name="TextBox 78"/>
              <p:cNvSpPr txBox="1"/>
              <p:nvPr/>
            </p:nvSpPr>
            <p:spPr>
              <a:xfrm rot="18000000" flipH="1">
                <a:off x="7132099" y="5899228"/>
                <a:ext cx="2717683" cy="473976"/>
              </a:xfrm>
              <a:prstGeom prst="rect">
                <a:avLst/>
              </a:prstGeom>
              <a:noFill/>
            </p:spPr>
            <p:txBody>
              <a:bodyPr wrap="square" rtlCol="0">
                <a:spAutoFit/>
              </a:bodyPr>
              <a:lstStyle/>
              <a:p>
                <a:pPr algn="ctr" defTabSz="457200"/>
                <a:r>
                  <a:rPr lang="en-AU" sz="1600" b="1" dirty="0">
                    <a:solidFill>
                      <a:prstClr val="white"/>
                    </a:solidFill>
                  </a:rPr>
                  <a:t>Staff </a:t>
                </a:r>
                <a:r>
                  <a:rPr lang="en-AU" sz="1600" b="1" dirty="0">
                    <a:solidFill>
                      <a:prstClr val="white"/>
                    </a:solidFill>
                  </a:rPr>
                  <a:t>Modifiers</a:t>
                </a:r>
                <a:endParaRPr lang="en-AU" sz="1600" b="1" dirty="0">
                  <a:solidFill>
                    <a:prstClr val="white"/>
                  </a:solidFill>
                </a:endParaRPr>
              </a:p>
            </p:txBody>
          </p:sp>
          <p:sp>
            <p:nvSpPr>
              <p:cNvPr id="80" name="TextBox 79"/>
              <p:cNvSpPr txBox="1"/>
              <p:nvPr/>
            </p:nvSpPr>
            <p:spPr>
              <a:xfrm rot="18000000" flipH="1">
                <a:off x="7506260" y="6382944"/>
                <a:ext cx="4112722" cy="473976"/>
              </a:xfrm>
              <a:prstGeom prst="rect">
                <a:avLst/>
              </a:prstGeom>
              <a:noFill/>
            </p:spPr>
            <p:txBody>
              <a:bodyPr wrap="square" rtlCol="0">
                <a:spAutoFit/>
              </a:bodyPr>
              <a:lstStyle/>
              <a:p>
                <a:pPr algn="ctr" defTabSz="457200"/>
                <a:r>
                  <a:rPr lang="en-AU" sz="1600" b="1" dirty="0">
                    <a:solidFill>
                      <a:prstClr val="white">
                        <a:lumMod val="65000"/>
                      </a:prstClr>
                    </a:solidFill>
                  </a:rPr>
                  <a:t>External </a:t>
                </a:r>
                <a:r>
                  <a:rPr lang="en-AU" sz="1600" b="1" dirty="0">
                    <a:solidFill>
                      <a:prstClr val="white">
                        <a:lumMod val="65000"/>
                      </a:prstClr>
                    </a:solidFill>
                  </a:rPr>
                  <a:t>Structure</a:t>
                </a:r>
                <a:endParaRPr lang="en-AU" sz="1600" dirty="0">
                  <a:solidFill>
                    <a:prstClr val="white">
                      <a:lumMod val="65000"/>
                    </a:prstClr>
                  </a:solidFill>
                </a:endParaRPr>
              </a:p>
            </p:txBody>
          </p:sp>
          <p:sp>
            <p:nvSpPr>
              <p:cNvPr id="82" name="TextBox 81"/>
              <p:cNvSpPr txBox="1"/>
              <p:nvPr/>
            </p:nvSpPr>
            <p:spPr>
              <a:xfrm>
                <a:off x="4330402" y="8284027"/>
                <a:ext cx="3950439" cy="473976"/>
              </a:xfrm>
              <a:prstGeom prst="rect">
                <a:avLst/>
              </a:prstGeom>
              <a:noFill/>
            </p:spPr>
            <p:txBody>
              <a:bodyPr wrap="square" rtlCol="0">
                <a:spAutoFit/>
              </a:bodyPr>
              <a:lstStyle/>
              <a:p>
                <a:pPr algn="ctr" defTabSz="457200"/>
                <a:r>
                  <a:rPr lang="en-AU" sz="1600" b="1" dirty="0">
                    <a:solidFill>
                      <a:prstClr val="white">
                        <a:lumMod val="65000"/>
                      </a:prstClr>
                    </a:solidFill>
                  </a:rPr>
                  <a:t>Internal </a:t>
                </a:r>
                <a:r>
                  <a:rPr lang="en-AU" sz="1600" b="1" dirty="0">
                    <a:solidFill>
                      <a:prstClr val="white">
                        <a:lumMod val="65000"/>
                      </a:prstClr>
                    </a:solidFill>
                  </a:rPr>
                  <a:t>Structure</a:t>
                </a:r>
                <a:endParaRPr lang="en-AU" sz="1600" dirty="0">
                  <a:solidFill>
                    <a:prstClr val="white">
                      <a:lumMod val="65000"/>
                    </a:prstClr>
                  </a:solidFill>
                </a:endParaRPr>
              </a:p>
            </p:txBody>
          </p:sp>
          <p:sp>
            <p:nvSpPr>
              <p:cNvPr id="84" name="TextBox 83"/>
              <p:cNvSpPr txBox="1"/>
              <p:nvPr/>
            </p:nvSpPr>
            <p:spPr>
              <a:xfrm>
                <a:off x="4973671" y="7084809"/>
                <a:ext cx="2723271" cy="473976"/>
              </a:xfrm>
              <a:prstGeom prst="rect">
                <a:avLst/>
              </a:prstGeom>
              <a:noFill/>
            </p:spPr>
            <p:txBody>
              <a:bodyPr wrap="square" rtlCol="0">
                <a:spAutoFit/>
              </a:bodyPr>
              <a:lstStyle/>
              <a:p>
                <a:pPr algn="ctr" defTabSz="457200"/>
                <a:r>
                  <a:rPr lang="en-AU" sz="1600" b="1" dirty="0">
                    <a:solidFill>
                      <a:prstClr val="white"/>
                    </a:solidFill>
                  </a:rPr>
                  <a:t>Staff </a:t>
                </a:r>
                <a:r>
                  <a:rPr lang="en-AU" sz="1600" b="1" dirty="0">
                    <a:solidFill>
                      <a:prstClr val="white"/>
                    </a:solidFill>
                  </a:rPr>
                  <a:t>Modifiers</a:t>
                </a:r>
                <a:endParaRPr lang="en-AU" sz="1600" b="1" dirty="0">
                  <a:solidFill>
                    <a:prstClr val="white"/>
                  </a:solidFill>
                </a:endParaRPr>
              </a:p>
            </p:txBody>
          </p:sp>
          <p:sp>
            <p:nvSpPr>
              <p:cNvPr id="86" name="Isosceles Triangle 85"/>
              <p:cNvSpPr/>
              <p:nvPr/>
            </p:nvSpPr>
            <p:spPr>
              <a:xfrm rot="18000000">
                <a:off x="1023330" y="3950408"/>
                <a:ext cx="4556042" cy="3927622"/>
              </a:xfrm>
              <a:prstGeom prst="triangle">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sp>
            <p:nvSpPr>
              <p:cNvPr id="88" name="TextBox 87"/>
              <p:cNvSpPr txBox="1"/>
              <p:nvPr/>
            </p:nvSpPr>
            <p:spPr>
              <a:xfrm rot="3600000">
                <a:off x="1256509" y="6389104"/>
                <a:ext cx="3952807" cy="473976"/>
              </a:xfrm>
              <a:prstGeom prst="rect">
                <a:avLst/>
              </a:prstGeom>
              <a:noFill/>
            </p:spPr>
            <p:txBody>
              <a:bodyPr wrap="square" rtlCol="0">
                <a:spAutoFit/>
              </a:bodyPr>
              <a:lstStyle/>
              <a:p>
                <a:pPr algn="ctr" defTabSz="457200"/>
                <a:r>
                  <a:rPr lang="en-AU" sz="1600" b="1" dirty="0">
                    <a:solidFill>
                      <a:srgbClr val="8A6600"/>
                    </a:solidFill>
                  </a:rPr>
                  <a:t>Features</a:t>
                </a:r>
                <a:endParaRPr lang="en-AU" sz="1600" b="1" dirty="0">
                  <a:solidFill>
                    <a:srgbClr val="8A6600"/>
                  </a:solidFill>
                </a:endParaRPr>
              </a:p>
            </p:txBody>
          </p:sp>
          <p:sp>
            <p:nvSpPr>
              <p:cNvPr id="89" name="Isosceles Triangle 88"/>
              <p:cNvSpPr/>
              <p:nvPr/>
            </p:nvSpPr>
            <p:spPr>
              <a:xfrm rot="18000000">
                <a:off x="2407710" y="4170389"/>
                <a:ext cx="3245926" cy="2934354"/>
              </a:xfrm>
              <a:prstGeom prst="triangl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sp>
            <p:nvSpPr>
              <p:cNvPr id="90" name="TextBox 89"/>
              <p:cNvSpPr txBox="1"/>
              <p:nvPr/>
            </p:nvSpPr>
            <p:spPr>
              <a:xfrm rot="3600000">
                <a:off x="2710308" y="5976793"/>
                <a:ext cx="2723271" cy="473976"/>
              </a:xfrm>
              <a:prstGeom prst="rect">
                <a:avLst/>
              </a:prstGeom>
              <a:noFill/>
            </p:spPr>
            <p:txBody>
              <a:bodyPr wrap="square" rtlCol="0">
                <a:spAutoFit/>
              </a:bodyPr>
              <a:lstStyle/>
              <a:p>
                <a:pPr algn="ctr" defTabSz="457200"/>
                <a:r>
                  <a:rPr lang="en-AU" sz="1600" b="1" dirty="0">
                    <a:solidFill>
                      <a:srgbClr val="8A6600"/>
                    </a:solidFill>
                  </a:rPr>
                  <a:t>Staff </a:t>
                </a:r>
                <a:r>
                  <a:rPr lang="en-AU" sz="1600" b="1" dirty="0">
                    <a:solidFill>
                      <a:srgbClr val="8A6600"/>
                    </a:solidFill>
                  </a:rPr>
                  <a:t>Modifiers</a:t>
                </a:r>
                <a:endParaRPr lang="en-AU" sz="1600" b="1" dirty="0">
                  <a:solidFill>
                    <a:srgbClr val="8A6600"/>
                  </a:solidFill>
                </a:endParaRPr>
              </a:p>
            </p:txBody>
          </p:sp>
          <p:grpSp>
            <p:nvGrpSpPr>
              <p:cNvPr id="19" name="Group 18"/>
              <p:cNvGrpSpPr/>
              <p:nvPr/>
            </p:nvGrpSpPr>
            <p:grpSpPr>
              <a:xfrm>
                <a:off x="1144218" y="-605646"/>
                <a:ext cx="10296000" cy="10800000"/>
                <a:chOff x="1144217" y="-605646"/>
                <a:chExt cx="10296000" cy="10800000"/>
              </a:xfrm>
            </p:grpSpPr>
            <p:cxnSp>
              <p:nvCxnSpPr>
                <p:cNvPr id="12" name="Straight Connector 11"/>
                <p:cNvCxnSpPr>
                  <a:stCxn id="8" idx="2"/>
                </p:cNvCxnSpPr>
                <p:nvPr/>
              </p:nvCxnSpPr>
              <p:spPr>
                <a:xfrm flipV="1">
                  <a:off x="1144217" y="4873873"/>
                  <a:ext cx="10296000" cy="0"/>
                </a:xfrm>
                <a:prstGeom prst="line">
                  <a:avLst/>
                </a:prstGeom>
                <a:ln w="152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8000000" flipV="1">
                  <a:off x="1085995" y="4852892"/>
                  <a:ext cx="10368000" cy="0"/>
                </a:xfrm>
                <a:prstGeom prst="line">
                  <a:avLst/>
                </a:prstGeom>
                <a:ln w="152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3600000" flipH="1" flipV="1">
                  <a:off x="892217" y="4794354"/>
                  <a:ext cx="10800000" cy="0"/>
                </a:xfrm>
                <a:prstGeom prst="line">
                  <a:avLst/>
                </a:prstGeom>
                <a:ln w="152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3" name="Group 12"/>
              <p:cNvGrpSpPr/>
              <p:nvPr/>
            </p:nvGrpSpPr>
            <p:grpSpPr>
              <a:xfrm>
                <a:off x="5336291" y="4076639"/>
                <a:ext cx="1896880" cy="1620000"/>
                <a:chOff x="5408299" y="4076639"/>
                <a:chExt cx="1896880" cy="1620000"/>
              </a:xfrm>
            </p:grpSpPr>
            <p:sp>
              <p:nvSpPr>
                <p:cNvPr id="47" name="Hexagon 46"/>
                <p:cNvSpPr/>
                <p:nvPr/>
              </p:nvSpPr>
              <p:spPr>
                <a:xfrm>
                  <a:off x="5458667" y="4076639"/>
                  <a:ext cx="1764923" cy="1620000"/>
                </a:xfrm>
                <a:prstGeom prst="hexagon">
                  <a:avLst/>
                </a:prstGeom>
                <a:solidFill>
                  <a:schemeClr val="bg1"/>
                </a:solidFill>
                <a:ln>
                  <a:solidFill>
                    <a:schemeClr val="bg1"/>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sp>
              <p:nvSpPr>
                <p:cNvPr id="48" name="TextBox 47"/>
                <p:cNvSpPr txBox="1"/>
                <p:nvPr/>
              </p:nvSpPr>
              <p:spPr>
                <a:xfrm>
                  <a:off x="5685862" y="4218290"/>
                  <a:ext cx="1310533" cy="430888"/>
                </a:xfrm>
                <a:prstGeom prst="rect">
                  <a:avLst/>
                </a:prstGeom>
                <a:noFill/>
              </p:spPr>
              <p:txBody>
                <a:bodyPr wrap="square" rtlCol="0">
                  <a:spAutoFit/>
                </a:bodyPr>
                <a:lstStyle/>
                <a:p>
                  <a:pPr algn="ctr" defTabSz="457200"/>
                  <a:r>
                    <a:rPr lang="en-AU" sz="1400" b="1" dirty="0">
                      <a:solidFill>
                        <a:prstClr val="black"/>
                      </a:solidFill>
                    </a:rPr>
                    <a:t>CONFLICT</a:t>
                  </a:r>
                  <a:endParaRPr lang="en-AU" sz="900" b="1" dirty="0">
                    <a:solidFill>
                      <a:prstClr val="black"/>
                    </a:solidFill>
                  </a:endParaRPr>
                </a:p>
              </p:txBody>
            </p:sp>
            <p:sp>
              <p:nvSpPr>
                <p:cNvPr id="49" name="TextBox 48"/>
                <p:cNvSpPr txBox="1"/>
                <p:nvPr/>
              </p:nvSpPr>
              <p:spPr>
                <a:xfrm>
                  <a:off x="5408299" y="4999751"/>
                  <a:ext cx="1896880" cy="387799"/>
                </a:xfrm>
                <a:prstGeom prst="rect">
                  <a:avLst/>
                </a:prstGeom>
                <a:noFill/>
              </p:spPr>
              <p:txBody>
                <a:bodyPr wrap="square" rtlCol="0">
                  <a:spAutoFit/>
                </a:bodyPr>
                <a:lstStyle/>
                <a:p>
                  <a:pPr algn="ctr" defTabSz="457200"/>
                  <a:r>
                    <a:rPr lang="en-AU" sz="1200" b="1" dirty="0">
                      <a:solidFill>
                        <a:prstClr val="black"/>
                      </a:solidFill>
                    </a:rPr>
                    <a:t>CONTAINMENT</a:t>
                  </a:r>
                  <a:endParaRPr lang="en-AU" sz="900" b="1" dirty="0">
                    <a:solidFill>
                      <a:prstClr val="black"/>
                    </a:solidFill>
                  </a:endParaRPr>
                </a:p>
              </p:txBody>
            </p:sp>
            <p:grpSp>
              <p:nvGrpSpPr>
                <p:cNvPr id="4" name="Group 3"/>
                <p:cNvGrpSpPr/>
                <p:nvPr/>
              </p:nvGrpSpPr>
              <p:grpSpPr>
                <a:xfrm>
                  <a:off x="6087691" y="4525027"/>
                  <a:ext cx="506874" cy="511206"/>
                  <a:chOff x="6141071" y="4442724"/>
                  <a:chExt cx="506874" cy="511206"/>
                </a:xfrm>
              </p:grpSpPr>
              <p:sp>
                <p:nvSpPr>
                  <p:cNvPr id="50" name="Up-Down Arrow 49"/>
                  <p:cNvSpPr/>
                  <p:nvPr/>
                </p:nvSpPr>
                <p:spPr>
                  <a:xfrm>
                    <a:off x="6141071" y="4442724"/>
                    <a:ext cx="506874" cy="511206"/>
                  </a:xfrm>
                  <a:prstGeom prst="upDownArrow">
                    <a:avLst>
                      <a:gd name="adj1" fmla="val 59144"/>
                      <a:gd name="adj2" fmla="val 3336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sp>
                <p:nvSpPr>
                  <p:cNvPr id="51" name="TextBox 50"/>
                  <p:cNvSpPr txBox="1"/>
                  <p:nvPr/>
                </p:nvSpPr>
                <p:spPr>
                  <a:xfrm>
                    <a:off x="6256557" y="4475547"/>
                    <a:ext cx="275902" cy="473977"/>
                  </a:xfrm>
                  <a:prstGeom prst="rect">
                    <a:avLst/>
                  </a:prstGeom>
                  <a:noFill/>
                </p:spPr>
                <p:txBody>
                  <a:bodyPr wrap="square" rtlCol="0">
                    <a:spAutoFit/>
                  </a:bodyPr>
                  <a:lstStyle/>
                  <a:p>
                    <a:pPr algn="ctr" defTabSz="457200"/>
                    <a:r>
                      <a:rPr lang="en-AU" sz="1600" b="1" dirty="0">
                        <a:solidFill>
                          <a:prstClr val="white"/>
                        </a:solidFill>
                      </a:rPr>
                      <a:t>&amp;</a:t>
                    </a:r>
                  </a:p>
                </p:txBody>
              </p:sp>
            </p:grpSp>
          </p:grpSp>
        </p:grpSp>
        <p:sp>
          <p:nvSpPr>
            <p:cNvPr id="11" name="Curved Right Arrow 10"/>
            <p:cNvSpPr/>
            <p:nvPr/>
          </p:nvSpPr>
          <p:spPr>
            <a:xfrm>
              <a:off x="5558591" y="7640312"/>
              <a:ext cx="482169" cy="820840"/>
            </a:xfrm>
            <a:prstGeom prst="curvedRightArrow">
              <a:avLst>
                <a:gd name="adj1" fmla="val 19647"/>
                <a:gd name="adj2" fmla="val 50000"/>
                <a:gd name="adj3" fmla="val 48705"/>
              </a:avLst>
            </a:prstGeom>
            <a:gradFill>
              <a:gsLst>
                <a:gs pos="0">
                  <a:srgbClr val="BC4C00"/>
                </a:gs>
                <a:gs pos="50000">
                  <a:schemeClr val="accent6">
                    <a:lumMod val="75000"/>
                  </a:schemeClr>
                </a:gs>
                <a:gs pos="100000">
                  <a:schemeClr val="accent6">
                    <a:lumMod val="40000"/>
                    <a:lumOff val="60000"/>
                  </a:schemeClr>
                </a:gs>
              </a:gsLst>
              <a:lin ang="5400000" scaled="0"/>
            </a:gradFill>
            <a:ln w="12700">
              <a:solidFill>
                <a:srgbClr val="BC4C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black"/>
                </a:solidFill>
              </a:endParaRPr>
            </a:p>
          </p:txBody>
        </p:sp>
        <p:sp>
          <p:nvSpPr>
            <p:cNvPr id="72" name="Curved Right Arrow 71"/>
            <p:cNvSpPr/>
            <p:nvPr/>
          </p:nvSpPr>
          <p:spPr>
            <a:xfrm flipH="1" flipV="1">
              <a:off x="8273008" y="7561467"/>
              <a:ext cx="482169" cy="820840"/>
            </a:xfrm>
            <a:prstGeom prst="curvedRightArrow">
              <a:avLst>
                <a:gd name="adj1" fmla="val 19647"/>
                <a:gd name="adj2" fmla="val 50000"/>
                <a:gd name="adj3" fmla="val 48705"/>
              </a:avLst>
            </a:prstGeom>
            <a:gradFill>
              <a:gsLst>
                <a:gs pos="0">
                  <a:srgbClr val="BC4C00"/>
                </a:gs>
                <a:gs pos="50000">
                  <a:schemeClr val="accent6">
                    <a:lumMod val="75000"/>
                  </a:schemeClr>
                </a:gs>
                <a:gs pos="100000">
                  <a:schemeClr val="accent6">
                    <a:lumMod val="40000"/>
                    <a:lumOff val="60000"/>
                  </a:schemeClr>
                </a:gs>
              </a:gsLst>
              <a:lin ang="5400000" scaled="0"/>
            </a:gradFill>
            <a:ln w="12700">
              <a:solidFill>
                <a:srgbClr val="BC4C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black"/>
                </a:solidFill>
              </a:endParaRPr>
            </a:p>
          </p:txBody>
        </p:sp>
        <p:sp>
          <p:nvSpPr>
            <p:cNvPr id="73" name="Curved Right Arrow 72"/>
            <p:cNvSpPr/>
            <p:nvPr/>
          </p:nvSpPr>
          <p:spPr>
            <a:xfrm rot="18000000">
              <a:off x="9018664" y="7191654"/>
              <a:ext cx="482169" cy="820840"/>
            </a:xfrm>
            <a:prstGeom prst="curvedRightArrow">
              <a:avLst>
                <a:gd name="adj1" fmla="val 19647"/>
                <a:gd name="adj2" fmla="val 50000"/>
                <a:gd name="adj3" fmla="val 48705"/>
              </a:avLst>
            </a:prstGeom>
            <a:gradFill>
              <a:gsLst>
                <a:gs pos="0">
                  <a:srgbClr val="9A0000"/>
                </a:gs>
                <a:gs pos="50000">
                  <a:srgbClr val="CC0000"/>
                </a:gs>
                <a:gs pos="100000">
                  <a:srgbClr val="FF9B9B"/>
                </a:gs>
              </a:gsLst>
              <a:lin ang="5400000" scaled="0"/>
            </a:gradFill>
            <a:ln w="12700">
              <a:solidFill>
                <a:srgbClr val="9A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black"/>
                </a:solidFill>
              </a:endParaRPr>
            </a:p>
          </p:txBody>
        </p:sp>
        <p:sp>
          <p:nvSpPr>
            <p:cNvPr id="75" name="Curved Right Arrow 74"/>
            <p:cNvSpPr/>
            <p:nvPr/>
          </p:nvSpPr>
          <p:spPr>
            <a:xfrm rot="18000000" flipH="1" flipV="1">
              <a:off x="10362694" y="4847845"/>
              <a:ext cx="482169" cy="820840"/>
            </a:xfrm>
            <a:prstGeom prst="curvedRightArrow">
              <a:avLst>
                <a:gd name="adj1" fmla="val 19647"/>
                <a:gd name="adj2" fmla="val 50000"/>
                <a:gd name="adj3" fmla="val 48705"/>
              </a:avLst>
            </a:prstGeom>
            <a:gradFill>
              <a:gsLst>
                <a:gs pos="0">
                  <a:srgbClr val="9A0000"/>
                </a:gs>
                <a:gs pos="50000">
                  <a:srgbClr val="CC0000"/>
                </a:gs>
                <a:gs pos="100000">
                  <a:srgbClr val="FF9B9B"/>
                </a:gs>
              </a:gsLst>
              <a:lin ang="5400000" scaled="0"/>
            </a:gradFill>
            <a:ln w="12700">
              <a:solidFill>
                <a:srgbClr val="9A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black"/>
                </a:solidFill>
              </a:endParaRPr>
            </a:p>
          </p:txBody>
        </p:sp>
      </p:grpSp>
      <p:sp>
        <p:nvSpPr>
          <p:cNvPr id="60" name="Hexagon 59"/>
          <p:cNvSpPr/>
          <p:nvPr/>
        </p:nvSpPr>
        <p:spPr>
          <a:xfrm>
            <a:off x="2786522" y="1913535"/>
            <a:ext cx="3595320" cy="3134300"/>
          </a:xfrm>
          <a:prstGeom prst="hexagon">
            <a:avLst>
              <a:gd name="adj" fmla="val 30103"/>
              <a:gd name="vf" fmla="val 11547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spTree>
    <p:extLst>
      <p:ext uri="{BB962C8B-B14F-4D97-AF65-F5344CB8AC3E}">
        <p14:creationId xmlns:p14="http://schemas.microsoft.com/office/powerpoint/2010/main" val="33318074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894857" y="-480006"/>
            <a:ext cx="7354286" cy="7714286"/>
            <a:chOff x="2009456" y="-599400"/>
            <a:chExt cx="10296000" cy="10800000"/>
          </a:xfrm>
        </p:grpSpPr>
        <p:grpSp>
          <p:nvGrpSpPr>
            <p:cNvPr id="17" name="Group 16"/>
            <p:cNvGrpSpPr/>
            <p:nvPr/>
          </p:nvGrpSpPr>
          <p:grpSpPr>
            <a:xfrm>
              <a:off x="2009456" y="-599400"/>
              <a:ext cx="10296000" cy="10800000"/>
              <a:chOff x="1144218" y="-605646"/>
              <a:chExt cx="10296000" cy="10800000"/>
            </a:xfrm>
          </p:grpSpPr>
          <p:sp>
            <p:nvSpPr>
              <p:cNvPr id="7" name="Isosceles Triangle 6"/>
              <p:cNvSpPr/>
              <p:nvPr/>
            </p:nvSpPr>
            <p:spPr>
              <a:xfrm rot="18022639" flipV="1">
                <a:off x="1790268" y="1540539"/>
                <a:ext cx="5067558" cy="4368584"/>
              </a:xfrm>
              <a:prstGeom prst="triangle">
                <a:avLst/>
              </a:prstGeom>
              <a:solidFill>
                <a:srgbClr val="3160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sp>
            <p:nvSpPr>
              <p:cNvPr id="38" name="TextBox 37"/>
              <p:cNvSpPr txBox="1"/>
              <p:nvPr/>
            </p:nvSpPr>
            <p:spPr>
              <a:xfrm rot="18000000">
                <a:off x="81100" y="2536220"/>
                <a:ext cx="4945476" cy="517065"/>
              </a:xfrm>
              <a:prstGeom prst="rect">
                <a:avLst/>
              </a:prstGeom>
              <a:noFill/>
            </p:spPr>
            <p:txBody>
              <a:bodyPr wrap="square" rtlCol="0">
                <a:spAutoFit/>
              </a:bodyPr>
              <a:lstStyle/>
              <a:p>
                <a:pPr algn="ctr" defTabSz="457200"/>
                <a:r>
                  <a:rPr lang="en-AU" b="1" dirty="0">
                    <a:solidFill>
                      <a:prstClr val="white">
                        <a:lumMod val="65000"/>
                      </a:prstClr>
                    </a:solidFill>
                  </a:rPr>
                  <a:t>Outside Hospital</a:t>
                </a:r>
              </a:p>
            </p:txBody>
          </p:sp>
          <p:sp>
            <p:nvSpPr>
              <p:cNvPr id="69" name="Isosceles Triangle 68"/>
              <p:cNvSpPr/>
              <p:nvPr/>
            </p:nvSpPr>
            <p:spPr>
              <a:xfrm rot="18000000" flipH="1" flipV="1">
                <a:off x="2160219" y="1864253"/>
                <a:ext cx="4634632" cy="3927622"/>
              </a:xfrm>
              <a:prstGeom prst="triangle">
                <a:avLst/>
              </a:prstGeom>
              <a:solidFill>
                <a:srgbClr val="4E97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sp>
            <p:nvSpPr>
              <p:cNvPr id="5" name="Isosceles Triangle 4"/>
              <p:cNvSpPr/>
              <p:nvPr/>
            </p:nvSpPr>
            <p:spPr>
              <a:xfrm>
                <a:off x="3758439" y="4960854"/>
                <a:ext cx="5067558" cy="4368584"/>
              </a:xfrm>
              <a:prstGeom prst="triangle">
                <a:avLst/>
              </a:prstGeom>
              <a:solidFill>
                <a:srgbClr val="BC4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sp>
            <p:nvSpPr>
              <p:cNvPr id="6" name="Isosceles Triangle 5"/>
              <p:cNvSpPr/>
              <p:nvPr/>
            </p:nvSpPr>
            <p:spPr>
              <a:xfrm flipV="1">
                <a:off x="3758439" y="408112"/>
                <a:ext cx="5067558" cy="4368584"/>
              </a:xfrm>
              <a:prstGeom prst="triangle">
                <a:avLst/>
              </a:prstGeom>
              <a:solidFill>
                <a:srgbClr val="0000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sp>
            <p:nvSpPr>
              <p:cNvPr id="8" name="Isosceles Triangle 7"/>
              <p:cNvSpPr/>
              <p:nvPr/>
            </p:nvSpPr>
            <p:spPr>
              <a:xfrm rot="3577361">
                <a:off x="1776169" y="3854639"/>
                <a:ext cx="5067558" cy="4368584"/>
              </a:xfrm>
              <a:prstGeom prst="triangle">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sp>
            <p:nvSpPr>
              <p:cNvPr id="9" name="Isosceles Triangle 8"/>
              <p:cNvSpPr/>
              <p:nvPr/>
            </p:nvSpPr>
            <p:spPr>
              <a:xfrm rot="3577361" flipH="1" flipV="1">
                <a:off x="5740706" y="1558197"/>
                <a:ext cx="5067558" cy="4368584"/>
              </a:xfrm>
              <a:prstGeom prst="triangle">
                <a:avLst/>
              </a:prstGeom>
              <a:solidFill>
                <a:srgbClr val="3A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sp>
            <p:nvSpPr>
              <p:cNvPr id="10" name="Isosceles Triangle 9"/>
              <p:cNvSpPr/>
              <p:nvPr/>
            </p:nvSpPr>
            <p:spPr>
              <a:xfrm rot="18022639" flipH="1">
                <a:off x="5740706" y="3854639"/>
                <a:ext cx="5067558" cy="4368584"/>
              </a:xfrm>
              <a:prstGeom prst="triangle">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sp>
            <p:nvSpPr>
              <p:cNvPr id="22" name="Isosceles Triangle 21"/>
              <p:cNvSpPr/>
              <p:nvPr/>
            </p:nvSpPr>
            <p:spPr>
              <a:xfrm>
                <a:off x="4024536" y="4800600"/>
                <a:ext cx="4510337" cy="4048796"/>
              </a:xfrm>
              <a:prstGeom prst="triangle">
                <a:avLst/>
              </a:prstGeom>
              <a:solidFill>
                <a:srgbClr val="E65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sp>
            <p:nvSpPr>
              <p:cNvPr id="23" name="Isosceles Triangle 22"/>
              <p:cNvSpPr/>
              <p:nvPr/>
            </p:nvSpPr>
            <p:spPr>
              <a:xfrm flipV="1">
                <a:off x="4059514" y="792956"/>
                <a:ext cx="4556042" cy="3927622"/>
              </a:xfrm>
              <a:prstGeom prst="triangle">
                <a:avLst/>
              </a:prstGeom>
              <a:solidFill>
                <a:srgbClr val="111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sp>
            <p:nvSpPr>
              <p:cNvPr id="29" name="Isosceles Triangle 28"/>
              <p:cNvSpPr/>
              <p:nvPr/>
            </p:nvSpPr>
            <p:spPr>
              <a:xfrm>
                <a:off x="4535710" y="4825927"/>
                <a:ext cx="3530594" cy="2956761"/>
              </a:xfrm>
              <a:prstGeom prst="triangle">
                <a:avLst/>
              </a:prstGeom>
              <a:solidFill>
                <a:srgbClr val="FF7B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sp>
            <p:nvSpPr>
              <p:cNvPr id="30" name="Isosceles Triangle 29"/>
              <p:cNvSpPr/>
              <p:nvPr/>
            </p:nvSpPr>
            <p:spPr>
              <a:xfrm flipV="1">
                <a:off x="4324047" y="1229816"/>
                <a:ext cx="4026976" cy="3570783"/>
              </a:xfrm>
              <a:prstGeom prst="triangle">
                <a:avLst/>
              </a:prstGeom>
              <a:solidFill>
                <a:srgbClr val="474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sp>
            <p:nvSpPr>
              <p:cNvPr id="35" name="TextBox 34"/>
              <p:cNvSpPr txBox="1"/>
              <p:nvPr/>
            </p:nvSpPr>
            <p:spPr>
              <a:xfrm>
                <a:off x="3806966" y="376889"/>
                <a:ext cx="4945476" cy="517065"/>
              </a:xfrm>
              <a:prstGeom prst="rect">
                <a:avLst/>
              </a:prstGeom>
              <a:noFill/>
            </p:spPr>
            <p:txBody>
              <a:bodyPr wrap="square" rtlCol="0">
                <a:spAutoFit/>
              </a:bodyPr>
              <a:lstStyle/>
              <a:p>
                <a:pPr algn="ctr" defTabSz="457200"/>
                <a:r>
                  <a:rPr lang="en-AU" b="1" dirty="0">
                    <a:solidFill>
                      <a:prstClr val="white">
                        <a:lumMod val="65000"/>
                      </a:prstClr>
                    </a:solidFill>
                  </a:rPr>
                  <a:t>Patient Community</a:t>
                </a:r>
              </a:p>
            </p:txBody>
          </p:sp>
          <p:sp>
            <p:nvSpPr>
              <p:cNvPr id="36" name="TextBox 35"/>
              <p:cNvSpPr txBox="1"/>
              <p:nvPr/>
            </p:nvSpPr>
            <p:spPr>
              <a:xfrm>
                <a:off x="3813830" y="8898549"/>
                <a:ext cx="4945476" cy="517065"/>
              </a:xfrm>
              <a:prstGeom prst="rect">
                <a:avLst/>
              </a:prstGeom>
              <a:noFill/>
            </p:spPr>
            <p:txBody>
              <a:bodyPr wrap="square" rtlCol="0">
                <a:spAutoFit/>
              </a:bodyPr>
              <a:lstStyle/>
              <a:p>
                <a:pPr algn="ctr" defTabSz="457200"/>
                <a:r>
                  <a:rPr lang="en-AU" b="1" dirty="0">
                    <a:solidFill>
                      <a:prstClr val="white">
                        <a:lumMod val="65000"/>
                      </a:prstClr>
                    </a:solidFill>
                  </a:rPr>
                  <a:t>Staff Team</a:t>
                </a:r>
              </a:p>
            </p:txBody>
          </p:sp>
          <p:sp>
            <p:nvSpPr>
              <p:cNvPr id="37" name="TextBox 36"/>
              <p:cNvSpPr txBox="1"/>
              <p:nvPr/>
            </p:nvSpPr>
            <p:spPr>
              <a:xfrm rot="3600000">
                <a:off x="7513647" y="2447682"/>
                <a:ext cx="4945476" cy="517065"/>
              </a:xfrm>
              <a:prstGeom prst="rect">
                <a:avLst/>
              </a:prstGeom>
              <a:noFill/>
            </p:spPr>
            <p:txBody>
              <a:bodyPr wrap="square" rtlCol="0">
                <a:spAutoFit/>
              </a:bodyPr>
              <a:lstStyle/>
              <a:p>
                <a:pPr algn="ctr" defTabSz="457200"/>
                <a:r>
                  <a:rPr lang="en-AU" b="1" dirty="0">
                    <a:solidFill>
                      <a:prstClr val="white">
                        <a:lumMod val="65000"/>
                      </a:prstClr>
                    </a:solidFill>
                  </a:rPr>
                  <a:t>Patient Characteristics</a:t>
                </a:r>
              </a:p>
            </p:txBody>
          </p:sp>
          <p:sp>
            <p:nvSpPr>
              <p:cNvPr id="39" name="TextBox 38"/>
              <p:cNvSpPr txBox="1"/>
              <p:nvPr/>
            </p:nvSpPr>
            <p:spPr>
              <a:xfrm rot="18000000">
                <a:off x="7483832" y="6772435"/>
                <a:ext cx="4945476" cy="517065"/>
              </a:xfrm>
              <a:prstGeom prst="rect">
                <a:avLst/>
              </a:prstGeom>
              <a:noFill/>
            </p:spPr>
            <p:txBody>
              <a:bodyPr wrap="square" rtlCol="0">
                <a:spAutoFit/>
              </a:bodyPr>
              <a:lstStyle/>
              <a:p>
                <a:pPr algn="ctr" defTabSz="457200"/>
                <a:r>
                  <a:rPr lang="en-AU" b="1" dirty="0">
                    <a:solidFill>
                      <a:prstClr val="white">
                        <a:lumMod val="65000"/>
                      </a:prstClr>
                    </a:solidFill>
                  </a:rPr>
                  <a:t>Regulatory Framework</a:t>
                </a:r>
              </a:p>
            </p:txBody>
          </p:sp>
          <p:sp>
            <p:nvSpPr>
              <p:cNvPr id="40" name="TextBox 39"/>
              <p:cNvSpPr txBox="1"/>
              <p:nvPr/>
            </p:nvSpPr>
            <p:spPr>
              <a:xfrm rot="3600000">
                <a:off x="8817" y="6587582"/>
                <a:ext cx="4945476" cy="517065"/>
              </a:xfrm>
              <a:prstGeom prst="rect">
                <a:avLst/>
              </a:prstGeom>
              <a:noFill/>
            </p:spPr>
            <p:txBody>
              <a:bodyPr wrap="square" rtlCol="0">
                <a:spAutoFit/>
              </a:bodyPr>
              <a:lstStyle/>
              <a:p>
                <a:pPr algn="ctr" defTabSz="457200"/>
                <a:r>
                  <a:rPr lang="en-AU" b="1" dirty="0">
                    <a:solidFill>
                      <a:prstClr val="white">
                        <a:lumMod val="65000"/>
                      </a:prstClr>
                    </a:solidFill>
                  </a:rPr>
                  <a:t>Physical Environment</a:t>
                </a:r>
              </a:p>
            </p:txBody>
          </p:sp>
          <p:sp>
            <p:nvSpPr>
              <p:cNvPr id="41" name="TextBox 40"/>
              <p:cNvSpPr txBox="1"/>
              <p:nvPr/>
            </p:nvSpPr>
            <p:spPr>
              <a:xfrm>
                <a:off x="4136135" y="792955"/>
                <a:ext cx="4258374" cy="473976"/>
              </a:xfrm>
              <a:prstGeom prst="rect">
                <a:avLst/>
              </a:prstGeom>
              <a:noFill/>
            </p:spPr>
            <p:txBody>
              <a:bodyPr wrap="square" rtlCol="0">
                <a:spAutoFit/>
              </a:bodyPr>
              <a:lstStyle/>
              <a:p>
                <a:pPr algn="ctr" defTabSz="457200"/>
                <a:r>
                  <a:rPr lang="en-AU" sz="1600" b="1" dirty="0">
                    <a:solidFill>
                      <a:prstClr val="white">
                        <a:lumMod val="65000"/>
                      </a:prstClr>
                    </a:solidFill>
                  </a:rPr>
                  <a:t>Patient – patient </a:t>
                </a:r>
                <a:r>
                  <a:rPr lang="en-AU" sz="1600" b="1" dirty="0">
                    <a:solidFill>
                      <a:prstClr val="white">
                        <a:lumMod val="65000"/>
                      </a:prstClr>
                    </a:solidFill>
                  </a:rPr>
                  <a:t>interaction</a:t>
                </a:r>
                <a:endParaRPr lang="en-AU" sz="1600" b="1" dirty="0">
                  <a:solidFill>
                    <a:prstClr val="white">
                      <a:lumMod val="65000"/>
                    </a:prstClr>
                  </a:solidFill>
                </a:endParaRPr>
              </a:p>
            </p:txBody>
          </p:sp>
          <p:sp>
            <p:nvSpPr>
              <p:cNvPr id="43" name="TextBox 42"/>
              <p:cNvSpPr txBox="1"/>
              <p:nvPr/>
            </p:nvSpPr>
            <p:spPr>
              <a:xfrm>
                <a:off x="4577884" y="1247034"/>
                <a:ext cx="3519303" cy="473976"/>
              </a:xfrm>
              <a:prstGeom prst="rect">
                <a:avLst/>
              </a:prstGeom>
              <a:noFill/>
            </p:spPr>
            <p:txBody>
              <a:bodyPr wrap="square" rtlCol="0">
                <a:spAutoFit/>
              </a:bodyPr>
              <a:lstStyle/>
              <a:p>
                <a:pPr algn="ctr" defTabSz="457200"/>
                <a:r>
                  <a:rPr lang="en-AU" sz="1600" b="1" dirty="0">
                    <a:solidFill>
                      <a:prstClr val="white">
                        <a:lumMod val="65000"/>
                      </a:prstClr>
                    </a:solidFill>
                  </a:rPr>
                  <a:t>Patient </a:t>
                </a:r>
                <a:r>
                  <a:rPr lang="en-AU" sz="1600" b="1" dirty="0">
                    <a:solidFill>
                      <a:prstClr val="white">
                        <a:lumMod val="65000"/>
                      </a:prstClr>
                    </a:solidFill>
                  </a:rPr>
                  <a:t>Modifiers</a:t>
                </a:r>
                <a:endParaRPr lang="en-AU" sz="1600" b="1" dirty="0">
                  <a:solidFill>
                    <a:prstClr val="white">
                      <a:lumMod val="65000"/>
                    </a:prstClr>
                  </a:solidFill>
                </a:endParaRPr>
              </a:p>
            </p:txBody>
          </p:sp>
          <p:sp>
            <p:nvSpPr>
              <p:cNvPr id="44" name="Isosceles Triangle 43"/>
              <p:cNvSpPr/>
              <p:nvPr/>
            </p:nvSpPr>
            <p:spPr>
              <a:xfrm flipV="1">
                <a:off x="4672608" y="1848272"/>
                <a:ext cx="3245926" cy="2934354"/>
              </a:xfrm>
              <a:prstGeom prst="triangle">
                <a:avLst/>
              </a:prstGeom>
              <a:solidFill>
                <a:srgbClr val="818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sp>
            <p:nvSpPr>
              <p:cNvPr id="45" name="TextBox 44"/>
              <p:cNvSpPr txBox="1"/>
              <p:nvPr/>
            </p:nvSpPr>
            <p:spPr>
              <a:xfrm>
                <a:off x="4975899" y="2175140"/>
                <a:ext cx="2723271" cy="473976"/>
              </a:xfrm>
              <a:prstGeom prst="rect">
                <a:avLst/>
              </a:prstGeom>
              <a:noFill/>
            </p:spPr>
            <p:txBody>
              <a:bodyPr wrap="square" rtlCol="0">
                <a:spAutoFit/>
              </a:bodyPr>
              <a:lstStyle/>
              <a:p>
                <a:pPr algn="ctr" defTabSz="457200"/>
                <a:r>
                  <a:rPr lang="en-AU" sz="1600" b="1" dirty="0">
                    <a:solidFill>
                      <a:prstClr val="white">
                        <a:lumMod val="65000"/>
                      </a:prstClr>
                    </a:solidFill>
                  </a:rPr>
                  <a:t>Staff </a:t>
                </a:r>
                <a:r>
                  <a:rPr lang="en-AU" sz="1600" b="1" dirty="0">
                    <a:solidFill>
                      <a:prstClr val="white">
                        <a:lumMod val="65000"/>
                      </a:prstClr>
                    </a:solidFill>
                  </a:rPr>
                  <a:t>Modifiers</a:t>
                </a:r>
                <a:endParaRPr lang="en-AU" sz="1600" dirty="0">
                  <a:solidFill>
                    <a:prstClr val="white">
                      <a:lumMod val="65000"/>
                    </a:prstClr>
                  </a:solidFill>
                </a:endParaRPr>
              </a:p>
            </p:txBody>
          </p:sp>
          <p:sp>
            <p:nvSpPr>
              <p:cNvPr id="53" name="Isosceles Triangle 52"/>
              <p:cNvSpPr/>
              <p:nvPr/>
            </p:nvSpPr>
            <p:spPr>
              <a:xfrm flipV="1">
                <a:off x="5202632" y="2743075"/>
                <a:ext cx="2269807" cy="2051932"/>
              </a:xfrm>
              <a:prstGeom prst="triangle">
                <a:avLst/>
              </a:prstGeom>
              <a:solidFill>
                <a:srgbClr val="A7A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sp>
            <p:nvSpPr>
              <p:cNvPr id="46" name="TextBox 45"/>
              <p:cNvSpPr txBox="1"/>
              <p:nvPr/>
            </p:nvSpPr>
            <p:spPr>
              <a:xfrm>
                <a:off x="5318539" y="3082441"/>
                <a:ext cx="1943232" cy="473976"/>
              </a:xfrm>
              <a:prstGeom prst="rect">
                <a:avLst/>
              </a:prstGeom>
              <a:noFill/>
            </p:spPr>
            <p:txBody>
              <a:bodyPr wrap="square" rtlCol="0">
                <a:spAutoFit/>
              </a:bodyPr>
              <a:lstStyle/>
              <a:p>
                <a:pPr algn="ctr" defTabSz="457200"/>
                <a:r>
                  <a:rPr lang="en-AU" sz="1600" b="1" dirty="0">
                    <a:solidFill>
                      <a:prstClr val="white"/>
                    </a:solidFill>
                  </a:rPr>
                  <a:t>Flashpoints</a:t>
                </a:r>
                <a:endParaRPr lang="en-AU" sz="1600" b="1" dirty="0">
                  <a:solidFill>
                    <a:prstClr val="white"/>
                  </a:solidFill>
                </a:endParaRPr>
              </a:p>
            </p:txBody>
          </p:sp>
          <p:sp>
            <p:nvSpPr>
              <p:cNvPr id="54" name="Isosceles Triangle 53"/>
              <p:cNvSpPr/>
              <p:nvPr/>
            </p:nvSpPr>
            <p:spPr>
              <a:xfrm rot="3600000" flipV="1">
                <a:off x="5833031" y="1844968"/>
                <a:ext cx="4556042" cy="3927622"/>
              </a:xfrm>
              <a:prstGeom prst="triangle">
                <a:avLst/>
              </a:prstGeom>
              <a:solidFill>
                <a:srgbClr val="5800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sp>
            <p:nvSpPr>
              <p:cNvPr id="56" name="TextBox 55"/>
              <p:cNvSpPr txBox="1"/>
              <p:nvPr/>
            </p:nvSpPr>
            <p:spPr>
              <a:xfrm rot="3600000">
                <a:off x="7567038" y="2579221"/>
                <a:ext cx="3861352" cy="818685"/>
              </a:xfrm>
              <a:prstGeom prst="rect">
                <a:avLst/>
              </a:prstGeom>
              <a:noFill/>
            </p:spPr>
            <p:txBody>
              <a:bodyPr wrap="square" rtlCol="0">
                <a:spAutoFit/>
              </a:bodyPr>
              <a:lstStyle/>
              <a:p>
                <a:pPr algn="ctr" defTabSz="457200"/>
                <a:r>
                  <a:rPr lang="en-AU" sz="1600" b="1" dirty="0">
                    <a:solidFill>
                      <a:prstClr val="white">
                        <a:lumMod val="65000"/>
                      </a:prstClr>
                    </a:solidFill>
                  </a:rPr>
                  <a:t>Symptoms &amp; demography</a:t>
                </a:r>
              </a:p>
              <a:p>
                <a:pPr algn="ctr" defTabSz="457200"/>
                <a:endParaRPr lang="en-AU" sz="1600" dirty="0">
                  <a:solidFill>
                    <a:prstClr val="white">
                      <a:lumMod val="65000"/>
                    </a:prstClr>
                  </a:solidFill>
                </a:endParaRPr>
              </a:p>
            </p:txBody>
          </p:sp>
          <p:sp>
            <p:nvSpPr>
              <p:cNvPr id="58" name="Isosceles Triangle 57"/>
              <p:cNvSpPr/>
              <p:nvPr/>
            </p:nvSpPr>
            <p:spPr>
              <a:xfrm rot="3600000" flipV="1">
                <a:off x="5877798" y="2661480"/>
                <a:ext cx="3245926" cy="2994347"/>
              </a:xfrm>
              <a:prstGeom prst="triangle">
                <a:avLst/>
              </a:prstGeom>
              <a:solidFill>
                <a:srgbClr val="9E1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sp>
            <p:nvSpPr>
              <p:cNvPr id="59" name="TextBox 58"/>
              <p:cNvSpPr txBox="1"/>
              <p:nvPr/>
            </p:nvSpPr>
            <p:spPr>
              <a:xfrm rot="3600000">
                <a:off x="7124708" y="3361787"/>
                <a:ext cx="2723271" cy="473976"/>
              </a:xfrm>
              <a:prstGeom prst="rect">
                <a:avLst/>
              </a:prstGeom>
              <a:noFill/>
            </p:spPr>
            <p:txBody>
              <a:bodyPr wrap="square" rtlCol="0">
                <a:spAutoFit/>
              </a:bodyPr>
              <a:lstStyle/>
              <a:p>
                <a:pPr algn="ctr" defTabSz="457200"/>
                <a:r>
                  <a:rPr lang="en-AU" sz="1600" b="1" dirty="0">
                    <a:solidFill>
                      <a:prstClr val="white">
                        <a:lumMod val="65000"/>
                      </a:prstClr>
                    </a:solidFill>
                  </a:rPr>
                  <a:t>Staff </a:t>
                </a:r>
                <a:r>
                  <a:rPr lang="en-AU" sz="1600" b="1" dirty="0">
                    <a:solidFill>
                      <a:prstClr val="white">
                        <a:lumMod val="65000"/>
                      </a:prstClr>
                    </a:solidFill>
                  </a:rPr>
                  <a:t>Modifiers</a:t>
                </a:r>
                <a:endParaRPr lang="en-AU" sz="1600" b="1" dirty="0">
                  <a:solidFill>
                    <a:prstClr val="white">
                      <a:lumMod val="65000"/>
                    </a:prstClr>
                  </a:solidFill>
                </a:endParaRPr>
              </a:p>
            </p:txBody>
          </p:sp>
          <p:sp>
            <p:nvSpPr>
              <p:cNvPr id="60" name="Isosceles Triangle 59"/>
              <p:cNvSpPr/>
              <p:nvPr/>
            </p:nvSpPr>
            <p:spPr>
              <a:xfrm rot="3600000" flipV="1">
                <a:off x="6042180" y="3326257"/>
                <a:ext cx="2269807" cy="2051932"/>
              </a:xfrm>
              <a:prstGeom prst="triangle">
                <a:avLst/>
              </a:prstGeom>
              <a:solidFill>
                <a:srgbClr val="C98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sp>
            <p:nvSpPr>
              <p:cNvPr id="61" name="TextBox 60"/>
              <p:cNvSpPr txBox="1"/>
              <p:nvPr/>
            </p:nvSpPr>
            <p:spPr>
              <a:xfrm rot="3600000">
                <a:off x="6575278" y="3712315"/>
                <a:ext cx="1943232" cy="818685"/>
              </a:xfrm>
              <a:prstGeom prst="rect">
                <a:avLst/>
              </a:prstGeom>
              <a:noFill/>
            </p:spPr>
            <p:txBody>
              <a:bodyPr wrap="square" rtlCol="0">
                <a:spAutoFit/>
              </a:bodyPr>
              <a:lstStyle/>
              <a:p>
                <a:pPr algn="ctr" defTabSz="457200"/>
                <a:r>
                  <a:rPr lang="en-AU" sz="1600" b="1" dirty="0">
                    <a:solidFill>
                      <a:srgbClr val="3A0066"/>
                    </a:solidFill>
                  </a:rPr>
                  <a:t>Flashpoints</a:t>
                </a:r>
              </a:p>
              <a:p>
                <a:pPr algn="ctr" defTabSz="457200"/>
                <a:endParaRPr lang="en-AU" sz="1600" dirty="0">
                  <a:solidFill>
                    <a:prstClr val="white"/>
                  </a:solidFill>
                </a:endParaRPr>
              </a:p>
            </p:txBody>
          </p:sp>
          <p:sp>
            <p:nvSpPr>
              <p:cNvPr id="62" name="Isosceles Triangle 61"/>
              <p:cNvSpPr/>
              <p:nvPr/>
            </p:nvSpPr>
            <p:spPr>
              <a:xfrm rot="18000000" flipH="1" flipV="1">
                <a:off x="2213482" y="3445003"/>
                <a:ext cx="4556042" cy="727549"/>
              </a:xfrm>
              <a:prstGeom prst="triangle">
                <a:avLst/>
              </a:prstGeom>
              <a:noFill/>
            </p:spPr>
            <p:txBody>
              <a:bodyPr wrap="square" rtlCol="0">
                <a:spAutoFit/>
              </a:bodyPr>
              <a:lstStyle/>
              <a:p>
                <a:pPr algn="ctr" defTabSz="457200"/>
                <a:endParaRPr lang="en-AU" sz="1100">
                  <a:solidFill>
                    <a:prstClr val="white"/>
                  </a:solidFill>
                </a:endParaRPr>
              </a:p>
            </p:txBody>
          </p:sp>
          <p:sp>
            <p:nvSpPr>
              <p:cNvPr id="65" name="Isosceles Triangle 64"/>
              <p:cNvSpPr/>
              <p:nvPr/>
            </p:nvSpPr>
            <p:spPr>
              <a:xfrm rot="18000000" flipH="1" flipV="1">
                <a:off x="3415822" y="2652029"/>
                <a:ext cx="3245926" cy="2934354"/>
              </a:xfrm>
              <a:prstGeom prst="triangle">
                <a:avLst/>
              </a:prstGeom>
              <a:solidFill>
                <a:srgbClr val="80D1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sp>
            <p:nvSpPr>
              <p:cNvPr id="67" name="Isosceles Triangle 66"/>
              <p:cNvSpPr/>
              <p:nvPr/>
            </p:nvSpPr>
            <p:spPr>
              <a:xfrm rot="18000000" flipH="1" flipV="1">
                <a:off x="4345597" y="3358915"/>
                <a:ext cx="2269807" cy="2051932"/>
              </a:xfrm>
              <a:prstGeom prst="triangle">
                <a:avLst/>
              </a:prstGeom>
              <a:solidFill>
                <a:srgbClr val="BCE7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sp>
            <p:nvSpPr>
              <p:cNvPr id="68" name="TextBox 67"/>
              <p:cNvSpPr txBox="1"/>
              <p:nvPr/>
            </p:nvSpPr>
            <p:spPr>
              <a:xfrm rot="18000000" flipH="1">
                <a:off x="4205028" y="3837201"/>
                <a:ext cx="1624617" cy="473976"/>
              </a:xfrm>
              <a:prstGeom prst="rect">
                <a:avLst/>
              </a:prstGeom>
              <a:noFill/>
            </p:spPr>
            <p:txBody>
              <a:bodyPr wrap="square" rtlCol="0">
                <a:spAutoFit/>
              </a:bodyPr>
              <a:lstStyle/>
              <a:p>
                <a:pPr algn="ctr" defTabSz="457200"/>
                <a:r>
                  <a:rPr lang="en-AU" sz="1600" b="1" dirty="0">
                    <a:solidFill>
                      <a:srgbClr val="31601A"/>
                    </a:solidFill>
                  </a:rPr>
                  <a:t>Flashpoints</a:t>
                </a:r>
                <a:endParaRPr lang="en-AU" sz="1600" dirty="0">
                  <a:solidFill>
                    <a:srgbClr val="31601A"/>
                  </a:solidFill>
                </a:endParaRPr>
              </a:p>
            </p:txBody>
          </p:sp>
          <p:sp>
            <p:nvSpPr>
              <p:cNvPr id="66" name="TextBox 65"/>
              <p:cNvSpPr txBox="1"/>
              <p:nvPr/>
            </p:nvSpPr>
            <p:spPr>
              <a:xfrm rot="18000000" flipH="1">
                <a:off x="2774500" y="3433285"/>
                <a:ext cx="2723271" cy="473976"/>
              </a:xfrm>
              <a:prstGeom prst="rect">
                <a:avLst/>
              </a:prstGeom>
              <a:noFill/>
            </p:spPr>
            <p:txBody>
              <a:bodyPr wrap="square" rtlCol="0">
                <a:spAutoFit/>
              </a:bodyPr>
              <a:lstStyle/>
              <a:p>
                <a:pPr algn="ctr" defTabSz="457200"/>
                <a:r>
                  <a:rPr lang="en-AU" sz="1600" b="1" dirty="0">
                    <a:solidFill>
                      <a:prstClr val="white">
                        <a:lumMod val="65000"/>
                      </a:prstClr>
                    </a:solidFill>
                  </a:rPr>
                  <a:t>Staff </a:t>
                </a:r>
                <a:r>
                  <a:rPr lang="en-AU" sz="1600" b="1" dirty="0">
                    <a:solidFill>
                      <a:prstClr val="white">
                        <a:lumMod val="65000"/>
                      </a:prstClr>
                    </a:solidFill>
                  </a:rPr>
                  <a:t>Modifiers</a:t>
                </a:r>
                <a:endParaRPr lang="en-AU" sz="1600" b="1" dirty="0">
                  <a:solidFill>
                    <a:prstClr val="white">
                      <a:lumMod val="65000"/>
                    </a:prstClr>
                  </a:solidFill>
                </a:endParaRPr>
              </a:p>
            </p:txBody>
          </p:sp>
          <p:sp>
            <p:nvSpPr>
              <p:cNvPr id="64" name="TextBox 63"/>
              <p:cNvSpPr txBox="1"/>
              <p:nvPr/>
            </p:nvSpPr>
            <p:spPr>
              <a:xfrm rot="18000000" flipH="1">
                <a:off x="924806" y="2734579"/>
                <a:ext cx="4252043" cy="473976"/>
              </a:xfrm>
              <a:prstGeom prst="rect">
                <a:avLst/>
              </a:prstGeom>
              <a:noFill/>
            </p:spPr>
            <p:txBody>
              <a:bodyPr wrap="square" rtlCol="0">
                <a:spAutoFit/>
              </a:bodyPr>
              <a:lstStyle/>
              <a:p>
                <a:pPr algn="ctr" defTabSz="457200"/>
                <a:r>
                  <a:rPr lang="en-AU" sz="1600" b="1" dirty="0">
                    <a:solidFill>
                      <a:prstClr val="white">
                        <a:lumMod val="65000"/>
                      </a:prstClr>
                    </a:solidFill>
                  </a:rPr>
                  <a:t>Stressors</a:t>
                </a:r>
                <a:endParaRPr lang="en-AU" sz="1600" b="1" dirty="0">
                  <a:solidFill>
                    <a:prstClr val="white">
                      <a:lumMod val="65000"/>
                    </a:prstClr>
                  </a:solidFill>
                </a:endParaRPr>
              </a:p>
            </p:txBody>
          </p:sp>
          <p:sp>
            <p:nvSpPr>
              <p:cNvPr id="74" name="Isosceles Triangle 73"/>
              <p:cNvSpPr/>
              <p:nvPr/>
            </p:nvSpPr>
            <p:spPr>
              <a:xfrm rot="3600000" flipH="1">
                <a:off x="6939035" y="3976048"/>
                <a:ext cx="4634632" cy="3927622"/>
              </a:xfrm>
              <a:prstGeom prst="triangle">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sp>
            <p:nvSpPr>
              <p:cNvPr id="76" name="Isosceles Triangle 75"/>
              <p:cNvSpPr/>
              <p:nvPr/>
            </p:nvSpPr>
            <p:spPr>
              <a:xfrm rot="3600000" flipH="1">
                <a:off x="6859932" y="4176395"/>
                <a:ext cx="3245926" cy="2934354"/>
              </a:xfrm>
              <a:prstGeom prst="triangle">
                <a:avLst/>
              </a:prstGeom>
              <a:solidFill>
                <a:srgbClr val="FF61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sp>
            <p:nvSpPr>
              <p:cNvPr id="77" name="Isosceles Triangle 76"/>
              <p:cNvSpPr/>
              <p:nvPr/>
            </p:nvSpPr>
            <p:spPr>
              <a:xfrm rot="3600000" flipH="1">
                <a:off x="6690252" y="4391115"/>
                <a:ext cx="2269807" cy="2051932"/>
              </a:xfrm>
              <a:prstGeom prst="triangle">
                <a:avLst/>
              </a:prstGeom>
              <a:solidFill>
                <a:srgbClr val="FF9B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sp>
            <p:nvSpPr>
              <p:cNvPr id="78" name="TextBox 77"/>
              <p:cNvSpPr txBox="1"/>
              <p:nvPr/>
            </p:nvSpPr>
            <p:spPr>
              <a:xfrm rot="18000000" flipH="1">
                <a:off x="6680537" y="5374832"/>
                <a:ext cx="1784588" cy="473976"/>
              </a:xfrm>
              <a:prstGeom prst="rect">
                <a:avLst/>
              </a:prstGeom>
              <a:noFill/>
            </p:spPr>
            <p:txBody>
              <a:bodyPr wrap="square" rtlCol="0">
                <a:spAutoFit/>
              </a:bodyPr>
              <a:lstStyle/>
              <a:p>
                <a:pPr algn="ctr" defTabSz="457200"/>
                <a:r>
                  <a:rPr lang="en-AU" sz="1600" b="1" dirty="0">
                    <a:solidFill>
                      <a:srgbClr val="9A0000"/>
                    </a:solidFill>
                  </a:rPr>
                  <a:t>Flashpoints</a:t>
                </a:r>
                <a:endParaRPr lang="en-AU" sz="1600" dirty="0">
                  <a:solidFill>
                    <a:srgbClr val="9A0000"/>
                  </a:solidFill>
                </a:endParaRPr>
              </a:p>
            </p:txBody>
          </p:sp>
          <p:sp>
            <p:nvSpPr>
              <p:cNvPr id="79" name="TextBox 78"/>
              <p:cNvSpPr txBox="1"/>
              <p:nvPr/>
            </p:nvSpPr>
            <p:spPr>
              <a:xfrm rot="18000000" flipH="1">
                <a:off x="7132099" y="5899228"/>
                <a:ext cx="2717683" cy="473976"/>
              </a:xfrm>
              <a:prstGeom prst="rect">
                <a:avLst/>
              </a:prstGeom>
              <a:noFill/>
            </p:spPr>
            <p:txBody>
              <a:bodyPr wrap="square" rtlCol="0">
                <a:spAutoFit/>
              </a:bodyPr>
              <a:lstStyle/>
              <a:p>
                <a:pPr algn="ctr" defTabSz="457200"/>
                <a:r>
                  <a:rPr lang="en-AU" sz="1600" b="1" dirty="0">
                    <a:solidFill>
                      <a:prstClr val="white">
                        <a:lumMod val="65000"/>
                      </a:prstClr>
                    </a:solidFill>
                  </a:rPr>
                  <a:t>Staff </a:t>
                </a:r>
                <a:r>
                  <a:rPr lang="en-AU" sz="1600" b="1" dirty="0">
                    <a:solidFill>
                      <a:prstClr val="white">
                        <a:lumMod val="65000"/>
                      </a:prstClr>
                    </a:solidFill>
                  </a:rPr>
                  <a:t>Modifiers</a:t>
                </a:r>
                <a:endParaRPr lang="en-AU" sz="1600" b="1" dirty="0">
                  <a:solidFill>
                    <a:prstClr val="white">
                      <a:lumMod val="65000"/>
                    </a:prstClr>
                  </a:solidFill>
                </a:endParaRPr>
              </a:p>
            </p:txBody>
          </p:sp>
          <p:sp>
            <p:nvSpPr>
              <p:cNvPr id="80" name="TextBox 79"/>
              <p:cNvSpPr txBox="1"/>
              <p:nvPr/>
            </p:nvSpPr>
            <p:spPr>
              <a:xfrm rot="18000000" flipH="1">
                <a:off x="7506260" y="6429256"/>
                <a:ext cx="4112722" cy="473976"/>
              </a:xfrm>
              <a:prstGeom prst="rect">
                <a:avLst/>
              </a:prstGeom>
              <a:noFill/>
            </p:spPr>
            <p:txBody>
              <a:bodyPr wrap="square" rtlCol="0">
                <a:spAutoFit/>
              </a:bodyPr>
              <a:lstStyle/>
              <a:p>
                <a:pPr algn="ctr" defTabSz="457200"/>
                <a:r>
                  <a:rPr lang="en-AU" sz="1600" b="1" dirty="0">
                    <a:solidFill>
                      <a:prstClr val="white">
                        <a:lumMod val="65000"/>
                      </a:prstClr>
                    </a:solidFill>
                  </a:rPr>
                  <a:t>External </a:t>
                </a:r>
                <a:r>
                  <a:rPr lang="en-AU" sz="1600" b="1" dirty="0">
                    <a:solidFill>
                      <a:prstClr val="white">
                        <a:lumMod val="65000"/>
                      </a:prstClr>
                    </a:solidFill>
                  </a:rPr>
                  <a:t>Structure</a:t>
                </a:r>
                <a:endParaRPr lang="en-AU" sz="1600" dirty="0">
                  <a:solidFill>
                    <a:prstClr val="white">
                      <a:lumMod val="65000"/>
                    </a:prstClr>
                  </a:solidFill>
                </a:endParaRPr>
              </a:p>
            </p:txBody>
          </p:sp>
          <p:sp>
            <p:nvSpPr>
              <p:cNvPr id="82" name="TextBox 81"/>
              <p:cNvSpPr txBox="1"/>
              <p:nvPr/>
            </p:nvSpPr>
            <p:spPr>
              <a:xfrm>
                <a:off x="4330402" y="8330339"/>
                <a:ext cx="3950439" cy="473976"/>
              </a:xfrm>
              <a:prstGeom prst="rect">
                <a:avLst/>
              </a:prstGeom>
              <a:noFill/>
            </p:spPr>
            <p:txBody>
              <a:bodyPr wrap="square" rtlCol="0">
                <a:spAutoFit/>
              </a:bodyPr>
              <a:lstStyle/>
              <a:p>
                <a:pPr algn="ctr" defTabSz="457200"/>
                <a:r>
                  <a:rPr lang="en-AU" sz="1600" b="1" dirty="0">
                    <a:solidFill>
                      <a:prstClr val="white">
                        <a:lumMod val="65000"/>
                      </a:prstClr>
                    </a:solidFill>
                  </a:rPr>
                  <a:t>Internal </a:t>
                </a:r>
                <a:r>
                  <a:rPr lang="en-AU" sz="1600" b="1" dirty="0">
                    <a:solidFill>
                      <a:prstClr val="white">
                        <a:lumMod val="65000"/>
                      </a:prstClr>
                    </a:solidFill>
                  </a:rPr>
                  <a:t>Structure</a:t>
                </a:r>
                <a:endParaRPr lang="en-AU" sz="1600" dirty="0">
                  <a:solidFill>
                    <a:prstClr val="white">
                      <a:lumMod val="65000"/>
                    </a:prstClr>
                  </a:solidFill>
                </a:endParaRPr>
              </a:p>
            </p:txBody>
          </p:sp>
          <p:sp>
            <p:nvSpPr>
              <p:cNvPr id="84" name="TextBox 83"/>
              <p:cNvSpPr txBox="1"/>
              <p:nvPr/>
            </p:nvSpPr>
            <p:spPr>
              <a:xfrm>
                <a:off x="4973671" y="7084809"/>
                <a:ext cx="2723271" cy="473976"/>
              </a:xfrm>
              <a:prstGeom prst="rect">
                <a:avLst/>
              </a:prstGeom>
              <a:noFill/>
            </p:spPr>
            <p:txBody>
              <a:bodyPr wrap="square" rtlCol="0">
                <a:spAutoFit/>
              </a:bodyPr>
              <a:lstStyle/>
              <a:p>
                <a:pPr algn="ctr" defTabSz="457200"/>
                <a:r>
                  <a:rPr lang="en-AU" sz="1600" b="1" dirty="0">
                    <a:solidFill>
                      <a:prstClr val="white">
                        <a:lumMod val="65000"/>
                      </a:prstClr>
                    </a:solidFill>
                  </a:rPr>
                  <a:t>Staff </a:t>
                </a:r>
                <a:r>
                  <a:rPr lang="en-AU" sz="1600" b="1" dirty="0">
                    <a:solidFill>
                      <a:prstClr val="white">
                        <a:lumMod val="65000"/>
                      </a:prstClr>
                    </a:solidFill>
                  </a:rPr>
                  <a:t>Modifiers</a:t>
                </a:r>
                <a:endParaRPr lang="en-AU" sz="1600" b="1" dirty="0">
                  <a:solidFill>
                    <a:prstClr val="white">
                      <a:lumMod val="65000"/>
                    </a:prstClr>
                  </a:solidFill>
                </a:endParaRPr>
              </a:p>
            </p:txBody>
          </p:sp>
          <p:sp>
            <p:nvSpPr>
              <p:cNvPr id="85" name="Isosceles Triangle 84"/>
              <p:cNvSpPr/>
              <p:nvPr/>
            </p:nvSpPr>
            <p:spPr>
              <a:xfrm>
                <a:off x="5146801" y="4728592"/>
                <a:ext cx="2334119" cy="2184328"/>
              </a:xfrm>
              <a:prstGeom prst="triangle">
                <a:avLst/>
              </a:prstGeom>
              <a:solidFill>
                <a:srgbClr val="FFAF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sp>
            <p:nvSpPr>
              <p:cNvPr id="83" name="TextBox 82"/>
              <p:cNvSpPr txBox="1"/>
              <p:nvPr/>
            </p:nvSpPr>
            <p:spPr>
              <a:xfrm>
                <a:off x="5284106" y="5970432"/>
                <a:ext cx="2059893" cy="473976"/>
              </a:xfrm>
              <a:prstGeom prst="rect">
                <a:avLst/>
              </a:prstGeom>
              <a:noFill/>
            </p:spPr>
            <p:txBody>
              <a:bodyPr wrap="square" rtlCol="0">
                <a:spAutoFit/>
              </a:bodyPr>
              <a:lstStyle/>
              <a:p>
                <a:pPr algn="ctr" defTabSz="457200"/>
                <a:r>
                  <a:rPr lang="en-AU" sz="1600" b="1" dirty="0">
                    <a:solidFill>
                      <a:srgbClr val="BC4C00"/>
                    </a:solidFill>
                  </a:rPr>
                  <a:t>Flashpoints</a:t>
                </a:r>
                <a:endParaRPr lang="en-AU" sz="1600" b="1" dirty="0">
                  <a:solidFill>
                    <a:srgbClr val="BC4C00"/>
                  </a:solidFill>
                </a:endParaRPr>
              </a:p>
            </p:txBody>
          </p:sp>
          <p:sp>
            <p:nvSpPr>
              <p:cNvPr id="86" name="Isosceles Triangle 85"/>
              <p:cNvSpPr/>
              <p:nvPr/>
            </p:nvSpPr>
            <p:spPr>
              <a:xfrm rot="18000000">
                <a:off x="1023330" y="3950408"/>
                <a:ext cx="4556042" cy="3927622"/>
              </a:xfrm>
              <a:prstGeom prst="triangle">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sp>
            <p:nvSpPr>
              <p:cNvPr id="88" name="TextBox 87"/>
              <p:cNvSpPr txBox="1"/>
              <p:nvPr/>
            </p:nvSpPr>
            <p:spPr>
              <a:xfrm rot="3600000">
                <a:off x="1256509" y="6389104"/>
                <a:ext cx="3952807" cy="473976"/>
              </a:xfrm>
              <a:prstGeom prst="rect">
                <a:avLst/>
              </a:prstGeom>
              <a:noFill/>
            </p:spPr>
            <p:txBody>
              <a:bodyPr wrap="square" rtlCol="0">
                <a:spAutoFit/>
              </a:bodyPr>
              <a:lstStyle/>
              <a:p>
                <a:pPr algn="ctr" defTabSz="457200"/>
                <a:r>
                  <a:rPr lang="en-AU" sz="1600" b="1" dirty="0">
                    <a:solidFill>
                      <a:prstClr val="white">
                        <a:lumMod val="65000"/>
                      </a:prstClr>
                    </a:solidFill>
                  </a:rPr>
                  <a:t>Features</a:t>
                </a:r>
                <a:endParaRPr lang="en-AU" sz="1600" b="1" dirty="0">
                  <a:solidFill>
                    <a:prstClr val="white">
                      <a:lumMod val="65000"/>
                    </a:prstClr>
                  </a:solidFill>
                </a:endParaRPr>
              </a:p>
            </p:txBody>
          </p:sp>
          <p:sp>
            <p:nvSpPr>
              <p:cNvPr id="89" name="Isosceles Triangle 88"/>
              <p:cNvSpPr/>
              <p:nvPr/>
            </p:nvSpPr>
            <p:spPr>
              <a:xfrm rot="18000000">
                <a:off x="2407710" y="4170389"/>
                <a:ext cx="3245926" cy="2934354"/>
              </a:xfrm>
              <a:prstGeom prst="triangl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sp>
            <p:nvSpPr>
              <p:cNvPr id="90" name="TextBox 89"/>
              <p:cNvSpPr txBox="1"/>
              <p:nvPr/>
            </p:nvSpPr>
            <p:spPr>
              <a:xfrm rot="3600000">
                <a:off x="2710308" y="5976793"/>
                <a:ext cx="2723271" cy="473976"/>
              </a:xfrm>
              <a:prstGeom prst="rect">
                <a:avLst/>
              </a:prstGeom>
              <a:noFill/>
            </p:spPr>
            <p:txBody>
              <a:bodyPr wrap="square" rtlCol="0">
                <a:spAutoFit/>
              </a:bodyPr>
              <a:lstStyle/>
              <a:p>
                <a:pPr algn="ctr" defTabSz="457200"/>
                <a:r>
                  <a:rPr lang="en-AU" sz="1600" b="1" dirty="0">
                    <a:solidFill>
                      <a:prstClr val="white">
                        <a:lumMod val="65000"/>
                      </a:prstClr>
                    </a:solidFill>
                  </a:rPr>
                  <a:t>Staff </a:t>
                </a:r>
                <a:r>
                  <a:rPr lang="en-AU" sz="1600" b="1" dirty="0">
                    <a:solidFill>
                      <a:prstClr val="white">
                        <a:lumMod val="65000"/>
                      </a:prstClr>
                    </a:solidFill>
                  </a:rPr>
                  <a:t>Modifiers</a:t>
                </a:r>
                <a:endParaRPr lang="en-AU" sz="1600" b="1" dirty="0">
                  <a:solidFill>
                    <a:prstClr val="white">
                      <a:lumMod val="65000"/>
                    </a:prstClr>
                  </a:solidFill>
                </a:endParaRPr>
              </a:p>
            </p:txBody>
          </p:sp>
          <p:sp>
            <p:nvSpPr>
              <p:cNvPr id="91" name="Isosceles Triangle 90"/>
              <p:cNvSpPr/>
              <p:nvPr/>
            </p:nvSpPr>
            <p:spPr>
              <a:xfrm rot="18000000">
                <a:off x="3521900" y="4406377"/>
                <a:ext cx="2269807" cy="2051932"/>
              </a:xfrm>
              <a:prstGeom prst="triangle">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sp>
            <p:nvSpPr>
              <p:cNvPr id="92" name="TextBox 91"/>
              <p:cNvSpPr txBox="1"/>
              <p:nvPr/>
            </p:nvSpPr>
            <p:spPr>
              <a:xfrm rot="3600000">
                <a:off x="3890792" y="5294175"/>
                <a:ext cx="1943232" cy="818685"/>
              </a:xfrm>
              <a:prstGeom prst="rect">
                <a:avLst/>
              </a:prstGeom>
              <a:noFill/>
            </p:spPr>
            <p:txBody>
              <a:bodyPr wrap="square" rtlCol="0">
                <a:spAutoFit/>
              </a:bodyPr>
              <a:lstStyle/>
              <a:p>
                <a:pPr algn="ctr" defTabSz="457200"/>
                <a:r>
                  <a:rPr lang="en-AU" sz="1600" b="1" dirty="0">
                    <a:solidFill>
                      <a:srgbClr val="8A6600"/>
                    </a:solidFill>
                  </a:rPr>
                  <a:t>Flashpoints</a:t>
                </a:r>
              </a:p>
              <a:p>
                <a:pPr algn="ctr" defTabSz="457200"/>
                <a:endParaRPr lang="en-AU" sz="1600" dirty="0">
                  <a:solidFill>
                    <a:srgbClr val="8A6600"/>
                  </a:solidFill>
                </a:endParaRPr>
              </a:p>
            </p:txBody>
          </p:sp>
          <p:grpSp>
            <p:nvGrpSpPr>
              <p:cNvPr id="19" name="Group 18"/>
              <p:cNvGrpSpPr/>
              <p:nvPr/>
            </p:nvGrpSpPr>
            <p:grpSpPr>
              <a:xfrm>
                <a:off x="1144218" y="-605646"/>
                <a:ext cx="10296000" cy="10800000"/>
                <a:chOff x="1144217" y="-605646"/>
                <a:chExt cx="10296000" cy="10800000"/>
              </a:xfrm>
            </p:grpSpPr>
            <p:cxnSp>
              <p:nvCxnSpPr>
                <p:cNvPr id="12" name="Straight Connector 11"/>
                <p:cNvCxnSpPr>
                  <a:stCxn id="8" idx="2"/>
                </p:cNvCxnSpPr>
                <p:nvPr/>
              </p:nvCxnSpPr>
              <p:spPr>
                <a:xfrm flipV="1">
                  <a:off x="1144217" y="4873873"/>
                  <a:ext cx="10296000" cy="0"/>
                </a:xfrm>
                <a:prstGeom prst="line">
                  <a:avLst/>
                </a:prstGeom>
                <a:ln w="152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8000000" flipV="1">
                  <a:off x="1085995" y="4852892"/>
                  <a:ext cx="10368000" cy="0"/>
                </a:xfrm>
                <a:prstGeom prst="line">
                  <a:avLst/>
                </a:prstGeom>
                <a:ln w="152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3600000" flipH="1" flipV="1">
                  <a:off x="892217" y="4794354"/>
                  <a:ext cx="10800000" cy="0"/>
                </a:xfrm>
                <a:prstGeom prst="line">
                  <a:avLst/>
                </a:prstGeom>
                <a:ln w="152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7" name="Hexagon 46"/>
              <p:cNvSpPr/>
              <p:nvPr/>
            </p:nvSpPr>
            <p:spPr>
              <a:xfrm>
                <a:off x="5386659" y="4076638"/>
                <a:ext cx="1764923" cy="1620000"/>
              </a:xfrm>
              <a:prstGeom prst="hexagon">
                <a:avLst/>
              </a:prstGeom>
              <a:solidFill>
                <a:schemeClr val="bg1"/>
              </a:solidFill>
              <a:ln>
                <a:solidFill>
                  <a:schemeClr val="bg1"/>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grpSp>
        <p:sp>
          <p:nvSpPr>
            <p:cNvPr id="11" name="Curved Right Arrow 10"/>
            <p:cNvSpPr/>
            <p:nvPr/>
          </p:nvSpPr>
          <p:spPr>
            <a:xfrm>
              <a:off x="5558591" y="7640312"/>
              <a:ext cx="482169" cy="820840"/>
            </a:xfrm>
            <a:prstGeom prst="curvedRightArrow">
              <a:avLst>
                <a:gd name="adj1" fmla="val 19647"/>
                <a:gd name="adj2" fmla="val 50000"/>
                <a:gd name="adj3" fmla="val 48705"/>
              </a:avLst>
            </a:prstGeom>
            <a:gradFill>
              <a:gsLst>
                <a:gs pos="0">
                  <a:srgbClr val="BC4C00"/>
                </a:gs>
                <a:gs pos="50000">
                  <a:schemeClr val="accent6">
                    <a:lumMod val="75000"/>
                  </a:schemeClr>
                </a:gs>
                <a:gs pos="100000">
                  <a:schemeClr val="accent6">
                    <a:lumMod val="40000"/>
                    <a:lumOff val="60000"/>
                  </a:schemeClr>
                </a:gs>
              </a:gsLst>
              <a:lin ang="5400000" scaled="0"/>
            </a:gradFill>
            <a:ln w="12700">
              <a:solidFill>
                <a:srgbClr val="BC4C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black"/>
                </a:solidFill>
              </a:endParaRPr>
            </a:p>
          </p:txBody>
        </p:sp>
        <p:sp>
          <p:nvSpPr>
            <p:cNvPr id="72" name="Curved Right Arrow 71"/>
            <p:cNvSpPr/>
            <p:nvPr/>
          </p:nvSpPr>
          <p:spPr>
            <a:xfrm flipH="1" flipV="1">
              <a:off x="8273008" y="7561467"/>
              <a:ext cx="482169" cy="820840"/>
            </a:xfrm>
            <a:prstGeom prst="curvedRightArrow">
              <a:avLst>
                <a:gd name="adj1" fmla="val 19647"/>
                <a:gd name="adj2" fmla="val 50000"/>
                <a:gd name="adj3" fmla="val 48705"/>
              </a:avLst>
            </a:prstGeom>
            <a:gradFill>
              <a:gsLst>
                <a:gs pos="0">
                  <a:srgbClr val="BC4C00"/>
                </a:gs>
                <a:gs pos="50000">
                  <a:schemeClr val="accent6">
                    <a:lumMod val="75000"/>
                  </a:schemeClr>
                </a:gs>
                <a:gs pos="100000">
                  <a:schemeClr val="accent6">
                    <a:lumMod val="40000"/>
                    <a:lumOff val="60000"/>
                  </a:schemeClr>
                </a:gs>
              </a:gsLst>
              <a:lin ang="5400000" scaled="0"/>
            </a:gradFill>
            <a:ln w="12700">
              <a:solidFill>
                <a:srgbClr val="BC4C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black"/>
                </a:solidFill>
              </a:endParaRPr>
            </a:p>
          </p:txBody>
        </p:sp>
        <p:sp>
          <p:nvSpPr>
            <p:cNvPr id="73" name="Curved Right Arrow 72"/>
            <p:cNvSpPr/>
            <p:nvPr/>
          </p:nvSpPr>
          <p:spPr>
            <a:xfrm rot="18000000">
              <a:off x="9018664" y="7191654"/>
              <a:ext cx="482169" cy="820840"/>
            </a:xfrm>
            <a:prstGeom prst="curvedRightArrow">
              <a:avLst>
                <a:gd name="adj1" fmla="val 19647"/>
                <a:gd name="adj2" fmla="val 50000"/>
                <a:gd name="adj3" fmla="val 48705"/>
              </a:avLst>
            </a:prstGeom>
            <a:gradFill>
              <a:gsLst>
                <a:gs pos="0">
                  <a:srgbClr val="9A0000"/>
                </a:gs>
                <a:gs pos="50000">
                  <a:srgbClr val="CC0000"/>
                </a:gs>
                <a:gs pos="100000">
                  <a:srgbClr val="FF9B9B"/>
                </a:gs>
              </a:gsLst>
              <a:lin ang="5400000" scaled="0"/>
            </a:gradFill>
            <a:ln w="12700">
              <a:solidFill>
                <a:srgbClr val="9A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black"/>
                </a:solidFill>
              </a:endParaRPr>
            </a:p>
          </p:txBody>
        </p:sp>
        <p:sp>
          <p:nvSpPr>
            <p:cNvPr id="75" name="Curved Right Arrow 74"/>
            <p:cNvSpPr/>
            <p:nvPr/>
          </p:nvSpPr>
          <p:spPr>
            <a:xfrm rot="18000000" flipH="1" flipV="1">
              <a:off x="10362694" y="4847845"/>
              <a:ext cx="482169" cy="820840"/>
            </a:xfrm>
            <a:prstGeom prst="curvedRightArrow">
              <a:avLst>
                <a:gd name="adj1" fmla="val 19647"/>
                <a:gd name="adj2" fmla="val 50000"/>
                <a:gd name="adj3" fmla="val 48705"/>
              </a:avLst>
            </a:prstGeom>
            <a:gradFill>
              <a:gsLst>
                <a:gs pos="0">
                  <a:srgbClr val="9A0000"/>
                </a:gs>
                <a:gs pos="50000">
                  <a:srgbClr val="CC0000"/>
                </a:gs>
                <a:gs pos="100000">
                  <a:srgbClr val="FF9B9B"/>
                </a:gs>
              </a:gsLst>
              <a:lin ang="5400000" scaled="0"/>
            </a:gradFill>
            <a:ln w="12700">
              <a:solidFill>
                <a:srgbClr val="9A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black"/>
                </a:solidFill>
              </a:endParaRPr>
            </a:p>
          </p:txBody>
        </p:sp>
      </p:grpSp>
    </p:spTree>
    <p:extLst>
      <p:ext uri="{BB962C8B-B14F-4D97-AF65-F5344CB8AC3E}">
        <p14:creationId xmlns:p14="http://schemas.microsoft.com/office/powerpoint/2010/main" val="69652468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894857" y="-480006"/>
            <a:ext cx="7354286" cy="7714286"/>
            <a:chOff x="2009456" y="-599400"/>
            <a:chExt cx="10296000" cy="10800000"/>
          </a:xfrm>
        </p:grpSpPr>
        <p:grpSp>
          <p:nvGrpSpPr>
            <p:cNvPr id="17" name="Group 16"/>
            <p:cNvGrpSpPr/>
            <p:nvPr/>
          </p:nvGrpSpPr>
          <p:grpSpPr>
            <a:xfrm>
              <a:off x="2009456" y="-599400"/>
              <a:ext cx="10296000" cy="10800000"/>
              <a:chOff x="1144218" y="-605646"/>
              <a:chExt cx="10296000" cy="10800000"/>
            </a:xfrm>
          </p:grpSpPr>
          <p:sp>
            <p:nvSpPr>
              <p:cNvPr id="7" name="Isosceles Triangle 6"/>
              <p:cNvSpPr/>
              <p:nvPr/>
            </p:nvSpPr>
            <p:spPr>
              <a:xfrm rot="18022639" flipV="1">
                <a:off x="1790268" y="1540539"/>
                <a:ext cx="5067558" cy="4368584"/>
              </a:xfrm>
              <a:prstGeom prst="triangle">
                <a:avLst/>
              </a:prstGeom>
              <a:solidFill>
                <a:srgbClr val="3160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sp>
            <p:nvSpPr>
              <p:cNvPr id="38" name="TextBox 37"/>
              <p:cNvSpPr txBox="1"/>
              <p:nvPr/>
            </p:nvSpPr>
            <p:spPr>
              <a:xfrm rot="18000000">
                <a:off x="81100" y="2536220"/>
                <a:ext cx="4945476" cy="517065"/>
              </a:xfrm>
              <a:prstGeom prst="rect">
                <a:avLst/>
              </a:prstGeom>
              <a:noFill/>
            </p:spPr>
            <p:txBody>
              <a:bodyPr wrap="square" rtlCol="0">
                <a:spAutoFit/>
              </a:bodyPr>
              <a:lstStyle/>
              <a:p>
                <a:pPr algn="ctr" defTabSz="457200"/>
                <a:r>
                  <a:rPr lang="en-AU" b="1" dirty="0">
                    <a:solidFill>
                      <a:prstClr val="white">
                        <a:lumMod val="65000"/>
                      </a:prstClr>
                    </a:solidFill>
                  </a:rPr>
                  <a:t>Outside Hospital</a:t>
                </a:r>
              </a:p>
            </p:txBody>
          </p:sp>
          <p:sp>
            <p:nvSpPr>
              <p:cNvPr id="69" name="Isosceles Triangle 68"/>
              <p:cNvSpPr/>
              <p:nvPr/>
            </p:nvSpPr>
            <p:spPr>
              <a:xfrm rot="18000000" flipH="1" flipV="1">
                <a:off x="2160219" y="1864253"/>
                <a:ext cx="4634632" cy="3927622"/>
              </a:xfrm>
              <a:prstGeom prst="triangle">
                <a:avLst/>
              </a:prstGeom>
              <a:solidFill>
                <a:srgbClr val="4E97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sp>
            <p:nvSpPr>
              <p:cNvPr id="5" name="Isosceles Triangle 4"/>
              <p:cNvSpPr/>
              <p:nvPr/>
            </p:nvSpPr>
            <p:spPr>
              <a:xfrm>
                <a:off x="3758439" y="4960854"/>
                <a:ext cx="5067558" cy="4368584"/>
              </a:xfrm>
              <a:prstGeom prst="triangle">
                <a:avLst/>
              </a:prstGeom>
              <a:solidFill>
                <a:srgbClr val="BC4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sp>
            <p:nvSpPr>
              <p:cNvPr id="6" name="Isosceles Triangle 5"/>
              <p:cNvSpPr/>
              <p:nvPr/>
            </p:nvSpPr>
            <p:spPr>
              <a:xfrm flipV="1">
                <a:off x="3758439" y="408112"/>
                <a:ext cx="5067558" cy="4368584"/>
              </a:xfrm>
              <a:prstGeom prst="triangle">
                <a:avLst/>
              </a:prstGeom>
              <a:solidFill>
                <a:srgbClr val="0000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sp>
            <p:nvSpPr>
              <p:cNvPr id="8" name="Isosceles Triangle 7"/>
              <p:cNvSpPr/>
              <p:nvPr/>
            </p:nvSpPr>
            <p:spPr>
              <a:xfrm rot="3577361">
                <a:off x="1776169" y="3854639"/>
                <a:ext cx="5067558" cy="4368584"/>
              </a:xfrm>
              <a:prstGeom prst="triangle">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sp>
            <p:nvSpPr>
              <p:cNvPr id="9" name="Isosceles Triangle 8"/>
              <p:cNvSpPr/>
              <p:nvPr/>
            </p:nvSpPr>
            <p:spPr>
              <a:xfrm rot="3577361" flipH="1" flipV="1">
                <a:off x="5740706" y="1558197"/>
                <a:ext cx="5067558" cy="4368584"/>
              </a:xfrm>
              <a:prstGeom prst="triangle">
                <a:avLst/>
              </a:prstGeom>
              <a:solidFill>
                <a:srgbClr val="3A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sp>
            <p:nvSpPr>
              <p:cNvPr id="10" name="Isosceles Triangle 9"/>
              <p:cNvSpPr/>
              <p:nvPr/>
            </p:nvSpPr>
            <p:spPr>
              <a:xfrm rot="18022639" flipH="1">
                <a:off x="5740706" y="3854639"/>
                <a:ext cx="5067558" cy="4368584"/>
              </a:xfrm>
              <a:prstGeom prst="triangle">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sp>
            <p:nvSpPr>
              <p:cNvPr id="22" name="Isosceles Triangle 21"/>
              <p:cNvSpPr/>
              <p:nvPr/>
            </p:nvSpPr>
            <p:spPr>
              <a:xfrm>
                <a:off x="4024536" y="4800600"/>
                <a:ext cx="4510337" cy="4048796"/>
              </a:xfrm>
              <a:prstGeom prst="triangle">
                <a:avLst/>
              </a:prstGeom>
              <a:solidFill>
                <a:srgbClr val="E65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sp>
            <p:nvSpPr>
              <p:cNvPr id="23" name="Isosceles Triangle 22"/>
              <p:cNvSpPr/>
              <p:nvPr/>
            </p:nvSpPr>
            <p:spPr>
              <a:xfrm flipV="1">
                <a:off x="4059514" y="792956"/>
                <a:ext cx="4556042" cy="3927622"/>
              </a:xfrm>
              <a:prstGeom prst="triangle">
                <a:avLst/>
              </a:prstGeom>
              <a:solidFill>
                <a:srgbClr val="111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sp>
            <p:nvSpPr>
              <p:cNvPr id="29" name="Isosceles Triangle 28"/>
              <p:cNvSpPr/>
              <p:nvPr/>
            </p:nvSpPr>
            <p:spPr>
              <a:xfrm>
                <a:off x="4535710" y="4825927"/>
                <a:ext cx="3530594" cy="2956761"/>
              </a:xfrm>
              <a:prstGeom prst="triangle">
                <a:avLst/>
              </a:prstGeom>
              <a:solidFill>
                <a:srgbClr val="FF7B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sp>
            <p:nvSpPr>
              <p:cNvPr id="30" name="Isosceles Triangle 29"/>
              <p:cNvSpPr/>
              <p:nvPr/>
            </p:nvSpPr>
            <p:spPr>
              <a:xfrm flipV="1">
                <a:off x="4324047" y="1229816"/>
                <a:ext cx="4026976" cy="3570783"/>
              </a:xfrm>
              <a:prstGeom prst="triangle">
                <a:avLst/>
              </a:prstGeom>
              <a:solidFill>
                <a:srgbClr val="474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sp>
            <p:nvSpPr>
              <p:cNvPr id="35" name="TextBox 34"/>
              <p:cNvSpPr txBox="1"/>
              <p:nvPr/>
            </p:nvSpPr>
            <p:spPr>
              <a:xfrm>
                <a:off x="3806966" y="376889"/>
                <a:ext cx="4945476" cy="517065"/>
              </a:xfrm>
              <a:prstGeom prst="rect">
                <a:avLst/>
              </a:prstGeom>
              <a:noFill/>
            </p:spPr>
            <p:txBody>
              <a:bodyPr wrap="square" rtlCol="0">
                <a:spAutoFit/>
              </a:bodyPr>
              <a:lstStyle/>
              <a:p>
                <a:pPr algn="ctr" defTabSz="457200"/>
                <a:r>
                  <a:rPr lang="en-AU" b="1" dirty="0">
                    <a:solidFill>
                      <a:prstClr val="white">
                        <a:lumMod val="65000"/>
                      </a:prstClr>
                    </a:solidFill>
                  </a:rPr>
                  <a:t>Patient Community</a:t>
                </a:r>
              </a:p>
            </p:txBody>
          </p:sp>
          <p:sp>
            <p:nvSpPr>
              <p:cNvPr id="36" name="TextBox 35"/>
              <p:cNvSpPr txBox="1"/>
              <p:nvPr/>
            </p:nvSpPr>
            <p:spPr>
              <a:xfrm>
                <a:off x="3813830" y="8898549"/>
                <a:ext cx="4945476" cy="517065"/>
              </a:xfrm>
              <a:prstGeom prst="rect">
                <a:avLst/>
              </a:prstGeom>
              <a:noFill/>
            </p:spPr>
            <p:txBody>
              <a:bodyPr wrap="square" rtlCol="0">
                <a:spAutoFit/>
              </a:bodyPr>
              <a:lstStyle/>
              <a:p>
                <a:pPr algn="ctr" defTabSz="457200"/>
                <a:r>
                  <a:rPr lang="en-AU" b="1" dirty="0">
                    <a:solidFill>
                      <a:prstClr val="white">
                        <a:lumMod val="65000"/>
                      </a:prstClr>
                    </a:solidFill>
                  </a:rPr>
                  <a:t>Staff Team</a:t>
                </a:r>
              </a:p>
            </p:txBody>
          </p:sp>
          <p:sp>
            <p:nvSpPr>
              <p:cNvPr id="37" name="TextBox 36"/>
              <p:cNvSpPr txBox="1"/>
              <p:nvPr/>
            </p:nvSpPr>
            <p:spPr>
              <a:xfrm rot="3600000">
                <a:off x="7513647" y="2447682"/>
                <a:ext cx="4945476" cy="517065"/>
              </a:xfrm>
              <a:prstGeom prst="rect">
                <a:avLst/>
              </a:prstGeom>
              <a:noFill/>
            </p:spPr>
            <p:txBody>
              <a:bodyPr wrap="square" rtlCol="0">
                <a:spAutoFit/>
              </a:bodyPr>
              <a:lstStyle/>
              <a:p>
                <a:pPr algn="ctr" defTabSz="457200"/>
                <a:r>
                  <a:rPr lang="en-AU" b="1" dirty="0">
                    <a:solidFill>
                      <a:prstClr val="white">
                        <a:lumMod val="65000"/>
                      </a:prstClr>
                    </a:solidFill>
                  </a:rPr>
                  <a:t>Patient Characteristics</a:t>
                </a:r>
              </a:p>
            </p:txBody>
          </p:sp>
          <p:sp>
            <p:nvSpPr>
              <p:cNvPr id="39" name="TextBox 38"/>
              <p:cNvSpPr txBox="1"/>
              <p:nvPr/>
            </p:nvSpPr>
            <p:spPr>
              <a:xfrm rot="18000000">
                <a:off x="7483832" y="6772435"/>
                <a:ext cx="4945476" cy="517065"/>
              </a:xfrm>
              <a:prstGeom prst="rect">
                <a:avLst/>
              </a:prstGeom>
              <a:noFill/>
            </p:spPr>
            <p:txBody>
              <a:bodyPr wrap="square" rtlCol="0">
                <a:spAutoFit/>
              </a:bodyPr>
              <a:lstStyle/>
              <a:p>
                <a:pPr algn="ctr" defTabSz="457200"/>
                <a:r>
                  <a:rPr lang="en-AU" b="1" dirty="0">
                    <a:solidFill>
                      <a:prstClr val="white">
                        <a:lumMod val="65000"/>
                      </a:prstClr>
                    </a:solidFill>
                  </a:rPr>
                  <a:t>Regulatory Framework</a:t>
                </a:r>
              </a:p>
            </p:txBody>
          </p:sp>
          <p:sp>
            <p:nvSpPr>
              <p:cNvPr id="40" name="TextBox 39"/>
              <p:cNvSpPr txBox="1"/>
              <p:nvPr/>
            </p:nvSpPr>
            <p:spPr>
              <a:xfrm rot="3600000">
                <a:off x="8817" y="6587582"/>
                <a:ext cx="4945476" cy="517065"/>
              </a:xfrm>
              <a:prstGeom prst="rect">
                <a:avLst/>
              </a:prstGeom>
              <a:noFill/>
            </p:spPr>
            <p:txBody>
              <a:bodyPr wrap="square" rtlCol="0">
                <a:spAutoFit/>
              </a:bodyPr>
              <a:lstStyle/>
              <a:p>
                <a:pPr algn="ctr" defTabSz="457200"/>
                <a:r>
                  <a:rPr lang="en-AU" b="1" dirty="0">
                    <a:solidFill>
                      <a:prstClr val="white">
                        <a:lumMod val="65000"/>
                      </a:prstClr>
                    </a:solidFill>
                  </a:rPr>
                  <a:t>Physical Environment</a:t>
                </a:r>
              </a:p>
            </p:txBody>
          </p:sp>
          <p:sp>
            <p:nvSpPr>
              <p:cNvPr id="41" name="TextBox 40"/>
              <p:cNvSpPr txBox="1"/>
              <p:nvPr/>
            </p:nvSpPr>
            <p:spPr>
              <a:xfrm>
                <a:off x="4136135" y="792955"/>
                <a:ext cx="4258374" cy="473976"/>
              </a:xfrm>
              <a:prstGeom prst="rect">
                <a:avLst/>
              </a:prstGeom>
              <a:noFill/>
            </p:spPr>
            <p:txBody>
              <a:bodyPr wrap="square" rtlCol="0">
                <a:spAutoFit/>
              </a:bodyPr>
              <a:lstStyle/>
              <a:p>
                <a:pPr algn="ctr" defTabSz="457200"/>
                <a:r>
                  <a:rPr lang="en-AU" sz="1600" b="1" dirty="0">
                    <a:solidFill>
                      <a:prstClr val="white">
                        <a:lumMod val="65000"/>
                      </a:prstClr>
                    </a:solidFill>
                  </a:rPr>
                  <a:t>Patient – patient </a:t>
                </a:r>
                <a:r>
                  <a:rPr lang="en-AU" sz="1600" b="1" dirty="0">
                    <a:solidFill>
                      <a:prstClr val="white">
                        <a:lumMod val="65000"/>
                      </a:prstClr>
                    </a:solidFill>
                  </a:rPr>
                  <a:t>interaction</a:t>
                </a:r>
                <a:endParaRPr lang="en-AU" sz="1600" b="1" dirty="0">
                  <a:solidFill>
                    <a:prstClr val="white">
                      <a:lumMod val="65000"/>
                    </a:prstClr>
                  </a:solidFill>
                </a:endParaRPr>
              </a:p>
            </p:txBody>
          </p:sp>
          <p:sp>
            <p:nvSpPr>
              <p:cNvPr id="43" name="TextBox 42"/>
              <p:cNvSpPr txBox="1"/>
              <p:nvPr/>
            </p:nvSpPr>
            <p:spPr>
              <a:xfrm>
                <a:off x="4577884" y="1247034"/>
                <a:ext cx="3519303" cy="473976"/>
              </a:xfrm>
              <a:prstGeom prst="rect">
                <a:avLst/>
              </a:prstGeom>
              <a:noFill/>
            </p:spPr>
            <p:txBody>
              <a:bodyPr wrap="square" rtlCol="0">
                <a:spAutoFit/>
              </a:bodyPr>
              <a:lstStyle/>
              <a:p>
                <a:pPr algn="ctr" defTabSz="457200"/>
                <a:r>
                  <a:rPr lang="en-AU" sz="1600" b="1" dirty="0">
                    <a:solidFill>
                      <a:prstClr val="white">
                        <a:lumMod val="65000"/>
                      </a:prstClr>
                    </a:solidFill>
                  </a:rPr>
                  <a:t>Patient </a:t>
                </a:r>
                <a:r>
                  <a:rPr lang="en-AU" sz="1600" b="1" dirty="0">
                    <a:solidFill>
                      <a:prstClr val="white">
                        <a:lumMod val="65000"/>
                      </a:prstClr>
                    </a:solidFill>
                  </a:rPr>
                  <a:t>Modifiers</a:t>
                </a:r>
                <a:endParaRPr lang="en-AU" sz="1600" b="1" dirty="0">
                  <a:solidFill>
                    <a:prstClr val="white">
                      <a:lumMod val="65000"/>
                    </a:prstClr>
                  </a:solidFill>
                </a:endParaRPr>
              </a:p>
            </p:txBody>
          </p:sp>
          <p:sp>
            <p:nvSpPr>
              <p:cNvPr id="44" name="Isosceles Triangle 43"/>
              <p:cNvSpPr/>
              <p:nvPr/>
            </p:nvSpPr>
            <p:spPr>
              <a:xfrm flipV="1">
                <a:off x="4672608" y="1848272"/>
                <a:ext cx="3245926" cy="2934354"/>
              </a:xfrm>
              <a:prstGeom prst="triangle">
                <a:avLst/>
              </a:prstGeom>
              <a:solidFill>
                <a:srgbClr val="818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sp>
            <p:nvSpPr>
              <p:cNvPr id="45" name="TextBox 44"/>
              <p:cNvSpPr txBox="1"/>
              <p:nvPr/>
            </p:nvSpPr>
            <p:spPr>
              <a:xfrm>
                <a:off x="4975899" y="2175140"/>
                <a:ext cx="2723271" cy="473976"/>
              </a:xfrm>
              <a:prstGeom prst="rect">
                <a:avLst/>
              </a:prstGeom>
              <a:noFill/>
            </p:spPr>
            <p:txBody>
              <a:bodyPr wrap="square" rtlCol="0">
                <a:spAutoFit/>
              </a:bodyPr>
              <a:lstStyle/>
              <a:p>
                <a:pPr algn="ctr" defTabSz="457200"/>
                <a:r>
                  <a:rPr lang="en-AU" sz="1600" b="1" dirty="0">
                    <a:solidFill>
                      <a:prstClr val="white">
                        <a:lumMod val="65000"/>
                      </a:prstClr>
                    </a:solidFill>
                  </a:rPr>
                  <a:t>Staff </a:t>
                </a:r>
                <a:r>
                  <a:rPr lang="en-AU" sz="1600" b="1" dirty="0">
                    <a:solidFill>
                      <a:prstClr val="white">
                        <a:lumMod val="65000"/>
                      </a:prstClr>
                    </a:solidFill>
                  </a:rPr>
                  <a:t>Modifiers</a:t>
                </a:r>
                <a:endParaRPr lang="en-AU" sz="1600" dirty="0">
                  <a:solidFill>
                    <a:prstClr val="white">
                      <a:lumMod val="65000"/>
                    </a:prstClr>
                  </a:solidFill>
                </a:endParaRPr>
              </a:p>
            </p:txBody>
          </p:sp>
          <p:sp>
            <p:nvSpPr>
              <p:cNvPr id="53" name="Isosceles Triangle 52"/>
              <p:cNvSpPr/>
              <p:nvPr/>
            </p:nvSpPr>
            <p:spPr>
              <a:xfrm flipV="1">
                <a:off x="5202632" y="2743075"/>
                <a:ext cx="2269807" cy="2051932"/>
              </a:xfrm>
              <a:prstGeom prst="triangle">
                <a:avLst/>
              </a:prstGeom>
              <a:solidFill>
                <a:srgbClr val="A7A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sp>
            <p:nvSpPr>
              <p:cNvPr id="46" name="TextBox 45"/>
              <p:cNvSpPr txBox="1"/>
              <p:nvPr/>
            </p:nvSpPr>
            <p:spPr>
              <a:xfrm>
                <a:off x="5318539" y="3082441"/>
                <a:ext cx="1943232" cy="473976"/>
              </a:xfrm>
              <a:prstGeom prst="rect">
                <a:avLst/>
              </a:prstGeom>
              <a:noFill/>
            </p:spPr>
            <p:txBody>
              <a:bodyPr wrap="square" rtlCol="0">
                <a:spAutoFit/>
              </a:bodyPr>
              <a:lstStyle/>
              <a:p>
                <a:pPr algn="ctr" defTabSz="457200"/>
                <a:r>
                  <a:rPr lang="en-AU" sz="1600" b="1" dirty="0">
                    <a:solidFill>
                      <a:prstClr val="white">
                        <a:lumMod val="50000"/>
                      </a:prstClr>
                    </a:solidFill>
                  </a:rPr>
                  <a:t>Flashpoints</a:t>
                </a:r>
                <a:endParaRPr lang="en-AU" sz="1600" b="1" dirty="0">
                  <a:solidFill>
                    <a:prstClr val="white">
                      <a:lumMod val="50000"/>
                    </a:prstClr>
                  </a:solidFill>
                </a:endParaRPr>
              </a:p>
            </p:txBody>
          </p:sp>
          <p:sp>
            <p:nvSpPr>
              <p:cNvPr id="54" name="Isosceles Triangle 53"/>
              <p:cNvSpPr/>
              <p:nvPr/>
            </p:nvSpPr>
            <p:spPr>
              <a:xfrm rot="3600000" flipV="1">
                <a:off x="5833031" y="1844968"/>
                <a:ext cx="4556042" cy="3927622"/>
              </a:xfrm>
              <a:prstGeom prst="triangle">
                <a:avLst/>
              </a:prstGeom>
              <a:solidFill>
                <a:srgbClr val="5800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sp>
            <p:nvSpPr>
              <p:cNvPr id="56" name="TextBox 55"/>
              <p:cNvSpPr txBox="1"/>
              <p:nvPr/>
            </p:nvSpPr>
            <p:spPr>
              <a:xfrm rot="3600000">
                <a:off x="7567038" y="2579221"/>
                <a:ext cx="3861352" cy="818685"/>
              </a:xfrm>
              <a:prstGeom prst="rect">
                <a:avLst/>
              </a:prstGeom>
              <a:noFill/>
            </p:spPr>
            <p:txBody>
              <a:bodyPr wrap="square" rtlCol="0">
                <a:spAutoFit/>
              </a:bodyPr>
              <a:lstStyle/>
              <a:p>
                <a:pPr algn="ctr" defTabSz="457200"/>
                <a:r>
                  <a:rPr lang="en-AU" sz="1600" b="1" dirty="0">
                    <a:solidFill>
                      <a:prstClr val="white">
                        <a:lumMod val="65000"/>
                      </a:prstClr>
                    </a:solidFill>
                  </a:rPr>
                  <a:t>Symptoms &amp; demography</a:t>
                </a:r>
              </a:p>
              <a:p>
                <a:pPr algn="ctr" defTabSz="457200"/>
                <a:endParaRPr lang="en-AU" sz="1600" dirty="0">
                  <a:solidFill>
                    <a:prstClr val="white">
                      <a:lumMod val="65000"/>
                    </a:prstClr>
                  </a:solidFill>
                </a:endParaRPr>
              </a:p>
            </p:txBody>
          </p:sp>
          <p:sp>
            <p:nvSpPr>
              <p:cNvPr id="58" name="Isosceles Triangle 57"/>
              <p:cNvSpPr/>
              <p:nvPr/>
            </p:nvSpPr>
            <p:spPr>
              <a:xfrm rot="3600000" flipV="1">
                <a:off x="5877798" y="2661480"/>
                <a:ext cx="3245926" cy="2994347"/>
              </a:xfrm>
              <a:prstGeom prst="triangle">
                <a:avLst/>
              </a:prstGeom>
              <a:solidFill>
                <a:srgbClr val="9E1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sp>
            <p:nvSpPr>
              <p:cNvPr id="59" name="TextBox 58"/>
              <p:cNvSpPr txBox="1"/>
              <p:nvPr/>
            </p:nvSpPr>
            <p:spPr>
              <a:xfrm rot="3600000">
                <a:off x="7124708" y="3361787"/>
                <a:ext cx="2723271" cy="473976"/>
              </a:xfrm>
              <a:prstGeom prst="rect">
                <a:avLst/>
              </a:prstGeom>
              <a:noFill/>
            </p:spPr>
            <p:txBody>
              <a:bodyPr wrap="square" rtlCol="0">
                <a:spAutoFit/>
              </a:bodyPr>
              <a:lstStyle/>
              <a:p>
                <a:pPr algn="ctr" defTabSz="457200"/>
                <a:r>
                  <a:rPr lang="en-AU" sz="1600" b="1" dirty="0">
                    <a:solidFill>
                      <a:prstClr val="white">
                        <a:lumMod val="65000"/>
                      </a:prstClr>
                    </a:solidFill>
                  </a:rPr>
                  <a:t>Staff </a:t>
                </a:r>
                <a:r>
                  <a:rPr lang="en-AU" sz="1600" b="1" dirty="0">
                    <a:solidFill>
                      <a:prstClr val="white">
                        <a:lumMod val="65000"/>
                      </a:prstClr>
                    </a:solidFill>
                  </a:rPr>
                  <a:t>Modifiers</a:t>
                </a:r>
                <a:endParaRPr lang="en-AU" sz="1600" b="1" dirty="0">
                  <a:solidFill>
                    <a:prstClr val="white">
                      <a:lumMod val="65000"/>
                    </a:prstClr>
                  </a:solidFill>
                </a:endParaRPr>
              </a:p>
            </p:txBody>
          </p:sp>
          <p:sp>
            <p:nvSpPr>
              <p:cNvPr id="60" name="Isosceles Triangle 59"/>
              <p:cNvSpPr/>
              <p:nvPr/>
            </p:nvSpPr>
            <p:spPr>
              <a:xfrm rot="3600000" flipV="1">
                <a:off x="6042180" y="3326257"/>
                <a:ext cx="2269807" cy="2051932"/>
              </a:xfrm>
              <a:prstGeom prst="triangle">
                <a:avLst/>
              </a:prstGeom>
              <a:solidFill>
                <a:srgbClr val="C98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sp>
            <p:nvSpPr>
              <p:cNvPr id="61" name="TextBox 60"/>
              <p:cNvSpPr txBox="1"/>
              <p:nvPr/>
            </p:nvSpPr>
            <p:spPr>
              <a:xfrm rot="3600000">
                <a:off x="6575278" y="3712315"/>
                <a:ext cx="1943232" cy="818685"/>
              </a:xfrm>
              <a:prstGeom prst="rect">
                <a:avLst/>
              </a:prstGeom>
              <a:noFill/>
            </p:spPr>
            <p:txBody>
              <a:bodyPr wrap="square" rtlCol="0">
                <a:spAutoFit/>
              </a:bodyPr>
              <a:lstStyle/>
              <a:p>
                <a:pPr algn="ctr" defTabSz="457200"/>
                <a:r>
                  <a:rPr lang="en-AU" sz="1600" b="1" dirty="0">
                    <a:solidFill>
                      <a:prstClr val="white">
                        <a:lumMod val="50000"/>
                      </a:prstClr>
                    </a:solidFill>
                  </a:rPr>
                  <a:t>Flashpoints</a:t>
                </a:r>
              </a:p>
              <a:p>
                <a:pPr algn="ctr" defTabSz="457200"/>
                <a:endParaRPr lang="en-AU" sz="1600" dirty="0">
                  <a:solidFill>
                    <a:prstClr val="white">
                      <a:lumMod val="50000"/>
                    </a:prstClr>
                  </a:solidFill>
                </a:endParaRPr>
              </a:p>
            </p:txBody>
          </p:sp>
          <p:sp>
            <p:nvSpPr>
              <p:cNvPr id="62" name="Isosceles Triangle 61"/>
              <p:cNvSpPr/>
              <p:nvPr/>
            </p:nvSpPr>
            <p:spPr>
              <a:xfrm rot="18000000" flipH="1" flipV="1">
                <a:off x="2213482" y="3445003"/>
                <a:ext cx="4556042" cy="727549"/>
              </a:xfrm>
              <a:prstGeom prst="triangle">
                <a:avLst/>
              </a:prstGeom>
              <a:noFill/>
            </p:spPr>
            <p:txBody>
              <a:bodyPr wrap="square" rtlCol="0">
                <a:spAutoFit/>
              </a:bodyPr>
              <a:lstStyle/>
              <a:p>
                <a:pPr algn="ctr" defTabSz="457200"/>
                <a:endParaRPr lang="en-AU" sz="1100">
                  <a:solidFill>
                    <a:prstClr val="white"/>
                  </a:solidFill>
                </a:endParaRPr>
              </a:p>
            </p:txBody>
          </p:sp>
          <p:sp>
            <p:nvSpPr>
              <p:cNvPr id="65" name="Isosceles Triangle 64"/>
              <p:cNvSpPr/>
              <p:nvPr/>
            </p:nvSpPr>
            <p:spPr>
              <a:xfrm rot="18000000" flipH="1" flipV="1">
                <a:off x="3415822" y="2652029"/>
                <a:ext cx="3245926" cy="2934354"/>
              </a:xfrm>
              <a:prstGeom prst="triangle">
                <a:avLst/>
              </a:prstGeom>
              <a:solidFill>
                <a:srgbClr val="80D1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sp>
            <p:nvSpPr>
              <p:cNvPr id="67" name="Isosceles Triangle 66"/>
              <p:cNvSpPr/>
              <p:nvPr/>
            </p:nvSpPr>
            <p:spPr>
              <a:xfrm rot="18000000" flipH="1" flipV="1">
                <a:off x="4345597" y="3358915"/>
                <a:ext cx="2269807" cy="2051932"/>
              </a:xfrm>
              <a:prstGeom prst="triangle">
                <a:avLst/>
              </a:prstGeom>
              <a:solidFill>
                <a:srgbClr val="BCE7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sp>
            <p:nvSpPr>
              <p:cNvPr id="68" name="TextBox 67"/>
              <p:cNvSpPr txBox="1"/>
              <p:nvPr/>
            </p:nvSpPr>
            <p:spPr>
              <a:xfrm rot="18000000" flipH="1">
                <a:off x="4205028" y="3837201"/>
                <a:ext cx="1624617" cy="473976"/>
              </a:xfrm>
              <a:prstGeom prst="rect">
                <a:avLst/>
              </a:prstGeom>
              <a:noFill/>
            </p:spPr>
            <p:txBody>
              <a:bodyPr wrap="square" rtlCol="0">
                <a:spAutoFit/>
              </a:bodyPr>
              <a:lstStyle/>
              <a:p>
                <a:pPr algn="ctr" defTabSz="457200"/>
                <a:r>
                  <a:rPr lang="en-AU" sz="1600" b="1" dirty="0">
                    <a:solidFill>
                      <a:prstClr val="white">
                        <a:lumMod val="50000"/>
                      </a:prstClr>
                    </a:solidFill>
                  </a:rPr>
                  <a:t>Flashpoints</a:t>
                </a:r>
                <a:endParaRPr lang="en-AU" sz="1600" dirty="0">
                  <a:solidFill>
                    <a:prstClr val="white">
                      <a:lumMod val="50000"/>
                    </a:prstClr>
                  </a:solidFill>
                </a:endParaRPr>
              </a:p>
            </p:txBody>
          </p:sp>
          <p:sp>
            <p:nvSpPr>
              <p:cNvPr id="66" name="TextBox 65"/>
              <p:cNvSpPr txBox="1"/>
              <p:nvPr/>
            </p:nvSpPr>
            <p:spPr>
              <a:xfrm rot="18000000" flipH="1">
                <a:off x="2774500" y="3433285"/>
                <a:ext cx="2723271" cy="473976"/>
              </a:xfrm>
              <a:prstGeom prst="rect">
                <a:avLst/>
              </a:prstGeom>
              <a:noFill/>
            </p:spPr>
            <p:txBody>
              <a:bodyPr wrap="square" rtlCol="0">
                <a:spAutoFit/>
              </a:bodyPr>
              <a:lstStyle/>
              <a:p>
                <a:pPr algn="ctr" defTabSz="457200"/>
                <a:r>
                  <a:rPr lang="en-AU" sz="1600" b="1" dirty="0">
                    <a:solidFill>
                      <a:prstClr val="white">
                        <a:lumMod val="65000"/>
                      </a:prstClr>
                    </a:solidFill>
                  </a:rPr>
                  <a:t>Staff </a:t>
                </a:r>
                <a:r>
                  <a:rPr lang="en-AU" sz="1600" b="1" dirty="0">
                    <a:solidFill>
                      <a:prstClr val="white">
                        <a:lumMod val="65000"/>
                      </a:prstClr>
                    </a:solidFill>
                  </a:rPr>
                  <a:t>Modifiers</a:t>
                </a:r>
                <a:endParaRPr lang="en-AU" sz="1600" b="1" dirty="0">
                  <a:solidFill>
                    <a:prstClr val="white">
                      <a:lumMod val="65000"/>
                    </a:prstClr>
                  </a:solidFill>
                </a:endParaRPr>
              </a:p>
            </p:txBody>
          </p:sp>
          <p:sp>
            <p:nvSpPr>
              <p:cNvPr id="64" name="TextBox 63"/>
              <p:cNvSpPr txBox="1"/>
              <p:nvPr/>
            </p:nvSpPr>
            <p:spPr>
              <a:xfrm rot="18000000" flipH="1">
                <a:off x="924806" y="2734579"/>
                <a:ext cx="4252043" cy="473976"/>
              </a:xfrm>
              <a:prstGeom prst="rect">
                <a:avLst/>
              </a:prstGeom>
              <a:noFill/>
            </p:spPr>
            <p:txBody>
              <a:bodyPr wrap="square" rtlCol="0">
                <a:spAutoFit/>
              </a:bodyPr>
              <a:lstStyle/>
              <a:p>
                <a:pPr algn="ctr" defTabSz="457200"/>
                <a:r>
                  <a:rPr lang="en-AU" sz="1600" b="1" dirty="0">
                    <a:solidFill>
                      <a:prstClr val="white">
                        <a:lumMod val="65000"/>
                      </a:prstClr>
                    </a:solidFill>
                  </a:rPr>
                  <a:t>Stressors</a:t>
                </a:r>
                <a:endParaRPr lang="en-AU" sz="1600" b="1" dirty="0">
                  <a:solidFill>
                    <a:prstClr val="white">
                      <a:lumMod val="65000"/>
                    </a:prstClr>
                  </a:solidFill>
                </a:endParaRPr>
              </a:p>
            </p:txBody>
          </p:sp>
          <p:sp>
            <p:nvSpPr>
              <p:cNvPr id="74" name="Isosceles Triangle 73"/>
              <p:cNvSpPr/>
              <p:nvPr/>
            </p:nvSpPr>
            <p:spPr>
              <a:xfrm rot="3600000" flipH="1">
                <a:off x="6939035" y="3976048"/>
                <a:ext cx="4634632" cy="3927622"/>
              </a:xfrm>
              <a:prstGeom prst="triangle">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sp>
            <p:nvSpPr>
              <p:cNvPr id="76" name="Isosceles Triangle 75"/>
              <p:cNvSpPr/>
              <p:nvPr/>
            </p:nvSpPr>
            <p:spPr>
              <a:xfrm rot="3600000" flipH="1">
                <a:off x="6859932" y="4176395"/>
                <a:ext cx="3245926" cy="2934354"/>
              </a:xfrm>
              <a:prstGeom prst="triangle">
                <a:avLst/>
              </a:prstGeom>
              <a:solidFill>
                <a:srgbClr val="FF61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sp>
            <p:nvSpPr>
              <p:cNvPr id="77" name="Isosceles Triangle 76"/>
              <p:cNvSpPr/>
              <p:nvPr/>
            </p:nvSpPr>
            <p:spPr>
              <a:xfrm rot="3600000" flipH="1">
                <a:off x="6690252" y="4391115"/>
                <a:ext cx="2269807" cy="2051932"/>
              </a:xfrm>
              <a:prstGeom prst="triangle">
                <a:avLst/>
              </a:prstGeom>
              <a:solidFill>
                <a:srgbClr val="FF9B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sp>
            <p:nvSpPr>
              <p:cNvPr id="78" name="TextBox 77"/>
              <p:cNvSpPr txBox="1"/>
              <p:nvPr/>
            </p:nvSpPr>
            <p:spPr>
              <a:xfrm rot="18000000" flipH="1">
                <a:off x="6810053" y="5406584"/>
                <a:ext cx="1784588" cy="473976"/>
              </a:xfrm>
              <a:prstGeom prst="rect">
                <a:avLst/>
              </a:prstGeom>
              <a:noFill/>
            </p:spPr>
            <p:txBody>
              <a:bodyPr wrap="square" rtlCol="0">
                <a:spAutoFit/>
              </a:bodyPr>
              <a:lstStyle/>
              <a:p>
                <a:pPr algn="ctr" defTabSz="457200"/>
                <a:r>
                  <a:rPr lang="en-AU" sz="1600" b="1" dirty="0">
                    <a:solidFill>
                      <a:prstClr val="white">
                        <a:lumMod val="50000"/>
                      </a:prstClr>
                    </a:solidFill>
                  </a:rPr>
                  <a:t>Flashpoints</a:t>
                </a:r>
                <a:endParaRPr lang="en-AU" sz="1600" dirty="0">
                  <a:solidFill>
                    <a:prstClr val="white">
                      <a:lumMod val="50000"/>
                    </a:prstClr>
                  </a:solidFill>
                </a:endParaRPr>
              </a:p>
            </p:txBody>
          </p:sp>
          <p:sp>
            <p:nvSpPr>
              <p:cNvPr id="79" name="TextBox 78"/>
              <p:cNvSpPr txBox="1"/>
              <p:nvPr/>
            </p:nvSpPr>
            <p:spPr>
              <a:xfrm rot="18000000" flipH="1">
                <a:off x="7132099" y="5899228"/>
                <a:ext cx="2717683" cy="473976"/>
              </a:xfrm>
              <a:prstGeom prst="rect">
                <a:avLst/>
              </a:prstGeom>
              <a:noFill/>
            </p:spPr>
            <p:txBody>
              <a:bodyPr wrap="square" rtlCol="0">
                <a:spAutoFit/>
              </a:bodyPr>
              <a:lstStyle/>
              <a:p>
                <a:pPr algn="ctr" defTabSz="457200"/>
                <a:r>
                  <a:rPr lang="en-AU" sz="1600" b="1" dirty="0">
                    <a:solidFill>
                      <a:prstClr val="white">
                        <a:lumMod val="65000"/>
                      </a:prstClr>
                    </a:solidFill>
                  </a:rPr>
                  <a:t>Staff </a:t>
                </a:r>
                <a:r>
                  <a:rPr lang="en-AU" sz="1600" b="1" dirty="0">
                    <a:solidFill>
                      <a:prstClr val="white">
                        <a:lumMod val="65000"/>
                      </a:prstClr>
                    </a:solidFill>
                  </a:rPr>
                  <a:t>Modifiers</a:t>
                </a:r>
                <a:endParaRPr lang="en-AU" sz="1600" b="1" dirty="0">
                  <a:solidFill>
                    <a:prstClr val="white">
                      <a:lumMod val="65000"/>
                    </a:prstClr>
                  </a:solidFill>
                </a:endParaRPr>
              </a:p>
            </p:txBody>
          </p:sp>
          <p:sp>
            <p:nvSpPr>
              <p:cNvPr id="80" name="TextBox 79"/>
              <p:cNvSpPr txBox="1"/>
              <p:nvPr/>
            </p:nvSpPr>
            <p:spPr>
              <a:xfrm rot="18000000" flipH="1">
                <a:off x="7506260" y="6429256"/>
                <a:ext cx="4112722" cy="473976"/>
              </a:xfrm>
              <a:prstGeom prst="rect">
                <a:avLst/>
              </a:prstGeom>
              <a:noFill/>
            </p:spPr>
            <p:txBody>
              <a:bodyPr wrap="square" rtlCol="0">
                <a:spAutoFit/>
              </a:bodyPr>
              <a:lstStyle/>
              <a:p>
                <a:pPr algn="ctr" defTabSz="457200"/>
                <a:r>
                  <a:rPr lang="en-AU" sz="1600" b="1" dirty="0">
                    <a:solidFill>
                      <a:prstClr val="white">
                        <a:lumMod val="65000"/>
                      </a:prstClr>
                    </a:solidFill>
                  </a:rPr>
                  <a:t>External </a:t>
                </a:r>
                <a:r>
                  <a:rPr lang="en-AU" sz="1600" b="1" dirty="0">
                    <a:solidFill>
                      <a:prstClr val="white">
                        <a:lumMod val="65000"/>
                      </a:prstClr>
                    </a:solidFill>
                  </a:rPr>
                  <a:t>Structure</a:t>
                </a:r>
                <a:endParaRPr lang="en-AU" sz="1600" dirty="0">
                  <a:solidFill>
                    <a:prstClr val="white">
                      <a:lumMod val="65000"/>
                    </a:prstClr>
                  </a:solidFill>
                </a:endParaRPr>
              </a:p>
            </p:txBody>
          </p:sp>
          <p:sp>
            <p:nvSpPr>
              <p:cNvPr id="82" name="TextBox 81"/>
              <p:cNvSpPr txBox="1"/>
              <p:nvPr/>
            </p:nvSpPr>
            <p:spPr>
              <a:xfrm>
                <a:off x="4330402" y="8330339"/>
                <a:ext cx="3950439" cy="473976"/>
              </a:xfrm>
              <a:prstGeom prst="rect">
                <a:avLst/>
              </a:prstGeom>
              <a:noFill/>
            </p:spPr>
            <p:txBody>
              <a:bodyPr wrap="square" rtlCol="0">
                <a:spAutoFit/>
              </a:bodyPr>
              <a:lstStyle/>
              <a:p>
                <a:pPr algn="ctr" defTabSz="457200"/>
                <a:r>
                  <a:rPr lang="en-AU" sz="1600" b="1" dirty="0">
                    <a:solidFill>
                      <a:prstClr val="white">
                        <a:lumMod val="65000"/>
                      </a:prstClr>
                    </a:solidFill>
                  </a:rPr>
                  <a:t>Internal </a:t>
                </a:r>
                <a:r>
                  <a:rPr lang="en-AU" sz="1600" b="1" dirty="0">
                    <a:solidFill>
                      <a:prstClr val="white">
                        <a:lumMod val="65000"/>
                      </a:prstClr>
                    </a:solidFill>
                  </a:rPr>
                  <a:t>Structure</a:t>
                </a:r>
                <a:endParaRPr lang="en-AU" sz="1600" dirty="0">
                  <a:solidFill>
                    <a:prstClr val="white">
                      <a:lumMod val="65000"/>
                    </a:prstClr>
                  </a:solidFill>
                </a:endParaRPr>
              </a:p>
            </p:txBody>
          </p:sp>
          <p:sp>
            <p:nvSpPr>
              <p:cNvPr id="84" name="TextBox 83"/>
              <p:cNvSpPr txBox="1"/>
              <p:nvPr/>
            </p:nvSpPr>
            <p:spPr>
              <a:xfrm>
                <a:off x="4973671" y="7084809"/>
                <a:ext cx="2723271" cy="473976"/>
              </a:xfrm>
              <a:prstGeom prst="rect">
                <a:avLst/>
              </a:prstGeom>
              <a:noFill/>
            </p:spPr>
            <p:txBody>
              <a:bodyPr wrap="square" rtlCol="0">
                <a:spAutoFit/>
              </a:bodyPr>
              <a:lstStyle/>
              <a:p>
                <a:pPr algn="ctr" defTabSz="457200"/>
                <a:r>
                  <a:rPr lang="en-AU" sz="1600" b="1" dirty="0">
                    <a:solidFill>
                      <a:prstClr val="white">
                        <a:lumMod val="65000"/>
                      </a:prstClr>
                    </a:solidFill>
                  </a:rPr>
                  <a:t>Staff </a:t>
                </a:r>
                <a:r>
                  <a:rPr lang="en-AU" sz="1600" b="1" dirty="0">
                    <a:solidFill>
                      <a:prstClr val="white">
                        <a:lumMod val="65000"/>
                      </a:prstClr>
                    </a:solidFill>
                  </a:rPr>
                  <a:t>Modifiers</a:t>
                </a:r>
                <a:endParaRPr lang="en-AU" sz="1600" b="1" dirty="0">
                  <a:solidFill>
                    <a:prstClr val="white">
                      <a:lumMod val="65000"/>
                    </a:prstClr>
                  </a:solidFill>
                </a:endParaRPr>
              </a:p>
            </p:txBody>
          </p:sp>
          <p:sp>
            <p:nvSpPr>
              <p:cNvPr id="85" name="Isosceles Triangle 84"/>
              <p:cNvSpPr/>
              <p:nvPr/>
            </p:nvSpPr>
            <p:spPr>
              <a:xfrm>
                <a:off x="5146801" y="4728592"/>
                <a:ext cx="2334119" cy="2184328"/>
              </a:xfrm>
              <a:prstGeom prst="triangle">
                <a:avLst/>
              </a:prstGeom>
              <a:solidFill>
                <a:srgbClr val="FFAF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sp>
            <p:nvSpPr>
              <p:cNvPr id="83" name="TextBox 82"/>
              <p:cNvSpPr txBox="1"/>
              <p:nvPr/>
            </p:nvSpPr>
            <p:spPr>
              <a:xfrm>
                <a:off x="5284106" y="5970432"/>
                <a:ext cx="2059893" cy="473976"/>
              </a:xfrm>
              <a:prstGeom prst="rect">
                <a:avLst/>
              </a:prstGeom>
              <a:noFill/>
            </p:spPr>
            <p:txBody>
              <a:bodyPr wrap="square" rtlCol="0">
                <a:spAutoFit/>
              </a:bodyPr>
              <a:lstStyle/>
              <a:p>
                <a:pPr algn="ctr" defTabSz="457200"/>
                <a:r>
                  <a:rPr lang="en-AU" sz="1600" b="1" dirty="0">
                    <a:solidFill>
                      <a:prstClr val="white">
                        <a:lumMod val="50000"/>
                      </a:prstClr>
                    </a:solidFill>
                  </a:rPr>
                  <a:t>Flashpoints</a:t>
                </a:r>
                <a:endParaRPr lang="en-AU" sz="1600" b="1" dirty="0">
                  <a:solidFill>
                    <a:prstClr val="white">
                      <a:lumMod val="50000"/>
                    </a:prstClr>
                  </a:solidFill>
                </a:endParaRPr>
              </a:p>
            </p:txBody>
          </p:sp>
          <p:sp>
            <p:nvSpPr>
              <p:cNvPr id="86" name="Isosceles Triangle 85"/>
              <p:cNvSpPr/>
              <p:nvPr/>
            </p:nvSpPr>
            <p:spPr>
              <a:xfrm rot="18000000">
                <a:off x="1023330" y="3950408"/>
                <a:ext cx="4556042" cy="3927622"/>
              </a:xfrm>
              <a:prstGeom prst="triangle">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sp>
            <p:nvSpPr>
              <p:cNvPr id="88" name="TextBox 87"/>
              <p:cNvSpPr txBox="1"/>
              <p:nvPr/>
            </p:nvSpPr>
            <p:spPr>
              <a:xfrm rot="3600000">
                <a:off x="1256509" y="6389104"/>
                <a:ext cx="3952807" cy="473976"/>
              </a:xfrm>
              <a:prstGeom prst="rect">
                <a:avLst/>
              </a:prstGeom>
              <a:noFill/>
            </p:spPr>
            <p:txBody>
              <a:bodyPr wrap="square" rtlCol="0">
                <a:spAutoFit/>
              </a:bodyPr>
              <a:lstStyle/>
              <a:p>
                <a:pPr algn="ctr" defTabSz="457200"/>
                <a:r>
                  <a:rPr lang="en-AU" sz="1600" b="1" dirty="0">
                    <a:solidFill>
                      <a:prstClr val="white">
                        <a:lumMod val="65000"/>
                      </a:prstClr>
                    </a:solidFill>
                  </a:rPr>
                  <a:t>Features</a:t>
                </a:r>
                <a:endParaRPr lang="en-AU" sz="1600" b="1" dirty="0">
                  <a:solidFill>
                    <a:prstClr val="white">
                      <a:lumMod val="65000"/>
                    </a:prstClr>
                  </a:solidFill>
                </a:endParaRPr>
              </a:p>
            </p:txBody>
          </p:sp>
          <p:sp>
            <p:nvSpPr>
              <p:cNvPr id="89" name="Isosceles Triangle 88"/>
              <p:cNvSpPr/>
              <p:nvPr/>
            </p:nvSpPr>
            <p:spPr>
              <a:xfrm rot="18000000">
                <a:off x="2407710" y="4170389"/>
                <a:ext cx="3245926" cy="2934354"/>
              </a:xfrm>
              <a:prstGeom prst="triangl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sp>
            <p:nvSpPr>
              <p:cNvPr id="90" name="TextBox 89"/>
              <p:cNvSpPr txBox="1"/>
              <p:nvPr/>
            </p:nvSpPr>
            <p:spPr>
              <a:xfrm rot="3600000">
                <a:off x="2710308" y="5976793"/>
                <a:ext cx="2723271" cy="473976"/>
              </a:xfrm>
              <a:prstGeom prst="rect">
                <a:avLst/>
              </a:prstGeom>
              <a:noFill/>
            </p:spPr>
            <p:txBody>
              <a:bodyPr wrap="square" rtlCol="0">
                <a:spAutoFit/>
              </a:bodyPr>
              <a:lstStyle/>
              <a:p>
                <a:pPr algn="ctr" defTabSz="457200"/>
                <a:r>
                  <a:rPr lang="en-AU" sz="1600" b="1" dirty="0">
                    <a:solidFill>
                      <a:prstClr val="white">
                        <a:lumMod val="65000"/>
                      </a:prstClr>
                    </a:solidFill>
                  </a:rPr>
                  <a:t>Staff </a:t>
                </a:r>
                <a:r>
                  <a:rPr lang="en-AU" sz="1600" b="1" dirty="0">
                    <a:solidFill>
                      <a:prstClr val="white">
                        <a:lumMod val="65000"/>
                      </a:prstClr>
                    </a:solidFill>
                  </a:rPr>
                  <a:t>Modifiers</a:t>
                </a:r>
                <a:endParaRPr lang="en-AU" sz="1600" b="1" dirty="0">
                  <a:solidFill>
                    <a:prstClr val="white">
                      <a:lumMod val="65000"/>
                    </a:prstClr>
                  </a:solidFill>
                </a:endParaRPr>
              </a:p>
            </p:txBody>
          </p:sp>
          <p:sp>
            <p:nvSpPr>
              <p:cNvPr id="91" name="Isosceles Triangle 90"/>
              <p:cNvSpPr/>
              <p:nvPr/>
            </p:nvSpPr>
            <p:spPr>
              <a:xfrm rot="18000000">
                <a:off x="3521900" y="4406377"/>
                <a:ext cx="2269807" cy="2051932"/>
              </a:xfrm>
              <a:prstGeom prst="triangle">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sp>
            <p:nvSpPr>
              <p:cNvPr id="92" name="TextBox 91"/>
              <p:cNvSpPr txBox="1"/>
              <p:nvPr/>
            </p:nvSpPr>
            <p:spPr>
              <a:xfrm rot="3600000">
                <a:off x="3890792" y="5294175"/>
                <a:ext cx="1943232" cy="818685"/>
              </a:xfrm>
              <a:prstGeom prst="rect">
                <a:avLst/>
              </a:prstGeom>
              <a:noFill/>
            </p:spPr>
            <p:txBody>
              <a:bodyPr wrap="square" rtlCol="0">
                <a:spAutoFit/>
              </a:bodyPr>
              <a:lstStyle/>
              <a:p>
                <a:pPr algn="ctr" defTabSz="457200"/>
                <a:r>
                  <a:rPr lang="en-AU" sz="1600" b="1" dirty="0">
                    <a:solidFill>
                      <a:prstClr val="white">
                        <a:lumMod val="50000"/>
                      </a:prstClr>
                    </a:solidFill>
                  </a:rPr>
                  <a:t>Flashpoints</a:t>
                </a:r>
              </a:p>
              <a:p>
                <a:pPr algn="ctr" defTabSz="457200"/>
                <a:endParaRPr lang="en-AU" sz="1600" dirty="0">
                  <a:solidFill>
                    <a:prstClr val="white">
                      <a:lumMod val="50000"/>
                    </a:prstClr>
                  </a:solidFill>
                </a:endParaRPr>
              </a:p>
            </p:txBody>
          </p:sp>
          <p:grpSp>
            <p:nvGrpSpPr>
              <p:cNvPr id="19" name="Group 18"/>
              <p:cNvGrpSpPr/>
              <p:nvPr/>
            </p:nvGrpSpPr>
            <p:grpSpPr>
              <a:xfrm>
                <a:off x="1144218" y="-605646"/>
                <a:ext cx="10296000" cy="10800000"/>
                <a:chOff x="1144217" y="-605646"/>
                <a:chExt cx="10296000" cy="10800000"/>
              </a:xfrm>
            </p:grpSpPr>
            <p:cxnSp>
              <p:nvCxnSpPr>
                <p:cNvPr id="12" name="Straight Connector 11"/>
                <p:cNvCxnSpPr>
                  <a:stCxn id="8" idx="2"/>
                </p:cNvCxnSpPr>
                <p:nvPr/>
              </p:nvCxnSpPr>
              <p:spPr>
                <a:xfrm flipV="1">
                  <a:off x="1144217" y="4873873"/>
                  <a:ext cx="10296000" cy="0"/>
                </a:xfrm>
                <a:prstGeom prst="line">
                  <a:avLst/>
                </a:prstGeom>
                <a:ln w="152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8000000" flipV="1">
                  <a:off x="1085995" y="4852892"/>
                  <a:ext cx="10368000" cy="0"/>
                </a:xfrm>
                <a:prstGeom prst="line">
                  <a:avLst/>
                </a:prstGeom>
                <a:ln w="152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3600000" flipH="1" flipV="1">
                  <a:off x="892217" y="4794354"/>
                  <a:ext cx="10800000" cy="0"/>
                </a:xfrm>
                <a:prstGeom prst="line">
                  <a:avLst/>
                </a:prstGeom>
                <a:ln w="152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7" name="Hexagon 46"/>
              <p:cNvSpPr/>
              <p:nvPr/>
            </p:nvSpPr>
            <p:spPr>
              <a:xfrm>
                <a:off x="5386659" y="4076638"/>
                <a:ext cx="1764923" cy="1620000"/>
              </a:xfrm>
              <a:prstGeom prst="hexagon">
                <a:avLst/>
              </a:prstGeom>
              <a:solidFill>
                <a:schemeClr val="bg1"/>
              </a:solidFill>
              <a:ln>
                <a:solidFill>
                  <a:schemeClr val="bg1"/>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grpSp>
        <p:sp>
          <p:nvSpPr>
            <p:cNvPr id="11" name="Curved Right Arrow 10"/>
            <p:cNvSpPr/>
            <p:nvPr/>
          </p:nvSpPr>
          <p:spPr>
            <a:xfrm>
              <a:off x="5558591" y="7640312"/>
              <a:ext cx="482169" cy="820840"/>
            </a:xfrm>
            <a:prstGeom prst="curvedRightArrow">
              <a:avLst>
                <a:gd name="adj1" fmla="val 19647"/>
                <a:gd name="adj2" fmla="val 50000"/>
                <a:gd name="adj3" fmla="val 48705"/>
              </a:avLst>
            </a:prstGeom>
            <a:gradFill>
              <a:gsLst>
                <a:gs pos="0">
                  <a:srgbClr val="BC4C00"/>
                </a:gs>
                <a:gs pos="50000">
                  <a:schemeClr val="accent6">
                    <a:lumMod val="75000"/>
                  </a:schemeClr>
                </a:gs>
                <a:gs pos="100000">
                  <a:schemeClr val="accent6">
                    <a:lumMod val="40000"/>
                    <a:lumOff val="60000"/>
                  </a:schemeClr>
                </a:gs>
              </a:gsLst>
              <a:lin ang="5400000" scaled="0"/>
            </a:gradFill>
            <a:ln w="12700">
              <a:solidFill>
                <a:srgbClr val="BC4C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black"/>
                </a:solidFill>
              </a:endParaRPr>
            </a:p>
          </p:txBody>
        </p:sp>
        <p:sp>
          <p:nvSpPr>
            <p:cNvPr id="72" name="Curved Right Arrow 71"/>
            <p:cNvSpPr/>
            <p:nvPr/>
          </p:nvSpPr>
          <p:spPr>
            <a:xfrm flipH="1" flipV="1">
              <a:off x="8273008" y="7561467"/>
              <a:ext cx="482169" cy="820840"/>
            </a:xfrm>
            <a:prstGeom prst="curvedRightArrow">
              <a:avLst>
                <a:gd name="adj1" fmla="val 19647"/>
                <a:gd name="adj2" fmla="val 50000"/>
                <a:gd name="adj3" fmla="val 48705"/>
              </a:avLst>
            </a:prstGeom>
            <a:gradFill>
              <a:gsLst>
                <a:gs pos="0">
                  <a:srgbClr val="BC4C00"/>
                </a:gs>
                <a:gs pos="50000">
                  <a:schemeClr val="accent6">
                    <a:lumMod val="75000"/>
                  </a:schemeClr>
                </a:gs>
                <a:gs pos="100000">
                  <a:schemeClr val="accent6">
                    <a:lumMod val="40000"/>
                    <a:lumOff val="60000"/>
                  </a:schemeClr>
                </a:gs>
              </a:gsLst>
              <a:lin ang="5400000" scaled="0"/>
            </a:gradFill>
            <a:ln w="12700">
              <a:solidFill>
                <a:srgbClr val="BC4C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black"/>
                </a:solidFill>
              </a:endParaRPr>
            </a:p>
          </p:txBody>
        </p:sp>
        <p:sp>
          <p:nvSpPr>
            <p:cNvPr id="73" name="Curved Right Arrow 72"/>
            <p:cNvSpPr/>
            <p:nvPr/>
          </p:nvSpPr>
          <p:spPr>
            <a:xfrm rot="18000000">
              <a:off x="9018664" y="7191654"/>
              <a:ext cx="482169" cy="820840"/>
            </a:xfrm>
            <a:prstGeom prst="curvedRightArrow">
              <a:avLst>
                <a:gd name="adj1" fmla="val 19647"/>
                <a:gd name="adj2" fmla="val 50000"/>
                <a:gd name="adj3" fmla="val 48705"/>
              </a:avLst>
            </a:prstGeom>
            <a:gradFill>
              <a:gsLst>
                <a:gs pos="0">
                  <a:srgbClr val="9A0000"/>
                </a:gs>
                <a:gs pos="50000">
                  <a:srgbClr val="CC0000"/>
                </a:gs>
                <a:gs pos="100000">
                  <a:srgbClr val="FF9B9B"/>
                </a:gs>
              </a:gsLst>
              <a:lin ang="5400000" scaled="0"/>
            </a:gradFill>
            <a:ln w="12700">
              <a:solidFill>
                <a:srgbClr val="9A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black"/>
                </a:solidFill>
              </a:endParaRPr>
            </a:p>
          </p:txBody>
        </p:sp>
        <p:sp>
          <p:nvSpPr>
            <p:cNvPr id="75" name="Curved Right Arrow 74"/>
            <p:cNvSpPr/>
            <p:nvPr/>
          </p:nvSpPr>
          <p:spPr>
            <a:xfrm rot="18000000" flipH="1" flipV="1">
              <a:off x="10362694" y="4847845"/>
              <a:ext cx="482169" cy="820840"/>
            </a:xfrm>
            <a:prstGeom prst="curvedRightArrow">
              <a:avLst>
                <a:gd name="adj1" fmla="val 19647"/>
                <a:gd name="adj2" fmla="val 50000"/>
                <a:gd name="adj3" fmla="val 48705"/>
              </a:avLst>
            </a:prstGeom>
            <a:gradFill>
              <a:gsLst>
                <a:gs pos="0">
                  <a:srgbClr val="9A0000"/>
                </a:gs>
                <a:gs pos="50000">
                  <a:srgbClr val="CC0000"/>
                </a:gs>
                <a:gs pos="100000">
                  <a:srgbClr val="FF9B9B"/>
                </a:gs>
              </a:gsLst>
              <a:lin ang="5400000" scaled="0"/>
            </a:gradFill>
            <a:ln w="12700">
              <a:solidFill>
                <a:srgbClr val="9A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black"/>
                </a:solidFill>
              </a:endParaRPr>
            </a:p>
          </p:txBody>
        </p:sp>
      </p:grpSp>
      <p:grpSp>
        <p:nvGrpSpPr>
          <p:cNvPr id="2" name="Group 1"/>
          <p:cNvGrpSpPr/>
          <p:nvPr/>
        </p:nvGrpSpPr>
        <p:grpSpPr>
          <a:xfrm>
            <a:off x="3889195" y="2864483"/>
            <a:ext cx="1354914" cy="1157143"/>
            <a:chOff x="3889195" y="2864483"/>
            <a:chExt cx="1354914" cy="1157143"/>
          </a:xfrm>
        </p:grpSpPr>
        <p:sp>
          <p:nvSpPr>
            <p:cNvPr id="70" name="Hexagon 69"/>
            <p:cNvSpPr/>
            <p:nvPr/>
          </p:nvSpPr>
          <p:spPr>
            <a:xfrm>
              <a:off x="3925172" y="2864483"/>
              <a:ext cx="1260659" cy="1157143"/>
            </a:xfrm>
            <a:prstGeom prst="hexagon">
              <a:avLst/>
            </a:prstGeom>
            <a:solidFill>
              <a:schemeClr val="bg1"/>
            </a:solidFill>
            <a:ln>
              <a:solidFill>
                <a:schemeClr val="bg1"/>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sp>
          <p:nvSpPr>
            <p:cNvPr id="71" name="TextBox 70"/>
            <p:cNvSpPr txBox="1"/>
            <p:nvPr/>
          </p:nvSpPr>
          <p:spPr>
            <a:xfrm>
              <a:off x="4087454" y="2965662"/>
              <a:ext cx="936095" cy="307777"/>
            </a:xfrm>
            <a:prstGeom prst="rect">
              <a:avLst/>
            </a:prstGeom>
            <a:noFill/>
          </p:spPr>
          <p:txBody>
            <a:bodyPr wrap="square" rtlCol="0">
              <a:spAutoFit/>
            </a:bodyPr>
            <a:lstStyle/>
            <a:p>
              <a:pPr algn="ctr" defTabSz="457200"/>
              <a:r>
                <a:rPr lang="en-AU" sz="1400" b="1" dirty="0">
                  <a:solidFill>
                    <a:prstClr val="black"/>
                  </a:solidFill>
                </a:rPr>
                <a:t>CONFLICT</a:t>
              </a:r>
              <a:endParaRPr lang="en-AU" sz="900" b="1" dirty="0">
                <a:solidFill>
                  <a:prstClr val="black"/>
                </a:solidFill>
              </a:endParaRPr>
            </a:p>
          </p:txBody>
        </p:sp>
        <p:sp>
          <p:nvSpPr>
            <p:cNvPr id="81" name="TextBox 80"/>
            <p:cNvSpPr txBox="1"/>
            <p:nvPr/>
          </p:nvSpPr>
          <p:spPr>
            <a:xfrm>
              <a:off x="3889195" y="3523849"/>
              <a:ext cx="1354914" cy="276999"/>
            </a:xfrm>
            <a:prstGeom prst="rect">
              <a:avLst/>
            </a:prstGeom>
            <a:noFill/>
          </p:spPr>
          <p:txBody>
            <a:bodyPr wrap="square" rtlCol="0">
              <a:spAutoFit/>
            </a:bodyPr>
            <a:lstStyle/>
            <a:p>
              <a:pPr algn="ctr" defTabSz="457200"/>
              <a:r>
                <a:rPr lang="en-AU" sz="1200" b="1" dirty="0">
                  <a:solidFill>
                    <a:prstClr val="black"/>
                  </a:solidFill>
                </a:rPr>
                <a:t>CONTAINMENT</a:t>
              </a:r>
              <a:endParaRPr lang="en-AU" sz="1300" b="1" dirty="0">
                <a:solidFill>
                  <a:prstClr val="black"/>
                </a:solidFill>
              </a:endParaRPr>
            </a:p>
          </p:txBody>
        </p:sp>
        <p:sp>
          <p:nvSpPr>
            <p:cNvPr id="87" name="Up-Down Arrow 86"/>
            <p:cNvSpPr/>
            <p:nvPr/>
          </p:nvSpPr>
          <p:spPr>
            <a:xfrm>
              <a:off x="4374475" y="3184760"/>
              <a:ext cx="362053" cy="365147"/>
            </a:xfrm>
            <a:prstGeom prst="upDownArrow">
              <a:avLst>
                <a:gd name="adj1" fmla="val 59144"/>
                <a:gd name="adj2" fmla="val 3336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sp>
          <p:nvSpPr>
            <p:cNvPr id="93" name="TextBox 92"/>
            <p:cNvSpPr txBox="1"/>
            <p:nvPr/>
          </p:nvSpPr>
          <p:spPr>
            <a:xfrm>
              <a:off x="4456965" y="3208205"/>
              <a:ext cx="197073" cy="338555"/>
            </a:xfrm>
            <a:prstGeom prst="rect">
              <a:avLst/>
            </a:prstGeom>
            <a:noFill/>
          </p:spPr>
          <p:txBody>
            <a:bodyPr wrap="square" rtlCol="0">
              <a:spAutoFit/>
            </a:bodyPr>
            <a:lstStyle/>
            <a:p>
              <a:pPr algn="ctr" defTabSz="457200"/>
              <a:r>
                <a:rPr lang="en-AU" sz="1600" b="1" dirty="0">
                  <a:solidFill>
                    <a:prstClr val="white"/>
                  </a:solidFill>
                </a:rPr>
                <a:t>&amp;</a:t>
              </a:r>
            </a:p>
          </p:txBody>
        </p:sp>
      </p:grpSp>
    </p:spTree>
    <p:extLst>
      <p:ext uri="{BB962C8B-B14F-4D97-AF65-F5344CB8AC3E}">
        <p14:creationId xmlns:p14="http://schemas.microsoft.com/office/powerpoint/2010/main" val="167851201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894857" y="-480006"/>
            <a:ext cx="7354286" cy="7714286"/>
            <a:chOff x="2009456" y="-599400"/>
            <a:chExt cx="10296000" cy="10800000"/>
          </a:xfrm>
        </p:grpSpPr>
        <p:grpSp>
          <p:nvGrpSpPr>
            <p:cNvPr id="17" name="Group 16"/>
            <p:cNvGrpSpPr/>
            <p:nvPr/>
          </p:nvGrpSpPr>
          <p:grpSpPr>
            <a:xfrm>
              <a:off x="2009456" y="-599400"/>
              <a:ext cx="10296000" cy="10800000"/>
              <a:chOff x="1144218" y="-605646"/>
              <a:chExt cx="10296000" cy="10800000"/>
            </a:xfrm>
          </p:grpSpPr>
          <p:sp>
            <p:nvSpPr>
              <p:cNvPr id="7" name="Isosceles Triangle 6"/>
              <p:cNvSpPr/>
              <p:nvPr/>
            </p:nvSpPr>
            <p:spPr>
              <a:xfrm rot="18022639" flipV="1">
                <a:off x="1790268" y="1540539"/>
                <a:ext cx="5067558" cy="4368584"/>
              </a:xfrm>
              <a:prstGeom prst="triangle">
                <a:avLst/>
              </a:prstGeom>
              <a:solidFill>
                <a:srgbClr val="3160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sp>
            <p:nvSpPr>
              <p:cNvPr id="38" name="TextBox 37"/>
              <p:cNvSpPr txBox="1"/>
              <p:nvPr/>
            </p:nvSpPr>
            <p:spPr>
              <a:xfrm rot="18000000">
                <a:off x="81100" y="2536220"/>
                <a:ext cx="4945476" cy="517065"/>
              </a:xfrm>
              <a:prstGeom prst="rect">
                <a:avLst/>
              </a:prstGeom>
              <a:noFill/>
            </p:spPr>
            <p:txBody>
              <a:bodyPr wrap="square" rtlCol="0">
                <a:spAutoFit/>
              </a:bodyPr>
              <a:lstStyle/>
              <a:p>
                <a:pPr algn="ctr" defTabSz="457200"/>
                <a:r>
                  <a:rPr lang="en-AU" b="1" dirty="0">
                    <a:solidFill>
                      <a:prstClr val="white"/>
                    </a:solidFill>
                  </a:rPr>
                  <a:t>Outside Hospital</a:t>
                </a:r>
              </a:p>
            </p:txBody>
          </p:sp>
          <p:sp>
            <p:nvSpPr>
              <p:cNvPr id="69" name="Isosceles Triangle 68"/>
              <p:cNvSpPr/>
              <p:nvPr/>
            </p:nvSpPr>
            <p:spPr>
              <a:xfrm rot="18000000" flipH="1" flipV="1">
                <a:off x="2160219" y="1864253"/>
                <a:ext cx="4634632" cy="3927622"/>
              </a:xfrm>
              <a:prstGeom prst="triangle">
                <a:avLst/>
              </a:prstGeom>
              <a:solidFill>
                <a:srgbClr val="4E97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sp>
            <p:nvSpPr>
              <p:cNvPr id="5" name="Isosceles Triangle 4"/>
              <p:cNvSpPr/>
              <p:nvPr/>
            </p:nvSpPr>
            <p:spPr>
              <a:xfrm>
                <a:off x="3758439" y="4960854"/>
                <a:ext cx="5067558" cy="4368584"/>
              </a:xfrm>
              <a:prstGeom prst="triangle">
                <a:avLst/>
              </a:prstGeom>
              <a:solidFill>
                <a:srgbClr val="BC4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sp>
            <p:nvSpPr>
              <p:cNvPr id="6" name="Isosceles Triangle 5"/>
              <p:cNvSpPr/>
              <p:nvPr/>
            </p:nvSpPr>
            <p:spPr>
              <a:xfrm flipV="1">
                <a:off x="3758439" y="408112"/>
                <a:ext cx="5067558" cy="4368584"/>
              </a:xfrm>
              <a:prstGeom prst="triangle">
                <a:avLst/>
              </a:prstGeom>
              <a:solidFill>
                <a:srgbClr val="0000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sp>
            <p:nvSpPr>
              <p:cNvPr id="8" name="Isosceles Triangle 7"/>
              <p:cNvSpPr/>
              <p:nvPr/>
            </p:nvSpPr>
            <p:spPr>
              <a:xfrm rot="3577361">
                <a:off x="1776169" y="3854639"/>
                <a:ext cx="5067558" cy="4368584"/>
              </a:xfrm>
              <a:prstGeom prst="triangle">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sp>
            <p:nvSpPr>
              <p:cNvPr id="9" name="Isosceles Triangle 8"/>
              <p:cNvSpPr/>
              <p:nvPr/>
            </p:nvSpPr>
            <p:spPr>
              <a:xfrm rot="3577361" flipH="1" flipV="1">
                <a:off x="5740706" y="1558197"/>
                <a:ext cx="5067558" cy="4368584"/>
              </a:xfrm>
              <a:prstGeom prst="triangle">
                <a:avLst/>
              </a:prstGeom>
              <a:solidFill>
                <a:srgbClr val="3A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sp>
            <p:nvSpPr>
              <p:cNvPr id="10" name="Isosceles Triangle 9"/>
              <p:cNvSpPr/>
              <p:nvPr/>
            </p:nvSpPr>
            <p:spPr>
              <a:xfrm rot="18022639" flipH="1">
                <a:off x="5740706" y="3854639"/>
                <a:ext cx="5067558" cy="4368584"/>
              </a:xfrm>
              <a:prstGeom prst="triangle">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sp>
            <p:nvSpPr>
              <p:cNvPr id="22" name="Isosceles Triangle 21"/>
              <p:cNvSpPr/>
              <p:nvPr/>
            </p:nvSpPr>
            <p:spPr>
              <a:xfrm>
                <a:off x="4024536" y="4800600"/>
                <a:ext cx="4510337" cy="4048796"/>
              </a:xfrm>
              <a:prstGeom prst="triangle">
                <a:avLst/>
              </a:prstGeom>
              <a:solidFill>
                <a:srgbClr val="E65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sp>
            <p:nvSpPr>
              <p:cNvPr id="23" name="Isosceles Triangle 22"/>
              <p:cNvSpPr/>
              <p:nvPr/>
            </p:nvSpPr>
            <p:spPr>
              <a:xfrm flipV="1">
                <a:off x="4059514" y="792956"/>
                <a:ext cx="4556042" cy="3927622"/>
              </a:xfrm>
              <a:prstGeom prst="triangle">
                <a:avLst/>
              </a:prstGeom>
              <a:solidFill>
                <a:srgbClr val="111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sp>
            <p:nvSpPr>
              <p:cNvPr id="29" name="Isosceles Triangle 28"/>
              <p:cNvSpPr/>
              <p:nvPr/>
            </p:nvSpPr>
            <p:spPr>
              <a:xfrm>
                <a:off x="4535710" y="4825927"/>
                <a:ext cx="3530594" cy="2956761"/>
              </a:xfrm>
              <a:prstGeom prst="triangle">
                <a:avLst/>
              </a:prstGeom>
              <a:solidFill>
                <a:srgbClr val="FF7B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sp>
            <p:nvSpPr>
              <p:cNvPr id="30" name="Isosceles Triangle 29"/>
              <p:cNvSpPr/>
              <p:nvPr/>
            </p:nvSpPr>
            <p:spPr>
              <a:xfrm flipV="1">
                <a:off x="4324047" y="1229816"/>
                <a:ext cx="4026976" cy="3570783"/>
              </a:xfrm>
              <a:prstGeom prst="triangle">
                <a:avLst/>
              </a:prstGeom>
              <a:solidFill>
                <a:srgbClr val="474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sp>
            <p:nvSpPr>
              <p:cNvPr id="35" name="TextBox 34"/>
              <p:cNvSpPr txBox="1"/>
              <p:nvPr/>
            </p:nvSpPr>
            <p:spPr>
              <a:xfrm>
                <a:off x="3806966" y="376889"/>
                <a:ext cx="4945476" cy="517065"/>
              </a:xfrm>
              <a:prstGeom prst="rect">
                <a:avLst/>
              </a:prstGeom>
              <a:noFill/>
            </p:spPr>
            <p:txBody>
              <a:bodyPr wrap="square" rtlCol="0">
                <a:spAutoFit/>
              </a:bodyPr>
              <a:lstStyle/>
              <a:p>
                <a:pPr algn="ctr" defTabSz="457200"/>
                <a:r>
                  <a:rPr lang="en-AU" b="1" dirty="0">
                    <a:solidFill>
                      <a:prstClr val="white"/>
                    </a:solidFill>
                  </a:rPr>
                  <a:t>Patient Community</a:t>
                </a:r>
              </a:p>
            </p:txBody>
          </p:sp>
          <p:sp>
            <p:nvSpPr>
              <p:cNvPr id="36" name="TextBox 35"/>
              <p:cNvSpPr txBox="1"/>
              <p:nvPr/>
            </p:nvSpPr>
            <p:spPr>
              <a:xfrm>
                <a:off x="3813830" y="8898549"/>
                <a:ext cx="4945476" cy="517065"/>
              </a:xfrm>
              <a:prstGeom prst="rect">
                <a:avLst/>
              </a:prstGeom>
              <a:noFill/>
            </p:spPr>
            <p:txBody>
              <a:bodyPr wrap="square" rtlCol="0">
                <a:spAutoFit/>
              </a:bodyPr>
              <a:lstStyle/>
              <a:p>
                <a:pPr algn="ctr" defTabSz="457200"/>
                <a:r>
                  <a:rPr lang="en-AU" b="1" dirty="0">
                    <a:solidFill>
                      <a:prstClr val="white"/>
                    </a:solidFill>
                  </a:rPr>
                  <a:t>Staff Team</a:t>
                </a:r>
              </a:p>
            </p:txBody>
          </p:sp>
          <p:sp>
            <p:nvSpPr>
              <p:cNvPr id="37" name="TextBox 36"/>
              <p:cNvSpPr txBox="1"/>
              <p:nvPr/>
            </p:nvSpPr>
            <p:spPr>
              <a:xfrm rot="3600000">
                <a:off x="7513647" y="2447682"/>
                <a:ext cx="4945476" cy="517065"/>
              </a:xfrm>
              <a:prstGeom prst="rect">
                <a:avLst/>
              </a:prstGeom>
              <a:noFill/>
            </p:spPr>
            <p:txBody>
              <a:bodyPr wrap="square" rtlCol="0">
                <a:spAutoFit/>
              </a:bodyPr>
              <a:lstStyle/>
              <a:p>
                <a:pPr algn="ctr" defTabSz="457200"/>
                <a:r>
                  <a:rPr lang="en-AU" b="1" dirty="0">
                    <a:solidFill>
                      <a:prstClr val="white"/>
                    </a:solidFill>
                  </a:rPr>
                  <a:t>Patient Characteristics</a:t>
                </a:r>
              </a:p>
            </p:txBody>
          </p:sp>
          <p:sp>
            <p:nvSpPr>
              <p:cNvPr id="39" name="TextBox 38"/>
              <p:cNvSpPr txBox="1"/>
              <p:nvPr/>
            </p:nvSpPr>
            <p:spPr>
              <a:xfrm rot="18000000">
                <a:off x="7483832" y="6772435"/>
                <a:ext cx="4945476" cy="517065"/>
              </a:xfrm>
              <a:prstGeom prst="rect">
                <a:avLst/>
              </a:prstGeom>
              <a:noFill/>
            </p:spPr>
            <p:txBody>
              <a:bodyPr wrap="square" rtlCol="0">
                <a:spAutoFit/>
              </a:bodyPr>
              <a:lstStyle/>
              <a:p>
                <a:pPr algn="ctr" defTabSz="457200"/>
                <a:r>
                  <a:rPr lang="en-AU" b="1" dirty="0">
                    <a:solidFill>
                      <a:prstClr val="white"/>
                    </a:solidFill>
                  </a:rPr>
                  <a:t>Regulatory Framework</a:t>
                </a:r>
              </a:p>
            </p:txBody>
          </p:sp>
          <p:sp>
            <p:nvSpPr>
              <p:cNvPr id="40" name="TextBox 39"/>
              <p:cNvSpPr txBox="1"/>
              <p:nvPr/>
            </p:nvSpPr>
            <p:spPr>
              <a:xfrm rot="3600000">
                <a:off x="8817" y="6587582"/>
                <a:ext cx="4945476" cy="517065"/>
              </a:xfrm>
              <a:prstGeom prst="rect">
                <a:avLst/>
              </a:prstGeom>
              <a:noFill/>
            </p:spPr>
            <p:txBody>
              <a:bodyPr wrap="square" rtlCol="0">
                <a:spAutoFit/>
              </a:bodyPr>
              <a:lstStyle/>
              <a:p>
                <a:pPr algn="ctr" defTabSz="457200"/>
                <a:r>
                  <a:rPr lang="en-AU" b="1" dirty="0">
                    <a:solidFill>
                      <a:prstClr val="white"/>
                    </a:solidFill>
                  </a:rPr>
                  <a:t>Physical Environment</a:t>
                </a:r>
              </a:p>
            </p:txBody>
          </p:sp>
          <p:sp>
            <p:nvSpPr>
              <p:cNvPr id="41" name="TextBox 40"/>
              <p:cNvSpPr txBox="1"/>
              <p:nvPr/>
            </p:nvSpPr>
            <p:spPr>
              <a:xfrm>
                <a:off x="4136135" y="792955"/>
                <a:ext cx="4258374" cy="473976"/>
              </a:xfrm>
              <a:prstGeom prst="rect">
                <a:avLst/>
              </a:prstGeom>
              <a:noFill/>
            </p:spPr>
            <p:txBody>
              <a:bodyPr wrap="square" rtlCol="0">
                <a:spAutoFit/>
              </a:bodyPr>
              <a:lstStyle/>
              <a:p>
                <a:pPr algn="ctr" defTabSz="457200"/>
                <a:r>
                  <a:rPr lang="en-AU" sz="1600" b="1" dirty="0">
                    <a:solidFill>
                      <a:prstClr val="white"/>
                    </a:solidFill>
                  </a:rPr>
                  <a:t>Patient – patient </a:t>
                </a:r>
                <a:r>
                  <a:rPr lang="en-AU" sz="1600" b="1" dirty="0">
                    <a:solidFill>
                      <a:prstClr val="white"/>
                    </a:solidFill>
                  </a:rPr>
                  <a:t>interaction</a:t>
                </a:r>
                <a:endParaRPr lang="en-AU" sz="1600" b="1" dirty="0">
                  <a:solidFill>
                    <a:prstClr val="white"/>
                  </a:solidFill>
                </a:endParaRPr>
              </a:p>
            </p:txBody>
          </p:sp>
          <p:sp>
            <p:nvSpPr>
              <p:cNvPr id="43" name="TextBox 42"/>
              <p:cNvSpPr txBox="1"/>
              <p:nvPr/>
            </p:nvSpPr>
            <p:spPr>
              <a:xfrm>
                <a:off x="4577884" y="1247034"/>
                <a:ext cx="3519303" cy="473976"/>
              </a:xfrm>
              <a:prstGeom prst="rect">
                <a:avLst/>
              </a:prstGeom>
              <a:noFill/>
            </p:spPr>
            <p:txBody>
              <a:bodyPr wrap="square" rtlCol="0">
                <a:spAutoFit/>
              </a:bodyPr>
              <a:lstStyle/>
              <a:p>
                <a:pPr algn="ctr" defTabSz="457200"/>
                <a:r>
                  <a:rPr lang="en-AU" sz="1600" b="1" dirty="0">
                    <a:solidFill>
                      <a:prstClr val="white"/>
                    </a:solidFill>
                  </a:rPr>
                  <a:t>Patient </a:t>
                </a:r>
                <a:r>
                  <a:rPr lang="en-AU" sz="1600" b="1" dirty="0">
                    <a:solidFill>
                      <a:prstClr val="white"/>
                    </a:solidFill>
                  </a:rPr>
                  <a:t>Modifiers</a:t>
                </a:r>
                <a:endParaRPr lang="en-AU" sz="1600" b="1" dirty="0">
                  <a:solidFill>
                    <a:prstClr val="white"/>
                  </a:solidFill>
                </a:endParaRPr>
              </a:p>
            </p:txBody>
          </p:sp>
          <p:sp>
            <p:nvSpPr>
              <p:cNvPr id="44" name="Isosceles Triangle 43"/>
              <p:cNvSpPr/>
              <p:nvPr/>
            </p:nvSpPr>
            <p:spPr>
              <a:xfrm flipV="1">
                <a:off x="4672608" y="1848272"/>
                <a:ext cx="3245926" cy="2934354"/>
              </a:xfrm>
              <a:prstGeom prst="triangle">
                <a:avLst/>
              </a:prstGeom>
              <a:solidFill>
                <a:srgbClr val="818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sp>
            <p:nvSpPr>
              <p:cNvPr id="45" name="TextBox 44"/>
              <p:cNvSpPr txBox="1"/>
              <p:nvPr/>
            </p:nvSpPr>
            <p:spPr>
              <a:xfrm>
                <a:off x="4975899" y="2175140"/>
                <a:ext cx="2723271" cy="473976"/>
              </a:xfrm>
              <a:prstGeom prst="rect">
                <a:avLst/>
              </a:prstGeom>
              <a:noFill/>
            </p:spPr>
            <p:txBody>
              <a:bodyPr wrap="square" rtlCol="0">
                <a:spAutoFit/>
              </a:bodyPr>
              <a:lstStyle/>
              <a:p>
                <a:pPr algn="ctr" defTabSz="457200"/>
                <a:r>
                  <a:rPr lang="en-AU" sz="1600" b="1" dirty="0">
                    <a:solidFill>
                      <a:prstClr val="white"/>
                    </a:solidFill>
                  </a:rPr>
                  <a:t>Staff </a:t>
                </a:r>
                <a:r>
                  <a:rPr lang="en-AU" sz="1600" b="1" dirty="0">
                    <a:solidFill>
                      <a:prstClr val="white"/>
                    </a:solidFill>
                  </a:rPr>
                  <a:t>Modifiers</a:t>
                </a:r>
                <a:endParaRPr lang="en-AU" sz="1600" dirty="0">
                  <a:solidFill>
                    <a:prstClr val="white"/>
                  </a:solidFill>
                </a:endParaRPr>
              </a:p>
            </p:txBody>
          </p:sp>
          <p:sp>
            <p:nvSpPr>
              <p:cNvPr id="53" name="Isosceles Triangle 52"/>
              <p:cNvSpPr/>
              <p:nvPr/>
            </p:nvSpPr>
            <p:spPr>
              <a:xfrm flipV="1">
                <a:off x="5202632" y="2743075"/>
                <a:ext cx="2269807" cy="2051932"/>
              </a:xfrm>
              <a:prstGeom prst="triangle">
                <a:avLst/>
              </a:prstGeom>
              <a:solidFill>
                <a:srgbClr val="A7A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sp>
            <p:nvSpPr>
              <p:cNvPr id="46" name="TextBox 45"/>
              <p:cNvSpPr txBox="1"/>
              <p:nvPr/>
            </p:nvSpPr>
            <p:spPr>
              <a:xfrm>
                <a:off x="5318539" y="3082441"/>
                <a:ext cx="1943232" cy="473976"/>
              </a:xfrm>
              <a:prstGeom prst="rect">
                <a:avLst/>
              </a:prstGeom>
              <a:noFill/>
            </p:spPr>
            <p:txBody>
              <a:bodyPr wrap="square" rtlCol="0">
                <a:spAutoFit/>
              </a:bodyPr>
              <a:lstStyle/>
              <a:p>
                <a:pPr algn="ctr" defTabSz="457200"/>
                <a:r>
                  <a:rPr lang="en-AU" sz="1600" b="1" dirty="0">
                    <a:solidFill>
                      <a:prstClr val="white"/>
                    </a:solidFill>
                  </a:rPr>
                  <a:t>Flashpoints</a:t>
                </a:r>
                <a:endParaRPr lang="en-AU" sz="1600" b="1" dirty="0">
                  <a:solidFill>
                    <a:prstClr val="white"/>
                  </a:solidFill>
                </a:endParaRPr>
              </a:p>
            </p:txBody>
          </p:sp>
          <p:sp>
            <p:nvSpPr>
              <p:cNvPr id="54" name="Isosceles Triangle 53"/>
              <p:cNvSpPr/>
              <p:nvPr/>
            </p:nvSpPr>
            <p:spPr>
              <a:xfrm rot="3600000" flipV="1">
                <a:off x="5833031" y="1844968"/>
                <a:ext cx="4556042" cy="3927622"/>
              </a:xfrm>
              <a:prstGeom prst="triangle">
                <a:avLst/>
              </a:prstGeom>
              <a:solidFill>
                <a:srgbClr val="5800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sp>
            <p:nvSpPr>
              <p:cNvPr id="56" name="TextBox 55"/>
              <p:cNvSpPr txBox="1"/>
              <p:nvPr/>
            </p:nvSpPr>
            <p:spPr>
              <a:xfrm rot="3600000">
                <a:off x="7567038" y="2579221"/>
                <a:ext cx="3861352" cy="818685"/>
              </a:xfrm>
              <a:prstGeom prst="rect">
                <a:avLst/>
              </a:prstGeom>
              <a:noFill/>
            </p:spPr>
            <p:txBody>
              <a:bodyPr wrap="square" rtlCol="0">
                <a:spAutoFit/>
              </a:bodyPr>
              <a:lstStyle/>
              <a:p>
                <a:pPr algn="ctr" defTabSz="457200"/>
                <a:r>
                  <a:rPr lang="en-AU" sz="1600" b="1" dirty="0">
                    <a:solidFill>
                      <a:prstClr val="white"/>
                    </a:solidFill>
                  </a:rPr>
                  <a:t>Symptoms &amp; demography</a:t>
                </a:r>
              </a:p>
              <a:p>
                <a:pPr algn="ctr" defTabSz="457200"/>
                <a:endParaRPr lang="en-AU" sz="1600" dirty="0">
                  <a:solidFill>
                    <a:prstClr val="white"/>
                  </a:solidFill>
                </a:endParaRPr>
              </a:p>
            </p:txBody>
          </p:sp>
          <p:sp>
            <p:nvSpPr>
              <p:cNvPr id="58" name="Isosceles Triangle 57"/>
              <p:cNvSpPr/>
              <p:nvPr/>
            </p:nvSpPr>
            <p:spPr>
              <a:xfrm rot="3600000" flipV="1">
                <a:off x="5877798" y="2661480"/>
                <a:ext cx="3245926" cy="2994347"/>
              </a:xfrm>
              <a:prstGeom prst="triangle">
                <a:avLst/>
              </a:prstGeom>
              <a:solidFill>
                <a:srgbClr val="9E1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sp>
            <p:nvSpPr>
              <p:cNvPr id="59" name="TextBox 58"/>
              <p:cNvSpPr txBox="1"/>
              <p:nvPr/>
            </p:nvSpPr>
            <p:spPr>
              <a:xfrm rot="3600000">
                <a:off x="7124708" y="3361787"/>
                <a:ext cx="2723271" cy="473976"/>
              </a:xfrm>
              <a:prstGeom prst="rect">
                <a:avLst/>
              </a:prstGeom>
              <a:noFill/>
            </p:spPr>
            <p:txBody>
              <a:bodyPr wrap="square" rtlCol="0">
                <a:spAutoFit/>
              </a:bodyPr>
              <a:lstStyle/>
              <a:p>
                <a:pPr algn="ctr" defTabSz="457200"/>
                <a:r>
                  <a:rPr lang="en-AU" sz="1600" b="1" dirty="0">
                    <a:solidFill>
                      <a:prstClr val="white"/>
                    </a:solidFill>
                  </a:rPr>
                  <a:t>Staff </a:t>
                </a:r>
                <a:r>
                  <a:rPr lang="en-AU" sz="1600" b="1" dirty="0">
                    <a:solidFill>
                      <a:prstClr val="white"/>
                    </a:solidFill>
                  </a:rPr>
                  <a:t>Modifiers</a:t>
                </a:r>
                <a:endParaRPr lang="en-AU" sz="1600" b="1" dirty="0">
                  <a:solidFill>
                    <a:prstClr val="white"/>
                  </a:solidFill>
                </a:endParaRPr>
              </a:p>
            </p:txBody>
          </p:sp>
          <p:sp>
            <p:nvSpPr>
              <p:cNvPr id="60" name="Isosceles Triangle 59"/>
              <p:cNvSpPr/>
              <p:nvPr/>
            </p:nvSpPr>
            <p:spPr>
              <a:xfrm rot="3600000" flipV="1">
                <a:off x="6042180" y="3326257"/>
                <a:ext cx="2269807" cy="2051932"/>
              </a:xfrm>
              <a:prstGeom prst="triangle">
                <a:avLst/>
              </a:prstGeom>
              <a:solidFill>
                <a:srgbClr val="C98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sp>
            <p:nvSpPr>
              <p:cNvPr id="61" name="TextBox 60"/>
              <p:cNvSpPr txBox="1"/>
              <p:nvPr/>
            </p:nvSpPr>
            <p:spPr>
              <a:xfrm rot="3600000">
                <a:off x="6575278" y="3712315"/>
                <a:ext cx="1943232" cy="818685"/>
              </a:xfrm>
              <a:prstGeom prst="rect">
                <a:avLst/>
              </a:prstGeom>
              <a:noFill/>
            </p:spPr>
            <p:txBody>
              <a:bodyPr wrap="square" rtlCol="0">
                <a:spAutoFit/>
              </a:bodyPr>
              <a:lstStyle/>
              <a:p>
                <a:pPr algn="ctr" defTabSz="457200"/>
                <a:r>
                  <a:rPr lang="en-AU" sz="1600" b="1" dirty="0">
                    <a:solidFill>
                      <a:srgbClr val="3A0066"/>
                    </a:solidFill>
                  </a:rPr>
                  <a:t>Flashpoints</a:t>
                </a:r>
              </a:p>
              <a:p>
                <a:pPr algn="ctr" defTabSz="457200"/>
                <a:endParaRPr lang="en-AU" sz="1600" dirty="0">
                  <a:solidFill>
                    <a:prstClr val="white"/>
                  </a:solidFill>
                </a:endParaRPr>
              </a:p>
            </p:txBody>
          </p:sp>
          <p:sp>
            <p:nvSpPr>
              <p:cNvPr id="62" name="Isosceles Triangle 61"/>
              <p:cNvSpPr/>
              <p:nvPr/>
            </p:nvSpPr>
            <p:spPr>
              <a:xfrm rot="18000000" flipH="1" flipV="1">
                <a:off x="2213482" y="3445003"/>
                <a:ext cx="4556042" cy="727549"/>
              </a:xfrm>
              <a:prstGeom prst="triangle">
                <a:avLst/>
              </a:prstGeom>
              <a:noFill/>
            </p:spPr>
            <p:txBody>
              <a:bodyPr wrap="square" rtlCol="0">
                <a:spAutoFit/>
              </a:bodyPr>
              <a:lstStyle/>
              <a:p>
                <a:pPr algn="ctr" defTabSz="457200"/>
                <a:endParaRPr lang="en-AU" sz="1100">
                  <a:solidFill>
                    <a:prstClr val="white"/>
                  </a:solidFill>
                </a:endParaRPr>
              </a:p>
            </p:txBody>
          </p:sp>
          <p:sp>
            <p:nvSpPr>
              <p:cNvPr id="65" name="Isosceles Triangle 64"/>
              <p:cNvSpPr/>
              <p:nvPr/>
            </p:nvSpPr>
            <p:spPr>
              <a:xfrm rot="18000000" flipH="1" flipV="1">
                <a:off x="3415822" y="2652029"/>
                <a:ext cx="3245926" cy="2934354"/>
              </a:xfrm>
              <a:prstGeom prst="triangle">
                <a:avLst/>
              </a:prstGeom>
              <a:solidFill>
                <a:srgbClr val="80D1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sp>
            <p:nvSpPr>
              <p:cNvPr id="67" name="Isosceles Triangle 66"/>
              <p:cNvSpPr/>
              <p:nvPr/>
            </p:nvSpPr>
            <p:spPr>
              <a:xfrm rot="18000000" flipH="1" flipV="1">
                <a:off x="4345597" y="3358915"/>
                <a:ext cx="2269807" cy="2051932"/>
              </a:xfrm>
              <a:prstGeom prst="triangle">
                <a:avLst/>
              </a:prstGeom>
              <a:solidFill>
                <a:srgbClr val="BCE7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sp>
            <p:nvSpPr>
              <p:cNvPr id="68" name="TextBox 67"/>
              <p:cNvSpPr txBox="1"/>
              <p:nvPr/>
            </p:nvSpPr>
            <p:spPr>
              <a:xfrm rot="18000000" flipH="1">
                <a:off x="4205028" y="3837201"/>
                <a:ext cx="1624617" cy="473976"/>
              </a:xfrm>
              <a:prstGeom prst="rect">
                <a:avLst/>
              </a:prstGeom>
              <a:noFill/>
            </p:spPr>
            <p:txBody>
              <a:bodyPr wrap="square" rtlCol="0">
                <a:spAutoFit/>
              </a:bodyPr>
              <a:lstStyle/>
              <a:p>
                <a:pPr algn="ctr" defTabSz="457200"/>
                <a:r>
                  <a:rPr lang="en-AU" sz="1600" b="1" dirty="0">
                    <a:solidFill>
                      <a:srgbClr val="31601A"/>
                    </a:solidFill>
                  </a:rPr>
                  <a:t>Flashpoints</a:t>
                </a:r>
                <a:endParaRPr lang="en-AU" sz="1600" dirty="0">
                  <a:solidFill>
                    <a:srgbClr val="31601A"/>
                  </a:solidFill>
                </a:endParaRPr>
              </a:p>
            </p:txBody>
          </p:sp>
          <p:sp>
            <p:nvSpPr>
              <p:cNvPr id="66" name="TextBox 65"/>
              <p:cNvSpPr txBox="1"/>
              <p:nvPr/>
            </p:nvSpPr>
            <p:spPr>
              <a:xfrm rot="18000000" flipH="1">
                <a:off x="2774500" y="3433285"/>
                <a:ext cx="2723271" cy="473976"/>
              </a:xfrm>
              <a:prstGeom prst="rect">
                <a:avLst/>
              </a:prstGeom>
              <a:noFill/>
            </p:spPr>
            <p:txBody>
              <a:bodyPr wrap="square" rtlCol="0">
                <a:spAutoFit/>
              </a:bodyPr>
              <a:lstStyle/>
              <a:p>
                <a:pPr algn="ctr" defTabSz="457200"/>
                <a:r>
                  <a:rPr lang="en-AU" sz="1600" b="1" dirty="0">
                    <a:solidFill>
                      <a:prstClr val="white"/>
                    </a:solidFill>
                  </a:rPr>
                  <a:t>Staff </a:t>
                </a:r>
                <a:r>
                  <a:rPr lang="en-AU" sz="1600" b="1" dirty="0">
                    <a:solidFill>
                      <a:prstClr val="white"/>
                    </a:solidFill>
                  </a:rPr>
                  <a:t>Modifiers</a:t>
                </a:r>
                <a:endParaRPr lang="en-AU" sz="1600" b="1" dirty="0">
                  <a:solidFill>
                    <a:prstClr val="white"/>
                  </a:solidFill>
                </a:endParaRPr>
              </a:p>
            </p:txBody>
          </p:sp>
          <p:sp>
            <p:nvSpPr>
              <p:cNvPr id="64" name="TextBox 63"/>
              <p:cNvSpPr txBox="1"/>
              <p:nvPr/>
            </p:nvSpPr>
            <p:spPr>
              <a:xfrm rot="18000000" flipH="1">
                <a:off x="924806" y="2734579"/>
                <a:ext cx="4252043" cy="473976"/>
              </a:xfrm>
              <a:prstGeom prst="rect">
                <a:avLst/>
              </a:prstGeom>
              <a:noFill/>
            </p:spPr>
            <p:txBody>
              <a:bodyPr wrap="square" rtlCol="0">
                <a:spAutoFit/>
              </a:bodyPr>
              <a:lstStyle/>
              <a:p>
                <a:pPr algn="ctr" defTabSz="457200"/>
                <a:r>
                  <a:rPr lang="en-AU" sz="1600" b="1" dirty="0">
                    <a:solidFill>
                      <a:prstClr val="white"/>
                    </a:solidFill>
                  </a:rPr>
                  <a:t>Stressors</a:t>
                </a:r>
                <a:endParaRPr lang="en-AU" sz="1600" b="1" dirty="0">
                  <a:solidFill>
                    <a:prstClr val="white"/>
                  </a:solidFill>
                </a:endParaRPr>
              </a:p>
            </p:txBody>
          </p:sp>
          <p:sp>
            <p:nvSpPr>
              <p:cNvPr id="74" name="Isosceles Triangle 73"/>
              <p:cNvSpPr/>
              <p:nvPr/>
            </p:nvSpPr>
            <p:spPr>
              <a:xfrm rot="3600000" flipH="1">
                <a:off x="6939035" y="3976048"/>
                <a:ext cx="4634632" cy="3927622"/>
              </a:xfrm>
              <a:prstGeom prst="triangle">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sp>
            <p:nvSpPr>
              <p:cNvPr id="76" name="Isosceles Triangle 75"/>
              <p:cNvSpPr/>
              <p:nvPr/>
            </p:nvSpPr>
            <p:spPr>
              <a:xfrm rot="3600000" flipH="1">
                <a:off x="6859932" y="4176395"/>
                <a:ext cx="3245926" cy="2934354"/>
              </a:xfrm>
              <a:prstGeom prst="triangle">
                <a:avLst/>
              </a:prstGeom>
              <a:solidFill>
                <a:srgbClr val="FF61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sp>
            <p:nvSpPr>
              <p:cNvPr id="77" name="Isosceles Triangle 76"/>
              <p:cNvSpPr/>
              <p:nvPr/>
            </p:nvSpPr>
            <p:spPr>
              <a:xfrm rot="3600000" flipH="1">
                <a:off x="6690252" y="4391115"/>
                <a:ext cx="2269807" cy="2051932"/>
              </a:xfrm>
              <a:prstGeom prst="triangle">
                <a:avLst/>
              </a:prstGeom>
              <a:solidFill>
                <a:srgbClr val="FF9B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sp>
            <p:nvSpPr>
              <p:cNvPr id="78" name="TextBox 77"/>
              <p:cNvSpPr txBox="1"/>
              <p:nvPr/>
            </p:nvSpPr>
            <p:spPr>
              <a:xfrm rot="18000000" flipH="1">
                <a:off x="6810053" y="5406584"/>
                <a:ext cx="1784588" cy="473976"/>
              </a:xfrm>
              <a:prstGeom prst="rect">
                <a:avLst/>
              </a:prstGeom>
              <a:noFill/>
            </p:spPr>
            <p:txBody>
              <a:bodyPr wrap="square" rtlCol="0">
                <a:spAutoFit/>
              </a:bodyPr>
              <a:lstStyle/>
              <a:p>
                <a:pPr algn="ctr" defTabSz="457200"/>
                <a:r>
                  <a:rPr lang="en-AU" sz="1600" b="1" dirty="0">
                    <a:solidFill>
                      <a:srgbClr val="9A0000"/>
                    </a:solidFill>
                  </a:rPr>
                  <a:t>Flashpoints</a:t>
                </a:r>
                <a:endParaRPr lang="en-AU" sz="1600" dirty="0">
                  <a:solidFill>
                    <a:srgbClr val="9A0000"/>
                  </a:solidFill>
                </a:endParaRPr>
              </a:p>
            </p:txBody>
          </p:sp>
          <p:sp>
            <p:nvSpPr>
              <p:cNvPr id="79" name="TextBox 78"/>
              <p:cNvSpPr txBox="1"/>
              <p:nvPr/>
            </p:nvSpPr>
            <p:spPr>
              <a:xfrm rot="18000000" flipH="1">
                <a:off x="7132099" y="5899228"/>
                <a:ext cx="2717683" cy="473976"/>
              </a:xfrm>
              <a:prstGeom prst="rect">
                <a:avLst/>
              </a:prstGeom>
              <a:noFill/>
            </p:spPr>
            <p:txBody>
              <a:bodyPr wrap="square" rtlCol="0">
                <a:spAutoFit/>
              </a:bodyPr>
              <a:lstStyle/>
              <a:p>
                <a:pPr algn="ctr" defTabSz="457200"/>
                <a:r>
                  <a:rPr lang="en-AU" sz="1600" b="1" dirty="0">
                    <a:solidFill>
                      <a:prstClr val="white"/>
                    </a:solidFill>
                  </a:rPr>
                  <a:t>Staff </a:t>
                </a:r>
                <a:r>
                  <a:rPr lang="en-AU" sz="1600" b="1" dirty="0">
                    <a:solidFill>
                      <a:prstClr val="white"/>
                    </a:solidFill>
                  </a:rPr>
                  <a:t>Modifiers</a:t>
                </a:r>
                <a:endParaRPr lang="en-AU" sz="1600" b="1" dirty="0">
                  <a:solidFill>
                    <a:prstClr val="white"/>
                  </a:solidFill>
                </a:endParaRPr>
              </a:p>
            </p:txBody>
          </p:sp>
          <p:sp>
            <p:nvSpPr>
              <p:cNvPr id="80" name="TextBox 79"/>
              <p:cNvSpPr txBox="1"/>
              <p:nvPr/>
            </p:nvSpPr>
            <p:spPr>
              <a:xfrm rot="18000000" flipH="1">
                <a:off x="7506260" y="6429256"/>
                <a:ext cx="4112722" cy="473976"/>
              </a:xfrm>
              <a:prstGeom prst="rect">
                <a:avLst/>
              </a:prstGeom>
              <a:noFill/>
            </p:spPr>
            <p:txBody>
              <a:bodyPr wrap="square" rtlCol="0">
                <a:spAutoFit/>
              </a:bodyPr>
              <a:lstStyle/>
              <a:p>
                <a:pPr algn="ctr" defTabSz="457200"/>
                <a:r>
                  <a:rPr lang="en-AU" sz="1600" b="1" dirty="0">
                    <a:solidFill>
                      <a:prstClr val="white"/>
                    </a:solidFill>
                  </a:rPr>
                  <a:t>External </a:t>
                </a:r>
                <a:r>
                  <a:rPr lang="en-AU" sz="1600" b="1" dirty="0">
                    <a:solidFill>
                      <a:prstClr val="white"/>
                    </a:solidFill>
                  </a:rPr>
                  <a:t>Structure</a:t>
                </a:r>
                <a:endParaRPr lang="en-AU" sz="1600" dirty="0">
                  <a:solidFill>
                    <a:prstClr val="white"/>
                  </a:solidFill>
                </a:endParaRPr>
              </a:p>
            </p:txBody>
          </p:sp>
          <p:sp>
            <p:nvSpPr>
              <p:cNvPr id="82" name="TextBox 81"/>
              <p:cNvSpPr txBox="1"/>
              <p:nvPr/>
            </p:nvSpPr>
            <p:spPr>
              <a:xfrm>
                <a:off x="4330402" y="8330339"/>
                <a:ext cx="3950439" cy="473976"/>
              </a:xfrm>
              <a:prstGeom prst="rect">
                <a:avLst/>
              </a:prstGeom>
              <a:noFill/>
            </p:spPr>
            <p:txBody>
              <a:bodyPr wrap="square" rtlCol="0">
                <a:spAutoFit/>
              </a:bodyPr>
              <a:lstStyle/>
              <a:p>
                <a:pPr algn="ctr" defTabSz="457200"/>
                <a:r>
                  <a:rPr lang="en-AU" sz="1600" b="1" dirty="0">
                    <a:solidFill>
                      <a:prstClr val="white"/>
                    </a:solidFill>
                  </a:rPr>
                  <a:t>Internal </a:t>
                </a:r>
                <a:r>
                  <a:rPr lang="en-AU" sz="1600" b="1" dirty="0">
                    <a:solidFill>
                      <a:prstClr val="white"/>
                    </a:solidFill>
                  </a:rPr>
                  <a:t>Structure</a:t>
                </a:r>
                <a:endParaRPr lang="en-AU" sz="1600" dirty="0">
                  <a:solidFill>
                    <a:prstClr val="white"/>
                  </a:solidFill>
                </a:endParaRPr>
              </a:p>
            </p:txBody>
          </p:sp>
          <p:sp>
            <p:nvSpPr>
              <p:cNvPr id="84" name="TextBox 83"/>
              <p:cNvSpPr txBox="1"/>
              <p:nvPr/>
            </p:nvSpPr>
            <p:spPr>
              <a:xfrm>
                <a:off x="4973671" y="7084809"/>
                <a:ext cx="2723271" cy="473976"/>
              </a:xfrm>
              <a:prstGeom prst="rect">
                <a:avLst/>
              </a:prstGeom>
              <a:noFill/>
            </p:spPr>
            <p:txBody>
              <a:bodyPr wrap="square" rtlCol="0">
                <a:spAutoFit/>
              </a:bodyPr>
              <a:lstStyle/>
              <a:p>
                <a:pPr algn="ctr" defTabSz="457200"/>
                <a:r>
                  <a:rPr lang="en-AU" sz="1600" b="1" dirty="0">
                    <a:solidFill>
                      <a:prstClr val="white"/>
                    </a:solidFill>
                  </a:rPr>
                  <a:t>Staff </a:t>
                </a:r>
                <a:r>
                  <a:rPr lang="en-AU" sz="1600" b="1" dirty="0">
                    <a:solidFill>
                      <a:prstClr val="white"/>
                    </a:solidFill>
                  </a:rPr>
                  <a:t>Modifiers</a:t>
                </a:r>
                <a:endParaRPr lang="en-AU" sz="1600" b="1" dirty="0">
                  <a:solidFill>
                    <a:prstClr val="white"/>
                  </a:solidFill>
                </a:endParaRPr>
              </a:p>
            </p:txBody>
          </p:sp>
          <p:sp>
            <p:nvSpPr>
              <p:cNvPr id="85" name="Isosceles Triangle 84"/>
              <p:cNvSpPr/>
              <p:nvPr/>
            </p:nvSpPr>
            <p:spPr>
              <a:xfrm>
                <a:off x="5146801" y="4728592"/>
                <a:ext cx="2334119" cy="2184328"/>
              </a:xfrm>
              <a:prstGeom prst="triangle">
                <a:avLst/>
              </a:prstGeom>
              <a:solidFill>
                <a:srgbClr val="FFAF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sp>
            <p:nvSpPr>
              <p:cNvPr id="83" name="TextBox 82"/>
              <p:cNvSpPr txBox="1"/>
              <p:nvPr/>
            </p:nvSpPr>
            <p:spPr>
              <a:xfrm>
                <a:off x="5284106" y="5970432"/>
                <a:ext cx="2059893" cy="473976"/>
              </a:xfrm>
              <a:prstGeom prst="rect">
                <a:avLst/>
              </a:prstGeom>
              <a:noFill/>
            </p:spPr>
            <p:txBody>
              <a:bodyPr wrap="square" rtlCol="0">
                <a:spAutoFit/>
              </a:bodyPr>
              <a:lstStyle/>
              <a:p>
                <a:pPr algn="ctr" defTabSz="457200"/>
                <a:r>
                  <a:rPr lang="en-AU" sz="1600" b="1" dirty="0">
                    <a:solidFill>
                      <a:srgbClr val="BC4C00"/>
                    </a:solidFill>
                  </a:rPr>
                  <a:t>Flashpoints</a:t>
                </a:r>
                <a:endParaRPr lang="en-AU" sz="1600" b="1" dirty="0">
                  <a:solidFill>
                    <a:srgbClr val="BC4C00"/>
                  </a:solidFill>
                </a:endParaRPr>
              </a:p>
            </p:txBody>
          </p:sp>
          <p:sp>
            <p:nvSpPr>
              <p:cNvPr id="86" name="Isosceles Triangle 85"/>
              <p:cNvSpPr/>
              <p:nvPr/>
            </p:nvSpPr>
            <p:spPr>
              <a:xfrm rot="18000000">
                <a:off x="1023330" y="3950408"/>
                <a:ext cx="4556042" cy="3927622"/>
              </a:xfrm>
              <a:prstGeom prst="triangle">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sp>
            <p:nvSpPr>
              <p:cNvPr id="88" name="TextBox 87"/>
              <p:cNvSpPr txBox="1"/>
              <p:nvPr/>
            </p:nvSpPr>
            <p:spPr>
              <a:xfrm rot="3600000">
                <a:off x="1256509" y="6389104"/>
                <a:ext cx="3952807" cy="473976"/>
              </a:xfrm>
              <a:prstGeom prst="rect">
                <a:avLst/>
              </a:prstGeom>
              <a:noFill/>
            </p:spPr>
            <p:txBody>
              <a:bodyPr wrap="square" rtlCol="0">
                <a:spAutoFit/>
              </a:bodyPr>
              <a:lstStyle/>
              <a:p>
                <a:pPr algn="ctr" defTabSz="457200"/>
                <a:r>
                  <a:rPr lang="en-AU" sz="1600" b="1" dirty="0">
                    <a:solidFill>
                      <a:srgbClr val="8A6600"/>
                    </a:solidFill>
                  </a:rPr>
                  <a:t>Features</a:t>
                </a:r>
                <a:endParaRPr lang="en-AU" sz="1600" b="1" dirty="0">
                  <a:solidFill>
                    <a:srgbClr val="8A6600"/>
                  </a:solidFill>
                </a:endParaRPr>
              </a:p>
            </p:txBody>
          </p:sp>
          <p:sp>
            <p:nvSpPr>
              <p:cNvPr id="89" name="Isosceles Triangle 88"/>
              <p:cNvSpPr/>
              <p:nvPr/>
            </p:nvSpPr>
            <p:spPr>
              <a:xfrm rot="18000000">
                <a:off x="2407710" y="4170389"/>
                <a:ext cx="3245926" cy="2934354"/>
              </a:xfrm>
              <a:prstGeom prst="triangl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sp>
            <p:nvSpPr>
              <p:cNvPr id="90" name="TextBox 89"/>
              <p:cNvSpPr txBox="1"/>
              <p:nvPr/>
            </p:nvSpPr>
            <p:spPr>
              <a:xfrm rot="3600000">
                <a:off x="2710308" y="5976793"/>
                <a:ext cx="2723271" cy="473976"/>
              </a:xfrm>
              <a:prstGeom prst="rect">
                <a:avLst/>
              </a:prstGeom>
              <a:noFill/>
            </p:spPr>
            <p:txBody>
              <a:bodyPr wrap="square" rtlCol="0">
                <a:spAutoFit/>
              </a:bodyPr>
              <a:lstStyle/>
              <a:p>
                <a:pPr algn="ctr" defTabSz="457200"/>
                <a:r>
                  <a:rPr lang="en-AU" sz="1600" b="1" dirty="0">
                    <a:solidFill>
                      <a:srgbClr val="8A6600"/>
                    </a:solidFill>
                  </a:rPr>
                  <a:t>Staff </a:t>
                </a:r>
                <a:r>
                  <a:rPr lang="en-AU" sz="1600" b="1" dirty="0">
                    <a:solidFill>
                      <a:srgbClr val="8A6600"/>
                    </a:solidFill>
                  </a:rPr>
                  <a:t>Modifiers</a:t>
                </a:r>
                <a:endParaRPr lang="en-AU" sz="1600" b="1" dirty="0">
                  <a:solidFill>
                    <a:srgbClr val="8A6600"/>
                  </a:solidFill>
                </a:endParaRPr>
              </a:p>
            </p:txBody>
          </p:sp>
          <p:sp>
            <p:nvSpPr>
              <p:cNvPr id="91" name="Isosceles Triangle 90"/>
              <p:cNvSpPr/>
              <p:nvPr/>
            </p:nvSpPr>
            <p:spPr>
              <a:xfrm rot="18000000">
                <a:off x="3521900" y="4406377"/>
                <a:ext cx="2269807" cy="2051932"/>
              </a:xfrm>
              <a:prstGeom prst="triangle">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sp>
            <p:nvSpPr>
              <p:cNvPr id="92" name="TextBox 91"/>
              <p:cNvSpPr txBox="1"/>
              <p:nvPr/>
            </p:nvSpPr>
            <p:spPr>
              <a:xfrm rot="3600000">
                <a:off x="3890792" y="5294175"/>
                <a:ext cx="1943232" cy="818685"/>
              </a:xfrm>
              <a:prstGeom prst="rect">
                <a:avLst/>
              </a:prstGeom>
              <a:noFill/>
            </p:spPr>
            <p:txBody>
              <a:bodyPr wrap="square" rtlCol="0">
                <a:spAutoFit/>
              </a:bodyPr>
              <a:lstStyle/>
              <a:p>
                <a:pPr algn="ctr" defTabSz="457200"/>
                <a:r>
                  <a:rPr lang="en-AU" sz="1600" b="1" dirty="0">
                    <a:solidFill>
                      <a:srgbClr val="8A6600"/>
                    </a:solidFill>
                  </a:rPr>
                  <a:t>Flashpoints</a:t>
                </a:r>
              </a:p>
              <a:p>
                <a:pPr algn="ctr" defTabSz="457200"/>
                <a:endParaRPr lang="en-AU" sz="1600" dirty="0">
                  <a:solidFill>
                    <a:srgbClr val="8A6600"/>
                  </a:solidFill>
                </a:endParaRPr>
              </a:p>
            </p:txBody>
          </p:sp>
          <p:grpSp>
            <p:nvGrpSpPr>
              <p:cNvPr id="19" name="Group 18"/>
              <p:cNvGrpSpPr/>
              <p:nvPr/>
            </p:nvGrpSpPr>
            <p:grpSpPr>
              <a:xfrm>
                <a:off x="1144218" y="-605646"/>
                <a:ext cx="10296000" cy="10800000"/>
                <a:chOff x="1144217" y="-605646"/>
                <a:chExt cx="10296000" cy="10800000"/>
              </a:xfrm>
            </p:grpSpPr>
            <p:cxnSp>
              <p:nvCxnSpPr>
                <p:cNvPr id="12" name="Straight Connector 11"/>
                <p:cNvCxnSpPr>
                  <a:stCxn id="8" idx="2"/>
                </p:cNvCxnSpPr>
                <p:nvPr/>
              </p:nvCxnSpPr>
              <p:spPr>
                <a:xfrm flipV="1">
                  <a:off x="1144217" y="4873873"/>
                  <a:ext cx="10296000" cy="0"/>
                </a:xfrm>
                <a:prstGeom prst="line">
                  <a:avLst/>
                </a:prstGeom>
                <a:ln w="152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8000000" flipV="1">
                  <a:off x="1085995" y="4852892"/>
                  <a:ext cx="10368000" cy="0"/>
                </a:xfrm>
                <a:prstGeom prst="line">
                  <a:avLst/>
                </a:prstGeom>
                <a:ln w="152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3600000" flipH="1" flipV="1">
                  <a:off x="892217" y="4794354"/>
                  <a:ext cx="10800000" cy="0"/>
                </a:xfrm>
                <a:prstGeom prst="line">
                  <a:avLst/>
                </a:prstGeom>
                <a:ln w="152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3" name="Group 12"/>
              <p:cNvGrpSpPr/>
              <p:nvPr/>
            </p:nvGrpSpPr>
            <p:grpSpPr>
              <a:xfrm>
                <a:off x="5336291" y="4076639"/>
                <a:ext cx="1896880" cy="1620000"/>
                <a:chOff x="5408299" y="4076639"/>
                <a:chExt cx="1896880" cy="1620000"/>
              </a:xfrm>
            </p:grpSpPr>
            <p:sp>
              <p:nvSpPr>
                <p:cNvPr id="47" name="Hexagon 46"/>
                <p:cNvSpPr/>
                <p:nvPr/>
              </p:nvSpPr>
              <p:spPr>
                <a:xfrm>
                  <a:off x="5458667" y="4076639"/>
                  <a:ext cx="1764923" cy="1620000"/>
                </a:xfrm>
                <a:prstGeom prst="hexagon">
                  <a:avLst/>
                </a:prstGeom>
                <a:solidFill>
                  <a:schemeClr val="bg1"/>
                </a:solidFill>
                <a:ln>
                  <a:solidFill>
                    <a:schemeClr val="bg1"/>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sp>
              <p:nvSpPr>
                <p:cNvPr id="48" name="TextBox 47"/>
                <p:cNvSpPr txBox="1"/>
                <p:nvPr/>
              </p:nvSpPr>
              <p:spPr>
                <a:xfrm>
                  <a:off x="5685862" y="4218290"/>
                  <a:ext cx="1310533" cy="430888"/>
                </a:xfrm>
                <a:prstGeom prst="rect">
                  <a:avLst/>
                </a:prstGeom>
                <a:noFill/>
              </p:spPr>
              <p:txBody>
                <a:bodyPr wrap="square" rtlCol="0">
                  <a:spAutoFit/>
                </a:bodyPr>
                <a:lstStyle/>
                <a:p>
                  <a:pPr algn="ctr" defTabSz="457200"/>
                  <a:r>
                    <a:rPr lang="en-AU" sz="1400" b="1" dirty="0">
                      <a:solidFill>
                        <a:prstClr val="black"/>
                      </a:solidFill>
                    </a:rPr>
                    <a:t>CONFLICT</a:t>
                  </a:r>
                  <a:endParaRPr lang="en-AU" sz="900" b="1" dirty="0">
                    <a:solidFill>
                      <a:prstClr val="black"/>
                    </a:solidFill>
                  </a:endParaRPr>
                </a:p>
              </p:txBody>
            </p:sp>
            <p:sp>
              <p:nvSpPr>
                <p:cNvPr id="49" name="TextBox 48"/>
                <p:cNvSpPr txBox="1"/>
                <p:nvPr/>
              </p:nvSpPr>
              <p:spPr>
                <a:xfrm>
                  <a:off x="5408299" y="4999751"/>
                  <a:ext cx="1896880" cy="387799"/>
                </a:xfrm>
                <a:prstGeom prst="rect">
                  <a:avLst/>
                </a:prstGeom>
                <a:noFill/>
              </p:spPr>
              <p:txBody>
                <a:bodyPr wrap="square" rtlCol="0">
                  <a:spAutoFit/>
                </a:bodyPr>
                <a:lstStyle/>
                <a:p>
                  <a:pPr algn="ctr" defTabSz="457200"/>
                  <a:r>
                    <a:rPr lang="en-AU" sz="1200" b="1" dirty="0">
                      <a:solidFill>
                        <a:prstClr val="black"/>
                      </a:solidFill>
                    </a:rPr>
                    <a:t>CONTAINMENT</a:t>
                  </a:r>
                  <a:endParaRPr lang="en-AU" sz="900" b="1" dirty="0">
                    <a:solidFill>
                      <a:prstClr val="black"/>
                    </a:solidFill>
                  </a:endParaRPr>
                </a:p>
              </p:txBody>
            </p:sp>
            <p:grpSp>
              <p:nvGrpSpPr>
                <p:cNvPr id="4" name="Group 3"/>
                <p:cNvGrpSpPr/>
                <p:nvPr/>
              </p:nvGrpSpPr>
              <p:grpSpPr>
                <a:xfrm>
                  <a:off x="6087691" y="4525027"/>
                  <a:ext cx="506874" cy="511206"/>
                  <a:chOff x="6141071" y="4442724"/>
                  <a:chExt cx="506874" cy="511206"/>
                </a:xfrm>
              </p:grpSpPr>
              <p:sp>
                <p:nvSpPr>
                  <p:cNvPr id="50" name="Up-Down Arrow 49"/>
                  <p:cNvSpPr/>
                  <p:nvPr/>
                </p:nvSpPr>
                <p:spPr>
                  <a:xfrm>
                    <a:off x="6141071" y="4442724"/>
                    <a:ext cx="506874" cy="511206"/>
                  </a:xfrm>
                  <a:prstGeom prst="upDownArrow">
                    <a:avLst>
                      <a:gd name="adj1" fmla="val 59144"/>
                      <a:gd name="adj2" fmla="val 3336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sp>
                <p:nvSpPr>
                  <p:cNvPr id="51" name="TextBox 50"/>
                  <p:cNvSpPr txBox="1"/>
                  <p:nvPr/>
                </p:nvSpPr>
                <p:spPr>
                  <a:xfrm>
                    <a:off x="6256557" y="4475547"/>
                    <a:ext cx="275902" cy="473977"/>
                  </a:xfrm>
                  <a:prstGeom prst="rect">
                    <a:avLst/>
                  </a:prstGeom>
                  <a:noFill/>
                </p:spPr>
                <p:txBody>
                  <a:bodyPr wrap="square" rtlCol="0">
                    <a:spAutoFit/>
                  </a:bodyPr>
                  <a:lstStyle/>
                  <a:p>
                    <a:pPr algn="ctr" defTabSz="457200"/>
                    <a:r>
                      <a:rPr lang="en-AU" sz="1600" b="1" dirty="0">
                        <a:solidFill>
                          <a:prstClr val="white"/>
                        </a:solidFill>
                      </a:rPr>
                      <a:t>&amp;</a:t>
                    </a:r>
                  </a:p>
                </p:txBody>
              </p:sp>
            </p:grpSp>
          </p:grpSp>
        </p:grpSp>
        <p:sp>
          <p:nvSpPr>
            <p:cNvPr id="11" name="Curved Right Arrow 10"/>
            <p:cNvSpPr/>
            <p:nvPr/>
          </p:nvSpPr>
          <p:spPr>
            <a:xfrm>
              <a:off x="5558591" y="7640312"/>
              <a:ext cx="482169" cy="820840"/>
            </a:xfrm>
            <a:prstGeom prst="curvedRightArrow">
              <a:avLst>
                <a:gd name="adj1" fmla="val 19647"/>
                <a:gd name="adj2" fmla="val 50000"/>
                <a:gd name="adj3" fmla="val 48705"/>
              </a:avLst>
            </a:prstGeom>
            <a:gradFill>
              <a:gsLst>
                <a:gs pos="0">
                  <a:srgbClr val="BC4C00"/>
                </a:gs>
                <a:gs pos="50000">
                  <a:schemeClr val="accent6">
                    <a:lumMod val="75000"/>
                  </a:schemeClr>
                </a:gs>
                <a:gs pos="100000">
                  <a:schemeClr val="accent6">
                    <a:lumMod val="40000"/>
                    <a:lumOff val="60000"/>
                  </a:schemeClr>
                </a:gs>
              </a:gsLst>
              <a:lin ang="5400000" scaled="0"/>
            </a:gradFill>
            <a:ln w="12700">
              <a:solidFill>
                <a:srgbClr val="BC4C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black"/>
                </a:solidFill>
              </a:endParaRPr>
            </a:p>
          </p:txBody>
        </p:sp>
        <p:sp>
          <p:nvSpPr>
            <p:cNvPr id="72" name="Curved Right Arrow 71"/>
            <p:cNvSpPr/>
            <p:nvPr/>
          </p:nvSpPr>
          <p:spPr>
            <a:xfrm flipH="1" flipV="1">
              <a:off x="8273008" y="7561467"/>
              <a:ext cx="482169" cy="820840"/>
            </a:xfrm>
            <a:prstGeom prst="curvedRightArrow">
              <a:avLst>
                <a:gd name="adj1" fmla="val 19647"/>
                <a:gd name="adj2" fmla="val 50000"/>
                <a:gd name="adj3" fmla="val 48705"/>
              </a:avLst>
            </a:prstGeom>
            <a:gradFill>
              <a:gsLst>
                <a:gs pos="0">
                  <a:srgbClr val="BC4C00"/>
                </a:gs>
                <a:gs pos="50000">
                  <a:schemeClr val="accent6">
                    <a:lumMod val="75000"/>
                  </a:schemeClr>
                </a:gs>
                <a:gs pos="100000">
                  <a:schemeClr val="accent6">
                    <a:lumMod val="40000"/>
                    <a:lumOff val="60000"/>
                  </a:schemeClr>
                </a:gs>
              </a:gsLst>
              <a:lin ang="5400000" scaled="0"/>
            </a:gradFill>
            <a:ln w="12700">
              <a:solidFill>
                <a:srgbClr val="BC4C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black"/>
                </a:solidFill>
              </a:endParaRPr>
            </a:p>
          </p:txBody>
        </p:sp>
        <p:sp>
          <p:nvSpPr>
            <p:cNvPr id="73" name="Curved Right Arrow 72"/>
            <p:cNvSpPr/>
            <p:nvPr/>
          </p:nvSpPr>
          <p:spPr>
            <a:xfrm rot="18000000">
              <a:off x="9018664" y="7191654"/>
              <a:ext cx="482169" cy="820840"/>
            </a:xfrm>
            <a:prstGeom prst="curvedRightArrow">
              <a:avLst>
                <a:gd name="adj1" fmla="val 19647"/>
                <a:gd name="adj2" fmla="val 50000"/>
                <a:gd name="adj3" fmla="val 48705"/>
              </a:avLst>
            </a:prstGeom>
            <a:gradFill>
              <a:gsLst>
                <a:gs pos="0">
                  <a:srgbClr val="9A0000"/>
                </a:gs>
                <a:gs pos="50000">
                  <a:srgbClr val="CC0000"/>
                </a:gs>
                <a:gs pos="100000">
                  <a:srgbClr val="FF9B9B"/>
                </a:gs>
              </a:gsLst>
              <a:lin ang="5400000" scaled="0"/>
            </a:gradFill>
            <a:ln w="12700">
              <a:solidFill>
                <a:srgbClr val="9A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black"/>
                </a:solidFill>
              </a:endParaRPr>
            </a:p>
          </p:txBody>
        </p:sp>
        <p:sp>
          <p:nvSpPr>
            <p:cNvPr id="75" name="Curved Right Arrow 74"/>
            <p:cNvSpPr/>
            <p:nvPr/>
          </p:nvSpPr>
          <p:spPr>
            <a:xfrm rot="18000000" flipH="1" flipV="1">
              <a:off x="10362694" y="4847845"/>
              <a:ext cx="482169" cy="820840"/>
            </a:xfrm>
            <a:prstGeom prst="curvedRightArrow">
              <a:avLst>
                <a:gd name="adj1" fmla="val 19647"/>
                <a:gd name="adj2" fmla="val 50000"/>
                <a:gd name="adj3" fmla="val 48705"/>
              </a:avLst>
            </a:prstGeom>
            <a:gradFill>
              <a:gsLst>
                <a:gs pos="0">
                  <a:srgbClr val="9A0000"/>
                </a:gs>
                <a:gs pos="50000">
                  <a:srgbClr val="CC0000"/>
                </a:gs>
                <a:gs pos="100000">
                  <a:srgbClr val="FF9B9B"/>
                </a:gs>
              </a:gsLst>
              <a:lin ang="5400000" scaled="0"/>
            </a:gradFill>
            <a:ln w="12700">
              <a:solidFill>
                <a:srgbClr val="9A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black"/>
                </a:solidFill>
              </a:endParaRPr>
            </a:p>
          </p:txBody>
        </p:sp>
      </p:grpSp>
    </p:spTree>
    <p:extLst>
      <p:ext uri="{BB962C8B-B14F-4D97-AF65-F5344CB8AC3E}">
        <p14:creationId xmlns:p14="http://schemas.microsoft.com/office/powerpoint/2010/main" val="339416003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894857" y="-480006"/>
            <a:ext cx="7354286" cy="7714286"/>
            <a:chOff x="2009456" y="-599400"/>
            <a:chExt cx="10296000" cy="10800000"/>
          </a:xfrm>
        </p:grpSpPr>
        <p:grpSp>
          <p:nvGrpSpPr>
            <p:cNvPr id="17" name="Group 16"/>
            <p:cNvGrpSpPr/>
            <p:nvPr/>
          </p:nvGrpSpPr>
          <p:grpSpPr>
            <a:xfrm>
              <a:off x="2009456" y="-599400"/>
              <a:ext cx="10296000" cy="10800000"/>
              <a:chOff x="1144218" y="-605646"/>
              <a:chExt cx="10296000" cy="10800000"/>
            </a:xfrm>
          </p:grpSpPr>
          <p:sp>
            <p:nvSpPr>
              <p:cNvPr id="7" name="Isosceles Triangle 6"/>
              <p:cNvSpPr/>
              <p:nvPr/>
            </p:nvSpPr>
            <p:spPr>
              <a:xfrm rot="18022639" flipV="1">
                <a:off x="1790268" y="1540539"/>
                <a:ext cx="5067558" cy="4368584"/>
              </a:xfrm>
              <a:prstGeom prst="triangle">
                <a:avLst/>
              </a:prstGeom>
              <a:solidFill>
                <a:srgbClr val="3160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sp>
            <p:nvSpPr>
              <p:cNvPr id="38" name="TextBox 37"/>
              <p:cNvSpPr txBox="1"/>
              <p:nvPr/>
            </p:nvSpPr>
            <p:spPr>
              <a:xfrm rot="18000000">
                <a:off x="81100" y="2536220"/>
                <a:ext cx="4945476" cy="517065"/>
              </a:xfrm>
              <a:prstGeom prst="rect">
                <a:avLst/>
              </a:prstGeom>
              <a:noFill/>
            </p:spPr>
            <p:txBody>
              <a:bodyPr wrap="square" rtlCol="0">
                <a:spAutoFit/>
              </a:bodyPr>
              <a:lstStyle/>
              <a:p>
                <a:pPr algn="ctr" defTabSz="457200"/>
                <a:r>
                  <a:rPr lang="en-AU" b="1" dirty="0">
                    <a:solidFill>
                      <a:prstClr val="white"/>
                    </a:solidFill>
                  </a:rPr>
                  <a:t>Outside Hospital</a:t>
                </a:r>
              </a:p>
            </p:txBody>
          </p:sp>
          <p:sp>
            <p:nvSpPr>
              <p:cNvPr id="69" name="Isosceles Triangle 68"/>
              <p:cNvSpPr/>
              <p:nvPr/>
            </p:nvSpPr>
            <p:spPr>
              <a:xfrm rot="18000000" flipH="1" flipV="1">
                <a:off x="2160219" y="1864253"/>
                <a:ext cx="4634632" cy="3927622"/>
              </a:xfrm>
              <a:prstGeom prst="triangle">
                <a:avLst/>
              </a:prstGeom>
              <a:solidFill>
                <a:srgbClr val="4E97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sp>
            <p:nvSpPr>
              <p:cNvPr id="5" name="Isosceles Triangle 4"/>
              <p:cNvSpPr/>
              <p:nvPr/>
            </p:nvSpPr>
            <p:spPr>
              <a:xfrm>
                <a:off x="3758439" y="4960854"/>
                <a:ext cx="5067558" cy="4368584"/>
              </a:xfrm>
              <a:prstGeom prst="triangle">
                <a:avLst/>
              </a:prstGeom>
              <a:solidFill>
                <a:srgbClr val="BC4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sp>
            <p:nvSpPr>
              <p:cNvPr id="6" name="Isosceles Triangle 5"/>
              <p:cNvSpPr/>
              <p:nvPr/>
            </p:nvSpPr>
            <p:spPr>
              <a:xfrm flipV="1">
                <a:off x="3758439" y="408112"/>
                <a:ext cx="5067558" cy="4368584"/>
              </a:xfrm>
              <a:prstGeom prst="triangle">
                <a:avLst/>
              </a:prstGeom>
              <a:solidFill>
                <a:srgbClr val="0000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sp>
            <p:nvSpPr>
              <p:cNvPr id="8" name="Isosceles Triangle 7"/>
              <p:cNvSpPr/>
              <p:nvPr/>
            </p:nvSpPr>
            <p:spPr>
              <a:xfrm rot="3577361">
                <a:off x="1776169" y="3854639"/>
                <a:ext cx="5067558" cy="4368584"/>
              </a:xfrm>
              <a:prstGeom prst="triangle">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sp>
            <p:nvSpPr>
              <p:cNvPr id="9" name="Isosceles Triangle 8"/>
              <p:cNvSpPr/>
              <p:nvPr/>
            </p:nvSpPr>
            <p:spPr>
              <a:xfrm rot="3577361" flipH="1" flipV="1">
                <a:off x="5740706" y="1558197"/>
                <a:ext cx="5067558" cy="4368584"/>
              </a:xfrm>
              <a:prstGeom prst="triangle">
                <a:avLst/>
              </a:prstGeom>
              <a:solidFill>
                <a:srgbClr val="3A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sp>
            <p:nvSpPr>
              <p:cNvPr id="10" name="Isosceles Triangle 9"/>
              <p:cNvSpPr/>
              <p:nvPr/>
            </p:nvSpPr>
            <p:spPr>
              <a:xfrm rot="18022639" flipH="1">
                <a:off x="5740706" y="3854639"/>
                <a:ext cx="5067558" cy="4368584"/>
              </a:xfrm>
              <a:prstGeom prst="triangle">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sp>
            <p:nvSpPr>
              <p:cNvPr id="22" name="Isosceles Triangle 21"/>
              <p:cNvSpPr/>
              <p:nvPr/>
            </p:nvSpPr>
            <p:spPr>
              <a:xfrm>
                <a:off x="4024536" y="4800600"/>
                <a:ext cx="4510337" cy="4048796"/>
              </a:xfrm>
              <a:prstGeom prst="triangle">
                <a:avLst/>
              </a:prstGeom>
              <a:solidFill>
                <a:srgbClr val="E65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sp>
            <p:nvSpPr>
              <p:cNvPr id="23" name="Isosceles Triangle 22"/>
              <p:cNvSpPr/>
              <p:nvPr/>
            </p:nvSpPr>
            <p:spPr>
              <a:xfrm flipV="1">
                <a:off x="4059514" y="792956"/>
                <a:ext cx="4556042" cy="3927622"/>
              </a:xfrm>
              <a:prstGeom prst="triangle">
                <a:avLst/>
              </a:prstGeom>
              <a:solidFill>
                <a:srgbClr val="111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sp>
            <p:nvSpPr>
              <p:cNvPr id="29" name="Isosceles Triangle 28"/>
              <p:cNvSpPr/>
              <p:nvPr/>
            </p:nvSpPr>
            <p:spPr>
              <a:xfrm>
                <a:off x="4535710" y="4825927"/>
                <a:ext cx="3530594" cy="2956761"/>
              </a:xfrm>
              <a:prstGeom prst="triangle">
                <a:avLst/>
              </a:prstGeom>
              <a:solidFill>
                <a:srgbClr val="FF7B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sp>
            <p:nvSpPr>
              <p:cNvPr id="30" name="Isosceles Triangle 29"/>
              <p:cNvSpPr/>
              <p:nvPr/>
            </p:nvSpPr>
            <p:spPr>
              <a:xfrm flipV="1">
                <a:off x="4324047" y="1229816"/>
                <a:ext cx="4026976" cy="3570783"/>
              </a:xfrm>
              <a:prstGeom prst="triangle">
                <a:avLst/>
              </a:prstGeom>
              <a:solidFill>
                <a:srgbClr val="474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sp>
            <p:nvSpPr>
              <p:cNvPr id="35" name="TextBox 34"/>
              <p:cNvSpPr txBox="1"/>
              <p:nvPr/>
            </p:nvSpPr>
            <p:spPr>
              <a:xfrm>
                <a:off x="3806966" y="376889"/>
                <a:ext cx="4945476" cy="517065"/>
              </a:xfrm>
              <a:prstGeom prst="rect">
                <a:avLst/>
              </a:prstGeom>
              <a:noFill/>
            </p:spPr>
            <p:txBody>
              <a:bodyPr wrap="square" rtlCol="0">
                <a:spAutoFit/>
              </a:bodyPr>
              <a:lstStyle/>
              <a:p>
                <a:pPr algn="ctr" defTabSz="457200"/>
                <a:r>
                  <a:rPr lang="en-AU" b="1" dirty="0">
                    <a:solidFill>
                      <a:prstClr val="white"/>
                    </a:solidFill>
                  </a:rPr>
                  <a:t>Patient Community</a:t>
                </a:r>
              </a:p>
            </p:txBody>
          </p:sp>
          <p:sp>
            <p:nvSpPr>
              <p:cNvPr id="36" name="TextBox 35"/>
              <p:cNvSpPr txBox="1"/>
              <p:nvPr/>
            </p:nvSpPr>
            <p:spPr>
              <a:xfrm>
                <a:off x="3813830" y="8898549"/>
                <a:ext cx="4945476" cy="517065"/>
              </a:xfrm>
              <a:prstGeom prst="rect">
                <a:avLst/>
              </a:prstGeom>
              <a:noFill/>
            </p:spPr>
            <p:txBody>
              <a:bodyPr wrap="square" rtlCol="0">
                <a:spAutoFit/>
              </a:bodyPr>
              <a:lstStyle/>
              <a:p>
                <a:pPr algn="ctr" defTabSz="457200"/>
                <a:r>
                  <a:rPr lang="en-AU" b="1" dirty="0">
                    <a:solidFill>
                      <a:prstClr val="white"/>
                    </a:solidFill>
                  </a:rPr>
                  <a:t>Staff Team</a:t>
                </a:r>
              </a:p>
            </p:txBody>
          </p:sp>
          <p:sp>
            <p:nvSpPr>
              <p:cNvPr id="37" name="TextBox 36"/>
              <p:cNvSpPr txBox="1"/>
              <p:nvPr/>
            </p:nvSpPr>
            <p:spPr>
              <a:xfrm rot="3600000">
                <a:off x="7513647" y="2447682"/>
                <a:ext cx="4945476" cy="517065"/>
              </a:xfrm>
              <a:prstGeom prst="rect">
                <a:avLst/>
              </a:prstGeom>
              <a:noFill/>
            </p:spPr>
            <p:txBody>
              <a:bodyPr wrap="square" rtlCol="0">
                <a:spAutoFit/>
              </a:bodyPr>
              <a:lstStyle/>
              <a:p>
                <a:pPr algn="ctr" defTabSz="457200"/>
                <a:r>
                  <a:rPr lang="en-AU" b="1" dirty="0">
                    <a:solidFill>
                      <a:prstClr val="white"/>
                    </a:solidFill>
                  </a:rPr>
                  <a:t>Patient Characteristics</a:t>
                </a:r>
              </a:p>
            </p:txBody>
          </p:sp>
          <p:sp>
            <p:nvSpPr>
              <p:cNvPr id="39" name="TextBox 38"/>
              <p:cNvSpPr txBox="1"/>
              <p:nvPr/>
            </p:nvSpPr>
            <p:spPr>
              <a:xfrm rot="18000000">
                <a:off x="7483832" y="6772435"/>
                <a:ext cx="4945476" cy="517065"/>
              </a:xfrm>
              <a:prstGeom prst="rect">
                <a:avLst/>
              </a:prstGeom>
              <a:noFill/>
            </p:spPr>
            <p:txBody>
              <a:bodyPr wrap="square" rtlCol="0">
                <a:spAutoFit/>
              </a:bodyPr>
              <a:lstStyle/>
              <a:p>
                <a:pPr algn="ctr" defTabSz="457200"/>
                <a:r>
                  <a:rPr lang="en-AU" b="1" dirty="0">
                    <a:solidFill>
                      <a:prstClr val="white"/>
                    </a:solidFill>
                  </a:rPr>
                  <a:t>Regulatory Framework</a:t>
                </a:r>
              </a:p>
            </p:txBody>
          </p:sp>
          <p:sp>
            <p:nvSpPr>
              <p:cNvPr id="40" name="TextBox 39"/>
              <p:cNvSpPr txBox="1"/>
              <p:nvPr/>
            </p:nvSpPr>
            <p:spPr>
              <a:xfrm rot="3600000">
                <a:off x="8817" y="6587582"/>
                <a:ext cx="4945476" cy="517065"/>
              </a:xfrm>
              <a:prstGeom prst="rect">
                <a:avLst/>
              </a:prstGeom>
              <a:noFill/>
            </p:spPr>
            <p:txBody>
              <a:bodyPr wrap="square" rtlCol="0">
                <a:spAutoFit/>
              </a:bodyPr>
              <a:lstStyle/>
              <a:p>
                <a:pPr algn="ctr" defTabSz="457200"/>
                <a:r>
                  <a:rPr lang="en-AU" b="1" dirty="0">
                    <a:solidFill>
                      <a:prstClr val="white"/>
                    </a:solidFill>
                  </a:rPr>
                  <a:t>Physical Environment</a:t>
                </a:r>
              </a:p>
            </p:txBody>
          </p:sp>
          <p:sp>
            <p:nvSpPr>
              <p:cNvPr id="41" name="TextBox 40"/>
              <p:cNvSpPr txBox="1"/>
              <p:nvPr/>
            </p:nvSpPr>
            <p:spPr>
              <a:xfrm>
                <a:off x="4136135" y="792955"/>
                <a:ext cx="4258374" cy="473976"/>
              </a:xfrm>
              <a:prstGeom prst="rect">
                <a:avLst/>
              </a:prstGeom>
              <a:noFill/>
            </p:spPr>
            <p:txBody>
              <a:bodyPr wrap="square" rtlCol="0">
                <a:spAutoFit/>
              </a:bodyPr>
              <a:lstStyle/>
              <a:p>
                <a:pPr algn="ctr" defTabSz="457200"/>
                <a:r>
                  <a:rPr lang="en-AU" sz="1600" b="1" dirty="0">
                    <a:solidFill>
                      <a:prstClr val="white"/>
                    </a:solidFill>
                  </a:rPr>
                  <a:t>Patient – patient </a:t>
                </a:r>
                <a:r>
                  <a:rPr lang="en-AU" sz="1600" b="1" dirty="0">
                    <a:solidFill>
                      <a:prstClr val="white"/>
                    </a:solidFill>
                  </a:rPr>
                  <a:t>interaction</a:t>
                </a:r>
                <a:endParaRPr lang="en-AU" sz="1600" b="1" dirty="0">
                  <a:solidFill>
                    <a:prstClr val="white"/>
                  </a:solidFill>
                </a:endParaRPr>
              </a:p>
            </p:txBody>
          </p:sp>
          <p:sp>
            <p:nvSpPr>
              <p:cNvPr id="43" name="TextBox 42"/>
              <p:cNvSpPr txBox="1"/>
              <p:nvPr/>
            </p:nvSpPr>
            <p:spPr>
              <a:xfrm>
                <a:off x="4577884" y="1247034"/>
                <a:ext cx="3519303" cy="473976"/>
              </a:xfrm>
              <a:prstGeom prst="rect">
                <a:avLst/>
              </a:prstGeom>
              <a:noFill/>
            </p:spPr>
            <p:txBody>
              <a:bodyPr wrap="square" rtlCol="0">
                <a:spAutoFit/>
              </a:bodyPr>
              <a:lstStyle/>
              <a:p>
                <a:pPr algn="ctr" defTabSz="457200"/>
                <a:r>
                  <a:rPr lang="en-AU" sz="1600" b="1" dirty="0">
                    <a:solidFill>
                      <a:prstClr val="white"/>
                    </a:solidFill>
                  </a:rPr>
                  <a:t>Patient </a:t>
                </a:r>
                <a:r>
                  <a:rPr lang="en-AU" sz="1600" b="1" dirty="0">
                    <a:solidFill>
                      <a:prstClr val="white"/>
                    </a:solidFill>
                  </a:rPr>
                  <a:t>Modifiers</a:t>
                </a:r>
                <a:endParaRPr lang="en-AU" sz="1600" b="1" dirty="0">
                  <a:solidFill>
                    <a:prstClr val="white"/>
                  </a:solidFill>
                </a:endParaRPr>
              </a:p>
            </p:txBody>
          </p:sp>
          <p:sp>
            <p:nvSpPr>
              <p:cNvPr id="44" name="Isosceles Triangle 43"/>
              <p:cNvSpPr/>
              <p:nvPr/>
            </p:nvSpPr>
            <p:spPr>
              <a:xfrm flipV="1">
                <a:off x="4672608" y="1848272"/>
                <a:ext cx="3245926" cy="2934354"/>
              </a:xfrm>
              <a:prstGeom prst="triangle">
                <a:avLst/>
              </a:prstGeom>
              <a:solidFill>
                <a:srgbClr val="818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sp>
            <p:nvSpPr>
              <p:cNvPr id="45" name="TextBox 44"/>
              <p:cNvSpPr txBox="1"/>
              <p:nvPr/>
            </p:nvSpPr>
            <p:spPr>
              <a:xfrm>
                <a:off x="4975899" y="2175140"/>
                <a:ext cx="2723271" cy="473976"/>
              </a:xfrm>
              <a:prstGeom prst="rect">
                <a:avLst/>
              </a:prstGeom>
              <a:noFill/>
            </p:spPr>
            <p:txBody>
              <a:bodyPr wrap="square" rtlCol="0">
                <a:spAutoFit/>
              </a:bodyPr>
              <a:lstStyle/>
              <a:p>
                <a:pPr algn="ctr" defTabSz="457200"/>
                <a:r>
                  <a:rPr lang="en-AU" sz="1600" b="1" dirty="0">
                    <a:solidFill>
                      <a:prstClr val="white"/>
                    </a:solidFill>
                  </a:rPr>
                  <a:t>Staff </a:t>
                </a:r>
                <a:r>
                  <a:rPr lang="en-AU" sz="1600" b="1" dirty="0">
                    <a:solidFill>
                      <a:prstClr val="white"/>
                    </a:solidFill>
                  </a:rPr>
                  <a:t>Modifiers</a:t>
                </a:r>
                <a:endParaRPr lang="en-AU" sz="1600" dirty="0">
                  <a:solidFill>
                    <a:prstClr val="white"/>
                  </a:solidFill>
                </a:endParaRPr>
              </a:p>
            </p:txBody>
          </p:sp>
          <p:sp>
            <p:nvSpPr>
              <p:cNvPr id="53" name="Isosceles Triangle 52"/>
              <p:cNvSpPr/>
              <p:nvPr/>
            </p:nvSpPr>
            <p:spPr>
              <a:xfrm flipV="1">
                <a:off x="5202632" y="2743075"/>
                <a:ext cx="2269807" cy="2051932"/>
              </a:xfrm>
              <a:prstGeom prst="triangle">
                <a:avLst/>
              </a:prstGeom>
              <a:solidFill>
                <a:srgbClr val="A7A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sp>
            <p:nvSpPr>
              <p:cNvPr id="46" name="TextBox 45"/>
              <p:cNvSpPr txBox="1"/>
              <p:nvPr/>
            </p:nvSpPr>
            <p:spPr>
              <a:xfrm>
                <a:off x="5318539" y="3082441"/>
                <a:ext cx="1943232" cy="473976"/>
              </a:xfrm>
              <a:prstGeom prst="rect">
                <a:avLst/>
              </a:prstGeom>
              <a:noFill/>
            </p:spPr>
            <p:txBody>
              <a:bodyPr wrap="square" rtlCol="0">
                <a:spAutoFit/>
              </a:bodyPr>
              <a:lstStyle/>
              <a:p>
                <a:pPr algn="ctr" defTabSz="457200"/>
                <a:r>
                  <a:rPr lang="en-AU" sz="1600" b="1" dirty="0">
                    <a:solidFill>
                      <a:prstClr val="white"/>
                    </a:solidFill>
                  </a:rPr>
                  <a:t>Flashpoints</a:t>
                </a:r>
                <a:endParaRPr lang="en-AU" sz="1600" b="1" dirty="0">
                  <a:solidFill>
                    <a:prstClr val="white"/>
                  </a:solidFill>
                </a:endParaRPr>
              </a:p>
            </p:txBody>
          </p:sp>
          <p:sp>
            <p:nvSpPr>
              <p:cNvPr id="54" name="Isosceles Triangle 53"/>
              <p:cNvSpPr/>
              <p:nvPr/>
            </p:nvSpPr>
            <p:spPr>
              <a:xfrm rot="3600000" flipV="1">
                <a:off x="5833031" y="1844968"/>
                <a:ext cx="4556042" cy="3927622"/>
              </a:xfrm>
              <a:prstGeom prst="triangle">
                <a:avLst/>
              </a:prstGeom>
              <a:solidFill>
                <a:srgbClr val="5800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sp>
            <p:nvSpPr>
              <p:cNvPr id="56" name="TextBox 55"/>
              <p:cNvSpPr txBox="1"/>
              <p:nvPr/>
            </p:nvSpPr>
            <p:spPr>
              <a:xfrm rot="3600000">
                <a:off x="7567038" y="2579221"/>
                <a:ext cx="3861352" cy="818685"/>
              </a:xfrm>
              <a:prstGeom prst="rect">
                <a:avLst/>
              </a:prstGeom>
              <a:noFill/>
            </p:spPr>
            <p:txBody>
              <a:bodyPr wrap="square" rtlCol="0">
                <a:spAutoFit/>
              </a:bodyPr>
              <a:lstStyle/>
              <a:p>
                <a:pPr algn="ctr" defTabSz="457200"/>
                <a:r>
                  <a:rPr lang="en-AU" sz="1600" b="1" dirty="0">
                    <a:solidFill>
                      <a:prstClr val="white"/>
                    </a:solidFill>
                  </a:rPr>
                  <a:t>Symptoms &amp; demography</a:t>
                </a:r>
              </a:p>
              <a:p>
                <a:pPr algn="ctr" defTabSz="457200"/>
                <a:endParaRPr lang="en-AU" sz="1600" dirty="0">
                  <a:solidFill>
                    <a:prstClr val="white"/>
                  </a:solidFill>
                </a:endParaRPr>
              </a:p>
            </p:txBody>
          </p:sp>
          <p:sp>
            <p:nvSpPr>
              <p:cNvPr id="58" name="Isosceles Triangle 57"/>
              <p:cNvSpPr/>
              <p:nvPr/>
            </p:nvSpPr>
            <p:spPr>
              <a:xfrm rot="3600000" flipV="1">
                <a:off x="5877798" y="2661480"/>
                <a:ext cx="3245926" cy="2994347"/>
              </a:xfrm>
              <a:prstGeom prst="triangle">
                <a:avLst/>
              </a:prstGeom>
              <a:solidFill>
                <a:srgbClr val="9E1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sp>
            <p:nvSpPr>
              <p:cNvPr id="59" name="TextBox 58"/>
              <p:cNvSpPr txBox="1"/>
              <p:nvPr/>
            </p:nvSpPr>
            <p:spPr>
              <a:xfrm rot="3600000">
                <a:off x="7124708" y="3361787"/>
                <a:ext cx="2723271" cy="473976"/>
              </a:xfrm>
              <a:prstGeom prst="rect">
                <a:avLst/>
              </a:prstGeom>
              <a:noFill/>
            </p:spPr>
            <p:txBody>
              <a:bodyPr wrap="square" rtlCol="0">
                <a:spAutoFit/>
              </a:bodyPr>
              <a:lstStyle/>
              <a:p>
                <a:pPr algn="ctr" defTabSz="457200"/>
                <a:r>
                  <a:rPr lang="en-AU" sz="1600" b="1" dirty="0">
                    <a:solidFill>
                      <a:prstClr val="white"/>
                    </a:solidFill>
                  </a:rPr>
                  <a:t>Staff </a:t>
                </a:r>
                <a:r>
                  <a:rPr lang="en-AU" sz="1600" b="1" dirty="0">
                    <a:solidFill>
                      <a:prstClr val="white"/>
                    </a:solidFill>
                  </a:rPr>
                  <a:t>Modifiers</a:t>
                </a:r>
                <a:endParaRPr lang="en-AU" sz="1600" b="1" dirty="0">
                  <a:solidFill>
                    <a:prstClr val="white"/>
                  </a:solidFill>
                </a:endParaRPr>
              </a:p>
            </p:txBody>
          </p:sp>
          <p:sp>
            <p:nvSpPr>
              <p:cNvPr id="60" name="Isosceles Triangle 59"/>
              <p:cNvSpPr/>
              <p:nvPr/>
            </p:nvSpPr>
            <p:spPr>
              <a:xfrm rot="3600000" flipV="1">
                <a:off x="6042180" y="3326257"/>
                <a:ext cx="2269807" cy="2051932"/>
              </a:xfrm>
              <a:prstGeom prst="triangle">
                <a:avLst/>
              </a:prstGeom>
              <a:solidFill>
                <a:srgbClr val="C98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sp>
            <p:nvSpPr>
              <p:cNvPr id="61" name="TextBox 60"/>
              <p:cNvSpPr txBox="1"/>
              <p:nvPr/>
            </p:nvSpPr>
            <p:spPr>
              <a:xfrm rot="3600000">
                <a:off x="6575278" y="3712315"/>
                <a:ext cx="1943232" cy="818685"/>
              </a:xfrm>
              <a:prstGeom prst="rect">
                <a:avLst/>
              </a:prstGeom>
              <a:noFill/>
            </p:spPr>
            <p:txBody>
              <a:bodyPr wrap="square" rtlCol="0">
                <a:spAutoFit/>
              </a:bodyPr>
              <a:lstStyle/>
              <a:p>
                <a:pPr algn="ctr" defTabSz="457200"/>
                <a:r>
                  <a:rPr lang="en-AU" sz="1600" b="1" dirty="0">
                    <a:solidFill>
                      <a:srgbClr val="3A0066"/>
                    </a:solidFill>
                  </a:rPr>
                  <a:t>Flashpoints</a:t>
                </a:r>
              </a:p>
              <a:p>
                <a:pPr algn="ctr" defTabSz="457200"/>
                <a:endParaRPr lang="en-AU" sz="1600" dirty="0">
                  <a:solidFill>
                    <a:prstClr val="white"/>
                  </a:solidFill>
                </a:endParaRPr>
              </a:p>
            </p:txBody>
          </p:sp>
          <p:sp>
            <p:nvSpPr>
              <p:cNvPr id="62" name="Isosceles Triangle 61"/>
              <p:cNvSpPr/>
              <p:nvPr/>
            </p:nvSpPr>
            <p:spPr>
              <a:xfrm rot="18000000" flipH="1" flipV="1">
                <a:off x="2213482" y="3445003"/>
                <a:ext cx="4556042" cy="727549"/>
              </a:xfrm>
              <a:prstGeom prst="triangle">
                <a:avLst/>
              </a:prstGeom>
              <a:noFill/>
            </p:spPr>
            <p:txBody>
              <a:bodyPr wrap="square" rtlCol="0">
                <a:spAutoFit/>
              </a:bodyPr>
              <a:lstStyle/>
              <a:p>
                <a:pPr algn="ctr" defTabSz="457200"/>
                <a:endParaRPr lang="en-AU" sz="1100">
                  <a:solidFill>
                    <a:prstClr val="white"/>
                  </a:solidFill>
                </a:endParaRPr>
              </a:p>
            </p:txBody>
          </p:sp>
          <p:sp>
            <p:nvSpPr>
              <p:cNvPr id="65" name="Isosceles Triangle 64"/>
              <p:cNvSpPr/>
              <p:nvPr/>
            </p:nvSpPr>
            <p:spPr>
              <a:xfrm rot="18000000" flipH="1" flipV="1">
                <a:off x="3415822" y="2652029"/>
                <a:ext cx="3245926" cy="2934354"/>
              </a:xfrm>
              <a:prstGeom prst="triangle">
                <a:avLst/>
              </a:prstGeom>
              <a:solidFill>
                <a:srgbClr val="80D1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sp>
            <p:nvSpPr>
              <p:cNvPr id="67" name="Isosceles Triangle 66"/>
              <p:cNvSpPr/>
              <p:nvPr/>
            </p:nvSpPr>
            <p:spPr>
              <a:xfrm rot="18000000" flipH="1" flipV="1">
                <a:off x="4345597" y="3358915"/>
                <a:ext cx="2269807" cy="2051932"/>
              </a:xfrm>
              <a:prstGeom prst="triangle">
                <a:avLst/>
              </a:prstGeom>
              <a:solidFill>
                <a:srgbClr val="BCE7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sp>
            <p:nvSpPr>
              <p:cNvPr id="68" name="TextBox 67"/>
              <p:cNvSpPr txBox="1"/>
              <p:nvPr/>
            </p:nvSpPr>
            <p:spPr>
              <a:xfrm rot="18000000" flipH="1">
                <a:off x="4205028" y="3837201"/>
                <a:ext cx="1624617" cy="473976"/>
              </a:xfrm>
              <a:prstGeom prst="rect">
                <a:avLst/>
              </a:prstGeom>
              <a:noFill/>
            </p:spPr>
            <p:txBody>
              <a:bodyPr wrap="square" rtlCol="0">
                <a:spAutoFit/>
              </a:bodyPr>
              <a:lstStyle/>
              <a:p>
                <a:pPr algn="ctr" defTabSz="457200"/>
                <a:r>
                  <a:rPr lang="en-AU" sz="1600" b="1" dirty="0">
                    <a:solidFill>
                      <a:srgbClr val="31601A"/>
                    </a:solidFill>
                  </a:rPr>
                  <a:t>Flashpoints</a:t>
                </a:r>
                <a:endParaRPr lang="en-AU" sz="1600" dirty="0">
                  <a:solidFill>
                    <a:srgbClr val="31601A"/>
                  </a:solidFill>
                </a:endParaRPr>
              </a:p>
            </p:txBody>
          </p:sp>
          <p:sp>
            <p:nvSpPr>
              <p:cNvPr id="66" name="TextBox 65"/>
              <p:cNvSpPr txBox="1"/>
              <p:nvPr/>
            </p:nvSpPr>
            <p:spPr>
              <a:xfrm rot="18000000" flipH="1">
                <a:off x="2774500" y="3433285"/>
                <a:ext cx="2723271" cy="473976"/>
              </a:xfrm>
              <a:prstGeom prst="rect">
                <a:avLst/>
              </a:prstGeom>
              <a:noFill/>
            </p:spPr>
            <p:txBody>
              <a:bodyPr wrap="square" rtlCol="0">
                <a:spAutoFit/>
              </a:bodyPr>
              <a:lstStyle/>
              <a:p>
                <a:pPr algn="ctr" defTabSz="457200"/>
                <a:r>
                  <a:rPr lang="en-AU" sz="1600" b="1" dirty="0">
                    <a:solidFill>
                      <a:prstClr val="white"/>
                    </a:solidFill>
                  </a:rPr>
                  <a:t>Staff </a:t>
                </a:r>
                <a:r>
                  <a:rPr lang="en-AU" sz="1600" b="1" dirty="0">
                    <a:solidFill>
                      <a:prstClr val="white"/>
                    </a:solidFill>
                  </a:rPr>
                  <a:t>Modifiers</a:t>
                </a:r>
                <a:endParaRPr lang="en-AU" sz="1600" b="1" dirty="0">
                  <a:solidFill>
                    <a:prstClr val="white"/>
                  </a:solidFill>
                </a:endParaRPr>
              </a:p>
            </p:txBody>
          </p:sp>
          <p:sp>
            <p:nvSpPr>
              <p:cNvPr id="64" name="TextBox 63"/>
              <p:cNvSpPr txBox="1"/>
              <p:nvPr/>
            </p:nvSpPr>
            <p:spPr>
              <a:xfrm rot="18000000" flipH="1">
                <a:off x="924806" y="2734579"/>
                <a:ext cx="4252043" cy="473976"/>
              </a:xfrm>
              <a:prstGeom prst="rect">
                <a:avLst/>
              </a:prstGeom>
              <a:noFill/>
            </p:spPr>
            <p:txBody>
              <a:bodyPr wrap="square" rtlCol="0">
                <a:spAutoFit/>
              </a:bodyPr>
              <a:lstStyle/>
              <a:p>
                <a:pPr algn="ctr" defTabSz="457200"/>
                <a:r>
                  <a:rPr lang="en-AU" sz="1600" b="1" dirty="0">
                    <a:solidFill>
                      <a:prstClr val="white"/>
                    </a:solidFill>
                  </a:rPr>
                  <a:t>Stressors</a:t>
                </a:r>
                <a:endParaRPr lang="en-AU" sz="1600" b="1" dirty="0">
                  <a:solidFill>
                    <a:prstClr val="white"/>
                  </a:solidFill>
                </a:endParaRPr>
              </a:p>
            </p:txBody>
          </p:sp>
          <p:sp>
            <p:nvSpPr>
              <p:cNvPr id="74" name="Isosceles Triangle 73"/>
              <p:cNvSpPr/>
              <p:nvPr/>
            </p:nvSpPr>
            <p:spPr>
              <a:xfrm rot="3600000" flipH="1">
                <a:off x="6939035" y="3976048"/>
                <a:ext cx="4634632" cy="3927622"/>
              </a:xfrm>
              <a:prstGeom prst="triangle">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sp>
            <p:nvSpPr>
              <p:cNvPr id="76" name="Isosceles Triangle 75"/>
              <p:cNvSpPr/>
              <p:nvPr/>
            </p:nvSpPr>
            <p:spPr>
              <a:xfrm rot="3600000" flipH="1">
                <a:off x="6859932" y="4176395"/>
                <a:ext cx="3245926" cy="2934354"/>
              </a:xfrm>
              <a:prstGeom prst="triangle">
                <a:avLst/>
              </a:prstGeom>
              <a:solidFill>
                <a:srgbClr val="FF61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sp>
            <p:nvSpPr>
              <p:cNvPr id="77" name="Isosceles Triangle 76"/>
              <p:cNvSpPr/>
              <p:nvPr/>
            </p:nvSpPr>
            <p:spPr>
              <a:xfrm rot="3600000" flipH="1">
                <a:off x="6690252" y="4391115"/>
                <a:ext cx="2269807" cy="2051932"/>
              </a:xfrm>
              <a:prstGeom prst="triangle">
                <a:avLst/>
              </a:prstGeom>
              <a:solidFill>
                <a:srgbClr val="FF9B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sp>
            <p:nvSpPr>
              <p:cNvPr id="78" name="TextBox 77"/>
              <p:cNvSpPr txBox="1"/>
              <p:nvPr/>
            </p:nvSpPr>
            <p:spPr>
              <a:xfrm rot="18000000" flipH="1">
                <a:off x="6810053" y="5406584"/>
                <a:ext cx="1784588" cy="473976"/>
              </a:xfrm>
              <a:prstGeom prst="rect">
                <a:avLst/>
              </a:prstGeom>
              <a:noFill/>
            </p:spPr>
            <p:txBody>
              <a:bodyPr wrap="square" rtlCol="0">
                <a:spAutoFit/>
              </a:bodyPr>
              <a:lstStyle/>
              <a:p>
                <a:pPr algn="ctr" defTabSz="457200"/>
                <a:r>
                  <a:rPr lang="en-AU" sz="1600" b="1" dirty="0">
                    <a:solidFill>
                      <a:srgbClr val="9A0000"/>
                    </a:solidFill>
                  </a:rPr>
                  <a:t>Flashpoints</a:t>
                </a:r>
                <a:endParaRPr lang="en-AU" sz="1600" dirty="0">
                  <a:solidFill>
                    <a:srgbClr val="9A0000"/>
                  </a:solidFill>
                </a:endParaRPr>
              </a:p>
            </p:txBody>
          </p:sp>
          <p:sp>
            <p:nvSpPr>
              <p:cNvPr id="79" name="TextBox 78"/>
              <p:cNvSpPr txBox="1"/>
              <p:nvPr/>
            </p:nvSpPr>
            <p:spPr>
              <a:xfrm rot="18000000" flipH="1">
                <a:off x="7132099" y="5899228"/>
                <a:ext cx="2717683" cy="473976"/>
              </a:xfrm>
              <a:prstGeom prst="rect">
                <a:avLst/>
              </a:prstGeom>
              <a:noFill/>
            </p:spPr>
            <p:txBody>
              <a:bodyPr wrap="square" rtlCol="0">
                <a:spAutoFit/>
              </a:bodyPr>
              <a:lstStyle/>
              <a:p>
                <a:pPr algn="ctr" defTabSz="457200"/>
                <a:r>
                  <a:rPr lang="en-AU" sz="1600" b="1" dirty="0">
                    <a:solidFill>
                      <a:prstClr val="white"/>
                    </a:solidFill>
                  </a:rPr>
                  <a:t>Staff </a:t>
                </a:r>
                <a:r>
                  <a:rPr lang="en-AU" sz="1600" b="1" dirty="0">
                    <a:solidFill>
                      <a:prstClr val="white"/>
                    </a:solidFill>
                  </a:rPr>
                  <a:t>Modifiers</a:t>
                </a:r>
                <a:endParaRPr lang="en-AU" sz="1600" b="1" dirty="0">
                  <a:solidFill>
                    <a:prstClr val="white"/>
                  </a:solidFill>
                </a:endParaRPr>
              </a:p>
            </p:txBody>
          </p:sp>
          <p:sp>
            <p:nvSpPr>
              <p:cNvPr id="80" name="TextBox 79"/>
              <p:cNvSpPr txBox="1"/>
              <p:nvPr/>
            </p:nvSpPr>
            <p:spPr>
              <a:xfrm rot="18000000" flipH="1">
                <a:off x="7506260" y="6429256"/>
                <a:ext cx="4112722" cy="473976"/>
              </a:xfrm>
              <a:prstGeom prst="rect">
                <a:avLst/>
              </a:prstGeom>
              <a:noFill/>
            </p:spPr>
            <p:txBody>
              <a:bodyPr wrap="square" rtlCol="0">
                <a:spAutoFit/>
              </a:bodyPr>
              <a:lstStyle/>
              <a:p>
                <a:pPr algn="ctr" defTabSz="457200"/>
                <a:r>
                  <a:rPr lang="en-AU" sz="1600" b="1" dirty="0">
                    <a:solidFill>
                      <a:prstClr val="white"/>
                    </a:solidFill>
                  </a:rPr>
                  <a:t>External </a:t>
                </a:r>
                <a:r>
                  <a:rPr lang="en-AU" sz="1600" b="1" dirty="0">
                    <a:solidFill>
                      <a:prstClr val="white"/>
                    </a:solidFill>
                  </a:rPr>
                  <a:t>Structure</a:t>
                </a:r>
                <a:endParaRPr lang="en-AU" sz="1600" dirty="0">
                  <a:solidFill>
                    <a:prstClr val="white"/>
                  </a:solidFill>
                </a:endParaRPr>
              </a:p>
            </p:txBody>
          </p:sp>
          <p:sp>
            <p:nvSpPr>
              <p:cNvPr id="82" name="TextBox 81"/>
              <p:cNvSpPr txBox="1"/>
              <p:nvPr/>
            </p:nvSpPr>
            <p:spPr>
              <a:xfrm>
                <a:off x="4330402" y="8330339"/>
                <a:ext cx="3950439" cy="473976"/>
              </a:xfrm>
              <a:prstGeom prst="rect">
                <a:avLst/>
              </a:prstGeom>
              <a:noFill/>
            </p:spPr>
            <p:txBody>
              <a:bodyPr wrap="square" rtlCol="0">
                <a:spAutoFit/>
              </a:bodyPr>
              <a:lstStyle/>
              <a:p>
                <a:pPr algn="ctr" defTabSz="457200"/>
                <a:r>
                  <a:rPr lang="en-AU" sz="1600" b="1" dirty="0">
                    <a:solidFill>
                      <a:prstClr val="white"/>
                    </a:solidFill>
                  </a:rPr>
                  <a:t>Internal </a:t>
                </a:r>
                <a:r>
                  <a:rPr lang="en-AU" sz="1600" b="1" dirty="0">
                    <a:solidFill>
                      <a:prstClr val="white"/>
                    </a:solidFill>
                  </a:rPr>
                  <a:t>Structure</a:t>
                </a:r>
                <a:endParaRPr lang="en-AU" sz="1600" dirty="0">
                  <a:solidFill>
                    <a:prstClr val="white"/>
                  </a:solidFill>
                </a:endParaRPr>
              </a:p>
            </p:txBody>
          </p:sp>
          <p:sp>
            <p:nvSpPr>
              <p:cNvPr id="84" name="TextBox 83"/>
              <p:cNvSpPr txBox="1"/>
              <p:nvPr/>
            </p:nvSpPr>
            <p:spPr>
              <a:xfrm>
                <a:off x="4973671" y="7084809"/>
                <a:ext cx="2723271" cy="473976"/>
              </a:xfrm>
              <a:prstGeom prst="rect">
                <a:avLst/>
              </a:prstGeom>
              <a:noFill/>
            </p:spPr>
            <p:txBody>
              <a:bodyPr wrap="square" rtlCol="0">
                <a:spAutoFit/>
              </a:bodyPr>
              <a:lstStyle/>
              <a:p>
                <a:pPr algn="ctr" defTabSz="457200"/>
                <a:r>
                  <a:rPr lang="en-AU" sz="1600" b="1" dirty="0">
                    <a:solidFill>
                      <a:prstClr val="white"/>
                    </a:solidFill>
                  </a:rPr>
                  <a:t>Staff </a:t>
                </a:r>
                <a:r>
                  <a:rPr lang="en-AU" sz="1600" b="1" dirty="0">
                    <a:solidFill>
                      <a:prstClr val="white"/>
                    </a:solidFill>
                  </a:rPr>
                  <a:t>Modifiers</a:t>
                </a:r>
                <a:endParaRPr lang="en-AU" sz="1600" b="1" dirty="0">
                  <a:solidFill>
                    <a:prstClr val="white"/>
                  </a:solidFill>
                </a:endParaRPr>
              </a:p>
            </p:txBody>
          </p:sp>
          <p:sp>
            <p:nvSpPr>
              <p:cNvPr id="85" name="Isosceles Triangle 84"/>
              <p:cNvSpPr/>
              <p:nvPr/>
            </p:nvSpPr>
            <p:spPr>
              <a:xfrm>
                <a:off x="5146801" y="4728592"/>
                <a:ext cx="2334119" cy="2184328"/>
              </a:xfrm>
              <a:prstGeom prst="triangle">
                <a:avLst/>
              </a:prstGeom>
              <a:solidFill>
                <a:srgbClr val="FFAF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sp>
            <p:nvSpPr>
              <p:cNvPr id="83" name="TextBox 82"/>
              <p:cNvSpPr txBox="1"/>
              <p:nvPr/>
            </p:nvSpPr>
            <p:spPr>
              <a:xfrm>
                <a:off x="5284106" y="5970432"/>
                <a:ext cx="2059893" cy="473976"/>
              </a:xfrm>
              <a:prstGeom prst="rect">
                <a:avLst/>
              </a:prstGeom>
              <a:noFill/>
            </p:spPr>
            <p:txBody>
              <a:bodyPr wrap="square" rtlCol="0">
                <a:spAutoFit/>
              </a:bodyPr>
              <a:lstStyle/>
              <a:p>
                <a:pPr algn="ctr" defTabSz="457200"/>
                <a:r>
                  <a:rPr lang="en-AU" sz="1600" b="1" dirty="0">
                    <a:solidFill>
                      <a:srgbClr val="BC4C00"/>
                    </a:solidFill>
                  </a:rPr>
                  <a:t>Flashpoints</a:t>
                </a:r>
                <a:endParaRPr lang="en-AU" sz="1600" b="1" dirty="0">
                  <a:solidFill>
                    <a:srgbClr val="BC4C00"/>
                  </a:solidFill>
                </a:endParaRPr>
              </a:p>
            </p:txBody>
          </p:sp>
          <p:sp>
            <p:nvSpPr>
              <p:cNvPr id="86" name="Isosceles Triangle 85"/>
              <p:cNvSpPr/>
              <p:nvPr/>
            </p:nvSpPr>
            <p:spPr>
              <a:xfrm rot="18000000">
                <a:off x="1023330" y="3950408"/>
                <a:ext cx="4556042" cy="3927622"/>
              </a:xfrm>
              <a:prstGeom prst="triangle">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sp>
            <p:nvSpPr>
              <p:cNvPr id="88" name="TextBox 87"/>
              <p:cNvSpPr txBox="1"/>
              <p:nvPr/>
            </p:nvSpPr>
            <p:spPr>
              <a:xfrm rot="3600000">
                <a:off x="1256509" y="6389104"/>
                <a:ext cx="3952807" cy="473976"/>
              </a:xfrm>
              <a:prstGeom prst="rect">
                <a:avLst/>
              </a:prstGeom>
              <a:noFill/>
            </p:spPr>
            <p:txBody>
              <a:bodyPr wrap="square" rtlCol="0">
                <a:spAutoFit/>
              </a:bodyPr>
              <a:lstStyle/>
              <a:p>
                <a:pPr algn="ctr" defTabSz="457200"/>
                <a:r>
                  <a:rPr lang="en-AU" sz="1600" b="1" dirty="0">
                    <a:solidFill>
                      <a:srgbClr val="8A6600"/>
                    </a:solidFill>
                  </a:rPr>
                  <a:t>Features</a:t>
                </a:r>
                <a:endParaRPr lang="en-AU" sz="1600" b="1" dirty="0">
                  <a:solidFill>
                    <a:srgbClr val="8A6600"/>
                  </a:solidFill>
                </a:endParaRPr>
              </a:p>
            </p:txBody>
          </p:sp>
          <p:sp>
            <p:nvSpPr>
              <p:cNvPr id="89" name="Isosceles Triangle 88"/>
              <p:cNvSpPr/>
              <p:nvPr/>
            </p:nvSpPr>
            <p:spPr>
              <a:xfrm rot="18000000">
                <a:off x="2407710" y="4170389"/>
                <a:ext cx="3245926" cy="2934354"/>
              </a:xfrm>
              <a:prstGeom prst="triangl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sp>
            <p:nvSpPr>
              <p:cNvPr id="90" name="TextBox 89"/>
              <p:cNvSpPr txBox="1"/>
              <p:nvPr/>
            </p:nvSpPr>
            <p:spPr>
              <a:xfrm rot="3600000">
                <a:off x="2710308" y="5976793"/>
                <a:ext cx="2723271" cy="473976"/>
              </a:xfrm>
              <a:prstGeom prst="rect">
                <a:avLst/>
              </a:prstGeom>
              <a:noFill/>
            </p:spPr>
            <p:txBody>
              <a:bodyPr wrap="square" rtlCol="0">
                <a:spAutoFit/>
              </a:bodyPr>
              <a:lstStyle/>
              <a:p>
                <a:pPr algn="ctr" defTabSz="457200"/>
                <a:r>
                  <a:rPr lang="en-AU" sz="1600" b="1" dirty="0">
                    <a:solidFill>
                      <a:srgbClr val="8A6600"/>
                    </a:solidFill>
                  </a:rPr>
                  <a:t>Staff </a:t>
                </a:r>
                <a:r>
                  <a:rPr lang="en-AU" sz="1600" b="1" dirty="0">
                    <a:solidFill>
                      <a:srgbClr val="8A6600"/>
                    </a:solidFill>
                  </a:rPr>
                  <a:t>Modifiers</a:t>
                </a:r>
                <a:endParaRPr lang="en-AU" sz="1600" b="1" dirty="0">
                  <a:solidFill>
                    <a:srgbClr val="8A6600"/>
                  </a:solidFill>
                </a:endParaRPr>
              </a:p>
            </p:txBody>
          </p:sp>
          <p:sp>
            <p:nvSpPr>
              <p:cNvPr id="91" name="Isosceles Triangle 90"/>
              <p:cNvSpPr/>
              <p:nvPr/>
            </p:nvSpPr>
            <p:spPr>
              <a:xfrm rot="18000000">
                <a:off x="3521900" y="4406377"/>
                <a:ext cx="2269807" cy="2051932"/>
              </a:xfrm>
              <a:prstGeom prst="triangle">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sp>
            <p:nvSpPr>
              <p:cNvPr id="92" name="TextBox 91"/>
              <p:cNvSpPr txBox="1"/>
              <p:nvPr/>
            </p:nvSpPr>
            <p:spPr>
              <a:xfrm rot="3600000">
                <a:off x="3890792" y="5294175"/>
                <a:ext cx="1943232" cy="818685"/>
              </a:xfrm>
              <a:prstGeom prst="rect">
                <a:avLst/>
              </a:prstGeom>
              <a:noFill/>
            </p:spPr>
            <p:txBody>
              <a:bodyPr wrap="square" rtlCol="0">
                <a:spAutoFit/>
              </a:bodyPr>
              <a:lstStyle/>
              <a:p>
                <a:pPr algn="ctr" defTabSz="457200"/>
                <a:r>
                  <a:rPr lang="en-AU" sz="1600" b="1" dirty="0">
                    <a:solidFill>
                      <a:srgbClr val="8A6600"/>
                    </a:solidFill>
                  </a:rPr>
                  <a:t>Flashpoints</a:t>
                </a:r>
              </a:p>
              <a:p>
                <a:pPr algn="ctr" defTabSz="457200"/>
                <a:endParaRPr lang="en-AU" sz="1600" dirty="0">
                  <a:solidFill>
                    <a:srgbClr val="8A6600"/>
                  </a:solidFill>
                </a:endParaRPr>
              </a:p>
            </p:txBody>
          </p:sp>
          <p:grpSp>
            <p:nvGrpSpPr>
              <p:cNvPr id="19" name="Group 18"/>
              <p:cNvGrpSpPr/>
              <p:nvPr/>
            </p:nvGrpSpPr>
            <p:grpSpPr>
              <a:xfrm>
                <a:off x="1144218" y="-605646"/>
                <a:ext cx="10296000" cy="10800000"/>
                <a:chOff x="1144217" y="-605646"/>
                <a:chExt cx="10296000" cy="10800000"/>
              </a:xfrm>
            </p:grpSpPr>
            <p:cxnSp>
              <p:nvCxnSpPr>
                <p:cNvPr id="12" name="Straight Connector 11"/>
                <p:cNvCxnSpPr>
                  <a:stCxn id="8" idx="2"/>
                </p:cNvCxnSpPr>
                <p:nvPr/>
              </p:nvCxnSpPr>
              <p:spPr>
                <a:xfrm flipV="1">
                  <a:off x="1144217" y="4873873"/>
                  <a:ext cx="10296000" cy="0"/>
                </a:xfrm>
                <a:prstGeom prst="line">
                  <a:avLst/>
                </a:prstGeom>
                <a:ln w="152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8000000" flipV="1">
                  <a:off x="1085995" y="4852892"/>
                  <a:ext cx="10368000" cy="0"/>
                </a:xfrm>
                <a:prstGeom prst="line">
                  <a:avLst/>
                </a:prstGeom>
                <a:ln w="152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3600000" flipH="1" flipV="1">
                  <a:off x="892217" y="4794354"/>
                  <a:ext cx="10800000" cy="0"/>
                </a:xfrm>
                <a:prstGeom prst="line">
                  <a:avLst/>
                </a:prstGeom>
                <a:ln w="152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3" name="Group 12"/>
              <p:cNvGrpSpPr/>
              <p:nvPr/>
            </p:nvGrpSpPr>
            <p:grpSpPr>
              <a:xfrm>
                <a:off x="5336291" y="4076639"/>
                <a:ext cx="1896880" cy="1620000"/>
                <a:chOff x="5408299" y="4076639"/>
                <a:chExt cx="1896880" cy="1620000"/>
              </a:xfrm>
            </p:grpSpPr>
            <p:sp>
              <p:nvSpPr>
                <p:cNvPr id="47" name="Hexagon 46"/>
                <p:cNvSpPr/>
                <p:nvPr/>
              </p:nvSpPr>
              <p:spPr>
                <a:xfrm>
                  <a:off x="5458667" y="4076639"/>
                  <a:ext cx="1764923" cy="1620000"/>
                </a:xfrm>
                <a:prstGeom prst="hexagon">
                  <a:avLst/>
                </a:prstGeom>
                <a:solidFill>
                  <a:schemeClr val="bg1"/>
                </a:solidFill>
                <a:ln>
                  <a:solidFill>
                    <a:schemeClr val="bg1"/>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sp>
              <p:nvSpPr>
                <p:cNvPr id="48" name="TextBox 47"/>
                <p:cNvSpPr txBox="1"/>
                <p:nvPr/>
              </p:nvSpPr>
              <p:spPr>
                <a:xfrm>
                  <a:off x="5685862" y="4218290"/>
                  <a:ext cx="1310533" cy="430888"/>
                </a:xfrm>
                <a:prstGeom prst="rect">
                  <a:avLst/>
                </a:prstGeom>
                <a:noFill/>
              </p:spPr>
              <p:txBody>
                <a:bodyPr wrap="square" rtlCol="0">
                  <a:spAutoFit/>
                </a:bodyPr>
                <a:lstStyle/>
                <a:p>
                  <a:pPr algn="ctr" defTabSz="457200"/>
                  <a:r>
                    <a:rPr lang="en-AU" sz="1400" b="1" dirty="0">
                      <a:solidFill>
                        <a:prstClr val="black"/>
                      </a:solidFill>
                    </a:rPr>
                    <a:t>CONFLICT</a:t>
                  </a:r>
                  <a:endParaRPr lang="en-AU" sz="900" b="1" dirty="0">
                    <a:solidFill>
                      <a:prstClr val="black"/>
                    </a:solidFill>
                  </a:endParaRPr>
                </a:p>
              </p:txBody>
            </p:sp>
            <p:sp>
              <p:nvSpPr>
                <p:cNvPr id="49" name="TextBox 48"/>
                <p:cNvSpPr txBox="1"/>
                <p:nvPr/>
              </p:nvSpPr>
              <p:spPr>
                <a:xfrm>
                  <a:off x="5408299" y="4999751"/>
                  <a:ext cx="1896880" cy="387799"/>
                </a:xfrm>
                <a:prstGeom prst="rect">
                  <a:avLst/>
                </a:prstGeom>
                <a:noFill/>
              </p:spPr>
              <p:txBody>
                <a:bodyPr wrap="square" rtlCol="0">
                  <a:spAutoFit/>
                </a:bodyPr>
                <a:lstStyle/>
                <a:p>
                  <a:pPr algn="ctr" defTabSz="457200"/>
                  <a:r>
                    <a:rPr lang="en-AU" sz="1200" b="1" dirty="0">
                      <a:solidFill>
                        <a:prstClr val="black"/>
                      </a:solidFill>
                    </a:rPr>
                    <a:t>CONTAINMENT</a:t>
                  </a:r>
                  <a:endParaRPr lang="en-AU" sz="900" b="1" dirty="0">
                    <a:solidFill>
                      <a:prstClr val="black"/>
                    </a:solidFill>
                  </a:endParaRPr>
                </a:p>
              </p:txBody>
            </p:sp>
            <p:grpSp>
              <p:nvGrpSpPr>
                <p:cNvPr id="4" name="Group 3"/>
                <p:cNvGrpSpPr/>
                <p:nvPr/>
              </p:nvGrpSpPr>
              <p:grpSpPr>
                <a:xfrm>
                  <a:off x="6087691" y="4525027"/>
                  <a:ext cx="506874" cy="511206"/>
                  <a:chOff x="6141071" y="4442724"/>
                  <a:chExt cx="506874" cy="511206"/>
                </a:xfrm>
              </p:grpSpPr>
              <p:sp>
                <p:nvSpPr>
                  <p:cNvPr id="50" name="Up-Down Arrow 49"/>
                  <p:cNvSpPr/>
                  <p:nvPr/>
                </p:nvSpPr>
                <p:spPr>
                  <a:xfrm>
                    <a:off x="6141071" y="4442724"/>
                    <a:ext cx="506874" cy="511206"/>
                  </a:xfrm>
                  <a:prstGeom prst="upDownArrow">
                    <a:avLst>
                      <a:gd name="adj1" fmla="val 59144"/>
                      <a:gd name="adj2" fmla="val 3336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sp>
                <p:nvSpPr>
                  <p:cNvPr id="51" name="TextBox 50"/>
                  <p:cNvSpPr txBox="1"/>
                  <p:nvPr/>
                </p:nvSpPr>
                <p:spPr>
                  <a:xfrm>
                    <a:off x="6256557" y="4475547"/>
                    <a:ext cx="275902" cy="473977"/>
                  </a:xfrm>
                  <a:prstGeom prst="rect">
                    <a:avLst/>
                  </a:prstGeom>
                  <a:noFill/>
                </p:spPr>
                <p:txBody>
                  <a:bodyPr wrap="square" rtlCol="0">
                    <a:spAutoFit/>
                  </a:bodyPr>
                  <a:lstStyle/>
                  <a:p>
                    <a:pPr algn="ctr" defTabSz="457200"/>
                    <a:r>
                      <a:rPr lang="en-AU" sz="1600" b="1" dirty="0">
                        <a:solidFill>
                          <a:prstClr val="white"/>
                        </a:solidFill>
                      </a:rPr>
                      <a:t>&amp;</a:t>
                    </a:r>
                  </a:p>
                </p:txBody>
              </p:sp>
            </p:grpSp>
          </p:grpSp>
        </p:grpSp>
        <p:sp>
          <p:nvSpPr>
            <p:cNvPr id="11" name="Curved Right Arrow 10"/>
            <p:cNvSpPr/>
            <p:nvPr/>
          </p:nvSpPr>
          <p:spPr>
            <a:xfrm>
              <a:off x="5558591" y="7640312"/>
              <a:ext cx="482169" cy="820840"/>
            </a:xfrm>
            <a:prstGeom prst="curvedRightArrow">
              <a:avLst>
                <a:gd name="adj1" fmla="val 19647"/>
                <a:gd name="adj2" fmla="val 50000"/>
                <a:gd name="adj3" fmla="val 48705"/>
              </a:avLst>
            </a:prstGeom>
            <a:gradFill>
              <a:gsLst>
                <a:gs pos="0">
                  <a:srgbClr val="BC4C00"/>
                </a:gs>
                <a:gs pos="50000">
                  <a:schemeClr val="accent6">
                    <a:lumMod val="75000"/>
                  </a:schemeClr>
                </a:gs>
                <a:gs pos="100000">
                  <a:schemeClr val="accent6">
                    <a:lumMod val="40000"/>
                    <a:lumOff val="60000"/>
                  </a:schemeClr>
                </a:gs>
              </a:gsLst>
              <a:lin ang="5400000" scaled="0"/>
            </a:gradFill>
            <a:ln w="12700">
              <a:solidFill>
                <a:srgbClr val="BC4C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black"/>
                </a:solidFill>
              </a:endParaRPr>
            </a:p>
          </p:txBody>
        </p:sp>
        <p:sp>
          <p:nvSpPr>
            <p:cNvPr id="72" name="Curved Right Arrow 71"/>
            <p:cNvSpPr/>
            <p:nvPr/>
          </p:nvSpPr>
          <p:spPr>
            <a:xfrm flipH="1" flipV="1">
              <a:off x="8273008" y="7561467"/>
              <a:ext cx="482169" cy="820840"/>
            </a:xfrm>
            <a:prstGeom prst="curvedRightArrow">
              <a:avLst>
                <a:gd name="adj1" fmla="val 19647"/>
                <a:gd name="adj2" fmla="val 50000"/>
                <a:gd name="adj3" fmla="val 48705"/>
              </a:avLst>
            </a:prstGeom>
            <a:gradFill>
              <a:gsLst>
                <a:gs pos="0">
                  <a:srgbClr val="BC4C00"/>
                </a:gs>
                <a:gs pos="50000">
                  <a:schemeClr val="accent6">
                    <a:lumMod val="75000"/>
                  </a:schemeClr>
                </a:gs>
                <a:gs pos="100000">
                  <a:schemeClr val="accent6">
                    <a:lumMod val="40000"/>
                    <a:lumOff val="60000"/>
                  </a:schemeClr>
                </a:gs>
              </a:gsLst>
              <a:lin ang="5400000" scaled="0"/>
            </a:gradFill>
            <a:ln w="12700">
              <a:solidFill>
                <a:srgbClr val="BC4C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black"/>
                </a:solidFill>
              </a:endParaRPr>
            </a:p>
          </p:txBody>
        </p:sp>
        <p:sp>
          <p:nvSpPr>
            <p:cNvPr id="73" name="Curved Right Arrow 72"/>
            <p:cNvSpPr/>
            <p:nvPr/>
          </p:nvSpPr>
          <p:spPr>
            <a:xfrm rot="18000000">
              <a:off x="9018664" y="7191654"/>
              <a:ext cx="482169" cy="820840"/>
            </a:xfrm>
            <a:prstGeom prst="curvedRightArrow">
              <a:avLst>
                <a:gd name="adj1" fmla="val 19647"/>
                <a:gd name="adj2" fmla="val 50000"/>
                <a:gd name="adj3" fmla="val 48705"/>
              </a:avLst>
            </a:prstGeom>
            <a:gradFill>
              <a:gsLst>
                <a:gs pos="0">
                  <a:srgbClr val="9A0000"/>
                </a:gs>
                <a:gs pos="50000">
                  <a:srgbClr val="CC0000"/>
                </a:gs>
                <a:gs pos="100000">
                  <a:srgbClr val="FF9B9B"/>
                </a:gs>
              </a:gsLst>
              <a:lin ang="5400000" scaled="0"/>
            </a:gradFill>
            <a:ln w="12700">
              <a:solidFill>
                <a:srgbClr val="9A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black"/>
                </a:solidFill>
              </a:endParaRPr>
            </a:p>
          </p:txBody>
        </p:sp>
        <p:sp>
          <p:nvSpPr>
            <p:cNvPr id="75" name="Curved Right Arrow 74"/>
            <p:cNvSpPr/>
            <p:nvPr/>
          </p:nvSpPr>
          <p:spPr>
            <a:xfrm rot="18000000" flipH="1" flipV="1">
              <a:off x="10362694" y="4847845"/>
              <a:ext cx="482169" cy="820840"/>
            </a:xfrm>
            <a:prstGeom prst="curvedRightArrow">
              <a:avLst>
                <a:gd name="adj1" fmla="val 19647"/>
                <a:gd name="adj2" fmla="val 50000"/>
                <a:gd name="adj3" fmla="val 48705"/>
              </a:avLst>
            </a:prstGeom>
            <a:gradFill>
              <a:gsLst>
                <a:gs pos="0">
                  <a:srgbClr val="9A0000"/>
                </a:gs>
                <a:gs pos="50000">
                  <a:srgbClr val="CC0000"/>
                </a:gs>
                <a:gs pos="100000">
                  <a:srgbClr val="FF9B9B"/>
                </a:gs>
              </a:gsLst>
              <a:lin ang="5400000" scaled="0"/>
            </a:gradFill>
            <a:ln w="12700">
              <a:solidFill>
                <a:srgbClr val="9A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black"/>
                </a:solidFill>
              </a:endParaRPr>
            </a:p>
          </p:txBody>
        </p:sp>
      </p:grpSp>
      <p:sp>
        <p:nvSpPr>
          <p:cNvPr id="2" name="TextBox 1"/>
          <p:cNvSpPr txBox="1"/>
          <p:nvPr/>
        </p:nvSpPr>
        <p:spPr>
          <a:xfrm rot="21027676">
            <a:off x="752851" y="4390323"/>
            <a:ext cx="2901027" cy="1341656"/>
          </a:xfrm>
          <a:prstGeom prst="wedgeEllipseCallout">
            <a:avLst>
              <a:gd name="adj1" fmla="val 80916"/>
              <a:gd name="adj2" fmla="val -3392"/>
            </a:avLst>
          </a:prstGeom>
          <a:solidFill>
            <a:schemeClr val="accent6">
              <a:lumMod val="75000"/>
            </a:schemeClr>
          </a:solidFill>
          <a:ln w="28575">
            <a:solidFill>
              <a:schemeClr val="accent6">
                <a:lumMod val="50000"/>
              </a:schemeClr>
            </a:solidFill>
          </a:ln>
          <a:effectLst>
            <a:outerShdw blurRad="50800" dist="203200" dir="2700000" algn="tl" rotWithShape="0">
              <a:prstClr val="black">
                <a:alpha val="40000"/>
              </a:prstClr>
            </a:outerShdw>
          </a:effectLst>
        </p:spPr>
        <p:txBody>
          <a:bodyPr wrap="square" rtlCol="0">
            <a:spAutoFit/>
          </a:bodyPr>
          <a:lstStyle/>
          <a:p>
            <a:pPr algn="ctr" defTabSz="457200"/>
            <a:r>
              <a:rPr lang="en-AU" sz="2800" b="1" dirty="0">
                <a:solidFill>
                  <a:prstClr val="white"/>
                </a:solidFill>
              </a:rPr>
              <a:t>Denial of request</a:t>
            </a:r>
          </a:p>
        </p:txBody>
      </p:sp>
    </p:spTree>
    <p:extLst>
      <p:ext uri="{BB962C8B-B14F-4D97-AF65-F5344CB8AC3E}">
        <p14:creationId xmlns:p14="http://schemas.microsoft.com/office/powerpoint/2010/main" val="3947162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894857" y="-480006"/>
            <a:ext cx="7354286" cy="7714286"/>
            <a:chOff x="2009456" y="-599400"/>
            <a:chExt cx="10296000" cy="10800000"/>
          </a:xfrm>
        </p:grpSpPr>
        <p:grpSp>
          <p:nvGrpSpPr>
            <p:cNvPr id="17" name="Group 16"/>
            <p:cNvGrpSpPr/>
            <p:nvPr/>
          </p:nvGrpSpPr>
          <p:grpSpPr>
            <a:xfrm>
              <a:off x="2009456" y="-599400"/>
              <a:ext cx="10296000" cy="10800000"/>
              <a:chOff x="1144218" y="-605646"/>
              <a:chExt cx="10296000" cy="10800000"/>
            </a:xfrm>
          </p:grpSpPr>
          <p:sp>
            <p:nvSpPr>
              <p:cNvPr id="7" name="Isosceles Triangle 6"/>
              <p:cNvSpPr/>
              <p:nvPr/>
            </p:nvSpPr>
            <p:spPr>
              <a:xfrm rot="18022639" flipV="1">
                <a:off x="1790268" y="1540539"/>
                <a:ext cx="5067558" cy="4368584"/>
              </a:xfrm>
              <a:prstGeom prst="triangle">
                <a:avLst/>
              </a:prstGeom>
              <a:solidFill>
                <a:srgbClr val="3160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sp>
            <p:nvSpPr>
              <p:cNvPr id="38" name="TextBox 37"/>
              <p:cNvSpPr txBox="1"/>
              <p:nvPr/>
            </p:nvSpPr>
            <p:spPr>
              <a:xfrm rot="18000000">
                <a:off x="81100" y="2536220"/>
                <a:ext cx="4945476" cy="517065"/>
              </a:xfrm>
              <a:prstGeom prst="rect">
                <a:avLst/>
              </a:prstGeom>
              <a:noFill/>
            </p:spPr>
            <p:txBody>
              <a:bodyPr wrap="square" rtlCol="0">
                <a:spAutoFit/>
              </a:bodyPr>
              <a:lstStyle/>
              <a:p>
                <a:pPr algn="ctr" defTabSz="457200"/>
                <a:r>
                  <a:rPr lang="en-AU" b="1" dirty="0">
                    <a:solidFill>
                      <a:prstClr val="white"/>
                    </a:solidFill>
                  </a:rPr>
                  <a:t>Outside Hospital</a:t>
                </a:r>
              </a:p>
            </p:txBody>
          </p:sp>
          <p:sp>
            <p:nvSpPr>
              <p:cNvPr id="69" name="Isosceles Triangle 68"/>
              <p:cNvSpPr/>
              <p:nvPr/>
            </p:nvSpPr>
            <p:spPr>
              <a:xfrm rot="18000000" flipH="1" flipV="1">
                <a:off x="2160219" y="1864253"/>
                <a:ext cx="4634632" cy="3927622"/>
              </a:xfrm>
              <a:prstGeom prst="triangle">
                <a:avLst/>
              </a:prstGeom>
              <a:solidFill>
                <a:srgbClr val="4E97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sp>
            <p:nvSpPr>
              <p:cNvPr id="5" name="Isosceles Triangle 4"/>
              <p:cNvSpPr/>
              <p:nvPr/>
            </p:nvSpPr>
            <p:spPr>
              <a:xfrm>
                <a:off x="3758439" y="4960854"/>
                <a:ext cx="5067558" cy="4368584"/>
              </a:xfrm>
              <a:prstGeom prst="triangle">
                <a:avLst/>
              </a:prstGeom>
              <a:solidFill>
                <a:srgbClr val="BC4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sp>
            <p:nvSpPr>
              <p:cNvPr id="6" name="Isosceles Triangle 5"/>
              <p:cNvSpPr/>
              <p:nvPr/>
            </p:nvSpPr>
            <p:spPr>
              <a:xfrm flipV="1">
                <a:off x="3758439" y="408112"/>
                <a:ext cx="5067558" cy="4368584"/>
              </a:xfrm>
              <a:prstGeom prst="triangle">
                <a:avLst/>
              </a:prstGeom>
              <a:solidFill>
                <a:srgbClr val="0000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sp>
            <p:nvSpPr>
              <p:cNvPr id="8" name="Isosceles Triangle 7"/>
              <p:cNvSpPr/>
              <p:nvPr/>
            </p:nvSpPr>
            <p:spPr>
              <a:xfrm rot="3577361">
                <a:off x="1776169" y="3854639"/>
                <a:ext cx="5067558" cy="4368584"/>
              </a:xfrm>
              <a:prstGeom prst="triangle">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sp>
            <p:nvSpPr>
              <p:cNvPr id="9" name="Isosceles Triangle 8"/>
              <p:cNvSpPr/>
              <p:nvPr/>
            </p:nvSpPr>
            <p:spPr>
              <a:xfrm rot="3577361" flipH="1" flipV="1">
                <a:off x="5740706" y="1558197"/>
                <a:ext cx="5067558" cy="4368584"/>
              </a:xfrm>
              <a:prstGeom prst="triangle">
                <a:avLst/>
              </a:prstGeom>
              <a:solidFill>
                <a:srgbClr val="3A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sp>
            <p:nvSpPr>
              <p:cNvPr id="10" name="Isosceles Triangle 9"/>
              <p:cNvSpPr/>
              <p:nvPr/>
            </p:nvSpPr>
            <p:spPr>
              <a:xfrm rot="18022639" flipH="1">
                <a:off x="5740706" y="3854639"/>
                <a:ext cx="5067558" cy="4368584"/>
              </a:xfrm>
              <a:prstGeom prst="triangle">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sp>
            <p:nvSpPr>
              <p:cNvPr id="22" name="Isosceles Triangle 21"/>
              <p:cNvSpPr/>
              <p:nvPr/>
            </p:nvSpPr>
            <p:spPr>
              <a:xfrm>
                <a:off x="4024536" y="4800600"/>
                <a:ext cx="4510337" cy="4048796"/>
              </a:xfrm>
              <a:prstGeom prst="triangle">
                <a:avLst/>
              </a:prstGeom>
              <a:solidFill>
                <a:srgbClr val="E65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sp>
            <p:nvSpPr>
              <p:cNvPr id="23" name="Isosceles Triangle 22"/>
              <p:cNvSpPr/>
              <p:nvPr/>
            </p:nvSpPr>
            <p:spPr>
              <a:xfrm flipV="1">
                <a:off x="4059514" y="792956"/>
                <a:ext cx="4556042" cy="3927622"/>
              </a:xfrm>
              <a:prstGeom prst="triangle">
                <a:avLst/>
              </a:prstGeom>
              <a:solidFill>
                <a:srgbClr val="111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sp>
            <p:nvSpPr>
              <p:cNvPr id="29" name="Isosceles Triangle 28"/>
              <p:cNvSpPr/>
              <p:nvPr/>
            </p:nvSpPr>
            <p:spPr>
              <a:xfrm>
                <a:off x="4535710" y="4825927"/>
                <a:ext cx="3530594" cy="2956761"/>
              </a:xfrm>
              <a:prstGeom prst="triangle">
                <a:avLst/>
              </a:prstGeom>
              <a:solidFill>
                <a:srgbClr val="FF7B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sp>
            <p:nvSpPr>
              <p:cNvPr id="30" name="Isosceles Triangle 29"/>
              <p:cNvSpPr/>
              <p:nvPr/>
            </p:nvSpPr>
            <p:spPr>
              <a:xfrm flipV="1">
                <a:off x="4324047" y="1229816"/>
                <a:ext cx="4026976" cy="3570783"/>
              </a:xfrm>
              <a:prstGeom prst="triangle">
                <a:avLst/>
              </a:prstGeom>
              <a:solidFill>
                <a:srgbClr val="474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sp>
            <p:nvSpPr>
              <p:cNvPr id="35" name="TextBox 34"/>
              <p:cNvSpPr txBox="1"/>
              <p:nvPr/>
            </p:nvSpPr>
            <p:spPr>
              <a:xfrm>
                <a:off x="3806966" y="376889"/>
                <a:ext cx="4945476" cy="517065"/>
              </a:xfrm>
              <a:prstGeom prst="rect">
                <a:avLst/>
              </a:prstGeom>
              <a:noFill/>
            </p:spPr>
            <p:txBody>
              <a:bodyPr wrap="square" rtlCol="0">
                <a:spAutoFit/>
              </a:bodyPr>
              <a:lstStyle/>
              <a:p>
                <a:pPr algn="ctr" defTabSz="457200"/>
                <a:r>
                  <a:rPr lang="en-AU" b="1" dirty="0">
                    <a:solidFill>
                      <a:prstClr val="white"/>
                    </a:solidFill>
                  </a:rPr>
                  <a:t>Patient Community</a:t>
                </a:r>
              </a:p>
            </p:txBody>
          </p:sp>
          <p:sp>
            <p:nvSpPr>
              <p:cNvPr id="36" name="TextBox 35"/>
              <p:cNvSpPr txBox="1"/>
              <p:nvPr/>
            </p:nvSpPr>
            <p:spPr>
              <a:xfrm>
                <a:off x="3813830" y="8898549"/>
                <a:ext cx="4945476" cy="517065"/>
              </a:xfrm>
              <a:prstGeom prst="rect">
                <a:avLst/>
              </a:prstGeom>
              <a:noFill/>
            </p:spPr>
            <p:txBody>
              <a:bodyPr wrap="square" rtlCol="0">
                <a:spAutoFit/>
              </a:bodyPr>
              <a:lstStyle/>
              <a:p>
                <a:pPr algn="ctr" defTabSz="457200"/>
                <a:r>
                  <a:rPr lang="en-AU" b="1" dirty="0">
                    <a:solidFill>
                      <a:prstClr val="white"/>
                    </a:solidFill>
                  </a:rPr>
                  <a:t>Staff Team</a:t>
                </a:r>
              </a:p>
            </p:txBody>
          </p:sp>
          <p:sp>
            <p:nvSpPr>
              <p:cNvPr id="37" name="TextBox 36"/>
              <p:cNvSpPr txBox="1"/>
              <p:nvPr/>
            </p:nvSpPr>
            <p:spPr>
              <a:xfrm rot="3600000">
                <a:off x="7513647" y="2447682"/>
                <a:ext cx="4945476" cy="517065"/>
              </a:xfrm>
              <a:prstGeom prst="rect">
                <a:avLst/>
              </a:prstGeom>
              <a:noFill/>
            </p:spPr>
            <p:txBody>
              <a:bodyPr wrap="square" rtlCol="0">
                <a:spAutoFit/>
              </a:bodyPr>
              <a:lstStyle/>
              <a:p>
                <a:pPr algn="ctr" defTabSz="457200"/>
                <a:r>
                  <a:rPr lang="en-AU" b="1" dirty="0">
                    <a:solidFill>
                      <a:prstClr val="white"/>
                    </a:solidFill>
                  </a:rPr>
                  <a:t>Patient Characteristics</a:t>
                </a:r>
              </a:p>
            </p:txBody>
          </p:sp>
          <p:sp>
            <p:nvSpPr>
              <p:cNvPr id="39" name="TextBox 38"/>
              <p:cNvSpPr txBox="1"/>
              <p:nvPr/>
            </p:nvSpPr>
            <p:spPr>
              <a:xfrm rot="18000000">
                <a:off x="7483832" y="6772435"/>
                <a:ext cx="4945476" cy="517065"/>
              </a:xfrm>
              <a:prstGeom prst="rect">
                <a:avLst/>
              </a:prstGeom>
              <a:noFill/>
            </p:spPr>
            <p:txBody>
              <a:bodyPr wrap="square" rtlCol="0">
                <a:spAutoFit/>
              </a:bodyPr>
              <a:lstStyle/>
              <a:p>
                <a:pPr algn="ctr" defTabSz="457200"/>
                <a:r>
                  <a:rPr lang="en-AU" b="1" dirty="0">
                    <a:solidFill>
                      <a:prstClr val="white"/>
                    </a:solidFill>
                  </a:rPr>
                  <a:t>Regulatory Framework</a:t>
                </a:r>
              </a:p>
            </p:txBody>
          </p:sp>
          <p:sp>
            <p:nvSpPr>
              <p:cNvPr id="40" name="TextBox 39"/>
              <p:cNvSpPr txBox="1"/>
              <p:nvPr/>
            </p:nvSpPr>
            <p:spPr>
              <a:xfrm rot="3600000">
                <a:off x="8817" y="6587582"/>
                <a:ext cx="4945476" cy="517065"/>
              </a:xfrm>
              <a:prstGeom prst="rect">
                <a:avLst/>
              </a:prstGeom>
              <a:noFill/>
            </p:spPr>
            <p:txBody>
              <a:bodyPr wrap="square" rtlCol="0">
                <a:spAutoFit/>
              </a:bodyPr>
              <a:lstStyle/>
              <a:p>
                <a:pPr algn="ctr" defTabSz="457200"/>
                <a:r>
                  <a:rPr lang="en-AU" b="1" dirty="0">
                    <a:solidFill>
                      <a:prstClr val="white"/>
                    </a:solidFill>
                  </a:rPr>
                  <a:t>Physical Environment</a:t>
                </a:r>
              </a:p>
            </p:txBody>
          </p:sp>
          <p:sp>
            <p:nvSpPr>
              <p:cNvPr id="41" name="TextBox 40"/>
              <p:cNvSpPr txBox="1"/>
              <p:nvPr/>
            </p:nvSpPr>
            <p:spPr>
              <a:xfrm>
                <a:off x="4136135" y="792955"/>
                <a:ext cx="4258374" cy="473976"/>
              </a:xfrm>
              <a:prstGeom prst="rect">
                <a:avLst/>
              </a:prstGeom>
              <a:noFill/>
            </p:spPr>
            <p:txBody>
              <a:bodyPr wrap="square" rtlCol="0">
                <a:spAutoFit/>
              </a:bodyPr>
              <a:lstStyle/>
              <a:p>
                <a:pPr algn="ctr" defTabSz="457200"/>
                <a:r>
                  <a:rPr lang="en-AU" sz="1600" b="1" dirty="0">
                    <a:solidFill>
                      <a:prstClr val="white"/>
                    </a:solidFill>
                  </a:rPr>
                  <a:t>Patient – patient </a:t>
                </a:r>
                <a:r>
                  <a:rPr lang="en-AU" sz="1600" b="1" dirty="0">
                    <a:solidFill>
                      <a:prstClr val="white"/>
                    </a:solidFill>
                  </a:rPr>
                  <a:t>interaction</a:t>
                </a:r>
                <a:endParaRPr lang="en-AU" sz="1600" b="1" dirty="0">
                  <a:solidFill>
                    <a:prstClr val="white"/>
                  </a:solidFill>
                </a:endParaRPr>
              </a:p>
            </p:txBody>
          </p:sp>
          <p:sp>
            <p:nvSpPr>
              <p:cNvPr id="43" name="TextBox 42"/>
              <p:cNvSpPr txBox="1"/>
              <p:nvPr/>
            </p:nvSpPr>
            <p:spPr>
              <a:xfrm>
                <a:off x="4577884" y="1247034"/>
                <a:ext cx="3519303" cy="473976"/>
              </a:xfrm>
              <a:prstGeom prst="rect">
                <a:avLst/>
              </a:prstGeom>
              <a:noFill/>
            </p:spPr>
            <p:txBody>
              <a:bodyPr wrap="square" rtlCol="0">
                <a:spAutoFit/>
              </a:bodyPr>
              <a:lstStyle/>
              <a:p>
                <a:pPr algn="ctr" defTabSz="457200"/>
                <a:r>
                  <a:rPr lang="en-AU" sz="1600" b="1" dirty="0">
                    <a:solidFill>
                      <a:prstClr val="white"/>
                    </a:solidFill>
                  </a:rPr>
                  <a:t>Patient </a:t>
                </a:r>
                <a:r>
                  <a:rPr lang="en-AU" sz="1600" b="1" dirty="0">
                    <a:solidFill>
                      <a:prstClr val="white"/>
                    </a:solidFill>
                  </a:rPr>
                  <a:t>Modifiers</a:t>
                </a:r>
                <a:endParaRPr lang="en-AU" sz="1600" b="1" dirty="0">
                  <a:solidFill>
                    <a:prstClr val="white"/>
                  </a:solidFill>
                </a:endParaRPr>
              </a:p>
            </p:txBody>
          </p:sp>
          <p:sp>
            <p:nvSpPr>
              <p:cNvPr id="44" name="Isosceles Triangle 43"/>
              <p:cNvSpPr/>
              <p:nvPr/>
            </p:nvSpPr>
            <p:spPr>
              <a:xfrm flipV="1">
                <a:off x="4672608" y="1848272"/>
                <a:ext cx="3245926" cy="2934354"/>
              </a:xfrm>
              <a:prstGeom prst="triangle">
                <a:avLst/>
              </a:prstGeom>
              <a:solidFill>
                <a:srgbClr val="818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sp>
            <p:nvSpPr>
              <p:cNvPr id="45" name="TextBox 44"/>
              <p:cNvSpPr txBox="1"/>
              <p:nvPr/>
            </p:nvSpPr>
            <p:spPr>
              <a:xfrm>
                <a:off x="4975899" y="2175140"/>
                <a:ext cx="2723271" cy="473976"/>
              </a:xfrm>
              <a:prstGeom prst="rect">
                <a:avLst/>
              </a:prstGeom>
              <a:noFill/>
            </p:spPr>
            <p:txBody>
              <a:bodyPr wrap="square" rtlCol="0">
                <a:spAutoFit/>
              </a:bodyPr>
              <a:lstStyle/>
              <a:p>
                <a:pPr algn="ctr" defTabSz="457200"/>
                <a:r>
                  <a:rPr lang="en-AU" sz="1600" b="1" dirty="0">
                    <a:solidFill>
                      <a:prstClr val="white"/>
                    </a:solidFill>
                  </a:rPr>
                  <a:t>Staff </a:t>
                </a:r>
                <a:r>
                  <a:rPr lang="en-AU" sz="1600" b="1" dirty="0">
                    <a:solidFill>
                      <a:prstClr val="white"/>
                    </a:solidFill>
                  </a:rPr>
                  <a:t>Modifiers</a:t>
                </a:r>
                <a:endParaRPr lang="en-AU" sz="1600" dirty="0">
                  <a:solidFill>
                    <a:prstClr val="white"/>
                  </a:solidFill>
                </a:endParaRPr>
              </a:p>
            </p:txBody>
          </p:sp>
          <p:sp>
            <p:nvSpPr>
              <p:cNvPr id="53" name="Isosceles Triangle 52"/>
              <p:cNvSpPr/>
              <p:nvPr/>
            </p:nvSpPr>
            <p:spPr>
              <a:xfrm flipV="1">
                <a:off x="5202632" y="2743075"/>
                <a:ext cx="2269807" cy="2051932"/>
              </a:xfrm>
              <a:prstGeom prst="triangle">
                <a:avLst/>
              </a:prstGeom>
              <a:solidFill>
                <a:srgbClr val="A7A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sp>
            <p:nvSpPr>
              <p:cNvPr id="46" name="TextBox 45"/>
              <p:cNvSpPr txBox="1"/>
              <p:nvPr/>
            </p:nvSpPr>
            <p:spPr>
              <a:xfrm>
                <a:off x="5318539" y="3082441"/>
                <a:ext cx="1943232" cy="473976"/>
              </a:xfrm>
              <a:prstGeom prst="rect">
                <a:avLst/>
              </a:prstGeom>
              <a:noFill/>
            </p:spPr>
            <p:txBody>
              <a:bodyPr wrap="square" rtlCol="0">
                <a:spAutoFit/>
              </a:bodyPr>
              <a:lstStyle/>
              <a:p>
                <a:pPr algn="ctr" defTabSz="457200"/>
                <a:r>
                  <a:rPr lang="en-AU" sz="1600" b="1" dirty="0">
                    <a:solidFill>
                      <a:prstClr val="white"/>
                    </a:solidFill>
                  </a:rPr>
                  <a:t>Flashpoints</a:t>
                </a:r>
                <a:endParaRPr lang="en-AU" sz="1600" b="1" dirty="0">
                  <a:solidFill>
                    <a:prstClr val="white"/>
                  </a:solidFill>
                </a:endParaRPr>
              </a:p>
            </p:txBody>
          </p:sp>
          <p:sp>
            <p:nvSpPr>
              <p:cNvPr id="54" name="Isosceles Triangle 53"/>
              <p:cNvSpPr/>
              <p:nvPr/>
            </p:nvSpPr>
            <p:spPr>
              <a:xfrm rot="3600000" flipV="1">
                <a:off x="5833031" y="1844968"/>
                <a:ext cx="4556042" cy="3927622"/>
              </a:xfrm>
              <a:prstGeom prst="triangle">
                <a:avLst/>
              </a:prstGeom>
              <a:solidFill>
                <a:srgbClr val="5800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sp>
            <p:nvSpPr>
              <p:cNvPr id="56" name="TextBox 55"/>
              <p:cNvSpPr txBox="1"/>
              <p:nvPr/>
            </p:nvSpPr>
            <p:spPr>
              <a:xfrm rot="3600000">
                <a:off x="7567038" y="2579221"/>
                <a:ext cx="3861352" cy="818685"/>
              </a:xfrm>
              <a:prstGeom prst="rect">
                <a:avLst/>
              </a:prstGeom>
              <a:noFill/>
            </p:spPr>
            <p:txBody>
              <a:bodyPr wrap="square" rtlCol="0">
                <a:spAutoFit/>
              </a:bodyPr>
              <a:lstStyle/>
              <a:p>
                <a:pPr algn="ctr" defTabSz="457200"/>
                <a:r>
                  <a:rPr lang="en-AU" sz="1600" b="1" dirty="0">
                    <a:solidFill>
                      <a:prstClr val="white"/>
                    </a:solidFill>
                  </a:rPr>
                  <a:t>Symptoms &amp; demography</a:t>
                </a:r>
              </a:p>
              <a:p>
                <a:pPr algn="ctr" defTabSz="457200"/>
                <a:endParaRPr lang="en-AU" sz="1600" dirty="0">
                  <a:solidFill>
                    <a:prstClr val="white"/>
                  </a:solidFill>
                </a:endParaRPr>
              </a:p>
            </p:txBody>
          </p:sp>
          <p:sp>
            <p:nvSpPr>
              <p:cNvPr id="58" name="Isosceles Triangle 57"/>
              <p:cNvSpPr/>
              <p:nvPr/>
            </p:nvSpPr>
            <p:spPr>
              <a:xfrm rot="3600000" flipV="1">
                <a:off x="5877798" y="2661480"/>
                <a:ext cx="3245926" cy="2994347"/>
              </a:xfrm>
              <a:prstGeom prst="triangle">
                <a:avLst/>
              </a:prstGeom>
              <a:solidFill>
                <a:srgbClr val="9E1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sp>
            <p:nvSpPr>
              <p:cNvPr id="59" name="TextBox 58"/>
              <p:cNvSpPr txBox="1"/>
              <p:nvPr/>
            </p:nvSpPr>
            <p:spPr>
              <a:xfrm rot="3600000">
                <a:off x="7124708" y="3361787"/>
                <a:ext cx="2723271" cy="473976"/>
              </a:xfrm>
              <a:prstGeom prst="rect">
                <a:avLst/>
              </a:prstGeom>
              <a:noFill/>
            </p:spPr>
            <p:txBody>
              <a:bodyPr wrap="square" rtlCol="0">
                <a:spAutoFit/>
              </a:bodyPr>
              <a:lstStyle/>
              <a:p>
                <a:pPr algn="ctr" defTabSz="457200"/>
                <a:r>
                  <a:rPr lang="en-AU" sz="1600" b="1" dirty="0">
                    <a:solidFill>
                      <a:prstClr val="white"/>
                    </a:solidFill>
                  </a:rPr>
                  <a:t>Staff </a:t>
                </a:r>
                <a:r>
                  <a:rPr lang="en-AU" sz="1600" b="1" dirty="0">
                    <a:solidFill>
                      <a:prstClr val="white"/>
                    </a:solidFill>
                  </a:rPr>
                  <a:t>Modifiers</a:t>
                </a:r>
                <a:endParaRPr lang="en-AU" sz="1600" b="1" dirty="0">
                  <a:solidFill>
                    <a:prstClr val="white"/>
                  </a:solidFill>
                </a:endParaRPr>
              </a:p>
            </p:txBody>
          </p:sp>
          <p:sp>
            <p:nvSpPr>
              <p:cNvPr id="60" name="Isosceles Triangle 59"/>
              <p:cNvSpPr/>
              <p:nvPr/>
            </p:nvSpPr>
            <p:spPr>
              <a:xfrm rot="3600000" flipV="1">
                <a:off x="6042180" y="3326257"/>
                <a:ext cx="2269807" cy="2051932"/>
              </a:xfrm>
              <a:prstGeom prst="triangle">
                <a:avLst/>
              </a:prstGeom>
              <a:solidFill>
                <a:srgbClr val="C98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sp>
            <p:nvSpPr>
              <p:cNvPr id="61" name="TextBox 60"/>
              <p:cNvSpPr txBox="1"/>
              <p:nvPr/>
            </p:nvSpPr>
            <p:spPr>
              <a:xfrm rot="3600000">
                <a:off x="6575278" y="3712315"/>
                <a:ext cx="1943232" cy="818685"/>
              </a:xfrm>
              <a:prstGeom prst="rect">
                <a:avLst/>
              </a:prstGeom>
              <a:noFill/>
            </p:spPr>
            <p:txBody>
              <a:bodyPr wrap="square" rtlCol="0">
                <a:spAutoFit/>
              </a:bodyPr>
              <a:lstStyle/>
              <a:p>
                <a:pPr algn="ctr" defTabSz="457200"/>
                <a:r>
                  <a:rPr lang="en-AU" sz="1600" b="1" dirty="0">
                    <a:solidFill>
                      <a:srgbClr val="3A0066"/>
                    </a:solidFill>
                  </a:rPr>
                  <a:t>Flashpoints</a:t>
                </a:r>
              </a:p>
              <a:p>
                <a:pPr algn="ctr" defTabSz="457200"/>
                <a:endParaRPr lang="en-AU" sz="1600" dirty="0">
                  <a:solidFill>
                    <a:prstClr val="white"/>
                  </a:solidFill>
                </a:endParaRPr>
              </a:p>
            </p:txBody>
          </p:sp>
          <p:sp>
            <p:nvSpPr>
              <p:cNvPr id="62" name="Isosceles Triangle 61"/>
              <p:cNvSpPr/>
              <p:nvPr/>
            </p:nvSpPr>
            <p:spPr>
              <a:xfrm rot="18000000" flipH="1" flipV="1">
                <a:off x="2213482" y="3445003"/>
                <a:ext cx="4556042" cy="727549"/>
              </a:xfrm>
              <a:prstGeom prst="triangle">
                <a:avLst/>
              </a:prstGeom>
              <a:noFill/>
            </p:spPr>
            <p:txBody>
              <a:bodyPr wrap="square" rtlCol="0">
                <a:spAutoFit/>
              </a:bodyPr>
              <a:lstStyle/>
              <a:p>
                <a:pPr algn="ctr" defTabSz="457200"/>
                <a:endParaRPr lang="en-AU" sz="1100">
                  <a:solidFill>
                    <a:prstClr val="white"/>
                  </a:solidFill>
                </a:endParaRPr>
              </a:p>
            </p:txBody>
          </p:sp>
          <p:sp>
            <p:nvSpPr>
              <p:cNvPr id="65" name="Isosceles Triangle 64"/>
              <p:cNvSpPr/>
              <p:nvPr/>
            </p:nvSpPr>
            <p:spPr>
              <a:xfrm rot="18000000" flipH="1" flipV="1">
                <a:off x="3415822" y="2652029"/>
                <a:ext cx="3245926" cy="2934354"/>
              </a:xfrm>
              <a:prstGeom prst="triangle">
                <a:avLst/>
              </a:prstGeom>
              <a:solidFill>
                <a:srgbClr val="80D1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sp>
            <p:nvSpPr>
              <p:cNvPr id="67" name="Isosceles Triangle 66"/>
              <p:cNvSpPr/>
              <p:nvPr/>
            </p:nvSpPr>
            <p:spPr>
              <a:xfrm rot="18000000" flipH="1" flipV="1">
                <a:off x="4345597" y="3358915"/>
                <a:ext cx="2269807" cy="2051932"/>
              </a:xfrm>
              <a:prstGeom prst="triangle">
                <a:avLst/>
              </a:prstGeom>
              <a:solidFill>
                <a:srgbClr val="BCE7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sp>
            <p:nvSpPr>
              <p:cNvPr id="68" name="TextBox 67"/>
              <p:cNvSpPr txBox="1"/>
              <p:nvPr/>
            </p:nvSpPr>
            <p:spPr>
              <a:xfrm rot="18000000" flipH="1">
                <a:off x="4205028" y="3837201"/>
                <a:ext cx="1624617" cy="473976"/>
              </a:xfrm>
              <a:prstGeom prst="rect">
                <a:avLst/>
              </a:prstGeom>
              <a:noFill/>
            </p:spPr>
            <p:txBody>
              <a:bodyPr wrap="square" rtlCol="0">
                <a:spAutoFit/>
              </a:bodyPr>
              <a:lstStyle/>
              <a:p>
                <a:pPr algn="ctr" defTabSz="457200"/>
                <a:r>
                  <a:rPr lang="en-AU" sz="1600" b="1" dirty="0">
                    <a:solidFill>
                      <a:srgbClr val="31601A"/>
                    </a:solidFill>
                  </a:rPr>
                  <a:t>Flashpoints</a:t>
                </a:r>
                <a:endParaRPr lang="en-AU" sz="1600" dirty="0">
                  <a:solidFill>
                    <a:srgbClr val="31601A"/>
                  </a:solidFill>
                </a:endParaRPr>
              </a:p>
            </p:txBody>
          </p:sp>
          <p:sp>
            <p:nvSpPr>
              <p:cNvPr id="66" name="TextBox 65"/>
              <p:cNvSpPr txBox="1"/>
              <p:nvPr/>
            </p:nvSpPr>
            <p:spPr>
              <a:xfrm rot="18000000" flipH="1">
                <a:off x="2774500" y="3433285"/>
                <a:ext cx="2723271" cy="473976"/>
              </a:xfrm>
              <a:prstGeom prst="rect">
                <a:avLst/>
              </a:prstGeom>
              <a:noFill/>
            </p:spPr>
            <p:txBody>
              <a:bodyPr wrap="square" rtlCol="0">
                <a:spAutoFit/>
              </a:bodyPr>
              <a:lstStyle/>
              <a:p>
                <a:pPr algn="ctr" defTabSz="457200"/>
                <a:r>
                  <a:rPr lang="en-AU" sz="1600" b="1" dirty="0">
                    <a:solidFill>
                      <a:prstClr val="white"/>
                    </a:solidFill>
                  </a:rPr>
                  <a:t>Staff </a:t>
                </a:r>
                <a:r>
                  <a:rPr lang="en-AU" sz="1600" b="1" dirty="0">
                    <a:solidFill>
                      <a:prstClr val="white"/>
                    </a:solidFill>
                  </a:rPr>
                  <a:t>Modifiers</a:t>
                </a:r>
                <a:endParaRPr lang="en-AU" sz="1600" b="1" dirty="0">
                  <a:solidFill>
                    <a:prstClr val="white"/>
                  </a:solidFill>
                </a:endParaRPr>
              </a:p>
            </p:txBody>
          </p:sp>
          <p:sp>
            <p:nvSpPr>
              <p:cNvPr id="64" name="TextBox 63"/>
              <p:cNvSpPr txBox="1"/>
              <p:nvPr/>
            </p:nvSpPr>
            <p:spPr>
              <a:xfrm rot="18000000" flipH="1">
                <a:off x="924806" y="2734579"/>
                <a:ext cx="4252043" cy="473976"/>
              </a:xfrm>
              <a:prstGeom prst="rect">
                <a:avLst/>
              </a:prstGeom>
              <a:noFill/>
            </p:spPr>
            <p:txBody>
              <a:bodyPr wrap="square" rtlCol="0">
                <a:spAutoFit/>
              </a:bodyPr>
              <a:lstStyle/>
              <a:p>
                <a:pPr algn="ctr" defTabSz="457200"/>
                <a:r>
                  <a:rPr lang="en-AU" sz="1600" b="1" dirty="0">
                    <a:solidFill>
                      <a:prstClr val="white"/>
                    </a:solidFill>
                  </a:rPr>
                  <a:t>Stressors</a:t>
                </a:r>
                <a:endParaRPr lang="en-AU" sz="1600" b="1" dirty="0">
                  <a:solidFill>
                    <a:prstClr val="white"/>
                  </a:solidFill>
                </a:endParaRPr>
              </a:p>
            </p:txBody>
          </p:sp>
          <p:sp>
            <p:nvSpPr>
              <p:cNvPr id="74" name="Isosceles Triangle 73"/>
              <p:cNvSpPr/>
              <p:nvPr/>
            </p:nvSpPr>
            <p:spPr>
              <a:xfrm rot="3600000" flipH="1">
                <a:off x="6939035" y="3976048"/>
                <a:ext cx="4634632" cy="3927622"/>
              </a:xfrm>
              <a:prstGeom prst="triangle">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sp>
            <p:nvSpPr>
              <p:cNvPr id="76" name="Isosceles Triangle 75"/>
              <p:cNvSpPr/>
              <p:nvPr/>
            </p:nvSpPr>
            <p:spPr>
              <a:xfrm rot="3600000" flipH="1">
                <a:off x="6859932" y="4176395"/>
                <a:ext cx="3245926" cy="2934354"/>
              </a:xfrm>
              <a:prstGeom prst="triangle">
                <a:avLst/>
              </a:prstGeom>
              <a:solidFill>
                <a:srgbClr val="FF61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sp>
            <p:nvSpPr>
              <p:cNvPr id="77" name="Isosceles Triangle 76"/>
              <p:cNvSpPr/>
              <p:nvPr/>
            </p:nvSpPr>
            <p:spPr>
              <a:xfrm rot="3600000" flipH="1">
                <a:off x="6690252" y="4391115"/>
                <a:ext cx="2269807" cy="2051932"/>
              </a:xfrm>
              <a:prstGeom prst="triangle">
                <a:avLst/>
              </a:prstGeom>
              <a:solidFill>
                <a:srgbClr val="FF9B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sp>
            <p:nvSpPr>
              <p:cNvPr id="78" name="TextBox 77"/>
              <p:cNvSpPr txBox="1"/>
              <p:nvPr/>
            </p:nvSpPr>
            <p:spPr>
              <a:xfrm rot="18000000" flipH="1">
                <a:off x="6810053" y="5406584"/>
                <a:ext cx="1784588" cy="473976"/>
              </a:xfrm>
              <a:prstGeom prst="rect">
                <a:avLst/>
              </a:prstGeom>
              <a:noFill/>
            </p:spPr>
            <p:txBody>
              <a:bodyPr wrap="square" rtlCol="0">
                <a:spAutoFit/>
              </a:bodyPr>
              <a:lstStyle/>
              <a:p>
                <a:pPr algn="ctr" defTabSz="457200"/>
                <a:r>
                  <a:rPr lang="en-AU" sz="1600" b="1" dirty="0">
                    <a:solidFill>
                      <a:srgbClr val="9A0000"/>
                    </a:solidFill>
                  </a:rPr>
                  <a:t>Flashpoints</a:t>
                </a:r>
                <a:endParaRPr lang="en-AU" sz="1600" dirty="0">
                  <a:solidFill>
                    <a:srgbClr val="9A0000"/>
                  </a:solidFill>
                </a:endParaRPr>
              </a:p>
            </p:txBody>
          </p:sp>
          <p:sp>
            <p:nvSpPr>
              <p:cNvPr id="79" name="TextBox 78"/>
              <p:cNvSpPr txBox="1"/>
              <p:nvPr/>
            </p:nvSpPr>
            <p:spPr>
              <a:xfrm rot="18000000" flipH="1">
                <a:off x="7132099" y="5899228"/>
                <a:ext cx="2717683" cy="473976"/>
              </a:xfrm>
              <a:prstGeom prst="rect">
                <a:avLst/>
              </a:prstGeom>
              <a:noFill/>
            </p:spPr>
            <p:txBody>
              <a:bodyPr wrap="square" rtlCol="0">
                <a:spAutoFit/>
              </a:bodyPr>
              <a:lstStyle/>
              <a:p>
                <a:pPr algn="ctr" defTabSz="457200"/>
                <a:r>
                  <a:rPr lang="en-AU" sz="1600" b="1" dirty="0">
                    <a:solidFill>
                      <a:prstClr val="white"/>
                    </a:solidFill>
                  </a:rPr>
                  <a:t>Staff </a:t>
                </a:r>
                <a:r>
                  <a:rPr lang="en-AU" sz="1600" b="1" dirty="0">
                    <a:solidFill>
                      <a:prstClr val="white"/>
                    </a:solidFill>
                  </a:rPr>
                  <a:t>Modifiers</a:t>
                </a:r>
                <a:endParaRPr lang="en-AU" sz="1600" b="1" dirty="0">
                  <a:solidFill>
                    <a:prstClr val="white"/>
                  </a:solidFill>
                </a:endParaRPr>
              </a:p>
            </p:txBody>
          </p:sp>
          <p:sp>
            <p:nvSpPr>
              <p:cNvPr id="80" name="TextBox 79"/>
              <p:cNvSpPr txBox="1"/>
              <p:nvPr/>
            </p:nvSpPr>
            <p:spPr>
              <a:xfrm rot="18000000" flipH="1">
                <a:off x="7506260" y="6429256"/>
                <a:ext cx="4112722" cy="473976"/>
              </a:xfrm>
              <a:prstGeom prst="rect">
                <a:avLst/>
              </a:prstGeom>
              <a:noFill/>
            </p:spPr>
            <p:txBody>
              <a:bodyPr wrap="square" rtlCol="0">
                <a:spAutoFit/>
              </a:bodyPr>
              <a:lstStyle/>
              <a:p>
                <a:pPr algn="ctr" defTabSz="457200"/>
                <a:r>
                  <a:rPr lang="en-AU" sz="1600" b="1" dirty="0">
                    <a:solidFill>
                      <a:prstClr val="white"/>
                    </a:solidFill>
                  </a:rPr>
                  <a:t>External </a:t>
                </a:r>
                <a:r>
                  <a:rPr lang="en-AU" sz="1600" b="1" dirty="0">
                    <a:solidFill>
                      <a:prstClr val="white"/>
                    </a:solidFill>
                  </a:rPr>
                  <a:t>Structure</a:t>
                </a:r>
                <a:endParaRPr lang="en-AU" sz="1600" dirty="0">
                  <a:solidFill>
                    <a:prstClr val="white"/>
                  </a:solidFill>
                </a:endParaRPr>
              </a:p>
            </p:txBody>
          </p:sp>
          <p:sp>
            <p:nvSpPr>
              <p:cNvPr id="82" name="TextBox 81"/>
              <p:cNvSpPr txBox="1"/>
              <p:nvPr/>
            </p:nvSpPr>
            <p:spPr>
              <a:xfrm>
                <a:off x="4330402" y="8330339"/>
                <a:ext cx="3950439" cy="473976"/>
              </a:xfrm>
              <a:prstGeom prst="rect">
                <a:avLst/>
              </a:prstGeom>
              <a:noFill/>
            </p:spPr>
            <p:txBody>
              <a:bodyPr wrap="square" rtlCol="0">
                <a:spAutoFit/>
              </a:bodyPr>
              <a:lstStyle/>
              <a:p>
                <a:pPr algn="ctr" defTabSz="457200"/>
                <a:r>
                  <a:rPr lang="en-AU" sz="1600" b="1" dirty="0">
                    <a:solidFill>
                      <a:prstClr val="white"/>
                    </a:solidFill>
                  </a:rPr>
                  <a:t>Internal </a:t>
                </a:r>
                <a:r>
                  <a:rPr lang="en-AU" sz="1600" b="1" dirty="0">
                    <a:solidFill>
                      <a:prstClr val="white"/>
                    </a:solidFill>
                  </a:rPr>
                  <a:t>Structure</a:t>
                </a:r>
                <a:endParaRPr lang="en-AU" sz="1600" dirty="0">
                  <a:solidFill>
                    <a:prstClr val="white"/>
                  </a:solidFill>
                </a:endParaRPr>
              </a:p>
            </p:txBody>
          </p:sp>
          <p:sp>
            <p:nvSpPr>
              <p:cNvPr id="84" name="TextBox 83"/>
              <p:cNvSpPr txBox="1"/>
              <p:nvPr/>
            </p:nvSpPr>
            <p:spPr>
              <a:xfrm>
                <a:off x="4973671" y="7084809"/>
                <a:ext cx="2723271" cy="473976"/>
              </a:xfrm>
              <a:prstGeom prst="rect">
                <a:avLst/>
              </a:prstGeom>
              <a:noFill/>
            </p:spPr>
            <p:txBody>
              <a:bodyPr wrap="square" rtlCol="0">
                <a:spAutoFit/>
              </a:bodyPr>
              <a:lstStyle/>
              <a:p>
                <a:pPr algn="ctr" defTabSz="457200"/>
                <a:r>
                  <a:rPr lang="en-AU" sz="1600" b="1" dirty="0">
                    <a:solidFill>
                      <a:prstClr val="white"/>
                    </a:solidFill>
                  </a:rPr>
                  <a:t>Staff </a:t>
                </a:r>
                <a:r>
                  <a:rPr lang="en-AU" sz="1600" b="1" dirty="0">
                    <a:solidFill>
                      <a:prstClr val="white"/>
                    </a:solidFill>
                  </a:rPr>
                  <a:t>Modifiers</a:t>
                </a:r>
                <a:endParaRPr lang="en-AU" sz="1600" b="1" dirty="0">
                  <a:solidFill>
                    <a:prstClr val="white"/>
                  </a:solidFill>
                </a:endParaRPr>
              </a:p>
            </p:txBody>
          </p:sp>
          <p:sp>
            <p:nvSpPr>
              <p:cNvPr id="85" name="Isosceles Triangle 84"/>
              <p:cNvSpPr/>
              <p:nvPr/>
            </p:nvSpPr>
            <p:spPr>
              <a:xfrm>
                <a:off x="5146801" y="4728592"/>
                <a:ext cx="2334119" cy="2184328"/>
              </a:xfrm>
              <a:prstGeom prst="triangle">
                <a:avLst/>
              </a:prstGeom>
              <a:solidFill>
                <a:srgbClr val="FFAF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sp>
            <p:nvSpPr>
              <p:cNvPr id="83" name="TextBox 82"/>
              <p:cNvSpPr txBox="1"/>
              <p:nvPr/>
            </p:nvSpPr>
            <p:spPr>
              <a:xfrm>
                <a:off x="5284106" y="5970432"/>
                <a:ext cx="2059893" cy="473976"/>
              </a:xfrm>
              <a:prstGeom prst="rect">
                <a:avLst/>
              </a:prstGeom>
              <a:noFill/>
            </p:spPr>
            <p:txBody>
              <a:bodyPr wrap="square" rtlCol="0">
                <a:spAutoFit/>
              </a:bodyPr>
              <a:lstStyle/>
              <a:p>
                <a:pPr algn="ctr" defTabSz="457200"/>
                <a:r>
                  <a:rPr lang="en-AU" sz="1600" b="1" dirty="0">
                    <a:solidFill>
                      <a:srgbClr val="BC4C00"/>
                    </a:solidFill>
                  </a:rPr>
                  <a:t>Flashpoints</a:t>
                </a:r>
                <a:endParaRPr lang="en-AU" sz="1600" b="1" dirty="0">
                  <a:solidFill>
                    <a:srgbClr val="BC4C00"/>
                  </a:solidFill>
                </a:endParaRPr>
              </a:p>
            </p:txBody>
          </p:sp>
          <p:sp>
            <p:nvSpPr>
              <p:cNvPr id="86" name="Isosceles Triangle 85"/>
              <p:cNvSpPr/>
              <p:nvPr/>
            </p:nvSpPr>
            <p:spPr>
              <a:xfrm rot="18000000">
                <a:off x="1023330" y="3950408"/>
                <a:ext cx="4556042" cy="3927622"/>
              </a:xfrm>
              <a:prstGeom prst="triangle">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sp>
            <p:nvSpPr>
              <p:cNvPr id="88" name="TextBox 87"/>
              <p:cNvSpPr txBox="1"/>
              <p:nvPr/>
            </p:nvSpPr>
            <p:spPr>
              <a:xfrm rot="3600000">
                <a:off x="1256509" y="6389104"/>
                <a:ext cx="3952807" cy="473976"/>
              </a:xfrm>
              <a:prstGeom prst="rect">
                <a:avLst/>
              </a:prstGeom>
              <a:noFill/>
            </p:spPr>
            <p:txBody>
              <a:bodyPr wrap="square" rtlCol="0">
                <a:spAutoFit/>
              </a:bodyPr>
              <a:lstStyle/>
              <a:p>
                <a:pPr algn="ctr" defTabSz="457200"/>
                <a:r>
                  <a:rPr lang="en-AU" sz="1600" b="1" dirty="0">
                    <a:solidFill>
                      <a:srgbClr val="8A6600"/>
                    </a:solidFill>
                  </a:rPr>
                  <a:t>Features</a:t>
                </a:r>
                <a:endParaRPr lang="en-AU" sz="1600" b="1" dirty="0">
                  <a:solidFill>
                    <a:srgbClr val="8A6600"/>
                  </a:solidFill>
                </a:endParaRPr>
              </a:p>
            </p:txBody>
          </p:sp>
          <p:sp>
            <p:nvSpPr>
              <p:cNvPr id="89" name="Isosceles Triangle 88"/>
              <p:cNvSpPr/>
              <p:nvPr/>
            </p:nvSpPr>
            <p:spPr>
              <a:xfrm rot="18000000">
                <a:off x="2407710" y="4170389"/>
                <a:ext cx="3245926" cy="2934354"/>
              </a:xfrm>
              <a:prstGeom prst="triangl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sp>
            <p:nvSpPr>
              <p:cNvPr id="90" name="TextBox 89"/>
              <p:cNvSpPr txBox="1"/>
              <p:nvPr/>
            </p:nvSpPr>
            <p:spPr>
              <a:xfrm rot="3600000">
                <a:off x="2710308" y="5976793"/>
                <a:ext cx="2723271" cy="473976"/>
              </a:xfrm>
              <a:prstGeom prst="rect">
                <a:avLst/>
              </a:prstGeom>
              <a:noFill/>
            </p:spPr>
            <p:txBody>
              <a:bodyPr wrap="square" rtlCol="0">
                <a:spAutoFit/>
              </a:bodyPr>
              <a:lstStyle/>
              <a:p>
                <a:pPr algn="ctr" defTabSz="457200"/>
                <a:r>
                  <a:rPr lang="en-AU" sz="1600" b="1" dirty="0">
                    <a:solidFill>
                      <a:srgbClr val="8A6600"/>
                    </a:solidFill>
                  </a:rPr>
                  <a:t>Staff </a:t>
                </a:r>
                <a:r>
                  <a:rPr lang="en-AU" sz="1600" b="1" dirty="0">
                    <a:solidFill>
                      <a:srgbClr val="8A6600"/>
                    </a:solidFill>
                  </a:rPr>
                  <a:t>Modifiers</a:t>
                </a:r>
                <a:endParaRPr lang="en-AU" sz="1600" b="1" dirty="0">
                  <a:solidFill>
                    <a:srgbClr val="8A6600"/>
                  </a:solidFill>
                </a:endParaRPr>
              </a:p>
            </p:txBody>
          </p:sp>
          <p:sp>
            <p:nvSpPr>
              <p:cNvPr id="91" name="Isosceles Triangle 90"/>
              <p:cNvSpPr/>
              <p:nvPr/>
            </p:nvSpPr>
            <p:spPr>
              <a:xfrm rot="18000000">
                <a:off x="3521900" y="4406377"/>
                <a:ext cx="2269807" cy="2051932"/>
              </a:xfrm>
              <a:prstGeom prst="triangle">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sp>
            <p:nvSpPr>
              <p:cNvPr id="92" name="TextBox 91"/>
              <p:cNvSpPr txBox="1"/>
              <p:nvPr/>
            </p:nvSpPr>
            <p:spPr>
              <a:xfrm rot="3600000">
                <a:off x="3890792" y="5294175"/>
                <a:ext cx="1943232" cy="818685"/>
              </a:xfrm>
              <a:prstGeom prst="rect">
                <a:avLst/>
              </a:prstGeom>
              <a:noFill/>
            </p:spPr>
            <p:txBody>
              <a:bodyPr wrap="square" rtlCol="0">
                <a:spAutoFit/>
              </a:bodyPr>
              <a:lstStyle/>
              <a:p>
                <a:pPr algn="ctr" defTabSz="457200"/>
                <a:r>
                  <a:rPr lang="en-AU" sz="1600" b="1" dirty="0">
                    <a:solidFill>
                      <a:srgbClr val="8A6600"/>
                    </a:solidFill>
                  </a:rPr>
                  <a:t>Flashpoints</a:t>
                </a:r>
              </a:p>
              <a:p>
                <a:pPr algn="ctr" defTabSz="457200"/>
                <a:endParaRPr lang="en-AU" sz="1600" dirty="0">
                  <a:solidFill>
                    <a:srgbClr val="8A6600"/>
                  </a:solidFill>
                </a:endParaRPr>
              </a:p>
            </p:txBody>
          </p:sp>
          <p:grpSp>
            <p:nvGrpSpPr>
              <p:cNvPr id="19" name="Group 18"/>
              <p:cNvGrpSpPr/>
              <p:nvPr/>
            </p:nvGrpSpPr>
            <p:grpSpPr>
              <a:xfrm>
                <a:off x="1144218" y="-605646"/>
                <a:ext cx="10296000" cy="10800000"/>
                <a:chOff x="1144217" y="-605646"/>
                <a:chExt cx="10296000" cy="10800000"/>
              </a:xfrm>
            </p:grpSpPr>
            <p:cxnSp>
              <p:nvCxnSpPr>
                <p:cNvPr id="12" name="Straight Connector 11"/>
                <p:cNvCxnSpPr>
                  <a:stCxn id="8" idx="2"/>
                </p:cNvCxnSpPr>
                <p:nvPr/>
              </p:nvCxnSpPr>
              <p:spPr>
                <a:xfrm flipV="1">
                  <a:off x="1144217" y="4873873"/>
                  <a:ext cx="10296000" cy="0"/>
                </a:xfrm>
                <a:prstGeom prst="line">
                  <a:avLst/>
                </a:prstGeom>
                <a:ln w="152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8000000" flipV="1">
                  <a:off x="1085995" y="4852892"/>
                  <a:ext cx="10368000" cy="0"/>
                </a:xfrm>
                <a:prstGeom prst="line">
                  <a:avLst/>
                </a:prstGeom>
                <a:ln w="152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3600000" flipH="1" flipV="1">
                  <a:off x="892217" y="4794354"/>
                  <a:ext cx="10800000" cy="0"/>
                </a:xfrm>
                <a:prstGeom prst="line">
                  <a:avLst/>
                </a:prstGeom>
                <a:ln w="152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3" name="Group 12"/>
              <p:cNvGrpSpPr/>
              <p:nvPr/>
            </p:nvGrpSpPr>
            <p:grpSpPr>
              <a:xfrm>
                <a:off x="5336291" y="4076639"/>
                <a:ext cx="1896880" cy="1620000"/>
                <a:chOff x="5408299" y="4076639"/>
                <a:chExt cx="1896880" cy="1620000"/>
              </a:xfrm>
            </p:grpSpPr>
            <p:sp>
              <p:nvSpPr>
                <p:cNvPr id="47" name="Hexagon 46"/>
                <p:cNvSpPr/>
                <p:nvPr/>
              </p:nvSpPr>
              <p:spPr>
                <a:xfrm>
                  <a:off x="5458667" y="4076639"/>
                  <a:ext cx="1764923" cy="1620000"/>
                </a:xfrm>
                <a:prstGeom prst="hexagon">
                  <a:avLst/>
                </a:prstGeom>
                <a:solidFill>
                  <a:schemeClr val="bg1"/>
                </a:solidFill>
                <a:ln>
                  <a:solidFill>
                    <a:schemeClr val="bg1"/>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sp>
              <p:nvSpPr>
                <p:cNvPr id="48" name="TextBox 47"/>
                <p:cNvSpPr txBox="1"/>
                <p:nvPr/>
              </p:nvSpPr>
              <p:spPr>
                <a:xfrm>
                  <a:off x="5685862" y="4218290"/>
                  <a:ext cx="1310533" cy="430888"/>
                </a:xfrm>
                <a:prstGeom prst="rect">
                  <a:avLst/>
                </a:prstGeom>
                <a:noFill/>
              </p:spPr>
              <p:txBody>
                <a:bodyPr wrap="square" rtlCol="0">
                  <a:spAutoFit/>
                </a:bodyPr>
                <a:lstStyle/>
                <a:p>
                  <a:pPr algn="ctr" defTabSz="457200"/>
                  <a:r>
                    <a:rPr lang="en-AU" sz="1400" b="1" dirty="0">
                      <a:solidFill>
                        <a:prstClr val="black"/>
                      </a:solidFill>
                    </a:rPr>
                    <a:t>CONFLICT</a:t>
                  </a:r>
                  <a:endParaRPr lang="en-AU" sz="900" b="1" dirty="0">
                    <a:solidFill>
                      <a:prstClr val="black"/>
                    </a:solidFill>
                  </a:endParaRPr>
                </a:p>
              </p:txBody>
            </p:sp>
            <p:sp>
              <p:nvSpPr>
                <p:cNvPr id="49" name="TextBox 48"/>
                <p:cNvSpPr txBox="1"/>
                <p:nvPr/>
              </p:nvSpPr>
              <p:spPr>
                <a:xfrm>
                  <a:off x="5408299" y="4999751"/>
                  <a:ext cx="1896880" cy="387799"/>
                </a:xfrm>
                <a:prstGeom prst="rect">
                  <a:avLst/>
                </a:prstGeom>
                <a:noFill/>
              </p:spPr>
              <p:txBody>
                <a:bodyPr wrap="square" rtlCol="0">
                  <a:spAutoFit/>
                </a:bodyPr>
                <a:lstStyle/>
                <a:p>
                  <a:pPr algn="ctr" defTabSz="457200"/>
                  <a:r>
                    <a:rPr lang="en-AU" sz="1200" b="1" dirty="0">
                      <a:solidFill>
                        <a:prstClr val="black"/>
                      </a:solidFill>
                    </a:rPr>
                    <a:t>CONTAINMENT</a:t>
                  </a:r>
                  <a:endParaRPr lang="en-AU" sz="900" b="1" dirty="0">
                    <a:solidFill>
                      <a:prstClr val="black"/>
                    </a:solidFill>
                  </a:endParaRPr>
                </a:p>
              </p:txBody>
            </p:sp>
            <p:grpSp>
              <p:nvGrpSpPr>
                <p:cNvPr id="4" name="Group 3"/>
                <p:cNvGrpSpPr/>
                <p:nvPr/>
              </p:nvGrpSpPr>
              <p:grpSpPr>
                <a:xfrm>
                  <a:off x="6087691" y="4525027"/>
                  <a:ext cx="506874" cy="511206"/>
                  <a:chOff x="6141071" y="4442724"/>
                  <a:chExt cx="506874" cy="511206"/>
                </a:xfrm>
              </p:grpSpPr>
              <p:sp>
                <p:nvSpPr>
                  <p:cNvPr id="50" name="Up-Down Arrow 49"/>
                  <p:cNvSpPr/>
                  <p:nvPr/>
                </p:nvSpPr>
                <p:spPr>
                  <a:xfrm>
                    <a:off x="6141071" y="4442724"/>
                    <a:ext cx="506874" cy="511206"/>
                  </a:xfrm>
                  <a:prstGeom prst="upDownArrow">
                    <a:avLst>
                      <a:gd name="adj1" fmla="val 59144"/>
                      <a:gd name="adj2" fmla="val 3336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sp>
                <p:nvSpPr>
                  <p:cNvPr id="51" name="TextBox 50"/>
                  <p:cNvSpPr txBox="1"/>
                  <p:nvPr/>
                </p:nvSpPr>
                <p:spPr>
                  <a:xfrm>
                    <a:off x="6256557" y="4475547"/>
                    <a:ext cx="275902" cy="473977"/>
                  </a:xfrm>
                  <a:prstGeom prst="rect">
                    <a:avLst/>
                  </a:prstGeom>
                  <a:noFill/>
                </p:spPr>
                <p:txBody>
                  <a:bodyPr wrap="square" rtlCol="0">
                    <a:spAutoFit/>
                  </a:bodyPr>
                  <a:lstStyle/>
                  <a:p>
                    <a:pPr algn="ctr" defTabSz="457200"/>
                    <a:r>
                      <a:rPr lang="en-AU" sz="1600" b="1" dirty="0">
                        <a:solidFill>
                          <a:prstClr val="white"/>
                        </a:solidFill>
                      </a:rPr>
                      <a:t>&amp;</a:t>
                    </a:r>
                  </a:p>
                </p:txBody>
              </p:sp>
            </p:grpSp>
          </p:grpSp>
        </p:grpSp>
        <p:sp>
          <p:nvSpPr>
            <p:cNvPr id="11" name="Curved Right Arrow 10"/>
            <p:cNvSpPr/>
            <p:nvPr/>
          </p:nvSpPr>
          <p:spPr>
            <a:xfrm>
              <a:off x="5558591" y="7640312"/>
              <a:ext cx="482169" cy="820840"/>
            </a:xfrm>
            <a:prstGeom prst="curvedRightArrow">
              <a:avLst>
                <a:gd name="adj1" fmla="val 19647"/>
                <a:gd name="adj2" fmla="val 50000"/>
                <a:gd name="adj3" fmla="val 48705"/>
              </a:avLst>
            </a:prstGeom>
            <a:gradFill>
              <a:gsLst>
                <a:gs pos="0">
                  <a:srgbClr val="BC4C00"/>
                </a:gs>
                <a:gs pos="50000">
                  <a:schemeClr val="accent6">
                    <a:lumMod val="75000"/>
                  </a:schemeClr>
                </a:gs>
                <a:gs pos="100000">
                  <a:schemeClr val="accent6">
                    <a:lumMod val="40000"/>
                    <a:lumOff val="60000"/>
                  </a:schemeClr>
                </a:gs>
              </a:gsLst>
              <a:lin ang="5400000" scaled="0"/>
            </a:gradFill>
            <a:ln w="12700">
              <a:solidFill>
                <a:srgbClr val="BC4C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black"/>
                </a:solidFill>
              </a:endParaRPr>
            </a:p>
          </p:txBody>
        </p:sp>
        <p:sp>
          <p:nvSpPr>
            <p:cNvPr id="72" name="Curved Right Arrow 71"/>
            <p:cNvSpPr/>
            <p:nvPr/>
          </p:nvSpPr>
          <p:spPr>
            <a:xfrm flipH="1" flipV="1">
              <a:off x="8273008" y="7561467"/>
              <a:ext cx="482169" cy="820840"/>
            </a:xfrm>
            <a:prstGeom prst="curvedRightArrow">
              <a:avLst>
                <a:gd name="adj1" fmla="val 19647"/>
                <a:gd name="adj2" fmla="val 50000"/>
                <a:gd name="adj3" fmla="val 48705"/>
              </a:avLst>
            </a:prstGeom>
            <a:gradFill>
              <a:gsLst>
                <a:gs pos="0">
                  <a:srgbClr val="BC4C00"/>
                </a:gs>
                <a:gs pos="50000">
                  <a:schemeClr val="accent6">
                    <a:lumMod val="75000"/>
                  </a:schemeClr>
                </a:gs>
                <a:gs pos="100000">
                  <a:schemeClr val="accent6">
                    <a:lumMod val="40000"/>
                    <a:lumOff val="60000"/>
                  </a:schemeClr>
                </a:gs>
              </a:gsLst>
              <a:lin ang="5400000" scaled="0"/>
            </a:gradFill>
            <a:ln w="12700">
              <a:solidFill>
                <a:srgbClr val="BC4C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black"/>
                </a:solidFill>
              </a:endParaRPr>
            </a:p>
          </p:txBody>
        </p:sp>
        <p:sp>
          <p:nvSpPr>
            <p:cNvPr id="73" name="Curved Right Arrow 72"/>
            <p:cNvSpPr/>
            <p:nvPr/>
          </p:nvSpPr>
          <p:spPr>
            <a:xfrm rot="18000000">
              <a:off x="9018664" y="7191654"/>
              <a:ext cx="482169" cy="820840"/>
            </a:xfrm>
            <a:prstGeom prst="curvedRightArrow">
              <a:avLst>
                <a:gd name="adj1" fmla="val 19647"/>
                <a:gd name="adj2" fmla="val 50000"/>
                <a:gd name="adj3" fmla="val 48705"/>
              </a:avLst>
            </a:prstGeom>
            <a:gradFill>
              <a:gsLst>
                <a:gs pos="0">
                  <a:srgbClr val="9A0000"/>
                </a:gs>
                <a:gs pos="50000">
                  <a:srgbClr val="CC0000"/>
                </a:gs>
                <a:gs pos="100000">
                  <a:srgbClr val="FF9B9B"/>
                </a:gs>
              </a:gsLst>
              <a:lin ang="5400000" scaled="0"/>
            </a:gradFill>
            <a:ln w="12700">
              <a:solidFill>
                <a:srgbClr val="9A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black"/>
                </a:solidFill>
              </a:endParaRPr>
            </a:p>
          </p:txBody>
        </p:sp>
        <p:sp>
          <p:nvSpPr>
            <p:cNvPr id="75" name="Curved Right Arrow 74"/>
            <p:cNvSpPr/>
            <p:nvPr/>
          </p:nvSpPr>
          <p:spPr>
            <a:xfrm rot="18000000" flipH="1" flipV="1">
              <a:off x="10362694" y="4847845"/>
              <a:ext cx="482169" cy="820840"/>
            </a:xfrm>
            <a:prstGeom prst="curvedRightArrow">
              <a:avLst>
                <a:gd name="adj1" fmla="val 19647"/>
                <a:gd name="adj2" fmla="val 50000"/>
                <a:gd name="adj3" fmla="val 48705"/>
              </a:avLst>
            </a:prstGeom>
            <a:gradFill>
              <a:gsLst>
                <a:gs pos="0">
                  <a:srgbClr val="9A0000"/>
                </a:gs>
                <a:gs pos="50000">
                  <a:srgbClr val="CC0000"/>
                </a:gs>
                <a:gs pos="100000">
                  <a:srgbClr val="FF9B9B"/>
                </a:gs>
              </a:gsLst>
              <a:lin ang="5400000" scaled="0"/>
            </a:gradFill>
            <a:ln w="12700">
              <a:solidFill>
                <a:srgbClr val="9A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black"/>
                </a:solidFill>
              </a:endParaRPr>
            </a:p>
          </p:txBody>
        </p:sp>
      </p:grpSp>
      <p:sp>
        <p:nvSpPr>
          <p:cNvPr id="2" name="TextBox 1"/>
          <p:cNvSpPr txBox="1"/>
          <p:nvPr/>
        </p:nvSpPr>
        <p:spPr>
          <a:xfrm rot="21027676">
            <a:off x="4938556" y="1843428"/>
            <a:ext cx="2706554" cy="1341656"/>
          </a:xfrm>
          <a:prstGeom prst="wedgeEllipseCallout">
            <a:avLst>
              <a:gd name="adj1" fmla="val -86893"/>
              <a:gd name="adj2" fmla="val 1190"/>
            </a:avLst>
          </a:prstGeom>
          <a:solidFill>
            <a:srgbClr val="00B050"/>
          </a:solidFill>
          <a:ln w="28575">
            <a:solidFill>
              <a:srgbClr val="005024"/>
            </a:solidFill>
          </a:ln>
          <a:effectLst>
            <a:outerShdw blurRad="50800" dist="203200" dir="2700000" algn="tl" rotWithShape="0">
              <a:prstClr val="black">
                <a:alpha val="40000"/>
              </a:prstClr>
            </a:outerShdw>
          </a:effectLst>
        </p:spPr>
        <p:txBody>
          <a:bodyPr wrap="square" rtlCol="0">
            <a:spAutoFit/>
          </a:bodyPr>
          <a:lstStyle/>
          <a:p>
            <a:pPr algn="ctr" defTabSz="457200"/>
            <a:r>
              <a:rPr lang="en-AU" sz="2800" b="1" dirty="0">
                <a:solidFill>
                  <a:prstClr val="white"/>
                </a:solidFill>
              </a:rPr>
              <a:t>Bad </a:t>
            </a:r>
          </a:p>
          <a:p>
            <a:pPr algn="ctr" defTabSz="457200"/>
            <a:r>
              <a:rPr lang="en-AU" sz="2800" b="1" dirty="0">
                <a:solidFill>
                  <a:prstClr val="white"/>
                </a:solidFill>
              </a:rPr>
              <a:t>news</a:t>
            </a:r>
            <a:endParaRPr lang="en-AU" sz="2800" b="1" dirty="0">
              <a:solidFill>
                <a:prstClr val="white"/>
              </a:solidFill>
            </a:endParaRPr>
          </a:p>
        </p:txBody>
      </p:sp>
    </p:spTree>
    <p:extLst>
      <p:ext uri="{BB962C8B-B14F-4D97-AF65-F5344CB8AC3E}">
        <p14:creationId xmlns:p14="http://schemas.microsoft.com/office/powerpoint/2010/main" val="4266027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894857" y="-480006"/>
            <a:ext cx="7354286" cy="7714286"/>
            <a:chOff x="2009456" y="-599400"/>
            <a:chExt cx="10296000" cy="10800000"/>
          </a:xfrm>
        </p:grpSpPr>
        <p:grpSp>
          <p:nvGrpSpPr>
            <p:cNvPr id="17" name="Group 16"/>
            <p:cNvGrpSpPr/>
            <p:nvPr/>
          </p:nvGrpSpPr>
          <p:grpSpPr>
            <a:xfrm>
              <a:off x="2009456" y="-599400"/>
              <a:ext cx="10296000" cy="10800000"/>
              <a:chOff x="1144218" y="-605646"/>
              <a:chExt cx="10296000" cy="10800000"/>
            </a:xfrm>
          </p:grpSpPr>
          <p:sp>
            <p:nvSpPr>
              <p:cNvPr id="7" name="Isosceles Triangle 6"/>
              <p:cNvSpPr/>
              <p:nvPr/>
            </p:nvSpPr>
            <p:spPr>
              <a:xfrm rot="18022639" flipV="1">
                <a:off x="1790268" y="1540539"/>
                <a:ext cx="5067558" cy="4368584"/>
              </a:xfrm>
              <a:prstGeom prst="triangle">
                <a:avLst/>
              </a:prstGeom>
              <a:solidFill>
                <a:srgbClr val="3160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sp>
            <p:nvSpPr>
              <p:cNvPr id="38" name="TextBox 37"/>
              <p:cNvSpPr txBox="1"/>
              <p:nvPr/>
            </p:nvSpPr>
            <p:spPr>
              <a:xfrm rot="18000000">
                <a:off x="81100" y="2536220"/>
                <a:ext cx="4945476" cy="517065"/>
              </a:xfrm>
              <a:prstGeom prst="rect">
                <a:avLst/>
              </a:prstGeom>
              <a:noFill/>
            </p:spPr>
            <p:txBody>
              <a:bodyPr wrap="square" rtlCol="0">
                <a:spAutoFit/>
              </a:bodyPr>
              <a:lstStyle/>
              <a:p>
                <a:pPr algn="ctr" defTabSz="457200"/>
                <a:r>
                  <a:rPr lang="en-AU" b="1" dirty="0">
                    <a:solidFill>
                      <a:prstClr val="white"/>
                    </a:solidFill>
                  </a:rPr>
                  <a:t>Outside Hospital</a:t>
                </a:r>
              </a:p>
            </p:txBody>
          </p:sp>
          <p:sp>
            <p:nvSpPr>
              <p:cNvPr id="69" name="Isosceles Triangle 68"/>
              <p:cNvSpPr/>
              <p:nvPr/>
            </p:nvSpPr>
            <p:spPr>
              <a:xfrm rot="18000000" flipH="1" flipV="1">
                <a:off x="2160219" y="1864253"/>
                <a:ext cx="4634632" cy="3927622"/>
              </a:xfrm>
              <a:prstGeom prst="triangle">
                <a:avLst/>
              </a:prstGeom>
              <a:solidFill>
                <a:srgbClr val="4E97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sp>
            <p:nvSpPr>
              <p:cNvPr id="5" name="Isosceles Triangle 4"/>
              <p:cNvSpPr/>
              <p:nvPr/>
            </p:nvSpPr>
            <p:spPr>
              <a:xfrm>
                <a:off x="3758439" y="4960854"/>
                <a:ext cx="5067558" cy="4368584"/>
              </a:xfrm>
              <a:prstGeom prst="triangle">
                <a:avLst/>
              </a:prstGeom>
              <a:solidFill>
                <a:srgbClr val="BC4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sp>
            <p:nvSpPr>
              <p:cNvPr id="6" name="Isosceles Triangle 5"/>
              <p:cNvSpPr/>
              <p:nvPr/>
            </p:nvSpPr>
            <p:spPr>
              <a:xfrm flipV="1">
                <a:off x="3758439" y="408112"/>
                <a:ext cx="5067558" cy="4368584"/>
              </a:xfrm>
              <a:prstGeom prst="triangle">
                <a:avLst/>
              </a:prstGeom>
              <a:solidFill>
                <a:srgbClr val="0000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sp>
            <p:nvSpPr>
              <p:cNvPr id="8" name="Isosceles Triangle 7"/>
              <p:cNvSpPr/>
              <p:nvPr/>
            </p:nvSpPr>
            <p:spPr>
              <a:xfrm rot="3577361">
                <a:off x="1776169" y="3854639"/>
                <a:ext cx="5067558" cy="4368584"/>
              </a:xfrm>
              <a:prstGeom prst="triangle">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sp>
            <p:nvSpPr>
              <p:cNvPr id="9" name="Isosceles Triangle 8"/>
              <p:cNvSpPr/>
              <p:nvPr/>
            </p:nvSpPr>
            <p:spPr>
              <a:xfrm rot="3577361" flipH="1" flipV="1">
                <a:off x="5740706" y="1558197"/>
                <a:ext cx="5067558" cy="4368584"/>
              </a:xfrm>
              <a:prstGeom prst="triangle">
                <a:avLst/>
              </a:prstGeom>
              <a:solidFill>
                <a:srgbClr val="3A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sp>
            <p:nvSpPr>
              <p:cNvPr id="10" name="Isosceles Triangle 9"/>
              <p:cNvSpPr/>
              <p:nvPr/>
            </p:nvSpPr>
            <p:spPr>
              <a:xfrm rot="18022639" flipH="1">
                <a:off x="5740706" y="3854639"/>
                <a:ext cx="5067558" cy="4368584"/>
              </a:xfrm>
              <a:prstGeom prst="triangle">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sp>
            <p:nvSpPr>
              <p:cNvPr id="22" name="Isosceles Triangle 21"/>
              <p:cNvSpPr/>
              <p:nvPr/>
            </p:nvSpPr>
            <p:spPr>
              <a:xfrm>
                <a:off x="4024536" y="4800600"/>
                <a:ext cx="4510337" cy="4048796"/>
              </a:xfrm>
              <a:prstGeom prst="triangle">
                <a:avLst/>
              </a:prstGeom>
              <a:solidFill>
                <a:srgbClr val="E65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sp>
            <p:nvSpPr>
              <p:cNvPr id="23" name="Isosceles Triangle 22"/>
              <p:cNvSpPr/>
              <p:nvPr/>
            </p:nvSpPr>
            <p:spPr>
              <a:xfrm flipV="1">
                <a:off x="4059514" y="792956"/>
                <a:ext cx="4556042" cy="3927622"/>
              </a:xfrm>
              <a:prstGeom prst="triangle">
                <a:avLst/>
              </a:prstGeom>
              <a:solidFill>
                <a:srgbClr val="111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sp>
            <p:nvSpPr>
              <p:cNvPr id="29" name="Isosceles Triangle 28"/>
              <p:cNvSpPr/>
              <p:nvPr/>
            </p:nvSpPr>
            <p:spPr>
              <a:xfrm>
                <a:off x="4535710" y="4825927"/>
                <a:ext cx="3530594" cy="2956761"/>
              </a:xfrm>
              <a:prstGeom prst="triangle">
                <a:avLst/>
              </a:prstGeom>
              <a:solidFill>
                <a:srgbClr val="FF7B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sp>
            <p:nvSpPr>
              <p:cNvPr id="30" name="Isosceles Triangle 29"/>
              <p:cNvSpPr/>
              <p:nvPr/>
            </p:nvSpPr>
            <p:spPr>
              <a:xfrm flipV="1">
                <a:off x="4324047" y="1229816"/>
                <a:ext cx="4026976" cy="3570783"/>
              </a:xfrm>
              <a:prstGeom prst="triangle">
                <a:avLst/>
              </a:prstGeom>
              <a:solidFill>
                <a:srgbClr val="474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sp>
            <p:nvSpPr>
              <p:cNvPr id="35" name="TextBox 34"/>
              <p:cNvSpPr txBox="1"/>
              <p:nvPr/>
            </p:nvSpPr>
            <p:spPr>
              <a:xfrm>
                <a:off x="3806966" y="376889"/>
                <a:ext cx="4945476" cy="517065"/>
              </a:xfrm>
              <a:prstGeom prst="rect">
                <a:avLst/>
              </a:prstGeom>
              <a:noFill/>
            </p:spPr>
            <p:txBody>
              <a:bodyPr wrap="square" rtlCol="0">
                <a:spAutoFit/>
              </a:bodyPr>
              <a:lstStyle/>
              <a:p>
                <a:pPr algn="ctr" defTabSz="457200"/>
                <a:r>
                  <a:rPr lang="en-AU" b="1" dirty="0">
                    <a:solidFill>
                      <a:prstClr val="white"/>
                    </a:solidFill>
                  </a:rPr>
                  <a:t>Patient Community</a:t>
                </a:r>
              </a:p>
            </p:txBody>
          </p:sp>
          <p:sp>
            <p:nvSpPr>
              <p:cNvPr id="36" name="TextBox 35"/>
              <p:cNvSpPr txBox="1"/>
              <p:nvPr/>
            </p:nvSpPr>
            <p:spPr>
              <a:xfrm>
                <a:off x="3813830" y="8898549"/>
                <a:ext cx="4945476" cy="517065"/>
              </a:xfrm>
              <a:prstGeom prst="rect">
                <a:avLst/>
              </a:prstGeom>
              <a:noFill/>
            </p:spPr>
            <p:txBody>
              <a:bodyPr wrap="square" rtlCol="0">
                <a:spAutoFit/>
              </a:bodyPr>
              <a:lstStyle/>
              <a:p>
                <a:pPr algn="ctr" defTabSz="457200"/>
                <a:r>
                  <a:rPr lang="en-AU" b="1" dirty="0">
                    <a:solidFill>
                      <a:prstClr val="white"/>
                    </a:solidFill>
                  </a:rPr>
                  <a:t>Staff Team</a:t>
                </a:r>
              </a:p>
            </p:txBody>
          </p:sp>
          <p:sp>
            <p:nvSpPr>
              <p:cNvPr id="37" name="TextBox 36"/>
              <p:cNvSpPr txBox="1"/>
              <p:nvPr/>
            </p:nvSpPr>
            <p:spPr>
              <a:xfrm rot="3600000">
                <a:off x="7513647" y="2447682"/>
                <a:ext cx="4945476" cy="517065"/>
              </a:xfrm>
              <a:prstGeom prst="rect">
                <a:avLst/>
              </a:prstGeom>
              <a:noFill/>
            </p:spPr>
            <p:txBody>
              <a:bodyPr wrap="square" rtlCol="0">
                <a:spAutoFit/>
              </a:bodyPr>
              <a:lstStyle/>
              <a:p>
                <a:pPr algn="ctr" defTabSz="457200"/>
                <a:r>
                  <a:rPr lang="en-AU" b="1" dirty="0">
                    <a:solidFill>
                      <a:prstClr val="white"/>
                    </a:solidFill>
                  </a:rPr>
                  <a:t>Patient Characteristics</a:t>
                </a:r>
              </a:p>
            </p:txBody>
          </p:sp>
          <p:sp>
            <p:nvSpPr>
              <p:cNvPr id="39" name="TextBox 38"/>
              <p:cNvSpPr txBox="1"/>
              <p:nvPr/>
            </p:nvSpPr>
            <p:spPr>
              <a:xfrm rot="18000000">
                <a:off x="7483832" y="6772435"/>
                <a:ext cx="4945476" cy="517065"/>
              </a:xfrm>
              <a:prstGeom prst="rect">
                <a:avLst/>
              </a:prstGeom>
              <a:noFill/>
            </p:spPr>
            <p:txBody>
              <a:bodyPr wrap="square" rtlCol="0">
                <a:spAutoFit/>
              </a:bodyPr>
              <a:lstStyle/>
              <a:p>
                <a:pPr algn="ctr" defTabSz="457200"/>
                <a:r>
                  <a:rPr lang="en-AU" b="1" dirty="0">
                    <a:solidFill>
                      <a:prstClr val="white"/>
                    </a:solidFill>
                  </a:rPr>
                  <a:t>Regulatory Framework</a:t>
                </a:r>
              </a:p>
            </p:txBody>
          </p:sp>
          <p:sp>
            <p:nvSpPr>
              <p:cNvPr id="40" name="TextBox 39"/>
              <p:cNvSpPr txBox="1"/>
              <p:nvPr/>
            </p:nvSpPr>
            <p:spPr>
              <a:xfrm rot="3600000">
                <a:off x="8817" y="6587582"/>
                <a:ext cx="4945476" cy="517065"/>
              </a:xfrm>
              <a:prstGeom prst="rect">
                <a:avLst/>
              </a:prstGeom>
              <a:noFill/>
            </p:spPr>
            <p:txBody>
              <a:bodyPr wrap="square" rtlCol="0">
                <a:spAutoFit/>
              </a:bodyPr>
              <a:lstStyle/>
              <a:p>
                <a:pPr algn="ctr" defTabSz="457200"/>
                <a:r>
                  <a:rPr lang="en-AU" b="1" dirty="0">
                    <a:solidFill>
                      <a:prstClr val="white"/>
                    </a:solidFill>
                  </a:rPr>
                  <a:t>Physical Environment</a:t>
                </a:r>
              </a:p>
            </p:txBody>
          </p:sp>
          <p:sp>
            <p:nvSpPr>
              <p:cNvPr id="41" name="TextBox 40"/>
              <p:cNvSpPr txBox="1"/>
              <p:nvPr/>
            </p:nvSpPr>
            <p:spPr>
              <a:xfrm>
                <a:off x="4136135" y="792955"/>
                <a:ext cx="4258374" cy="473976"/>
              </a:xfrm>
              <a:prstGeom prst="rect">
                <a:avLst/>
              </a:prstGeom>
              <a:noFill/>
            </p:spPr>
            <p:txBody>
              <a:bodyPr wrap="square" rtlCol="0">
                <a:spAutoFit/>
              </a:bodyPr>
              <a:lstStyle/>
              <a:p>
                <a:pPr algn="ctr" defTabSz="457200"/>
                <a:r>
                  <a:rPr lang="en-AU" sz="1600" b="1" dirty="0">
                    <a:solidFill>
                      <a:prstClr val="white"/>
                    </a:solidFill>
                  </a:rPr>
                  <a:t>Patient – patient </a:t>
                </a:r>
                <a:r>
                  <a:rPr lang="en-AU" sz="1600" b="1" dirty="0">
                    <a:solidFill>
                      <a:prstClr val="white"/>
                    </a:solidFill>
                  </a:rPr>
                  <a:t>interaction</a:t>
                </a:r>
                <a:endParaRPr lang="en-AU" sz="1600" b="1" dirty="0">
                  <a:solidFill>
                    <a:prstClr val="white"/>
                  </a:solidFill>
                </a:endParaRPr>
              </a:p>
            </p:txBody>
          </p:sp>
          <p:sp>
            <p:nvSpPr>
              <p:cNvPr id="43" name="TextBox 42"/>
              <p:cNvSpPr txBox="1"/>
              <p:nvPr/>
            </p:nvSpPr>
            <p:spPr>
              <a:xfrm>
                <a:off x="4577884" y="1247034"/>
                <a:ext cx="3519303" cy="473976"/>
              </a:xfrm>
              <a:prstGeom prst="rect">
                <a:avLst/>
              </a:prstGeom>
              <a:noFill/>
            </p:spPr>
            <p:txBody>
              <a:bodyPr wrap="square" rtlCol="0">
                <a:spAutoFit/>
              </a:bodyPr>
              <a:lstStyle/>
              <a:p>
                <a:pPr algn="ctr" defTabSz="457200"/>
                <a:r>
                  <a:rPr lang="en-AU" sz="1600" b="1" dirty="0">
                    <a:solidFill>
                      <a:prstClr val="white"/>
                    </a:solidFill>
                  </a:rPr>
                  <a:t>Patient </a:t>
                </a:r>
                <a:r>
                  <a:rPr lang="en-AU" sz="1600" b="1" dirty="0">
                    <a:solidFill>
                      <a:prstClr val="white"/>
                    </a:solidFill>
                  </a:rPr>
                  <a:t>Modifiers</a:t>
                </a:r>
                <a:endParaRPr lang="en-AU" sz="1600" b="1" dirty="0">
                  <a:solidFill>
                    <a:prstClr val="white"/>
                  </a:solidFill>
                </a:endParaRPr>
              </a:p>
            </p:txBody>
          </p:sp>
          <p:sp>
            <p:nvSpPr>
              <p:cNvPr id="44" name="Isosceles Triangle 43"/>
              <p:cNvSpPr/>
              <p:nvPr/>
            </p:nvSpPr>
            <p:spPr>
              <a:xfrm flipV="1">
                <a:off x="4672608" y="1848272"/>
                <a:ext cx="3245926" cy="2934354"/>
              </a:xfrm>
              <a:prstGeom prst="triangle">
                <a:avLst/>
              </a:prstGeom>
              <a:solidFill>
                <a:srgbClr val="818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sp>
            <p:nvSpPr>
              <p:cNvPr id="45" name="TextBox 44"/>
              <p:cNvSpPr txBox="1"/>
              <p:nvPr/>
            </p:nvSpPr>
            <p:spPr>
              <a:xfrm>
                <a:off x="4975899" y="2175140"/>
                <a:ext cx="2723271" cy="473976"/>
              </a:xfrm>
              <a:prstGeom prst="rect">
                <a:avLst/>
              </a:prstGeom>
              <a:noFill/>
            </p:spPr>
            <p:txBody>
              <a:bodyPr wrap="square" rtlCol="0">
                <a:spAutoFit/>
              </a:bodyPr>
              <a:lstStyle/>
              <a:p>
                <a:pPr algn="ctr" defTabSz="457200"/>
                <a:r>
                  <a:rPr lang="en-AU" sz="1600" b="1" dirty="0">
                    <a:solidFill>
                      <a:prstClr val="white"/>
                    </a:solidFill>
                  </a:rPr>
                  <a:t>Staff </a:t>
                </a:r>
                <a:r>
                  <a:rPr lang="en-AU" sz="1600" b="1" dirty="0">
                    <a:solidFill>
                      <a:prstClr val="white"/>
                    </a:solidFill>
                  </a:rPr>
                  <a:t>Modifiers</a:t>
                </a:r>
                <a:endParaRPr lang="en-AU" sz="1600" dirty="0">
                  <a:solidFill>
                    <a:prstClr val="white"/>
                  </a:solidFill>
                </a:endParaRPr>
              </a:p>
            </p:txBody>
          </p:sp>
          <p:sp>
            <p:nvSpPr>
              <p:cNvPr id="53" name="Isosceles Triangle 52"/>
              <p:cNvSpPr/>
              <p:nvPr/>
            </p:nvSpPr>
            <p:spPr>
              <a:xfrm flipV="1">
                <a:off x="5202632" y="2743075"/>
                <a:ext cx="2269807" cy="2051932"/>
              </a:xfrm>
              <a:prstGeom prst="triangle">
                <a:avLst/>
              </a:prstGeom>
              <a:solidFill>
                <a:srgbClr val="A7A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sp>
            <p:nvSpPr>
              <p:cNvPr id="46" name="TextBox 45"/>
              <p:cNvSpPr txBox="1"/>
              <p:nvPr/>
            </p:nvSpPr>
            <p:spPr>
              <a:xfrm>
                <a:off x="5318539" y="3082441"/>
                <a:ext cx="1943232" cy="473976"/>
              </a:xfrm>
              <a:prstGeom prst="rect">
                <a:avLst/>
              </a:prstGeom>
              <a:noFill/>
            </p:spPr>
            <p:txBody>
              <a:bodyPr wrap="square" rtlCol="0">
                <a:spAutoFit/>
              </a:bodyPr>
              <a:lstStyle/>
              <a:p>
                <a:pPr algn="ctr" defTabSz="457200"/>
                <a:r>
                  <a:rPr lang="en-AU" sz="1600" b="1" dirty="0">
                    <a:solidFill>
                      <a:prstClr val="white"/>
                    </a:solidFill>
                  </a:rPr>
                  <a:t>Flashpoints</a:t>
                </a:r>
                <a:endParaRPr lang="en-AU" sz="1600" b="1" dirty="0">
                  <a:solidFill>
                    <a:prstClr val="white"/>
                  </a:solidFill>
                </a:endParaRPr>
              </a:p>
            </p:txBody>
          </p:sp>
          <p:sp>
            <p:nvSpPr>
              <p:cNvPr id="54" name="Isosceles Triangle 53"/>
              <p:cNvSpPr/>
              <p:nvPr/>
            </p:nvSpPr>
            <p:spPr>
              <a:xfrm rot="3600000" flipV="1">
                <a:off x="5833031" y="1844968"/>
                <a:ext cx="4556042" cy="3927622"/>
              </a:xfrm>
              <a:prstGeom prst="triangle">
                <a:avLst/>
              </a:prstGeom>
              <a:solidFill>
                <a:srgbClr val="5800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sp>
            <p:nvSpPr>
              <p:cNvPr id="56" name="TextBox 55"/>
              <p:cNvSpPr txBox="1"/>
              <p:nvPr/>
            </p:nvSpPr>
            <p:spPr>
              <a:xfrm rot="3600000">
                <a:off x="7567038" y="2579221"/>
                <a:ext cx="3861352" cy="818685"/>
              </a:xfrm>
              <a:prstGeom prst="rect">
                <a:avLst/>
              </a:prstGeom>
              <a:noFill/>
            </p:spPr>
            <p:txBody>
              <a:bodyPr wrap="square" rtlCol="0">
                <a:spAutoFit/>
              </a:bodyPr>
              <a:lstStyle/>
              <a:p>
                <a:pPr algn="ctr" defTabSz="457200"/>
                <a:r>
                  <a:rPr lang="en-AU" sz="1600" b="1" dirty="0">
                    <a:solidFill>
                      <a:prstClr val="white"/>
                    </a:solidFill>
                  </a:rPr>
                  <a:t>Symptoms &amp; demography</a:t>
                </a:r>
              </a:p>
              <a:p>
                <a:pPr algn="ctr" defTabSz="457200"/>
                <a:endParaRPr lang="en-AU" sz="1600" dirty="0">
                  <a:solidFill>
                    <a:prstClr val="white"/>
                  </a:solidFill>
                </a:endParaRPr>
              </a:p>
            </p:txBody>
          </p:sp>
          <p:sp>
            <p:nvSpPr>
              <p:cNvPr id="58" name="Isosceles Triangle 57"/>
              <p:cNvSpPr/>
              <p:nvPr/>
            </p:nvSpPr>
            <p:spPr>
              <a:xfrm rot="3600000" flipV="1">
                <a:off x="5877798" y="2661480"/>
                <a:ext cx="3245926" cy="2994347"/>
              </a:xfrm>
              <a:prstGeom prst="triangle">
                <a:avLst/>
              </a:prstGeom>
              <a:solidFill>
                <a:srgbClr val="9E1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sp>
            <p:nvSpPr>
              <p:cNvPr id="59" name="TextBox 58"/>
              <p:cNvSpPr txBox="1"/>
              <p:nvPr/>
            </p:nvSpPr>
            <p:spPr>
              <a:xfrm rot="3600000">
                <a:off x="7124708" y="3361787"/>
                <a:ext cx="2723271" cy="473976"/>
              </a:xfrm>
              <a:prstGeom prst="rect">
                <a:avLst/>
              </a:prstGeom>
              <a:noFill/>
            </p:spPr>
            <p:txBody>
              <a:bodyPr wrap="square" rtlCol="0">
                <a:spAutoFit/>
              </a:bodyPr>
              <a:lstStyle/>
              <a:p>
                <a:pPr algn="ctr" defTabSz="457200"/>
                <a:r>
                  <a:rPr lang="en-AU" sz="1600" b="1" dirty="0">
                    <a:solidFill>
                      <a:prstClr val="white"/>
                    </a:solidFill>
                  </a:rPr>
                  <a:t>Staff </a:t>
                </a:r>
                <a:r>
                  <a:rPr lang="en-AU" sz="1600" b="1" dirty="0">
                    <a:solidFill>
                      <a:prstClr val="white"/>
                    </a:solidFill>
                  </a:rPr>
                  <a:t>Modifiers</a:t>
                </a:r>
                <a:endParaRPr lang="en-AU" sz="1600" b="1" dirty="0">
                  <a:solidFill>
                    <a:prstClr val="white"/>
                  </a:solidFill>
                </a:endParaRPr>
              </a:p>
            </p:txBody>
          </p:sp>
          <p:sp>
            <p:nvSpPr>
              <p:cNvPr id="60" name="Isosceles Triangle 59"/>
              <p:cNvSpPr/>
              <p:nvPr/>
            </p:nvSpPr>
            <p:spPr>
              <a:xfrm rot="3600000" flipV="1">
                <a:off x="6042180" y="3326257"/>
                <a:ext cx="2269807" cy="2051932"/>
              </a:xfrm>
              <a:prstGeom prst="triangle">
                <a:avLst/>
              </a:prstGeom>
              <a:solidFill>
                <a:srgbClr val="C98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sp>
            <p:nvSpPr>
              <p:cNvPr id="61" name="TextBox 60"/>
              <p:cNvSpPr txBox="1"/>
              <p:nvPr/>
            </p:nvSpPr>
            <p:spPr>
              <a:xfrm rot="3600000">
                <a:off x="6575278" y="3712315"/>
                <a:ext cx="1943232" cy="818685"/>
              </a:xfrm>
              <a:prstGeom prst="rect">
                <a:avLst/>
              </a:prstGeom>
              <a:noFill/>
            </p:spPr>
            <p:txBody>
              <a:bodyPr wrap="square" rtlCol="0">
                <a:spAutoFit/>
              </a:bodyPr>
              <a:lstStyle/>
              <a:p>
                <a:pPr algn="ctr" defTabSz="457200"/>
                <a:r>
                  <a:rPr lang="en-AU" sz="1600" b="1" dirty="0">
                    <a:solidFill>
                      <a:srgbClr val="3A0066"/>
                    </a:solidFill>
                  </a:rPr>
                  <a:t>Flashpoints</a:t>
                </a:r>
              </a:p>
              <a:p>
                <a:pPr algn="ctr" defTabSz="457200"/>
                <a:endParaRPr lang="en-AU" sz="1600" dirty="0">
                  <a:solidFill>
                    <a:prstClr val="white"/>
                  </a:solidFill>
                </a:endParaRPr>
              </a:p>
            </p:txBody>
          </p:sp>
          <p:sp>
            <p:nvSpPr>
              <p:cNvPr id="62" name="Isosceles Triangle 61"/>
              <p:cNvSpPr/>
              <p:nvPr/>
            </p:nvSpPr>
            <p:spPr>
              <a:xfrm rot="18000000" flipH="1" flipV="1">
                <a:off x="2213482" y="3445003"/>
                <a:ext cx="4556042" cy="727549"/>
              </a:xfrm>
              <a:prstGeom prst="triangle">
                <a:avLst/>
              </a:prstGeom>
              <a:noFill/>
            </p:spPr>
            <p:txBody>
              <a:bodyPr wrap="square" rtlCol="0">
                <a:spAutoFit/>
              </a:bodyPr>
              <a:lstStyle/>
              <a:p>
                <a:pPr algn="ctr" defTabSz="457200"/>
                <a:endParaRPr lang="en-AU" sz="1100">
                  <a:solidFill>
                    <a:prstClr val="white"/>
                  </a:solidFill>
                </a:endParaRPr>
              </a:p>
            </p:txBody>
          </p:sp>
          <p:sp>
            <p:nvSpPr>
              <p:cNvPr id="65" name="Isosceles Triangle 64"/>
              <p:cNvSpPr/>
              <p:nvPr/>
            </p:nvSpPr>
            <p:spPr>
              <a:xfrm rot="18000000" flipH="1" flipV="1">
                <a:off x="3415822" y="2652029"/>
                <a:ext cx="3245926" cy="2934354"/>
              </a:xfrm>
              <a:prstGeom prst="triangle">
                <a:avLst/>
              </a:prstGeom>
              <a:solidFill>
                <a:srgbClr val="80D1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sp>
            <p:nvSpPr>
              <p:cNvPr id="67" name="Isosceles Triangle 66"/>
              <p:cNvSpPr/>
              <p:nvPr/>
            </p:nvSpPr>
            <p:spPr>
              <a:xfrm rot="18000000" flipH="1" flipV="1">
                <a:off x="4345597" y="3358915"/>
                <a:ext cx="2269807" cy="2051932"/>
              </a:xfrm>
              <a:prstGeom prst="triangle">
                <a:avLst/>
              </a:prstGeom>
              <a:solidFill>
                <a:srgbClr val="BCE7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sp>
            <p:nvSpPr>
              <p:cNvPr id="68" name="TextBox 67"/>
              <p:cNvSpPr txBox="1"/>
              <p:nvPr/>
            </p:nvSpPr>
            <p:spPr>
              <a:xfrm rot="18000000" flipH="1">
                <a:off x="4205028" y="3837201"/>
                <a:ext cx="1624617" cy="473976"/>
              </a:xfrm>
              <a:prstGeom prst="rect">
                <a:avLst/>
              </a:prstGeom>
              <a:noFill/>
            </p:spPr>
            <p:txBody>
              <a:bodyPr wrap="square" rtlCol="0">
                <a:spAutoFit/>
              </a:bodyPr>
              <a:lstStyle/>
              <a:p>
                <a:pPr algn="ctr" defTabSz="457200"/>
                <a:r>
                  <a:rPr lang="en-AU" sz="1600" b="1" dirty="0">
                    <a:solidFill>
                      <a:srgbClr val="31601A"/>
                    </a:solidFill>
                  </a:rPr>
                  <a:t>Flashpoints</a:t>
                </a:r>
                <a:endParaRPr lang="en-AU" sz="1600" dirty="0">
                  <a:solidFill>
                    <a:srgbClr val="31601A"/>
                  </a:solidFill>
                </a:endParaRPr>
              </a:p>
            </p:txBody>
          </p:sp>
          <p:sp>
            <p:nvSpPr>
              <p:cNvPr id="66" name="TextBox 65"/>
              <p:cNvSpPr txBox="1"/>
              <p:nvPr/>
            </p:nvSpPr>
            <p:spPr>
              <a:xfrm rot="18000000" flipH="1">
                <a:off x="2774500" y="3433285"/>
                <a:ext cx="2723271" cy="473976"/>
              </a:xfrm>
              <a:prstGeom prst="rect">
                <a:avLst/>
              </a:prstGeom>
              <a:noFill/>
            </p:spPr>
            <p:txBody>
              <a:bodyPr wrap="square" rtlCol="0">
                <a:spAutoFit/>
              </a:bodyPr>
              <a:lstStyle/>
              <a:p>
                <a:pPr algn="ctr" defTabSz="457200"/>
                <a:r>
                  <a:rPr lang="en-AU" sz="1600" b="1" dirty="0">
                    <a:solidFill>
                      <a:prstClr val="white"/>
                    </a:solidFill>
                  </a:rPr>
                  <a:t>Staff </a:t>
                </a:r>
                <a:r>
                  <a:rPr lang="en-AU" sz="1600" b="1" dirty="0">
                    <a:solidFill>
                      <a:prstClr val="white"/>
                    </a:solidFill>
                  </a:rPr>
                  <a:t>Modifiers</a:t>
                </a:r>
                <a:endParaRPr lang="en-AU" sz="1600" b="1" dirty="0">
                  <a:solidFill>
                    <a:prstClr val="white"/>
                  </a:solidFill>
                </a:endParaRPr>
              </a:p>
            </p:txBody>
          </p:sp>
          <p:sp>
            <p:nvSpPr>
              <p:cNvPr id="64" name="TextBox 63"/>
              <p:cNvSpPr txBox="1"/>
              <p:nvPr/>
            </p:nvSpPr>
            <p:spPr>
              <a:xfrm rot="18000000" flipH="1">
                <a:off x="924806" y="2734579"/>
                <a:ext cx="4252043" cy="473976"/>
              </a:xfrm>
              <a:prstGeom prst="rect">
                <a:avLst/>
              </a:prstGeom>
              <a:noFill/>
            </p:spPr>
            <p:txBody>
              <a:bodyPr wrap="square" rtlCol="0">
                <a:spAutoFit/>
              </a:bodyPr>
              <a:lstStyle/>
              <a:p>
                <a:pPr algn="ctr" defTabSz="457200"/>
                <a:r>
                  <a:rPr lang="en-AU" sz="1600" b="1" dirty="0">
                    <a:solidFill>
                      <a:prstClr val="white"/>
                    </a:solidFill>
                  </a:rPr>
                  <a:t>Stressors</a:t>
                </a:r>
                <a:endParaRPr lang="en-AU" sz="1600" b="1" dirty="0">
                  <a:solidFill>
                    <a:prstClr val="white"/>
                  </a:solidFill>
                </a:endParaRPr>
              </a:p>
            </p:txBody>
          </p:sp>
          <p:sp>
            <p:nvSpPr>
              <p:cNvPr id="74" name="Isosceles Triangle 73"/>
              <p:cNvSpPr/>
              <p:nvPr/>
            </p:nvSpPr>
            <p:spPr>
              <a:xfrm rot="3600000" flipH="1">
                <a:off x="6939035" y="3976048"/>
                <a:ext cx="4634632" cy="3927622"/>
              </a:xfrm>
              <a:prstGeom prst="triangle">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sp>
            <p:nvSpPr>
              <p:cNvPr id="76" name="Isosceles Triangle 75"/>
              <p:cNvSpPr/>
              <p:nvPr/>
            </p:nvSpPr>
            <p:spPr>
              <a:xfrm rot="3600000" flipH="1">
                <a:off x="6859932" y="4176395"/>
                <a:ext cx="3245926" cy="2934354"/>
              </a:xfrm>
              <a:prstGeom prst="triangle">
                <a:avLst/>
              </a:prstGeom>
              <a:solidFill>
                <a:srgbClr val="FF61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sp>
            <p:nvSpPr>
              <p:cNvPr id="77" name="Isosceles Triangle 76"/>
              <p:cNvSpPr/>
              <p:nvPr/>
            </p:nvSpPr>
            <p:spPr>
              <a:xfrm rot="3600000" flipH="1">
                <a:off x="6690252" y="4391115"/>
                <a:ext cx="2269807" cy="2051932"/>
              </a:xfrm>
              <a:prstGeom prst="triangle">
                <a:avLst/>
              </a:prstGeom>
              <a:solidFill>
                <a:srgbClr val="FF9B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sp>
            <p:nvSpPr>
              <p:cNvPr id="78" name="TextBox 77"/>
              <p:cNvSpPr txBox="1"/>
              <p:nvPr/>
            </p:nvSpPr>
            <p:spPr>
              <a:xfrm rot="18000000" flipH="1">
                <a:off x="6810053" y="5406584"/>
                <a:ext cx="1784588" cy="473976"/>
              </a:xfrm>
              <a:prstGeom prst="rect">
                <a:avLst/>
              </a:prstGeom>
              <a:noFill/>
            </p:spPr>
            <p:txBody>
              <a:bodyPr wrap="square" rtlCol="0">
                <a:spAutoFit/>
              </a:bodyPr>
              <a:lstStyle/>
              <a:p>
                <a:pPr algn="ctr" defTabSz="457200"/>
                <a:r>
                  <a:rPr lang="en-AU" sz="1600" b="1" dirty="0">
                    <a:solidFill>
                      <a:srgbClr val="9A0000"/>
                    </a:solidFill>
                  </a:rPr>
                  <a:t>Flashpoints</a:t>
                </a:r>
                <a:endParaRPr lang="en-AU" sz="1600" dirty="0">
                  <a:solidFill>
                    <a:srgbClr val="9A0000"/>
                  </a:solidFill>
                </a:endParaRPr>
              </a:p>
            </p:txBody>
          </p:sp>
          <p:sp>
            <p:nvSpPr>
              <p:cNvPr id="79" name="TextBox 78"/>
              <p:cNvSpPr txBox="1"/>
              <p:nvPr/>
            </p:nvSpPr>
            <p:spPr>
              <a:xfrm rot="18000000" flipH="1">
                <a:off x="7132099" y="5899228"/>
                <a:ext cx="2717683" cy="473976"/>
              </a:xfrm>
              <a:prstGeom prst="rect">
                <a:avLst/>
              </a:prstGeom>
              <a:noFill/>
            </p:spPr>
            <p:txBody>
              <a:bodyPr wrap="square" rtlCol="0">
                <a:spAutoFit/>
              </a:bodyPr>
              <a:lstStyle/>
              <a:p>
                <a:pPr algn="ctr" defTabSz="457200"/>
                <a:r>
                  <a:rPr lang="en-AU" sz="1600" b="1" dirty="0">
                    <a:solidFill>
                      <a:prstClr val="white"/>
                    </a:solidFill>
                  </a:rPr>
                  <a:t>Staff </a:t>
                </a:r>
                <a:r>
                  <a:rPr lang="en-AU" sz="1600" b="1" dirty="0">
                    <a:solidFill>
                      <a:prstClr val="white"/>
                    </a:solidFill>
                  </a:rPr>
                  <a:t>Modifiers</a:t>
                </a:r>
                <a:endParaRPr lang="en-AU" sz="1600" b="1" dirty="0">
                  <a:solidFill>
                    <a:prstClr val="white"/>
                  </a:solidFill>
                </a:endParaRPr>
              </a:p>
            </p:txBody>
          </p:sp>
          <p:sp>
            <p:nvSpPr>
              <p:cNvPr id="80" name="TextBox 79"/>
              <p:cNvSpPr txBox="1"/>
              <p:nvPr/>
            </p:nvSpPr>
            <p:spPr>
              <a:xfrm rot="18000000" flipH="1">
                <a:off x="7506260" y="6429256"/>
                <a:ext cx="4112722" cy="473976"/>
              </a:xfrm>
              <a:prstGeom prst="rect">
                <a:avLst/>
              </a:prstGeom>
              <a:noFill/>
            </p:spPr>
            <p:txBody>
              <a:bodyPr wrap="square" rtlCol="0">
                <a:spAutoFit/>
              </a:bodyPr>
              <a:lstStyle/>
              <a:p>
                <a:pPr algn="ctr" defTabSz="457200"/>
                <a:r>
                  <a:rPr lang="en-AU" sz="1600" b="1" dirty="0">
                    <a:solidFill>
                      <a:prstClr val="white"/>
                    </a:solidFill>
                  </a:rPr>
                  <a:t>External </a:t>
                </a:r>
                <a:r>
                  <a:rPr lang="en-AU" sz="1600" b="1" dirty="0">
                    <a:solidFill>
                      <a:prstClr val="white"/>
                    </a:solidFill>
                  </a:rPr>
                  <a:t>Structure</a:t>
                </a:r>
                <a:endParaRPr lang="en-AU" sz="1600" dirty="0">
                  <a:solidFill>
                    <a:prstClr val="white"/>
                  </a:solidFill>
                </a:endParaRPr>
              </a:p>
            </p:txBody>
          </p:sp>
          <p:sp>
            <p:nvSpPr>
              <p:cNvPr id="82" name="TextBox 81"/>
              <p:cNvSpPr txBox="1"/>
              <p:nvPr/>
            </p:nvSpPr>
            <p:spPr>
              <a:xfrm>
                <a:off x="4330402" y="8330339"/>
                <a:ext cx="3950439" cy="473976"/>
              </a:xfrm>
              <a:prstGeom prst="rect">
                <a:avLst/>
              </a:prstGeom>
              <a:noFill/>
            </p:spPr>
            <p:txBody>
              <a:bodyPr wrap="square" rtlCol="0">
                <a:spAutoFit/>
              </a:bodyPr>
              <a:lstStyle/>
              <a:p>
                <a:pPr algn="ctr" defTabSz="457200"/>
                <a:r>
                  <a:rPr lang="en-AU" sz="1600" b="1" dirty="0">
                    <a:solidFill>
                      <a:prstClr val="white"/>
                    </a:solidFill>
                  </a:rPr>
                  <a:t>Internal </a:t>
                </a:r>
                <a:r>
                  <a:rPr lang="en-AU" sz="1600" b="1" dirty="0">
                    <a:solidFill>
                      <a:prstClr val="white"/>
                    </a:solidFill>
                  </a:rPr>
                  <a:t>Structure</a:t>
                </a:r>
                <a:endParaRPr lang="en-AU" sz="1600" dirty="0">
                  <a:solidFill>
                    <a:prstClr val="white"/>
                  </a:solidFill>
                </a:endParaRPr>
              </a:p>
            </p:txBody>
          </p:sp>
          <p:sp>
            <p:nvSpPr>
              <p:cNvPr id="84" name="TextBox 83"/>
              <p:cNvSpPr txBox="1"/>
              <p:nvPr/>
            </p:nvSpPr>
            <p:spPr>
              <a:xfrm>
                <a:off x="4973671" y="7084809"/>
                <a:ext cx="2723271" cy="473976"/>
              </a:xfrm>
              <a:prstGeom prst="rect">
                <a:avLst/>
              </a:prstGeom>
              <a:noFill/>
            </p:spPr>
            <p:txBody>
              <a:bodyPr wrap="square" rtlCol="0">
                <a:spAutoFit/>
              </a:bodyPr>
              <a:lstStyle/>
              <a:p>
                <a:pPr algn="ctr" defTabSz="457200"/>
                <a:r>
                  <a:rPr lang="en-AU" sz="1600" b="1" dirty="0">
                    <a:solidFill>
                      <a:prstClr val="white"/>
                    </a:solidFill>
                  </a:rPr>
                  <a:t>Staff </a:t>
                </a:r>
                <a:r>
                  <a:rPr lang="en-AU" sz="1600" b="1" dirty="0">
                    <a:solidFill>
                      <a:prstClr val="white"/>
                    </a:solidFill>
                  </a:rPr>
                  <a:t>Modifiers</a:t>
                </a:r>
                <a:endParaRPr lang="en-AU" sz="1600" b="1" dirty="0">
                  <a:solidFill>
                    <a:prstClr val="white"/>
                  </a:solidFill>
                </a:endParaRPr>
              </a:p>
            </p:txBody>
          </p:sp>
          <p:sp>
            <p:nvSpPr>
              <p:cNvPr id="85" name="Isosceles Triangle 84"/>
              <p:cNvSpPr/>
              <p:nvPr/>
            </p:nvSpPr>
            <p:spPr>
              <a:xfrm>
                <a:off x="5146801" y="4728592"/>
                <a:ext cx="2334119" cy="2184328"/>
              </a:xfrm>
              <a:prstGeom prst="triangle">
                <a:avLst/>
              </a:prstGeom>
              <a:solidFill>
                <a:srgbClr val="FFAF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sp>
            <p:nvSpPr>
              <p:cNvPr id="83" name="TextBox 82"/>
              <p:cNvSpPr txBox="1"/>
              <p:nvPr/>
            </p:nvSpPr>
            <p:spPr>
              <a:xfrm>
                <a:off x="5284106" y="5970432"/>
                <a:ext cx="2059893" cy="473976"/>
              </a:xfrm>
              <a:prstGeom prst="rect">
                <a:avLst/>
              </a:prstGeom>
              <a:noFill/>
            </p:spPr>
            <p:txBody>
              <a:bodyPr wrap="square" rtlCol="0">
                <a:spAutoFit/>
              </a:bodyPr>
              <a:lstStyle/>
              <a:p>
                <a:pPr algn="ctr" defTabSz="457200"/>
                <a:r>
                  <a:rPr lang="en-AU" sz="1600" b="1" dirty="0">
                    <a:solidFill>
                      <a:srgbClr val="BC4C00"/>
                    </a:solidFill>
                  </a:rPr>
                  <a:t>Flashpoints</a:t>
                </a:r>
                <a:endParaRPr lang="en-AU" sz="1600" b="1" dirty="0">
                  <a:solidFill>
                    <a:srgbClr val="BC4C00"/>
                  </a:solidFill>
                </a:endParaRPr>
              </a:p>
            </p:txBody>
          </p:sp>
          <p:sp>
            <p:nvSpPr>
              <p:cNvPr id="86" name="Isosceles Triangle 85"/>
              <p:cNvSpPr/>
              <p:nvPr/>
            </p:nvSpPr>
            <p:spPr>
              <a:xfrm rot="18000000">
                <a:off x="1023330" y="3950408"/>
                <a:ext cx="4556042" cy="3927622"/>
              </a:xfrm>
              <a:prstGeom prst="triangle">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sp>
            <p:nvSpPr>
              <p:cNvPr id="88" name="TextBox 87"/>
              <p:cNvSpPr txBox="1"/>
              <p:nvPr/>
            </p:nvSpPr>
            <p:spPr>
              <a:xfrm rot="3600000">
                <a:off x="1256509" y="6389104"/>
                <a:ext cx="3952807" cy="473976"/>
              </a:xfrm>
              <a:prstGeom prst="rect">
                <a:avLst/>
              </a:prstGeom>
              <a:noFill/>
            </p:spPr>
            <p:txBody>
              <a:bodyPr wrap="square" rtlCol="0">
                <a:spAutoFit/>
              </a:bodyPr>
              <a:lstStyle/>
              <a:p>
                <a:pPr algn="ctr" defTabSz="457200"/>
                <a:r>
                  <a:rPr lang="en-AU" sz="1600" b="1" dirty="0">
                    <a:solidFill>
                      <a:srgbClr val="8A6600"/>
                    </a:solidFill>
                  </a:rPr>
                  <a:t>Features</a:t>
                </a:r>
                <a:endParaRPr lang="en-AU" sz="1600" b="1" dirty="0">
                  <a:solidFill>
                    <a:srgbClr val="8A6600"/>
                  </a:solidFill>
                </a:endParaRPr>
              </a:p>
            </p:txBody>
          </p:sp>
          <p:sp>
            <p:nvSpPr>
              <p:cNvPr id="89" name="Isosceles Triangle 88"/>
              <p:cNvSpPr/>
              <p:nvPr/>
            </p:nvSpPr>
            <p:spPr>
              <a:xfrm rot="18000000">
                <a:off x="2407710" y="4170389"/>
                <a:ext cx="3245926" cy="2934354"/>
              </a:xfrm>
              <a:prstGeom prst="triangl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sp>
            <p:nvSpPr>
              <p:cNvPr id="90" name="TextBox 89"/>
              <p:cNvSpPr txBox="1"/>
              <p:nvPr/>
            </p:nvSpPr>
            <p:spPr>
              <a:xfrm rot="3600000">
                <a:off x="2710308" y="5976793"/>
                <a:ext cx="2723271" cy="473976"/>
              </a:xfrm>
              <a:prstGeom prst="rect">
                <a:avLst/>
              </a:prstGeom>
              <a:noFill/>
            </p:spPr>
            <p:txBody>
              <a:bodyPr wrap="square" rtlCol="0">
                <a:spAutoFit/>
              </a:bodyPr>
              <a:lstStyle/>
              <a:p>
                <a:pPr algn="ctr" defTabSz="457200"/>
                <a:r>
                  <a:rPr lang="en-AU" sz="1600" b="1" dirty="0">
                    <a:solidFill>
                      <a:srgbClr val="8A6600"/>
                    </a:solidFill>
                  </a:rPr>
                  <a:t>Staff </a:t>
                </a:r>
                <a:r>
                  <a:rPr lang="en-AU" sz="1600" b="1" dirty="0">
                    <a:solidFill>
                      <a:srgbClr val="8A6600"/>
                    </a:solidFill>
                  </a:rPr>
                  <a:t>Modifiers</a:t>
                </a:r>
                <a:endParaRPr lang="en-AU" sz="1600" b="1" dirty="0">
                  <a:solidFill>
                    <a:srgbClr val="8A6600"/>
                  </a:solidFill>
                </a:endParaRPr>
              </a:p>
            </p:txBody>
          </p:sp>
          <p:sp>
            <p:nvSpPr>
              <p:cNvPr id="91" name="Isosceles Triangle 90"/>
              <p:cNvSpPr/>
              <p:nvPr/>
            </p:nvSpPr>
            <p:spPr>
              <a:xfrm rot="18000000">
                <a:off x="3521900" y="4406377"/>
                <a:ext cx="2269807" cy="2051932"/>
              </a:xfrm>
              <a:prstGeom prst="triangle">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sp>
            <p:nvSpPr>
              <p:cNvPr id="92" name="TextBox 91"/>
              <p:cNvSpPr txBox="1"/>
              <p:nvPr/>
            </p:nvSpPr>
            <p:spPr>
              <a:xfrm rot="3600000">
                <a:off x="3890792" y="5294175"/>
                <a:ext cx="1943232" cy="818685"/>
              </a:xfrm>
              <a:prstGeom prst="rect">
                <a:avLst/>
              </a:prstGeom>
              <a:noFill/>
            </p:spPr>
            <p:txBody>
              <a:bodyPr wrap="square" rtlCol="0">
                <a:spAutoFit/>
              </a:bodyPr>
              <a:lstStyle/>
              <a:p>
                <a:pPr algn="ctr" defTabSz="457200"/>
                <a:r>
                  <a:rPr lang="en-AU" sz="1600" b="1" dirty="0">
                    <a:solidFill>
                      <a:srgbClr val="8A6600"/>
                    </a:solidFill>
                  </a:rPr>
                  <a:t>Flashpoints</a:t>
                </a:r>
              </a:p>
              <a:p>
                <a:pPr algn="ctr" defTabSz="457200"/>
                <a:endParaRPr lang="en-AU" sz="1600" dirty="0">
                  <a:solidFill>
                    <a:srgbClr val="8A6600"/>
                  </a:solidFill>
                </a:endParaRPr>
              </a:p>
            </p:txBody>
          </p:sp>
          <p:grpSp>
            <p:nvGrpSpPr>
              <p:cNvPr id="19" name="Group 18"/>
              <p:cNvGrpSpPr/>
              <p:nvPr/>
            </p:nvGrpSpPr>
            <p:grpSpPr>
              <a:xfrm>
                <a:off x="1144218" y="-605646"/>
                <a:ext cx="10296000" cy="10800000"/>
                <a:chOff x="1144217" y="-605646"/>
                <a:chExt cx="10296000" cy="10800000"/>
              </a:xfrm>
            </p:grpSpPr>
            <p:cxnSp>
              <p:nvCxnSpPr>
                <p:cNvPr id="12" name="Straight Connector 11"/>
                <p:cNvCxnSpPr>
                  <a:stCxn id="8" idx="2"/>
                </p:cNvCxnSpPr>
                <p:nvPr/>
              </p:nvCxnSpPr>
              <p:spPr>
                <a:xfrm flipV="1">
                  <a:off x="1144217" y="4873873"/>
                  <a:ext cx="10296000" cy="0"/>
                </a:xfrm>
                <a:prstGeom prst="line">
                  <a:avLst/>
                </a:prstGeom>
                <a:ln w="152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8000000" flipV="1">
                  <a:off x="1085995" y="4852892"/>
                  <a:ext cx="10368000" cy="0"/>
                </a:xfrm>
                <a:prstGeom prst="line">
                  <a:avLst/>
                </a:prstGeom>
                <a:ln w="152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3600000" flipH="1" flipV="1">
                  <a:off x="892217" y="4794354"/>
                  <a:ext cx="10800000" cy="0"/>
                </a:xfrm>
                <a:prstGeom prst="line">
                  <a:avLst/>
                </a:prstGeom>
                <a:ln w="152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3" name="Group 12"/>
              <p:cNvGrpSpPr/>
              <p:nvPr/>
            </p:nvGrpSpPr>
            <p:grpSpPr>
              <a:xfrm>
                <a:off x="5336291" y="4076639"/>
                <a:ext cx="1896880" cy="1620000"/>
                <a:chOff x="5408299" y="4076639"/>
                <a:chExt cx="1896880" cy="1620000"/>
              </a:xfrm>
            </p:grpSpPr>
            <p:sp>
              <p:nvSpPr>
                <p:cNvPr id="47" name="Hexagon 46"/>
                <p:cNvSpPr/>
                <p:nvPr/>
              </p:nvSpPr>
              <p:spPr>
                <a:xfrm>
                  <a:off x="5458667" y="4076639"/>
                  <a:ext cx="1764923" cy="1620000"/>
                </a:xfrm>
                <a:prstGeom prst="hexagon">
                  <a:avLst/>
                </a:prstGeom>
                <a:solidFill>
                  <a:schemeClr val="bg1"/>
                </a:solidFill>
                <a:ln>
                  <a:solidFill>
                    <a:schemeClr val="bg1"/>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sp>
              <p:nvSpPr>
                <p:cNvPr id="48" name="TextBox 47"/>
                <p:cNvSpPr txBox="1"/>
                <p:nvPr/>
              </p:nvSpPr>
              <p:spPr>
                <a:xfrm>
                  <a:off x="5685862" y="4218290"/>
                  <a:ext cx="1310533" cy="430888"/>
                </a:xfrm>
                <a:prstGeom prst="rect">
                  <a:avLst/>
                </a:prstGeom>
                <a:noFill/>
              </p:spPr>
              <p:txBody>
                <a:bodyPr wrap="square" rtlCol="0">
                  <a:spAutoFit/>
                </a:bodyPr>
                <a:lstStyle/>
                <a:p>
                  <a:pPr algn="ctr" defTabSz="457200"/>
                  <a:r>
                    <a:rPr lang="en-AU" sz="1400" b="1" dirty="0">
                      <a:solidFill>
                        <a:prstClr val="black"/>
                      </a:solidFill>
                    </a:rPr>
                    <a:t>CONFLICT</a:t>
                  </a:r>
                  <a:endParaRPr lang="en-AU" sz="900" b="1" dirty="0">
                    <a:solidFill>
                      <a:prstClr val="black"/>
                    </a:solidFill>
                  </a:endParaRPr>
                </a:p>
              </p:txBody>
            </p:sp>
            <p:sp>
              <p:nvSpPr>
                <p:cNvPr id="49" name="TextBox 48"/>
                <p:cNvSpPr txBox="1"/>
                <p:nvPr/>
              </p:nvSpPr>
              <p:spPr>
                <a:xfrm>
                  <a:off x="5408299" y="4999751"/>
                  <a:ext cx="1896880" cy="387799"/>
                </a:xfrm>
                <a:prstGeom prst="rect">
                  <a:avLst/>
                </a:prstGeom>
                <a:noFill/>
              </p:spPr>
              <p:txBody>
                <a:bodyPr wrap="square" rtlCol="0">
                  <a:spAutoFit/>
                </a:bodyPr>
                <a:lstStyle/>
                <a:p>
                  <a:pPr algn="ctr" defTabSz="457200"/>
                  <a:r>
                    <a:rPr lang="en-AU" sz="1200" b="1" dirty="0">
                      <a:solidFill>
                        <a:prstClr val="black"/>
                      </a:solidFill>
                    </a:rPr>
                    <a:t>CONTAINMENT</a:t>
                  </a:r>
                  <a:endParaRPr lang="en-AU" sz="900" b="1" dirty="0">
                    <a:solidFill>
                      <a:prstClr val="black"/>
                    </a:solidFill>
                  </a:endParaRPr>
                </a:p>
              </p:txBody>
            </p:sp>
            <p:grpSp>
              <p:nvGrpSpPr>
                <p:cNvPr id="4" name="Group 3"/>
                <p:cNvGrpSpPr/>
                <p:nvPr/>
              </p:nvGrpSpPr>
              <p:grpSpPr>
                <a:xfrm>
                  <a:off x="6087691" y="4525027"/>
                  <a:ext cx="506874" cy="511206"/>
                  <a:chOff x="6141071" y="4442724"/>
                  <a:chExt cx="506874" cy="511206"/>
                </a:xfrm>
              </p:grpSpPr>
              <p:sp>
                <p:nvSpPr>
                  <p:cNvPr id="50" name="Up-Down Arrow 49"/>
                  <p:cNvSpPr/>
                  <p:nvPr/>
                </p:nvSpPr>
                <p:spPr>
                  <a:xfrm>
                    <a:off x="6141071" y="4442724"/>
                    <a:ext cx="506874" cy="511206"/>
                  </a:xfrm>
                  <a:prstGeom prst="upDownArrow">
                    <a:avLst>
                      <a:gd name="adj1" fmla="val 59144"/>
                      <a:gd name="adj2" fmla="val 3336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sp>
                <p:nvSpPr>
                  <p:cNvPr id="51" name="TextBox 50"/>
                  <p:cNvSpPr txBox="1"/>
                  <p:nvPr/>
                </p:nvSpPr>
                <p:spPr>
                  <a:xfrm>
                    <a:off x="6256557" y="4475547"/>
                    <a:ext cx="275902" cy="473977"/>
                  </a:xfrm>
                  <a:prstGeom prst="rect">
                    <a:avLst/>
                  </a:prstGeom>
                  <a:noFill/>
                </p:spPr>
                <p:txBody>
                  <a:bodyPr wrap="square" rtlCol="0">
                    <a:spAutoFit/>
                  </a:bodyPr>
                  <a:lstStyle/>
                  <a:p>
                    <a:pPr algn="ctr" defTabSz="457200"/>
                    <a:r>
                      <a:rPr lang="en-AU" sz="1600" b="1" dirty="0">
                        <a:solidFill>
                          <a:prstClr val="white"/>
                        </a:solidFill>
                      </a:rPr>
                      <a:t>&amp;</a:t>
                    </a:r>
                  </a:p>
                </p:txBody>
              </p:sp>
            </p:grpSp>
          </p:grpSp>
        </p:grpSp>
        <p:sp>
          <p:nvSpPr>
            <p:cNvPr id="11" name="Curved Right Arrow 10"/>
            <p:cNvSpPr/>
            <p:nvPr/>
          </p:nvSpPr>
          <p:spPr>
            <a:xfrm>
              <a:off x="5558591" y="7640312"/>
              <a:ext cx="482169" cy="820840"/>
            </a:xfrm>
            <a:prstGeom prst="curvedRightArrow">
              <a:avLst>
                <a:gd name="adj1" fmla="val 19647"/>
                <a:gd name="adj2" fmla="val 50000"/>
                <a:gd name="adj3" fmla="val 48705"/>
              </a:avLst>
            </a:prstGeom>
            <a:gradFill>
              <a:gsLst>
                <a:gs pos="0">
                  <a:srgbClr val="BC4C00"/>
                </a:gs>
                <a:gs pos="50000">
                  <a:schemeClr val="accent6">
                    <a:lumMod val="75000"/>
                  </a:schemeClr>
                </a:gs>
                <a:gs pos="100000">
                  <a:schemeClr val="accent6">
                    <a:lumMod val="40000"/>
                    <a:lumOff val="60000"/>
                  </a:schemeClr>
                </a:gs>
              </a:gsLst>
              <a:lin ang="5400000" scaled="0"/>
            </a:gradFill>
            <a:ln w="12700">
              <a:solidFill>
                <a:srgbClr val="BC4C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black"/>
                </a:solidFill>
              </a:endParaRPr>
            </a:p>
          </p:txBody>
        </p:sp>
        <p:sp>
          <p:nvSpPr>
            <p:cNvPr id="72" name="Curved Right Arrow 71"/>
            <p:cNvSpPr/>
            <p:nvPr/>
          </p:nvSpPr>
          <p:spPr>
            <a:xfrm flipH="1" flipV="1">
              <a:off x="8273008" y="7561467"/>
              <a:ext cx="482169" cy="820840"/>
            </a:xfrm>
            <a:prstGeom prst="curvedRightArrow">
              <a:avLst>
                <a:gd name="adj1" fmla="val 19647"/>
                <a:gd name="adj2" fmla="val 50000"/>
                <a:gd name="adj3" fmla="val 48705"/>
              </a:avLst>
            </a:prstGeom>
            <a:gradFill>
              <a:gsLst>
                <a:gs pos="0">
                  <a:srgbClr val="BC4C00"/>
                </a:gs>
                <a:gs pos="50000">
                  <a:schemeClr val="accent6">
                    <a:lumMod val="75000"/>
                  </a:schemeClr>
                </a:gs>
                <a:gs pos="100000">
                  <a:schemeClr val="accent6">
                    <a:lumMod val="40000"/>
                    <a:lumOff val="60000"/>
                  </a:schemeClr>
                </a:gs>
              </a:gsLst>
              <a:lin ang="5400000" scaled="0"/>
            </a:gradFill>
            <a:ln w="12700">
              <a:solidFill>
                <a:srgbClr val="BC4C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black"/>
                </a:solidFill>
              </a:endParaRPr>
            </a:p>
          </p:txBody>
        </p:sp>
        <p:sp>
          <p:nvSpPr>
            <p:cNvPr id="73" name="Curved Right Arrow 72"/>
            <p:cNvSpPr/>
            <p:nvPr/>
          </p:nvSpPr>
          <p:spPr>
            <a:xfrm rot="18000000">
              <a:off x="9018664" y="7191654"/>
              <a:ext cx="482169" cy="820840"/>
            </a:xfrm>
            <a:prstGeom prst="curvedRightArrow">
              <a:avLst>
                <a:gd name="adj1" fmla="val 19647"/>
                <a:gd name="adj2" fmla="val 50000"/>
                <a:gd name="adj3" fmla="val 48705"/>
              </a:avLst>
            </a:prstGeom>
            <a:gradFill>
              <a:gsLst>
                <a:gs pos="0">
                  <a:srgbClr val="9A0000"/>
                </a:gs>
                <a:gs pos="50000">
                  <a:srgbClr val="CC0000"/>
                </a:gs>
                <a:gs pos="100000">
                  <a:srgbClr val="FF9B9B"/>
                </a:gs>
              </a:gsLst>
              <a:lin ang="5400000" scaled="0"/>
            </a:gradFill>
            <a:ln w="12700">
              <a:solidFill>
                <a:srgbClr val="9A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black"/>
                </a:solidFill>
              </a:endParaRPr>
            </a:p>
          </p:txBody>
        </p:sp>
        <p:sp>
          <p:nvSpPr>
            <p:cNvPr id="75" name="Curved Right Arrow 74"/>
            <p:cNvSpPr/>
            <p:nvPr/>
          </p:nvSpPr>
          <p:spPr>
            <a:xfrm rot="18000000" flipH="1" flipV="1">
              <a:off x="10362694" y="4847845"/>
              <a:ext cx="482169" cy="820840"/>
            </a:xfrm>
            <a:prstGeom prst="curvedRightArrow">
              <a:avLst>
                <a:gd name="adj1" fmla="val 19647"/>
                <a:gd name="adj2" fmla="val 50000"/>
                <a:gd name="adj3" fmla="val 48705"/>
              </a:avLst>
            </a:prstGeom>
            <a:gradFill>
              <a:gsLst>
                <a:gs pos="0">
                  <a:srgbClr val="9A0000"/>
                </a:gs>
                <a:gs pos="50000">
                  <a:srgbClr val="CC0000"/>
                </a:gs>
                <a:gs pos="100000">
                  <a:srgbClr val="FF9B9B"/>
                </a:gs>
              </a:gsLst>
              <a:lin ang="5400000" scaled="0"/>
            </a:gradFill>
            <a:ln w="12700">
              <a:solidFill>
                <a:srgbClr val="9A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black"/>
                </a:solidFill>
              </a:endParaRPr>
            </a:p>
          </p:txBody>
        </p:sp>
      </p:grpSp>
      <p:sp>
        <p:nvSpPr>
          <p:cNvPr id="2" name="TextBox 1"/>
          <p:cNvSpPr txBox="1"/>
          <p:nvPr/>
        </p:nvSpPr>
        <p:spPr>
          <a:xfrm rot="956367">
            <a:off x="5968121" y="1930771"/>
            <a:ext cx="2876977" cy="1341656"/>
          </a:xfrm>
          <a:prstGeom prst="wedgeEllipseCallout">
            <a:avLst>
              <a:gd name="adj1" fmla="val -61797"/>
              <a:gd name="adj2" fmla="val 118207"/>
            </a:avLst>
          </a:prstGeom>
          <a:solidFill>
            <a:schemeClr val="accent2"/>
          </a:solidFill>
          <a:ln w="28575">
            <a:solidFill>
              <a:schemeClr val="accent2">
                <a:lumMod val="75000"/>
              </a:schemeClr>
            </a:solidFill>
          </a:ln>
          <a:effectLst>
            <a:outerShdw blurRad="50800" dist="203200" dir="2700000" algn="tl" rotWithShape="0">
              <a:prstClr val="black">
                <a:alpha val="40000"/>
              </a:prstClr>
            </a:outerShdw>
          </a:effectLst>
        </p:spPr>
        <p:txBody>
          <a:bodyPr wrap="square" rtlCol="0">
            <a:spAutoFit/>
          </a:bodyPr>
          <a:lstStyle/>
          <a:p>
            <a:pPr algn="ctr" defTabSz="457200"/>
            <a:r>
              <a:rPr lang="en-AU" sz="2800" b="1" dirty="0">
                <a:solidFill>
                  <a:prstClr val="white"/>
                </a:solidFill>
              </a:rPr>
              <a:t>Compulsory detention</a:t>
            </a:r>
            <a:endParaRPr lang="en-AU" sz="2800" b="1" dirty="0">
              <a:solidFill>
                <a:prstClr val="white"/>
              </a:solidFill>
            </a:endParaRPr>
          </a:p>
        </p:txBody>
      </p:sp>
    </p:spTree>
    <p:extLst>
      <p:ext uri="{BB962C8B-B14F-4D97-AF65-F5344CB8AC3E}">
        <p14:creationId xmlns:p14="http://schemas.microsoft.com/office/powerpoint/2010/main" val="4039922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894857" y="-480006"/>
            <a:ext cx="7354286" cy="7714286"/>
            <a:chOff x="2009456" y="-599400"/>
            <a:chExt cx="10296000" cy="10800000"/>
          </a:xfrm>
        </p:grpSpPr>
        <p:grpSp>
          <p:nvGrpSpPr>
            <p:cNvPr id="17" name="Group 16"/>
            <p:cNvGrpSpPr/>
            <p:nvPr/>
          </p:nvGrpSpPr>
          <p:grpSpPr>
            <a:xfrm>
              <a:off x="2009456" y="-599400"/>
              <a:ext cx="10296000" cy="10800000"/>
              <a:chOff x="1144218" y="-605646"/>
              <a:chExt cx="10296000" cy="10800000"/>
            </a:xfrm>
          </p:grpSpPr>
          <p:sp>
            <p:nvSpPr>
              <p:cNvPr id="7" name="Isosceles Triangle 6"/>
              <p:cNvSpPr/>
              <p:nvPr/>
            </p:nvSpPr>
            <p:spPr>
              <a:xfrm rot="18022639" flipV="1">
                <a:off x="1790268" y="1540539"/>
                <a:ext cx="5067558" cy="4368584"/>
              </a:xfrm>
              <a:prstGeom prst="triangle">
                <a:avLst/>
              </a:prstGeom>
              <a:solidFill>
                <a:srgbClr val="3160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sp>
            <p:nvSpPr>
              <p:cNvPr id="38" name="TextBox 37"/>
              <p:cNvSpPr txBox="1"/>
              <p:nvPr/>
            </p:nvSpPr>
            <p:spPr>
              <a:xfrm rot="18000000">
                <a:off x="81100" y="2557764"/>
                <a:ext cx="4945476" cy="473976"/>
              </a:xfrm>
              <a:prstGeom prst="rect">
                <a:avLst/>
              </a:prstGeom>
              <a:noFill/>
            </p:spPr>
            <p:txBody>
              <a:bodyPr wrap="square" rtlCol="0">
                <a:spAutoFit/>
              </a:bodyPr>
              <a:lstStyle/>
              <a:p>
                <a:pPr algn="ctr" defTabSz="457200"/>
                <a:r>
                  <a:rPr lang="en-AU" sz="1200" b="1" dirty="0">
                    <a:solidFill>
                      <a:prstClr val="white"/>
                    </a:solidFill>
                  </a:rPr>
                  <a:t>Outside</a:t>
                </a:r>
                <a:r>
                  <a:rPr lang="en-AU" sz="1600" b="1" dirty="0">
                    <a:solidFill>
                      <a:prstClr val="white"/>
                    </a:solidFill>
                  </a:rPr>
                  <a:t> </a:t>
                </a:r>
                <a:r>
                  <a:rPr lang="en-AU" sz="1200" b="1" dirty="0">
                    <a:solidFill>
                      <a:prstClr val="white"/>
                    </a:solidFill>
                  </a:rPr>
                  <a:t>Hospital</a:t>
                </a:r>
              </a:p>
            </p:txBody>
          </p:sp>
          <p:sp>
            <p:nvSpPr>
              <p:cNvPr id="69" name="Isosceles Triangle 68"/>
              <p:cNvSpPr/>
              <p:nvPr/>
            </p:nvSpPr>
            <p:spPr>
              <a:xfrm rot="18000000" flipH="1" flipV="1">
                <a:off x="2160219" y="1864253"/>
                <a:ext cx="4634632" cy="3927622"/>
              </a:xfrm>
              <a:prstGeom prst="triangle">
                <a:avLst/>
              </a:prstGeom>
              <a:solidFill>
                <a:srgbClr val="4E97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sp>
            <p:nvSpPr>
              <p:cNvPr id="5" name="Isosceles Triangle 4"/>
              <p:cNvSpPr/>
              <p:nvPr/>
            </p:nvSpPr>
            <p:spPr>
              <a:xfrm>
                <a:off x="3758439" y="4960854"/>
                <a:ext cx="5067558" cy="4368584"/>
              </a:xfrm>
              <a:prstGeom prst="triangle">
                <a:avLst/>
              </a:prstGeom>
              <a:solidFill>
                <a:srgbClr val="BC4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sp>
            <p:nvSpPr>
              <p:cNvPr id="6" name="Isosceles Triangle 5"/>
              <p:cNvSpPr/>
              <p:nvPr/>
            </p:nvSpPr>
            <p:spPr>
              <a:xfrm flipV="1">
                <a:off x="3758439" y="408112"/>
                <a:ext cx="5067558" cy="4368584"/>
              </a:xfrm>
              <a:prstGeom prst="triangle">
                <a:avLst/>
              </a:prstGeom>
              <a:solidFill>
                <a:srgbClr val="0000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sp>
            <p:nvSpPr>
              <p:cNvPr id="8" name="Isosceles Triangle 7"/>
              <p:cNvSpPr/>
              <p:nvPr/>
            </p:nvSpPr>
            <p:spPr>
              <a:xfrm rot="3577361">
                <a:off x="1776169" y="3854639"/>
                <a:ext cx="5067558" cy="4368584"/>
              </a:xfrm>
              <a:prstGeom prst="triangle">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sp>
            <p:nvSpPr>
              <p:cNvPr id="9" name="Isosceles Triangle 8"/>
              <p:cNvSpPr/>
              <p:nvPr/>
            </p:nvSpPr>
            <p:spPr>
              <a:xfrm rot="3577361" flipH="1" flipV="1">
                <a:off x="5740706" y="1558197"/>
                <a:ext cx="5067558" cy="4368584"/>
              </a:xfrm>
              <a:prstGeom prst="triangle">
                <a:avLst/>
              </a:prstGeom>
              <a:solidFill>
                <a:srgbClr val="3A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sp>
            <p:nvSpPr>
              <p:cNvPr id="10" name="Isosceles Triangle 9"/>
              <p:cNvSpPr/>
              <p:nvPr/>
            </p:nvSpPr>
            <p:spPr>
              <a:xfrm rot="18022639" flipH="1">
                <a:off x="5740706" y="3854639"/>
                <a:ext cx="5067558" cy="4368584"/>
              </a:xfrm>
              <a:prstGeom prst="triangle">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sp>
            <p:nvSpPr>
              <p:cNvPr id="22" name="Isosceles Triangle 21"/>
              <p:cNvSpPr/>
              <p:nvPr/>
            </p:nvSpPr>
            <p:spPr>
              <a:xfrm>
                <a:off x="4024536" y="4800600"/>
                <a:ext cx="4510337" cy="4048796"/>
              </a:xfrm>
              <a:prstGeom prst="triangle">
                <a:avLst/>
              </a:prstGeom>
              <a:solidFill>
                <a:srgbClr val="E65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sp>
            <p:nvSpPr>
              <p:cNvPr id="23" name="Isosceles Triangle 22"/>
              <p:cNvSpPr/>
              <p:nvPr/>
            </p:nvSpPr>
            <p:spPr>
              <a:xfrm flipV="1">
                <a:off x="4059514" y="792956"/>
                <a:ext cx="4556042" cy="3927622"/>
              </a:xfrm>
              <a:prstGeom prst="triangle">
                <a:avLst/>
              </a:prstGeom>
              <a:solidFill>
                <a:srgbClr val="111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sp>
            <p:nvSpPr>
              <p:cNvPr id="29" name="Isosceles Triangle 28"/>
              <p:cNvSpPr/>
              <p:nvPr/>
            </p:nvSpPr>
            <p:spPr>
              <a:xfrm>
                <a:off x="4535710" y="4825927"/>
                <a:ext cx="3530594" cy="2956761"/>
              </a:xfrm>
              <a:prstGeom prst="triangle">
                <a:avLst/>
              </a:prstGeom>
              <a:solidFill>
                <a:srgbClr val="FF7B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sp>
            <p:nvSpPr>
              <p:cNvPr id="30" name="Isosceles Triangle 29"/>
              <p:cNvSpPr/>
              <p:nvPr/>
            </p:nvSpPr>
            <p:spPr>
              <a:xfrm flipV="1">
                <a:off x="4324047" y="1229816"/>
                <a:ext cx="4026976" cy="3570783"/>
              </a:xfrm>
              <a:prstGeom prst="triangle">
                <a:avLst/>
              </a:prstGeom>
              <a:solidFill>
                <a:srgbClr val="474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sp>
            <p:nvSpPr>
              <p:cNvPr id="35" name="TextBox 34"/>
              <p:cNvSpPr txBox="1"/>
              <p:nvPr/>
            </p:nvSpPr>
            <p:spPr>
              <a:xfrm>
                <a:off x="3806966" y="376889"/>
                <a:ext cx="4945476" cy="430888"/>
              </a:xfrm>
              <a:prstGeom prst="rect">
                <a:avLst/>
              </a:prstGeom>
              <a:noFill/>
            </p:spPr>
            <p:txBody>
              <a:bodyPr wrap="square" rtlCol="0">
                <a:spAutoFit/>
              </a:bodyPr>
              <a:lstStyle/>
              <a:p>
                <a:pPr algn="ctr" defTabSz="457200"/>
                <a:r>
                  <a:rPr lang="en-AU" sz="1400" b="1" dirty="0">
                    <a:solidFill>
                      <a:prstClr val="white"/>
                    </a:solidFill>
                  </a:rPr>
                  <a:t>Patient Community</a:t>
                </a:r>
              </a:p>
            </p:txBody>
          </p:sp>
          <p:sp>
            <p:nvSpPr>
              <p:cNvPr id="36" name="TextBox 35"/>
              <p:cNvSpPr txBox="1"/>
              <p:nvPr/>
            </p:nvSpPr>
            <p:spPr>
              <a:xfrm>
                <a:off x="3813830" y="8898549"/>
                <a:ext cx="4945476" cy="430888"/>
              </a:xfrm>
              <a:prstGeom prst="rect">
                <a:avLst/>
              </a:prstGeom>
              <a:noFill/>
            </p:spPr>
            <p:txBody>
              <a:bodyPr wrap="square" rtlCol="0">
                <a:spAutoFit/>
              </a:bodyPr>
              <a:lstStyle/>
              <a:p>
                <a:pPr algn="ctr" defTabSz="457200"/>
                <a:r>
                  <a:rPr lang="en-AU" sz="1400" b="1" dirty="0">
                    <a:solidFill>
                      <a:prstClr val="white"/>
                    </a:solidFill>
                  </a:rPr>
                  <a:t>Staff Team</a:t>
                </a:r>
              </a:p>
            </p:txBody>
          </p:sp>
          <p:sp>
            <p:nvSpPr>
              <p:cNvPr id="37" name="TextBox 36"/>
              <p:cNvSpPr txBox="1"/>
              <p:nvPr/>
            </p:nvSpPr>
            <p:spPr>
              <a:xfrm rot="3600000">
                <a:off x="7513647" y="2490770"/>
                <a:ext cx="4945476" cy="430888"/>
              </a:xfrm>
              <a:prstGeom prst="rect">
                <a:avLst/>
              </a:prstGeom>
              <a:noFill/>
            </p:spPr>
            <p:txBody>
              <a:bodyPr wrap="square" rtlCol="0">
                <a:spAutoFit/>
              </a:bodyPr>
              <a:lstStyle/>
              <a:p>
                <a:pPr algn="ctr" defTabSz="457200"/>
                <a:r>
                  <a:rPr lang="en-AU" sz="1400" b="1" dirty="0">
                    <a:solidFill>
                      <a:prstClr val="white"/>
                    </a:solidFill>
                  </a:rPr>
                  <a:t>Patient Characteristics</a:t>
                </a:r>
              </a:p>
            </p:txBody>
          </p:sp>
          <p:sp>
            <p:nvSpPr>
              <p:cNvPr id="39" name="TextBox 38"/>
              <p:cNvSpPr txBox="1"/>
              <p:nvPr/>
            </p:nvSpPr>
            <p:spPr>
              <a:xfrm rot="18000000">
                <a:off x="7483832" y="6815523"/>
                <a:ext cx="4945476" cy="430888"/>
              </a:xfrm>
              <a:prstGeom prst="rect">
                <a:avLst/>
              </a:prstGeom>
              <a:noFill/>
            </p:spPr>
            <p:txBody>
              <a:bodyPr wrap="square" rtlCol="0">
                <a:spAutoFit/>
              </a:bodyPr>
              <a:lstStyle/>
              <a:p>
                <a:pPr algn="ctr" defTabSz="457200"/>
                <a:r>
                  <a:rPr lang="en-AU" sz="1400" dirty="0">
                    <a:solidFill>
                      <a:prstClr val="white"/>
                    </a:solidFill>
                  </a:rPr>
                  <a:t>Regulatory Framework</a:t>
                </a:r>
              </a:p>
            </p:txBody>
          </p:sp>
          <p:sp>
            <p:nvSpPr>
              <p:cNvPr id="40" name="TextBox 39"/>
              <p:cNvSpPr txBox="1"/>
              <p:nvPr/>
            </p:nvSpPr>
            <p:spPr>
              <a:xfrm rot="3600000">
                <a:off x="8817" y="6630670"/>
                <a:ext cx="4945476" cy="430888"/>
              </a:xfrm>
              <a:prstGeom prst="rect">
                <a:avLst/>
              </a:prstGeom>
              <a:noFill/>
            </p:spPr>
            <p:txBody>
              <a:bodyPr wrap="square" rtlCol="0">
                <a:spAutoFit/>
              </a:bodyPr>
              <a:lstStyle/>
              <a:p>
                <a:pPr algn="ctr" defTabSz="457200"/>
                <a:r>
                  <a:rPr lang="en-AU" sz="1400" b="1" dirty="0">
                    <a:solidFill>
                      <a:prstClr val="white"/>
                    </a:solidFill>
                  </a:rPr>
                  <a:t>Physical Environment</a:t>
                </a:r>
              </a:p>
            </p:txBody>
          </p:sp>
          <p:sp>
            <p:nvSpPr>
              <p:cNvPr id="41" name="TextBox 40"/>
              <p:cNvSpPr txBox="1"/>
              <p:nvPr/>
            </p:nvSpPr>
            <p:spPr>
              <a:xfrm>
                <a:off x="4535709" y="792955"/>
                <a:ext cx="3547033" cy="517065"/>
              </a:xfrm>
              <a:prstGeom prst="rect">
                <a:avLst/>
              </a:prstGeom>
              <a:noFill/>
            </p:spPr>
            <p:txBody>
              <a:bodyPr wrap="square" rtlCol="0">
                <a:spAutoFit/>
              </a:bodyPr>
              <a:lstStyle/>
              <a:p>
                <a:pPr algn="ctr" defTabSz="457200"/>
                <a:r>
                  <a:rPr lang="en-AU" sz="1100" b="1" dirty="0">
                    <a:solidFill>
                      <a:prstClr val="white"/>
                    </a:solidFill>
                  </a:rPr>
                  <a:t>Patient – patient interaction</a:t>
                </a:r>
              </a:p>
              <a:p>
                <a:pPr algn="ctr" defTabSz="457200"/>
                <a:r>
                  <a:rPr lang="en-AU" sz="700" dirty="0">
                    <a:solidFill>
                      <a:prstClr val="white"/>
                    </a:solidFill>
                  </a:rPr>
                  <a:t>Contagion &amp; discord</a:t>
                </a:r>
              </a:p>
            </p:txBody>
          </p:sp>
          <p:sp>
            <p:nvSpPr>
              <p:cNvPr id="43" name="TextBox 42"/>
              <p:cNvSpPr txBox="1"/>
              <p:nvPr/>
            </p:nvSpPr>
            <p:spPr>
              <a:xfrm>
                <a:off x="4577884" y="1247034"/>
                <a:ext cx="3519303" cy="657103"/>
              </a:xfrm>
              <a:prstGeom prst="rect">
                <a:avLst/>
              </a:prstGeom>
              <a:noFill/>
            </p:spPr>
            <p:txBody>
              <a:bodyPr wrap="square" rtlCol="0">
                <a:spAutoFit/>
              </a:bodyPr>
              <a:lstStyle/>
              <a:p>
                <a:pPr algn="ctr" defTabSz="457200"/>
                <a:r>
                  <a:rPr lang="en-AU" sz="1050" b="1" dirty="0">
                    <a:solidFill>
                      <a:prstClr val="white"/>
                    </a:solidFill>
                  </a:rPr>
                  <a:t>Patient Modifiers</a:t>
                </a:r>
              </a:p>
              <a:p>
                <a:pPr algn="ctr" defTabSz="457200"/>
                <a:r>
                  <a:rPr lang="en-AU" sz="700" dirty="0">
                    <a:solidFill>
                      <a:prstClr val="white"/>
                    </a:solidFill>
                  </a:rPr>
                  <a:t>Anxiety management, Mutual support, Moral commitments, Psychological understanding, Technical mastery</a:t>
                </a:r>
              </a:p>
            </p:txBody>
          </p:sp>
          <p:sp>
            <p:nvSpPr>
              <p:cNvPr id="44" name="Isosceles Triangle 43"/>
              <p:cNvSpPr/>
              <p:nvPr/>
            </p:nvSpPr>
            <p:spPr>
              <a:xfrm flipV="1">
                <a:off x="4672608" y="1848272"/>
                <a:ext cx="3245926" cy="2934354"/>
              </a:xfrm>
              <a:prstGeom prst="triangle">
                <a:avLst/>
              </a:prstGeom>
              <a:solidFill>
                <a:srgbClr val="818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sp>
            <p:nvSpPr>
              <p:cNvPr id="45" name="TextBox 44"/>
              <p:cNvSpPr txBox="1"/>
              <p:nvPr/>
            </p:nvSpPr>
            <p:spPr>
              <a:xfrm>
                <a:off x="4975899" y="1904690"/>
                <a:ext cx="2723271" cy="807913"/>
              </a:xfrm>
              <a:prstGeom prst="rect">
                <a:avLst/>
              </a:prstGeom>
              <a:noFill/>
            </p:spPr>
            <p:txBody>
              <a:bodyPr wrap="square" rtlCol="0">
                <a:spAutoFit/>
              </a:bodyPr>
              <a:lstStyle/>
              <a:p>
                <a:pPr algn="ctr" defTabSz="457200"/>
                <a:r>
                  <a:rPr lang="en-AU" sz="1050" b="1" dirty="0">
                    <a:solidFill>
                      <a:prstClr val="white"/>
                    </a:solidFill>
                  </a:rPr>
                  <a:t>Staff Modifiers</a:t>
                </a:r>
              </a:p>
              <a:p>
                <a:pPr algn="ctr" defTabSz="457200"/>
                <a:r>
                  <a:rPr lang="en-AU" sz="700" dirty="0">
                    <a:solidFill>
                      <a:prstClr val="white"/>
                    </a:solidFill>
                  </a:rPr>
                  <a:t>Explanation/information, Role modelling, Patient education, Removal of means, Presence &amp; presence+</a:t>
                </a:r>
              </a:p>
            </p:txBody>
          </p:sp>
          <p:sp>
            <p:nvSpPr>
              <p:cNvPr id="53" name="Isosceles Triangle 52"/>
              <p:cNvSpPr/>
              <p:nvPr/>
            </p:nvSpPr>
            <p:spPr>
              <a:xfrm flipV="1">
                <a:off x="5202632" y="2743075"/>
                <a:ext cx="2269807" cy="2051932"/>
              </a:xfrm>
              <a:prstGeom prst="triangle">
                <a:avLst/>
              </a:prstGeom>
              <a:solidFill>
                <a:srgbClr val="A7A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sp>
            <p:nvSpPr>
              <p:cNvPr id="46" name="TextBox 45"/>
              <p:cNvSpPr txBox="1"/>
              <p:nvPr/>
            </p:nvSpPr>
            <p:spPr>
              <a:xfrm>
                <a:off x="5318539" y="2722962"/>
                <a:ext cx="1943232" cy="1206484"/>
              </a:xfrm>
              <a:prstGeom prst="rect">
                <a:avLst/>
              </a:prstGeom>
              <a:noFill/>
            </p:spPr>
            <p:txBody>
              <a:bodyPr wrap="square" rtlCol="0">
                <a:spAutoFit/>
              </a:bodyPr>
              <a:lstStyle/>
              <a:p>
                <a:pPr algn="ctr" defTabSz="457200"/>
                <a:r>
                  <a:rPr lang="en-AU" sz="1000" b="1" dirty="0">
                    <a:solidFill>
                      <a:prstClr val="white"/>
                    </a:solidFill>
                  </a:rPr>
                  <a:t>Flashpoints</a:t>
                </a:r>
                <a:endParaRPr lang="en-AU" sz="900" b="1" dirty="0">
                  <a:solidFill>
                    <a:prstClr val="white"/>
                  </a:solidFill>
                </a:endParaRPr>
              </a:p>
              <a:p>
                <a:pPr algn="ctr" defTabSz="457200"/>
                <a:r>
                  <a:rPr lang="en-AU" sz="800" dirty="0">
                    <a:solidFill>
                      <a:prstClr val="white"/>
                    </a:solidFill>
                  </a:rPr>
                  <a:t>Assembly/crowding/activity Queuing/waiting/noise Staff/</a:t>
                </a:r>
                <a:r>
                  <a:rPr lang="en-AU" sz="800" dirty="0" err="1">
                    <a:solidFill>
                      <a:prstClr val="white"/>
                    </a:solidFill>
                  </a:rPr>
                  <a:t>pt</a:t>
                </a:r>
                <a:r>
                  <a:rPr lang="en-AU" sz="800" dirty="0">
                    <a:solidFill>
                      <a:prstClr val="white"/>
                    </a:solidFill>
                  </a:rPr>
                  <a:t> turnover/change Bullying/stealing/</a:t>
                </a:r>
              </a:p>
              <a:p>
                <a:pPr algn="ctr" defTabSz="457200"/>
                <a:r>
                  <a:rPr lang="en-AU" sz="800" dirty="0">
                    <a:solidFill>
                      <a:prstClr val="white"/>
                    </a:solidFill>
                  </a:rPr>
                  <a:t>prop. damage</a:t>
                </a:r>
              </a:p>
            </p:txBody>
          </p:sp>
          <p:sp>
            <p:nvSpPr>
              <p:cNvPr id="54" name="Isosceles Triangle 53"/>
              <p:cNvSpPr/>
              <p:nvPr/>
            </p:nvSpPr>
            <p:spPr>
              <a:xfrm rot="3600000" flipV="1">
                <a:off x="5833031" y="1844968"/>
                <a:ext cx="4556042" cy="3927622"/>
              </a:xfrm>
              <a:prstGeom prst="triangle">
                <a:avLst/>
              </a:prstGeom>
              <a:solidFill>
                <a:srgbClr val="5800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sp>
            <p:nvSpPr>
              <p:cNvPr id="56" name="TextBox 55"/>
              <p:cNvSpPr txBox="1"/>
              <p:nvPr/>
            </p:nvSpPr>
            <p:spPr>
              <a:xfrm rot="3600000">
                <a:off x="7567038" y="2600764"/>
                <a:ext cx="3861352" cy="775597"/>
              </a:xfrm>
              <a:prstGeom prst="rect">
                <a:avLst/>
              </a:prstGeom>
              <a:noFill/>
            </p:spPr>
            <p:txBody>
              <a:bodyPr wrap="square" rtlCol="0">
                <a:spAutoFit/>
              </a:bodyPr>
              <a:lstStyle/>
              <a:p>
                <a:pPr algn="ctr" defTabSz="457200"/>
                <a:r>
                  <a:rPr lang="en-AU" sz="1200" b="1" dirty="0">
                    <a:solidFill>
                      <a:prstClr val="white"/>
                    </a:solidFill>
                  </a:rPr>
                  <a:t>Symptoms &amp; demography</a:t>
                </a:r>
              </a:p>
              <a:p>
                <a:pPr algn="ctr" defTabSz="457200"/>
                <a:r>
                  <a:rPr lang="en-AU" sz="900" dirty="0">
                    <a:solidFill>
                      <a:prstClr val="white"/>
                    </a:solidFill>
                  </a:rPr>
                  <a:t>Paranoia, PD traits, Irritability/</a:t>
                </a:r>
                <a:r>
                  <a:rPr lang="en-AU" sz="900" dirty="0" err="1">
                    <a:solidFill>
                      <a:prstClr val="white"/>
                    </a:solidFill>
                  </a:rPr>
                  <a:t>disinhib</a:t>
                </a:r>
                <a:r>
                  <a:rPr lang="en-AU" sz="900" dirty="0">
                    <a:solidFill>
                      <a:prstClr val="white"/>
                    </a:solidFill>
                  </a:rPr>
                  <a:t>., Abused, Male, </a:t>
                </a:r>
                <a:r>
                  <a:rPr lang="en-AU" sz="900" dirty="0" err="1">
                    <a:solidFill>
                      <a:prstClr val="white"/>
                    </a:solidFill>
                  </a:rPr>
                  <a:t>Alc</a:t>
                </a:r>
                <a:r>
                  <a:rPr lang="en-AU" sz="900" dirty="0">
                    <a:solidFill>
                      <a:prstClr val="white"/>
                    </a:solidFill>
                  </a:rPr>
                  <a:t>/drugs, Depression, Insight, Delusions, </a:t>
                </a:r>
                <a:r>
                  <a:rPr lang="en-AU" sz="900" dirty="0" err="1">
                    <a:solidFill>
                      <a:prstClr val="white"/>
                    </a:solidFill>
                  </a:rPr>
                  <a:t>Hall.s</a:t>
                </a:r>
                <a:r>
                  <a:rPr lang="en-AU" sz="900" dirty="0">
                    <a:solidFill>
                      <a:prstClr val="white"/>
                    </a:solidFill>
                  </a:rPr>
                  <a:t>, Young</a:t>
                </a:r>
              </a:p>
            </p:txBody>
          </p:sp>
          <p:sp>
            <p:nvSpPr>
              <p:cNvPr id="58" name="Isosceles Triangle 57"/>
              <p:cNvSpPr/>
              <p:nvPr/>
            </p:nvSpPr>
            <p:spPr>
              <a:xfrm rot="3600000" flipV="1">
                <a:off x="5877798" y="2661480"/>
                <a:ext cx="3245926" cy="2994347"/>
              </a:xfrm>
              <a:prstGeom prst="triangle">
                <a:avLst/>
              </a:prstGeom>
              <a:solidFill>
                <a:srgbClr val="9E1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sp>
            <p:nvSpPr>
              <p:cNvPr id="59" name="TextBox 58"/>
              <p:cNvSpPr txBox="1"/>
              <p:nvPr/>
            </p:nvSpPr>
            <p:spPr>
              <a:xfrm rot="3600000">
                <a:off x="7124708" y="3189432"/>
                <a:ext cx="2723271" cy="818685"/>
              </a:xfrm>
              <a:prstGeom prst="rect">
                <a:avLst/>
              </a:prstGeom>
              <a:noFill/>
            </p:spPr>
            <p:txBody>
              <a:bodyPr wrap="square" rtlCol="0">
                <a:spAutoFit/>
              </a:bodyPr>
              <a:lstStyle/>
              <a:p>
                <a:pPr algn="ctr" defTabSz="457200"/>
                <a:r>
                  <a:rPr lang="en-AU" sz="1100" b="1" dirty="0">
                    <a:solidFill>
                      <a:prstClr val="white"/>
                    </a:solidFill>
                  </a:rPr>
                  <a:t>Staff Modifiers</a:t>
                </a:r>
              </a:p>
              <a:p>
                <a:pPr algn="ctr" defTabSz="457200"/>
                <a:r>
                  <a:rPr lang="en-AU" sz="700" dirty="0">
                    <a:solidFill>
                      <a:prstClr val="white"/>
                    </a:solidFill>
                  </a:rPr>
                  <a:t>Pharmacotherapy</a:t>
                </a:r>
              </a:p>
              <a:p>
                <a:pPr algn="ctr" defTabSz="457200"/>
                <a:r>
                  <a:rPr lang="en-AU" sz="700" dirty="0">
                    <a:solidFill>
                      <a:prstClr val="white"/>
                    </a:solidFill>
                  </a:rPr>
                  <a:t>Psychotherapy &amp; functional analysis</a:t>
                </a:r>
              </a:p>
              <a:p>
                <a:pPr algn="ctr" defTabSz="457200"/>
                <a:r>
                  <a:rPr lang="en-AU" sz="700" dirty="0">
                    <a:solidFill>
                      <a:prstClr val="white"/>
                    </a:solidFill>
                  </a:rPr>
                  <a:t>Nursing support &amp; interventions</a:t>
                </a:r>
              </a:p>
            </p:txBody>
          </p:sp>
          <p:sp>
            <p:nvSpPr>
              <p:cNvPr id="60" name="Isosceles Triangle 59"/>
              <p:cNvSpPr/>
              <p:nvPr/>
            </p:nvSpPr>
            <p:spPr>
              <a:xfrm rot="3600000" flipV="1">
                <a:off x="6042180" y="3326257"/>
                <a:ext cx="2269807" cy="2051932"/>
              </a:xfrm>
              <a:prstGeom prst="triangle">
                <a:avLst/>
              </a:prstGeom>
              <a:solidFill>
                <a:srgbClr val="C98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sp>
            <p:nvSpPr>
              <p:cNvPr id="61" name="TextBox 60"/>
              <p:cNvSpPr txBox="1"/>
              <p:nvPr/>
            </p:nvSpPr>
            <p:spPr>
              <a:xfrm rot="3600000">
                <a:off x="6575278" y="3604592"/>
                <a:ext cx="1943232" cy="1034130"/>
              </a:xfrm>
              <a:prstGeom prst="rect">
                <a:avLst/>
              </a:prstGeom>
              <a:noFill/>
            </p:spPr>
            <p:txBody>
              <a:bodyPr wrap="square" rtlCol="0">
                <a:spAutoFit/>
              </a:bodyPr>
              <a:lstStyle/>
              <a:p>
                <a:pPr algn="ctr" defTabSz="457200"/>
                <a:r>
                  <a:rPr lang="en-AU" sz="1000" b="1" dirty="0">
                    <a:solidFill>
                      <a:srgbClr val="3A0066"/>
                    </a:solidFill>
                  </a:rPr>
                  <a:t>Flashpoints</a:t>
                </a:r>
                <a:endParaRPr lang="en-AU" sz="900" b="1" dirty="0">
                  <a:solidFill>
                    <a:srgbClr val="3A0066"/>
                  </a:solidFill>
                </a:endParaRPr>
              </a:p>
              <a:p>
                <a:pPr algn="ctr" defTabSz="457200"/>
                <a:r>
                  <a:rPr lang="en-AU" sz="800" dirty="0">
                    <a:solidFill>
                      <a:srgbClr val="3A0066"/>
                    </a:solidFill>
                  </a:rPr>
                  <a:t>Exacerbations;</a:t>
                </a:r>
              </a:p>
              <a:p>
                <a:pPr algn="ctr" defTabSz="457200"/>
                <a:r>
                  <a:rPr lang="en-AU" sz="800" dirty="0">
                    <a:solidFill>
                      <a:srgbClr val="3A0066"/>
                    </a:solidFill>
                  </a:rPr>
                  <a:t>Independence/identity</a:t>
                </a:r>
              </a:p>
              <a:p>
                <a:pPr algn="ctr" defTabSz="457200"/>
                <a:r>
                  <a:rPr lang="en-AU" sz="800" dirty="0">
                    <a:solidFill>
                      <a:srgbClr val="3A0066"/>
                    </a:solidFill>
                  </a:rPr>
                  <a:t>Acuity/severity</a:t>
                </a:r>
              </a:p>
              <a:p>
                <a:pPr algn="ctr" defTabSz="457200"/>
                <a:endParaRPr lang="en-AU" sz="800" dirty="0">
                  <a:solidFill>
                    <a:prstClr val="white"/>
                  </a:solidFill>
                </a:endParaRPr>
              </a:p>
            </p:txBody>
          </p:sp>
          <p:sp>
            <p:nvSpPr>
              <p:cNvPr id="62" name="Isosceles Triangle 61"/>
              <p:cNvSpPr/>
              <p:nvPr/>
            </p:nvSpPr>
            <p:spPr>
              <a:xfrm rot="18000000" flipH="1" flipV="1">
                <a:off x="2213482" y="3445003"/>
                <a:ext cx="4556042" cy="727549"/>
              </a:xfrm>
              <a:prstGeom prst="triangle">
                <a:avLst/>
              </a:prstGeom>
              <a:noFill/>
            </p:spPr>
            <p:txBody>
              <a:bodyPr wrap="square" rtlCol="0">
                <a:spAutoFit/>
              </a:bodyPr>
              <a:lstStyle/>
              <a:p>
                <a:pPr algn="ctr" defTabSz="457200"/>
                <a:endParaRPr lang="en-AU" sz="1100">
                  <a:solidFill>
                    <a:prstClr val="white"/>
                  </a:solidFill>
                </a:endParaRPr>
              </a:p>
            </p:txBody>
          </p:sp>
          <p:sp>
            <p:nvSpPr>
              <p:cNvPr id="65" name="Isosceles Triangle 64"/>
              <p:cNvSpPr/>
              <p:nvPr/>
            </p:nvSpPr>
            <p:spPr>
              <a:xfrm rot="18000000" flipH="1" flipV="1">
                <a:off x="3415822" y="2652029"/>
                <a:ext cx="3245926" cy="2934354"/>
              </a:xfrm>
              <a:prstGeom prst="triangle">
                <a:avLst/>
              </a:prstGeom>
              <a:solidFill>
                <a:srgbClr val="80D1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sp>
            <p:nvSpPr>
              <p:cNvPr id="67" name="Isosceles Triangle 66"/>
              <p:cNvSpPr/>
              <p:nvPr/>
            </p:nvSpPr>
            <p:spPr>
              <a:xfrm rot="18000000" flipH="1" flipV="1">
                <a:off x="4345597" y="3358915"/>
                <a:ext cx="2269807" cy="2051932"/>
              </a:xfrm>
              <a:prstGeom prst="triangle">
                <a:avLst/>
              </a:prstGeom>
              <a:solidFill>
                <a:srgbClr val="BCE7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sp>
            <p:nvSpPr>
              <p:cNvPr id="68" name="TextBox 67"/>
              <p:cNvSpPr txBox="1"/>
              <p:nvPr/>
            </p:nvSpPr>
            <p:spPr>
              <a:xfrm rot="18000000" flipH="1">
                <a:off x="4205028" y="3600213"/>
                <a:ext cx="1624617" cy="947951"/>
              </a:xfrm>
              <a:prstGeom prst="rect">
                <a:avLst/>
              </a:prstGeom>
              <a:noFill/>
            </p:spPr>
            <p:txBody>
              <a:bodyPr wrap="square" rtlCol="0">
                <a:spAutoFit/>
              </a:bodyPr>
              <a:lstStyle/>
              <a:p>
                <a:pPr algn="ctr" defTabSz="457200"/>
                <a:r>
                  <a:rPr lang="en-AU" sz="1000" b="1" dirty="0">
                    <a:solidFill>
                      <a:srgbClr val="31601A"/>
                    </a:solidFill>
                  </a:rPr>
                  <a:t>Flashpoints</a:t>
                </a:r>
                <a:endParaRPr lang="en-AU" sz="800" dirty="0">
                  <a:solidFill>
                    <a:srgbClr val="31601A"/>
                  </a:solidFill>
                </a:endParaRPr>
              </a:p>
              <a:p>
                <a:pPr algn="ctr" defTabSz="457200"/>
                <a:r>
                  <a:rPr lang="en-AU" sz="700" dirty="0">
                    <a:solidFill>
                      <a:srgbClr val="31601A"/>
                    </a:solidFill>
                  </a:rPr>
                  <a:t>Bad news, Home crisis, Loss of relationship or accommodation, Argument</a:t>
                </a:r>
              </a:p>
            </p:txBody>
          </p:sp>
          <p:sp>
            <p:nvSpPr>
              <p:cNvPr id="66" name="TextBox 65"/>
              <p:cNvSpPr txBox="1"/>
              <p:nvPr/>
            </p:nvSpPr>
            <p:spPr>
              <a:xfrm rot="18000000" flipH="1">
                <a:off x="2774500" y="3260930"/>
                <a:ext cx="2723271" cy="818685"/>
              </a:xfrm>
              <a:prstGeom prst="rect">
                <a:avLst/>
              </a:prstGeom>
              <a:noFill/>
            </p:spPr>
            <p:txBody>
              <a:bodyPr wrap="square" rtlCol="0">
                <a:spAutoFit/>
              </a:bodyPr>
              <a:lstStyle/>
              <a:p>
                <a:pPr algn="ctr" defTabSz="457200"/>
                <a:r>
                  <a:rPr lang="en-AU" sz="1100" b="1" dirty="0">
                    <a:solidFill>
                      <a:prstClr val="white"/>
                    </a:solidFill>
                  </a:rPr>
                  <a:t>Staff Modifiers</a:t>
                </a:r>
              </a:p>
              <a:p>
                <a:pPr algn="ctr" defTabSz="457200"/>
                <a:r>
                  <a:rPr lang="en-AU" sz="700" dirty="0">
                    <a:solidFill>
                      <a:prstClr val="white"/>
                    </a:solidFill>
                  </a:rPr>
                  <a:t>Carer/relative involvement</a:t>
                </a:r>
              </a:p>
              <a:p>
                <a:pPr algn="ctr" defTabSz="457200"/>
                <a:r>
                  <a:rPr lang="en-AU" sz="700" dirty="0">
                    <a:solidFill>
                      <a:prstClr val="white"/>
                    </a:solidFill>
                  </a:rPr>
                  <a:t>Family therapy</a:t>
                </a:r>
              </a:p>
              <a:p>
                <a:pPr algn="ctr" defTabSz="457200"/>
                <a:r>
                  <a:rPr lang="en-AU" sz="700" dirty="0">
                    <a:solidFill>
                      <a:prstClr val="white"/>
                    </a:solidFill>
                  </a:rPr>
                  <a:t>Active patient support</a:t>
                </a:r>
              </a:p>
            </p:txBody>
          </p:sp>
          <p:sp>
            <p:nvSpPr>
              <p:cNvPr id="64" name="TextBox 63"/>
              <p:cNvSpPr txBox="1"/>
              <p:nvPr/>
            </p:nvSpPr>
            <p:spPr>
              <a:xfrm rot="18000000" flipH="1">
                <a:off x="924806" y="2583768"/>
                <a:ext cx="4252043" cy="775597"/>
              </a:xfrm>
              <a:prstGeom prst="rect">
                <a:avLst/>
              </a:prstGeom>
              <a:noFill/>
            </p:spPr>
            <p:txBody>
              <a:bodyPr wrap="square" rtlCol="0">
                <a:spAutoFit/>
              </a:bodyPr>
              <a:lstStyle/>
              <a:p>
                <a:pPr algn="ctr" defTabSz="457200"/>
                <a:r>
                  <a:rPr lang="en-AU" sz="1200" b="1" dirty="0">
                    <a:solidFill>
                      <a:prstClr val="white"/>
                    </a:solidFill>
                  </a:rPr>
                  <a:t>Stressors</a:t>
                </a:r>
                <a:endParaRPr lang="en-AU" sz="900" b="1" dirty="0">
                  <a:solidFill>
                    <a:prstClr val="white"/>
                  </a:solidFill>
                </a:endParaRPr>
              </a:p>
              <a:p>
                <a:pPr algn="ctr" defTabSz="457200"/>
                <a:r>
                  <a:rPr lang="en-AU" sz="900" dirty="0">
                    <a:solidFill>
                      <a:prstClr val="white"/>
                    </a:solidFill>
                  </a:rPr>
                  <a:t>Visitors, Relatives &amp; family tensions, Prospective –</a:t>
                </a:r>
                <a:r>
                  <a:rPr lang="en-AU" sz="900" dirty="0" err="1">
                    <a:solidFill>
                      <a:prstClr val="white"/>
                    </a:solidFill>
                  </a:rPr>
                  <a:t>ve</a:t>
                </a:r>
                <a:r>
                  <a:rPr lang="en-AU" sz="900" dirty="0">
                    <a:solidFill>
                      <a:prstClr val="white"/>
                    </a:solidFill>
                  </a:rPr>
                  <a:t> move</a:t>
                </a:r>
              </a:p>
              <a:p>
                <a:pPr algn="ctr" defTabSz="457200"/>
                <a:r>
                  <a:rPr lang="en-AU" sz="900" dirty="0">
                    <a:solidFill>
                      <a:prstClr val="white"/>
                    </a:solidFill>
                  </a:rPr>
                  <a:t>Dependency &amp; institutionalisation, Demands &amp; home</a:t>
                </a:r>
              </a:p>
            </p:txBody>
          </p:sp>
          <p:sp>
            <p:nvSpPr>
              <p:cNvPr id="74" name="Isosceles Triangle 73"/>
              <p:cNvSpPr/>
              <p:nvPr/>
            </p:nvSpPr>
            <p:spPr>
              <a:xfrm rot="3600000" flipH="1">
                <a:off x="6939035" y="3976048"/>
                <a:ext cx="4634632" cy="3927622"/>
              </a:xfrm>
              <a:prstGeom prst="triangle">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sp>
            <p:nvSpPr>
              <p:cNvPr id="76" name="Isosceles Triangle 75"/>
              <p:cNvSpPr/>
              <p:nvPr/>
            </p:nvSpPr>
            <p:spPr>
              <a:xfrm rot="3600000" flipH="1">
                <a:off x="6859932" y="4176395"/>
                <a:ext cx="3245926" cy="2934354"/>
              </a:xfrm>
              <a:prstGeom prst="triangle">
                <a:avLst/>
              </a:prstGeom>
              <a:solidFill>
                <a:srgbClr val="FF61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sp>
            <p:nvSpPr>
              <p:cNvPr id="77" name="Isosceles Triangle 76"/>
              <p:cNvSpPr/>
              <p:nvPr/>
            </p:nvSpPr>
            <p:spPr>
              <a:xfrm rot="3600000" flipH="1">
                <a:off x="6690252" y="4391115"/>
                <a:ext cx="2269807" cy="2051932"/>
              </a:xfrm>
              <a:prstGeom prst="triangle">
                <a:avLst/>
              </a:prstGeom>
              <a:solidFill>
                <a:srgbClr val="FF9B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sp>
            <p:nvSpPr>
              <p:cNvPr id="78" name="TextBox 77"/>
              <p:cNvSpPr txBox="1"/>
              <p:nvPr/>
            </p:nvSpPr>
            <p:spPr>
              <a:xfrm rot="18000000" flipH="1">
                <a:off x="6810053" y="5169596"/>
                <a:ext cx="1784588" cy="947951"/>
              </a:xfrm>
              <a:prstGeom prst="rect">
                <a:avLst/>
              </a:prstGeom>
              <a:noFill/>
            </p:spPr>
            <p:txBody>
              <a:bodyPr wrap="square" rtlCol="0">
                <a:spAutoFit/>
              </a:bodyPr>
              <a:lstStyle/>
              <a:p>
                <a:pPr algn="ctr" defTabSz="457200"/>
                <a:r>
                  <a:rPr lang="en-AU" sz="1000" b="1" dirty="0">
                    <a:solidFill>
                      <a:srgbClr val="9A0000"/>
                    </a:solidFill>
                  </a:rPr>
                  <a:t>Flashpoints</a:t>
                </a:r>
                <a:endParaRPr lang="en-AU" sz="800" dirty="0">
                  <a:solidFill>
                    <a:srgbClr val="9A0000"/>
                  </a:solidFill>
                </a:endParaRPr>
              </a:p>
              <a:p>
                <a:pPr algn="ctr" defTabSz="457200"/>
                <a:r>
                  <a:rPr lang="en-AU" sz="700" dirty="0">
                    <a:solidFill>
                      <a:srgbClr val="9A0000"/>
                    </a:solidFill>
                  </a:rPr>
                  <a:t>Compulsory detention, Admission, Appeal refusal, Complaint denied, Enforced treatment, Exit refused</a:t>
                </a:r>
                <a:endParaRPr lang="en-AU" sz="800" dirty="0">
                  <a:solidFill>
                    <a:srgbClr val="9A0000"/>
                  </a:solidFill>
                </a:endParaRPr>
              </a:p>
            </p:txBody>
          </p:sp>
          <p:sp>
            <p:nvSpPr>
              <p:cNvPr id="79" name="TextBox 78"/>
              <p:cNvSpPr txBox="1"/>
              <p:nvPr/>
            </p:nvSpPr>
            <p:spPr>
              <a:xfrm rot="18000000" flipH="1">
                <a:off x="7132099" y="5656853"/>
                <a:ext cx="2717683" cy="958724"/>
              </a:xfrm>
              <a:prstGeom prst="rect">
                <a:avLst/>
              </a:prstGeom>
              <a:noFill/>
            </p:spPr>
            <p:txBody>
              <a:bodyPr wrap="square" rtlCol="0">
                <a:spAutoFit/>
              </a:bodyPr>
              <a:lstStyle/>
              <a:p>
                <a:pPr algn="ctr" defTabSz="457200"/>
                <a:r>
                  <a:rPr lang="en-AU" sz="1050" b="1" dirty="0">
                    <a:solidFill>
                      <a:prstClr val="white"/>
                    </a:solidFill>
                  </a:rPr>
                  <a:t>Staff Modifiers</a:t>
                </a:r>
              </a:p>
              <a:p>
                <a:pPr algn="ctr" defTabSz="457200"/>
                <a:r>
                  <a:rPr lang="en-AU" sz="700" dirty="0">
                    <a:solidFill>
                      <a:prstClr val="white"/>
                    </a:solidFill>
                  </a:rPr>
                  <a:t>Due process, Justice, Respect for rights, </a:t>
                </a:r>
              </a:p>
              <a:p>
                <a:pPr algn="ctr" defTabSz="457200"/>
                <a:r>
                  <a:rPr lang="en-AU" sz="700" dirty="0">
                    <a:solidFill>
                      <a:prstClr val="white"/>
                    </a:solidFill>
                  </a:rPr>
                  <a:t>Hope, Information giving, Support to appeal,</a:t>
                </a:r>
              </a:p>
              <a:p>
                <a:pPr algn="ctr" defTabSz="457200"/>
                <a:r>
                  <a:rPr lang="en-AU" sz="700" dirty="0">
                    <a:solidFill>
                      <a:prstClr val="white"/>
                    </a:solidFill>
                  </a:rPr>
                  <a:t>Legitimacy, Compensatory autonomy,</a:t>
                </a:r>
              </a:p>
              <a:p>
                <a:pPr algn="ctr" defTabSz="457200"/>
                <a:r>
                  <a:rPr lang="en-AU" sz="700" dirty="0">
                    <a:solidFill>
                      <a:prstClr val="white"/>
                    </a:solidFill>
                  </a:rPr>
                  <a:t>Consistent policy, Flexibility, Respect</a:t>
                </a:r>
              </a:p>
            </p:txBody>
          </p:sp>
          <p:sp>
            <p:nvSpPr>
              <p:cNvPr id="80" name="TextBox 79"/>
              <p:cNvSpPr txBox="1"/>
              <p:nvPr/>
            </p:nvSpPr>
            <p:spPr>
              <a:xfrm rot="18000000" flipH="1">
                <a:off x="7506260" y="6278445"/>
                <a:ext cx="4112722" cy="775597"/>
              </a:xfrm>
              <a:prstGeom prst="rect">
                <a:avLst/>
              </a:prstGeom>
              <a:noFill/>
            </p:spPr>
            <p:txBody>
              <a:bodyPr wrap="square" rtlCol="0">
                <a:spAutoFit/>
              </a:bodyPr>
              <a:lstStyle/>
              <a:p>
                <a:pPr algn="ctr" defTabSz="457200"/>
                <a:r>
                  <a:rPr lang="en-AU" sz="1200" b="1" dirty="0">
                    <a:solidFill>
                      <a:prstClr val="white"/>
                    </a:solidFill>
                  </a:rPr>
                  <a:t>External Structure</a:t>
                </a:r>
              </a:p>
              <a:p>
                <a:pPr algn="ctr" defTabSz="457200"/>
                <a:r>
                  <a:rPr lang="en-AU" sz="900" dirty="0">
                    <a:solidFill>
                      <a:prstClr val="white"/>
                    </a:solidFill>
                  </a:rPr>
                  <a:t>Legal framework, National policy, Complaints,</a:t>
                </a:r>
              </a:p>
              <a:p>
                <a:pPr algn="ctr" defTabSz="457200"/>
                <a:r>
                  <a:rPr lang="en-AU" sz="900" dirty="0">
                    <a:solidFill>
                      <a:prstClr val="white"/>
                    </a:solidFill>
                  </a:rPr>
                  <a:t>Appeals, Prosecutions, Hospital policy</a:t>
                </a:r>
              </a:p>
            </p:txBody>
          </p:sp>
          <p:sp>
            <p:nvSpPr>
              <p:cNvPr id="82" name="TextBox 81"/>
              <p:cNvSpPr txBox="1"/>
              <p:nvPr/>
            </p:nvSpPr>
            <p:spPr>
              <a:xfrm>
                <a:off x="4330402" y="8330339"/>
                <a:ext cx="3950439" cy="538609"/>
              </a:xfrm>
              <a:prstGeom prst="rect">
                <a:avLst/>
              </a:prstGeom>
              <a:noFill/>
            </p:spPr>
            <p:txBody>
              <a:bodyPr wrap="square" rtlCol="0">
                <a:spAutoFit/>
              </a:bodyPr>
              <a:lstStyle/>
              <a:p>
                <a:pPr algn="ctr" defTabSz="457200"/>
                <a:r>
                  <a:rPr lang="en-AU" sz="1200" b="1" dirty="0">
                    <a:solidFill>
                      <a:prstClr val="white"/>
                    </a:solidFill>
                  </a:rPr>
                  <a:t>Internal Structure</a:t>
                </a:r>
              </a:p>
              <a:p>
                <a:pPr algn="ctr" defTabSz="457200"/>
                <a:r>
                  <a:rPr lang="en-AU" sz="700" dirty="0">
                    <a:solidFill>
                      <a:prstClr val="white"/>
                    </a:solidFill>
                  </a:rPr>
                  <a:t>Rules, Routine, Efficiency, Clean/tidy, Ideology, Custom &amp; practice</a:t>
                </a:r>
              </a:p>
            </p:txBody>
          </p:sp>
          <p:sp>
            <p:nvSpPr>
              <p:cNvPr id="84" name="TextBox 83"/>
              <p:cNvSpPr txBox="1"/>
              <p:nvPr/>
            </p:nvSpPr>
            <p:spPr>
              <a:xfrm>
                <a:off x="4973671" y="6888832"/>
                <a:ext cx="2723271" cy="969496"/>
              </a:xfrm>
              <a:prstGeom prst="rect">
                <a:avLst/>
              </a:prstGeom>
              <a:noFill/>
            </p:spPr>
            <p:txBody>
              <a:bodyPr wrap="square" rtlCol="0">
                <a:spAutoFit/>
              </a:bodyPr>
              <a:lstStyle/>
              <a:p>
                <a:pPr algn="ctr" defTabSz="457200"/>
                <a:r>
                  <a:rPr lang="en-AU" sz="1100" b="1" dirty="0">
                    <a:solidFill>
                      <a:prstClr val="white"/>
                    </a:solidFill>
                  </a:rPr>
                  <a:t>Staff Modifiers</a:t>
                </a:r>
              </a:p>
              <a:p>
                <a:pPr algn="ctr" defTabSz="457200"/>
                <a:r>
                  <a:rPr lang="en-AU" sz="700" dirty="0">
                    <a:solidFill>
                      <a:prstClr val="white"/>
                    </a:solidFill>
                  </a:rPr>
                  <a:t>Staff anxiety &amp; frustration, Moral commitments, Psychological understanding, Teamwork &amp; consistency, Technical mastery, Positive appreciation</a:t>
                </a:r>
              </a:p>
            </p:txBody>
          </p:sp>
          <p:sp>
            <p:nvSpPr>
              <p:cNvPr id="85" name="Isosceles Triangle 84"/>
              <p:cNvSpPr/>
              <p:nvPr/>
            </p:nvSpPr>
            <p:spPr>
              <a:xfrm>
                <a:off x="5146801" y="4728592"/>
                <a:ext cx="2334119" cy="2184328"/>
              </a:xfrm>
              <a:prstGeom prst="triangle">
                <a:avLst/>
              </a:prstGeom>
              <a:solidFill>
                <a:srgbClr val="FFAF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sp>
            <p:nvSpPr>
              <p:cNvPr id="83" name="TextBox 82"/>
              <p:cNvSpPr txBox="1"/>
              <p:nvPr/>
            </p:nvSpPr>
            <p:spPr>
              <a:xfrm>
                <a:off x="5271331" y="5970432"/>
                <a:ext cx="2059893" cy="947951"/>
              </a:xfrm>
              <a:prstGeom prst="rect">
                <a:avLst/>
              </a:prstGeom>
              <a:noFill/>
            </p:spPr>
            <p:txBody>
              <a:bodyPr wrap="square" rtlCol="0">
                <a:spAutoFit/>
              </a:bodyPr>
              <a:lstStyle/>
              <a:p>
                <a:pPr algn="ctr" defTabSz="457200"/>
                <a:r>
                  <a:rPr lang="en-AU" sz="1000" b="1" dirty="0">
                    <a:solidFill>
                      <a:srgbClr val="BC4C00"/>
                    </a:solidFill>
                  </a:rPr>
                  <a:t>Flashpoints</a:t>
                </a:r>
                <a:endParaRPr lang="en-AU" sz="900" b="1" dirty="0">
                  <a:solidFill>
                    <a:srgbClr val="BC4C00"/>
                  </a:solidFill>
                </a:endParaRPr>
              </a:p>
              <a:p>
                <a:pPr algn="ctr" defTabSz="457200"/>
                <a:r>
                  <a:rPr lang="en-AU" sz="700" dirty="0">
                    <a:solidFill>
                      <a:srgbClr val="BC4C00"/>
                    </a:solidFill>
                  </a:rPr>
                  <a:t>Denial of request,  </a:t>
                </a:r>
              </a:p>
              <a:p>
                <a:pPr algn="ctr" defTabSz="457200"/>
                <a:r>
                  <a:rPr lang="en-AU" sz="700" dirty="0">
                    <a:solidFill>
                      <a:srgbClr val="BC4C00"/>
                    </a:solidFill>
                  </a:rPr>
                  <a:t>Staff demand, </a:t>
                </a:r>
              </a:p>
              <a:p>
                <a:pPr algn="ctr" defTabSz="457200"/>
                <a:r>
                  <a:rPr lang="en-AU" sz="700" dirty="0">
                    <a:solidFill>
                      <a:srgbClr val="BC4C00"/>
                    </a:solidFill>
                  </a:rPr>
                  <a:t>Limit setting, Bad news,</a:t>
                </a:r>
              </a:p>
              <a:p>
                <a:pPr algn="ctr" defTabSz="457200"/>
                <a:r>
                  <a:rPr lang="en-AU" sz="700" dirty="0">
                    <a:solidFill>
                      <a:srgbClr val="BC4C00"/>
                    </a:solidFill>
                  </a:rPr>
                  <a:t>Ignoring</a:t>
                </a:r>
              </a:p>
            </p:txBody>
          </p:sp>
          <p:sp>
            <p:nvSpPr>
              <p:cNvPr id="86" name="Isosceles Triangle 85"/>
              <p:cNvSpPr/>
              <p:nvPr/>
            </p:nvSpPr>
            <p:spPr>
              <a:xfrm rot="18000000">
                <a:off x="1023330" y="3950408"/>
                <a:ext cx="4556042" cy="3927622"/>
              </a:xfrm>
              <a:prstGeom prst="triangle">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sp>
            <p:nvSpPr>
              <p:cNvPr id="88" name="TextBox 87"/>
              <p:cNvSpPr txBox="1"/>
              <p:nvPr/>
            </p:nvSpPr>
            <p:spPr>
              <a:xfrm rot="3600000">
                <a:off x="1256509" y="6238293"/>
                <a:ext cx="3952807" cy="775597"/>
              </a:xfrm>
              <a:prstGeom prst="rect">
                <a:avLst/>
              </a:prstGeom>
              <a:noFill/>
            </p:spPr>
            <p:txBody>
              <a:bodyPr wrap="square" rtlCol="0">
                <a:spAutoFit/>
              </a:bodyPr>
              <a:lstStyle/>
              <a:p>
                <a:pPr algn="ctr" defTabSz="457200"/>
                <a:r>
                  <a:rPr lang="en-AU" sz="1200" b="1" dirty="0">
                    <a:solidFill>
                      <a:srgbClr val="8A6600"/>
                    </a:solidFill>
                  </a:rPr>
                  <a:t>Features</a:t>
                </a:r>
              </a:p>
              <a:p>
                <a:pPr algn="ctr" defTabSz="457200"/>
                <a:r>
                  <a:rPr lang="en-AU" sz="900" dirty="0">
                    <a:solidFill>
                      <a:srgbClr val="8A6600"/>
                    </a:solidFill>
                  </a:rPr>
                  <a:t>Door locked, Quality, Complexity, Seclusion, PICU, ICA, Comfort/sensory rooms, Ligature points</a:t>
                </a:r>
              </a:p>
            </p:txBody>
          </p:sp>
          <p:sp>
            <p:nvSpPr>
              <p:cNvPr id="89" name="Isosceles Triangle 88"/>
              <p:cNvSpPr/>
              <p:nvPr/>
            </p:nvSpPr>
            <p:spPr>
              <a:xfrm rot="18000000">
                <a:off x="2407710" y="4170389"/>
                <a:ext cx="3245926" cy="2934354"/>
              </a:xfrm>
              <a:prstGeom prst="triangl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sp>
            <p:nvSpPr>
              <p:cNvPr id="90" name="TextBox 89"/>
              <p:cNvSpPr txBox="1"/>
              <p:nvPr/>
            </p:nvSpPr>
            <p:spPr>
              <a:xfrm rot="3600000">
                <a:off x="2710308" y="5804437"/>
                <a:ext cx="2723271" cy="818685"/>
              </a:xfrm>
              <a:prstGeom prst="rect">
                <a:avLst/>
              </a:prstGeom>
              <a:noFill/>
            </p:spPr>
            <p:txBody>
              <a:bodyPr wrap="square" rtlCol="0">
                <a:spAutoFit/>
              </a:bodyPr>
              <a:lstStyle/>
              <a:p>
                <a:pPr algn="ctr" defTabSz="457200"/>
                <a:r>
                  <a:rPr lang="en-AU" sz="1100" b="1" dirty="0">
                    <a:solidFill>
                      <a:srgbClr val="8A6600"/>
                    </a:solidFill>
                  </a:rPr>
                  <a:t>Staff Modifiers</a:t>
                </a:r>
              </a:p>
              <a:p>
                <a:pPr algn="ctr" defTabSz="457200"/>
                <a:r>
                  <a:rPr lang="en-AU" sz="700" dirty="0">
                    <a:solidFill>
                      <a:srgbClr val="8A6600"/>
                    </a:solidFill>
                  </a:rPr>
                  <a:t>Caringly vigilant &amp; inquisitive, Checking routines, Décor, Maintenance, Clean &amp; Tidy, Alternative choices, Respect</a:t>
                </a:r>
              </a:p>
            </p:txBody>
          </p:sp>
          <p:sp>
            <p:nvSpPr>
              <p:cNvPr id="91" name="Isosceles Triangle 90"/>
              <p:cNvSpPr/>
              <p:nvPr/>
            </p:nvSpPr>
            <p:spPr>
              <a:xfrm rot="18000000">
                <a:off x="3521900" y="4406377"/>
                <a:ext cx="2269807" cy="2051932"/>
              </a:xfrm>
              <a:prstGeom prst="triangle">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sp>
            <p:nvSpPr>
              <p:cNvPr id="92" name="TextBox 91"/>
              <p:cNvSpPr txBox="1"/>
              <p:nvPr/>
            </p:nvSpPr>
            <p:spPr>
              <a:xfrm rot="3600000">
                <a:off x="3890792" y="5272630"/>
                <a:ext cx="1943232" cy="861774"/>
              </a:xfrm>
              <a:prstGeom prst="rect">
                <a:avLst/>
              </a:prstGeom>
              <a:noFill/>
            </p:spPr>
            <p:txBody>
              <a:bodyPr wrap="square" rtlCol="0">
                <a:spAutoFit/>
              </a:bodyPr>
              <a:lstStyle/>
              <a:p>
                <a:pPr algn="ctr" defTabSz="457200"/>
                <a:r>
                  <a:rPr lang="en-AU" sz="1000" b="1" dirty="0">
                    <a:solidFill>
                      <a:srgbClr val="8A6600"/>
                    </a:solidFill>
                  </a:rPr>
                  <a:t>Flashpoints</a:t>
                </a:r>
                <a:endParaRPr lang="en-AU" sz="900" b="1" dirty="0">
                  <a:solidFill>
                    <a:srgbClr val="8A6600"/>
                  </a:solidFill>
                </a:endParaRPr>
              </a:p>
              <a:p>
                <a:pPr algn="ctr" defTabSz="457200"/>
                <a:r>
                  <a:rPr lang="en-AU" sz="800" dirty="0">
                    <a:solidFill>
                      <a:srgbClr val="8A6600"/>
                    </a:solidFill>
                  </a:rPr>
                  <a:t>Secrecy, Solitude, </a:t>
                </a:r>
              </a:p>
              <a:p>
                <a:pPr algn="ctr" defTabSz="457200"/>
                <a:r>
                  <a:rPr lang="en-AU" sz="800" dirty="0">
                    <a:solidFill>
                      <a:srgbClr val="8A6600"/>
                    </a:solidFill>
                  </a:rPr>
                  <a:t>Admission shock, Exit blocked</a:t>
                </a:r>
              </a:p>
            </p:txBody>
          </p:sp>
          <p:grpSp>
            <p:nvGrpSpPr>
              <p:cNvPr id="19" name="Group 18"/>
              <p:cNvGrpSpPr/>
              <p:nvPr/>
            </p:nvGrpSpPr>
            <p:grpSpPr>
              <a:xfrm>
                <a:off x="1144218" y="-605646"/>
                <a:ext cx="10296000" cy="10800000"/>
                <a:chOff x="1144217" y="-605646"/>
                <a:chExt cx="10296000" cy="10800000"/>
              </a:xfrm>
            </p:grpSpPr>
            <p:cxnSp>
              <p:nvCxnSpPr>
                <p:cNvPr id="12" name="Straight Connector 11"/>
                <p:cNvCxnSpPr>
                  <a:stCxn id="8" idx="2"/>
                </p:cNvCxnSpPr>
                <p:nvPr/>
              </p:nvCxnSpPr>
              <p:spPr>
                <a:xfrm flipV="1">
                  <a:off x="1144217" y="4873873"/>
                  <a:ext cx="10296000" cy="0"/>
                </a:xfrm>
                <a:prstGeom prst="line">
                  <a:avLst/>
                </a:prstGeom>
                <a:ln w="152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8000000" flipV="1">
                  <a:off x="1085995" y="4852892"/>
                  <a:ext cx="10368000" cy="0"/>
                </a:xfrm>
                <a:prstGeom prst="line">
                  <a:avLst/>
                </a:prstGeom>
                <a:ln w="152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3600000" flipH="1" flipV="1">
                  <a:off x="892217" y="4794354"/>
                  <a:ext cx="10800000" cy="0"/>
                </a:xfrm>
                <a:prstGeom prst="line">
                  <a:avLst/>
                </a:prstGeom>
                <a:ln w="152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3" name="Group 12"/>
              <p:cNvGrpSpPr/>
              <p:nvPr/>
            </p:nvGrpSpPr>
            <p:grpSpPr>
              <a:xfrm>
                <a:off x="5336291" y="4076639"/>
                <a:ext cx="1896880" cy="1620000"/>
                <a:chOff x="5408299" y="4076639"/>
                <a:chExt cx="1896880" cy="1620000"/>
              </a:xfrm>
            </p:grpSpPr>
            <p:sp>
              <p:nvSpPr>
                <p:cNvPr id="47" name="Hexagon 46"/>
                <p:cNvSpPr/>
                <p:nvPr/>
              </p:nvSpPr>
              <p:spPr>
                <a:xfrm>
                  <a:off x="5458667" y="4076639"/>
                  <a:ext cx="1764923" cy="1620000"/>
                </a:xfrm>
                <a:prstGeom prst="hexagon">
                  <a:avLst/>
                </a:prstGeom>
                <a:solidFill>
                  <a:schemeClr val="bg1"/>
                </a:solidFill>
                <a:ln>
                  <a:solidFill>
                    <a:schemeClr val="bg1"/>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sp>
              <p:nvSpPr>
                <p:cNvPr id="48" name="TextBox 47"/>
                <p:cNvSpPr txBox="1"/>
                <p:nvPr/>
              </p:nvSpPr>
              <p:spPr>
                <a:xfrm>
                  <a:off x="5685862" y="4218290"/>
                  <a:ext cx="1310533" cy="430888"/>
                </a:xfrm>
                <a:prstGeom prst="rect">
                  <a:avLst/>
                </a:prstGeom>
                <a:noFill/>
              </p:spPr>
              <p:txBody>
                <a:bodyPr wrap="square" rtlCol="0">
                  <a:spAutoFit/>
                </a:bodyPr>
                <a:lstStyle/>
                <a:p>
                  <a:pPr algn="ctr" defTabSz="457200"/>
                  <a:r>
                    <a:rPr lang="en-AU" sz="1400" b="1" dirty="0">
                      <a:solidFill>
                        <a:prstClr val="black"/>
                      </a:solidFill>
                    </a:rPr>
                    <a:t>CONFLICT</a:t>
                  </a:r>
                  <a:endParaRPr lang="en-AU" sz="900" b="1" dirty="0">
                    <a:solidFill>
                      <a:prstClr val="black"/>
                    </a:solidFill>
                  </a:endParaRPr>
                </a:p>
              </p:txBody>
            </p:sp>
            <p:sp>
              <p:nvSpPr>
                <p:cNvPr id="49" name="TextBox 48"/>
                <p:cNvSpPr txBox="1"/>
                <p:nvPr/>
              </p:nvSpPr>
              <p:spPr>
                <a:xfrm>
                  <a:off x="5408299" y="4999751"/>
                  <a:ext cx="1896880" cy="387799"/>
                </a:xfrm>
                <a:prstGeom prst="rect">
                  <a:avLst/>
                </a:prstGeom>
                <a:noFill/>
              </p:spPr>
              <p:txBody>
                <a:bodyPr wrap="square" rtlCol="0">
                  <a:spAutoFit/>
                </a:bodyPr>
                <a:lstStyle/>
                <a:p>
                  <a:pPr algn="ctr" defTabSz="457200"/>
                  <a:r>
                    <a:rPr lang="en-AU" sz="1200" b="1" dirty="0">
                      <a:solidFill>
                        <a:prstClr val="black"/>
                      </a:solidFill>
                    </a:rPr>
                    <a:t>CONTAINMENT</a:t>
                  </a:r>
                  <a:endParaRPr lang="en-AU" sz="900" b="1" dirty="0">
                    <a:solidFill>
                      <a:prstClr val="black"/>
                    </a:solidFill>
                  </a:endParaRPr>
                </a:p>
              </p:txBody>
            </p:sp>
            <p:grpSp>
              <p:nvGrpSpPr>
                <p:cNvPr id="4" name="Group 3"/>
                <p:cNvGrpSpPr/>
                <p:nvPr/>
              </p:nvGrpSpPr>
              <p:grpSpPr>
                <a:xfrm>
                  <a:off x="6087691" y="4525027"/>
                  <a:ext cx="506874" cy="511206"/>
                  <a:chOff x="6141071" y="4442724"/>
                  <a:chExt cx="506874" cy="511206"/>
                </a:xfrm>
              </p:grpSpPr>
              <p:sp>
                <p:nvSpPr>
                  <p:cNvPr id="50" name="Up-Down Arrow 49"/>
                  <p:cNvSpPr/>
                  <p:nvPr/>
                </p:nvSpPr>
                <p:spPr>
                  <a:xfrm>
                    <a:off x="6141071" y="4442724"/>
                    <a:ext cx="506874" cy="511206"/>
                  </a:xfrm>
                  <a:prstGeom prst="upDownArrow">
                    <a:avLst>
                      <a:gd name="adj1" fmla="val 59144"/>
                      <a:gd name="adj2" fmla="val 3336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sp>
                <p:nvSpPr>
                  <p:cNvPr id="51" name="TextBox 50"/>
                  <p:cNvSpPr txBox="1"/>
                  <p:nvPr/>
                </p:nvSpPr>
                <p:spPr>
                  <a:xfrm>
                    <a:off x="6256557" y="4475547"/>
                    <a:ext cx="275902" cy="473977"/>
                  </a:xfrm>
                  <a:prstGeom prst="rect">
                    <a:avLst/>
                  </a:prstGeom>
                  <a:noFill/>
                </p:spPr>
                <p:txBody>
                  <a:bodyPr wrap="square" rtlCol="0">
                    <a:spAutoFit/>
                  </a:bodyPr>
                  <a:lstStyle/>
                  <a:p>
                    <a:pPr algn="ctr" defTabSz="457200"/>
                    <a:r>
                      <a:rPr lang="en-AU" sz="1600" b="1" dirty="0">
                        <a:solidFill>
                          <a:prstClr val="white"/>
                        </a:solidFill>
                      </a:rPr>
                      <a:t>&amp;</a:t>
                    </a:r>
                  </a:p>
                </p:txBody>
              </p:sp>
            </p:grpSp>
          </p:grpSp>
        </p:grpSp>
        <p:sp>
          <p:nvSpPr>
            <p:cNvPr id="11" name="Curved Right Arrow 10"/>
            <p:cNvSpPr/>
            <p:nvPr/>
          </p:nvSpPr>
          <p:spPr>
            <a:xfrm>
              <a:off x="5558591" y="7640312"/>
              <a:ext cx="482169" cy="820840"/>
            </a:xfrm>
            <a:prstGeom prst="curvedRightArrow">
              <a:avLst>
                <a:gd name="adj1" fmla="val 19647"/>
                <a:gd name="adj2" fmla="val 50000"/>
                <a:gd name="adj3" fmla="val 48705"/>
              </a:avLst>
            </a:prstGeom>
            <a:gradFill>
              <a:gsLst>
                <a:gs pos="0">
                  <a:srgbClr val="BC4C00"/>
                </a:gs>
                <a:gs pos="50000">
                  <a:schemeClr val="accent6">
                    <a:lumMod val="75000"/>
                  </a:schemeClr>
                </a:gs>
                <a:gs pos="100000">
                  <a:schemeClr val="accent6">
                    <a:lumMod val="40000"/>
                    <a:lumOff val="60000"/>
                  </a:schemeClr>
                </a:gs>
              </a:gsLst>
              <a:lin ang="5400000" scaled="0"/>
            </a:gradFill>
            <a:ln w="12700">
              <a:solidFill>
                <a:srgbClr val="BC4C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black"/>
                </a:solidFill>
              </a:endParaRPr>
            </a:p>
          </p:txBody>
        </p:sp>
        <p:sp>
          <p:nvSpPr>
            <p:cNvPr id="72" name="Curved Right Arrow 71"/>
            <p:cNvSpPr/>
            <p:nvPr/>
          </p:nvSpPr>
          <p:spPr>
            <a:xfrm flipH="1" flipV="1">
              <a:off x="8273008" y="7561467"/>
              <a:ext cx="482169" cy="820840"/>
            </a:xfrm>
            <a:prstGeom prst="curvedRightArrow">
              <a:avLst>
                <a:gd name="adj1" fmla="val 19647"/>
                <a:gd name="adj2" fmla="val 50000"/>
                <a:gd name="adj3" fmla="val 48705"/>
              </a:avLst>
            </a:prstGeom>
            <a:gradFill>
              <a:gsLst>
                <a:gs pos="0">
                  <a:srgbClr val="BC4C00"/>
                </a:gs>
                <a:gs pos="50000">
                  <a:schemeClr val="accent6">
                    <a:lumMod val="75000"/>
                  </a:schemeClr>
                </a:gs>
                <a:gs pos="100000">
                  <a:schemeClr val="accent6">
                    <a:lumMod val="40000"/>
                    <a:lumOff val="60000"/>
                  </a:schemeClr>
                </a:gs>
              </a:gsLst>
              <a:lin ang="5400000" scaled="0"/>
            </a:gradFill>
            <a:ln w="12700">
              <a:solidFill>
                <a:srgbClr val="BC4C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black"/>
                </a:solidFill>
              </a:endParaRPr>
            </a:p>
          </p:txBody>
        </p:sp>
        <p:sp>
          <p:nvSpPr>
            <p:cNvPr id="73" name="Curved Right Arrow 72"/>
            <p:cNvSpPr/>
            <p:nvPr/>
          </p:nvSpPr>
          <p:spPr>
            <a:xfrm rot="18000000">
              <a:off x="9018664" y="7191654"/>
              <a:ext cx="482169" cy="820840"/>
            </a:xfrm>
            <a:prstGeom prst="curvedRightArrow">
              <a:avLst>
                <a:gd name="adj1" fmla="val 19647"/>
                <a:gd name="adj2" fmla="val 50000"/>
                <a:gd name="adj3" fmla="val 48705"/>
              </a:avLst>
            </a:prstGeom>
            <a:gradFill>
              <a:gsLst>
                <a:gs pos="0">
                  <a:srgbClr val="9A0000"/>
                </a:gs>
                <a:gs pos="50000">
                  <a:srgbClr val="CC0000"/>
                </a:gs>
                <a:gs pos="100000">
                  <a:srgbClr val="FF9B9B"/>
                </a:gs>
              </a:gsLst>
              <a:lin ang="5400000" scaled="0"/>
            </a:gradFill>
            <a:ln w="12700">
              <a:solidFill>
                <a:srgbClr val="9A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black"/>
                </a:solidFill>
              </a:endParaRPr>
            </a:p>
          </p:txBody>
        </p:sp>
        <p:sp>
          <p:nvSpPr>
            <p:cNvPr id="75" name="Curved Right Arrow 74"/>
            <p:cNvSpPr/>
            <p:nvPr/>
          </p:nvSpPr>
          <p:spPr>
            <a:xfrm rot="18000000" flipH="1" flipV="1">
              <a:off x="10362694" y="4847845"/>
              <a:ext cx="482169" cy="820840"/>
            </a:xfrm>
            <a:prstGeom prst="curvedRightArrow">
              <a:avLst>
                <a:gd name="adj1" fmla="val 19647"/>
                <a:gd name="adj2" fmla="val 50000"/>
                <a:gd name="adj3" fmla="val 48705"/>
              </a:avLst>
            </a:prstGeom>
            <a:gradFill>
              <a:gsLst>
                <a:gs pos="0">
                  <a:srgbClr val="9A0000"/>
                </a:gs>
                <a:gs pos="50000">
                  <a:srgbClr val="CC0000"/>
                </a:gs>
                <a:gs pos="100000">
                  <a:srgbClr val="FF9B9B"/>
                </a:gs>
              </a:gsLst>
              <a:lin ang="5400000" scaled="0"/>
            </a:gradFill>
            <a:ln w="12700">
              <a:solidFill>
                <a:srgbClr val="9A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black"/>
                </a:solidFill>
              </a:endParaRPr>
            </a:p>
          </p:txBody>
        </p:sp>
      </p:grpSp>
    </p:spTree>
    <p:extLst>
      <p:ext uri="{BB962C8B-B14F-4D97-AF65-F5344CB8AC3E}">
        <p14:creationId xmlns:p14="http://schemas.microsoft.com/office/powerpoint/2010/main" val="57936063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b="1" dirty="0" smtClean="0"/>
              <a:t>Overview of originating domains </a:t>
            </a:r>
            <a:endParaRPr lang="en-AU" b="1" dirty="0"/>
          </a:p>
        </p:txBody>
      </p:sp>
      <p:pic>
        <p:nvPicPr>
          <p:cNvPr id="409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97511" y="1799204"/>
            <a:ext cx="4548978" cy="40478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13983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b="1" dirty="0" smtClean="0"/>
              <a:t>Origins of the </a:t>
            </a:r>
            <a:r>
              <a:rPr lang="en-AU" sz="2800" b="1" dirty="0" smtClean="0"/>
              <a:t>Safewards model</a:t>
            </a:r>
            <a:endParaRPr lang="en-AU" sz="2800" b="1" dirty="0"/>
          </a:p>
        </p:txBody>
      </p:sp>
      <p:sp>
        <p:nvSpPr>
          <p:cNvPr id="3" name="Content Placeholder 2"/>
          <p:cNvSpPr>
            <a:spLocks noGrp="1"/>
          </p:cNvSpPr>
          <p:nvPr>
            <p:ph idx="1"/>
          </p:nvPr>
        </p:nvSpPr>
        <p:spPr>
          <a:xfrm>
            <a:off x="539750" y="1619250"/>
            <a:ext cx="8243888" cy="5002267"/>
          </a:xfrm>
        </p:spPr>
        <p:txBody>
          <a:bodyPr/>
          <a:lstStyle/>
          <a:p>
            <a:pPr lvl="1"/>
            <a:r>
              <a:rPr lang="en-AU" sz="2400" b="1" dirty="0" smtClean="0"/>
              <a:t>Safewards origins</a:t>
            </a:r>
          </a:p>
          <a:p>
            <a:pPr marL="342900" lvl="1" indent="-342900">
              <a:buFont typeface="Arial" panose="020B0604020202020204" pitchFamily="34" charset="0"/>
              <a:buChar char="•"/>
            </a:pPr>
            <a:r>
              <a:rPr lang="en-AU" sz="2000" dirty="0" smtClean="0"/>
              <a:t>Nursing model</a:t>
            </a:r>
          </a:p>
          <a:p>
            <a:pPr marL="342900" lvl="1" indent="-342900">
              <a:buFont typeface="Arial" panose="020B0604020202020204" pitchFamily="34" charset="0"/>
              <a:buChar char="•"/>
            </a:pPr>
            <a:r>
              <a:rPr lang="en-AU" sz="2000" dirty="0" smtClean="0"/>
              <a:t>Developed by Len Bowers, UK</a:t>
            </a:r>
          </a:p>
          <a:p>
            <a:pPr marL="342900" lvl="1" indent="-342900">
              <a:buFont typeface="Arial" panose="020B0604020202020204" pitchFamily="34" charset="0"/>
              <a:buChar char="•"/>
            </a:pPr>
            <a:r>
              <a:rPr lang="en-AU" sz="2000" dirty="0" smtClean="0"/>
              <a:t>Research-based</a:t>
            </a:r>
          </a:p>
          <a:p>
            <a:pPr marL="342900" lvl="1" indent="-342900">
              <a:buFont typeface="Arial" panose="020B0604020202020204" pitchFamily="34" charset="0"/>
              <a:buChar char="•"/>
            </a:pPr>
            <a:r>
              <a:rPr lang="en-AU" sz="2000" dirty="0" smtClean="0"/>
              <a:t>Focus on conflict and containment (restrictive interventions)</a:t>
            </a:r>
          </a:p>
          <a:p>
            <a:pPr lvl="1"/>
            <a:r>
              <a:rPr lang="en-AU" sz="2400" b="1" dirty="0" smtClean="0"/>
              <a:t>Evidence (Bowers)</a:t>
            </a:r>
          </a:p>
          <a:p>
            <a:pPr marL="342900" lvl="1" indent="-342900">
              <a:buFont typeface="Arial" panose="020B0604020202020204" pitchFamily="34" charset="0"/>
              <a:buChar char="•"/>
            </a:pPr>
            <a:r>
              <a:rPr lang="en-AU" sz="2000" dirty="0" smtClean="0"/>
              <a:t>Cross </a:t>
            </a:r>
            <a:r>
              <a:rPr lang="en-AU" sz="2000" dirty="0"/>
              <a:t>topic literature review</a:t>
            </a:r>
          </a:p>
          <a:p>
            <a:pPr marL="342900" lvl="1" indent="-342900">
              <a:buFont typeface="Arial" panose="020B0604020202020204" pitchFamily="34" charset="0"/>
              <a:buChar char="•"/>
            </a:pPr>
            <a:r>
              <a:rPr lang="en-AU" sz="2000" dirty="0"/>
              <a:t>Model development</a:t>
            </a:r>
          </a:p>
          <a:p>
            <a:pPr marL="342900" lvl="1" indent="-342900">
              <a:spcAft>
                <a:spcPts val="0"/>
              </a:spcAft>
              <a:buFont typeface="Arial" panose="020B0604020202020204" pitchFamily="34" charset="0"/>
              <a:buChar char="•"/>
            </a:pPr>
            <a:r>
              <a:rPr lang="en-AU" sz="2000" dirty="0"/>
              <a:t>Cluster randomised controlled trial of model</a:t>
            </a:r>
          </a:p>
          <a:p>
            <a:pPr marL="800100" lvl="2" indent="-342900">
              <a:lnSpc>
                <a:spcPct val="100000"/>
              </a:lnSpc>
              <a:spcAft>
                <a:spcPts val="0"/>
              </a:spcAft>
              <a:buFont typeface="Arial" panose="020B0604020202020204" pitchFamily="34" charset="0"/>
              <a:buChar char="–"/>
            </a:pPr>
            <a:r>
              <a:rPr lang="en-AU" dirty="0"/>
              <a:t>31 </a:t>
            </a:r>
            <a:r>
              <a:rPr lang="en-AU" dirty="0" smtClean="0"/>
              <a:t>units, adequate power, significant results</a:t>
            </a:r>
            <a:endParaRPr lang="en-AU" dirty="0"/>
          </a:p>
          <a:p>
            <a:pPr marL="800100" lvl="2" indent="-342900">
              <a:lnSpc>
                <a:spcPct val="100000"/>
              </a:lnSpc>
              <a:spcAft>
                <a:spcPts val="0"/>
              </a:spcAft>
              <a:buFont typeface="Arial" panose="020B0604020202020204" pitchFamily="34" charset="0"/>
              <a:buChar char="–"/>
            </a:pPr>
            <a:r>
              <a:rPr lang="en-AU" dirty="0"/>
              <a:t>Conflict 14.6% </a:t>
            </a:r>
            <a:r>
              <a:rPr lang="en-AU" dirty="0" smtClean="0"/>
              <a:t>decrease</a:t>
            </a:r>
          </a:p>
          <a:p>
            <a:pPr marL="800100" lvl="2" indent="-342900">
              <a:lnSpc>
                <a:spcPct val="100000"/>
              </a:lnSpc>
              <a:spcAft>
                <a:spcPts val="0"/>
              </a:spcAft>
              <a:buFont typeface="Arial" panose="020B0604020202020204" pitchFamily="34" charset="0"/>
              <a:buChar char="–"/>
            </a:pPr>
            <a:r>
              <a:rPr lang="en-AU" dirty="0" smtClean="0"/>
              <a:t>Containment </a:t>
            </a:r>
            <a:r>
              <a:rPr lang="en-AU" dirty="0"/>
              <a:t>23.6% decrease</a:t>
            </a:r>
          </a:p>
          <a:p>
            <a:pPr marL="342900" indent="-342900">
              <a:buFont typeface="Arial" panose="020B0604020202020204" pitchFamily="34" charset="0"/>
              <a:buChar char="–"/>
            </a:pPr>
            <a:endParaRPr lang="en-AU" sz="2000" dirty="0" smtClean="0"/>
          </a:p>
          <a:p>
            <a:endParaRPr lang="en-AU" dirty="0" smtClean="0"/>
          </a:p>
          <a:p>
            <a:endParaRPr lang="en-AU" dirty="0" smtClean="0"/>
          </a:p>
          <a:p>
            <a:pPr marL="0" indent="0">
              <a:buNone/>
            </a:pPr>
            <a:endParaRPr lang="en-AU" dirty="0"/>
          </a:p>
          <a:p>
            <a:pPr marL="0" indent="0">
              <a:buNone/>
            </a:pPr>
            <a:endParaRPr lang="en-AU" dirty="0"/>
          </a:p>
        </p:txBody>
      </p:sp>
      <p:pic>
        <p:nvPicPr>
          <p:cNvPr id="6" name="Picture 2" descr="Image result for len bow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822450">
            <a:off x="6786563" y="4517936"/>
            <a:ext cx="1905000" cy="1905000"/>
          </a:xfrm>
          <a:prstGeom prst="rect">
            <a:avLst/>
          </a:prstGeom>
          <a:solidFill>
            <a:srgbClr val="FFFFFF">
              <a:shade val="85000"/>
            </a:srgbClr>
          </a:solidFill>
          <a:ln w="762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extLst>
      <p:ext uri="{BB962C8B-B14F-4D97-AF65-F5344CB8AC3E}">
        <p14:creationId xmlns:p14="http://schemas.microsoft.com/office/powerpoint/2010/main" val="320435773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687444"/>
            <a:ext cx="9144000" cy="2520175"/>
          </a:xfrm>
          <a:prstGeom prst="rect">
            <a:avLst/>
          </a:prstGeom>
          <a:solidFill>
            <a:srgbClr val="FFAD75"/>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black"/>
              </a:solidFill>
            </a:endParaRPr>
          </a:p>
        </p:txBody>
      </p:sp>
      <p:sp>
        <p:nvSpPr>
          <p:cNvPr id="5" name="Title 4"/>
          <p:cNvSpPr>
            <a:spLocks noGrp="1"/>
          </p:cNvSpPr>
          <p:nvPr>
            <p:ph type="title"/>
          </p:nvPr>
        </p:nvSpPr>
        <p:spPr/>
        <p:txBody>
          <a:bodyPr>
            <a:normAutofit/>
          </a:bodyPr>
          <a:lstStyle/>
          <a:p>
            <a:pPr algn="ctr"/>
            <a:r>
              <a:rPr lang="en-US" sz="2800" b="1" dirty="0"/>
              <a:t>Staff </a:t>
            </a:r>
            <a:r>
              <a:rPr lang="en-US" sz="2800" b="1" dirty="0" smtClean="0"/>
              <a:t>team </a:t>
            </a:r>
            <a:r>
              <a:rPr lang="en-US" sz="2800" b="1" dirty="0"/>
              <a:t>d</a:t>
            </a:r>
            <a:r>
              <a:rPr lang="en-US" sz="2800" b="1" dirty="0" smtClean="0"/>
              <a:t>omain</a:t>
            </a:r>
            <a:endParaRPr lang="en-US" sz="2800" b="1" dirty="0"/>
          </a:p>
        </p:txBody>
      </p:sp>
      <p:sp>
        <p:nvSpPr>
          <p:cNvPr id="6" name="Content Placeholder 5"/>
          <p:cNvSpPr>
            <a:spLocks noGrp="1"/>
          </p:cNvSpPr>
          <p:nvPr>
            <p:ph idx="1"/>
          </p:nvPr>
        </p:nvSpPr>
        <p:spPr>
          <a:xfrm>
            <a:off x="539750" y="1619250"/>
            <a:ext cx="8113596" cy="4854797"/>
          </a:xfrm>
        </p:spPr>
        <p:txBody>
          <a:bodyPr>
            <a:normAutofit fontScale="85000" lnSpcReduction="20000"/>
          </a:bodyPr>
          <a:lstStyle/>
          <a:p>
            <a:pPr lvl="1"/>
            <a:r>
              <a:rPr lang="en-US" sz="2700" b="1" dirty="0"/>
              <a:t>Internal structure</a:t>
            </a:r>
          </a:p>
          <a:p>
            <a:pPr lvl="1"/>
            <a:r>
              <a:rPr lang="en-US" dirty="0" smtClean="0"/>
              <a:t>Rules, routines, efficiency, clean/tidy, ideology</a:t>
            </a:r>
            <a:r>
              <a:rPr lang="en-US" dirty="0"/>
              <a:t>,</a:t>
            </a:r>
            <a:r>
              <a:rPr lang="en-US" dirty="0" smtClean="0"/>
              <a:t> custom, practice</a:t>
            </a:r>
          </a:p>
          <a:p>
            <a:pPr lvl="1"/>
            <a:endParaRPr lang="en-US" dirty="0" smtClean="0"/>
          </a:p>
          <a:p>
            <a:pPr lvl="1"/>
            <a:r>
              <a:rPr lang="en-US" sz="2700" b="1" dirty="0"/>
              <a:t>Staff modifiers</a:t>
            </a:r>
          </a:p>
          <a:p>
            <a:pPr lvl="1">
              <a:lnSpc>
                <a:spcPct val="120000"/>
              </a:lnSpc>
            </a:pPr>
            <a:r>
              <a:rPr lang="en-US" dirty="0" smtClean="0"/>
              <a:t>Staff anxiety and frustration, moral commitments (honesty), psychological understanding, teamwork and consistency, technical mastery, positive appreciation, education/training, clinical supervision, model skills, challenge each other, review care provided, focus on flashpoints, finding better ways to manage them (reduce number of rules, pre-empting needs) and set limits</a:t>
            </a:r>
          </a:p>
          <a:p>
            <a:pPr lvl="1"/>
            <a:endParaRPr lang="en-US" dirty="0" smtClean="0"/>
          </a:p>
          <a:p>
            <a:pPr lvl="1"/>
            <a:r>
              <a:rPr lang="en-US" sz="2700" b="1" dirty="0"/>
              <a:t>Flashpoints</a:t>
            </a:r>
          </a:p>
          <a:p>
            <a:pPr lvl="1"/>
            <a:r>
              <a:rPr lang="en-US" dirty="0" smtClean="0"/>
              <a:t>Denial of request, </a:t>
            </a:r>
            <a:r>
              <a:rPr lang="en-US" dirty="0"/>
              <a:t>s</a:t>
            </a:r>
            <a:r>
              <a:rPr lang="en-US" dirty="0" smtClean="0"/>
              <a:t>taff demand, limit setting, </a:t>
            </a:r>
            <a:r>
              <a:rPr lang="en-US" dirty="0"/>
              <a:t>b</a:t>
            </a:r>
            <a:r>
              <a:rPr lang="en-US" dirty="0" smtClean="0"/>
              <a:t>ad news, ignoring</a:t>
            </a:r>
          </a:p>
          <a:p>
            <a:pPr marL="0" indent="0">
              <a:buNone/>
            </a:pPr>
            <a:endParaRPr lang="en-US" dirty="0"/>
          </a:p>
        </p:txBody>
      </p:sp>
      <p:pic>
        <p:nvPicPr>
          <p:cNvPr id="5123" name="Picture 3"/>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367990" y="-450625"/>
            <a:ext cx="1997956" cy="18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146670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4025588"/>
            <a:ext cx="9144000" cy="1417341"/>
          </a:xfrm>
          <a:prstGeom prst="rect">
            <a:avLst/>
          </a:prstGeom>
          <a:solidFill>
            <a:srgbClr val="FFE989"/>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black"/>
              </a:solidFill>
            </a:endParaRPr>
          </a:p>
        </p:txBody>
      </p:sp>
      <p:sp>
        <p:nvSpPr>
          <p:cNvPr id="2" name="Title 1"/>
          <p:cNvSpPr>
            <a:spLocks noGrp="1"/>
          </p:cNvSpPr>
          <p:nvPr>
            <p:ph type="title"/>
          </p:nvPr>
        </p:nvSpPr>
        <p:spPr/>
        <p:txBody>
          <a:bodyPr>
            <a:normAutofit/>
          </a:bodyPr>
          <a:lstStyle/>
          <a:p>
            <a:pPr algn="ctr"/>
            <a:r>
              <a:rPr lang="en-US" sz="2800" b="1" dirty="0" smtClean="0"/>
              <a:t>     Physical environment domain</a:t>
            </a:r>
            <a:endParaRPr lang="en-US" sz="2800" b="1" dirty="0"/>
          </a:p>
        </p:txBody>
      </p:sp>
      <p:sp>
        <p:nvSpPr>
          <p:cNvPr id="3" name="Content Placeholder 2"/>
          <p:cNvSpPr>
            <a:spLocks noGrp="1"/>
          </p:cNvSpPr>
          <p:nvPr>
            <p:ph idx="1"/>
          </p:nvPr>
        </p:nvSpPr>
        <p:spPr>
          <a:xfrm>
            <a:off x="462033" y="1813358"/>
            <a:ext cx="8243888" cy="4854797"/>
          </a:xfrm>
        </p:spPr>
        <p:txBody>
          <a:bodyPr>
            <a:normAutofit fontScale="85000" lnSpcReduction="10000"/>
          </a:bodyPr>
          <a:lstStyle/>
          <a:p>
            <a:pPr lvl="1"/>
            <a:r>
              <a:rPr lang="en-US" dirty="0" smtClean="0"/>
              <a:t>Better quality environment versus complexity (observation/supervision)</a:t>
            </a:r>
          </a:p>
          <a:p>
            <a:pPr lvl="1"/>
            <a:endParaRPr lang="en-US" sz="1300" dirty="0" smtClean="0"/>
          </a:p>
          <a:p>
            <a:pPr lvl="1"/>
            <a:r>
              <a:rPr lang="en-US" b="1" dirty="0" smtClean="0"/>
              <a:t>Features </a:t>
            </a:r>
            <a:endParaRPr lang="en-US" dirty="0" smtClean="0"/>
          </a:p>
          <a:p>
            <a:pPr lvl="1"/>
            <a:r>
              <a:rPr lang="en-US" dirty="0"/>
              <a:t>Door </a:t>
            </a:r>
            <a:r>
              <a:rPr lang="en-US" dirty="0" smtClean="0"/>
              <a:t>locked, quality of environment, </a:t>
            </a:r>
            <a:r>
              <a:rPr lang="en-US" dirty="0"/>
              <a:t>s</a:t>
            </a:r>
            <a:r>
              <a:rPr lang="en-US" dirty="0" smtClean="0"/>
              <a:t>peedy repairs, complexity</a:t>
            </a:r>
            <a:r>
              <a:rPr lang="en-US" dirty="0"/>
              <a:t>,</a:t>
            </a:r>
            <a:r>
              <a:rPr lang="en-US" dirty="0" smtClean="0"/>
              <a:t> </a:t>
            </a:r>
            <a:r>
              <a:rPr lang="en-US" dirty="0"/>
              <a:t>s</a:t>
            </a:r>
            <a:r>
              <a:rPr lang="en-US" dirty="0" smtClean="0"/>
              <a:t>eclusion rooms available, PICU</a:t>
            </a:r>
            <a:r>
              <a:rPr lang="en-US" dirty="0"/>
              <a:t>,</a:t>
            </a:r>
            <a:r>
              <a:rPr lang="en-US" dirty="0" smtClean="0"/>
              <a:t> ICA, </a:t>
            </a:r>
            <a:r>
              <a:rPr lang="en-US" dirty="0"/>
              <a:t>comfort/</a:t>
            </a:r>
            <a:r>
              <a:rPr lang="en-US" dirty="0" smtClean="0"/>
              <a:t>sensory rooms</a:t>
            </a:r>
            <a:r>
              <a:rPr lang="en-US" dirty="0"/>
              <a:t>,</a:t>
            </a:r>
            <a:r>
              <a:rPr lang="en-US" dirty="0" smtClean="0"/>
              <a:t> </a:t>
            </a:r>
            <a:r>
              <a:rPr lang="en-US" dirty="0"/>
              <a:t>ligature </a:t>
            </a:r>
            <a:r>
              <a:rPr lang="en-US" dirty="0" smtClean="0"/>
              <a:t>points</a:t>
            </a:r>
          </a:p>
          <a:p>
            <a:pPr lvl="1"/>
            <a:endParaRPr lang="en-US" sz="1600" dirty="0" smtClean="0"/>
          </a:p>
          <a:p>
            <a:pPr lvl="1"/>
            <a:r>
              <a:rPr lang="en-US" b="1" dirty="0"/>
              <a:t>Staff modifiers </a:t>
            </a:r>
            <a:endParaRPr lang="en-US" dirty="0" smtClean="0"/>
          </a:p>
          <a:p>
            <a:pPr lvl="1"/>
            <a:r>
              <a:rPr lang="en-US" dirty="0" smtClean="0"/>
              <a:t>Vigilant and inquisitive, checking routines, </a:t>
            </a:r>
            <a:r>
              <a:rPr lang="en-US" dirty="0" err="1"/>
              <a:t>d</a:t>
            </a:r>
            <a:r>
              <a:rPr lang="en-US" dirty="0" err="1" smtClean="0"/>
              <a:t>écor</a:t>
            </a:r>
            <a:r>
              <a:rPr lang="en-US" dirty="0" smtClean="0"/>
              <a:t>, maintenance, clean and tidy, alternative choices, respect </a:t>
            </a:r>
          </a:p>
          <a:p>
            <a:pPr lvl="1"/>
            <a:endParaRPr lang="en-US" dirty="0" smtClean="0"/>
          </a:p>
          <a:p>
            <a:pPr lvl="1"/>
            <a:r>
              <a:rPr lang="en-US" b="1" dirty="0"/>
              <a:t>Flashpoints </a:t>
            </a:r>
            <a:endParaRPr lang="en-US" dirty="0" smtClean="0"/>
          </a:p>
          <a:p>
            <a:pPr lvl="1"/>
            <a:r>
              <a:rPr lang="en-US" dirty="0" smtClean="0"/>
              <a:t>Secrecy, solitude</a:t>
            </a:r>
            <a:r>
              <a:rPr lang="en-US" dirty="0"/>
              <a:t>,</a:t>
            </a:r>
            <a:r>
              <a:rPr lang="en-US" dirty="0" smtClean="0"/>
              <a:t> </a:t>
            </a:r>
            <a:r>
              <a:rPr lang="en-US" dirty="0"/>
              <a:t>a</a:t>
            </a:r>
            <a:r>
              <a:rPr lang="en-US" dirty="0" smtClean="0"/>
              <a:t>dmission shock, exit </a:t>
            </a:r>
            <a:r>
              <a:rPr lang="en-US" dirty="0"/>
              <a:t>blocked </a:t>
            </a:r>
            <a:endParaRPr lang="en-US" dirty="0" smtClean="0"/>
          </a:p>
          <a:p>
            <a:pPr marL="0" indent="0">
              <a:buNone/>
            </a:pPr>
            <a:endParaRPr lang="en-US" dirty="0"/>
          </a:p>
        </p:txBody>
      </p:sp>
      <p:pic>
        <p:nvPicPr>
          <p:cNvPr id="6146"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100362" y="-165023"/>
            <a:ext cx="1905439" cy="18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7620727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111191"/>
            <a:ext cx="9144000" cy="2107580"/>
          </a:xfrm>
          <a:prstGeom prst="rect">
            <a:avLst/>
          </a:prstGeom>
          <a:solidFill>
            <a:srgbClr val="A6DF89"/>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black"/>
              </a:solidFill>
            </a:endParaRPr>
          </a:p>
        </p:txBody>
      </p:sp>
      <p:sp>
        <p:nvSpPr>
          <p:cNvPr id="2" name="Title 1"/>
          <p:cNvSpPr>
            <a:spLocks noGrp="1"/>
          </p:cNvSpPr>
          <p:nvPr>
            <p:ph type="title"/>
          </p:nvPr>
        </p:nvSpPr>
        <p:spPr/>
        <p:txBody>
          <a:bodyPr>
            <a:normAutofit/>
          </a:bodyPr>
          <a:lstStyle/>
          <a:p>
            <a:pPr algn="ctr"/>
            <a:r>
              <a:rPr lang="en-US" sz="2800" b="1" dirty="0" smtClean="0"/>
              <a:t>  Outside hospital </a:t>
            </a:r>
            <a:r>
              <a:rPr lang="en-US" sz="2800" b="1" dirty="0"/>
              <a:t>d</a:t>
            </a:r>
            <a:r>
              <a:rPr lang="en-US" sz="2800" b="1" dirty="0" smtClean="0"/>
              <a:t>omain</a:t>
            </a:r>
            <a:endParaRPr lang="en-US" sz="2800" b="1" dirty="0"/>
          </a:p>
        </p:txBody>
      </p:sp>
      <p:sp>
        <p:nvSpPr>
          <p:cNvPr id="3" name="Content Placeholder 2"/>
          <p:cNvSpPr>
            <a:spLocks noGrp="1"/>
          </p:cNvSpPr>
          <p:nvPr>
            <p:ph idx="1"/>
          </p:nvPr>
        </p:nvSpPr>
        <p:spPr>
          <a:xfrm>
            <a:off x="539750" y="1619250"/>
            <a:ext cx="8124748" cy="4854797"/>
          </a:xfrm>
        </p:spPr>
        <p:txBody>
          <a:bodyPr>
            <a:noAutofit/>
          </a:bodyPr>
          <a:lstStyle/>
          <a:p>
            <a:pPr lvl="1">
              <a:lnSpc>
                <a:spcPct val="120000"/>
              </a:lnSpc>
            </a:pPr>
            <a:r>
              <a:rPr lang="en-US" sz="1800" b="1" dirty="0" smtClean="0"/>
              <a:t>Stressors </a:t>
            </a:r>
            <a:endParaRPr lang="en-US" sz="1800" dirty="0" smtClean="0"/>
          </a:p>
          <a:p>
            <a:pPr lvl="1">
              <a:lnSpc>
                <a:spcPct val="120000"/>
              </a:lnSpc>
            </a:pPr>
            <a:r>
              <a:rPr lang="en-US" sz="1800" dirty="0" smtClean="0"/>
              <a:t>Visitors, </a:t>
            </a:r>
            <a:r>
              <a:rPr lang="en-US" sz="1800" dirty="0"/>
              <a:t>r</a:t>
            </a:r>
            <a:r>
              <a:rPr lang="en-US" sz="1800" dirty="0" smtClean="0"/>
              <a:t>elatives and family tensions and relationships, missing out, </a:t>
            </a:r>
            <a:r>
              <a:rPr lang="en-US" sz="1800" dirty="0"/>
              <a:t>d</a:t>
            </a:r>
            <a:r>
              <a:rPr lang="en-US" sz="1800" dirty="0" smtClean="0"/>
              <a:t>ependency and institutionalisation (absconding), </a:t>
            </a:r>
            <a:r>
              <a:rPr lang="en-US" sz="1800" dirty="0"/>
              <a:t>d</a:t>
            </a:r>
            <a:r>
              <a:rPr lang="en-US" sz="1800" dirty="0" smtClean="0"/>
              <a:t>emands and home </a:t>
            </a:r>
          </a:p>
          <a:p>
            <a:pPr lvl="1">
              <a:lnSpc>
                <a:spcPct val="120000"/>
              </a:lnSpc>
            </a:pPr>
            <a:endParaRPr lang="en-US" sz="1800" b="1" dirty="0" smtClean="0"/>
          </a:p>
          <a:p>
            <a:pPr lvl="1">
              <a:lnSpc>
                <a:spcPct val="120000"/>
              </a:lnSpc>
            </a:pPr>
            <a:r>
              <a:rPr lang="en-US" sz="1800" b="1" dirty="0"/>
              <a:t>Staff modifiers </a:t>
            </a:r>
            <a:endParaRPr lang="en-US" sz="1800" dirty="0" smtClean="0"/>
          </a:p>
          <a:p>
            <a:pPr lvl="1">
              <a:lnSpc>
                <a:spcPct val="120000"/>
              </a:lnSpc>
            </a:pPr>
            <a:r>
              <a:rPr lang="en-US" sz="1800" dirty="0"/>
              <a:t>Carer/relative </a:t>
            </a:r>
            <a:r>
              <a:rPr lang="en-US" sz="1800" dirty="0" smtClean="0"/>
              <a:t>involvement, family therapy, </a:t>
            </a:r>
            <a:r>
              <a:rPr lang="en-US" sz="1800" dirty="0"/>
              <a:t>a</a:t>
            </a:r>
            <a:r>
              <a:rPr lang="en-US" sz="1800" dirty="0" smtClean="0"/>
              <a:t>ctive </a:t>
            </a:r>
            <a:r>
              <a:rPr lang="en-US" sz="1800" dirty="0"/>
              <a:t>patient </a:t>
            </a:r>
            <a:r>
              <a:rPr lang="en-US" sz="1800" dirty="0" smtClean="0"/>
              <a:t>support, awareness, important </a:t>
            </a:r>
            <a:r>
              <a:rPr lang="en-US" sz="1800" dirty="0"/>
              <a:t>factors </a:t>
            </a:r>
            <a:r>
              <a:rPr lang="en-US" sz="1800" dirty="0" smtClean="0"/>
              <a:t>from outside that </a:t>
            </a:r>
            <a:r>
              <a:rPr lang="en-US" sz="1800" dirty="0"/>
              <a:t>can </a:t>
            </a:r>
            <a:r>
              <a:rPr lang="en-US" sz="1800" dirty="0" smtClean="0"/>
              <a:t>influence </a:t>
            </a:r>
            <a:r>
              <a:rPr lang="en-US" sz="1800" dirty="0"/>
              <a:t>behaviour on </a:t>
            </a:r>
            <a:r>
              <a:rPr lang="en-US" sz="1800" dirty="0" smtClean="0"/>
              <a:t>the unit (financial circumstances, support </a:t>
            </a:r>
            <a:r>
              <a:rPr lang="en-US" sz="1800" dirty="0"/>
              <a:t>to resolve issues with family and </a:t>
            </a:r>
            <a:r>
              <a:rPr lang="en-US" sz="1800" dirty="0" smtClean="0"/>
              <a:t>friends, accommodation-checked on/leave </a:t>
            </a:r>
            <a:r>
              <a:rPr lang="en-US" sz="1800" dirty="0"/>
              <a:t>to </a:t>
            </a:r>
            <a:r>
              <a:rPr lang="en-US" sz="1800" dirty="0" smtClean="0"/>
              <a:t>visit)</a:t>
            </a:r>
            <a:endParaRPr lang="en-US" sz="1800" b="1" dirty="0" smtClean="0"/>
          </a:p>
          <a:p>
            <a:pPr lvl="1">
              <a:lnSpc>
                <a:spcPct val="120000"/>
              </a:lnSpc>
              <a:spcBef>
                <a:spcPts val="1000"/>
              </a:spcBef>
            </a:pPr>
            <a:endParaRPr lang="en-US" sz="1800" b="1" dirty="0" smtClean="0"/>
          </a:p>
          <a:p>
            <a:pPr lvl="1">
              <a:lnSpc>
                <a:spcPct val="120000"/>
              </a:lnSpc>
              <a:spcBef>
                <a:spcPts val="0"/>
              </a:spcBef>
              <a:spcAft>
                <a:spcPts val="0"/>
              </a:spcAft>
            </a:pPr>
            <a:r>
              <a:rPr lang="en-US" sz="1800" b="1" dirty="0" smtClean="0"/>
              <a:t>Flashpoints </a:t>
            </a:r>
            <a:endParaRPr lang="en-US" sz="1800" dirty="0"/>
          </a:p>
          <a:p>
            <a:pPr lvl="1">
              <a:lnSpc>
                <a:spcPct val="120000"/>
              </a:lnSpc>
              <a:spcBef>
                <a:spcPts val="0"/>
              </a:spcBef>
              <a:spcAft>
                <a:spcPts val="0"/>
              </a:spcAft>
            </a:pPr>
            <a:r>
              <a:rPr lang="en-US" sz="1800" dirty="0" smtClean="0"/>
              <a:t>Bad news, </a:t>
            </a:r>
            <a:r>
              <a:rPr lang="en-US" sz="1800" dirty="0"/>
              <a:t>h</a:t>
            </a:r>
            <a:r>
              <a:rPr lang="en-US" sz="1800" dirty="0" smtClean="0"/>
              <a:t>ome crisis, </a:t>
            </a:r>
            <a:r>
              <a:rPr lang="en-US" sz="1800" dirty="0"/>
              <a:t>l</a:t>
            </a:r>
            <a:r>
              <a:rPr lang="en-US" sz="1800" dirty="0" smtClean="0"/>
              <a:t>oss </a:t>
            </a:r>
            <a:r>
              <a:rPr lang="en-US" sz="1800" dirty="0"/>
              <a:t>of relationship or </a:t>
            </a:r>
            <a:r>
              <a:rPr lang="en-US" sz="1800" dirty="0" smtClean="0"/>
              <a:t>accommodation, argument </a:t>
            </a:r>
          </a:p>
          <a:p>
            <a:endParaRPr lang="en-US" sz="1800" dirty="0"/>
          </a:p>
        </p:txBody>
      </p:sp>
      <p:pic>
        <p:nvPicPr>
          <p:cNvPr id="7170"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210208" y="-351805"/>
            <a:ext cx="1944307" cy="18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5394309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931235"/>
            <a:ext cx="9144000" cy="1402720"/>
          </a:xfrm>
          <a:prstGeom prst="rect">
            <a:avLst/>
          </a:prstGeom>
          <a:solidFill>
            <a:srgbClr val="9393FF"/>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black"/>
              </a:solidFill>
            </a:endParaRPr>
          </a:p>
        </p:txBody>
      </p:sp>
      <p:sp>
        <p:nvSpPr>
          <p:cNvPr id="2" name="Title 1"/>
          <p:cNvSpPr>
            <a:spLocks noGrp="1"/>
          </p:cNvSpPr>
          <p:nvPr>
            <p:ph type="title"/>
          </p:nvPr>
        </p:nvSpPr>
        <p:spPr/>
        <p:txBody>
          <a:bodyPr>
            <a:normAutofit/>
          </a:bodyPr>
          <a:lstStyle/>
          <a:p>
            <a:pPr algn="ctr"/>
            <a:r>
              <a:rPr lang="en-US" sz="2800" b="1" dirty="0" smtClean="0"/>
              <a:t>  Patient </a:t>
            </a:r>
            <a:r>
              <a:rPr lang="en-US" sz="2800" b="1" dirty="0"/>
              <a:t>c</a:t>
            </a:r>
            <a:r>
              <a:rPr lang="en-US" sz="2800" b="1" dirty="0" smtClean="0"/>
              <a:t>ommunity </a:t>
            </a:r>
            <a:r>
              <a:rPr lang="en-US" sz="2800" b="1" dirty="0"/>
              <a:t>d</a:t>
            </a:r>
            <a:r>
              <a:rPr lang="en-US" sz="2800" b="1" dirty="0" smtClean="0"/>
              <a:t>omain</a:t>
            </a:r>
            <a:endParaRPr lang="en-US" sz="2800" b="1" dirty="0"/>
          </a:p>
        </p:txBody>
      </p:sp>
      <p:sp>
        <p:nvSpPr>
          <p:cNvPr id="3" name="Content Placeholder 2"/>
          <p:cNvSpPr>
            <a:spLocks noGrp="1"/>
          </p:cNvSpPr>
          <p:nvPr>
            <p:ph idx="1"/>
          </p:nvPr>
        </p:nvSpPr>
        <p:spPr>
          <a:xfrm>
            <a:off x="457200" y="1619250"/>
            <a:ext cx="8162693" cy="5093784"/>
          </a:xfrm>
        </p:spPr>
        <p:txBody>
          <a:bodyPr>
            <a:normAutofit fontScale="62500" lnSpcReduction="20000"/>
          </a:bodyPr>
          <a:lstStyle/>
          <a:p>
            <a:pPr lvl="1">
              <a:lnSpc>
                <a:spcPct val="120000"/>
              </a:lnSpc>
            </a:pPr>
            <a:r>
              <a:rPr lang="en-US" sz="2900" b="1" dirty="0" smtClean="0"/>
              <a:t>Patient-patient interaction </a:t>
            </a:r>
            <a:endParaRPr lang="en-US" sz="2900" dirty="0" smtClean="0"/>
          </a:p>
          <a:p>
            <a:pPr lvl="1">
              <a:lnSpc>
                <a:spcPct val="120000"/>
              </a:lnSpc>
            </a:pPr>
            <a:r>
              <a:rPr lang="en-US" sz="2900" dirty="0" smtClean="0"/>
              <a:t>Ripple effect of conflict (impact of conflict elsewhere on the unit, living with others, meal times and medication times)</a:t>
            </a:r>
          </a:p>
          <a:p>
            <a:pPr lvl="1">
              <a:lnSpc>
                <a:spcPct val="120000"/>
              </a:lnSpc>
              <a:spcAft>
                <a:spcPts val="0"/>
              </a:spcAft>
            </a:pPr>
            <a:endParaRPr lang="en-US" sz="1800" dirty="0" smtClean="0"/>
          </a:p>
          <a:p>
            <a:pPr lvl="1">
              <a:lnSpc>
                <a:spcPct val="120000"/>
              </a:lnSpc>
              <a:spcBef>
                <a:spcPts val="0"/>
              </a:spcBef>
            </a:pPr>
            <a:r>
              <a:rPr lang="en-US" sz="2900" b="1" dirty="0" smtClean="0"/>
              <a:t>Patient </a:t>
            </a:r>
            <a:r>
              <a:rPr lang="en-US" sz="2900" b="1" dirty="0"/>
              <a:t>modifiers </a:t>
            </a:r>
          </a:p>
          <a:p>
            <a:pPr lvl="1">
              <a:lnSpc>
                <a:spcPct val="120000"/>
              </a:lnSpc>
            </a:pPr>
            <a:r>
              <a:rPr lang="en-US" sz="2900" dirty="0"/>
              <a:t>Anxiety </a:t>
            </a:r>
            <a:r>
              <a:rPr lang="en-US" sz="2900" dirty="0" smtClean="0"/>
              <a:t>management, mutual support, moral commitments, psychological understanding, technical mastery</a:t>
            </a:r>
          </a:p>
          <a:p>
            <a:pPr lvl="1">
              <a:lnSpc>
                <a:spcPct val="120000"/>
              </a:lnSpc>
              <a:spcAft>
                <a:spcPts val="0"/>
              </a:spcAft>
            </a:pPr>
            <a:endParaRPr lang="en-US" sz="1800" dirty="0" smtClean="0"/>
          </a:p>
          <a:p>
            <a:pPr lvl="1">
              <a:lnSpc>
                <a:spcPct val="120000"/>
              </a:lnSpc>
            </a:pPr>
            <a:r>
              <a:rPr lang="en-US" sz="2900" b="1" dirty="0" smtClean="0"/>
              <a:t>Staff </a:t>
            </a:r>
            <a:r>
              <a:rPr lang="en-US" sz="2900" b="1" dirty="0"/>
              <a:t>modifiers </a:t>
            </a:r>
            <a:endParaRPr lang="en-US" sz="2900" dirty="0" smtClean="0"/>
          </a:p>
          <a:p>
            <a:pPr lvl="1">
              <a:lnSpc>
                <a:spcPct val="120000"/>
              </a:lnSpc>
            </a:pPr>
            <a:r>
              <a:rPr lang="en-US" sz="2900" dirty="0" smtClean="0"/>
              <a:t>Explanation/information, role modelling, patient education, removal </a:t>
            </a:r>
            <a:r>
              <a:rPr lang="en-US" sz="2900" dirty="0"/>
              <a:t>of </a:t>
            </a:r>
            <a:r>
              <a:rPr lang="en-US" sz="2900" dirty="0" smtClean="0"/>
              <a:t>means, </a:t>
            </a:r>
            <a:r>
              <a:rPr lang="en-US" sz="2900" dirty="0"/>
              <a:t>p</a:t>
            </a:r>
            <a:r>
              <a:rPr lang="en-US" sz="2900" dirty="0" smtClean="0"/>
              <a:t>resence and </a:t>
            </a:r>
            <a:r>
              <a:rPr lang="en-US" sz="2900" dirty="0"/>
              <a:t>presence+ </a:t>
            </a:r>
            <a:r>
              <a:rPr lang="en-US" sz="2900" dirty="0" smtClean="0"/>
              <a:t>(getting in early), conflict resolution, </a:t>
            </a:r>
            <a:r>
              <a:rPr lang="en-US" sz="2900" dirty="0"/>
              <a:t>pre-emptive reassurance, managing level and fluctuation of activity on the unit</a:t>
            </a:r>
          </a:p>
          <a:p>
            <a:pPr lvl="1">
              <a:lnSpc>
                <a:spcPct val="120000"/>
              </a:lnSpc>
              <a:spcAft>
                <a:spcPts val="0"/>
              </a:spcAft>
            </a:pPr>
            <a:endParaRPr lang="en-US" sz="1600" dirty="0" smtClean="0"/>
          </a:p>
          <a:p>
            <a:pPr lvl="1">
              <a:lnSpc>
                <a:spcPct val="120000"/>
              </a:lnSpc>
              <a:spcBef>
                <a:spcPts val="0"/>
              </a:spcBef>
            </a:pPr>
            <a:r>
              <a:rPr lang="en-US" sz="2900" b="1" dirty="0" smtClean="0"/>
              <a:t>Flashpoints </a:t>
            </a:r>
            <a:endParaRPr lang="en-US" sz="2900" dirty="0" smtClean="0"/>
          </a:p>
          <a:p>
            <a:pPr lvl="1">
              <a:lnSpc>
                <a:spcPct val="120000"/>
              </a:lnSpc>
            </a:pPr>
            <a:r>
              <a:rPr lang="en-US" sz="2900" dirty="0" smtClean="0"/>
              <a:t>Assembly, crowding, activity queuing, waiting, noise, </a:t>
            </a:r>
            <a:r>
              <a:rPr lang="en-US" sz="2900" dirty="0"/>
              <a:t>s</a:t>
            </a:r>
            <a:r>
              <a:rPr lang="en-US" sz="2900" dirty="0" smtClean="0"/>
              <a:t>taff/patient turnover or change, bullying, stealing and property </a:t>
            </a:r>
            <a:r>
              <a:rPr lang="en-US" sz="2900" dirty="0"/>
              <a:t>damage </a:t>
            </a:r>
            <a:endParaRPr lang="en-US" sz="2900" dirty="0" smtClean="0"/>
          </a:p>
          <a:p>
            <a:endParaRPr lang="en-US" dirty="0"/>
          </a:p>
        </p:txBody>
      </p:sp>
      <p:pic>
        <p:nvPicPr>
          <p:cNvPr id="8194" name="Picture 2"/>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rcRect b="34600"/>
          <a:stretch/>
        </p:blipFill>
        <p:spPr bwMode="auto">
          <a:xfrm>
            <a:off x="0" y="49438"/>
            <a:ext cx="2064253" cy="1177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406706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178098"/>
            <a:ext cx="9144000" cy="2343471"/>
          </a:xfrm>
          <a:prstGeom prst="rect">
            <a:avLst/>
          </a:prstGeom>
          <a:solidFill>
            <a:srgbClr val="CF8FFF"/>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black"/>
              </a:solidFill>
            </a:endParaRPr>
          </a:p>
        </p:txBody>
      </p:sp>
      <p:sp>
        <p:nvSpPr>
          <p:cNvPr id="2" name="Title 1"/>
          <p:cNvSpPr>
            <a:spLocks noGrp="1"/>
          </p:cNvSpPr>
          <p:nvPr>
            <p:ph type="title"/>
          </p:nvPr>
        </p:nvSpPr>
        <p:spPr/>
        <p:txBody>
          <a:bodyPr>
            <a:normAutofit/>
          </a:bodyPr>
          <a:lstStyle/>
          <a:p>
            <a:pPr algn="ctr"/>
            <a:r>
              <a:rPr lang="en-US" sz="2800" b="1" dirty="0"/>
              <a:t>Patient </a:t>
            </a:r>
            <a:r>
              <a:rPr lang="en-US" sz="2800" b="1" dirty="0" smtClean="0"/>
              <a:t>characteristics </a:t>
            </a:r>
            <a:r>
              <a:rPr lang="en-US" sz="2800" b="1" dirty="0"/>
              <a:t>d</a:t>
            </a:r>
            <a:r>
              <a:rPr lang="en-US" sz="2800" b="1" dirty="0" smtClean="0"/>
              <a:t>omain</a:t>
            </a:r>
            <a:endParaRPr lang="en-US" sz="2800" b="1" dirty="0"/>
          </a:p>
        </p:txBody>
      </p:sp>
      <p:sp>
        <p:nvSpPr>
          <p:cNvPr id="3" name="Content Placeholder 2"/>
          <p:cNvSpPr>
            <a:spLocks noGrp="1"/>
          </p:cNvSpPr>
          <p:nvPr>
            <p:ph idx="1"/>
          </p:nvPr>
        </p:nvSpPr>
        <p:spPr>
          <a:xfrm>
            <a:off x="457199" y="1619250"/>
            <a:ext cx="8229601" cy="5238750"/>
          </a:xfrm>
        </p:spPr>
        <p:txBody>
          <a:bodyPr>
            <a:noAutofit/>
          </a:bodyPr>
          <a:lstStyle/>
          <a:p>
            <a:pPr lvl="1">
              <a:lnSpc>
                <a:spcPct val="120000"/>
              </a:lnSpc>
            </a:pPr>
            <a:r>
              <a:rPr lang="en-US" sz="1400" b="1" dirty="0" smtClean="0"/>
              <a:t>Symptoms and </a:t>
            </a:r>
            <a:r>
              <a:rPr lang="en-US" sz="1400" b="1" dirty="0"/>
              <a:t>demography </a:t>
            </a:r>
            <a:endParaRPr lang="en-US" sz="1400" dirty="0" smtClean="0"/>
          </a:p>
          <a:p>
            <a:pPr marL="355600" lvl="1" indent="-355600">
              <a:lnSpc>
                <a:spcPct val="120000"/>
              </a:lnSpc>
              <a:spcAft>
                <a:spcPts val="0"/>
              </a:spcAft>
              <a:buFont typeface="+mj-lt"/>
              <a:buAutoNum type="arabicPeriod"/>
            </a:pPr>
            <a:r>
              <a:rPr lang="en-US" sz="1400" dirty="0" smtClean="0"/>
              <a:t>Symptoms: paranoia-defensive, aggression, </a:t>
            </a:r>
            <a:r>
              <a:rPr lang="en-US" sz="1400" dirty="0"/>
              <a:t>specific </a:t>
            </a:r>
            <a:r>
              <a:rPr lang="en-US" sz="1400" dirty="0" smtClean="0"/>
              <a:t>delusions, depression-suicide attempts/irritability</a:t>
            </a:r>
            <a:r>
              <a:rPr lang="en-US" sz="1400" dirty="0"/>
              <a:t>, </a:t>
            </a:r>
            <a:r>
              <a:rPr lang="en-US" sz="1400" dirty="0" smtClean="0"/>
              <a:t>use of substances</a:t>
            </a:r>
            <a:r>
              <a:rPr lang="en-US" sz="1400" dirty="0"/>
              <a:t>,</a:t>
            </a:r>
            <a:r>
              <a:rPr lang="en-US" sz="1400" dirty="0" smtClean="0"/>
              <a:t> </a:t>
            </a:r>
            <a:r>
              <a:rPr lang="en-US" sz="1400" dirty="0"/>
              <a:t>irritability or </a:t>
            </a:r>
            <a:r>
              <a:rPr lang="en-US" sz="1400" dirty="0" smtClean="0"/>
              <a:t>disinhibition</a:t>
            </a:r>
          </a:p>
          <a:p>
            <a:pPr marL="355600" lvl="1" indent="-355600">
              <a:lnSpc>
                <a:spcPct val="120000"/>
              </a:lnSpc>
              <a:spcAft>
                <a:spcPts val="0"/>
              </a:spcAft>
              <a:buFont typeface="+mj-lt"/>
              <a:buAutoNum type="arabicPeriod"/>
            </a:pPr>
            <a:r>
              <a:rPr lang="en-US" sz="1400" dirty="0" smtClean="0"/>
              <a:t>Personality traits: </a:t>
            </a:r>
            <a:r>
              <a:rPr lang="en-US" sz="1400" dirty="0"/>
              <a:t>f</a:t>
            </a:r>
            <a:r>
              <a:rPr lang="en-US" sz="1400" dirty="0" smtClean="0"/>
              <a:t>eatures </a:t>
            </a:r>
            <a:r>
              <a:rPr lang="en-US" sz="1400" dirty="0"/>
              <a:t>of </a:t>
            </a:r>
            <a:r>
              <a:rPr lang="en-US" sz="1400" dirty="0" smtClean="0"/>
              <a:t>ASPD, instrumental aggression</a:t>
            </a:r>
          </a:p>
          <a:p>
            <a:pPr marL="355600" lvl="1" indent="-355600">
              <a:lnSpc>
                <a:spcPct val="120000"/>
              </a:lnSpc>
              <a:spcAft>
                <a:spcPts val="0"/>
              </a:spcAft>
              <a:buFont typeface="+mj-lt"/>
              <a:buAutoNum type="arabicPeriod"/>
            </a:pPr>
            <a:r>
              <a:rPr lang="en-US" sz="1400" dirty="0" smtClean="0"/>
              <a:t>Demographic: </a:t>
            </a:r>
            <a:r>
              <a:rPr lang="en-US" sz="1400" dirty="0"/>
              <a:t>p</a:t>
            </a:r>
            <a:r>
              <a:rPr lang="en-US" sz="1400" dirty="0" smtClean="0"/>
              <a:t>articularly </a:t>
            </a:r>
            <a:r>
              <a:rPr lang="en-US" sz="1400" dirty="0"/>
              <a:t>being younger and </a:t>
            </a:r>
            <a:r>
              <a:rPr lang="en-US" sz="1400" dirty="0" smtClean="0"/>
              <a:t>male</a:t>
            </a:r>
          </a:p>
          <a:p>
            <a:pPr lvl="1">
              <a:lnSpc>
                <a:spcPct val="120000"/>
              </a:lnSpc>
              <a:spcAft>
                <a:spcPts val="0"/>
              </a:spcAft>
            </a:pPr>
            <a:endParaRPr lang="en-US" sz="1400" dirty="0" smtClean="0"/>
          </a:p>
          <a:p>
            <a:pPr lvl="1">
              <a:lnSpc>
                <a:spcPct val="120000"/>
              </a:lnSpc>
            </a:pPr>
            <a:r>
              <a:rPr lang="en-US" sz="1400" b="1" dirty="0" smtClean="0"/>
              <a:t>Staff </a:t>
            </a:r>
            <a:r>
              <a:rPr lang="en-US" sz="1400" b="1" dirty="0"/>
              <a:t>modifiers </a:t>
            </a:r>
            <a:endParaRPr lang="en-US" sz="1400" dirty="0" smtClean="0"/>
          </a:p>
          <a:p>
            <a:pPr lvl="1">
              <a:lnSpc>
                <a:spcPct val="120000"/>
              </a:lnSpc>
              <a:spcAft>
                <a:spcPts val="0"/>
              </a:spcAft>
            </a:pPr>
            <a:r>
              <a:rPr lang="en-US" sz="1400" dirty="0" smtClean="0"/>
              <a:t>Pharmacotherapy, psychotherapy and functional analysis; nursing support and intervention; enhance choices, freedom and control over circumstances; develop mutually respectful partnership; therapeutic community; authoritarianism-counterproductive; CBT; social skills training; trauma-informed practice responses; choices </a:t>
            </a:r>
            <a:r>
              <a:rPr lang="en-US" sz="1400" dirty="0"/>
              <a:t>over how to </a:t>
            </a:r>
            <a:r>
              <a:rPr lang="en-US" sz="1400" dirty="0" smtClean="0"/>
              <a:t>respond. Only a few people account for the majority of aggressive incidents, </a:t>
            </a:r>
            <a:r>
              <a:rPr lang="en-US" sz="1400" dirty="0"/>
              <a:t>therefore:</a:t>
            </a:r>
          </a:p>
          <a:p>
            <a:pPr marL="514350" lvl="1" indent="-514350">
              <a:lnSpc>
                <a:spcPct val="120000"/>
              </a:lnSpc>
              <a:spcAft>
                <a:spcPts val="0"/>
              </a:spcAft>
              <a:buAutoNum type="arabicPeriod"/>
            </a:pPr>
            <a:r>
              <a:rPr lang="en-US" sz="1400" dirty="0" smtClean="0"/>
              <a:t>change </a:t>
            </a:r>
            <a:r>
              <a:rPr lang="en-US" sz="1400" dirty="0"/>
              <a:t>responses </a:t>
            </a:r>
            <a:r>
              <a:rPr lang="en-US" sz="1400" dirty="0" smtClean="0"/>
              <a:t>after the first event </a:t>
            </a:r>
            <a:r>
              <a:rPr lang="en-US" sz="1400" dirty="0"/>
              <a:t>to avoid subsequent </a:t>
            </a:r>
            <a:r>
              <a:rPr lang="en-US" sz="1400" dirty="0" smtClean="0"/>
              <a:t>events</a:t>
            </a:r>
            <a:endParaRPr lang="en-US" sz="1400" dirty="0"/>
          </a:p>
          <a:p>
            <a:pPr marL="514350" lvl="1" indent="-514350">
              <a:lnSpc>
                <a:spcPct val="120000"/>
              </a:lnSpc>
              <a:spcAft>
                <a:spcPts val="0"/>
              </a:spcAft>
              <a:buAutoNum type="arabicPeriod"/>
            </a:pPr>
            <a:r>
              <a:rPr lang="en-US" sz="1400" dirty="0" smtClean="0"/>
              <a:t>target </a:t>
            </a:r>
            <a:r>
              <a:rPr lang="en-US" sz="1400" dirty="0"/>
              <a:t>therapeutic </a:t>
            </a:r>
            <a:r>
              <a:rPr lang="en-US" sz="1400" dirty="0" smtClean="0"/>
              <a:t>interventions</a:t>
            </a:r>
          </a:p>
          <a:p>
            <a:pPr marL="514350" lvl="1" indent="-514350">
              <a:lnSpc>
                <a:spcPct val="120000"/>
              </a:lnSpc>
              <a:spcAft>
                <a:spcPts val="0"/>
              </a:spcAft>
              <a:buAutoNum type="arabicPeriod"/>
            </a:pPr>
            <a:endParaRPr lang="en-US" sz="1400" dirty="0"/>
          </a:p>
          <a:p>
            <a:pPr lvl="1">
              <a:lnSpc>
                <a:spcPct val="120000"/>
              </a:lnSpc>
              <a:spcBef>
                <a:spcPts val="1000"/>
              </a:spcBef>
            </a:pPr>
            <a:r>
              <a:rPr lang="en-US" sz="1400" b="1" dirty="0" smtClean="0"/>
              <a:t>Flashpoints </a:t>
            </a:r>
            <a:endParaRPr lang="en-US" sz="1400" dirty="0" smtClean="0"/>
          </a:p>
          <a:p>
            <a:pPr lvl="1">
              <a:lnSpc>
                <a:spcPct val="120000"/>
              </a:lnSpc>
            </a:pPr>
            <a:r>
              <a:rPr lang="en-US" sz="1400" dirty="0" smtClean="0"/>
              <a:t>Exacerbations, independence, identity, acuity, severity</a:t>
            </a:r>
          </a:p>
          <a:p>
            <a:pPr marL="0" indent="0">
              <a:buNone/>
            </a:pPr>
            <a:endParaRPr lang="en-US" sz="1400" dirty="0"/>
          </a:p>
        </p:txBody>
      </p:sp>
      <p:pic>
        <p:nvPicPr>
          <p:cNvPr id="9218"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538574" y="-180750"/>
            <a:ext cx="1991545" cy="18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9253429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719754"/>
            <a:ext cx="9143999" cy="2754613"/>
          </a:xfrm>
          <a:prstGeom prst="rect">
            <a:avLst/>
          </a:prstGeom>
          <a:solidFill>
            <a:srgbClr val="FFA3A3"/>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black"/>
              </a:solidFill>
            </a:endParaRPr>
          </a:p>
        </p:txBody>
      </p:sp>
      <p:sp>
        <p:nvSpPr>
          <p:cNvPr id="2" name="Title 1"/>
          <p:cNvSpPr>
            <a:spLocks noGrp="1"/>
          </p:cNvSpPr>
          <p:nvPr>
            <p:ph type="title"/>
          </p:nvPr>
        </p:nvSpPr>
        <p:spPr/>
        <p:txBody>
          <a:bodyPr>
            <a:normAutofit/>
          </a:bodyPr>
          <a:lstStyle/>
          <a:p>
            <a:pPr algn="ctr"/>
            <a:r>
              <a:rPr lang="en-US" sz="2800" b="1" dirty="0"/>
              <a:t>Regulatory </a:t>
            </a:r>
            <a:r>
              <a:rPr lang="en-US" sz="2800" b="1" dirty="0" smtClean="0"/>
              <a:t>framework </a:t>
            </a:r>
            <a:r>
              <a:rPr lang="en-US" sz="2800" b="1" dirty="0"/>
              <a:t>d</a:t>
            </a:r>
            <a:r>
              <a:rPr lang="en-US" sz="2800" b="1" dirty="0" smtClean="0"/>
              <a:t>omain</a:t>
            </a:r>
            <a:endParaRPr lang="en-US" sz="2800" b="1" dirty="0"/>
          </a:p>
        </p:txBody>
      </p:sp>
      <p:sp>
        <p:nvSpPr>
          <p:cNvPr id="3" name="Content Placeholder 2"/>
          <p:cNvSpPr>
            <a:spLocks noGrp="1"/>
          </p:cNvSpPr>
          <p:nvPr>
            <p:ph idx="1"/>
          </p:nvPr>
        </p:nvSpPr>
        <p:spPr>
          <a:xfrm>
            <a:off x="539750" y="1619249"/>
            <a:ext cx="8243888" cy="5104935"/>
          </a:xfrm>
        </p:spPr>
        <p:txBody>
          <a:bodyPr>
            <a:normAutofit fontScale="70000" lnSpcReduction="20000"/>
          </a:bodyPr>
          <a:lstStyle/>
          <a:p>
            <a:pPr lvl="1"/>
            <a:r>
              <a:rPr lang="en-US" sz="2600" b="1" dirty="0"/>
              <a:t>External structure </a:t>
            </a:r>
            <a:endParaRPr lang="en-US" sz="2600" dirty="0" smtClean="0"/>
          </a:p>
          <a:p>
            <a:pPr lvl="1">
              <a:spcBef>
                <a:spcPts val="800"/>
              </a:spcBef>
            </a:pPr>
            <a:r>
              <a:rPr lang="en-US" sz="2600" dirty="0"/>
              <a:t>Legal framework, national policy, complaints, appeals, </a:t>
            </a:r>
            <a:r>
              <a:rPr lang="en-US" sz="2600" dirty="0" smtClean="0"/>
              <a:t>prosecutions</a:t>
            </a:r>
            <a:r>
              <a:rPr lang="en-US" sz="2600" dirty="0"/>
              <a:t> </a:t>
            </a:r>
            <a:r>
              <a:rPr lang="en-US" sz="2600" dirty="0" smtClean="0"/>
              <a:t>and </a:t>
            </a:r>
            <a:r>
              <a:rPr lang="en-US" sz="2600" dirty="0"/>
              <a:t>hospital policy </a:t>
            </a:r>
            <a:endParaRPr lang="en-US" sz="2600" dirty="0" smtClean="0"/>
          </a:p>
          <a:p>
            <a:pPr lvl="1">
              <a:spcAft>
                <a:spcPts val="0"/>
              </a:spcAft>
            </a:pPr>
            <a:endParaRPr lang="en-US" sz="2600" b="1" dirty="0" smtClean="0">
              <a:solidFill>
                <a:schemeClr val="accent5">
                  <a:lumMod val="75000"/>
                </a:schemeClr>
              </a:solidFill>
            </a:endParaRPr>
          </a:p>
          <a:p>
            <a:pPr lvl="1"/>
            <a:r>
              <a:rPr lang="en-US" sz="2600" b="1" dirty="0" smtClean="0"/>
              <a:t>Staff </a:t>
            </a:r>
            <a:r>
              <a:rPr lang="en-US" sz="2600" b="1" dirty="0"/>
              <a:t>modifiers </a:t>
            </a:r>
            <a:endParaRPr lang="en-US" sz="2600" dirty="0" smtClean="0"/>
          </a:p>
          <a:p>
            <a:pPr lvl="1">
              <a:spcBef>
                <a:spcPts val="800"/>
              </a:spcBef>
            </a:pPr>
            <a:r>
              <a:rPr lang="en-US" sz="2600" i="1" dirty="0"/>
              <a:t>With the exception of hospital policy, </a:t>
            </a:r>
            <a:r>
              <a:rPr lang="en-US" sz="2600" i="1" dirty="0" smtClean="0"/>
              <a:t>these modifiers are </a:t>
            </a:r>
            <a:r>
              <a:rPr lang="en-US" sz="2600" i="1" dirty="0"/>
              <a:t>not under staff </a:t>
            </a:r>
            <a:r>
              <a:rPr lang="en-US" sz="2600" i="1" dirty="0" smtClean="0"/>
              <a:t>control (RRI); however, the way they are carried out can be</a:t>
            </a:r>
            <a:r>
              <a:rPr lang="en-US" sz="2600" dirty="0" smtClean="0"/>
              <a:t>. This includes:</a:t>
            </a:r>
          </a:p>
          <a:p>
            <a:pPr lvl="1">
              <a:spcBef>
                <a:spcPts val="800"/>
              </a:spcBef>
            </a:pPr>
            <a:r>
              <a:rPr lang="en-US" sz="2600" dirty="0" smtClean="0"/>
              <a:t>Procedural justice</a:t>
            </a:r>
            <a:r>
              <a:rPr lang="en-US" sz="2600" dirty="0"/>
              <a:t>,</a:t>
            </a:r>
            <a:r>
              <a:rPr lang="en-US" sz="2600" dirty="0" smtClean="0"/>
              <a:t> </a:t>
            </a:r>
            <a:r>
              <a:rPr lang="en-US" sz="2600" dirty="0"/>
              <a:t>r</a:t>
            </a:r>
            <a:r>
              <a:rPr lang="en-US" sz="2600" dirty="0" smtClean="0"/>
              <a:t>espect </a:t>
            </a:r>
            <a:r>
              <a:rPr lang="en-US" sz="2600" dirty="0"/>
              <a:t>for </a:t>
            </a:r>
            <a:r>
              <a:rPr lang="en-US" sz="2600" dirty="0" smtClean="0"/>
              <a:t>rights, hope, information giving, supported decision making, support </a:t>
            </a:r>
            <a:r>
              <a:rPr lang="en-US" sz="2600" dirty="0"/>
              <a:t>to </a:t>
            </a:r>
            <a:r>
              <a:rPr lang="en-US" sz="2600" dirty="0" smtClean="0"/>
              <a:t>appeal, legitimacy, compensatory autonomy, consistent policy, flexibility, effective </a:t>
            </a:r>
            <a:r>
              <a:rPr lang="en-US" sz="2600" dirty="0"/>
              <a:t>complaints </a:t>
            </a:r>
            <a:r>
              <a:rPr lang="en-US" sz="2600" dirty="0" smtClean="0"/>
              <a:t>process, policy </a:t>
            </a:r>
            <a:r>
              <a:rPr lang="en-US" sz="2600" dirty="0"/>
              <a:t>targeted at </a:t>
            </a:r>
            <a:r>
              <a:rPr lang="en-US" sz="2600" dirty="0" smtClean="0"/>
              <a:t>RRI, choices (such as more activities</a:t>
            </a:r>
            <a:r>
              <a:rPr lang="en-US" sz="2600" dirty="0"/>
              <a:t>, meals, </a:t>
            </a:r>
            <a:r>
              <a:rPr lang="en-US" sz="2600" dirty="0" smtClean="0"/>
              <a:t>snacks</a:t>
            </a:r>
            <a:r>
              <a:rPr lang="en-US" sz="2600" dirty="0"/>
              <a:t>)</a:t>
            </a:r>
            <a:r>
              <a:rPr lang="en-US" sz="2600" dirty="0" smtClean="0"/>
              <a:t>, </a:t>
            </a:r>
            <a:r>
              <a:rPr lang="en-US" sz="2600" dirty="0"/>
              <a:t>i</a:t>
            </a:r>
            <a:r>
              <a:rPr lang="en-US" sz="2600" dirty="0" smtClean="0"/>
              <a:t>ntervene </a:t>
            </a:r>
            <a:r>
              <a:rPr lang="en-US" sz="2600" dirty="0"/>
              <a:t>to address hopelessness and </a:t>
            </a:r>
            <a:r>
              <a:rPr lang="en-US" sz="2600" dirty="0" smtClean="0"/>
              <a:t>self-</a:t>
            </a:r>
            <a:r>
              <a:rPr lang="en-US" sz="2600" dirty="0" err="1" smtClean="0"/>
              <a:t>stigmatisation</a:t>
            </a:r>
            <a:r>
              <a:rPr lang="en-US" sz="2600" dirty="0" smtClean="0"/>
              <a:t>.</a:t>
            </a:r>
            <a:endParaRPr lang="en-US" sz="2600" dirty="0"/>
          </a:p>
          <a:p>
            <a:pPr lvl="1">
              <a:spcAft>
                <a:spcPts val="0"/>
              </a:spcAft>
            </a:pPr>
            <a:endParaRPr lang="en-US" sz="2600" dirty="0" smtClean="0"/>
          </a:p>
          <a:p>
            <a:pPr lvl="1"/>
            <a:r>
              <a:rPr lang="en-US" sz="2600" b="1" dirty="0" smtClean="0"/>
              <a:t>Flashpoints </a:t>
            </a:r>
            <a:endParaRPr lang="en-US" sz="2600" dirty="0" smtClean="0"/>
          </a:p>
          <a:p>
            <a:pPr lvl="1">
              <a:spcBef>
                <a:spcPts val="800"/>
              </a:spcBef>
            </a:pPr>
            <a:r>
              <a:rPr lang="en-US" sz="2600" dirty="0"/>
              <a:t>Compulsory </a:t>
            </a:r>
            <a:r>
              <a:rPr lang="en-US" sz="2600" dirty="0" smtClean="0"/>
              <a:t>detention, admission, appeal refusal, </a:t>
            </a:r>
            <a:r>
              <a:rPr lang="en-US" sz="2600" dirty="0"/>
              <a:t>c</a:t>
            </a:r>
            <a:r>
              <a:rPr lang="en-US" sz="2600" dirty="0" smtClean="0"/>
              <a:t>omplaint denied, </a:t>
            </a:r>
            <a:r>
              <a:rPr lang="en-US" sz="2600" dirty="0"/>
              <a:t>e</a:t>
            </a:r>
            <a:r>
              <a:rPr lang="en-US" sz="2600" dirty="0" smtClean="0"/>
              <a:t>nforced treatment and exit refusal</a:t>
            </a:r>
            <a:r>
              <a:rPr lang="en-US" dirty="0" smtClean="0"/>
              <a:t> </a:t>
            </a:r>
          </a:p>
          <a:p>
            <a:endParaRPr lang="en-US" dirty="0" smtClean="0"/>
          </a:p>
          <a:p>
            <a:endParaRPr lang="en-US" dirty="0" smtClean="0"/>
          </a:p>
          <a:p>
            <a:endParaRPr lang="en-US" dirty="0"/>
          </a:p>
        </p:txBody>
      </p:sp>
      <p:pic>
        <p:nvPicPr>
          <p:cNvPr id="10242"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224689" y="-180751"/>
            <a:ext cx="1908989" cy="18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0141140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Hexagon 10"/>
          <p:cNvSpPr/>
          <p:nvPr/>
        </p:nvSpPr>
        <p:spPr>
          <a:xfrm>
            <a:off x="1750534" y="1665027"/>
            <a:ext cx="5585100" cy="4735774"/>
          </a:xfrm>
          <a:prstGeom prst="hexagon">
            <a:avLst>
              <a:gd name="adj" fmla="val 28859"/>
              <a:gd name="vf" fmla="val 115470"/>
            </a:avLst>
          </a:prstGeom>
          <a:solidFill>
            <a:schemeClr val="bg1"/>
          </a:solidFill>
          <a:ln>
            <a:solidFill>
              <a:srgbClr val="21278D"/>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0" fontAlgn="base" hangingPunct="0">
              <a:spcBef>
                <a:spcPct val="0"/>
              </a:spcBef>
              <a:spcAft>
                <a:spcPct val="0"/>
              </a:spcAft>
            </a:pPr>
            <a:endParaRPr lang="en-AU">
              <a:solidFill>
                <a:prstClr val="white"/>
              </a:solidFill>
            </a:endParaRPr>
          </a:p>
        </p:txBody>
      </p:sp>
      <p:sp>
        <p:nvSpPr>
          <p:cNvPr id="3" name="Title 2"/>
          <p:cNvSpPr>
            <a:spLocks noGrp="1"/>
          </p:cNvSpPr>
          <p:nvPr>
            <p:ph type="title"/>
          </p:nvPr>
        </p:nvSpPr>
        <p:spPr/>
        <p:txBody>
          <a:bodyPr/>
          <a:lstStyle/>
          <a:p>
            <a:pPr algn="ctr">
              <a:defRPr/>
            </a:pPr>
            <a:r>
              <a:rPr lang="en-AU" sz="2400" b="1" dirty="0" smtClean="0">
                <a:solidFill>
                  <a:srgbClr val="51BD89"/>
                </a:solidFill>
              </a:rPr>
              <a:t>Task: Pin the intervention on                                           the Safewards model</a:t>
            </a:r>
            <a:endParaRPr lang="en-AU" sz="2400" b="1" dirty="0">
              <a:solidFill>
                <a:srgbClr val="51BD89"/>
              </a:solidFill>
            </a:endParaRPr>
          </a:p>
        </p:txBody>
      </p:sp>
      <p:pic>
        <p:nvPicPr>
          <p:cNvPr id="1229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6747" y="1857282"/>
            <a:ext cx="5018752" cy="43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8021" y="5673570"/>
            <a:ext cx="953008" cy="1018439"/>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4525" y="2900100"/>
            <a:ext cx="1255267" cy="836845"/>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9117" y="1557281"/>
            <a:ext cx="1195200" cy="1134897"/>
          </a:xfrm>
          <a:prstGeom prst="rect">
            <a:avLst/>
          </a:prstGeom>
        </p:spPr>
      </p:pic>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967421" y="2525607"/>
            <a:ext cx="1300601" cy="864242"/>
          </a:xfrm>
          <a:prstGeom prst="rect">
            <a:avLst/>
          </a:prstGeom>
        </p:spPr>
      </p:pic>
      <p:pic>
        <p:nvPicPr>
          <p:cNvPr id="9" name="Picture 8"/>
          <p:cNvPicPr>
            <a:picLocks noChangeAspect="1"/>
          </p:cNvPicPr>
          <p:nvPr/>
        </p:nvPicPr>
        <p:blipFill>
          <a:blip r:embed="rId8"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7572672" y="1557281"/>
            <a:ext cx="1327128" cy="852771"/>
          </a:xfrm>
          <a:prstGeom prst="rect">
            <a:avLst/>
          </a:prstGeom>
        </p:spPr>
      </p:pic>
      <p:pic>
        <p:nvPicPr>
          <p:cNvPr id="10" name="Picture 9"/>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148021" y="3872270"/>
            <a:ext cx="1195200" cy="1166961"/>
          </a:xfrm>
          <a:prstGeom prst="rect">
            <a:avLst/>
          </a:prstGeom>
        </p:spPr>
      </p:pic>
      <p:sp>
        <p:nvSpPr>
          <p:cNvPr id="12" name="TextBox 11"/>
          <p:cNvSpPr txBox="1"/>
          <p:nvPr/>
        </p:nvSpPr>
        <p:spPr>
          <a:xfrm>
            <a:off x="269117" y="2318962"/>
            <a:ext cx="1062142" cy="400110"/>
          </a:xfrm>
          <a:prstGeom prst="rect">
            <a:avLst/>
          </a:prstGeom>
          <a:noFill/>
        </p:spPr>
        <p:txBody>
          <a:bodyPr wrap="square" rtlCol="0">
            <a:spAutoFit/>
          </a:bodyPr>
          <a:lstStyle/>
          <a:p>
            <a:pPr defTabSz="457200" eaLnBrk="0" fontAlgn="base" hangingPunct="0">
              <a:spcBef>
                <a:spcPct val="0"/>
              </a:spcBef>
              <a:spcAft>
                <a:spcPct val="0"/>
              </a:spcAft>
            </a:pPr>
            <a:r>
              <a:rPr lang="en-AU" sz="2000" b="1" dirty="0">
                <a:solidFill>
                  <a:srgbClr val="21278D"/>
                </a:solidFill>
                <a:latin typeface="Calibri" pitchFamily="34" charset="0"/>
                <a:ea typeface="ＭＳ Ｐゴシック" pitchFamily="34" charset="-128"/>
              </a:rPr>
              <a:t>MHM</a:t>
            </a:r>
            <a:endParaRPr lang="en-AU" sz="2000" b="1" dirty="0">
              <a:solidFill>
                <a:srgbClr val="21278D"/>
              </a:solidFill>
              <a:latin typeface="Calibri" pitchFamily="34" charset="0"/>
              <a:ea typeface="ＭＳ Ｐゴシック" pitchFamily="34" charset="-128"/>
            </a:endParaRPr>
          </a:p>
        </p:txBody>
      </p:sp>
      <p:sp>
        <p:nvSpPr>
          <p:cNvPr id="15" name="TextBox 14"/>
          <p:cNvSpPr txBox="1"/>
          <p:nvPr/>
        </p:nvSpPr>
        <p:spPr>
          <a:xfrm>
            <a:off x="840516" y="2898391"/>
            <a:ext cx="1062142" cy="400110"/>
          </a:xfrm>
          <a:prstGeom prst="rect">
            <a:avLst/>
          </a:prstGeom>
          <a:noFill/>
        </p:spPr>
        <p:txBody>
          <a:bodyPr wrap="square" rtlCol="0">
            <a:spAutoFit/>
          </a:bodyPr>
          <a:lstStyle/>
          <a:p>
            <a:pPr algn="r" defTabSz="457200" eaLnBrk="0" fontAlgn="base" hangingPunct="0">
              <a:spcBef>
                <a:spcPct val="0"/>
              </a:spcBef>
              <a:spcAft>
                <a:spcPct val="0"/>
              </a:spcAft>
            </a:pPr>
            <a:r>
              <a:rPr lang="en-AU" sz="2000" b="1" dirty="0">
                <a:solidFill>
                  <a:srgbClr val="21278D"/>
                </a:solidFill>
                <a:latin typeface="Calibri" pitchFamily="34" charset="0"/>
                <a:ea typeface="ＭＳ Ｐゴシック" pitchFamily="34" charset="-128"/>
              </a:rPr>
              <a:t>KEO</a:t>
            </a:r>
            <a:endParaRPr lang="en-AU" sz="2000" b="1" dirty="0">
              <a:solidFill>
                <a:srgbClr val="21278D"/>
              </a:solidFill>
              <a:latin typeface="Calibri" pitchFamily="34" charset="0"/>
              <a:ea typeface="ＭＳ Ｐゴシック" pitchFamily="34" charset="-128"/>
            </a:endParaRPr>
          </a:p>
        </p:txBody>
      </p:sp>
      <p:sp>
        <p:nvSpPr>
          <p:cNvPr id="16" name="TextBox 15"/>
          <p:cNvSpPr txBox="1"/>
          <p:nvPr/>
        </p:nvSpPr>
        <p:spPr>
          <a:xfrm>
            <a:off x="190016" y="3996056"/>
            <a:ext cx="1062142" cy="400110"/>
          </a:xfrm>
          <a:prstGeom prst="rect">
            <a:avLst/>
          </a:prstGeom>
          <a:noFill/>
        </p:spPr>
        <p:txBody>
          <a:bodyPr wrap="square" rtlCol="0">
            <a:spAutoFit/>
          </a:bodyPr>
          <a:lstStyle/>
          <a:p>
            <a:pPr defTabSz="457200" eaLnBrk="0" fontAlgn="base" hangingPunct="0">
              <a:spcBef>
                <a:spcPct val="0"/>
              </a:spcBef>
              <a:spcAft>
                <a:spcPct val="0"/>
              </a:spcAft>
            </a:pPr>
            <a:r>
              <a:rPr lang="en-AU" sz="2000" b="1" dirty="0">
                <a:solidFill>
                  <a:srgbClr val="21278D"/>
                </a:solidFill>
                <a:latin typeface="Calibri" pitchFamily="34" charset="0"/>
                <a:ea typeface="ＭＳ Ｐゴシック" pitchFamily="34" charset="-128"/>
              </a:rPr>
              <a:t>PW</a:t>
            </a:r>
            <a:endParaRPr lang="en-AU" sz="2000" b="1" dirty="0">
              <a:solidFill>
                <a:srgbClr val="21278D"/>
              </a:solidFill>
              <a:latin typeface="Calibri" pitchFamily="34" charset="0"/>
              <a:ea typeface="ＭＳ Ｐゴシック" pitchFamily="34" charset="-128"/>
            </a:endParaRPr>
          </a:p>
        </p:txBody>
      </p:sp>
      <p:sp>
        <p:nvSpPr>
          <p:cNvPr id="17" name="TextBox 16"/>
          <p:cNvSpPr txBox="1"/>
          <p:nvPr/>
        </p:nvSpPr>
        <p:spPr>
          <a:xfrm>
            <a:off x="38887" y="6272275"/>
            <a:ext cx="1062142" cy="400110"/>
          </a:xfrm>
          <a:prstGeom prst="rect">
            <a:avLst/>
          </a:prstGeom>
          <a:noFill/>
        </p:spPr>
        <p:txBody>
          <a:bodyPr wrap="square" rtlCol="0">
            <a:spAutoFit/>
          </a:bodyPr>
          <a:lstStyle/>
          <a:p>
            <a:pPr algn="r" defTabSz="457200" eaLnBrk="0" fontAlgn="base" hangingPunct="0">
              <a:spcBef>
                <a:spcPct val="0"/>
              </a:spcBef>
              <a:spcAft>
                <a:spcPct val="0"/>
              </a:spcAft>
            </a:pPr>
            <a:r>
              <a:rPr lang="en-AU" sz="2000" b="1" dirty="0">
                <a:solidFill>
                  <a:srgbClr val="21278D"/>
                </a:solidFill>
                <a:latin typeface="Calibri" pitchFamily="34" charset="0"/>
                <a:ea typeface="ＭＳ Ｐゴシック" pitchFamily="34" charset="-128"/>
              </a:rPr>
              <a:t>CME</a:t>
            </a:r>
            <a:endParaRPr lang="en-AU" sz="2000" b="1" dirty="0">
              <a:solidFill>
                <a:srgbClr val="21278D"/>
              </a:solidFill>
              <a:latin typeface="Calibri" pitchFamily="34" charset="0"/>
              <a:ea typeface="ＭＳ Ｐゴシック" pitchFamily="34" charset="-128"/>
            </a:endParaRPr>
          </a:p>
        </p:txBody>
      </p:sp>
      <p:sp>
        <p:nvSpPr>
          <p:cNvPr id="18" name="TextBox 17"/>
          <p:cNvSpPr txBox="1"/>
          <p:nvPr/>
        </p:nvSpPr>
        <p:spPr>
          <a:xfrm>
            <a:off x="7839492" y="2009942"/>
            <a:ext cx="1062142" cy="400110"/>
          </a:xfrm>
          <a:prstGeom prst="rect">
            <a:avLst/>
          </a:prstGeom>
          <a:noFill/>
        </p:spPr>
        <p:txBody>
          <a:bodyPr wrap="square" rtlCol="0">
            <a:spAutoFit/>
          </a:bodyPr>
          <a:lstStyle/>
          <a:p>
            <a:pPr algn="r" defTabSz="457200" eaLnBrk="0" fontAlgn="base" hangingPunct="0">
              <a:spcBef>
                <a:spcPct val="0"/>
              </a:spcBef>
              <a:spcAft>
                <a:spcPct val="0"/>
              </a:spcAft>
            </a:pPr>
            <a:r>
              <a:rPr lang="en-AU" sz="2000" b="1" dirty="0">
                <a:solidFill>
                  <a:srgbClr val="21278D"/>
                </a:solidFill>
                <a:latin typeface="Calibri" pitchFamily="34" charset="0"/>
                <a:ea typeface="ＭＳ Ｐゴシック" pitchFamily="34" charset="-128"/>
              </a:rPr>
              <a:t>SW</a:t>
            </a:r>
            <a:endParaRPr lang="en-AU" sz="2000" b="1" dirty="0">
              <a:solidFill>
                <a:srgbClr val="21278D"/>
              </a:solidFill>
              <a:latin typeface="Calibri" pitchFamily="34" charset="0"/>
              <a:ea typeface="ＭＳ Ｐゴシック" pitchFamily="34" charset="-128"/>
            </a:endParaRPr>
          </a:p>
        </p:txBody>
      </p:sp>
      <p:grpSp>
        <p:nvGrpSpPr>
          <p:cNvPr id="14" name="Group 13"/>
          <p:cNvGrpSpPr/>
          <p:nvPr/>
        </p:nvGrpSpPr>
        <p:grpSpPr>
          <a:xfrm>
            <a:off x="7866448" y="4779831"/>
            <a:ext cx="1136316" cy="1512068"/>
            <a:chOff x="7425871" y="2907330"/>
            <a:chExt cx="1473929" cy="1661656"/>
          </a:xfrm>
        </p:grpSpPr>
        <p:sp>
          <p:nvSpPr>
            <p:cNvPr id="13" name="Rectangle 12"/>
            <p:cNvSpPr/>
            <p:nvPr/>
          </p:nvSpPr>
          <p:spPr>
            <a:xfrm>
              <a:off x="7475001" y="2907330"/>
              <a:ext cx="1395752" cy="1661656"/>
            </a:xfrm>
            <a:prstGeom prst="rect">
              <a:avLst/>
            </a:prstGeom>
            <a:solidFill>
              <a:schemeClr val="bg1"/>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0" fontAlgn="base" hangingPunct="0">
                <a:spcBef>
                  <a:spcPct val="0"/>
                </a:spcBef>
                <a:spcAft>
                  <a:spcPct val="0"/>
                </a:spcAft>
              </a:pPr>
              <a:endParaRPr lang="en-AU">
                <a:solidFill>
                  <a:prstClr val="white"/>
                </a:solidFill>
              </a:endParaRPr>
            </a:p>
          </p:txBody>
        </p:sp>
        <p:pic>
          <p:nvPicPr>
            <p:cNvPr id="2" name="Picture 1"/>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7425871" y="3067794"/>
              <a:ext cx="1279034" cy="1501192"/>
            </a:xfrm>
            <a:prstGeom prst="rect">
              <a:avLst/>
            </a:prstGeom>
          </p:spPr>
        </p:pic>
        <p:sp>
          <p:nvSpPr>
            <p:cNvPr id="19" name="TextBox 18"/>
            <p:cNvSpPr txBox="1"/>
            <p:nvPr/>
          </p:nvSpPr>
          <p:spPr>
            <a:xfrm>
              <a:off x="7837658" y="2940442"/>
              <a:ext cx="1062142" cy="400110"/>
            </a:xfrm>
            <a:prstGeom prst="rect">
              <a:avLst/>
            </a:prstGeom>
            <a:noFill/>
          </p:spPr>
          <p:txBody>
            <a:bodyPr wrap="square" rtlCol="0">
              <a:spAutoFit/>
            </a:bodyPr>
            <a:lstStyle/>
            <a:p>
              <a:pPr algn="r" defTabSz="457200" eaLnBrk="0" fontAlgn="base" hangingPunct="0">
                <a:spcBef>
                  <a:spcPct val="0"/>
                </a:spcBef>
                <a:spcAft>
                  <a:spcPct val="0"/>
                </a:spcAft>
              </a:pPr>
              <a:r>
                <a:rPr lang="en-AU" sz="2000" b="1" dirty="0">
                  <a:solidFill>
                    <a:srgbClr val="21278D"/>
                  </a:solidFill>
                  <a:latin typeface="Calibri" pitchFamily="34" charset="0"/>
                  <a:ea typeface="ＭＳ Ｐゴシック" pitchFamily="34" charset="-128"/>
                </a:rPr>
                <a:t>BNM</a:t>
              </a:r>
              <a:endParaRPr lang="en-AU" sz="2000" b="1" dirty="0">
                <a:solidFill>
                  <a:srgbClr val="21278D"/>
                </a:solidFill>
                <a:latin typeface="Calibri" pitchFamily="34" charset="0"/>
                <a:ea typeface="ＭＳ Ｐゴシック" pitchFamily="34" charset="-128"/>
              </a:endParaRPr>
            </a:p>
          </p:txBody>
        </p:sp>
      </p:grpSp>
      <p:sp>
        <p:nvSpPr>
          <p:cNvPr id="20" name="TextBox 19"/>
          <p:cNvSpPr txBox="1"/>
          <p:nvPr/>
        </p:nvSpPr>
        <p:spPr>
          <a:xfrm>
            <a:off x="7396869" y="2989739"/>
            <a:ext cx="1062142" cy="400110"/>
          </a:xfrm>
          <a:prstGeom prst="rect">
            <a:avLst/>
          </a:prstGeom>
          <a:noFill/>
        </p:spPr>
        <p:txBody>
          <a:bodyPr wrap="square" rtlCol="0">
            <a:spAutoFit/>
          </a:bodyPr>
          <a:lstStyle/>
          <a:p>
            <a:pPr defTabSz="457200" eaLnBrk="0" fontAlgn="base" hangingPunct="0">
              <a:spcBef>
                <a:spcPct val="0"/>
              </a:spcBef>
              <a:spcAft>
                <a:spcPct val="0"/>
              </a:spcAft>
            </a:pPr>
            <a:r>
              <a:rPr lang="en-AU" sz="2000" b="1" dirty="0">
                <a:solidFill>
                  <a:prstClr val="white"/>
                </a:solidFill>
                <a:latin typeface="Calibri" pitchFamily="34" charset="0"/>
                <a:ea typeface="ＭＳ Ｐゴシック" pitchFamily="34" charset="-128"/>
              </a:rPr>
              <a:t>R</a:t>
            </a:r>
            <a:endParaRPr lang="en-AU" sz="2000" b="1" dirty="0">
              <a:solidFill>
                <a:prstClr val="white"/>
              </a:solidFill>
              <a:latin typeface="Calibri" pitchFamily="34" charset="0"/>
              <a:ea typeface="ＭＳ Ｐゴシック" pitchFamily="34" charset="-128"/>
            </a:endParaRPr>
          </a:p>
        </p:txBody>
      </p:sp>
      <p:pic>
        <p:nvPicPr>
          <p:cNvPr id="21" name="Picture 20"/>
          <p:cNvPicPr>
            <a:picLocks noChangeAspect="1"/>
          </p:cNvPicPr>
          <p:nvPr/>
        </p:nvPicPr>
        <p:blipFill rotWithShape="1">
          <a:blip r:embed="rId11" cstate="print">
            <a:extLst>
              <a:ext uri="{BEBA8EAE-BF5A-486C-A8C5-ECC9F3942E4B}">
                <a14:imgProps xmlns:a14="http://schemas.microsoft.com/office/drawing/2010/main">
                  <a14:imgLayer r:embed="rId12">
                    <a14:imgEffect>
                      <a14:brightnessContrast bright="20000"/>
                    </a14:imgEffect>
                  </a14:imgLayer>
                </a14:imgProps>
              </a:ext>
              <a:ext uri="{28A0092B-C50C-407E-A947-70E740481C1C}">
                <a14:useLocalDpi xmlns:a14="http://schemas.microsoft.com/office/drawing/2010/main" val="0"/>
              </a:ext>
            </a:extLst>
          </a:blip>
          <a:srcRect/>
          <a:stretch/>
        </p:blipFill>
        <p:spPr>
          <a:xfrm>
            <a:off x="6383675" y="5847301"/>
            <a:ext cx="1403648" cy="864550"/>
          </a:xfrm>
          <a:prstGeom prst="rect">
            <a:avLst/>
          </a:prstGeom>
        </p:spPr>
      </p:pic>
      <p:sp>
        <p:nvSpPr>
          <p:cNvPr id="22" name="TextBox 21"/>
          <p:cNvSpPr txBox="1"/>
          <p:nvPr/>
        </p:nvSpPr>
        <p:spPr>
          <a:xfrm>
            <a:off x="6383675" y="6291899"/>
            <a:ext cx="1062142" cy="400110"/>
          </a:xfrm>
          <a:prstGeom prst="rect">
            <a:avLst/>
          </a:prstGeom>
          <a:noFill/>
        </p:spPr>
        <p:txBody>
          <a:bodyPr wrap="square" rtlCol="0">
            <a:spAutoFit/>
          </a:bodyPr>
          <a:lstStyle/>
          <a:p>
            <a:pPr defTabSz="457200" eaLnBrk="0" fontAlgn="base" hangingPunct="0">
              <a:spcBef>
                <a:spcPct val="0"/>
              </a:spcBef>
              <a:spcAft>
                <a:spcPct val="0"/>
              </a:spcAft>
            </a:pPr>
            <a:r>
              <a:rPr lang="en-AU" sz="2000" b="1" dirty="0" smtClean="0">
                <a:solidFill>
                  <a:srgbClr val="21278D"/>
                </a:solidFill>
                <a:latin typeface="Calibri" pitchFamily="34" charset="0"/>
                <a:ea typeface="ＭＳ Ｐゴシック" pitchFamily="34" charset="-128"/>
              </a:rPr>
              <a:t>CDM</a:t>
            </a:r>
            <a:endParaRPr lang="en-AU" sz="2000" b="1" dirty="0">
              <a:solidFill>
                <a:srgbClr val="21278D"/>
              </a:solidFill>
              <a:latin typeface="Calibri" pitchFamily="34" charset="0"/>
              <a:ea typeface="ＭＳ Ｐゴシック" pitchFamily="34" charset="-128"/>
            </a:endParaRPr>
          </a:p>
        </p:txBody>
      </p:sp>
      <p:pic>
        <p:nvPicPr>
          <p:cNvPr id="23" name="Picture 22"/>
          <p:cNvPicPr>
            <a:picLocks noChangeAspect="1"/>
          </p:cNvPicPr>
          <p:nvPr/>
        </p:nvPicPr>
        <p:blipFill rotWithShape="1">
          <a:blip r:embed="rId13" cstate="print">
            <a:extLst>
              <a:ext uri="{28A0092B-C50C-407E-A947-70E740481C1C}">
                <a14:useLocalDpi xmlns:a14="http://schemas.microsoft.com/office/drawing/2010/main" val="0"/>
              </a:ext>
            </a:extLst>
          </a:blip>
          <a:srcRect/>
          <a:stretch/>
        </p:blipFill>
        <p:spPr>
          <a:xfrm>
            <a:off x="1134523" y="5199609"/>
            <a:ext cx="1222155" cy="1190746"/>
          </a:xfrm>
          <a:prstGeom prst="rect">
            <a:avLst/>
          </a:prstGeom>
        </p:spPr>
      </p:pic>
      <p:sp>
        <p:nvSpPr>
          <p:cNvPr id="24" name="TextBox 23"/>
          <p:cNvSpPr txBox="1"/>
          <p:nvPr/>
        </p:nvSpPr>
        <p:spPr>
          <a:xfrm>
            <a:off x="1314894" y="5982734"/>
            <a:ext cx="1062142" cy="400110"/>
          </a:xfrm>
          <a:prstGeom prst="rect">
            <a:avLst/>
          </a:prstGeom>
          <a:noFill/>
        </p:spPr>
        <p:txBody>
          <a:bodyPr wrap="square" rtlCol="0">
            <a:spAutoFit/>
          </a:bodyPr>
          <a:lstStyle/>
          <a:p>
            <a:pPr algn="r" defTabSz="457200" eaLnBrk="0" fontAlgn="base" hangingPunct="0">
              <a:spcBef>
                <a:spcPct val="0"/>
              </a:spcBef>
              <a:spcAft>
                <a:spcPct val="0"/>
              </a:spcAft>
            </a:pPr>
            <a:r>
              <a:rPr lang="en-AU" sz="2000" b="1" dirty="0" smtClean="0">
                <a:solidFill>
                  <a:prstClr val="white"/>
                </a:solidFill>
                <a:latin typeface="Calibri" pitchFamily="34" charset="0"/>
                <a:ea typeface="ＭＳ Ｐゴシック" pitchFamily="34" charset="-128"/>
              </a:rPr>
              <a:t>TD</a:t>
            </a:r>
            <a:endParaRPr lang="en-AU" sz="2000" b="1" dirty="0">
              <a:solidFill>
                <a:prstClr val="white"/>
              </a:solidFill>
              <a:latin typeface="Calibri" pitchFamily="34" charset="0"/>
              <a:ea typeface="ＭＳ Ｐゴシック" pitchFamily="34" charset="-128"/>
            </a:endParaRPr>
          </a:p>
        </p:txBody>
      </p:sp>
      <p:pic>
        <p:nvPicPr>
          <p:cNvPr id="25" name="Picture 24"/>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335634" y="3535685"/>
            <a:ext cx="1244146" cy="1244146"/>
          </a:xfrm>
          <a:prstGeom prst="rect">
            <a:avLst/>
          </a:prstGeom>
          <a:effectLst>
            <a:outerShdw blurRad="50800" dist="38100" dir="5400000" algn="t" rotWithShape="0">
              <a:prstClr val="black">
                <a:alpha val="40000"/>
              </a:prstClr>
            </a:outerShdw>
          </a:effectLst>
        </p:spPr>
      </p:pic>
      <p:sp>
        <p:nvSpPr>
          <p:cNvPr id="26" name="TextBox 25"/>
          <p:cNvSpPr txBox="1"/>
          <p:nvPr/>
        </p:nvSpPr>
        <p:spPr>
          <a:xfrm>
            <a:off x="7752277" y="4270048"/>
            <a:ext cx="818851" cy="400110"/>
          </a:xfrm>
          <a:prstGeom prst="rect">
            <a:avLst/>
          </a:prstGeom>
          <a:noFill/>
        </p:spPr>
        <p:txBody>
          <a:bodyPr wrap="square" rtlCol="0">
            <a:spAutoFit/>
          </a:bodyPr>
          <a:lstStyle/>
          <a:p>
            <a:pPr algn="r" defTabSz="457200" eaLnBrk="0" fontAlgn="base" hangingPunct="0">
              <a:spcBef>
                <a:spcPct val="0"/>
              </a:spcBef>
              <a:spcAft>
                <a:spcPct val="0"/>
              </a:spcAft>
            </a:pPr>
            <a:r>
              <a:rPr lang="en-AU" sz="2000" b="1" dirty="0">
                <a:solidFill>
                  <a:srgbClr val="21278D"/>
                </a:solidFill>
                <a:latin typeface="Calibri" pitchFamily="34" charset="0"/>
                <a:ea typeface="ＭＳ Ｐゴシック" pitchFamily="34" charset="-128"/>
              </a:rPr>
              <a:t>D</a:t>
            </a:r>
            <a:r>
              <a:rPr lang="en-AU" sz="2000" b="1" dirty="0" smtClean="0">
                <a:solidFill>
                  <a:srgbClr val="21278D"/>
                </a:solidFill>
                <a:latin typeface="Calibri" pitchFamily="34" charset="0"/>
                <a:ea typeface="ＭＳ Ｐゴシック" pitchFamily="34" charset="-128"/>
              </a:rPr>
              <a:t>M</a:t>
            </a:r>
            <a:endParaRPr lang="en-AU" sz="2000" b="1" dirty="0">
              <a:solidFill>
                <a:srgbClr val="21278D"/>
              </a:solidFill>
              <a:latin typeface="Calibri" pitchFamily="34" charset="0"/>
              <a:ea typeface="ＭＳ Ｐゴシック" pitchFamily="34" charset="-128"/>
            </a:endParaRPr>
          </a:p>
        </p:txBody>
      </p:sp>
    </p:spTree>
    <p:extLst>
      <p:ext uri="{BB962C8B-B14F-4D97-AF65-F5344CB8AC3E}">
        <p14:creationId xmlns:p14="http://schemas.microsoft.com/office/powerpoint/2010/main" val="277487056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2864"/>
            <a:ext cx="7708900" cy="684784"/>
          </a:xfrm>
        </p:spPr>
        <p:txBody>
          <a:bodyPr>
            <a:normAutofit/>
          </a:bodyPr>
          <a:lstStyle/>
          <a:p>
            <a:pPr algn="ctr"/>
            <a:r>
              <a:rPr lang="en-US" b="1" dirty="0"/>
              <a:t>What </a:t>
            </a:r>
            <a:r>
              <a:rPr lang="en-US" b="1" dirty="0" smtClean="0"/>
              <a:t>this </a:t>
            </a:r>
            <a:r>
              <a:rPr lang="en-US" b="1" dirty="0"/>
              <a:t>model adds to practice</a:t>
            </a:r>
          </a:p>
        </p:txBody>
      </p:sp>
      <p:sp>
        <p:nvSpPr>
          <p:cNvPr id="3" name="Content Placeholder 2"/>
          <p:cNvSpPr>
            <a:spLocks noGrp="1"/>
          </p:cNvSpPr>
          <p:nvPr>
            <p:ph idx="1"/>
          </p:nvPr>
        </p:nvSpPr>
        <p:spPr>
          <a:xfrm>
            <a:off x="457199" y="1726239"/>
            <a:ext cx="8229600" cy="2822722"/>
          </a:xfrm>
        </p:spPr>
        <p:txBody>
          <a:bodyPr>
            <a:normAutofit/>
          </a:bodyPr>
          <a:lstStyle/>
          <a:p>
            <a:pPr marL="342900" lvl="1" indent="-342900">
              <a:lnSpc>
                <a:spcPct val="80000"/>
              </a:lnSpc>
              <a:spcBef>
                <a:spcPts val="1000"/>
              </a:spcBef>
              <a:spcAft>
                <a:spcPts val="1000"/>
              </a:spcAft>
              <a:buFont typeface="Arial" panose="020B0604020202020204" pitchFamily="34" charset="0"/>
              <a:buChar char="•"/>
            </a:pPr>
            <a:r>
              <a:rPr lang="en-US" dirty="0"/>
              <a:t>Includes patient-patient interaction</a:t>
            </a:r>
          </a:p>
          <a:p>
            <a:pPr marL="342900" lvl="1" indent="-342900">
              <a:lnSpc>
                <a:spcPct val="80000"/>
              </a:lnSpc>
              <a:spcBef>
                <a:spcPts val="1000"/>
              </a:spcBef>
              <a:spcAft>
                <a:spcPts val="1000"/>
              </a:spcAft>
              <a:buFont typeface="Arial" panose="020B0604020202020204" pitchFamily="34" charset="0"/>
              <a:buChar char="•"/>
            </a:pPr>
            <a:r>
              <a:rPr lang="en-US" dirty="0"/>
              <a:t>Identifies </a:t>
            </a:r>
            <a:r>
              <a:rPr lang="en-US" dirty="0" smtClean="0"/>
              <a:t>that staff response </a:t>
            </a:r>
            <a:r>
              <a:rPr lang="en-US" dirty="0"/>
              <a:t>to patient </a:t>
            </a:r>
            <a:r>
              <a:rPr lang="en-US" dirty="0" smtClean="0"/>
              <a:t>characteristics can have </a:t>
            </a:r>
            <a:r>
              <a:rPr lang="en-US" dirty="0"/>
              <a:t>an impact</a:t>
            </a:r>
          </a:p>
          <a:p>
            <a:pPr marL="342900" lvl="1" indent="-342900">
              <a:lnSpc>
                <a:spcPct val="80000"/>
              </a:lnSpc>
              <a:spcBef>
                <a:spcPts val="1000"/>
              </a:spcBef>
              <a:spcAft>
                <a:spcPts val="1000"/>
              </a:spcAft>
              <a:buFont typeface="Arial" panose="020B0604020202020204" pitchFamily="34" charset="0"/>
              <a:buChar char="•"/>
            </a:pPr>
            <a:r>
              <a:rPr lang="en-US" dirty="0"/>
              <a:t>Acknowledges </a:t>
            </a:r>
            <a:r>
              <a:rPr lang="en-US" dirty="0" smtClean="0"/>
              <a:t>the regulatory framework </a:t>
            </a:r>
            <a:r>
              <a:rPr lang="en-US" dirty="0"/>
              <a:t>and that </a:t>
            </a:r>
            <a:r>
              <a:rPr lang="en-US" dirty="0" smtClean="0"/>
              <a:t>action </a:t>
            </a:r>
            <a:r>
              <a:rPr lang="en-US" dirty="0"/>
              <a:t>can be taken at higher policy levels</a:t>
            </a:r>
          </a:p>
          <a:p>
            <a:pPr marL="342900" lvl="1" indent="-342900">
              <a:lnSpc>
                <a:spcPct val="80000"/>
              </a:lnSpc>
              <a:spcBef>
                <a:spcPts val="1000"/>
              </a:spcBef>
              <a:spcAft>
                <a:spcPts val="1000"/>
              </a:spcAft>
              <a:buFont typeface="Arial" panose="020B0604020202020204" pitchFamily="34" charset="0"/>
              <a:buChar char="•"/>
            </a:pPr>
            <a:r>
              <a:rPr lang="en-US" dirty="0"/>
              <a:t>Incorporates influences from outside hospital</a:t>
            </a:r>
          </a:p>
          <a:p>
            <a:pPr marL="0" indent="0">
              <a:buNone/>
            </a:pPr>
            <a:endParaRPr lang="en-US" dirty="0" smtClean="0"/>
          </a:p>
          <a:p>
            <a:pPr marL="0" indent="0">
              <a:buNone/>
            </a:pPr>
            <a:endParaRPr lang="en-US" dirty="0" smtClean="0"/>
          </a:p>
          <a:p>
            <a:pPr marL="0" indent="0">
              <a:buNone/>
            </a:pPr>
            <a:endParaRPr lang="en-US" dirty="0" smtClean="0"/>
          </a:p>
          <a:p>
            <a:pPr marL="0" indent="0">
              <a:buNone/>
            </a:pPr>
            <a:endParaRPr lang="en-US" dirty="0"/>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33264" y="4291719"/>
            <a:ext cx="2736593" cy="24959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434191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2800" b="1" dirty="0"/>
              <a:t>Key </a:t>
            </a:r>
            <a:r>
              <a:rPr lang="en-US" sz="2800" b="1" dirty="0" smtClean="0"/>
              <a:t>aims </a:t>
            </a:r>
            <a:r>
              <a:rPr lang="en-US" sz="2800" b="1" dirty="0"/>
              <a:t>of the </a:t>
            </a:r>
            <a:r>
              <a:rPr lang="en-US" sz="2800" b="1" dirty="0" err="1"/>
              <a:t>Safewards</a:t>
            </a:r>
            <a:r>
              <a:rPr lang="en-US" sz="2800" b="1" dirty="0"/>
              <a:t> </a:t>
            </a:r>
            <a:r>
              <a:rPr lang="en-US" sz="2800" b="1" dirty="0" smtClean="0"/>
              <a:t>model</a:t>
            </a:r>
            <a:endParaRPr lang="en-US" sz="2800" b="1" dirty="0"/>
          </a:p>
        </p:txBody>
      </p:sp>
      <p:sp>
        <p:nvSpPr>
          <p:cNvPr id="6" name="Rectangle 5"/>
          <p:cNvSpPr/>
          <p:nvPr/>
        </p:nvSpPr>
        <p:spPr>
          <a:xfrm>
            <a:off x="1185943" y="2845051"/>
            <a:ext cx="6959600" cy="1043532"/>
          </a:xfrm>
          <a:prstGeom prst="rect">
            <a:avLst/>
          </a:prstGeom>
          <a:solidFill>
            <a:schemeClr val="bg1"/>
          </a:solidFill>
          <a:ln>
            <a:solidFill>
              <a:srgbClr val="51BD89"/>
            </a:solidFill>
          </a:ln>
        </p:spPr>
        <p:style>
          <a:lnRef idx="1">
            <a:schemeClr val="accent1"/>
          </a:lnRef>
          <a:fillRef idx="3">
            <a:schemeClr val="accent1"/>
          </a:fillRef>
          <a:effectRef idx="2">
            <a:schemeClr val="accent1"/>
          </a:effectRef>
          <a:fontRef idx="minor">
            <a:schemeClr val="lt1"/>
          </a:fontRef>
        </p:style>
        <p:txBody>
          <a:bodyPr lIns="90000" tIns="90000" bIns="90000" rtlCol="0" anchor="ctr">
            <a:spAutoFit/>
          </a:bodyPr>
          <a:lstStyle/>
          <a:p>
            <a:pPr marL="723900" lvl="1" indent="-457200" defTabSz="457200"/>
            <a:r>
              <a:rPr lang="en-AU" sz="2400" dirty="0">
                <a:solidFill>
                  <a:prstClr val="black"/>
                </a:solidFill>
              </a:rPr>
              <a:t>1. 	</a:t>
            </a:r>
            <a:r>
              <a:rPr lang="en-AU" sz="2800" dirty="0">
                <a:solidFill>
                  <a:prstClr val="black"/>
                </a:solidFill>
              </a:rPr>
              <a:t>Explain </a:t>
            </a:r>
            <a:r>
              <a:rPr lang="en-AU" sz="2800" dirty="0">
                <a:solidFill>
                  <a:prstClr val="black"/>
                </a:solidFill>
              </a:rPr>
              <a:t>the relationship between conflict and </a:t>
            </a:r>
            <a:r>
              <a:rPr lang="en-AU" sz="2800" dirty="0">
                <a:solidFill>
                  <a:prstClr val="black"/>
                </a:solidFill>
              </a:rPr>
              <a:t>containment  </a:t>
            </a:r>
            <a:endParaRPr lang="en-AU" sz="2800" dirty="0">
              <a:solidFill>
                <a:prstClr val="black"/>
              </a:solidFill>
            </a:endParaRPr>
          </a:p>
        </p:txBody>
      </p:sp>
      <p:sp>
        <p:nvSpPr>
          <p:cNvPr id="7" name="Rectangle 6"/>
          <p:cNvSpPr/>
          <p:nvPr/>
        </p:nvSpPr>
        <p:spPr>
          <a:xfrm>
            <a:off x="1185943" y="4032082"/>
            <a:ext cx="6959600" cy="1043532"/>
          </a:xfrm>
          <a:prstGeom prst="rect">
            <a:avLst/>
          </a:prstGeom>
          <a:solidFill>
            <a:schemeClr val="bg1"/>
          </a:solidFill>
          <a:ln>
            <a:solidFill>
              <a:srgbClr val="51BD89"/>
            </a:solidFill>
          </a:ln>
        </p:spPr>
        <p:style>
          <a:lnRef idx="1">
            <a:schemeClr val="accent1"/>
          </a:lnRef>
          <a:fillRef idx="3">
            <a:schemeClr val="accent1"/>
          </a:fillRef>
          <a:effectRef idx="2">
            <a:schemeClr val="accent1"/>
          </a:effectRef>
          <a:fontRef idx="minor">
            <a:schemeClr val="lt1"/>
          </a:fontRef>
        </p:style>
        <p:txBody>
          <a:bodyPr tIns="90000" bIns="90000" rtlCol="0" anchor="ctr">
            <a:spAutoFit/>
          </a:bodyPr>
          <a:lstStyle/>
          <a:p>
            <a:pPr marL="723900" lvl="1" indent="-457200" defTabSz="457200"/>
            <a:r>
              <a:rPr lang="en-AU" sz="2400" dirty="0">
                <a:solidFill>
                  <a:prstClr val="black"/>
                </a:solidFill>
              </a:rPr>
              <a:t>2. 	</a:t>
            </a:r>
            <a:r>
              <a:rPr lang="en-AU" sz="2800" dirty="0">
                <a:solidFill>
                  <a:prstClr val="black"/>
                </a:solidFill>
              </a:rPr>
              <a:t>Identify </a:t>
            </a:r>
            <a:r>
              <a:rPr lang="en-AU" sz="2800" dirty="0">
                <a:solidFill>
                  <a:prstClr val="black"/>
                </a:solidFill>
              </a:rPr>
              <a:t>opportunities where </a:t>
            </a:r>
            <a:r>
              <a:rPr lang="en-AU" sz="2800" dirty="0">
                <a:solidFill>
                  <a:prstClr val="black"/>
                </a:solidFill>
              </a:rPr>
              <a:t>staff can </a:t>
            </a:r>
            <a:r>
              <a:rPr lang="en-AU" sz="2800" dirty="0">
                <a:solidFill>
                  <a:prstClr val="black"/>
                </a:solidFill>
              </a:rPr>
              <a:t>intervene </a:t>
            </a:r>
          </a:p>
        </p:txBody>
      </p:sp>
      <p:sp>
        <p:nvSpPr>
          <p:cNvPr id="8" name="Rectangle 7"/>
          <p:cNvSpPr/>
          <p:nvPr/>
        </p:nvSpPr>
        <p:spPr>
          <a:xfrm>
            <a:off x="1185943" y="5219114"/>
            <a:ext cx="6918487" cy="1392701"/>
          </a:xfrm>
          <a:prstGeom prst="rect">
            <a:avLst/>
          </a:prstGeom>
          <a:solidFill>
            <a:schemeClr val="bg1"/>
          </a:solidFill>
          <a:ln>
            <a:solidFill>
              <a:srgbClr val="51BD89"/>
            </a:solidFill>
          </a:ln>
        </p:spPr>
        <p:style>
          <a:lnRef idx="1">
            <a:schemeClr val="accent1"/>
          </a:lnRef>
          <a:fillRef idx="3">
            <a:schemeClr val="accent1"/>
          </a:fillRef>
          <a:effectRef idx="2">
            <a:schemeClr val="accent1"/>
          </a:effectRef>
          <a:fontRef idx="minor">
            <a:schemeClr val="lt1"/>
          </a:fontRef>
        </p:style>
        <p:txBody>
          <a:bodyPr tIns="90000" bIns="90000" rtlCol="0" anchor="ctr"/>
          <a:lstStyle/>
          <a:p>
            <a:pPr marL="723900" lvl="1" indent="-457200" defTabSz="457200"/>
            <a:endParaRPr lang="en-AU" sz="2000" dirty="0">
              <a:solidFill>
                <a:prstClr val="black"/>
              </a:solidFill>
            </a:endParaRPr>
          </a:p>
          <a:p>
            <a:pPr marL="723900" lvl="1" indent="-457200" defTabSz="457200"/>
            <a:r>
              <a:rPr lang="en-AU" sz="2400" dirty="0">
                <a:solidFill>
                  <a:prstClr val="black"/>
                </a:solidFill>
              </a:rPr>
              <a:t>3. 	</a:t>
            </a:r>
            <a:r>
              <a:rPr lang="en-AU" sz="2800" dirty="0">
                <a:solidFill>
                  <a:prstClr val="black"/>
                </a:solidFill>
              </a:rPr>
              <a:t>Generate ideas for change that have the potential to reduce conflict and containment</a:t>
            </a:r>
          </a:p>
          <a:p>
            <a:pPr lvl="1" defTabSz="457200"/>
            <a:endParaRPr lang="en-AU" sz="2000" dirty="0">
              <a:solidFill>
                <a:prstClr val="black"/>
              </a:solidFill>
            </a:endParaRPr>
          </a:p>
        </p:txBody>
      </p:sp>
      <p:sp>
        <p:nvSpPr>
          <p:cNvPr id="3" name="Rectangle 2"/>
          <p:cNvSpPr/>
          <p:nvPr/>
        </p:nvSpPr>
        <p:spPr>
          <a:xfrm>
            <a:off x="539749" y="1796348"/>
            <a:ext cx="8083745" cy="954107"/>
          </a:xfrm>
          <a:prstGeom prst="rect">
            <a:avLst/>
          </a:prstGeom>
          <a:noFill/>
        </p:spPr>
        <p:txBody>
          <a:bodyPr wrap="square">
            <a:spAutoFit/>
          </a:bodyPr>
          <a:lstStyle/>
          <a:p>
            <a:pPr algn="ctr" defTabSz="457200"/>
            <a:r>
              <a:rPr lang="en-US" sz="2800" i="1" dirty="0">
                <a:solidFill>
                  <a:srgbClr val="51BD89"/>
                </a:solidFill>
                <a:cs typeface="Arial"/>
              </a:rPr>
              <a:t>“Positive and proactive care: </a:t>
            </a:r>
            <a:endParaRPr lang="en-US" sz="2800" i="1" dirty="0">
              <a:solidFill>
                <a:srgbClr val="51BD89"/>
              </a:solidFill>
              <a:cs typeface="Arial"/>
            </a:endParaRPr>
          </a:p>
          <a:p>
            <a:pPr algn="ctr" defTabSz="457200"/>
            <a:r>
              <a:rPr lang="en-US" sz="2800" i="1" dirty="0">
                <a:solidFill>
                  <a:srgbClr val="51BD89"/>
                </a:solidFill>
                <a:cs typeface="Arial"/>
              </a:rPr>
              <a:t>Reducing </a:t>
            </a:r>
            <a:r>
              <a:rPr lang="en-US" sz="2800" i="1" dirty="0">
                <a:solidFill>
                  <a:srgbClr val="51BD89"/>
                </a:solidFill>
                <a:cs typeface="Arial"/>
              </a:rPr>
              <a:t>the need </a:t>
            </a:r>
            <a:r>
              <a:rPr lang="en-US" sz="2800" i="1" dirty="0">
                <a:solidFill>
                  <a:srgbClr val="51BD89"/>
                </a:solidFill>
                <a:cs typeface="Arial"/>
              </a:rPr>
              <a:t>for restrictive </a:t>
            </a:r>
            <a:r>
              <a:rPr lang="en-US" sz="2800" i="1" dirty="0">
                <a:solidFill>
                  <a:srgbClr val="51BD89"/>
                </a:solidFill>
                <a:cs typeface="Arial"/>
              </a:rPr>
              <a:t>interventions”</a:t>
            </a:r>
          </a:p>
        </p:txBody>
      </p:sp>
    </p:spTree>
    <p:extLst>
      <p:ext uri="{BB962C8B-B14F-4D97-AF65-F5344CB8AC3E}">
        <p14:creationId xmlns:p14="http://schemas.microsoft.com/office/powerpoint/2010/main" val="17051939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latin typeface="+mj-lt"/>
              </a:rPr>
              <a:t>Conflict and Containment </a:t>
            </a:r>
            <a:endParaRPr lang="en-AU" sz="2000" dirty="0"/>
          </a:p>
        </p:txBody>
      </p:sp>
      <p:sp>
        <p:nvSpPr>
          <p:cNvPr id="3" name="TextBox 2"/>
          <p:cNvSpPr txBox="1"/>
          <p:nvPr/>
        </p:nvSpPr>
        <p:spPr>
          <a:xfrm>
            <a:off x="760752" y="1556792"/>
            <a:ext cx="8053466" cy="1107996"/>
          </a:xfrm>
          <a:prstGeom prst="rect">
            <a:avLst/>
          </a:prstGeom>
          <a:noFill/>
        </p:spPr>
        <p:txBody>
          <a:bodyPr wrap="square" rtlCol="0">
            <a:spAutoFit/>
          </a:bodyPr>
          <a:lstStyle/>
          <a:p>
            <a:pPr algn="ctr" defTabSz="457200"/>
            <a:r>
              <a:rPr lang="en-AU" sz="2400" dirty="0">
                <a:solidFill>
                  <a:srgbClr val="51BD89"/>
                </a:solidFill>
              </a:rPr>
              <a:t>Safewards centres around reducing </a:t>
            </a:r>
          </a:p>
          <a:p>
            <a:pPr algn="ctr" defTabSz="457200"/>
            <a:r>
              <a:rPr lang="en-AU" sz="2400" b="1" dirty="0">
                <a:solidFill>
                  <a:srgbClr val="51BD89"/>
                </a:solidFill>
              </a:rPr>
              <a:t>conflict</a:t>
            </a:r>
            <a:r>
              <a:rPr lang="en-AU" sz="2400" dirty="0">
                <a:solidFill>
                  <a:srgbClr val="51BD89"/>
                </a:solidFill>
              </a:rPr>
              <a:t> and </a:t>
            </a:r>
            <a:r>
              <a:rPr lang="en-AU" sz="2400" b="1" dirty="0">
                <a:solidFill>
                  <a:srgbClr val="51BD89"/>
                </a:solidFill>
              </a:rPr>
              <a:t>containment </a:t>
            </a:r>
          </a:p>
          <a:p>
            <a:pPr algn="ctr" defTabSz="457200"/>
            <a:endParaRPr lang="en-AU" dirty="0">
              <a:solidFill>
                <a:prstClr val="black"/>
              </a:solidFill>
            </a:endParaRPr>
          </a:p>
        </p:txBody>
      </p:sp>
      <p:sp>
        <p:nvSpPr>
          <p:cNvPr id="4" name="TextBox 3"/>
          <p:cNvSpPr txBox="1"/>
          <p:nvPr/>
        </p:nvSpPr>
        <p:spPr>
          <a:xfrm>
            <a:off x="457201" y="2504791"/>
            <a:ext cx="3455233" cy="3139321"/>
          </a:xfrm>
          <a:prstGeom prst="rect">
            <a:avLst/>
          </a:prstGeom>
          <a:noFill/>
        </p:spPr>
        <p:txBody>
          <a:bodyPr wrap="square" rtlCol="0">
            <a:spAutoFit/>
          </a:bodyPr>
          <a:lstStyle/>
          <a:p>
            <a:pPr defTabSz="457200"/>
            <a:r>
              <a:rPr lang="en-AU" b="1" dirty="0">
                <a:solidFill>
                  <a:srgbClr val="51BD89"/>
                </a:solidFill>
              </a:rPr>
              <a:t>Conflict</a:t>
            </a:r>
            <a:r>
              <a:rPr lang="en-AU" dirty="0">
                <a:solidFill>
                  <a:srgbClr val="51BD89"/>
                </a:solidFill>
              </a:rPr>
              <a:t> </a:t>
            </a:r>
            <a:r>
              <a:rPr lang="en-AU" dirty="0">
                <a:solidFill>
                  <a:prstClr val="black"/>
                </a:solidFill>
              </a:rPr>
              <a:t>means anything that could lead to harm for the patient, other patients or </a:t>
            </a:r>
            <a:r>
              <a:rPr lang="en-AU" dirty="0">
                <a:solidFill>
                  <a:prstClr val="black"/>
                </a:solidFill>
              </a:rPr>
              <a:t>staff:</a:t>
            </a:r>
          </a:p>
          <a:p>
            <a:pPr defTabSz="457200"/>
            <a:endParaRPr lang="en-AU" dirty="0">
              <a:solidFill>
                <a:prstClr val="black"/>
              </a:solidFill>
            </a:endParaRPr>
          </a:p>
          <a:p>
            <a:pPr marL="342900" indent="-342900" defTabSz="457200">
              <a:buFont typeface="Arial" panose="020B0604020202020204" pitchFamily="34" charset="0"/>
              <a:buChar char="•"/>
            </a:pPr>
            <a:r>
              <a:rPr lang="en-AU" dirty="0">
                <a:solidFill>
                  <a:prstClr val="black"/>
                </a:solidFill>
              </a:rPr>
              <a:t>Physical aggression</a:t>
            </a:r>
          </a:p>
          <a:p>
            <a:pPr marL="342900" indent="-342900" defTabSz="457200">
              <a:buFont typeface="Arial" panose="020B0604020202020204" pitchFamily="34" charset="0"/>
              <a:buChar char="•"/>
            </a:pPr>
            <a:r>
              <a:rPr lang="en-AU" dirty="0">
                <a:solidFill>
                  <a:prstClr val="black"/>
                </a:solidFill>
              </a:rPr>
              <a:t>Verbal aggression</a:t>
            </a:r>
          </a:p>
          <a:p>
            <a:pPr marL="342900" indent="-342900" defTabSz="457200">
              <a:buFont typeface="Arial" panose="020B0604020202020204" pitchFamily="34" charset="0"/>
              <a:buChar char="•"/>
            </a:pPr>
            <a:r>
              <a:rPr lang="en-AU" dirty="0">
                <a:solidFill>
                  <a:prstClr val="black"/>
                </a:solidFill>
              </a:rPr>
              <a:t>Self harm/ suicide</a:t>
            </a:r>
          </a:p>
          <a:p>
            <a:pPr marL="342900" indent="-342900" defTabSz="457200">
              <a:buFont typeface="Arial" panose="020B0604020202020204" pitchFamily="34" charset="0"/>
              <a:buChar char="•"/>
            </a:pPr>
            <a:r>
              <a:rPr lang="en-AU" dirty="0">
                <a:solidFill>
                  <a:prstClr val="black"/>
                </a:solidFill>
              </a:rPr>
              <a:t>Substance misuse</a:t>
            </a:r>
          </a:p>
          <a:p>
            <a:pPr marL="342900" indent="-342900" defTabSz="457200">
              <a:buFont typeface="Arial" panose="020B0604020202020204" pitchFamily="34" charset="0"/>
              <a:buChar char="•"/>
            </a:pPr>
            <a:r>
              <a:rPr lang="en-AU" dirty="0">
                <a:solidFill>
                  <a:prstClr val="black"/>
                </a:solidFill>
              </a:rPr>
              <a:t>Property damage</a:t>
            </a:r>
          </a:p>
          <a:p>
            <a:pPr marL="342900" indent="-342900" defTabSz="457200">
              <a:buFont typeface="Arial" panose="020B0604020202020204" pitchFamily="34" charset="0"/>
              <a:buChar char="•"/>
            </a:pPr>
            <a:r>
              <a:rPr lang="en-AU" dirty="0">
                <a:solidFill>
                  <a:prstClr val="black"/>
                </a:solidFill>
              </a:rPr>
              <a:t>Absconding </a:t>
            </a:r>
          </a:p>
          <a:p>
            <a:pPr marL="342900" indent="-342900" defTabSz="457200">
              <a:buFont typeface="Arial" panose="020B0604020202020204" pitchFamily="34" charset="0"/>
              <a:buChar char="•"/>
            </a:pPr>
            <a:r>
              <a:rPr lang="en-AU" dirty="0">
                <a:solidFill>
                  <a:prstClr val="black"/>
                </a:solidFill>
              </a:rPr>
              <a:t>Medication refusal</a:t>
            </a:r>
            <a:endParaRPr lang="en-AU" dirty="0">
              <a:solidFill>
                <a:prstClr val="black"/>
              </a:solidFill>
            </a:endParaRPr>
          </a:p>
        </p:txBody>
      </p:sp>
      <p:sp>
        <p:nvSpPr>
          <p:cNvPr id="5" name="Right Arrow 4"/>
          <p:cNvSpPr/>
          <p:nvPr/>
        </p:nvSpPr>
        <p:spPr>
          <a:xfrm>
            <a:off x="4070959" y="2664788"/>
            <a:ext cx="928802" cy="1981373"/>
          </a:xfrm>
          <a:prstGeom prst="rightArrow">
            <a:avLst/>
          </a:prstGeom>
          <a:solidFill>
            <a:srgbClr val="51BD8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AU">
              <a:solidFill>
                <a:prstClr val="white"/>
              </a:solidFill>
            </a:endParaRPr>
          </a:p>
        </p:txBody>
      </p:sp>
      <p:sp>
        <p:nvSpPr>
          <p:cNvPr id="6" name="TextBox 5"/>
          <p:cNvSpPr txBox="1"/>
          <p:nvPr/>
        </p:nvSpPr>
        <p:spPr>
          <a:xfrm>
            <a:off x="3544865" y="4662892"/>
            <a:ext cx="1737551" cy="1477328"/>
          </a:xfrm>
          <a:prstGeom prst="rect">
            <a:avLst/>
          </a:prstGeom>
          <a:noFill/>
        </p:spPr>
        <p:txBody>
          <a:bodyPr wrap="square" rtlCol="0">
            <a:spAutoFit/>
          </a:bodyPr>
          <a:lstStyle/>
          <a:p>
            <a:pPr algn="ctr" defTabSz="457200"/>
            <a:r>
              <a:rPr lang="en-AU" i="1" dirty="0">
                <a:solidFill>
                  <a:srgbClr val="51BD89"/>
                </a:solidFill>
              </a:rPr>
              <a:t>These occurrences may lead to restrictive interventions </a:t>
            </a:r>
            <a:endParaRPr lang="en-AU" i="1" dirty="0">
              <a:solidFill>
                <a:srgbClr val="51BD89"/>
              </a:solidFill>
            </a:endParaRPr>
          </a:p>
        </p:txBody>
      </p:sp>
      <p:sp>
        <p:nvSpPr>
          <p:cNvPr id="7" name="TextBox 6"/>
          <p:cNvSpPr txBox="1"/>
          <p:nvPr/>
        </p:nvSpPr>
        <p:spPr>
          <a:xfrm>
            <a:off x="5623986" y="2504790"/>
            <a:ext cx="3204096" cy="3416320"/>
          </a:xfrm>
          <a:prstGeom prst="rect">
            <a:avLst/>
          </a:prstGeom>
          <a:noFill/>
        </p:spPr>
        <p:txBody>
          <a:bodyPr wrap="square" rtlCol="0">
            <a:spAutoFit/>
          </a:bodyPr>
          <a:lstStyle/>
          <a:p>
            <a:pPr defTabSz="457200"/>
            <a:r>
              <a:rPr lang="en-AU" b="1" dirty="0">
                <a:solidFill>
                  <a:srgbClr val="51BD89"/>
                </a:solidFill>
              </a:rPr>
              <a:t>Containment</a:t>
            </a:r>
            <a:r>
              <a:rPr lang="en-AU" dirty="0">
                <a:solidFill>
                  <a:srgbClr val="51BD89"/>
                </a:solidFill>
              </a:rPr>
              <a:t> </a:t>
            </a:r>
            <a:r>
              <a:rPr lang="en-AU" dirty="0">
                <a:solidFill>
                  <a:prstClr val="black"/>
                </a:solidFill>
              </a:rPr>
              <a:t>means what staff do to prevent conflict events or minimise harmful outcomes, and may include:</a:t>
            </a:r>
          </a:p>
          <a:p>
            <a:pPr defTabSz="457200"/>
            <a:endParaRPr lang="en-AU" dirty="0">
              <a:solidFill>
                <a:prstClr val="black"/>
              </a:solidFill>
            </a:endParaRPr>
          </a:p>
          <a:p>
            <a:pPr marL="285750" indent="-285750" defTabSz="457200">
              <a:buFont typeface="Arial" panose="020B0604020202020204" pitchFamily="34" charset="0"/>
              <a:buChar char="•"/>
            </a:pPr>
            <a:r>
              <a:rPr lang="en-AU" dirty="0">
                <a:solidFill>
                  <a:prstClr val="black"/>
                </a:solidFill>
              </a:rPr>
              <a:t>Special observation</a:t>
            </a:r>
          </a:p>
          <a:p>
            <a:pPr marL="285750" indent="-285750" defTabSz="457200">
              <a:buFont typeface="Arial" panose="020B0604020202020204" pitchFamily="34" charset="0"/>
              <a:buChar char="•"/>
            </a:pPr>
            <a:r>
              <a:rPr lang="en-AU" dirty="0">
                <a:solidFill>
                  <a:prstClr val="black"/>
                </a:solidFill>
              </a:rPr>
              <a:t>Use of security</a:t>
            </a:r>
          </a:p>
          <a:p>
            <a:pPr marL="285750" indent="-285750" defTabSz="457200">
              <a:buFont typeface="Arial" panose="020B0604020202020204" pitchFamily="34" charset="0"/>
              <a:buChar char="•"/>
            </a:pPr>
            <a:r>
              <a:rPr lang="en-AU" dirty="0">
                <a:solidFill>
                  <a:prstClr val="black"/>
                </a:solidFill>
              </a:rPr>
              <a:t>Physical restraint </a:t>
            </a:r>
          </a:p>
          <a:p>
            <a:pPr marL="285750" indent="-285750" defTabSz="457200">
              <a:buFont typeface="Arial" panose="020B0604020202020204" pitchFamily="34" charset="0"/>
              <a:buChar char="•"/>
            </a:pPr>
            <a:r>
              <a:rPr lang="en-AU" dirty="0">
                <a:solidFill>
                  <a:prstClr val="black"/>
                </a:solidFill>
              </a:rPr>
              <a:t>Chemical restraint</a:t>
            </a:r>
          </a:p>
          <a:p>
            <a:pPr marL="285750" indent="-285750" defTabSz="457200">
              <a:buFont typeface="Arial" panose="020B0604020202020204" pitchFamily="34" charset="0"/>
              <a:buChar char="•"/>
            </a:pPr>
            <a:r>
              <a:rPr lang="en-AU" dirty="0">
                <a:solidFill>
                  <a:prstClr val="black"/>
                </a:solidFill>
              </a:rPr>
              <a:t>Seclusion </a:t>
            </a:r>
            <a:endParaRPr lang="en-AU" dirty="0">
              <a:solidFill>
                <a:prstClr val="black"/>
              </a:solidFill>
            </a:endParaRPr>
          </a:p>
          <a:p>
            <a:pPr marL="285750" indent="-285750" defTabSz="457200">
              <a:buFont typeface="Arial" panose="020B0604020202020204" pitchFamily="34" charset="0"/>
              <a:buChar char="•"/>
            </a:pPr>
            <a:r>
              <a:rPr lang="en-AU" dirty="0">
                <a:solidFill>
                  <a:prstClr val="black"/>
                </a:solidFill>
              </a:rPr>
              <a:t>Mechanical restraint</a:t>
            </a:r>
          </a:p>
          <a:p>
            <a:pPr marL="285750" indent="-285750" defTabSz="457200">
              <a:buFont typeface="Arial" panose="020B0604020202020204" pitchFamily="34" charset="0"/>
              <a:buChar char="•"/>
            </a:pPr>
            <a:r>
              <a:rPr lang="en-AU" dirty="0">
                <a:solidFill>
                  <a:prstClr val="black"/>
                </a:solidFill>
              </a:rPr>
              <a:t>Environmental restraint</a:t>
            </a:r>
          </a:p>
        </p:txBody>
      </p:sp>
    </p:spTree>
    <p:extLst>
      <p:ext uri="{BB962C8B-B14F-4D97-AF65-F5344CB8AC3E}">
        <p14:creationId xmlns:p14="http://schemas.microsoft.com/office/powerpoint/2010/main" val="2997053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latin typeface="+mj-lt"/>
              </a:rPr>
              <a:t>Conflict and Containment </a:t>
            </a:r>
            <a:endParaRPr lang="en-AU" sz="2000" dirty="0"/>
          </a:p>
        </p:txBody>
      </p:sp>
      <p:grpSp>
        <p:nvGrpSpPr>
          <p:cNvPr id="3" name="Group 2"/>
          <p:cNvGrpSpPr/>
          <p:nvPr/>
        </p:nvGrpSpPr>
        <p:grpSpPr>
          <a:xfrm>
            <a:off x="1478072" y="3114261"/>
            <a:ext cx="6187857" cy="967409"/>
            <a:chOff x="1240077" y="3114261"/>
            <a:chExt cx="6187857" cy="967409"/>
          </a:xfrm>
          <a:solidFill>
            <a:srgbClr val="51BD89"/>
          </a:solidFill>
        </p:grpSpPr>
        <p:sp>
          <p:nvSpPr>
            <p:cNvPr id="10" name="Rectangle 9"/>
            <p:cNvSpPr/>
            <p:nvPr/>
          </p:nvSpPr>
          <p:spPr>
            <a:xfrm>
              <a:off x="1240077" y="3114261"/>
              <a:ext cx="6187857" cy="967409"/>
            </a:xfrm>
            <a:prstGeom prst="rect">
              <a:avLst/>
            </a:prstGeom>
            <a:grpFill/>
            <a:ln>
              <a:solidFill>
                <a:schemeClr val="accent5"/>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AU">
                <a:solidFill>
                  <a:prstClr val="white"/>
                </a:solidFill>
              </a:endParaRPr>
            </a:p>
          </p:txBody>
        </p:sp>
        <p:sp>
          <p:nvSpPr>
            <p:cNvPr id="9" name="TextBox 8"/>
            <p:cNvSpPr txBox="1"/>
            <p:nvPr/>
          </p:nvSpPr>
          <p:spPr>
            <a:xfrm>
              <a:off x="1891141" y="3336355"/>
              <a:ext cx="4885728" cy="523220"/>
            </a:xfrm>
            <a:prstGeom prst="rect">
              <a:avLst/>
            </a:prstGeom>
            <a:grpFill/>
            <a:ln>
              <a:noFill/>
            </a:ln>
          </p:spPr>
          <p:txBody>
            <a:bodyPr wrap="square" rtlCol="0">
              <a:spAutoFit/>
            </a:bodyPr>
            <a:lstStyle/>
            <a:p>
              <a:pPr algn="ctr" defTabSz="457200"/>
              <a:r>
                <a:rPr lang="en-AU" sz="2800" b="1" dirty="0">
                  <a:solidFill>
                    <a:prstClr val="white"/>
                  </a:solidFill>
                </a:rPr>
                <a:t>Conflict and Containment</a:t>
              </a:r>
              <a:endParaRPr lang="en-AU" b="1" dirty="0">
                <a:solidFill>
                  <a:prstClr val="white"/>
                </a:solidFill>
              </a:endParaRPr>
            </a:p>
          </p:txBody>
        </p:sp>
      </p:grpSp>
    </p:spTree>
    <p:extLst>
      <p:ext uri="{BB962C8B-B14F-4D97-AF65-F5344CB8AC3E}">
        <p14:creationId xmlns:p14="http://schemas.microsoft.com/office/powerpoint/2010/main" val="34871088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latin typeface="+mj-lt"/>
              </a:rPr>
              <a:t>Conflict and Containment </a:t>
            </a:r>
            <a:endParaRPr lang="en-AU" sz="2000" dirty="0"/>
          </a:p>
        </p:txBody>
      </p:sp>
      <p:grpSp>
        <p:nvGrpSpPr>
          <p:cNvPr id="12" name="Group 11"/>
          <p:cNvGrpSpPr/>
          <p:nvPr/>
        </p:nvGrpSpPr>
        <p:grpSpPr>
          <a:xfrm>
            <a:off x="1100262" y="2530697"/>
            <a:ext cx="7118035" cy="2954655"/>
            <a:chOff x="1100262" y="2530697"/>
            <a:chExt cx="7118035" cy="2954655"/>
          </a:xfrm>
        </p:grpSpPr>
        <p:grpSp>
          <p:nvGrpSpPr>
            <p:cNvPr id="10" name="Group 9"/>
            <p:cNvGrpSpPr/>
            <p:nvPr/>
          </p:nvGrpSpPr>
          <p:grpSpPr>
            <a:xfrm>
              <a:off x="5348171" y="2530697"/>
              <a:ext cx="2870126" cy="2954655"/>
              <a:chOff x="5115508" y="3195773"/>
              <a:chExt cx="2870126" cy="2954655"/>
            </a:xfrm>
          </p:grpSpPr>
          <p:sp>
            <p:nvSpPr>
              <p:cNvPr id="9" name="TextBox 8"/>
              <p:cNvSpPr txBox="1"/>
              <p:nvPr/>
            </p:nvSpPr>
            <p:spPr>
              <a:xfrm>
                <a:off x="5115508" y="3195773"/>
                <a:ext cx="2870126" cy="2954655"/>
              </a:xfrm>
              <a:prstGeom prst="rect">
                <a:avLst/>
              </a:prstGeom>
              <a:solidFill>
                <a:srgbClr val="51BD89"/>
              </a:solidFill>
              <a:ln>
                <a:solidFill>
                  <a:schemeClr val="accent5"/>
                </a:solidFill>
              </a:ln>
            </p:spPr>
            <p:txBody>
              <a:bodyPr wrap="square" rtlCol="0">
                <a:spAutoFit/>
              </a:bodyPr>
              <a:lstStyle/>
              <a:p>
                <a:pPr algn="ctr" defTabSz="457200"/>
                <a:r>
                  <a:rPr lang="en-AU" sz="2800" b="1" dirty="0">
                    <a:solidFill>
                      <a:prstClr val="white"/>
                    </a:solidFill>
                  </a:rPr>
                  <a:t>Containment</a:t>
                </a:r>
              </a:p>
              <a:p>
                <a:pPr algn="ctr" defTabSz="457200"/>
                <a:endParaRPr lang="en-AU" sz="2800" dirty="0">
                  <a:solidFill>
                    <a:srgbClr val="4BACC6"/>
                  </a:solidFill>
                </a:endParaRPr>
              </a:p>
              <a:p>
                <a:pPr algn="ctr" defTabSz="457200"/>
                <a:endParaRPr lang="en-AU" sz="2800" dirty="0">
                  <a:solidFill>
                    <a:srgbClr val="4BACC6"/>
                  </a:solidFill>
                </a:endParaRPr>
              </a:p>
              <a:p>
                <a:pPr algn="ctr" defTabSz="457200"/>
                <a:endParaRPr lang="en-AU" sz="2800" dirty="0">
                  <a:solidFill>
                    <a:srgbClr val="4BACC6"/>
                  </a:solidFill>
                </a:endParaRPr>
              </a:p>
              <a:p>
                <a:pPr algn="ctr" defTabSz="457200"/>
                <a:endParaRPr lang="en-AU" sz="2800" dirty="0">
                  <a:solidFill>
                    <a:srgbClr val="4BACC6"/>
                  </a:solidFill>
                </a:endParaRPr>
              </a:p>
              <a:p>
                <a:pPr algn="ctr" defTabSz="457200"/>
                <a:endParaRPr lang="en-AU" sz="2800" dirty="0">
                  <a:solidFill>
                    <a:srgbClr val="4BACC6"/>
                  </a:solidFill>
                </a:endParaRPr>
              </a:p>
              <a:p>
                <a:pPr algn="ctr" defTabSz="457200"/>
                <a:endParaRPr lang="en-AU" dirty="0">
                  <a:solidFill>
                    <a:srgbClr val="4BACC6"/>
                  </a:solidFill>
                </a:endParaRPr>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t="19886" b="13907"/>
              <a:stretch/>
            </p:blipFill>
            <p:spPr>
              <a:xfrm>
                <a:off x="5348171" y="4093692"/>
                <a:ext cx="2404800" cy="1597219"/>
              </a:xfrm>
              <a:prstGeom prst="rect">
                <a:avLst/>
              </a:prstGeom>
              <a:ln>
                <a:solidFill>
                  <a:schemeClr val="accent5"/>
                </a:solidFill>
              </a:ln>
              <a:effectLst>
                <a:innerShdw blurRad="63500" dist="50800" dir="13500000">
                  <a:prstClr val="black">
                    <a:alpha val="50000"/>
                  </a:prstClr>
                </a:innerShdw>
              </a:effectLst>
            </p:spPr>
          </p:pic>
        </p:grpSp>
        <p:grpSp>
          <p:nvGrpSpPr>
            <p:cNvPr id="7" name="Group 6"/>
            <p:cNvGrpSpPr/>
            <p:nvPr/>
          </p:nvGrpSpPr>
          <p:grpSpPr>
            <a:xfrm>
              <a:off x="1100262" y="2530697"/>
              <a:ext cx="2869200" cy="2954655"/>
              <a:chOff x="1100262" y="2736257"/>
              <a:chExt cx="2869200" cy="2954655"/>
            </a:xfrm>
          </p:grpSpPr>
          <p:sp>
            <p:nvSpPr>
              <p:cNvPr id="8" name="TextBox 7"/>
              <p:cNvSpPr txBox="1"/>
              <p:nvPr/>
            </p:nvSpPr>
            <p:spPr>
              <a:xfrm>
                <a:off x="1100262" y="2736257"/>
                <a:ext cx="2869200" cy="2954655"/>
              </a:xfrm>
              <a:prstGeom prst="rect">
                <a:avLst/>
              </a:prstGeom>
              <a:solidFill>
                <a:srgbClr val="51BD89"/>
              </a:solidFill>
              <a:ln>
                <a:solidFill>
                  <a:schemeClr val="accent5"/>
                </a:solidFill>
              </a:ln>
            </p:spPr>
            <p:txBody>
              <a:bodyPr wrap="square" rtlCol="0">
                <a:spAutoFit/>
              </a:bodyPr>
              <a:lstStyle/>
              <a:p>
                <a:pPr algn="ctr" defTabSz="457200"/>
                <a:r>
                  <a:rPr lang="en-AU" sz="2800" b="1" dirty="0">
                    <a:solidFill>
                      <a:prstClr val="white"/>
                    </a:solidFill>
                  </a:rPr>
                  <a:t>Conflict</a:t>
                </a:r>
              </a:p>
              <a:p>
                <a:pPr algn="ctr" defTabSz="457200"/>
                <a:endParaRPr lang="en-AU" sz="2800" dirty="0">
                  <a:solidFill>
                    <a:srgbClr val="4BACC6"/>
                  </a:solidFill>
                </a:endParaRPr>
              </a:p>
              <a:p>
                <a:pPr algn="ctr" defTabSz="457200"/>
                <a:endParaRPr lang="en-AU" sz="2800" dirty="0">
                  <a:solidFill>
                    <a:srgbClr val="4BACC6"/>
                  </a:solidFill>
                </a:endParaRPr>
              </a:p>
              <a:p>
                <a:pPr algn="ctr" defTabSz="457200"/>
                <a:endParaRPr lang="en-AU" sz="2800" dirty="0">
                  <a:solidFill>
                    <a:srgbClr val="4BACC6"/>
                  </a:solidFill>
                </a:endParaRPr>
              </a:p>
              <a:p>
                <a:pPr algn="ctr" defTabSz="457200"/>
                <a:endParaRPr lang="en-AU" sz="2800" dirty="0">
                  <a:solidFill>
                    <a:srgbClr val="4BACC6"/>
                  </a:solidFill>
                </a:endParaRPr>
              </a:p>
              <a:p>
                <a:pPr algn="ctr" defTabSz="457200"/>
                <a:endParaRPr lang="en-AU" sz="2800" dirty="0">
                  <a:solidFill>
                    <a:srgbClr val="4BACC6"/>
                  </a:solidFill>
                </a:endParaRPr>
              </a:p>
              <a:p>
                <a:pPr algn="ctr" defTabSz="457200"/>
                <a:endParaRPr lang="en-AU" dirty="0">
                  <a:solidFill>
                    <a:srgbClr val="4BACC6"/>
                  </a:solidFill>
                </a:endParaRP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32462" y="3634177"/>
                <a:ext cx="2404800" cy="1597219"/>
              </a:xfrm>
              <a:prstGeom prst="rect">
                <a:avLst/>
              </a:prstGeom>
              <a:ln>
                <a:solidFill>
                  <a:schemeClr val="accent5"/>
                </a:solidFill>
              </a:ln>
              <a:effectLst>
                <a:innerShdw blurRad="63500" dist="50800" dir="13500000">
                  <a:prstClr val="black">
                    <a:alpha val="50000"/>
                  </a:prstClr>
                </a:innerShdw>
              </a:effectLst>
            </p:spPr>
          </p:pic>
        </p:grpSp>
      </p:grpSp>
    </p:spTree>
    <p:extLst>
      <p:ext uri="{BB962C8B-B14F-4D97-AF65-F5344CB8AC3E}">
        <p14:creationId xmlns:p14="http://schemas.microsoft.com/office/powerpoint/2010/main" val="18378037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5765" y="1432085"/>
            <a:ext cx="9216000" cy="5436000"/>
            <a:chOff x="1" y="1447851"/>
            <a:chExt cx="9143998" cy="543600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1447851"/>
              <a:ext cx="7923280" cy="5436000"/>
            </a:xfrm>
            <a:prstGeom prst="rect">
              <a:avLst/>
            </a:prstGeom>
          </p:spPr>
        </p:pic>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l="75488"/>
            <a:stretch/>
          </p:blipFill>
          <p:spPr>
            <a:xfrm flipH="1">
              <a:off x="7923280" y="1447851"/>
              <a:ext cx="1220719" cy="5436000"/>
            </a:xfrm>
            <a:prstGeom prst="rect">
              <a:avLst/>
            </a:prstGeom>
          </p:spPr>
        </p:pic>
      </p:grpSp>
      <p:sp>
        <p:nvSpPr>
          <p:cNvPr id="2" name="Title 1"/>
          <p:cNvSpPr>
            <a:spLocks noGrp="1"/>
          </p:cNvSpPr>
          <p:nvPr>
            <p:ph type="title"/>
          </p:nvPr>
        </p:nvSpPr>
        <p:spPr/>
        <p:txBody>
          <a:bodyPr>
            <a:noAutofit/>
          </a:bodyPr>
          <a:lstStyle/>
          <a:p>
            <a:pPr algn="ctr"/>
            <a:r>
              <a:rPr lang="en-US" sz="2800" b="1" dirty="0" smtClean="0">
                <a:solidFill>
                  <a:srgbClr val="21A18D"/>
                </a:solidFill>
              </a:rPr>
              <a:t>Task: What </a:t>
            </a:r>
            <a:r>
              <a:rPr lang="en-US" sz="2800" b="1" dirty="0">
                <a:solidFill>
                  <a:srgbClr val="21A18D"/>
                </a:solidFill>
              </a:rPr>
              <a:t>is it like on </a:t>
            </a:r>
            <a:r>
              <a:rPr lang="en-US" sz="2800" b="1" dirty="0" smtClean="0">
                <a:solidFill>
                  <a:srgbClr val="21A18D"/>
                </a:solidFill>
              </a:rPr>
              <a:t>your unit?</a:t>
            </a:r>
            <a:endParaRPr lang="en-US" sz="2800" b="1" dirty="0">
              <a:solidFill>
                <a:srgbClr val="21A18D"/>
              </a:solidFill>
            </a:endParaRPr>
          </a:p>
        </p:txBody>
      </p:sp>
      <p:sp>
        <p:nvSpPr>
          <p:cNvPr id="3" name="Content Placeholder 2"/>
          <p:cNvSpPr>
            <a:spLocks noGrp="1"/>
          </p:cNvSpPr>
          <p:nvPr>
            <p:ph idx="1"/>
          </p:nvPr>
        </p:nvSpPr>
        <p:spPr>
          <a:xfrm>
            <a:off x="5542670" y="1738452"/>
            <a:ext cx="3390315" cy="4854797"/>
          </a:xfrm>
        </p:spPr>
        <p:txBody>
          <a:bodyPr>
            <a:normAutofit/>
          </a:bodyPr>
          <a:lstStyle/>
          <a:p>
            <a:pPr lvl="1">
              <a:spcAft>
                <a:spcPts val="1000"/>
              </a:spcAft>
            </a:pPr>
            <a:r>
              <a:rPr lang="en-US" sz="2800" b="1" dirty="0" smtClean="0">
                <a:solidFill>
                  <a:schemeClr val="bg1"/>
                </a:solidFill>
              </a:rPr>
              <a:t>What contributes to </a:t>
            </a:r>
            <a:r>
              <a:rPr lang="en-US" sz="2800" dirty="0" smtClean="0">
                <a:solidFill>
                  <a:schemeClr val="bg1"/>
                </a:solidFill>
              </a:rPr>
              <a:t>conflict and containment on your unit?</a:t>
            </a:r>
          </a:p>
          <a:p>
            <a:pPr lvl="1">
              <a:spcAft>
                <a:spcPts val="1000"/>
              </a:spcAft>
            </a:pPr>
            <a:endParaRPr lang="en-US" sz="1800" dirty="0" smtClean="0">
              <a:solidFill>
                <a:schemeClr val="bg1"/>
              </a:solidFill>
            </a:endParaRPr>
          </a:p>
          <a:p>
            <a:pPr lvl="1">
              <a:spcAft>
                <a:spcPts val="1000"/>
              </a:spcAft>
            </a:pPr>
            <a:r>
              <a:rPr lang="en-US" sz="2800" dirty="0" smtClean="0">
                <a:solidFill>
                  <a:schemeClr val="bg1"/>
                </a:solidFill>
              </a:rPr>
              <a:t>How does conflict and containment </a:t>
            </a:r>
            <a:r>
              <a:rPr lang="en-US" sz="2800" b="1" dirty="0" smtClean="0">
                <a:solidFill>
                  <a:schemeClr val="bg1"/>
                </a:solidFill>
              </a:rPr>
              <a:t>influence your unit?</a:t>
            </a:r>
            <a:endParaRPr lang="en-US" sz="2800" b="1" dirty="0">
              <a:solidFill>
                <a:schemeClr val="bg1"/>
              </a:solidFill>
            </a:endParaRPr>
          </a:p>
          <a:p>
            <a:pPr marL="0" indent="0">
              <a:buNone/>
            </a:pPr>
            <a:endParaRPr lang="en-US" sz="2000" dirty="0"/>
          </a:p>
        </p:txBody>
      </p:sp>
    </p:spTree>
    <p:extLst>
      <p:ext uri="{BB962C8B-B14F-4D97-AF65-F5344CB8AC3E}">
        <p14:creationId xmlns:p14="http://schemas.microsoft.com/office/powerpoint/2010/main" val="9895597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2800" b="1" dirty="0" smtClean="0"/>
              <a:t>Conflict </a:t>
            </a:r>
            <a:r>
              <a:rPr lang="en-US" sz="2800" b="1" dirty="0"/>
              <a:t>and c</a:t>
            </a:r>
            <a:r>
              <a:rPr lang="en-US" sz="2800" b="1" dirty="0" smtClean="0"/>
              <a:t>ontainment </a:t>
            </a:r>
            <a:r>
              <a:rPr lang="en-US" sz="2800" b="1" dirty="0"/>
              <a:t>r</a:t>
            </a:r>
            <a:r>
              <a:rPr lang="en-US" sz="2800" b="1" dirty="0" smtClean="0"/>
              <a:t>ates</a:t>
            </a:r>
            <a:endParaRPr lang="en-US" sz="2800" b="1" dirty="0"/>
          </a:p>
        </p:txBody>
      </p:sp>
      <p:sp>
        <p:nvSpPr>
          <p:cNvPr id="3" name="Content Placeholder 2"/>
          <p:cNvSpPr>
            <a:spLocks noGrp="1"/>
          </p:cNvSpPr>
          <p:nvPr>
            <p:ph idx="1"/>
          </p:nvPr>
        </p:nvSpPr>
        <p:spPr>
          <a:xfrm>
            <a:off x="539750" y="1731985"/>
            <a:ext cx="8407302" cy="4568608"/>
          </a:xfrm>
        </p:spPr>
        <p:txBody>
          <a:bodyPr>
            <a:normAutofit/>
          </a:bodyPr>
          <a:lstStyle/>
          <a:p>
            <a:pPr marL="342900" lvl="1" indent="-342900">
              <a:spcBef>
                <a:spcPts val="1000"/>
              </a:spcBef>
              <a:spcAft>
                <a:spcPts val="0"/>
              </a:spcAft>
              <a:buFont typeface="Arial" panose="020B0604020202020204" pitchFamily="34" charset="0"/>
              <a:buChar char="•"/>
            </a:pPr>
            <a:r>
              <a:rPr lang="en-US" dirty="0"/>
              <a:t>Rates of conflict and containment vary locally and internationally </a:t>
            </a:r>
          </a:p>
          <a:p>
            <a:pPr marL="355600" lvl="1" algn="r">
              <a:spcBef>
                <a:spcPts val="0"/>
              </a:spcBef>
              <a:spcAft>
                <a:spcPts val="600"/>
              </a:spcAft>
            </a:pPr>
            <a:r>
              <a:rPr lang="en-US" sz="1400" i="1" dirty="0"/>
              <a:t>(Bowers et al., 2005a, Nijman et al., 2005)</a:t>
            </a:r>
          </a:p>
          <a:p>
            <a:pPr marL="342900" lvl="1" indent="-342900">
              <a:spcBef>
                <a:spcPts val="1500"/>
              </a:spcBef>
              <a:buFont typeface="Arial" panose="020B0604020202020204" pitchFamily="34" charset="0"/>
              <a:buChar char="•"/>
            </a:pPr>
            <a:r>
              <a:rPr lang="en-US" dirty="0" smtClean="0"/>
              <a:t>Factors that </a:t>
            </a:r>
            <a:r>
              <a:rPr lang="en-US" dirty="0"/>
              <a:t>can influence the frequency of conflict and </a:t>
            </a:r>
            <a:r>
              <a:rPr lang="en-US" dirty="0" smtClean="0"/>
              <a:t>containment:</a:t>
            </a:r>
            <a:endParaRPr lang="en-US" dirty="0"/>
          </a:p>
          <a:p>
            <a:pPr marL="1058863" lvl="1" indent="-342900">
              <a:buFont typeface="Arial" panose="020B0604020202020204" pitchFamily="34" charset="0"/>
              <a:buChar char="•"/>
            </a:pPr>
            <a:r>
              <a:rPr lang="en-US" dirty="0"/>
              <a:t>s</a:t>
            </a:r>
            <a:r>
              <a:rPr lang="en-US" dirty="0" smtClean="0"/>
              <a:t>ocial </a:t>
            </a:r>
            <a:r>
              <a:rPr lang="en-US" dirty="0"/>
              <a:t>and physical </a:t>
            </a:r>
            <a:r>
              <a:rPr lang="en-US" dirty="0" smtClean="0"/>
              <a:t>locations of units</a:t>
            </a:r>
            <a:endParaRPr lang="en-US" dirty="0"/>
          </a:p>
          <a:p>
            <a:pPr marL="1058863" lvl="1" indent="-342900">
              <a:buFont typeface="Arial" panose="020B0604020202020204" pitchFamily="34" charset="0"/>
              <a:buChar char="•"/>
            </a:pPr>
            <a:r>
              <a:rPr lang="en-US" dirty="0"/>
              <a:t>s</a:t>
            </a:r>
            <a:r>
              <a:rPr lang="en-US" dirty="0" smtClean="0"/>
              <a:t>eparation </a:t>
            </a:r>
            <a:r>
              <a:rPr lang="en-US" dirty="0"/>
              <a:t>from </a:t>
            </a:r>
            <a:r>
              <a:rPr lang="en-US" dirty="0" smtClean="0"/>
              <a:t>a person’s </a:t>
            </a:r>
            <a:r>
              <a:rPr lang="en-US" dirty="0"/>
              <a:t>normal residence</a:t>
            </a:r>
          </a:p>
          <a:p>
            <a:pPr marL="1058863" lvl="1" indent="-342900">
              <a:buFont typeface="Arial" panose="020B0604020202020204" pitchFamily="34" charset="0"/>
              <a:buChar char="•"/>
            </a:pPr>
            <a:r>
              <a:rPr lang="en-US" dirty="0"/>
              <a:t>p</a:t>
            </a:r>
            <a:r>
              <a:rPr lang="en-US" dirty="0" smtClean="0"/>
              <a:t>rovision </a:t>
            </a:r>
            <a:r>
              <a:rPr lang="en-US" dirty="0"/>
              <a:t>of 24/7 </a:t>
            </a:r>
            <a:r>
              <a:rPr lang="en-US" dirty="0" smtClean="0"/>
              <a:t>mental health </a:t>
            </a:r>
            <a:r>
              <a:rPr lang="en-US" dirty="0"/>
              <a:t>care</a:t>
            </a:r>
          </a:p>
          <a:p>
            <a:pPr marL="1058863" lvl="1" indent="-342900">
              <a:buFont typeface="Arial" panose="020B0604020202020204" pitchFamily="34" charset="0"/>
              <a:buChar char="•"/>
            </a:pPr>
            <a:r>
              <a:rPr lang="en-US" dirty="0"/>
              <a:t>m</a:t>
            </a:r>
            <a:r>
              <a:rPr lang="en-US" dirty="0" smtClean="0"/>
              <a:t>ixed </a:t>
            </a:r>
            <a:r>
              <a:rPr lang="en-US" dirty="0"/>
              <a:t>voluntary and legal </a:t>
            </a:r>
            <a:r>
              <a:rPr lang="en-US" dirty="0" smtClean="0"/>
              <a:t>coercion</a:t>
            </a:r>
          </a:p>
          <a:p>
            <a:pPr marL="0" indent="0">
              <a:buNone/>
            </a:pPr>
            <a:endParaRPr lang="en-US" dirty="0"/>
          </a:p>
        </p:txBody>
      </p:sp>
    </p:spTree>
    <p:extLst>
      <p:ext uri="{BB962C8B-B14F-4D97-AF65-F5344CB8AC3E}">
        <p14:creationId xmlns:p14="http://schemas.microsoft.com/office/powerpoint/2010/main" val="301487261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HHS Safewards Presentation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 xmlns:thm15="http://schemas.microsoft.com/office/thememl/2012/main" name="DHHS Safewards Presentation template.pot [Compatibility Mode]" id="{40503164-3BE1-4930-AA91-58F5DF5BEAEA}" vid="{0A7ACF4F-89D8-4DE1-BFF5-41CC76667738}"/>
    </a:ext>
  </a:extLst>
</a:theme>
</file>

<file path=ppt/theme/theme3.xml><?xml version="1.0" encoding="utf-8"?>
<a:theme xmlns:a="http://schemas.openxmlformats.org/drawingml/2006/main" name="1_DHHS Safewards Presentation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 xmlns:thm15="http://schemas.microsoft.com/office/thememl/2012/main" name="DHHS Safewards Presentation template.pot [Compatibility Mode]" id="{40503164-3BE1-4930-AA91-58F5DF5BEAEA}" vid="{0A7ACF4F-89D8-4DE1-BFF5-41CC76667738}"/>
    </a:ext>
  </a:extLst>
</a:theme>
</file>

<file path=ppt/theme/theme4.xml><?xml version="1.0" encoding="utf-8"?>
<a:theme xmlns:a="http://schemas.openxmlformats.org/drawingml/2006/main" name="2_DHHS Safewards Presentation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 xmlns:thm15="http://schemas.microsoft.com/office/thememl/2012/main" name="DHHS Safewards Presentation template.pot [Compatibility Mode]" id="{40503164-3BE1-4930-AA91-58F5DF5BEAEA}" vid="{0A7ACF4F-89D8-4DE1-BFF5-41CC76667738}"/>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TotalTime>
  <Words>3145</Words>
  <Application>Microsoft Office PowerPoint</Application>
  <PresentationFormat>On-screen Show (4:3)</PresentationFormat>
  <Paragraphs>682</Paragraphs>
  <Slides>37</Slides>
  <Notes>33</Notes>
  <HiddenSlides>0</HiddenSlides>
  <MMClips>0</MMClips>
  <ScaleCrop>false</ScaleCrop>
  <HeadingPairs>
    <vt:vector size="4" baseType="variant">
      <vt:variant>
        <vt:lpstr>Theme</vt:lpstr>
      </vt:variant>
      <vt:variant>
        <vt:i4>4</vt:i4>
      </vt:variant>
      <vt:variant>
        <vt:lpstr>Slide Titles</vt:lpstr>
      </vt:variant>
      <vt:variant>
        <vt:i4>37</vt:i4>
      </vt:variant>
    </vt:vector>
  </HeadingPairs>
  <TitlesOfParts>
    <vt:vector size="41" baseType="lpstr">
      <vt:lpstr>Office Theme</vt:lpstr>
      <vt:lpstr>DHHS Safewards Presentation template</vt:lpstr>
      <vt:lpstr>1_DHHS Safewards Presentation template</vt:lpstr>
      <vt:lpstr>2_DHHS Safewards Presentation template</vt:lpstr>
      <vt:lpstr>Safewards</vt:lpstr>
      <vt:lpstr>Introduction to Safewards</vt:lpstr>
      <vt:lpstr>Origins of the Safewards model</vt:lpstr>
      <vt:lpstr>Key aims of the Safewards model</vt:lpstr>
      <vt:lpstr>Conflict and Containment </vt:lpstr>
      <vt:lpstr>Conflict and Containment </vt:lpstr>
      <vt:lpstr>Conflict and Containment </vt:lpstr>
      <vt:lpstr>Task: What is it like on your unit?</vt:lpstr>
      <vt:lpstr>Conflict and containment rates</vt:lpstr>
      <vt:lpstr>The Safewards model</vt:lpstr>
      <vt:lpstr>Six domains that influence or trigger conflict </vt:lpstr>
      <vt:lpstr>  Staff modifiers    </vt:lpstr>
      <vt:lpstr>Staff can influence conflict and containment by:</vt:lpstr>
      <vt:lpstr>Patient modifiers</vt:lpstr>
      <vt:lpstr>Patients can influence  conflict and containment</vt:lpstr>
      <vt:lpstr>Patient modifiers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Overview of originating domains </vt:lpstr>
      <vt:lpstr>Staff team domain</vt:lpstr>
      <vt:lpstr>     Physical environment domain</vt:lpstr>
      <vt:lpstr>  Outside hospital domain</vt:lpstr>
      <vt:lpstr>  Patient community domain</vt:lpstr>
      <vt:lpstr>Patient characteristics domain</vt:lpstr>
      <vt:lpstr>Regulatory framework domain</vt:lpstr>
      <vt:lpstr>Task: Pin the intervention on                                           the Safewards model</vt:lpstr>
      <vt:lpstr>What this model adds to practice</vt:lpstr>
    </vt:vector>
  </TitlesOfParts>
  <Company>Victorian Government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Safewards</dc:title>
  <dc:creator>Rachel Gwyther</dc:creator>
  <cp:lastModifiedBy>Rachel Gwyther</cp:lastModifiedBy>
  <cp:revision>3</cp:revision>
  <dcterms:created xsi:type="dcterms:W3CDTF">2017-07-12T04:09:50Z</dcterms:created>
  <dcterms:modified xsi:type="dcterms:W3CDTF">2017-07-12T04:35:49Z</dcterms:modified>
</cp:coreProperties>
</file>