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156"/>
  </p:notesMasterIdLst>
  <p:sldIdLst>
    <p:sldId id="257" r:id="rId3"/>
    <p:sldId id="560" r:id="rId4"/>
    <p:sldId id="561" r:id="rId5"/>
    <p:sldId id="562" r:id="rId6"/>
    <p:sldId id="563" r:id="rId7"/>
    <p:sldId id="564" r:id="rId8"/>
    <p:sldId id="565" r:id="rId9"/>
    <p:sldId id="566" r:id="rId10"/>
    <p:sldId id="567" r:id="rId11"/>
    <p:sldId id="568" r:id="rId12"/>
    <p:sldId id="569" r:id="rId13"/>
    <p:sldId id="570" r:id="rId14"/>
    <p:sldId id="571" r:id="rId15"/>
    <p:sldId id="572" r:id="rId16"/>
    <p:sldId id="573" r:id="rId17"/>
    <p:sldId id="574" r:id="rId18"/>
    <p:sldId id="575" r:id="rId19"/>
    <p:sldId id="576" r:id="rId20"/>
    <p:sldId id="577" r:id="rId21"/>
    <p:sldId id="578" r:id="rId22"/>
    <p:sldId id="579" r:id="rId23"/>
    <p:sldId id="580" r:id="rId24"/>
    <p:sldId id="581" r:id="rId25"/>
    <p:sldId id="582" r:id="rId26"/>
    <p:sldId id="583" r:id="rId27"/>
    <p:sldId id="584" r:id="rId28"/>
    <p:sldId id="585" r:id="rId29"/>
    <p:sldId id="586" r:id="rId30"/>
    <p:sldId id="587" r:id="rId31"/>
    <p:sldId id="273" r:id="rId32"/>
    <p:sldId id="274" r:id="rId33"/>
    <p:sldId id="275" r:id="rId34"/>
    <p:sldId id="276" r:id="rId35"/>
    <p:sldId id="277" r:id="rId36"/>
    <p:sldId id="278" r:id="rId37"/>
    <p:sldId id="279" r:id="rId38"/>
    <p:sldId id="280" r:id="rId39"/>
    <p:sldId id="281" r:id="rId40"/>
    <p:sldId id="282" r:id="rId41"/>
    <p:sldId id="474" r:id="rId42"/>
    <p:sldId id="588" r:id="rId43"/>
    <p:sldId id="284" r:id="rId44"/>
    <p:sldId id="475" r:id="rId45"/>
    <p:sldId id="286" r:id="rId46"/>
    <p:sldId id="287" r:id="rId47"/>
    <p:sldId id="288" r:id="rId48"/>
    <p:sldId id="476" r:id="rId49"/>
    <p:sldId id="477" r:id="rId50"/>
    <p:sldId id="291" r:id="rId51"/>
    <p:sldId id="294" r:id="rId52"/>
    <p:sldId id="478" r:id="rId53"/>
    <p:sldId id="589" r:id="rId54"/>
    <p:sldId id="479" r:id="rId55"/>
    <p:sldId id="480" r:id="rId56"/>
    <p:sldId id="481" r:id="rId57"/>
    <p:sldId id="482" r:id="rId58"/>
    <p:sldId id="300" r:id="rId59"/>
    <p:sldId id="303" r:id="rId60"/>
    <p:sldId id="483" r:id="rId61"/>
    <p:sldId id="590" r:id="rId62"/>
    <p:sldId id="484" r:id="rId63"/>
    <p:sldId id="485" r:id="rId64"/>
    <p:sldId id="486" r:id="rId65"/>
    <p:sldId id="487" r:id="rId66"/>
    <p:sldId id="488" r:id="rId67"/>
    <p:sldId id="312" r:id="rId68"/>
    <p:sldId id="447" r:id="rId69"/>
    <p:sldId id="448" r:id="rId70"/>
    <p:sldId id="449" r:id="rId71"/>
    <p:sldId id="489" r:id="rId72"/>
    <p:sldId id="490" r:id="rId73"/>
    <p:sldId id="491" r:id="rId74"/>
    <p:sldId id="492" r:id="rId75"/>
    <p:sldId id="493" r:id="rId76"/>
    <p:sldId id="494" r:id="rId77"/>
    <p:sldId id="495" r:id="rId78"/>
    <p:sldId id="496" r:id="rId79"/>
    <p:sldId id="497" r:id="rId80"/>
    <p:sldId id="498" r:id="rId81"/>
    <p:sldId id="499" r:id="rId82"/>
    <p:sldId id="500" r:id="rId83"/>
    <p:sldId id="459" r:id="rId84"/>
    <p:sldId id="501" r:id="rId85"/>
    <p:sldId id="592" r:id="rId86"/>
    <p:sldId id="593" r:id="rId87"/>
    <p:sldId id="594" r:id="rId88"/>
    <p:sldId id="595" r:id="rId89"/>
    <p:sldId id="601" r:id="rId90"/>
    <p:sldId id="602" r:id="rId91"/>
    <p:sldId id="603" r:id="rId92"/>
    <p:sldId id="604" r:id="rId93"/>
    <p:sldId id="605" r:id="rId94"/>
    <p:sldId id="606" r:id="rId95"/>
    <p:sldId id="607" r:id="rId96"/>
    <p:sldId id="608" r:id="rId97"/>
    <p:sldId id="609" r:id="rId98"/>
    <p:sldId id="610" r:id="rId99"/>
    <p:sldId id="611" r:id="rId100"/>
    <p:sldId id="612" r:id="rId101"/>
    <p:sldId id="613" r:id="rId102"/>
    <p:sldId id="614" r:id="rId103"/>
    <p:sldId id="615" r:id="rId104"/>
    <p:sldId id="616" r:id="rId105"/>
    <p:sldId id="617" r:id="rId106"/>
    <p:sldId id="618" r:id="rId107"/>
    <p:sldId id="619" r:id="rId108"/>
    <p:sldId id="620" r:id="rId109"/>
    <p:sldId id="621" r:id="rId110"/>
    <p:sldId id="622" r:id="rId111"/>
    <p:sldId id="624" r:id="rId112"/>
    <p:sldId id="625" r:id="rId113"/>
    <p:sldId id="626" r:id="rId114"/>
    <p:sldId id="627" r:id="rId115"/>
    <p:sldId id="628" r:id="rId116"/>
    <p:sldId id="629" r:id="rId117"/>
    <p:sldId id="630" r:id="rId118"/>
    <p:sldId id="631" r:id="rId119"/>
    <p:sldId id="632" r:id="rId120"/>
    <p:sldId id="633" r:id="rId121"/>
    <p:sldId id="634" r:id="rId122"/>
    <p:sldId id="635" r:id="rId123"/>
    <p:sldId id="636" r:id="rId124"/>
    <p:sldId id="637" r:id="rId125"/>
    <p:sldId id="638" r:id="rId126"/>
    <p:sldId id="639" r:id="rId127"/>
    <p:sldId id="640" r:id="rId128"/>
    <p:sldId id="641" r:id="rId129"/>
    <p:sldId id="642" r:id="rId130"/>
    <p:sldId id="643" r:id="rId131"/>
    <p:sldId id="644" r:id="rId132"/>
    <p:sldId id="645" r:id="rId133"/>
    <p:sldId id="646" r:id="rId134"/>
    <p:sldId id="647" r:id="rId135"/>
    <p:sldId id="648" r:id="rId136"/>
    <p:sldId id="649" r:id="rId137"/>
    <p:sldId id="650" r:id="rId138"/>
    <p:sldId id="651" r:id="rId139"/>
    <p:sldId id="652" r:id="rId140"/>
    <p:sldId id="653" r:id="rId141"/>
    <p:sldId id="654" r:id="rId142"/>
    <p:sldId id="655" r:id="rId143"/>
    <p:sldId id="656" r:id="rId144"/>
    <p:sldId id="657" r:id="rId145"/>
    <p:sldId id="658" r:id="rId146"/>
    <p:sldId id="659" r:id="rId147"/>
    <p:sldId id="660" r:id="rId148"/>
    <p:sldId id="661" r:id="rId149"/>
    <p:sldId id="662" r:id="rId150"/>
    <p:sldId id="663" r:id="rId151"/>
    <p:sldId id="664" r:id="rId152"/>
    <p:sldId id="665" r:id="rId153"/>
    <p:sldId id="445" r:id="rId154"/>
    <p:sldId id="559" r:id="rId1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9707" autoAdjust="0"/>
  </p:normalViewPr>
  <p:slideViewPr>
    <p:cSldViewPr>
      <p:cViewPr varScale="1">
        <p:scale>
          <a:sx n="86" d="100"/>
          <a:sy n="86" d="100"/>
        </p:scale>
        <p:origin x="-684" y="-90"/>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slide" Target="slides/slide15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596B0-8832-4C42-A56E-74696F29A14F}" type="datetimeFigureOut">
              <a:rPr lang="en-AU" smtClean="0"/>
              <a:t>27/10/2017</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4F73EB-8063-4591-A718-F620526FFE37}" type="slidenum">
              <a:rPr lang="en-AU" smtClean="0"/>
              <a:t>‹#›</a:t>
            </a:fld>
            <a:endParaRPr lang="en-AU"/>
          </a:p>
        </p:txBody>
      </p:sp>
    </p:spTree>
    <p:extLst>
      <p:ext uri="{BB962C8B-B14F-4D97-AF65-F5344CB8AC3E}">
        <p14:creationId xmlns:p14="http://schemas.microsoft.com/office/powerpoint/2010/main" val="1881873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1</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437543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703263"/>
            <a:ext cx="4575175" cy="3430587"/>
          </a:xfrm>
        </p:spPr>
      </p:sp>
      <p:sp>
        <p:nvSpPr>
          <p:cNvPr id="3" name="Notes Placeholder 2"/>
          <p:cNvSpPr>
            <a:spLocks noGrp="1"/>
          </p:cNvSpPr>
          <p:nvPr>
            <p:ph type="body" idx="1"/>
          </p:nvPr>
        </p:nvSpPr>
        <p:spPr/>
        <p:txBody>
          <a:bodyPr/>
          <a:lstStyle/>
          <a:p>
            <a:r>
              <a:rPr lang="en-AU" dirty="0" smtClean="0"/>
              <a:t>Give a brief</a:t>
            </a:r>
            <a:r>
              <a:rPr lang="en-AU" baseline="0" dirty="0" smtClean="0"/>
              <a:t> </a:t>
            </a:r>
            <a:r>
              <a:rPr lang="en-AU" dirty="0" smtClean="0"/>
              <a:t>summary of each of the domains (you will go into more detail later) and describe</a:t>
            </a:r>
            <a:r>
              <a:rPr lang="en-AU" baseline="0" dirty="0" smtClean="0"/>
              <a:t> how factors in the domains can lead to flashpoints. </a:t>
            </a:r>
            <a:endParaRPr lang="en-AU" dirty="0" smtClean="0"/>
          </a:p>
          <a:p>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11</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0498707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http://www.safewards.net/interventions/calm-down-methods</a:t>
            </a:r>
          </a:p>
          <a:p>
            <a:endParaRPr lang="en-AU" altLang="en-US" smtClean="0"/>
          </a:p>
          <a:p>
            <a:endParaRPr lang="en-AU"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0BB67150-A554-4A68-B7CA-007AB757EC95}" type="slidenum">
              <a:rPr lang="en-US" altLang="en-US" smtClean="0">
                <a:solidFill>
                  <a:srgbClr val="000000"/>
                </a:solidFill>
              </a:rPr>
              <a:pPr/>
              <a:t>118</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http://www.safewards.net/interventions/calm-down-methods</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5FFECC97-A40C-471A-A6DE-BD67FC0398CE}" type="slidenum">
              <a:rPr lang="en-US" altLang="en-US" smtClean="0">
                <a:solidFill>
                  <a:srgbClr val="000000"/>
                </a:solidFill>
              </a:rPr>
              <a:pPr>
                <a:spcBef>
                  <a:spcPct val="0"/>
                </a:spcBef>
              </a:pPr>
              <a:t>120</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Ask the group what changes they might identify</a:t>
            </a:r>
          </a:p>
          <a:p>
            <a:pPr eaLnBrk="1" hangingPunct="1">
              <a:spcBef>
                <a:spcPct val="0"/>
              </a:spcBef>
            </a:pPr>
            <a:r>
              <a:rPr lang="en-AU" altLang="en-US" smtClean="0"/>
              <a:t>http://www.safewards.net/interventions/calm-down-methods</a:t>
            </a:r>
          </a:p>
          <a:p>
            <a:endParaRPr lang="en-AU"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10DCFC8D-A3B5-424E-A913-512C39314BDB}" type="slidenum">
              <a:rPr lang="en-US" altLang="en-US" smtClean="0">
                <a:solidFill>
                  <a:srgbClr val="000000"/>
                </a:solidFill>
              </a:rPr>
              <a:pPr/>
              <a:t>121</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Refer to the handout ‘Calm Down Methods: Resource Ideas’ from the resources pack.</a:t>
            </a:r>
          </a:p>
          <a:p>
            <a:endParaRPr lang="en-AU" altLang="en-US" dirty="0" smtClean="0"/>
          </a:p>
          <a:p>
            <a:r>
              <a:rPr lang="en-AU" altLang="en-US" b="1" baseline="0" dirty="0" smtClean="0"/>
              <a:t>Activity with handout</a:t>
            </a:r>
          </a:p>
          <a:p>
            <a:r>
              <a:rPr lang="en-AU" altLang="en-US" baseline="0" dirty="0" smtClean="0"/>
              <a:t>Split the group into small groups of 3-4 people.  Think about a common need you may have seen on the unit and which item might sit with this intervention. </a:t>
            </a:r>
          </a:p>
          <a:p>
            <a:endParaRPr lang="en-AU" altLang="en-US" baseline="0" dirty="0" smtClean="0"/>
          </a:p>
          <a:p>
            <a:r>
              <a:rPr lang="en-AU" altLang="en-US" dirty="0" smtClean="0"/>
              <a:t>The handout</a:t>
            </a:r>
            <a:r>
              <a:rPr lang="en-AU" altLang="en-US" baseline="0" dirty="0" smtClean="0"/>
              <a:t> can be used to prompt our thinking about the intervention</a:t>
            </a:r>
          </a:p>
          <a:p>
            <a:r>
              <a:rPr lang="en-AU" altLang="en-US" baseline="0" dirty="0" smtClean="0"/>
              <a:t>It can also be used to consider how you may add to the resources over time </a:t>
            </a:r>
          </a:p>
          <a:p>
            <a:endParaRPr lang="en-AU" altLang="en-US" baseline="0"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8454333A-DD57-4330-925A-EB262FF57F71}" type="slidenum">
              <a:rPr lang="en-US" altLang="en-US" smtClean="0"/>
              <a:pPr/>
              <a:t>122</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http://www.safewards.net/interventions/calm-down-methods</a:t>
            </a:r>
          </a:p>
          <a:p>
            <a:pPr eaLnBrk="1" hangingPunct="1">
              <a:spcBef>
                <a:spcPct val="0"/>
              </a:spcBef>
            </a:pPr>
            <a:endParaRPr lang="en-US" altLang="en-US" smtClean="0"/>
          </a:p>
          <a:p>
            <a:pPr eaLnBrk="1" hangingPunct="1">
              <a:spcBef>
                <a:spcPct val="0"/>
              </a:spcBef>
            </a:pPr>
            <a:r>
              <a:rPr lang="en-US" altLang="en-US" smtClean="0"/>
              <a:t>You could show the Safewards calm down methods video here</a:t>
            </a:r>
          </a:p>
          <a:p>
            <a:endParaRPr lang="en-AU"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FB1FA740-8ADD-4F3B-B270-3DA82C06AFE5}" type="slidenum">
              <a:rPr lang="en-US" altLang="en-US" smtClean="0">
                <a:solidFill>
                  <a:srgbClr val="000000"/>
                </a:solidFill>
              </a:rPr>
              <a:pPr/>
              <a:t>123</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http://www.safewards.net/interventions/calm-down-methods</a:t>
            </a:r>
          </a:p>
          <a:p>
            <a:pPr eaLnBrk="1" hangingPunct="1">
              <a:spcBef>
                <a:spcPct val="0"/>
              </a:spcBef>
            </a:pPr>
            <a:r>
              <a:rPr lang="en-US" altLang="en-US" smtClean="0"/>
              <a:t>You might also like to see some of the examples used in Victoria </a:t>
            </a:r>
          </a:p>
          <a:p>
            <a:endParaRPr lang="en-AU"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4C2BF51-D03A-4DDC-AD57-7223D5C70864}" type="slidenum">
              <a:rPr lang="en-US" altLang="en-US" smtClean="0">
                <a:solidFill>
                  <a:srgbClr val="000000"/>
                </a:solidFill>
              </a:rPr>
              <a:pPr/>
              <a:t>124</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t>Taken from a PowerPoint from a presentation by Professor Len Bowers </a:t>
            </a:r>
          </a:p>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725B1966-1416-4D27-94E2-BDB62CED2BEA}" type="slidenum">
              <a:rPr lang="en-US" altLang="en-US" smtClean="0">
                <a:solidFill>
                  <a:srgbClr val="000000"/>
                </a:solidFill>
              </a:rPr>
              <a:pPr>
                <a:spcBef>
                  <a:spcPct val="0"/>
                </a:spcBef>
              </a:pPr>
              <a:t>125</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Briefly explain Talk Down-http://www.safewards.net/interventions/talk-down</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497BB1C-906C-414E-B85B-A7140506ED2C}" type="slidenum">
              <a:rPr lang="en-US" altLang="en-US" smtClean="0">
                <a:solidFill>
                  <a:srgbClr val="000000"/>
                </a:solidFill>
              </a:rPr>
              <a:pPr/>
              <a:t>126</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http://www.safewards.net/interventions/talk-down</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C9EFE9C9-76CD-4CAD-B470-F8C44600F161}" type="slidenum">
              <a:rPr lang="en-US" altLang="en-US" smtClean="0">
                <a:solidFill>
                  <a:srgbClr val="000000"/>
                </a:solidFill>
              </a:rPr>
              <a:pPr/>
              <a:t>127</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http://www.safewards.net/interventions/talk-down </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8CC9F0E-89D8-471E-9296-F51155C25922}" type="slidenum">
              <a:rPr lang="en-US" altLang="en-US" smtClean="0">
                <a:solidFill>
                  <a:srgbClr val="000000"/>
                </a:solidFill>
              </a:rPr>
              <a:pPr/>
              <a:t>128</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See Bowers (2014)</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12</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0402905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t>Give a brief explanation of each of the boxes</a:t>
            </a:r>
          </a:p>
          <a:p>
            <a:endParaRPr lang="en-AU" altLang="en-US" smtClean="0"/>
          </a:p>
          <a:p>
            <a:r>
              <a:rPr lang="en-AU" altLang="en-US" smtClean="0"/>
              <a:t>You may like to show the talk down video here – this shows talk down in action. You can pause the video before the end description of the model, and ask participants to identify the aspects of the model the staff member has demonstrated. </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8FD5468-FC78-45A2-9964-ADC99949A4A9}" type="slidenum">
              <a:rPr lang="en-US" altLang="en-US" smtClean="0">
                <a:solidFill>
                  <a:srgbClr val="000000"/>
                </a:solidFill>
              </a:rPr>
              <a:pPr/>
              <a:t>130</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Here you might like to split people into groups according to the different processes of Talk Down (delimit, clarify, resolve, control yourself, respect and empathy). </a:t>
            </a:r>
          </a:p>
          <a:p>
            <a:r>
              <a:rPr lang="en-AU" altLang="en-US" smtClean="0"/>
              <a:t>Ask each group to discuss the process they have been assigned </a:t>
            </a:r>
          </a:p>
          <a:p>
            <a:r>
              <a:rPr lang="en-AU" altLang="en-US" smtClean="0"/>
              <a:t>Then feed back to the group (you could do this all at once or use the following slides and ask the group who had the process to describe the process and use the following slides to reinforce the key points).</a:t>
            </a:r>
          </a:p>
          <a:p>
            <a:r>
              <a:rPr lang="en-AU" altLang="en-US" smtClean="0"/>
              <a:t>Allow about 15-20 minutes for this.</a:t>
            </a:r>
          </a:p>
          <a:p>
            <a:pPr eaLnBrk="1" hangingPunct="1">
              <a:spcBef>
                <a:spcPct val="0"/>
              </a:spcBef>
            </a:pPr>
            <a:r>
              <a:rPr lang="en-AU" altLang="en-US" smtClean="0"/>
              <a:t>http://www.safewards.net/interventions/talk-down </a:t>
            </a:r>
          </a:p>
          <a:p>
            <a:endParaRPr lang="en-AU" altLang="en-US"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16E5B02B-7C15-4F80-83D8-B6E7B19DC591}" type="slidenum">
              <a:rPr lang="en-US" altLang="en-US" smtClean="0">
                <a:solidFill>
                  <a:srgbClr val="000000"/>
                </a:solidFill>
              </a:rPr>
              <a:pPr/>
              <a:t>131</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Go through each of the slides getting the group who focused on the process to feedback first</a:t>
            </a:r>
          </a:p>
          <a:p>
            <a:endParaRPr lang="en-AU" altLang="en-US" smtClean="0"/>
          </a:p>
          <a:p>
            <a:r>
              <a:rPr lang="en-AU" altLang="en-US" smtClean="0"/>
              <a:t>http://www.safewards.net/interventions/talk-down </a:t>
            </a:r>
          </a:p>
          <a:p>
            <a:endParaRPr lang="en-AU" altLang="en-US" smtClean="0"/>
          </a:p>
          <a:p>
            <a:endParaRPr lang="en-AU" altLang="en-US"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D9816122-C3F6-445B-B016-C029218B8F8F}" type="slidenum">
              <a:rPr lang="en-US" altLang="en-US" smtClean="0">
                <a:solidFill>
                  <a:srgbClr val="000000"/>
                </a:solidFill>
              </a:rPr>
              <a:pPr/>
              <a:t>132</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625" eaLnBrk="1" hangingPunct="1">
              <a:spcBef>
                <a:spcPct val="0"/>
              </a:spcBef>
            </a:pPr>
            <a:r>
              <a:rPr lang="en-AU" altLang="en-US" smtClean="0"/>
              <a:t>http://www.safewards.net/interventions/talk-down </a:t>
            </a:r>
          </a:p>
          <a:p>
            <a:pPr defTabSz="922625"/>
            <a:endParaRPr lang="en-AU" altLang="en-US"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4AD1502C-AC0E-4294-B7ED-0B74B3CC7B61}" type="slidenum">
              <a:rPr lang="en-AU" altLang="en-US" smtClean="0">
                <a:solidFill>
                  <a:srgbClr val="000000"/>
                </a:solidFill>
              </a:rPr>
              <a:pPr/>
              <a:t>133</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625" eaLnBrk="1" hangingPunct="1">
              <a:spcBef>
                <a:spcPct val="0"/>
              </a:spcBef>
            </a:pPr>
            <a:r>
              <a:rPr lang="en-AU" altLang="en-US" smtClean="0"/>
              <a:t>http://www.safewards.net/interventions/talk-down </a:t>
            </a:r>
          </a:p>
          <a:p>
            <a:pPr defTabSz="922625"/>
            <a:endParaRPr lang="en-AU"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E1B531D-6702-46EF-98B2-92007164136E}" type="slidenum">
              <a:rPr lang="en-AU" altLang="en-US" smtClean="0">
                <a:solidFill>
                  <a:srgbClr val="000000"/>
                </a:solidFill>
              </a:rPr>
              <a:pPr/>
              <a:t>134</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625" eaLnBrk="1" hangingPunct="1">
              <a:spcBef>
                <a:spcPct val="0"/>
              </a:spcBef>
            </a:pPr>
            <a:r>
              <a:rPr lang="en-AU" altLang="en-US" smtClean="0"/>
              <a:t>http://www.safewards.net/interventions/talk-down </a:t>
            </a:r>
          </a:p>
          <a:p>
            <a:pPr defTabSz="922625"/>
            <a:endParaRPr lang="en-AU" altLang="en-US" smtClean="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309AFE22-1130-41DE-A8D7-39D6AD166EF0}" type="slidenum">
              <a:rPr lang="en-AU" altLang="en-US" smtClean="0">
                <a:solidFill>
                  <a:srgbClr val="000000"/>
                </a:solidFill>
              </a:rPr>
              <a:pPr/>
              <a:t>135</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625" eaLnBrk="1" hangingPunct="1">
              <a:spcBef>
                <a:spcPct val="0"/>
              </a:spcBef>
            </a:pPr>
            <a:r>
              <a:rPr lang="en-AU" altLang="en-US" smtClean="0"/>
              <a:t>http://www.safewards.net/interventions/talk-down </a:t>
            </a:r>
          </a:p>
          <a:p>
            <a:pPr defTabSz="922625"/>
            <a:endParaRPr lang="en-AU"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B54A4B43-20A1-43DB-99D6-E73E5F714B4F}" type="slidenum">
              <a:rPr lang="en-AU" altLang="en-US" smtClean="0">
                <a:solidFill>
                  <a:srgbClr val="000000"/>
                </a:solidFill>
              </a:rPr>
              <a:pPr/>
              <a:t>137</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Watch</a:t>
            </a:r>
            <a:r>
              <a:rPr lang="en-AU" baseline="0" dirty="0" smtClean="0"/>
              <a:t> the video</a:t>
            </a:r>
          </a:p>
          <a:p>
            <a:r>
              <a:rPr lang="en-AU" baseline="0" dirty="0" smtClean="0"/>
              <a:t>Ask the group to identify the parts of the model in the video.  </a:t>
            </a:r>
          </a:p>
          <a:p>
            <a:endParaRPr lang="en-AU" dirty="0"/>
          </a:p>
        </p:txBody>
      </p:sp>
      <p:sp>
        <p:nvSpPr>
          <p:cNvPr id="4" name="Date Placeholder 3"/>
          <p:cNvSpPr>
            <a:spLocks noGrp="1"/>
          </p:cNvSpPr>
          <p:nvPr>
            <p:ph type="dt" idx="10"/>
          </p:nvPr>
        </p:nvSpPr>
        <p:spPr/>
        <p:txBody>
          <a:bodyPr/>
          <a:lstStyle/>
          <a:p>
            <a:pPr>
              <a:defRPr/>
            </a:pPr>
            <a:r>
              <a:rPr lang="en-US" altLang="en-US" smtClean="0"/>
              <a:t>Safewards Victoria</a:t>
            </a:r>
            <a:endParaRPr lang="en-US" altLang="en-US"/>
          </a:p>
        </p:txBody>
      </p:sp>
      <p:sp>
        <p:nvSpPr>
          <p:cNvPr id="5" name="Footer Placeholder 4"/>
          <p:cNvSpPr>
            <a:spLocks noGrp="1"/>
          </p:cNvSpPr>
          <p:nvPr>
            <p:ph type="ftr" sz="quarter" idx="11"/>
          </p:nvPr>
        </p:nvSpPr>
        <p:spPr/>
        <p:txBody>
          <a:bodyPr/>
          <a:lstStyle/>
          <a:p>
            <a:pPr>
              <a:defRPr/>
            </a:pPr>
            <a:r>
              <a:rPr lang="en-AU" smtClean="0"/>
              <a:t>Train the Trainer  |  DAY THREE</a:t>
            </a:r>
            <a:endParaRPr lang="en-US"/>
          </a:p>
        </p:txBody>
      </p:sp>
      <p:sp>
        <p:nvSpPr>
          <p:cNvPr id="6" name="Slide Number Placeholder 5"/>
          <p:cNvSpPr>
            <a:spLocks noGrp="1"/>
          </p:cNvSpPr>
          <p:nvPr>
            <p:ph type="sldNum" sz="quarter" idx="12"/>
          </p:nvPr>
        </p:nvSpPr>
        <p:spPr/>
        <p:txBody>
          <a:bodyPr/>
          <a:lstStyle/>
          <a:p>
            <a:pPr>
              <a:defRPr/>
            </a:pPr>
            <a:fld id="{B059E655-C52D-4DF0-9F82-B601B122B6FE}" type="slidenum">
              <a:rPr lang="en-US" altLang="en-US" smtClean="0"/>
              <a:pPr>
                <a:defRPr/>
              </a:pPr>
              <a:t>140</a:t>
            </a:fld>
            <a:endParaRPr lang="en-US" altLang="en-US"/>
          </a:p>
        </p:txBody>
      </p:sp>
    </p:spTree>
    <p:extLst>
      <p:ext uri="{BB962C8B-B14F-4D97-AF65-F5344CB8AC3E}">
        <p14:creationId xmlns:p14="http://schemas.microsoft.com/office/powerpoint/2010/main" val="27592082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t>There are plenty of resources for this intervention e.g. the poster, the document on staying open friendly and positive, the explanation of the Talk Down poster contents for champions and the guidance for the on how to use the poster, please see the Safewards website</a:t>
            </a:r>
          </a:p>
          <a:p>
            <a:endParaRPr lang="en-AU" altLang="en-US"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6E70B731-E0BE-4807-AA05-9302C5AA1289}" type="slidenum">
              <a:rPr lang="en-US" altLang="en-US" smtClean="0">
                <a:solidFill>
                  <a:srgbClr val="000000"/>
                </a:solidFill>
              </a:rPr>
              <a:pPr/>
              <a:t>141</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http://www.safewards.net/interventions/talk-down</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F830622-D6D2-4E4A-8118-5A0C48D7FDE7}" type="slidenum">
              <a:rPr lang="en-AU" altLang="en-US" smtClean="0">
                <a:solidFill>
                  <a:srgbClr val="000000"/>
                </a:solidFill>
              </a:rPr>
              <a:pPr/>
              <a:t>142</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a:t>
            </a:r>
            <a:r>
              <a:rPr lang="en-AU" baseline="0" dirty="0" smtClean="0"/>
              <a:t> slide highlights the various ways that staff can have an influence on conflict and containment rates on their ward. </a:t>
            </a:r>
          </a:p>
          <a:p>
            <a:r>
              <a:rPr lang="en-AU" baseline="0" dirty="0" smtClean="0"/>
              <a:t>Go through each of the points highlighting examples that are relevant to your participants. </a:t>
            </a:r>
            <a:endParaRPr lang="en-AU" dirty="0" smtClean="0"/>
          </a:p>
          <a:p>
            <a:endParaRPr lang="en-AU" dirty="0" smtClean="0"/>
          </a:p>
          <a:p>
            <a:r>
              <a:rPr lang="en-AU" dirty="0" smtClean="0"/>
              <a:t>For dot</a:t>
            </a:r>
            <a:r>
              <a:rPr lang="en-AU" baseline="0" dirty="0" smtClean="0"/>
              <a:t> point 4 - c</a:t>
            </a:r>
            <a:r>
              <a:rPr lang="en-AU" dirty="0" smtClean="0"/>
              <a:t>hoose not to use containment on occasions when it would be counterproductive - here you could ask the participants if they can talk about a time when they have done this and it has been a positive experience. </a:t>
            </a:r>
          </a:p>
          <a:p>
            <a:endParaRPr lang="en-AU" dirty="0" smtClean="0"/>
          </a:p>
          <a:p>
            <a:r>
              <a:rPr lang="en-AU" dirty="0" smtClean="0"/>
              <a:t>You can</a:t>
            </a:r>
            <a:r>
              <a:rPr lang="en-AU" baseline="0" dirty="0" smtClean="0"/>
              <a:t> also facilitate discussion around how to prevent further conflict when using containment methods.</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13</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0137510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There are quite a few handouts as previously mentioned to help with this intervention.  </a:t>
            </a:r>
          </a:p>
          <a:p>
            <a:pPr eaLnBrk="1" hangingPunct="1">
              <a:spcBef>
                <a:spcPct val="0"/>
              </a:spcBef>
            </a:pPr>
            <a:r>
              <a:rPr lang="en-AU" altLang="en-US" smtClean="0"/>
              <a:t>http://www.safewards.net/interventions/talk-down </a:t>
            </a:r>
          </a:p>
          <a:p>
            <a:endParaRPr lang="en-AU" alt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52E7D8F1-6934-4688-AC97-CB5D2087602D}" type="slidenum">
              <a:rPr lang="en-US" altLang="en-US" smtClean="0">
                <a:solidFill>
                  <a:srgbClr val="000000"/>
                </a:solidFill>
              </a:rPr>
              <a:pPr/>
              <a:t>144</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It might help to ensure that the poster is placed in an area where de-escalation is commonly used. </a:t>
            </a:r>
          </a:p>
          <a:p>
            <a:pPr eaLnBrk="1" hangingPunct="1">
              <a:spcBef>
                <a:spcPct val="0"/>
              </a:spcBef>
            </a:pPr>
            <a:endParaRPr lang="en-AU" altLang="en-US" smtClean="0"/>
          </a:p>
          <a:p>
            <a:pPr eaLnBrk="1" hangingPunct="1">
              <a:spcBef>
                <a:spcPct val="0"/>
              </a:spcBef>
            </a:pPr>
            <a:endParaRPr lang="en-AU" altLang="en-US" smtClean="0"/>
          </a:p>
          <a:p>
            <a:pPr eaLnBrk="1" hangingPunct="1">
              <a:spcBef>
                <a:spcPct val="0"/>
              </a:spcBef>
            </a:pPr>
            <a:r>
              <a:rPr lang="en-AU" altLang="en-US" smtClean="0"/>
              <a:t>Taken from a PowerPoint from a presentation by Professor Len Bowers </a:t>
            </a:r>
          </a:p>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B512A753-1420-43DE-AE7F-7B453ED47CA3}" type="slidenum">
              <a:rPr lang="en-US" altLang="en-US" smtClean="0">
                <a:solidFill>
                  <a:srgbClr val="000000"/>
                </a:solidFill>
              </a:rPr>
              <a:pPr>
                <a:spcBef>
                  <a:spcPct val="0"/>
                </a:spcBef>
              </a:pPr>
              <a:t>145</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Give a brief overview of Discharge Messages</a:t>
            </a:r>
          </a:p>
          <a:p>
            <a:r>
              <a:rPr lang="en-US" altLang="en-US"/>
              <a:t>http://www.safewards.net/interventions/discharge-message</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870477B-845D-46DF-A418-92A0E17AADB5}" type="slidenum">
              <a:rPr lang="en-US" altLang="en-US">
                <a:solidFill>
                  <a:srgbClr val="000000"/>
                </a:solidFill>
              </a:rPr>
              <a:pPr>
                <a:spcBef>
                  <a:spcPct val="0"/>
                </a:spcBef>
              </a:pPr>
              <a:t>146</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http://www.safewards.net/interventions/discharge-message</a:t>
            </a: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9F541C7-F946-4885-87A2-CE18B57B8854}" type="slidenum">
              <a:rPr lang="en-US" altLang="en-US"/>
              <a:pPr/>
              <a:t>147</a:t>
            </a:fld>
            <a:endParaRPr lang="en-US" altLang="en-US"/>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Ask people to think about integrating this intervention into practice </a:t>
            </a:r>
            <a:r>
              <a:rPr lang="en-US" altLang="en-US" dirty="0" err="1"/>
              <a:t>eg</a:t>
            </a:r>
            <a:r>
              <a:rPr lang="en-US" altLang="en-US" dirty="0"/>
              <a:t>-it is not just about someone leaving. It is also about engaging people who are on the </a:t>
            </a:r>
            <a:r>
              <a:rPr lang="en-US" altLang="en-US" dirty="0" smtClean="0"/>
              <a:t>unit who </a:t>
            </a:r>
            <a:r>
              <a:rPr lang="en-US" altLang="en-US" dirty="0"/>
              <a:t>may be newly admitted, it is also about positivity and safety planning </a:t>
            </a:r>
            <a:r>
              <a:rPr lang="en-US" altLang="en-US" dirty="0" err="1"/>
              <a:t>etc</a:t>
            </a:r>
            <a:endParaRPr lang="en-US" altLang="en-US" dirty="0"/>
          </a:p>
          <a:p>
            <a:endParaRPr lang="en-AU" altLang="en-US" dirty="0"/>
          </a:p>
          <a:p>
            <a:r>
              <a:rPr lang="en-AU" altLang="en-US" dirty="0"/>
              <a:t>http://www.safewards.net/interventions/discharge-message</a:t>
            </a: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59CBE2E-EF70-49D2-8FAF-7A2D09ABF732}" type="slidenum">
              <a:rPr lang="en-US" altLang="en-US">
                <a:solidFill>
                  <a:srgbClr val="000000"/>
                </a:solidFill>
              </a:rPr>
              <a:pPr/>
              <a:t>148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http://www.safewards.net/interventions/discharge-message</a:t>
            </a:r>
          </a:p>
          <a:p>
            <a:endParaRPr lang="en-AU" altLang="en-US"/>
          </a:p>
          <a:p>
            <a:r>
              <a:rPr lang="en-AU" altLang="en-US"/>
              <a:t>See examples from Victoria which may suit your ward.</a:t>
            </a: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5115817-583A-48B1-86F7-52F8705797FE}" type="slidenum">
              <a:rPr lang="en-US" altLang="en-US">
                <a:solidFill>
                  <a:srgbClr val="000000"/>
                </a:solidFill>
              </a:rPr>
              <a:pPr/>
              <a:t>150</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a:t>Taken from a PowerPoint from a presentation by Professor Len Bowers </a:t>
            </a:r>
          </a:p>
          <a:p>
            <a:pPr eaLnBrk="1" hangingPunct="1">
              <a:spcBef>
                <a:spcPct val="0"/>
              </a:spcBef>
            </a:pPr>
            <a:endParaRPr lang="en-US" altLang="en-US" dirty="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3F604CD-3C54-4160-B5C0-7EB95D6E442A}" type="slidenum">
              <a:rPr lang="en-US" altLang="en-US">
                <a:solidFill>
                  <a:srgbClr val="000000"/>
                </a:solidFill>
              </a:rPr>
              <a:pPr>
                <a:spcBef>
                  <a:spcPct val="0"/>
                </a:spcBef>
              </a:pPr>
              <a:t>151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Ask each participant one of</a:t>
            </a:r>
            <a:r>
              <a:rPr lang="en-US" altLang="en-US" baseline="0" dirty="0" smtClean="0"/>
              <a:t> the questions to share and share their response with the group.</a:t>
            </a:r>
            <a:endParaRPr lang="en-US" altLang="en-US" dirty="0"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1F947F3A-3121-4FFE-ABCF-F4EC175FF10A}" type="slidenum">
              <a:rPr lang="en-AU" altLang="en-US" smtClean="0">
                <a:solidFill>
                  <a:prstClr val="black"/>
                </a:solidFill>
              </a:rPr>
              <a:pPr/>
              <a:t>152</a:t>
            </a:fld>
            <a:endParaRPr lang="en-AU" altLang="en-US" smtClean="0">
              <a:solidFill>
                <a:prstClr val="black"/>
              </a:solidFill>
            </a:endParaRPr>
          </a:p>
        </p:txBody>
      </p:sp>
      <p:sp>
        <p:nvSpPr>
          <p:cNvPr id="2" name="Date Placeholder 1"/>
          <p:cNvSpPr>
            <a:spLocks noGrp="1"/>
          </p:cNvSpPr>
          <p:nvPr>
            <p:ph type="dt" idx="10"/>
          </p:nvPr>
        </p:nvSpPr>
        <p:spPr/>
        <p:txBody>
          <a:bodyPr/>
          <a:lstStyle/>
          <a:p>
            <a:pPr>
              <a:defRPr/>
            </a:pPr>
            <a:r>
              <a:rPr lang="en-US" altLang="en-US" smtClean="0">
                <a:solidFill>
                  <a:prstClr val="black"/>
                </a:solidFill>
              </a:rPr>
              <a:t>Safewards Victoria</a:t>
            </a:r>
            <a:endParaRPr lang="en-US" altLang="en-US">
              <a:solidFill>
                <a:prstClr val="black"/>
              </a:solidFill>
            </a:endParaRPr>
          </a:p>
        </p:txBody>
      </p:sp>
      <p:sp>
        <p:nvSpPr>
          <p:cNvPr id="3" name="Footer Placeholder 2"/>
          <p:cNvSpPr>
            <a:spLocks noGrp="1"/>
          </p:cNvSpPr>
          <p:nvPr>
            <p:ph type="ftr" sz="quarter" idx="11"/>
          </p:nvPr>
        </p:nvSpPr>
        <p:spPr/>
        <p:txBody>
          <a:bodyPr/>
          <a:lstStyle/>
          <a:p>
            <a:pPr>
              <a:defRPr/>
            </a:pPr>
            <a:r>
              <a:rPr lang="en-AU" smtClean="0">
                <a:solidFill>
                  <a:prstClr val="black"/>
                </a:solidFill>
              </a:rPr>
              <a:t>Train the Trainer  |  DAY THREE</a:t>
            </a:r>
            <a:endParaRPr lang="en-US">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824CD76D-1DD6-45C3-BDED-FAA092772839}" type="slidenum">
              <a:rPr lang="en-US" altLang="en-US" smtClean="0">
                <a:solidFill>
                  <a:srgbClr val="000000"/>
                </a:solidFill>
              </a:rPr>
              <a:pPr/>
              <a:t>153</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Important to note that patients can also have an influence.</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14</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515917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Whiteboard activity </a:t>
            </a:r>
            <a:endParaRPr lang="en-AU" dirty="0"/>
          </a:p>
        </p:txBody>
      </p:sp>
      <p:sp>
        <p:nvSpPr>
          <p:cNvPr id="4" name="Header Placeholder 3"/>
          <p:cNvSpPr>
            <a:spLocks noGrp="1"/>
          </p:cNvSpPr>
          <p:nvPr>
            <p:ph type="hdr" sz="quarter" idx="10"/>
          </p:nvPr>
        </p:nvSpPr>
        <p:spPr/>
        <p:txBody>
          <a:bodyPr/>
          <a:lstStyle/>
          <a:p>
            <a:r>
              <a:rPr lang="en-AU" smtClean="0"/>
              <a:t>Safewards Victoria</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AU" smtClean="0"/>
              <a:t>Trainer the Trainer  |  DAY ONE</a:t>
            </a:r>
            <a:endParaRPr lang="en-US"/>
          </a:p>
        </p:txBody>
      </p:sp>
      <p:sp>
        <p:nvSpPr>
          <p:cNvPr id="7" name="Slide Number Placeholder 6"/>
          <p:cNvSpPr>
            <a:spLocks noGrp="1"/>
          </p:cNvSpPr>
          <p:nvPr>
            <p:ph type="sldNum" sz="quarter" idx="13"/>
          </p:nvPr>
        </p:nvSpPr>
        <p:spPr/>
        <p:txBody>
          <a:bodyPr/>
          <a:lstStyle/>
          <a:p>
            <a:fld id="{39480C51-44AE-C747-8976-226D99FAD402}" type="slidenum">
              <a:rPr lang="en-US" smtClean="0"/>
              <a:pPr/>
              <a:t>16</a:t>
            </a:fld>
            <a:endParaRPr lang="en-US"/>
          </a:p>
        </p:txBody>
      </p:sp>
    </p:spTree>
    <p:extLst>
      <p:ext uri="{BB962C8B-B14F-4D97-AF65-F5344CB8AC3E}">
        <p14:creationId xmlns:p14="http://schemas.microsoft.com/office/powerpoint/2010/main" val="2659975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each of the boxes briefly and how they relate to and influence each other. The YouTube video of Professor Len Bowers describing the model is helpful </a:t>
            </a:r>
          </a:p>
          <a:p>
            <a:endParaRPr lang="en-AU" dirty="0" smtClean="0"/>
          </a:p>
          <a:p>
            <a:r>
              <a:rPr lang="en-AU" dirty="0" smtClean="0"/>
              <a:t>https://www.youtube.com/watch?v=C3z7zRRXMFo </a:t>
            </a:r>
          </a:p>
          <a:p>
            <a:endParaRPr lang="en-AU" dirty="0" smtClean="0"/>
          </a:p>
          <a:p>
            <a:r>
              <a:rPr lang="en-AU" dirty="0" smtClean="0"/>
              <a:t>The Victorian</a:t>
            </a:r>
            <a:r>
              <a:rPr lang="en-AU" baseline="0" dirty="0" smtClean="0"/>
              <a:t> </a:t>
            </a:r>
            <a:r>
              <a:rPr lang="en-AU" baseline="0" dirty="0" err="1" smtClean="0"/>
              <a:t>Safewards</a:t>
            </a:r>
            <a:r>
              <a:rPr lang="en-AU" baseline="0" dirty="0" smtClean="0"/>
              <a:t> Introduction to the model video also provides a helpful explanation</a:t>
            </a:r>
            <a:endParaRPr lang="en-AU" dirty="0" smtClean="0"/>
          </a:p>
          <a:p>
            <a:endParaRPr lang="en-AU" dirty="0" smtClean="0"/>
          </a:p>
          <a:p>
            <a:pPr defTabSz="440749">
              <a:defRPr/>
            </a:pPr>
            <a:r>
              <a:rPr lang="en-AU" dirty="0" smtClean="0"/>
              <a:t>For information relating to the simple form of the model see http://www.safewards.net/images/pdf/Safewards%20model.pdf </a:t>
            </a:r>
          </a:p>
          <a:p>
            <a:pPr defTabSz="440749">
              <a:defRPr/>
            </a:pPr>
            <a:endParaRPr lang="en-AU" dirty="0" smtClean="0"/>
          </a:p>
          <a:p>
            <a:pPr defTabSz="440749">
              <a:defRPr/>
            </a:pPr>
            <a:r>
              <a:rPr lang="en-AU" dirty="0" smtClean="0"/>
              <a:t>http://www.safewards.net/model/easy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pPr/>
              <a:t>17</a:t>
            </a:fld>
            <a:endParaRPr lang="en-US"/>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042551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Show</a:t>
            </a:r>
            <a:r>
              <a:rPr lang="en-AU" baseline="0" dirty="0" smtClean="0"/>
              <a:t> how the originating domains from the previous slide wrap around the outside of the model</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880593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that</a:t>
            </a:r>
            <a:r>
              <a:rPr lang="en-AU" baseline="0" dirty="0" smtClean="0"/>
              <a:t> the model has detailed descriptions for each domain</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this is where patient modifiers sit in the model</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this is where staff modifiers sit in the model</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Safewards aims to have a transformational</a:t>
            </a:r>
            <a:r>
              <a:rPr lang="en-AU" baseline="0" dirty="0" smtClean="0"/>
              <a:t> effect on our work…</a:t>
            </a:r>
            <a:endParaRPr lang="en-AU" dirty="0"/>
          </a:p>
        </p:txBody>
      </p:sp>
      <p:sp>
        <p:nvSpPr>
          <p:cNvPr id="4" name="Header Placeholder 3"/>
          <p:cNvSpPr>
            <a:spLocks noGrp="1"/>
          </p:cNvSpPr>
          <p:nvPr>
            <p:ph type="hdr" sz="quarter" idx="10"/>
          </p:nvPr>
        </p:nvSpPr>
        <p:spPr/>
        <p:txBody>
          <a:bodyPr/>
          <a:lstStyle/>
          <a:p>
            <a:r>
              <a:rPr lang="en-AU" smtClean="0"/>
              <a:t>Safewards Victoria</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AU" smtClean="0"/>
              <a:t>Trainer the Trainer  |  DAY ONE</a:t>
            </a:r>
            <a:endParaRPr lang="en-US"/>
          </a:p>
        </p:txBody>
      </p:sp>
      <p:sp>
        <p:nvSpPr>
          <p:cNvPr id="7" name="Slide Number Placeholder 6"/>
          <p:cNvSpPr>
            <a:spLocks noGrp="1"/>
          </p:cNvSpPr>
          <p:nvPr>
            <p:ph type="sldNum" sz="quarter" idx="13"/>
          </p:nvPr>
        </p:nvSpPr>
        <p:spPr/>
        <p:txBody>
          <a:bodyPr/>
          <a:lstStyle/>
          <a:p>
            <a:fld id="{39480C51-44AE-C747-8976-226D99FAD402}" type="slidenum">
              <a:rPr lang="en-US" smtClean="0"/>
              <a:pPr/>
              <a:t>2</a:t>
            </a:fld>
            <a:endParaRPr lang="en-US"/>
          </a:p>
        </p:txBody>
      </p:sp>
    </p:spTree>
    <p:extLst>
      <p:ext uri="{BB962C8B-B14F-4D97-AF65-F5344CB8AC3E}">
        <p14:creationId xmlns:p14="http://schemas.microsoft.com/office/powerpoint/2010/main" val="2071108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solidFill>
                <a:schemeClr val="accent1"/>
              </a:solidFill>
            </a:endParaRPr>
          </a:p>
          <a:p>
            <a:r>
              <a:rPr lang="en-AU" sz="1000" dirty="0">
                <a:solidFill>
                  <a:schemeClr val="accent1"/>
                </a:solidFill>
              </a:rPr>
              <a:t>This is where flashpoints sit</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how the whole model wraps around aiming to prevent what’s in the centre: conflict and containment</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Discuss a denial of a patient request as an example of a flashpoint</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solidFill>
                  <a:schemeClr val="accent1"/>
                </a:solidFill>
              </a:rPr>
              <a:t>Discuss bad news as an example of a flashpoint</a:t>
            </a:r>
          </a:p>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solidFill>
                  <a:schemeClr val="accent1"/>
                </a:solidFill>
              </a:rPr>
              <a:t>Discuss compulsory detention as an example of a flashpoint</a:t>
            </a:r>
          </a:p>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solidFill>
                  <a:schemeClr val="accent1"/>
                </a:solidFill>
              </a:rPr>
              <a:t>This is the technical version of the model.</a:t>
            </a:r>
          </a:p>
          <a:p>
            <a:endParaRPr lang="en-AU" sz="1000" dirty="0">
              <a:solidFill>
                <a:schemeClr val="accent1"/>
              </a:solidFill>
            </a:endParaRPr>
          </a:p>
          <a:p>
            <a:r>
              <a:rPr lang="en-AU" sz="1000" dirty="0">
                <a:solidFill>
                  <a:schemeClr val="accent1"/>
                </a:solidFill>
              </a:rPr>
              <a:t>Time permitting, a good activity at this point is to break up into smaller groups to brainstorm common flashpoints and staff modifiers for each originating domain. Each group can report back to the larger group.</a:t>
            </a:r>
          </a:p>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Staff team domain please see  http://www.safewards.net/images/pdf/Safewards%20model.pdf</a:t>
            </a:r>
          </a:p>
          <a:p>
            <a:endParaRPr lang="en-US" dirty="0" smtClean="0"/>
          </a:p>
          <a:p>
            <a:pPr defTabSz="440749">
              <a:defRPr/>
            </a:pPr>
            <a:r>
              <a:rPr lang="en-US" dirty="0" smtClean="0"/>
              <a:t>For each of the following 6 slides</a:t>
            </a:r>
            <a:r>
              <a:rPr lang="en-US" baseline="0" dirty="0" smtClean="0"/>
              <a:t> you need to be familiar with each of the domains and you need to encourage the participants to start thinking about the factors, modifiers and flashpoints that are specific to their ward. Here you will need to facilitate the discussion and perhaps pose some questions or prompts that are specific to the ward to encourage discussion and reflection. You may need to refer back to the comments you collected from slide 4</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30</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3426981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physical environment domain</a:t>
            </a:r>
            <a:r>
              <a:rPr lang="en-US" baseline="0" dirty="0" smtClean="0"/>
              <a:t> please see </a:t>
            </a:r>
            <a:r>
              <a:rPr lang="en-US" dirty="0" smtClean="0"/>
              <a:t>http://www.safewards.net/images/pdf/Safewards%20model.pdf </a:t>
            </a:r>
          </a:p>
          <a:p>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31</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3786790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outside hospital domain please see http://www.safewards.net/images/pdf/Safewards%20model.pdf </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32</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3837020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Provide a brief overview of how</a:t>
            </a:r>
            <a:r>
              <a:rPr lang="en-AU" baseline="0" dirty="0" smtClean="0"/>
              <a:t> the model was developed. To be able to talk to this slide you need to do some reading about how the model was developed – see Bowers et al. (2015).</a:t>
            </a:r>
            <a:endParaRPr lang="en-AU" dirty="0" smtClean="0"/>
          </a:p>
          <a:p>
            <a:endParaRPr lang="en-AU" dirty="0" smtClean="0"/>
          </a:p>
          <a:p>
            <a:r>
              <a:rPr lang="en-AU" dirty="0" smtClean="0"/>
              <a:t>Sources: </a:t>
            </a:r>
            <a:r>
              <a:rPr lang="en-AU" dirty="0" err="1" smtClean="0"/>
              <a:t>Safewards</a:t>
            </a:r>
            <a:r>
              <a:rPr lang="en-AU" dirty="0" smtClean="0"/>
              <a:t> model is based on</a:t>
            </a:r>
          </a:p>
          <a:p>
            <a:pPr marL="165281" indent="-165281">
              <a:buFont typeface="Arial" panose="020B0604020202020204" pitchFamily="34" charset="0"/>
              <a:buChar char="•"/>
            </a:pPr>
            <a:r>
              <a:rPr lang="en-AU" dirty="0" smtClean="0"/>
              <a:t>Len’s own research</a:t>
            </a:r>
          </a:p>
          <a:p>
            <a:pPr marL="165281" indent="-165281">
              <a:buFont typeface="Arial" panose="020B0604020202020204" pitchFamily="34" charset="0"/>
              <a:buChar char="•"/>
            </a:pPr>
            <a:r>
              <a:rPr lang="en-AU" dirty="0" smtClean="0"/>
              <a:t>Cross topic literature review</a:t>
            </a:r>
          </a:p>
          <a:p>
            <a:pPr marL="165281" indent="-165281">
              <a:buFont typeface="Arial" panose="020B0604020202020204" pitchFamily="34" charset="0"/>
              <a:buChar char="•"/>
            </a:pPr>
            <a:r>
              <a:rPr lang="en-AU" dirty="0" smtClean="0"/>
              <a:t>Reasoned thinking</a:t>
            </a:r>
          </a:p>
          <a:p>
            <a:pPr marL="165281" indent="-165281">
              <a:buFont typeface="Arial" panose="020B0604020202020204" pitchFamily="34" charset="0"/>
              <a:buChar char="•"/>
            </a:pPr>
            <a:r>
              <a:rPr lang="en-AU" dirty="0" smtClean="0"/>
              <a:t>RCT:</a:t>
            </a:r>
          </a:p>
          <a:p>
            <a:pPr marL="738572" lvl="2" indent="-316531">
              <a:buFont typeface="Arial" panose="020B0604020202020204" pitchFamily="34" charset="0"/>
              <a:buChar char="•"/>
            </a:pPr>
            <a:r>
              <a:rPr lang="en-AU" sz="2200" dirty="0"/>
              <a:t>31 units, blind</a:t>
            </a:r>
          </a:p>
          <a:p>
            <a:pPr marL="738572" lvl="2" indent="-316531">
              <a:buFont typeface="Arial" panose="020B0604020202020204" pitchFamily="34" charset="0"/>
              <a:buChar char="•"/>
            </a:pPr>
            <a:r>
              <a:rPr lang="en-AU" sz="2200" dirty="0"/>
              <a:t>Conflict 14.6% decrease, containment 23.6% decrease</a:t>
            </a:r>
          </a:p>
          <a:p>
            <a:pPr lvl="3"/>
            <a:r>
              <a:rPr lang="en-AU" dirty="0" smtClean="0"/>
              <a:t>Strengths: randomised, blind, adequate power, independence of randomisation and analysis</a:t>
            </a:r>
          </a:p>
          <a:p>
            <a:pPr lvl="3"/>
            <a:r>
              <a:rPr lang="en-AU" dirty="0" smtClean="0"/>
              <a:t>Weaknesses: level of cooperation and implementation, nil results from questionnaires  </a:t>
            </a:r>
          </a:p>
          <a:p>
            <a:pPr marL="165281" indent="-165281">
              <a:buFont typeface="Arial" panose="020B0604020202020204" pitchFamily="34" charset="0"/>
              <a:buChar char="•"/>
            </a:pPr>
            <a:endParaRPr lang="en-AU" dirty="0" smtClean="0"/>
          </a:p>
          <a:p>
            <a:r>
              <a:rPr lang="en-AU" dirty="0" smtClean="0"/>
              <a:t>See Bowers et al. (2014) </a:t>
            </a:r>
            <a:r>
              <a:rPr lang="en-AU" i="1" dirty="0" smtClean="0"/>
              <a:t>Safewards: the empirical basis of the model and a critical appraisal </a:t>
            </a:r>
          </a:p>
          <a:p>
            <a:pPr marL="165281" indent="-165281">
              <a:buFont typeface="Arial" panose="020B0604020202020204" pitchFamily="34" charset="0"/>
              <a:buChar char="•"/>
            </a:pPr>
            <a:endParaRPr lang="en-AU" i="1" dirty="0" smtClean="0"/>
          </a:p>
          <a:p>
            <a:endParaRPr lang="en-AU" dirty="0" smtClean="0"/>
          </a:p>
          <a:p>
            <a:r>
              <a:rPr lang="en-AU" dirty="0" smtClean="0"/>
              <a:t>Explain how the model was created, subject to a randomised control</a:t>
            </a:r>
            <a:r>
              <a:rPr lang="en-AU" baseline="0" dirty="0" smtClean="0"/>
              <a:t> trial</a:t>
            </a:r>
            <a:r>
              <a:rPr lang="en-AU" dirty="0" smtClean="0"/>
              <a:t>, and translated into practice</a:t>
            </a:r>
            <a:r>
              <a:rPr lang="en-AU" baseline="0" dirty="0" smtClean="0"/>
              <a:t> (See Bowers et al., 2015).</a:t>
            </a:r>
          </a:p>
          <a:p>
            <a:endParaRPr lang="en-AU" baseline="0" dirty="0" smtClean="0"/>
          </a:p>
          <a:p>
            <a:r>
              <a:rPr lang="en-AU" baseline="0" dirty="0" smtClean="0"/>
              <a:t>Mention that Victoria has done its own research to validate the model – this is presented on Day 2.</a:t>
            </a:r>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3</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664791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patient community domain please</a:t>
            </a:r>
            <a:r>
              <a:rPr lang="en-US" baseline="0" dirty="0" smtClean="0"/>
              <a:t> see http://www.safewards.net/images/pdf/Safewards%20model.pdf </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33</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935240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Patient characteristics domain please see http://www.safewards.net/images/pdf/Safewards%20model.pdf </a:t>
            </a:r>
            <a:endParaRPr lang="en-US" b="0" i="0" dirty="0" smtClean="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34</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716848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Regulatory framework domain please see http://www.safewards.net/images /pdf/Safewards%20model.pdf</a:t>
            </a:r>
            <a:endParaRPr lang="en-US" b="0" i="0" dirty="0" smtClean="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35</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593737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669">
              <a:defRPr/>
            </a:pPr>
            <a:r>
              <a:rPr lang="en-US" dirty="0"/>
              <a:t>Incorporates:</a:t>
            </a:r>
          </a:p>
          <a:p>
            <a:pPr marL="165252" indent="-165252" defTabSz="440669">
              <a:buFont typeface="Arial" panose="020B0604020202020204" pitchFamily="34" charset="0"/>
              <a:buChar char="•"/>
              <a:defRPr/>
            </a:pPr>
            <a:r>
              <a:rPr lang="en-US" dirty="0"/>
              <a:t>Systematic influences on the ward</a:t>
            </a:r>
          </a:p>
          <a:p>
            <a:pPr marL="165252" indent="-165252" defTabSz="440669">
              <a:buFont typeface="Arial" panose="020B0604020202020204" pitchFamily="34" charset="0"/>
              <a:buChar char="•"/>
              <a:defRPr/>
            </a:pPr>
            <a:r>
              <a:rPr lang="en-US" dirty="0"/>
              <a:t>Patient behaviour as a result of outside hospital influences</a:t>
            </a:r>
          </a:p>
          <a:p>
            <a:pPr defTabSz="440669">
              <a:defRPr/>
            </a:pPr>
            <a:endParaRPr lang="en-US" dirty="0"/>
          </a:p>
          <a:p>
            <a:pPr defTabSz="440669">
              <a:defRPr/>
            </a:pPr>
            <a:r>
              <a:rPr lang="en-US" dirty="0"/>
              <a:t>See https://www.youtube.com/watch?v=C3z7zRRXMFo </a:t>
            </a:r>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36</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127199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37</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251535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Briefly explain Know Each Other</a:t>
            </a:r>
          </a:p>
          <a:p>
            <a:pPr defTabSz="440749">
              <a:defRPr/>
            </a:pPr>
            <a:r>
              <a:rPr lang="en-AU" dirty="0" smtClean="0"/>
              <a:t>http://www.safewards.net/interventions/know-each-other</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38</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257394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http://www.safewards.net/interventions/know-each-other</a:t>
            </a:r>
          </a:p>
          <a:p>
            <a:endParaRPr lang="en-AU" dirty="0" smtClean="0"/>
          </a:p>
          <a:p>
            <a:r>
              <a:rPr lang="en-AU" dirty="0" smtClean="0"/>
              <a:t>This slide covers the reasons</a:t>
            </a:r>
            <a:r>
              <a:rPr lang="en-AU" baseline="0" dirty="0" smtClean="0"/>
              <a:t> for this intervention and the anticipated outcomes</a:t>
            </a:r>
          </a:p>
          <a:p>
            <a:endParaRPr lang="en-AU" baseline="0" dirty="0" smtClean="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39</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485221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http://www.safewards.net/interventions/know-each-other</a:t>
            </a:r>
          </a:p>
          <a:p>
            <a:endParaRPr lang="en-AU" dirty="0" smtClean="0"/>
          </a:p>
          <a:p>
            <a:r>
              <a:rPr lang="en-AU" dirty="0" smtClean="0"/>
              <a:t>This slide covers the aims</a:t>
            </a:r>
            <a:r>
              <a:rPr lang="en-AU" baseline="0" dirty="0" smtClean="0"/>
              <a:t> for this intervention</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40</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3215314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Ask the participants to get into pairs (preferably with someone they do not know so well) and discuss each of these questions. </a:t>
            </a:r>
          </a:p>
          <a:p>
            <a:endParaRPr lang="en-AU" dirty="0" smtClean="0"/>
          </a:p>
          <a:p>
            <a:r>
              <a:rPr lang="en-AU" dirty="0" smtClean="0"/>
              <a:t>Allow approximately 10 minutes.</a:t>
            </a:r>
          </a:p>
          <a:p>
            <a:endParaRPr lang="en-AU" dirty="0" smtClean="0"/>
          </a:p>
          <a:p>
            <a:r>
              <a:rPr lang="en-AU" dirty="0" smtClean="0"/>
              <a:t>When you bring the group back together ask if they learnt something they didn’t know about each other</a:t>
            </a:r>
          </a:p>
          <a:p>
            <a:endParaRPr lang="en-AU" dirty="0" smtClean="0"/>
          </a:p>
          <a:p>
            <a:r>
              <a:rPr lang="en-AU" dirty="0" smtClean="0"/>
              <a:t>You</a:t>
            </a:r>
            <a:r>
              <a:rPr lang="en-AU" baseline="0" dirty="0" smtClean="0"/>
              <a:t> may like to a</a:t>
            </a:r>
            <a:r>
              <a:rPr lang="en-AU" dirty="0" smtClean="0"/>
              <a:t>sk for a few examples</a:t>
            </a:r>
            <a:r>
              <a:rPr lang="en-AU" baseline="0" dirty="0" smtClean="0"/>
              <a:t> from the participants</a:t>
            </a:r>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42</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165923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baseline="0" dirty="0" smtClean="0"/>
              <a:t> </a:t>
            </a:r>
            <a:r>
              <a:rPr lang="en-AU" dirty="0" smtClean="0"/>
              <a:t>http://www.safewards.net/interventions/know-each-other</a:t>
            </a:r>
          </a:p>
          <a:p>
            <a:pPr defTabSz="440749">
              <a:defRPr/>
            </a:pPr>
            <a:endParaRPr lang="en-AU" dirty="0" smtClean="0"/>
          </a:p>
          <a:p>
            <a:pPr defTabSz="440749">
              <a:defRPr/>
            </a:pPr>
            <a:r>
              <a:rPr lang="en-AU" dirty="0" smtClean="0"/>
              <a:t>Ask the</a:t>
            </a:r>
            <a:r>
              <a:rPr lang="en-AU" baseline="0" dirty="0" smtClean="0"/>
              <a:t> participants what information is usually collected about patients?</a:t>
            </a:r>
            <a:r>
              <a:rPr lang="en-AU" dirty="0" smtClean="0"/>
              <a:t>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43</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942012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spcBef>
                <a:spcPts val="964"/>
              </a:spcBef>
              <a:defRPr/>
            </a:pPr>
            <a:r>
              <a:rPr lang="en-AU" dirty="0" smtClean="0"/>
              <a:t>The model can be used to explore the relationship between conflict and containment, identify where we can intervene and to help generate ideas about how we can reduce conflict and containment (See</a:t>
            </a:r>
            <a:r>
              <a:rPr lang="en-AU" baseline="0" dirty="0" smtClean="0"/>
              <a:t> Bowers 2014; </a:t>
            </a:r>
            <a:r>
              <a:rPr lang="en-AU" dirty="0" smtClean="0"/>
              <a:t>Bowers et al., 2014). </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4</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714774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Ask the participants for examples of what they can share (try to move people away from thinking about what they can share rather than what they cannot share).</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44</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509049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http://www.safewards.net/interventions/know-each-other</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45</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012108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http://www.safewards.net/interventions/know-each-other</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46</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3058840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http://www.safewards.net/interventions/know-each-other</a:t>
            </a:r>
          </a:p>
          <a:p>
            <a:pPr defTabSz="440749">
              <a:defRPr/>
            </a:pPr>
            <a:endParaRPr lang="en-AU" dirty="0" smtClean="0"/>
          </a:p>
          <a:p>
            <a:pPr defTabSz="440749">
              <a:defRPr/>
            </a:pPr>
            <a:r>
              <a:rPr lang="en-AU" dirty="0" smtClean="0"/>
              <a:t>You</a:t>
            </a:r>
            <a:r>
              <a:rPr lang="en-AU" baseline="0" dirty="0" smtClean="0"/>
              <a:t> might like to refer to some of the examples from Victoria here-it does not necessarily have to be in the form of a folder. </a:t>
            </a:r>
          </a:p>
          <a:p>
            <a:pPr defTabSz="440749">
              <a:defRPr/>
            </a:pPr>
            <a:endParaRPr lang="en-AU" dirty="0" smtClean="0"/>
          </a:p>
          <a:p>
            <a:pPr defTabSz="440749">
              <a:defRPr/>
            </a:pPr>
            <a:r>
              <a:rPr lang="en-US" dirty="0"/>
              <a:t>On discharge the patient can either take their sheet home or choose to have it destroyed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47</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74600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 example</a:t>
            </a:r>
            <a:endParaRPr lang="en-AU" dirty="0"/>
          </a:p>
        </p:txBody>
      </p:sp>
      <p:sp>
        <p:nvSpPr>
          <p:cNvPr id="4" name="Header Placeholder 3"/>
          <p:cNvSpPr>
            <a:spLocks noGrp="1"/>
          </p:cNvSpPr>
          <p:nvPr>
            <p:ph type="hdr" sz="quarter" idx="10"/>
          </p:nvPr>
        </p:nvSpPr>
        <p:spPr/>
        <p:txBody>
          <a:bodyPr/>
          <a:lstStyle/>
          <a:p>
            <a:r>
              <a:rPr lang="en-AU" smtClean="0"/>
              <a:t>Safewards Victoria</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AU" smtClean="0"/>
              <a:t>Trainer the Trainer  |  DAY ONE</a:t>
            </a:r>
            <a:endParaRPr lang="en-US"/>
          </a:p>
        </p:txBody>
      </p:sp>
      <p:sp>
        <p:nvSpPr>
          <p:cNvPr id="7" name="Slide Number Placeholder 6"/>
          <p:cNvSpPr>
            <a:spLocks noGrp="1"/>
          </p:cNvSpPr>
          <p:nvPr>
            <p:ph type="sldNum" sz="quarter" idx="13"/>
          </p:nvPr>
        </p:nvSpPr>
        <p:spPr/>
        <p:txBody>
          <a:bodyPr/>
          <a:lstStyle/>
          <a:p>
            <a:fld id="{39480C51-44AE-C747-8976-226D99FAD402}" type="slidenum">
              <a:rPr lang="en-US" smtClean="0"/>
              <a:pPr/>
              <a:t>48</a:t>
            </a:fld>
            <a:endParaRPr lang="en-US"/>
          </a:p>
        </p:txBody>
      </p:sp>
    </p:spTree>
    <p:extLst>
      <p:ext uri="{BB962C8B-B14F-4D97-AF65-F5344CB8AC3E}">
        <p14:creationId xmlns:p14="http://schemas.microsoft.com/office/powerpoint/2010/main" val="1537957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smtClean="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49</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631993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Brief overview of clear mutual expectations</a:t>
            </a:r>
            <a:r>
              <a:rPr lang="en-AU" baseline="0" dirty="0" smtClean="0"/>
              <a:t> (</a:t>
            </a:r>
            <a:r>
              <a:rPr lang="en-AU" dirty="0" smtClean="0"/>
              <a:t>CME)</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50</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179324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964"/>
              </a:spcAft>
            </a:pPr>
            <a:r>
              <a:rPr lang="en-AU" dirty="0" smtClean="0"/>
              <a:t>See http://www.safewards.net/interventions/clear-mutual-expectations</a:t>
            </a:r>
            <a:r>
              <a:rPr lang="en-AU" baseline="0" dirty="0" smtClean="0"/>
              <a:t> which states that lack of consistency can affect people who may be unwell, distracted, have difficulty interpreting what has been said, experiencing fluctuations in mood, have a history of trauma etc. </a:t>
            </a:r>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51</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018584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Write the</a:t>
            </a:r>
            <a:r>
              <a:rPr lang="en-AU" baseline="0" dirty="0" smtClean="0"/>
              <a:t> examples given from the participants </a:t>
            </a:r>
            <a:r>
              <a:rPr lang="en-AU" dirty="0" smtClean="0"/>
              <a:t>on a whiteboard</a:t>
            </a:r>
          </a:p>
          <a:p>
            <a:endParaRPr lang="en-AU" dirty="0" smtClean="0"/>
          </a:p>
          <a:p>
            <a:r>
              <a:rPr lang="en-AU" dirty="0" smtClean="0"/>
              <a:t>Group</a:t>
            </a:r>
            <a:r>
              <a:rPr lang="en-AU" baseline="0" dirty="0" smtClean="0"/>
              <a:t> discussion</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53</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04058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http://www.safewards.net/interventions/clear-mutual-expectations</a:t>
            </a:r>
          </a:p>
          <a:p>
            <a:endParaRPr lang="en-AU" dirty="0" smtClean="0"/>
          </a:p>
          <a:p>
            <a:r>
              <a:rPr lang="en-AU" dirty="0" smtClean="0"/>
              <a:t>Lack</a:t>
            </a:r>
            <a:r>
              <a:rPr lang="en-AU" baseline="0" dirty="0" smtClean="0"/>
              <a:t> of consistency and clarity can be difficult for </a:t>
            </a:r>
            <a:r>
              <a:rPr lang="en-AU" b="1" baseline="0" dirty="0" smtClean="0"/>
              <a:t>everyone</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54</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704870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877" indent="-285722" eaLnBrk="0" hangingPunct="0">
              <a:defRPr>
                <a:solidFill>
                  <a:schemeClr val="tx1"/>
                </a:solidFill>
                <a:latin typeface="Calibri" panose="020F0502020204030204" pitchFamily="34" charset="0"/>
                <a:cs typeface="Arial" panose="020B0604020202020204" pitchFamily="34" charset="0"/>
              </a:defRPr>
            </a:lvl2pPr>
            <a:lvl3pPr marL="1142888" indent="-228578" eaLnBrk="0" hangingPunct="0">
              <a:defRPr>
                <a:solidFill>
                  <a:schemeClr val="tx1"/>
                </a:solidFill>
                <a:latin typeface="Calibri" panose="020F0502020204030204" pitchFamily="34" charset="0"/>
                <a:cs typeface="Arial" panose="020B0604020202020204" pitchFamily="34" charset="0"/>
              </a:defRPr>
            </a:lvl3pPr>
            <a:lvl4pPr marL="1600043" indent="-228578" eaLnBrk="0" hangingPunct="0">
              <a:defRPr>
                <a:solidFill>
                  <a:schemeClr val="tx1"/>
                </a:solidFill>
                <a:latin typeface="Calibri" panose="020F0502020204030204" pitchFamily="34" charset="0"/>
                <a:cs typeface="Arial" panose="020B0604020202020204" pitchFamily="34" charset="0"/>
              </a:defRPr>
            </a:lvl4pPr>
            <a:lvl5pPr marL="2057199" indent="-228578" eaLnBrk="0" hangingPunct="0">
              <a:defRPr>
                <a:solidFill>
                  <a:schemeClr val="tx1"/>
                </a:solidFill>
                <a:latin typeface="Calibri" panose="020F0502020204030204" pitchFamily="34" charset="0"/>
                <a:cs typeface="Arial" panose="020B0604020202020204" pitchFamily="34" charset="0"/>
              </a:defRPr>
            </a:lvl5pPr>
            <a:lvl6pPr marL="2514354"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509"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664"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5819"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581C8DA-DA6C-47AA-8733-FF8C3B2E44B4}" type="slidenum">
              <a:rPr lang="en-AU" altLang="en-US"/>
              <a:pPr eaLnBrk="1" hangingPunct="1"/>
              <a:t>5</a:t>
            </a:fld>
            <a:endParaRPr lang="en-AU" altLang="en-US"/>
          </a:p>
        </p:txBody>
      </p:sp>
    </p:spTree>
    <p:extLst>
      <p:ext uri="{BB962C8B-B14F-4D97-AF65-F5344CB8AC3E}">
        <p14:creationId xmlns:p14="http://schemas.microsoft.com/office/powerpoint/2010/main" val="13247974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http://www.safewards.net/interventions/clear-mutual-expectations</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55</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3311347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ideas</a:t>
            </a:r>
            <a:r>
              <a:rPr lang="en-US" baseline="0" dirty="0" smtClean="0"/>
              <a:t> do you have for design on your unit?</a:t>
            </a:r>
          </a:p>
          <a:p>
            <a:r>
              <a:rPr lang="en-US" baseline="0" dirty="0" smtClean="0"/>
              <a:t>The Safewards Victoria video on clear mutual expectations would be helpful here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56</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005459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a:p>
        </p:txBody>
      </p:sp>
      <p:sp>
        <p:nvSpPr>
          <p:cNvPr id="4" name="Slide Number Placeholder 3"/>
          <p:cNvSpPr>
            <a:spLocks noGrp="1"/>
          </p:cNvSpPr>
          <p:nvPr>
            <p:ph type="sldNum" sz="quarter" idx="10"/>
          </p:nvPr>
        </p:nvSpPr>
        <p:spPr/>
        <p:txBody>
          <a:bodyPr/>
          <a:lstStyle/>
          <a:p>
            <a:pPr>
              <a:defRPr/>
            </a:pPr>
            <a:fld id="{39480C51-44AE-C747-8976-226D99FAD402}" type="slidenum">
              <a:rPr lang="en-US" smtClean="0">
                <a:solidFill>
                  <a:prstClr val="black"/>
                </a:solidFill>
              </a:rPr>
              <a:pPr>
                <a:defRPr/>
              </a:pPr>
              <a:t>57</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837956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Provide a brief overview of what positive words is</a:t>
            </a:r>
          </a:p>
          <a:p>
            <a:r>
              <a:rPr lang="en-AU" dirty="0" smtClean="0"/>
              <a:t>http://www.safewards.net/interventions/positive-words</a:t>
            </a:r>
          </a:p>
          <a:p>
            <a:endParaRPr lang="en-AU" dirty="0"/>
          </a:p>
        </p:txBody>
      </p:sp>
      <p:sp>
        <p:nvSpPr>
          <p:cNvPr id="4" name="Slide Number Placeholder 3"/>
          <p:cNvSpPr>
            <a:spLocks noGrp="1"/>
          </p:cNvSpPr>
          <p:nvPr>
            <p:ph type="sldNum" sz="quarter" idx="10"/>
          </p:nvPr>
        </p:nvSpPr>
        <p:spPr/>
        <p:txBody>
          <a:bodyPr/>
          <a:lstStyle/>
          <a:p>
            <a:pPr>
              <a:defRPr/>
            </a:pPr>
            <a:fld id="{39480C51-44AE-C747-8976-226D99FAD402}" type="slidenum">
              <a:rPr lang="en-US" smtClean="0">
                <a:solidFill>
                  <a:prstClr val="black"/>
                </a:solidFill>
              </a:rPr>
              <a:pPr>
                <a:defRPr/>
              </a:pPr>
              <a:t>58</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999725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Outline the background and aims of this intervention</a:t>
            </a:r>
          </a:p>
          <a:p>
            <a:endParaRPr lang="en-AU" dirty="0" smtClean="0"/>
          </a:p>
          <a:p>
            <a:r>
              <a:rPr lang="en-AU" dirty="0" smtClean="0"/>
              <a:t>http://www.safewards.net/interventions/positive-words</a:t>
            </a:r>
            <a:endParaRPr lang="en-AU" dirty="0"/>
          </a:p>
        </p:txBody>
      </p:sp>
      <p:sp>
        <p:nvSpPr>
          <p:cNvPr id="4" name="Slide Number Placeholder 3"/>
          <p:cNvSpPr>
            <a:spLocks noGrp="1"/>
          </p:cNvSpPr>
          <p:nvPr>
            <p:ph type="sldNum" sz="quarter" idx="10"/>
          </p:nvPr>
        </p:nvSpPr>
        <p:spPr/>
        <p:txBody>
          <a:bodyPr/>
          <a:lstStyle/>
          <a:p>
            <a:pPr>
              <a:defRPr/>
            </a:pPr>
            <a:fld id="{39480C51-44AE-C747-8976-226D99FAD402}" type="slidenum">
              <a:rPr lang="en-US" smtClean="0">
                <a:solidFill>
                  <a:prstClr val="black"/>
                </a:solidFill>
              </a:rPr>
              <a:pPr>
                <a:defRPr/>
              </a:pPr>
              <a:t>59</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893230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Outline the function of handover and some of the issues that can be associated with handover.</a:t>
            </a:r>
          </a:p>
          <a:p>
            <a:pPr defTabSz="440749">
              <a:defRPr/>
            </a:pPr>
            <a:r>
              <a:rPr lang="en-AU" dirty="0" smtClean="0"/>
              <a:t>http://www.safewards.net/interventions/positive-words</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61</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875241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pPr>
              <a:defRPr/>
            </a:pPr>
            <a:fld id="{39480C51-44AE-C747-8976-226D99FAD402}" type="slidenum">
              <a:rPr lang="en-US" smtClean="0">
                <a:solidFill>
                  <a:prstClr val="black"/>
                </a:solidFill>
              </a:rPr>
              <a:pPr>
                <a:defRPr/>
              </a:pPr>
              <a:t>63</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37169057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http://www.safewards.net/interventions/positive-words</a:t>
            </a:r>
            <a:endParaRPr lang="en-US"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64</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482375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7512">
              <a:defRPr/>
            </a:pPr>
            <a:r>
              <a:rPr lang="en-US" dirty="0"/>
              <a:t>Understanding unsafe and risky patient behaviours can be found on the Safewards website </a:t>
            </a:r>
          </a:p>
          <a:p>
            <a:pPr defTabSz="437512">
              <a:defRPr/>
            </a:pPr>
            <a:endParaRPr lang="en-US" dirty="0"/>
          </a:p>
          <a:p>
            <a:pPr defTabSz="437512">
              <a:defRPr/>
            </a:pPr>
            <a:r>
              <a:rPr lang="en-AU" dirty="0" smtClean="0"/>
              <a:t>http://www.safewards.net/interventions/positive-words</a:t>
            </a:r>
          </a:p>
          <a:p>
            <a:pPr defTabSz="437512">
              <a:defRPr/>
            </a:pP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65</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3183888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66</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607490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Conflict and containment are often seen as being one and the same issue.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877" indent="-285722" eaLnBrk="0" hangingPunct="0">
              <a:defRPr>
                <a:solidFill>
                  <a:schemeClr val="tx1"/>
                </a:solidFill>
                <a:latin typeface="Calibri" panose="020F0502020204030204" pitchFamily="34" charset="0"/>
                <a:cs typeface="Arial" panose="020B0604020202020204" pitchFamily="34" charset="0"/>
              </a:defRPr>
            </a:lvl2pPr>
            <a:lvl3pPr marL="1142888" indent="-228578" eaLnBrk="0" hangingPunct="0">
              <a:defRPr>
                <a:solidFill>
                  <a:schemeClr val="tx1"/>
                </a:solidFill>
                <a:latin typeface="Calibri" panose="020F0502020204030204" pitchFamily="34" charset="0"/>
                <a:cs typeface="Arial" panose="020B0604020202020204" pitchFamily="34" charset="0"/>
              </a:defRPr>
            </a:lvl3pPr>
            <a:lvl4pPr marL="1600043" indent="-228578" eaLnBrk="0" hangingPunct="0">
              <a:defRPr>
                <a:solidFill>
                  <a:schemeClr val="tx1"/>
                </a:solidFill>
                <a:latin typeface="Calibri" panose="020F0502020204030204" pitchFamily="34" charset="0"/>
                <a:cs typeface="Arial" panose="020B0604020202020204" pitchFamily="34" charset="0"/>
              </a:defRPr>
            </a:lvl4pPr>
            <a:lvl5pPr marL="2057199" indent="-228578" eaLnBrk="0" hangingPunct="0">
              <a:defRPr>
                <a:solidFill>
                  <a:schemeClr val="tx1"/>
                </a:solidFill>
                <a:latin typeface="Calibri" panose="020F0502020204030204" pitchFamily="34" charset="0"/>
                <a:cs typeface="Arial" panose="020B0604020202020204" pitchFamily="34" charset="0"/>
              </a:defRPr>
            </a:lvl5pPr>
            <a:lvl6pPr marL="2514354"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509"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664"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5819"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581C8DA-DA6C-47AA-8733-FF8C3B2E44B4}" type="slidenum">
              <a:rPr lang="en-AU" altLang="en-US"/>
              <a:pPr eaLnBrk="1" hangingPunct="1"/>
              <a:t>6</a:t>
            </a:fld>
            <a:endParaRPr lang="en-AU" altLang="en-US"/>
          </a:p>
        </p:txBody>
      </p:sp>
    </p:spTree>
    <p:extLst>
      <p:ext uri="{BB962C8B-B14F-4D97-AF65-F5344CB8AC3E}">
        <p14:creationId xmlns:p14="http://schemas.microsoft.com/office/powerpoint/2010/main" val="1324797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Briefly describe Soft Words (SW)</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16267" indent="-275487">
              <a:spcBef>
                <a:spcPct val="30000"/>
              </a:spcBef>
              <a:defRPr sz="1200">
                <a:solidFill>
                  <a:schemeClr val="tx1"/>
                </a:solidFill>
                <a:latin typeface="Calibri" pitchFamily="34" charset="0"/>
                <a:ea typeface="ＭＳ Ｐゴシック" pitchFamily="34" charset="-128"/>
              </a:defRPr>
            </a:lvl2pPr>
            <a:lvl3pPr marL="1101950" indent="-220390">
              <a:spcBef>
                <a:spcPct val="30000"/>
              </a:spcBef>
              <a:defRPr sz="1200">
                <a:solidFill>
                  <a:schemeClr val="tx1"/>
                </a:solidFill>
                <a:latin typeface="Calibri" pitchFamily="34" charset="0"/>
                <a:ea typeface="ＭＳ Ｐゴシック" pitchFamily="34" charset="-128"/>
              </a:defRPr>
            </a:lvl3pPr>
            <a:lvl4pPr marL="1542730" indent="-220390">
              <a:spcBef>
                <a:spcPct val="30000"/>
              </a:spcBef>
              <a:defRPr sz="1200">
                <a:solidFill>
                  <a:schemeClr val="tx1"/>
                </a:solidFill>
                <a:latin typeface="Calibri" pitchFamily="34" charset="0"/>
                <a:ea typeface="ＭＳ Ｐゴシック" pitchFamily="34" charset="-128"/>
              </a:defRPr>
            </a:lvl4pPr>
            <a:lvl5pPr marL="1983510" indent="-220390">
              <a:spcBef>
                <a:spcPct val="30000"/>
              </a:spcBef>
              <a:defRPr sz="1200">
                <a:solidFill>
                  <a:schemeClr val="tx1"/>
                </a:solidFill>
                <a:latin typeface="Calibri" pitchFamily="34" charset="0"/>
                <a:ea typeface="ＭＳ Ｐゴシック" pitchFamily="34" charset="-128"/>
              </a:defRPr>
            </a:lvl5pPr>
            <a:lvl6pPr marL="2424290" indent="-220390" defTabSz="44078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865070" indent="-220390" defTabSz="44078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05850" indent="-220390" defTabSz="44078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746629" indent="-220390" defTabSz="44078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2419A52A-A64D-40CD-853C-335B481E0090}" type="slidenum">
              <a:rPr lang="en-US" altLang="en-US" smtClean="0">
                <a:solidFill>
                  <a:srgbClr val="000000"/>
                </a:solidFill>
              </a:rPr>
              <a:pPr>
                <a:spcBef>
                  <a:spcPct val="0"/>
                </a:spcBef>
              </a:pPr>
              <a:t>67</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defRPr/>
            </a:pPr>
            <a:r>
              <a:rPr lang="en-US" dirty="0" smtClean="0">
                <a:latin typeface="Arial" charset="0"/>
                <a:ea typeface="MS PGothic" pitchFamily="34" charset="-128"/>
              </a:rPr>
              <a:t>Ask the group what they think about this statement and discuss the responses </a:t>
            </a:r>
          </a:p>
          <a:p>
            <a:pPr>
              <a:defRPr/>
            </a:pPr>
            <a:endParaRPr lang="en-US" dirty="0" smtClean="0">
              <a:latin typeface="Arial" charset="0"/>
              <a:ea typeface="MS PGothic" pitchFamily="34" charset="-128"/>
            </a:endParaRPr>
          </a:p>
          <a:p>
            <a:pPr>
              <a:defRPr/>
            </a:pPr>
            <a:r>
              <a:rPr lang="en-US" dirty="0" smtClean="0">
                <a:latin typeface="Arial" charset="0"/>
                <a:ea typeface="MS PGothic" pitchFamily="34" charset="-128"/>
              </a:rPr>
              <a:t>This quote is taken from the article: </a:t>
            </a:r>
            <a:r>
              <a:rPr lang="en-US" dirty="0" err="1" smtClean="0">
                <a:latin typeface="Arial" charset="0"/>
                <a:ea typeface="MS PGothic" pitchFamily="34" charset="-128"/>
              </a:rPr>
              <a:t>Lancee</a:t>
            </a:r>
            <a:r>
              <a:rPr lang="en-US" dirty="0" smtClean="0">
                <a:latin typeface="Arial" charset="0"/>
                <a:ea typeface="MS PGothic" pitchFamily="34" charset="-128"/>
              </a:rPr>
              <a:t>, W. J., Gallop, R., </a:t>
            </a:r>
            <a:r>
              <a:rPr lang="en-US" dirty="0" err="1" smtClean="0">
                <a:latin typeface="Arial" charset="0"/>
                <a:ea typeface="MS PGothic" pitchFamily="34" charset="-128"/>
              </a:rPr>
              <a:t>McCay</a:t>
            </a:r>
            <a:r>
              <a:rPr lang="en-US" dirty="0" smtClean="0">
                <a:latin typeface="Arial" charset="0"/>
                <a:ea typeface="MS PGothic" pitchFamily="34" charset="-128"/>
              </a:rPr>
              <a:t>, E., &amp; Toner, B. (1995). The relationship between nurses’ limit-setting styles and anger in psychiatric inpatients. </a:t>
            </a:r>
            <a:r>
              <a:rPr lang="en-US" i="1" dirty="0" smtClean="0">
                <a:latin typeface="Arial" charset="0"/>
                <a:ea typeface="MS PGothic" pitchFamily="34" charset="-128"/>
              </a:rPr>
              <a:t>Psychiatric Services, 46(6</a:t>
            </a:r>
            <a:r>
              <a:rPr lang="en-US" dirty="0" smtClean="0">
                <a:latin typeface="Arial" charset="0"/>
                <a:ea typeface="MS PGothic" pitchFamily="34" charset="-128"/>
              </a:rPr>
              <a:t>), 609-613. </a:t>
            </a:r>
            <a:endParaRPr lang="en-US" dirty="0">
              <a:latin typeface="Arial" charset="0"/>
              <a:ea typeface="MS PGothic" pitchFamily="34" charset="-128"/>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16267" indent="-275487">
              <a:spcBef>
                <a:spcPct val="30000"/>
              </a:spcBef>
              <a:defRPr sz="1200">
                <a:solidFill>
                  <a:schemeClr val="tx1"/>
                </a:solidFill>
                <a:latin typeface="Calibri" pitchFamily="34" charset="0"/>
                <a:ea typeface="ＭＳ Ｐゴシック" pitchFamily="34" charset="-128"/>
              </a:defRPr>
            </a:lvl2pPr>
            <a:lvl3pPr marL="1101950" indent="-220390">
              <a:spcBef>
                <a:spcPct val="30000"/>
              </a:spcBef>
              <a:defRPr sz="1200">
                <a:solidFill>
                  <a:schemeClr val="tx1"/>
                </a:solidFill>
                <a:latin typeface="Calibri" pitchFamily="34" charset="0"/>
                <a:ea typeface="ＭＳ Ｐゴシック" pitchFamily="34" charset="-128"/>
              </a:defRPr>
            </a:lvl3pPr>
            <a:lvl4pPr marL="1542730" indent="-220390">
              <a:spcBef>
                <a:spcPct val="30000"/>
              </a:spcBef>
              <a:defRPr sz="1200">
                <a:solidFill>
                  <a:schemeClr val="tx1"/>
                </a:solidFill>
                <a:latin typeface="Calibri" pitchFamily="34" charset="0"/>
                <a:ea typeface="ＭＳ Ｐゴシック" pitchFamily="34" charset="-128"/>
              </a:defRPr>
            </a:lvl4pPr>
            <a:lvl5pPr marL="1983510" indent="-220390">
              <a:spcBef>
                <a:spcPct val="30000"/>
              </a:spcBef>
              <a:defRPr sz="1200">
                <a:solidFill>
                  <a:schemeClr val="tx1"/>
                </a:solidFill>
                <a:latin typeface="Calibri" pitchFamily="34" charset="0"/>
                <a:ea typeface="ＭＳ Ｐゴシック" pitchFamily="34" charset="-128"/>
              </a:defRPr>
            </a:lvl5pPr>
            <a:lvl6pPr marL="2424290" indent="-220390" defTabSz="44078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865070" indent="-220390" defTabSz="44078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05850" indent="-220390" defTabSz="44078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746629" indent="-220390" defTabSz="44078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9A5C69B6-788F-4344-BD7C-A6A2C00A5A81}" type="slidenum">
              <a:rPr lang="en-US" altLang="en-US" smtClean="0">
                <a:solidFill>
                  <a:srgbClr val="000000"/>
                </a:solidFill>
                <a:latin typeface="Arial" charset="0"/>
              </a:rPr>
              <a:pPr>
                <a:spcBef>
                  <a:spcPct val="0"/>
                </a:spcBef>
              </a:pPr>
              <a:t>68</a:t>
            </a:fld>
            <a:endParaRPr lang="en-US" altLang="en-US" smtClean="0">
              <a:solidFill>
                <a:srgbClr val="000000"/>
              </a:solidFill>
              <a:latin typeface="Arial" charset="0"/>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http://www.safewards.net/interventions/soft-words</a:t>
            </a:r>
          </a:p>
          <a:p>
            <a:endParaRPr lang="en-AU" alt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16267" indent="-275487">
              <a:defRPr>
                <a:solidFill>
                  <a:schemeClr val="tx1"/>
                </a:solidFill>
                <a:latin typeface="Calibri" pitchFamily="34" charset="0"/>
                <a:ea typeface="ＭＳ Ｐゴシック" pitchFamily="34" charset="-128"/>
              </a:defRPr>
            </a:lvl2pPr>
            <a:lvl3pPr marL="1101950" indent="-220390">
              <a:defRPr>
                <a:solidFill>
                  <a:schemeClr val="tx1"/>
                </a:solidFill>
                <a:latin typeface="Calibri" pitchFamily="34" charset="0"/>
                <a:ea typeface="ＭＳ Ｐゴシック" pitchFamily="34" charset="-128"/>
              </a:defRPr>
            </a:lvl3pPr>
            <a:lvl4pPr marL="1542730" indent="-220390">
              <a:defRPr>
                <a:solidFill>
                  <a:schemeClr val="tx1"/>
                </a:solidFill>
                <a:latin typeface="Calibri" pitchFamily="34" charset="0"/>
                <a:ea typeface="ＭＳ Ｐゴシック" pitchFamily="34" charset="-128"/>
              </a:defRPr>
            </a:lvl4pPr>
            <a:lvl5pPr marL="1983510" indent="-220390">
              <a:defRPr>
                <a:solidFill>
                  <a:schemeClr val="tx1"/>
                </a:solidFill>
                <a:latin typeface="Calibri" pitchFamily="34" charset="0"/>
                <a:ea typeface="ＭＳ Ｐゴシック" pitchFamily="34" charset="-128"/>
              </a:defRPr>
            </a:lvl5pPr>
            <a:lvl6pPr marL="2424290"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865070"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305850"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746629"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A2161931-E30D-4B47-9056-B88A2CEA7CED}" type="slidenum">
              <a:rPr lang="en-US" altLang="en-US" smtClean="0">
                <a:solidFill>
                  <a:srgbClr val="000000"/>
                </a:solidFill>
              </a:rPr>
              <a:pPr/>
              <a:t>69</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14310">
              <a:defRPr/>
            </a:pPr>
            <a:fld id="{39480C51-44AE-C747-8976-226D99FAD402}" type="slidenum">
              <a:rPr lang="en-US" sz="1800" kern="0">
                <a:solidFill>
                  <a:sysClr val="windowText" lastClr="000000"/>
                </a:solidFill>
              </a:rPr>
              <a:pPr defTabSz="914310">
                <a:defRPr/>
              </a:pPr>
              <a:t>70</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14310">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14310">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14310">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27546274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14310">
              <a:defRPr/>
            </a:pPr>
            <a:fld id="{39480C51-44AE-C747-8976-226D99FAD402}" type="slidenum">
              <a:rPr lang="en-US" sz="1800" kern="0">
                <a:solidFill>
                  <a:sysClr val="windowText" lastClr="000000"/>
                </a:solidFill>
              </a:rPr>
              <a:pPr defTabSz="914310">
                <a:defRPr/>
              </a:pPr>
              <a:t>71</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14310">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14310">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14310">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38447479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14310">
              <a:defRPr/>
            </a:pPr>
            <a:fld id="{39480C51-44AE-C747-8976-226D99FAD402}" type="slidenum">
              <a:rPr lang="en-US" sz="1800" kern="0">
                <a:solidFill>
                  <a:sysClr val="windowText" lastClr="000000"/>
                </a:solidFill>
              </a:rPr>
              <a:pPr defTabSz="914310">
                <a:defRPr/>
              </a:pPr>
              <a:t>72</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14310">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14310">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14310">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28718521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14310">
              <a:defRPr/>
            </a:pPr>
            <a:fld id="{39480C51-44AE-C747-8976-226D99FAD402}" type="slidenum">
              <a:rPr lang="en-US" sz="1800" kern="0">
                <a:solidFill>
                  <a:sysClr val="windowText" lastClr="000000"/>
                </a:solidFill>
              </a:rPr>
              <a:pPr defTabSz="914310">
                <a:defRPr/>
              </a:pPr>
              <a:t>73</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14310">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14310">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14310">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36532530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14310">
              <a:defRPr/>
            </a:pPr>
            <a:fld id="{39480C51-44AE-C747-8976-226D99FAD402}" type="slidenum">
              <a:rPr lang="en-US" sz="1800" kern="0">
                <a:solidFill>
                  <a:sysClr val="windowText" lastClr="000000"/>
                </a:solidFill>
              </a:rPr>
              <a:pPr defTabSz="914310">
                <a:defRPr/>
              </a:pPr>
              <a:t>74</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14310">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14310">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14310">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1378057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14310">
              <a:defRPr/>
            </a:pPr>
            <a:fld id="{39480C51-44AE-C747-8976-226D99FAD402}" type="slidenum">
              <a:rPr lang="en-US" sz="1800" kern="0">
                <a:solidFill>
                  <a:sysClr val="windowText" lastClr="000000"/>
                </a:solidFill>
              </a:rPr>
              <a:pPr defTabSz="914310">
                <a:defRPr/>
              </a:pPr>
              <a:t>75</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14310">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14310">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14310">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9416363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14310">
              <a:defRPr/>
            </a:pPr>
            <a:fld id="{39480C51-44AE-C747-8976-226D99FAD402}" type="slidenum">
              <a:rPr lang="en-US" sz="1800" kern="0">
                <a:solidFill>
                  <a:sysClr val="windowText" lastClr="000000"/>
                </a:solidFill>
              </a:rPr>
              <a:pPr defTabSz="914310">
                <a:defRPr/>
              </a:pPr>
              <a:t>76</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14310">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14310">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14310">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941636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Safewards reminds us that these are two separate issues. Conflict is different to containment, and while it can lead to conflict, there are also other responses.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877" indent="-285722" eaLnBrk="0" hangingPunct="0">
              <a:defRPr>
                <a:solidFill>
                  <a:schemeClr val="tx1"/>
                </a:solidFill>
                <a:latin typeface="Calibri" panose="020F0502020204030204" pitchFamily="34" charset="0"/>
                <a:cs typeface="Arial" panose="020B0604020202020204" pitchFamily="34" charset="0"/>
              </a:defRPr>
            </a:lvl2pPr>
            <a:lvl3pPr marL="1142888" indent="-228578" eaLnBrk="0" hangingPunct="0">
              <a:defRPr>
                <a:solidFill>
                  <a:schemeClr val="tx1"/>
                </a:solidFill>
                <a:latin typeface="Calibri" panose="020F0502020204030204" pitchFamily="34" charset="0"/>
                <a:cs typeface="Arial" panose="020B0604020202020204" pitchFamily="34" charset="0"/>
              </a:defRPr>
            </a:lvl3pPr>
            <a:lvl4pPr marL="1600043" indent="-228578" eaLnBrk="0" hangingPunct="0">
              <a:defRPr>
                <a:solidFill>
                  <a:schemeClr val="tx1"/>
                </a:solidFill>
                <a:latin typeface="Calibri" panose="020F0502020204030204" pitchFamily="34" charset="0"/>
                <a:cs typeface="Arial" panose="020B0604020202020204" pitchFamily="34" charset="0"/>
              </a:defRPr>
            </a:lvl4pPr>
            <a:lvl5pPr marL="2057199" indent="-228578" eaLnBrk="0" hangingPunct="0">
              <a:defRPr>
                <a:solidFill>
                  <a:schemeClr val="tx1"/>
                </a:solidFill>
                <a:latin typeface="Calibri" panose="020F0502020204030204" pitchFamily="34" charset="0"/>
                <a:cs typeface="Arial" panose="020B0604020202020204" pitchFamily="34" charset="0"/>
              </a:defRPr>
            </a:lvl5pPr>
            <a:lvl6pPr marL="2514354"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509"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664"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5819"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581C8DA-DA6C-47AA-8733-FF8C3B2E44B4}" type="slidenum">
              <a:rPr lang="en-AU" altLang="en-US"/>
              <a:pPr eaLnBrk="1" hangingPunct="1"/>
              <a:t>7</a:t>
            </a:fld>
            <a:endParaRPr lang="en-AU" altLang="en-US"/>
          </a:p>
        </p:txBody>
      </p:sp>
    </p:spTree>
    <p:extLst>
      <p:ext uri="{BB962C8B-B14F-4D97-AF65-F5344CB8AC3E}">
        <p14:creationId xmlns:p14="http://schemas.microsoft.com/office/powerpoint/2010/main" val="13247974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14310">
              <a:defRPr/>
            </a:pPr>
            <a:fld id="{39480C51-44AE-C747-8976-226D99FAD402}" type="slidenum">
              <a:rPr lang="en-US" sz="1800" kern="0">
                <a:solidFill>
                  <a:sysClr val="windowText" lastClr="000000"/>
                </a:solidFill>
              </a:rPr>
              <a:pPr defTabSz="914310">
                <a:defRPr/>
              </a:pPr>
              <a:t>77</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14310">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14310">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14310">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9416363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14310">
              <a:defRPr/>
            </a:pPr>
            <a:fld id="{39480C51-44AE-C747-8976-226D99FAD402}" type="slidenum">
              <a:rPr lang="en-US" sz="1800" kern="0">
                <a:solidFill>
                  <a:sysClr val="windowText" lastClr="000000"/>
                </a:solidFill>
              </a:rPr>
              <a:pPr defTabSz="914310">
                <a:defRPr/>
              </a:pPr>
              <a:t>78</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14310">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14310">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14310">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9416363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See the Safewards internet for examples http://www.safewards.net/interventions/soft-words</a:t>
            </a:r>
          </a:p>
          <a:p>
            <a:endParaRPr lang="en-AU" altLang="en-US" smtClean="0"/>
          </a:p>
          <a:p>
            <a:r>
              <a:rPr lang="en-AU" altLang="en-US" smtClean="0"/>
              <a:t>Soft words video may be useful here – shows soft words in practice – turning down a request from a patient</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16267" indent="-275487">
              <a:defRPr>
                <a:solidFill>
                  <a:schemeClr val="tx1"/>
                </a:solidFill>
                <a:latin typeface="Calibri" pitchFamily="34" charset="0"/>
                <a:ea typeface="ＭＳ Ｐゴシック" pitchFamily="34" charset="-128"/>
              </a:defRPr>
            </a:lvl2pPr>
            <a:lvl3pPr marL="1101950" indent="-220390">
              <a:defRPr>
                <a:solidFill>
                  <a:schemeClr val="tx1"/>
                </a:solidFill>
                <a:latin typeface="Calibri" pitchFamily="34" charset="0"/>
                <a:ea typeface="ＭＳ Ｐゴシック" pitchFamily="34" charset="-128"/>
              </a:defRPr>
            </a:lvl3pPr>
            <a:lvl4pPr marL="1542730" indent="-220390">
              <a:defRPr>
                <a:solidFill>
                  <a:schemeClr val="tx1"/>
                </a:solidFill>
                <a:latin typeface="Calibri" pitchFamily="34" charset="0"/>
                <a:ea typeface="ＭＳ Ｐゴシック" pitchFamily="34" charset="-128"/>
              </a:defRPr>
            </a:lvl4pPr>
            <a:lvl5pPr marL="1983510" indent="-220390">
              <a:defRPr>
                <a:solidFill>
                  <a:schemeClr val="tx1"/>
                </a:solidFill>
                <a:latin typeface="Calibri" pitchFamily="34" charset="0"/>
                <a:ea typeface="ＭＳ Ｐゴシック" pitchFamily="34" charset="-128"/>
              </a:defRPr>
            </a:lvl5pPr>
            <a:lvl6pPr marL="2424290"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865070"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305850"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746629"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5EB89FB-130A-4B17-9D40-EB4A181B8394}" type="slidenum">
              <a:rPr lang="en-US" altLang="en-US" smtClean="0">
                <a:solidFill>
                  <a:srgbClr val="000000"/>
                </a:solidFill>
              </a:rPr>
              <a:pPr/>
              <a:t>79</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Refer to the soft words ‘messages of the day’ in the resource pack.</a:t>
            </a:r>
          </a:p>
          <a:p>
            <a:endParaRPr lang="en-US" altLang="en-US" smtClean="0"/>
          </a:p>
          <a:p>
            <a:r>
              <a:rPr lang="en-US" altLang="en-US" smtClean="0"/>
              <a:t>Break the participants into 4 groups and provide with the posters from one of the 4 themes listed on the slide.  </a:t>
            </a:r>
          </a:p>
          <a:p>
            <a:endParaRPr lang="en-US" altLang="en-US" smtClean="0"/>
          </a:p>
          <a:p>
            <a:r>
              <a:rPr lang="en-US" altLang="en-US" smtClean="0"/>
              <a:t>Each group is assigned a theme, ask them to read through each of the poster examples and identify which theme their posters are and how they would use the resource in practice.</a:t>
            </a:r>
          </a:p>
          <a:p>
            <a:endParaRPr lang="en-US" altLang="en-US" smtClean="0"/>
          </a:p>
          <a:p>
            <a:r>
              <a:rPr lang="en-US" altLang="en-US" smtClean="0"/>
              <a:t>The aim would be to both use them as a training resource with colleagues i.e. talking through the purpose of the poster and also role modeling how to interact with consumers using these principles.  </a:t>
            </a:r>
            <a:endParaRPr lang="en-AU"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16267" indent="-275487">
              <a:defRPr>
                <a:solidFill>
                  <a:schemeClr val="tx1"/>
                </a:solidFill>
                <a:latin typeface="Calibri" pitchFamily="34" charset="0"/>
                <a:ea typeface="ＭＳ Ｐゴシック" pitchFamily="34" charset="-128"/>
              </a:defRPr>
            </a:lvl2pPr>
            <a:lvl3pPr marL="1101950" indent="-220390">
              <a:defRPr>
                <a:solidFill>
                  <a:schemeClr val="tx1"/>
                </a:solidFill>
                <a:latin typeface="Calibri" pitchFamily="34" charset="0"/>
                <a:ea typeface="ＭＳ Ｐゴシック" pitchFamily="34" charset="-128"/>
              </a:defRPr>
            </a:lvl3pPr>
            <a:lvl4pPr marL="1542730" indent="-220390">
              <a:defRPr>
                <a:solidFill>
                  <a:schemeClr val="tx1"/>
                </a:solidFill>
                <a:latin typeface="Calibri" pitchFamily="34" charset="0"/>
                <a:ea typeface="ＭＳ Ｐゴシック" pitchFamily="34" charset="-128"/>
              </a:defRPr>
            </a:lvl4pPr>
            <a:lvl5pPr marL="1983510" indent="-220390">
              <a:defRPr>
                <a:solidFill>
                  <a:schemeClr val="tx1"/>
                </a:solidFill>
                <a:latin typeface="Calibri" pitchFamily="34" charset="0"/>
                <a:ea typeface="ＭＳ Ｐゴシック" pitchFamily="34" charset="-128"/>
              </a:defRPr>
            </a:lvl5pPr>
            <a:lvl6pPr marL="2424290"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865070"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305850"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746629"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3C393E7-B85A-468F-9DB6-5F6C813CA187}" type="slidenum">
              <a:rPr lang="en-US" altLang="en-US" smtClean="0"/>
              <a:pPr/>
              <a:t>80</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http://www.safewards.net/interventions/soft-words</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16267" indent="-275487">
              <a:defRPr>
                <a:solidFill>
                  <a:schemeClr val="tx1"/>
                </a:solidFill>
                <a:latin typeface="Calibri" pitchFamily="34" charset="0"/>
                <a:ea typeface="ＭＳ Ｐゴシック" pitchFamily="34" charset="-128"/>
              </a:defRPr>
            </a:lvl2pPr>
            <a:lvl3pPr marL="1101950" indent="-220390">
              <a:defRPr>
                <a:solidFill>
                  <a:schemeClr val="tx1"/>
                </a:solidFill>
                <a:latin typeface="Calibri" pitchFamily="34" charset="0"/>
                <a:ea typeface="ＭＳ Ｐゴシック" pitchFamily="34" charset="-128"/>
              </a:defRPr>
            </a:lvl3pPr>
            <a:lvl4pPr marL="1542730" indent="-220390">
              <a:defRPr>
                <a:solidFill>
                  <a:schemeClr val="tx1"/>
                </a:solidFill>
                <a:latin typeface="Calibri" pitchFamily="34" charset="0"/>
                <a:ea typeface="ＭＳ Ｐゴシック" pitchFamily="34" charset="-128"/>
              </a:defRPr>
            </a:lvl4pPr>
            <a:lvl5pPr marL="1983510" indent="-220390">
              <a:defRPr>
                <a:solidFill>
                  <a:schemeClr val="tx1"/>
                </a:solidFill>
                <a:latin typeface="Calibri" pitchFamily="34" charset="0"/>
                <a:ea typeface="ＭＳ Ｐゴシック" pitchFamily="34" charset="-128"/>
              </a:defRPr>
            </a:lvl5pPr>
            <a:lvl6pPr marL="2424290"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865070"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305850"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746629" indent="-220390" defTabSz="44078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FEB6297-E054-4995-B958-985D0FB3876D}" type="slidenum">
              <a:rPr lang="en-US" altLang="en-US" smtClean="0">
                <a:solidFill>
                  <a:srgbClr val="000000"/>
                </a:solidFill>
              </a:rPr>
              <a:pPr/>
              <a:t>81</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t>Taken from a PowerPoint from a presentation by Professor Len Bowers </a:t>
            </a:r>
          </a:p>
          <a:p>
            <a:pPr eaLnBrk="1" hangingPunct="1">
              <a:spcBef>
                <a:spcPct val="0"/>
              </a:spcBef>
            </a:pPr>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16267" indent="-275487">
              <a:spcBef>
                <a:spcPct val="30000"/>
              </a:spcBef>
              <a:defRPr sz="1200">
                <a:solidFill>
                  <a:schemeClr val="tx1"/>
                </a:solidFill>
                <a:latin typeface="Calibri" pitchFamily="34" charset="0"/>
                <a:ea typeface="ＭＳ Ｐゴシック" pitchFamily="34" charset="-128"/>
              </a:defRPr>
            </a:lvl2pPr>
            <a:lvl3pPr marL="1101950" indent="-220390">
              <a:spcBef>
                <a:spcPct val="30000"/>
              </a:spcBef>
              <a:defRPr sz="1200">
                <a:solidFill>
                  <a:schemeClr val="tx1"/>
                </a:solidFill>
                <a:latin typeface="Calibri" pitchFamily="34" charset="0"/>
                <a:ea typeface="ＭＳ Ｐゴシック" pitchFamily="34" charset="-128"/>
              </a:defRPr>
            </a:lvl3pPr>
            <a:lvl4pPr marL="1542730" indent="-220390">
              <a:spcBef>
                <a:spcPct val="30000"/>
              </a:spcBef>
              <a:defRPr sz="1200">
                <a:solidFill>
                  <a:schemeClr val="tx1"/>
                </a:solidFill>
                <a:latin typeface="Calibri" pitchFamily="34" charset="0"/>
                <a:ea typeface="ＭＳ Ｐゴシック" pitchFamily="34" charset="-128"/>
              </a:defRPr>
            </a:lvl4pPr>
            <a:lvl5pPr marL="1983510" indent="-220390">
              <a:spcBef>
                <a:spcPct val="30000"/>
              </a:spcBef>
              <a:defRPr sz="1200">
                <a:solidFill>
                  <a:schemeClr val="tx1"/>
                </a:solidFill>
                <a:latin typeface="Calibri" pitchFamily="34" charset="0"/>
                <a:ea typeface="ＭＳ Ｐゴシック" pitchFamily="34" charset="-128"/>
              </a:defRPr>
            </a:lvl5pPr>
            <a:lvl6pPr marL="2424290" indent="-220390" defTabSz="44078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865070" indent="-220390" defTabSz="44078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05850" indent="-220390" defTabSz="44078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746629" indent="-220390" defTabSz="44078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0DC93627-3ACA-457B-B90C-22E81BC561AF}" type="slidenum">
              <a:rPr lang="en-US" altLang="en-US" smtClean="0">
                <a:solidFill>
                  <a:srgbClr val="000000"/>
                </a:solidFill>
              </a:rPr>
              <a:pPr>
                <a:spcBef>
                  <a:spcPct val="0"/>
                </a:spcBef>
              </a:pPr>
              <a:t>82</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Provide a brief overview of Reassurance</a:t>
            </a:r>
          </a:p>
          <a:p>
            <a:r>
              <a:rPr lang="en-AU" altLang="en-US"/>
              <a:t>http://www.safewards.net/interventions/reassurance</a:t>
            </a:r>
          </a:p>
          <a:p>
            <a:endParaRPr lang="en-US" altLang="en-US"/>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ea typeface="MS PGothic" panose="020B0600070205080204" pitchFamily="34" charset="-128"/>
              </a:defRPr>
            </a:lvl1pPr>
            <a:lvl2pPr marL="716209" indent="-275465">
              <a:spcBef>
                <a:spcPct val="30000"/>
              </a:spcBef>
              <a:defRPr sz="1100">
                <a:solidFill>
                  <a:schemeClr val="tx1"/>
                </a:solidFill>
                <a:latin typeface="Calibri" panose="020F0502020204030204" pitchFamily="34" charset="0"/>
                <a:ea typeface="MS PGothic" panose="020B0600070205080204" pitchFamily="34" charset="-128"/>
              </a:defRPr>
            </a:lvl2pPr>
            <a:lvl3pPr marL="1101860" indent="-220372">
              <a:spcBef>
                <a:spcPct val="30000"/>
              </a:spcBef>
              <a:defRPr sz="1100">
                <a:solidFill>
                  <a:schemeClr val="tx1"/>
                </a:solidFill>
                <a:latin typeface="Calibri" panose="020F0502020204030204" pitchFamily="34" charset="0"/>
                <a:ea typeface="MS PGothic" panose="020B0600070205080204" pitchFamily="34" charset="-128"/>
              </a:defRPr>
            </a:lvl3pPr>
            <a:lvl4pPr marL="1542604" indent="-220372">
              <a:spcBef>
                <a:spcPct val="30000"/>
              </a:spcBef>
              <a:defRPr sz="1100">
                <a:solidFill>
                  <a:schemeClr val="tx1"/>
                </a:solidFill>
                <a:latin typeface="Calibri" panose="020F0502020204030204" pitchFamily="34" charset="0"/>
                <a:ea typeface="MS PGothic" panose="020B0600070205080204" pitchFamily="34" charset="-128"/>
              </a:defRPr>
            </a:lvl4pPr>
            <a:lvl5pPr marL="1983349" indent="-220372">
              <a:spcBef>
                <a:spcPct val="30000"/>
              </a:spcBef>
              <a:defRPr sz="1100">
                <a:solidFill>
                  <a:schemeClr val="tx1"/>
                </a:solidFill>
                <a:latin typeface="Calibri" panose="020F0502020204030204" pitchFamily="34" charset="0"/>
                <a:ea typeface="MS PGothic" panose="020B0600070205080204" pitchFamily="34" charset="-128"/>
              </a:defRPr>
            </a:lvl5pPr>
            <a:lvl6pPr marL="2424092" indent="-220372" defTabSz="440744" eaLnBrk="0" fontAlgn="base" hangingPunct="0">
              <a:spcBef>
                <a:spcPct val="30000"/>
              </a:spcBef>
              <a:spcAft>
                <a:spcPct val="0"/>
              </a:spcAft>
              <a:defRPr sz="1100">
                <a:solidFill>
                  <a:schemeClr val="tx1"/>
                </a:solidFill>
                <a:latin typeface="Calibri" panose="020F0502020204030204" pitchFamily="34" charset="0"/>
                <a:ea typeface="MS PGothic" panose="020B0600070205080204" pitchFamily="34" charset="-128"/>
              </a:defRPr>
            </a:lvl6pPr>
            <a:lvl7pPr marL="2864836" indent="-220372" defTabSz="440744" eaLnBrk="0" fontAlgn="base" hangingPunct="0">
              <a:spcBef>
                <a:spcPct val="30000"/>
              </a:spcBef>
              <a:spcAft>
                <a:spcPct val="0"/>
              </a:spcAft>
              <a:defRPr sz="1100">
                <a:solidFill>
                  <a:schemeClr val="tx1"/>
                </a:solidFill>
                <a:latin typeface="Calibri" panose="020F0502020204030204" pitchFamily="34" charset="0"/>
                <a:ea typeface="MS PGothic" panose="020B0600070205080204" pitchFamily="34" charset="-128"/>
              </a:defRPr>
            </a:lvl7pPr>
            <a:lvl8pPr marL="3305580" indent="-220372" defTabSz="440744" eaLnBrk="0" fontAlgn="base" hangingPunct="0">
              <a:spcBef>
                <a:spcPct val="30000"/>
              </a:spcBef>
              <a:spcAft>
                <a:spcPct val="0"/>
              </a:spcAft>
              <a:defRPr sz="1100">
                <a:solidFill>
                  <a:schemeClr val="tx1"/>
                </a:solidFill>
                <a:latin typeface="Calibri" panose="020F0502020204030204" pitchFamily="34" charset="0"/>
                <a:ea typeface="MS PGothic" panose="020B0600070205080204" pitchFamily="34" charset="-128"/>
              </a:defRPr>
            </a:lvl8pPr>
            <a:lvl9pPr marL="3746325" indent="-220372" defTabSz="440744" eaLnBrk="0" fontAlgn="base" hangingPunct="0">
              <a:spcBef>
                <a:spcPct val="30000"/>
              </a:spcBef>
              <a:spcAft>
                <a:spcPct val="0"/>
              </a:spcAft>
              <a:defRPr sz="1100">
                <a:solidFill>
                  <a:schemeClr val="tx1"/>
                </a:solidFill>
                <a:latin typeface="Calibri" panose="020F0502020204030204" pitchFamily="34" charset="0"/>
                <a:ea typeface="MS PGothic" panose="020B0600070205080204" pitchFamily="34" charset="-128"/>
              </a:defRPr>
            </a:lvl9pPr>
          </a:lstStyle>
          <a:p>
            <a:pPr>
              <a:spcBef>
                <a:spcPct val="0"/>
              </a:spcBef>
            </a:pPr>
            <a:fld id="{FDE94B63-8149-436A-86FB-70DF047CDD6D}" type="slidenum">
              <a:rPr lang="en-US" altLang="en-US">
                <a:solidFill>
                  <a:srgbClr val="000000"/>
                </a:solidFill>
              </a:rPr>
              <a:pPr>
                <a:spcBef>
                  <a:spcPct val="0"/>
                </a:spcBef>
              </a:pPr>
              <a:t>83</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Discuss some of the potentially anxiety provoking events listed here - ask the participants to give some examples from their ward. </a:t>
            </a:r>
          </a:p>
          <a:p>
            <a:pPr eaLnBrk="1" hangingPunct="1">
              <a:spcBef>
                <a:spcPct val="0"/>
              </a:spcBef>
            </a:pPr>
            <a:r>
              <a:rPr lang="en-AU" altLang="en-US"/>
              <a:t>http://www.safewards.net/interventions/reassurance</a:t>
            </a:r>
          </a:p>
          <a:p>
            <a:pPr eaLnBrk="1" hangingPunct="1">
              <a:spcBef>
                <a:spcPct val="0"/>
              </a:spcBef>
            </a:pPr>
            <a:endParaRPr lang="en-US" alt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78F9FB5-DCF2-4C86-ADF4-5B688274465C}" type="slidenum">
              <a:rPr lang="en-US" altLang="en-US">
                <a:solidFill>
                  <a:srgbClr val="000000"/>
                </a:solidFill>
              </a:rPr>
              <a:pPr>
                <a:spcBef>
                  <a:spcPct val="0"/>
                </a:spcBef>
              </a:pPr>
              <a:t>88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http://www.safewards.net/interventions/reassurance</a:t>
            </a:r>
          </a:p>
          <a:p>
            <a:endParaRPr lang="en-US" altLang="en-US"/>
          </a:p>
          <a:p>
            <a:r>
              <a:rPr lang="en-US" altLang="en-US"/>
              <a:t>Important to emphasize here that this intervention can be done without breaking confidentiality.</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68F13C4-196B-4315-859B-76B9D987D177}" type="slidenum">
              <a:rPr lang="en-US" altLang="en-US">
                <a:solidFill>
                  <a:srgbClr val="000000"/>
                </a:solidFill>
              </a:rPr>
              <a:pPr>
                <a:spcBef>
                  <a:spcPct val="0"/>
                </a:spcBef>
              </a:pPr>
              <a:t>89</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The more time you spend with patients in a caring and meaningful way can reduce fear and anxiety</a:t>
            </a:r>
          </a:p>
          <a:p>
            <a:endParaRPr lang="en-AU"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AC80321-2F6C-4A27-AF32-0AD8DC7F87D9}" type="slidenum">
              <a:rPr lang="en-US" altLang="en-US">
                <a:solidFill>
                  <a:srgbClr val="000000"/>
                </a:solidFill>
              </a:rPr>
              <a:pPr/>
              <a:t>92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For this activity</a:t>
            </a:r>
            <a:r>
              <a:rPr lang="en-AU" baseline="0" dirty="0" smtClean="0"/>
              <a:t> ask the group to consider what contributes to conflict and containment on their ward</a:t>
            </a:r>
          </a:p>
          <a:p>
            <a:endParaRPr lang="en-AU" baseline="0" dirty="0" smtClean="0"/>
          </a:p>
          <a:p>
            <a:r>
              <a:rPr lang="en-AU" baseline="0" dirty="0" smtClean="0"/>
              <a:t>Write down people’s responses on a whiteboard or butchers paper (allow approx. 10 minutes). </a:t>
            </a:r>
          </a:p>
          <a:p>
            <a:endParaRPr lang="en-AU" baseline="0" dirty="0" smtClean="0"/>
          </a:p>
          <a:p>
            <a:r>
              <a:rPr lang="en-AU" baseline="0" dirty="0" smtClean="0"/>
              <a:t>Try and tease out the issues and keep these in mind for the rest of the day.</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8</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7561719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The more time you spend with patients in a caring and meaningful way can reduce fear and anxiety</a:t>
            </a:r>
          </a:p>
          <a:p>
            <a:endParaRPr lang="en-AU" altLang="en-US"/>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4CCF298-37F9-4349-A6C4-5BB3266B2D99}" type="slidenum">
              <a:rPr lang="en-US" altLang="en-US">
                <a:solidFill>
                  <a:srgbClr val="000000"/>
                </a:solidFill>
              </a:rPr>
              <a:pPr/>
              <a:t>94</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Taken from a PowerPoint from a presentation by Professor Len Bowers </a:t>
            </a:r>
          </a:p>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3F5C28D-E2F5-42BA-ABA7-2B8B1EB8B1D8}" type="slidenum">
              <a:rPr lang="en-US" altLang="en-US">
                <a:solidFill>
                  <a:srgbClr val="000000"/>
                </a:solidFill>
              </a:rPr>
              <a:pPr>
                <a:spcBef>
                  <a:spcPct val="0"/>
                </a:spcBef>
              </a:pPr>
              <a:t>95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Explain bad news mitigation (BNM) briefly </a:t>
            </a:r>
          </a:p>
          <a:p>
            <a:r>
              <a:rPr lang="en-AU" altLang="en-US"/>
              <a:t>It might be helpful to give an example when you have received bad news and how this felt for you (if you feel comfortable) </a:t>
            </a:r>
            <a:endParaRPr lang="en-US" altLang="en-US"/>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AA9DCAD-9FCE-4185-9550-D0AE2F7651E8}" type="slidenum">
              <a:rPr lang="en-US" altLang="en-US">
                <a:solidFill>
                  <a:srgbClr val="000000"/>
                </a:solidFill>
              </a:rPr>
              <a:pPr>
                <a:spcBef>
                  <a:spcPct val="0"/>
                </a:spcBef>
              </a:pPr>
              <a:t>96</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http://www.safewards.net/interventions/bad-news-mitigation</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A3E1918-6414-491C-80AD-1DFD820122C8}" type="slidenum">
              <a:rPr lang="en-US" altLang="en-US">
                <a:solidFill>
                  <a:srgbClr val="000000"/>
                </a:solidFill>
              </a:rPr>
              <a:pPr/>
              <a:t>97</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This task can be done as a large group or smaller groups/pairs. Allow about 5 minutes for this task. Ask for a few examples from the group.</a:t>
            </a:r>
          </a:p>
          <a:p>
            <a:endParaRPr lang="en-AU" altLang="en-US"/>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8EDBECA-8097-455B-B5EA-9C2FF9637FD3}" type="slidenum">
              <a:rPr lang="en-US" altLang="en-US">
                <a:solidFill>
                  <a:srgbClr val="000000"/>
                </a:solidFill>
              </a:rPr>
              <a:pPr/>
              <a:t>100</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http://www.safewards.net/interventions/bad-news-mitigation</a:t>
            </a:r>
          </a:p>
          <a:p>
            <a:endParaRPr lang="en-AU" altLang="en-US" dirty="0"/>
          </a:p>
          <a:p>
            <a:r>
              <a:rPr lang="en-AU" altLang="en-US" dirty="0"/>
              <a:t>It is important to highlight that what is considered bad news can vary significantly from person to person therefore it is important to enquire, know the person well and look out for possible signs of distress.  </a:t>
            </a:r>
          </a:p>
          <a:p>
            <a:endParaRPr lang="en-AU" altLang="en-US" dirty="0"/>
          </a:p>
          <a:p>
            <a:pPr marL="165638" indent="-165638">
              <a:buFont typeface="Arial" panose="020B0604020202020204" pitchFamily="34" charset="0"/>
              <a:buChar char="•"/>
            </a:pPr>
            <a:r>
              <a:rPr lang="en-AU" altLang="en-US" dirty="0"/>
              <a:t>Be aware of occasions and events that might trigger angry or upset reactions.</a:t>
            </a:r>
          </a:p>
          <a:p>
            <a:pPr marL="165638" indent="-165638">
              <a:buFont typeface="Arial" panose="020B0604020202020204" pitchFamily="34" charset="0"/>
              <a:buChar char="•"/>
            </a:pPr>
            <a:r>
              <a:rPr lang="en-AU" altLang="en-US" dirty="0"/>
              <a:t>At handover, discuss as a team and share knowledge to predict who might receive unwelcome news and how support will be offered.</a:t>
            </a:r>
          </a:p>
          <a:p>
            <a:pPr marL="165638" indent="-165638">
              <a:buFont typeface="Arial" panose="020B0604020202020204" pitchFamily="34" charset="0"/>
              <a:buChar char="•"/>
            </a:pPr>
            <a:r>
              <a:rPr lang="en-AU" altLang="en-US" dirty="0"/>
              <a:t>Work with the multidisciplinary team (MDT) to express bad news empathically or intercept after it has happened.</a:t>
            </a:r>
          </a:p>
          <a:p>
            <a:pPr marL="165638" indent="-165638">
              <a:buFont typeface="Arial" panose="020B0604020202020204" pitchFamily="34" charset="0"/>
              <a:buChar char="•"/>
            </a:pPr>
            <a:r>
              <a:rPr lang="en-AU" altLang="en-US" dirty="0"/>
              <a:t>Maintain awareness of what is going on through regular one-on-one contact with the patient.</a:t>
            </a:r>
          </a:p>
          <a:p>
            <a:pPr marL="165638" indent="-165638">
              <a:buFont typeface="Arial" panose="020B0604020202020204" pitchFamily="34" charset="0"/>
              <a:buChar char="•"/>
            </a:pPr>
            <a:r>
              <a:rPr lang="en-AU" altLang="en-US" dirty="0"/>
              <a:t>Know everyone’s general </a:t>
            </a:r>
            <a:r>
              <a:rPr lang="en-AU" altLang="en-US" dirty="0" err="1"/>
              <a:t>demeanor</a:t>
            </a:r>
            <a:r>
              <a:rPr lang="en-AU" altLang="en-US" dirty="0"/>
              <a:t> </a:t>
            </a:r>
          </a:p>
          <a:p>
            <a:endParaRPr lang="en-AU" altLang="en-US" dirty="0"/>
          </a:p>
          <a:p>
            <a:endParaRPr lang="en-AU" altLang="en-US" dirty="0"/>
          </a:p>
          <a:p>
            <a:pPr eaLnBrk="1" hangingPunct="1">
              <a:spcBef>
                <a:spcPct val="0"/>
              </a:spcBef>
            </a:pPr>
            <a:r>
              <a:rPr lang="en-US" altLang="en-US" dirty="0"/>
              <a:t>Safewards bad news mitigation video helpful here – shows identification of bad news and planning </a:t>
            </a:r>
          </a:p>
          <a:p>
            <a:endParaRPr lang="en-AU" altLang="en-US" dirty="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E87168-D3ED-409B-A273-DA19F9EFFFA8}" type="slidenum">
              <a:rPr lang="en-US" altLang="en-US">
                <a:solidFill>
                  <a:srgbClr val="000000"/>
                </a:solidFill>
              </a:rPr>
              <a:pPr/>
              <a:t>101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Ask for e.g. open-ended questions </a:t>
            </a:r>
          </a:p>
          <a:p>
            <a:pPr eaLnBrk="1" hangingPunct="1">
              <a:spcBef>
                <a:spcPct val="0"/>
              </a:spcBef>
            </a:pPr>
            <a:r>
              <a:rPr lang="en-US" altLang="en-US"/>
              <a:t>Talking over a cup of tea</a:t>
            </a:r>
          </a:p>
          <a:p>
            <a:pPr eaLnBrk="1" hangingPunct="1">
              <a:spcBef>
                <a:spcPct val="0"/>
              </a:spcBef>
            </a:pPr>
            <a:r>
              <a:rPr lang="en-US" altLang="en-US"/>
              <a:t>http://www.safewards.net/interventions/bad-news-mitigation</a:t>
            </a:r>
          </a:p>
          <a:p>
            <a:pPr eaLnBrk="1" hangingPunct="1">
              <a:spcBef>
                <a:spcPct val="0"/>
              </a:spcBef>
            </a:pPr>
            <a:endParaRPr lang="en-US" altLang="en-US"/>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3FF0B85-8E66-4529-8D10-BC7AF936C2F5}" type="slidenum">
              <a:rPr lang="en-US" altLang="en-US">
                <a:solidFill>
                  <a:srgbClr val="000000"/>
                </a:solidFill>
              </a:rPr>
              <a:pPr>
                <a:spcBef>
                  <a:spcPct val="0"/>
                </a:spcBef>
              </a:pPr>
              <a:t>102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http://www.safewards.net/interventions/bad-news-mitigation</a:t>
            </a:r>
          </a:p>
          <a:p>
            <a:endParaRPr lang="en-AU" altLang="en-US"/>
          </a:p>
          <a:p>
            <a:r>
              <a:rPr lang="en-AU" altLang="en-US"/>
              <a:t>You may want to ask the group how they could ensure this process occurs, what measures will they put in place?</a:t>
            </a: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DB0B3FB-DC6D-4EAF-A8B9-8592352DE73F}" type="slidenum">
              <a:rPr lang="en-US" altLang="en-US">
                <a:solidFill>
                  <a:srgbClr val="000000"/>
                </a:solidFill>
              </a:rPr>
              <a:pPr/>
              <a:t>104</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Taken from a PowerPoint from a presentation by Professor Len Bowers </a:t>
            </a:r>
          </a:p>
          <a:p>
            <a:pPr eaLnBrk="1" hangingPunct="1">
              <a:spcBef>
                <a:spcPct val="0"/>
              </a:spcBef>
            </a:pPr>
            <a:endParaRPr lang="en-US" altLang="en-US"/>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389C02D-4B9B-4F22-BD4E-ADCF7DF3FBE2}" type="slidenum">
              <a:rPr lang="en-US" altLang="en-US">
                <a:solidFill>
                  <a:srgbClr val="000000"/>
                </a:solidFill>
              </a:rPr>
              <a:pPr>
                <a:spcBef>
                  <a:spcPct val="0"/>
                </a:spcBef>
              </a:pPr>
              <a:t>105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Briefly explain the essence of the mutual help meeting (MHM) </a:t>
            </a:r>
          </a:p>
          <a:p>
            <a:endParaRPr lang="en-US" altLang="en-US"/>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8F7F9BB-70CA-4668-BB2C-8634BA1A4AEF}" type="slidenum">
              <a:rPr lang="en-US" altLang="en-US">
                <a:solidFill>
                  <a:srgbClr val="000000"/>
                </a:solidFill>
              </a:rPr>
              <a:pPr>
                <a:spcBef>
                  <a:spcPct val="0"/>
                </a:spcBef>
              </a:pPr>
              <a:t>106</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For this slide refer to: </a:t>
            </a:r>
          </a:p>
          <a:p>
            <a:endParaRPr lang="en-AU" baseline="0" dirty="0" smtClean="0"/>
          </a:p>
          <a:p>
            <a:r>
              <a:rPr lang="en-AU" baseline="0" dirty="0" smtClean="0"/>
              <a:t>Bowers, L. (2014). Safewards: a new model of conflict and containment on psychiatric wards. </a:t>
            </a:r>
            <a:r>
              <a:rPr lang="en-AU" i="1" baseline="0" dirty="0" smtClean="0"/>
              <a:t>Journal of Psychiatric and Mental Health Nursing, 21</a:t>
            </a:r>
            <a:r>
              <a:rPr lang="en-AU" baseline="0" dirty="0" smtClean="0"/>
              <a:t>, 499-508. </a:t>
            </a:r>
          </a:p>
          <a:p>
            <a:r>
              <a:rPr lang="en-AU" baseline="0" dirty="0" smtClean="0"/>
              <a:t> </a:t>
            </a:r>
          </a:p>
          <a:p>
            <a:r>
              <a:rPr lang="en-AU" baseline="0" dirty="0" smtClean="0"/>
              <a:t>and also see the Safewards Model document which discusses the points in this slide. See http://www.safewards.net/model/technical </a:t>
            </a:r>
          </a:p>
          <a:p>
            <a:pPr marL="0" lvl="1" defTabSz="437512">
              <a:defRPr/>
            </a:pPr>
            <a:endParaRPr lang="en-US" sz="2500" dirty="0"/>
          </a:p>
          <a:p>
            <a:pPr marL="0" lvl="1" defTabSz="437512">
              <a:defRPr/>
            </a:pPr>
            <a:r>
              <a:rPr lang="en-US" sz="2500" dirty="0"/>
              <a:t>Reasons for these differences provide an opportunity to devise ways to reduce the frequency of risky events - keeping people safer</a:t>
            </a:r>
          </a:p>
          <a:p>
            <a:pPr marL="0" lvl="1" defTabSz="437512">
              <a:defRPr/>
            </a:pPr>
            <a:endParaRPr lang="en-US" sz="1900" dirty="0"/>
          </a:p>
          <a:p>
            <a:pPr marL="0" lvl="1" defTabSz="437512">
              <a:defRPr/>
            </a:pPr>
            <a:r>
              <a:rPr lang="en-US" sz="1900" dirty="0"/>
              <a:t>Containment methods used in some countries are not used in others </a:t>
            </a:r>
          </a:p>
          <a:p>
            <a:endParaRPr lang="en-US" baseline="0" dirty="0" smtClean="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9</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42388902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http://www.safewards.net/interventions/mutual-help-meeting</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9BF0780-4CFB-451D-BD7E-FEAD34764AFB}" type="slidenum">
              <a:rPr lang="en-US" altLang="en-US">
                <a:solidFill>
                  <a:srgbClr val="000000"/>
                </a:solidFill>
              </a:rPr>
              <a:pPr/>
              <a:t>107</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http://www.safewards.net/interventions/mutual-help-meeting</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831243E-0C9E-4D03-B21B-573CAD5EB138}" type="slidenum">
              <a:rPr lang="en-US" altLang="en-US">
                <a:solidFill>
                  <a:srgbClr val="000000"/>
                </a:solidFill>
              </a:rPr>
              <a:pPr/>
              <a:t>108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http://www.safewards.net/interventions/mutual-help-meeting</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8010D64-A70E-421D-BE59-E3F09D935CCF}" type="slidenum">
              <a:rPr lang="en-US" altLang="en-US">
                <a:solidFill>
                  <a:srgbClr val="000000"/>
                </a:solidFill>
              </a:rPr>
              <a:pPr/>
              <a:t>110</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http://www.safewards.net/interventions/mutual-help-meeting</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31882A8-967F-4764-AB2E-3AEA525B23B7}" type="slidenum">
              <a:rPr lang="en-US" altLang="en-US">
                <a:solidFill>
                  <a:srgbClr val="000000"/>
                </a:solidFill>
              </a:rPr>
              <a:pPr/>
              <a:t>111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Here are some examples of offers and request you may wish to add (fromhttp://www.safewards.net/images/pdf/Mutual%20Help%20Meeting%20website%20download.pdf) </a:t>
            </a:r>
          </a:p>
          <a:p>
            <a:pPr marL="172978" indent="-172978" eaLnBrk="1" hangingPunct="1">
              <a:buFont typeface="Arial" panose="020B0604020202020204" pitchFamily="34" charset="0"/>
              <a:buChar char="•"/>
              <a:defRPr/>
            </a:pPr>
            <a:r>
              <a:rPr lang="en-US" altLang="en-US" dirty="0">
                <a:latin typeface="Arial" panose="020B0604020202020204" pitchFamily="34" charset="0"/>
              </a:rPr>
              <a:t>Share knowledge and experience about care and services </a:t>
            </a:r>
          </a:p>
          <a:p>
            <a:pPr marL="172978" indent="-172978" eaLnBrk="1" hangingPunct="1">
              <a:buFont typeface="Arial" panose="020B0604020202020204" pitchFamily="34" charset="0"/>
              <a:buChar char="•"/>
              <a:defRPr/>
            </a:pPr>
            <a:r>
              <a:rPr lang="en-US" altLang="en-US" dirty="0">
                <a:latin typeface="Arial" panose="020B0604020202020204" pitchFamily="34" charset="0"/>
              </a:rPr>
              <a:t>Support each other in practical tasks</a:t>
            </a:r>
          </a:p>
          <a:p>
            <a:pPr marL="172978" indent="-172978" eaLnBrk="1" hangingPunct="1">
              <a:buFont typeface="Arial" panose="020B0604020202020204" pitchFamily="34" charset="0"/>
              <a:buChar char="•"/>
              <a:defRPr/>
            </a:pPr>
            <a:r>
              <a:rPr lang="en-US" altLang="en-US" dirty="0">
                <a:latin typeface="Arial" panose="020B0604020202020204" pitchFamily="34" charset="0"/>
              </a:rPr>
              <a:t>Encourage each other to take part in structured activities</a:t>
            </a:r>
          </a:p>
          <a:p>
            <a:pPr marL="172978" indent="-172978" eaLnBrk="1" hangingPunct="1">
              <a:buFont typeface="Arial" panose="020B0604020202020204" pitchFamily="34" charset="0"/>
              <a:buChar char="•"/>
              <a:defRPr/>
            </a:pPr>
            <a:r>
              <a:rPr lang="en-US" altLang="en-US" dirty="0">
                <a:latin typeface="Arial" panose="020B0604020202020204" pitchFamily="34" charset="0"/>
              </a:rPr>
              <a:t>Accompany each other on walks or activates </a:t>
            </a:r>
          </a:p>
          <a:p>
            <a:pPr marL="172978" indent="-172978" eaLnBrk="1" hangingPunct="1">
              <a:buFont typeface="Arial" panose="020B0604020202020204" pitchFamily="34" charset="0"/>
              <a:buChar char="•"/>
              <a:defRPr/>
            </a:pPr>
            <a:r>
              <a:rPr lang="en-US" altLang="en-US" dirty="0">
                <a:latin typeface="Arial" panose="020B0604020202020204" pitchFamily="34" charset="0"/>
              </a:rPr>
              <a:t>Play games such as cards or table tennis</a:t>
            </a:r>
          </a:p>
          <a:p>
            <a:pPr marL="172978" indent="-172978" eaLnBrk="1" hangingPunct="1">
              <a:buFont typeface="Arial" panose="020B0604020202020204" pitchFamily="34" charset="0"/>
              <a:buChar char="•"/>
              <a:defRPr/>
            </a:pPr>
            <a:r>
              <a:rPr lang="en-US" altLang="en-US" dirty="0">
                <a:latin typeface="Arial" panose="020B0604020202020204" pitchFamily="34" charset="0"/>
              </a:rPr>
              <a:t>Discuss current affairs </a:t>
            </a:r>
          </a:p>
          <a:p>
            <a:pPr marL="172978" indent="-172978" eaLnBrk="1" hangingPunct="1">
              <a:buFont typeface="Arial" panose="020B0604020202020204" pitchFamily="34" charset="0"/>
              <a:buChar char="•"/>
              <a:defRPr/>
            </a:pPr>
            <a:r>
              <a:rPr lang="en-US" altLang="en-US" dirty="0">
                <a:latin typeface="Arial" panose="020B0604020202020204" pitchFamily="34" charset="0"/>
              </a:rPr>
              <a:t>Spend time with people</a:t>
            </a:r>
          </a:p>
          <a:p>
            <a:pPr marL="172978" indent="-172978" eaLnBrk="1" hangingPunct="1">
              <a:buFont typeface="Arial" panose="020B0604020202020204" pitchFamily="34" charset="0"/>
              <a:buChar char="•"/>
              <a:defRPr/>
            </a:pPr>
            <a:r>
              <a:rPr lang="en-US" altLang="en-US" dirty="0">
                <a:latin typeface="Arial" panose="020B0604020202020204" pitchFamily="34" charset="0"/>
              </a:rPr>
              <a:t>Share coping strategies, such as relaxation techniques </a:t>
            </a:r>
          </a:p>
          <a:p>
            <a:pPr marL="172978" indent="-172978" eaLnBrk="1" hangingPunct="1">
              <a:buFont typeface="Arial" panose="020B0604020202020204" pitchFamily="34" charset="0"/>
              <a:buChar char="•"/>
              <a:defRPr/>
            </a:pPr>
            <a:r>
              <a:rPr lang="en-US" altLang="en-US" dirty="0">
                <a:latin typeface="Arial" panose="020B0604020202020204" pitchFamily="34" charset="0"/>
              </a:rPr>
              <a:t>Make a drink for someone else </a:t>
            </a:r>
          </a:p>
          <a:p>
            <a:pPr marL="172978" indent="-172978" eaLnBrk="1" hangingPunct="1">
              <a:buFont typeface="Arial" panose="020B0604020202020204" pitchFamily="34" charset="0"/>
              <a:buChar char="•"/>
              <a:defRPr/>
            </a:pPr>
            <a:r>
              <a:rPr lang="en-US" altLang="en-US" dirty="0">
                <a:latin typeface="Arial" panose="020B0604020202020204" pitchFamily="34" charset="0"/>
              </a:rPr>
              <a:t>Sit next to someone at meal times </a:t>
            </a:r>
          </a:p>
          <a:p>
            <a:pPr marL="172978" indent="-172978" eaLnBrk="1" hangingPunct="1">
              <a:buFont typeface="Arial" panose="020B0604020202020204" pitchFamily="34" charset="0"/>
              <a:buChar char="•"/>
              <a:defRPr/>
            </a:pPr>
            <a:r>
              <a:rPr lang="en-US" altLang="en-US" dirty="0">
                <a:latin typeface="Arial" panose="020B0604020202020204" pitchFamily="34" charset="0"/>
              </a:rPr>
              <a:t>Say good morning</a:t>
            </a:r>
          </a:p>
          <a:p>
            <a:pPr marL="172978" indent="-172978" eaLnBrk="1" hangingPunct="1">
              <a:buFont typeface="Arial" panose="020B0604020202020204" pitchFamily="34" charset="0"/>
              <a:buChar char="•"/>
              <a:defRPr/>
            </a:pPr>
            <a:r>
              <a:rPr lang="en-US" altLang="en-US" dirty="0">
                <a:latin typeface="Arial" panose="020B0604020202020204" pitchFamily="34" charset="0"/>
              </a:rPr>
              <a:t>Ask how someone else is feeling </a:t>
            </a:r>
          </a:p>
          <a:p>
            <a:pPr marL="172978" indent="-172978" eaLnBrk="1" hangingPunct="1">
              <a:buFont typeface="Arial" panose="020B0604020202020204" pitchFamily="34" charset="0"/>
              <a:buChar char="•"/>
              <a:defRPr/>
            </a:pPr>
            <a:r>
              <a:rPr lang="en-US" altLang="en-US" dirty="0">
                <a:latin typeface="Arial" panose="020B0604020202020204" pitchFamily="34" charset="0"/>
              </a:rPr>
              <a:t>Listen to music or watch TV with someone and talk about it afterwards </a:t>
            </a:r>
          </a:p>
          <a:p>
            <a:pPr>
              <a:defRPr/>
            </a:pPr>
            <a:endParaRPr lang="en-US" alt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713E6A0-183B-4099-8F6D-AF516F33F2DE}" type="slidenum">
              <a:rPr lang="en-US" altLang="en-US">
                <a:solidFill>
                  <a:srgbClr val="000000"/>
                </a:solidFill>
              </a:rPr>
              <a:pPr>
                <a:spcBef>
                  <a:spcPct val="0"/>
                </a:spcBef>
              </a:pPr>
              <a:t>112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http://www.safewards.net/interventions/mutual-help-meeting </a:t>
            </a:r>
          </a:p>
          <a:p>
            <a:endParaRPr lang="en-AU" altLang="en-US" dirty="0"/>
          </a:p>
          <a:p>
            <a:r>
              <a:rPr lang="en-AU" altLang="en-US" dirty="0"/>
              <a:t>Provide examples of how to</a:t>
            </a:r>
            <a:r>
              <a:rPr lang="en-AU" altLang="en-US" baseline="0" dirty="0"/>
              <a:t> prepare for the group</a:t>
            </a:r>
          </a:p>
          <a:p>
            <a:endParaRPr lang="en-AU" altLang="en-US" dirty="0"/>
          </a:p>
          <a:p>
            <a:pPr marL="165638" indent="-165638">
              <a:buFont typeface="Arial" panose="020B0604020202020204" pitchFamily="34" charset="0"/>
              <a:buChar char="•"/>
            </a:pPr>
            <a:r>
              <a:rPr lang="en-AU" altLang="en-US" dirty="0"/>
              <a:t>Prepare the room.</a:t>
            </a:r>
          </a:p>
          <a:p>
            <a:pPr marL="165638" indent="-165638">
              <a:buFont typeface="Arial" panose="020B0604020202020204" pitchFamily="34" charset="0"/>
              <a:buChar char="•"/>
            </a:pPr>
            <a:r>
              <a:rPr lang="en-AU" altLang="en-US" dirty="0"/>
              <a:t>Gather patients and staff.</a:t>
            </a:r>
          </a:p>
          <a:p>
            <a:pPr marL="165638" indent="-165638">
              <a:buFont typeface="Arial" panose="020B0604020202020204" pitchFamily="34" charset="0"/>
              <a:buChar char="•"/>
            </a:pPr>
            <a:r>
              <a:rPr lang="en-AU" altLang="en-US" dirty="0"/>
              <a:t>Prepare contributions and offer support in advance. </a:t>
            </a:r>
          </a:p>
          <a:p>
            <a:endParaRPr lang="en-AU" altLang="en-US" dirty="0"/>
          </a:p>
          <a:p>
            <a:endParaRPr lang="en-AU" altLang="en-US" dirty="0"/>
          </a:p>
          <a:p>
            <a:r>
              <a:rPr lang="en-AU" altLang="en-US" dirty="0"/>
              <a:t>Acknowledge</a:t>
            </a:r>
            <a:r>
              <a:rPr lang="en-AU" altLang="en-US" baseline="0" dirty="0"/>
              <a:t> and support a complaint following your local processes.  This isn’t the forum for complaints.</a:t>
            </a:r>
            <a:endParaRPr lang="en-AU" altLang="en-US" dirty="0"/>
          </a:p>
          <a:p>
            <a:pPr marL="165638" indent="-165638">
              <a:buFont typeface="Arial" panose="020B0604020202020204" pitchFamily="34" charset="0"/>
              <a:buChar char="•"/>
            </a:pPr>
            <a:endParaRPr lang="en-AU"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F1CC0D3-FAC6-4E5B-B200-D43F10DB9A5F}" type="slidenum">
              <a:rPr lang="en-US" altLang="en-US">
                <a:solidFill>
                  <a:srgbClr val="000000"/>
                </a:solidFill>
              </a:rPr>
              <a:pPr/>
              <a:t>113</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http://www.safewards.net/interventions/mutual-help-meeting </a:t>
            </a:r>
          </a:p>
          <a:p>
            <a:endParaRPr lang="en-AU" altLang="en-US" dirty="0"/>
          </a:p>
          <a:p>
            <a:r>
              <a:rPr lang="en-AU" altLang="en-US" dirty="0"/>
              <a:t>Provide examples of how to</a:t>
            </a:r>
            <a:r>
              <a:rPr lang="en-AU" altLang="en-US" baseline="0" dirty="0"/>
              <a:t> prepare for the group</a:t>
            </a:r>
          </a:p>
          <a:p>
            <a:endParaRPr lang="en-AU" altLang="en-US" dirty="0"/>
          </a:p>
          <a:p>
            <a:pPr marL="165638" indent="-165638">
              <a:buFont typeface="Arial" panose="020B0604020202020204" pitchFamily="34" charset="0"/>
              <a:buChar char="•"/>
            </a:pPr>
            <a:r>
              <a:rPr lang="en-AU" altLang="en-US" dirty="0"/>
              <a:t>Prepare the room.</a:t>
            </a:r>
          </a:p>
          <a:p>
            <a:pPr marL="165638" indent="-165638">
              <a:buFont typeface="Arial" panose="020B0604020202020204" pitchFamily="34" charset="0"/>
              <a:buChar char="•"/>
            </a:pPr>
            <a:r>
              <a:rPr lang="en-AU" altLang="en-US" dirty="0"/>
              <a:t>Gather patients and staff.</a:t>
            </a:r>
          </a:p>
          <a:p>
            <a:pPr marL="165638" indent="-165638">
              <a:buFont typeface="Arial" panose="020B0604020202020204" pitchFamily="34" charset="0"/>
              <a:buChar char="•"/>
            </a:pPr>
            <a:r>
              <a:rPr lang="en-AU" altLang="en-US" dirty="0"/>
              <a:t>Prepare contributions and offer support in advance. </a:t>
            </a:r>
          </a:p>
          <a:p>
            <a:endParaRPr lang="en-AU" altLang="en-US" dirty="0"/>
          </a:p>
          <a:p>
            <a:endParaRPr lang="en-AU" altLang="en-US" dirty="0"/>
          </a:p>
          <a:p>
            <a:r>
              <a:rPr lang="en-AU" altLang="en-US" dirty="0"/>
              <a:t>Acknowledge</a:t>
            </a:r>
            <a:r>
              <a:rPr lang="en-AU" altLang="en-US" baseline="0" dirty="0"/>
              <a:t> and support a complaint following your local processes.  This isn’t the forum for complaints.</a:t>
            </a:r>
            <a:endParaRPr lang="en-AU" altLang="en-US" dirty="0"/>
          </a:p>
          <a:p>
            <a:pPr marL="165638" indent="-165638">
              <a:buFont typeface="Arial" panose="020B0604020202020204" pitchFamily="34" charset="0"/>
              <a:buChar char="•"/>
            </a:pPr>
            <a:endParaRPr lang="en-AU"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F1CC0D3-FAC6-4E5B-B200-D43F10DB9A5F}" type="slidenum">
              <a:rPr lang="en-US" altLang="en-US">
                <a:solidFill>
                  <a:srgbClr val="000000"/>
                </a:solidFill>
              </a:rPr>
              <a:pPr/>
              <a:t>114</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http://www.safewards.net/interventions/mutual-help-meeting</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2050A74-E3F3-4CBD-B5E6-6812C0B11725}" type="slidenum">
              <a:rPr lang="en-US" altLang="en-US">
                <a:solidFill>
                  <a:srgbClr val="000000"/>
                </a:solidFill>
              </a:rPr>
              <a:pPr>
                <a:spcBef>
                  <a:spcPct val="0"/>
                </a:spcBef>
              </a:pPr>
              <a:t>115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Taken from a PowerPoint from a presentation by Professor Len Bowers </a:t>
            </a:r>
          </a:p>
          <a:p>
            <a:pPr eaLnBrk="1" hangingPunct="1">
              <a:spcBef>
                <a:spcPct val="0"/>
              </a:spcBef>
            </a:pPr>
            <a:endParaRPr lang="en-US" altLang="en-US"/>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02FD67C-CDEF-437C-A53D-ED639C997505}" type="slidenum">
              <a:rPr lang="en-US" altLang="en-US">
                <a:solidFill>
                  <a:srgbClr val="000000"/>
                </a:solidFill>
              </a:rPr>
              <a:pPr>
                <a:spcBef>
                  <a:spcPct val="0"/>
                </a:spcBef>
              </a:pPr>
              <a:t>116</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Briefly describe Calm Down Methods</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702FB48-38E6-416D-9567-C80EF8BC0631}" type="slidenum">
              <a:rPr lang="en-US" altLang="en-US" smtClean="0">
                <a:solidFill>
                  <a:srgbClr val="000000"/>
                </a:solidFill>
              </a:rPr>
              <a:pPr/>
              <a:t>117</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3"/>
            <a:ext cx="6513072" cy="1577163"/>
          </a:xfrm>
        </p:spPr>
        <p:txBody>
          <a:bodyPr anchor="b">
            <a:noAutofit/>
          </a:bodyPr>
          <a:lstStyle>
            <a:lvl1pPr>
              <a:defRPr sz="32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26632622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539750" y="1619250"/>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ADF35C5-1E44-42CA-BEAE-274040096FBD}" type="datetime4">
              <a:rPr lang="en-AU">
                <a:solidFill>
                  <a:prstClr val="black">
                    <a:lumMod val="65000"/>
                    <a:lumOff val="35000"/>
                  </a:prstClr>
                </a:solidFill>
              </a:rPr>
              <a:pPr>
                <a:defRPr/>
              </a:pPr>
              <a:t>27 October 2017</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lumMod val="65000"/>
                  <a:lumOff val="35000"/>
                </a:prstClr>
              </a:solidFill>
            </a:endParaRPr>
          </a:p>
        </p:txBody>
      </p:sp>
      <p:sp>
        <p:nvSpPr>
          <p:cNvPr id="6" name="Slide Number Placeholder 5"/>
          <p:cNvSpPr>
            <a:spLocks noGrp="1"/>
          </p:cNvSpPr>
          <p:nvPr>
            <p:ph type="sldNum" sz="quarter" idx="12"/>
          </p:nvPr>
        </p:nvSpPr>
        <p:spPr>
          <a:xfrm>
            <a:off x="8243888" y="6480175"/>
            <a:ext cx="539750" cy="374650"/>
          </a:xfrm>
        </p:spPr>
        <p:txBody>
          <a:bodyPr/>
          <a:lstStyle>
            <a:lvl1pPr>
              <a:defRPr/>
            </a:lvl1pPr>
          </a:lstStyle>
          <a:p>
            <a:fld id="{13AD17F4-7BD6-42C3-BD60-8F88F6FBC241}" type="slidenum">
              <a:rPr lang="en-AU" altLang="en-US"/>
              <a:pPr/>
              <a:t>‹#›</a:t>
            </a:fld>
            <a:endParaRPr lang="en-AU" altLang="en-US"/>
          </a:p>
        </p:txBody>
      </p:sp>
    </p:spTree>
    <p:extLst>
      <p:ext uri="{BB962C8B-B14F-4D97-AF65-F5344CB8AC3E}">
        <p14:creationId xmlns:p14="http://schemas.microsoft.com/office/powerpoint/2010/main" val="128736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502F6-430B-F348-AE16-EF6EFB154292}" type="datetimeFigureOut">
              <a:rPr lang="en-US" smtClean="0">
                <a:solidFill>
                  <a:prstClr val="black">
                    <a:lumMod val="65000"/>
                    <a:lumOff val="35000"/>
                  </a:prstClr>
                </a:solidFill>
              </a:rPr>
              <a:pPr/>
              <a:t>10/27/2017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CC762A7C-22EF-5B46-B9BB-C675EC5F4132}" type="slidenum">
              <a:rPr lang="en-US" smtClean="0"/>
              <a:pPr/>
              <a:t>‹#›</a:t>
            </a:fld>
            <a:endParaRPr lang="en-US"/>
          </a:p>
        </p:txBody>
      </p:sp>
    </p:spTree>
    <p:extLst>
      <p:ext uri="{BB962C8B-B14F-4D97-AF65-F5344CB8AC3E}">
        <p14:creationId xmlns:p14="http://schemas.microsoft.com/office/powerpoint/2010/main" val="1140980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3"/>
            <a:ext cx="6513072" cy="1577163"/>
          </a:xfrm>
        </p:spPr>
        <p:txBody>
          <a:bodyPr anchor="b">
            <a:noAutofit/>
          </a:bodyPr>
          <a:lstStyle>
            <a:lvl1pPr>
              <a:defRPr sz="32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1146675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9750" y="1619250"/>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lvl1pPr>
              <a:defRPr>
                <a:ea typeface="MS PGothic" pitchFamily="34" charset="-128"/>
              </a:defRPr>
            </a:lvl1pPr>
          </a:lstStyle>
          <a:p>
            <a:pPr>
              <a:defRPr/>
            </a:pPr>
            <a:fld id="{D0202833-03D7-4148-AC7F-48E486F21ED0}" type="datetime4">
              <a:rPr lang="en-AU"/>
              <a:pPr>
                <a:defRPr/>
              </a:pPr>
              <a:t>27 October 2017</a:t>
            </a:fld>
            <a:endParaRPr lang="en-AU"/>
          </a:p>
        </p:txBody>
      </p:sp>
      <p:sp>
        <p:nvSpPr>
          <p:cNvPr id="5" name="Footer Placeholder 4"/>
          <p:cNvSpPr>
            <a:spLocks noGrp="1"/>
          </p:cNvSpPr>
          <p:nvPr>
            <p:ph type="ftr" sz="quarter" idx="11"/>
          </p:nvPr>
        </p:nvSpPr>
        <p:spPr/>
        <p:txBody>
          <a:bodyPr/>
          <a:lstStyle>
            <a:lvl1pPr>
              <a:defRPr>
                <a:ea typeface="MS PGothic" pitchFamily="34" charset="-128"/>
              </a:defRPr>
            </a:lvl1pPr>
          </a:lstStyle>
          <a:p>
            <a:pPr>
              <a:defRPr/>
            </a:pPr>
            <a:endParaRPr lang="en-AU"/>
          </a:p>
        </p:txBody>
      </p:sp>
      <p:sp>
        <p:nvSpPr>
          <p:cNvPr id="6" name="Slide Number Placeholder 5"/>
          <p:cNvSpPr>
            <a:spLocks noGrp="1"/>
          </p:cNvSpPr>
          <p:nvPr>
            <p:ph type="sldNum" sz="quarter" idx="12"/>
          </p:nvPr>
        </p:nvSpPr>
        <p:spPr>
          <a:xfrm>
            <a:off x="8243888" y="6480175"/>
            <a:ext cx="539750" cy="374650"/>
          </a:xfrm>
        </p:spPr>
        <p:txBody>
          <a:bodyPr/>
          <a:lstStyle>
            <a:lvl1pPr>
              <a:defRPr>
                <a:latin typeface="Calibri" pitchFamily="34" charset="0"/>
                <a:ea typeface="MS PGothic" pitchFamily="34" charset="-128"/>
              </a:defRPr>
            </a:lvl1pPr>
          </a:lstStyle>
          <a:p>
            <a:pPr>
              <a:defRPr/>
            </a:pPr>
            <a:fld id="{2DCF13C5-3C58-4B9E-8DFA-12D7A60A0590}" type="slidenum">
              <a:rPr lang="en-AU" altLang="en-US"/>
              <a:pPr>
                <a:defRPr/>
              </a:pPr>
              <a:t>‹#›</a:t>
            </a:fld>
            <a:endParaRPr lang="en-AU" altLang="en-US"/>
          </a:p>
        </p:txBody>
      </p:sp>
    </p:spTree>
    <p:extLst>
      <p:ext uri="{BB962C8B-B14F-4D97-AF65-F5344CB8AC3E}">
        <p14:creationId xmlns:p14="http://schemas.microsoft.com/office/powerpoint/2010/main" val="14700339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defTabSz="457200" eaLnBrk="0" fontAlgn="base" hangingPunct="0">
              <a:spcBef>
                <a:spcPct val="0"/>
              </a:spcBef>
              <a:spcAft>
                <a:spcPct val="0"/>
              </a:spcAft>
              <a:defRPr/>
            </a:pPr>
            <a:fld id="{8D2CEFD0-0AD8-4D3F-B61B-66A7D6CC77FF}" type="datetime4">
              <a:rPr lang="en-AU">
                <a:solidFill>
                  <a:prstClr val="black">
                    <a:lumMod val="65000"/>
                    <a:lumOff val="35000"/>
                  </a:prstClr>
                </a:solidFill>
                <a:ea typeface="ＭＳ Ｐゴシック" pitchFamily="34" charset="-128"/>
              </a:rPr>
              <a:pPr defTabSz="457200" eaLnBrk="0" fontAlgn="base" hangingPunct="0">
                <a:spcBef>
                  <a:spcPct val="0"/>
                </a:spcBef>
                <a:spcAft>
                  <a:spcPct val="0"/>
                </a:spcAft>
                <a:defRPr/>
              </a:pPr>
              <a:t>27 October 2017</a:t>
            </a:fld>
            <a:endParaRPr lang="en-AU">
              <a:solidFill>
                <a:prstClr val="black">
                  <a:lumMod val="65000"/>
                  <a:lumOff val="35000"/>
                </a:prstClr>
              </a:solidFill>
              <a:ea typeface="ＭＳ Ｐゴシック" pitchFamily="34" charset="-128"/>
            </a:endParaRPr>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defTabSz="457200" eaLnBrk="0" fontAlgn="base" hangingPunct="0">
              <a:spcBef>
                <a:spcPct val="0"/>
              </a:spcBef>
              <a:spcAft>
                <a:spcPct val="0"/>
              </a:spcAft>
              <a:defRPr/>
            </a:pPr>
            <a:endParaRPr lang="en-AU">
              <a:solidFill>
                <a:prstClr val="black">
                  <a:lumMod val="65000"/>
                  <a:lumOff val="35000"/>
                </a:prstClr>
              </a:solidFill>
              <a:ea typeface="ＭＳ Ｐゴシック" pitchFamily="34" charset="-128"/>
            </a:endParaRPr>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pPr defTabSz="457200" eaLnBrk="0" fontAlgn="base" hangingPunct="0">
              <a:spcBef>
                <a:spcPct val="0"/>
              </a:spcBef>
              <a:spcAft>
                <a:spcPct val="0"/>
              </a:spcAft>
            </a:pPr>
            <a:fld id="{6D890775-0703-400C-AED1-1D3BAE3D0DCB}" type="slidenum">
              <a:rPr lang="en-AU" altLang="en-US" smtClean="0">
                <a:ea typeface="ＭＳ Ｐゴシック" pitchFamily="34" charset="-128"/>
              </a:rPr>
              <a:pPr defTabSz="457200" eaLnBrk="0" fontAlgn="base" hangingPunct="0">
                <a:spcBef>
                  <a:spcPct val="0"/>
                </a:spcBef>
                <a:spcAft>
                  <a:spcPct val="0"/>
                </a:spcAft>
              </a:pPr>
              <a:t>‹#›</a:t>
            </a:fld>
            <a:endParaRPr lang="en-AU" altLang="en-US" smtClean="0">
              <a:ea typeface="ＭＳ Ｐゴシック" pitchFamily="34" charset="-128"/>
            </a:endParaRPr>
          </a:p>
        </p:txBody>
      </p:sp>
    </p:spTree>
    <p:extLst>
      <p:ext uri="{BB962C8B-B14F-4D97-AF65-F5344CB8AC3E}">
        <p14:creationId xmlns:p14="http://schemas.microsoft.com/office/powerpoint/2010/main" val="151048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prstClr val="black">
                    <a:lumMod val="65000"/>
                    <a:lumOff val="35000"/>
                  </a:prstClr>
                </a:solidFill>
                <a:latin typeface="Arial" panose="020B0604020202020204" pitchFamily="34" charset="0"/>
                <a:ea typeface="ＭＳ Ｐゴシック" pitchFamily="34" charset="-128"/>
              </a:defRPr>
            </a:lvl1pPr>
          </a:lstStyle>
          <a:p>
            <a:pPr defTabSz="457200" eaLnBrk="0" fontAlgn="base" hangingPunct="0">
              <a:spcBef>
                <a:spcPct val="0"/>
              </a:spcBef>
              <a:spcAft>
                <a:spcPct val="0"/>
              </a:spcAft>
              <a:defRPr/>
            </a:pPr>
            <a:fld id="{30A80C3F-A136-4F87-8383-2E651EB74C22}" type="datetime4">
              <a:rPr lang="en-AU"/>
              <a:pPr defTabSz="457200" eaLnBrk="0" fontAlgn="base" hangingPunct="0">
                <a:spcBef>
                  <a:spcPct val="0"/>
                </a:spcBef>
                <a:spcAft>
                  <a:spcPct val="0"/>
                </a:spcAft>
                <a:defRPr/>
              </a:pPr>
              <a:t>27 October 2017</a:t>
            </a:fld>
            <a:endParaRPr lang="en-AU"/>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prstClr val="black">
                    <a:lumMod val="65000"/>
                    <a:lumOff val="35000"/>
                  </a:prstClr>
                </a:solidFill>
                <a:latin typeface="Arial" panose="020B0604020202020204" pitchFamily="34" charset="0"/>
                <a:ea typeface="ＭＳ Ｐゴシック" pitchFamily="34" charset="-128"/>
              </a:defRPr>
            </a:lvl1pPr>
          </a:lstStyle>
          <a:p>
            <a:pPr defTabSz="457200" eaLnBrk="0" fontAlgn="base" hangingPunct="0">
              <a:spcBef>
                <a:spcPct val="0"/>
              </a:spcBef>
              <a:spcAft>
                <a:spcPct val="0"/>
              </a:spcAft>
              <a:defRPr/>
            </a:pPr>
            <a:endParaRPr lang="en-AU"/>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latin typeface="Arial"/>
                <a:ea typeface="ＭＳ Ｐゴシック" pitchFamily="34" charset="-128"/>
              </a:defRPr>
            </a:lvl1pPr>
          </a:lstStyle>
          <a:p>
            <a:pPr defTabSz="457200" eaLnBrk="0" fontAlgn="base" hangingPunct="0">
              <a:spcBef>
                <a:spcPct val="0"/>
              </a:spcBef>
              <a:spcAft>
                <a:spcPct val="0"/>
              </a:spcAft>
              <a:defRPr/>
            </a:pPr>
            <a:fld id="{AD05BB1D-F33C-49BD-9370-7E84E3A2705B}" type="slidenum">
              <a:rPr lang="en-AU" altLang="en-US"/>
              <a:pPr defTabSz="457200" eaLnBrk="0" fontAlgn="base" hangingPunct="0">
                <a:spcBef>
                  <a:spcPct val="0"/>
                </a:spcBef>
                <a:spcAft>
                  <a:spcPct val="0"/>
                </a:spcAft>
                <a:defRPr/>
              </a:pPr>
              <a:t>‹#›</a:t>
            </a:fld>
            <a:endParaRPr lang="en-AU" altLang="en-US"/>
          </a:p>
        </p:txBody>
      </p:sp>
    </p:spTree>
    <p:extLst>
      <p:ext uri="{BB962C8B-B14F-4D97-AF65-F5344CB8AC3E}">
        <p14:creationId xmlns:p14="http://schemas.microsoft.com/office/powerpoint/2010/main" val="1377605465"/>
      </p:ext>
    </p:extLst>
  </p:cSld>
  <p:clrMap bg1="lt1" tx1="dk1" bg2="lt2" tx2="dk2" accent1="accent1" accent2="accent2" accent3="accent3" accent4="accent4" accent5="accent5" accent6="accent6" hlink="hlink" folHlink="folHlink"/>
  <p:sldLayoutIdLst>
    <p:sldLayoutId id="2147483669" r:id="rId1"/>
    <p:sldLayoutId id="2147483670" r:id="rId2"/>
  </p:sldLayoutIdLst>
  <p:timing>
    <p:tnLst>
      <p:par>
        <p:cTn id="1" dur="indefinite" restart="never" nodeType="tmRoot"/>
      </p:par>
    </p:tnLst>
  </p:timing>
  <p:hf sldNum="0" hdr="0" ftr="0" dt="0"/>
  <p:txStyles>
    <p:titleStyle>
      <a:lvl1pPr algn="l" defTabSz="457200" rtl="0" eaLnBrk="0" fontAlgn="base" hangingPunct="0">
        <a:spcBef>
          <a:spcPct val="0"/>
        </a:spcBef>
        <a:spcAft>
          <a:spcPct val="0"/>
        </a:spcAft>
        <a:defRPr sz="2400" kern="1200">
          <a:solidFill>
            <a:schemeClr val="bg1"/>
          </a:solidFill>
          <a:latin typeface="Arial"/>
          <a:ea typeface="ＭＳ Ｐゴシック"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0" fontAlgn="base" hangingPunct="0">
        <a:lnSpc>
          <a:spcPct val="110000"/>
        </a:lnSpc>
        <a:spcBef>
          <a:spcPts val="800"/>
        </a:spcBef>
        <a:spcAft>
          <a:spcPts val="800"/>
        </a:spcAft>
        <a:defRPr sz="2200" b="1" kern="1200">
          <a:solidFill>
            <a:srgbClr val="201547"/>
          </a:solidFill>
          <a:latin typeface="+mn-lt"/>
          <a:ea typeface="ＭＳ Ｐゴシック" pitchFamily="34" charset="-128"/>
          <a:cs typeface="ＭＳ Ｐゴシック" charset="0"/>
        </a:defRPr>
      </a:lvl1pPr>
      <a:lvl2pPr algn="l" defTabSz="457200" rtl="0" eaLnBrk="0" fontAlgn="base" hangingPunct="0">
        <a:lnSpc>
          <a:spcPct val="110000"/>
        </a:lnSpc>
        <a:spcBef>
          <a:spcPct val="0"/>
        </a:spcBef>
        <a:spcAft>
          <a:spcPts val="800"/>
        </a:spcAft>
        <a:defRPr sz="2000" kern="1200">
          <a:solidFill>
            <a:schemeClr val="tx1"/>
          </a:solidFill>
          <a:latin typeface="+mn-lt"/>
          <a:ea typeface="ＭＳ Ｐゴシック" pitchFamily="34" charset="-128"/>
          <a:cs typeface="+mn-cs"/>
        </a:defRPr>
      </a:lvl2pPr>
      <a:lvl3pPr marL="250825"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3pPr>
      <a:lvl4pPr marL="503238"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4pPr>
      <a:lvl5pPr marL="755650"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juKAMBh9J54"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microsoft.com/office/2007/relationships/hdphoto" Target="../media/hdphoto13.wdp"/></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microsoft.com/office/2007/relationships/hdphoto" Target="../media/hdphoto16.wdp"/><Relationship Id="rId5" Type="http://schemas.openxmlformats.org/officeDocument/2006/relationships/image" Target="../media/image65.png"/><Relationship Id="rId4" Type="http://schemas.microsoft.com/office/2007/relationships/hdphoto" Target="../media/hdphoto15.wdp"/><Relationship Id="rId9" Type="http://schemas.openxmlformats.org/officeDocument/2006/relationships/image" Target="../media/image67.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70.png"/><Relationship Id="rId4" Type="http://schemas.microsoft.com/office/2007/relationships/hdphoto" Target="../media/hdphoto18.wdp"/></Relationships>
</file>

<file path=ppt/slides/_rels/slide13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1.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72.png"/></Relationships>
</file>

<file path=ppt/slides/_rels/slide1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72.png"/><Relationship Id="rId4" Type="http://schemas.microsoft.com/office/2007/relationships/hdphoto" Target="../media/hdphoto20.wdp"/></Relationships>
</file>

<file path=ppt/slides/_rels/slide13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1.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7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youtu.be/Q4T-x1za6lg"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microsoft.com/office/2007/relationships/hdphoto" Target="../media/hdphoto22.wdp"/></Relationships>
</file>

<file path=ppt/slides/_rels/slide1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9.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0.wdp"/></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11.wdp"/></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microsoft.com/office/2007/relationships/hdphoto" Target="../media/hdphoto12.wdp"/></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youtube/1Evwgu369Jw"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youtube/1Evwgu369Jw"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27584" y="1484784"/>
            <a:ext cx="6513072" cy="3678769"/>
          </a:xfrm>
        </p:spPr>
        <p:txBody>
          <a:bodyPr>
            <a:noAutofit/>
          </a:bodyPr>
          <a:lstStyle/>
          <a:p>
            <a:pPr algn="ctr"/>
            <a:r>
              <a:rPr lang="en-US" sz="6000" b="1" dirty="0" smtClean="0"/>
              <a:t/>
            </a:r>
            <a:br>
              <a:rPr lang="en-US" sz="6000" b="1" dirty="0" smtClean="0"/>
            </a:br>
            <a:r>
              <a:rPr lang="en-US" sz="6000" b="1" dirty="0"/>
              <a:t/>
            </a:r>
            <a:br>
              <a:rPr lang="en-US" sz="6000" b="1" dirty="0"/>
            </a:br>
            <a:r>
              <a:rPr lang="en-US" sz="6000" b="1" dirty="0" smtClean="0"/>
              <a:t/>
            </a:r>
            <a:br>
              <a:rPr lang="en-US" sz="6000" b="1" dirty="0" smtClean="0"/>
            </a:br>
            <a:r>
              <a:rPr lang="en-US" sz="6000" b="1" dirty="0"/>
              <a:t/>
            </a:r>
            <a:br>
              <a:rPr lang="en-US" sz="6000" b="1" dirty="0"/>
            </a:br>
            <a:r>
              <a:rPr lang="en-US" sz="6000" b="1" dirty="0" smtClean="0"/>
              <a:t/>
            </a:r>
            <a:br>
              <a:rPr lang="en-US" sz="6000" b="1" dirty="0" smtClean="0"/>
            </a:br>
            <a:r>
              <a:rPr lang="en-US" sz="6000" b="1" dirty="0" smtClean="0"/>
              <a:t>Safewards Victoria</a:t>
            </a:r>
            <a:br>
              <a:rPr lang="en-US" sz="6000" b="1" dirty="0" smtClean="0"/>
            </a:br>
            <a:r>
              <a:rPr lang="en-US" sz="6000" b="1" dirty="0" smtClean="0"/>
              <a:t/>
            </a:r>
            <a:br>
              <a:rPr lang="en-US" sz="6000" b="1" dirty="0" smtClean="0"/>
            </a:br>
            <a:r>
              <a:rPr lang="en-US" sz="2800" b="1" dirty="0" smtClean="0"/>
              <a:t>1 day workshop </a:t>
            </a:r>
            <a:br>
              <a:rPr lang="en-US" sz="2800" b="1" dirty="0" smtClean="0"/>
            </a:br>
            <a:r>
              <a:rPr lang="en-US" sz="2400" b="1" dirty="0"/>
              <a:t/>
            </a:r>
            <a:br>
              <a:rPr lang="en-US" sz="2400" b="1" dirty="0"/>
            </a:br>
            <a:r>
              <a:rPr lang="en-US" sz="2400" b="1" dirty="0" smtClean="0"/>
              <a:t/>
            </a:r>
            <a:br>
              <a:rPr lang="en-US" sz="2400" b="1" dirty="0" smtClean="0"/>
            </a:br>
            <a:endParaRPr lang="en-US" sz="1100" dirty="0"/>
          </a:p>
        </p:txBody>
      </p:sp>
    </p:spTree>
    <p:extLst>
      <p:ext uri="{BB962C8B-B14F-4D97-AF65-F5344CB8AC3E}">
        <p14:creationId xmlns:p14="http://schemas.microsoft.com/office/powerpoint/2010/main" val="4207880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The </a:t>
            </a:r>
            <a:r>
              <a:rPr lang="en-AU" b="1" dirty="0"/>
              <a:t>S</a:t>
            </a:r>
            <a:r>
              <a:rPr lang="en-AU" b="1" dirty="0" smtClean="0"/>
              <a:t>afewards model</a:t>
            </a:r>
            <a:endParaRPr lang="en-AU"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34" y="2490951"/>
            <a:ext cx="4742794" cy="269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4138" y="5874891"/>
            <a:ext cx="4303986" cy="461665"/>
          </a:xfrm>
          <a:prstGeom prst="rect">
            <a:avLst/>
          </a:prstGeom>
          <a:noFill/>
        </p:spPr>
        <p:txBody>
          <a:bodyPr wrap="square" rtlCol="0">
            <a:spAutoFit/>
          </a:bodyPr>
          <a:lstStyle/>
          <a:p>
            <a:pPr algn="ctr"/>
            <a:r>
              <a:rPr lang="en-AU" sz="2400" b="1" dirty="0" smtClean="0">
                <a:solidFill>
                  <a:srgbClr val="51BD89"/>
                </a:solidFill>
              </a:rPr>
              <a:t>Simple model</a:t>
            </a:r>
            <a:endParaRPr lang="en-AU" sz="2400" b="1" dirty="0">
              <a:solidFill>
                <a:srgbClr val="51BD89"/>
              </a:solidFill>
            </a:endParaRPr>
          </a:p>
        </p:txBody>
      </p:sp>
      <p:sp>
        <p:nvSpPr>
          <p:cNvPr id="7" name="TextBox 6"/>
          <p:cNvSpPr txBox="1"/>
          <p:nvPr/>
        </p:nvSpPr>
        <p:spPr>
          <a:xfrm>
            <a:off x="5152645" y="5874891"/>
            <a:ext cx="3641835" cy="461665"/>
          </a:xfrm>
          <a:prstGeom prst="rect">
            <a:avLst/>
          </a:prstGeom>
          <a:noFill/>
        </p:spPr>
        <p:txBody>
          <a:bodyPr wrap="square" rtlCol="0">
            <a:spAutoFit/>
          </a:bodyPr>
          <a:lstStyle/>
          <a:p>
            <a:pPr algn="ctr"/>
            <a:r>
              <a:rPr lang="en-AU" sz="2400" b="1" dirty="0" smtClean="0">
                <a:solidFill>
                  <a:srgbClr val="51BD89"/>
                </a:solidFill>
              </a:rPr>
              <a:t>Technical model</a:t>
            </a:r>
            <a:endParaRPr lang="en-AU" sz="2400" b="1" dirty="0">
              <a:solidFill>
                <a:srgbClr val="51BD89"/>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97"/>
          <a:stretch/>
        </p:blipFill>
        <p:spPr bwMode="auto">
          <a:xfrm>
            <a:off x="4881728" y="1962068"/>
            <a:ext cx="4262272" cy="375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1331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Group 5"/>
          <p:cNvGrpSpPr/>
          <p:nvPr/>
        </p:nvGrpSpPr>
        <p:grpSpPr>
          <a:xfrm>
            <a:off x="0" y="1422000"/>
            <a:ext cx="9144000" cy="5443512"/>
            <a:chOff x="0" y="1422000"/>
            <a:chExt cx="9144000" cy="5443512"/>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29512"/>
              <a:ext cx="8154000" cy="54360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6349"/>
            <a:stretch/>
          </p:blipFill>
          <p:spPr>
            <a:xfrm flipH="1">
              <a:off x="8030880" y="1422000"/>
              <a:ext cx="1113120" cy="5436000"/>
            </a:xfrm>
            <a:prstGeom prst="rect">
              <a:avLst/>
            </a:prstGeom>
          </p:spPr>
        </p:pic>
      </p:grpSp>
      <p:sp>
        <p:nvSpPr>
          <p:cNvPr id="84994" name="Title 1"/>
          <p:cNvSpPr>
            <a:spLocks noGrp="1"/>
          </p:cNvSpPr>
          <p:nvPr>
            <p:ph type="title"/>
          </p:nvPr>
        </p:nvSpPr>
        <p:spPr>
          <a:xfrm>
            <a:off x="539750" y="482600"/>
            <a:ext cx="7199313" cy="719138"/>
          </a:xfrm>
        </p:spPr>
        <p:txBody>
          <a:bodyPr lIns="91440" tIns="45720" rIns="91440" bIns="45720" anchor="t"/>
          <a:lstStyle/>
          <a:p>
            <a:pPr marL="352425" indent="-352425" algn="ctr" eaLnBrk="1" hangingPunct="1">
              <a:defRPr/>
            </a:pPr>
            <a:r>
              <a:rPr lang="en-US" altLang="en-US" sz="3200" b="1" dirty="0">
                <a:solidFill>
                  <a:srgbClr val="21A18D"/>
                </a:solidFill>
                <a:cs typeface="Arial" pitchFamily="34" charset="0"/>
              </a:rPr>
              <a:t>Task: Bad news scenarios</a:t>
            </a:r>
          </a:p>
        </p:txBody>
      </p:sp>
      <p:sp>
        <p:nvSpPr>
          <p:cNvPr id="3" name="Content Placeholder 2"/>
          <p:cNvSpPr>
            <a:spLocks noGrp="1"/>
          </p:cNvSpPr>
          <p:nvPr>
            <p:ph idx="1"/>
          </p:nvPr>
        </p:nvSpPr>
        <p:spPr>
          <a:xfrm>
            <a:off x="5571744" y="1619250"/>
            <a:ext cx="3272854" cy="4854575"/>
          </a:xfrm>
        </p:spPr>
        <p:txBody>
          <a:bodyPr/>
          <a:lstStyle/>
          <a:p>
            <a:pPr marL="342900" lvl="1" indent="-342900" eaLnBrk="1" fontAlgn="auto" hangingPunct="1">
              <a:spcAft>
                <a:spcPts val="0"/>
              </a:spcAft>
              <a:buFont typeface="Arial" panose="020B0604020202020204" pitchFamily="34" charset="0"/>
              <a:buChar char="•"/>
              <a:defRPr/>
            </a:pPr>
            <a:r>
              <a:rPr lang="en-US" sz="2800" dirty="0">
                <a:solidFill>
                  <a:schemeClr val="bg1"/>
                </a:solidFill>
                <a:ea typeface="+mn-ea"/>
              </a:rPr>
              <a:t>What have you found helpful when working with people who have received bad news?</a:t>
            </a:r>
          </a:p>
          <a:p>
            <a:pPr marL="342900" lvl="1" indent="-342900" eaLnBrk="1" fontAlgn="auto" hangingPunct="1">
              <a:spcAft>
                <a:spcPts val="0"/>
              </a:spcAft>
              <a:buFont typeface="Arial" panose="020B0604020202020204" pitchFamily="34" charset="0"/>
              <a:buChar char="•"/>
              <a:defRPr/>
            </a:pPr>
            <a:endParaRPr lang="en-US" sz="1600" dirty="0">
              <a:solidFill>
                <a:schemeClr val="bg1"/>
              </a:solidFill>
              <a:ea typeface="+mn-ea"/>
            </a:endParaRPr>
          </a:p>
          <a:p>
            <a:pPr marL="342900" lvl="1" indent="-342900" eaLnBrk="1" fontAlgn="auto" hangingPunct="1">
              <a:spcAft>
                <a:spcPts val="0"/>
              </a:spcAft>
              <a:buFont typeface="Arial" panose="020B0604020202020204" pitchFamily="34" charset="0"/>
              <a:buChar char="•"/>
              <a:defRPr/>
            </a:pPr>
            <a:r>
              <a:rPr lang="en-US" sz="2800" dirty="0">
                <a:solidFill>
                  <a:schemeClr val="bg1"/>
                </a:solidFill>
                <a:ea typeface="+mn-ea"/>
              </a:rPr>
              <a:t>What has not been helpful? Why?</a:t>
            </a:r>
          </a:p>
        </p:txBody>
      </p:sp>
    </p:spTree>
    <p:extLst>
      <p:ext uri="{BB962C8B-B14F-4D97-AF65-F5344CB8AC3E}">
        <p14:creationId xmlns:p14="http://schemas.microsoft.com/office/powerpoint/2010/main" val="95743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232" y="1475232"/>
            <a:ext cx="5382768" cy="5382768"/>
          </a:xfrm>
          <a:prstGeom prst="rect">
            <a:avLst/>
          </a:prstGeom>
        </p:spPr>
      </p:pic>
      <p:sp>
        <p:nvSpPr>
          <p:cNvPr id="86018" name="Title 1"/>
          <p:cNvSpPr>
            <a:spLocks noGrp="1"/>
          </p:cNvSpPr>
          <p:nvPr>
            <p:ph type="title"/>
          </p:nvPr>
        </p:nvSpPr>
        <p:spPr>
          <a:xfrm>
            <a:off x="539750" y="457200"/>
            <a:ext cx="7199313" cy="808038"/>
          </a:xfrm>
        </p:spPr>
        <p:txBody>
          <a:bodyPr lIns="91440" tIns="45720" rIns="91440" bIns="45720" anchor="t"/>
          <a:lstStyle/>
          <a:p>
            <a:pPr algn="ctr" eaLnBrk="1" hangingPunct="1">
              <a:defRPr/>
            </a:pPr>
            <a:r>
              <a:rPr lang="en-US" altLang="en-US" sz="2400" b="1" dirty="0">
                <a:cs typeface="Arial" pitchFamily="34" charset="0"/>
              </a:rPr>
              <a:t> </a:t>
            </a:r>
            <a:r>
              <a:rPr lang="en-US" altLang="en-US" b="1" dirty="0">
                <a:cs typeface="Arial" pitchFamily="34" charset="0"/>
              </a:rPr>
              <a:t>Bad News Mitigation in practice</a:t>
            </a:r>
            <a:endParaRPr lang="en-US" altLang="en-US" dirty="0">
              <a:cs typeface="Arial" pitchFamily="34" charset="0"/>
            </a:endParaRPr>
          </a:p>
        </p:txBody>
      </p:sp>
      <p:sp>
        <p:nvSpPr>
          <p:cNvPr id="53251" name="Content Placeholder 2"/>
          <p:cNvSpPr>
            <a:spLocks noGrp="1"/>
          </p:cNvSpPr>
          <p:nvPr>
            <p:ph idx="1"/>
          </p:nvPr>
        </p:nvSpPr>
        <p:spPr>
          <a:xfrm>
            <a:off x="539750" y="1619250"/>
            <a:ext cx="8243888" cy="4854575"/>
          </a:xfrm>
        </p:spPr>
        <p:txBody>
          <a:bodyPr lIns="91440" tIns="45720" rIns="91440" bIns="45720"/>
          <a:lstStyle/>
          <a:p>
            <a:pPr marL="342900" lvl="1" indent="-342900" eaLnBrk="1" hangingPunct="1">
              <a:spcAft>
                <a:spcPts val="1000"/>
              </a:spcAft>
              <a:buFont typeface="Arial" panose="020B0604020202020204" pitchFamily="34" charset="0"/>
              <a:buChar char="•"/>
            </a:pPr>
            <a:endParaRPr lang="en-US" altLang="en-US" dirty="0"/>
          </a:p>
          <a:p>
            <a:pPr marL="342900" lvl="1" indent="-342900" eaLnBrk="1" hangingPunct="1">
              <a:spcAft>
                <a:spcPts val="1000"/>
              </a:spcAft>
              <a:buFont typeface="Arial" panose="020B0604020202020204" pitchFamily="34" charset="0"/>
              <a:buChar char="•"/>
            </a:pPr>
            <a:r>
              <a:rPr lang="en-US" altLang="en-US" dirty="0"/>
              <a:t>Handover</a:t>
            </a:r>
          </a:p>
          <a:p>
            <a:pPr marL="342900" lvl="1" indent="-342900" eaLnBrk="1" hangingPunct="1">
              <a:spcAft>
                <a:spcPts val="1000"/>
              </a:spcAft>
              <a:buFont typeface="Arial" panose="020B0604020202020204" pitchFamily="34" charset="0"/>
              <a:buChar char="•"/>
            </a:pPr>
            <a:endParaRPr lang="en-US" altLang="en-US" dirty="0"/>
          </a:p>
          <a:p>
            <a:pPr marL="342900" lvl="1" indent="-342900" eaLnBrk="1" hangingPunct="1">
              <a:spcAft>
                <a:spcPts val="1000"/>
              </a:spcAft>
              <a:buFont typeface="Arial" panose="020B0604020202020204" pitchFamily="34" charset="0"/>
              <a:buChar char="•"/>
            </a:pPr>
            <a:r>
              <a:rPr lang="en-US" altLang="en-US" dirty="0"/>
              <a:t>Before news is delivered </a:t>
            </a:r>
          </a:p>
          <a:p>
            <a:pPr marL="342900" lvl="1" indent="-342900" eaLnBrk="1" hangingPunct="1">
              <a:spcAft>
                <a:spcPts val="1000"/>
              </a:spcAft>
              <a:buFont typeface="Arial" panose="020B0604020202020204" pitchFamily="34" charset="0"/>
              <a:buChar char="•"/>
            </a:pPr>
            <a:endParaRPr lang="en-US" altLang="en-US" dirty="0"/>
          </a:p>
          <a:p>
            <a:pPr marL="342900" lvl="1" indent="-342900" eaLnBrk="1" hangingPunct="1">
              <a:spcAft>
                <a:spcPts val="1000"/>
              </a:spcAft>
              <a:buFont typeface="Arial" panose="020B0604020202020204" pitchFamily="34" charset="0"/>
              <a:buChar char="•"/>
            </a:pPr>
            <a:r>
              <a:rPr lang="en-US" altLang="en-US" dirty="0"/>
              <a:t>After news is received</a:t>
            </a:r>
          </a:p>
          <a:p>
            <a:pPr marL="342900" lvl="1" indent="-342900" eaLnBrk="1" hangingPunct="1">
              <a:spcAft>
                <a:spcPts val="1000"/>
              </a:spcAft>
              <a:buFont typeface="Arial" panose="020B0604020202020204" pitchFamily="34" charset="0"/>
              <a:buChar char="•"/>
            </a:pPr>
            <a:endParaRPr lang="en-US" altLang="en-US" dirty="0"/>
          </a:p>
          <a:p>
            <a:pPr marL="342900" lvl="1" indent="-342900" eaLnBrk="1" hangingPunct="1">
              <a:spcAft>
                <a:spcPts val="1000"/>
              </a:spcAft>
              <a:buFont typeface="Arial" panose="020B0604020202020204" pitchFamily="34" charset="0"/>
              <a:buChar char="•"/>
            </a:pPr>
            <a:r>
              <a:rPr lang="en-US" altLang="en-US" dirty="0"/>
              <a:t>Ongoing support</a:t>
            </a:r>
          </a:p>
          <a:p>
            <a:pPr lvl="1" eaLnBrk="1" hangingPunct="1">
              <a:spcAft>
                <a:spcPts val="1000"/>
              </a:spcAft>
            </a:pPr>
            <a:endParaRPr lang="en-US" altLang="en-US" dirty="0"/>
          </a:p>
          <a:p>
            <a:pPr eaLnBrk="1" hangingPunct="1"/>
            <a:endParaRPr lang="en-US" altLang="en-US" sz="2000" dirty="0"/>
          </a:p>
          <a:p>
            <a:pPr eaLnBrk="1" hangingPunct="1"/>
            <a:endParaRPr lang="en-US" altLang="en-US" dirty="0"/>
          </a:p>
        </p:txBody>
      </p:sp>
    </p:spTree>
    <p:extLst>
      <p:ext uri="{BB962C8B-B14F-4D97-AF65-F5344CB8AC3E}">
        <p14:creationId xmlns:p14="http://schemas.microsoft.com/office/powerpoint/2010/main" val="370217195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539750" y="520700"/>
            <a:ext cx="7199313" cy="844550"/>
          </a:xfrm>
        </p:spPr>
        <p:txBody>
          <a:bodyPr lIns="91440" tIns="45720" rIns="91440" bIns="45720" anchor="t"/>
          <a:lstStyle/>
          <a:p>
            <a:pPr algn="ctr" eaLnBrk="1" hangingPunct="1">
              <a:defRPr/>
            </a:pPr>
            <a:r>
              <a:rPr lang="en-US" altLang="en-US" b="1" dirty="0">
                <a:cs typeface="Arial" pitchFamily="34" charset="0"/>
              </a:rPr>
              <a:t>Bad News Mitigation in practice </a:t>
            </a:r>
            <a:endParaRPr lang="en-US" altLang="en-US" dirty="0">
              <a:cs typeface="Arial" pitchFamily="34" charset="0"/>
            </a:endParaRPr>
          </a:p>
        </p:txBody>
      </p:sp>
      <p:sp>
        <p:nvSpPr>
          <p:cNvPr id="55299" name="Content Placeholder 2"/>
          <p:cNvSpPr>
            <a:spLocks noGrp="1"/>
          </p:cNvSpPr>
          <p:nvPr>
            <p:ph idx="1"/>
          </p:nvPr>
        </p:nvSpPr>
        <p:spPr>
          <a:xfrm>
            <a:off x="338138" y="1619250"/>
            <a:ext cx="8605837" cy="4854575"/>
          </a:xfrm>
        </p:spPr>
        <p:txBody>
          <a:bodyPr lIns="91440" tIns="45720" rIns="91440" bIns="45720"/>
          <a:lstStyle/>
          <a:p>
            <a:pPr lvl="1" eaLnBrk="1" hangingPunct="1">
              <a:spcAft>
                <a:spcPct val="0"/>
              </a:spcAft>
              <a:defRPr/>
            </a:pPr>
            <a:r>
              <a:rPr lang="en-US" altLang="en-US" sz="2000" b="1" dirty="0">
                <a:solidFill>
                  <a:srgbClr val="21A18D"/>
                </a:solidFill>
              </a:rPr>
              <a:t>Approach </a:t>
            </a:r>
          </a:p>
          <a:p>
            <a:pPr lvl="1" eaLnBrk="1" hangingPunct="1">
              <a:spcAft>
                <a:spcPct val="0"/>
              </a:spcAft>
              <a:defRPr/>
            </a:pPr>
            <a:endParaRPr lang="en-US" altLang="en-US" sz="2000" dirty="0"/>
          </a:p>
          <a:p>
            <a:pPr marL="342900" lvl="1" indent="-342900" eaLnBrk="1" hangingPunct="1">
              <a:buFont typeface="Arial" pitchFamily="34" charset="0"/>
              <a:buChar char="•"/>
              <a:defRPr/>
            </a:pPr>
            <a:r>
              <a:rPr lang="en-US" altLang="en-US" sz="2200" dirty="0"/>
              <a:t>Find a quiet place, give the person time to express their feelings.</a:t>
            </a:r>
          </a:p>
          <a:p>
            <a:pPr marL="342900" lvl="1" indent="-342900" eaLnBrk="1" hangingPunct="1">
              <a:buFont typeface="Arial" pitchFamily="34" charset="0"/>
              <a:buChar char="•"/>
              <a:defRPr/>
            </a:pPr>
            <a:r>
              <a:rPr lang="en-US" altLang="en-US" sz="2200" dirty="0"/>
              <a:t>Acknowledge their feelings, express empathy.</a:t>
            </a:r>
          </a:p>
          <a:p>
            <a:pPr marL="342900" lvl="1" indent="-342900" eaLnBrk="1" hangingPunct="1">
              <a:buFont typeface="Arial" pitchFamily="34" charset="0"/>
              <a:buChar char="•"/>
              <a:defRPr/>
            </a:pPr>
            <a:r>
              <a:rPr lang="en-US" altLang="en-US" sz="2200" dirty="0"/>
              <a:t>Answer any questions honestly, giving time, attention and respect.</a:t>
            </a:r>
          </a:p>
          <a:p>
            <a:pPr marL="342900" lvl="1" indent="-342900" eaLnBrk="1" hangingPunct="1">
              <a:buFont typeface="Arial" pitchFamily="34" charset="0"/>
              <a:buChar char="•"/>
              <a:defRPr/>
            </a:pPr>
            <a:r>
              <a:rPr lang="en-US" altLang="en-US" sz="2200" dirty="0"/>
              <a:t>Show you are receptive to concerns - use listening techniques.</a:t>
            </a:r>
          </a:p>
          <a:p>
            <a:pPr marL="342900" lvl="1" indent="-342900" eaLnBrk="1" hangingPunct="1">
              <a:buFont typeface="Arial" pitchFamily="34" charset="0"/>
              <a:buChar char="•"/>
              <a:defRPr/>
            </a:pPr>
            <a:r>
              <a:rPr lang="en-AU" altLang="en-US" sz="2200" dirty="0"/>
              <a:t>Be responsive and respectful of a person’s views.</a:t>
            </a:r>
          </a:p>
          <a:p>
            <a:pPr marL="342900" lvl="1" indent="-342900" eaLnBrk="1" hangingPunct="1">
              <a:buFont typeface="Arial" pitchFamily="34" charset="0"/>
              <a:buChar char="•"/>
              <a:defRPr/>
            </a:pPr>
            <a:r>
              <a:rPr lang="en-AU" altLang="en-US" sz="2200" dirty="0"/>
              <a:t>Support the person to understand decisions and acknowledge feelings. This can improve relationships and make aggression, self-harm and absconding less likely. </a:t>
            </a:r>
          </a:p>
          <a:p>
            <a:pPr marL="342900" lvl="1" indent="-342900" eaLnBrk="1" hangingPunct="1">
              <a:spcAft>
                <a:spcPct val="0"/>
              </a:spcAft>
              <a:buFont typeface="Arial" pitchFamily="34" charset="0"/>
              <a:buChar char="•"/>
              <a:defRPr/>
            </a:pPr>
            <a:endParaRPr lang="en-US" altLang="en-US" sz="2000" dirty="0"/>
          </a:p>
          <a:p>
            <a:pPr eaLnBrk="1" hangingPunct="1">
              <a:spcBef>
                <a:spcPct val="0"/>
              </a:spcBef>
              <a:defRPr/>
            </a:pPr>
            <a:r>
              <a:rPr lang="en-US" altLang="en-US" sz="2000" dirty="0"/>
              <a:t>	</a:t>
            </a:r>
          </a:p>
        </p:txBody>
      </p:sp>
    </p:spTree>
    <p:extLst>
      <p:ext uri="{BB962C8B-B14F-4D97-AF65-F5344CB8AC3E}">
        <p14:creationId xmlns:p14="http://schemas.microsoft.com/office/powerpoint/2010/main" val="29414750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Delivering Bad News Video</a:t>
            </a:r>
          </a:p>
        </p:txBody>
      </p:sp>
      <p:sp>
        <p:nvSpPr>
          <p:cNvPr id="3" name="Content Placeholder 2"/>
          <p:cNvSpPr>
            <a:spLocks noGrp="1"/>
          </p:cNvSpPr>
          <p:nvPr>
            <p:ph idx="1"/>
          </p:nvPr>
        </p:nvSpPr>
        <p:spPr>
          <a:xfrm>
            <a:off x="539750" y="5255394"/>
            <a:ext cx="8243888" cy="1218652"/>
          </a:xfrm>
        </p:spPr>
        <p:txBody>
          <a:bodyPr/>
          <a:lstStyle/>
          <a:p>
            <a:r>
              <a:rPr lang="en-AU" dirty="0">
                <a:hlinkClick r:id="rId2"/>
              </a:rPr>
              <a:t>https://www.youtube.com/watch?v=juKAMBh9J54</a:t>
            </a:r>
            <a:r>
              <a:rPr lang="en-AU" dirty="0"/>
              <a:t> </a:t>
            </a:r>
          </a:p>
          <a:p>
            <a:r>
              <a:rPr lang="en-AU" b="0" dirty="0"/>
              <a:t>Source: The Irish Hospice Foundation, </a:t>
            </a:r>
            <a:r>
              <a:rPr lang="en-AU" b="0" dirty="0" err="1"/>
              <a:t>Youtube</a:t>
            </a:r>
            <a:endParaRPr lang="en-AU" b="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760" y="1814614"/>
            <a:ext cx="5601373" cy="313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2976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539750" y="444500"/>
            <a:ext cx="7199313" cy="869950"/>
          </a:xfrm>
        </p:spPr>
        <p:txBody>
          <a:bodyPr lIns="91440" tIns="45720" rIns="91440" bIns="45720" anchor="t"/>
          <a:lstStyle/>
          <a:p>
            <a:pPr algn="ctr" eaLnBrk="1" hangingPunct="1">
              <a:defRPr/>
            </a:pPr>
            <a:r>
              <a:rPr lang="en-US" altLang="en-US" b="1">
                <a:cs typeface="Arial" pitchFamily="34" charset="0"/>
              </a:rPr>
              <a:t>Role of the intervention lead </a:t>
            </a:r>
            <a:r>
              <a:rPr lang="en-US" altLang="en-US" sz="2400">
                <a:cs typeface="Arial" pitchFamily="34" charset="0"/>
              </a:rPr>
              <a:t/>
            </a:r>
            <a:br>
              <a:rPr lang="en-US" altLang="en-US" sz="2400">
                <a:cs typeface="Arial" pitchFamily="34" charset="0"/>
              </a:rPr>
            </a:br>
            <a:endParaRPr lang="en-US" altLang="en-US" sz="2400">
              <a:cs typeface="Arial" pitchFamily="34" charset="0"/>
            </a:endParaRPr>
          </a:p>
        </p:txBody>
      </p:sp>
      <p:sp>
        <p:nvSpPr>
          <p:cNvPr id="56323" name="Content Placeholder 2"/>
          <p:cNvSpPr>
            <a:spLocks noGrp="1"/>
          </p:cNvSpPr>
          <p:nvPr>
            <p:ph idx="1"/>
          </p:nvPr>
        </p:nvSpPr>
        <p:spPr>
          <a:xfrm>
            <a:off x="539750" y="2157413"/>
            <a:ext cx="8243888" cy="3879850"/>
          </a:xfrm>
        </p:spPr>
        <p:txBody>
          <a:bodyPr/>
          <a:lstStyle/>
          <a:p>
            <a:pPr lvl="1" eaLnBrk="1" hangingPunct="1">
              <a:spcAft>
                <a:spcPct val="0"/>
              </a:spcAft>
            </a:pPr>
            <a:r>
              <a:rPr lang="en-US" altLang="en-US" dirty="0"/>
              <a:t>Make sure these two questions are considered by the team at handover: </a:t>
            </a:r>
          </a:p>
          <a:p>
            <a:pPr lvl="1" eaLnBrk="1" hangingPunct="1">
              <a:spcAft>
                <a:spcPct val="0"/>
              </a:spcAft>
            </a:pPr>
            <a:endParaRPr lang="en-US" altLang="en-US" dirty="0"/>
          </a:p>
          <a:p>
            <a:pPr lvl="1" algn="ctr" eaLnBrk="1" hangingPunct="1">
              <a:spcAft>
                <a:spcPct val="0"/>
              </a:spcAft>
              <a:buFontTx/>
              <a:buAutoNum type="arabicPeriod"/>
            </a:pPr>
            <a:r>
              <a:rPr lang="en-US" altLang="en-US" dirty="0">
                <a:solidFill>
                  <a:srgbClr val="21A18D"/>
                </a:solidFill>
              </a:rPr>
              <a:t>Has anyone received any bad news over the past shift?    If they have, how can we support them? </a:t>
            </a:r>
          </a:p>
          <a:p>
            <a:pPr lvl="1" algn="ctr" eaLnBrk="1" hangingPunct="1">
              <a:spcAft>
                <a:spcPct val="0"/>
              </a:spcAft>
              <a:buFontTx/>
              <a:buAutoNum type="arabicPeriod"/>
            </a:pPr>
            <a:endParaRPr lang="en-US" altLang="en-US" dirty="0">
              <a:solidFill>
                <a:srgbClr val="21A18D"/>
              </a:solidFill>
            </a:endParaRPr>
          </a:p>
          <a:p>
            <a:pPr lvl="1" algn="ctr" eaLnBrk="1" hangingPunct="1">
              <a:spcAft>
                <a:spcPct val="0"/>
              </a:spcAft>
              <a:buFontTx/>
              <a:buAutoNum type="arabicPeriod"/>
            </a:pPr>
            <a:r>
              <a:rPr lang="en-US" altLang="en-US" dirty="0">
                <a:solidFill>
                  <a:srgbClr val="21A18D"/>
                </a:solidFill>
              </a:rPr>
              <a:t>Is anyone likely to receive bad news during the coming shift, and if so, how are we going to manage that? </a:t>
            </a:r>
          </a:p>
          <a:p>
            <a:pPr lvl="1" eaLnBrk="1" hangingPunct="1">
              <a:spcAft>
                <a:spcPct val="0"/>
              </a:spcAft>
              <a:buFont typeface="Arial" panose="020B0604020202020204" pitchFamily="34" charset="0"/>
              <a:buChar char="•"/>
            </a:pPr>
            <a:endParaRPr lang="en-US" altLang="en-US" dirty="0"/>
          </a:p>
        </p:txBody>
      </p:sp>
    </p:spTree>
    <p:extLst>
      <p:ext uri="{BB962C8B-B14F-4D97-AF65-F5344CB8AC3E}">
        <p14:creationId xmlns:p14="http://schemas.microsoft.com/office/powerpoint/2010/main" val="27760961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9750" y="444500"/>
            <a:ext cx="7199313" cy="769938"/>
          </a:xfrm>
        </p:spPr>
        <p:txBody>
          <a:bodyPr lIns="91440" tIns="45720" rIns="91440" bIns="45720" anchor="t"/>
          <a:lstStyle/>
          <a:p>
            <a:pPr algn="ctr" eaLnBrk="1" hangingPunct="1">
              <a:defRPr/>
            </a:pPr>
            <a:r>
              <a:rPr lang="en-GB" altLang="en-US" b="1">
                <a:cs typeface="Arial" pitchFamily="34" charset="0"/>
              </a:rPr>
              <a:t>Bad news mitigation fidelity</a:t>
            </a:r>
          </a:p>
        </p:txBody>
      </p:sp>
      <p:sp>
        <p:nvSpPr>
          <p:cNvPr id="71683" name="Content Placeholder 2"/>
          <p:cNvSpPr>
            <a:spLocks noGrp="1"/>
          </p:cNvSpPr>
          <p:nvPr>
            <p:ph idx="1"/>
          </p:nvPr>
        </p:nvSpPr>
        <p:spPr>
          <a:xfrm>
            <a:off x="3781425" y="4384675"/>
            <a:ext cx="4862513" cy="2089150"/>
          </a:xfrm>
        </p:spPr>
        <p:txBody>
          <a:bodyPr lIns="91440" tIns="45720" rIns="91440" bIns="45720"/>
          <a:lstStyle/>
          <a:p>
            <a:pPr marL="285750" lvl="1" indent="-285750" eaLnBrk="1" hangingPunct="1">
              <a:spcAft>
                <a:spcPts val="600"/>
              </a:spcAft>
              <a:buFont typeface="Arial" panose="020B0604020202020204" pitchFamily="34" charset="0"/>
              <a:buChar char="•"/>
              <a:defRPr/>
            </a:pPr>
            <a:r>
              <a:rPr lang="en-GB" altLang="en-US" sz="1800" dirty="0">
                <a:ea typeface="ＭＳ Ｐゴシック" charset="0"/>
              </a:rPr>
              <a:t>A way of protecting patients from life or threatening them with consequences or assuming how they will feel</a:t>
            </a:r>
          </a:p>
          <a:p>
            <a:pPr marL="285750" lvl="1" indent="-285750" eaLnBrk="1" hangingPunct="1">
              <a:spcAft>
                <a:spcPts val="600"/>
              </a:spcAft>
              <a:buFont typeface="Arial" panose="020B0604020202020204" pitchFamily="34" charset="0"/>
              <a:buChar char="•"/>
              <a:defRPr/>
            </a:pPr>
            <a:r>
              <a:rPr lang="en-GB" altLang="en-US" sz="1800" dirty="0">
                <a:ea typeface="ＭＳ Ｐゴシック" charset="0"/>
              </a:rPr>
              <a:t>Attaching the phrase ‘I am sorry to let you know’ when we tell patients they cannot have something they desperately want</a:t>
            </a:r>
          </a:p>
          <a:p>
            <a:pPr lvl="1" eaLnBrk="1" hangingPunct="1">
              <a:spcAft>
                <a:spcPts val="600"/>
              </a:spcAft>
              <a:buFont typeface="Arial" panose="020B0604020202020204" pitchFamily="34" charset="0"/>
              <a:buNone/>
              <a:defRPr/>
            </a:pPr>
            <a:endParaRPr lang="en-GB" altLang="en-US" sz="1800" dirty="0">
              <a:ea typeface="ＭＳ Ｐゴシック" charset="0"/>
            </a:endParaRPr>
          </a:p>
          <a:p>
            <a:pPr eaLnBrk="1" hangingPunct="1">
              <a:defRPr/>
            </a:pPr>
            <a:endParaRPr lang="en-GB" altLang="en-US" dirty="0">
              <a:ea typeface="ＭＳ Ｐゴシック" charset="0"/>
            </a:endParaRPr>
          </a:p>
        </p:txBody>
      </p:sp>
      <p:sp>
        <p:nvSpPr>
          <p:cNvPr id="5" name="Rectangle 4"/>
          <p:cNvSpPr>
            <a:spLocks noChangeArrowheads="1"/>
          </p:cNvSpPr>
          <p:nvPr/>
        </p:nvSpPr>
        <p:spPr bwMode="auto">
          <a:xfrm>
            <a:off x="495300" y="2166938"/>
            <a:ext cx="2273300" cy="1365250"/>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Arial"/>
                <a:ea typeface="+mn-ea"/>
              </a:rPr>
              <a:t>Bad news mitigation</a:t>
            </a:r>
          </a:p>
          <a:p>
            <a:pPr algn="ctr" eaLnBrk="1" fontAlgn="auto" hangingPunct="1">
              <a:spcBef>
                <a:spcPts val="0"/>
              </a:spcBef>
              <a:spcAft>
                <a:spcPts val="0"/>
              </a:spcAft>
              <a:defRPr/>
            </a:pPr>
            <a:r>
              <a:rPr lang="en-US" sz="2800" b="1" dirty="0">
                <a:solidFill>
                  <a:prstClr val="black"/>
                </a:solidFill>
                <a:latin typeface="Arial"/>
                <a:ea typeface="+mn-ea"/>
              </a:rPr>
              <a:t>IS</a:t>
            </a:r>
          </a:p>
        </p:txBody>
      </p:sp>
      <p:sp>
        <p:nvSpPr>
          <p:cNvPr id="58373" name="TextBox 5"/>
          <p:cNvSpPr txBox="1">
            <a:spLocks noChangeArrowheads="1"/>
          </p:cNvSpPr>
          <p:nvPr/>
        </p:nvSpPr>
        <p:spPr bwMode="auto">
          <a:xfrm>
            <a:off x="3035300" y="2446338"/>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a:solidFill>
                  <a:srgbClr val="000000"/>
                </a:solidFill>
              </a:rPr>
              <a:t>=</a:t>
            </a:r>
          </a:p>
        </p:txBody>
      </p:sp>
      <p:sp>
        <p:nvSpPr>
          <p:cNvPr id="7" name="Rectangle 6"/>
          <p:cNvSpPr>
            <a:spLocks noChangeArrowheads="1"/>
          </p:cNvSpPr>
          <p:nvPr/>
        </p:nvSpPr>
        <p:spPr bwMode="auto">
          <a:xfrm>
            <a:off x="495300" y="4659313"/>
            <a:ext cx="2273300" cy="1416050"/>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Arial"/>
                <a:ea typeface="+mn-ea"/>
              </a:rPr>
              <a:t>Bad news mitigation</a:t>
            </a:r>
          </a:p>
          <a:p>
            <a:pPr algn="ctr" eaLnBrk="1" fontAlgn="auto" hangingPunct="1">
              <a:spcBef>
                <a:spcPts val="0"/>
              </a:spcBef>
              <a:spcAft>
                <a:spcPts val="0"/>
              </a:spcAft>
              <a:defRPr/>
            </a:pPr>
            <a:r>
              <a:rPr lang="en-US" sz="2800" b="1" dirty="0">
                <a:solidFill>
                  <a:srgbClr val="FF0000"/>
                </a:solidFill>
                <a:latin typeface="Arial"/>
                <a:ea typeface="+mn-ea"/>
              </a:rPr>
              <a:t>IS NOT </a:t>
            </a:r>
          </a:p>
        </p:txBody>
      </p:sp>
      <p:sp>
        <p:nvSpPr>
          <p:cNvPr id="58375" name="Rectangle 7"/>
          <p:cNvSpPr>
            <a:spLocks noChangeArrowheads="1"/>
          </p:cNvSpPr>
          <p:nvPr/>
        </p:nvSpPr>
        <p:spPr bwMode="auto">
          <a:xfrm>
            <a:off x="3756025" y="1757363"/>
            <a:ext cx="51847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ts val="600"/>
              </a:spcAft>
              <a:buFont typeface="Arial" panose="020B0604020202020204" pitchFamily="34" charset="0"/>
              <a:buChar char="•"/>
            </a:pPr>
            <a:r>
              <a:rPr lang="en-GB" altLang="en-US">
                <a:solidFill>
                  <a:srgbClr val="000000"/>
                </a:solidFill>
                <a:latin typeface="Arial" panose="020B0604020202020204" pitchFamily="34" charset="0"/>
              </a:rPr>
              <a:t>A proactive way to reach out to people before there is a reactive need to</a:t>
            </a:r>
          </a:p>
          <a:p>
            <a:pPr eaLnBrk="1" hangingPunct="1">
              <a:spcAft>
                <a:spcPts val="600"/>
              </a:spcAft>
              <a:buFont typeface="Arial" panose="020B0604020202020204" pitchFamily="34" charset="0"/>
              <a:buChar char="•"/>
            </a:pPr>
            <a:r>
              <a:rPr lang="en-GB" altLang="en-US">
                <a:solidFill>
                  <a:srgbClr val="000000"/>
                </a:solidFill>
                <a:latin typeface="Arial" panose="020B0604020202020204" pitchFamily="34" charset="0"/>
              </a:rPr>
              <a:t>Keeping staff aware and looking for occasions when people might get upsetting news and delivering emotional support quickly</a:t>
            </a:r>
          </a:p>
          <a:p>
            <a:pPr eaLnBrk="1" hangingPunct="1">
              <a:spcAft>
                <a:spcPts val="600"/>
              </a:spcAft>
              <a:buFont typeface="Arial" panose="020B0604020202020204" pitchFamily="34" charset="0"/>
              <a:buChar char="•"/>
            </a:pPr>
            <a:r>
              <a:rPr lang="en-GB" altLang="en-US">
                <a:solidFill>
                  <a:srgbClr val="000000"/>
                </a:solidFill>
                <a:latin typeface="Arial" panose="020B0604020202020204" pitchFamily="34" charset="0"/>
              </a:rPr>
              <a:t>Giving patients enough information so they can determine whether it’s bad news or not </a:t>
            </a:r>
          </a:p>
        </p:txBody>
      </p:sp>
      <p:sp>
        <p:nvSpPr>
          <p:cNvPr id="58376" name="TextBox 8"/>
          <p:cNvSpPr txBox="1">
            <a:spLocks noChangeArrowheads="1"/>
          </p:cNvSpPr>
          <p:nvPr/>
        </p:nvSpPr>
        <p:spPr bwMode="auto">
          <a:xfrm>
            <a:off x="3035300" y="4972050"/>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a:solidFill>
                  <a:srgbClr val="000000"/>
                </a:solidFill>
              </a:rPr>
              <a:t>≠</a:t>
            </a:r>
          </a:p>
        </p:txBody>
      </p:sp>
    </p:spTree>
    <p:extLst>
      <p:ext uri="{BB962C8B-B14F-4D97-AF65-F5344CB8AC3E}">
        <p14:creationId xmlns:p14="http://schemas.microsoft.com/office/powerpoint/2010/main" val="3107831305"/>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a:xfrm>
            <a:off x="695325" y="523875"/>
            <a:ext cx="6513513" cy="1017588"/>
          </a:xfrm>
        </p:spPr>
        <p:txBody>
          <a:bodyPr/>
          <a:lstStyle/>
          <a:p>
            <a:pPr algn="ctr" eaLnBrk="1" hangingPunct="1"/>
            <a:r>
              <a:rPr lang="en-AU" altLang="en-US" sz="4800" b="1">
                <a:latin typeface="Arial" panose="020B0604020202020204" pitchFamily="34" charset="0"/>
                <a:cs typeface="Arial" panose="020B0604020202020204" pitchFamily="34" charset="0"/>
              </a:rPr>
              <a:t>Mutual Help Meeting</a:t>
            </a:r>
          </a:p>
        </p:txBody>
      </p:sp>
      <p:pic>
        <p:nvPicPr>
          <p:cNvPr id="2" name="Picture 1"/>
          <p:cNvPicPr>
            <a:picLocks noChangeAspect="1"/>
          </p:cNvPicPr>
          <p:nvPr/>
        </p:nvPicPr>
        <p:blipFill rotWithShape="1">
          <a:blip r:embed="rId3"/>
          <a:srcRect l="25965" t="16377" r="43684" b="6548"/>
          <a:stretch/>
        </p:blipFill>
        <p:spPr>
          <a:xfrm rot="634693">
            <a:off x="2815097" y="1996239"/>
            <a:ext cx="3064774" cy="4375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18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20862">
            <a:off x="6123137" y="4189785"/>
            <a:ext cx="1638349" cy="1638349"/>
          </a:xfrm>
          <a:prstGeom prst="rect">
            <a:avLst/>
          </a:prstGeom>
        </p:spPr>
      </p:pic>
      <p:sp>
        <p:nvSpPr>
          <p:cNvPr id="67586" name="Title 1"/>
          <p:cNvSpPr>
            <a:spLocks noGrp="1"/>
          </p:cNvSpPr>
          <p:nvPr>
            <p:ph type="title"/>
          </p:nvPr>
        </p:nvSpPr>
        <p:spPr>
          <a:xfrm>
            <a:off x="539750" y="469900"/>
            <a:ext cx="7199313" cy="768350"/>
          </a:xfrm>
        </p:spPr>
        <p:txBody>
          <a:bodyPr lIns="91440" tIns="45720" rIns="91440" bIns="45720" anchor="t"/>
          <a:lstStyle/>
          <a:p>
            <a:pPr algn="ctr" eaLnBrk="1" hangingPunct="1">
              <a:defRPr/>
            </a:pPr>
            <a:r>
              <a:rPr lang="en-US" altLang="en-US" b="1" dirty="0">
                <a:cs typeface="Arial" pitchFamily="34" charset="0"/>
              </a:rPr>
              <a:t>Background </a:t>
            </a:r>
            <a:r>
              <a:rPr lang="en-US" altLang="en-US" sz="2400" b="1" dirty="0">
                <a:cs typeface="Arial" pitchFamily="34" charset="0"/>
              </a:rPr>
              <a:t/>
            </a:r>
            <a:br>
              <a:rPr lang="en-US" altLang="en-US" sz="2400" b="1" dirty="0">
                <a:cs typeface="Arial" pitchFamily="34" charset="0"/>
              </a:rPr>
            </a:br>
            <a:endParaRPr lang="en-US" altLang="en-US" sz="2400" b="1" dirty="0">
              <a:cs typeface="Arial" pitchFamily="34" charset="0"/>
            </a:endParaRPr>
          </a:p>
        </p:txBody>
      </p:sp>
      <p:sp>
        <p:nvSpPr>
          <p:cNvPr id="34819" name="Content Placeholder 2"/>
          <p:cNvSpPr>
            <a:spLocks noGrp="1"/>
          </p:cNvSpPr>
          <p:nvPr>
            <p:ph idx="1"/>
          </p:nvPr>
        </p:nvSpPr>
        <p:spPr>
          <a:xfrm>
            <a:off x="539750" y="1619250"/>
            <a:ext cx="8243888" cy="4854575"/>
          </a:xfrm>
        </p:spPr>
        <p:txBody>
          <a:bodyPr lIns="91440" tIns="45720" rIns="91440" bIns="45720"/>
          <a:lstStyle/>
          <a:p>
            <a:pPr marL="342900" lvl="1" indent="-342900" eaLnBrk="1" hangingPunct="1">
              <a:buFont typeface="Arial" panose="020B0604020202020204" pitchFamily="34" charset="0"/>
              <a:buChar char="•"/>
            </a:pPr>
            <a:r>
              <a:rPr lang="en-US" altLang="en-US" dirty="0"/>
              <a:t>The unit is a social community and potentially a powerful engine to help patients, have a positive influence, and progress towards discharge.</a:t>
            </a:r>
          </a:p>
          <a:p>
            <a:pPr marL="342900" lvl="1" indent="-342900" eaLnBrk="1" hangingPunct="1">
              <a:buFont typeface="Arial" panose="020B0604020202020204" pitchFamily="34" charset="0"/>
              <a:buChar char="•"/>
            </a:pPr>
            <a:r>
              <a:rPr lang="en-US" altLang="en-US" dirty="0"/>
              <a:t>The help that patients give each other can be highly valued and effective. </a:t>
            </a:r>
          </a:p>
          <a:p>
            <a:pPr marL="342900" lvl="1" indent="-342900" eaLnBrk="1" hangingPunct="1">
              <a:buFont typeface="Arial" panose="020B0604020202020204" pitchFamily="34" charset="0"/>
              <a:buChar char="•"/>
            </a:pPr>
            <a:r>
              <a:rPr lang="en-US" altLang="en-US" dirty="0"/>
              <a:t>The giving of help and support between                         patients offers the giver:</a:t>
            </a:r>
          </a:p>
          <a:p>
            <a:pPr marL="804863" lvl="2" indent="-354013" eaLnBrk="1" hangingPunct="1">
              <a:buFont typeface="Arial" panose="020B0604020202020204" pitchFamily="34" charset="0"/>
              <a:buChar char="‒"/>
            </a:pPr>
            <a:r>
              <a:rPr lang="en-US" altLang="en-US" dirty="0"/>
              <a:t>a socially valued role</a:t>
            </a:r>
          </a:p>
          <a:p>
            <a:pPr marL="804863" lvl="2" indent="-354013" eaLnBrk="1" hangingPunct="1">
              <a:buFont typeface="Arial" panose="020B0604020202020204" pitchFamily="34" charset="0"/>
              <a:buChar char="‒"/>
            </a:pPr>
            <a:r>
              <a:rPr lang="en-US" altLang="en-US" dirty="0"/>
              <a:t>the chance to make a meaningful contribution</a:t>
            </a:r>
          </a:p>
          <a:p>
            <a:pPr marL="804863" lvl="2" indent="-354013" eaLnBrk="1" hangingPunct="1">
              <a:buFont typeface="Arial" panose="020B0604020202020204" pitchFamily="34" charset="0"/>
              <a:buChar char="‒"/>
            </a:pPr>
            <a:r>
              <a:rPr lang="en-US" altLang="en-US" dirty="0"/>
              <a:t>the potential to improve their self-esteem </a:t>
            </a:r>
          </a:p>
          <a:p>
            <a:pPr eaLnBrk="1" hangingPunct="1"/>
            <a:endParaRPr lang="en-US" altLang="en-US" dirty="0"/>
          </a:p>
          <a:p>
            <a:pPr eaLnBrk="1" hangingPunct="1"/>
            <a:endParaRPr lang="en-US" alt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6348" flipH="1">
            <a:off x="7275576" y="4986528"/>
            <a:ext cx="1871472" cy="1871472"/>
          </a:xfrm>
          <a:prstGeom prst="rect">
            <a:avLst/>
          </a:prstGeom>
        </p:spPr>
      </p:pic>
    </p:spTree>
    <p:extLst>
      <p:ext uri="{BB962C8B-B14F-4D97-AF65-F5344CB8AC3E}">
        <p14:creationId xmlns:p14="http://schemas.microsoft.com/office/powerpoint/2010/main" val="2532203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a:xfrm>
            <a:off x="539750" y="396875"/>
            <a:ext cx="7199313" cy="762000"/>
          </a:xfrm>
        </p:spPr>
        <p:txBody>
          <a:bodyPr lIns="91440" tIns="45720" rIns="91440" bIns="45720" anchor="t"/>
          <a:lstStyle/>
          <a:p>
            <a:pPr algn="ctr" eaLnBrk="1" hangingPunct="1">
              <a:defRPr/>
            </a:pPr>
            <a:r>
              <a:rPr lang="en-GB" altLang="en-US" b="1" dirty="0">
                <a:cs typeface="Arial" pitchFamily="34" charset="0"/>
              </a:rPr>
              <a:t>Aims</a:t>
            </a:r>
          </a:p>
        </p:txBody>
      </p:sp>
      <p:sp>
        <p:nvSpPr>
          <p:cNvPr id="35843" name="Content Placeholder 3"/>
          <p:cNvSpPr>
            <a:spLocks noGrp="1"/>
          </p:cNvSpPr>
          <p:nvPr>
            <p:ph idx="1"/>
          </p:nvPr>
        </p:nvSpPr>
        <p:spPr>
          <a:xfrm>
            <a:off x="312739" y="1730375"/>
            <a:ext cx="4783517" cy="4854575"/>
          </a:xfrm>
        </p:spPr>
        <p:txBody>
          <a:bodyPr lIns="91440" tIns="45720" rIns="91440" bIns="45720"/>
          <a:lstStyle/>
          <a:p>
            <a:pPr marL="457200" lvl="1" indent="-457200" eaLnBrk="1" hangingPunct="1">
              <a:buFont typeface="Arial" panose="020B0604020202020204" pitchFamily="34" charset="0"/>
              <a:buChar char="•"/>
            </a:pPr>
            <a:r>
              <a:rPr lang="en-GB" altLang="en-US" dirty="0"/>
              <a:t>Strengthen an existing mechanism that is highly valued by patients and staff</a:t>
            </a:r>
          </a:p>
          <a:p>
            <a:pPr marL="457200" lvl="1" indent="-457200" eaLnBrk="1" hangingPunct="1">
              <a:buFont typeface="Arial" panose="020B0604020202020204" pitchFamily="34" charset="0"/>
              <a:buChar char="•"/>
            </a:pPr>
            <a:r>
              <a:rPr lang="en-GB" altLang="en-US" dirty="0"/>
              <a:t>Create opportunities for patients to find valued roles and public </a:t>
            </a:r>
            <a:r>
              <a:rPr lang="en-GB" altLang="en-US" dirty="0" smtClean="0"/>
              <a:t>recognition</a:t>
            </a:r>
            <a:endParaRPr lang="en-GB" alt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5306">
            <a:off x="4900300" y="1940459"/>
            <a:ext cx="3817629" cy="2609157"/>
          </a:xfrm>
          <a:prstGeom prst="rect">
            <a:avLst/>
          </a:prstGeom>
        </p:spPr>
      </p:pic>
      <p:sp>
        <p:nvSpPr>
          <p:cNvPr id="6" name="Content Placeholder 3"/>
          <p:cNvSpPr txBox="1">
            <a:spLocks/>
          </p:cNvSpPr>
          <p:nvPr/>
        </p:nvSpPr>
        <p:spPr bwMode="auto">
          <a:xfrm>
            <a:off x="312739" y="4412257"/>
            <a:ext cx="7953437" cy="221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pPr>
            <a:r>
              <a:rPr lang="en-GB" altLang="en-US" dirty="0" smtClean="0"/>
              <a:t>Build patient self-esteem</a:t>
            </a:r>
          </a:p>
          <a:p>
            <a:pPr marL="457200" lvl="1" indent="-457200" eaLnBrk="1" hangingPunct="1">
              <a:buFont typeface="Arial" panose="020B0604020202020204" pitchFamily="34" charset="0"/>
              <a:buChar char="•"/>
            </a:pPr>
            <a:r>
              <a:rPr lang="en-GB" altLang="en-US" dirty="0" smtClean="0"/>
              <a:t>Increase mutual support and promote recovery</a:t>
            </a:r>
          </a:p>
          <a:p>
            <a:pPr marL="457200" lvl="1" indent="-457200" eaLnBrk="1" hangingPunct="1">
              <a:buFont typeface="Arial" panose="020B0604020202020204" pitchFamily="34" charset="0"/>
              <a:buChar char="•"/>
            </a:pPr>
            <a:r>
              <a:rPr lang="en-GB" altLang="en-US" dirty="0" smtClean="0"/>
              <a:t>Establish values, understanding and social connection</a:t>
            </a:r>
            <a:endParaRPr lang="en-GB" altLang="en-US" dirty="0"/>
          </a:p>
        </p:txBody>
      </p:sp>
    </p:spTree>
    <p:extLst>
      <p:ext uri="{BB962C8B-B14F-4D97-AF65-F5344CB8AC3E}">
        <p14:creationId xmlns:p14="http://schemas.microsoft.com/office/powerpoint/2010/main" val="4204121729"/>
      </p:ext>
    </p:extLst>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grpSp>
        <p:nvGrpSpPr>
          <p:cNvPr id="65" name="Group 64"/>
          <p:cNvGrpSpPr/>
          <p:nvPr/>
        </p:nvGrpSpPr>
        <p:grpSpPr>
          <a:xfrm>
            <a:off x="-27317" y="1988326"/>
            <a:ext cx="5881273" cy="4742674"/>
            <a:chOff x="-27317" y="1988326"/>
            <a:chExt cx="5881273" cy="4742674"/>
          </a:xfrm>
        </p:grpSpPr>
        <p:grpSp>
          <p:nvGrpSpPr>
            <p:cNvPr id="60" name="Group 59"/>
            <p:cNvGrpSpPr/>
            <p:nvPr/>
          </p:nvGrpSpPr>
          <p:grpSpPr>
            <a:xfrm>
              <a:off x="-27317" y="2705100"/>
              <a:ext cx="4713618" cy="4025900"/>
              <a:chOff x="-27317" y="2705100"/>
              <a:chExt cx="4713618" cy="4025900"/>
            </a:xfrm>
          </p:grpSpPr>
          <p:sp>
            <p:nvSpPr>
              <p:cNvPr id="50" name="Rectangle 49"/>
              <p:cNvSpPr/>
              <p:nvPr/>
            </p:nvSpPr>
            <p:spPr>
              <a:xfrm>
                <a:off x="-27317" y="4430762"/>
                <a:ext cx="2407534" cy="2300238"/>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9" name="Rectangle 48"/>
              <p:cNvSpPr/>
              <p:nvPr/>
            </p:nvSpPr>
            <p:spPr>
              <a:xfrm>
                <a:off x="2435387" y="3449264"/>
                <a:ext cx="2250913" cy="127307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36" name="Straight Connector 35"/>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52553" y="3116834"/>
                <a:ext cx="3733748" cy="32766"/>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632671" y="2705100"/>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630422" y="3149600"/>
                <a:ext cx="39178" cy="62992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76200" y="1988326"/>
              <a:ext cx="5777756" cy="4558778"/>
              <a:chOff x="76200" y="1988326"/>
              <a:chExt cx="5777756" cy="4558778"/>
            </a:xfrm>
          </p:grpSpPr>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r>
                  <a:rPr lang="en-US" kern="0" dirty="0" smtClean="0">
                    <a:solidFill>
                      <a:schemeClr val="bg1"/>
                    </a:solidFill>
                    <a:latin typeface="Arial"/>
                    <a:cs typeface="Arial"/>
                  </a:rPr>
                  <a:t>Mutual help meeting</a:t>
                </a:r>
                <a:endParaRPr lang="en-US" kern="0" dirty="0">
                  <a:solidFill>
                    <a:schemeClr val="bg1"/>
                  </a:solidFill>
                  <a:latin typeface="Arial"/>
                  <a:cs typeface="Arial"/>
                </a:endParaRPr>
              </a:p>
            </p:txBody>
          </p:sp>
          <p:sp>
            <p:nvSpPr>
              <p:cNvPr id="33" name="Rectangle 32"/>
              <p:cNvSpPr/>
              <p:nvPr/>
            </p:nvSpPr>
            <p:spPr>
              <a:xfrm>
                <a:off x="76200" y="4620609"/>
                <a:ext cx="2229040" cy="1926495"/>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Originating domains</a:t>
                </a:r>
                <a:r>
                  <a:rPr kumimoji="0" lang="en-US" sz="1800" b="1" i="0" u="none" strike="noStrike" kern="0" cap="none" spc="0" normalizeH="0" noProof="0" dirty="0" smtClean="0">
                    <a:ln>
                      <a:noFill/>
                    </a:ln>
                    <a:solidFill>
                      <a:schemeClr val="bg1"/>
                    </a:solidFill>
                    <a:effectLst/>
                    <a:uLnTx/>
                    <a:uFillTx/>
                    <a:latin typeface="Arial"/>
                    <a:cs typeface="Arial"/>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0" cap="none" spc="0" normalizeH="0" noProof="0" dirty="0" smtClean="0">
                    <a:ln>
                      <a:noFill/>
                    </a:ln>
                    <a:solidFill>
                      <a:schemeClr val="bg1"/>
                    </a:solidFill>
                    <a:effectLst/>
                    <a:uLnTx/>
                    <a:uFillTx/>
                    <a:latin typeface="Arial"/>
                    <a:cs typeface="Arial"/>
                  </a:rPr>
                  <a:t>Patient community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smtClean="0">
                    <a:solidFill>
                      <a:schemeClr val="bg1"/>
                    </a:solidFill>
                    <a:latin typeface="Arial"/>
                    <a:cs typeface="Arial"/>
                  </a:rPr>
                  <a:t>Patient characteristics</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gr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4117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876801"/>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893057"/>
            <a:ext cx="0" cy="87274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893057"/>
            <a:ext cx="0" cy="87274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544894"/>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Mutual Help Meeting and the Safewards Model </a:t>
            </a:r>
            <a:endParaRPr lang="en-AU" b="1" dirty="0"/>
          </a:p>
        </p:txBody>
      </p:sp>
      <p:sp>
        <p:nvSpPr>
          <p:cNvPr id="41" name="Rectangle 40"/>
          <p:cNvSpPr/>
          <p:nvPr/>
        </p:nvSpPr>
        <p:spPr>
          <a:xfrm>
            <a:off x="2548127" y="3636963"/>
            <a:ext cx="1981453" cy="82073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Patient modifier</a:t>
            </a:r>
            <a:r>
              <a:rPr kumimoji="0" lang="en-US" sz="1800" b="1" i="0" u="none" strike="noStrike" kern="0" cap="none" spc="0" normalizeH="0" noProof="0" dirty="0" smtClean="0">
                <a:ln>
                  <a:noFill/>
                </a:ln>
                <a:solidFill>
                  <a:schemeClr val="bg1"/>
                </a:solidFill>
                <a:effectLst/>
                <a:uLnTx/>
                <a:uFillTx/>
                <a:latin typeface="Arial"/>
                <a:cs typeface="Arial"/>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smtClean="0">
                <a:ln>
                  <a:noFill/>
                </a:ln>
                <a:solidFill>
                  <a:schemeClr val="bg1"/>
                </a:solidFill>
                <a:effectLst/>
                <a:uLnTx/>
                <a:uFillTx/>
                <a:latin typeface="Arial"/>
                <a:cs typeface="Arial"/>
              </a:rPr>
              <a:t>Mutual support</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nvGrpSpPr>
          <p:cNvPr id="52" name="Group 51"/>
          <p:cNvGrpSpPr/>
          <p:nvPr/>
        </p:nvGrpSpPr>
        <p:grpSpPr>
          <a:xfrm rot="5400000">
            <a:off x="3572229" y="4406871"/>
            <a:ext cx="56441" cy="432000"/>
            <a:chOff x="865632" y="1988326"/>
            <a:chExt cx="56441" cy="432000"/>
          </a:xfrm>
        </p:grpSpPr>
        <p:cxnSp>
          <p:nvCxnSpPr>
            <p:cNvPr id="53" name="Straight Connector 52"/>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cxnSp>
        <p:nvCxnSpPr>
          <p:cNvPr id="56" name="Straight Arrow Connector 55"/>
          <p:cNvCxnSpPr/>
          <p:nvPr/>
        </p:nvCxnSpPr>
        <p:spPr>
          <a:xfrm>
            <a:off x="4814229" y="3141712"/>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669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Six domains that influence </a:t>
            </a:r>
            <a:r>
              <a:rPr lang="en-US" sz="2800" b="1" dirty="0"/>
              <a:t>or trigger conflic</a:t>
            </a:r>
            <a:r>
              <a:rPr lang="en-US" sz="2800" b="1" dirty="0" smtClean="0"/>
              <a:t>t </a:t>
            </a:r>
            <a:endParaRPr lang="en-US" sz="2800" b="1" dirty="0"/>
          </a:p>
        </p:txBody>
      </p:sp>
      <p:sp>
        <p:nvSpPr>
          <p:cNvPr id="5" name="Rectangle 4"/>
          <p:cNvSpPr/>
          <p:nvPr/>
        </p:nvSpPr>
        <p:spPr>
          <a:xfrm>
            <a:off x="563747" y="5658921"/>
            <a:ext cx="3106553" cy="601133"/>
          </a:xfrm>
          <a:prstGeom prst="rect">
            <a:avLst/>
          </a:prstGeom>
          <a:solidFill>
            <a:srgbClr val="4E9729"/>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prstClr val="white"/>
                </a:solidFill>
              </a:rPr>
              <a:t>6. Outside hospital</a:t>
            </a:r>
            <a:endParaRPr lang="en-US" b="1" dirty="0">
              <a:solidFill>
                <a:prstClr val="white"/>
              </a:solidFill>
            </a:endParaRPr>
          </a:p>
        </p:txBody>
      </p:sp>
      <p:sp>
        <p:nvSpPr>
          <p:cNvPr id="6" name="Rectangle 5"/>
          <p:cNvSpPr/>
          <p:nvPr/>
        </p:nvSpPr>
        <p:spPr>
          <a:xfrm rot="21056092">
            <a:off x="5845364" y="3106326"/>
            <a:ext cx="2464536" cy="54475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solidFill>
                  <a:schemeClr val="tx1"/>
                </a:solidFill>
              </a:rPr>
              <a:t>Flashpoint</a:t>
            </a:r>
            <a:endParaRPr lang="en-US" sz="2400" b="1" dirty="0">
              <a:solidFill>
                <a:schemeClr val="tx1"/>
              </a:solidFill>
            </a:endParaRPr>
          </a:p>
        </p:txBody>
      </p:sp>
      <p:sp>
        <p:nvSpPr>
          <p:cNvPr id="7" name="Rectangle 6"/>
          <p:cNvSpPr/>
          <p:nvPr/>
        </p:nvSpPr>
        <p:spPr>
          <a:xfrm>
            <a:off x="563747" y="4983467"/>
            <a:ext cx="3106553" cy="586291"/>
          </a:xfrm>
          <a:prstGeom prst="rect">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rgbClr val="21278D"/>
                </a:solidFill>
              </a:rPr>
              <a:t>5. Physical environment</a:t>
            </a:r>
            <a:endParaRPr lang="en-US" b="1" dirty="0">
              <a:solidFill>
                <a:srgbClr val="21278D"/>
              </a:solidFill>
            </a:endParaRPr>
          </a:p>
        </p:txBody>
      </p:sp>
      <p:sp>
        <p:nvSpPr>
          <p:cNvPr id="8" name="Rectangle 7"/>
          <p:cNvSpPr/>
          <p:nvPr/>
        </p:nvSpPr>
        <p:spPr>
          <a:xfrm>
            <a:off x="563747" y="4288417"/>
            <a:ext cx="3106553" cy="613784"/>
          </a:xfrm>
          <a:prstGeom prst="rect">
            <a:avLst/>
          </a:prstGeom>
          <a:solidFill>
            <a:srgbClr val="E65D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prstClr val="white"/>
                </a:solidFill>
              </a:rPr>
              <a:t>4. Staff team</a:t>
            </a:r>
            <a:endParaRPr lang="en-US" b="1" dirty="0">
              <a:solidFill>
                <a:prstClr val="white"/>
              </a:solidFill>
            </a:endParaRPr>
          </a:p>
        </p:txBody>
      </p:sp>
      <p:sp>
        <p:nvSpPr>
          <p:cNvPr id="9" name="Rectangle 8"/>
          <p:cNvSpPr/>
          <p:nvPr/>
        </p:nvSpPr>
        <p:spPr>
          <a:xfrm>
            <a:off x="563747" y="3633602"/>
            <a:ext cx="3106553" cy="560891"/>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prstClr val="white"/>
                </a:solidFill>
              </a:rPr>
              <a:t>3. Regulatory framework</a:t>
            </a:r>
            <a:endParaRPr lang="en-US" b="1" dirty="0">
              <a:solidFill>
                <a:prstClr val="white"/>
              </a:solidFill>
            </a:endParaRPr>
          </a:p>
        </p:txBody>
      </p:sp>
      <p:sp>
        <p:nvSpPr>
          <p:cNvPr id="10" name="Rectangle 9"/>
          <p:cNvSpPr/>
          <p:nvPr/>
        </p:nvSpPr>
        <p:spPr>
          <a:xfrm>
            <a:off x="563747" y="2971893"/>
            <a:ext cx="3106553" cy="560891"/>
          </a:xfrm>
          <a:prstGeom prst="rect">
            <a:avLst/>
          </a:prstGeom>
          <a:solidFill>
            <a:srgbClr val="58009A"/>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prstClr val="white"/>
                </a:solidFill>
              </a:rPr>
              <a:t>2. Patient characteristics</a:t>
            </a:r>
            <a:endParaRPr lang="en-US" b="1" dirty="0">
              <a:solidFill>
                <a:prstClr val="white"/>
              </a:solidFill>
            </a:endParaRPr>
          </a:p>
        </p:txBody>
      </p:sp>
      <p:sp>
        <p:nvSpPr>
          <p:cNvPr id="11" name="Rectangle 10"/>
          <p:cNvSpPr/>
          <p:nvPr/>
        </p:nvSpPr>
        <p:spPr>
          <a:xfrm>
            <a:off x="563747" y="2310184"/>
            <a:ext cx="3106553" cy="560891"/>
          </a:xfrm>
          <a:prstGeom prst="rect">
            <a:avLst/>
          </a:prstGeom>
          <a:solidFill>
            <a:srgbClr val="1111FF"/>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prstClr val="white"/>
                </a:solidFill>
              </a:rPr>
              <a:t>1. The patient community </a:t>
            </a:r>
            <a:endParaRPr lang="en-US" b="1" dirty="0">
              <a:solidFill>
                <a:prstClr val="white"/>
              </a:solidFill>
            </a:endParaRPr>
          </a:p>
        </p:txBody>
      </p:sp>
      <p:sp>
        <p:nvSpPr>
          <p:cNvPr id="14" name="Right Arrow 13"/>
          <p:cNvSpPr/>
          <p:nvPr/>
        </p:nvSpPr>
        <p:spPr>
          <a:xfrm>
            <a:off x="3936379" y="2310184"/>
            <a:ext cx="1170879" cy="3949870"/>
          </a:xfrm>
          <a:prstGeom prst="rightArrow">
            <a:avLst>
              <a:gd name="adj1" fmla="val 97169"/>
              <a:gd name="adj2" fmla="val 44800"/>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5274528" y="4714762"/>
            <a:ext cx="3640872" cy="1754326"/>
          </a:xfrm>
          <a:prstGeom prst="rect">
            <a:avLst/>
          </a:prstGeom>
        </p:spPr>
        <p:txBody>
          <a:bodyPr wrap="square">
            <a:spAutoFit/>
          </a:bodyPr>
          <a:lstStyle/>
          <a:p>
            <a:r>
              <a:rPr lang="en-US" b="1" dirty="0" smtClean="0">
                <a:solidFill>
                  <a:prstClr val="black"/>
                </a:solidFill>
              </a:rPr>
              <a:t>Definition: </a:t>
            </a:r>
          </a:p>
          <a:p>
            <a:r>
              <a:rPr lang="en-US" dirty="0" smtClean="0">
                <a:solidFill>
                  <a:prstClr val="black"/>
                </a:solidFill>
              </a:rPr>
              <a:t>Social </a:t>
            </a:r>
            <a:r>
              <a:rPr lang="en-US" dirty="0">
                <a:solidFill>
                  <a:prstClr val="black"/>
                </a:solidFill>
              </a:rPr>
              <a:t>and psychological situations arising out of features of the originating domains, </a:t>
            </a:r>
            <a:r>
              <a:rPr lang="en-US" dirty="0" smtClean="0">
                <a:solidFill>
                  <a:prstClr val="black"/>
                </a:solidFill>
              </a:rPr>
              <a:t>signaling </a:t>
            </a:r>
            <a:r>
              <a:rPr lang="en-US" dirty="0">
                <a:solidFill>
                  <a:prstClr val="black"/>
                </a:solidFill>
              </a:rPr>
              <a:t>and preceding </a:t>
            </a:r>
            <a:r>
              <a:rPr lang="en-US" dirty="0" smtClean="0">
                <a:solidFill>
                  <a:prstClr val="black"/>
                </a:solidFill>
              </a:rPr>
              <a:t> imminent conflict</a:t>
            </a:r>
            <a:endParaRPr lang="en-US" dirty="0">
              <a:solidFill>
                <a:prstClr val="black"/>
              </a:solidFill>
            </a:endParaRPr>
          </a:p>
        </p:txBody>
      </p:sp>
      <p:sp>
        <p:nvSpPr>
          <p:cNvPr id="15" name="TextBox 14"/>
          <p:cNvSpPr txBox="1"/>
          <p:nvPr/>
        </p:nvSpPr>
        <p:spPr>
          <a:xfrm>
            <a:off x="140677" y="1683136"/>
            <a:ext cx="3910818" cy="461665"/>
          </a:xfrm>
          <a:prstGeom prst="rect">
            <a:avLst/>
          </a:prstGeom>
          <a:noFill/>
        </p:spPr>
        <p:txBody>
          <a:bodyPr wrap="square" rtlCol="0">
            <a:spAutoFit/>
          </a:bodyPr>
          <a:lstStyle/>
          <a:p>
            <a:pPr algn="ctr"/>
            <a:r>
              <a:rPr lang="en-US" sz="2400" b="1" dirty="0" smtClean="0">
                <a:latin typeface="+mj-lt"/>
                <a:cs typeface="Arial Black"/>
              </a:rPr>
              <a:t>Originating Domains</a:t>
            </a:r>
            <a:endParaRPr lang="en-US" sz="2400" b="1" dirty="0">
              <a:latin typeface="+mj-lt"/>
              <a:cs typeface="Arial Black"/>
            </a:endParaRPr>
          </a:p>
        </p:txBody>
      </p:sp>
      <p:sp>
        <p:nvSpPr>
          <p:cNvPr id="4" name="Isosceles Triangle 3"/>
          <p:cNvSpPr/>
          <p:nvPr/>
        </p:nvSpPr>
        <p:spPr>
          <a:xfrm>
            <a:off x="6772914" y="3686355"/>
            <a:ext cx="644100" cy="703385"/>
          </a:xfrm>
          <a:prstGeom prst="triangle">
            <a:avLst/>
          </a:prstGeom>
          <a:solidFill>
            <a:srgbClr val="660033"/>
          </a:solidFill>
          <a:ln>
            <a:noFill/>
          </a:ln>
          <a:effectLst>
            <a:outerShdw blurRad="127000" dist="127000" dir="20940000" sy="23000" kx="-1200000" algn="b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 name="Rectangle 2"/>
          <p:cNvSpPr/>
          <p:nvPr/>
        </p:nvSpPr>
        <p:spPr>
          <a:xfrm rot="21078026">
            <a:off x="5371672" y="3609665"/>
            <a:ext cx="3446584" cy="93924"/>
          </a:xfrm>
          <a:prstGeom prst="rect">
            <a:avLst/>
          </a:prstGeom>
          <a:solidFill>
            <a:srgbClr val="660033"/>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Arc 11"/>
          <p:cNvSpPr/>
          <p:nvPr/>
        </p:nvSpPr>
        <p:spPr>
          <a:xfrm>
            <a:off x="8811732" y="3178537"/>
            <a:ext cx="207335" cy="307076"/>
          </a:xfrm>
          <a:prstGeom prst="arc">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16" name="Arc 15"/>
          <p:cNvSpPr/>
          <p:nvPr/>
        </p:nvSpPr>
        <p:spPr>
          <a:xfrm>
            <a:off x="8656676" y="3196013"/>
            <a:ext cx="207335" cy="307076"/>
          </a:xfrm>
          <a:prstGeom prst="arc">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17" name="Arc 16"/>
          <p:cNvSpPr/>
          <p:nvPr/>
        </p:nvSpPr>
        <p:spPr>
          <a:xfrm flipH="1" flipV="1">
            <a:off x="5280727" y="3858993"/>
            <a:ext cx="207335" cy="307076"/>
          </a:xfrm>
          <a:prstGeom prst="arc">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18" name="Arc 17"/>
          <p:cNvSpPr/>
          <p:nvPr/>
        </p:nvSpPr>
        <p:spPr>
          <a:xfrm flipH="1" flipV="1">
            <a:off x="5329459" y="3760509"/>
            <a:ext cx="207335" cy="307076"/>
          </a:xfrm>
          <a:prstGeom prst="arc">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13794641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539750" y="406400"/>
            <a:ext cx="7199313" cy="844550"/>
          </a:xfrm>
        </p:spPr>
        <p:txBody>
          <a:bodyPr lIns="91440" tIns="45720" rIns="91440" bIns="45720" anchor="t"/>
          <a:lstStyle/>
          <a:p>
            <a:pPr algn="ctr" eaLnBrk="1" hangingPunct="1">
              <a:defRPr/>
            </a:pPr>
            <a:r>
              <a:rPr lang="en-US" altLang="en-US" b="1">
                <a:cs typeface="Arial" pitchFamily="34" charset="0"/>
              </a:rPr>
              <a:t>Conflict</a:t>
            </a:r>
          </a:p>
        </p:txBody>
      </p:sp>
      <p:sp>
        <p:nvSpPr>
          <p:cNvPr id="28675" name="Content Placeholder 2"/>
          <p:cNvSpPr>
            <a:spLocks noGrp="1"/>
          </p:cNvSpPr>
          <p:nvPr>
            <p:ph idx="1"/>
          </p:nvPr>
        </p:nvSpPr>
        <p:spPr>
          <a:xfrm>
            <a:off x="539750" y="1619250"/>
            <a:ext cx="8243888" cy="4854575"/>
          </a:xfrm>
        </p:spPr>
        <p:txBody>
          <a:bodyPr lIns="91440" tIns="45720" rIns="91440" bIns="45720"/>
          <a:lstStyle/>
          <a:p>
            <a:pPr lvl="1" eaLnBrk="1" hangingPunct="1">
              <a:spcAft>
                <a:spcPts val="1000"/>
              </a:spcAft>
              <a:buFont typeface="Arial" panose="020B0604020202020204" pitchFamily="34" charset="0"/>
              <a:buNone/>
              <a:defRPr/>
            </a:pPr>
            <a:r>
              <a:rPr lang="en-US" altLang="en-US" dirty="0">
                <a:ea typeface="ＭＳ Ｐゴシック" charset="0"/>
              </a:rPr>
              <a:t>Inpatient aggression can arise from many different factors. This intervention focuses on preventing conflict that may arise from patient-to-patient interactions, or from being in a strange and/or frightening environment.</a:t>
            </a:r>
          </a:p>
          <a:p>
            <a:pPr lvl="1" eaLnBrk="1" hangingPunct="1">
              <a:defRPr/>
            </a:pPr>
            <a:r>
              <a:rPr lang="en-US" altLang="en-US" sz="2000" dirty="0">
                <a:ea typeface="ＭＳ Ｐゴシック" charset="0"/>
              </a:rPr>
              <a:t> </a:t>
            </a:r>
            <a:r>
              <a:rPr lang="en-US" altLang="en-US" sz="2000" b="1" dirty="0">
                <a:ea typeface="ＭＳ Ｐゴシック" charset="0"/>
              </a:rPr>
              <a:t>Conflict can be reduced if patients:</a:t>
            </a:r>
          </a:p>
          <a:p>
            <a:pPr lvl="3" eaLnBrk="1" hangingPunct="1">
              <a:buFont typeface="Arial" charset="0"/>
              <a:buChar char="•"/>
              <a:defRPr/>
            </a:pPr>
            <a:r>
              <a:rPr lang="en-US" altLang="en-US" dirty="0">
                <a:ea typeface="ＭＳ Ｐゴシック" charset="0"/>
              </a:rPr>
              <a:t>Positively appreciate each other</a:t>
            </a:r>
          </a:p>
          <a:p>
            <a:pPr lvl="3" eaLnBrk="1" hangingPunct="1">
              <a:buFont typeface="Arial" charset="0"/>
              <a:buChar char="•"/>
              <a:defRPr/>
            </a:pPr>
            <a:r>
              <a:rPr lang="en-US" altLang="en-US" dirty="0">
                <a:ea typeface="ＭＳ Ｐゴシック" charset="0"/>
              </a:rPr>
              <a:t>Practice/learn ways regulate their own emotional reactions</a:t>
            </a:r>
          </a:p>
          <a:p>
            <a:pPr lvl="3" eaLnBrk="1" hangingPunct="1">
              <a:buFont typeface="Arial" charset="0"/>
              <a:buChar char="•"/>
              <a:defRPr/>
            </a:pPr>
            <a:r>
              <a:rPr lang="en-US" altLang="en-US" dirty="0">
                <a:ea typeface="ＭＳ Ｐゴシック" charset="0"/>
              </a:rPr>
              <a:t>Support each other to uphold shared expectations</a:t>
            </a:r>
          </a:p>
          <a:p>
            <a:pPr lvl="3" eaLnBrk="1" hangingPunct="1">
              <a:buFont typeface="Arial" charset="0"/>
              <a:buChar char="•"/>
              <a:defRPr/>
            </a:pPr>
            <a:r>
              <a:rPr lang="en-US" altLang="en-US" dirty="0">
                <a:ea typeface="ＭＳ Ｐゴシック" charset="0"/>
              </a:rPr>
              <a:t>Feel heard and valued</a:t>
            </a:r>
          </a:p>
          <a:p>
            <a:pPr lvl="3" eaLnBrk="1" hangingPunct="1">
              <a:buFont typeface="Arial" charset="0"/>
              <a:buChar char="•"/>
              <a:defRPr/>
            </a:pPr>
            <a:r>
              <a:rPr lang="en-US" altLang="en-US" dirty="0">
                <a:ea typeface="ＭＳ Ｐゴシック" charset="0"/>
              </a:rPr>
              <a:t>Have access to mutual support</a:t>
            </a:r>
          </a:p>
          <a:p>
            <a:pPr lvl="2" indent="-742950" algn="ctr" eaLnBrk="1" hangingPunct="1">
              <a:buFont typeface="Arial" panose="020B0604020202020204" pitchFamily="34" charset="0"/>
              <a:buNone/>
              <a:defRPr/>
            </a:pPr>
            <a:endParaRPr lang="en-US" altLang="en-US" dirty="0">
              <a:solidFill>
                <a:srgbClr val="21A18D"/>
              </a:solidFill>
              <a:ea typeface="ＭＳ Ｐゴシック" charset="0"/>
            </a:endParaRPr>
          </a:p>
          <a:p>
            <a:pPr eaLnBrk="1" hangingPunct="1">
              <a:defRPr/>
            </a:pPr>
            <a:endParaRPr lang="en-US" altLang="en-US" sz="2000" dirty="0">
              <a:ea typeface="ＭＳ Ｐゴシック" charset="0"/>
            </a:endParaRPr>
          </a:p>
        </p:txBody>
      </p:sp>
    </p:spTree>
    <p:extLst>
      <p:ext uri="{BB962C8B-B14F-4D97-AF65-F5344CB8AC3E}">
        <p14:creationId xmlns:p14="http://schemas.microsoft.com/office/powerpoint/2010/main" val="98206582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539750" y="392113"/>
            <a:ext cx="7199313" cy="868362"/>
          </a:xfrm>
        </p:spPr>
        <p:txBody>
          <a:bodyPr lIns="91440" tIns="45720" rIns="91440" bIns="45720" anchor="t"/>
          <a:lstStyle/>
          <a:p>
            <a:pPr algn="ctr" eaLnBrk="1" hangingPunct="1">
              <a:defRPr/>
            </a:pPr>
            <a:r>
              <a:rPr lang="en-US" altLang="en-US" b="1" dirty="0">
                <a:cs typeface="Arial" pitchFamily="34" charset="0"/>
              </a:rPr>
              <a:t>Mutual Help Meeting</a:t>
            </a:r>
            <a:r>
              <a:rPr lang="en-US" altLang="en-US" dirty="0">
                <a:cs typeface="Arial" pitchFamily="34" charset="0"/>
              </a:rPr>
              <a:t> </a:t>
            </a:r>
            <a:r>
              <a:rPr lang="en-US" altLang="en-US" sz="2400" dirty="0">
                <a:cs typeface="Arial" pitchFamily="34" charset="0"/>
              </a:rPr>
              <a:t/>
            </a:r>
            <a:br>
              <a:rPr lang="en-US" altLang="en-US" sz="2400" dirty="0">
                <a:cs typeface="Arial" pitchFamily="34" charset="0"/>
              </a:rPr>
            </a:br>
            <a:endParaRPr lang="en-US" altLang="en-US" sz="2400" dirty="0">
              <a:cs typeface="Arial" pitchFamily="34" charset="0"/>
            </a:endParaRPr>
          </a:p>
        </p:txBody>
      </p:sp>
      <p:sp>
        <p:nvSpPr>
          <p:cNvPr id="3" name="Content Placeholder 2"/>
          <p:cNvSpPr>
            <a:spLocks noGrp="1"/>
          </p:cNvSpPr>
          <p:nvPr>
            <p:ph idx="1"/>
          </p:nvPr>
        </p:nvSpPr>
        <p:spPr>
          <a:xfrm>
            <a:off x="383477" y="1744665"/>
            <a:ext cx="4115371" cy="3692968"/>
          </a:xfrm>
        </p:spPr>
        <p:txBody>
          <a:bodyPr>
            <a:normAutofit lnSpcReduction="10000"/>
          </a:bodyPr>
          <a:lstStyle/>
          <a:p>
            <a:pPr lvl="1" eaLnBrk="1" fontAlgn="auto" hangingPunct="1">
              <a:spcAft>
                <a:spcPts val="0"/>
              </a:spcAft>
              <a:buFont typeface="Arial" charset="0"/>
              <a:buNone/>
              <a:defRPr/>
            </a:pPr>
            <a:endParaRPr lang="en-US" sz="2800" b="1" dirty="0">
              <a:ea typeface="+mn-ea"/>
            </a:endParaRPr>
          </a:p>
          <a:p>
            <a:pPr marL="457200" lvl="1" indent="-457200" eaLnBrk="1" fontAlgn="auto" hangingPunct="1">
              <a:spcAft>
                <a:spcPts val="0"/>
              </a:spcAft>
              <a:buFont typeface="Arial" panose="020B0604020202020204" pitchFamily="34" charset="0"/>
              <a:buChar char="•"/>
              <a:defRPr/>
            </a:pPr>
            <a:r>
              <a:rPr lang="en-US" sz="2800" dirty="0">
                <a:ea typeface="+mn-ea"/>
              </a:rPr>
              <a:t>A voluntary meeting of all patients and staff on duty</a:t>
            </a:r>
          </a:p>
          <a:p>
            <a:pPr marL="457200" lvl="1" indent="-457200" eaLnBrk="1" fontAlgn="auto" hangingPunct="1">
              <a:spcAft>
                <a:spcPts val="0"/>
              </a:spcAft>
              <a:buFont typeface="Arial" panose="020B0604020202020204" pitchFamily="34" charset="0"/>
              <a:buChar char="•"/>
              <a:defRPr/>
            </a:pPr>
            <a:endParaRPr lang="en-US" sz="2800" dirty="0">
              <a:ea typeface="+mn-ea"/>
            </a:endParaRPr>
          </a:p>
          <a:p>
            <a:pPr marL="457200" lvl="1" indent="-457200" eaLnBrk="1" fontAlgn="auto" hangingPunct="1">
              <a:spcAft>
                <a:spcPts val="0"/>
              </a:spcAft>
              <a:buFont typeface="Arial" panose="020B0604020202020204" pitchFamily="34" charset="0"/>
              <a:buChar char="•"/>
              <a:defRPr/>
            </a:pPr>
            <a:r>
              <a:rPr lang="en-US" sz="2800" dirty="0">
                <a:ea typeface="MS PGothic" charset="0"/>
              </a:rPr>
              <a:t>The meeting’s focus is on how people can help each other </a:t>
            </a:r>
          </a:p>
          <a:p>
            <a:pPr eaLnBrk="1" fontAlgn="auto" hangingPunct="1">
              <a:spcAft>
                <a:spcPts val="0"/>
              </a:spcAft>
              <a:buFont typeface="Arial" charset="0"/>
              <a:buNone/>
              <a:defRPr/>
            </a:pPr>
            <a:endParaRPr lang="en-US" sz="2000" dirty="0">
              <a:ea typeface="+mn-ea"/>
              <a:cs typeface="+mn-cs"/>
            </a:endParaRPr>
          </a:p>
          <a:p>
            <a:pPr eaLnBrk="1" fontAlgn="auto" hangingPunct="1">
              <a:spcAft>
                <a:spcPts val="0"/>
              </a:spcAft>
              <a:buFont typeface="Arial"/>
              <a:buNone/>
              <a:defRPr/>
            </a:pPr>
            <a:endParaRPr lang="en-US" dirty="0">
              <a:ea typeface="+mn-ea"/>
              <a:cs typeface="+mn-cs"/>
            </a:endParaRPr>
          </a:p>
        </p:txBody>
      </p:sp>
      <p:pic>
        <p:nvPicPr>
          <p:cNvPr id="4" name="Picture 3"/>
          <p:cNvPicPr>
            <a:picLocks noChangeAspect="1"/>
          </p:cNvPicPr>
          <p:nvPr/>
        </p:nvPicPr>
        <p:blipFill rotWithShape="1">
          <a:blip r:embed="rId3"/>
          <a:srcRect l="25965" t="16377" r="43684" b="6548"/>
          <a:stretch/>
        </p:blipFill>
        <p:spPr>
          <a:xfrm rot="634693">
            <a:off x="4674044" y="1510449"/>
            <a:ext cx="3789359" cy="5410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773782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lIns="91440" tIns="45720" rIns="91440" bIns="45720" anchor="t"/>
          <a:lstStyle/>
          <a:p>
            <a:pPr algn="ctr" eaLnBrk="1" hangingPunct="1">
              <a:defRPr/>
            </a:pPr>
            <a:r>
              <a:rPr lang="en-US" altLang="en-US" b="1">
                <a:cs typeface="Arial" pitchFamily="34" charset="0"/>
              </a:rPr>
              <a:t>Agenda</a:t>
            </a:r>
          </a:p>
        </p:txBody>
      </p:sp>
      <p:sp>
        <p:nvSpPr>
          <p:cNvPr id="39939" name="Content Placeholder 2"/>
          <p:cNvSpPr>
            <a:spLocks noGrp="1"/>
          </p:cNvSpPr>
          <p:nvPr>
            <p:ph idx="1"/>
          </p:nvPr>
        </p:nvSpPr>
        <p:spPr>
          <a:xfrm>
            <a:off x="539750" y="1619250"/>
            <a:ext cx="7878536" cy="4854575"/>
          </a:xfrm>
        </p:spPr>
        <p:txBody>
          <a:bodyPr lIns="91440" tIns="45720" rIns="91440" bIns="45720"/>
          <a:lstStyle/>
          <a:p>
            <a:pPr lvl="1" algn="ctr" eaLnBrk="1" hangingPunct="1"/>
            <a:r>
              <a:rPr lang="en-US" altLang="en-US" dirty="0"/>
              <a:t>Ensure each agenda item is covered during the meeting</a:t>
            </a:r>
          </a:p>
          <a:p>
            <a:pPr lvl="1" algn="ctr" eaLnBrk="1" hangingPunct="1"/>
            <a:endParaRPr lang="en-US" altLang="en-US" sz="2000" b="1" dirty="0">
              <a:solidFill>
                <a:srgbClr val="21A18D"/>
              </a:solidFill>
            </a:endParaRPr>
          </a:p>
          <a:p>
            <a:pPr marL="514350" lvl="1" indent="-514350" eaLnBrk="1" hangingPunct="1">
              <a:buFont typeface="Calibri" panose="020F0502020204030204" pitchFamily="34" charset="0"/>
              <a:buAutoNum type="arabicPeriod"/>
            </a:pPr>
            <a:r>
              <a:rPr lang="en-US" altLang="en-US" sz="1800" b="1" dirty="0">
                <a:solidFill>
                  <a:srgbClr val="21A18D"/>
                </a:solidFill>
              </a:rPr>
              <a:t>Round of thanks: </a:t>
            </a:r>
            <a:r>
              <a:rPr lang="en-AU" altLang="en-US" sz="1800" dirty="0"/>
              <a:t>All patients and staff can individually thank </a:t>
            </a:r>
            <a:r>
              <a:rPr lang="en-AU" altLang="en-US" sz="1800" dirty="0" smtClean="0"/>
              <a:t>anyone or anything, </a:t>
            </a:r>
            <a:r>
              <a:rPr lang="en-AU" altLang="en-US" sz="1800" dirty="0"/>
              <a:t>present or not present, for anything they have done for them since the last meeting. Everyone is free to comment. </a:t>
            </a:r>
          </a:p>
          <a:p>
            <a:pPr marL="514350" lvl="1" indent="-514350" eaLnBrk="1" hangingPunct="1">
              <a:buFont typeface="Calibri" panose="020F0502020204030204" pitchFamily="34" charset="0"/>
              <a:buAutoNum type="arabicPeriod"/>
            </a:pPr>
            <a:r>
              <a:rPr lang="en-US" altLang="en-US" sz="1800" b="1" dirty="0">
                <a:solidFill>
                  <a:srgbClr val="21A18D"/>
                </a:solidFill>
              </a:rPr>
              <a:t>Round of news: </a:t>
            </a:r>
            <a:r>
              <a:rPr lang="en-US" altLang="en-US" sz="1800" dirty="0"/>
              <a:t>Staff can inform </a:t>
            </a:r>
            <a:r>
              <a:rPr lang="en-US" altLang="en-US" sz="1800" dirty="0" smtClean="0"/>
              <a:t>patients </a:t>
            </a:r>
            <a:r>
              <a:rPr lang="en-US" altLang="en-US" sz="1800" dirty="0"/>
              <a:t>about </a:t>
            </a:r>
            <a:r>
              <a:rPr lang="en-US" altLang="en-US" sz="1800" dirty="0" smtClean="0"/>
              <a:t>upcoming </a:t>
            </a:r>
            <a:r>
              <a:rPr lang="en-US" altLang="en-US" sz="1800" dirty="0"/>
              <a:t>events on the unit, or</a:t>
            </a:r>
            <a:r>
              <a:rPr lang="en-AU" altLang="en-US" sz="1800" dirty="0"/>
              <a:t> explain recent events on the unit that might be confusing or distressing. Ask everyone to watch over each other, keep each other safe, and call for help if they are worried.</a:t>
            </a:r>
          </a:p>
          <a:p>
            <a:pPr marL="514350" lvl="1" indent="-514350" eaLnBrk="1" hangingPunct="1">
              <a:buFont typeface="Calibri" panose="020F0502020204030204" pitchFamily="34" charset="0"/>
              <a:buAutoNum type="arabicPeriod"/>
            </a:pPr>
            <a:r>
              <a:rPr lang="en-US" altLang="en-US" sz="1800" b="1" dirty="0">
                <a:solidFill>
                  <a:srgbClr val="21A18D"/>
                </a:solidFill>
              </a:rPr>
              <a:t>Round of suggestions: </a:t>
            </a:r>
            <a:r>
              <a:rPr lang="en-AU" altLang="en-US" sz="1800" dirty="0"/>
              <a:t>Everyone has a chance to offer </a:t>
            </a:r>
            <a:r>
              <a:rPr lang="en-AU" altLang="en-US" sz="1800" dirty="0" smtClean="0"/>
              <a:t>suggestions.</a:t>
            </a:r>
            <a:endParaRPr lang="en-AU" altLang="en-US" sz="1800" dirty="0"/>
          </a:p>
          <a:p>
            <a:pPr marL="514350" lvl="1" indent="-514350" eaLnBrk="1" hangingPunct="1">
              <a:buFont typeface="Calibri" panose="020F0502020204030204" pitchFamily="34" charset="0"/>
              <a:buAutoNum type="arabicPeriod"/>
            </a:pPr>
            <a:r>
              <a:rPr lang="en-US" altLang="en-US" sz="1800" b="1" dirty="0">
                <a:solidFill>
                  <a:srgbClr val="21A18D"/>
                </a:solidFill>
              </a:rPr>
              <a:t>Round of requests and offers: </a:t>
            </a:r>
            <a:r>
              <a:rPr lang="en-AU" altLang="en-US" sz="1800" dirty="0"/>
              <a:t>Patients discuss how others in the unit can help </a:t>
            </a:r>
            <a:r>
              <a:rPr lang="en-AU" altLang="en-US" sz="1800" dirty="0" smtClean="0"/>
              <a:t>them, and make offers of support to each other.</a:t>
            </a:r>
            <a:endParaRPr lang="en-US" altLang="en-US" sz="1800" b="1" dirty="0"/>
          </a:p>
          <a:p>
            <a:pPr marL="514350" lvl="1" indent="-514350" eaLnBrk="1" hangingPunct="1"/>
            <a:endParaRPr lang="en-US" altLang="en-US" dirty="0"/>
          </a:p>
        </p:txBody>
      </p:sp>
    </p:spTree>
    <p:extLst>
      <p:ext uri="{BB962C8B-B14F-4D97-AF65-F5344CB8AC3E}">
        <p14:creationId xmlns:p14="http://schemas.microsoft.com/office/powerpoint/2010/main" val="117423681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539750" y="381000"/>
            <a:ext cx="7199313" cy="868363"/>
          </a:xfrm>
        </p:spPr>
        <p:txBody>
          <a:bodyPr lIns="91440" tIns="45720" rIns="91440" bIns="45720" anchor="t"/>
          <a:lstStyle/>
          <a:p>
            <a:pPr algn="ctr" eaLnBrk="1" hangingPunct="1">
              <a:defRPr/>
            </a:pPr>
            <a:r>
              <a:rPr lang="en-US" altLang="en-US" b="1" dirty="0">
                <a:cs typeface="Arial" pitchFamily="34" charset="0"/>
              </a:rPr>
              <a:t>Staff roles</a:t>
            </a:r>
          </a:p>
        </p:txBody>
      </p:sp>
      <p:sp>
        <p:nvSpPr>
          <p:cNvPr id="43011" name="Content Placeholder 2"/>
          <p:cNvSpPr>
            <a:spLocks noGrp="1"/>
          </p:cNvSpPr>
          <p:nvPr>
            <p:ph idx="1"/>
          </p:nvPr>
        </p:nvSpPr>
        <p:spPr>
          <a:xfrm>
            <a:off x="465138" y="1789113"/>
            <a:ext cx="5309082" cy="4854575"/>
          </a:xfrm>
        </p:spPr>
        <p:txBody>
          <a:bodyPr lIns="91440" tIns="45720" rIns="91440" bIns="45720"/>
          <a:lstStyle/>
          <a:p>
            <a:pPr lvl="1" eaLnBrk="1" hangingPunct="1">
              <a:spcAft>
                <a:spcPct val="0"/>
              </a:spcAft>
            </a:pPr>
            <a:r>
              <a:rPr lang="en-US" altLang="en-US" b="1" dirty="0"/>
              <a:t>Prepare for the group</a:t>
            </a:r>
          </a:p>
          <a:p>
            <a:pPr marL="594900" lvl="2" indent="-342900" eaLnBrk="1" hangingPunct="1">
              <a:spcAft>
                <a:spcPct val="0"/>
              </a:spcAft>
            </a:pPr>
            <a:r>
              <a:rPr lang="en-US" altLang="en-US" dirty="0"/>
              <a:t>Room</a:t>
            </a:r>
          </a:p>
          <a:p>
            <a:pPr marL="594900" lvl="2" indent="-342900" eaLnBrk="1" hangingPunct="1">
              <a:spcAft>
                <a:spcPct val="0"/>
              </a:spcAft>
            </a:pPr>
            <a:r>
              <a:rPr lang="en-US" altLang="en-US" dirty="0"/>
              <a:t>Support people</a:t>
            </a:r>
          </a:p>
          <a:p>
            <a:pPr marL="594900" lvl="2" indent="-342900" eaLnBrk="1" hangingPunct="1">
              <a:spcAft>
                <a:spcPct val="0"/>
              </a:spcAft>
            </a:pPr>
            <a:r>
              <a:rPr lang="en-US" altLang="en-US" dirty="0"/>
              <a:t>Resources (agenda, flyer, poster, minutes, news)</a:t>
            </a:r>
          </a:p>
          <a:p>
            <a:pPr marL="594900" lvl="2" indent="-342900" eaLnBrk="1" hangingPunct="1">
              <a:spcAft>
                <a:spcPct val="0"/>
              </a:spcAft>
            </a:pPr>
            <a:r>
              <a:rPr lang="en-AU" altLang="en-US" dirty="0"/>
              <a:t>Ideally first thing in the morning</a:t>
            </a:r>
          </a:p>
          <a:p>
            <a:pPr marL="594900" lvl="2" indent="-342900" eaLnBrk="1" hangingPunct="1">
              <a:spcAft>
                <a:spcPct val="0"/>
              </a:spcAft>
            </a:pPr>
            <a:r>
              <a:rPr lang="en-AU" altLang="en-US" dirty="0"/>
              <a:t>Preferably every day (at least 3/week)</a:t>
            </a:r>
          </a:p>
          <a:p>
            <a:pPr marL="594900" lvl="2" indent="-342900" eaLnBrk="1" hangingPunct="1">
              <a:spcAft>
                <a:spcPct val="0"/>
              </a:spcAft>
            </a:pPr>
            <a:r>
              <a:rPr lang="en-AU" altLang="en-US" dirty="0"/>
              <a:t>Protected space/time</a:t>
            </a:r>
          </a:p>
          <a:p>
            <a:pPr marL="594900" lvl="2" indent="-342900" eaLnBrk="1" hangingPunct="1">
              <a:spcAft>
                <a:spcPct val="0"/>
              </a:spcAft>
            </a:pPr>
            <a:r>
              <a:rPr lang="en-AU" altLang="en-US" dirty="0"/>
              <a:t>Follows a structured agenda </a:t>
            </a:r>
          </a:p>
          <a:p>
            <a:pPr marL="594900" lvl="2" indent="-342900" eaLnBrk="1" hangingPunct="1">
              <a:spcAft>
                <a:spcPct val="0"/>
              </a:spcAft>
            </a:pPr>
            <a:r>
              <a:rPr lang="en-AU" altLang="en-US" dirty="0"/>
              <a:t>Once all the points are covered the meeting is closed </a:t>
            </a:r>
          </a:p>
          <a:p>
            <a:pPr marL="594900" lvl="2" indent="-342900" eaLnBrk="1" hangingPunct="1">
              <a:spcAft>
                <a:spcPct val="0"/>
              </a:spcAft>
            </a:pPr>
            <a:r>
              <a:rPr lang="en-AU" altLang="en-US" dirty="0" smtClean="0"/>
              <a:t>Chaired </a:t>
            </a:r>
            <a:r>
              <a:rPr lang="en-AU" altLang="en-US" dirty="0"/>
              <a:t>by </a:t>
            </a:r>
            <a:r>
              <a:rPr lang="en-AU" altLang="en-US" dirty="0" smtClean="0"/>
              <a:t>patients or staff</a:t>
            </a:r>
            <a:endParaRPr lang="en-AU" altLang="en-US" dirty="0"/>
          </a:p>
          <a:p>
            <a:pPr marL="594900" lvl="2" indent="-342900" eaLnBrk="1" hangingPunct="1">
              <a:spcAft>
                <a:spcPct val="0"/>
              </a:spcAft>
            </a:pPr>
            <a:r>
              <a:rPr lang="en-AU" altLang="en-US" dirty="0"/>
              <a:t>Consider a log book</a:t>
            </a:r>
          </a:p>
          <a:p>
            <a:pPr marL="594900" lvl="2" indent="-342900" eaLnBrk="1" hangingPunct="1">
              <a:spcAft>
                <a:spcPct val="0"/>
              </a:spcAft>
            </a:pPr>
            <a:endParaRPr lang="en-US" altLang="en-US" dirty="0"/>
          </a:p>
          <a:p>
            <a:pPr marL="342900" lvl="1" indent="-342900" eaLnBrk="1" hangingPunct="1">
              <a:spcAft>
                <a:spcPct val="0"/>
              </a:spcAft>
              <a:buFont typeface="Arial" panose="020B0604020202020204" pitchFamily="34" charset="0"/>
              <a:buChar char="•"/>
            </a:pPr>
            <a:endParaRPr lang="en-AU" altLang="en-US" dirty="0"/>
          </a:p>
          <a:p>
            <a:pPr marL="342900" lvl="1" indent="-342900" eaLnBrk="1" hangingPunct="1">
              <a:spcAft>
                <a:spcPct val="0"/>
              </a:spcAft>
              <a:buFont typeface="Arial" panose="020B0604020202020204" pitchFamily="34" charset="0"/>
              <a:buChar char="•"/>
            </a:pPr>
            <a:endParaRPr lang="en-US" altLang="en-US" dirty="0"/>
          </a:p>
          <a:p>
            <a:pPr eaLnBrk="1" hangingPunct="1"/>
            <a:endParaRPr lang="en-US" altLang="en-US" sz="2000" dirty="0"/>
          </a:p>
          <a:p>
            <a:pPr eaLnBrk="1" hangingPunct="1"/>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6093">
            <a:off x="6019537" y="1999488"/>
            <a:ext cx="2539067" cy="366128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17020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539750" y="381000"/>
            <a:ext cx="7199313" cy="868363"/>
          </a:xfrm>
        </p:spPr>
        <p:txBody>
          <a:bodyPr lIns="91440" tIns="45720" rIns="91440" bIns="45720" anchor="t"/>
          <a:lstStyle/>
          <a:p>
            <a:pPr algn="ctr" eaLnBrk="1" hangingPunct="1">
              <a:defRPr/>
            </a:pPr>
            <a:r>
              <a:rPr lang="en-US" altLang="en-US" b="1" dirty="0">
                <a:cs typeface="Arial" pitchFamily="34" charset="0"/>
              </a:rPr>
              <a:t>Staff roles</a:t>
            </a:r>
          </a:p>
        </p:txBody>
      </p:sp>
      <p:sp>
        <p:nvSpPr>
          <p:cNvPr id="43011" name="Content Placeholder 2"/>
          <p:cNvSpPr>
            <a:spLocks noGrp="1"/>
          </p:cNvSpPr>
          <p:nvPr>
            <p:ph idx="1"/>
          </p:nvPr>
        </p:nvSpPr>
        <p:spPr>
          <a:xfrm>
            <a:off x="465138" y="1789113"/>
            <a:ext cx="8044877" cy="4854575"/>
          </a:xfrm>
        </p:spPr>
        <p:txBody>
          <a:bodyPr lIns="91440" tIns="45720" rIns="91440" bIns="45720"/>
          <a:lstStyle/>
          <a:p>
            <a:pPr lvl="1" eaLnBrk="1" hangingPunct="1">
              <a:spcAft>
                <a:spcPct val="0"/>
              </a:spcAft>
            </a:pPr>
            <a:r>
              <a:rPr lang="en-US" altLang="en-US" b="1" dirty="0"/>
              <a:t>Maintaining the meeting</a:t>
            </a:r>
          </a:p>
          <a:p>
            <a:pPr marL="594900" lvl="2" indent="-342900" eaLnBrk="1" hangingPunct="1">
              <a:spcAft>
                <a:spcPct val="0"/>
              </a:spcAft>
            </a:pPr>
            <a:r>
              <a:rPr lang="en-US" altLang="en-US" dirty="0"/>
              <a:t>Encourage good contributions through positive feedback.</a:t>
            </a:r>
          </a:p>
          <a:p>
            <a:pPr marL="594900" lvl="2" indent="-342900" eaLnBrk="1" hangingPunct="1">
              <a:spcAft>
                <a:spcPct val="0"/>
              </a:spcAft>
            </a:pPr>
            <a:r>
              <a:rPr lang="en-US" altLang="en-US" dirty="0"/>
              <a:t>Model mutual respect.</a:t>
            </a:r>
          </a:p>
          <a:p>
            <a:pPr marL="594900" lvl="2" indent="-342900" eaLnBrk="1" hangingPunct="1">
              <a:spcAft>
                <a:spcPct val="0"/>
              </a:spcAft>
            </a:pPr>
            <a:r>
              <a:rPr lang="en-US" altLang="en-US" dirty="0"/>
              <a:t>Enable everyone to contribute.</a:t>
            </a:r>
          </a:p>
          <a:p>
            <a:pPr marL="594900" lvl="2" indent="-342900" eaLnBrk="1" hangingPunct="1">
              <a:spcAft>
                <a:spcPct val="0"/>
              </a:spcAft>
            </a:pPr>
            <a:r>
              <a:rPr lang="en-US" altLang="en-US" dirty="0"/>
              <a:t>Seek information and opinions and provide information. </a:t>
            </a:r>
          </a:p>
          <a:p>
            <a:pPr marL="594900" lvl="2" indent="-342900" eaLnBrk="1" hangingPunct="1">
              <a:spcAft>
                <a:spcPct val="0"/>
              </a:spcAft>
            </a:pPr>
            <a:r>
              <a:rPr lang="en-US" altLang="en-US" dirty="0"/>
              <a:t>Clarify and </a:t>
            </a:r>
            <a:r>
              <a:rPr lang="en-US" altLang="en-US" dirty="0" err="1"/>
              <a:t>summarise</a:t>
            </a:r>
            <a:r>
              <a:rPr lang="en-US" altLang="en-US" dirty="0"/>
              <a:t> for others.</a:t>
            </a:r>
          </a:p>
          <a:p>
            <a:pPr marL="594900" lvl="2" indent="-342900" eaLnBrk="1" hangingPunct="1">
              <a:spcAft>
                <a:spcPct val="0"/>
              </a:spcAft>
            </a:pPr>
            <a:r>
              <a:rPr lang="en-US" altLang="en-US" dirty="0"/>
              <a:t>Suggest compromises and settlements.</a:t>
            </a:r>
          </a:p>
          <a:p>
            <a:pPr marL="594900" lvl="2" indent="-342900" eaLnBrk="1" hangingPunct="1">
              <a:spcAft>
                <a:spcPct val="0"/>
              </a:spcAft>
            </a:pPr>
            <a:r>
              <a:rPr lang="en-AU" altLang="en-US" dirty="0"/>
              <a:t>Offer advice on expression of mutual respect and positive appreciation</a:t>
            </a:r>
          </a:p>
          <a:p>
            <a:pPr marL="594900" lvl="2" indent="-342900" eaLnBrk="1" hangingPunct="1">
              <a:spcAft>
                <a:spcPct val="0"/>
              </a:spcAft>
            </a:pPr>
            <a:r>
              <a:rPr lang="en-AU" altLang="en-US" dirty="0"/>
              <a:t>Accurately describe any recent potentially distressing events on the </a:t>
            </a:r>
            <a:r>
              <a:rPr lang="en-AU" altLang="en-US" dirty="0" smtClean="0"/>
              <a:t>unit (reassurance).</a:t>
            </a:r>
            <a:endParaRPr lang="en-AU" altLang="en-US" dirty="0"/>
          </a:p>
          <a:p>
            <a:pPr marL="594900" lvl="2" indent="-342900" eaLnBrk="1" hangingPunct="1">
              <a:spcAft>
                <a:spcPct val="0"/>
              </a:spcAft>
            </a:pPr>
            <a:endParaRPr lang="en-US" altLang="en-US" dirty="0"/>
          </a:p>
          <a:p>
            <a:pPr marL="342900" lvl="1" indent="-342900" eaLnBrk="1" hangingPunct="1">
              <a:spcAft>
                <a:spcPct val="0"/>
              </a:spcAft>
              <a:buFont typeface="Arial" panose="020B0604020202020204" pitchFamily="34" charset="0"/>
              <a:buChar char="•"/>
            </a:pPr>
            <a:endParaRPr lang="en-AU" altLang="en-US" dirty="0"/>
          </a:p>
          <a:p>
            <a:pPr marL="342900" lvl="1" indent="-342900" eaLnBrk="1" hangingPunct="1">
              <a:spcAft>
                <a:spcPct val="0"/>
              </a:spcAft>
              <a:buFont typeface="Arial" panose="020B0604020202020204" pitchFamily="34" charset="0"/>
              <a:buChar char="•"/>
            </a:pPr>
            <a:endParaRPr lang="en-US" altLang="en-US" dirty="0"/>
          </a:p>
          <a:p>
            <a:pPr eaLnBrk="1" hangingPunct="1"/>
            <a:endParaRPr lang="en-US" altLang="en-US" sz="2000" dirty="0"/>
          </a:p>
          <a:p>
            <a:pPr eaLnBrk="1" hangingPunct="1"/>
            <a:endParaRPr lang="en-US" altLang="en-US" dirty="0"/>
          </a:p>
        </p:txBody>
      </p:sp>
      <p:sp>
        <p:nvSpPr>
          <p:cNvPr id="4" name="Content Placeholder 2"/>
          <p:cNvSpPr txBox="1">
            <a:spLocks/>
          </p:cNvSpPr>
          <p:nvPr/>
        </p:nvSpPr>
        <p:spPr bwMode="auto">
          <a:xfrm>
            <a:off x="4730496" y="1941513"/>
            <a:ext cx="4130929"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eaLnBrk="1" hangingPunct="1">
              <a:spcAft>
                <a:spcPct val="0"/>
              </a:spcAft>
              <a:buFont typeface="Arial" panose="020B0604020202020204" pitchFamily="34" charset="0"/>
              <a:buChar char="•"/>
            </a:pPr>
            <a:endParaRPr lang="en-AU" altLang="en-US" dirty="0"/>
          </a:p>
          <a:p>
            <a:pPr marL="342900" lvl="1" indent="-342900" eaLnBrk="1" hangingPunct="1">
              <a:spcAft>
                <a:spcPct val="0"/>
              </a:spcAft>
              <a:buFont typeface="Arial" panose="020B0604020202020204" pitchFamily="34" charset="0"/>
              <a:buChar char="•"/>
            </a:pPr>
            <a:endParaRPr lang="en-US" altLang="en-US" dirty="0"/>
          </a:p>
          <a:p>
            <a:pPr eaLnBrk="1" hangingPunct="1"/>
            <a:endParaRPr lang="en-US" altLang="en-US" sz="2000" dirty="0"/>
          </a:p>
          <a:p>
            <a:pPr eaLnBrk="1" hangingPunct="1"/>
            <a:endParaRPr lang="en-US" altLang="en-US" dirty="0"/>
          </a:p>
        </p:txBody>
      </p:sp>
    </p:spTree>
    <p:extLst>
      <p:ext uri="{BB962C8B-B14F-4D97-AF65-F5344CB8AC3E}">
        <p14:creationId xmlns:p14="http://schemas.microsoft.com/office/powerpoint/2010/main" val="376127631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539750" y="425450"/>
            <a:ext cx="7199313" cy="846138"/>
          </a:xfrm>
        </p:spPr>
        <p:txBody>
          <a:bodyPr lIns="91440" tIns="45720" rIns="91440" bIns="45720" anchor="t"/>
          <a:lstStyle/>
          <a:p>
            <a:pPr algn="ctr" eaLnBrk="1" hangingPunct="1">
              <a:defRPr/>
            </a:pPr>
            <a:r>
              <a:rPr lang="en-US" altLang="en-US" b="1" dirty="0">
                <a:solidFill>
                  <a:schemeClr val="bg1"/>
                </a:solidFill>
                <a:cs typeface="Arial" pitchFamily="34" charset="0"/>
              </a:rPr>
              <a:t>What </a:t>
            </a:r>
            <a:r>
              <a:rPr lang="en-US" altLang="en-US" b="1" dirty="0">
                <a:cs typeface="Arial" pitchFamily="34" charset="0"/>
              </a:rPr>
              <a:t>to expect</a:t>
            </a:r>
          </a:p>
        </p:txBody>
      </p:sp>
      <p:sp>
        <p:nvSpPr>
          <p:cNvPr id="45059" name="Content Placeholder 2"/>
          <p:cNvSpPr>
            <a:spLocks noGrp="1"/>
          </p:cNvSpPr>
          <p:nvPr>
            <p:ph idx="1"/>
          </p:nvPr>
        </p:nvSpPr>
        <p:spPr>
          <a:xfrm>
            <a:off x="637286" y="1877568"/>
            <a:ext cx="7897114" cy="3704844"/>
          </a:xfrm>
        </p:spPr>
        <p:txBody>
          <a:bodyPr lIns="91440" tIns="45720" rIns="91440" bIns="45720"/>
          <a:lstStyle/>
          <a:p>
            <a:pPr marL="342900" lvl="1" indent="-342900" eaLnBrk="1" hangingPunct="1">
              <a:buFont typeface="Arial" panose="020B0604020202020204" pitchFamily="34" charset="0"/>
              <a:buChar char="•"/>
            </a:pPr>
            <a:r>
              <a:rPr lang="en-US" altLang="en-US" dirty="0"/>
              <a:t>Attendance will grow if the meeting is held regularly and is talked about.</a:t>
            </a:r>
          </a:p>
          <a:p>
            <a:pPr marL="342900" lvl="1" indent="-342900" eaLnBrk="1" hangingPunct="1">
              <a:buFont typeface="Arial" panose="020B0604020202020204" pitchFamily="34" charset="0"/>
              <a:buChar char="•"/>
            </a:pPr>
            <a:r>
              <a:rPr lang="en-US" altLang="en-US" dirty="0"/>
              <a:t>Even with only a few people the meeting can be productive</a:t>
            </a:r>
            <a:r>
              <a:rPr lang="en-US" altLang="en-US" dirty="0" smtClean="0"/>
              <a:t>.</a:t>
            </a:r>
          </a:p>
          <a:p>
            <a:pPr marL="342900" lvl="1" indent="-342900" eaLnBrk="1" hangingPunct="1">
              <a:buFont typeface="Arial" panose="020B0604020202020204" pitchFamily="34" charset="0"/>
              <a:buChar char="•"/>
            </a:pPr>
            <a:endParaRPr lang="en-US" altLang="en-US" dirty="0"/>
          </a:p>
          <a:p>
            <a:pPr marL="342900" lvl="1" indent="-342900" eaLnBrk="1" hangingPunct="1">
              <a:buFont typeface="Arial" panose="020B0604020202020204" pitchFamily="34" charset="0"/>
              <a:buChar char="•"/>
            </a:pPr>
            <a:endParaRPr lang="en-US" altLang="en-US" dirty="0"/>
          </a:p>
          <a:p>
            <a:pPr marL="342900" lvl="1" indent="-342900" eaLnBrk="1" hangingPunct="1">
              <a:buFont typeface="Arial" panose="020B0604020202020204" pitchFamily="34" charset="0"/>
              <a:buChar char="•"/>
            </a:pPr>
            <a:r>
              <a:rPr lang="en-US" altLang="en-US" dirty="0"/>
              <a:t>Attendees can consider how they can help others who aren't attending.</a:t>
            </a:r>
          </a:p>
          <a:p>
            <a:pPr marL="342900" lvl="1" indent="-342900" eaLnBrk="1" hangingPunct="1">
              <a:buFont typeface="Arial" panose="020B0604020202020204" pitchFamily="34" charset="0"/>
              <a:buChar char="•"/>
            </a:pPr>
            <a:r>
              <a:rPr lang="en-US" altLang="en-US" dirty="0"/>
              <a:t>Small things can be important to people.</a:t>
            </a:r>
          </a:p>
          <a:p>
            <a:pPr eaLnBrk="1" hangingPunct="1"/>
            <a:endParaRPr lang="en-US" altLang="en-US" dirty="0"/>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rot="21205306">
            <a:off x="3505801" y="3143601"/>
            <a:ext cx="2203704" cy="1340578"/>
          </a:xfrm>
          <a:prstGeom prst="rect">
            <a:avLst/>
          </a:prstGeom>
        </p:spPr>
      </p:pic>
    </p:spTree>
    <p:extLst>
      <p:ext uri="{BB962C8B-B14F-4D97-AF65-F5344CB8AC3E}">
        <p14:creationId xmlns:p14="http://schemas.microsoft.com/office/powerpoint/2010/main" val="406833664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539750" y="403225"/>
            <a:ext cx="7199313" cy="868363"/>
          </a:xfrm>
        </p:spPr>
        <p:txBody>
          <a:bodyPr lIns="91440" tIns="45720" rIns="91440" bIns="45720" anchor="t"/>
          <a:lstStyle/>
          <a:p>
            <a:pPr algn="ctr" eaLnBrk="1" hangingPunct="1">
              <a:defRPr/>
            </a:pPr>
            <a:r>
              <a:rPr lang="en-GB" altLang="en-US" b="1" dirty="0">
                <a:cs typeface="Arial" pitchFamily="34" charset="0"/>
              </a:rPr>
              <a:t>Mutual Help Meeting fidelity</a:t>
            </a:r>
          </a:p>
        </p:txBody>
      </p:sp>
      <p:sp>
        <p:nvSpPr>
          <p:cNvPr id="3" name="Content Placeholder 2"/>
          <p:cNvSpPr>
            <a:spLocks noGrp="1"/>
          </p:cNvSpPr>
          <p:nvPr>
            <p:ph idx="1"/>
          </p:nvPr>
        </p:nvSpPr>
        <p:spPr>
          <a:xfrm>
            <a:off x="3595688" y="4148138"/>
            <a:ext cx="4935537" cy="2325687"/>
          </a:xfrm>
        </p:spPr>
        <p:txBody>
          <a:bodyPr>
            <a:normAutofit fontScale="92500" lnSpcReduction="10000"/>
          </a:bodyPr>
          <a:lstStyle/>
          <a:p>
            <a:pPr lvl="1" eaLnBrk="1" fontAlgn="auto" hangingPunct="1">
              <a:spcAft>
                <a:spcPts val="0"/>
              </a:spcAft>
              <a:buFont typeface="Arial"/>
              <a:buChar char="–"/>
              <a:defRPr/>
            </a:pPr>
            <a:endParaRPr lang="en-GB" dirty="0">
              <a:ea typeface="+mn-ea"/>
            </a:endParaRPr>
          </a:p>
          <a:p>
            <a:pPr marL="571500" lvl="1" indent="-285750" eaLnBrk="1" fontAlgn="auto" hangingPunct="1">
              <a:spcAft>
                <a:spcPts val="600"/>
              </a:spcAft>
              <a:buFont typeface="Arial" panose="020B0604020202020204" pitchFamily="34" charset="0"/>
              <a:buChar char="•"/>
              <a:defRPr/>
            </a:pPr>
            <a:r>
              <a:rPr lang="en-GB" sz="1900" dirty="0">
                <a:ea typeface="+mn-ea"/>
              </a:rPr>
              <a:t>A forum for complaints and suggestions from patients about what the staff or hospital should do or for staff to give news to patients</a:t>
            </a:r>
          </a:p>
          <a:p>
            <a:pPr marL="571500" lvl="1" indent="-285750" eaLnBrk="1" fontAlgn="auto" hangingPunct="1">
              <a:spcAft>
                <a:spcPts val="600"/>
              </a:spcAft>
              <a:buFont typeface="Arial" panose="020B0604020202020204" pitchFamily="34" charset="0"/>
              <a:buChar char="•"/>
              <a:defRPr/>
            </a:pPr>
            <a:r>
              <a:rPr lang="en-GB" sz="1900" dirty="0">
                <a:ea typeface="+mn-ea"/>
              </a:rPr>
              <a:t>Another group in the unit where staff have a debrief while patients go back to bed</a:t>
            </a:r>
          </a:p>
          <a:p>
            <a:pPr eaLnBrk="1" fontAlgn="auto" hangingPunct="1">
              <a:spcAft>
                <a:spcPts val="0"/>
              </a:spcAft>
              <a:buFont typeface="Arial"/>
              <a:buChar char="•"/>
              <a:defRPr/>
            </a:pPr>
            <a:endParaRPr lang="en-GB" dirty="0">
              <a:ea typeface="+mn-ea"/>
              <a:cs typeface="+mn-cs"/>
            </a:endParaRPr>
          </a:p>
        </p:txBody>
      </p:sp>
      <p:sp>
        <p:nvSpPr>
          <p:cNvPr id="5" name="Rectangle 4"/>
          <p:cNvSpPr>
            <a:spLocks noChangeArrowheads="1"/>
          </p:cNvSpPr>
          <p:nvPr/>
        </p:nvSpPr>
        <p:spPr bwMode="auto">
          <a:xfrm>
            <a:off x="457200" y="1955800"/>
            <a:ext cx="2578100" cy="1546225"/>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Calibri"/>
              </a:rPr>
              <a:t>Mutual help meeting</a:t>
            </a:r>
          </a:p>
          <a:p>
            <a:pPr algn="ctr" eaLnBrk="1" fontAlgn="auto" hangingPunct="1">
              <a:spcBef>
                <a:spcPts val="0"/>
              </a:spcBef>
              <a:spcAft>
                <a:spcPts val="0"/>
              </a:spcAft>
              <a:defRPr/>
            </a:pPr>
            <a:r>
              <a:rPr lang="en-US" sz="2800" b="1" dirty="0">
                <a:solidFill>
                  <a:prstClr val="black"/>
                </a:solidFill>
                <a:latin typeface="Calibri"/>
              </a:rPr>
              <a:t>IS</a:t>
            </a:r>
          </a:p>
        </p:txBody>
      </p:sp>
      <p:sp>
        <p:nvSpPr>
          <p:cNvPr id="46085" name="TextBox 5"/>
          <p:cNvSpPr txBox="1">
            <a:spLocks noChangeArrowheads="1"/>
          </p:cNvSpPr>
          <p:nvPr/>
        </p:nvSpPr>
        <p:spPr bwMode="auto">
          <a:xfrm>
            <a:off x="3035300" y="2446338"/>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a:solidFill>
                  <a:srgbClr val="000000"/>
                </a:solidFill>
              </a:rPr>
              <a:t>=</a:t>
            </a:r>
          </a:p>
        </p:txBody>
      </p:sp>
      <p:sp>
        <p:nvSpPr>
          <p:cNvPr id="7" name="Rectangle 6"/>
          <p:cNvSpPr>
            <a:spLocks noChangeArrowheads="1"/>
          </p:cNvSpPr>
          <p:nvPr/>
        </p:nvSpPr>
        <p:spPr bwMode="auto">
          <a:xfrm>
            <a:off x="422275" y="4660900"/>
            <a:ext cx="2647950" cy="1617663"/>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Calibri"/>
              </a:rPr>
              <a:t>Mutual help meeting</a:t>
            </a:r>
          </a:p>
          <a:p>
            <a:pPr algn="ctr" eaLnBrk="1" fontAlgn="auto" hangingPunct="1">
              <a:spcBef>
                <a:spcPts val="0"/>
              </a:spcBef>
              <a:spcAft>
                <a:spcPts val="0"/>
              </a:spcAft>
              <a:defRPr/>
            </a:pPr>
            <a:r>
              <a:rPr lang="en-US" sz="2800" b="1" dirty="0">
                <a:solidFill>
                  <a:srgbClr val="FF0000"/>
                </a:solidFill>
                <a:latin typeface="Calibri"/>
              </a:rPr>
              <a:t>IS NOT </a:t>
            </a:r>
          </a:p>
        </p:txBody>
      </p:sp>
      <p:sp>
        <p:nvSpPr>
          <p:cNvPr id="46087" name="Rectangle 7"/>
          <p:cNvSpPr>
            <a:spLocks noChangeArrowheads="1"/>
          </p:cNvSpPr>
          <p:nvPr/>
        </p:nvSpPr>
        <p:spPr bwMode="auto">
          <a:xfrm>
            <a:off x="3756025" y="1833563"/>
            <a:ext cx="478631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ts val="600"/>
              </a:spcAft>
              <a:buFont typeface="Arial" panose="020B0604020202020204" pitchFamily="34" charset="0"/>
              <a:buChar char="•"/>
            </a:pPr>
            <a:r>
              <a:rPr lang="en-GB" altLang="en-US">
                <a:solidFill>
                  <a:srgbClr val="000000"/>
                </a:solidFill>
                <a:latin typeface="Arial" panose="020B0604020202020204" pitchFamily="34" charset="0"/>
              </a:rPr>
              <a:t>Getting patients together to agree on small things they can do to help and support each other, and valuing those activities once completed</a:t>
            </a:r>
          </a:p>
          <a:p>
            <a:pPr eaLnBrk="1" hangingPunct="1">
              <a:spcAft>
                <a:spcPts val="600"/>
              </a:spcAft>
              <a:buFont typeface="Arial" panose="020B0604020202020204" pitchFamily="34" charset="0"/>
              <a:buChar char="•"/>
            </a:pPr>
            <a:r>
              <a:rPr lang="en-GB" altLang="en-US">
                <a:solidFill>
                  <a:srgbClr val="000000"/>
                </a:solidFill>
                <a:latin typeface="Arial" panose="020B0604020202020204" pitchFamily="34" charset="0"/>
              </a:rPr>
              <a:t>In terms of patient care – a chance for staff to take a step back and patients a step forward</a:t>
            </a:r>
          </a:p>
        </p:txBody>
      </p:sp>
      <p:sp>
        <p:nvSpPr>
          <p:cNvPr id="46088" name="TextBox 8"/>
          <p:cNvSpPr txBox="1">
            <a:spLocks noChangeArrowheads="1"/>
          </p:cNvSpPr>
          <p:nvPr/>
        </p:nvSpPr>
        <p:spPr bwMode="auto">
          <a:xfrm>
            <a:off x="3035300" y="4972050"/>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a:solidFill>
                  <a:srgbClr val="000000"/>
                </a:solidFill>
              </a:rPr>
              <a:t>≠</a:t>
            </a:r>
          </a:p>
        </p:txBody>
      </p:sp>
    </p:spTree>
    <p:extLst>
      <p:ext uri="{BB962C8B-B14F-4D97-AF65-F5344CB8AC3E}">
        <p14:creationId xmlns:p14="http://schemas.microsoft.com/office/powerpoint/2010/main" val="1784521872"/>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577850" y="638175"/>
            <a:ext cx="6513513" cy="1212850"/>
          </a:xfrm>
        </p:spPr>
        <p:txBody>
          <a:bodyPr lIns="68580" tIns="34290" rIns="68580" bIns="34290" anchor="t"/>
          <a:lstStyle/>
          <a:p>
            <a:pPr eaLnBrk="1" hangingPunct="1"/>
            <a:r>
              <a:rPr lang="en-AU" altLang="en-US" sz="4800" b="1" smtClean="0">
                <a:latin typeface="Arial" charset="0"/>
                <a:cs typeface="Arial" charset="0"/>
              </a:rPr>
              <a:t>Calm down methods</a:t>
            </a:r>
            <a:endParaRPr lang="en-US" altLang="en-US" sz="4800" b="1" smtClean="0">
              <a:latin typeface="Arial" charset="0"/>
              <a:cs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00521">
            <a:off x="1038485" y="2368008"/>
            <a:ext cx="5549103" cy="3818698"/>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858308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a:xfrm>
            <a:off x="539750" y="458788"/>
            <a:ext cx="7199313" cy="790575"/>
          </a:xfrm>
        </p:spPr>
        <p:txBody>
          <a:bodyPr lIns="68580" tIns="34290" rIns="68580" bIns="34290" anchor="t"/>
          <a:lstStyle/>
          <a:p>
            <a:pPr algn="ctr" eaLnBrk="1" hangingPunct="1">
              <a:defRPr/>
            </a:pPr>
            <a:r>
              <a:rPr lang="en-GB" altLang="en-US" b="1" smtClean="0">
                <a:solidFill>
                  <a:schemeClr val="bg1"/>
                </a:solidFill>
                <a:ea typeface="MS PGothic" pitchFamily="34" charset="-128"/>
                <a:cs typeface="Arial" charset="0"/>
              </a:rPr>
              <a:t>Background and aims</a:t>
            </a:r>
          </a:p>
        </p:txBody>
      </p:sp>
      <p:sp>
        <p:nvSpPr>
          <p:cNvPr id="16387" name="Content Placeholder 3"/>
          <p:cNvSpPr>
            <a:spLocks noGrp="1"/>
          </p:cNvSpPr>
          <p:nvPr>
            <p:ph idx="1"/>
          </p:nvPr>
        </p:nvSpPr>
        <p:spPr>
          <a:xfrm>
            <a:off x="539750" y="1619250"/>
            <a:ext cx="8243888" cy="4854575"/>
          </a:xfrm>
        </p:spPr>
        <p:txBody>
          <a:bodyPr lIns="68580" tIns="34290" rIns="68580" bIns="34290"/>
          <a:lstStyle/>
          <a:p>
            <a:pPr lvl="1" eaLnBrk="1" hangingPunct="1">
              <a:spcAft>
                <a:spcPts val="750"/>
              </a:spcAft>
              <a:defRPr/>
            </a:pPr>
            <a:r>
              <a:rPr lang="en-GB" altLang="en-US" b="1" dirty="0" smtClean="0">
                <a:ea typeface="ＭＳ Ｐゴシック" charset="0"/>
              </a:rPr>
              <a:t>Background</a:t>
            </a:r>
          </a:p>
          <a:p>
            <a:pPr lvl="1" eaLnBrk="1" hangingPunct="1">
              <a:defRPr/>
            </a:pPr>
            <a:r>
              <a:rPr lang="en-AU" sz="2000" dirty="0">
                <a:ea typeface="ＭＳ Ｐゴシック" charset="0"/>
              </a:rPr>
              <a:t>Pro re nata (PRN) medication </a:t>
            </a:r>
            <a:r>
              <a:rPr lang="en-AU" sz="2000" dirty="0" smtClean="0">
                <a:ea typeface="ＭＳ Ｐゴシック" charset="0"/>
              </a:rPr>
              <a:t>can been </a:t>
            </a:r>
            <a:r>
              <a:rPr lang="en-AU" sz="2000" dirty="0">
                <a:ea typeface="ＭＳ Ｐゴシック" charset="0"/>
              </a:rPr>
              <a:t>used as an effective strategy to </a:t>
            </a:r>
            <a:r>
              <a:rPr lang="en-AU" sz="2000" dirty="0" smtClean="0">
                <a:ea typeface="ＭＳ Ｐゴシック" charset="0"/>
              </a:rPr>
              <a:t>assist people to feel calm, </a:t>
            </a:r>
            <a:r>
              <a:rPr lang="en-AU" sz="2000" dirty="0">
                <a:ea typeface="ＭＳ Ｐゴシック" charset="0"/>
              </a:rPr>
              <a:t>but perhaps we reach for it too easily and too </a:t>
            </a:r>
            <a:r>
              <a:rPr lang="en-AU" sz="2000" dirty="0" smtClean="0">
                <a:ea typeface="ＭＳ Ｐゴシック" charset="0"/>
              </a:rPr>
              <a:t>quickly. Where possible and practical, it’s always best to use the patient’s own strengths and coping mechanisms – or support people to develop new strengths and skills – to enable people to self-regulate. </a:t>
            </a:r>
          </a:p>
          <a:p>
            <a:pPr lvl="1" eaLnBrk="1" hangingPunct="1">
              <a:defRPr/>
            </a:pPr>
            <a:r>
              <a:rPr lang="en-GB" altLang="en-US" b="1" dirty="0" smtClean="0">
                <a:ea typeface="ＭＳ Ｐゴシック" charset="0"/>
              </a:rPr>
              <a:t>Aims</a:t>
            </a:r>
          </a:p>
          <a:p>
            <a:pPr marL="342900" lvl="1" indent="-342900" eaLnBrk="1" hangingPunct="1">
              <a:spcAft>
                <a:spcPts val="750"/>
              </a:spcAft>
              <a:buFont typeface="Arial" panose="020B0604020202020204" pitchFamily="34" charset="0"/>
              <a:buChar char="•"/>
              <a:defRPr/>
            </a:pPr>
            <a:r>
              <a:rPr lang="en-GB" altLang="en-US" sz="2000" dirty="0" smtClean="0">
                <a:ea typeface="ＭＳ Ｐゴシック" charset="0"/>
              </a:rPr>
              <a:t>Early </a:t>
            </a:r>
            <a:r>
              <a:rPr lang="en-GB" altLang="en-US" sz="2000" dirty="0">
                <a:ea typeface="ＭＳ Ｐゴシック" charset="0"/>
              </a:rPr>
              <a:t>de-escalation</a:t>
            </a:r>
          </a:p>
          <a:p>
            <a:pPr marL="342900" lvl="1" indent="-342900" eaLnBrk="1" hangingPunct="1">
              <a:spcAft>
                <a:spcPts val="750"/>
              </a:spcAft>
              <a:buFont typeface="Arial" panose="020B0604020202020204" pitchFamily="34" charset="0"/>
              <a:buChar char="•"/>
              <a:defRPr/>
            </a:pPr>
            <a:r>
              <a:rPr lang="en-GB" altLang="en-US" sz="2000" dirty="0" smtClean="0">
                <a:ea typeface="ＭＳ Ｐゴシック" charset="0"/>
              </a:rPr>
              <a:t>Divert and </a:t>
            </a:r>
            <a:r>
              <a:rPr lang="en-GB" altLang="en-US" sz="2000" dirty="0">
                <a:ea typeface="ＭＳ Ｐゴシック" charset="0"/>
              </a:rPr>
              <a:t>prevent</a:t>
            </a:r>
          </a:p>
          <a:p>
            <a:pPr marL="342900" lvl="1" indent="-342900" eaLnBrk="1" hangingPunct="1">
              <a:spcAft>
                <a:spcPts val="750"/>
              </a:spcAft>
              <a:buFont typeface="Arial" panose="020B0604020202020204" pitchFamily="34" charset="0"/>
              <a:buChar char="•"/>
              <a:defRPr/>
            </a:pPr>
            <a:r>
              <a:rPr lang="en-GB" altLang="en-US" sz="2000" dirty="0" smtClean="0">
                <a:ea typeface="ＭＳ Ｐゴシック" charset="0"/>
              </a:rPr>
              <a:t>Increase people’s sense of </a:t>
            </a:r>
            <a:r>
              <a:rPr lang="en-GB" altLang="en-US" sz="2000" dirty="0">
                <a:ea typeface="ＭＳ Ｐゴシック" charset="0"/>
              </a:rPr>
              <a:t>empowerment </a:t>
            </a:r>
            <a:r>
              <a:rPr lang="en-GB" altLang="en-US" sz="2000" dirty="0" smtClean="0">
                <a:ea typeface="ＭＳ Ｐゴシック" charset="0"/>
              </a:rPr>
              <a:t>and self-control (these processes contribute to recovery)</a:t>
            </a:r>
          </a:p>
          <a:p>
            <a:pPr lvl="1" eaLnBrk="1" hangingPunct="1">
              <a:spcAft>
                <a:spcPts val="750"/>
              </a:spcAft>
              <a:defRPr/>
            </a:pPr>
            <a:endParaRPr lang="en-GB" altLang="en-US" sz="2000" dirty="0">
              <a:ea typeface="ＭＳ Ｐゴシック" charset="0"/>
            </a:endParaRPr>
          </a:p>
        </p:txBody>
      </p:sp>
    </p:spTree>
    <p:extLst>
      <p:ext uri="{BB962C8B-B14F-4D97-AF65-F5344CB8AC3E}">
        <p14:creationId xmlns:p14="http://schemas.microsoft.com/office/powerpoint/2010/main" val="46520539"/>
      </p:ext>
    </p:extLst>
  </p:cSld>
  <p:clrMapOvr>
    <a:masterClrMapping/>
  </p:clrMapOvr>
  <p:transition spd="slow">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28985"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615054" y="3410148"/>
            <a:ext cx="1898717" cy="1157175"/>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sp>
        <p:nvSpPr>
          <p:cNvPr id="50" name="Rectangle 49"/>
          <p:cNvSpPr/>
          <p:nvPr/>
        </p:nvSpPr>
        <p:spPr>
          <a:xfrm>
            <a:off x="21451" y="5070574"/>
            <a:ext cx="2407534" cy="16604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9" name="Rectangle 48"/>
          <p:cNvSpPr/>
          <p:nvPr/>
        </p:nvSpPr>
        <p:spPr>
          <a:xfrm>
            <a:off x="2428985" y="5283199"/>
            <a:ext cx="6580543" cy="920751"/>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673600"/>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Calm Down Methods and the Safewards Model </a:t>
            </a:r>
            <a:endParaRPr lang="en-AU" b="1" dirty="0"/>
          </a:p>
        </p:txBody>
      </p:sp>
      <p:grpSp>
        <p:nvGrpSpPr>
          <p:cNvPr id="31" name="Group 30"/>
          <p:cNvGrpSpPr/>
          <p:nvPr/>
        </p:nvGrpSpPr>
        <p:grpSpPr>
          <a:xfrm>
            <a:off x="2550099" y="4510881"/>
            <a:ext cx="4485006" cy="1477377"/>
            <a:chOff x="2550099" y="4510881"/>
            <a:chExt cx="4485006" cy="1477377"/>
          </a:xfrm>
        </p:grpSpPr>
        <p:grpSp>
          <p:nvGrpSpPr>
            <p:cNvPr id="44" name="Group 43"/>
            <p:cNvGrpSpPr/>
            <p:nvPr/>
          </p:nvGrpSpPr>
          <p:grpSpPr>
            <a:xfrm>
              <a:off x="2550099" y="5556258"/>
              <a:ext cx="56441" cy="432000"/>
              <a:chOff x="865632" y="1988326"/>
              <a:chExt cx="56441" cy="432000"/>
            </a:xfrm>
          </p:grpSpPr>
          <p:cxnSp>
            <p:nvCxnSpPr>
              <p:cNvPr id="45" name="Straight Connector 44"/>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4653317" y="5556258"/>
              <a:ext cx="56441" cy="432000"/>
              <a:chOff x="865632" y="1988326"/>
              <a:chExt cx="56441" cy="432000"/>
            </a:xfrm>
          </p:grpSpPr>
          <p:cxnSp>
            <p:nvCxnSpPr>
              <p:cNvPr id="42" name="Straight Connector 41"/>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6978664" y="5556258"/>
              <a:ext cx="56441" cy="432000"/>
              <a:chOff x="865632" y="1988326"/>
              <a:chExt cx="56441" cy="432000"/>
            </a:xfrm>
          </p:grpSpPr>
          <p:cxnSp>
            <p:nvCxnSpPr>
              <p:cNvPr id="48" name="Straight Connector 47"/>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rot="5400000">
              <a:off x="3608309" y="4323102"/>
              <a:ext cx="56441" cy="432000"/>
              <a:chOff x="865632" y="1988326"/>
              <a:chExt cx="56441" cy="432000"/>
            </a:xfrm>
          </p:grpSpPr>
          <p:cxnSp>
            <p:nvCxnSpPr>
              <p:cNvPr id="55" name="Straight Connector 54"/>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cxnSp>
        <p:nvCxnSpPr>
          <p:cNvPr id="57" name="Straight Arrow Connector 56"/>
          <p:cNvCxnSpPr/>
          <p:nvPr/>
        </p:nvCxnSpPr>
        <p:spPr>
          <a:xfrm>
            <a:off x="4809746"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952553" y="2705100"/>
            <a:ext cx="7122437" cy="3022600"/>
            <a:chOff x="952553" y="2705100"/>
            <a:chExt cx="7122437" cy="3022600"/>
          </a:xfrm>
        </p:grpSpPr>
        <p:cxnSp>
          <p:nvCxnSpPr>
            <p:cNvPr id="40" name="Straight Connector 39"/>
            <p:cNvCxnSpPr/>
            <p:nvPr/>
          </p:nvCxnSpPr>
          <p:spPr>
            <a:xfrm>
              <a:off x="4632671" y="2705100"/>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952553" y="3143250"/>
              <a:ext cx="7122437" cy="2584450"/>
              <a:chOff x="952553" y="3143250"/>
              <a:chExt cx="7122437" cy="2584450"/>
            </a:xfrm>
          </p:grpSpPr>
          <p:cxnSp>
            <p:nvCxnSpPr>
              <p:cNvPr id="36" name="Straight Connector 35"/>
              <p:cNvCxnSpPr/>
              <p:nvPr/>
            </p:nvCxnSpPr>
            <p:spPr>
              <a:xfrm>
                <a:off x="955728"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52553" y="3149600"/>
                <a:ext cx="7122437"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435388" y="314325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809746" y="3189843"/>
                <a:ext cx="14826" cy="2531507"/>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795610" y="3192181"/>
                <a:ext cx="14826" cy="2529169"/>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endCxn id="7" idx="0"/>
              </p:cNvCxnSpPr>
              <p:nvPr/>
            </p:nvCxnSpPr>
            <p:spPr>
              <a:xfrm>
                <a:off x="8045337" y="3180834"/>
                <a:ext cx="14827" cy="2191266"/>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613371" y="3143250"/>
                <a:ext cx="0" cy="493713"/>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sp>
        <p:nvSpPr>
          <p:cNvPr id="33" name="Rectangle 32"/>
          <p:cNvSpPr/>
          <p:nvPr/>
        </p:nvSpPr>
        <p:spPr>
          <a:xfrm>
            <a:off x="76200" y="5219699"/>
            <a:ext cx="2229040" cy="1327405"/>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Originating domain</a:t>
            </a:r>
            <a:r>
              <a:rPr kumimoji="0" lang="en-US" sz="1800" b="1" i="0" u="none" strike="noStrike" kern="0" cap="none" spc="0" normalizeH="0" noProof="0" dirty="0" smtClean="0">
                <a:ln>
                  <a:noFill/>
                </a:ln>
                <a:solidFill>
                  <a:schemeClr val="bg1"/>
                </a:solidFill>
                <a:effectLst/>
                <a:uLnTx/>
                <a:uFillTx/>
                <a:latin typeface="Arial"/>
                <a:cs typeface="Arial"/>
              </a:rPr>
              <a:t> </a:t>
            </a:r>
          </a:p>
          <a:p>
            <a:pPr marR="0" lvl="0" algn="ctr" defTabSz="914400" eaLnBrk="1" fontAlgn="auto" latinLnBrk="0" hangingPunct="1">
              <a:lnSpc>
                <a:spcPct val="100000"/>
              </a:lnSpc>
              <a:spcBef>
                <a:spcPts val="0"/>
              </a:spcBef>
              <a:spcAft>
                <a:spcPts val="0"/>
              </a:spcAft>
              <a:buClrTx/>
              <a:buSzTx/>
              <a:tabLst/>
              <a:defRPr/>
            </a:pPr>
            <a:r>
              <a:rPr kumimoji="0" lang="en-US" sz="1800" i="0" u="none" strike="noStrike" kern="0" cap="none" spc="0" normalizeH="0" noProof="0" dirty="0" smtClean="0">
                <a:ln>
                  <a:noFill/>
                </a:ln>
                <a:solidFill>
                  <a:schemeClr val="bg1"/>
                </a:solidFill>
                <a:effectLst/>
                <a:uLnTx/>
                <a:uFillTx/>
                <a:latin typeface="Arial"/>
                <a:cs typeface="Arial"/>
              </a:rPr>
              <a:t>Patient characteristics</a:t>
            </a:r>
            <a:endParaRPr kumimoji="0" lang="en-US" sz="1800" i="0" u="none" strike="noStrike" kern="0" cap="none" spc="0" normalizeH="0" baseline="0" noProof="0" dirty="0">
              <a:ln>
                <a:noFill/>
              </a:ln>
              <a:solidFill>
                <a:schemeClr val="bg1"/>
              </a:solidFill>
              <a:effectLst/>
              <a:uLnTx/>
              <a:uFillTx/>
              <a:latin typeface="Arial"/>
              <a:cs typeface="Arial"/>
            </a:endParaRPr>
          </a:p>
        </p:txBody>
      </p:sp>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b="1" kern="0" dirty="0" smtClean="0">
              <a:solidFill>
                <a:schemeClr val="bg1"/>
              </a:solidFill>
              <a:latin typeface="Arial"/>
              <a:cs typeface="Arial"/>
            </a:endParaRPr>
          </a:p>
          <a:p>
            <a:pPr algn="ctr" defTabSz="914400"/>
            <a:r>
              <a:rPr lang="en-US" kern="0" dirty="0" smtClean="0">
                <a:solidFill>
                  <a:schemeClr val="bg1"/>
                </a:solidFill>
                <a:latin typeface="Arial"/>
                <a:cs typeface="Arial"/>
              </a:rPr>
              <a:t>Calm Down Methods</a:t>
            </a:r>
            <a:endParaRPr lang="en-US" kern="0" dirty="0">
              <a:solidFill>
                <a:schemeClr val="bg1"/>
              </a:solidFill>
              <a:latin typeface="Arial"/>
              <a:cs typeface="Arial"/>
            </a:endParaRPr>
          </a:p>
        </p:txBody>
      </p:sp>
    </p:spTree>
    <p:extLst>
      <p:ext uri="{BB962C8B-B14F-4D97-AF65-F5344CB8AC3E}">
        <p14:creationId xmlns:p14="http://schemas.microsoft.com/office/powerpoint/2010/main" val="175770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0" grpId="0" animBg="1"/>
      <p:bldP spid="49"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a:lnSpc>
                <a:spcPct val="110000"/>
              </a:lnSpc>
            </a:pPr>
            <a:r>
              <a:rPr lang="en-US" b="1" dirty="0"/>
              <a:t/>
            </a:r>
            <a:br>
              <a:rPr lang="en-US" b="1" dirty="0"/>
            </a:br>
            <a:r>
              <a:rPr lang="en-US" b="1" dirty="0" smtClean="0"/>
              <a:t/>
            </a:r>
            <a:br>
              <a:rPr lang="en-US" b="1" dirty="0" smtClean="0"/>
            </a:br>
            <a:r>
              <a:rPr lang="en-US" sz="3200" b="1" dirty="0" smtClean="0"/>
              <a:t>Staff </a:t>
            </a:r>
            <a:r>
              <a:rPr lang="en-US" sz="3200" b="1" dirty="0"/>
              <a:t>modifiers </a:t>
            </a:r>
            <a:br>
              <a:rPr lang="en-US" sz="3200" b="1" dirty="0"/>
            </a:br>
            <a:r>
              <a:rPr lang="en-US" b="1" dirty="0" smtClean="0"/>
              <a:t> </a:t>
            </a:r>
            <a:r>
              <a:rPr lang="en-US" b="1" dirty="0"/>
              <a:t/>
            </a:r>
            <a:br>
              <a:rPr lang="en-US" b="1" dirty="0"/>
            </a:br>
            <a:endParaRPr lang="en-US" b="1" dirty="0"/>
          </a:p>
        </p:txBody>
      </p:sp>
      <p:sp>
        <p:nvSpPr>
          <p:cNvPr id="3" name="Content Placeholder 2"/>
          <p:cNvSpPr>
            <a:spLocks noGrp="1"/>
          </p:cNvSpPr>
          <p:nvPr>
            <p:ph idx="1"/>
          </p:nvPr>
        </p:nvSpPr>
        <p:spPr/>
        <p:txBody>
          <a:bodyPr/>
          <a:lstStyle/>
          <a:p>
            <a:pPr lvl="1"/>
            <a:endParaRPr lang="en-US" sz="2800" b="1" dirty="0" smtClean="0"/>
          </a:p>
          <a:p>
            <a:pPr lvl="1"/>
            <a:r>
              <a:rPr lang="en-US" sz="2800" b="1" dirty="0" smtClean="0"/>
              <a:t>Definition</a:t>
            </a:r>
          </a:p>
          <a:p>
            <a:pPr lvl="1"/>
            <a:r>
              <a:rPr lang="en-US" sz="2800" dirty="0" smtClean="0"/>
              <a:t>Characteristics </a:t>
            </a:r>
            <a:r>
              <a:rPr lang="en-US" sz="2800" dirty="0"/>
              <a:t>of </a:t>
            </a:r>
            <a:r>
              <a:rPr lang="en-US" sz="2800" dirty="0" smtClean="0"/>
              <a:t>staff or </a:t>
            </a:r>
            <a:r>
              <a:rPr lang="en-US" sz="2800" dirty="0"/>
              <a:t>teams or </a:t>
            </a:r>
            <a:r>
              <a:rPr lang="en-US" sz="2800" dirty="0" smtClean="0"/>
              <a:t>the way staff </a:t>
            </a:r>
            <a:r>
              <a:rPr lang="en-US" sz="2800" dirty="0"/>
              <a:t>act in </a:t>
            </a:r>
            <a:r>
              <a:rPr lang="en-US" sz="2800" dirty="0" smtClean="0"/>
              <a:t>working with patients </a:t>
            </a:r>
            <a:r>
              <a:rPr lang="en-US" sz="2800" dirty="0"/>
              <a:t>or </a:t>
            </a:r>
            <a:r>
              <a:rPr lang="en-US" sz="2800" dirty="0" smtClean="0"/>
              <a:t>the environment</a:t>
            </a:r>
            <a:endParaRPr lang="en-US" sz="2800" dirty="0"/>
          </a:p>
          <a:p>
            <a:pPr lvl="1"/>
            <a:endParaRPr lang="en-US" sz="2800" b="1" dirty="0" smtClean="0"/>
          </a:p>
          <a:p>
            <a:pPr lvl="1"/>
            <a:r>
              <a:rPr lang="en-US" sz="2800" b="1" dirty="0" smtClean="0"/>
              <a:t>Potential </a:t>
            </a:r>
            <a:endParaRPr lang="en-US" sz="2800" dirty="0"/>
          </a:p>
          <a:p>
            <a:pPr lvl="1"/>
            <a:r>
              <a:rPr lang="en-US" sz="2800" dirty="0" smtClean="0"/>
              <a:t>The way staff </a:t>
            </a:r>
            <a:r>
              <a:rPr lang="en-US" sz="2800" dirty="0"/>
              <a:t>initiate or respond to interactions </a:t>
            </a:r>
            <a:r>
              <a:rPr lang="en-US" sz="2800" dirty="0" smtClean="0"/>
              <a:t>can influence </a:t>
            </a:r>
            <a:r>
              <a:rPr lang="en-US" sz="2800" dirty="0"/>
              <a:t>the frequency of conflict </a:t>
            </a:r>
            <a:r>
              <a:rPr lang="en-US" sz="2800" dirty="0" smtClean="0"/>
              <a:t>and containment </a:t>
            </a:r>
          </a:p>
          <a:p>
            <a:pPr marL="0" indent="0">
              <a:buNone/>
            </a:pPr>
            <a:endParaRPr lang="en-US" sz="2000" dirty="0" smtClean="0"/>
          </a:p>
          <a:p>
            <a:pPr marL="0" indent="0">
              <a:buNone/>
            </a:pPr>
            <a:endParaRPr lang="en-US" sz="2000" dirty="0" smtClean="0"/>
          </a:p>
          <a:p>
            <a:endParaRPr lang="en-US" sz="2000" dirty="0"/>
          </a:p>
        </p:txBody>
      </p:sp>
    </p:spTree>
    <p:extLst>
      <p:ext uri="{BB962C8B-B14F-4D97-AF65-F5344CB8AC3E}">
        <p14:creationId xmlns:p14="http://schemas.microsoft.com/office/powerpoint/2010/main" val="218102970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1407541"/>
            <a:ext cx="9144000" cy="5632073"/>
          </a:xfrm>
          <a:prstGeom prst="rect">
            <a:avLst/>
          </a:prstGeom>
        </p:spPr>
      </p:pic>
      <p:sp>
        <p:nvSpPr>
          <p:cNvPr id="18433" name="Content Placeholder 2"/>
          <p:cNvSpPr>
            <a:spLocks noGrp="1"/>
          </p:cNvSpPr>
          <p:nvPr>
            <p:ph idx="1"/>
          </p:nvPr>
        </p:nvSpPr>
        <p:spPr>
          <a:xfrm>
            <a:off x="539750" y="1619250"/>
            <a:ext cx="5807262" cy="4854575"/>
          </a:xfrm>
        </p:spPr>
        <p:txBody>
          <a:bodyPr lIns="68580" tIns="34290" rIns="68580" bIns="34290"/>
          <a:lstStyle/>
          <a:p>
            <a:pPr lvl="1" eaLnBrk="1" hangingPunct="1">
              <a:spcAft>
                <a:spcPts val="750"/>
              </a:spcAft>
              <a:defRPr/>
            </a:pPr>
            <a:r>
              <a:rPr lang="en-US" dirty="0">
                <a:ea typeface="MS PGothic" charset="0"/>
              </a:rPr>
              <a:t>PRN medication is an effective </a:t>
            </a:r>
            <a:r>
              <a:rPr lang="en-US" dirty="0" smtClean="0">
                <a:ea typeface="MS PGothic" charset="0"/>
              </a:rPr>
              <a:t>strategy for some people, some of the time, however calm </a:t>
            </a:r>
            <a:r>
              <a:rPr lang="en-US" dirty="0">
                <a:ea typeface="MS PGothic" charset="0"/>
              </a:rPr>
              <a:t>d</a:t>
            </a:r>
            <a:r>
              <a:rPr lang="en-US" dirty="0" smtClean="0">
                <a:ea typeface="MS PGothic" charset="0"/>
              </a:rPr>
              <a:t>own methods can:</a:t>
            </a:r>
          </a:p>
          <a:p>
            <a:pPr marL="457200" lvl="1" indent="-457200" eaLnBrk="1" hangingPunct="1">
              <a:spcAft>
                <a:spcPts val="750"/>
              </a:spcAft>
              <a:buFont typeface="Arial" panose="020B0604020202020204" pitchFamily="34" charset="0"/>
              <a:buChar char="•"/>
              <a:defRPr/>
            </a:pPr>
            <a:r>
              <a:rPr lang="en-US" dirty="0" smtClean="0">
                <a:ea typeface="MS PGothic" charset="0"/>
              </a:rPr>
              <a:t>Support people </a:t>
            </a:r>
            <a:r>
              <a:rPr lang="en-US" dirty="0">
                <a:ea typeface="MS PGothic" charset="0"/>
              </a:rPr>
              <a:t>to draw on their own strengths and coping </a:t>
            </a:r>
            <a:r>
              <a:rPr lang="en-US" dirty="0" smtClean="0">
                <a:ea typeface="MS PGothic" charset="0"/>
              </a:rPr>
              <a:t>mechanisms </a:t>
            </a:r>
          </a:p>
          <a:p>
            <a:pPr marL="457200" lvl="1" indent="-457200" eaLnBrk="1" hangingPunct="1">
              <a:spcAft>
                <a:spcPts val="750"/>
              </a:spcAft>
              <a:buFont typeface="Arial" panose="020B0604020202020204" pitchFamily="34" charset="0"/>
              <a:buChar char="•"/>
              <a:defRPr/>
            </a:pPr>
            <a:r>
              <a:rPr lang="en-US" dirty="0" smtClean="0">
                <a:ea typeface="MS PGothic" charset="0"/>
              </a:rPr>
              <a:t>Offer alternatives to medication, that can be sustained well past an admission</a:t>
            </a:r>
          </a:p>
          <a:p>
            <a:pPr marL="457200" lvl="1" indent="-457200" eaLnBrk="1" hangingPunct="1">
              <a:spcAft>
                <a:spcPts val="750"/>
              </a:spcAft>
              <a:buFont typeface="Arial" panose="020B0604020202020204" pitchFamily="34" charset="0"/>
              <a:buChar char="•"/>
              <a:defRPr/>
            </a:pPr>
            <a:r>
              <a:rPr lang="en-AU" dirty="0">
                <a:ea typeface="MS PGothic" charset="0"/>
              </a:rPr>
              <a:t>Build self-knowledge</a:t>
            </a:r>
          </a:p>
          <a:p>
            <a:pPr marL="457200" lvl="1" indent="-457200" eaLnBrk="1" hangingPunct="1">
              <a:spcAft>
                <a:spcPts val="750"/>
              </a:spcAft>
              <a:buFont typeface="Arial" panose="020B0604020202020204" pitchFamily="34" charset="0"/>
              <a:buChar char="•"/>
              <a:defRPr/>
            </a:pPr>
            <a:r>
              <a:rPr lang="en-AU" dirty="0" smtClean="0">
                <a:ea typeface="MS PGothic" charset="0"/>
              </a:rPr>
              <a:t>Facilitate learning of new strengths and skills </a:t>
            </a:r>
            <a:endParaRPr lang="en-US" dirty="0">
              <a:ea typeface="MS PGothic" charset="0"/>
            </a:endParaRPr>
          </a:p>
          <a:p>
            <a:pPr eaLnBrk="1" hangingPunct="1">
              <a:spcBef>
                <a:spcPct val="0"/>
              </a:spcBef>
              <a:spcAft>
                <a:spcPts val="750"/>
              </a:spcAft>
              <a:defRPr/>
            </a:pPr>
            <a:r>
              <a:rPr lang="en-US" sz="1650" dirty="0">
                <a:ea typeface="MS PGothic" charset="0"/>
              </a:rPr>
              <a:t> </a:t>
            </a:r>
          </a:p>
          <a:p>
            <a:pPr eaLnBrk="1" hangingPunct="1">
              <a:spcBef>
                <a:spcPct val="0"/>
              </a:spcBef>
              <a:spcAft>
                <a:spcPts val="750"/>
              </a:spcAft>
              <a:defRPr/>
            </a:pPr>
            <a:endParaRPr lang="en-US" sz="1650" dirty="0">
              <a:ea typeface="MS PGothic" charset="0"/>
            </a:endParaRPr>
          </a:p>
        </p:txBody>
      </p:sp>
      <p:sp>
        <p:nvSpPr>
          <p:cNvPr id="18435" name="TextBox 1"/>
          <p:cNvSpPr txBox="1">
            <a:spLocks noChangeArrowheads="1"/>
          </p:cNvSpPr>
          <p:nvPr/>
        </p:nvSpPr>
        <p:spPr bwMode="auto">
          <a:xfrm>
            <a:off x="3346450" y="482600"/>
            <a:ext cx="16049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altLang="en-US" sz="2800" b="1">
                <a:solidFill>
                  <a:srgbClr val="FFFFFF"/>
                </a:solidFill>
                <a:latin typeface="Arial" charset="0"/>
                <a:cs typeface="Arial" charset="0"/>
              </a:rPr>
              <a:t>Benefits</a:t>
            </a:r>
          </a:p>
        </p:txBody>
      </p:sp>
    </p:spTree>
    <p:extLst>
      <p:ext uri="{BB962C8B-B14F-4D97-AF65-F5344CB8AC3E}">
        <p14:creationId xmlns:p14="http://schemas.microsoft.com/office/powerpoint/2010/main" val="400183753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hangingPunct="1">
              <a:defRPr/>
            </a:pPr>
            <a:r>
              <a:rPr lang="en-AU" b="1" dirty="0" smtClean="0">
                <a:solidFill>
                  <a:schemeClr val="bg1"/>
                </a:solidFill>
                <a:ea typeface="ＭＳ Ｐゴシック" charset="0"/>
              </a:rPr>
              <a:t>Early signs of distress/agitation</a:t>
            </a:r>
            <a:endParaRPr lang="en-US" b="1" dirty="0">
              <a:solidFill>
                <a:schemeClr val="bg1"/>
              </a:solidFill>
              <a:ea typeface="ＭＳ Ｐゴシック" charset="0"/>
            </a:endParaRPr>
          </a:p>
        </p:txBody>
      </p:sp>
      <p:sp>
        <p:nvSpPr>
          <p:cNvPr id="3" name="Content Placeholder 2"/>
          <p:cNvSpPr>
            <a:spLocks noGrp="1"/>
          </p:cNvSpPr>
          <p:nvPr>
            <p:ph idx="1"/>
          </p:nvPr>
        </p:nvSpPr>
        <p:spPr>
          <a:xfrm>
            <a:off x="539750" y="1619250"/>
            <a:ext cx="6909921" cy="4854575"/>
          </a:xfrm>
        </p:spPr>
        <p:txBody>
          <a:bodyPr lIns="91440" tIns="45720" rIns="91440" bIns="45720"/>
          <a:lstStyle/>
          <a:p>
            <a:pPr lvl="1" eaLnBrk="1" hangingPunct="1">
              <a:spcAft>
                <a:spcPts val="1000"/>
              </a:spcAft>
              <a:defRPr/>
            </a:pPr>
            <a:r>
              <a:rPr lang="en-US" dirty="0" smtClean="0">
                <a:ea typeface="MS PGothic" charset="0"/>
              </a:rPr>
              <a:t>Notice potential </a:t>
            </a:r>
            <a:r>
              <a:rPr lang="en-US" dirty="0">
                <a:ea typeface="MS PGothic" charset="0"/>
              </a:rPr>
              <a:t>changes in:</a:t>
            </a:r>
          </a:p>
          <a:p>
            <a:pPr marL="712788" lvl="1" indent="-444500" eaLnBrk="1" hangingPunct="1">
              <a:spcAft>
                <a:spcPts val="1000"/>
              </a:spcAft>
              <a:buFont typeface="Arial" panose="020B0604020202020204" pitchFamily="34" charset="0"/>
              <a:buChar char="•"/>
              <a:defRPr/>
            </a:pPr>
            <a:r>
              <a:rPr lang="en-US" dirty="0">
                <a:ea typeface="MS PGothic" charset="0"/>
              </a:rPr>
              <a:t>facial expression</a:t>
            </a:r>
          </a:p>
          <a:p>
            <a:pPr marL="712788" lvl="1" indent="-444500" eaLnBrk="1" hangingPunct="1">
              <a:spcAft>
                <a:spcPts val="1000"/>
              </a:spcAft>
              <a:buFont typeface="Arial" panose="020B0604020202020204" pitchFamily="34" charset="0"/>
              <a:buChar char="•"/>
              <a:defRPr/>
            </a:pPr>
            <a:r>
              <a:rPr lang="en-US" dirty="0">
                <a:ea typeface="MS PGothic" charset="0"/>
              </a:rPr>
              <a:t>tone of voice</a:t>
            </a:r>
          </a:p>
          <a:p>
            <a:pPr marL="712788" lvl="1" indent="-444500" eaLnBrk="1" hangingPunct="1">
              <a:spcAft>
                <a:spcPts val="1000"/>
              </a:spcAft>
              <a:buFont typeface="Arial" panose="020B0604020202020204" pitchFamily="34" charset="0"/>
              <a:buChar char="•"/>
              <a:defRPr/>
            </a:pPr>
            <a:r>
              <a:rPr lang="en-US" dirty="0">
                <a:ea typeface="MS PGothic" charset="0"/>
              </a:rPr>
              <a:t>q</a:t>
            </a:r>
            <a:r>
              <a:rPr lang="en-US" dirty="0" smtClean="0">
                <a:ea typeface="MS PGothic" charset="0"/>
              </a:rPr>
              <a:t>uick </a:t>
            </a:r>
            <a:r>
              <a:rPr lang="en-US" dirty="0">
                <a:ea typeface="MS PGothic" charset="0"/>
              </a:rPr>
              <a:t>response to a normal reminder</a:t>
            </a:r>
          </a:p>
          <a:p>
            <a:pPr marL="712788" lvl="1" indent="-444500" eaLnBrk="1" hangingPunct="1">
              <a:spcAft>
                <a:spcPts val="1000"/>
              </a:spcAft>
              <a:buFont typeface="Arial" panose="020B0604020202020204" pitchFamily="34" charset="0"/>
              <a:buChar char="•"/>
              <a:defRPr/>
            </a:pPr>
            <a:r>
              <a:rPr lang="en-US" dirty="0">
                <a:ea typeface="MS PGothic" charset="0"/>
              </a:rPr>
              <a:t>restlessness</a:t>
            </a:r>
          </a:p>
          <a:p>
            <a:pPr marL="712788" lvl="1" indent="-444500" eaLnBrk="1" hangingPunct="1">
              <a:spcAft>
                <a:spcPts val="1000"/>
              </a:spcAft>
              <a:buFont typeface="Arial" panose="020B0604020202020204" pitchFamily="34" charset="0"/>
              <a:buChar char="•"/>
              <a:defRPr/>
            </a:pPr>
            <a:r>
              <a:rPr lang="en-US" dirty="0">
                <a:ea typeface="MS PGothic" charset="0"/>
              </a:rPr>
              <a:t>breathing patterns</a:t>
            </a:r>
          </a:p>
          <a:p>
            <a:pPr marL="712788" lvl="1" indent="-444500" eaLnBrk="1" hangingPunct="1">
              <a:spcAft>
                <a:spcPts val="1000"/>
              </a:spcAft>
              <a:buFont typeface="Arial" panose="020B0604020202020204" pitchFamily="34" charset="0"/>
              <a:buChar char="•"/>
              <a:defRPr/>
            </a:pPr>
            <a:r>
              <a:rPr lang="en-US" dirty="0">
                <a:ea typeface="MS PGothic" charset="0"/>
              </a:rPr>
              <a:t>body language</a:t>
            </a:r>
          </a:p>
          <a:p>
            <a:pPr marL="712788" lvl="1" indent="-444500" eaLnBrk="1" hangingPunct="1">
              <a:spcAft>
                <a:spcPts val="1000"/>
              </a:spcAft>
              <a:buFont typeface="Arial" panose="020B0604020202020204" pitchFamily="34" charset="0"/>
              <a:buChar char="•"/>
              <a:defRPr/>
            </a:pPr>
            <a:r>
              <a:rPr lang="en-US" dirty="0">
                <a:ea typeface="MS PGothic" charset="0"/>
              </a:rPr>
              <a:t>eye contact (or lack thereof) </a:t>
            </a:r>
          </a:p>
          <a:p>
            <a:pPr marL="712788" lvl="1" indent="-444500" eaLnBrk="1" hangingPunct="1">
              <a:spcAft>
                <a:spcPts val="1000"/>
              </a:spcAft>
              <a:buFont typeface="Arial" panose="020B0604020202020204" pitchFamily="34" charset="0"/>
              <a:buChar char="•"/>
              <a:defRPr/>
            </a:pPr>
            <a:r>
              <a:rPr lang="en-US" dirty="0">
                <a:ea typeface="MS PGothic" charset="0"/>
              </a:rPr>
              <a:t>movement around the ward</a:t>
            </a:r>
          </a:p>
          <a:p>
            <a:pPr eaLnBrk="1" hangingPunct="1">
              <a:spcBef>
                <a:spcPct val="0"/>
              </a:spcBef>
              <a:spcAft>
                <a:spcPts val="1000"/>
              </a:spcAft>
              <a:defRPr/>
            </a:pPr>
            <a:endParaRPr lang="en-US" dirty="0">
              <a:ea typeface="MS PGothic" charset="0"/>
            </a:endParaRPr>
          </a:p>
        </p:txBody>
      </p:sp>
    </p:spTree>
    <p:extLst>
      <p:ext uri="{BB962C8B-B14F-4D97-AF65-F5344CB8AC3E}">
        <p14:creationId xmlns:p14="http://schemas.microsoft.com/office/powerpoint/2010/main" val="3534988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304800" y="3569268"/>
            <a:ext cx="4959927" cy="1446077"/>
          </a:xfrm>
          <a:prstGeom prst="homePlate">
            <a:avLst>
              <a:gd name="adj" fmla="val 36290"/>
            </a:avLst>
          </a:prstGeom>
          <a:solidFill>
            <a:srgbClr val="D2EE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Pentagon 4"/>
          <p:cNvSpPr/>
          <p:nvPr/>
        </p:nvSpPr>
        <p:spPr>
          <a:xfrm>
            <a:off x="304800" y="1717965"/>
            <a:ext cx="4959927" cy="1498890"/>
          </a:xfrm>
          <a:prstGeom prst="homePlate">
            <a:avLst>
              <a:gd name="adj" fmla="val 36290"/>
            </a:avLst>
          </a:prstGeom>
          <a:solidFill>
            <a:srgbClr val="D2EE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pPr algn="ctr">
              <a:defRPr/>
            </a:pPr>
            <a:r>
              <a:rPr lang="en-AU" b="1" dirty="0" smtClean="0">
                <a:solidFill>
                  <a:srgbClr val="21A18D"/>
                </a:solidFill>
                <a:ea typeface="MS PGothic" pitchFamily="34" charset="-128"/>
              </a:rPr>
              <a:t>Task: Calm down methods handout</a:t>
            </a:r>
            <a:r>
              <a:rPr lang="en-AU" b="1" dirty="0" smtClean="0">
                <a:ea typeface="MS PGothic" pitchFamily="34" charset="-128"/>
              </a:rPr>
              <a:t> </a:t>
            </a:r>
            <a:endParaRPr lang="en-AU" b="1" dirty="0">
              <a:ea typeface="MS PGothic" pitchFamily="34" charset="-128"/>
            </a:endParaRPr>
          </a:p>
        </p:txBody>
      </p:sp>
      <p:sp>
        <p:nvSpPr>
          <p:cNvPr id="20483" name="Content Placeholder 2"/>
          <p:cNvSpPr>
            <a:spLocks noGrp="1"/>
          </p:cNvSpPr>
          <p:nvPr>
            <p:ph idx="1"/>
          </p:nvPr>
        </p:nvSpPr>
        <p:spPr>
          <a:xfrm>
            <a:off x="539750" y="1839913"/>
            <a:ext cx="4337050" cy="4237037"/>
          </a:xfrm>
        </p:spPr>
        <p:txBody>
          <a:bodyPr/>
          <a:lstStyle/>
          <a:p>
            <a:pPr>
              <a:spcAft>
                <a:spcPts val="0"/>
              </a:spcAft>
            </a:pPr>
            <a:r>
              <a:rPr lang="en-AU" altLang="en-US" sz="2400" b="0" dirty="0" smtClean="0"/>
              <a:t>Think about what might be helpful for different types of  ‘calm down’ needs.</a:t>
            </a:r>
          </a:p>
          <a:p>
            <a:pPr>
              <a:spcAft>
                <a:spcPts val="0"/>
              </a:spcAft>
            </a:pPr>
            <a:endParaRPr lang="en-AU" altLang="en-US" sz="2400" b="0" dirty="0" smtClean="0"/>
          </a:p>
          <a:p>
            <a:pPr>
              <a:spcAft>
                <a:spcPts val="0"/>
              </a:spcAft>
            </a:pPr>
            <a:r>
              <a:rPr lang="en-AU" altLang="en-US" sz="2400" b="0" dirty="0" smtClean="0"/>
              <a:t>Think about different types of resources and the functions they could serve.</a:t>
            </a:r>
          </a:p>
          <a:p>
            <a:pPr>
              <a:spcAft>
                <a:spcPts val="0"/>
              </a:spcAft>
            </a:pPr>
            <a:endParaRPr lang="en-AU" altLang="en-US" sz="2400" b="0" dirty="0" smtClean="0"/>
          </a:p>
          <a:p>
            <a:pPr algn="ctr"/>
            <a:r>
              <a:rPr lang="en-AU" altLang="en-US" sz="1800" i="1" dirty="0" smtClean="0">
                <a:solidFill>
                  <a:srgbClr val="51BD89"/>
                </a:solidFill>
              </a:rPr>
              <a:t>‘It </a:t>
            </a:r>
            <a:r>
              <a:rPr lang="en-AU" altLang="en-US" sz="1800" i="1" dirty="0">
                <a:solidFill>
                  <a:srgbClr val="51BD89"/>
                </a:solidFill>
              </a:rPr>
              <a:t>can be easy to say someone is agitated but harder to </a:t>
            </a:r>
            <a:r>
              <a:rPr lang="en-AU" altLang="en-US" sz="1800" i="1" dirty="0" smtClean="0">
                <a:solidFill>
                  <a:srgbClr val="51BD89"/>
                </a:solidFill>
              </a:rPr>
              <a:t>understand why’</a:t>
            </a:r>
            <a:endParaRPr lang="en-AU" altLang="en-US" sz="1800" i="1" dirty="0">
              <a:solidFill>
                <a:srgbClr val="51BD89"/>
              </a:solidFill>
            </a:endParaRPr>
          </a:p>
          <a:p>
            <a:endParaRPr lang="en-AU" altLang="en-US" b="0" dirty="0" smtClean="0"/>
          </a:p>
          <a:p>
            <a:endParaRPr lang="en-AU" altLang="en-US" b="0" dirty="0" smtClean="0"/>
          </a:p>
          <a:p>
            <a:endParaRPr lang="en-AU" altLang="en-US" dirty="0" smtClean="0"/>
          </a:p>
        </p:txBody>
      </p:sp>
      <p:sp>
        <p:nvSpPr>
          <p:cNvPr id="3" name="Rectangle 2"/>
          <p:cNvSpPr/>
          <p:nvPr/>
        </p:nvSpPr>
        <p:spPr>
          <a:xfrm>
            <a:off x="5522335" y="2005745"/>
            <a:ext cx="3372283" cy="923330"/>
          </a:xfrm>
          <a:prstGeom prst="rect">
            <a:avLst/>
          </a:prstGeom>
        </p:spPr>
        <p:txBody>
          <a:bodyPr wrap="square">
            <a:spAutoFit/>
          </a:bodyPr>
          <a:lstStyle/>
          <a:p>
            <a:pPr marL="360363" indent="-277813" defTabSz="263525">
              <a:spcBef>
                <a:spcPts val="0"/>
              </a:spcBef>
              <a:spcAft>
                <a:spcPts val="0"/>
              </a:spcAft>
              <a:buFont typeface="Arial" panose="020B0604020202020204" pitchFamily="34" charset="0"/>
              <a:buChar char="•"/>
            </a:pPr>
            <a:r>
              <a:rPr lang="en-AU" altLang="en-US" dirty="0">
                <a:latin typeface="+mj-lt"/>
              </a:rPr>
              <a:t>Difficult emotions</a:t>
            </a:r>
          </a:p>
          <a:p>
            <a:pPr marL="360363" indent="-277813" defTabSz="263525">
              <a:spcBef>
                <a:spcPts val="0"/>
              </a:spcBef>
              <a:spcAft>
                <a:spcPts val="0"/>
              </a:spcAft>
              <a:buFont typeface="Arial" panose="020B0604020202020204" pitchFamily="34" charset="0"/>
              <a:buChar char="•"/>
            </a:pPr>
            <a:r>
              <a:rPr lang="en-AU" altLang="en-US" dirty="0">
                <a:latin typeface="+mj-lt"/>
              </a:rPr>
              <a:t>Difficult thoughts and urges</a:t>
            </a:r>
          </a:p>
          <a:p>
            <a:pPr marL="360363" indent="-277813" defTabSz="263525">
              <a:spcBef>
                <a:spcPts val="0"/>
              </a:spcBef>
              <a:spcAft>
                <a:spcPts val="0"/>
              </a:spcAft>
              <a:buFont typeface="Arial" panose="020B0604020202020204" pitchFamily="34" charset="0"/>
              <a:buChar char="•"/>
            </a:pPr>
            <a:r>
              <a:rPr lang="en-AU" altLang="en-US" dirty="0">
                <a:latin typeface="+mj-lt"/>
              </a:rPr>
              <a:t>Difficult experiences</a:t>
            </a:r>
          </a:p>
        </p:txBody>
      </p:sp>
      <p:sp>
        <p:nvSpPr>
          <p:cNvPr id="4" name="Rectangle 3"/>
          <p:cNvSpPr/>
          <p:nvPr/>
        </p:nvSpPr>
        <p:spPr>
          <a:xfrm>
            <a:off x="5633171" y="3138144"/>
            <a:ext cx="3372283" cy="2308324"/>
          </a:xfrm>
          <a:prstGeom prst="rect">
            <a:avLst/>
          </a:prstGeom>
        </p:spPr>
        <p:txBody>
          <a:bodyPr wrap="square">
            <a:spAutoFit/>
          </a:bodyPr>
          <a:lstStyle/>
          <a:p>
            <a:pPr>
              <a:lnSpc>
                <a:spcPct val="100000"/>
              </a:lnSpc>
            </a:pPr>
            <a:r>
              <a:rPr lang="en-AU" altLang="en-US" dirty="0">
                <a:latin typeface="+mn-lt"/>
              </a:rPr>
              <a:t>Sensory &amp; grounding, comfort &amp; soothing, humour, distraction, mindfulness, inspirational, expressive &amp; venting, harm minimisation, problem solving &amp; reflection, movement &amp; activity, drawing on nature or creativity</a:t>
            </a:r>
          </a:p>
        </p:txBody>
      </p:sp>
    </p:spTree>
    <p:extLst>
      <p:ext uri="{BB962C8B-B14F-4D97-AF65-F5344CB8AC3E}">
        <p14:creationId xmlns:p14="http://schemas.microsoft.com/office/powerpoint/2010/main" val="257765178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title"/>
          </p:nvPr>
        </p:nvSpPr>
        <p:spPr>
          <a:xfrm>
            <a:off x="539750" y="436563"/>
            <a:ext cx="7199313" cy="868362"/>
          </a:xfrm>
        </p:spPr>
        <p:txBody>
          <a:bodyPr lIns="68580" tIns="34290" rIns="68580" bIns="34290" anchor="t"/>
          <a:lstStyle/>
          <a:p>
            <a:pPr algn="ctr" eaLnBrk="1" hangingPunct="1">
              <a:defRPr/>
            </a:pPr>
            <a:r>
              <a:rPr lang="en-US" altLang="en-US" b="1" dirty="0" smtClean="0">
                <a:ea typeface="MS PGothic" pitchFamily="34" charset="-128"/>
                <a:cs typeface="Arial" charset="0"/>
              </a:rPr>
              <a:t>Calm down methods in practice</a:t>
            </a:r>
          </a:p>
        </p:txBody>
      </p:sp>
      <p:sp>
        <p:nvSpPr>
          <p:cNvPr id="5" name="Content Placeholder 4"/>
          <p:cNvSpPr>
            <a:spLocks noGrp="1"/>
          </p:cNvSpPr>
          <p:nvPr>
            <p:ph idx="1"/>
          </p:nvPr>
        </p:nvSpPr>
        <p:spPr>
          <a:xfrm>
            <a:off x="523875" y="2750936"/>
            <a:ext cx="4233778" cy="3563471"/>
          </a:xfrm>
        </p:spPr>
        <p:txBody>
          <a:bodyPr/>
          <a:lstStyle/>
          <a:p>
            <a:pPr marL="342900" lvl="1" indent="-342900" eaLnBrk="1" hangingPunct="1">
              <a:spcAft>
                <a:spcPts val="0"/>
              </a:spcAft>
              <a:buFont typeface="Arial" panose="020B0604020202020204" pitchFamily="34" charset="0"/>
              <a:buChar char="•"/>
              <a:defRPr/>
            </a:pPr>
            <a:r>
              <a:rPr lang="en-US" dirty="0" smtClean="0">
                <a:ea typeface="ＭＳ Ｐゴシック" charset="0"/>
              </a:rPr>
              <a:t>Support people to explore the potential uses of calm down methods </a:t>
            </a:r>
          </a:p>
          <a:p>
            <a:pPr marL="342900" lvl="1" indent="-342900" eaLnBrk="1" hangingPunct="1">
              <a:spcAft>
                <a:spcPts val="0"/>
              </a:spcAft>
              <a:buFont typeface="Arial" panose="020B0604020202020204" pitchFamily="34" charset="0"/>
              <a:buChar char="•"/>
              <a:defRPr/>
            </a:pPr>
            <a:endParaRPr lang="en-US" sz="1400" dirty="0">
              <a:ea typeface="ＭＳ Ｐゴシック" charset="0"/>
            </a:endParaRPr>
          </a:p>
          <a:p>
            <a:pPr marL="342900" lvl="1" indent="-342900" eaLnBrk="1" hangingPunct="1">
              <a:spcAft>
                <a:spcPts val="0"/>
              </a:spcAft>
              <a:buFont typeface="Arial" panose="020B0604020202020204" pitchFamily="34" charset="0"/>
              <a:buChar char="•"/>
              <a:defRPr/>
            </a:pPr>
            <a:r>
              <a:rPr lang="en-US" dirty="0" smtClean="0">
                <a:ea typeface="ＭＳ Ｐゴシック" charset="0"/>
              </a:rPr>
              <a:t>Some of the calm down activities </a:t>
            </a:r>
            <a:r>
              <a:rPr lang="en-US" dirty="0">
                <a:ea typeface="ＭＳ Ｐゴシック" charset="0"/>
              </a:rPr>
              <a:t>can be done </a:t>
            </a:r>
            <a:r>
              <a:rPr lang="en-US" dirty="0" smtClean="0">
                <a:ea typeface="ＭＳ Ｐゴシック" charset="0"/>
              </a:rPr>
              <a:t>together</a:t>
            </a:r>
          </a:p>
          <a:p>
            <a:pPr marL="342900" lvl="1" indent="-342900" eaLnBrk="1" hangingPunct="1">
              <a:spcAft>
                <a:spcPts val="0"/>
              </a:spcAft>
              <a:buFont typeface="Arial" panose="020B0604020202020204" pitchFamily="34" charset="0"/>
              <a:buChar char="•"/>
              <a:defRPr/>
            </a:pPr>
            <a:endParaRPr lang="en-US" sz="1400" dirty="0">
              <a:ea typeface="ＭＳ Ｐゴシック" charset="0"/>
            </a:endParaRPr>
          </a:p>
          <a:p>
            <a:pPr marL="342900" lvl="1" indent="-342900" eaLnBrk="1" hangingPunct="1">
              <a:spcAft>
                <a:spcPts val="0"/>
              </a:spcAft>
              <a:buFont typeface="Arial" panose="020B0604020202020204" pitchFamily="34" charset="0"/>
              <a:buChar char="•"/>
              <a:defRPr/>
            </a:pPr>
            <a:r>
              <a:rPr lang="en-US" dirty="0">
                <a:ea typeface="ＭＳ Ｐゴシック" charset="0"/>
              </a:rPr>
              <a:t>Record calm down methods </a:t>
            </a:r>
            <a:r>
              <a:rPr lang="en-US" dirty="0" smtClean="0">
                <a:ea typeface="ＭＳ Ｐゴシック" charset="0"/>
              </a:rPr>
              <a:t>use </a:t>
            </a:r>
            <a:r>
              <a:rPr lang="en-US" dirty="0">
                <a:ea typeface="ＭＳ Ｐゴシック" charset="0"/>
              </a:rPr>
              <a:t>in a log </a:t>
            </a:r>
            <a:r>
              <a:rPr lang="en-US" dirty="0" smtClean="0">
                <a:ea typeface="ＭＳ Ｐゴシック" charset="0"/>
              </a:rPr>
              <a:t>book, and patient files</a:t>
            </a:r>
            <a:endParaRPr lang="en-US" dirty="0">
              <a:ea typeface="ＭＳ Ｐゴシック" charset="0"/>
            </a:endParaRPr>
          </a:p>
          <a:p>
            <a:pPr lvl="1" eaLnBrk="1" hangingPunct="1">
              <a:spcAft>
                <a:spcPts val="0"/>
              </a:spcAft>
              <a:defRPr/>
            </a:pPr>
            <a:endParaRPr lang="en-US" dirty="0">
              <a:ea typeface="ＭＳ Ｐゴシック" charset="0"/>
            </a:endParaRPr>
          </a:p>
          <a:p>
            <a:pPr lvl="1" eaLnBrk="1" hangingPunct="1">
              <a:spcAft>
                <a:spcPts val="0"/>
              </a:spcAft>
              <a:defRPr/>
            </a:pPr>
            <a:endParaRPr lang="en-US" sz="2800" dirty="0">
              <a:ea typeface="ＭＳ Ｐゴシック"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34796">
            <a:off x="4794772" y="3238693"/>
            <a:ext cx="4007223" cy="2757630"/>
          </a:xfrm>
          <a:prstGeom prst="rect">
            <a:avLst/>
          </a:prstGeom>
        </p:spPr>
      </p:pic>
      <p:sp>
        <p:nvSpPr>
          <p:cNvPr id="6" name="Content Placeholder 4"/>
          <p:cNvSpPr txBox="1">
            <a:spLocks/>
          </p:cNvSpPr>
          <p:nvPr/>
        </p:nvSpPr>
        <p:spPr bwMode="auto">
          <a:xfrm>
            <a:off x="523874" y="1514366"/>
            <a:ext cx="8467558" cy="177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ＭＳ Ｐゴシック"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ＭＳ Ｐゴシック" pitchFamily="34" charset="-128"/>
                <a:cs typeface="+mn-cs"/>
              </a:defRPr>
            </a:lvl2pPr>
            <a:lvl3pPr marL="252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3pPr>
            <a:lvl4pPr marL="504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4pPr>
            <a:lvl5pPr marL="755650"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eaLnBrk="1" hangingPunct="1">
              <a:spcAft>
                <a:spcPts val="0"/>
              </a:spcAft>
              <a:buFont typeface="Arial" panose="020B0604020202020204" pitchFamily="34" charset="0"/>
              <a:buChar char="•"/>
              <a:defRPr/>
            </a:pPr>
            <a:r>
              <a:rPr lang="en-US" dirty="0" smtClean="0">
                <a:ea typeface="ＭＳ Ｐゴシック" charset="0"/>
              </a:rPr>
              <a:t>Assemble a box of ‘calm down resources’ for your unit</a:t>
            </a:r>
          </a:p>
          <a:p>
            <a:pPr marL="342900" lvl="1" indent="-342900" eaLnBrk="1" hangingPunct="1">
              <a:spcAft>
                <a:spcPts val="0"/>
              </a:spcAft>
              <a:buFont typeface="Arial" panose="020B0604020202020204" pitchFamily="34" charset="0"/>
              <a:buChar char="•"/>
              <a:defRPr/>
            </a:pPr>
            <a:endParaRPr lang="en-US" sz="1400" dirty="0" smtClean="0">
              <a:ea typeface="ＭＳ Ｐゴシック" charset="0"/>
            </a:endParaRPr>
          </a:p>
          <a:p>
            <a:pPr marL="342900" lvl="1" indent="-342900" eaLnBrk="1" hangingPunct="1">
              <a:spcAft>
                <a:spcPts val="0"/>
              </a:spcAft>
              <a:buFont typeface="Arial" panose="020B0604020202020204" pitchFamily="34" charset="0"/>
              <a:buChar char="•"/>
              <a:defRPr/>
            </a:pPr>
            <a:r>
              <a:rPr lang="en-US" dirty="0" smtClean="0">
                <a:ea typeface="ＭＳ Ｐゴシック" charset="0"/>
              </a:rPr>
              <a:t>Offer/explore calm down methods before considering PRN</a:t>
            </a:r>
            <a:endParaRPr lang="en-US" sz="2800" dirty="0">
              <a:ea typeface="ＭＳ Ｐゴシック" charset="0"/>
            </a:endParaRPr>
          </a:p>
        </p:txBody>
      </p:sp>
    </p:spTree>
    <p:extLst>
      <p:ext uri="{BB962C8B-B14F-4D97-AF65-F5344CB8AC3E}">
        <p14:creationId xmlns:p14="http://schemas.microsoft.com/office/powerpoint/2010/main" val="184292607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55613"/>
            <a:ext cx="7199313" cy="790575"/>
          </a:xfrm>
        </p:spPr>
        <p:txBody>
          <a:bodyPr lIns="68580" tIns="34290" rIns="68580" bIns="34290" anchor="t">
            <a:normAutofit fontScale="90000"/>
          </a:bodyPr>
          <a:lstStyle/>
          <a:p>
            <a:pPr algn="ctr" eaLnBrk="1" hangingPunct="1">
              <a:defRPr/>
            </a:pPr>
            <a:r>
              <a:rPr lang="en-US" altLang="en-US" sz="3100" b="1" dirty="0">
                <a:ea typeface="ＭＳ Ｐゴシック" charset="0"/>
              </a:rPr>
              <a:t>Role of the </a:t>
            </a:r>
            <a:r>
              <a:rPr lang="en-US" altLang="en-US" sz="3100" b="1" dirty="0" smtClean="0">
                <a:ea typeface="ＭＳ Ｐゴシック" charset="0"/>
              </a:rPr>
              <a:t>intervention lead </a:t>
            </a:r>
            <a:r>
              <a:rPr lang="en-US" altLang="en-US" sz="2175" b="1" dirty="0" smtClean="0">
                <a:ea typeface="ＭＳ Ｐゴシック" charset="0"/>
              </a:rPr>
              <a:t/>
            </a:r>
            <a:br>
              <a:rPr lang="en-US" altLang="en-US" sz="2175" b="1" dirty="0" smtClean="0">
                <a:ea typeface="ＭＳ Ｐゴシック" charset="0"/>
              </a:rPr>
            </a:br>
            <a:endParaRPr lang="en-US" altLang="en-US" sz="2175" b="1" dirty="0">
              <a:ea typeface="ＭＳ Ｐゴシック" charset="0"/>
            </a:endParaRPr>
          </a:p>
        </p:txBody>
      </p:sp>
      <p:sp>
        <p:nvSpPr>
          <p:cNvPr id="22531" name="Content Placeholder 2"/>
          <p:cNvSpPr>
            <a:spLocks noGrp="1"/>
          </p:cNvSpPr>
          <p:nvPr>
            <p:ph idx="1"/>
          </p:nvPr>
        </p:nvSpPr>
        <p:spPr>
          <a:xfrm>
            <a:off x="539750" y="1619250"/>
            <a:ext cx="8243888" cy="4854575"/>
          </a:xfrm>
        </p:spPr>
        <p:txBody>
          <a:bodyPr lIns="68580" tIns="34290" rIns="68580" bIns="34290"/>
          <a:lstStyle/>
          <a:p>
            <a:pPr marL="342900" lvl="1" indent="-342900" eaLnBrk="1" hangingPunct="1">
              <a:spcAft>
                <a:spcPts val="750"/>
              </a:spcAft>
              <a:buFont typeface="Arial" charset="0"/>
              <a:buChar char="•"/>
            </a:pPr>
            <a:r>
              <a:rPr lang="en-US" altLang="en-US" sz="2000" dirty="0" smtClean="0"/>
              <a:t>Suggest when calm down methods are appropriate</a:t>
            </a:r>
          </a:p>
          <a:p>
            <a:pPr marL="342900" lvl="1" indent="-342900" eaLnBrk="1" hangingPunct="1">
              <a:spcAft>
                <a:spcPts val="750"/>
              </a:spcAft>
              <a:buFont typeface="Arial" charset="0"/>
              <a:buChar char="•"/>
            </a:pPr>
            <a:r>
              <a:rPr lang="en-US" altLang="en-US" sz="2000" dirty="0" smtClean="0"/>
              <a:t>Ask if/how calm down was used when people mention agitation or PRN at handover</a:t>
            </a:r>
          </a:p>
          <a:p>
            <a:pPr marL="342900" lvl="1" indent="-342900" eaLnBrk="1" hangingPunct="1">
              <a:spcAft>
                <a:spcPts val="750"/>
              </a:spcAft>
              <a:buFont typeface="Arial" charset="0"/>
              <a:buChar char="•"/>
            </a:pPr>
            <a:r>
              <a:rPr lang="en-US" altLang="en-US" sz="2000" dirty="0" smtClean="0"/>
              <a:t>Ask if/how calm down was used if there was a restrictive intervention</a:t>
            </a:r>
          </a:p>
          <a:p>
            <a:pPr marL="342900" lvl="1" indent="-342900" eaLnBrk="1" hangingPunct="1">
              <a:spcAft>
                <a:spcPts val="750"/>
              </a:spcAft>
              <a:buFont typeface="Arial" charset="0"/>
              <a:buChar char="•"/>
            </a:pPr>
            <a:r>
              <a:rPr lang="en-US" altLang="en-US" sz="2000" dirty="0" smtClean="0"/>
              <a:t>Ensure resources are easily available to patients when needed</a:t>
            </a:r>
          </a:p>
          <a:p>
            <a:pPr marL="342900" lvl="1" indent="-342900" eaLnBrk="1" hangingPunct="1">
              <a:spcAft>
                <a:spcPts val="750"/>
              </a:spcAft>
              <a:buFont typeface="Arial" charset="0"/>
              <a:buChar char="•"/>
            </a:pPr>
            <a:r>
              <a:rPr lang="en-US" altLang="en-US" sz="2000" dirty="0" smtClean="0"/>
              <a:t>Check resources regularly to ensure items are returned, clean and in good working order (develop an infection control plan)</a:t>
            </a:r>
          </a:p>
          <a:p>
            <a:pPr marL="342900" lvl="1" indent="-342900" eaLnBrk="1" hangingPunct="1">
              <a:spcAft>
                <a:spcPts val="750"/>
              </a:spcAft>
              <a:buFont typeface="Arial" charset="0"/>
              <a:buChar char="•"/>
            </a:pPr>
            <a:r>
              <a:rPr lang="en-US" altLang="en-US" sz="2000" dirty="0" smtClean="0"/>
              <a:t>Replace missing, depleted or broken items </a:t>
            </a:r>
          </a:p>
          <a:p>
            <a:pPr lvl="1" eaLnBrk="1" hangingPunct="1">
              <a:spcAft>
                <a:spcPts val="750"/>
              </a:spcAft>
            </a:pPr>
            <a:r>
              <a:rPr lang="en-US" altLang="en-US" sz="2000" b="1" dirty="0" smtClean="0"/>
              <a:t>Expanding Calm Down Methods…</a:t>
            </a:r>
          </a:p>
          <a:p>
            <a:pPr marL="342900" lvl="1" indent="-342900" eaLnBrk="1" hangingPunct="1">
              <a:spcAft>
                <a:spcPts val="750"/>
              </a:spcAft>
              <a:buFont typeface="Arial" charset="0"/>
              <a:buChar char="•"/>
            </a:pPr>
            <a:r>
              <a:rPr lang="en-US" altLang="en-US" sz="2000" dirty="0" smtClean="0"/>
              <a:t>Look at increasing the number and type of resources over time</a:t>
            </a:r>
          </a:p>
          <a:p>
            <a:pPr marL="342900" lvl="1" indent="-342900" eaLnBrk="1" hangingPunct="1">
              <a:spcAft>
                <a:spcPts val="750"/>
              </a:spcAft>
              <a:buFont typeface="Arial" charset="0"/>
              <a:buChar char="•"/>
            </a:pPr>
            <a:r>
              <a:rPr lang="en-US" altLang="en-US" sz="2000" dirty="0" smtClean="0"/>
              <a:t>Make calm down resources available in more spaces</a:t>
            </a:r>
          </a:p>
          <a:p>
            <a:pPr marL="342900" lvl="1" indent="-342900" eaLnBrk="1" hangingPunct="1">
              <a:spcAft>
                <a:spcPts val="750"/>
              </a:spcAft>
              <a:buFont typeface="Arial" charset="0"/>
              <a:buChar char="•"/>
            </a:pPr>
            <a:r>
              <a:rPr lang="en-US" altLang="en-US" sz="2000" dirty="0" smtClean="0"/>
              <a:t>Think about how patients can take resources home after discharge</a:t>
            </a:r>
          </a:p>
          <a:p>
            <a:pPr marL="342900" lvl="1" indent="-342900" eaLnBrk="1" hangingPunct="1">
              <a:spcAft>
                <a:spcPts val="750"/>
              </a:spcAft>
              <a:buFont typeface="Arial" charset="0"/>
              <a:buChar char="•"/>
            </a:pPr>
            <a:endParaRPr lang="en-US" altLang="en-US" sz="2000" dirty="0" smtClean="0"/>
          </a:p>
          <a:p>
            <a:pPr eaLnBrk="1" hangingPunct="1"/>
            <a:endParaRPr lang="en-US" altLang="en-US" dirty="0" smtClean="0"/>
          </a:p>
        </p:txBody>
      </p:sp>
      <p:sp>
        <p:nvSpPr>
          <p:cNvPr id="22532" name="TextBox 2"/>
          <p:cNvSpPr txBox="1">
            <a:spLocks noChangeArrowheads="1"/>
          </p:cNvSpPr>
          <p:nvPr/>
        </p:nvSpPr>
        <p:spPr bwMode="auto">
          <a:xfrm>
            <a:off x="1695450" y="1246188"/>
            <a:ext cx="1841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1" hangingPunct="1">
              <a:defRPr/>
            </a:pPr>
            <a:endParaRPr lang="en-US" altLang="en-US" sz="1350">
              <a:solidFill>
                <a:prstClr val="black"/>
              </a:solidFill>
            </a:endParaRPr>
          </a:p>
        </p:txBody>
      </p:sp>
    </p:spTree>
    <p:extLst>
      <p:ext uri="{BB962C8B-B14F-4D97-AF65-F5344CB8AC3E}">
        <p14:creationId xmlns:p14="http://schemas.microsoft.com/office/powerpoint/2010/main" val="245652354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39750" y="436563"/>
            <a:ext cx="7199313" cy="790575"/>
          </a:xfrm>
        </p:spPr>
        <p:txBody>
          <a:bodyPr lIns="68580" tIns="34290" rIns="68580" bIns="34290" anchor="t"/>
          <a:lstStyle/>
          <a:p>
            <a:pPr algn="ctr" eaLnBrk="1" hangingPunct="1">
              <a:defRPr/>
            </a:pPr>
            <a:r>
              <a:rPr lang="en-GB" altLang="en-US" b="1" smtClean="0">
                <a:ea typeface="MS PGothic" pitchFamily="34" charset="-128"/>
                <a:cs typeface="Arial" charset="0"/>
              </a:rPr>
              <a:t>Calm down methods fidelity</a:t>
            </a:r>
          </a:p>
        </p:txBody>
      </p:sp>
      <p:sp>
        <p:nvSpPr>
          <p:cNvPr id="3" name="Content Placeholder 2"/>
          <p:cNvSpPr>
            <a:spLocks noGrp="1"/>
          </p:cNvSpPr>
          <p:nvPr>
            <p:ph idx="1"/>
          </p:nvPr>
        </p:nvSpPr>
        <p:spPr>
          <a:xfrm>
            <a:off x="4375150" y="4291666"/>
            <a:ext cx="4356100" cy="2235200"/>
          </a:xfrm>
        </p:spPr>
        <p:txBody>
          <a:bodyPr lIns="68580" tIns="34290" rIns="68580" bIns="34290">
            <a:normAutofit/>
          </a:bodyPr>
          <a:lstStyle/>
          <a:p>
            <a:pPr lvl="1" eaLnBrk="1" hangingPunct="1">
              <a:defRPr/>
            </a:pPr>
            <a:endParaRPr lang="en-GB" altLang="en-US" sz="1500" dirty="0">
              <a:ea typeface="ＭＳ Ｐゴシック" charset="0"/>
            </a:endParaRPr>
          </a:p>
          <a:p>
            <a:pPr marL="270271" lvl="1" indent="-285750" eaLnBrk="1" hangingPunct="1">
              <a:spcAft>
                <a:spcPts val="750"/>
              </a:spcAft>
              <a:buFont typeface="Arial" panose="020B0604020202020204" pitchFamily="34" charset="0"/>
              <a:buChar char="•"/>
              <a:defRPr/>
            </a:pPr>
            <a:r>
              <a:rPr lang="en-GB" altLang="en-US" sz="1800" dirty="0">
                <a:ea typeface="ＭＳ Ｐゴシック" charset="0"/>
              </a:rPr>
              <a:t>A  box of things that gathers dust in the office or gets dragged to a </a:t>
            </a:r>
            <a:r>
              <a:rPr lang="en-GB" altLang="en-US" sz="1800" dirty="0" smtClean="0">
                <a:ea typeface="ＭＳ Ｐゴシック" charset="0"/>
              </a:rPr>
              <a:t>group</a:t>
            </a:r>
            <a:endParaRPr lang="en-GB" altLang="en-US" sz="1800" dirty="0">
              <a:ea typeface="ＭＳ Ｐゴシック" charset="0"/>
            </a:endParaRPr>
          </a:p>
          <a:p>
            <a:pPr marL="266700" lvl="1" indent="-285750" eaLnBrk="1" hangingPunct="1">
              <a:spcAft>
                <a:spcPts val="750"/>
              </a:spcAft>
              <a:buFont typeface="Arial" panose="020B0604020202020204" pitchFamily="34" charset="0"/>
              <a:buChar char="•"/>
              <a:defRPr/>
            </a:pPr>
            <a:r>
              <a:rPr lang="en-GB" altLang="en-US" sz="1800" dirty="0">
                <a:ea typeface="ＭＳ Ｐゴシック" charset="0"/>
              </a:rPr>
              <a:t>A store of equipment for diversional or recreational activities for patients to do on request</a:t>
            </a:r>
          </a:p>
        </p:txBody>
      </p:sp>
      <p:sp>
        <p:nvSpPr>
          <p:cNvPr id="5" name="Rectangle 4"/>
          <p:cNvSpPr>
            <a:spLocks noChangeArrowheads="1"/>
          </p:cNvSpPr>
          <p:nvPr/>
        </p:nvSpPr>
        <p:spPr bwMode="auto">
          <a:xfrm>
            <a:off x="1014413" y="2174875"/>
            <a:ext cx="2090737" cy="1438275"/>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Calm down methods </a:t>
            </a:r>
          </a:p>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IS</a:t>
            </a:r>
          </a:p>
        </p:txBody>
      </p:sp>
      <p:sp>
        <p:nvSpPr>
          <p:cNvPr id="23557" name="TextBox 5"/>
          <p:cNvSpPr txBox="1">
            <a:spLocks noChangeArrowheads="1"/>
          </p:cNvSpPr>
          <p:nvPr/>
        </p:nvSpPr>
        <p:spPr bwMode="auto">
          <a:xfrm>
            <a:off x="3419475" y="2692400"/>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3000">
                <a:solidFill>
                  <a:srgbClr val="000000"/>
                </a:solidFill>
              </a:rPr>
              <a:t>=</a:t>
            </a:r>
          </a:p>
        </p:txBody>
      </p:sp>
      <p:sp>
        <p:nvSpPr>
          <p:cNvPr id="7" name="Rectangle 6"/>
          <p:cNvSpPr>
            <a:spLocks noChangeArrowheads="1"/>
          </p:cNvSpPr>
          <p:nvPr/>
        </p:nvSpPr>
        <p:spPr bwMode="auto">
          <a:xfrm>
            <a:off x="1014413" y="4443413"/>
            <a:ext cx="2119312" cy="1393825"/>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Calm down methods  </a:t>
            </a:r>
          </a:p>
          <a:p>
            <a:pPr algn="ctr" defTabSz="342900" eaLnBrk="1" fontAlgn="auto" hangingPunct="1">
              <a:spcBef>
                <a:spcPts val="0"/>
              </a:spcBef>
              <a:spcAft>
                <a:spcPts val="0"/>
              </a:spcAft>
              <a:defRPr/>
            </a:pPr>
            <a:r>
              <a:rPr lang="en-US" sz="2800" b="1" dirty="0">
                <a:solidFill>
                  <a:srgbClr val="FF0000"/>
                </a:solidFill>
                <a:latin typeface="Calibri"/>
                <a:ea typeface="MS PGothic" pitchFamily="34" charset="-128"/>
              </a:rPr>
              <a:t>IS NOT </a:t>
            </a:r>
          </a:p>
        </p:txBody>
      </p:sp>
      <p:sp>
        <p:nvSpPr>
          <p:cNvPr id="23559" name="TextBox 8"/>
          <p:cNvSpPr txBox="1">
            <a:spLocks noChangeArrowheads="1"/>
          </p:cNvSpPr>
          <p:nvPr/>
        </p:nvSpPr>
        <p:spPr bwMode="auto">
          <a:xfrm>
            <a:off x="3419475" y="4697413"/>
            <a:ext cx="541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3000">
                <a:solidFill>
                  <a:srgbClr val="000000"/>
                </a:solidFill>
              </a:rPr>
              <a:t>≠</a:t>
            </a:r>
          </a:p>
        </p:txBody>
      </p:sp>
      <p:sp>
        <p:nvSpPr>
          <p:cNvPr id="23560" name="Rectangle 1"/>
          <p:cNvSpPr>
            <a:spLocks noChangeArrowheads="1"/>
          </p:cNvSpPr>
          <p:nvPr/>
        </p:nvSpPr>
        <p:spPr bwMode="auto">
          <a:xfrm>
            <a:off x="3960812" y="1659980"/>
            <a:ext cx="5183188" cy="263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342900">
              <a:defRPr>
                <a:solidFill>
                  <a:schemeClr val="tx1"/>
                </a:solidFill>
                <a:latin typeface="Calibri" pitchFamily="34" charset="0"/>
                <a:ea typeface="ＭＳ Ｐゴシック" pitchFamily="34" charset="-128"/>
              </a:defRPr>
            </a:lvl1pPr>
            <a:lvl2pPr marL="6286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1" defTabSz="457200" eaLnBrk="1" hangingPunct="1">
              <a:lnSpc>
                <a:spcPct val="110000"/>
              </a:lnSpc>
              <a:spcAft>
                <a:spcPts val="750"/>
              </a:spcAft>
              <a:buFont typeface="Arial" panose="020B0604020202020204" pitchFamily="34" charset="0"/>
              <a:buChar char="•"/>
              <a:defRPr/>
            </a:pPr>
            <a:r>
              <a:rPr lang="en-GB" altLang="en-US" dirty="0">
                <a:latin typeface="+mn-lt"/>
                <a:ea typeface="ＭＳ Ｐゴシック" charset="0"/>
              </a:rPr>
              <a:t>A practical set of equipment and patient resource for self–help when in distress</a:t>
            </a:r>
          </a:p>
          <a:p>
            <a:pPr lvl="1" defTabSz="457200" eaLnBrk="1" hangingPunct="1">
              <a:lnSpc>
                <a:spcPct val="110000"/>
              </a:lnSpc>
              <a:spcAft>
                <a:spcPts val="750"/>
              </a:spcAft>
              <a:buFont typeface="Arial" panose="020B0604020202020204" pitchFamily="34" charset="0"/>
              <a:buChar char="•"/>
              <a:defRPr/>
            </a:pPr>
            <a:r>
              <a:rPr lang="en-GB" altLang="en-US" dirty="0">
                <a:latin typeface="+mn-lt"/>
                <a:ea typeface="ＭＳ Ｐゴシック" charset="0"/>
              </a:rPr>
              <a:t>A store of equipment that can be used to help people who may be feeling </a:t>
            </a:r>
            <a:r>
              <a:rPr lang="en-GB" altLang="en-US" dirty="0" smtClean="0">
                <a:latin typeface="+mn-lt"/>
                <a:ea typeface="ＭＳ Ｐゴシック" charset="0"/>
              </a:rPr>
              <a:t>agitated/restless, anxious/frightened,  angry/irritable, ashamed or depressed/despairing to </a:t>
            </a:r>
            <a:r>
              <a:rPr lang="en-GB" altLang="en-US" dirty="0">
                <a:latin typeface="+mn-lt"/>
                <a:ea typeface="ＭＳ Ｐゴシック" charset="0"/>
              </a:rPr>
              <a:t>reach a relaxed state of mind</a:t>
            </a:r>
          </a:p>
        </p:txBody>
      </p:sp>
    </p:spTree>
    <p:extLst>
      <p:ext uri="{BB962C8B-B14F-4D97-AF65-F5344CB8AC3E}">
        <p14:creationId xmlns:p14="http://schemas.microsoft.com/office/powerpoint/2010/main" val="4255645215"/>
      </p:ext>
    </p:extLst>
  </p:cSld>
  <p:clrMapOvr>
    <a:masterClrMapping/>
  </p:clrMapOvr>
  <p:transition spd="slow">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2044700" y="569913"/>
            <a:ext cx="46974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342900" eaLnBrk="1" hangingPunct="1">
              <a:defRPr/>
            </a:pPr>
            <a:r>
              <a:rPr lang="en-AU" altLang="en-US" sz="4800" b="1" dirty="0">
                <a:solidFill>
                  <a:prstClr val="white"/>
                </a:solidFill>
                <a:latin typeface="Arial" panose="020B0604020202020204" pitchFamily="34" charset="0"/>
              </a:rPr>
              <a:t>Talk </a:t>
            </a:r>
            <a:r>
              <a:rPr lang="en-AU" altLang="en-US" sz="4800" b="1" dirty="0" smtClean="0">
                <a:solidFill>
                  <a:prstClr val="white"/>
                </a:solidFill>
                <a:latin typeface="Arial" panose="020B0604020202020204" pitchFamily="34" charset="0"/>
              </a:rPr>
              <a:t>down</a:t>
            </a:r>
            <a:r>
              <a:rPr lang="en-AU" altLang="en-US" sz="1350" dirty="0">
                <a:solidFill>
                  <a:srgbClr val="21A18D"/>
                </a:solidFill>
                <a:latin typeface="Arial" panose="020B0604020202020204" pitchFamily="34" charset="0"/>
              </a:rPr>
              <a:t/>
            </a:r>
            <a:br>
              <a:rPr lang="en-AU" altLang="en-US" sz="1350" dirty="0">
                <a:solidFill>
                  <a:srgbClr val="21A18D"/>
                </a:solidFill>
                <a:latin typeface="Arial" panose="020B0604020202020204" pitchFamily="34" charset="0"/>
              </a:rPr>
            </a:br>
            <a:endParaRPr lang="en-US" altLang="en-US" sz="1350" dirty="0">
              <a:solidFill>
                <a:srgbClr val="21A18D"/>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06622">
            <a:off x="893473" y="1921372"/>
            <a:ext cx="4597020" cy="4478880"/>
          </a:xfrm>
          <a:prstGeom prst="rect">
            <a:avLst/>
          </a:prstGeom>
        </p:spPr>
      </p:pic>
    </p:spTree>
    <p:extLst>
      <p:ext uri="{BB962C8B-B14F-4D97-AF65-F5344CB8AC3E}">
        <p14:creationId xmlns:p14="http://schemas.microsoft.com/office/powerpoint/2010/main" val="330795749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57200"/>
            <a:ext cx="7199313" cy="669925"/>
          </a:xfrm>
        </p:spPr>
        <p:txBody>
          <a:bodyPr lIns="68580" tIns="34290" rIns="68580" bIns="34290" anchor="t">
            <a:normAutofit fontScale="90000"/>
          </a:bodyPr>
          <a:lstStyle/>
          <a:p>
            <a:pPr algn="ctr" eaLnBrk="1" hangingPunct="1">
              <a:defRPr/>
            </a:pPr>
            <a:r>
              <a:rPr lang="en-US" altLang="en-US" sz="3100" b="1" dirty="0">
                <a:ea typeface="ＭＳ Ｐゴシック" charset="0"/>
              </a:rPr>
              <a:t>Background </a:t>
            </a:r>
            <a:r>
              <a:rPr lang="en-US" altLang="en-US" sz="2175" dirty="0">
                <a:ea typeface="ＭＳ Ｐゴシック" charset="0"/>
              </a:rPr>
              <a:t/>
            </a:r>
            <a:br>
              <a:rPr lang="en-US" altLang="en-US" sz="2175" dirty="0">
                <a:ea typeface="ＭＳ Ｐゴシック" charset="0"/>
              </a:rPr>
            </a:br>
            <a:endParaRPr lang="en-US" altLang="en-US" sz="2175" dirty="0">
              <a:ea typeface="ＭＳ Ｐゴシック" charset="0"/>
            </a:endParaRPr>
          </a:p>
        </p:txBody>
      </p:sp>
      <p:sp>
        <p:nvSpPr>
          <p:cNvPr id="44035" name="Content Placeholder 2"/>
          <p:cNvSpPr>
            <a:spLocks noGrp="1"/>
          </p:cNvSpPr>
          <p:nvPr>
            <p:ph idx="1"/>
          </p:nvPr>
        </p:nvSpPr>
        <p:spPr>
          <a:xfrm>
            <a:off x="364939" y="1744663"/>
            <a:ext cx="4986990" cy="5113337"/>
          </a:xfrm>
        </p:spPr>
        <p:txBody>
          <a:bodyPr lIns="68580" tIns="34290" rIns="68580" bIns="34290"/>
          <a:lstStyle/>
          <a:p>
            <a:pPr marL="342900" lvl="1" indent="-342900" eaLnBrk="1" fontAlgn="auto" hangingPunct="1">
              <a:spcAft>
                <a:spcPts val="0"/>
              </a:spcAft>
              <a:buFont typeface="Arial"/>
              <a:buChar char="•"/>
              <a:defRPr/>
            </a:pPr>
            <a:r>
              <a:rPr lang="en-US" altLang="en-US" sz="2200" dirty="0">
                <a:solidFill>
                  <a:prstClr val="black"/>
                </a:solidFill>
                <a:ea typeface="+mn-ea"/>
              </a:rPr>
              <a:t>When people become agitated, </a:t>
            </a:r>
            <a:r>
              <a:rPr lang="en-US" altLang="en-US" sz="2200" dirty="0" smtClean="0">
                <a:solidFill>
                  <a:prstClr val="black"/>
                </a:solidFill>
                <a:ea typeface="+mn-ea"/>
              </a:rPr>
              <a:t>fearful, angry, ashamed, depressed or suicidal, it should be possible to lessen people’s distress by talking to them</a:t>
            </a:r>
          </a:p>
          <a:p>
            <a:pPr marL="342900" lvl="1" indent="-342900" eaLnBrk="1" fontAlgn="auto" hangingPunct="1">
              <a:spcAft>
                <a:spcPts val="0"/>
              </a:spcAft>
              <a:buFont typeface="Arial"/>
              <a:buChar char="•"/>
              <a:defRPr/>
            </a:pPr>
            <a:endParaRPr lang="en-US" altLang="en-US" sz="1400" dirty="0" smtClean="0">
              <a:solidFill>
                <a:prstClr val="black"/>
              </a:solidFill>
              <a:ea typeface="+mn-ea"/>
            </a:endParaRPr>
          </a:p>
          <a:p>
            <a:pPr marL="342900" lvl="1" indent="-342900" eaLnBrk="1" fontAlgn="auto" hangingPunct="1">
              <a:spcAft>
                <a:spcPts val="0"/>
              </a:spcAft>
              <a:buFont typeface="Arial"/>
              <a:buChar char="•"/>
              <a:defRPr/>
            </a:pPr>
            <a:r>
              <a:rPr lang="en-US" altLang="en-US" sz="2200" dirty="0" smtClean="0">
                <a:ea typeface="ＭＳ Ｐゴシック" charset="0"/>
              </a:rPr>
              <a:t>Most </a:t>
            </a:r>
            <a:r>
              <a:rPr lang="en-US" altLang="en-US" sz="2200" dirty="0">
                <a:ea typeface="ＭＳ Ｐゴシック" charset="0"/>
              </a:rPr>
              <a:t>of us have had instruction in </a:t>
            </a:r>
            <a:r>
              <a:rPr lang="en-US" altLang="en-US" sz="2200" dirty="0" smtClean="0">
                <a:ea typeface="ＭＳ Ｐゴシック" charset="0"/>
              </a:rPr>
              <a:t>de-escalation in aggression management training but this may be limited</a:t>
            </a:r>
          </a:p>
          <a:p>
            <a:pPr lvl="1" eaLnBrk="1" hangingPunct="1">
              <a:spcAft>
                <a:spcPts val="0"/>
              </a:spcAft>
              <a:defRPr/>
            </a:pPr>
            <a:endParaRPr lang="en-AU" altLang="en-US" sz="1400" dirty="0" smtClean="0">
              <a:ea typeface="ＭＳ Ｐゴシック" charset="0"/>
            </a:endParaRPr>
          </a:p>
          <a:p>
            <a:pPr marL="342900" lvl="1" indent="-342900" eaLnBrk="1" hangingPunct="1">
              <a:spcAft>
                <a:spcPts val="0"/>
              </a:spcAft>
              <a:buFont typeface="Arial" panose="020B0604020202020204" pitchFamily="34" charset="0"/>
              <a:buChar char="•"/>
              <a:defRPr/>
            </a:pPr>
            <a:r>
              <a:rPr lang="en-US" altLang="en-US" sz="2200" dirty="0" smtClean="0">
                <a:ea typeface="ＭＳ Ｐゴシック" charset="0"/>
              </a:rPr>
              <a:t>Safewards pulls </a:t>
            </a:r>
            <a:r>
              <a:rPr lang="en-US" altLang="en-US" sz="2200" dirty="0">
                <a:ea typeface="ＭＳ Ｐゴシック" charset="0"/>
              </a:rPr>
              <a:t>together </a:t>
            </a:r>
            <a:r>
              <a:rPr lang="en-US" altLang="en-US" sz="2200" dirty="0" smtClean="0">
                <a:ea typeface="ＭＳ Ｐゴシック" charset="0"/>
              </a:rPr>
              <a:t>‘Talk Down’ techniques into </a:t>
            </a:r>
            <a:r>
              <a:rPr lang="en-US" altLang="en-US" sz="2200" dirty="0">
                <a:ea typeface="ＭＳ Ｐゴシック" charset="0"/>
              </a:rPr>
              <a:t>a meaningful </a:t>
            </a:r>
            <a:r>
              <a:rPr lang="en-US" altLang="en-US" sz="2200" dirty="0" smtClean="0">
                <a:ea typeface="ＭＳ Ｐゴシック" charset="0"/>
              </a:rPr>
              <a:t>picture </a:t>
            </a:r>
            <a:endParaRPr lang="en-US" altLang="en-US" sz="2200" dirty="0">
              <a:ea typeface="ＭＳ Ｐゴシック"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36210" y="2298173"/>
            <a:ext cx="3244720" cy="3161333"/>
          </a:xfrm>
          <a:prstGeom prst="rect">
            <a:avLst/>
          </a:prstGeom>
        </p:spPr>
      </p:pic>
    </p:spTree>
    <p:extLst>
      <p:ext uri="{BB962C8B-B14F-4D97-AF65-F5344CB8AC3E}">
        <p14:creationId xmlns:p14="http://schemas.microsoft.com/office/powerpoint/2010/main" val="101400437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xfrm>
            <a:off x="539750" y="457200"/>
            <a:ext cx="7199313" cy="657225"/>
          </a:xfrm>
        </p:spPr>
        <p:txBody>
          <a:bodyPr lIns="68580" tIns="34290" rIns="68580" bIns="34290" anchor="t"/>
          <a:lstStyle/>
          <a:p>
            <a:pPr algn="ctr" eaLnBrk="1" hangingPunct="1">
              <a:defRPr/>
            </a:pPr>
            <a:r>
              <a:rPr lang="en-GB" altLang="en-US" b="1" dirty="0" smtClean="0">
                <a:ea typeface="MS PGothic" pitchFamily="34" charset="-128"/>
                <a:cs typeface="Arial" charset="0"/>
              </a:rPr>
              <a:t>Aims</a:t>
            </a:r>
          </a:p>
        </p:txBody>
      </p:sp>
      <p:sp>
        <p:nvSpPr>
          <p:cNvPr id="43011" name="Content Placeholder 3"/>
          <p:cNvSpPr>
            <a:spLocks noGrp="1"/>
          </p:cNvSpPr>
          <p:nvPr>
            <p:ph idx="1"/>
          </p:nvPr>
        </p:nvSpPr>
        <p:spPr>
          <a:xfrm>
            <a:off x="539750" y="1619250"/>
            <a:ext cx="8243888" cy="4854575"/>
          </a:xfrm>
        </p:spPr>
        <p:txBody>
          <a:bodyPr lIns="68580" tIns="34290" rIns="68580" bIns="34290"/>
          <a:lstStyle/>
          <a:p>
            <a:pPr marL="457200" lvl="1" indent="-457200" eaLnBrk="1" hangingPunct="1">
              <a:spcAft>
                <a:spcPts val="750"/>
              </a:spcAft>
              <a:buFont typeface="Arial" panose="020B0604020202020204" pitchFamily="34" charset="0"/>
              <a:buChar char="•"/>
              <a:defRPr/>
            </a:pPr>
            <a:r>
              <a:rPr lang="en-GB" altLang="en-US" sz="2600" dirty="0">
                <a:ea typeface="ＭＳ Ｐゴシック" charset="0"/>
              </a:rPr>
              <a:t>Build </a:t>
            </a:r>
            <a:r>
              <a:rPr lang="en-GB" altLang="en-US" sz="2600" dirty="0" smtClean="0">
                <a:ea typeface="ＭＳ Ｐゴシック" charset="0"/>
              </a:rPr>
              <a:t>patient’s </a:t>
            </a:r>
            <a:r>
              <a:rPr lang="en-GB" altLang="en-US" sz="2600" dirty="0">
                <a:ea typeface="ＭＳ Ｐゴシック" charset="0"/>
              </a:rPr>
              <a:t>emotional self-management skills, self-monitoring, self-awareness and psychological </a:t>
            </a:r>
            <a:r>
              <a:rPr lang="en-GB" altLang="en-US" sz="2600" dirty="0" smtClean="0">
                <a:ea typeface="ＭＳ Ｐゴシック" charset="0"/>
              </a:rPr>
              <a:t>understanding</a:t>
            </a:r>
          </a:p>
          <a:p>
            <a:pPr marL="457200" lvl="1" indent="-457200" eaLnBrk="1" hangingPunct="1">
              <a:spcAft>
                <a:spcPts val="750"/>
              </a:spcAft>
              <a:buFont typeface="Arial" panose="020B0604020202020204" pitchFamily="34" charset="0"/>
              <a:buChar char="•"/>
              <a:defRPr/>
            </a:pPr>
            <a:r>
              <a:rPr lang="en-GB" altLang="en-US" sz="2600" dirty="0" smtClean="0">
                <a:ea typeface="ＭＳ Ｐゴシック" charset="0"/>
              </a:rPr>
              <a:t>Using crisis as an opportunity for therapeutic learning for everyone</a:t>
            </a:r>
          </a:p>
          <a:p>
            <a:pPr marL="457200" lvl="1" indent="-457200" eaLnBrk="1" hangingPunct="1">
              <a:spcAft>
                <a:spcPts val="750"/>
              </a:spcAft>
              <a:buFont typeface="Arial" panose="020B0604020202020204" pitchFamily="34" charset="0"/>
              <a:buChar char="•"/>
              <a:defRPr/>
            </a:pPr>
            <a:r>
              <a:rPr lang="en-GB" altLang="en-US" sz="2600" dirty="0" smtClean="0">
                <a:ea typeface="ＭＳ Ｐゴシック" charset="0"/>
              </a:rPr>
              <a:t>Improve </a:t>
            </a:r>
            <a:r>
              <a:rPr lang="en-GB" altLang="en-US" sz="2600" dirty="0">
                <a:ea typeface="ＭＳ Ｐゴシック" charset="0"/>
              </a:rPr>
              <a:t>team cohesion, skill sharing, mutual </a:t>
            </a:r>
            <a:r>
              <a:rPr lang="en-GB" altLang="en-US" sz="2600" dirty="0" smtClean="0">
                <a:ea typeface="ＭＳ Ｐゴシック" charset="0"/>
              </a:rPr>
              <a:t>support</a:t>
            </a:r>
          </a:p>
          <a:p>
            <a:pPr marL="457200" lvl="1" indent="-457200" eaLnBrk="1" hangingPunct="1">
              <a:spcAft>
                <a:spcPts val="750"/>
              </a:spcAft>
              <a:buFont typeface="Arial" panose="020B0604020202020204" pitchFamily="34" charset="0"/>
              <a:buChar char="•"/>
              <a:defRPr/>
            </a:pPr>
            <a:r>
              <a:rPr lang="en-GB" altLang="en-US" sz="2600" dirty="0" smtClean="0">
                <a:ea typeface="ＭＳ Ｐゴシック" charset="0"/>
              </a:rPr>
              <a:t>Expand staff skill set</a:t>
            </a:r>
          </a:p>
          <a:p>
            <a:pPr marL="457200" lvl="1" indent="-457200" eaLnBrk="1" hangingPunct="1">
              <a:spcAft>
                <a:spcPts val="750"/>
              </a:spcAft>
              <a:buFont typeface="Arial" panose="020B0604020202020204" pitchFamily="34" charset="0"/>
              <a:buChar char="•"/>
              <a:defRPr/>
            </a:pPr>
            <a:r>
              <a:rPr lang="en-GB" altLang="en-US" sz="2600" dirty="0" smtClean="0">
                <a:ea typeface="ＭＳ Ｐゴシック" charset="0"/>
              </a:rPr>
              <a:t>Avoid conflict and containment - or minimise the impact in the event of conflict and/or containment </a:t>
            </a:r>
            <a:endParaRPr lang="en-GB" altLang="en-US" sz="2600" dirty="0">
              <a:ea typeface="ＭＳ Ｐゴシック" charset="0"/>
            </a:endParaRPr>
          </a:p>
          <a:p>
            <a:pPr eaLnBrk="1" hangingPunct="1">
              <a:spcBef>
                <a:spcPct val="0"/>
              </a:spcBef>
              <a:spcAft>
                <a:spcPts val="750"/>
              </a:spcAft>
              <a:defRPr/>
            </a:pPr>
            <a:endParaRPr lang="en-GB" altLang="en-US" sz="1650" dirty="0">
              <a:ea typeface="ＭＳ Ｐゴシック" charset="0"/>
            </a:endParaRPr>
          </a:p>
        </p:txBody>
      </p:sp>
    </p:spTree>
    <p:extLst>
      <p:ext uri="{BB962C8B-B14F-4D97-AF65-F5344CB8AC3E}">
        <p14:creationId xmlns:p14="http://schemas.microsoft.com/office/powerpoint/2010/main" val="1116271429"/>
      </p:ext>
    </p:extLst>
  </p:cSld>
  <p:clrMapOvr>
    <a:masterClrMapping/>
  </p:clrMapOvr>
  <p:transition spd="slow">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28985"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sp>
        <p:nvSpPr>
          <p:cNvPr id="49" name="Rectangle 48"/>
          <p:cNvSpPr/>
          <p:nvPr/>
        </p:nvSpPr>
        <p:spPr>
          <a:xfrm>
            <a:off x="4622800" y="5283199"/>
            <a:ext cx="4386728" cy="920751"/>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673600"/>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Talk Down and the Safewards Model </a:t>
            </a:r>
            <a:endParaRPr lang="en-AU" b="1" dirty="0"/>
          </a:p>
        </p:txBody>
      </p:sp>
      <p:grpSp>
        <p:nvGrpSpPr>
          <p:cNvPr id="31" name="Group 30"/>
          <p:cNvGrpSpPr/>
          <p:nvPr/>
        </p:nvGrpSpPr>
        <p:grpSpPr>
          <a:xfrm>
            <a:off x="4653317" y="5556258"/>
            <a:ext cx="2381788" cy="432000"/>
            <a:chOff x="4653317" y="5556258"/>
            <a:chExt cx="2381788" cy="432000"/>
          </a:xfrm>
        </p:grpSpPr>
        <p:grpSp>
          <p:nvGrpSpPr>
            <p:cNvPr id="41" name="Group 40"/>
            <p:cNvGrpSpPr/>
            <p:nvPr/>
          </p:nvGrpSpPr>
          <p:grpSpPr>
            <a:xfrm>
              <a:off x="4653317" y="5556258"/>
              <a:ext cx="56441" cy="432000"/>
              <a:chOff x="865632" y="1988326"/>
              <a:chExt cx="56441" cy="432000"/>
            </a:xfrm>
          </p:grpSpPr>
          <p:cxnSp>
            <p:nvCxnSpPr>
              <p:cNvPr id="42" name="Straight Connector 41"/>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6978664" y="5556258"/>
              <a:ext cx="56441" cy="432000"/>
              <a:chOff x="865632" y="1988326"/>
              <a:chExt cx="56441" cy="432000"/>
            </a:xfrm>
          </p:grpSpPr>
          <p:cxnSp>
            <p:nvCxnSpPr>
              <p:cNvPr id="48" name="Straight Connector 47"/>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cxnSp>
        <p:nvCxnSpPr>
          <p:cNvPr id="57" name="Straight Arrow Connector 56"/>
          <p:cNvCxnSpPr/>
          <p:nvPr/>
        </p:nvCxnSpPr>
        <p:spPr>
          <a:xfrm>
            <a:off x="4809746"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4622800" y="2705100"/>
            <a:ext cx="3452191" cy="3016250"/>
            <a:chOff x="4622800" y="2705100"/>
            <a:chExt cx="3452191" cy="3016250"/>
          </a:xfrm>
        </p:grpSpPr>
        <p:cxnSp>
          <p:nvCxnSpPr>
            <p:cNvPr id="40" name="Straight Connector 39"/>
            <p:cNvCxnSpPr/>
            <p:nvPr/>
          </p:nvCxnSpPr>
          <p:spPr>
            <a:xfrm>
              <a:off x="4632671" y="2705100"/>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4622800" y="3149600"/>
              <a:ext cx="3452191" cy="2571750"/>
              <a:chOff x="4622800" y="3149600"/>
              <a:chExt cx="3452191" cy="2571750"/>
            </a:xfrm>
          </p:grpSpPr>
          <p:cxnSp>
            <p:nvCxnSpPr>
              <p:cNvPr id="39" name="Straight Connector 38"/>
              <p:cNvCxnSpPr/>
              <p:nvPr/>
            </p:nvCxnSpPr>
            <p:spPr>
              <a:xfrm flipH="1">
                <a:off x="4622800" y="3149600"/>
                <a:ext cx="3452191"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809746" y="3189843"/>
                <a:ext cx="14826" cy="2531507"/>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795610" y="3192181"/>
                <a:ext cx="14826" cy="2529169"/>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endCxn id="7" idx="0"/>
              </p:cNvCxnSpPr>
              <p:nvPr/>
            </p:nvCxnSpPr>
            <p:spPr>
              <a:xfrm>
                <a:off x="8045337" y="3180834"/>
                <a:ext cx="14827" cy="2191266"/>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b="1" kern="0" dirty="0" smtClean="0">
              <a:solidFill>
                <a:schemeClr val="bg1"/>
              </a:solidFill>
              <a:latin typeface="Arial"/>
              <a:cs typeface="Arial"/>
            </a:endParaRPr>
          </a:p>
          <a:p>
            <a:pPr algn="ctr" defTabSz="914400"/>
            <a:r>
              <a:rPr lang="en-US" kern="0" dirty="0" smtClean="0">
                <a:solidFill>
                  <a:schemeClr val="bg1"/>
                </a:solidFill>
                <a:latin typeface="Arial"/>
                <a:cs typeface="Arial"/>
              </a:rPr>
              <a:t>Talk Down</a:t>
            </a:r>
            <a:endParaRPr lang="en-US" kern="0" dirty="0">
              <a:solidFill>
                <a:schemeClr val="bg1"/>
              </a:solidFill>
              <a:latin typeface="Arial"/>
              <a:cs typeface="Arial"/>
            </a:endParaRPr>
          </a:p>
        </p:txBody>
      </p:sp>
      <p:sp>
        <p:nvSpPr>
          <p:cNvPr id="60" name="Rectangle 59"/>
          <p:cNvSpPr/>
          <p:nvPr/>
        </p:nvSpPr>
        <p:spPr>
          <a:xfrm>
            <a:off x="4978400" y="5380773"/>
            <a:ext cx="1511300" cy="688672"/>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Conflict: </a:t>
            </a:r>
          </a:p>
          <a:p>
            <a:pPr algn="ctr" defTabSz="914400"/>
            <a:r>
              <a:rPr lang="en-US" kern="0" dirty="0" smtClean="0">
                <a:solidFill>
                  <a:schemeClr val="bg1"/>
                </a:solidFill>
                <a:latin typeface="Arial"/>
                <a:cs typeface="Arial"/>
              </a:rPr>
              <a:t>Any type</a:t>
            </a:r>
            <a:endParaRPr lang="en-US" kern="0" dirty="0">
              <a:solidFill>
                <a:schemeClr val="bg1"/>
              </a:solidFill>
              <a:latin typeface="Arial"/>
              <a:cs typeface="Arial"/>
            </a:endParaRPr>
          </a:p>
        </p:txBody>
      </p:sp>
    </p:spTree>
    <p:extLst>
      <p:ext uri="{BB962C8B-B14F-4D97-AF65-F5344CB8AC3E}">
        <p14:creationId xmlns:p14="http://schemas.microsoft.com/office/powerpoint/2010/main" val="29449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2" y="169514"/>
            <a:ext cx="7259444" cy="1079500"/>
          </a:xfrm>
        </p:spPr>
        <p:txBody>
          <a:bodyPr>
            <a:noAutofit/>
          </a:bodyPr>
          <a:lstStyle/>
          <a:p>
            <a:pPr algn="ctr"/>
            <a:r>
              <a:rPr lang="en-US" sz="2800" b="1" dirty="0" smtClean="0"/>
              <a:t>Staff can influence conflict </a:t>
            </a:r>
            <a:r>
              <a:rPr lang="en-US" sz="2800" b="1" dirty="0"/>
              <a:t>and </a:t>
            </a:r>
            <a:r>
              <a:rPr lang="en-US" sz="2800" b="1" dirty="0" smtClean="0"/>
              <a:t>containment by:</a:t>
            </a:r>
            <a:endParaRPr lang="en-US" sz="2800" b="1" dirty="0"/>
          </a:p>
        </p:txBody>
      </p:sp>
      <p:sp>
        <p:nvSpPr>
          <p:cNvPr id="3" name="Content Placeholder 2"/>
          <p:cNvSpPr>
            <a:spLocks noGrp="1"/>
          </p:cNvSpPr>
          <p:nvPr>
            <p:ph idx="1"/>
          </p:nvPr>
        </p:nvSpPr>
        <p:spPr>
          <a:xfrm>
            <a:off x="539750" y="1857245"/>
            <a:ext cx="8243888" cy="4854797"/>
          </a:xfrm>
        </p:spPr>
        <p:txBody>
          <a:bodyPr>
            <a:normAutofit/>
          </a:bodyPr>
          <a:lstStyle/>
          <a:p>
            <a:pPr marL="457200" lvl="1" indent="-457200">
              <a:spcBef>
                <a:spcPts val="0"/>
              </a:spcBef>
              <a:spcAft>
                <a:spcPts val="1000"/>
              </a:spcAft>
              <a:buFont typeface="Arial" panose="020B0604020202020204" pitchFamily="34" charset="0"/>
              <a:buChar char="•"/>
            </a:pPr>
            <a:r>
              <a:rPr lang="en-US" dirty="0"/>
              <a:t>R</a:t>
            </a:r>
            <a:r>
              <a:rPr lang="en-US" dirty="0" smtClean="0"/>
              <a:t>educing </a:t>
            </a:r>
            <a:r>
              <a:rPr lang="en-US" dirty="0"/>
              <a:t>or </a:t>
            </a:r>
            <a:r>
              <a:rPr lang="en-US" dirty="0" smtClean="0"/>
              <a:t>eradicating </a:t>
            </a:r>
            <a:r>
              <a:rPr lang="en-US" dirty="0"/>
              <a:t>the </a:t>
            </a:r>
            <a:r>
              <a:rPr lang="en-US" dirty="0" smtClean="0"/>
              <a:t>originating conflict factors</a:t>
            </a:r>
          </a:p>
          <a:p>
            <a:pPr marL="457200" lvl="1" indent="-457200">
              <a:spcBef>
                <a:spcPts val="0"/>
              </a:spcBef>
              <a:spcAft>
                <a:spcPts val="1000"/>
              </a:spcAft>
              <a:buFont typeface="Arial" panose="020B0604020202020204" pitchFamily="34" charset="0"/>
              <a:buChar char="•"/>
            </a:pPr>
            <a:r>
              <a:rPr lang="en-US" dirty="0"/>
              <a:t>P</a:t>
            </a:r>
            <a:r>
              <a:rPr lang="en-US" dirty="0" smtClean="0"/>
              <a:t>reventing flashpoints</a:t>
            </a:r>
          </a:p>
          <a:p>
            <a:pPr marL="457200" lvl="1" indent="-457200">
              <a:spcBef>
                <a:spcPts val="0"/>
              </a:spcBef>
              <a:spcAft>
                <a:spcPts val="1000"/>
              </a:spcAft>
              <a:buFont typeface="Arial" panose="020B0604020202020204" pitchFamily="34" charset="0"/>
              <a:buChar char="•"/>
            </a:pPr>
            <a:r>
              <a:rPr lang="en-US" dirty="0"/>
              <a:t>C</a:t>
            </a:r>
            <a:r>
              <a:rPr lang="en-US" dirty="0" smtClean="0"/>
              <a:t>utting </a:t>
            </a:r>
            <a:r>
              <a:rPr lang="en-US" dirty="0"/>
              <a:t>the link between the flashpoint and </a:t>
            </a:r>
            <a:r>
              <a:rPr lang="en-US" dirty="0" smtClean="0"/>
              <a:t>conflict</a:t>
            </a:r>
            <a:endParaRPr lang="en-US" dirty="0"/>
          </a:p>
          <a:p>
            <a:pPr marL="457200" lvl="1" indent="-457200">
              <a:spcBef>
                <a:spcPts val="0"/>
              </a:spcBef>
              <a:spcAft>
                <a:spcPts val="1000"/>
              </a:spcAft>
              <a:buFont typeface="Arial" panose="020B0604020202020204" pitchFamily="34" charset="0"/>
              <a:buChar char="•"/>
            </a:pPr>
            <a:r>
              <a:rPr lang="en-US" dirty="0"/>
              <a:t>C</a:t>
            </a:r>
            <a:r>
              <a:rPr lang="en-US" dirty="0" smtClean="0"/>
              <a:t>hoosing not </a:t>
            </a:r>
            <a:r>
              <a:rPr lang="en-US" dirty="0"/>
              <a:t>to use containment </a:t>
            </a:r>
            <a:r>
              <a:rPr lang="en-US" dirty="0" smtClean="0"/>
              <a:t>when </a:t>
            </a:r>
            <a:r>
              <a:rPr lang="en-US" dirty="0"/>
              <a:t>it would be </a:t>
            </a:r>
            <a:r>
              <a:rPr lang="en-US" dirty="0" smtClean="0"/>
              <a:t>counterproductive</a:t>
            </a:r>
          </a:p>
          <a:p>
            <a:pPr marL="457200" lvl="1" indent="-457200">
              <a:spcBef>
                <a:spcPts val="0"/>
              </a:spcBef>
              <a:spcAft>
                <a:spcPts val="1000"/>
              </a:spcAft>
              <a:buFont typeface="Arial" panose="020B0604020202020204" pitchFamily="34" charset="0"/>
              <a:buChar char="•"/>
            </a:pPr>
            <a:r>
              <a:rPr lang="en-US" dirty="0"/>
              <a:t>E</a:t>
            </a:r>
            <a:r>
              <a:rPr lang="en-US" dirty="0" smtClean="0"/>
              <a:t>nsuring </a:t>
            </a:r>
            <a:r>
              <a:rPr lang="en-US" dirty="0"/>
              <a:t>that </a:t>
            </a:r>
            <a:r>
              <a:rPr lang="en-US" dirty="0" smtClean="0"/>
              <a:t>containment does </a:t>
            </a:r>
            <a:r>
              <a:rPr lang="en-US" dirty="0"/>
              <a:t>not lead to further </a:t>
            </a:r>
            <a:r>
              <a:rPr lang="en-US" dirty="0" smtClean="0"/>
              <a:t>conflict</a:t>
            </a:r>
          </a:p>
        </p:txBody>
      </p:sp>
    </p:spTree>
    <p:extLst>
      <p:ext uri="{BB962C8B-B14F-4D97-AF65-F5344CB8AC3E}">
        <p14:creationId xmlns:p14="http://schemas.microsoft.com/office/powerpoint/2010/main" val="304448536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p:cNvSpPr txBox="1">
            <a:spLocks/>
          </p:cNvSpPr>
          <p:nvPr/>
        </p:nvSpPr>
        <p:spPr>
          <a:xfrm>
            <a:off x="539750" y="457200"/>
            <a:ext cx="7199313" cy="657225"/>
          </a:xfrm>
          <a:prstGeom prst="rect">
            <a:avLst/>
          </a:prstGeom>
        </p:spPr>
        <p:txBody>
          <a:bodyPr lIns="68580" tIns="34290" rIns="68580" bIns="34290" anchor="t"/>
          <a:lstStyle>
            <a:lvl1pPr algn="l" defTabSz="457200" rtl="0" eaLnBrk="0" fontAlgn="base" hangingPunct="0">
              <a:spcBef>
                <a:spcPct val="0"/>
              </a:spcBef>
              <a:spcAft>
                <a:spcPct val="0"/>
              </a:spcAft>
              <a:defRPr sz="2400" kern="1200">
                <a:solidFill>
                  <a:schemeClr val="bg1"/>
                </a:solidFill>
                <a:latin typeface="Arial"/>
                <a:ea typeface="ＭＳ Ｐゴシック"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defRPr/>
            </a:pPr>
            <a:r>
              <a:rPr lang="en-GB" altLang="en-US" b="1" dirty="0" smtClean="0">
                <a:ea typeface="MS PGothic" pitchFamily="34" charset="-128"/>
                <a:cs typeface="Arial" charset="0"/>
              </a:rPr>
              <a:t>Talk Down Process</a:t>
            </a: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rot="785780">
            <a:off x="7656537" y="5287783"/>
            <a:ext cx="1549470" cy="1522040"/>
          </a:xfrm>
          <a:prstGeom prst="rect">
            <a:avLst/>
          </a:prstGeom>
        </p:spPr>
      </p:pic>
      <p:pic>
        <p:nvPicPr>
          <p:cNvPr id="7" name="Picture 6"/>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rot="481902" flipH="1">
            <a:off x="162247" y="785811"/>
            <a:ext cx="1407246" cy="1285035"/>
          </a:xfrm>
          <a:prstGeom prst="rect">
            <a:avLst/>
          </a:prstGeom>
        </p:spPr>
      </p:pic>
      <p:pic>
        <p:nvPicPr>
          <p:cNvPr id="8" name="Picture 7"/>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rot="21235233">
            <a:off x="7064993" y="4488939"/>
            <a:ext cx="2082315" cy="1379042"/>
          </a:xfrm>
          <a:prstGeom prst="rect">
            <a:avLst/>
          </a:prstGeom>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9482" y="1558916"/>
            <a:ext cx="5224002" cy="513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747037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539750" y="508000"/>
            <a:ext cx="7199313" cy="682625"/>
          </a:xfrm>
        </p:spPr>
        <p:txBody>
          <a:bodyPr lIns="68580" tIns="34290" rIns="68580" bIns="34290" anchor="t"/>
          <a:lstStyle/>
          <a:p>
            <a:pPr algn="ctr" eaLnBrk="1" hangingPunct="1">
              <a:defRPr/>
            </a:pPr>
            <a:r>
              <a:rPr lang="en-US" altLang="en-US" b="1" smtClean="0">
                <a:ea typeface="MS PGothic" pitchFamily="34" charset="-128"/>
                <a:cs typeface="Arial" charset="0"/>
              </a:rPr>
              <a:t>De-escalation model</a:t>
            </a:r>
            <a:endParaRPr lang="en-US" altLang="en-US" b="1" smtClean="0">
              <a:solidFill>
                <a:srgbClr val="FF0000"/>
              </a:solidFill>
              <a:ea typeface="MS PGothic" pitchFamily="34" charset="-128"/>
              <a:cs typeface="Arial" charset="0"/>
            </a:endParaRPr>
          </a:p>
        </p:txBody>
      </p:sp>
      <p:sp>
        <p:nvSpPr>
          <p:cNvPr id="3" name="Content Placeholder 2"/>
          <p:cNvSpPr>
            <a:spLocks noGrp="1"/>
          </p:cNvSpPr>
          <p:nvPr>
            <p:ph idx="1"/>
          </p:nvPr>
        </p:nvSpPr>
        <p:spPr>
          <a:xfrm>
            <a:off x="539750" y="1619250"/>
            <a:ext cx="8243888" cy="5137150"/>
          </a:xfrm>
        </p:spPr>
        <p:txBody>
          <a:bodyPr>
            <a:normAutofit/>
          </a:bodyPr>
          <a:lstStyle/>
          <a:p>
            <a:pPr lvl="1" eaLnBrk="1" hangingPunct="1">
              <a:spcBef>
                <a:spcPts val="0"/>
              </a:spcBef>
              <a:spcAft>
                <a:spcPts val="750"/>
              </a:spcAft>
              <a:defRPr/>
            </a:pPr>
            <a:r>
              <a:rPr lang="en-US" sz="2600" b="1" dirty="0">
                <a:ea typeface="ＭＳ Ｐゴシック" charset="0"/>
              </a:rPr>
              <a:t>Depicts de-escalation as a </a:t>
            </a:r>
            <a:r>
              <a:rPr lang="en-US" sz="2600" b="1" dirty="0" smtClean="0">
                <a:ea typeface="ＭＳ Ｐゴシック" charset="0"/>
              </a:rPr>
              <a:t>process:</a:t>
            </a:r>
            <a:endParaRPr lang="en-US" sz="2600" b="1" dirty="0">
              <a:ea typeface="ＭＳ Ｐゴシック" charset="0"/>
            </a:endParaRP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Starts with delimiting the situation</a:t>
            </a: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Moves onto clarification of the problem with the </a:t>
            </a:r>
            <a:r>
              <a:rPr lang="en-US" sz="2600" dirty="0" smtClean="0">
                <a:ea typeface="ＭＳ Ｐゴシック" charset="0"/>
              </a:rPr>
              <a:t>patient</a:t>
            </a:r>
            <a:endParaRPr lang="en-US" sz="2600" dirty="0">
              <a:ea typeface="ＭＳ Ｐゴシック" charset="0"/>
            </a:endParaRP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Reaches a </a:t>
            </a:r>
            <a:r>
              <a:rPr lang="en-US" sz="2600" dirty="0" smtClean="0">
                <a:ea typeface="ＭＳ Ｐゴシック" charset="0"/>
              </a:rPr>
              <a:t>resolution</a:t>
            </a:r>
          </a:p>
          <a:p>
            <a:pPr lvl="1" algn="ctr" eaLnBrk="1" hangingPunct="1">
              <a:spcBef>
                <a:spcPts val="0"/>
              </a:spcBef>
              <a:spcAft>
                <a:spcPts val="750"/>
              </a:spcAft>
              <a:defRPr/>
            </a:pPr>
            <a:endParaRPr lang="en-US" sz="1200" dirty="0" smtClean="0">
              <a:ea typeface="ＭＳ Ｐゴシック" charset="0"/>
            </a:endParaRPr>
          </a:p>
          <a:p>
            <a:pPr lvl="1" eaLnBrk="1" hangingPunct="1">
              <a:spcBef>
                <a:spcPts val="0"/>
              </a:spcBef>
              <a:spcAft>
                <a:spcPts val="750"/>
              </a:spcAft>
              <a:defRPr/>
            </a:pPr>
            <a:r>
              <a:rPr lang="en-US" sz="2600" dirty="0" smtClean="0">
                <a:ea typeface="ＭＳ Ｐゴシック" charset="0"/>
              </a:rPr>
              <a:t>The </a:t>
            </a:r>
            <a:r>
              <a:rPr lang="en-US" sz="2600" dirty="0">
                <a:ea typeface="ＭＳ Ｐゴシック" charset="0"/>
              </a:rPr>
              <a:t>model </a:t>
            </a:r>
            <a:r>
              <a:rPr lang="en-US" sz="2600" dirty="0" smtClean="0">
                <a:ea typeface="ＭＳ Ｐゴシック" charset="0"/>
              </a:rPr>
              <a:t>indicates </a:t>
            </a:r>
            <a:r>
              <a:rPr lang="en-US" sz="2600" dirty="0">
                <a:ea typeface="ＭＳ Ｐゴシック" charset="0"/>
              </a:rPr>
              <a:t>that </a:t>
            </a:r>
            <a:r>
              <a:rPr lang="en-US" sz="2600" dirty="0" smtClean="0">
                <a:ea typeface="ＭＳ Ｐゴシック" charset="0"/>
              </a:rPr>
              <a:t>de-escalation is </a:t>
            </a:r>
            <a:r>
              <a:rPr lang="en-US" sz="2600" dirty="0">
                <a:ea typeface="ＭＳ Ｐゴシック" charset="0"/>
              </a:rPr>
              <a:t>only likely to succeed </a:t>
            </a:r>
            <a:r>
              <a:rPr lang="en-US" sz="2600" dirty="0" smtClean="0">
                <a:ea typeface="ＭＳ Ｐゴシック" charset="0"/>
              </a:rPr>
              <a:t>if, </a:t>
            </a:r>
            <a:r>
              <a:rPr lang="en-US" sz="2600" b="1" dirty="0" smtClean="0">
                <a:ea typeface="ＭＳ Ｐゴシック" charset="0"/>
              </a:rPr>
              <a:t>at </a:t>
            </a:r>
            <a:r>
              <a:rPr lang="en-US" sz="2600" b="1" u="sng" dirty="0" smtClean="0">
                <a:ea typeface="ＭＳ Ｐゴシック" charset="0"/>
              </a:rPr>
              <a:t>every</a:t>
            </a:r>
            <a:r>
              <a:rPr lang="en-US" sz="2600" b="1" dirty="0" smtClean="0">
                <a:ea typeface="ＭＳ Ｐゴシック" charset="0"/>
              </a:rPr>
              <a:t> stage, </a:t>
            </a:r>
            <a:r>
              <a:rPr lang="en-US" sz="2600" b="1" dirty="0">
                <a:ea typeface="ＭＳ Ｐゴシック" charset="0"/>
              </a:rPr>
              <a:t>the </a:t>
            </a:r>
            <a:r>
              <a:rPr lang="en-US" sz="2600" b="1" dirty="0" smtClean="0">
                <a:ea typeface="ＭＳ Ｐゴシック" charset="0"/>
              </a:rPr>
              <a:t>de-escalator:</a:t>
            </a: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C</a:t>
            </a:r>
            <a:r>
              <a:rPr lang="en-US" sz="2600" dirty="0" smtClean="0">
                <a:ea typeface="ＭＳ Ｐゴシック" charset="0"/>
              </a:rPr>
              <a:t>ontrols </a:t>
            </a:r>
            <a:r>
              <a:rPr lang="en-US" sz="2600" dirty="0">
                <a:ea typeface="ＭＳ Ｐゴシック" charset="0"/>
              </a:rPr>
              <a:t>their own </a:t>
            </a:r>
            <a:r>
              <a:rPr lang="en-US" sz="2600" dirty="0" smtClean="0">
                <a:ea typeface="ＭＳ Ｐゴシック" charset="0"/>
              </a:rPr>
              <a:t>emotions, and </a:t>
            </a: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E</a:t>
            </a:r>
            <a:r>
              <a:rPr lang="en-US" sz="2600" dirty="0" smtClean="0">
                <a:ea typeface="ＭＳ Ｐゴシック" charset="0"/>
              </a:rPr>
              <a:t>xpresses </a:t>
            </a:r>
            <a:r>
              <a:rPr lang="en-US" sz="2600" dirty="0">
                <a:ea typeface="ＭＳ Ｐゴシック" charset="0"/>
              </a:rPr>
              <a:t>respect and </a:t>
            </a:r>
            <a:r>
              <a:rPr lang="en-US" sz="2600" dirty="0" smtClean="0">
                <a:ea typeface="ＭＳ Ｐゴシック" charset="0"/>
              </a:rPr>
              <a:t>empathy for the patient</a:t>
            </a:r>
          </a:p>
          <a:p>
            <a:pPr lvl="1" algn="ctr" eaLnBrk="1" hangingPunct="1">
              <a:spcBef>
                <a:spcPts val="0"/>
              </a:spcBef>
              <a:spcAft>
                <a:spcPts val="750"/>
              </a:spcAft>
              <a:defRPr/>
            </a:pPr>
            <a:endParaRPr lang="en-US" sz="2600" dirty="0" smtClean="0">
              <a:ea typeface="ＭＳ Ｐゴシック" charset="0"/>
            </a:endParaRPr>
          </a:p>
          <a:p>
            <a:pPr lvl="1" algn="ctr" eaLnBrk="1" hangingPunct="1">
              <a:spcBef>
                <a:spcPts val="0"/>
              </a:spcBef>
              <a:spcAft>
                <a:spcPts val="750"/>
              </a:spcAft>
              <a:defRPr/>
            </a:pPr>
            <a:endParaRPr lang="en-US" sz="2600" dirty="0">
              <a:ea typeface="ＭＳ Ｐゴシック" charset="0"/>
            </a:endParaRPr>
          </a:p>
        </p:txBody>
      </p:sp>
    </p:spTree>
    <p:extLst>
      <p:ext uri="{BB962C8B-B14F-4D97-AF65-F5344CB8AC3E}">
        <p14:creationId xmlns:p14="http://schemas.microsoft.com/office/powerpoint/2010/main" val="122710986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539750" y="508000"/>
            <a:ext cx="7199313" cy="714375"/>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Delimit</a:t>
            </a:r>
          </a:p>
        </p:txBody>
      </p:sp>
      <p:sp>
        <p:nvSpPr>
          <p:cNvPr id="41987" name="Content Placeholder 2"/>
          <p:cNvSpPr>
            <a:spLocks noGrp="1"/>
          </p:cNvSpPr>
          <p:nvPr>
            <p:ph idx="1"/>
          </p:nvPr>
        </p:nvSpPr>
        <p:spPr>
          <a:xfrm>
            <a:off x="539750" y="1792288"/>
            <a:ext cx="8243888" cy="4854575"/>
          </a:xfrm>
        </p:spPr>
        <p:txBody>
          <a:bodyPr lIns="91440" tIns="45720" rIns="91440" bIns="45720"/>
          <a:lstStyle/>
          <a:p>
            <a:pPr marL="444500" indent="-444500" eaLnBrk="1" hangingPunct="1">
              <a:spcAft>
                <a:spcPts val="2000"/>
              </a:spcAft>
            </a:pPr>
            <a:r>
              <a:rPr lang="en-AU" altLang="en-US" b="0" dirty="0" smtClean="0"/>
              <a:t>•	</a:t>
            </a:r>
            <a:r>
              <a:rPr lang="en-AU" altLang="en-US" sz="2400" b="0" dirty="0" smtClean="0"/>
              <a:t>Invite person to move to a quiet place,                                   away from others, audience, people at risk</a:t>
            </a:r>
          </a:p>
          <a:p>
            <a:pPr eaLnBrk="1" hangingPunct="1">
              <a:spcAft>
                <a:spcPts val="2000"/>
              </a:spcAft>
            </a:pPr>
            <a:r>
              <a:rPr lang="en-AU" altLang="en-US" sz="2400" b="0" dirty="0" smtClean="0"/>
              <a:t>•	Invite person to sit down</a:t>
            </a:r>
          </a:p>
          <a:p>
            <a:pPr eaLnBrk="1" hangingPunct="1">
              <a:spcAft>
                <a:spcPts val="2000"/>
              </a:spcAft>
            </a:pPr>
            <a:r>
              <a:rPr lang="en-AU" altLang="en-US" sz="2400" b="0" dirty="0" smtClean="0"/>
              <a:t>•	Assess the need for support or backup</a:t>
            </a:r>
          </a:p>
          <a:p>
            <a:pPr eaLnBrk="1" hangingPunct="1">
              <a:spcAft>
                <a:spcPts val="2000"/>
              </a:spcAft>
            </a:pPr>
            <a:r>
              <a:rPr lang="en-AU" altLang="en-US" sz="2400" b="0" dirty="0" smtClean="0"/>
              <a:t>•	Keep safe, maintain distance if required</a:t>
            </a:r>
          </a:p>
          <a:p>
            <a:pPr eaLnBrk="1" hangingPunct="1"/>
            <a:endParaRPr lang="en-US" altLang="en-US" dirty="0" smtClean="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663" y="5432612"/>
            <a:ext cx="4463338" cy="142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772967" y="5546690"/>
            <a:ext cx="1286189" cy="1195754"/>
          </a:xfrm>
          <a:custGeom>
            <a:avLst/>
            <a:gdLst>
              <a:gd name="connsiteX0" fmla="*/ 0 w 1286189"/>
              <a:gd name="connsiteY0" fmla="*/ 0 h 1195754"/>
              <a:gd name="connsiteX1" fmla="*/ 1014884 w 1286189"/>
              <a:gd name="connsiteY1" fmla="*/ 0 h 1195754"/>
              <a:gd name="connsiteX2" fmla="*/ 1286189 w 1286189"/>
              <a:gd name="connsiteY2" fmla="*/ 602901 h 1195754"/>
              <a:gd name="connsiteX3" fmla="*/ 1004835 w 1286189"/>
              <a:gd name="connsiteY3" fmla="*/ 1195754 h 1195754"/>
              <a:gd name="connsiteX4" fmla="*/ 30145 w 1286189"/>
              <a:gd name="connsiteY4" fmla="*/ 1195754 h 1195754"/>
              <a:gd name="connsiteX5" fmla="*/ 301451 w 1286189"/>
              <a:gd name="connsiteY5" fmla="*/ 592853 h 1195754"/>
              <a:gd name="connsiteX6" fmla="*/ 0 w 1286189"/>
              <a:gd name="connsiteY6" fmla="*/ 0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189" h="1195754">
                <a:moveTo>
                  <a:pt x="0" y="0"/>
                </a:moveTo>
                <a:lnTo>
                  <a:pt x="1014884" y="0"/>
                </a:lnTo>
                <a:lnTo>
                  <a:pt x="1286189" y="602901"/>
                </a:lnTo>
                <a:lnTo>
                  <a:pt x="1004835" y="1195754"/>
                </a:lnTo>
                <a:lnTo>
                  <a:pt x="30145" y="1195754"/>
                </a:lnTo>
                <a:lnTo>
                  <a:pt x="301451" y="592853"/>
                </a:lnTo>
                <a:lnTo>
                  <a:pt x="0" y="0"/>
                </a:lnTo>
                <a:close/>
              </a:path>
            </a:pathLst>
          </a:custGeom>
          <a:noFill/>
          <a:ln w="76200">
            <a:solidFill>
              <a:srgbClr val="2127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8008986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528638" y="423863"/>
            <a:ext cx="7199312" cy="776287"/>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Clarify</a:t>
            </a:r>
          </a:p>
        </p:txBody>
      </p:sp>
      <p:sp>
        <p:nvSpPr>
          <p:cNvPr id="43011" name="Content Placeholder 2"/>
          <p:cNvSpPr>
            <a:spLocks noGrp="1"/>
          </p:cNvSpPr>
          <p:nvPr>
            <p:ph idx="1"/>
          </p:nvPr>
        </p:nvSpPr>
        <p:spPr>
          <a:xfrm>
            <a:off x="320813" y="1619250"/>
            <a:ext cx="8809326" cy="4854575"/>
          </a:xfrm>
        </p:spPr>
        <p:txBody>
          <a:bodyPr lIns="91440" tIns="45720" rIns="91440" bIns="45720"/>
          <a:lstStyle/>
          <a:p>
            <a:pPr marL="442913" lvl="1" indent="-442913" eaLnBrk="1" hangingPunct="1">
              <a:lnSpc>
                <a:spcPct val="100000"/>
              </a:lnSpc>
              <a:spcAft>
                <a:spcPts val="2000"/>
              </a:spcAft>
            </a:pPr>
            <a:r>
              <a:rPr lang="en-AU" altLang="en-US" dirty="0" smtClean="0">
                <a:solidFill>
                  <a:srgbClr val="000000"/>
                </a:solidFill>
              </a:rPr>
              <a:t>•	Speak clearly, say who you are, use each other’s 	names, remind of existing relationship, offer your help</a:t>
            </a:r>
          </a:p>
          <a:p>
            <a:pPr marL="442913" lvl="1" indent="-442913" eaLnBrk="1" hangingPunct="1">
              <a:lnSpc>
                <a:spcPct val="100000"/>
              </a:lnSpc>
              <a:spcAft>
                <a:spcPts val="2000"/>
              </a:spcAft>
            </a:pPr>
            <a:r>
              <a:rPr lang="en-AU" altLang="en-US" dirty="0" smtClean="0">
                <a:solidFill>
                  <a:srgbClr val="000000"/>
                </a:solidFill>
              </a:rPr>
              <a:t>•	Use open questions to ask what’s happening</a:t>
            </a:r>
          </a:p>
          <a:p>
            <a:pPr marL="442913" lvl="1" indent="-442913" eaLnBrk="1" hangingPunct="1">
              <a:lnSpc>
                <a:spcPct val="100000"/>
              </a:lnSpc>
              <a:spcAft>
                <a:spcPts val="2000"/>
              </a:spcAft>
            </a:pPr>
            <a:r>
              <a:rPr lang="en-AU" altLang="en-US" dirty="0" smtClean="0">
                <a:solidFill>
                  <a:srgbClr val="000000"/>
                </a:solidFill>
              </a:rPr>
              <a:t>•	Listen attentively to patient</a:t>
            </a:r>
          </a:p>
          <a:p>
            <a:pPr marL="442913" lvl="1" indent="-442913" eaLnBrk="1" hangingPunct="1">
              <a:lnSpc>
                <a:spcPct val="100000"/>
              </a:lnSpc>
              <a:spcAft>
                <a:spcPts val="2000"/>
              </a:spcAft>
            </a:pPr>
            <a:r>
              <a:rPr lang="en-AU" altLang="en-US" dirty="0" smtClean="0">
                <a:solidFill>
                  <a:srgbClr val="000000"/>
                </a:solidFill>
              </a:rPr>
              <a:t>•	Paraphrase what they’ve said to check your understanding</a:t>
            </a:r>
          </a:p>
          <a:p>
            <a:pPr marL="442913" lvl="1" indent="-442913" eaLnBrk="1" hangingPunct="1">
              <a:lnSpc>
                <a:spcPct val="100000"/>
              </a:lnSpc>
              <a:spcAft>
                <a:spcPts val="2000"/>
              </a:spcAft>
            </a:pPr>
            <a:r>
              <a:rPr lang="en-AU" altLang="en-US" dirty="0" smtClean="0">
                <a:solidFill>
                  <a:srgbClr val="000000"/>
                </a:solidFill>
              </a:rPr>
              <a:t>•	Answer questions and clarify any misunderstandings</a:t>
            </a:r>
          </a:p>
          <a:p>
            <a:pPr lvl="1" eaLnBrk="1" hangingPunct="1">
              <a:spcAft>
                <a:spcPts val="1000"/>
              </a:spcAft>
            </a:pPr>
            <a:endParaRPr lang="en-US" altLang="en-US" dirty="0" smtClean="0">
              <a:solidFill>
                <a:srgbClr val="0000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663" y="5432612"/>
            <a:ext cx="4463338" cy="142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a:xfrm>
            <a:off x="6209831" y="5546690"/>
            <a:ext cx="1286189" cy="1195754"/>
          </a:xfrm>
          <a:custGeom>
            <a:avLst/>
            <a:gdLst>
              <a:gd name="connsiteX0" fmla="*/ 0 w 1286189"/>
              <a:gd name="connsiteY0" fmla="*/ 0 h 1195754"/>
              <a:gd name="connsiteX1" fmla="*/ 1014884 w 1286189"/>
              <a:gd name="connsiteY1" fmla="*/ 0 h 1195754"/>
              <a:gd name="connsiteX2" fmla="*/ 1286189 w 1286189"/>
              <a:gd name="connsiteY2" fmla="*/ 602901 h 1195754"/>
              <a:gd name="connsiteX3" fmla="*/ 1004835 w 1286189"/>
              <a:gd name="connsiteY3" fmla="*/ 1195754 h 1195754"/>
              <a:gd name="connsiteX4" fmla="*/ 30145 w 1286189"/>
              <a:gd name="connsiteY4" fmla="*/ 1195754 h 1195754"/>
              <a:gd name="connsiteX5" fmla="*/ 301451 w 1286189"/>
              <a:gd name="connsiteY5" fmla="*/ 592853 h 1195754"/>
              <a:gd name="connsiteX6" fmla="*/ 0 w 1286189"/>
              <a:gd name="connsiteY6" fmla="*/ 0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189" h="1195754">
                <a:moveTo>
                  <a:pt x="0" y="0"/>
                </a:moveTo>
                <a:lnTo>
                  <a:pt x="1014884" y="0"/>
                </a:lnTo>
                <a:lnTo>
                  <a:pt x="1286189" y="602901"/>
                </a:lnTo>
                <a:lnTo>
                  <a:pt x="1004835" y="1195754"/>
                </a:lnTo>
                <a:lnTo>
                  <a:pt x="30145" y="1195754"/>
                </a:lnTo>
                <a:lnTo>
                  <a:pt x="301451" y="592853"/>
                </a:lnTo>
                <a:lnTo>
                  <a:pt x="0" y="0"/>
                </a:lnTo>
                <a:close/>
              </a:path>
            </a:pathLst>
          </a:custGeom>
          <a:noFill/>
          <a:ln w="76200">
            <a:solidFill>
              <a:srgbClr val="2127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3791271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563563" y="423863"/>
            <a:ext cx="7199312" cy="739775"/>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Resolve</a:t>
            </a:r>
          </a:p>
        </p:txBody>
      </p:sp>
      <p:sp>
        <p:nvSpPr>
          <p:cNvPr id="44035" name="Content Placeholder 2"/>
          <p:cNvSpPr>
            <a:spLocks noGrp="1"/>
          </p:cNvSpPr>
          <p:nvPr>
            <p:ph idx="1"/>
          </p:nvPr>
        </p:nvSpPr>
        <p:spPr>
          <a:xfrm>
            <a:off x="539750" y="1619250"/>
            <a:ext cx="8243888" cy="5238750"/>
          </a:xfrm>
        </p:spPr>
        <p:txBody>
          <a:bodyPr/>
          <a:lstStyle/>
          <a:p>
            <a:pPr marL="442913" lvl="1" indent="-360363" eaLnBrk="1" hangingPunct="1">
              <a:spcAft>
                <a:spcPts val="1000"/>
              </a:spcAft>
            </a:pPr>
            <a:r>
              <a:rPr lang="en-AU" altLang="en-US" sz="2000" dirty="0" smtClean="0"/>
              <a:t>•	Give patient opportunity to self-regulate, consider using calm down methods</a:t>
            </a:r>
          </a:p>
          <a:p>
            <a:pPr marL="442913" lvl="1" indent="-360363" eaLnBrk="1" hangingPunct="1">
              <a:spcAft>
                <a:spcPts val="1000"/>
              </a:spcAft>
            </a:pPr>
            <a:r>
              <a:rPr lang="en-AU" altLang="en-US" sz="2000" dirty="0" smtClean="0"/>
              <a:t>•	Be flexible, if possible problem-solve and compromise together</a:t>
            </a:r>
          </a:p>
          <a:p>
            <a:pPr marL="442913" lvl="1" indent="-360363" eaLnBrk="1" hangingPunct="1">
              <a:spcAft>
                <a:spcPts val="1000"/>
              </a:spcAft>
            </a:pPr>
            <a:r>
              <a:rPr lang="en-AU" altLang="en-US" sz="2000" dirty="0" smtClean="0"/>
              <a:t>•	Offer choices and options </a:t>
            </a:r>
          </a:p>
          <a:p>
            <a:pPr marL="442913" lvl="1" indent="-360363" eaLnBrk="1" hangingPunct="1">
              <a:spcAft>
                <a:spcPts val="1000"/>
              </a:spcAft>
            </a:pPr>
            <a:r>
              <a:rPr lang="en-AU" altLang="en-US" sz="2000" dirty="0" smtClean="0"/>
              <a:t>•	Give reasons, explain rules, reasoning behind them, be honest, 	express fallibility (or even agree that it’s unfair)</a:t>
            </a:r>
          </a:p>
          <a:p>
            <a:pPr marL="442913" lvl="1" indent="-360363" eaLnBrk="1" hangingPunct="1">
              <a:spcAft>
                <a:spcPts val="1000"/>
              </a:spcAft>
            </a:pPr>
            <a:r>
              <a:rPr lang="en-AU" altLang="en-US" sz="2000" dirty="0" smtClean="0"/>
              <a:t>•	Deal with the complaint, apologise, make a change</a:t>
            </a:r>
          </a:p>
          <a:p>
            <a:pPr marL="442913" lvl="1" indent="-360363" eaLnBrk="1" hangingPunct="1">
              <a:spcAft>
                <a:spcPts val="1000"/>
              </a:spcAft>
            </a:pPr>
            <a:r>
              <a:rPr lang="en-AU" altLang="en-US" sz="2000" dirty="0" smtClean="0"/>
              <a:t>•	Make a personal appeal, remind them of any previously agreed 	strategy, summarise what’s been said</a:t>
            </a:r>
          </a:p>
          <a:p>
            <a:pPr marL="442913" lvl="1" indent="-360363" eaLnBrk="1" hangingPunct="1">
              <a:spcAft>
                <a:spcPts val="0"/>
              </a:spcAft>
            </a:pPr>
            <a:r>
              <a:rPr lang="en-AU" altLang="en-US" sz="2000" dirty="0" smtClean="0"/>
              <a:t>•	Ask if there is anything else you</a:t>
            </a:r>
          </a:p>
          <a:p>
            <a:pPr marL="442913" lvl="1" eaLnBrk="1" hangingPunct="1">
              <a:spcAft>
                <a:spcPts val="0"/>
              </a:spcAft>
            </a:pPr>
            <a:r>
              <a:rPr lang="en-AU" altLang="en-US" sz="2000" dirty="0" smtClean="0"/>
              <a:t>can do or say that will be </a:t>
            </a:r>
          </a:p>
          <a:p>
            <a:pPr marL="442913" lvl="1" eaLnBrk="1" hangingPunct="1">
              <a:spcAft>
                <a:spcPts val="0"/>
              </a:spcAft>
            </a:pPr>
            <a:r>
              <a:rPr lang="en-AU" altLang="en-US" sz="2000" dirty="0" smtClean="0"/>
              <a:t>helpful, end positively</a:t>
            </a:r>
          </a:p>
          <a:p>
            <a:pPr lvl="1" eaLnBrk="1" hangingPunct="1">
              <a:spcAft>
                <a:spcPts val="1000"/>
              </a:spcAft>
            </a:pPr>
            <a:endParaRPr lang="en-US" altLang="en-US" sz="2000" b="1" dirty="0" smtClean="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769" y="5446060"/>
            <a:ext cx="4421231" cy="141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a:xfrm>
            <a:off x="7706983" y="5546690"/>
            <a:ext cx="1286189" cy="1195754"/>
          </a:xfrm>
          <a:custGeom>
            <a:avLst/>
            <a:gdLst>
              <a:gd name="connsiteX0" fmla="*/ 0 w 1286189"/>
              <a:gd name="connsiteY0" fmla="*/ 0 h 1195754"/>
              <a:gd name="connsiteX1" fmla="*/ 1014884 w 1286189"/>
              <a:gd name="connsiteY1" fmla="*/ 0 h 1195754"/>
              <a:gd name="connsiteX2" fmla="*/ 1286189 w 1286189"/>
              <a:gd name="connsiteY2" fmla="*/ 602901 h 1195754"/>
              <a:gd name="connsiteX3" fmla="*/ 1004835 w 1286189"/>
              <a:gd name="connsiteY3" fmla="*/ 1195754 h 1195754"/>
              <a:gd name="connsiteX4" fmla="*/ 30145 w 1286189"/>
              <a:gd name="connsiteY4" fmla="*/ 1195754 h 1195754"/>
              <a:gd name="connsiteX5" fmla="*/ 301451 w 1286189"/>
              <a:gd name="connsiteY5" fmla="*/ 592853 h 1195754"/>
              <a:gd name="connsiteX6" fmla="*/ 0 w 1286189"/>
              <a:gd name="connsiteY6" fmla="*/ 0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189" h="1195754">
                <a:moveTo>
                  <a:pt x="0" y="0"/>
                </a:moveTo>
                <a:lnTo>
                  <a:pt x="1014884" y="0"/>
                </a:lnTo>
                <a:lnTo>
                  <a:pt x="1286189" y="602901"/>
                </a:lnTo>
                <a:lnTo>
                  <a:pt x="1004835" y="1195754"/>
                </a:lnTo>
                <a:lnTo>
                  <a:pt x="30145" y="1195754"/>
                </a:lnTo>
                <a:lnTo>
                  <a:pt x="301451" y="592853"/>
                </a:lnTo>
                <a:lnTo>
                  <a:pt x="0" y="0"/>
                </a:lnTo>
                <a:close/>
              </a:path>
            </a:pathLst>
          </a:custGeom>
          <a:noFill/>
          <a:ln w="76200">
            <a:solidFill>
              <a:srgbClr val="2127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5661054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1452283"/>
            <a:ext cx="9144001" cy="5405717"/>
            <a:chOff x="-1" y="1452283"/>
            <a:chExt cx="9144001" cy="5405717"/>
          </a:xfrm>
        </p:grpSpPr>
        <p:pic>
          <p:nvPicPr>
            <p:cNvPr id="9"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3722014"/>
              <a:ext cx="9143999" cy="3135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flipV="1">
              <a:off x="-1" y="1452283"/>
              <a:ext cx="9143999" cy="278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1"/>
          <p:cNvSpPr/>
          <p:nvPr/>
        </p:nvSpPr>
        <p:spPr>
          <a:xfrm>
            <a:off x="-1" y="1452283"/>
            <a:ext cx="9143999" cy="5405717"/>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1202" name="Title 1"/>
          <p:cNvSpPr>
            <a:spLocks noGrp="1"/>
          </p:cNvSpPr>
          <p:nvPr>
            <p:ph type="title"/>
          </p:nvPr>
        </p:nvSpPr>
        <p:spPr>
          <a:xfrm>
            <a:off x="563563" y="423863"/>
            <a:ext cx="7199312" cy="752475"/>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Control yourself</a:t>
            </a:r>
          </a:p>
        </p:txBody>
      </p:sp>
      <p:sp>
        <p:nvSpPr>
          <p:cNvPr id="45059" name="Content Placeholder 2"/>
          <p:cNvSpPr>
            <a:spLocks noGrp="1"/>
          </p:cNvSpPr>
          <p:nvPr>
            <p:ph idx="1"/>
          </p:nvPr>
        </p:nvSpPr>
        <p:spPr>
          <a:xfrm>
            <a:off x="379413" y="1506071"/>
            <a:ext cx="8658225" cy="5123329"/>
          </a:xfrm>
        </p:spPr>
        <p:txBody>
          <a:bodyPr lIns="91440" tIns="45720" rIns="91440" bIns="45720"/>
          <a:lstStyle/>
          <a:p>
            <a:pPr lvl="1" eaLnBrk="1" hangingPunct="1">
              <a:spcAft>
                <a:spcPts val="1000"/>
              </a:spcAft>
            </a:pPr>
            <a:r>
              <a:rPr lang="en-AU" altLang="en-US" sz="3200" b="1" dirty="0" smtClean="0">
                <a:solidFill>
                  <a:srgbClr val="000000"/>
                </a:solidFill>
              </a:rPr>
              <a:t>A</a:t>
            </a:r>
            <a:r>
              <a:rPr lang="en-AU" altLang="en-US" sz="2000" b="1" dirty="0" smtClean="0">
                <a:solidFill>
                  <a:srgbClr val="000000"/>
                </a:solidFill>
              </a:rPr>
              <a:t>ctions</a:t>
            </a:r>
          </a:p>
          <a:p>
            <a:pPr lvl="1" eaLnBrk="1" hangingPunct="1">
              <a:spcAft>
                <a:spcPts val="1000"/>
              </a:spcAft>
            </a:pPr>
            <a:r>
              <a:rPr lang="en-AU" altLang="en-US" sz="2000" dirty="0" smtClean="0">
                <a:solidFill>
                  <a:srgbClr val="000000"/>
                </a:solidFill>
              </a:rPr>
              <a:t>•	Act calmly and confidently. </a:t>
            </a:r>
          </a:p>
          <a:p>
            <a:pPr lvl="1" eaLnBrk="1" hangingPunct="1">
              <a:spcAft>
                <a:spcPts val="1000"/>
              </a:spcAft>
            </a:pPr>
            <a:r>
              <a:rPr lang="en-AU" altLang="en-US" sz="2000" dirty="0" smtClean="0">
                <a:solidFill>
                  <a:srgbClr val="000000"/>
                </a:solidFill>
              </a:rPr>
              <a:t>•	Don’t corner patients, threaten or make false promises</a:t>
            </a:r>
          </a:p>
          <a:p>
            <a:pPr lvl="1" eaLnBrk="1" hangingPunct="1">
              <a:spcAft>
                <a:spcPts val="1000"/>
              </a:spcAft>
            </a:pPr>
            <a:r>
              <a:rPr lang="en-AU" altLang="en-US" sz="2000" dirty="0" smtClean="0">
                <a:solidFill>
                  <a:srgbClr val="000000"/>
                </a:solidFill>
              </a:rPr>
              <a:t>•	Don’t judge, criticise, show irritation, frustration, anger or be retaliative</a:t>
            </a:r>
          </a:p>
          <a:p>
            <a:pPr lvl="1" eaLnBrk="1" hangingPunct="1">
              <a:spcAft>
                <a:spcPts val="1000"/>
              </a:spcAft>
            </a:pPr>
            <a:r>
              <a:rPr lang="en-AU" altLang="en-US" sz="2000" dirty="0" smtClean="0">
                <a:solidFill>
                  <a:srgbClr val="000000"/>
                </a:solidFill>
              </a:rPr>
              <a:t>•	Let patient have the last word </a:t>
            </a:r>
          </a:p>
          <a:p>
            <a:pPr lvl="1" eaLnBrk="1" hangingPunct="1">
              <a:spcAft>
                <a:spcPts val="1000"/>
              </a:spcAft>
            </a:pPr>
            <a:r>
              <a:rPr lang="en-AU" altLang="en-US" sz="3200" b="1" dirty="0" smtClean="0"/>
              <a:t>B</a:t>
            </a:r>
            <a:r>
              <a:rPr lang="en-AU" altLang="en-US" sz="2000" b="1" dirty="0" smtClean="0"/>
              <a:t>ody language</a:t>
            </a:r>
          </a:p>
          <a:p>
            <a:pPr lvl="1" eaLnBrk="1" hangingPunct="1">
              <a:spcAft>
                <a:spcPts val="1000"/>
              </a:spcAft>
            </a:pPr>
            <a:r>
              <a:rPr lang="en-AU" altLang="en-US" sz="2000" dirty="0" smtClean="0"/>
              <a:t>•	Have slow and gentle movements</a:t>
            </a:r>
          </a:p>
          <a:p>
            <a:pPr lvl="1" eaLnBrk="1" hangingPunct="1">
              <a:spcAft>
                <a:spcPts val="1000"/>
              </a:spcAft>
            </a:pPr>
            <a:r>
              <a:rPr lang="en-AU" altLang="en-US" sz="2000" dirty="0" smtClean="0"/>
              <a:t>•	Relax face, don’t frown, or purse lips</a:t>
            </a:r>
          </a:p>
          <a:p>
            <a:pPr lvl="1" eaLnBrk="1" hangingPunct="1">
              <a:spcAft>
                <a:spcPts val="1000"/>
              </a:spcAft>
            </a:pPr>
            <a:r>
              <a:rPr lang="en-AU" altLang="en-US" sz="2000" dirty="0" smtClean="0"/>
              <a:t>•	Relax body, no hands on hips or in pockets, don’t finger wag or prod</a:t>
            </a:r>
          </a:p>
          <a:p>
            <a:pPr lvl="1" eaLnBrk="1" hangingPunct="1">
              <a:spcAft>
                <a:spcPts val="1000"/>
              </a:spcAft>
            </a:pPr>
            <a:r>
              <a:rPr lang="en-AU" altLang="en-US" sz="2000" dirty="0" smtClean="0"/>
              <a:t>•	Have lowered, uncrossed arms and open hands</a:t>
            </a:r>
          </a:p>
        </p:txBody>
      </p:sp>
    </p:spTree>
    <p:extLst>
      <p:ext uri="{BB962C8B-B14F-4D97-AF65-F5344CB8AC3E}">
        <p14:creationId xmlns:p14="http://schemas.microsoft.com/office/powerpoint/2010/main" val="150072954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452281"/>
            <a:ext cx="9144001" cy="5405719"/>
            <a:chOff x="-1" y="1452281"/>
            <a:chExt cx="9144001" cy="5405719"/>
          </a:xfrm>
        </p:grpSpPr>
        <p:grpSp>
          <p:nvGrpSpPr>
            <p:cNvPr id="3" name="Group 2"/>
            <p:cNvGrpSpPr/>
            <p:nvPr/>
          </p:nvGrpSpPr>
          <p:grpSpPr>
            <a:xfrm>
              <a:off x="-1" y="1452281"/>
              <a:ext cx="9144001" cy="5405719"/>
              <a:chOff x="-1" y="1452281"/>
              <a:chExt cx="9144001" cy="5405719"/>
            </a:xfrm>
          </p:grpSpPr>
          <p:pic>
            <p:nvPicPr>
              <p:cNvPr id="6"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4692580"/>
                <a:ext cx="9143999" cy="216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flipV="1">
                <a:off x="-1" y="1452281"/>
                <a:ext cx="9143999" cy="362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1" y="1452281"/>
              <a:ext cx="9143999" cy="5405717"/>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2" name="Title 1"/>
          <p:cNvSpPr>
            <a:spLocks noGrp="1"/>
          </p:cNvSpPr>
          <p:nvPr>
            <p:ph type="title"/>
          </p:nvPr>
        </p:nvSpPr>
        <p:spPr/>
        <p:txBody>
          <a:bodyPr/>
          <a:lstStyle/>
          <a:p>
            <a:pPr algn="ctr">
              <a:defRPr/>
            </a:pPr>
            <a:r>
              <a:rPr lang="en-AU" b="1" dirty="0" smtClean="0">
                <a:ea typeface="MS PGothic" pitchFamily="34" charset="-128"/>
              </a:rPr>
              <a:t>…control yourself</a:t>
            </a:r>
            <a:endParaRPr lang="en-AU" b="1" dirty="0">
              <a:ea typeface="MS PGothic" pitchFamily="34" charset="-128"/>
            </a:endParaRPr>
          </a:p>
        </p:txBody>
      </p:sp>
      <p:sp>
        <p:nvSpPr>
          <p:cNvPr id="46083" name="Content Placeholder 2"/>
          <p:cNvSpPr>
            <a:spLocks noGrp="1"/>
          </p:cNvSpPr>
          <p:nvPr>
            <p:ph idx="1"/>
          </p:nvPr>
        </p:nvSpPr>
        <p:spPr>
          <a:xfrm>
            <a:off x="539750" y="1619250"/>
            <a:ext cx="8243888" cy="4854575"/>
          </a:xfrm>
        </p:spPr>
        <p:txBody>
          <a:bodyPr/>
          <a:lstStyle/>
          <a:p>
            <a:pPr lvl="1" eaLnBrk="1" hangingPunct="1">
              <a:spcAft>
                <a:spcPts val="1000"/>
              </a:spcAft>
            </a:pPr>
            <a:r>
              <a:rPr lang="en-AU" altLang="en-US" sz="3200" b="1" dirty="0" smtClean="0"/>
              <a:t>C</a:t>
            </a:r>
            <a:r>
              <a:rPr lang="en-AU" altLang="en-US" sz="2000" b="1" dirty="0" smtClean="0"/>
              <a:t>ommunication</a:t>
            </a:r>
          </a:p>
          <a:p>
            <a:pPr marL="444500" lvl="1" indent="-444500" eaLnBrk="1" hangingPunct="1">
              <a:spcAft>
                <a:spcPts val="1000"/>
              </a:spcAft>
            </a:pPr>
            <a:r>
              <a:rPr lang="en-AU" altLang="en-US" sz="2000" dirty="0" smtClean="0"/>
              <a:t>•	No hesitation or uncertainty of speech</a:t>
            </a:r>
          </a:p>
          <a:p>
            <a:pPr marL="444500" lvl="1" indent="-444500" eaLnBrk="1" hangingPunct="1">
              <a:spcAft>
                <a:spcPts val="1000"/>
              </a:spcAft>
            </a:pPr>
            <a:r>
              <a:rPr lang="en-AU" altLang="en-US" sz="2000" dirty="0" smtClean="0"/>
              <a:t>•	Don’t argue or say they are wrong and you are right</a:t>
            </a:r>
          </a:p>
          <a:p>
            <a:pPr marL="444500" lvl="1" indent="-444500" eaLnBrk="1" hangingPunct="1">
              <a:spcAft>
                <a:spcPts val="1000"/>
              </a:spcAft>
            </a:pPr>
            <a:r>
              <a:rPr lang="en-AU" altLang="en-US" sz="2000" dirty="0" smtClean="0"/>
              <a:t>•	Don’t defend or justify yourself</a:t>
            </a:r>
          </a:p>
          <a:p>
            <a:pPr marL="444500" lvl="1" indent="-444500" eaLnBrk="1" hangingPunct="1">
              <a:spcAft>
                <a:spcPts val="1000"/>
              </a:spcAft>
            </a:pPr>
            <a:r>
              <a:rPr lang="en-AU" altLang="en-US" sz="2000" dirty="0" smtClean="0"/>
              <a:t>•	Show no reaction to abuse or insults directed at you, ignore them or partially agree with them</a:t>
            </a:r>
          </a:p>
          <a:p>
            <a:pPr marL="444500" lvl="1" indent="-444500" eaLnBrk="1" hangingPunct="1">
              <a:spcAft>
                <a:spcPts val="1000"/>
              </a:spcAft>
            </a:pPr>
            <a:r>
              <a:rPr lang="en-AU" altLang="en-US" sz="2000" dirty="0" smtClean="0"/>
              <a:t>•	Prepare responses in advance to typical insults</a:t>
            </a:r>
          </a:p>
          <a:p>
            <a:pPr lvl="1" eaLnBrk="1" hangingPunct="1">
              <a:spcAft>
                <a:spcPts val="1000"/>
              </a:spcAft>
            </a:pPr>
            <a:r>
              <a:rPr lang="en-AU" altLang="en-US" sz="3200" b="1" dirty="0" smtClean="0"/>
              <a:t>E</a:t>
            </a:r>
            <a:r>
              <a:rPr lang="en-AU" altLang="en-US" sz="2000" b="1" dirty="0" smtClean="0"/>
              <a:t>motions</a:t>
            </a:r>
          </a:p>
          <a:p>
            <a:pPr lvl="1" eaLnBrk="1" hangingPunct="1">
              <a:spcAft>
                <a:spcPts val="1000"/>
              </a:spcAft>
            </a:pPr>
            <a:r>
              <a:rPr lang="en-AU" altLang="en-US" sz="2000" dirty="0" smtClean="0"/>
              <a:t>•	Breathe deeply and concentrate on situation</a:t>
            </a:r>
          </a:p>
          <a:p>
            <a:pPr lvl="1" eaLnBrk="1" hangingPunct="1">
              <a:spcAft>
                <a:spcPts val="1000"/>
              </a:spcAft>
            </a:pPr>
            <a:r>
              <a:rPr lang="en-AU" altLang="en-US" sz="2000" dirty="0" smtClean="0"/>
              <a:t>•	This is not personal and it is not about you</a:t>
            </a:r>
          </a:p>
          <a:p>
            <a:pPr lvl="1" eaLnBrk="1" hangingPunct="1">
              <a:spcAft>
                <a:spcPts val="1000"/>
              </a:spcAft>
            </a:pPr>
            <a:endParaRPr lang="en-US" altLang="en-US" sz="2000" dirty="0" smtClean="0">
              <a:solidFill>
                <a:srgbClr val="000000"/>
              </a:solidFill>
            </a:endParaRPr>
          </a:p>
          <a:p>
            <a:endParaRPr lang="en-AU" altLang="en-US" dirty="0" smtClean="0"/>
          </a:p>
        </p:txBody>
      </p:sp>
    </p:spTree>
    <p:extLst>
      <p:ext uri="{BB962C8B-B14F-4D97-AF65-F5344CB8AC3E}">
        <p14:creationId xmlns:p14="http://schemas.microsoft.com/office/powerpoint/2010/main" val="230578037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452281"/>
            <a:ext cx="9144001" cy="5405719"/>
            <a:chOff x="-1" y="1452281"/>
            <a:chExt cx="9144001" cy="5405719"/>
          </a:xfrm>
        </p:grpSpPr>
        <p:grpSp>
          <p:nvGrpSpPr>
            <p:cNvPr id="8" name="Group 7"/>
            <p:cNvGrpSpPr/>
            <p:nvPr/>
          </p:nvGrpSpPr>
          <p:grpSpPr>
            <a:xfrm>
              <a:off x="-1" y="1452281"/>
              <a:ext cx="9144001" cy="5405719"/>
              <a:chOff x="-1" y="1452281"/>
              <a:chExt cx="9144001" cy="5405719"/>
            </a:xfrm>
          </p:grpSpPr>
          <p:pic>
            <p:nvPicPr>
              <p:cNvPr id="10"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4692580"/>
                <a:ext cx="9143999" cy="216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flipV="1">
                <a:off x="-1" y="1452281"/>
                <a:ext cx="9143999" cy="362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Rectangle 8"/>
            <p:cNvSpPr/>
            <p:nvPr/>
          </p:nvSpPr>
          <p:spPr>
            <a:xfrm>
              <a:off x="-1" y="1452281"/>
              <a:ext cx="9143999" cy="5405717"/>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52226" name="Title 1"/>
          <p:cNvSpPr>
            <a:spLocks noGrp="1"/>
          </p:cNvSpPr>
          <p:nvPr>
            <p:ph type="title"/>
          </p:nvPr>
        </p:nvSpPr>
        <p:spPr>
          <a:xfrm>
            <a:off x="563563" y="436563"/>
            <a:ext cx="7199312" cy="692150"/>
          </a:xfrm>
        </p:spPr>
        <p:txBody>
          <a:bodyPr lIns="91440" tIns="45720" rIns="91440" bIns="45720" anchor="t"/>
          <a:lstStyle/>
          <a:p>
            <a:pPr algn="ctr" eaLnBrk="1" hangingPunct="1">
              <a:defRPr/>
            </a:pPr>
            <a:r>
              <a:rPr lang="en-US" altLang="en-US" b="1" smtClean="0">
                <a:ea typeface="MS PGothic" pitchFamily="34" charset="-128"/>
                <a:cs typeface="Arial" charset="0"/>
              </a:rPr>
              <a:t>Respect and empathy</a:t>
            </a:r>
          </a:p>
        </p:txBody>
      </p:sp>
      <p:sp>
        <p:nvSpPr>
          <p:cNvPr id="47107" name="Content Placeholder 2"/>
          <p:cNvSpPr>
            <a:spLocks noGrp="1"/>
          </p:cNvSpPr>
          <p:nvPr>
            <p:ph idx="1"/>
          </p:nvPr>
        </p:nvSpPr>
        <p:spPr>
          <a:xfrm>
            <a:off x="539750" y="1757363"/>
            <a:ext cx="8243888" cy="4716462"/>
          </a:xfrm>
        </p:spPr>
        <p:txBody>
          <a:bodyPr lIns="91440" tIns="45720" rIns="91440" bIns="45720"/>
          <a:lstStyle/>
          <a:p>
            <a:pPr eaLnBrk="1" hangingPunct="1">
              <a:spcBef>
                <a:spcPct val="0"/>
              </a:spcBef>
              <a:spcAft>
                <a:spcPts val="1000"/>
              </a:spcAft>
            </a:pPr>
            <a:r>
              <a:rPr lang="en-AU" altLang="en-US" sz="3200" dirty="0" smtClean="0"/>
              <a:t>A</a:t>
            </a:r>
            <a:r>
              <a:rPr lang="en-AU" altLang="en-US" dirty="0" smtClean="0"/>
              <a:t>ctions</a:t>
            </a:r>
          </a:p>
          <a:p>
            <a:pPr marL="444500" indent="-444500" eaLnBrk="1" hangingPunct="1">
              <a:spcBef>
                <a:spcPct val="0"/>
              </a:spcBef>
              <a:spcAft>
                <a:spcPts val="900"/>
              </a:spcAft>
            </a:pPr>
            <a:r>
              <a:rPr lang="en-AU" altLang="en-US" b="0" dirty="0" smtClean="0"/>
              <a:t>•	Be congruent: your actions should match your words</a:t>
            </a:r>
          </a:p>
          <a:p>
            <a:pPr marL="444500" indent="-444500" eaLnBrk="1" hangingPunct="1">
              <a:spcBef>
                <a:spcPct val="0"/>
              </a:spcBef>
              <a:spcAft>
                <a:spcPts val="900"/>
              </a:spcAft>
            </a:pPr>
            <a:r>
              <a:rPr lang="en-AU" altLang="en-US" b="0" dirty="0" smtClean="0"/>
              <a:t>•	Listen, hear, acknowledge feelings and needs</a:t>
            </a:r>
          </a:p>
          <a:p>
            <a:pPr marL="444500" indent="-444500" eaLnBrk="1" hangingPunct="1">
              <a:spcBef>
                <a:spcPct val="0"/>
              </a:spcBef>
              <a:spcAft>
                <a:spcPts val="900"/>
              </a:spcAft>
            </a:pPr>
            <a:r>
              <a:rPr lang="en-AU" altLang="en-US" b="0" dirty="0" smtClean="0"/>
              <a:t>•	Don’t tell the patient what they should or should not be 	feeling</a:t>
            </a:r>
          </a:p>
          <a:p>
            <a:pPr marL="444500" indent="-444500" eaLnBrk="1" hangingPunct="1">
              <a:spcBef>
                <a:spcPct val="0"/>
              </a:spcBef>
              <a:spcAft>
                <a:spcPts val="900"/>
              </a:spcAft>
            </a:pPr>
            <a:r>
              <a:rPr lang="en-AU" altLang="en-US" b="0" dirty="0" smtClean="0"/>
              <a:t>•	Take time to hear the patient out, be patient and don’t hurry them</a:t>
            </a:r>
          </a:p>
          <a:p>
            <a:pPr eaLnBrk="1" hangingPunct="1">
              <a:spcBef>
                <a:spcPts val="600"/>
              </a:spcBef>
              <a:spcAft>
                <a:spcPts val="1000"/>
              </a:spcAft>
            </a:pPr>
            <a:r>
              <a:rPr lang="en-AU" altLang="en-US" sz="3200" dirty="0" smtClean="0">
                <a:solidFill>
                  <a:schemeClr val="tx1"/>
                </a:solidFill>
              </a:rPr>
              <a:t>B</a:t>
            </a:r>
            <a:r>
              <a:rPr lang="en-AU" altLang="en-US" dirty="0" smtClean="0">
                <a:solidFill>
                  <a:schemeClr val="tx1"/>
                </a:solidFill>
              </a:rPr>
              <a:t>ody language</a:t>
            </a:r>
          </a:p>
          <a:p>
            <a:pPr eaLnBrk="1" hangingPunct="1">
              <a:spcBef>
                <a:spcPct val="0"/>
              </a:spcBef>
              <a:spcAft>
                <a:spcPts val="1000"/>
              </a:spcAft>
            </a:pPr>
            <a:r>
              <a:rPr lang="en-AU" altLang="en-US" b="0" dirty="0" smtClean="0">
                <a:solidFill>
                  <a:schemeClr val="tx1"/>
                </a:solidFill>
              </a:rPr>
              <a:t>•	Make eye contact (exercising care not to be confrontational)</a:t>
            </a:r>
          </a:p>
        </p:txBody>
      </p:sp>
    </p:spTree>
    <p:extLst>
      <p:ext uri="{BB962C8B-B14F-4D97-AF65-F5344CB8AC3E}">
        <p14:creationId xmlns:p14="http://schemas.microsoft.com/office/powerpoint/2010/main" val="173710478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452281"/>
            <a:ext cx="9144001" cy="5405719"/>
            <a:chOff x="-1" y="1452281"/>
            <a:chExt cx="9144001" cy="5405719"/>
          </a:xfrm>
        </p:grpSpPr>
        <p:grpSp>
          <p:nvGrpSpPr>
            <p:cNvPr id="7" name="Group 6"/>
            <p:cNvGrpSpPr/>
            <p:nvPr/>
          </p:nvGrpSpPr>
          <p:grpSpPr>
            <a:xfrm>
              <a:off x="-1" y="1452281"/>
              <a:ext cx="9144001" cy="5405719"/>
              <a:chOff x="-1" y="1452281"/>
              <a:chExt cx="9144001" cy="5405719"/>
            </a:xfrm>
          </p:grpSpPr>
          <p:pic>
            <p:nvPicPr>
              <p:cNvPr id="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4692580"/>
                <a:ext cx="9143999" cy="216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flipV="1">
                <a:off x="-1" y="1452281"/>
                <a:ext cx="9143999" cy="362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1" y="1452281"/>
              <a:ext cx="9143999" cy="5405717"/>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2" name="Title 1"/>
          <p:cNvSpPr>
            <a:spLocks noGrp="1"/>
          </p:cNvSpPr>
          <p:nvPr>
            <p:ph type="title"/>
          </p:nvPr>
        </p:nvSpPr>
        <p:spPr/>
        <p:txBody>
          <a:bodyPr/>
          <a:lstStyle/>
          <a:p>
            <a:pPr algn="ctr">
              <a:defRPr/>
            </a:pPr>
            <a:r>
              <a:rPr lang="en-AU" b="1" dirty="0" smtClean="0">
                <a:ea typeface="MS PGothic" pitchFamily="34" charset="-128"/>
              </a:rPr>
              <a:t>…respect and empathy</a:t>
            </a:r>
            <a:endParaRPr lang="en-AU" b="1" dirty="0">
              <a:ea typeface="MS PGothic" pitchFamily="34" charset="-128"/>
            </a:endParaRPr>
          </a:p>
        </p:txBody>
      </p:sp>
      <p:sp>
        <p:nvSpPr>
          <p:cNvPr id="48131" name="Content Placeholder 2"/>
          <p:cNvSpPr>
            <a:spLocks noGrp="1"/>
          </p:cNvSpPr>
          <p:nvPr>
            <p:ph idx="1"/>
          </p:nvPr>
        </p:nvSpPr>
        <p:spPr>
          <a:xfrm>
            <a:off x="539750" y="1619250"/>
            <a:ext cx="8243888" cy="4854575"/>
          </a:xfrm>
        </p:spPr>
        <p:txBody>
          <a:bodyPr/>
          <a:lstStyle/>
          <a:p>
            <a:r>
              <a:rPr lang="en-AU" altLang="en-US" sz="3200" dirty="0" smtClean="0">
                <a:solidFill>
                  <a:schemeClr val="tx1"/>
                </a:solidFill>
              </a:rPr>
              <a:t>C</a:t>
            </a:r>
            <a:r>
              <a:rPr lang="en-AU" altLang="en-US" dirty="0" smtClean="0">
                <a:solidFill>
                  <a:schemeClr val="tx1"/>
                </a:solidFill>
              </a:rPr>
              <a:t>ommunication</a:t>
            </a:r>
          </a:p>
          <a:p>
            <a:r>
              <a:rPr lang="en-AU" altLang="en-US" b="0" dirty="0" smtClean="0">
                <a:solidFill>
                  <a:schemeClr val="tx1"/>
                </a:solidFill>
              </a:rPr>
              <a:t>•	Extend self and thinking to understand patient viewpoint</a:t>
            </a:r>
          </a:p>
          <a:p>
            <a:r>
              <a:rPr lang="en-AU" altLang="en-US" b="0" dirty="0" smtClean="0">
                <a:solidFill>
                  <a:schemeClr val="tx1"/>
                </a:solidFill>
              </a:rPr>
              <a:t>•	Have a concerned and interested tone of voice</a:t>
            </a:r>
          </a:p>
          <a:p>
            <a:r>
              <a:rPr lang="en-AU" altLang="en-US" b="0" dirty="0" smtClean="0">
                <a:solidFill>
                  <a:schemeClr val="tx1"/>
                </a:solidFill>
              </a:rPr>
              <a:t>•	Don’t yell or shout over people </a:t>
            </a:r>
          </a:p>
          <a:p>
            <a:r>
              <a:rPr lang="en-AU" altLang="en-US" b="0" dirty="0" smtClean="0">
                <a:solidFill>
                  <a:schemeClr val="tx1"/>
                </a:solidFill>
              </a:rPr>
              <a:t>•	Answer all requests for information, however they are phrased</a:t>
            </a:r>
          </a:p>
          <a:p>
            <a:r>
              <a:rPr lang="en-AU" altLang="en-US" sz="3200" dirty="0" smtClean="0">
                <a:solidFill>
                  <a:schemeClr val="tx1"/>
                </a:solidFill>
              </a:rPr>
              <a:t>D</a:t>
            </a:r>
            <a:r>
              <a:rPr lang="en-AU" altLang="en-US" dirty="0" smtClean="0">
                <a:solidFill>
                  <a:schemeClr val="tx1"/>
                </a:solidFill>
              </a:rPr>
              <a:t>on’ts</a:t>
            </a:r>
          </a:p>
          <a:p>
            <a:r>
              <a:rPr lang="en-AU" altLang="en-US" b="0" dirty="0" smtClean="0">
                <a:solidFill>
                  <a:schemeClr val="tx1"/>
                </a:solidFill>
              </a:rPr>
              <a:t>•	No advice giving and no orders, no “if I were you I would…”</a:t>
            </a:r>
          </a:p>
          <a:p>
            <a:r>
              <a:rPr lang="en-AU" altLang="en-US" b="0" dirty="0" smtClean="0">
                <a:solidFill>
                  <a:schemeClr val="tx1"/>
                </a:solidFill>
              </a:rPr>
              <a:t>•	Don’t overly smile as this can be condescending</a:t>
            </a:r>
          </a:p>
          <a:p>
            <a:endParaRPr lang="en-AU" altLang="en-US" dirty="0" smtClean="0"/>
          </a:p>
          <a:p>
            <a:endParaRPr lang="en-AU" altLang="en-US" dirty="0" smtClean="0"/>
          </a:p>
        </p:txBody>
      </p:sp>
    </p:spTree>
    <p:extLst>
      <p:ext uri="{BB962C8B-B14F-4D97-AF65-F5344CB8AC3E}">
        <p14:creationId xmlns:p14="http://schemas.microsoft.com/office/powerpoint/2010/main" val="211366015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a:t>
            </a:r>
            <a:endParaRPr lang="en-AU" dirty="0"/>
          </a:p>
        </p:txBody>
      </p:sp>
      <p:sp>
        <p:nvSpPr>
          <p:cNvPr id="3" name="Content Placeholder 2"/>
          <p:cNvSpPr>
            <a:spLocks noGrp="1"/>
          </p:cNvSpPr>
          <p:nvPr>
            <p:ph idx="1"/>
          </p:nvPr>
        </p:nvSpPr>
        <p:spPr/>
        <p:txBody>
          <a:bodyPr/>
          <a:lstStyle/>
          <a:p>
            <a:r>
              <a:rPr lang="en-AU" dirty="0" smtClean="0">
                <a:solidFill>
                  <a:srgbClr val="21A18D"/>
                </a:solidFill>
              </a:rPr>
              <a:t>All the time:</a:t>
            </a:r>
          </a:p>
          <a:p>
            <a:pPr marL="457200" indent="-457200">
              <a:buAutoNum type="arabicPeriod"/>
            </a:pPr>
            <a:r>
              <a:rPr lang="en-AU" dirty="0" smtClean="0"/>
              <a:t>Control yourself </a:t>
            </a:r>
            <a:r>
              <a:rPr lang="en-AU" b="0" dirty="0" smtClean="0"/>
              <a:t>(Actions, Body language, Communication, Emotions)</a:t>
            </a:r>
          </a:p>
          <a:p>
            <a:pPr marL="457200" indent="-457200">
              <a:buAutoNum type="arabicPeriod"/>
            </a:pPr>
            <a:r>
              <a:rPr lang="en-AU" dirty="0" smtClean="0"/>
              <a:t>Show respect and empathy </a:t>
            </a:r>
            <a:r>
              <a:rPr lang="en-AU" b="0" dirty="0" smtClean="0"/>
              <a:t>(Actions, Body language, Communication)</a:t>
            </a:r>
          </a:p>
          <a:p>
            <a:r>
              <a:rPr lang="en-AU" dirty="0" smtClean="0">
                <a:solidFill>
                  <a:srgbClr val="21A18D"/>
                </a:solidFill>
              </a:rPr>
              <a:t>Three step process:</a:t>
            </a:r>
          </a:p>
          <a:p>
            <a:pPr marL="457200" indent="-457200">
              <a:buAutoNum type="arabicPeriod"/>
            </a:pPr>
            <a:r>
              <a:rPr lang="en-AU" dirty="0" smtClean="0"/>
              <a:t>Delimit: </a:t>
            </a:r>
            <a:r>
              <a:rPr lang="en-AU" b="0" dirty="0" smtClean="0"/>
              <a:t>Ensure safety and privacy for all parties</a:t>
            </a:r>
          </a:p>
          <a:p>
            <a:pPr marL="457200" indent="-457200">
              <a:buAutoNum type="arabicPeriod"/>
            </a:pPr>
            <a:r>
              <a:rPr lang="en-AU" dirty="0" smtClean="0"/>
              <a:t>Clarify: </a:t>
            </a:r>
            <a:r>
              <a:rPr lang="en-AU" b="0" dirty="0" smtClean="0"/>
              <a:t>Find a shared understanding of the problem</a:t>
            </a:r>
          </a:p>
          <a:p>
            <a:pPr marL="457200" indent="-457200">
              <a:buAutoNum type="arabicPeriod"/>
            </a:pPr>
            <a:r>
              <a:rPr lang="en-AU" dirty="0" smtClean="0"/>
              <a:t>Resolve: </a:t>
            </a:r>
            <a:r>
              <a:rPr lang="en-AU" b="0" dirty="0" smtClean="0"/>
              <a:t>Find a solution together</a:t>
            </a:r>
          </a:p>
          <a:p>
            <a:pPr marL="457200" indent="-457200">
              <a:buAutoNum type="arabicPeriod"/>
            </a:pPr>
            <a:endParaRPr lang="en-AU" dirty="0"/>
          </a:p>
        </p:txBody>
      </p:sp>
    </p:spTree>
    <p:extLst>
      <p:ext uri="{BB962C8B-B14F-4D97-AF65-F5344CB8AC3E}">
        <p14:creationId xmlns:p14="http://schemas.microsoft.com/office/powerpoint/2010/main" val="1112425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Patient modifiers</a:t>
            </a:r>
            <a:endParaRPr lang="en-US" b="1" dirty="0"/>
          </a:p>
        </p:txBody>
      </p:sp>
      <p:sp>
        <p:nvSpPr>
          <p:cNvPr id="3" name="Content Placeholder 2"/>
          <p:cNvSpPr>
            <a:spLocks noGrp="1"/>
          </p:cNvSpPr>
          <p:nvPr>
            <p:ph idx="1"/>
          </p:nvPr>
        </p:nvSpPr>
        <p:spPr>
          <a:xfrm>
            <a:off x="539750" y="1659988"/>
            <a:ext cx="8243888" cy="4490502"/>
          </a:xfrm>
        </p:spPr>
        <p:txBody>
          <a:bodyPr/>
          <a:lstStyle/>
          <a:p>
            <a:pPr marL="0" indent="0">
              <a:buNone/>
            </a:pPr>
            <a:endParaRPr lang="en-US" sz="2000" b="1" dirty="0"/>
          </a:p>
          <a:p>
            <a:pPr lvl="1"/>
            <a:r>
              <a:rPr lang="en-US" sz="2800" b="1" dirty="0" smtClean="0"/>
              <a:t>Definition</a:t>
            </a:r>
            <a:r>
              <a:rPr lang="en-US" sz="2800" dirty="0" smtClean="0"/>
              <a:t> </a:t>
            </a:r>
          </a:p>
          <a:p>
            <a:pPr lvl="1"/>
            <a:r>
              <a:rPr lang="en-US" sz="2800" dirty="0" smtClean="0"/>
              <a:t>How patients </a:t>
            </a:r>
            <a:r>
              <a:rPr lang="en-US" sz="2800" dirty="0"/>
              <a:t>respond and behave towards each other </a:t>
            </a:r>
            <a:r>
              <a:rPr lang="en-US" sz="2800" dirty="0" smtClean="0"/>
              <a:t>can </a:t>
            </a:r>
            <a:r>
              <a:rPr lang="en-US" sz="2800" dirty="0"/>
              <a:t>influence the frequency of </a:t>
            </a:r>
            <a:r>
              <a:rPr lang="en-US" sz="2800" dirty="0" smtClean="0"/>
              <a:t>conflict and containment. </a:t>
            </a:r>
          </a:p>
          <a:p>
            <a:pPr lvl="1"/>
            <a:r>
              <a:rPr lang="en-US" sz="2800" dirty="0" smtClean="0"/>
              <a:t>Patients are </a:t>
            </a:r>
            <a:r>
              <a:rPr lang="en-US" sz="2800" dirty="0"/>
              <a:t>susceptible to staff </a:t>
            </a:r>
            <a:r>
              <a:rPr lang="en-US" sz="2800" dirty="0" smtClean="0"/>
              <a:t>influence.</a:t>
            </a:r>
          </a:p>
          <a:p>
            <a:pPr marL="0" indent="0">
              <a:buNone/>
            </a:pPr>
            <a:endParaRPr lang="en-US" dirty="0"/>
          </a:p>
        </p:txBody>
      </p:sp>
    </p:spTree>
    <p:extLst>
      <p:ext uri="{BB962C8B-B14F-4D97-AF65-F5344CB8AC3E}">
        <p14:creationId xmlns:p14="http://schemas.microsoft.com/office/powerpoint/2010/main" val="130766143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Talk Down in practice </a:t>
            </a:r>
            <a:endParaRPr lang="en-AU" dirty="0"/>
          </a:p>
        </p:txBody>
      </p:sp>
      <p:sp>
        <p:nvSpPr>
          <p:cNvPr id="3" name="Content Placeholder 2"/>
          <p:cNvSpPr>
            <a:spLocks noGrp="1"/>
          </p:cNvSpPr>
          <p:nvPr>
            <p:ph idx="1"/>
          </p:nvPr>
        </p:nvSpPr>
        <p:spPr>
          <a:xfrm>
            <a:off x="539750" y="5701553"/>
            <a:ext cx="8243888" cy="772494"/>
          </a:xfrm>
        </p:spPr>
        <p:txBody>
          <a:bodyPr/>
          <a:lstStyle/>
          <a:p>
            <a:endParaRPr lang="en-AU" dirty="0" smtClean="0">
              <a:hlinkClick r:id="rId3"/>
            </a:endParaRPr>
          </a:p>
          <a:p>
            <a:r>
              <a:rPr lang="en-AU" dirty="0" smtClean="0">
                <a:hlinkClick r:id="rId3"/>
              </a:rPr>
              <a:t>https</a:t>
            </a:r>
            <a:r>
              <a:rPr lang="en-AU" dirty="0">
                <a:hlinkClick r:id="rId3"/>
              </a:rPr>
              <a:t>://</a:t>
            </a:r>
            <a:r>
              <a:rPr lang="en-AU" dirty="0" smtClean="0">
                <a:hlinkClick r:id="rId3"/>
              </a:rPr>
              <a:t>youtu.be/Q4T-x1za6lg</a:t>
            </a:r>
            <a:r>
              <a:rPr lang="en-AU" dirty="0" smtClean="0"/>
              <a:t> </a:t>
            </a:r>
            <a:endParaRPr lang="en-AU"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975" y="1859803"/>
            <a:ext cx="6242050" cy="356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750" y="5688106"/>
            <a:ext cx="5190565" cy="461665"/>
          </a:xfrm>
          <a:prstGeom prst="rect">
            <a:avLst/>
          </a:prstGeom>
          <a:noFill/>
        </p:spPr>
        <p:txBody>
          <a:bodyPr wrap="square" rtlCol="0">
            <a:spAutoFit/>
          </a:bodyPr>
          <a:lstStyle/>
          <a:p>
            <a:r>
              <a:rPr lang="en-AU" sz="2400" dirty="0" smtClean="0"/>
              <a:t>Video by Chris Hart, </a:t>
            </a:r>
            <a:r>
              <a:rPr lang="en-AU" sz="2400" dirty="0" err="1" smtClean="0"/>
              <a:t>Youtube</a:t>
            </a:r>
            <a:endParaRPr lang="en-AU" sz="2400" dirty="0"/>
          </a:p>
        </p:txBody>
      </p:sp>
    </p:spTree>
    <p:extLst>
      <p:ext uri="{BB962C8B-B14F-4D97-AF65-F5344CB8AC3E}">
        <p14:creationId xmlns:p14="http://schemas.microsoft.com/office/powerpoint/2010/main" val="211604137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flipV="1">
            <a:off x="1" y="1425388"/>
            <a:ext cx="9144000" cy="543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495300"/>
            <a:ext cx="7199313" cy="682625"/>
          </a:xfrm>
        </p:spPr>
        <p:txBody>
          <a:bodyPr lIns="68580" tIns="34290" rIns="68580" bIns="34290" anchor="t">
            <a:normAutofit fontScale="90000"/>
          </a:bodyPr>
          <a:lstStyle/>
          <a:p>
            <a:pPr algn="ctr" eaLnBrk="1" hangingPunct="1">
              <a:defRPr/>
            </a:pPr>
            <a:r>
              <a:rPr lang="en-US" altLang="en-US" sz="3100" b="1" dirty="0" smtClean="0">
                <a:solidFill>
                  <a:schemeClr val="bg1"/>
                </a:solidFill>
                <a:ea typeface="ＭＳ Ｐゴシック" charset="0"/>
              </a:rPr>
              <a:t>Talk down in practice </a:t>
            </a:r>
            <a:r>
              <a:rPr lang="en-US" altLang="en-US" sz="2175" dirty="0">
                <a:ea typeface="ＭＳ Ｐゴシック" charset="0"/>
              </a:rPr>
              <a:t/>
            </a:r>
            <a:br>
              <a:rPr lang="en-US" altLang="en-US" sz="2175" dirty="0">
                <a:ea typeface="ＭＳ Ｐゴシック" charset="0"/>
              </a:rPr>
            </a:br>
            <a:endParaRPr lang="en-US" altLang="en-US" sz="2175" dirty="0">
              <a:ea typeface="ＭＳ Ｐゴシック" charset="0"/>
            </a:endParaRPr>
          </a:p>
        </p:txBody>
      </p:sp>
      <p:sp>
        <p:nvSpPr>
          <p:cNvPr id="47107" name="Content Placeholder 2"/>
          <p:cNvSpPr>
            <a:spLocks noGrp="1"/>
          </p:cNvSpPr>
          <p:nvPr>
            <p:ph idx="1"/>
          </p:nvPr>
        </p:nvSpPr>
        <p:spPr>
          <a:xfrm>
            <a:off x="539750" y="1619250"/>
            <a:ext cx="8243888" cy="4854575"/>
          </a:xfrm>
        </p:spPr>
        <p:txBody>
          <a:bodyPr lIns="68580" tIns="34290" rIns="68580" bIns="34290"/>
          <a:lstStyle/>
          <a:p>
            <a:pPr marL="383382" lvl="1" indent="-342900" eaLnBrk="1" hangingPunct="1">
              <a:spcAft>
                <a:spcPts val="750"/>
              </a:spcAft>
              <a:buFont typeface="Arial" panose="020B0604020202020204" pitchFamily="34" charset="0"/>
              <a:buChar char="•"/>
              <a:defRPr/>
            </a:pPr>
            <a:r>
              <a:rPr lang="en-US" altLang="en-US" dirty="0">
                <a:ea typeface="ＭＳ Ｐゴシック" charset="0"/>
              </a:rPr>
              <a:t>A poster summarising </a:t>
            </a:r>
            <a:r>
              <a:rPr lang="en-US" altLang="en-US" dirty="0" smtClean="0">
                <a:ea typeface="ＭＳ Ｐゴシック" charset="0"/>
              </a:rPr>
              <a:t>de</a:t>
            </a:r>
            <a:r>
              <a:rPr lang="en-US" altLang="en-US" dirty="0">
                <a:ea typeface="ＭＳ Ｐゴシック" charset="0"/>
              </a:rPr>
              <a:t>-escalation techniques is placed in an area frequented by </a:t>
            </a:r>
            <a:r>
              <a:rPr lang="en-US" altLang="en-US" dirty="0" smtClean="0">
                <a:ea typeface="ＭＳ Ｐゴシック" charset="0"/>
              </a:rPr>
              <a:t>staff</a:t>
            </a:r>
            <a:endParaRPr lang="en-US" altLang="en-US" dirty="0">
              <a:ea typeface="ＭＳ Ｐゴシック" charset="0"/>
            </a:endParaRPr>
          </a:p>
          <a:p>
            <a:pPr marL="383382" lvl="1" indent="-342900" eaLnBrk="1" hangingPunct="1">
              <a:spcAft>
                <a:spcPts val="750"/>
              </a:spcAft>
              <a:buFont typeface="Arial" panose="020B0604020202020204" pitchFamily="34" charset="0"/>
              <a:buChar char="•"/>
              <a:defRPr/>
            </a:pPr>
            <a:r>
              <a:rPr lang="en-US" altLang="en-US" dirty="0">
                <a:ea typeface="ＭＳ Ｐゴシック" charset="0"/>
              </a:rPr>
              <a:t>The </a:t>
            </a:r>
            <a:r>
              <a:rPr lang="en-US" altLang="en-US" dirty="0" smtClean="0">
                <a:ea typeface="ＭＳ Ｐゴシック" charset="0"/>
              </a:rPr>
              <a:t>unit decides on the ‘talk down’ lead</a:t>
            </a:r>
            <a:endParaRPr lang="en-US" altLang="en-US" dirty="0">
              <a:ea typeface="ＭＳ Ｐゴシック" charset="0"/>
            </a:endParaRPr>
          </a:p>
          <a:p>
            <a:pPr marL="383382" lvl="1" indent="-342900" eaLnBrk="1" hangingPunct="1">
              <a:spcAft>
                <a:spcPts val="750"/>
              </a:spcAft>
              <a:buFont typeface="Arial" panose="020B0604020202020204" pitchFamily="34" charset="0"/>
              <a:buChar char="•"/>
              <a:defRPr/>
            </a:pPr>
            <a:r>
              <a:rPr lang="en-US" altLang="en-US" dirty="0">
                <a:ea typeface="ＭＳ Ｐゴシック" charset="0"/>
              </a:rPr>
              <a:t>The lead </a:t>
            </a:r>
            <a:r>
              <a:rPr lang="en-US" altLang="en-US" dirty="0" smtClean="0">
                <a:ea typeface="ＭＳ Ｐゴシック" charset="0"/>
              </a:rPr>
              <a:t>spends </a:t>
            </a:r>
            <a:r>
              <a:rPr lang="en-US" altLang="en-US" dirty="0">
                <a:ea typeface="ＭＳ Ｐゴシック" charset="0"/>
              </a:rPr>
              <a:t>10-15 minutes with other </a:t>
            </a:r>
            <a:r>
              <a:rPr lang="en-US" altLang="en-US" dirty="0" smtClean="0">
                <a:ea typeface="ＭＳ Ｐゴシック" charset="0"/>
              </a:rPr>
              <a:t>members </a:t>
            </a:r>
            <a:r>
              <a:rPr lang="en-US" altLang="en-US" dirty="0">
                <a:ea typeface="ＭＳ Ｐゴシック" charset="0"/>
              </a:rPr>
              <a:t>of the team explaining the poster and giving examples from their experience</a:t>
            </a:r>
          </a:p>
          <a:p>
            <a:pPr marL="383382" lvl="1" indent="-342900" eaLnBrk="1" hangingPunct="1">
              <a:spcAft>
                <a:spcPts val="750"/>
              </a:spcAft>
              <a:buFont typeface="Arial" panose="020B0604020202020204" pitchFamily="34" charset="0"/>
              <a:buChar char="•"/>
              <a:defRPr/>
            </a:pPr>
            <a:r>
              <a:rPr lang="en-US" altLang="en-US" dirty="0" smtClean="0">
                <a:ea typeface="ＭＳ Ｐゴシック" charset="0"/>
              </a:rPr>
              <a:t>The lead gives each staff member a </a:t>
            </a:r>
            <a:r>
              <a:rPr lang="en-US" altLang="en-US" dirty="0">
                <a:ea typeface="ＭＳ Ｐゴシック" charset="0"/>
              </a:rPr>
              <a:t>copy </a:t>
            </a:r>
            <a:r>
              <a:rPr lang="en-US" altLang="en-US" dirty="0" smtClean="0">
                <a:ea typeface="ＭＳ Ｐゴシック" charset="0"/>
              </a:rPr>
              <a:t>of Talk Down ‘</a:t>
            </a:r>
            <a:r>
              <a:rPr lang="en-US" altLang="en-US" i="1" dirty="0" smtClean="0">
                <a:ea typeface="ＭＳ Ｐゴシック" charset="0"/>
              </a:rPr>
              <a:t>Staying </a:t>
            </a:r>
            <a:r>
              <a:rPr lang="en-US" altLang="en-US" i="1" dirty="0">
                <a:ea typeface="ＭＳ Ｐゴシック" charset="0"/>
              </a:rPr>
              <a:t>open, friendly and </a:t>
            </a:r>
            <a:r>
              <a:rPr lang="en-US" altLang="en-US" i="1" dirty="0" smtClean="0">
                <a:ea typeface="ＭＳ Ｐゴシック" charset="0"/>
              </a:rPr>
              <a:t>positive handout’</a:t>
            </a:r>
            <a:endParaRPr lang="en-US" altLang="en-US" dirty="0">
              <a:ea typeface="ＭＳ Ｐゴシック" charset="0"/>
            </a:endParaRPr>
          </a:p>
          <a:p>
            <a:pPr marL="383382" lvl="1" indent="-342900" eaLnBrk="1" hangingPunct="1">
              <a:spcAft>
                <a:spcPts val="750"/>
              </a:spcAft>
              <a:buFont typeface="Arial" panose="020B0604020202020204" pitchFamily="34" charset="0"/>
              <a:buChar char="•"/>
              <a:defRPr/>
            </a:pPr>
            <a:r>
              <a:rPr lang="en-US" altLang="en-US" dirty="0" smtClean="0">
                <a:ea typeface="ＭＳ Ｐゴシック" charset="0"/>
              </a:rPr>
              <a:t>The lead invites staff to read the poster, ask questions and use it to reflect after the process is used</a:t>
            </a:r>
            <a:endParaRPr lang="en-US" altLang="en-US" dirty="0">
              <a:ea typeface="ＭＳ Ｐゴシック" charset="0"/>
            </a:endParaRPr>
          </a:p>
          <a:p>
            <a:pPr marL="309563" indent="-269081" eaLnBrk="1" hangingPunct="1">
              <a:lnSpc>
                <a:spcPct val="80000"/>
              </a:lnSpc>
              <a:spcBef>
                <a:spcPct val="0"/>
              </a:spcBef>
              <a:spcAft>
                <a:spcPts val="750"/>
              </a:spcAft>
              <a:defRPr/>
            </a:pPr>
            <a:endParaRPr lang="en-US" altLang="en-US" sz="1950" dirty="0">
              <a:ea typeface="ＭＳ Ｐゴシック" charset="0"/>
            </a:endParaRPr>
          </a:p>
          <a:p>
            <a:pPr marL="309563" indent="-269081" eaLnBrk="1" hangingPunct="1">
              <a:lnSpc>
                <a:spcPct val="80000"/>
              </a:lnSpc>
              <a:spcBef>
                <a:spcPct val="0"/>
              </a:spcBef>
              <a:spcAft>
                <a:spcPts val="750"/>
              </a:spcAft>
              <a:defRPr/>
            </a:pPr>
            <a:endParaRPr lang="en-US" altLang="en-US" sz="1500" dirty="0">
              <a:ea typeface="ＭＳ Ｐゴシック" charset="0"/>
            </a:endParaRPr>
          </a:p>
        </p:txBody>
      </p:sp>
    </p:spTree>
    <p:extLst>
      <p:ext uri="{BB962C8B-B14F-4D97-AF65-F5344CB8AC3E}">
        <p14:creationId xmlns:p14="http://schemas.microsoft.com/office/powerpoint/2010/main" val="371002929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9176" y="5552329"/>
            <a:ext cx="6570315" cy="1200329"/>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lvl="1" algn="ctr" eaLnBrk="1" hangingPunct="1">
              <a:spcAft>
                <a:spcPts val="750"/>
              </a:spcAft>
              <a:defRPr/>
            </a:pPr>
            <a:r>
              <a:rPr lang="en-US" sz="2400" b="1" dirty="0">
                <a:solidFill>
                  <a:srgbClr val="21A18D"/>
                </a:solidFill>
                <a:ea typeface="MS PGothic" charset="0"/>
              </a:rPr>
              <a:t>The reality is usually more muddled, nevertheless these principles can be applied to most situations to some degree</a:t>
            </a:r>
            <a:endParaRPr lang="en-US" sz="1600" dirty="0">
              <a:solidFill>
                <a:srgbClr val="21A18D"/>
              </a:solidFill>
              <a:ea typeface="MS PGothic" charset="0"/>
            </a:endParaRPr>
          </a:p>
        </p:txBody>
      </p:sp>
      <p:sp>
        <p:nvSpPr>
          <p:cNvPr id="58370" name="Content Placeholder 2"/>
          <p:cNvSpPr>
            <a:spLocks noGrp="1"/>
          </p:cNvSpPr>
          <p:nvPr>
            <p:ph idx="1"/>
          </p:nvPr>
        </p:nvSpPr>
        <p:spPr>
          <a:xfrm>
            <a:off x="4690783" y="1908403"/>
            <a:ext cx="4305300" cy="4815594"/>
          </a:xfrm>
        </p:spPr>
        <p:txBody>
          <a:bodyPr lIns="68580" tIns="34290" rIns="68580" bIns="34290"/>
          <a:lstStyle/>
          <a:p>
            <a:pPr marL="457200" lvl="1" indent="-457200" eaLnBrk="1" hangingPunct="1">
              <a:spcAft>
                <a:spcPts val="750"/>
              </a:spcAft>
              <a:buFont typeface="Arial" panose="020B0604020202020204" pitchFamily="34" charset="0"/>
              <a:buChar char="•"/>
              <a:defRPr/>
            </a:pPr>
            <a:r>
              <a:rPr lang="en-US" sz="2600" dirty="0" smtClean="0">
                <a:ea typeface="MS PGothic" charset="0"/>
              </a:rPr>
              <a:t>The </a:t>
            </a:r>
            <a:r>
              <a:rPr lang="en-US" sz="2600" dirty="0">
                <a:ea typeface="MS PGothic" charset="0"/>
              </a:rPr>
              <a:t>poster summarises how the </a:t>
            </a:r>
            <a:r>
              <a:rPr lang="en-US" sz="2600" dirty="0" smtClean="0">
                <a:ea typeface="MS PGothic" charset="0"/>
              </a:rPr>
              <a:t>de-escalation process </a:t>
            </a:r>
            <a:r>
              <a:rPr lang="en-US" sz="2600" dirty="0">
                <a:ea typeface="MS PGothic" charset="0"/>
              </a:rPr>
              <a:t>would </a:t>
            </a:r>
            <a:r>
              <a:rPr lang="en-US" sz="2600" dirty="0" smtClean="0">
                <a:ea typeface="MS PGothic" charset="0"/>
              </a:rPr>
              <a:t>ideally </a:t>
            </a:r>
            <a:r>
              <a:rPr lang="en-US" sz="2600" dirty="0">
                <a:ea typeface="MS PGothic" charset="0"/>
              </a:rPr>
              <a:t>work</a:t>
            </a:r>
          </a:p>
          <a:p>
            <a:pPr marL="457200" lvl="1" indent="-457200" eaLnBrk="1" hangingPunct="1">
              <a:spcAft>
                <a:spcPts val="0"/>
              </a:spcAft>
              <a:buFont typeface="Arial" panose="020B0604020202020204" pitchFamily="34" charset="0"/>
              <a:buChar char="•"/>
              <a:defRPr/>
            </a:pPr>
            <a:r>
              <a:rPr lang="en-US" sz="2600" dirty="0" smtClean="0">
                <a:ea typeface="MS PGothic" charset="0"/>
              </a:rPr>
              <a:t>The </a:t>
            </a:r>
            <a:r>
              <a:rPr lang="en-US" sz="2600" dirty="0">
                <a:ea typeface="MS PGothic" charset="0"/>
              </a:rPr>
              <a:t>poster is a </a:t>
            </a:r>
            <a:r>
              <a:rPr lang="en-US" sz="2600" dirty="0" smtClean="0">
                <a:ea typeface="MS PGothic" charset="0"/>
              </a:rPr>
              <a:t>guide only. All de-escalation </a:t>
            </a:r>
          </a:p>
          <a:p>
            <a:pPr marL="444500" lvl="1" eaLnBrk="1" hangingPunct="1">
              <a:spcAft>
                <a:spcPts val="0"/>
              </a:spcAft>
              <a:defRPr/>
            </a:pPr>
            <a:r>
              <a:rPr lang="en-US" sz="2600" dirty="0" smtClean="0">
                <a:ea typeface="MS PGothic" charset="0"/>
              </a:rPr>
              <a:t>situations </a:t>
            </a:r>
            <a:r>
              <a:rPr lang="en-US" sz="2600" dirty="0">
                <a:ea typeface="MS PGothic" charset="0"/>
              </a:rPr>
              <a:t>vary</a:t>
            </a:r>
          </a:p>
          <a:p>
            <a:pPr lvl="1" eaLnBrk="1" hangingPunct="1">
              <a:spcAft>
                <a:spcPts val="750"/>
              </a:spcAft>
              <a:defRPr/>
            </a:pPr>
            <a:endParaRPr lang="en-US" sz="2600" dirty="0" smtClean="0">
              <a:ea typeface="MS PGothic" charset="0"/>
            </a:endParaRPr>
          </a:p>
          <a:p>
            <a:pPr lvl="1" eaLnBrk="1" hangingPunct="1">
              <a:spcAft>
                <a:spcPts val="750"/>
              </a:spcAft>
              <a:defRPr/>
            </a:pPr>
            <a:endParaRPr lang="en-US" sz="4400" dirty="0" smtClean="0">
              <a:solidFill>
                <a:srgbClr val="21A18D"/>
              </a:solidFill>
              <a:ea typeface="MS PGothic" charset="0"/>
            </a:endParaRPr>
          </a:p>
        </p:txBody>
      </p:sp>
      <p:sp>
        <p:nvSpPr>
          <p:cNvPr id="54274" name="Title 1"/>
          <p:cNvSpPr>
            <a:spLocks noGrp="1"/>
          </p:cNvSpPr>
          <p:nvPr>
            <p:ph type="title"/>
          </p:nvPr>
        </p:nvSpPr>
        <p:spPr>
          <a:xfrm>
            <a:off x="539750" y="546100"/>
            <a:ext cx="7199313" cy="668338"/>
          </a:xfrm>
        </p:spPr>
        <p:txBody>
          <a:bodyPr lIns="68580" tIns="34290" rIns="68580" bIns="34290" anchor="t"/>
          <a:lstStyle/>
          <a:p>
            <a:pPr algn="ctr" eaLnBrk="1" hangingPunct="1">
              <a:defRPr/>
            </a:pPr>
            <a:r>
              <a:rPr lang="en-US" altLang="en-US" b="1" smtClean="0">
                <a:ea typeface="MS PGothic" pitchFamily="34" charset="-128"/>
                <a:cs typeface="Arial" charset="0"/>
              </a:rPr>
              <a:t>Talk down poster</a:t>
            </a:r>
            <a:endParaRPr lang="en-US" altLang="en-US" smtClean="0">
              <a:ea typeface="MS PGothic" pitchFamily="34" charset="-128"/>
              <a:cs typeface="Arial" charset="0"/>
            </a:endParaRPr>
          </a:p>
        </p:txBody>
      </p:sp>
      <p:sp>
        <p:nvSpPr>
          <p:cNvPr id="3" name="Rectangle 2"/>
          <p:cNvSpPr/>
          <p:nvPr/>
        </p:nvSpPr>
        <p:spPr>
          <a:xfrm>
            <a:off x="4453217" y="3244334"/>
            <a:ext cx="237566" cy="369332"/>
          </a:xfrm>
          <a:prstGeom prst="rect">
            <a:avLst/>
          </a:prstGeom>
        </p:spPr>
        <p:txBody>
          <a:bodyPr wrap="none">
            <a:spAutoFit/>
          </a:bodyPr>
          <a:lstStyle/>
          <a:p>
            <a:r>
              <a:rPr lang="en-AU" dirty="0"/>
              <a:t>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40363" t="52686"/>
          <a:stretch/>
        </p:blipFill>
        <p:spPr>
          <a:xfrm rot="21235233">
            <a:off x="798971" y="5320376"/>
            <a:ext cx="1769373" cy="1171792"/>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853" y="1908403"/>
            <a:ext cx="4295147" cy="3041194"/>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89710890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lIns="68580" tIns="34290" rIns="68580" bIns="34290" anchor="t"/>
          <a:lstStyle/>
          <a:p>
            <a:pPr algn="ctr" eaLnBrk="1" hangingPunct="1">
              <a:defRPr/>
            </a:pPr>
            <a:r>
              <a:rPr lang="en-US" altLang="en-US" b="1" smtClean="0">
                <a:ea typeface="MS PGothic" pitchFamily="34" charset="-128"/>
                <a:cs typeface="Arial" charset="0"/>
              </a:rPr>
              <a:t>Role of the intervention lead – </a:t>
            </a:r>
            <a:br>
              <a:rPr lang="en-US" altLang="en-US" b="1" smtClean="0">
                <a:ea typeface="MS PGothic" pitchFamily="34" charset="-128"/>
                <a:cs typeface="Arial" charset="0"/>
              </a:rPr>
            </a:br>
            <a:r>
              <a:rPr lang="en-US" altLang="en-US" b="1" smtClean="0">
                <a:ea typeface="MS PGothic" pitchFamily="34" charset="-128"/>
                <a:cs typeface="Arial" charset="0"/>
              </a:rPr>
              <a:t>promote talk down</a:t>
            </a:r>
          </a:p>
        </p:txBody>
      </p:sp>
      <p:sp>
        <p:nvSpPr>
          <p:cNvPr id="52227" name="Content Placeholder 2"/>
          <p:cNvSpPr>
            <a:spLocks noGrp="1"/>
          </p:cNvSpPr>
          <p:nvPr>
            <p:ph idx="1"/>
          </p:nvPr>
        </p:nvSpPr>
        <p:spPr>
          <a:xfrm>
            <a:off x="439738" y="1673225"/>
            <a:ext cx="8243887" cy="4854575"/>
          </a:xfrm>
        </p:spPr>
        <p:txBody>
          <a:bodyPr lIns="68580" tIns="34290" rIns="68580" bIns="34290"/>
          <a:lstStyle/>
          <a:p>
            <a:pPr marL="457200" lvl="1" indent="-457200" eaLnBrk="1" hangingPunct="1">
              <a:spcAft>
                <a:spcPts val="750"/>
              </a:spcAft>
              <a:buFont typeface="Arial" charset="0"/>
              <a:buChar char="•"/>
            </a:pPr>
            <a:r>
              <a:rPr lang="en-US" altLang="en-US" dirty="0" smtClean="0"/>
              <a:t>Highlight to the team when talk down methods are used effectively</a:t>
            </a:r>
          </a:p>
          <a:p>
            <a:pPr marL="457200" lvl="1" indent="-457200" eaLnBrk="1" hangingPunct="1">
              <a:spcAft>
                <a:spcPts val="750"/>
              </a:spcAft>
              <a:buFont typeface="Arial" charset="0"/>
              <a:buChar char="•"/>
            </a:pPr>
            <a:r>
              <a:rPr lang="en-US" altLang="en-US" dirty="0" smtClean="0"/>
              <a:t>Mention talk down in handovers or other team meetings</a:t>
            </a:r>
          </a:p>
          <a:p>
            <a:pPr marL="457200" lvl="1" indent="-457200" eaLnBrk="1" hangingPunct="1">
              <a:spcAft>
                <a:spcPts val="750"/>
              </a:spcAft>
              <a:buFont typeface="Arial" charset="0"/>
              <a:buChar char="•"/>
            </a:pPr>
            <a:r>
              <a:rPr lang="en-US" altLang="en-US" dirty="0" smtClean="0"/>
              <a:t>Express respect for use of talk down methods</a:t>
            </a:r>
          </a:p>
          <a:p>
            <a:pPr marL="457200" lvl="1" indent="-457200" eaLnBrk="1" hangingPunct="1">
              <a:spcAft>
                <a:spcPts val="750"/>
              </a:spcAft>
              <a:buFont typeface="Arial" charset="0"/>
              <a:buChar char="•"/>
            </a:pPr>
            <a:r>
              <a:rPr lang="en-US" altLang="en-US" dirty="0" smtClean="0"/>
              <a:t>Acknowledge the growing skill of the team </a:t>
            </a:r>
          </a:p>
          <a:p>
            <a:pPr marL="457200" lvl="1" indent="-457200" eaLnBrk="1" hangingPunct="1">
              <a:spcAft>
                <a:spcPts val="750"/>
              </a:spcAft>
              <a:buFont typeface="Arial" charset="0"/>
              <a:buChar char="•"/>
            </a:pPr>
            <a:r>
              <a:rPr lang="en-US" altLang="en-US" dirty="0" smtClean="0"/>
              <a:t>Consider using the poster when debriefing following an incident - not only recognising the skills that were used but also those that were not and discussing opportunities for improvement</a:t>
            </a:r>
          </a:p>
          <a:p>
            <a:pPr eaLnBrk="1" hangingPunct="1"/>
            <a:endParaRPr lang="en-US" altLang="en-US" dirty="0" smtClean="0"/>
          </a:p>
        </p:txBody>
      </p:sp>
    </p:spTree>
    <p:extLst>
      <p:ext uri="{BB962C8B-B14F-4D97-AF65-F5344CB8AC3E}">
        <p14:creationId xmlns:p14="http://schemas.microsoft.com/office/powerpoint/2010/main" val="237373020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81013" y="471488"/>
            <a:ext cx="7199312" cy="704850"/>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Resources for the intervention lead </a:t>
            </a:r>
          </a:p>
        </p:txBody>
      </p:sp>
      <p:sp>
        <p:nvSpPr>
          <p:cNvPr id="53251" name="Content Placeholder 2"/>
          <p:cNvSpPr>
            <a:spLocks noGrp="1"/>
          </p:cNvSpPr>
          <p:nvPr>
            <p:ph idx="1"/>
          </p:nvPr>
        </p:nvSpPr>
        <p:spPr>
          <a:xfrm>
            <a:off x="338137" y="2101850"/>
            <a:ext cx="4458149" cy="2470150"/>
          </a:xfrm>
        </p:spPr>
        <p:txBody>
          <a:bodyPr/>
          <a:lstStyle/>
          <a:p>
            <a:pPr marL="342900" lvl="1" indent="-342900" eaLnBrk="1" hangingPunct="1">
              <a:spcAft>
                <a:spcPts val="1000"/>
              </a:spcAft>
              <a:buFont typeface="Arial" charset="0"/>
              <a:buChar char="•"/>
            </a:pPr>
            <a:r>
              <a:rPr lang="en-US" altLang="en-US" sz="2800" dirty="0" smtClean="0"/>
              <a:t>Guidance for Talk Down training handout</a:t>
            </a:r>
          </a:p>
          <a:p>
            <a:pPr marL="342900" lvl="1" indent="-342900" eaLnBrk="1" hangingPunct="1">
              <a:spcAft>
                <a:spcPts val="1000"/>
              </a:spcAft>
              <a:buFont typeface="Arial" charset="0"/>
              <a:buChar char="•"/>
            </a:pPr>
            <a:r>
              <a:rPr lang="en-US" altLang="en-US" sz="2800" dirty="0" smtClean="0"/>
              <a:t>‘Staying calm…’ handout</a:t>
            </a:r>
          </a:p>
          <a:p>
            <a:pPr eaLnBrk="1" hangingPunct="1">
              <a:spcBef>
                <a:spcPct val="0"/>
              </a:spcBef>
              <a:spcAft>
                <a:spcPts val="1000"/>
              </a:spcAft>
            </a:pPr>
            <a:endParaRPr lang="en-US" altLang="en-US" dirty="0" smtClean="0"/>
          </a:p>
        </p:txBody>
      </p:sp>
      <p:pic>
        <p:nvPicPr>
          <p:cNvPr id="5325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2174">
            <a:off x="5788025" y="1895475"/>
            <a:ext cx="2884488" cy="409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32761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lIns="68580" tIns="34290" rIns="68580" bIns="34290" anchor="t"/>
          <a:lstStyle/>
          <a:p>
            <a:pPr algn="ctr" eaLnBrk="1" hangingPunct="1">
              <a:defRPr/>
            </a:pPr>
            <a:r>
              <a:rPr lang="en-GB" altLang="en-US" sz="3600" b="1" smtClean="0">
                <a:ea typeface="MS PGothic" pitchFamily="34" charset="-128"/>
                <a:cs typeface="Arial" charset="0"/>
              </a:rPr>
              <a:t>Talk down fidelity</a:t>
            </a:r>
          </a:p>
        </p:txBody>
      </p:sp>
      <p:sp>
        <p:nvSpPr>
          <p:cNvPr id="67587" name="Content Placeholder 2"/>
          <p:cNvSpPr>
            <a:spLocks noGrp="1"/>
          </p:cNvSpPr>
          <p:nvPr>
            <p:ph idx="1"/>
          </p:nvPr>
        </p:nvSpPr>
        <p:spPr>
          <a:xfrm>
            <a:off x="4008438" y="4184650"/>
            <a:ext cx="4735512" cy="2127250"/>
          </a:xfrm>
        </p:spPr>
        <p:txBody>
          <a:bodyPr lIns="68580" tIns="34290" rIns="68580" bIns="34290"/>
          <a:lstStyle/>
          <a:p>
            <a:pPr lvl="1" eaLnBrk="1" hangingPunct="1">
              <a:defRPr/>
            </a:pPr>
            <a:endParaRPr lang="en-GB" altLang="en-US" sz="1500" dirty="0">
              <a:ea typeface="ＭＳ Ｐゴシック" charset="0"/>
            </a:endParaRPr>
          </a:p>
          <a:p>
            <a:pPr marL="620316" lvl="1" indent="-285750" eaLnBrk="1" hangingPunct="1">
              <a:spcAft>
                <a:spcPts val="750"/>
              </a:spcAft>
              <a:buFont typeface="Arial" panose="020B0604020202020204" pitchFamily="34" charset="0"/>
              <a:buChar char="•"/>
              <a:defRPr/>
            </a:pPr>
            <a:r>
              <a:rPr lang="en-GB" altLang="en-US" sz="1800" dirty="0">
                <a:ea typeface="ＭＳ Ｐゴシック" charset="0"/>
              </a:rPr>
              <a:t>Hanging a small poster in the corner of the </a:t>
            </a:r>
            <a:r>
              <a:rPr lang="en-GB" altLang="en-US" sz="1800" dirty="0" smtClean="0">
                <a:ea typeface="ＭＳ Ｐゴシック" charset="0"/>
              </a:rPr>
              <a:t>unit, </a:t>
            </a:r>
            <a:r>
              <a:rPr lang="en-GB" altLang="en-US" sz="1800" dirty="0">
                <a:ea typeface="ＭＳ Ｐゴシック" charset="0"/>
              </a:rPr>
              <a:t>hoping the staff read it and understand it </a:t>
            </a:r>
          </a:p>
          <a:p>
            <a:pPr marL="620316" lvl="1" indent="-285750" eaLnBrk="1" hangingPunct="1">
              <a:spcAft>
                <a:spcPts val="750"/>
              </a:spcAft>
              <a:buFont typeface="Arial" panose="020B0604020202020204" pitchFamily="34" charset="0"/>
              <a:buChar char="•"/>
              <a:defRPr/>
            </a:pPr>
            <a:r>
              <a:rPr lang="en-GB" altLang="en-US" sz="1800" dirty="0">
                <a:ea typeface="ＭＳ Ｐゴシック" charset="0"/>
              </a:rPr>
              <a:t>Something that </a:t>
            </a:r>
            <a:r>
              <a:rPr lang="en-GB" altLang="en-US" sz="1800" dirty="0" smtClean="0">
                <a:ea typeface="ＭＳ Ｐゴシック" charset="0"/>
              </a:rPr>
              <a:t>‘happens anyway’ </a:t>
            </a:r>
            <a:r>
              <a:rPr lang="en-GB" altLang="en-US" sz="1800" dirty="0">
                <a:ea typeface="ＭＳ Ｐゴシック" charset="0"/>
              </a:rPr>
              <a:t>– </a:t>
            </a:r>
            <a:r>
              <a:rPr lang="en-GB" altLang="en-US" sz="1800" dirty="0" smtClean="0">
                <a:ea typeface="ＭＳ Ｐゴシック" charset="0"/>
              </a:rPr>
              <a:t>‘patient </a:t>
            </a:r>
            <a:r>
              <a:rPr lang="en-GB" altLang="en-US" sz="1800" dirty="0">
                <a:ea typeface="ＭＳ Ｐゴシック" charset="0"/>
              </a:rPr>
              <a:t>was de-</a:t>
            </a:r>
            <a:r>
              <a:rPr lang="en-GB" altLang="en-US" sz="1800" dirty="0" smtClean="0">
                <a:ea typeface="ＭＳ Ｐゴシック" charset="0"/>
              </a:rPr>
              <a:t>escalated’ </a:t>
            </a:r>
            <a:r>
              <a:rPr lang="en-GB" altLang="en-US" sz="1800" dirty="0">
                <a:ea typeface="ＭＳ Ｐゴシック" charset="0"/>
              </a:rPr>
              <a:t>is often a myth</a:t>
            </a:r>
          </a:p>
        </p:txBody>
      </p:sp>
      <p:sp>
        <p:nvSpPr>
          <p:cNvPr id="5" name="Rectangle 4"/>
          <p:cNvSpPr>
            <a:spLocks noChangeArrowheads="1"/>
          </p:cNvSpPr>
          <p:nvPr/>
        </p:nvSpPr>
        <p:spPr bwMode="auto">
          <a:xfrm>
            <a:off x="939800" y="2217738"/>
            <a:ext cx="2193925" cy="1252537"/>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Talk down  </a:t>
            </a:r>
          </a:p>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IS</a:t>
            </a:r>
          </a:p>
        </p:txBody>
      </p:sp>
      <p:sp>
        <p:nvSpPr>
          <p:cNvPr id="54277" name="TextBox 5"/>
          <p:cNvSpPr txBox="1">
            <a:spLocks noChangeArrowheads="1"/>
          </p:cNvSpPr>
          <p:nvPr/>
        </p:nvSpPr>
        <p:spPr bwMode="auto">
          <a:xfrm>
            <a:off x="3419475" y="2692400"/>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3000">
                <a:solidFill>
                  <a:srgbClr val="000000"/>
                </a:solidFill>
              </a:rPr>
              <a:t>=</a:t>
            </a:r>
          </a:p>
        </p:txBody>
      </p:sp>
      <p:sp>
        <p:nvSpPr>
          <p:cNvPr id="7" name="Rectangle 6"/>
          <p:cNvSpPr>
            <a:spLocks noChangeArrowheads="1"/>
          </p:cNvSpPr>
          <p:nvPr/>
        </p:nvSpPr>
        <p:spPr bwMode="auto">
          <a:xfrm>
            <a:off x="939800" y="4732338"/>
            <a:ext cx="2193925" cy="1281112"/>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Talk down  </a:t>
            </a:r>
          </a:p>
          <a:p>
            <a:pPr algn="ctr" defTabSz="342900" eaLnBrk="1" fontAlgn="auto" hangingPunct="1">
              <a:spcBef>
                <a:spcPts val="0"/>
              </a:spcBef>
              <a:spcAft>
                <a:spcPts val="0"/>
              </a:spcAft>
              <a:defRPr/>
            </a:pPr>
            <a:r>
              <a:rPr lang="en-US" sz="2800" b="1" dirty="0">
                <a:solidFill>
                  <a:srgbClr val="FF0000"/>
                </a:solidFill>
                <a:latin typeface="Calibri"/>
                <a:ea typeface="MS PGothic" pitchFamily="34" charset="-128"/>
              </a:rPr>
              <a:t>IS NOT </a:t>
            </a:r>
          </a:p>
        </p:txBody>
      </p:sp>
      <p:sp>
        <p:nvSpPr>
          <p:cNvPr id="54279" name="TextBox 8"/>
          <p:cNvSpPr txBox="1">
            <a:spLocks noChangeArrowheads="1"/>
          </p:cNvSpPr>
          <p:nvPr/>
        </p:nvSpPr>
        <p:spPr bwMode="auto">
          <a:xfrm>
            <a:off x="3419475" y="4970463"/>
            <a:ext cx="541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3000">
                <a:solidFill>
                  <a:srgbClr val="000000"/>
                </a:solidFill>
              </a:rPr>
              <a:t>≠</a:t>
            </a:r>
          </a:p>
        </p:txBody>
      </p:sp>
      <p:sp>
        <p:nvSpPr>
          <p:cNvPr id="54280" name="Rectangle 1"/>
          <p:cNvSpPr>
            <a:spLocks noChangeArrowheads="1"/>
          </p:cNvSpPr>
          <p:nvPr/>
        </p:nvSpPr>
        <p:spPr bwMode="auto">
          <a:xfrm>
            <a:off x="3960813" y="1901825"/>
            <a:ext cx="49069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42900">
              <a:defRPr>
                <a:solidFill>
                  <a:schemeClr val="tx1"/>
                </a:solidFill>
                <a:latin typeface="Calibri" pitchFamily="34" charset="0"/>
                <a:ea typeface="ＭＳ Ｐゴシック" pitchFamily="34" charset="-128"/>
              </a:defRPr>
            </a:lvl1pPr>
            <a:lvl2pPr marL="6286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1" eaLnBrk="1" hangingPunct="1">
              <a:spcAft>
                <a:spcPts val="750"/>
              </a:spcAft>
              <a:buFont typeface="Arial" charset="0"/>
              <a:buChar char="•"/>
            </a:pPr>
            <a:r>
              <a:rPr lang="en-GB" altLang="en-US" dirty="0">
                <a:solidFill>
                  <a:srgbClr val="000000"/>
                </a:solidFill>
                <a:latin typeface="Arial" charset="0"/>
                <a:cs typeface="Arial" charset="0"/>
              </a:rPr>
              <a:t>Expanding de-escalation skills and increasing psychological understanding, capitalising on the best of existing team skills and building team cohesion </a:t>
            </a:r>
          </a:p>
          <a:p>
            <a:pPr lvl="1" eaLnBrk="1" hangingPunct="1">
              <a:spcAft>
                <a:spcPts val="750"/>
              </a:spcAft>
              <a:buFont typeface="Arial" charset="0"/>
              <a:buChar char="•"/>
            </a:pPr>
            <a:r>
              <a:rPr lang="en-GB" altLang="en-US" dirty="0">
                <a:solidFill>
                  <a:srgbClr val="000000"/>
                </a:solidFill>
                <a:latin typeface="Arial" charset="0"/>
                <a:cs typeface="Arial" charset="0"/>
              </a:rPr>
              <a:t>A crystallisation of de-escalation skills packaged for </a:t>
            </a:r>
            <a:r>
              <a:rPr lang="en-GB" altLang="en-US" dirty="0" smtClean="0">
                <a:solidFill>
                  <a:srgbClr val="000000"/>
                </a:solidFill>
                <a:latin typeface="Arial" charset="0"/>
                <a:cs typeface="Arial" charset="0"/>
              </a:rPr>
              <a:t>unit-based </a:t>
            </a:r>
            <a:r>
              <a:rPr lang="en-GB" altLang="en-US" dirty="0">
                <a:solidFill>
                  <a:srgbClr val="000000"/>
                </a:solidFill>
                <a:latin typeface="Arial" charset="0"/>
                <a:cs typeface="Arial" charset="0"/>
              </a:rPr>
              <a:t>teaching and promotion</a:t>
            </a:r>
          </a:p>
        </p:txBody>
      </p:sp>
    </p:spTree>
    <p:extLst>
      <p:ext uri="{BB962C8B-B14F-4D97-AF65-F5344CB8AC3E}">
        <p14:creationId xmlns:p14="http://schemas.microsoft.com/office/powerpoint/2010/main" val="3652770895"/>
      </p:ext>
    </p:extLst>
  </p:cSld>
  <p:clrMapOvr>
    <a:masterClrMapping/>
  </p:clrMapOvr>
  <p:transition spd="slow">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5"/>
          <p:cNvSpPr>
            <a:spLocks noGrp="1"/>
          </p:cNvSpPr>
          <p:nvPr>
            <p:ph type="ctrTitle"/>
          </p:nvPr>
        </p:nvSpPr>
        <p:spPr>
          <a:xfrm>
            <a:off x="652463" y="674688"/>
            <a:ext cx="6513512" cy="1404937"/>
          </a:xfrm>
        </p:spPr>
        <p:txBody>
          <a:bodyPr lIns="68580" tIns="34290" rIns="68580" bIns="34290" anchor="t"/>
          <a:lstStyle/>
          <a:p>
            <a:pPr algn="ctr" eaLnBrk="1" hangingPunct="1"/>
            <a:r>
              <a:rPr lang="en-AU" altLang="en-US" sz="1800" b="1" dirty="0">
                <a:latin typeface="Arial" panose="020B0604020202020204" pitchFamily="34" charset="0"/>
                <a:cs typeface="Arial" panose="020B0604020202020204" pitchFamily="34" charset="0"/>
              </a:rPr>
              <a:t/>
            </a:r>
            <a:br>
              <a:rPr lang="en-AU" altLang="en-US" sz="1800" b="1" dirty="0">
                <a:latin typeface="Arial" panose="020B0604020202020204" pitchFamily="34" charset="0"/>
                <a:cs typeface="Arial" panose="020B0604020202020204" pitchFamily="34" charset="0"/>
              </a:rPr>
            </a:br>
            <a:r>
              <a:rPr lang="en-AU" altLang="en-US" sz="4800" b="1" dirty="0">
                <a:latin typeface="Arial" panose="020B0604020202020204" pitchFamily="34" charset="0"/>
                <a:cs typeface="Arial" panose="020B0604020202020204" pitchFamily="34" charset="0"/>
              </a:rPr>
              <a:t>Discharge messages</a:t>
            </a:r>
            <a:r>
              <a:rPr lang="en-AU" altLang="en-US" sz="1800" b="1" dirty="0">
                <a:latin typeface="Arial" panose="020B0604020202020204" pitchFamily="34" charset="0"/>
                <a:cs typeface="Arial" panose="020B0604020202020204" pitchFamily="34" charset="0"/>
              </a:rPr>
              <a:t/>
            </a:r>
            <a:br>
              <a:rPr lang="en-AU" altLang="en-US" sz="1800" b="1" dirty="0">
                <a:latin typeface="Arial" panose="020B0604020202020204" pitchFamily="34" charset="0"/>
                <a:cs typeface="Arial" panose="020B0604020202020204" pitchFamily="34" charset="0"/>
              </a:rPr>
            </a:br>
            <a:endParaRPr lang="en-US" altLang="en-US" sz="18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70622">
            <a:off x="1452280" y="2541037"/>
            <a:ext cx="4343400" cy="4343400"/>
          </a:xfrm>
          <a:prstGeom prst="rect">
            <a:avLst/>
          </a:prstGeom>
        </p:spPr>
      </p:pic>
    </p:spTree>
    <p:extLst>
      <p:ext uri="{BB962C8B-B14F-4D97-AF65-F5344CB8AC3E}">
        <p14:creationId xmlns:p14="http://schemas.microsoft.com/office/powerpoint/2010/main" val="270678963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539750" y="503238"/>
            <a:ext cx="7199313" cy="698500"/>
          </a:xfrm>
        </p:spPr>
        <p:txBody>
          <a:bodyPr lIns="91440" tIns="45720" rIns="91440" bIns="45720" anchor="t"/>
          <a:lstStyle/>
          <a:p>
            <a:pPr algn="ctr" eaLnBrk="1" hangingPunct="1">
              <a:defRPr/>
            </a:pPr>
            <a:r>
              <a:rPr lang="en-US" altLang="en-US" b="1">
                <a:cs typeface="Arial" pitchFamily="34" charset="0"/>
              </a:rPr>
              <a:t>Background</a:t>
            </a:r>
            <a:r>
              <a:rPr lang="en-US" altLang="en-US" sz="2400" b="1">
                <a:cs typeface="Arial" pitchFamily="34" charset="0"/>
              </a:rPr>
              <a:t> </a:t>
            </a:r>
            <a:endParaRPr lang="en-US" altLang="en-US" sz="2400">
              <a:cs typeface="Arial" pitchFamily="34" charset="0"/>
            </a:endParaRPr>
          </a:p>
        </p:txBody>
      </p:sp>
      <p:sp>
        <p:nvSpPr>
          <p:cNvPr id="90114" name="Content Placeholder 2"/>
          <p:cNvSpPr>
            <a:spLocks noGrp="1"/>
          </p:cNvSpPr>
          <p:nvPr>
            <p:ph idx="1"/>
          </p:nvPr>
        </p:nvSpPr>
        <p:spPr>
          <a:xfrm>
            <a:off x="401638" y="1705988"/>
            <a:ext cx="5010150" cy="4357687"/>
          </a:xfrm>
        </p:spPr>
        <p:txBody>
          <a:bodyPr lIns="91440" tIns="45720" rIns="91440" bIns="45720"/>
          <a:lstStyle/>
          <a:p>
            <a:pPr lvl="1" eaLnBrk="1" hangingPunct="1"/>
            <a:r>
              <a:rPr lang="en-US" altLang="en-US" dirty="0"/>
              <a:t>Discharge messages provides a way of helping people connect with hope by:</a:t>
            </a:r>
          </a:p>
          <a:p>
            <a:pPr marL="503238" lvl="3" indent="-250825" eaLnBrk="1" hangingPunct="1"/>
            <a:r>
              <a:rPr lang="en-US" altLang="en-US" dirty="0"/>
              <a:t>Demonstrating care and concern</a:t>
            </a:r>
          </a:p>
          <a:p>
            <a:pPr marL="503238" lvl="3" indent="-250825" eaLnBrk="1" hangingPunct="1"/>
            <a:r>
              <a:rPr lang="en-US" altLang="en-US" dirty="0"/>
              <a:t>Attending to what people feel and are concerned about</a:t>
            </a:r>
          </a:p>
          <a:p>
            <a:pPr marL="503238" lvl="3" indent="-250825" eaLnBrk="1" hangingPunct="1"/>
            <a:r>
              <a:rPr lang="en-US" altLang="en-US" dirty="0"/>
              <a:t>Creating an avenue for patients to inspire and support each other (even anonymously)</a:t>
            </a:r>
          </a:p>
          <a:p>
            <a:pPr marL="503238" lvl="3" indent="-250825" eaLnBrk="1" hangingPunct="1"/>
            <a:r>
              <a:rPr lang="en-US" altLang="en-US" dirty="0"/>
              <a:t>Providing hopeful messages from other patients (rather than from staff) </a:t>
            </a:r>
          </a:p>
        </p:txBody>
      </p:sp>
      <p:pic>
        <p:nvPicPr>
          <p:cNvPr id="6349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5545" y="1578047"/>
            <a:ext cx="2805328" cy="327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25545" y="5055475"/>
            <a:ext cx="2805328" cy="1015663"/>
          </a:xfrm>
          <a:prstGeom prst="rect">
            <a:avLst/>
          </a:prstGeom>
          <a:solidFill>
            <a:srgbClr val="21278D"/>
          </a:solidFill>
          <a:ln>
            <a:solidFill>
              <a:srgbClr val="4A0090"/>
            </a:solidFill>
          </a:ln>
        </p:spPr>
        <p:txBody>
          <a:bodyPr wrap="square">
            <a:spAutoFit/>
          </a:bodyPr>
          <a:lstStyle/>
          <a:p>
            <a:pPr algn="ctr"/>
            <a:r>
              <a:rPr lang="en-AU" sz="2000" b="1" dirty="0">
                <a:solidFill>
                  <a:schemeClr val="bg1"/>
                </a:solidFill>
                <a:latin typeface="+mn-lt"/>
                <a:ea typeface="MS PGothic" charset="0"/>
              </a:rPr>
              <a:t>Patient engagement </a:t>
            </a:r>
            <a:r>
              <a:rPr lang="en-AU" sz="2000" b="1" dirty="0" smtClean="0">
                <a:solidFill>
                  <a:schemeClr val="bg1"/>
                </a:solidFill>
                <a:latin typeface="+mn-lt"/>
                <a:ea typeface="MS PGothic" charset="0"/>
              </a:rPr>
              <a:t>is </a:t>
            </a:r>
            <a:r>
              <a:rPr lang="en-AU" sz="2000" b="1" dirty="0">
                <a:solidFill>
                  <a:schemeClr val="bg1"/>
                </a:solidFill>
                <a:latin typeface="+mn-lt"/>
                <a:ea typeface="MS PGothic" charset="0"/>
              </a:rPr>
              <a:t>fundamental </a:t>
            </a:r>
            <a:r>
              <a:rPr lang="en-AU" sz="2000" b="1" dirty="0" smtClean="0">
                <a:solidFill>
                  <a:schemeClr val="bg1"/>
                </a:solidFill>
                <a:latin typeface="+mn-lt"/>
                <a:ea typeface="MS PGothic" charset="0"/>
              </a:rPr>
              <a:t>to this intervention</a:t>
            </a:r>
            <a:endParaRPr lang="en-AU" sz="2000" b="1" dirty="0">
              <a:solidFill>
                <a:schemeClr val="bg1"/>
              </a:solidFill>
              <a:latin typeface="+mn-lt"/>
            </a:endParaRPr>
          </a:p>
        </p:txBody>
      </p:sp>
    </p:spTree>
    <p:extLst>
      <p:ext uri="{BB962C8B-B14F-4D97-AF65-F5344CB8AC3E}">
        <p14:creationId xmlns:p14="http://schemas.microsoft.com/office/powerpoint/2010/main" val="104394044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2"/>
          <p:cNvSpPr>
            <a:spLocks noGrp="1"/>
          </p:cNvSpPr>
          <p:nvPr>
            <p:ph type="title"/>
          </p:nvPr>
        </p:nvSpPr>
        <p:spPr>
          <a:xfrm>
            <a:off x="539750" y="420688"/>
            <a:ext cx="7199313" cy="757237"/>
          </a:xfrm>
        </p:spPr>
        <p:txBody>
          <a:bodyPr lIns="68580" tIns="34290" rIns="68580" bIns="34290" anchor="t"/>
          <a:lstStyle/>
          <a:p>
            <a:pPr algn="ctr" eaLnBrk="1" hangingPunct="1">
              <a:defRPr/>
            </a:pPr>
            <a:r>
              <a:rPr lang="en-GB" altLang="en-US" b="1">
                <a:cs typeface="Arial" pitchFamily="34" charset="0"/>
              </a:rPr>
              <a:t>Aims</a:t>
            </a:r>
          </a:p>
        </p:txBody>
      </p:sp>
      <p:sp>
        <p:nvSpPr>
          <p:cNvPr id="105474" name="Content Placeholder 3"/>
          <p:cNvSpPr>
            <a:spLocks noGrp="1"/>
          </p:cNvSpPr>
          <p:nvPr>
            <p:ph idx="1"/>
          </p:nvPr>
        </p:nvSpPr>
        <p:spPr>
          <a:xfrm>
            <a:off x="3143250" y="1670318"/>
            <a:ext cx="5788025" cy="4854575"/>
          </a:xfrm>
        </p:spPr>
        <p:txBody>
          <a:bodyPr lIns="68580" tIns="34290" rIns="68580" bIns="34290"/>
          <a:lstStyle/>
          <a:p>
            <a:pPr lvl="1" eaLnBrk="1" hangingPunct="1">
              <a:defRPr/>
            </a:pPr>
            <a:r>
              <a:rPr lang="en-GB" sz="2000" dirty="0">
                <a:ea typeface="MS PGothic" charset="0"/>
              </a:rPr>
              <a:t>When a patient is preparing to leave, there is an opportunity for them to provide a discharge message as a form of closure for themselves and to help others on the </a:t>
            </a:r>
            <a:r>
              <a:rPr lang="en-GB" sz="2000" dirty="0" smtClean="0">
                <a:ea typeface="MS PGothic" charset="0"/>
              </a:rPr>
              <a:t>unit.</a:t>
            </a:r>
            <a:endParaRPr lang="en-GB" sz="2000" dirty="0">
              <a:ea typeface="MS PGothic" charset="0"/>
            </a:endParaRPr>
          </a:p>
          <a:p>
            <a:pPr lvl="1" eaLnBrk="1" hangingPunct="1">
              <a:defRPr/>
            </a:pPr>
            <a:endParaRPr lang="en-GB" sz="2000" dirty="0">
              <a:ea typeface="MS PGothic" charset="0"/>
            </a:endParaRPr>
          </a:p>
          <a:p>
            <a:pPr lvl="1" eaLnBrk="1" hangingPunct="1">
              <a:defRPr/>
            </a:pPr>
            <a:r>
              <a:rPr lang="en-GB" sz="2000" b="1" dirty="0">
                <a:ea typeface="MS PGothic" charset="0"/>
              </a:rPr>
              <a:t>Aims:</a:t>
            </a:r>
          </a:p>
          <a:p>
            <a:pPr marL="342900" lvl="1" indent="-342900" eaLnBrk="1" hangingPunct="1">
              <a:spcAft>
                <a:spcPts val="750"/>
              </a:spcAft>
              <a:buFont typeface="Arial" panose="020B0604020202020204" pitchFamily="34" charset="0"/>
              <a:buChar char="•"/>
              <a:defRPr/>
            </a:pPr>
            <a:r>
              <a:rPr lang="en-GB" sz="2000" dirty="0">
                <a:ea typeface="MS PGothic" charset="0"/>
              </a:rPr>
              <a:t>Provide authentic encouragement and support for new patients</a:t>
            </a:r>
          </a:p>
          <a:p>
            <a:pPr marL="342900" lvl="1" indent="-342900" eaLnBrk="1" hangingPunct="1">
              <a:spcAft>
                <a:spcPts val="750"/>
              </a:spcAft>
              <a:buFont typeface="Arial" panose="020B0604020202020204" pitchFamily="34" charset="0"/>
              <a:buChar char="•"/>
              <a:defRPr/>
            </a:pPr>
            <a:r>
              <a:rPr lang="en-US" sz="2000" dirty="0">
                <a:ea typeface="MS PGothic" charset="0"/>
              </a:rPr>
              <a:t>Provide hope and convey </a:t>
            </a:r>
            <a:r>
              <a:rPr lang="en-US" sz="2000" dirty="0" smtClean="0">
                <a:ea typeface="MS PGothic" charset="0"/>
              </a:rPr>
              <a:t>messages </a:t>
            </a:r>
            <a:r>
              <a:rPr lang="en-US" sz="2000" dirty="0">
                <a:ea typeface="MS PGothic" charset="0"/>
              </a:rPr>
              <a:t>about the purpose and </a:t>
            </a:r>
            <a:r>
              <a:rPr lang="en-US" sz="2000" dirty="0" smtClean="0">
                <a:ea typeface="MS PGothic" charset="0"/>
              </a:rPr>
              <a:t>potential benefits </a:t>
            </a:r>
            <a:r>
              <a:rPr lang="en-US" sz="2000" dirty="0">
                <a:ea typeface="MS PGothic" charset="0"/>
              </a:rPr>
              <a:t>of an admission</a:t>
            </a:r>
            <a:endParaRPr lang="en-GB" sz="2000" dirty="0">
              <a:ea typeface="MS PGothic" charset="0"/>
            </a:endParaRPr>
          </a:p>
          <a:p>
            <a:pPr marL="342900" lvl="1" indent="-342900" eaLnBrk="1" hangingPunct="1">
              <a:spcAft>
                <a:spcPts val="750"/>
              </a:spcAft>
              <a:buFont typeface="Arial" panose="020B0604020202020204" pitchFamily="34" charset="0"/>
              <a:buChar char="•"/>
              <a:defRPr/>
            </a:pPr>
            <a:r>
              <a:rPr lang="en-GB" sz="2000" dirty="0">
                <a:ea typeface="MS PGothic" charset="0"/>
              </a:rPr>
              <a:t>Provide a boost to self-esteem </a:t>
            </a:r>
            <a:r>
              <a:rPr lang="en-GB" sz="2000" dirty="0" smtClean="0">
                <a:ea typeface="MS PGothic" charset="0"/>
              </a:rPr>
              <a:t>/ identity on </a:t>
            </a:r>
            <a:r>
              <a:rPr lang="en-GB" sz="2000" dirty="0">
                <a:ea typeface="MS PGothic" charset="0"/>
              </a:rPr>
              <a:t>leaving the </a:t>
            </a:r>
            <a:r>
              <a:rPr lang="en-GB" sz="2000" dirty="0" smtClean="0">
                <a:ea typeface="MS PGothic" charset="0"/>
              </a:rPr>
              <a:t>unit through </a:t>
            </a:r>
            <a:r>
              <a:rPr lang="en-GB" sz="2000" dirty="0">
                <a:ea typeface="MS PGothic" charset="0"/>
              </a:rPr>
              <a:t>making a valued </a:t>
            </a:r>
            <a:r>
              <a:rPr lang="en-GB" sz="2000" dirty="0" smtClean="0">
                <a:ea typeface="MS PGothic" charset="0"/>
              </a:rPr>
              <a:t>contribution to the patient community</a:t>
            </a:r>
            <a:endParaRPr lang="en-GB" sz="2000" dirty="0">
              <a:ea typeface="MS PGothic" charset="0"/>
            </a:endParaRPr>
          </a:p>
        </p:txBody>
      </p:sp>
      <p:pic>
        <p:nvPicPr>
          <p:cNvPr id="6451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538" y="1895475"/>
            <a:ext cx="281940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926253"/>
      </p:ext>
    </p:extLst>
  </p:cSld>
  <p:clrMapOvr>
    <a:masterClrMapping/>
  </p:clrMapOvr>
  <p:transition spd="slow">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2553680" y="3570473"/>
            <a:ext cx="2268000" cy="1193434"/>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553680"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sp>
        <p:nvSpPr>
          <p:cNvPr id="49" name="Rectangle 48"/>
          <p:cNvSpPr/>
          <p:nvPr/>
        </p:nvSpPr>
        <p:spPr>
          <a:xfrm>
            <a:off x="96985" y="3393282"/>
            <a:ext cx="2232000" cy="2896682"/>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882209"/>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882209"/>
            <a:ext cx="0" cy="883591"/>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882209"/>
            <a:ext cx="0" cy="883591"/>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534046"/>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Discharge messages and the Safewards Model </a:t>
            </a:r>
            <a:endParaRPr lang="en-AU" b="1" dirty="0"/>
          </a:p>
        </p:txBody>
      </p:sp>
      <p:grpSp>
        <p:nvGrpSpPr>
          <p:cNvPr id="41" name="Group 40"/>
          <p:cNvGrpSpPr/>
          <p:nvPr/>
        </p:nvGrpSpPr>
        <p:grpSpPr>
          <a:xfrm>
            <a:off x="2396133" y="5549800"/>
            <a:ext cx="56441" cy="432000"/>
            <a:chOff x="865632" y="1988326"/>
            <a:chExt cx="56441" cy="432000"/>
          </a:xfrm>
        </p:grpSpPr>
        <p:cxnSp>
          <p:nvCxnSpPr>
            <p:cNvPr id="42" name="Straight Connector 41"/>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cxnSp>
        <p:nvCxnSpPr>
          <p:cNvPr id="57" name="Straight Arrow Connector 56"/>
          <p:cNvCxnSpPr/>
          <p:nvPr/>
        </p:nvCxnSpPr>
        <p:spPr>
          <a:xfrm>
            <a:off x="4837456"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676494" y="2747005"/>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952553" y="3149244"/>
            <a:ext cx="3670248" cy="9495"/>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952553" y="3149244"/>
            <a:ext cx="14826" cy="2531507"/>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b="1" kern="0" dirty="0" smtClean="0">
              <a:solidFill>
                <a:schemeClr val="bg1"/>
              </a:solidFill>
              <a:latin typeface="Arial"/>
              <a:cs typeface="Arial"/>
            </a:endParaRPr>
          </a:p>
          <a:p>
            <a:pPr algn="ctr" defTabSz="914400"/>
            <a:r>
              <a:rPr lang="en-US" kern="0" dirty="0" smtClean="0">
                <a:solidFill>
                  <a:schemeClr val="bg1"/>
                </a:solidFill>
                <a:latin typeface="Arial"/>
                <a:cs typeface="Arial"/>
              </a:rPr>
              <a:t>Discharge messages</a:t>
            </a:r>
            <a:endParaRPr lang="en-US" kern="0" dirty="0">
              <a:solidFill>
                <a:schemeClr val="bg1"/>
              </a:solidFill>
              <a:latin typeface="Arial"/>
              <a:cs typeface="Arial"/>
            </a:endParaRPr>
          </a:p>
        </p:txBody>
      </p:sp>
      <p:sp>
        <p:nvSpPr>
          <p:cNvPr id="60" name="Rectangle 59"/>
          <p:cNvSpPr/>
          <p:nvPr/>
        </p:nvSpPr>
        <p:spPr>
          <a:xfrm>
            <a:off x="186261" y="3636963"/>
            <a:ext cx="2039313" cy="2490493"/>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Originating domains: </a:t>
            </a:r>
          </a:p>
          <a:p>
            <a:pPr marL="285750" indent="-285750" defTabSz="914400">
              <a:buFont typeface="Arial" panose="020B0604020202020204" pitchFamily="34" charset="0"/>
              <a:buChar char="•"/>
            </a:pPr>
            <a:r>
              <a:rPr lang="en-US" kern="0" dirty="0" smtClean="0">
                <a:solidFill>
                  <a:schemeClr val="bg1"/>
                </a:solidFill>
                <a:latin typeface="Arial"/>
                <a:cs typeface="Arial"/>
              </a:rPr>
              <a:t>Patient community</a:t>
            </a:r>
          </a:p>
          <a:p>
            <a:pPr marL="285750" indent="-285750" defTabSz="914400">
              <a:buFont typeface="Arial" panose="020B0604020202020204" pitchFamily="34" charset="0"/>
              <a:buChar char="•"/>
            </a:pPr>
            <a:r>
              <a:rPr lang="en-US" kern="0" dirty="0" smtClean="0">
                <a:solidFill>
                  <a:schemeClr val="bg1"/>
                </a:solidFill>
                <a:latin typeface="Arial"/>
                <a:cs typeface="Arial"/>
              </a:rPr>
              <a:t>Patient characteristics</a:t>
            </a:r>
          </a:p>
          <a:p>
            <a:pPr marL="285750" indent="-285750" defTabSz="914400">
              <a:buFont typeface="Arial" panose="020B0604020202020204" pitchFamily="34" charset="0"/>
              <a:buChar char="•"/>
            </a:pPr>
            <a:r>
              <a:rPr lang="en-US" kern="0" dirty="0" smtClean="0">
                <a:solidFill>
                  <a:schemeClr val="bg1"/>
                </a:solidFill>
                <a:latin typeface="Arial"/>
                <a:cs typeface="Arial"/>
              </a:rPr>
              <a:t>Physical environment</a:t>
            </a:r>
            <a:endParaRPr lang="en-US" kern="0" dirty="0">
              <a:solidFill>
                <a:schemeClr val="bg1"/>
              </a:solidFill>
              <a:latin typeface="Arial"/>
              <a:cs typeface="Arial"/>
            </a:endParaRPr>
          </a:p>
        </p:txBody>
      </p:sp>
      <p:sp>
        <p:nvSpPr>
          <p:cNvPr id="44" name="Rectangle 43"/>
          <p:cNvSpPr/>
          <p:nvPr/>
        </p:nvSpPr>
        <p:spPr>
          <a:xfrm>
            <a:off x="2601765" y="3636963"/>
            <a:ext cx="2160000" cy="103663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Patient modifiers: </a:t>
            </a:r>
          </a:p>
          <a:p>
            <a:pPr algn="ctr" defTabSz="914400"/>
            <a:r>
              <a:rPr lang="en-US" kern="0" dirty="0" smtClean="0">
                <a:solidFill>
                  <a:schemeClr val="bg1"/>
                </a:solidFill>
                <a:latin typeface="Arial"/>
                <a:cs typeface="Arial"/>
              </a:rPr>
              <a:t>Hope, mutual help</a:t>
            </a:r>
            <a:endParaRPr lang="en-US" kern="0" dirty="0">
              <a:solidFill>
                <a:schemeClr val="bg1"/>
              </a:solidFill>
              <a:latin typeface="Arial"/>
              <a:cs typeface="Arial"/>
            </a:endParaRPr>
          </a:p>
        </p:txBody>
      </p:sp>
      <p:sp>
        <p:nvSpPr>
          <p:cNvPr id="46" name="Rectangle 45"/>
          <p:cNvSpPr/>
          <p:nvPr/>
        </p:nvSpPr>
        <p:spPr>
          <a:xfrm>
            <a:off x="2368423" y="5392982"/>
            <a:ext cx="134816" cy="761613"/>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51" name="Straight Connector 50"/>
          <p:cNvCxnSpPr/>
          <p:nvPr/>
        </p:nvCxnSpPr>
        <p:spPr>
          <a:xfrm>
            <a:off x="3633362" y="3158739"/>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286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9" grpId="0" animBg="1"/>
      <p:bldP spid="29" grpId="0" animBg="1"/>
      <p:bldP spid="44"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Patients can influence </a:t>
            </a:r>
            <a:br>
              <a:rPr lang="en-AU" b="1" dirty="0" smtClean="0"/>
            </a:br>
            <a:r>
              <a:rPr lang="en-AU" b="1" dirty="0" smtClean="0"/>
              <a:t>conflict and containment</a:t>
            </a:r>
            <a:endParaRPr lang="en-AU" b="1" dirty="0"/>
          </a:p>
        </p:txBody>
      </p:sp>
      <p:sp>
        <p:nvSpPr>
          <p:cNvPr id="4" name="TextBox 3"/>
          <p:cNvSpPr txBox="1"/>
          <p:nvPr/>
        </p:nvSpPr>
        <p:spPr>
          <a:xfrm>
            <a:off x="539750" y="1828800"/>
            <a:ext cx="8107293" cy="3375283"/>
          </a:xfrm>
          <a:prstGeom prst="rect">
            <a:avLst/>
          </a:prstGeom>
          <a:noFill/>
        </p:spPr>
        <p:txBody>
          <a:bodyPr wrap="square" rtlCol="0">
            <a:spAutoFit/>
          </a:bodyPr>
          <a:lstStyle/>
          <a:p>
            <a:pPr lvl="1" indent="-457200" fontAlgn="base">
              <a:lnSpc>
                <a:spcPct val="110000"/>
              </a:lnSpc>
              <a:spcAft>
                <a:spcPts val="1000"/>
              </a:spcAft>
              <a:buFont typeface="Arial" panose="020B0604020202020204" pitchFamily="34" charset="0"/>
              <a:buChar char="•"/>
            </a:pPr>
            <a:r>
              <a:rPr lang="en-AU" sz="2400" dirty="0">
                <a:ea typeface="ＭＳ Ｐゴシック" charset="0"/>
              </a:rPr>
              <a:t>Understanding and identifying possible flashpoints</a:t>
            </a:r>
          </a:p>
          <a:p>
            <a:pPr lvl="1" indent="-457200" fontAlgn="base">
              <a:lnSpc>
                <a:spcPct val="110000"/>
              </a:lnSpc>
              <a:spcAft>
                <a:spcPts val="1000"/>
              </a:spcAft>
              <a:buFont typeface="Arial" panose="020B0604020202020204" pitchFamily="34" charset="0"/>
              <a:buChar char="•"/>
            </a:pPr>
            <a:r>
              <a:rPr lang="en-AU" sz="2400" dirty="0">
                <a:ea typeface="ＭＳ Ｐゴシック" charset="0"/>
              </a:rPr>
              <a:t>Seeking assistance or using coping skills to avoid or minimise the impact of flashpoints</a:t>
            </a:r>
          </a:p>
          <a:p>
            <a:pPr lvl="1" indent="-457200" fontAlgn="base">
              <a:lnSpc>
                <a:spcPct val="110000"/>
              </a:lnSpc>
              <a:spcAft>
                <a:spcPts val="1000"/>
              </a:spcAft>
              <a:buFont typeface="Arial" panose="020B0604020202020204" pitchFamily="34" charset="0"/>
              <a:buChar char="•"/>
            </a:pPr>
            <a:r>
              <a:rPr lang="en-AU" sz="2400" dirty="0">
                <a:ea typeface="ＭＳ Ｐゴシック" charset="0"/>
              </a:rPr>
              <a:t>Cutting the link between flashpoint and conflict</a:t>
            </a:r>
          </a:p>
          <a:p>
            <a:pPr lvl="1" indent="-457200" fontAlgn="base">
              <a:lnSpc>
                <a:spcPct val="110000"/>
              </a:lnSpc>
              <a:spcAft>
                <a:spcPts val="1000"/>
              </a:spcAft>
              <a:buFont typeface="Arial" panose="020B0604020202020204" pitchFamily="34" charset="0"/>
              <a:buChar char="•"/>
            </a:pPr>
            <a:r>
              <a:rPr lang="en-AU" sz="2400" dirty="0">
                <a:ea typeface="ＭＳ Ｐゴシック" charset="0"/>
              </a:rPr>
              <a:t>Seeking advocacy to avoid containment </a:t>
            </a:r>
          </a:p>
          <a:p>
            <a:endParaRPr lang="en-AU" sz="2400" dirty="0" smtClean="0"/>
          </a:p>
          <a:p>
            <a:pPr marL="285750" indent="-285750">
              <a:buFont typeface="Arial" panose="020B0604020202020204" pitchFamily="34" charset="0"/>
              <a:buChar char="•"/>
            </a:pPr>
            <a:endParaRPr lang="en-AU" sz="2400" dirty="0"/>
          </a:p>
        </p:txBody>
      </p:sp>
    </p:spTree>
    <p:extLst>
      <p:ext uri="{BB962C8B-B14F-4D97-AF65-F5344CB8AC3E}">
        <p14:creationId xmlns:p14="http://schemas.microsoft.com/office/powerpoint/2010/main" val="313841752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438835"/>
            <a:ext cx="9144001" cy="5446059"/>
            <a:chOff x="-1" y="1438835"/>
            <a:chExt cx="9144001" cy="5446059"/>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438835"/>
              <a:ext cx="4760259" cy="544605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1411"/>
            <a:stretch/>
          </p:blipFill>
          <p:spPr>
            <a:xfrm flipH="1">
              <a:off x="4760258" y="1438835"/>
              <a:ext cx="1836949" cy="544605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1411"/>
            <a:stretch/>
          </p:blipFill>
          <p:spPr>
            <a:xfrm>
              <a:off x="6597207" y="1438835"/>
              <a:ext cx="2546793" cy="5446059"/>
            </a:xfrm>
            <a:prstGeom prst="rect">
              <a:avLst/>
            </a:prstGeom>
          </p:spPr>
        </p:pic>
      </p:grpSp>
      <p:sp>
        <p:nvSpPr>
          <p:cNvPr id="98306" name="Title 1"/>
          <p:cNvSpPr>
            <a:spLocks noGrp="1"/>
          </p:cNvSpPr>
          <p:nvPr>
            <p:ph type="title"/>
          </p:nvPr>
        </p:nvSpPr>
        <p:spPr>
          <a:xfrm>
            <a:off x="539750" y="592138"/>
            <a:ext cx="7199313" cy="644525"/>
          </a:xfrm>
        </p:spPr>
        <p:txBody>
          <a:bodyPr lIns="68580" tIns="34290" rIns="68580" bIns="34290" anchor="t"/>
          <a:lstStyle/>
          <a:p>
            <a:pPr algn="ctr" eaLnBrk="1" hangingPunct="1">
              <a:defRPr/>
            </a:pPr>
            <a:r>
              <a:rPr lang="en-US" altLang="en-US" b="1" dirty="0">
                <a:cs typeface="Arial" pitchFamily="34" charset="0"/>
              </a:rPr>
              <a:t>Role of the intervention lead </a:t>
            </a:r>
            <a:r>
              <a:rPr lang="en-US" altLang="en-US" sz="1800" dirty="0">
                <a:cs typeface="Arial" pitchFamily="34" charset="0"/>
              </a:rPr>
              <a:t/>
            </a:r>
            <a:br>
              <a:rPr lang="en-US" altLang="en-US" sz="1800" dirty="0">
                <a:cs typeface="Arial" pitchFamily="34" charset="0"/>
              </a:rPr>
            </a:br>
            <a:endParaRPr lang="en-US" altLang="en-US" sz="1800" dirty="0">
              <a:cs typeface="Arial" pitchFamily="34" charset="0"/>
            </a:endParaRPr>
          </a:p>
        </p:txBody>
      </p:sp>
      <p:sp>
        <p:nvSpPr>
          <p:cNvPr id="65539" name="Content Placeholder 2"/>
          <p:cNvSpPr>
            <a:spLocks noGrp="1"/>
          </p:cNvSpPr>
          <p:nvPr>
            <p:ph idx="1"/>
          </p:nvPr>
        </p:nvSpPr>
        <p:spPr>
          <a:xfrm>
            <a:off x="2595281" y="1649558"/>
            <a:ext cx="6252883" cy="4854575"/>
          </a:xfrm>
        </p:spPr>
        <p:txBody>
          <a:bodyPr lIns="68580" tIns="34290" rIns="68580" bIns="34290"/>
          <a:lstStyle/>
          <a:p>
            <a:pPr marL="457200" lvl="1" indent="-457200" eaLnBrk="1" hangingPunct="1">
              <a:buFont typeface="Arial" panose="020B0604020202020204" pitchFamily="34" charset="0"/>
              <a:buChar char="•"/>
            </a:pPr>
            <a:r>
              <a:rPr lang="en-US" altLang="en-US" dirty="0"/>
              <a:t>Establish the discharge message tree or noticeboard</a:t>
            </a:r>
          </a:p>
          <a:p>
            <a:pPr marL="457200" lvl="1" indent="-457200" eaLnBrk="1" hangingPunct="1">
              <a:buFont typeface="Arial" panose="020B0604020202020204" pitchFamily="34" charset="0"/>
              <a:buChar char="•"/>
            </a:pPr>
            <a:r>
              <a:rPr lang="en-US" altLang="en-US" dirty="0"/>
              <a:t>Check the discharge message tree or noticeboard, keep it tidy and remind staff to </a:t>
            </a:r>
            <a:r>
              <a:rPr lang="en-US" altLang="en-US" dirty="0" smtClean="0"/>
              <a:t>encourage writing a message when </a:t>
            </a:r>
            <a:r>
              <a:rPr lang="en-US" altLang="en-US" dirty="0"/>
              <a:t>a patient's discharge is forthcoming</a:t>
            </a:r>
          </a:p>
          <a:p>
            <a:pPr marL="457200" lvl="1" indent="-457200" eaLnBrk="1" hangingPunct="1">
              <a:buFont typeface="Arial" panose="020B0604020202020204" pitchFamily="34" charset="0"/>
              <a:buChar char="•"/>
            </a:pPr>
            <a:r>
              <a:rPr lang="en-US" altLang="en-US" dirty="0" smtClean="0"/>
              <a:t>Remind patients the opportunity to complete a discharge message (this could be done during a mutual help meeting).  Offer support to write the message if necessary.</a:t>
            </a:r>
            <a:endParaRPr lang="en-US" altLang="en-US" sz="2000" dirty="0"/>
          </a:p>
        </p:txBody>
      </p:sp>
    </p:spTree>
    <p:extLst>
      <p:ext uri="{BB962C8B-B14F-4D97-AF65-F5344CB8AC3E}">
        <p14:creationId xmlns:p14="http://schemas.microsoft.com/office/powerpoint/2010/main" val="382327308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539750" y="457200"/>
            <a:ext cx="7199313" cy="657225"/>
          </a:xfrm>
        </p:spPr>
        <p:txBody>
          <a:bodyPr lIns="68580" tIns="34290" rIns="68580" bIns="34290" anchor="t"/>
          <a:lstStyle/>
          <a:p>
            <a:pPr algn="ctr" eaLnBrk="1" hangingPunct="1">
              <a:defRPr/>
            </a:pPr>
            <a:r>
              <a:rPr lang="en-GB" altLang="en-US" b="1">
                <a:cs typeface="Arial" pitchFamily="34" charset="0"/>
              </a:rPr>
              <a:t>Discharge messages fidelity</a:t>
            </a:r>
          </a:p>
        </p:txBody>
      </p:sp>
      <p:sp>
        <p:nvSpPr>
          <p:cNvPr id="3" name="Content Placeholder 2"/>
          <p:cNvSpPr>
            <a:spLocks noGrp="1"/>
          </p:cNvSpPr>
          <p:nvPr>
            <p:ph idx="1"/>
          </p:nvPr>
        </p:nvSpPr>
        <p:spPr>
          <a:xfrm>
            <a:off x="4135438" y="4333875"/>
            <a:ext cx="4445000" cy="1741488"/>
          </a:xfrm>
        </p:spPr>
        <p:txBody>
          <a:bodyPr>
            <a:normAutofit/>
          </a:bodyPr>
          <a:lstStyle/>
          <a:p>
            <a:pPr marL="557213" lvl="1" indent="-342900" eaLnBrk="1" fontAlgn="auto" hangingPunct="1">
              <a:spcAft>
                <a:spcPts val="450"/>
              </a:spcAft>
              <a:buFont typeface="Arial" panose="020B0604020202020204" pitchFamily="34" charset="0"/>
              <a:buChar char="•"/>
              <a:defRPr/>
            </a:pPr>
            <a:r>
              <a:rPr lang="en-GB" sz="1800" dirty="0">
                <a:ea typeface="+mn-ea"/>
              </a:rPr>
              <a:t>A way of highlighting how good the </a:t>
            </a:r>
            <a:r>
              <a:rPr lang="en-GB" sz="1800" dirty="0" smtClean="0">
                <a:ea typeface="+mn-ea"/>
              </a:rPr>
              <a:t>unit and </a:t>
            </a:r>
            <a:r>
              <a:rPr lang="en-GB" sz="1800" dirty="0">
                <a:ea typeface="+mn-ea"/>
              </a:rPr>
              <a:t>staff are to visitors</a:t>
            </a:r>
          </a:p>
          <a:p>
            <a:pPr marL="557213" lvl="1" indent="-342900" eaLnBrk="1" fontAlgn="auto" hangingPunct="1">
              <a:spcAft>
                <a:spcPts val="450"/>
              </a:spcAft>
              <a:buFont typeface="Arial" panose="020B0604020202020204" pitchFamily="34" charset="0"/>
              <a:buChar char="•"/>
              <a:defRPr/>
            </a:pPr>
            <a:r>
              <a:rPr lang="en-GB" sz="1800" dirty="0">
                <a:ea typeface="+mn-ea"/>
              </a:rPr>
              <a:t>Soliciting compliments from patients leaving the </a:t>
            </a:r>
            <a:r>
              <a:rPr lang="en-GB" sz="1800" dirty="0" smtClean="0">
                <a:ea typeface="+mn-ea"/>
              </a:rPr>
              <a:t>unit to </a:t>
            </a:r>
            <a:r>
              <a:rPr lang="en-GB" sz="1800" dirty="0">
                <a:ea typeface="+mn-ea"/>
              </a:rPr>
              <a:t>make the staff feel good</a:t>
            </a:r>
          </a:p>
          <a:p>
            <a:pPr eaLnBrk="1" fontAlgn="auto" hangingPunct="1">
              <a:spcAft>
                <a:spcPts val="0"/>
              </a:spcAft>
              <a:buFont typeface="Arial"/>
              <a:buChar char="•"/>
              <a:defRPr/>
            </a:pPr>
            <a:endParaRPr lang="en-GB" dirty="0">
              <a:ea typeface="+mn-ea"/>
              <a:cs typeface="+mn-cs"/>
            </a:endParaRPr>
          </a:p>
        </p:txBody>
      </p:sp>
      <p:sp>
        <p:nvSpPr>
          <p:cNvPr id="5" name="Rectangle 4"/>
          <p:cNvSpPr>
            <a:spLocks noChangeArrowheads="1"/>
          </p:cNvSpPr>
          <p:nvPr/>
        </p:nvSpPr>
        <p:spPr bwMode="auto">
          <a:xfrm>
            <a:off x="965200" y="2266950"/>
            <a:ext cx="2139950" cy="1401763"/>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rPr>
              <a:t>Discharge messages</a:t>
            </a:r>
          </a:p>
          <a:p>
            <a:pPr algn="ctr" defTabSz="342900" eaLnBrk="1" fontAlgn="auto" hangingPunct="1">
              <a:spcBef>
                <a:spcPts val="0"/>
              </a:spcBef>
              <a:spcAft>
                <a:spcPts val="0"/>
              </a:spcAft>
              <a:defRPr/>
            </a:pPr>
            <a:r>
              <a:rPr lang="en-US" sz="2800" b="1" dirty="0">
                <a:solidFill>
                  <a:prstClr val="black"/>
                </a:solidFill>
                <a:latin typeface="Calibri"/>
              </a:rPr>
              <a:t>IS</a:t>
            </a:r>
          </a:p>
        </p:txBody>
      </p:sp>
      <p:sp>
        <p:nvSpPr>
          <p:cNvPr id="66565" name="TextBox 5"/>
          <p:cNvSpPr txBox="1">
            <a:spLocks noChangeArrowheads="1"/>
          </p:cNvSpPr>
          <p:nvPr/>
        </p:nvSpPr>
        <p:spPr bwMode="auto">
          <a:xfrm>
            <a:off x="3419475" y="2692400"/>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a:solidFill>
                  <a:srgbClr val="000000"/>
                </a:solidFill>
              </a:rPr>
              <a:t>=</a:t>
            </a:r>
          </a:p>
        </p:txBody>
      </p:sp>
      <p:sp>
        <p:nvSpPr>
          <p:cNvPr id="7" name="Rectangle 6"/>
          <p:cNvSpPr>
            <a:spLocks noChangeArrowheads="1"/>
          </p:cNvSpPr>
          <p:nvPr/>
        </p:nvSpPr>
        <p:spPr bwMode="auto">
          <a:xfrm>
            <a:off x="950913" y="4502150"/>
            <a:ext cx="2168525" cy="1276350"/>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rPr>
              <a:t>Discharge message</a:t>
            </a:r>
          </a:p>
          <a:p>
            <a:pPr algn="ctr" defTabSz="342900" eaLnBrk="1" fontAlgn="auto" hangingPunct="1">
              <a:spcBef>
                <a:spcPts val="0"/>
              </a:spcBef>
              <a:spcAft>
                <a:spcPts val="0"/>
              </a:spcAft>
              <a:defRPr/>
            </a:pPr>
            <a:r>
              <a:rPr lang="en-US" sz="2800" b="1" dirty="0">
                <a:solidFill>
                  <a:srgbClr val="FF0000"/>
                </a:solidFill>
                <a:latin typeface="Calibri"/>
              </a:rPr>
              <a:t>IS NOT </a:t>
            </a:r>
          </a:p>
        </p:txBody>
      </p:sp>
      <p:sp>
        <p:nvSpPr>
          <p:cNvPr id="66567" name="Rectangle 7"/>
          <p:cNvSpPr>
            <a:spLocks noChangeArrowheads="1"/>
          </p:cNvSpPr>
          <p:nvPr/>
        </p:nvSpPr>
        <p:spPr bwMode="auto">
          <a:xfrm>
            <a:off x="4246563" y="2041525"/>
            <a:ext cx="4333875" cy="181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ts val="450"/>
              </a:spcAft>
              <a:buFont typeface="Arial" panose="020B0604020202020204" pitchFamily="34" charset="0"/>
              <a:buChar char="•"/>
            </a:pPr>
            <a:r>
              <a:rPr lang="en-GB" altLang="en-US" dirty="0">
                <a:solidFill>
                  <a:srgbClr val="000000"/>
                </a:solidFill>
                <a:latin typeface="Arial" panose="020B0604020202020204" pitchFamily="34" charset="0"/>
              </a:rPr>
              <a:t>A way of passing on the </a:t>
            </a:r>
            <a:r>
              <a:rPr lang="en-GB" altLang="en-US" dirty="0" smtClean="0">
                <a:solidFill>
                  <a:srgbClr val="000000"/>
                </a:solidFill>
                <a:latin typeface="Arial" panose="020B0604020202020204" pitchFamily="34" charset="0"/>
              </a:rPr>
              <a:t>messages &amp; advice from </a:t>
            </a:r>
            <a:r>
              <a:rPr lang="en-GB" altLang="en-US" dirty="0">
                <a:solidFill>
                  <a:srgbClr val="000000"/>
                </a:solidFill>
                <a:latin typeface="Arial" panose="020B0604020202020204" pitchFamily="34" charset="0"/>
              </a:rPr>
              <a:t>leaving patients </a:t>
            </a:r>
            <a:r>
              <a:rPr lang="en-GB" altLang="en-US" dirty="0" smtClean="0">
                <a:solidFill>
                  <a:srgbClr val="000000"/>
                </a:solidFill>
                <a:latin typeface="Arial" panose="020B0604020202020204" pitchFamily="34" charset="0"/>
              </a:rPr>
              <a:t>to arriving </a:t>
            </a:r>
            <a:r>
              <a:rPr lang="en-GB" altLang="en-US" dirty="0">
                <a:solidFill>
                  <a:srgbClr val="000000"/>
                </a:solidFill>
                <a:latin typeface="Arial" panose="020B0604020202020204" pitchFamily="34" charset="0"/>
              </a:rPr>
              <a:t>patients</a:t>
            </a:r>
          </a:p>
          <a:p>
            <a:pPr eaLnBrk="1" hangingPunct="1">
              <a:spcAft>
                <a:spcPts val="450"/>
              </a:spcAft>
              <a:buFont typeface="Arial" panose="020B0604020202020204" pitchFamily="34" charset="0"/>
              <a:buChar char="•"/>
            </a:pPr>
            <a:r>
              <a:rPr lang="en-GB" altLang="en-US" dirty="0">
                <a:solidFill>
                  <a:srgbClr val="000000"/>
                </a:solidFill>
                <a:latin typeface="Arial" panose="020B0604020202020204" pitchFamily="34" charset="0"/>
              </a:rPr>
              <a:t>Delivering positive messages to provide hope and encouragement to arriving patients</a:t>
            </a:r>
          </a:p>
        </p:txBody>
      </p:sp>
      <p:sp>
        <p:nvSpPr>
          <p:cNvPr id="66568" name="TextBox 8"/>
          <p:cNvSpPr txBox="1">
            <a:spLocks noChangeArrowheads="1"/>
          </p:cNvSpPr>
          <p:nvPr/>
        </p:nvSpPr>
        <p:spPr bwMode="auto">
          <a:xfrm>
            <a:off x="3419475" y="4862513"/>
            <a:ext cx="541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a:solidFill>
                  <a:srgbClr val="000000"/>
                </a:solidFill>
              </a:rPr>
              <a:t>≠</a:t>
            </a:r>
          </a:p>
        </p:txBody>
      </p:sp>
    </p:spTree>
    <p:extLst>
      <p:ext uri="{BB962C8B-B14F-4D97-AF65-F5344CB8AC3E}">
        <p14:creationId xmlns:p14="http://schemas.microsoft.com/office/powerpoint/2010/main" val="3875048731"/>
      </p:ext>
    </p:extLst>
  </p:cSld>
  <p:clrMapOvr>
    <a:masterClrMapping/>
  </p:clrMapOvr>
  <p:transition spd="slow">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30213"/>
            <a:ext cx="7034213" cy="919162"/>
          </a:xfrm>
        </p:spPr>
        <p:txBody>
          <a:bodyPr/>
          <a:lstStyle/>
          <a:p>
            <a:pPr algn="ctr" eaLnBrk="1" hangingPunct="1">
              <a:defRPr/>
            </a:pPr>
            <a:r>
              <a:rPr lang="en-AU" b="1" dirty="0" smtClean="0">
                <a:ea typeface="ＭＳ Ｐゴシック" charset="0"/>
              </a:rPr>
              <a:t>Wrap up</a:t>
            </a:r>
            <a:endParaRPr lang="en-AU" b="1" dirty="0">
              <a:ea typeface="ＭＳ Ｐゴシック" charset="0"/>
            </a:endParaRPr>
          </a:p>
        </p:txBody>
      </p:sp>
      <p:sp>
        <p:nvSpPr>
          <p:cNvPr id="71683" name="Content Placeholder 2"/>
          <p:cNvSpPr>
            <a:spLocks noGrp="1"/>
          </p:cNvSpPr>
          <p:nvPr>
            <p:ph idx="1"/>
          </p:nvPr>
        </p:nvSpPr>
        <p:spPr>
          <a:xfrm>
            <a:off x="539750" y="1619250"/>
            <a:ext cx="8243888" cy="4854575"/>
          </a:xfrm>
        </p:spPr>
        <p:txBody>
          <a:bodyPr lIns="91440" tIns="45720" rIns="91440" bIns="45720"/>
          <a:lstStyle/>
          <a:p>
            <a:pPr lvl="1" eaLnBrk="1" hangingPunct="1"/>
            <a:r>
              <a:rPr lang="en-AU" altLang="en-US" sz="2000" dirty="0">
                <a:solidFill>
                  <a:srgbClr val="000000"/>
                </a:solidFill>
              </a:rPr>
              <a:t>What will you personally take back to your area and do in relation to Safewards</a:t>
            </a:r>
            <a:r>
              <a:rPr lang="en-AU" altLang="en-US" sz="2000" dirty="0" smtClean="0">
                <a:solidFill>
                  <a:srgbClr val="000000"/>
                </a:solidFill>
              </a:rPr>
              <a:t>?</a:t>
            </a:r>
          </a:p>
          <a:p>
            <a:pPr lvl="1" eaLnBrk="1" hangingPunct="1"/>
            <a:endParaRPr lang="en-AU" altLang="en-US" sz="2000" dirty="0">
              <a:solidFill>
                <a:srgbClr val="000000"/>
              </a:solidFill>
            </a:endParaRPr>
          </a:p>
          <a:p>
            <a:pPr lvl="1" eaLnBrk="1" hangingPunct="1"/>
            <a:r>
              <a:rPr lang="en-AU" altLang="en-US" sz="2000" dirty="0" smtClean="0">
                <a:solidFill>
                  <a:srgbClr val="000000"/>
                </a:solidFill>
              </a:rPr>
              <a:t>How </a:t>
            </a:r>
            <a:r>
              <a:rPr lang="en-AU" altLang="en-US" sz="2000" dirty="0">
                <a:solidFill>
                  <a:srgbClr val="000000"/>
                </a:solidFill>
              </a:rPr>
              <a:t>will support the consumers and carers with the </a:t>
            </a:r>
            <a:r>
              <a:rPr lang="en-AU" altLang="en-US" sz="2000" dirty="0" smtClean="0">
                <a:solidFill>
                  <a:srgbClr val="000000"/>
                </a:solidFill>
              </a:rPr>
              <a:t>Safewards implementation?</a:t>
            </a:r>
          </a:p>
          <a:p>
            <a:pPr lvl="1" eaLnBrk="1" hangingPunct="1"/>
            <a:endParaRPr lang="en-AU" altLang="en-US" sz="2000" dirty="0">
              <a:solidFill>
                <a:srgbClr val="000000"/>
              </a:solidFill>
            </a:endParaRPr>
          </a:p>
          <a:p>
            <a:pPr lvl="1" eaLnBrk="1" hangingPunct="1"/>
            <a:r>
              <a:rPr lang="en-AU" altLang="en-US" sz="2000" dirty="0" smtClean="0">
                <a:solidFill>
                  <a:srgbClr val="000000"/>
                </a:solidFill>
              </a:rPr>
              <a:t>How </a:t>
            </a:r>
            <a:r>
              <a:rPr lang="en-AU" altLang="en-US" sz="2000" dirty="0">
                <a:solidFill>
                  <a:srgbClr val="000000"/>
                </a:solidFill>
              </a:rPr>
              <a:t>will you support your colleagues with the Safewards </a:t>
            </a:r>
            <a:r>
              <a:rPr lang="en-AU" altLang="en-US" sz="2000" dirty="0" smtClean="0">
                <a:solidFill>
                  <a:srgbClr val="000000"/>
                </a:solidFill>
              </a:rPr>
              <a:t>implementation?</a:t>
            </a:r>
          </a:p>
          <a:p>
            <a:pPr lvl="1" eaLnBrk="1" hangingPunct="1"/>
            <a:endParaRPr lang="en-AU" altLang="en-US" sz="2000" dirty="0">
              <a:solidFill>
                <a:srgbClr val="000000"/>
              </a:solidFill>
            </a:endParaRPr>
          </a:p>
          <a:p>
            <a:pPr lvl="1" eaLnBrk="1" hangingPunct="1"/>
            <a:r>
              <a:rPr lang="en-AU" altLang="en-US" sz="2000" dirty="0" smtClean="0">
                <a:solidFill>
                  <a:srgbClr val="000000"/>
                </a:solidFill>
              </a:rPr>
              <a:t>How </a:t>
            </a:r>
            <a:r>
              <a:rPr lang="en-AU" altLang="en-US" sz="2000" dirty="0">
                <a:solidFill>
                  <a:srgbClr val="000000"/>
                </a:solidFill>
              </a:rPr>
              <a:t>will you support the sustainability of </a:t>
            </a:r>
            <a:r>
              <a:rPr lang="en-AU" altLang="en-US" sz="2000" dirty="0" smtClean="0">
                <a:solidFill>
                  <a:srgbClr val="000000"/>
                </a:solidFill>
              </a:rPr>
              <a:t>Safewards?</a:t>
            </a:r>
            <a:endParaRPr lang="en-AU" altLang="en-US" sz="2000" dirty="0">
              <a:solidFill>
                <a:srgbClr val="000000"/>
              </a:solidFill>
            </a:endParaRPr>
          </a:p>
          <a:p>
            <a:pPr lvl="1" eaLnBrk="1" hangingPunct="1"/>
            <a:endParaRPr lang="en-US" altLang="en-US" sz="2800" dirty="0" smtClean="0">
              <a:solidFill>
                <a:srgbClr val="000000"/>
              </a:solidFill>
            </a:endParaRPr>
          </a:p>
        </p:txBody>
      </p:sp>
    </p:spTree>
    <p:extLst>
      <p:ext uri="{BB962C8B-B14F-4D97-AF65-F5344CB8AC3E}">
        <p14:creationId xmlns:p14="http://schemas.microsoft.com/office/powerpoint/2010/main" val="306280243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le 2"/>
          <p:cNvSpPr>
            <a:spLocks noGrp="1"/>
          </p:cNvSpPr>
          <p:nvPr>
            <p:ph type="ctrTitle"/>
          </p:nvPr>
        </p:nvSpPr>
        <p:spPr>
          <a:xfrm>
            <a:off x="676275" y="263525"/>
            <a:ext cx="6376988" cy="828675"/>
          </a:xfrm>
        </p:spPr>
        <p:txBody>
          <a:bodyPr/>
          <a:lstStyle/>
          <a:p>
            <a:pPr eaLnBrk="1" hangingPunct="1"/>
            <a:r>
              <a:rPr lang="en-AU" altLang="en-US" sz="4000" b="1" smtClean="0">
                <a:latin typeface="Arial" charset="0"/>
                <a:cs typeface="Arial" charset="0"/>
              </a:rPr>
              <a:t>Evaluation and questions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1577789"/>
            <a:ext cx="6104965" cy="4069976"/>
          </a:xfrm>
          <a:prstGeom prst="rect">
            <a:avLst/>
          </a:prstGeom>
        </p:spPr>
      </p:pic>
    </p:spTree>
    <p:extLst>
      <p:ext uri="{BB962C8B-B14F-4D97-AF65-F5344CB8AC3E}">
        <p14:creationId xmlns:p14="http://schemas.microsoft.com/office/powerpoint/2010/main" val="1824436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sz="3200" b="1" dirty="0" smtClean="0"/>
              <a:t>Patient modifiers</a:t>
            </a:r>
            <a:endParaRPr lang="en-AU" sz="3200" b="1" dirty="0"/>
          </a:p>
        </p:txBody>
      </p:sp>
      <p:sp>
        <p:nvSpPr>
          <p:cNvPr id="3" name="Content Placeholder 2"/>
          <p:cNvSpPr>
            <a:spLocks noGrp="1"/>
          </p:cNvSpPr>
          <p:nvPr>
            <p:ph idx="1"/>
          </p:nvPr>
        </p:nvSpPr>
        <p:spPr>
          <a:xfrm>
            <a:off x="539750" y="1837911"/>
            <a:ext cx="8243888" cy="4854797"/>
          </a:xfrm>
        </p:spPr>
        <p:txBody>
          <a:bodyPr/>
          <a:lstStyle/>
          <a:p>
            <a:r>
              <a:rPr lang="en-AU" sz="2800" b="0" dirty="0" smtClean="0"/>
              <a:t>When do patients have control over conflict?</a:t>
            </a:r>
          </a:p>
          <a:p>
            <a:endParaRPr lang="en-AU" sz="2800" b="0" dirty="0"/>
          </a:p>
          <a:p>
            <a:r>
              <a:rPr lang="en-AU" sz="2800" b="0" dirty="0" smtClean="0"/>
              <a:t>When do patients have control over containment?</a:t>
            </a:r>
          </a:p>
          <a:p>
            <a:endParaRPr lang="en-AU" sz="2800" b="0" dirty="0"/>
          </a:p>
          <a:p>
            <a:r>
              <a:rPr lang="en-AU" sz="2800" b="0" dirty="0" smtClean="0"/>
              <a:t>What influences whether or not patients have control?</a:t>
            </a:r>
            <a:endParaRPr lang="en-AU" sz="2800" b="0" dirty="0"/>
          </a:p>
        </p:txBody>
      </p:sp>
    </p:spTree>
    <p:extLst>
      <p:ext uri="{BB962C8B-B14F-4D97-AF65-F5344CB8AC3E}">
        <p14:creationId xmlns:p14="http://schemas.microsoft.com/office/powerpoint/2010/main" val="3021461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algn="ctr">
              <a:spcBef>
                <a:spcPct val="0"/>
              </a:spcBef>
            </a:pPr>
            <a:r>
              <a:rPr lang="en-US" sz="3600" b="1" dirty="0" smtClean="0">
                <a:solidFill>
                  <a:schemeClr val="bg1"/>
                </a:solidFill>
                <a:latin typeface="Arial"/>
                <a:ea typeface="+mj-ea"/>
                <a:cs typeface="+mj-cs"/>
              </a:rPr>
              <a:t>Simple model</a:t>
            </a:r>
            <a:endParaRPr lang="en-US" sz="3600" b="1" dirty="0">
              <a:solidFill>
                <a:schemeClr val="bg1"/>
              </a:solidFill>
              <a:latin typeface="Arial"/>
              <a:ea typeface="+mj-ea"/>
              <a:cs typeface="+mj-cs"/>
            </a:endParaRPr>
          </a:p>
        </p:txBody>
      </p:sp>
      <p:sp>
        <p:nvSpPr>
          <p:cNvPr id="3" name="Rectangle 2"/>
          <p:cNvSpPr/>
          <p:nvPr/>
        </p:nvSpPr>
        <p:spPr>
          <a:xfrm>
            <a:off x="338666" y="5422232"/>
            <a:ext cx="1511300" cy="711200"/>
          </a:xfrm>
          <a:prstGeom prst="rect">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2"/>
                </a:solidFill>
                <a:latin typeface="Arial"/>
                <a:cs typeface="Arial"/>
              </a:rPr>
              <a:t>Originating domains</a:t>
            </a:r>
            <a:endParaRPr lang="en-US" b="1" dirty="0">
              <a:solidFill>
                <a:schemeClr val="tx2"/>
              </a:solidFill>
              <a:latin typeface="Arial"/>
              <a:cs typeface="Arial"/>
            </a:endParaRPr>
          </a:p>
        </p:txBody>
      </p:sp>
      <p:sp>
        <p:nvSpPr>
          <p:cNvPr id="5" name="Rectangle 4"/>
          <p:cNvSpPr/>
          <p:nvPr/>
        </p:nvSpPr>
        <p:spPr>
          <a:xfrm>
            <a:off x="2870200" y="5384132"/>
            <a:ext cx="1511300" cy="711200"/>
          </a:xfrm>
          <a:prstGeom prst="rect">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2"/>
                </a:solidFill>
                <a:latin typeface="Arial"/>
                <a:cs typeface="Arial"/>
              </a:rPr>
              <a:t>Flashpoints</a:t>
            </a:r>
            <a:endParaRPr lang="en-US" b="1" dirty="0">
              <a:solidFill>
                <a:schemeClr val="tx2"/>
              </a:solidFill>
              <a:latin typeface="Arial"/>
              <a:cs typeface="Arial"/>
            </a:endParaRPr>
          </a:p>
        </p:txBody>
      </p:sp>
      <p:sp>
        <p:nvSpPr>
          <p:cNvPr id="6" name="Rectangle 5"/>
          <p:cNvSpPr/>
          <p:nvPr/>
        </p:nvSpPr>
        <p:spPr>
          <a:xfrm>
            <a:off x="4978400" y="5384132"/>
            <a:ext cx="1511300" cy="711200"/>
          </a:xfrm>
          <a:prstGeom prst="rect">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2"/>
                </a:solidFill>
                <a:latin typeface="Arial"/>
                <a:cs typeface="Arial"/>
              </a:rPr>
              <a:t>Conflict</a:t>
            </a:r>
            <a:endParaRPr lang="en-US" b="1" dirty="0">
              <a:solidFill>
                <a:schemeClr val="tx2"/>
              </a:solidFill>
              <a:latin typeface="Arial"/>
              <a:cs typeface="Arial"/>
            </a:endParaRPr>
          </a:p>
        </p:txBody>
      </p:sp>
      <p:sp>
        <p:nvSpPr>
          <p:cNvPr id="7" name="Rectangle 6"/>
          <p:cNvSpPr/>
          <p:nvPr/>
        </p:nvSpPr>
        <p:spPr>
          <a:xfrm>
            <a:off x="7253714" y="5384132"/>
            <a:ext cx="1612900" cy="711200"/>
          </a:xfrm>
          <a:prstGeom prst="rect">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2"/>
                </a:solidFill>
                <a:latin typeface="Arial"/>
                <a:cs typeface="Arial"/>
              </a:rPr>
              <a:t>Containment</a:t>
            </a:r>
            <a:endParaRPr lang="en-US" b="1" dirty="0">
              <a:solidFill>
                <a:schemeClr val="tx2"/>
              </a:solidFill>
              <a:latin typeface="Arial"/>
              <a:cs typeface="Arial"/>
            </a:endParaRPr>
          </a:p>
        </p:txBody>
      </p:sp>
      <p:sp>
        <p:nvSpPr>
          <p:cNvPr id="8" name="Rectangle 7"/>
          <p:cNvSpPr/>
          <p:nvPr/>
        </p:nvSpPr>
        <p:spPr>
          <a:xfrm>
            <a:off x="2870200" y="3636963"/>
            <a:ext cx="1511300" cy="711200"/>
          </a:xfrm>
          <a:prstGeom prst="rect">
            <a:avLst/>
          </a:prstGeom>
          <a:solidFill>
            <a:schemeClr val="bg1"/>
          </a:solidFill>
          <a:ln w="6350">
            <a:solidFill>
              <a:srgbClr val="51BD8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51BD89"/>
                </a:solidFill>
                <a:latin typeface="Arial"/>
                <a:cs typeface="Arial"/>
              </a:rPr>
              <a:t>Patient modifiers</a:t>
            </a:r>
            <a:endParaRPr lang="en-US" b="1" dirty="0">
              <a:solidFill>
                <a:srgbClr val="51BD89"/>
              </a:solidFill>
              <a:latin typeface="Arial"/>
              <a:cs typeface="Arial"/>
            </a:endParaRPr>
          </a:p>
        </p:txBody>
      </p:sp>
      <p:sp>
        <p:nvSpPr>
          <p:cNvPr id="9" name="Rectangle 8"/>
          <p:cNvSpPr/>
          <p:nvPr/>
        </p:nvSpPr>
        <p:spPr>
          <a:xfrm>
            <a:off x="3441700" y="1993900"/>
            <a:ext cx="2235200" cy="711200"/>
          </a:xfrm>
          <a:prstGeom prst="rect">
            <a:avLst/>
          </a:prstGeom>
          <a:solidFill>
            <a:schemeClr val="bg1"/>
          </a:solidFill>
          <a:ln w="63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B0F0"/>
                </a:solidFill>
                <a:latin typeface="Arial"/>
                <a:cs typeface="Arial"/>
              </a:rPr>
              <a:t>Staff modifiers</a:t>
            </a:r>
            <a:endParaRPr lang="en-US" b="1" dirty="0">
              <a:solidFill>
                <a:srgbClr val="00B0F0"/>
              </a:solidFill>
              <a:latin typeface="Arial"/>
              <a:cs typeface="Arial"/>
            </a:endParaRPr>
          </a:p>
        </p:txBody>
      </p:sp>
      <p:cxnSp>
        <p:nvCxnSpPr>
          <p:cNvPr id="11" name="Straight Connector 10"/>
          <p:cNvCxnSpPr/>
          <p:nvPr/>
        </p:nvCxnSpPr>
        <p:spPr>
          <a:xfrm>
            <a:off x="1059366" y="3149600"/>
            <a:ext cx="7000798" cy="0"/>
          </a:xfrm>
          <a:prstGeom prst="line">
            <a:avLst/>
          </a:prstGeom>
          <a:ln w="635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160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56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063393" y="3149600"/>
            <a:ext cx="0" cy="2160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77832"/>
            <a:ext cx="764014" cy="0"/>
          </a:xfrm>
          <a:prstGeom prst="straightConnector1">
            <a:avLst/>
          </a:prstGeom>
          <a:ln w="19050">
            <a:solidFill>
              <a:schemeClr val="tx2"/>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77832"/>
            <a:ext cx="609600" cy="0"/>
          </a:xfrm>
          <a:prstGeom prst="straightConnector1">
            <a:avLst/>
          </a:prstGeom>
          <a:ln w="19050">
            <a:solidFill>
              <a:schemeClr val="tx2"/>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849966" y="5777832"/>
            <a:ext cx="1020234" cy="0"/>
          </a:xfrm>
          <a:prstGeom prst="straightConnector1">
            <a:avLst/>
          </a:prstGeom>
          <a:ln w="19050">
            <a:solidFill>
              <a:schemeClr val="tx2"/>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556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rgbClr val="51BD89"/>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44000"/>
          </a:xfrm>
          <a:prstGeom prst="straightConnector1">
            <a:avLst/>
          </a:prstGeom>
          <a:ln w="6350">
            <a:solidFill>
              <a:srgbClr val="51BD89"/>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44000"/>
          </a:xfrm>
          <a:prstGeom prst="straightConnector1">
            <a:avLst/>
          </a:prstGeom>
          <a:ln w="6350">
            <a:solidFill>
              <a:srgbClr val="51BD89"/>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25850" y="3149600"/>
            <a:ext cx="0" cy="450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25850" y="4348163"/>
            <a:ext cx="0" cy="325437"/>
          </a:xfrm>
          <a:prstGeom prst="line">
            <a:avLst/>
          </a:prstGeom>
          <a:ln w="6350">
            <a:solidFill>
              <a:srgbClr val="51BD89"/>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766295" y="3149600"/>
            <a:ext cx="0" cy="2556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5243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94857" y="-428143"/>
            <a:ext cx="7354286" cy="7714286"/>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a:t>
              </a:r>
              <a:r>
                <a:rPr lang="en-AU" sz="1400" dirty="0">
                  <a:solidFill>
                    <a:prstClr val="white"/>
                  </a:solidFill>
                </a:rPr>
                <a:t> </a:t>
              </a:r>
              <a:r>
                <a:rPr lang="en-AU" b="1" dirty="0">
                  <a:solidFill>
                    <a:prstClr val="white"/>
                  </a:solidFill>
                </a:rPr>
                <a:t>Hospital</a:t>
              </a:r>
            </a:p>
          </p:txBody>
        </p:sp>
        <p:sp>
          <p:nvSpPr>
            <p:cNvPr id="69" name="Isosceles Triangle 68"/>
            <p:cNvSpPr/>
            <p:nvPr/>
          </p:nvSpPr>
          <p:spPr>
            <a:xfrm rot="18000000" flipH="1" flipV="1">
              <a:off x="2140501" y="1883051"/>
              <a:ext cx="4713499" cy="39276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53547"/>
              <a:ext cx="4510336" cy="40487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3" y="845903"/>
              <a:ext cx="4556042" cy="39276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30458"/>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64797" y="8906312"/>
              <a:ext cx="4945476" cy="517065"/>
            </a:xfrm>
            <a:prstGeom prst="rect">
              <a:avLst/>
            </a:prstGeom>
            <a:noFill/>
          </p:spPr>
          <p:txBody>
            <a:bodyPr wrap="square" rtlCol="0">
              <a:spAutoFit/>
            </a:bodyPr>
            <a:lstStyle/>
            <a:p>
              <a:pPr algn="ctr" defTabSz="457200"/>
              <a:r>
                <a:rPr lang="en-AU" b="1" dirty="0">
                  <a:solidFill>
                    <a:prstClr val="white"/>
                  </a:solidFill>
                </a:rPr>
                <a:t>Staff</a:t>
              </a:r>
              <a:r>
                <a:rPr lang="en-AU" sz="1400" dirty="0">
                  <a:solidFill>
                    <a:prstClr val="white"/>
                  </a:solidFill>
                </a:rPr>
                <a:t> </a:t>
              </a:r>
              <a:r>
                <a:rPr lang="en-AU" b="1" dirty="0">
                  <a:solidFill>
                    <a:prstClr val="white"/>
                  </a:solidFill>
                </a:rPr>
                <a:t>Team</a:t>
              </a:r>
            </a:p>
          </p:txBody>
        </p:sp>
        <p:sp>
          <p:nvSpPr>
            <p:cNvPr id="37" name="TextBox 36"/>
            <p:cNvSpPr txBox="1"/>
            <p:nvPr/>
          </p:nvSpPr>
          <p:spPr>
            <a:xfrm rot="3600000">
              <a:off x="7513647" y="2447681"/>
              <a:ext cx="4945476" cy="517065"/>
            </a:xfrm>
            <a:prstGeom prst="rect">
              <a:avLst/>
            </a:prstGeom>
            <a:noFill/>
          </p:spPr>
          <p:txBody>
            <a:bodyPr wrap="square" rtlCol="0">
              <a:spAutoFit/>
            </a:bodyPr>
            <a:lstStyle/>
            <a:p>
              <a:pPr algn="ctr" defTabSz="457200"/>
              <a:r>
                <a:rPr lang="en-AU" b="1" dirty="0">
                  <a:solidFill>
                    <a:prstClr val="white"/>
                  </a:solidFill>
                </a:rPr>
                <a:t>Patient</a:t>
              </a:r>
              <a:r>
                <a:rPr lang="en-AU" sz="1100" dirty="0">
                  <a:solidFill>
                    <a:prstClr val="white"/>
                  </a:solidFill>
                </a:rPr>
                <a:t>  </a:t>
              </a:r>
              <a:r>
                <a:rPr lang="en-AU" b="1" dirty="0">
                  <a:solidFill>
                    <a:prstClr val="white"/>
                  </a:solidFill>
                </a:rPr>
                <a:t>Characteristics</a:t>
              </a:r>
            </a:p>
          </p:txBody>
        </p:sp>
        <p:sp>
          <p:nvSpPr>
            <p:cNvPr id="39" name="TextBox 38"/>
            <p:cNvSpPr txBox="1"/>
            <p:nvPr/>
          </p:nvSpPr>
          <p:spPr>
            <a:xfrm rot="17968171">
              <a:off x="7483832" y="6815820"/>
              <a:ext cx="4945476" cy="517065"/>
            </a:xfrm>
            <a:prstGeom prst="rect">
              <a:avLst/>
            </a:prstGeom>
            <a:noFill/>
          </p:spPr>
          <p:txBody>
            <a:bodyPr wrap="square" rtlCol="0">
              <a:spAutoFit/>
            </a:bodyPr>
            <a:lstStyle/>
            <a:p>
              <a:pPr algn="ctr" defTabSz="457200"/>
              <a:r>
                <a:rPr lang="en-AU" b="1" dirty="0">
                  <a:solidFill>
                    <a:prstClr val="white"/>
                  </a:solidFill>
                </a:rPr>
                <a:t>Regulatory</a:t>
              </a:r>
              <a:r>
                <a:rPr lang="en-AU" sz="1400" dirty="0">
                  <a:solidFill>
                    <a:prstClr val="white"/>
                  </a:solidFill>
                </a:rPr>
                <a:t> </a:t>
              </a:r>
              <a:r>
                <a:rPr lang="en-AU" b="1" dirty="0">
                  <a:solidFill>
                    <a:prstClr val="white"/>
                  </a:solidFill>
                </a:rPr>
                <a:t>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a:t>
              </a:r>
              <a:r>
                <a:rPr lang="en-AU" sz="1400" dirty="0">
                  <a:solidFill>
                    <a:prstClr val="white"/>
                  </a:solidFill>
                </a:rPr>
                <a:t> </a:t>
              </a:r>
              <a:r>
                <a:rPr lang="en-AU" b="1" dirty="0">
                  <a:solidFill>
                    <a:prstClr val="white"/>
                  </a:solidFill>
                </a:rPr>
                <a:t>Environment</a:t>
              </a:r>
            </a:p>
          </p:txBody>
        </p:sp>
        <p:sp>
          <p:nvSpPr>
            <p:cNvPr id="53" name="Isosceles Triangle 52"/>
            <p:cNvSpPr/>
            <p:nvPr/>
          </p:nvSpPr>
          <p:spPr>
            <a:xfrm flipV="1">
              <a:off x="5202632" y="2796023"/>
              <a:ext cx="2269807" cy="20519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4" name="Isosceles Triangle 53"/>
            <p:cNvSpPr/>
            <p:nvPr/>
          </p:nvSpPr>
          <p:spPr>
            <a:xfrm rot="3600000" flipV="1">
              <a:off x="5667159" y="1802151"/>
              <a:ext cx="4777204" cy="39276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4" name="Isosceles Triangle 73"/>
            <p:cNvSpPr/>
            <p:nvPr/>
          </p:nvSpPr>
          <p:spPr>
            <a:xfrm rot="3600000" flipH="1">
              <a:off x="6939035" y="4028996"/>
              <a:ext cx="4634633" cy="39276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6" name="Isosceles Triangle 85"/>
            <p:cNvSpPr/>
            <p:nvPr/>
          </p:nvSpPr>
          <p:spPr>
            <a:xfrm rot="18000000">
              <a:off x="1023330" y="3950408"/>
              <a:ext cx="4556042" cy="39276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77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 name="Group 2"/>
          <p:cNvGrpSpPr/>
          <p:nvPr/>
        </p:nvGrpSpPr>
        <p:grpSpPr>
          <a:xfrm>
            <a:off x="1403648" y="692696"/>
            <a:ext cx="6660680" cy="5472608"/>
            <a:chOff x="1403648" y="692696"/>
            <a:chExt cx="6660680" cy="5472608"/>
          </a:xfrm>
        </p:grpSpPr>
        <p:sp>
          <p:nvSpPr>
            <p:cNvPr id="61" name="Hexagon 60"/>
            <p:cNvSpPr/>
            <p:nvPr/>
          </p:nvSpPr>
          <p:spPr>
            <a:xfrm>
              <a:off x="1403648" y="692696"/>
              <a:ext cx="6264695" cy="5472608"/>
            </a:xfrm>
            <a:prstGeom prst="hexagon">
              <a:avLst>
                <a:gd name="adj" fmla="val 3010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ight Triangle 1"/>
            <p:cNvSpPr/>
            <p:nvPr/>
          </p:nvSpPr>
          <p:spPr>
            <a:xfrm rot="5400000">
              <a:off x="7524328" y="3429000"/>
              <a:ext cx="540000" cy="540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692990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94857" y="-480006"/>
            <a:ext cx="7354286" cy="7714286"/>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schemeClr val="bg1">
                      <a:lumMod val="65000"/>
                    </a:scheme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schemeClr val="bg1">
                      <a:lumMod val="65000"/>
                    </a:scheme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schemeClr val="bg1">
                      <a:lumMod val="65000"/>
                    </a:schemeClr>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a:t>
              </a:r>
              <a:r>
                <a:rPr lang="en-AU" sz="1600" b="1" dirty="0" smtClean="0">
                  <a:solidFill>
                    <a:prstClr val="white"/>
                  </a:solidFill>
                </a:rPr>
                <a:t>interaction</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prstClr val="white"/>
                  </a:solidFill>
                </a:rPr>
                <a:t>Stressors</a:t>
              </a:r>
              <a:endParaRPr lang="en-AU" sz="1600" b="1" dirty="0">
                <a:solidFill>
                  <a:prstClr val="white"/>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a:t>
              </a:r>
              <a:r>
                <a:rPr lang="en-AU" sz="1600" b="1" dirty="0" smtClean="0">
                  <a:solidFill>
                    <a:prstClr val="white"/>
                  </a:solidFill>
                </a:rPr>
                <a:t>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a:t>
              </a:r>
              <a:r>
                <a:rPr lang="en-AU" sz="1600" b="1" dirty="0" smtClean="0">
                  <a:solidFill>
                    <a:prstClr val="white"/>
                  </a:solidFill>
                </a:rPr>
                <a:t>Structure</a:t>
              </a:r>
              <a:endParaRPr lang="en-AU" sz="1600" dirty="0">
                <a:solidFill>
                  <a:prstClr val="white"/>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rgbClr val="8A6600"/>
                  </a:solidFill>
                </a:rPr>
                <a:t>Features</a:t>
              </a:r>
              <a:endParaRPr lang="en-AU" sz="1600" b="1"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2" name="Hexagon 1"/>
          <p:cNvSpPr/>
          <p:nvPr/>
        </p:nvSpPr>
        <p:spPr>
          <a:xfrm>
            <a:off x="2066163" y="1407802"/>
            <a:ext cx="4955975" cy="4037422"/>
          </a:xfrm>
          <a:prstGeom prst="hexagon">
            <a:avLst>
              <a:gd name="adj" fmla="val 324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847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AU" b="1" dirty="0"/>
              <a:t>Introduction to Safewards</a:t>
            </a:r>
          </a:p>
        </p:txBody>
      </p:sp>
      <p:sp>
        <p:nvSpPr>
          <p:cNvPr id="3" name="Content Placeholder 2"/>
          <p:cNvSpPr>
            <a:spLocks noGrp="1"/>
          </p:cNvSpPr>
          <p:nvPr>
            <p:ph type="subTitle" idx="1"/>
          </p:nvPr>
        </p:nvSpPr>
        <p:spPr/>
        <p:txBody>
          <a:bodyPr/>
          <a:lstStyle/>
          <a:p>
            <a:pPr marL="342900" indent="-342900">
              <a:buFont typeface="Arial" panose="020B0604020202020204" pitchFamily="34" charset="0"/>
              <a:buChar char="•"/>
            </a:pPr>
            <a:r>
              <a:rPr lang="en-AU" sz="2800" b="0" dirty="0"/>
              <a:t>O</a:t>
            </a:r>
            <a:r>
              <a:rPr lang="en-AU" sz="2800" b="0" dirty="0" smtClean="0"/>
              <a:t>rigins of Safewards </a:t>
            </a:r>
          </a:p>
          <a:p>
            <a:pPr marL="342900" indent="-342900">
              <a:buFont typeface="Arial" panose="020B0604020202020204" pitchFamily="34" charset="0"/>
              <a:buChar char="•"/>
            </a:pPr>
            <a:r>
              <a:rPr lang="en-AU" sz="2800" b="0" dirty="0" smtClean="0"/>
              <a:t>Key aims of Safewards</a:t>
            </a:r>
          </a:p>
          <a:p>
            <a:pPr marL="342900" indent="-342900">
              <a:buFont typeface="Arial" panose="020B0604020202020204" pitchFamily="34" charset="0"/>
              <a:buChar char="•"/>
            </a:pPr>
            <a:r>
              <a:rPr lang="en-AU" sz="2800" b="0" dirty="0" smtClean="0"/>
              <a:t>The heart of Safewards: conflict and containment</a:t>
            </a:r>
          </a:p>
          <a:p>
            <a:pPr marL="342900" indent="-342900">
              <a:buFont typeface="Arial" panose="020B0604020202020204" pitchFamily="34" charset="0"/>
              <a:buChar char="•"/>
            </a:pPr>
            <a:r>
              <a:rPr lang="en-AU" sz="2800" b="0" dirty="0" smtClean="0"/>
              <a:t>Overview of the model</a:t>
            </a:r>
            <a:endParaRPr lang="en-AU" sz="2800" b="0" dirty="0"/>
          </a:p>
        </p:txBody>
      </p:sp>
      <p:pic>
        <p:nvPicPr>
          <p:cNvPr id="5" name="Picture 4"/>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203656" y="2120174"/>
            <a:ext cx="1742911" cy="17436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84" y="4004440"/>
            <a:ext cx="3111432" cy="1856341"/>
          </a:xfrm>
          <a:prstGeom prst="rect">
            <a:avLst/>
          </a:prstGeom>
        </p:spPr>
      </p:pic>
    </p:spTree>
    <p:extLst>
      <p:ext uri="{BB962C8B-B14F-4D97-AF65-F5344CB8AC3E}">
        <p14:creationId xmlns:p14="http://schemas.microsoft.com/office/powerpoint/2010/main" val="3085049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94857" y="-480006"/>
            <a:ext cx="7354286" cy="7714286"/>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schemeClr val="bg1">
                      <a:lumMod val="65000"/>
                    </a:scheme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8" y="1229816"/>
              <a:ext cx="4026977" cy="3570782"/>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schemeClr val="bg1">
                      <a:lumMod val="65000"/>
                    </a:scheme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schemeClr val="bg1">
                      <a:lumMod val="65000"/>
                    </a:schemeClr>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schemeClr val="bg1">
                      <a:lumMod val="65000"/>
                    </a:schemeClr>
                  </a:solidFill>
                </a:rPr>
                <a:t>Patient – patient </a:t>
              </a:r>
              <a:r>
                <a:rPr lang="en-AU" sz="1600" b="1" dirty="0" smtClean="0">
                  <a:solidFill>
                    <a:schemeClr val="bg1">
                      <a:lumMod val="65000"/>
                    </a:schemeClr>
                  </a:solidFill>
                </a:rPr>
                <a:t>interaction</a:t>
              </a:r>
              <a:endParaRPr lang="en-AU" sz="1600" b="1" dirty="0">
                <a:solidFill>
                  <a:schemeClr val="bg1">
                    <a:lumMod val="65000"/>
                  </a:schemeClr>
                </a:solidFill>
              </a:endParaRPr>
            </a:p>
          </p:txBody>
        </p:sp>
        <p:sp>
          <p:nvSpPr>
            <p:cNvPr id="43" name="TextBox 42"/>
            <p:cNvSpPr txBox="1"/>
            <p:nvPr/>
          </p:nvSpPr>
          <p:spPr>
            <a:xfrm>
              <a:off x="4934436" y="1247034"/>
              <a:ext cx="2955502" cy="473976"/>
            </a:xfrm>
            <a:prstGeom prst="rect">
              <a:avLst/>
            </a:prstGeom>
            <a:noFill/>
          </p:spPr>
          <p:txBody>
            <a:bodyPr wrap="square" rtlCol="0">
              <a:spAutoFit/>
            </a:bodyPr>
            <a:lstStyle/>
            <a:p>
              <a:pPr algn="ctr" defTabSz="457200"/>
              <a:r>
                <a:rPr lang="en-AU" sz="1600" b="1" dirty="0">
                  <a:solidFill>
                    <a:prstClr val="white"/>
                  </a:solidFill>
                </a:rPr>
                <a:t>Patient </a:t>
              </a:r>
              <a:r>
                <a:rPr lang="en-AU" sz="1600" b="1" dirty="0" smtClean="0">
                  <a:solidFill>
                    <a:prstClr val="white"/>
                  </a:solidFill>
                </a:rPr>
                <a:t>Modifiers</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schemeClr val="bg1">
                      <a:lumMod val="65000"/>
                    </a:schemeClr>
                  </a:solidFill>
                </a:rPr>
                <a:t>Symptoms &amp; demography</a:t>
              </a:r>
            </a:p>
            <a:p>
              <a:pPr algn="ctr" defTabSz="457200"/>
              <a:endParaRPr lang="en-AU" sz="1600" dirty="0">
                <a:solidFill>
                  <a:schemeClr val="bg1">
                    <a:lumMod val="65000"/>
                  </a:schemeClr>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Stressors</a:t>
              </a:r>
              <a:endParaRPr lang="en-AU" sz="1600" b="1" dirty="0">
                <a:solidFill>
                  <a:schemeClr val="bg1">
                    <a:lumMod val="65000"/>
                  </a:schemeClr>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schemeClr val="bg1">
                      <a:lumMod val="65000"/>
                    </a:schemeClr>
                  </a:solidFill>
                </a:rPr>
                <a:t>External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schemeClr val="bg1">
                      <a:lumMod val="65000"/>
                    </a:schemeClr>
                  </a:solidFill>
                </a:rPr>
                <a:t>Internal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Features</a:t>
              </a:r>
              <a:endParaRPr lang="en-AU" sz="1600" b="1" dirty="0">
                <a:solidFill>
                  <a:schemeClr val="bg1">
                    <a:lumMod val="65000"/>
                  </a:schemeClr>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2" name="Hexagon 1"/>
          <p:cNvSpPr/>
          <p:nvPr/>
        </p:nvSpPr>
        <p:spPr>
          <a:xfrm>
            <a:off x="2356647" y="1495922"/>
            <a:ext cx="4447601" cy="3877294"/>
          </a:xfrm>
          <a:prstGeom prst="hexagon">
            <a:avLst>
              <a:gd name="adj" fmla="val 3010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Hexagon 51"/>
          <p:cNvSpPr/>
          <p:nvPr/>
        </p:nvSpPr>
        <p:spPr>
          <a:xfrm>
            <a:off x="2123728" y="1340768"/>
            <a:ext cx="4784274" cy="4037422"/>
          </a:xfrm>
          <a:prstGeom prst="hexagon">
            <a:avLst>
              <a:gd name="adj" fmla="val 30103"/>
              <a:gd name="vf" fmla="val 11547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56900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489908"/>
                <a:ext cx="4945476" cy="517065"/>
              </a:xfrm>
              <a:prstGeom prst="rect">
                <a:avLst/>
              </a:prstGeom>
              <a:noFill/>
            </p:spPr>
            <p:txBody>
              <a:bodyPr wrap="square" rtlCol="0">
                <a:spAutoFit/>
              </a:bodyPr>
              <a:lstStyle/>
              <a:p>
                <a:pPr algn="ctr" defTabSz="457200"/>
                <a:r>
                  <a:rPr lang="en-AU" b="1" dirty="0">
                    <a:solidFill>
                      <a:schemeClr val="bg1">
                        <a:lumMod val="65000"/>
                      </a:scheme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30577"/>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Community</a:t>
                </a:r>
              </a:p>
            </p:txBody>
          </p:sp>
          <p:sp>
            <p:nvSpPr>
              <p:cNvPr id="36" name="TextBox 35"/>
              <p:cNvSpPr txBox="1"/>
              <p:nvPr/>
            </p:nvSpPr>
            <p:spPr>
              <a:xfrm>
                <a:off x="3813830" y="8852237"/>
                <a:ext cx="4945476" cy="517065"/>
              </a:xfrm>
              <a:prstGeom prst="rect">
                <a:avLst/>
              </a:prstGeom>
              <a:noFill/>
            </p:spPr>
            <p:txBody>
              <a:bodyPr wrap="square" rtlCol="0">
                <a:spAutoFit/>
              </a:bodyPr>
              <a:lstStyle/>
              <a:p>
                <a:pPr algn="ctr" defTabSz="457200"/>
                <a:r>
                  <a:rPr lang="en-AU" b="1" dirty="0">
                    <a:solidFill>
                      <a:schemeClr val="bg1">
                        <a:lumMod val="65000"/>
                      </a:scheme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schemeClr val="bg1">
                        <a:lumMod val="65000"/>
                      </a:schemeClr>
                    </a:solidFill>
                  </a:rPr>
                  <a:t>Regulatory Framework</a:t>
                </a:r>
              </a:p>
            </p:txBody>
          </p:sp>
          <p:sp>
            <p:nvSpPr>
              <p:cNvPr id="40" name="TextBox 39"/>
              <p:cNvSpPr txBox="1"/>
              <p:nvPr/>
            </p:nvSpPr>
            <p:spPr>
              <a:xfrm rot="3600000">
                <a:off x="8817" y="6541270"/>
                <a:ext cx="4945476" cy="517065"/>
              </a:xfrm>
              <a:prstGeom prst="rect">
                <a:avLst/>
              </a:prstGeom>
              <a:noFill/>
            </p:spPr>
            <p:txBody>
              <a:bodyPr wrap="square" rtlCol="0">
                <a:spAutoFit/>
              </a:bodyPr>
              <a:lstStyle/>
              <a:p>
                <a:pPr algn="ctr" defTabSz="457200"/>
                <a:r>
                  <a:rPr lang="en-AU" b="1" dirty="0">
                    <a:solidFill>
                      <a:schemeClr val="bg1">
                        <a:lumMod val="65000"/>
                      </a:schemeClr>
                    </a:solidFill>
                  </a:rPr>
                  <a:t>Physical Environment</a:t>
                </a:r>
              </a:p>
            </p:txBody>
          </p:sp>
          <p:sp>
            <p:nvSpPr>
              <p:cNvPr id="41" name="TextBox 40"/>
              <p:cNvSpPr txBox="1"/>
              <p:nvPr/>
            </p:nvSpPr>
            <p:spPr>
              <a:xfrm>
                <a:off x="4136135" y="746643"/>
                <a:ext cx="4258374" cy="473976"/>
              </a:xfrm>
              <a:prstGeom prst="rect">
                <a:avLst/>
              </a:prstGeom>
              <a:noFill/>
            </p:spPr>
            <p:txBody>
              <a:bodyPr wrap="square" rtlCol="0">
                <a:spAutoFit/>
              </a:bodyPr>
              <a:lstStyle/>
              <a:p>
                <a:pPr algn="ctr" defTabSz="457200"/>
                <a:r>
                  <a:rPr lang="en-AU" sz="1600" b="1" dirty="0">
                    <a:solidFill>
                      <a:schemeClr val="bg1">
                        <a:lumMod val="65000"/>
                      </a:schemeClr>
                    </a:solidFill>
                  </a:rPr>
                  <a:t>Patient – patient </a:t>
                </a:r>
                <a:r>
                  <a:rPr lang="en-AU" sz="1600" b="1" dirty="0" smtClean="0">
                    <a:solidFill>
                      <a:schemeClr val="bg1">
                        <a:lumMod val="65000"/>
                      </a:schemeClr>
                    </a:solidFill>
                  </a:rPr>
                  <a:t>interaction</a:t>
                </a:r>
                <a:endParaRPr lang="en-AU" sz="1600" b="1" dirty="0">
                  <a:solidFill>
                    <a:schemeClr val="bg1">
                      <a:lumMod val="65000"/>
                    </a:schemeClr>
                  </a:solidFill>
                </a:endParaRPr>
              </a:p>
            </p:txBody>
          </p:sp>
          <p:sp>
            <p:nvSpPr>
              <p:cNvPr id="43" name="TextBox 42"/>
              <p:cNvSpPr txBox="1"/>
              <p:nvPr/>
            </p:nvSpPr>
            <p:spPr>
              <a:xfrm>
                <a:off x="4577884" y="1200722"/>
                <a:ext cx="3519303" cy="473976"/>
              </a:xfrm>
              <a:prstGeom prst="rect">
                <a:avLst/>
              </a:prstGeom>
              <a:noFill/>
            </p:spPr>
            <p:txBody>
              <a:bodyPr wrap="square" rtlCol="0">
                <a:spAutoFit/>
              </a:bodyPr>
              <a:lstStyle/>
              <a:p>
                <a:pPr algn="ctr" defTabSz="457200"/>
                <a:r>
                  <a:rPr lang="en-AU" sz="1600" b="1" dirty="0">
                    <a:solidFill>
                      <a:schemeClr val="bg1">
                        <a:lumMod val="65000"/>
                      </a:schemeClr>
                    </a:solidFill>
                  </a:rPr>
                  <a:t>Patient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schemeClr val="bg1">
                        <a:lumMod val="65000"/>
                      </a:schemeClr>
                    </a:solidFill>
                  </a:rPr>
                  <a:t>Symptoms &amp; demography</a:t>
                </a:r>
              </a:p>
              <a:p>
                <a:pPr algn="ctr" defTabSz="457200"/>
                <a:endParaRPr lang="en-AU" sz="1600" dirty="0">
                  <a:solidFill>
                    <a:schemeClr val="bg1">
                      <a:lumMod val="65000"/>
                    </a:schemeClr>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4" name="TextBox 63"/>
              <p:cNvSpPr txBox="1"/>
              <p:nvPr/>
            </p:nvSpPr>
            <p:spPr>
              <a:xfrm rot="18000000" flipH="1">
                <a:off x="924806" y="2688267"/>
                <a:ext cx="4252043"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Stressors</a:t>
                </a:r>
                <a:endParaRPr lang="en-AU" sz="1600" b="1" dirty="0">
                  <a:solidFill>
                    <a:schemeClr val="bg1">
                      <a:lumMod val="65000"/>
                    </a:schemeClr>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0" name="TextBox 79"/>
              <p:cNvSpPr txBox="1"/>
              <p:nvPr/>
            </p:nvSpPr>
            <p:spPr>
              <a:xfrm rot="18000000" flipH="1">
                <a:off x="7506260" y="6382944"/>
                <a:ext cx="4112722" cy="473976"/>
              </a:xfrm>
              <a:prstGeom prst="rect">
                <a:avLst/>
              </a:prstGeom>
              <a:noFill/>
            </p:spPr>
            <p:txBody>
              <a:bodyPr wrap="square" rtlCol="0">
                <a:spAutoFit/>
              </a:bodyPr>
              <a:lstStyle/>
              <a:p>
                <a:pPr algn="ctr" defTabSz="457200"/>
                <a:r>
                  <a:rPr lang="en-AU" sz="1600" b="1" dirty="0">
                    <a:solidFill>
                      <a:schemeClr val="bg1">
                        <a:lumMod val="65000"/>
                      </a:schemeClr>
                    </a:solidFill>
                  </a:rPr>
                  <a:t>External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2" name="TextBox 81"/>
              <p:cNvSpPr txBox="1"/>
              <p:nvPr/>
            </p:nvSpPr>
            <p:spPr>
              <a:xfrm>
                <a:off x="4330402" y="8284027"/>
                <a:ext cx="3950439" cy="473976"/>
              </a:xfrm>
              <a:prstGeom prst="rect">
                <a:avLst/>
              </a:prstGeom>
              <a:noFill/>
            </p:spPr>
            <p:txBody>
              <a:bodyPr wrap="square" rtlCol="0">
                <a:spAutoFit/>
              </a:bodyPr>
              <a:lstStyle/>
              <a:p>
                <a:pPr algn="ctr" defTabSz="457200"/>
                <a:r>
                  <a:rPr lang="en-AU" sz="1600" b="1" dirty="0">
                    <a:solidFill>
                      <a:schemeClr val="bg1">
                        <a:lumMod val="65000"/>
                      </a:schemeClr>
                    </a:solidFill>
                  </a:rPr>
                  <a:t>Internal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rgbClr val="8A6600"/>
                    </a:solidFill>
                  </a:rPr>
                  <a:t>Features</a:t>
                </a:r>
                <a:endParaRPr lang="en-AU" sz="1600" b="1" dirty="0">
                  <a:solidFill>
                    <a:srgbClr val="8A6600"/>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a:t>
                </a:r>
                <a:r>
                  <a:rPr lang="en-AU" sz="1600" b="1" dirty="0" smtClean="0">
                    <a:solidFill>
                      <a:srgbClr val="8A6600"/>
                    </a:solidFill>
                  </a:rPr>
                  <a:t>Modifiers</a:t>
                </a:r>
                <a:endParaRPr lang="en-AU" sz="1600" b="1"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
        <p:nvSpPr>
          <p:cNvPr id="60" name="Hexagon 59"/>
          <p:cNvSpPr/>
          <p:nvPr/>
        </p:nvSpPr>
        <p:spPr>
          <a:xfrm>
            <a:off x="2786522" y="1913535"/>
            <a:ext cx="3595320" cy="3134300"/>
          </a:xfrm>
          <a:prstGeom prst="hexagon">
            <a:avLst>
              <a:gd name="adj" fmla="val 3010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9143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schemeClr val="bg1">
                        <a:lumMod val="65000"/>
                      </a:scheme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schemeClr val="bg1">
                        <a:lumMod val="65000"/>
                      </a:scheme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schemeClr val="bg1">
                        <a:lumMod val="65000"/>
                      </a:schemeClr>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schemeClr val="bg1">
                        <a:lumMod val="65000"/>
                      </a:schemeClr>
                    </a:solidFill>
                  </a:rPr>
                  <a:t>Patient – patient </a:t>
                </a:r>
                <a:r>
                  <a:rPr lang="en-AU" sz="1600" b="1" dirty="0" smtClean="0">
                    <a:solidFill>
                      <a:schemeClr val="bg1">
                        <a:lumMod val="65000"/>
                      </a:schemeClr>
                    </a:solidFill>
                  </a:rPr>
                  <a:t>interaction</a:t>
                </a:r>
                <a:endParaRPr lang="en-AU" sz="1600" b="1" dirty="0">
                  <a:solidFill>
                    <a:schemeClr val="bg1">
                      <a:lumMod val="65000"/>
                    </a:schemeClr>
                  </a:solidFill>
                </a:endParaRP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schemeClr val="bg1">
                        <a:lumMod val="65000"/>
                      </a:schemeClr>
                    </a:solidFill>
                  </a:rPr>
                  <a:t>Patient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dirty="0">
                  <a:solidFill>
                    <a:schemeClr val="bg1">
                      <a:lumMod val="65000"/>
                    </a:schemeClr>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smtClean="0">
                    <a:solidFill>
                      <a:prstClr val="white"/>
                    </a:solidFill>
                  </a:rPr>
                  <a:t>Flashpoints</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schemeClr val="bg1">
                        <a:lumMod val="65000"/>
                      </a:schemeClr>
                    </a:solidFill>
                  </a:rPr>
                  <a:t>Symptoms &amp; demography</a:t>
                </a:r>
              </a:p>
              <a:p>
                <a:pPr algn="ctr" defTabSz="457200"/>
                <a:endParaRPr lang="en-AU" sz="1600" dirty="0">
                  <a:solidFill>
                    <a:schemeClr val="bg1">
                      <a:lumMod val="65000"/>
                    </a:schemeClr>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smtClean="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Stressors</a:t>
                </a:r>
                <a:endParaRPr lang="en-AU" sz="1600" b="1" dirty="0">
                  <a:solidFill>
                    <a:schemeClr val="bg1">
                      <a:lumMod val="65000"/>
                    </a:schemeClr>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680537" y="5374832"/>
                <a:ext cx="1784588" cy="473976"/>
              </a:xfrm>
              <a:prstGeom prst="rect">
                <a:avLst/>
              </a:prstGeom>
              <a:noFill/>
            </p:spPr>
            <p:txBody>
              <a:bodyPr wrap="square" rtlCol="0">
                <a:spAutoFit/>
              </a:bodyPr>
              <a:lstStyle/>
              <a:p>
                <a:pPr algn="ctr" defTabSz="457200"/>
                <a:r>
                  <a:rPr lang="en-AU" sz="1600" b="1" dirty="0" smtClean="0">
                    <a:solidFill>
                      <a:srgbClr val="9A0000"/>
                    </a:solidFill>
                  </a:rPr>
                  <a:t>Flashpoints</a:t>
                </a:r>
                <a:endParaRPr lang="en-AU" sz="1600" dirty="0" smtClean="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schemeClr val="bg1">
                        <a:lumMod val="65000"/>
                      </a:schemeClr>
                    </a:solidFill>
                  </a:rPr>
                  <a:t>External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schemeClr val="bg1">
                        <a:lumMod val="65000"/>
                      </a:schemeClr>
                    </a:solidFill>
                  </a:rPr>
                  <a:t>Internal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smtClean="0">
                    <a:solidFill>
                      <a:srgbClr val="BC4C00"/>
                    </a:solidFill>
                  </a:rPr>
                  <a:t>Flashpoints</a:t>
                </a:r>
                <a:endParaRPr lang="en-AU" sz="1600" b="1" dirty="0">
                  <a:solidFill>
                    <a:srgbClr val="BC4C00"/>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Features</a:t>
                </a:r>
                <a:endParaRPr lang="en-AU" sz="1600" b="1" dirty="0">
                  <a:solidFill>
                    <a:schemeClr val="bg1">
                      <a:lumMod val="65000"/>
                    </a:schemeClr>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Hexagon 46"/>
              <p:cNvSpPr/>
              <p:nvPr/>
            </p:nvSpPr>
            <p:spPr>
              <a:xfrm>
                <a:off x="5386659" y="4076638"/>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Tree>
    <p:extLst>
      <p:ext uri="{BB962C8B-B14F-4D97-AF65-F5344CB8AC3E}">
        <p14:creationId xmlns:p14="http://schemas.microsoft.com/office/powerpoint/2010/main" val="3862788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schemeClr val="bg1">
                        <a:lumMod val="65000"/>
                      </a:scheme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schemeClr val="bg1">
                        <a:lumMod val="65000"/>
                      </a:scheme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schemeClr val="bg1">
                        <a:lumMod val="65000"/>
                      </a:schemeClr>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schemeClr val="bg1">
                        <a:lumMod val="65000"/>
                      </a:schemeClr>
                    </a:solidFill>
                  </a:rPr>
                  <a:t>Patient – patient </a:t>
                </a:r>
                <a:r>
                  <a:rPr lang="en-AU" sz="1600" b="1" dirty="0" smtClean="0">
                    <a:solidFill>
                      <a:schemeClr val="bg1">
                        <a:lumMod val="65000"/>
                      </a:schemeClr>
                    </a:solidFill>
                  </a:rPr>
                  <a:t>interaction</a:t>
                </a:r>
                <a:endParaRPr lang="en-AU" sz="1600" b="1" dirty="0">
                  <a:solidFill>
                    <a:schemeClr val="bg1">
                      <a:lumMod val="65000"/>
                    </a:schemeClr>
                  </a:solidFill>
                </a:endParaRP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schemeClr val="bg1">
                        <a:lumMod val="65000"/>
                      </a:schemeClr>
                    </a:solidFill>
                  </a:rPr>
                  <a:t>Patient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dirty="0">
                  <a:solidFill>
                    <a:schemeClr val="bg1">
                      <a:lumMod val="65000"/>
                    </a:schemeClr>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smtClean="0">
                    <a:solidFill>
                      <a:schemeClr val="bg1">
                        <a:lumMod val="50000"/>
                      </a:schemeClr>
                    </a:solidFill>
                  </a:rPr>
                  <a:t>Flashpoints</a:t>
                </a:r>
                <a:endParaRPr lang="en-AU" sz="1600" b="1" dirty="0">
                  <a:solidFill>
                    <a:schemeClr val="bg1">
                      <a:lumMod val="50000"/>
                    </a:schemeClr>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schemeClr val="bg1">
                        <a:lumMod val="65000"/>
                      </a:schemeClr>
                    </a:solidFill>
                  </a:rPr>
                  <a:t>Symptoms &amp; demography</a:t>
                </a:r>
              </a:p>
              <a:p>
                <a:pPr algn="ctr" defTabSz="457200"/>
                <a:endParaRPr lang="en-AU" sz="1600" dirty="0">
                  <a:solidFill>
                    <a:schemeClr val="bg1">
                      <a:lumMod val="65000"/>
                    </a:schemeClr>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chemeClr val="bg1">
                        <a:lumMod val="50000"/>
                      </a:schemeClr>
                    </a:solidFill>
                  </a:rPr>
                  <a:t>Flashpoints</a:t>
                </a:r>
              </a:p>
              <a:p>
                <a:pPr algn="ctr" defTabSz="457200"/>
                <a:endParaRPr lang="en-AU" sz="1600" dirty="0">
                  <a:solidFill>
                    <a:schemeClr val="bg1">
                      <a:lumMod val="50000"/>
                    </a:schemeClr>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smtClean="0">
                    <a:solidFill>
                      <a:schemeClr val="bg1">
                        <a:lumMod val="50000"/>
                      </a:schemeClr>
                    </a:solidFill>
                  </a:rPr>
                  <a:t>Flashpoints</a:t>
                </a:r>
                <a:endParaRPr lang="en-AU" sz="1600" dirty="0">
                  <a:solidFill>
                    <a:schemeClr val="bg1">
                      <a:lumMod val="50000"/>
                    </a:schemeClr>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Stressors</a:t>
                </a:r>
                <a:endParaRPr lang="en-AU" sz="1600" b="1" dirty="0">
                  <a:solidFill>
                    <a:schemeClr val="bg1">
                      <a:lumMod val="65000"/>
                    </a:schemeClr>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smtClean="0">
                    <a:solidFill>
                      <a:schemeClr val="bg1">
                        <a:lumMod val="50000"/>
                      </a:schemeClr>
                    </a:solidFill>
                  </a:rPr>
                  <a:t>Flashpoints</a:t>
                </a:r>
                <a:endParaRPr lang="en-AU" sz="1600" dirty="0" smtClean="0">
                  <a:solidFill>
                    <a:schemeClr val="bg1">
                      <a:lumMod val="50000"/>
                    </a:schemeClr>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schemeClr val="bg1">
                        <a:lumMod val="65000"/>
                      </a:schemeClr>
                    </a:solidFill>
                  </a:rPr>
                  <a:t>External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schemeClr val="bg1">
                        <a:lumMod val="65000"/>
                      </a:schemeClr>
                    </a:solidFill>
                  </a:rPr>
                  <a:t>Internal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smtClean="0">
                    <a:solidFill>
                      <a:schemeClr val="bg1">
                        <a:lumMod val="50000"/>
                      </a:schemeClr>
                    </a:solidFill>
                  </a:rPr>
                  <a:t>Flashpoints</a:t>
                </a:r>
                <a:endParaRPr lang="en-AU" sz="1600" b="1" dirty="0">
                  <a:solidFill>
                    <a:schemeClr val="bg1">
                      <a:lumMod val="50000"/>
                    </a:schemeClr>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Features</a:t>
                </a:r>
                <a:endParaRPr lang="en-AU" sz="1600" b="1" dirty="0">
                  <a:solidFill>
                    <a:schemeClr val="bg1">
                      <a:lumMod val="65000"/>
                    </a:schemeClr>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chemeClr val="bg1">
                        <a:lumMod val="50000"/>
                      </a:schemeClr>
                    </a:solidFill>
                  </a:rPr>
                  <a:t>Flashpoints</a:t>
                </a:r>
              </a:p>
              <a:p>
                <a:pPr algn="ctr" defTabSz="457200"/>
                <a:endParaRPr lang="en-AU" sz="1600" dirty="0">
                  <a:solidFill>
                    <a:schemeClr val="bg1">
                      <a:lumMod val="50000"/>
                    </a:schemeClr>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Hexagon 46"/>
              <p:cNvSpPr/>
              <p:nvPr/>
            </p:nvSpPr>
            <p:spPr>
              <a:xfrm>
                <a:off x="5386659" y="4076638"/>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grpSp>
        <p:nvGrpSpPr>
          <p:cNvPr id="2" name="Group 1"/>
          <p:cNvGrpSpPr/>
          <p:nvPr/>
        </p:nvGrpSpPr>
        <p:grpSpPr>
          <a:xfrm>
            <a:off x="3889195" y="2864483"/>
            <a:ext cx="1354914" cy="1157143"/>
            <a:chOff x="3889195" y="2864483"/>
            <a:chExt cx="1354914" cy="1157143"/>
          </a:xfrm>
        </p:grpSpPr>
        <p:sp>
          <p:nvSpPr>
            <p:cNvPr id="70" name="Hexagon 69"/>
            <p:cNvSpPr/>
            <p:nvPr/>
          </p:nvSpPr>
          <p:spPr>
            <a:xfrm>
              <a:off x="3925172" y="2864483"/>
              <a:ext cx="1260659" cy="1157143"/>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1" name="TextBox 70"/>
            <p:cNvSpPr txBox="1"/>
            <p:nvPr/>
          </p:nvSpPr>
          <p:spPr>
            <a:xfrm>
              <a:off x="4087454" y="2965662"/>
              <a:ext cx="936095" cy="307777"/>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81" name="TextBox 80"/>
            <p:cNvSpPr txBox="1"/>
            <p:nvPr/>
          </p:nvSpPr>
          <p:spPr>
            <a:xfrm>
              <a:off x="3889195" y="3523849"/>
              <a:ext cx="1354914" cy="276999"/>
            </a:xfrm>
            <a:prstGeom prst="rect">
              <a:avLst/>
            </a:prstGeom>
            <a:noFill/>
          </p:spPr>
          <p:txBody>
            <a:bodyPr wrap="square" rtlCol="0">
              <a:spAutoFit/>
            </a:bodyPr>
            <a:lstStyle/>
            <a:p>
              <a:pPr algn="ctr" defTabSz="457200"/>
              <a:r>
                <a:rPr lang="en-AU" sz="1200" b="1" dirty="0">
                  <a:solidFill>
                    <a:prstClr val="black"/>
                  </a:solidFill>
                </a:rPr>
                <a:t>CONTAINMENT</a:t>
              </a:r>
              <a:endParaRPr lang="en-AU" sz="1300" b="1" dirty="0">
                <a:solidFill>
                  <a:prstClr val="black"/>
                </a:solidFill>
              </a:endParaRPr>
            </a:p>
          </p:txBody>
        </p:sp>
        <p:sp>
          <p:nvSpPr>
            <p:cNvPr id="87" name="Up-Down Arrow 86"/>
            <p:cNvSpPr/>
            <p:nvPr/>
          </p:nvSpPr>
          <p:spPr>
            <a:xfrm>
              <a:off x="4374475" y="3184760"/>
              <a:ext cx="362053" cy="365147"/>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3" name="TextBox 92"/>
            <p:cNvSpPr txBox="1"/>
            <p:nvPr/>
          </p:nvSpPr>
          <p:spPr>
            <a:xfrm>
              <a:off x="4456965" y="3208205"/>
              <a:ext cx="197073" cy="338555"/>
            </a:xfrm>
            <a:prstGeom prst="rect">
              <a:avLst/>
            </a:prstGeom>
            <a:noFill/>
          </p:spPr>
          <p:txBody>
            <a:bodyPr wrap="square" rtlCol="0">
              <a:spAutoFit/>
            </a:bodyPr>
            <a:lstStyle/>
            <a:p>
              <a:pPr algn="ctr" defTabSz="457200"/>
              <a:r>
                <a:rPr lang="en-AU" sz="1600" b="1" dirty="0">
                  <a:solidFill>
                    <a:prstClr val="white"/>
                  </a:solidFill>
                </a:rPr>
                <a:t>&amp;</a:t>
              </a:r>
            </a:p>
          </p:txBody>
        </p:sp>
      </p:grpSp>
    </p:spTree>
    <p:extLst>
      <p:ext uri="{BB962C8B-B14F-4D97-AF65-F5344CB8AC3E}">
        <p14:creationId xmlns:p14="http://schemas.microsoft.com/office/powerpoint/2010/main" val="1867700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a:t>
                </a:r>
                <a:r>
                  <a:rPr lang="en-AU" sz="1600" b="1" dirty="0" smtClean="0">
                    <a:solidFill>
                      <a:prstClr val="white"/>
                    </a:solidFill>
                  </a:rPr>
                  <a:t>interaction</a:t>
                </a:r>
                <a:endParaRPr lang="en-AU" sz="1600" b="1" dirty="0">
                  <a:solidFill>
                    <a:prstClr val="white"/>
                  </a:solidFill>
                </a:endParaRP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solidFill>
                  </a:rPr>
                  <a:t>Patient </a:t>
                </a:r>
                <a:r>
                  <a:rPr lang="en-AU" sz="1600" b="1" dirty="0" smtClean="0">
                    <a:solidFill>
                      <a:prstClr val="white"/>
                    </a:solidFill>
                  </a:rPr>
                  <a:t>Modifiers</a:t>
                </a:r>
                <a:endParaRPr lang="en-AU" sz="1600" b="1" dirty="0">
                  <a:solidFill>
                    <a:prstClr val="white"/>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dirty="0">
                  <a:solidFill>
                    <a:prstClr val="white"/>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smtClean="0">
                    <a:solidFill>
                      <a:prstClr val="white"/>
                    </a:solidFill>
                  </a:rPr>
                  <a:t>Flashpoints</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smtClean="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prstClr val="white"/>
                    </a:solidFill>
                  </a:rPr>
                  <a:t>Stressors</a:t>
                </a:r>
                <a:endParaRPr lang="en-AU" sz="1600" b="1" dirty="0">
                  <a:solidFill>
                    <a:prstClr val="white"/>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smtClean="0">
                    <a:solidFill>
                      <a:srgbClr val="9A0000"/>
                    </a:solidFill>
                  </a:rPr>
                  <a:t>Flashpoints</a:t>
                </a:r>
                <a:endParaRPr lang="en-AU" sz="1600" dirty="0" smtClean="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a:t>
                </a:r>
                <a:r>
                  <a:rPr lang="en-AU" sz="1600" b="1" dirty="0" smtClean="0">
                    <a:solidFill>
                      <a:prstClr val="white"/>
                    </a:solidFill>
                  </a:rPr>
                  <a:t>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a:t>
                </a:r>
                <a:r>
                  <a:rPr lang="en-AU" sz="1600" b="1" dirty="0" smtClean="0">
                    <a:solidFill>
                      <a:prstClr val="white"/>
                    </a:solidFill>
                  </a:rPr>
                  <a:t>Structure</a:t>
                </a:r>
                <a:endParaRPr lang="en-AU" sz="1600" dirty="0">
                  <a:solidFill>
                    <a:prstClr val="white"/>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smtClean="0">
                    <a:solidFill>
                      <a:srgbClr val="BC4C00"/>
                    </a:solidFill>
                  </a:rPr>
                  <a:t>Flashpoints</a:t>
                </a:r>
                <a:endParaRPr lang="en-AU" sz="1600" b="1" dirty="0">
                  <a:solidFill>
                    <a:srgbClr val="BC4C00"/>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rgbClr val="8A6600"/>
                    </a:solidFill>
                  </a:rPr>
                  <a:t>Features</a:t>
                </a:r>
                <a:endParaRPr lang="en-AU" sz="1600" b="1" dirty="0">
                  <a:solidFill>
                    <a:srgbClr val="8A6600"/>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a:t>
                </a:r>
                <a:r>
                  <a:rPr lang="en-AU" sz="1600" b="1" dirty="0" smtClean="0">
                    <a:solidFill>
                      <a:srgbClr val="8A6600"/>
                    </a:solidFill>
                  </a:rPr>
                  <a:t>Modifiers</a:t>
                </a:r>
                <a:endParaRPr lang="en-AU" sz="1600" b="1" dirty="0">
                  <a:solidFill>
                    <a:srgbClr val="8A6600"/>
                  </a:solidFill>
                </a:endParaRP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Tree>
    <p:extLst>
      <p:ext uri="{BB962C8B-B14F-4D97-AF65-F5344CB8AC3E}">
        <p14:creationId xmlns:p14="http://schemas.microsoft.com/office/powerpoint/2010/main" val="35984630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a:t>
                </a:r>
                <a:r>
                  <a:rPr lang="en-AU" sz="1600" b="1" dirty="0" smtClean="0">
                    <a:solidFill>
                      <a:prstClr val="white"/>
                    </a:solidFill>
                  </a:rPr>
                  <a:t>interaction</a:t>
                </a:r>
                <a:endParaRPr lang="en-AU" sz="1600" b="1" dirty="0">
                  <a:solidFill>
                    <a:prstClr val="white"/>
                  </a:solidFill>
                </a:endParaRP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solidFill>
                  </a:rPr>
                  <a:t>Patient </a:t>
                </a:r>
                <a:r>
                  <a:rPr lang="en-AU" sz="1600" b="1" dirty="0" smtClean="0">
                    <a:solidFill>
                      <a:prstClr val="white"/>
                    </a:solidFill>
                  </a:rPr>
                  <a:t>Modifiers</a:t>
                </a:r>
                <a:endParaRPr lang="en-AU" sz="1600" b="1" dirty="0">
                  <a:solidFill>
                    <a:prstClr val="white"/>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dirty="0">
                  <a:solidFill>
                    <a:prstClr val="white"/>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smtClean="0">
                    <a:solidFill>
                      <a:prstClr val="white"/>
                    </a:solidFill>
                  </a:rPr>
                  <a:t>Flashpoints</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smtClean="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prstClr val="white"/>
                    </a:solidFill>
                  </a:rPr>
                  <a:t>Stressors</a:t>
                </a:r>
                <a:endParaRPr lang="en-AU" sz="1600" b="1" dirty="0">
                  <a:solidFill>
                    <a:prstClr val="white"/>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smtClean="0">
                    <a:solidFill>
                      <a:srgbClr val="9A0000"/>
                    </a:solidFill>
                  </a:rPr>
                  <a:t>Flashpoints</a:t>
                </a:r>
                <a:endParaRPr lang="en-AU" sz="1600" dirty="0" smtClean="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a:t>
                </a:r>
                <a:r>
                  <a:rPr lang="en-AU" sz="1600" b="1" dirty="0" smtClean="0">
                    <a:solidFill>
                      <a:prstClr val="white"/>
                    </a:solidFill>
                  </a:rPr>
                  <a:t>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a:t>
                </a:r>
                <a:r>
                  <a:rPr lang="en-AU" sz="1600" b="1" dirty="0" smtClean="0">
                    <a:solidFill>
                      <a:prstClr val="white"/>
                    </a:solidFill>
                  </a:rPr>
                  <a:t>Structure</a:t>
                </a:r>
                <a:endParaRPr lang="en-AU" sz="1600" dirty="0">
                  <a:solidFill>
                    <a:prstClr val="white"/>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smtClean="0">
                    <a:solidFill>
                      <a:srgbClr val="BC4C00"/>
                    </a:solidFill>
                  </a:rPr>
                  <a:t>Flashpoints</a:t>
                </a:r>
                <a:endParaRPr lang="en-AU" sz="1600" b="1" dirty="0">
                  <a:solidFill>
                    <a:srgbClr val="BC4C00"/>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rgbClr val="8A6600"/>
                    </a:solidFill>
                  </a:rPr>
                  <a:t>Features</a:t>
                </a:r>
                <a:endParaRPr lang="en-AU" sz="1600" b="1" dirty="0">
                  <a:solidFill>
                    <a:srgbClr val="8A6600"/>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a:t>
                </a:r>
                <a:r>
                  <a:rPr lang="en-AU" sz="1600" b="1" dirty="0" smtClean="0">
                    <a:solidFill>
                      <a:srgbClr val="8A6600"/>
                    </a:solidFill>
                  </a:rPr>
                  <a:t>Modifiers</a:t>
                </a:r>
                <a:endParaRPr lang="en-AU" sz="1600" b="1" dirty="0">
                  <a:solidFill>
                    <a:srgbClr val="8A6600"/>
                  </a:solidFill>
                </a:endParaRP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
        <p:nvSpPr>
          <p:cNvPr id="2" name="TextBox 1"/>
          <p:cNvSpPr txBox="1"/>
          <p:nvPr/>
        </p:nvSpPr>
        <p:spPr>
          <a:xfrm rot="21027676">
            <a:off x="752851" y="4390323"/>
            <a:ext cx="2901027" cy="1341656"/>
          </a:xfrm>
          <a:prstGeom prst="wedgeEllipseCallout">
            <a:avLst>
              <a:gd name="adj1" fmla="val 80916"/>
              <a:gd name="adj2" fmla="val -3392"/>
            </a:avLst>
          </a:prstGeom>
          <a:solidFill>
            <a:schemeClr val="accent6">
              <a:lumMod val="75000"/>
            </a:schemeClr>
          </a:solidFill>
          <a:ln w="28575">
            <a:solidFill>
              <a:schemeClr val="accent6">
                <a:lumMod val="50000"/>
              </a:schemeClr>
            </a:solidFill>
          </a:ln>
          <a:effectLst>
            <a:outerShdw blurRad="50800" dist="203200" dir="2700000" algn="tl" rotWithShape="0">
              <a:prstClr val="black">
                <a:alpha val="40000"/>
              </a:prstClr>
            </a:outerShdw>
          </a:effectLst>
        </p:spPr>
        <p:txBody>
          <a:bodyPr wrap="square" rtlCol="0">
            <a:spAutoFit/>
          </a:bodyPr>
          <a:lstStyle/>
          <a:p>
            <a:pPr algn="ctr"/>
            <a:r>
              <a:rPr lang="en-AU" sz="2800" b="1" dirty="0">
                <a:solidFill>
                  <a:schemeClr val="bg1"/>
                </a:solidFill>
              </a:rPr>
              <a:t>Denial of request</a:t>
            </a:r>
          </a:p>
        </p:txBody>
      </p:sp>
    </p:spTree>
    <p:extLst>
      <p:ext uri="{BB962C8B-B14F-4D97-AF65-F5344CB8AC3E}">
        <p14:creationId xmlns:p14="http://schemas.microsoft.com/office/powerpoint/2010/main" val="180681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a:t>
                </a:r>
                <a:r>
                  <a:rPr lang="en-AU" sz="1600" b="1" dirty="0" smtClean="0">
                    <a:solidFill>
                      <a:prstClr val="white"/>
                    </a:solidFill>
                  </a:rPr>
                  <a:t>interaction</a:t>
                </a:r>
                <a:endParaRPr lang="en-AU" sz="1600" b="1" dirty="0">
                  <a:solidFill>
                    <a:prstClr val="white"/>
                  </a:solidFill>
                </a:endParaRP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solidFill>
                  </a:rPr>
                  <a:t>Patient </a:t>
                </a:r>
                <a:r>
                  <a:rPr lang="en-AU" sz="1600" b="1" dirty="0" smtClean="0">
                    <a:solidFill>
                      <a:prstClr val="white"/>
                    </a:solidFill>
                  </a:rPr>
                  <a:t>Modifiers</a:t>
                </a:r>
                <a:endParaRPr lang="en-AU" sz="1600" b="1" dirty="0">
                  <a:solidFill>
                    <a:prstClr val="white"/>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dirty="0">
                  <a:solidFill>
                    <a:prstClr val="white"/>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smtClean="0">
                    <a:solidFill>
                      <a:prstClr val="white"/>
                    </a:solidFill>
                  </a:rPr>
                  <a:t>Flashpoints</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smtClean="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prstClr val="white"/>
                    </a:solidFill>
                  </a:rPr>
                  <a:t>Stressors</a:t>
                </a:r>
                <a:endParaRPr lang="en-AU" sz="1600" b="1" dirty="0">
                  <a:solidFill>
                    <a:prstClr val="white"/>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smtClean="0">
                    <a:solidFill>
                      <a:srgbClr val="9A0000"/>
                    </a:solidFill>
                  </a:rPr>
                  <a:t>Flashpoints</a:t>
                </a:r>
                <a:endParaRPr lang="en-AU" sz="1600" dirty="0" smtClean="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a:t>
                </a:r>
                <a:r>
                  <a:rPr lang="en-AU" sz="1600" b="1" dirty="0" smtClean="0">
                    <a:solidFill>
                      <a:prstClr val="white"/>
                    </a:solidFill>
                  </a:rPr>
                  <a:t>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a:t>
                </a:r>
                <a:r>
                  <a:rPr lang="en-AU" sz="1600" b="1" dirty="0" smtClean="0">
                    <a:solidFill>
                      <a:prstClr val="white"/>
                    </a:solidFill>
                  </a:rPr>
                  <a:t>Structure</a:t>
                </a:r>
                <a:endParaRPr lang="en-AU" sz="1600" dirty="0">
                  <a:solidFill>
                    <a:prstClr val="white"/>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smtClean="0">
                    <a:solidFill>
                      <a:srgbClr val="BC4C00"/>
                    </a:solidFill>
                  </a:rPr>
                  <a:t>Flashpoints</a:t>
                </a:r>
                <a:endParaRPr lang="en-AU" sz="1600" b="1" dirty="0">
                  <a:solidFill>
                    <a:srgbClr val="BC4C00"/>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rgbClr val="8A6600"/>
                    </a:solidFill>
                  </a:rPr>
                  <a:t>Features</a:t>
                </a:r>
                <a:endParaRPr lang="en-AU" sz="1600" b="1" dirty="0">
                  <a:solidFill>
                    <a:srgbClr val="8A6600"/>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a:t>
                </a:r>
                <a:r>
                  <a:rPr lang="en-AU" sz="1600" b="1" dirty="0" smtClean="0">
                    <a:solidFill>
                      <a:srgbClr val="8A6600"/>
                    </a:solidFill>
                  </a:rPr>
                  <a:t>Modifiers</a:t>
                </a:r>
                <a:endParaRPr lang="en-AU" sz="1600" b="1" dirty="0">
                  <a:solidFill>
                    <a:srgbClr val="8A6600"/>
                  </a:solidFill>
                </a:endParaRP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
        <p:nvSpPr>
          <p:cNvPr id="2" name="TextBox 1"/>
          <p:cNvSpPr txBox="1"/>
          <p:nvPr/>
        </p:nvSpPr>
        <p:spPr>
          <a:xfrm rot="21027676">
            <a:off x="4938556" y="1843428"/>
            <a:ext cx="2706554" cy="1341656"/>
          </a:xfrm>
          <a:prstGeom prst="wedgeEllipseCallout">
            <a:avLst>
              <a:gd name="adj1" fmla="val -86893"/>
              <a:gd name="adj2" fmla="val 1190"/>
            </a:avLst>
          </a:prstGeom>
          <a:solidFill>
            <a:srgbClr val="00B050"/>
          </a:solidFill>
          <a:ln w="28575">
            <a:solidFill>
              <a:srgbClr val="005024"/>
            </a:solidFill>
          </a:ln>
          <a:effectLst>
            <a:outerShdw blurRad="50800" dist="203200" dir="2700000" algn="tl" rotWithShape="0">
              <a:prstClr val="black">
                <a:alpha val="40000"/>
              </a:prstClr>
            </a:outerShdw>
          </a:effectLst>
        </p:spPr>
        <p:txBody>
          <a:bodyPr wrap="square" rtlCol="0">
            <a:spAutoFit/>
          </a:bodyPr>
          <a:lstStyle/>
          <a:p>
            <a:pPr algn="ctr"/>
            <a:r>
              <a:rPr lang="en-AU" sz="2800" b="1" dirty="0" smtClean="0">
                <a:solidFill>
                  <a:schemeClr val="bg1"/>
                </a:solidFill>
              </a:rPr>
              <a:t>Bad </a:t>
            </a:r>
          </a:p>
          <a:p>
            <a:pPr algn="ctr"/>
            <a:r>
              <a:rPr lang="en-AU" sz="2800" b="1" dirty="0" smtClean="0">
                <a:solidFill>
                  <a:schemeClr val="bg1"/>
                </a:solidFill>
              </a:rPr>
              <a:t>news</a:t>
            </a:r>
            <a:endParaRPr lang="en-AU" sz="2800" b="1" dirty="0">
              <a:solidFill>
                <a:schemeClr val="bg1"/>
              </a:solidFill>
            </a:endParaRPr>
          </a:p>
        </p:txBody>
      </p:sp>
    </p:spTree>
    <p:extLst>
      <p:ext uri="{BB962C8B-B14F-4D97-AF65-F5344CB8AC3E}">
        <p14:creationId xmlns:p14="http://schemas.microsoft.com/office/powerpoint/2010/main" val="220959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a:t>
                </a:r>
                <a:r>
                  <a:rPr lang="en-AU" sz="1600" b="1" dirty="0" smtClean="0">
                    <a:solidFill>
                      <a:prstClr val="white"/>
                    </a:solidFill>
                  </a:rPr>
                  <a:t>interaction</a:t>
                </a:r>
                <a:endParaRPr lang="en-AU" sz="1600" b="1" dirty="0">
                  <a:solidFill>
                    <a:prstClr val="white"/>
                  </a:solidFill>
                </a:endParaRP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solidFill>
                  </a:rPr>
                  <a:t>Patient </a:t>
                </a:r>
                <a:r>
                  <a:rPr lang="en-AU" sz="1600" b="1" dirty="0" smtClean="0">
                    <a:solidFill>
                      <a:prstClr val="white"/>
                    </a:solidFill>
                  </a:rPr>
                  <a:t>Modifiers</a:t>
                </a:r>
                <a:endParaRPr lang="en-AU" sz="1600" b="1" dirty="0">
                  <a:solidFill>
                    <a:prstClr val="white"/>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dirty="0">
                  <a:solidFill>
                    <a:prstClr val="white"/>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smtClean="0">
                    <a:solidFill>
                      <a:prstClr val="white"/>
                    </a:solidFill>
                  </a:rPr>
                  <a:t>Flashpoints</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smtClean="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prstClr val="white"/>
                    </a:solidFill>
                  </a:rPr>
                  <a:t>Stressors</a:t>
                </a:r>
                <a:endParaRPr lang="en-AU" sz="1600" b="1" dirty="0">
                  <a:solidFill>
                    <a:prstClr val="white"/>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smtClean="0">
                    <a:solidFill>
                      <a:srgbClr val="9A0000"/>
                    </a:solidFill>
                  </a:rPr>
                  <a:t>Flashpoints</a:t>
                </a:r>
                <a:endParaRPr lang="en-AU" sz="1600" dirty="0" smtClean="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a:t>
                </a:r>
                <a:r>
                  <a:rPr lang="en-AU" sz="1600" b="1" dirty="0" smtClean="0">
                    <a:solidFill>
                      <a:prstClr val="white"/>
                    </a:solidFill>
                  </a:rPr>
                  <a:t>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a:t>
                </a:r>
                <a:r>
                  <a:rPr lang="en-AU" sz="1600" b="1" dirty="0" smtClean="0">
                    <a:solidFill>
                      <a:prstClr val="white"/>
                    </a:solidFill>
                  </a:rPr>
                  <a:t>Structure</a:t>
                </a:r>
                <a:endParaRPr lang="en-AU" sz="1600" dirty="0">
                  <a:solidFill>
                    <a:prstClr val="white"/>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smtClean="0">
                    <a:solidFill>
                      <a:srgbClr val="BC4C00"/>
                    </a:solidFill>
                  </a:rPr>
                  <a:t>Flashpoints</a:t>
                </a:r>
                <a:endParaRPr lang="en-AU" sz="1600" b="1" dirty="0">
                  <a:solidFill>
                    <a:srgbClr val="BC4C00"/>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rgbClr val="8A6600"/>
                    </a:solidFill>
                  </a:rPr>
                  <a:t>Features</a:t>
                </a:r>
                <a:endParaRPr lang="en-AU" sz="1600" b="1" dirty="0">
                  <a:solidFill>
                    <a:srgbClr val="8A6600"/>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a:t>
                </a:r>
                <a:r>
                  <a:rPr lang="en-AU" sz="1600" b="1" dirty="0" smtClean="0">
                    <a:solidFill>
                      <a:srgbClr val="8A6600"/>
                    </a:solidFill>
                  </a:rPr>
                  <a:t>Modifiers</a:t>
                </a:r>
                <a:endParaRPr lang="en-AU" sz="1600" b="1" dirty="0">
                  <a:solidFill>
                    <a:srgbClr val="8A6600"/>
                  </a:solidFill>
                </a:endParaRP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
        <p:nvSpPr>
          <p:cNvPr id="2" name="TextBox 1"/>
          <p:cNvSpPr txBox="1"/>
          <p:nvPr/>
        </p:nvSpPr>
        <p:spPr>
          <a:xfrm rot="956367">
            <a:off x="5968121" y="1930771"/>
            <a:ext cx="2876977" cy="1341656"/>
          </a:xfrm>
          <a:prstGeom prst="wedgeEllipseCallout">
            <a:avLst>
              <a:gd name="adj1" fmla="val -61797"/>
              <a:gd name="adj2" fmla="val 118207"/>
            </a:avLst>
          </a:prstGeom>
          <a:solidFill>
            <a:schemeClr val="accent2"/>
          </a:solidFill>
          <a:ln w="28575">
            <a:solidFill>
              <a:schemeClr val="accent2">
                <a:lumMod val="75000"/>
              </a:schemeClr>
            </a:solidFill>
          </a:ln>
          <a:effectLst>
            <a:outerShdw blurRad="50800" dist="203200" dir="2700000" algn="tl" rotWithShape="0">
              <a:prstClr val="black">
                <a:alpha val="40000"/>
              </a:prstClr>
            </a:outerShdw>
          </a:effectLst>
        </p:spPr>
        <p:txBody>
          <a:bodyPr wrap="square" rtlCol="0">
            <a:spAutoFit/>
          </a:bodyPr>
          <a:lstStyle/>
          <a:p>
            <a:pPr algn="ctr"/>
            <a:r>
              <a:rPr lang="en-AU" sz="2800" b="1" dirty="0" smtClean="0">
                <a:solidFill>
                  <a:schemeClr val="bg1"/>
                </a:solidFill>
              </a:rPr>
              <a:t>Compulsory detention</a:t>
            </a:r>
            <a:endParaRPr lang="en-AU" sz="2800" b="1" dirty="0">
              <a:solidFill>
                <a:schemeClr val="bg1"/>
              </a:solidFill>
            </a:endParaRPr>
          </a:p>
        </p:txBody>
      </p:sp>
    </p:spTree>
    <p:extLst>
      <p:ext uri="{BB962C8B-B14F-4D97-AF65-F5344CB8AC3E}">
        <p14:creationId xmlns:p14="http://schemas.microsoft.com/office/powerpoint/2010/main" val="12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57764"/>
                <a:ext cx="4945476" cy="473976"/>
              </a:xfrm>
              <a:prstGeom prst="rect">
                <a:avLst/>
              </a:prstGeom>
              <a:noFill/>
            </p:spPr>
            <p:txBody>
              <a:bodyPr wrap="square" rtlCol="0">
                <a:spAutoFit/>
              </a:bodyPr>
              <a:lstStyle/>
              <a:p>
                <a:pPr algn="ctr" defTabSz="457200"/>
                <a:r>
                  <a:rPr lang="en-AU" sz="1200" b="1" dirty="0">
                    <a:solidFill>
                      <a:prstClr val="white"/>
                    </a:solidFill>
                  </a:rPr>
                  <a:t>Outside</a:t>
                </a:r>
                <a:r>
                  <a:rPr lang="en-AU" sz="1600" b="1" dirty="0">
                    <a:solidFill>
                      <a:prstClr val="white"/>
                    </a:solidFill>
                  </a:rPr>
                  <a:t> </a:t>
                </a:r>
                <a:r>
                  <a:rPr lang="en-AU" sz="1200" b="1" dirty="0">
                    <a:solidFill>
                      <a:prstClr val="white"/>
                    </a:solidFill>
                  </a:rPr>
                  <a:t>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430888"/>
              </a:xfrm>
              <a:prstGeom prst="rect">
                <a:avLst/>
              </a:prstGeom>
              <a:noFill/>
            </p:spPr>
            <p:txBody>
              <a:bodyPr wrap="square" rtlCol="0">
                <a:spAutoFit/>
              </a:bodyPr>
              <a:lstStyle/>
              <a:p>
                <a:pPr algn="ctr" defTabSz="457200"/>
                <a:r>
                  <a:rPr lang="en-AU" sz="1400" b="1" dirty="0">
                    <a:solidFill>
                      <a:prstClr val="white"/>
                    </a:solidFill>
                  </a:rPr>
                  <a:t>Patient Community</a:t>
                </a:r>
              </a:p>
            </p:txBody>
          </p:sp>
          <p:sp>
            <p:nvSpPr>
              <p:cNvPr id="36" name="TextBox 35"/>
              <p:cNvSpPr txBox="1"/>
              <p:nvPr/>
            </p:nvSpPr>
            <p:spPr>
              <a:xfrm>
                <a:off x="3813830" y="8898549"/>
                <a:ext cx="4945476" cy="430888"/>
              </a:xfrm>
              <a:prstGeom prst="rect">
                <a:avLst/>
              </a:prstGeom>
              <a:noFill/>
            </p:spPr>
            <p:txBody>
              <a:bodyPr wrap="square" rtlCol="0">
                <a:spAutoFit/>
              </a:bodyPr>
              <a:lstStyle/>
              <a:p>
                <a:pPr algn="ctr" defTabSz="457200"/>
                <a:r>
                  <a:rPr lang="en-AU" sz="1400" b="1" dirty="0">
                    <a:solidFill>
                      <a:prstClr val="white"/>
                    </a:solidFill>
                  </a:rPr>
                  <a:t>Staff Team</a:t>
                </a:r>
              </a:p>
            </p:txBody>
          </p:sp>
          <p:sp>
            <p:nvSpPr>
              <p:cNvPr id="37" name="TextBox 36"/>
              <p:cNvSpPr txBox="1"/>
              <p:nvPr/>
            </p:nvSpPr>
            <p:spPr>
              <a:xfrm rot="3600000">
                <a:off x="7513647" y="2490770"/>
                <a:ext cx="4945476" cy="430888"/>
              </a:xfrm>
              <a:prstGeom prst="rect">
                <a:avLst/>
              </a:prstGeom>
              <a:noFill/>
            </p:spPr>
            <p:txBody>
              <a:bodyPr wrap="square" rtlCol="0">
                <a:spAutoFit/>
              </a:bodyPr>
              <a:lstStyle/>
              <a:p>
                <a:pPr algn="ctr" defTabSz="457200"/>
                <a:r>
                  <a:rPr lang="en-AU" sz="1400" b="1" dirty="0">
                    <a:solidFill>
                      <a:prstClr val="white"/>
                    </a:solidFill>
                  </a:rPr>
                  <a:t>Patient Characteristics</a:t>
                </a:r>
              </a:p>
            </p:txBody>
          </p:sp>
          <p:sp>
            <p:nvSpPr>
              <p:cNvPr id="39" name="TextBox 38"/>
              <p:cNvSpPr txBox="1"/>
              <p:nvPr/>
            </p:nvSpPr>
            <p:spPr>
              <a:xfrm rot="18000000">
                <a:off x="7483832" y="6815523"/>
                <a:ext cx="4945476" cy="430888"/>
              </a:xfrm>
              <a:prstGeom prst="rect">
                <a:avLst/>
              </a:prstGeom>
              <a:noFill/>
            </p:spPr>
            <p:txBody>
              <a:bodyPr wrap="square" rtlCol="0">
                <a:spAutoFit/>
              </a:bodyPr>
              <a:lstStyle/>
              <a:p>
                <a:pPr algn="ctr" defTabSz="457200"/>
                <a:r>
                  <a:rPr lang="en-AU" sz="1400" dirty="0">
                    <a:solidFill>
                      <a:prstClr val="white"/>
                    </a:solidFill>
                  </a:rPr>
                  <a:t>Regulatory Framework</a:t>
                </a:r>
              </a:p>
            </p:txBody>
          </p:sp>
          <p:sp>
            <p:nvSpPr>
              <p:cNvPr id="40" name="TextBox 39"/>
              <p:cNvSpPr txBox="1"/>
              <p:nvPr/>
            </p:nvSpPr>
            <p:spPr>
              <a:xfrm rot="3600000">
                <a:off x="8817" y="6630670"/>
                <a:ext cx="4945476" cy="430888"/>
              </a:xfrm>
              <a:prstGeom prst="rect">
                <a:avLst/>
              </a:prstGeom>
              <a:noFill/>
            </p:spPr>
            <p:txBody>
              <a:bodyPr wrap="square" rtlCol="0">
                <a:spAutoFit/>
              </a:bodyPr>
              <a:lstStyle/>
              <a:p>
                <a:pPr algn="ctr" defTabSz="457200"/>
                <a:r>
                  <a:rPr lang="en-AU" sz="1400" b="1" dirty="0">
                    <a:solidFill>
                      <a:prstClr val="white"/>
                    </a:solidFill>
                  </a:rPr>
                  <a:t>Physical Environment</a:t>
                </a:r>
              </a:p>
            </p:txBody>
          </p:sp>
          <p:sp>
            <p:nvSpPr>
              <p:cNvPr id="41" name="TextBox 40"/>
              <p:cNvSpPr txBox="1"/>
              <p:nvPr/>
            </p:nvSpPr>
            <p:spPr>
              <a:xfrm>
                <a:off x="4535709" y="792955"/>
                <a:ext cx="3547033" cy="517065"/>
              </a:xfrm>
              <a:prstGeom prst="rect">
                <a:avLst/>
              </a:prstGeom>
              <a:noFill/>
            </p:spPr>
            <p:txBody>
              <a:bodyPr wrap="square" rtlCol="0">
                <a:spAutoFit/>
              </a:bodyPr>
              <a:lstStyle/>
              <a:p>
                <a:pPr algn="ctr" defTabSz="457200"/>
                <a:r>
                  <a:rPr lang="en-AU" sz="1100" b="1" dirty="0">
                    <a:solidFill>
                      <a:prstClr val="white"/>
                    </a:solidFill>
                  </a:rPr>
                  <a:t>Patient – patient interaction</a:t>
                </a:r>
              </a:p>
              <a:p>
                <a:pPr algn="ctr" defTabSz="457200"/>
                <a:r>
                  <a:rPr lang="en-AU" sz="700" dirty="0">
                    <a:solidFill>
                      <a:prstClr val="white"/>
                    </a:solidFill>
                  </a:rPr>
                  <a:t>Contagion &amp; discord</a:t>
                </a:r>
              </a:p>
            </p:txBody>
          </p:sp>
          <p:sp>
            <p:nvSpPr>
              <p:cNvPr id="43" name="TextBox 42"/>
              <p:cNvSpPr txBox="1"/>
              <p:nvPr/>
            </p:nvSpPr>
            <p:spPr>
              <a:xfrm>
                <a:off x="4577884" y="1247034"/>
                <a:ext cx="3519303" cy="657103"/>
              </a:xfrm>
              <a:prstGeom prst="rect">
                <a:avLst/>
              </a:prstGeom>
              <a:noFill/>
            </p:spPr>
            <p:txBody>
              <a:bodyPr wrap="square" rtlCol="0">
                <a:spAutoFit/>
              </a:bodyPr>
              <a:lstStyle/>
              <a:p>
                <a:pPr algn="ctr" defTabSz="457200"/>
                <a:r>
                  <a:rPr lang="en-AU" sz="1050" b="1" dirty="0">
                    <a:solidFill>
                      <a:prstClr val="white"/>
                    </a:solidFill>
                  </a:rPr>
                  <a:t>Patient Modifiers</a:t>
                </a:r>
              </a:p>
              <a:p>
                <a:pPr algn="ctr" defTabSz="457200"/>
                <a:r>
                  <a:rPr lang="en-AU" sz="700" dirty="0">
                    <a:solidFill>
                      <a:prstClr val="white"/>
                    </a:solidFill>
                  </a:rPr>
                  <a:t>Anxiety management, Mutual support, Moral commitments, Psychological understanding, Technical mastery</a:t>
                </a: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1904690"/>
                <a:ext cx="2723271" cy="807913"/>
              </a:xfrm>
              <a:prstGeom prst="rect">
                <a:avLst/>
              </a:prstGeom>
              <a:noFill/>
            </p:spPr>
            <p:txBody>
              <a:bodyPr wrap="square" rtlCol="0">
                <a:spAutoFit/>
              </a:bodyPr>
              <a:lstStyle/>
              <a:p>
                <a:pPr algn="ctr" defTabSz="457200"/>
                <a:r>
                  <a:rPr lang="en-AU" sz="1050" b="1" dirty="0">
                    <a:solidFill>
                      <a:prstClr val="white"/>
                    </a:solidFill>
                  </a:rPr>
                  <a:t>Staff Modifiers</a:t>
                </a:r>
              </a:p>
              <a:p>
                <a:pPr algn="ctr" defTabSz="457200"/>
                <a:r>
                  <a:rPr lang="en-AU" sz="700" dirty="0">
                    <a:solidFill>
                      <a:prstClr val="white"/>
                    </a:solidFill>
                  </a:rPr>
                  <a:t>Explanation/information, Role modelling, Patient education, Removal of means, Presence &amp; presence+</a:t>
                </a: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2722962"/>
                <a:ext cx="1943232" cy="1206484"/>
              </a:xfrm>
              <a:prstGeom prst="rect">
                <a:avLst/>
              </a:prstGeom>
              <a:noFill/>
            </p:spPr>
            <p:txBody>
              <a:bodyPr wrap="square" rtlCol="0">
                <a:spAutoFit/>
              </a:bodyPr>
              <a:lstStyle/>
              <a:p>
                <a:pPr algn="ctr" defTabSz="457200"/>
                <a:r>
                  <a:rPr lang="en-AU" sz="1000" b="1" dirty="0">
                    <a:solidFill>
                      <a:prstClr val="white"/>
                    </a:solidFill>
                  </a:rPr>
                  <a:t>Flashpoints</a:t>
                </a:r>
                <a:endParaRPr lang="en-AU" sz="900" b="1" dirty="0">
                  <a:solidFill>
                    <a:prstClr val="white"/>
                  </a:solidFill>
                </a:endParaRPr>
              </a:p>
              <a:p>
                <a:pPr algn="ctr" defTabSz="457200"/>
                <a:r>
                  <a:rPr lang="en-AU" sz="800" dirty="0">
                    <a:solidFill>
                      <a:prstClr val="white"/>
                    </a:solidFill>
                  </a:rPr>
                  <a:t>Assembly/crowding/activity Queuing/waiting/noise Staff/</a:t>
                </a:r>
                <a:r>
                  <a:rPr lang="en-AU" sz="800" dirty="0" err="1">
                    <a:solidFill>
                      <a:prstClr val="white"/>
                    </a:solidFill>
                  </a:rPr>
                  <a:t>pt</a:t>
                </a:r>
                <a:r>
                  <a:rPr lang="en-AU" sz="800" dirty="0">
                    <a:solidFill>
                      <a:prstClr val="white"/>
                    </a:solidFill>
                  </a:rPr>
                  <a:t> turnover/change Bullying/stealing/</a:t>
                </a:r>
              </a:p>
              <a:p>
                <a:pPr algn="ctr" defTabSz="457200"/>
                <a:r>
                  <a:rPr lang="en-AU" sz="800" dirty="0">
                    <a:solidFill>
                      <a:prstClr val="white"/>
                    </a:solidFill>
                  </a:rPr>
                  <a:t>prop. damage</a:t>
                </a: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600764"/>
                <a:ext cx="3861352" cy="775597"/>
              </a:xfrm>
              <a:prstGeom prst="rect">
                <a:avLst/>
              </a:prstGeom>
              <a:noFill/>
            </p:spPr>
            <p:txBody>
              <a:bodyPr wrap="square" rtlCol="0">
                <a:spAutoFit/>
              </a:bodyPr>
              <a:lstStyle/>
              <a:p>
                <a:pPr algn="ctr" defTabSz="457200"/>
                <a:r>
                  <a:rPr lang="en-AU" sz="1200" b="1" dirty="0">
                    <a:solidFill>
                      <a:prstClr val="white"/>
                    </a:solidFill>
                  </a:rPr>
                  <a:t>Symptoms &amp; demography</a:t>
                </a:r>
              </a:p>
              <a:p>
                <a:pPr algn="ctr" defTabSz="457200"/>
                <a:r>
                  <a:rPr lang="en-AU" sz="900" dirty="0">
                    <a:solidFill>
                      <a:prstClr val="white"/>
                    </a:solidFill>
                  </a:rPr>
                  <a:t>Paranoia, PD traits, Irritability/</a:t>
                </a:r>
                <a:r>
                  <a:rPr lang="en-AU" sz="900" dirty="0" err="1">
                    <a:solidFill>
                      <a:prstClr val="white"/>
                    </a:solidFill>
                  </a:rPr>
                  <a:t>disinhib</a:t>
                </a:r>
                <a:r>
                  <a:rPr lang="en-AU" sz="900" dirty="0">
                    <a:solidFill>
                      <a:prstClr val="white"/>
                    </a:solidFill>
                  </a:rPr>
                  <a:t>., Abused, Male, </a:t>
                </a:r>
                <a:r>
                  <a:rPr lang="en-AU" sz="900" dirty="0" err="1">
                    <a:solidFill>
                      <a:prstClr val="white"/>
                    </a:solidFill>
                  </a:rPr>
                  <a:t>Alc</a:t>
                </a:r>
                <a:r>
                  <a:rPr lang="en-AU" sz="900" dirty="0">
                    <a:solidFill>
                      <a:prstClr val="white"/>
                    </a:solidFill>
                  </a:rPr>
                  <a:t>/drugs, Depression, Insight, Delusions, </a:t>
                </a:r>
                <a:r>
                  <a:rPr lang="en-AU" sz="900" dirty="0" err="1">
                    <a:solidFill>
                      <a:prstClr val="white"/>
                    </a:solidFill>
                  </a:rPr>
                  <a:t>Hall.s</a:t>
                </a:r>
                <a:r>
                  <a:rPr lang="en-AU" sz="900" dirty="0">
                    <a:solidFill>
                      <a:prstClr val="white"/>
                    </a:solidFill>
                  </a:rPr>
                  <a:t>, Young</a:t>
                </a: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189432"/>
                <a:ext cx="2723271" cy="818685"/>
              </a:xfrm>
              <a:prstGeom prst="rect">
                <a:avLst/>
              </a:prstGeom>
              <a:noFill/>
            </p:spPr>
            <p:txBody>
              <a:bodyPr wrap="square" rtlCol="0">
                <a:spAutoFit/>
              </a:bodyPr>
              <a:lstStyle/>
              <a:p>
                <a:pPr algn="ctr" defTabSz="457200"/>
                <a:r>
                  <a:rPr lang="en-AU" sz="1100" b="1" dirty="0">
                    <a:solidFill>
                      <a:prstClr val="white"/>
                    </a:solidFill>
                  </a:rPr>
                  <a:t>Staff Modifiers</a:t>
                </a:r>
              </a:p>
              <a:p>
                <a:pPr algn="ctr" defTabSz="457200"/>
                <a:r>
                  <a:rPr lang="en-AU" sz="700" dirty="0">
                    <a:solidFill>
                      <a:prstClr val="white"/>
                    </a:solidFill>
                  </a:rPr>
                  <a:t>Pharmacotherapy</a:t>
                </a:r>
              </a:p>
              <a:p>
                <a:pPr algn="ctr" defTabSz="457200"/>
                <a:r>
                  <a:rPr lang="en-AU" sz="700" dirty="0">
                    <a:solidFill>
                      <a:prstClr val="white"/>
                    </a:solidFill>
                  </a:rPr>
                  <a:t>Psychotherapy &amp; functional analysis</a:t>
                </a:r>
              </a:p>
              <a:p>
                <a:pPr algn="ctr" defTabSz="457200"/>
                <a:r>
                  <a:rPr lang="en-AU" sz="700" dirty="0">
                    <a:solidFill>
                      <a:prstClr val="white"/>
                    </a:solidFill>
                  </a:rPr>
                  <a:t>Nursing support &amp; interventions</a:t>
                </a: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604592"/>
                <a:ext cx="1943232" cy="1034130"/>
              </a:xfrm>
              <a:prstGeom prst="rect">
                <a:avLst/>
              </a:prstGeom>
              <a:noFill/>
            </p:spPr>
            <p:txBody>
              <a:bodyPr wrap="square" rtlCol="0">
                <a:spAutoFit/>
              </a:bodyPr>
              <a:lstStyle/>
              <a:p>
                <a:pPr algn="ctr" defTabSz="457200"/>
                <a:r>
                  <a:rPr lang="en-AU" sz="1000" b="1" dirty="0">
                    <a:solidFill>
                      <a:srgbClr val="3A0066"/>
                    </a:solidFill>
                  </a:rPr>
                  <a:t>Flashpoints</a:t>
                </a:r>
                <a:endParaRPr lang="en-AU" sz="900" b="1" dirty="0">
                  <a:solidFill>
                    <a:srgbClr val="3A0066"/>
                  </a:solidFill>
                </a:endParaRPr>
              </a:p>
              <a:p>
                <a:pPr algn="ctr" defTabSz="457200"/>
                <a:r>
                  <a:rPr lang="en-AU" sz="800" dirty="0">
                    <a:solidFill>
                      <a:srgbClr val="3A0066"/>
                    </a:solidFill>
                  </a:rPr>
                  <a:t>Exacerbations;</a:t>
                </a:r>
              </a:p>
              <a:p>
                <a:pPr algn="ctr" defTabSz="457200"/>
                <a:r>
                  <a:rPr lang="en-AU" sz="800" dirty="0">
                    <a:solidFill>
                      <a:srgbClr val="3A0066"/>
                    </a:solidFill>
                  </a:rPr>
                  <a:t>Independence/identity</a:t>
                </a:r>
              </a:p>
              <a:p>
                <a:pPr algn="ctr" defTabSz="457200"/>
                <a:r>
                  <a:rPr lang="en-AU" sz="800" dirty="0">
                    <a:solidFill>
                      <a:srgbClr val="3A0066"/>
                    </a:solidFill>
                  </a:rPr>
                  <a:t>Acuity/severity</a:t>
                </a:r>
              </a:p>
              <a:p>
                <a:pPr algn="ctr" defTabSz="457200"/>
                <a:endParaRPr lang="en-AU" sz="8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600213"/>
                <a:ext cx="1624617" cy="947951"/>
              </a:xfrm>
              <a:prstGeom prst="rect">
                <a:avLst/>
              </a:prstGeom>
              <a:noFill/>
            </p:spPr>
            <p:txBody>
              <a:bodyPr wrap="square" rtlCol="0">
                <a:spAutoFit/>
              </a:bodyPr>
              <a:lstStyle/>
              <a:p>
                <a:pPr algn="ctr" defTabSz="457200"/>
                <a:r>
                  <a:rPr lang="en-AU" sz="1000" b="1" dirty="0">
                    <a:solidFill>
                      <a:srgbClr val="31601A"/>
                    </a:solidFill>
                  </a:rPr>
                  <a:t>Flashpoints</a:t>
                </a:r>
                <a:endParaRPr lang="en-AU" sz="800" dirty="0">
                  <a:solidFill>
                    <a:srgbClr val="31601A"/>
                  </a:solidFill>
                </a:endParaRPr>
              </a:p>
              <a:p>
                <a:pPr algn="ctr" defTabSz="457200"/>
                <a:r>
                  <a:rPr lang="en-AU" sz="700" dirty="0">
                    <a:solidFill>
                      <a:srgbClr val="31601A"/>
                    </a:solidFill>
                  </a:rPr>
                  <a:t>Bad news, Home crisis, Loss of relationship or accommodation, Argument</a:t>
                </a:r>
              </a:p>
            </p:txBody>
          </p:sp>
          <p:sp>
            <p:nvSpPr>
              <p:cNvPr id="66" name="TextBox 65"/>
              <p:cNvSpPr txBox="1"/>
              <p:nvPr/>
            </p:nvSpPr>
            <p:spPr>
              <a:xfrm rot="18000000" flipH="1">
                <a:off x="2774500" y="3260930"/>
                <a:ext cx="2723271" cy="818685"/>
              </a:xfrm>
              <a:prstGeom prst="rect">
                <a:avLst/>
              </a:prstGeom>
              <a:noFill/>
            </p:spPr>
            <p:txBody>
              <a:bodyPr wrap="square" rtlCol="0">
                <a:spAutoFit/>
              </a:bodyPr>
              <a:lstStyle/>
              <a:p>
                <a:pPr algn="ctr" defTabSz="457200"/>
                <a:r>
                  <a:rPr lang="en-AU" sz="1100" b="1" dirty="0">
                    <a:solidFill>
                      <a:prstClr val="white"/>
                    </a:solidFill>
                  </a:rPr>
                  <a:t>Staff Modifiers</a:t>
                </a:r>
              </a:p>
              <a:p>
                <a:pPr algn="ctr" defTabSz="457200"/>
                <a:r>
                  <a:rPr lang="en-AU" sz="700" dirty="0">
                    <a:solidFill>
                      <a:prstClr val="white"/>
                    </a:solidFill>
                  </a:rPr>
                  <a:t>Carer/relative involvement</a:t>
                </a:r>
              </a:p>
              <a:p>
                <a:pPr algn="ctr" defTabSz="457200"/>
                <a:r>
                  <a:rPr lang="en-AU" sz="700" dirty="0">
                    <a:solidFill>
                      <a:prstClr val="white"/>
                    </a:solidFill>
                  </a:rPr>
                  <a:t>Family therapy</a:t>
                </a:r>
              </a:p>
              <a:p>
                <a:pPr algn="ctr" defTabSz="457200"/>
                <a:r>
                  <a:rPr lang="en-AU" sz="700" dirty="0">
                    <a:solidFill>
                      <a:prstClr val="white"/>
                    </a:solidFill>
                  </a:rPr>
                  <a:t>Active patient support</a:t>
                </a:r>
              </a:p>
            </p:txBody>
          </p:sp>
          <p:sp>
            <p:nvSpPr>
              <p:cNvPr id="64" name="TextBox 63"/>
              <p:cNvSpPr txBox="1"/>
              <p:nvPr/>
            </p:nvSpPr>
            <p:spPr>
              <a:xfrm rot="18000000" flipH="1">
                <a:off x="924806" y="2583768"/>
                <a:ext cx="4252043" cy="775597"/>
              </a:xfrm>
              <a:prstGeom prst="rect">
                <a:avLst/>
              </a:prstGeom>
              <a:noFill/>
            </p:spPr>
            <p:txBody>
              <a:bodyPr wrap="square" rtlCol="0">
                <a:spAutoFit/>
              </a:bodyPr>
              <a:lstStyle/>
              <a:p>
                <a:pPr algn="ctr" defTabSz="457200"/>
                <a:r>
                  <a:rPr lang="en-AU" sz="1200" b="1" dirty="0">
                    <a:solidFill>
                      <a:prstClr val="white"/>
                    </a:solidFill>
                  </a:rPr>
                  <a:t>Stressors</a:t>
                </a:r>
                <a:endParaRPr lang="en-AU" sz="900" b="1" dirty="0">
                  <a:solidFill>
                    <a:prstClr val="white"/>
                  </a:solidFill>
                </a:endParaRPr>
              </a:p>
              <a:p>
                <a:pPr algn="ctr" defTabSz="457200"/>
                <a:r>
                  <a:rPr lang="en-AU" sz="900" dirty="0">
                    <a:solidFill>
                      <a:prstClr val="white"/>
                    </a:solidFill>
                  </a:rPr>
                  <a:t>Visitors, Relatives &amp; family tensions, Prospective –</a:t>
                </a:r>
                <a:r>
                  <a:rPr lang="en-AU" sz="900" dirty="0" err="1">
                    <a:solidFill>
                      <a:prstClr val="white"/>
                    </a:solidFill>
                  </a:rPr>
                  <a:t>ve</a:t>
                </a:r>
                <a:r>
                  <a:rPr lang="en-AU" sz="900" dirty="0">
                    <a:solidFill>
                      <a:prstClr val="white"/>
                    </a:solidFill>
                  </a:rPr>
                  <a:t> move</a:t>
                </a:r>
              </a:p>
              <a:p>
                <a:pPr algn="ctr" defTabSz="457200"/>
                <a:r>
                  <a:rPr lang="en-AU" sz="900" dirty="0">
                    <a:solidFill>
                      <a:prstClr val="white"/>
                    </a:solidFill>
                  </a:rPr>
                  <a:t>Dependency &amp; institutionalisation, Demands &amp; home</a:t>
                </a: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169596"/>
                <a:ext cx="1784588" cy="947951"/>
              </a:xfrm>
              <a:prstGeom prst="rect">
                <a:avLst/>
              </a:prstGeom>
              <a:noFill/>
            </p:spPr>
            <p:txBody>
              <a:bodyPr wrap="square" rtlCol="0">
                <a:spAutoFit/>
              </a:bodyPr>
              <a:lstStyle/>
              <a:p>
                <a:pPr algn="ctr" defTabSz="457200"/>
                <a:r>
                  <a:rPr lang="en-AU" sz="1000" b="1" dirty="0">
                    <a:solidFill>
                      <a:srgbClr val="9A0000"/>
                    </a:solidFill>
                  </a:rPr>
                  <a:t>Flashpoints</a:t>
                </a:r>
                <a:endParaRPr lang="en-AU" sz="800" dirty="0">
                  <a:solidFill>
                    <a:srgbClr val="9A0000"/>
                  </a:solidFill>
                </a:endParaRPr>
              </a:p>
              <a:p>
                <a:pPr algn="ctr" defTabSz="457200"/>
                <a:r>
                  <a:rPr lang="en-AU" sz="700" dirty="0">
                    <a:solidFill>
                      <a:srgbClr val="9A0000"/>
                    </a:solidFill>
                  </a:rPr>
                  <a:t>Compulsory detention, Admission, Appeal refusal, Complaint denied, Enforced treatment, Exit refused</a:t>
                </a:r>
                <a:endParaRPr lang="en-AU" sz="800" dirty="0">
                  <a:solidFill>
                    <a:srgbClr val="9A0000"/>
                  </a:solidFill>
                </a:endParaRPr>
              </a:p>
            </p:txBody>
          </p:sp>
          <p:sp>
            <p:nvSpPr>
              <p:cNvPr id="79" name="TextBox 78"/>
              <p:cNvSpPr txBox="1"/>
              <p:nvPr/>
            </p:nvSpPr>
            <p:spPr>
              <a:xfrm rot="18000000" flipH="1">
                <a:off x="7132099" y="5656853"/>
                <a:ext cx="2717683" cy="958724"/>
              </a:xfrm>
              <a:prstGeom prst="rect">
                <a:avLst/>
              </a:prstGeom>
              <a:noFill/>
            </p:spPr>
            <p:txBody>
              <a:bodyPr wrap="square" rtlCol="0">
                <a:spAutoFit/>
              </a:bodyPr>
              <a:lstStyle/>
              <a:p>
                <a:pPr algn="ctr" defTabSz="457200"/>
                <a:r>
                  <a:rPr lang="en-AU" sz="1050" b="1" dirty="0">
                    <a:solidFill>
                      <a:prstClr val="white"/>
                    </a:solidFill>
                  </a:rPr>
                  <a:t>Staff Modifiers</a:t>
                </a:r>
              </a:p>
              <a:p>
                <a:pPr algn="ctr" defTabSz="457200"/>
                <a:r>
                  <a:rPr lang="en-AU" sz="700" dirty="0">
                    <a:solidFill>
                      <a:prstClr val="white"/>
                    </a:solidFill>
                  </a:rPr>
                  <a:t>Due process, Justice, Respect for rights, </a:t>
                </a:r>
              </a:p>
              <a:p>
                <a:pPr algn="ctr" defTabSz="457200"/>
                <a:r>
                  <a:rPr lang="en-AU" sz="700" dirty="0">
                    <a:solidFill>
                      <a:prstClr val="white"/>
                    </a:solidFill>
                  </a:rPr>
                  <a:t>Hope, Information giving, Support to appeal,</a:t>
                </a:r>
              </a:p>
              <a:p>
                <a:pPr algn="ctr" defTabSz="457200"/>
                <a:r>
                  <a:rPr lang="en-AU" sz="700" dirty="0">
                    <a:solidFill>
                      <a:prstClr val="white"/>
                    </a:solidFill>
                  </a:rPr>
                  <a:t>Legitimacy, Compensatory autonomy,</a:t>
                </a:r>
              </a:p>
              <a:p>
                <a:pPr algn="ctr" defTabSz="457200"/>
                <a:r>
                  <a:rPr lang="en-AU" sz="700" dirty="0">
                    <a:solidFill>
                      <a:prstClr val="white"/>
                    </a:solidFill>
                  </a:rPr>
                  <a:t>Consistent policy, Flexibility, Respect</a:t>
                </a:r>
              </a:p>
            </p:txBody>
          </p:sp>
          <p:sp>
            <p:nvSpPr>
              <p:cNvPr id="80" name="TextBox 79"/>
              <p:cNvSpPr txBox="1"/>
              <p:nvPr/>
            </p:nvSpPr>
            <p:spPr>
              <a:xfrm rot="18000000" flipH="1">
                <a:off x="7506260" y="6278445"/>
                <a:ext cx="4112722" cy="775597"/>
              </a:xfrm>
              <a:prstGeom prst="rect">
                <a:avLst/>
              </a:prstGeom>
              <a:noFill/>
            </p:spPr>
            <p:txBody>
              <a:bodyPr wrap="square" rtlCol="0">
                <a:spAutoFit/>
              </a:bodyPr>
              <a:lstStyle/>
              <a:p>
                <a:pPr algn="ctr" defTabSz="457200"/>
                <a:r>
                  <a:rPr lang="en-AU" sz="1200" b="1" dirty="0">
                    <a:solidFill>
                      <a:prstClr val="white"/>
                    </a:solidFill>
                  </a:rPr>
                  <a:t>External Structure</a:t>
                </a:r>
              </a:p>
              <a:p>
                <a:pPr algn="ctr" defTabSz="457200"/>
                <a:r>
                  <a:rPr lang="en-AU" sz="900" dirty="0">
                    <a:solidFill>
                      <a:prstClr val="white"/>
                    </a:solidFill>
                  </a:rPr>
                  <a:t>Legal framework, National policy, Complaints,</a:t>
                </a:r>
              </a:p>
              <a:p>
                <a:pPr algn="ctr" defTabSz="457200"/>
                <a:r>
                  <a:rPr lang="en-AU" sz="900" dirty="0">
                    <a:solidFill>
                      <a:prstClr val="white"/>
                    </a:solidFill>
                  </a:rPr>
                  <a:t>Appeals, Prosecutions, Hospital policy</a:t>
                </a:r>
              </a:p>
            </p:txBody>
          </p:sp>
          <p:sp>
            <p:nvSpPr>
              <p:cNvPr id="82" name="TextBox 81"/>
              <p:cNvSpPr txBox="1"/>
              <p:nvPr/>
            </p:nvSpPr>
            <p:spPr>
              <a:xfrm>
                <a:off x="4330402" y="8330339"/>
                <a:ext cx="3950439" cy="538609"/>
              </a:xfrm>
              <a:prstGeom prst="rect">
                <a:avLst/>
              </a:prstGeom>
              <a:noFill/>
            </p:spPr>
            <p:txBody>
              <a:bodyPr wrap="square" rtlCol="0">
                <a:spAutoFit/>
              </a:bodyPr>
              <a:lstStyle/>
              <a:p>
                <a:pPr algn="ctr" defTabSz="457200"/>
                <a:r>
                  <a:rPr lang="en-AU" sz="1200" b="1" dirty="0">
                    <a:solidFill>
                      <a:prstClr val="white"/>
                    </a:solidFill>
                  </a:rPr>
                  <a:t>Internal Structure</a:t>
                </a:r>
              </a:p>
              <a:p>
                <a:pPr algn="ctr" defTabSz="457200"/>
                <a:r>
                  <a:rPr lang="en-AU" sz="700" dirty="0">
                    <a:solidFill>
                      <a:prstClr val="white"/>
                    </a:solidFill>
                  </a:rPr>
                  <a:t>Rules, Routine, Efficiency, Clean/tidy, Ideology, Custom &amp; practice</a:t>
                </a:r>
              </a:p>
            </p:txBody>
          </p:sp>
          <p:sp>
            <p:nvSpPr>
              <p:cNvPr id="84" name="TextBox 83"/>
              <p:cNvSpPr txBox="1"/>
              <p:nvPr/>
            </p:nvSpPr>
            <p:spPr>
              <a:xfrm>
                <a:off x="4973671" y="6888832"/>
                <a:ext cx="2723271" cy="969496"/>
              </a:xfrm>
              <a:prstGeom prst="rect">
                <a:avLst/>
              </a:prstGeom>
              <a:noFill/>
            </p:spPr>
            <p:txBody>
              <a:bodyPr wrap="square" rtlCol="0">
                <a:spAutoFit/>
              </a:bodyPr>
              <a:lstStyle/>
              <a:p>
                <a:pPr algn="ctr" defTabSz="457200"/>
                <a:r>
                  <a:rPr lang="en-AU" sz="1100" b="1" dirty="0">
                    <a:solidFill>
                      <a:prstClr val="white"/>
                    </a:solidFill>
                  </a:rPr>
                  <a:t>Staff Modifiers</a:t>
                </a:r>
              </a:p>
              <a:p>
                <a:pPr algn="ctr" defTabSz="457200"/>
                <a:r>
                  <a:rPr lang="en-AU" sz="700" dirty="0">
                    <a:solidFill>
                      <a:prstClr val="white"/>
                    </a:solidFill>
                  </a:rPr>
                  <a:t>Staff anxiety &amp; frustration, Moral commitments, Psychological understanding, Teamwork &amp; consistency, Technical mastery, Positive appreciation</a:t>
                </a: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71331" y="5970432"/>
                <a:ext cx="2059893" cy="947951"/>
              </a:xfrm>
              <a:prstGeom prst="rect">
                <a:avLst/>
              </a:prstGeom>
              <a:noFill/>
            </p:spPr>
            <p:txBody>
              <a:bodyPr wrap="square" rtlCol="0">
                <a:spAutoFit/>
              </a:bodyPr>
              <a:lstStyle/>
              <a:p>
                <a:pPr algn="ctr" defTabSz="457200"/>
                <a:r>
                  <a:rPr lang="en-AU" sz="1000" b="1" dirty="0">
                    <a:solidFill>
                      <a:srgbClr val="BC4C00"/>
                    </a:solidFill>
                  </a:rPr>
                  <a:t>Flashpoints</a:t>
                </a:r>
                <a:endParaRPr lang="en-AU" sz="900" b="1" dirty="0">
                  <a:solidFill>
                    <a:srgbClr val="BC4C00"/>
                  </a:solidFill>
                </a:endParaRPr>
              </a:p>
              <a:p>
                <a:pPr algn="ctr" defTabSz="457200"/>
                <a:r>
                  <a:rPr lang="en-AU" sz="700" dirty="0">
                    <a:solidFill>
                      <a:srgbClr val="BC4C00"/>
                    </a:solidFill>
                  </a:rPr>
                  <a:t>Denial of request,  </a:t>
                </a:r>
              </a:p>
              <a:p>
                <a:pPr algn="ctr" defTabSz="457200"/>
                <a:r>
                  <a:rPr lang="en-AU" sz="700" dirty="0">
                    <a:solidFill>
                      <a:srgbClr val="BC4C00"/>
                    </a:solidFill>
                  </a:rPr>
                  <a:t>Staff demand, </a:t>
                </a:r>
              </a:p>
              <a:p>
                <a:pPr algn="ctr" defTabSz="457200"/>
                <a:r>
                  <a:rPr lang="en-AU" sz="700" dirty="0">
                    <a:solidFill>
                      <a:srgbClr val="BC4C00"/>
                    </a:solidFill>
                  </a:rPr>
                  <a:t>Limit setting, Bad news,</a:t>
                </a:r>
              </a:p>
              <a:p>
                <a:pPr algn="ctr" defTabSz="457200"/>
                <a:r>
                  <a:rPr lang="en-AU" sz="700" dirty="0">
                    <a:solidFill>
                      <a:srgbClr val="BC4C00"/>
                    </a:solidFill>
                  </a:rPr>
                  <a:t>Ignoring</a:t>
                </a: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238293"/>
                <a:ext cx="3952807" cy="775597"/>
              </a:xfrm>
              <a:prstGeom prst="rect">
                <a:avLst/>
              </a:prstGeom>
              <a:noFill/>
            </p:spPr>
            <p:txBody>
              <a:bodyPr wrap="square" rtlCol="0">
                <a:spAutoFit/>
              </a:bodyPr>
              <a:lstStyle/>
              <a:p>
                <a:pPr algn="ctr" defTabSz="457200"/>
                <a:r>
                  <a:rPr lang="en-AU" sz="1200" b="1" dirty="0">
                    <a:solidFill>
                      <a:srgbClr val="8A6600"/>
                    </a:solidFill>
                  </a:rPr>
                  <a:t>Features</a:t>
                </a:r>
              </a:p>
              <a:p>
                <a:pPr algn="ctr" defTabSz="457200"/>
                <a:r>
                  <a:rPr lang="en-AU" sz="900" dirty="0">
                    <a:solidFill>
                      <a:srgbClr val="8A6600"/>
                    </a:solidFill>
                  </a:rPr>
                  <a:t>Door locked, Quality, Complexity, Seclusion, PICU, ICA, Comfort/sensory rooms, Ligature points</a:t>
                </a: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804437"/>
                <a:ext cx="2723271" cy="818685"/>
              </a:xfrm>
              <a:prstGeom prst="rect">
                <a:avLst/>
              </a:prstGeom>
              <a:noFill/>
            </p:spPr>
            <p:txBody>
              <a:bodyPr wrap="square" rtlCol="0">
                <a:spAutoFit/>
              </a:bodyPr>
              <a:lstStyle/>
              <a:p>
                <a:pPr algn="ctr" defTabSz="457200"/>
                <a:r>
                  <a:rPr lang="en-AU" sz="1100" b="1" dirty="0">
                    <a:solidFill>
                      <a:srgbClr val="8A6600"/>
                    </a:solidFill>
                  </a:rPr>
                  <a:t>Staff Modifiers</a:t>
                </a:r>
              </a:p>
              <a:p>
                <a:pPr algn="ctr" defTabSz="457200"/>
                <a:r>
                  <a:rPr lang="en-AU" sz="700" dirty="0">
                    <a:solidFill>
                      <a:srgbClr val="8A6600"/>
                    </a:solidFill>
                  </a:rPr>
                  <a:t>Caringly vigilant &amp; inquisitive, Checking routines, Décor, Maintenance, Clean &amp; Tidy, Alternative choices, Respect</a:t>
                </a: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72630"/>
                <a:ext cx="1943232" cy="861774"/>
              </a:xfrm>
              <a:prstGeom prst="rect">
                <a:avLst/>
              </a:prstGeom>
              <a:noFill/>
            </p:spPr>
            <p:txBody>
              <a:bodyPr wrap="square" rtlCol="0">
                <a:spAutoFit/>
              </a:bodyPr>
              <a:lstStyle/>
              <a:p>
                <a:pPr algn="ctr" defTabSz="457200"/>
                <a:r>
                  <a:rPr lang="en-AU" sz="1000" b="1" dirty="0">
                    <a:solidFill>
                      <a:srgbClr val="8A6600"/>
                    </a:solidFill>
                  </a:rPr>
                  <a:t>Flashpoints</a:t>
                </a:r>
                <a:endParaRPr lang="en-AU" sz="900" b="1" dirty="0">
                  <a:solidFill>
                    <a:srgbClr val="8A6600"/>
                  </a:solidFill>
                </a:endParaRPr>
              </a:p>
              <a:p>
                <a:pPr algn="ctr" defTabSz="457200"/>
                <a:r>
                  <a:rPr lang="en-AU" sz="800" dirty="0">
                    <a:solidFill>
                      <a:srgbClr val="8A6600"/>
                    </a:solidFill>
                  </a:rPr>
                  <a:t>Secrecy, Solitude, </a:t>
                </a:r>
              </a:p>
              <a:p>
                <a:pPr algn="ctr" defTabSz="457200"/>
                <a:r>
                  <a:rPr lang="en-AU" sz="800" dirty="0">
                    <a:solidFill>
                      <a:srgbClr val="8A6600"/>
                    </a:solidFill>
                  </a:rPr>
                  <a:t>Admission shock, Exit blocked</a:t>
                </a: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Tree>
    <p:extLst>
      <p:ext uri="{BB962C8B-B14F-4D97-AF65-F5344CB8AC3E}">
        <p14:creationId xmlns:p14="http://schemas.microsoft.com/office/powerpoint/2010/main" val="2895673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Overview of originating domains </a:t>
            </a:r>
            <a:endParaRPr lang="en-AU" b="1"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7511" y="1799204"/>
            <a:ext cx="4548978" cy="404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882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Origins of the </a:t>
            </a:r>
            <a:r>
              <a:rPr lang="en-AU" sz="2800" b="1" dirty="0" smtClean="0"/>
              <a:t>Safewards model</a:t>
            </a:r>
            <a:endParaRPr lang="en-AU" sz="2800" b="1" dirty="0"/>
          </a:p>
        </p:txBody>
      </p:sp>
      <p:sp>
        <p:nvSpPr>
          <p:cNvPr id="3" name="Content Placeholder 2"/>
          <p:cNvSpPr>
            <a:spLocks noGrp="1"/>
          </p:cNvSpPr>
          <p:nvPr>
            <p:ph idx="1"/>
          </p:nvPr>
        </p:nvSpPr>
        <p:spPr>
          <a:xfrm>
            <a:off x="539750" y="1619250"/>
            <a:ext cx="8243888" cy="5002267"/>
          </a:xfrm>
        </p:spPr>
        <p:txBody>
          <a:bodyPr/>
          <a:lstStyle/>
          <a:p>
            <a:pPr lvl="1"/>
            <a:r>
              <a:rPr lang="en-AU" sz="2400" b="1" dirty="0" smtClean="0"/>
              <a:t>Safewards origins</a:t>
            </a:r>
          </a:p>
          <a:p>
            <a:pPr marL="342900" lvl="1" indent="-342900">
              <a:buFont typeface="Arial" panose="020B0604020202020204" pitchFamily="34" charset="0"/>
              <a:buChar char="•"/>
            </a:pPr>
            <a:r>
              <a:rPr lang="en-AU" sz="2000" dirty="0" smtClean="0"/>
              <a:t>Nursing model</a:t>
            </a:r>
          </a:p>
          <a:p>
            <a:pPr marL="342900" lvl="1" indent="-342900">
              <a:buFont typeface="Arial" panose="020B0604020202020204" pitchFamily="34" charset="0"/>
              <a:buChar char="•"/>
            </a:pPr>
            <a:r>
              <a:rPr lang="en-AU" sz="2000" dirty="0" smtClean="0"/>
              <a:t>Developed by Len Bowers, UK</a:t>
            </a:r>
          </a:p>
          <a:p>
            <a:pPr marL="342900" lvl="1" indent="-342900">
              <a:buFont typeface="Arial" panose="020B0604020202020204" pitchFamily="34" charset="0"/>
              <a:buChar char="•"/>
            </a:pPr>
            <a:r>
              <a:rPr lang="en-AU" sz="2000" dirty="0" smtClean="0"/>
              <a:t>Research-based</a:t>
            </a:r>
          </a:p>
          <a:p>
            <a:pPr marL="342900" lvl="1" indent="-342900">
              <a:buFont typeface="Arial" panose="020B0604020202020204" pitchFamily="34" charset="0"/>
              <a:buChar char="•"/>
            </a:pPr>
            <a:r>
              <a:rPr lang="en-AU" sz="2000" dirty="0" smtClean="0"/>
              <a:t>Focus on conflict and containment (restrictive interventions)</a:t>
            </a:r>
          </a:p>
          <a:p>
            <a:pPr lvl="1"/>
            <a:r>
              <a:rPr lang="en-AU" sz="2400" b="1" dirty="0" smtClean="0"/>
              <a:t>Evidence (Bowers)</a:t>
            </a:r>
          </a:p>
          <a:p>
            <a:pPr marL="342900" lvl="1" indent="-342900">
              <a:buFont typeface="Arial" panose="020B0604020202020204" pitchFamily="34" charset="0"/>
              <a:buChar char="•"/>
            </a:pPr>
            <a:r>
              <a:rPr lang="en-AU" sz="2000" dirty="0" smtClean="0"/>
              <a:t>Cross </a:t>
            </a:r>
            <a:r>
              <a:rPr lang="en-AU" sz="2000" dirty="0"/>
              <a:t>topic literature review</a:t>
            </a:r>
          </a:p>
          <a:p>
            <a:pPr marL="342900" lvl="1" indent="-342900">
              <a:buFont typeface="Arial" panose="020B0604020202020204" pitchFamily="34" charset="0"/>
              <a:buChar char="•"/>
            </a:pPr>
            <a:r>
              <a:rPr lang="en-AU" sz="2000" dirty="0"/>
              <a:t>Model development</a:t>
            </a:r>
          </a:p>
          <a:p>
            <a:pPr marL="342900" lvl="1" indent="-342900">
              <a:spcAft>
                <a:spcPts val="0"/>
              </a:spcAft>
              <a:buFont typeface="Arial" panose="020B0604020202020204" pitchFamily="34" charset="0"/>
              <a:buChar char="•"/>
            </a:pPr>
            <a:r>
              <a:rPr lang="en-AU" sz="2000" dirty="0"/>
              <a:t>Cluster randomised controlled trial of model</a:t>
            </a:r>
          </a:p>
          <a:p>
            <a:pPr marL="800100" lvl="2" indent="-342900">
              <a:lnSpc>
                <a:spcPct val="100000"/>
              </a:lnSpc>
              <a:spcAft>
                <a:spcPts val="0"/>
              </a:spcAft>
              <a:buFont typeface="Arial" panose="020B0604020202020204" pitchFamily="34" charset="0"/>
              <a:buChar char="–"/>
            </a:pPr>
            <a:r>
              <a:rPr lang="en-AU" dirty="0"/>
              <a:t>31 </a:t>
            </a:r>
            <a:r>
              <a:rPr lang="en-AU" dirty="0" smtClean="0"/>
              <a:t>units, adequate power, significant results</a:t>
            </a:r>
            <a:endParaRPr lang="en-AU" dirty="0"/>
          </a:p>
          <a:p>
            <a:pPr marL="800100" lvl="2" indent="-342900">
              <a:lnSpc>
                <a:spcPct val="100000"/>
              </a:lnSpc>
              <a:spcAft>
                <a:spcPts val="0"/>
              </a:spcAft>
              <a:buFont typeface="Arial" panose="020B0604020202020204" pitchFamily="34" charset="0"/>
              <a:buChar char="–"/>
            </a:pPr>
            <a:r>
              <a:rPr lang="en-AU" dirty="0"/>
              <a:t>Conflict 14.6% </a:t>
            </a:r>
            <a:r>
              <a:rPr lang="en-AU" dirty="0" smtClean="0"/>
              <a:t>decrease</a:t>
            </a:r>
          </a:p>
          <a:p>
            <a:pPr marL="800100" lvl="2" indent="-342900">
              <a:lnSpc>
                <a:spcPct val="100000"/>
              </a:lnSpc>
              <a:spcAft>
                <a:spcPts val="0"/>
              </a:spcAft>
              <a:buFont typeface="Arial" panose="020B0604020202020204" pitchFamily="34" charset="0"/>
              <a:buChar char="–"/>
            </a:pPr>
            <a:r>
              <a:rPr lang="en-AU" dirty="0" smtClean="0"/>
              <a:t>Containment </a:t>
            </a:r>
            <a:r>
              <a:rPr lang="en-AU" dirty="0"/>
              <a:t>23.6% decrease</a:t>
            </a:r>
          </a:p>
          <a:p>
            <a:pPr marL="342900" indent="-342900">
              <a:buFont typeface="Arial" panose="020B0604020202020204" pitchFamily="34" charset="0"/>
              <a:buChar char="–"/>
            </a:pPr>
            <a:endParaRPr lang="en-AU" sz="2000" dirty="0" smtClean="0"/>
          </a:p>
          <a:p>
            <a:endParaRPr lang="en-AU" dirty="0" smtClean="0"/>
          </a:p>
          <a:p>
            <a:endParaRPr lang="en-AU" dirty="0" smtClean="0"/>
          </a:p>
          <a:p>
            <a:pPr marL="0" indent="0">
              <a:buNone/>
            </a:pPr>
            <a:endParaRPr lang="en-AU" dirty="0"/>
          </a:p>
          <a:p>
            <a:pPr marL="0" indent="0">
              <a:buNone/>
            </a:pPr>
            <a:endParaRPr lang="en-AU" dirty="0"/>
          </a:p>
        </p:txBody>
      </p:sp>
      <p:pic>
        <p:nvPicPr>
          <p:cNvPr id="6" name="Picture 2" descr="Image result for len b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2450">
            <a:off x="6786563" y="4517936"/>
            <a:ext cx="1905000" cy="19050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129380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7990" y="2687444"/>
            <a:ext cx="8365067" cy="2520175"/>
          </a:xfrm>
          <a:prstGeom prst="rect">
            <a:avLst/>
          </a:prstGeom>
          <a:solidFill>
            <a:srgbClr val="FFAD7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black"/>
              </a:solidFill>
            </a:endParaRPr>
          </a:p>
        </p:txBody>
      </p:sp>
      <p:sp>
        <p:nvSpPr>
          <p:cNvPr id="5" name="Title 4"/>
          <p:cNvSpPr>
            <a:spLocks noGrp="1"/>
          </p:cNvSpPr>
          <p:nvPr>
            <p:ph type="title"/>
          </p:nvPr>
        </p:nvSpPr>
        <p:spPr/>
        <p:txBody>
          <a:bodyPr>
            <a:normAutofit/>
          </a:bodyPr>
          <a:lstStyle/>
          <a:p>
            <a:pPr algn="ctr"/>
            <a:r>
              <a:rPr lang="en-US" sz="2800" b="1" dirty="0"/>
              <a:t>Staff </a:t>
            </a:r>
            <a:r>
              <a:rPr lang="en-US" sz="2800" b="1" dirty="0" smtClean="0"/>
              <a:t>team </a:t>
            </a:r>
            <a:r>
              <a:rPr lang="en-US" sz="2800" b="1" dirty="0"/>
              <a:t>d</a:t>
            </a:r>
            <a:r>
              <a:rPr lang="en-US" sz="2800" b="1" dirty="0" smtClean="0"/>
              <a:t>omain</a:t>
            </a:r>
            <a:endParaRPr lang="en-US" sz="2800" b="1" dirty="0"/>
          </a:p>
        </p:txBody>
      </p:sp>
      <p:sp>
        <p:nvSpPr>
          <p:cNvPr id="6" name="Content Placeholder 5"/>
          <p:cNvSpPr>
            <a:spLocks noGrp="1"/>
          </p:cNvSpPr>
          <p:nvPr>
            <p:ph idx="1"/>
          </p:nvPr>
        </p:nvSpPr>
        <p:spPr>
          <a:xfrm>
            <a:off x="539750" y="1619250"/>
            <a:ext cx="8113596" cy="4854797"/>
          </a:xfrm>
        </p:spPr>
        <p:txBody>
          <a:bodyPr>
            <a:normAutofit fontScale="85000" lnSpcReduction="20000"/>
          </a:bodyPr>
          <a:lstStyle/>
          <a:p>
            <a:pPr lvl="1"/>
            <a:r>
              <a:rPr lang="en-US" sz="2700" b="1" dirty="0"/>
              <a:t>Internal structure</a:t>
            </a:r>
          </a:p>
          <a:p>
            <a:pPr lvl="1"/>
            <a:r>
              <a:rPr lang="en-US" dirty="0" smtClean="0"/>
              <a:t>Rules, routines, efficiency, clean/tidy, ideology</a:t>
            </a:r>
            <a:r>
              <a:rPr lang="en-US" dirty="0"/>
              <a:t>,</a:t>
            </a:r>
            <a:r>
              <a:rPr lang="en-US" dirty="0" smtClean="0"/>
              <a:t> custom, practice</a:t>
            </a:r>
          </a:p>
          <a:p>
            <a:pPr lvl="1"/>
            <a:endParaRPr lang="en-US" dirty="0" smtClean="0"/>
          </a:p>
          <a:p>
            <a:pPr lvl="1"/>
            <a:r>
              <a:rPr lang="en-US" sz="2700" b="1" dirty="0"/>
              <a:t>Staff modifiers</a:t>
            </a:r>
          </a:p>
          <a:p>
            <a:pPr lvl="1">
              <a:lnSpc>
                <a:spcPct val="120000"/>
              </a:lnSpc>
            </a:pPr>
            <a:r>
              <a:rPr lang="en-US" dirty="0" smtClean="0"/>
              <a:t>Staff anxiety and frustration, moral commitments (honesty), psychological understanding, teamwork and consistency, technical mastery, positive appreciation, education/training, clinical supervision, model skills, challenge each other, review care provided, focus on flashpoints, finding better ways to manage them (reduce number of rules, pre-empting needs) and set limits</a:t>
            </a:r>
          </a:p>
          <a:p>
            <a:pPr lvl="1"/>
            <a:endParaRPr lang="en-US" dirty="0" smtClean="0"/>
          </a:p>
          <a:p>
            <a:pPr lvl="1"/>
            <a:r>
              <a:rPr lang="en-US" sz="2700" b="1" dirty="0"/>
              <a:t>Flashpoints</a:t>
            </a:r>
          </a:p>
          <a:p>
            <a:pPr lvl="1"/>
            <a:r>
              <a:rPr lang="en-US" dirty="0" smtClean="0"/>
              <a:t>Denial of request, </a:t>
            </a:r>
            <a:r>
              <a:rPr lang="en-US" dirty="0"/>
              <a:t>s</a:t>
            </a:r>
            <a:r>
              <a:rPr lang="en-US" dirty="0" smtClean="0"/>
              <a:t>taff demand, limit setting, </a:t>
            </a:r>
            <a:r>
              <a:rPr lang="en-US" dirty="0"/>
              <a:t>b</a:t>
            </a:r>
            <a:r>
              <a:rPr lang="en-US" dirty="0" smtClean="0"/>
              <a:t>ad news, ignoring</a:t>
            </a:r>
          </a:p>
          <a:p>
            <a:pPr marL="0" indent="0">
              <a:buNone/>
            </a:pPr>
            <a:endParaRPr lang="en-US" dirty="0"/>
          </a:p>
        </p:txBody>
      </p:sp>
      <p:pic>
        <p:nvPicPr>
          <p:cNvPr id="512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7990" y="-450625"/>
            <a:ext cx="1997956"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76472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1444" y="4025588"/>
            <a:ext cx="8365067" cy="1417341"/>
          </a:xfrm>
          <a:prstGeom prst="rect">
            <a:avLst/>
          </a:prstGeom>
          <a:solidFill>
            <a:srgbClr val="FFE98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black"/>
              </a:solidFill>
            </a:endParaRPr>
          </a:p>
        </p:txBody>
      </p:sp>
      <p:sp>
        <p:nvSpPr>
          <p:cNvPr id="2" name="Title 1"/>
          <p:cNvSpPr>
            <a:spLocks noGrp="1"/>
          </p:cNvSpPr>
          <p:nvPr>
            <p:ph type="title"/>
          </p:nvPr>
        </p:nvSpPr>
        <p:spPr/>
        <p:txBody>
          <a:bodyPr>
            <a:normAutofit/>
          </a:bodyPr>
          <a:lstStyle/>
          <a:p>
            <a:pPr algn="ctr"/>
            <a:r>
              <a:rPr lang="en-US" sz="2800" b="1" dirty="0" smtClean="0"/>
              <a:t>     Physical environment domain</a:t>
            </a:r>
            <a:endParaRPr lang="en-US" sz="2800" b="1" dirty="0"/>
          </a:p>
        </p:txBody>
      </p:sp>
      <p:sp>
        <p:nvSpPr>
          <p:cNvPr id="3" name="Content Placeholder 2"/>
          <p:cNvSpPr>
            <a:spLocks noGrp="1"/>
          </p:cNvSpPr>
          <p:nvPr>
            <p:ph idx="1"/>
          </p:nvPr>
        </p:nvSpPr>
        <p:spPr>
          <a:xfrm>
            <a:off x="462033" y="1813358"/>
            <a:ext cx="8243888" cy="4854797"/>
          </a:xfrm>
        </p:spPr>
        <p:txBody>
          <a:bodyPr>
            <a:normAutofit fontScale="85000" lnSpcReduction="10000"/>
          </a:bodyPr>
          <a:lstStyle/>
          <a:p>
            <a:pPr lvl="1"/>
            <a:r>
              <a:rPr lang="en-US" dirty="0" smtClean="0"/>
              <a:t>Better quality environment versus complexity (observation/supervision)</a:t>
            </a:r>
          </a:p>
          <a:p>
            <a:pPr lvl="1"/>
            <a:endParaRPr lang="en-US" sz="1300" dirty="0" smtClean="0"/>
          </a:p>
          <a:p>
            <a:pPr lvl="1"/>
            <a:r>
              <a:rPr lang="en-US" b="1" dirty="0" smtClean="0"/>
              <a:t>Features </a:t>
            </a:r>
            <a:endParaRPr lang="en-US" dirty="0" smtClean="0"/>
          </a:p>
          <a:p>
            <a:pPr lvl="1"/>
            <a:r>
              <a:rPr lang="en-US" dirty="0"/>
              <a:t>Door </a:t>
            </a:r>
            <a:r>
              <a:rPr lang="en-US" dirty="0" smtClean="0"/>
              <a:t>locked, quality of environment, </a:t>
            </a:r>
            <a:r>
              <a:rPr lang="en-US" dirty="0"/>
              <a:t>s</a:t>
            </a:r>
            <a:r>
              <a:rPr lang="en-US" dirty="0" smtClean="0"/>
              <a:t>peedy repairs, complexity</a:t>
            </a:r>
            <a:r>
              <a:rPr lang="en-US" dirty="0"/>
              <a:t>,</a:t>
            </a:r>
            <a:r>
              <a:rPr lang="en-US" dirty="0" smtClean="0"/>
              <a:t> </a:t>
            </a:r>
            <a:r>
              <a:rPr lang="en-US" dirty="0"/>
              <a:t>s</a:t>
            </a:r>
            <a:r>
              <a:rPr lang="en-US" dirty="0" smtClean="0"/>
              <a:t>eclusion rooms available, PICU</a:t>
            </a:r>
            <a:r>
              <a:rPr lang="en-US" dirty="0"/>
              <a:t>,</a:t>
            </a:r>
            <a:r>
              <a:rPr lang="en-US" dirty="0" smtClean="0"/>
              <a:t> ICA, </a:t>
            </a:r>
            <a:r>
              <a:rPr lang="en-US" dirty="0"/>
              <a:t>comfort/</a:t>
            </a:r>
            <a:r>
              <a:rPr lang="en-US" dirty="0" smtClean="0"/>
              <a:t>sensory rooms</a:t>
            </a:r>
            <a:r>
              <a:rPr lang="en-US" dirty="0"/>
              <a:t>,</a:t>
            </a:r>
            <a:r>
              <a:rPr lang="en-US" dirty="0" smtClean="0"/>
              <a:t> </a:t>
            </a:r>
            <a:r>
              <a:rPr lang="en-US" dirty="0"/>
              <a:t>ligature </a:t>
            </a:r>
            <a:r>
              <a:rPr lang="en-US" dirty="0" smtClean="0"/>
              <a:t>points</a:t>
            </a:r>
          </a:p>
          <a:p>
            <a:pPr lvl="1"/>
            <a:endParaRPr lang="en-US" sz="1600" dirty="0" smtClean="0"/>
          </a:p>
          <a:p>
            <a:pPr lvl="1"/>
            <a:r>
              <a:rPr lang="en-US" b="1" dirty="0"/>
              <a:t>Staff modifiers </a:t>
            </a:r>
            <a:endParaRPr lang="en-US" dirty="0" smtClean="0"/>
          </a:p>
          <a:p>
            <a:pPr lvl="1"/>
            <a:r>
              <a:rPr lang="en-US" dirty="0" smtClean="0"/>
              <a:t>Vigilant and inquisitive, checking routines, </a:t>
            </a:r>
            <a:r>
              <a:rPr lang="en-US" dirty="0" err="1"/>
              <a:t>d</a:t>
            </a:r>
            <a:r>
              <a:rPr lang="en-US" dirty="0" err="1" smtClean="0"/>
              <a:t>écor</a:t>
            </a:r>
            <a:r>
              <a:rPr lang="en-US" dirty="0" smtClean="0"/>
              <a:t>, maintenance, clean and tidy, alternative choices, respect </a:t>
            </a:r>
          </a:p>
          <a:p>
            <a:pPr lvl="1"/>
            <a:endParaRPr lang="en-US" dirty="0" smtClean="0"/>
          </a:p>
          <a:p>
            <a:pPr lvl="1"/>
            <a:r>
              <a:rPr lang="en-US" b="1" dirty="0"/>
              <a:t>Flashpoints </a:t>
            </a:r>
            <a:endParaRPr lang="en-US" dirty="0" smtClean="0"/>
          </a:p>
          <a:p>
            <a:pPr lvl="1"/>
            <a:r>
              <a:rPr lang="en-US" dirty="0" smtClean="0"/>
              <a:t>Secrecy, solitude</a:t>
            </a:r>
            <a:r>
              <a:rPr lang="en-US" dirty="0"/>
              <a:t>,</a:t>
            </a:r>
            <a:r>
              <a:rPr lang="en-US" dirty="0" smtClean="0"/>
              <a:t> </a:t>
            </a:r>
            <a:r>
              <a:rPr lang="en-US" dirty="0"/>
              <a:t>a</a:t>
            </a:r>
            <a:r>
              <a:rPr lang="en-US" dirty="0" smtClean="0"/>
              <a:t>dmission shock, exit </a:t>
            </a:r>
            <a:r>
              <a:rPr lang="en-US" dirty="0"/>
              <a:t>blocked </a:t>
            </a:r>
            <a:endParaRPr lang="en-US" dirty="0" smtClean="0"/>
          </a:p>
          <a:p>
            <a:pPr marL="0" indent="0">
              <a:buNone/>
            </a:pPr>
            <a:endParaRPr lang="en-US" dirty="0"/>
          </a:p>
        </p:txBody>
      </p:sp>
      <p:pic>
        <p:nvPicPr>
          <p:cNvPr id="614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0362" y="-165023"/>
            <a:ext cx="190543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6889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0294" y="3111191"/>
            <a:ext cx="8452624" cy="2107580"/>
          </a:xfrm>
          <a:prstGeom prst="rect">
            <a:avLst/>
          </a:prstGeom>
          <a:solidFill>
            <a:srgbClr val="A6DF8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2" name="Title 1"/>
          <p:cNvSpPr>
            <a:spLocks noGrp="1"/>
          </p:cNvSpPr>
          <p:nvPr>
            <p:ph type="title"/>
          </p:nvPr>
        </p:nvSpPr>
        <p:spPr/>
        <p:txBody>
          <a:bodyPr>
            <a:normAutofit/>
          </a:bodyPr>
          <a:lstStyle/>
          <a:p>
            <a:pPr algn="ctr"/>
            <a:r>
              <a:rPr lang="en-US" sz="2800" b="1" dirty="0" smtClean="0"/>
              <a:t>  Outside hospital </a:t>
            </a:r>
            <a:r>
              <a:rPr lang="en-US" sz="2800" b="1" dirty="0"/>
              <a:t>d</a:t>
            </a:r>
            <a:r>
              <a:rPr lang="en-US" sz="2800" b="1" dirty="0" smtClean="0"/>
              <a:t>omain</a:t>
            </a:r>
            <a:endParaRPr lang="en-US" sz="2800" b="1" dirty="0"/>
          </a:p>
        </p:txBody>
      </p:sp>
      <p:sp>
        <p:nvSpPr>
          <p:cNvPr id="3" name="Content Placeholder 2"/>
          <p:cNvSpPr>
            <a:spLocks noGrp="1"/>
          </p:cNvSpPr>
          <p:nvPr>
            <p:ph idx="1"/>
          </p:nvPr>
        </p:nvSpPr>
        <p:spPr>
          <a:xfrm>
            <a:off x="539750" y="1619250"/>
            <a:ext cx="8124748" cy="4854797"/>
          </a:xfrm>
        </p:spPr>
        <p:txBody>
          <a:bodyPr>
            <a:noAutofit/>
          </a:bodyPr>
          <a:lstStyle/>
          <a:p>
            <a:pPr lvl="1">
              <a:lnSpc>
                <a:spcPct val="120000"/>
              </a:lnSpc>
            </a:pPr>
            <a:r>
              <a:rPr lang="en-US" sz="1800" b="1" dirty="0" smtClean="0"/>
              <a:t>Stressors </a:t>
            </a:r>
            <a:endParaRPr lang="en-US" sz="1800" dirty="0" smtClean="0"/>
          </a:p>
          <a:p>
            <a:pPr lvl="1">
              <a:lnSpc>
                <a:spcPct val="120000"/>
              </a:lnSpc>
            </a:pPr>
            <a:r>
              <a:rPr lang="en-US" sz="1800" dirty="0" smtClean="0"/>
              <a:t>Visitors, </a:t>
            </a:r>
            <a:r>
              <a:rPr lang="en-US" sz="1800" dirty="0"/>
              <a:t>r</a:t>
            </a:r>
            <a:r>
              <a:rPr lang="en-US" sz="1800" dirty="0" smtClean="0"/>
              <a:t>elatives and family tensions and relationships, missing out, </a:t>
            </a:r>
            <a:r>
              <a:rPr lang="en-US" sz="1800" dirty="0"/>
              <a:t>d</a:t>
            </a:r>
            <a:r>
              <a:rPr lang="en-US" sz="1800" dirty="0" smtClean="0"/>
              <a:t>ependency and institutionalisation (absconding), </a:t>
            </a:r>
            <a:r>
              <a:rPr lang="en-US" sz="1800" dirty="0"/>
              <a:t>d</a:t>
            </a:r>
            <a:r>
              <a:rPr lang="en-US" sz="1800" dirty="0" smtClean="0"/>
              <a:t>emands and home </a:t>
            </a:r>
          </a:p>
          <a:p>
            <a:pPr lvl="1">
              <a:lnSpc>
                <a:spcPct val="120000"/>
              </a:lnSpc>
            </a:pPr>
            <a:endParaRPr lang="en-US" sz="1800" b="1" dirty="0" smtClean="0"/>
          </a:p>
          <a:p>
            <a:pPr lvl="1">
              <a:lnSpc>
                <a:spcPct val="120000"/>
              </a:lnSpc>
            </a:pPr>
            <a:r>
              <a:rPr lang="en-US" sz="1800" b="1" dirty="0"/>
              <a:t>Staff modifiers </a:t>
            </a:r>
            <a:endParaRPr lang="en-US" sz="1800" dirty="0" smtClean="0"/>
          </a:p>
          <a:p>
            <a:pPr lvl="1">
              <a:lnSpc>
                <a:spcPct val="120000"/>
              </a:lnSpc>
            </a:pPr>
            <a:r>
              <a:rPr lang="en-US" sz="1800" dirty="0"/>
              <a:t>Carer/relative </a:t>
            </a:r>
            <a:r>
              <a:rPr lang="en-US" sz="1800" dirty="0" smtClean="0"/>
              <a:t>involvement, family therapy, </a:t>
            </a:r>
            <a:r>
              <a:rPr lang="en-US" sz="1800" dirty="0"/>
              <a:t>a</a:t>
            </a:r>
            <a:r>
              <a:rPr lang="en-US" sz="1800" dirty="0" smtClean="0"/>
              <a:t>ctive </a:t>
            </a:r>
            <a:r>
              <a:rPr lang="en-US" sz="1800" dirty="0"/>
              <a:t>patient </a:t>
            </a:r>
            <a:r>
              <a:rPr lang="en-US" sz="1800" dirty="0" smtClean="0"/>
              <a:t>support, awareness, important </a:t>
            </a:r>
            <a:r>
              <a:rPr lang="en-US" sz="1800" dirty="0"/>
              <a:t>factors </a:t>
            </a:r>
            <a:r>
              <a:rPr lang="en-US" sz="1800" dirty="0" smtClean="0"/>
              <a:t>from outside that </a:t>
            </a:r>
            <a:r>
              <a:rPr lang="en-US" sz="1800" dirty="0"/>
              <a:t>can </a:t>
            </a:r>
            <a:r>
              <a:rPr lang="en-US" sz="1800" dirty="0" smtClean="0"/>
              <a:t>influence </a:t>
            </a:r>
            <a:r>
              <a:rPr lang="en-US" sz="1800" dirty="0"/>
              <a:t>behaviour on </a:t>
            </a:r>
            <a:r>
              <a:rPr lang="en-US" sz="1800" dirty="0" smtClean="0"/>
              <a:t>the unit (financial circumstances, support </a:t>
            </a:r>
            <a:r>
              <a:rPr lang="en-US" sz="1800" dirty="0"/>
              <a:t>to resolve issues with family and </a:t>
            </a:r>
            <a:r>
              <a:rPr lang="en-US" sz="1800" dirty="0" smtClean="0"/>
              <a:t>friends, accommodation-checked on/leave </a:t>
            </a:r>
            <a:r>
              <a:rPr lang="en-US" sz="1800" dirty="0"/>
              <a:t>to </a:t>
            </a:r>
            <a:r>
              <a:rPr lang="en-US" sz="1800" dirty="0" smtClean="0"/>
              <a:t>visit)</a:t>
            </a:r>
            <a:endParaRPr lang="en-US" sz="1800" b="1" dirty="0" smtClean="0"/>
          </a:p>
          <a:p>
            <a:pPr lvl="1">
              <a:lnSpc>
                <a:spcPct val="120000"/>
              </a:lnSpc>
              <a:spcBef>
                <a:spcPts val="1000"/>
              </a:spcBef>
            </a:pPr>
            <a:endParaRPr lang="en-US" sz="1800" b="1" dirty="0" smtClean="0"/>
          </a:p>
          <a:p>
            <a:pPr lvl="1">
              <a:lnSpc>
                <a:spcPct val="120000"/>
              </a:lnSpc>
              <a:spcBef>
                <a:spcPts val="0"/>
              </a:spcBef>
              <a:spcAft>
                <a:spcPts val="0"/>
              </a:spcAft>
            </a:pPr>
            <a:r>
              <a:rPr lang="en-US" sz="1800" b="1" dirty="0" smtClean="0"/>
              <a:t>Flashpoints </a:t>
            </a:r>
            <a:endParaRPr lang="en-US" sz="1800" dirty="0"/>
          </a:p>
          <a:p>
            <a:pPr lvl="1">
              <a:lnSpc>
                <a:spcPct val="120000"/>
              </a:lnSpc>
              <a:spcBef>
                <a:spcPts val="0"/>
              </a:spcBef>
              <a:spcAft>
                <a:spcPts val="0"/>
              </a:spcAft>
            </a:pPr>
            <a:r>
              <a:rPr lang="en-US" sz="1800" dirty="0" smtClean="0"/>
              <a:t>Bad news, </a:t>
            </a:r>
            <a:r>
              <a:rPr lang="en-US" sz="1800" dirty="0"/>
              <a:t>h</a:t>
            </a:r>
            <a:r>
              <a:rPr lang="en-US" sz="1800" dirty="0" smtClean="0"/>
              <a:t>ome crisis, </a:t>
            </a:r>
            <a:r>
              <a:rPr lang="en-US" sz="1800" dirty="0"/>
              <a:t>l</a:t>
            </a:r>
            <a:r>
              <a:rPr lang="en-US" sz="1800" dirty="0" smtClean="0"/>
              <a:t>oss </a:t>
            </a:r>
            <a:r>
              <a:rPr lang="en-US" sz="1800" dirty="0"/>
              <a:t>of relationship or </a:t>
            </a:r>
            <a:r>
              <a:rPr lang="en-US" sz="1800" dirty="0" smtClean="0"/>
              <a:t>accommodation, argument </a:t>
            </a:r>
          </a:p>
          <a:p>
            <a:endParaRPr lang="en-US" sz="1800" dirty="0"/>
          </a:p>
        </p:txBody>
      </p:sp>
      <p:pic>
        <p:nvPicPr>
          <p:cNvPr id="717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10208" y="-351805"/>
            <a:ext cx="1944307"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675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5626" y="4036742"/>
            <a:ext cx="8314267" cy="1402720"/>
          </a:xfrm>
          <a:prstGeom prst="rect">
            <a:avLst/>
          </a:prstGeom>
          <a:solidFill>
            <a:srgbClr val="9393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2" name="Title 1"/>
          <p:cNvSpPr>
            <a:spLocks noGrp="1"/>
          </p:cNvSpPr>
          <p:nvPr>
            <p:ph type="title"/>
          </p:nvPr>
        </p:nvSpPr>
        <p:spPr/>
        <p:txBody>
          <a:bodyPr>
            <a:normAutofit/>
          </a:bodyPr>
          <a:lstStyle/>
          <a:p>
            <a:pPr algn="ctr"/>
            <a:r>
              <a:rPr lang="en-US" sz="2800" b="1" dirty="0" smtClean="0"/>
              <a:t>  Patient </a:t>
            </a:r>
            <a:r>
              <a:rPr lang="en-US" sz="2800" b="1" dirty="0"/>
              <a:t>c</a:t>
            </a:r>
            <a:r>
              <a:rPr lang="en-US" sz="2800" b="1" dirty="0" smtClean="0"/>
              <a:t>ommunity </a:t>
            </a:r>
            <a:r>
              <a:rPr lang="en-US" sz="2800" b="1" dirty="0"/>
              <a:t>d</a:t>
            </a:r>
            <a:r>
              <a:rPr lang="en-US" sz="2800" b="1" dirty="0" smtClean="0"/>
              <a:t>omain</a:t>
            </a:r>
            <a:endParaRPr lang="en-US" sz="2800" b="1" dirty="0"/>
          </a:p>
        </p:txBody>
      </p:sp>
      <p:sp>
        <p:nvSpPr>
          <p:cNvPr id="3" name="Content Placeholder 2"/>
          <p:cNvSpPr>
            <a:spLocks noGrp="1"/>
          </p:cNvSpPr>
          <p:nvPr>
            <p:ph idx="1"/>
          </p:nvPr>
        </p:nvSpPr>
        <p:spPr>
          <a:xfrm>
            <a:off x="457200" y="1619250"/>
            <a:ext cx="8162693" cy="5093784"/>
          </a:xfrm>
        </p:spPr>
        <p:txBody>
          <a:bodyPr>
            <a:normAutofit fontScale="55000" lnSpcReduction="20000"/>
          </a:bodyPr>
          <a:lstStyle/>
          <a:p>
            <a:pPr lvl="1">
              <a:lnSpc>
                <a:spcPct val="120000"/>
              </a:lnSpc>
            </a:pPr>
            <a:r>
              <a:rPr lang="en-US" sz="2900" b="1" dirty="0" smtClean="0"/>
              <a:t>Patient-patient interaction </a:t>
            </a:r>
            <a:endParaRPr lang="en-US" sz="2900" dirty="0" smtClean="0"/>
          </a:p>
          <a:p>
            <a:pPr lvl="1">
              <a:lnSpc>
                <a:spcPct val="120000"/>
              </a:lnSpc>
            </a:pPr>
            <a:r>
              <a:rPr lang="en-US" sz="2900" dirty="0"/>
              <a:t>Contagion </a:t>
            </a:r>
            <a:r>
              <a:rPr lang="en-US" sz="2900" dirty="0" smtClean="0"/>
              <a:t>and </a:t>
            </a:r>
            <a:r>
              <a:rPr lang="en-US" sz="2900" dirty="0"/>
              <a:t>discord </a:t>
            </a:r>
            <a:r>
              <a:rPr lang="en-US" sz="2900" dirty="0" smtClean="0"/>
              <a:t>(copying behaviours, impact of others’ behaviour, living with others, meal times and medication times)</a:t>
            </a:r>
          </a:p>
          <a:p>
            <a:pPr lvl="1">
              <a:lnSpc>
                <a:spcPct val="120000"/>
              </a:lnSpc>
            </a:pPr>
            <a:endParaRPr lang="en-US" sz="2900" dirty="0" smtClean="0"/>
          </a:p>
          <a:p>
            <a:pPr lvl="1">
              <a:lnSpc>
                <a:spcPct val="120000"/>
              </a:lnSpc>
              <a:spcBef>
                <a:spcPts val="0"/>
              </a:spcBef>
            </a:pPr>
            <a:r>
              <a:rPr lang="en-US" sz="2900" b="1" dirty="0"/>
              <a:t>Patient modifiers </a:t>
            </a:r>
          </a:p>
          <a:p>
            <a:pPr lvl="1">
              <a:lnSpc>
                <a:spcPct val="120000"/>
              </a:lnSpc>
            </a:pPr>
            <a:r>
              <a:rPr lang="en-US" sz="2900" dirty="0"/>
              <a:t>Anxiety </a:t>
            </a:r>
            <a:r>
              <a:rPr lang="en-US" sz="2900" dirty="0" smtClean="0"/>
              <a:t>management, mutual support, moral commitments, psychological understanding, technical mastery</a:t>
            </a:r>
          </a:p>
          <a:p>
            <a:pPr lvl="1">
              <a:lnSpc>
                <a:spcPct val="120000"/>
              </a:lnSpc>
            </a:pPr>
            <a:endParaRPr lang="en-US" sz="2900" dirty="0" smtClean="0"/>
          </a:p>
          <a:p>
            <a:pPr lvl="1">
              <a:lnSpc>
                <a:spcPct val="120000"/>
              </a:lnSpc>
            </a:pPr>
            <a:r>
              <a:rPr lang="en-US" sz="2900" b="1" dirty="0"/>
              <a:t>Staff modifiers </a:t>
            </a:r>
            <a:endParaRPr lang="en-US" sz="2900" dirty="0" smtClean="0"/>
          </a:p>
          <a:p>
            <a:pPr lvl="1">
              <a:lnSpc>
                <a:spcPct val="120000"/>
              </a:lnSpc>
            </a:pPr>
            <a:r>
              <a:rPr lang="en-US" sz="2900" dirty="0" smtClean="0"/>
              <a:t>Explanation/information, role modelling, patient education, removal </a:t>
            </a:r>
            <a:r>
              <a:rPr lang="en-US" sz="2900" dirty="0"/>
              <a:t>of </a:t>
            </a:r>
            <a:r>
              <a:rPr lang="en-US" sz="2900" dirty="0" smtClean="0"/>
              <a:t>means, </a:t>
            </a:r>
            <a:r>
              <a:rPr lang="en-US" sz="2900" dirty="0"/>
              <a:t>p</a:t>
            </a:r>
            <a:r>
              <a:rPr lang="en-US" sz="2900" dirty="0" smtClean="0"/>
              <a:t>resence and </a:t>
            </a:r>
            <a:r>
              <a:rPr lang="en-US" sz="2900" dirty="0"/>
              <a:t>presence+ </a:t>
            </a:r>
            <a:r>
              <a:rPr lang="en-US" sz="2900" dirty="0" smtClean="0"/>
              <a:t>(getting in early), conflict resolution, </a:t>
            </a:r>
            <a:r>
              <a:rPr lang="en-US" sz="2900" dirty="0"/>
              <a:t>pre-emptive reassurance, managing level and fluctuation of activity on the unit</a:t>
            </a:r>
          </a:p>
          <a:p>
            <a:pPr lvl="1">
              <a:lnSpc>
                <a:spcPct val="120000"/>
              </a:lnSpc>
            </a:pPr>
            <a:endParaRPr lang="en-US" sz="2900" dirty="0" smtClean="0"/>
          </a:p>
          <a:p>
            <a:pPr lvl="1">
              <a:lnSpc>
                <a:spcPct val="120000"/>
              </a:lnSpc>
              <a:spcBef>
                <a:spcPts val="0"/>
              </a:spcBef>
            </a:pPr>
            <a:r>
              <a:rPr lang="en-US" sz="2900" b="1" dirty="0"/>
              <a:t>Flashpoints </a:t>
            </a:r>
            <a:endParaRPr lang="en-US" sz="2900" dirty="0" smtClean="0"/>
          </a:p>
          <a:p>
            <a:pPr lvl="1">
              <a:lnSpc>
                <a:spcPct val="120000"/>
              </a:lnSpc>
            </a:pPr>
            <a:r>
              <a:rPr lang="en-US" sz="2900" dirty="0" smtClean="0"/>
              <a:t>Assembly, crowding, activity queuing, waiting, noise, </a:t>
            </a:r>
            <a:r>
              <a:rPr lang="en-US" sz="2900" dirty="0"/>
              <a:t>s</a:t>
            </a:r>
            <a:r>
              <a:rPr lang="en-US" sz="2900" dirty="0" smtClean="0"/>
              <a:t>taff/patient turnover or change, bullying, stealing and property </a:t>
            </a:r>
            <a:r>
              <a:rPr lang="en-US" sz="2900" dirty="0"/>
              <a:t>damage </a:t>
            </a:r>
            <a:endParaRPr lang="en-US" sz="2900" dirty="0" smtClean="0"/>
          </a:p>
          <a:p>
            <a:endParaRPr lang="en-US" dirty="0"/>
          </a:p>
        </p:txBody>
      </p:sp>
      <p:pic>
        <p:nvPicPr>
          <p:cNvPr id="819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34600"/>
          <a:stretch/>
        </p:blipFill>
        <p:spPr bwMode="auto">
          <a:xfrm>
            <a:off x="0" y="49438"/>
            <a:ext cx="2064253" cy="117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860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423" y="3178098"/>
            <a:ext cx="8536344" cy="2609385"/>
          </a:xfrm>
          <a:prstGeom prst="rect">
            <a:avLst/>
          </a:prstGeom>
          <a:solidFill>
            <a:srgbClr val="CF8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2" name="Title 1"/>
          <p:cNvSpPr>
            <a:spLocks noGrp="1"/>
          </p:cNvSpPr>
          <p:nvPr>
            <p:ph type="title"/>
          </p:nvPr>
        </p:nvSpPr>
        <p:spPr/>
        <p:txBody>
          <a:bodyPr>
            <a:normAutofit/>
          </a:bodyPr>
          <a:lstStyle/>
          <a:p>
            <a:pPr algn="ctr"/>
            <a:r>
              <a:rPr lang="en-US" sz="2800" b="1" dirty="0"/>
              <a:t>Patient </a:t>
            </a:r>
            <a:r>
              <a:rPr lang="en-US" sz="2800" b="1" dirty="0" smtClean="0"/>
              <a:t>characteristics </a:t>
            </a:r>
            <a:r>
              <a:rPr lang="en-US" sz="2800" b="1" dirty="0"/>
              <a:t>d</a:t>
            </a:r>
            <a:r>
              <a:rPr lang="en-US" sz="2800" b="1" dirty="0" smtClean="0"/>
              <a:t>omain</a:t>
            </a:r>
            <a:endParaRPr lang="en-US" sz="2800" b="1" dirty="0"/>
          </a:p>
        </p:txBody>
      </p:sp>
      <p:sp>
        <p:nvSpPr>
          <p:cNvPr id="3" name="Content Placeholder 2"/>
          <p:cNvSpPr>
            <a:spLocks noGrp="1"/>
          </p:cNvSpPr>
          <p:nvPr>
            <p:ph idx="1"/>
          </p:nvPr>
        </p:nvSpPr>
        <p:spPr>
          <a:xfrm>
            <a:off x="457199" y="1619250"/>
            <a:ext cx="8229601" cy="5049179"/>
          </a:xfrm>
        </p:spPr>
        <p:txBody>
          <a:bodyPr>
            <a:noAutofit/>
          </a:bodyPr>
          <a:lstStyle/>
          <a:p>
            <a:pPr lvl="1">
              <a:lnSpc>
                <a:spcPct val="120000"/>
              </a:lnSpc>
            </a:pPr>
            <a:r>
              <a:rPr lang="en-US" sz="1400" b="1" dirty="0" smtClean="0"/>
              <a:t>Symptoms and </a:t>
            </a:r>
            <a:r>
              <a:rPr lang="en-US" sz="1400" b="1" dirty="0"/>
              <a:t>demography </a:t>
            </a:r>
            <a:endParaRPr lang="en-US" sz="1400" dirty="0" smtClean="0"/>
          </a:p>
          <a:p>
            <a:pPr marL="355600" lvl="1" indent="-355600">
              <a:lnSpc>
                <a:spcPct val="120000"/>
              </a:lnSpc>
              <a:spcAft>
                <a:spcPts val="0"/>
              </a:spcAft>
              <a:buFont typeface="+mj-lt"/>
              <a:buAutoNum type="arabicPeriod"/>
            </a:pPr>
            <a:r>
              <a:rPr lang="en-US" sz="1400" dirty="0" smtClean="0"/>
              <a:t>Symptoms: paranoia-defensive aggression/absconding</a:t>
            </a:r>
            <a:r>
              <a:rPr lang="en-US" sz="1400" dirty="0"/>
              <a:t>, specific </a:t>
            </a:r>
            <a:r>
              <a:rPr lang="en-US" sz="1400" dirty="0" smtClean="0"/>
              <a:t>delusions, depression-suicide attempts/irritability</a:t>
            </a:r>
            <a:r>
              <a:rPr lang="en-US" sz="1400" dirty="0"/>
              <a:t>, </a:t>
            </a:r>
            <a:r>
              <a:rPr lang="en-US" sz="1400" dirty="0" smtClean="0"/>
              <a:t>use of substances</a:t>
            </a:r>
            <a:r>
              <a:rPr lang="en-US" sz="1400" dirty="0"/>
              <a:t>,</a:t>
            </a:r>
            <a:r>
              <a:rPr lang="en-US" sz="1400" dirty="0" smtClean="0"/>
              <a:t> </a:t>
            </a:r>
            <a:r>
              <a:rPr lang="en-US" sz="1400" dirty="0"/>
              <a:t>irritability or </a:t>
            </a:r>
            <a:r>
              <a:rPr lang="en-US" sz="1400" dirty="0" smtClean="0"/>
              <a:t>disinhibition</a:t>
            </a:r>
          </a:p>
          <a:p>
            <a:pPr marL="355600" lvl="1" indent="-355600">
              <a:lnSpc>
                <a:spcPct val="120000"/>
              </a:lnSpc>
              <a:spcAft>
                <a:spcPts val="0"/>
              </a:spcAft>
              <a:buFont typeface="+mj-lt"/>
              <a:buAutoNum type="arabicPeriod"/>
            </a:pPr>
            <a:r>
              <a:rPr lang="en-US" sz="1400" dirty="0" smtClean="0"/>
              <a:t>Personality traits: </a:t>
            </a:r>
            <a:r>
              <a:rPr lang="en-US" sz="1400" dirty="0"/>
              <a:t>f</a:t>
            </a:r>
            <a:r>
              <a:rPr lang="en-US" sz="1400" dirty="0" smtClean="0"/>
              <a:t>eatures </a:t>
            </a:r>
            <a:r>
              <a:rPr lang="en-US" sz="1400" dirty="0"/>
              <a:t>of </a:t>
            </a:r>
            <a:r>
              <a:rPr lang="en-US" sz="1400" dirty="0" smtClean="0"/>
              <a:t>ASPD, instrumental aggression</a:t>
            </a:r>
          </a:p>
          <a:p>
            <a:pPr marL="355600" lvl="1" indent="-355600">
              <a:lnSpc>
                <a:spcPct val="120000"/>
              </a:lnSpc>
              <a:spcAft>
                <a:spcPts val="0"/>
              </a:spcAft>
              <a:buFont typeface="+mj-lt"/>
              <a:buAutoNum type="arabicPeriod"/>
            </a:pPr>
            <a:r>
              <a:rPr lang="en-US" sz="1400" dirty="0" smtClean="0"/>
              <a:t>Demographic: </a:t>
            </a:r>
            <a:r>
              <a:rPr lang="en-US" sz="1400" dirty="0"/>
              <a:t>p</a:t>
            </a:r>
            <a:r>
              <a:rPr lang="en-US" sz="1400" dirty="0" smtClean="0"/>
              <a:t>articularly </a:t>
            </a:r>
            <a:r>
              <a:rPr lang="en-US" sz="1400" dirty="0"/>
              <a:t>being younger and </a:t>
            </a:r>
            <a:r>
              <a:rPr lang="en-US" sz="1400" dirty="0" smtClean="0"/>
              <a:t>male</a:t>
            </a:r>
          </a:p>
          <a:p>
            <a:pPr lvl="1">
              <a:lnSpc>
                <a:spcPct val="120000"/>
              </a:lnSpc>
              <a:spcAft>
                <a:spcPts val="0"/>
              </a:spcAft>
            </a:pPr>
            <a:endParaRPr lang="en-US" sz="1400" dirty="0" smtClean="0"/>
          </a:p>
          <a:p>
            <a:pPr lvl="1">
              <a:lnSpc>
                <a:spcPct val="120000"/>
              </a:lnSpc>
            </a:pPr>
            <a:r>
              <a:rPr lang="en-US" sz="1400" dirty="0" smtClean="0"/>
              <a:t> </a:t>
            </a:r>
            <a:r>
              <a:rPr lang="en-US" sz="1400" b="1" dirty="0" smtClean="0"/>
              <a:t>Staff </a:t>
            </a:r>
            <a:r>
              <a:rPr lang="en-US" sz="1400" b="1" dirty="0"/>
              <a:t>modifiers </a:t>
            </a:r>
            <a:endParaRPr lang="en-US" sz="1400" dirty="0" smtClean="0"/>
          </a:p>
          <a:p>
            <a:pPr lvl="1">
              <a:lnSpc>
                <a:spcPct val="120000"/>
              </a:lnSpc>
              <a:spcAft>
                <a:spcPts val="0"/>
              </a:spcAft>
            </a:pPr>
            <a:r>
              <a:rPr lang="en-US" sz="1400" dirty="0" smtClean="0"/>
              <a:t>Pharmacotherapy, psychotherapy and functional analysis; nursing support and intervention; enhance choices, freedom and control over circumstances; develop mutually respectful partnership; therapeutic community; authoritarianism-counterproductive; CBT; social skills training; TIC responses; choices </a:t>
            </a:r>
            <a:r>
              <a:rPr lang="en-US" sz="1400" dirty="0"/>
              <a:t>over how to </a:t>
            </a:r>
            <a:r>
              <a:rPr lang="en-US" sz="1400" dirty="0" smtClean="0"/>
              <a:t>respond.</a:t>
            </a:r>
          </a:p>
          <a:p>
            <a:pPr lvl="1">
              <a:lnSpc>
                <a:spcPct val="120000"/>
              </a:lnSpc>
              <a:spcAft>
                <a:spcPts val="0"/>
              </a:spcAft>
            </a:pPr>
            <a:r>
              <a:rPr lang="en-US" sz="1400" dirty="0" smtClean="0"/>
              <a:t>Only a few people account for the majority of aggressive incidents, </a:t>
            </a:r>
            <a:r>
              <a:rPr lang="en-US" sz="1400" dirty="0"/>
              <a:t>therefore:</a:t>
            </a:r>
          </a:p>
          <a:p>
            <a:pPr marL="514350" lvl="1" indent="-514350">
              <a:lnSpc>
                <a:spcPct val="120000"/>
              </a:lnSpc>
              <a:spcAft>
                <a:spcPts val="0"/>
              </a:spcAft>
              <a:buAutoNum type="arabicPeriod"/>
            </a:pPr>
            <a:r>
              <a:rPr lang="en-US" sz="1400" dirty="0" smtClean="0"/>
              <a:t>change </a:t>
            </a:r>
            <a:r>
              <a:rPr lang="en-US" sz="1400" dirty="0"/>
              <a:t>responses </a:t>
            </a:r>
            <a:r>
              <a:rPr lang="en-US" sz="1400" dirty="0" smtClean="0"/>
              <a:t>after the first event </a:t>
            </a:r>
            <a:r>
              <a:rPr lang="en-US" sz="1400" dirty="0"/>
              <a:t>to avoid subsequent </a:t>
            </a:r>
            <a:r>
              <a:rPr lang="en-US" sz="1400" dirty="0" smtClean="0"/>
              <a:t>events</a:t>
            </a:r>
            <a:endParaRPr lang="en-US" sz="1400" dirty="0"/>
          </a:p>
          <a:p>
            <a:pPr marL="514350" lvl="1" indent="-514350">
              <a:lnSpc>
                <a:spcPct val="120000"/>
              </a:lnSpc>
              <a:spcAft>
                <a:spcPts val="0"/>
              </a:spcAft>
              <a:buAutoNum type="arabicPeriod"/>
            </a:pPr>
            <a:r>
              <a:rPr lang="en-US" sz="1400" dirty="0" smtClean="0"/>
              <a:t>target </a:t>
            </a:r>
            <a:r>
              <a:rPr lang="en-US" sz="1400" dirty="0"/>
              <a:t>therapeutic </a:t>
            </a:r>
            <a:r>
              <a:rPr lang="en-US" sz="1400" dirty="0" smtClean="0"/>
              <a:t>interventions</a:t>
            </a:r>
          </a:p>
          <a:p>
            <a:pPr marL="514350" lvl="1" indent="-514350">
              <a:lnSpc>
                <a:spcPct val="120000"/>
              </a:lnSpc>
              <a:spcAft>
                <a:spcPts val="0"/>
              </a:spcAft>
              <a:buAutoNum type="arabicPeriod"/>
            </a:pPr>
            <a:endParaRPr lang="en-US" sz="1400" dirty="0"/>
          </a:p>
          <a:p>
            <a:pPr lvl="1">
              <a:lnSpc>
                <a:spcPct val="120000"/>
              </a:lnSpc>
              <a:spcAft>
                <a:spcPts val="0"/>
              </a:spcAft>
            </a:pPr>
            <a:endParaRPr lang="en-US" sz="1400" dirty="0" smtClean="0"/>
          </a:p>
          <a:p>
            <a:pPr lvl="1">
              <a:lnSpc>
                <a:spcPct val="120000"/>
              </a:lnSpc>
              <a:spcBef>
                <a:spcPts val="1000"/>
              </a:spcBef>
            </a:pPr>
            <a:r>
              <a:rPr lang="en-US" sz="1400" b="1" dirty="0" smtClean="0"/>
              <a:t>Flashpoints </a:t>
            </a:r>
            <a:endParaRPr lang="en-US" sz="1400" dirty="0" smtClean="0"/>
          </a:p>
          <a:p>
            <a:pPr lvl="1">
              <a:lnSpc>
                <a:spcPct val="120000"/>
              </a:lnSpc>
            </a:pPr>
            <a:r>
              <a:rPr lang="en-US" sz="1400" dirty="0" smtClean="0"/>
              <a:t>Exacerbations, independence, identity, acuity, severity</a:t>
            </a:r>
          </a:p>
          <a:p>
            <a:pPr marL="0" indent="0">
              <a:buNone/>
            </a:pPr>
            <a:endParaRPr lang="en-US" sz="1400" dirty="0"/>
          </a:p>
        </p:txBody>
      </p:sp>
      <p:pic>
        <p:nvPicPr>
          <p:cNvPr id="921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38574" y="-180750"/>
            <a:ext cx="1991545"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2684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141" y="2955233"/>
            <a:ext cx="8404497" cy="2375049"/>
          </a:xfrm>
          <a:prstGeom prst="rect">
            <a:avLst/>
          </a:prstGeom>
          <a:solidFill>
            <a:srgbClr val="FFA3A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2" name="Title 1"/>
          <p:cNvSpPr>
            <a:spLocks noGrp="1"/>
          </p:cNvSpPr>
          <p:nvPr>
            <p:ph type="title"/>
          </p:nvPr>
        </p:nvSpPr>
        <p:spPr/>
        <p:txBody>
          <a:bodyPr>
            <a:normAutofit/>
          </a:bodyPr>
          <a:lstStyle/>
          <a:p>
            <a:pPr algn="ctr"/>
            <a:r>
              <a:rPr lang="en-US" sz="2800" b="1" dirty="0"/>
              <a:t>Regulatory </a:t>
            </a:r>
            <a:r>
              <a:rPr lang="en-US" sz="2800" b="1" dirty="0" smtClean="0"/>
              <a:t>framework </a:t>
            </a:r>
            <a:r>
              <a:rPr lang="en-US" sz="2800" b="1" dirty="0"/>
              <a:t>d</a:t>
            </a:r>
            <a:r>
              <a:rPr lang="en-US" sz="2800" b="1" dirty="0" smtClean="0"/>
              <a:t>omain</a:t>
            </a:r>
            <a:endParaRPr lang="en-US" sz="2800" b="1" dirty="0"/>
          </a:p>
        </p:txBody>
      </p:sp>
      <p:sp>
        <p:nvSpPr>
          <p:cNvPr id="3" name="Content Placeholder 2"/>
          <p:cNvSpPr>
            <a:spLocks noGrp="1"/>
          </p:cNvSpPr>
          <p:nvPr>
            <p:ph idx="1"/>
          </p:nvPr>
        </p:nvSpPr>
        <p:spPr>
          <a:xfrm>
            <a:off x="539750" y="1619249"/>
            <a:ext cx="8243888" cy="5104935"/>
          </a:xfrm>
        </p:spPr>
        <p:txBody>
          <a:bodyPr>
            <a:normAutofit fontScale="70000" lnSpcReduction="20000"/>
          </a:bodyPr>
          <a:lstStyle/>
          <a:p>
            <a:pPr lvl="1"/>
            <a:r>
              <a:rPr lang="en-US" sz="2600" b="1" dirty="0"/>
              <a:t>External structure </a:t>
            </a:r>
            <a:endParaRPr lang="en-US" sz="2600" dirty="0" smtClean="0"/>
          </a:p>
          <a:p>
            <a:pPr lvl="1">
              <a:spcBef>
                <a:spcPts val="800"/>
              </a:spcBef>
            </a:pPr>
            <a:r>
              <a:rPr lang="en-US" sz="2600" dirty="0"/>
              <a:t>Legal framework, national policy, complaints, appeals, </a:t>
            </a:r>
            <a:r>
              <a:rPr lang="en-US" sz="2600" dirty="0" smtClean="0"/>
              <a:t>prosecutions</a:t>
            </a:r>
            <a:r>
              <a:rPr lang="en-US" sz="2600" dirty="0"/>
              <a:t> </a:t>
            </a:r>
            <a:r>
              <a:rPr lang="en-US" sz="2600" dirty="0" smtClean="0"/>
              <a:t>and </a:t>
            </a:r>
            <a:r>
              <a:rPr lang="en-US" sz="2600" dirty="0"/>
              <a:t>hospital policy </a:t>
            </a:r>
            <a:endParaRPr lang="en-US" sz="2600" dirty="0" smtClean="0"/>
          </a:p>
          <a:p>
            <a:pPr lvl="1"/>
            <a:endParaRPr lang="en-US" sz="2600" b="1" dirty="0" smtClean="0">
              <a:solidFill>
                <a:schemeClr val="accent5">
                  <a:lumMod val="75000"/>
                </a:schemeClr>
              </a:solidFill>
            </a:endParaRPr>
          </a:p>
          <a:p>
            <a:pPr lvl="1"/>
            <a:r>
              <a:rPr lang="en-US" sz="2600" b="1" dirty="0" smtClean="0"/>
              <a:t>Staff </a:t>
            </a:r>
            <a:r>
              <a:rPr lang="en-US" sz="2600" b="1" dirty="0"/>
              <a:t>modifiers </a:t>
            </a:r>
            <a:endParaRPr lang="en-US" sz="2600" dirty="0" smtClean="0"/>
          </a:p>
          <a:p>
            <a:pPr lvl="1">
              <a:spcBef>
                <a:spcPts val="800"/>
              </a:spcBef>
            </a:pPr>
            <a:r>
              <a:rPr lang="en-US" sz="2600" i="1" dirty="0"/>
              <a:t>With the exception of hospital policy, </a:t>
            </a:r>
            <a:r>
              <a:rPr lang="en-US" sz="2600" i="1" dirty="0" smtClean="0"/>
              <a:t>these modifiers are </a:t>
            </a:r>
            <a:r>
              <a:rPr lang="en-US" sz="2600" i="1" dirty="0"/>
              <a:t>not under staff </a:t>
            </a:r>
            <a:r>
              <a:rPr lang="en-US" sz="2600" i="1" dirty="0" smtClean="0"/>
              <a:t>control (RRI); however, the way they are carried out can be</a:t>
            </a:r>
            <a:r>
              <a:rPr lang="en-US" sz="2600" dirty="0" smtClean="0"/>
              <a:t>. </a:t>
            </a:r>
          </a:p>
          <a:p>
            <a:pPr lvl="1">
              <a:spcBef>
                <a:spcPts val="800"/>
              </a:spcBef>
            </a:pPr>
            <a:r>
              <a:rPr lang="en-US" sz="2600" dirty="0" smtClean="0"/>
              <a:t>Procedural justice</a:t>
            </a:r>
            <a:r>
              <a:rPr lang="en-US" sz="2600" dirty="0"/>
              <a:t>,</a:t>
            </a:r>
            <a:r>
              <a:rPr lang="en-US" sz="2600" dirty="0" smtClean="0"/>
              <a:t> </a:t>
            </a:r>
            <a:r>
              <a:rPr lang="en-US" sz="2600" dirty="0"/>
              <a:t>r</a:t>
            </a:r>
            <a:r>
              <a:rPr lang="en-US" sz="2600" dirty="0" smtClean="0"/>
              <a:t>espect </a:t>
            </a:r>
            <a:r>
              <a:rPr lang="en-US" sz="2600" dirty="0"/>
              <a:t>for </a:t>
            </a:r>
            <a:r>
              <a:rPr lang="en-US" sz="2600" dirty="0" smtClean="0"/>
              <a:t>rights, hope, information giving, support </a:t>
            </a:r>
            <a:r>
              <a:rPr lang="en-US" sz="2600" dirty="0"/>
              <a:t>to </a:t>
            </a:r>
            <a:r>
              <a:rPr lang="en-US" sz="2600" dirty="0" smtClean="0"/>
              <a:t>appeal, legitimacy, compensatory autonomy, consistent policy, flexibility, effective </a:t>
            </a:r>
            <a:r>
              <a:rPr lang="en-US" sz="2600" dirty="0"/>
              <a:t>complaints </a:t>
            </a:r>
            <a:r>
              <a:rPr lang="en-US" sz="2600" dirty="0" smtClean="0"/>
              <a:t>process, policy </a:t>
            </a:r>
            <a:r>
              <a:rPr lang="en-US" sz="2600" dirty="0"/>
              <a:t>targeted at </a:t>
            </a:r>
            <a:r>
              <a:rPr lang="en-US" sz="2600" dirty="0" smtClean="0"/>
              <a:t>RRI, choices (such as more activities</a:t>
            </a:r>
            <a:r>
              <a:rPr lang="en-US" sz="2600" dirty="0"/>
              <a:t>, meals, </a:t>
            </a:r>
            <a:r>
              <a:rPr lang="en-US" sz="2600" dirty="0" smtClean="0"/>
              <a:t>snacks</a:t>
            </a:r>
            <a:r>
              <a:rPr lang="en-US" sz="2600" dirty="0"/>
              <a:t>)</a:t>
            </a:r>
            <a:r>
              <a:rPr lang="en-US" sz="2600" dirty="0" smtClean="0"/>
              <a:t>, </a:t>
            </a:r>
            <a:r>
              <a:rPr lang="en-US" sz="2600" dirty="0"/>
              <a:t>i</a:t>
            </a:r>
            <a:r>
              <a:rPr lang="en-US" sz="2600" dirty="0" smtClean="0"/>
              <a:t>ntervene </a:t>
            </a:r>
            <a:r>
              <a:rPr lang="en-US" sz="2600" dirty="0"/>
              <a:t>to address hopelessness and </a:t>
            </a:r>
            <a:r>
              <a:rPr lang="en-US" sz="2600" dirty="0" smtClean="0"/>
              <a:t>self-</a:t>
            </a:r>
            <a:r>
              <a:rPr lang="en-US" sz="2600" dirty="0" err="1" smtClean="0"/>
              <a:t>stigmatisation</a:t>
            </a:r>
            <a:r>
              <a:rPr lang="en-US" sz="2600" dirty="0" smtClean="0"/>
              <a:t>.</a:t>
            </a:r>
            <a:endParaRPr lang="en-US" sz="2600" dirty="0"/>
          </a:p>
          <a:p>
            <a:pPr lvl="1"/>
            <a:endParaRPr lang="en-US" sz="2600" dirty="0" smtClean="0"/>
          </a:p>
          <a:p>
            <a:pPr lvl="1"/>
            <a:r>
              <a:rPr lang="en-US" sz="2600" b="1" dirty="0" smtClean="0"/>
              <a:t>Flashpoints </a:t>
            </a:r>
            <a:endParaRPr lang="en-US" sz="2600" dirty="0" smtClean="0"/>
          </a:p>
          <a:p>
            <a:pPr lvl="1">
              <a:spcBef>
                <a:spcPts val="800"/>
              </a:spcBef>
            </a:pPr>
            <a:r>
              <a:rPr lang="en-US" sz="2600" dirty="0"/>
              <a:t>Compulsory </a:t>
            </a:r>
            <a:r>
              <a:rPr lang="en-US" sz="2600" dirty="0" smtClean="0"/>
              <a:t>detention, admission, appeal refusal, </a:t>
            </a:r>
            <a:r>
              <a:rPr lang="en-US" sz="2600" dirty="0"/>
              <a:t>c</a:t>
            </a:r>
            <a:r>
              <a:rPr lang="en-US" sz="2600" dirty="0" smtClean="0"/>
              <a:t>omplaint denied, </a:t>
            </a:r>
            <a:r>
              <a:rPr lang="en-US" sz="2600" dirty="0"/>
              <a:t>e</a:t>
            </a:r>
            <a:r>
              <a:rPr lang="en-US" sz="2600" dirty="0" smtClean="0"/>
              <a:t>nforced treatment and exit refusal</a:t>
            </a:r>
            <a:r>
              <a:rPr lang="en-US" dirty="0" smtClean="0"/>
              <a:t> </a:t>
            </a:r>
          </a:p>
          <a:p>
            <a:endParaRPr lang="en-US" dirty="0" smtClean="0"/>
          </a:p>
          <a:p>
            <a:endParaRPr lang="en-US" dirty="0" smtClean="0"/>
          </a:p>
          <a:p>
            <a:endParaRPr lang="en-US" dirty="0"/>
          </a:p>
        </p:txBody>
      </p:sp>
      <p:pic>
        <p:nvPicPr>
          <p:cNvPr id="1024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4689" y="-180751"/>
            <a:ext cx="190898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058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2864"/>
            <a:ext cx="7708900" cy="684784"/>
          </a:xfrm>
        </p:spPr>
        <p:txBody>
          <a:bodyPr>
            <a:normAutofit/>
          </a:bodyPr>
          <a:lstStyle/>
          <a:p>
            <a:pPr algn="ctr"/>
            <a:r>
              <a:rPr lang="en-US" b="1" dirty="0"/>
              <a:t>What this model adds to practice</a:t>
            </a:r>
          </a:p>
        </p:txBody>
      </p:sp>
      <p:sp>
        <p:nvSpPr>
          <p:cNvPr id="3" name="Content Placeholder 2"/>
          <p:cNvSpPr>
            <a:spLocks noGrp="1"/>
          </p:cNvSpPr>
          <p:nvPr>
            <p:ph idx="1"/>
          </p:nvPr>
        </p:nvSpPr>
        <p:spPr>
          <a:xfrm>
            <a:off x="457199" y="1726239"/>
            <a:ext cx="8229600" cy="2822722"/>
          </a:xfrm>
        </p:spPr>
        <p:txBody>
          <a:bodyPr>
            <a:normAutofit/>
          </a:bodyPr>
          <a:lstStyle/>
          <a:p>
            <a:pPr marL="342900" lvl="1" indent="-342900">
              <a:lnSpc>
                <a:spcPct val="80000"/>
              </a:lnSpc>
              <a:spcBef>
                <a:spcPts val="1000"/>
              </a:spcBef>
              <a:spcAft>
                <a:spcPts val="1000"/>
              </a:spcAft>
              <a:buFont typeface="Arial" panose="020B0604020202020204" pitchFamily="34" charset="0"/>
              <a:buChar char="•"/>
            </a:pPr>
            <a:r>
              <a:rPr lang="en-US" dirty="0"/>
              <a:t>Includes patient-patient interaction</a:t>
            </a:r>
          </a:p>
          <a:p>
            <a:pPr marL="342900" lvl="1" indent="-342900">
              <a:lnSpc>
                <a:spcPct val="80000"/>
              </a:lnSpc>
              <a:spcBef>
                <a:spcPts val="1000"/>
              </a:spcBef>
              <a:spcAft>
                <a:spcPts val="1000"/>
              </a:spcAft>
              <a:buFont typeface="Arial" panose="020B0604020202020204" pitchFamily="34" charset="0"/>
              <a:buChar char="•"/>
            </a:pPr>
            <a:r>
              <a:rPr lang="en-US" dirty="0"/>
              <a:t>Identifies </a:t>
            </a:r>
            <a:r>
              <a:rPr lang="en-US" dirty="0" smtClean="0"/>
              <a:t>that staff response </a:t>
            </a:r>
            <a:r>
              <a:rPr lang="en-US" dirty="0"/>
              <a:t>to patient </a:t>
            </a:r>
            <a:r>
              <a:rPr lang="en-US" dirty="0" smtClean="0"/>
              <a:t>characteristics can have </a:t>
            </a:r>
            <a:r>
              <a:rPr lang="en-US" dirty="0"/>
              <a:t>an impact</a:t>
            </a:r>
          </a:p>
          <a:p>
            <a:pPr marL="342900" lvl="1" indent="-342900">
              <a:lnSpc>
                <a:spcPct val="80000"/>
              </a:lnSpc>
              <a:spcBef>
                <a:spcPts val="1000"/>
              </a:spcBef>
              <a:spcAft>
                <a:spcPts val="1000"/>
              </a:spcAft>
              <a:buFont typeface="Arial" panose="020B0604020202020204" pitchFamily="34" charset="0"/>
              <a:buChar char="•"/>
            </a:pPr>
            <a:r>
              <a:rPr lang="en-US" dirty="0"/>
              <a:t>Acknowledges </a:t>
            </a:r>
            <a:r>
              <a:rPr lang="en-US" dirty="0" smtClean="0"/>
              <a:t>the regulatory framework </a:t>
            </a:r>
            <a:r>
              <a:rPr lang="en-US" dirty="0"/>
              <a:t>and that </a:t>
            </a:r>
            <a:r>
              <a:rPr lang="en-US" dirty="0" smtClean="0"/>
              <a:t>action </a:t>
            </a:r>
            <a:r>
              <a:rPr lang="en-US" dirty="0"/>
              <a:t>can be taken at higher policy levels</a:t>
            </a:r>
          </a:p>
          <a:p>
            <a:pPr marL="342900" lvl="1" indent="-342900">
              <a:lnSpc>
                <a:spcPct val="80000"/>
              </a:lnSpc>
              <a:spcBef>
                <a:spcPts val="1000"/>
              </a:spcBef>
              <a:spcAft>
                <a:spcPts val="1000"/>
              </a:spcAft>
              <a:buFont typeface="Arial" panose="020B0604020202020204" pitchFamily="34" charset="0"/>
              <a:buChar char="•"/>
            </a:pPr>
            <a:r>
              <a:rPr lang="en-US" dirty="0"/>
              <a:t>Incorporates influences from outside hospital</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3265" y="4291719"/>
            <a:ext cx="2736593" cy="249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63089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Safewards interventions</a:t>
            </a:r>
          </a:p>
        </p:txBody>
      </p:sp>
      <p:sp>
        <p:nvSpPr>
          <p:cNvPr id="3" name="Content Placeholder 2"/>
          <p:cNvSpPr>
            <a:spLocks noGrp="1"/>
          </p:cNvSpPr>
          <p:nvPr>
            <p:ph idx="1"/>
          </p:nvPr>
        </p:nvSpPr>
        <p:spPr>
          <a:xfrm>
            <a:off x="427016" y="2833571"/>
            <a:ext cx="8243888" cy="2428643"/>
          </a:xfrm>
        </p:spPr>
        <p:txBody>
          <a:bodyPr/>
          <a:lstStyle/>
          <a:p>
            <a:pPr lvl="1" algn="ctr"/>
            <a:r>
              <a:rPr lang="en-AU" sz="3200" i="1" dirty="0" smtClean="0"/>
              <a:t>The Safewards interventions are </a:t>
            </a:r>
            <a:r>
              <a:rPr lang="en-AU" sz="3200" i="1" dirty="0"/>
              <a:t>a set of </a:t>
            </a:r>
            <a:r>
              <a:rPr lang="en-AU" sz="3200" i="1" dirty="0" smtClean="0">
                <a:solidFill>
                  <a:srgbClr val="20917A"/>
                </a:solidFill>
              </a:rPr>
              <a:t>prevention </a:t>
            </a:r>
            <a:r>
              <a:rPr lang="en-AU" sz="3200" i="1" dirty="0"/>
              <a:t>and intervention </a:t>
            </a:r>
            <a:r>
              <a:rPr lang="en-AU" sz="3200" i="1" dirty="0" smtClean="0">
                <a:solidFill>
                  <a:srgbClr val="20917A"/>
                </a:solidFill>
              </a:rPr>
              <a:t>strategies</a:t>
            </a:r>
            <a:r>
              <a:rPr lang="en-AU" sz="3200" i="1" dirty="0" smtClean="0"/>
              <a:t> </a:t>
            </a:r>
            <a:r>
              <a:rPr lang="en-AU" sz="3200" i="1" dirty="0"/>
              <a:t>developed to correspond to diverse </a:t>
            </a:r>
            <a:r>
              <a:rPr lang="en-AU" sz="3200" i="1" dirty="0">
                <a:solidFill>
                  <a:srgbClr val="20917A"/>
                </a:solidFill>
              </a:rPr>
              <a:t>flashpoints</a:t>
            </a:r>
            <a:r>
              <a:rPr lang="en-AU" sz="3200" i="1" dirty="0"/>
              <a:t> identified in the </a:t>
            </a:r>
            <a:r>
              <a:rPr lang="en-AU" sz="3200" i="1" dirty="0" smtClean="0"/>
              <a:t>model</a:t>
            </a:r>
            <a:endParaRPr lang="en-AU" sz="3200" i="1" dirty="0"/>
          </a:p>
          <a:p>
            <a:pPr marL="0" indent="0">
              <a:buNone/>
            </a:pPr>
            <a:endParaRPr lang="en-US" sz="2400" dirty="0"/>
          </a:p>
        </p:txBody>
      </p:sp>
    </p:spTree>
    <p:extLst>
      <p:ext uri="{BB962C8B-B14F-4D97-AF65-F5344CB8AC3E}">
        <p14:creationId xmlns:p14="http://schemas.microsoft.com/office/powerpoint/2010/main" val="40270400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lvl="0"/>
            <a:r>
              <a:rPr lang="en-AU" sz="4000" b="1" dirty="0" smtClean="0"/>
              <a:t/>
            </a:r>
            <a:br>
              <a:rPr lang="en-AU" sz="4000" b="1" dirty="0" smtClean="0"/>
            </a:br>
            <a:endParaRPr lang="en-US" sz="4000" b="1" dirty="0"/>
          </a:p>
        </p:txBody>
      </p:sp>
      <p:sp>
        <p:nvSpPr>
          <p:cNvPr id="5" name="Content Placeholder 4"/>
          <p:cNvSpPr>
            <a:spLocks noGrp="1"/>
          </p:cNvSpPr>
          <p:nvPr>
            <p:ph type="subTitle" idx="1"/>
          </p:nvPr>
        </p:nvSpPr>
        <p:spPr>
          <a:xfrm>
            <a:off x="361580" y="827957"/>
            <a:ext cx="7171440" cy="1142265"/>
          </a:xfrm>
        </p:spPr>
        <p:txBody>
          <a:bodyPr/>
          <a:lstStyle/>
          <a:p>
            <a:pPr marL="0" indent="0" algn="ctr">
              <a:buNone/>
            </a:pPr>
            <a:r>
              <a:rPr lang="en-AU" sz="4800" b="1" dirty="0" smtClean="0">
                <a:solidFill>
                  <a:schemeClr val="bg1"/>
                </a:solidFill>
              </a:rPr>
              <a:t>Know each </a:t>
            </a:r>
            <a:r>
              <a:rPr lang="en-AU" sz="4800" b="1" dirty="0">
                <a:solidFill>
                  <a:schemeClr val="bg1"/>
                </a:solidFill>
              </a:rPr>
              <a:t>o</a:t>
            </a:r>
            <a:r>
              <a:rPr lang="en-AU" sz="4800" b="1" dirty="0" smtClean="0">
                <a:solidFill>
                  <a:schemeClr val="bg1"/>
                </a:solidFill>
              </a:rPr>
              <a:t>ther</a:t>
            </a:r>
            <a:endParaRPr lang="en-AU" sz="4800" b="1" dirty="0">
              <a:solidFill>
                <a:schemeClr val="bg1"/>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722265">
            <a:off x="2353720" y="2325490"/>
            <a:ext cx="3463385" cy="492434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22148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44367"/>
            <a:ext cx="7199313" cy="721725"/>
          </a:xfrm>
        </p:spPr>
        <p:txBody>
          <a:bodyPr>
            <a:normAutofit fontScale="90000"/>
          </a:bodyPr>
          <a:lstStyle/>
          <a:p>
            <a:pPr algn="ctr"/>
            <a:r>
              <a:rPr lang="en-US" sz="3100" b="1" dirty="0" smtClean="0"/>
              <a:t>Background</a:t>
            </a:r>
            <a:r>
              <a:rPr lang="en-US" dirty="0" smtClean="0"/>
              <a:t/>
            </a:r>
            <a:br>
              <a:rPr lang="en-US" dirty="0" smtClean="0"/>
            </a:br>
            <a:endParaRPr lang="en-US" dirty="0"/>
          </a:p>
        </p:txBody>
      </p:sp>
      <p:sp>
        <p:nvSpPr>
          <p:cNvPr id="3" name="Content Placeholder 2"/>
          <p:cNvSpPr>
            <a:spLocks noGrp="1"/>
          </p:cNvSpPr>
          <p:nvPr>
            <p:ph idx="1"/>
          </p:nvPr>
        </p:nvSpPr>
        <p:spPr>
          <a:xfrm>
            <a:off x="439389" y="1643876"/>
            <a:ext cx="8371043" cy="4854797"/>
          </a:xfrm>
        </p:spPr>
        <p:txBody>
          <a:bodyPr/>
          <a:lstStyle/>
          <a:p>
            <a:pPr lvl="1">
              <a:spcAft>
                <a:spcPts val="0"/>
              </a:spcAft>
            </a:pPr>
            <a:endParaRPr lang="en-US" dirty="0">
              <a:latin typeface="Arial Black"/>
              <a:cs typeface="Arial Black"/>
            </a:endParaRPr>
          </a:p>
          <a:p>
            <a:pPr marL="594900" lvl="2" indent="-342900">
              <a:spcBef>
                <a:spcPts val="400"/>
              </a:spcBef>
              <a:spcAft>
                <a:spcPts val="0"/>
              </a:spcAft>
              <a:buFont typeface="Arial"/>
              <a:buChar char="•"/>
            </a:pPr>
            <a:r>
              <a:rPr lang="en-US" sz="2400" dirty="0" smtClean="0"/>
              <a:t>Good therapeutic relationships between staff and patients are the foundation of effective care.</a:t>
            </a:r>
          </a:p>
          <a:p>
            <a:pPr marL="594900" lvl="2" indent="-342900">
              <a:spcBef>
                <a:spcPts val="400"/>
              </a:spcBef>
              <a:spcAft>
                <a:spcPts val="0"/>
              </a:spcAft>
              <a:buFont typeface="Arial"/>
              <a:buChar char="•"/>
            </a:pPr>
            <a:r>
              <a:rPr lang="en-US" sz="2400" dirty="0" smtClean="0"/>
              <a:t>Gives patients and staff information about each other so they can find common areas of interest</a:t>
            </a:r>
            <a:endParaRPr lang="en-US" sz="2400" dirty="0"/>
          </a:p>
          <a:p>
            <a:pPr marL="594900" lvl="2" indent="-342900">
              <a:spcBef>
                <a:spcPts val="400"/>
              </a:spcBef>
              <a:spcAft>
                <a:spcPts val="0"/>
              </a:spcAft>
              <a:buFont typeface="Arial"/>
              <a:buChar char="•"/>
            </a:pPr>
            <a:r>
              <a:rPr lang="en-US" sz="2400" dirty="0" smtClean="0"/>
              <a:t>Provides topics for conversation </a:t>
            </a:r>
          </a:p>
          <a:p>
            <a:pPr marL="594900" lvl="2" indent="-342900">
              <a:spcBef>
                <a:spcPts val="400"/>
              </a:spcBef>
              <a:spcAft>
                <a:spcPts val="0"/>
              </a:spcAft>
              <a:buFont typeface="Arial"/>
              <a:buChar char="•"/>
            </a:pPr>
            <a:r>
              <a:rPr lang="en-US" sz="2400" dirty="0" smtClean="0"/>
              <a:t>Shares information within </a:t>
            </a:r>
            <a:r>
              <a:rPr lang="en-US" sz="2400" dirty="0"/>
              <a:t>the team </a:t>
            </a:r>
            <a:r>
              <a:rPr lang="en-US" sz="2400" dirty="0" smtClean="0"/>
              <a:t>to help </a:t>
            </a:r>
            <a:r>
              <a:rPr lang="en-US" sz="2400" dirty="0"/>
              <a:t>engage the patient</a:t>
            </a:r>
          </a:p>
          <a:p>
            <a:pPr>
              <a:spcAft>
                <a:spcPts val="1000"/>
              </a:spcAft>
            </a:pPr>
            <a:endParaRPr lang="en-US" sz="1800" dirty="0"/>
          </a:p>
        </p:txBody>
      </p:sp>
    </p:spTree>
    <p:extLst>
      <p:ext uri="{BB962C8B-B14F-4D97-AF65-F5344CB8AC3E}">
        <p14:creationId xmlns:p14="http://schemas.microsoft.com/office/powerpoint/2010/main" val="390430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a:t>Key </a:t>
            </a:r>
            <a:r>
              <a:rPr lang="en-US" sz="2800" b="1" dirty="0" smtClean="0"/>
              <a:t>aims </a:t>
            </a:r>
            <a:r>
              <a:rPr lang="en-US" sz="2800" b="1" dirty="0"/>
              <a:t>of the </a:t>
            </a:r>
            <a:r>
              <a:rPr lang="en-US" sz="2800" b="1" dirty="0" err="1"/>
              <a:t>Safewards</a:t>
            </a:r>
            <a:r>
              <a:rPr lang="en-US" sz="2800" b="1" dirty="0"/>
              <a:t> </a:t>
            </a:r>
            <a:r>
              <a:rPr lang="en-US" sz="2800" b="1" dirty="0" smtClean="0"/>
              <a:t>model</a:t>
            </a:r>
            <a:endParaRPr lang="en-US" sz="2800" b="1" dirty="0"/>
          </a:p>
        </p:txBody>
      </p:sp>
      <p:sp>
        <p:nvSpPr>
          <p:cNvPr id="6" name="Rectangle 5"/>
          <p:cNvSpPr/>
          <p:nvPr/>
        </p:nvSpPr>
        <p:spPr>
          <a:xfrm>
            <a:off x="1185943" y="2845051"/>
            <a:ext cx="6959600" cy="1043532"/>
          </a:xfrm>
          <a:prstGeom prst="rect">
            <a:avLst/>
          </a:prstGeom>
          <a:solidFill>
            <a:schemeClr val="bg1"/>
          </a:solidFill>
          <a:ln>
            <a:solidFill>
              <a:srgbClr val="51BD89"/>
            </a:solidFill>
          </a:ln>
        </p:spPr>
        <p:style>
          <a:lnRef idx="1">
            <a:schemeClr val="accent1"/>
          </a:lnRef>
          <a:fillRef idx="3">
            <a:schemeClr val="accent1"/>
          </a:fillRef>
          <a:effectRef idx="2">
            <a:schemeClr val="accent1"/>
          </a:effectRef>
          <a:fontRef idx="minor">
            <a:schemeClr val="lt1"/>
          </a:fontRef>
        </p:style>
        <p:txBody>
          <a:bodyPr lIns="90000" tIns="90000" bIns="90000" rtlCol="0" anchor="ctr">
            <a:spAutoFit/>
          </a:bodyPr>
          <a:lstStyle/>
          <a:p>
            <a:pPr marL="723900" lvl="1" indent="-457200"/>
            <a:r>
              <a:rPr lang="en-AU" sz="2400" dirty="0" smtClean="0">
                <a:solidFill>
                  <a:schemeClr val="tx1"/>
                </a:solidFill>
              </a:rPr>
              <a:t>1. 	</a:t>
            </a:r>
            <a:r>
              <a:rPr lang="en-AU" sz="2800" dirty="0" smtClean="0">
                <a:solidFill>
                  <a:schemeClr val="tx1"/>
                </a:solidFill>
              </a:rPr>
              <a:t>Explain </a:t>
            </a:r>
            <a:r>
              <a:rPr lang="en-AU" sz="2800" dirty="0">
                <a:solidFill>
                  <a:schemeClr val="tx1"/>
                </a:solidFill>
              </a:rPr>
              <a:t>the relationship between conflict and </a:t>
            </a:r>
            <a:r>
              <a:rPr lang="en-AU" sz="2800" dirty="0" smtClean="0">
                <a:solidFill>
                  <a:schemeClr val="tx1"/>
                </a:solidFill>
              </a:rPr>
              <a:t>containment  </a:t>
            </a:r>
            <a:endParaRPr lang="en-AU" sz="2800" dirty="0">
              <a:solidFill>
                <a:schemeClr val="tx1"/>
              </a:solidFill>
            </a:endParaRPr>
          </a:p>
        </p:txBody>
      </p:sp>
      <p:sp>
        <p:nvSpPr>
          <p:cNvPr id="7" name="Rectangle 6"/>
          <p:cNvSpPr/>
          <p:nvPr/>
        </p:nvSpPr>
        <p:spPr>
          <a:xfrm>
            <a:off x="1185943" y="4032082"/>
            <a:ext cx="6959600" cy="1043532"/>
          </a:xfrm>
          <a:prstGeom prst="rect">
            <a:avLst/>
          </a:prstGeom>
          <a:solidFill>
            <a:schemeClr val="bg1"/>
          </a:solidFill>
          <a:ln>
            <a:solidFill>
              <a:srgbClr val="51BD89"/>
            </a:solidFill>
          </a:ln>
        </p:spPr>
        <p:style>
          <a:lnRef idx="1">
            <a:schemeClr val="accent1"/>
          </a:lnRef>
          <a:fillRef idx="3">
            <a:schemeClr val="accent1"/>
          </a:fillRef>
          <a:effectRef idx="2">
            <a:schemeClr val="accent1"/>
          </a:effectRef>
          <a:fontRef idx="minor">
            <a:schemeClr val="lt1"/>
          </a:fontRef>
        </p:style>
        <p:txBody>
          <a:bodyPr tIns="90000" bIns="90000" rtlCol="0" anchor="ctr">
            <a:spAutoFit/>
          </a:bodyPr>
          <a:lstStyle/>
          <a:p>
            <a:pPr marL="723900" lvl="1" indent="-457200"/>
            <a:r>
              <a:rPr lang="en-AU" sz="2400" dirty="0" smtClean="0">
                <a:solidFill>
                  <a:schemeClr val="tx1"/>
                </a:solidFill>
              </a:rPr>
              <a:t>2. 	</a:t>
            </a:r>
            <a:r>
              <a:rPr lang="en-AU" sz="2800" dirty="0" smtClean="0">
                <a:solidFill>
                  <a:schemeClr val="tx1"/>
                </a:solidFill>
              </a:rPr>
              <a:t>Identify </a:t>
            </a:r>
            <a:r>
              <a:rPr lang="en-AU" sz="2800" dirty="0">
                <a:solidFill>
                  <a:schemeClr val="tx1"/>
                </a:solidFill>
              </a:rPr>
              <a:t>opportunities where </a:t>
            </a:r>
            <a:r>
              <a:rPr lang="en-AU" sz="2800" dirty="0" smtClean="0">
                <a:solidFill>
                  <a:schemeClr val="tx1"/>
                </a:solidFill>
              </a:rPr>
              <a:t>staff can </a:t>
            </a:r>
            <a:r>
              <a:rPr lang="en-AU" sz="2800" dirty="0">
                <a:solidFill>
                  <a:schemeClr val="tx1"/>
                </a:solidFill>
              </a:rPr>
              <a:t>intervene </a:t>
            </a:r>
          </a:p>
        </p:txBody>
      </p:sp>
      <p:sp>
        <p:nvSpPr>
          <p:cNvPr id="8" name="Rectangle 7"/>
          <p:cNvSpPr/>
          <p:nvPr/>
        </p:nvSpPr>
        <p:spPr>
          <a:xfrm>
            <a:off x="1185943" y="5219114"/>
            <a:ext cx="6918487" cy="1392701"/>
          </a:xfrm>
          <a:prstGeom prst="rect">
            <a:avLst/>
          </a:prstGeom>
          <a:solidFill>
            <a:schemeClr val="bg1"/>
          </a:solidFill>
          <a:ln>
            <a:solidFill>
              <a:srgbClr val="51BD89"/>
            </a:solidFill>
          </a:ln>
        </p:spPr>
        <p:style>
          <a:lnRef idx="1">
            <a:schemeClr val="accent1"/>
          </a:lnRef>
          <a:fillRef idx="3">
            <a:schemeClr val="accent1"/>
          </a:fillRef>
          <a:effectRef idx="2">
            <a:schemeClr val="accent1"/>
          </a:effectRef>
          <a:fontRef idx="minor">
            <a:schemeClr val="lt1"/>
          </a:fontRef>
        </p:style>
        <p:txBody>
          <a:bodyPr tIns="90000" bIns="90000" rtlCol="0" anchor="ctr"/>
          <a:lstStyle/>
          <a:p>
            <a:pPr marL="723900" lvl="1" indent="-457200"/>
            <a:endParaRPr lang="en-AU" sz="2000" dirty="0" smtClean="0">
              <a:solidFill>
                <a:schemeClr val="tx1"/>
              </a:solidFill>
            </a:endParaRPr>
          </a:p>
          <a:p>
            <a:pPr marL="723900" lvl="1" indent="-457200"/>
            <a:r>
              <a:rPr lang="en-AU" sz="2400" dirty="0" smtClean="0">
                <a:solidFill>
                  <a:schemeClr val="tx1"/>
                </a:solidFill>
              </a:rPr>
              <a:t>3. 	</a:t>
            </a:r>
            <a:r>
              <a:rPr lang="en-AU" sz="2800" dirty="0" smtClean="0">
                <a:solidFill>
                  <a:schemeClr val="tx1"/>
                </a:solidFill>
              </a:rPr>
              <a:t>Generate ideas for change that have the potential to reduce conflict and containment</a:t>
            </a:r>
          </a:p>
          <a:p>
            <a:pPr lvl="1"/>
            <a:endParaRPr lang="en-AU" sz="2000" dirty="0">
              <a:solidFill>
                <a:schemeClr val="tx1"/>
              </a:solidFill>
            </a:endParaRPr>
          </a:p>
        </p:txBody>
      </p:sp>
      <p:sp>
        <p:nvSpPr>
          <p:cNvPr id="3" name="Rectangle 2"/>
          <p:cNvSpPr/>
          <p:nvPr/>
        </p:nvSpPr>
        <p:spPr>
          <a:xfrm>
            <a:off x="539749" y="1796348"/>
            <a:ext cx="8083745" cy="954107"/>
          </a:xfrm>
          <a:prstGeom prst="rect">
            <a:avLst/>
          </a:prstGeom>
          <a:noFill/>
        </p:spPr>
        <p:txBody>
          <a:bodyPr wrap="square">
            <a:spAutoFit/>
          </a:bodyPr>
          <a:lstStyle/>
          <a:p>
            <a:pPr lvl="0" algn="ctr"/>
            <a:r>
              <a:rPr lang="en-US" sz="2800" i="1" dirty="0">
                <a:solidFill>
                  <a:srgbClr val="51BD89"/>
                </a:solidFill>
                <a:cs typeface="Arial"/>
              </a:rPr>
              <a:t>“Positive and proactive care: </a:t>
            </a:r>
            <a:endParaRPr lang="en-US" sz="2800" i="1" dirty="0" smtClean="0">
              <a:solidFill>
                <a:srgbClr val="51BD89"/>
              </a:solidFill>
              <a:cs typeface="Arial"/>
            </a:endParaRPr>
          </a:p>
          <a:p>
            <a:pPr lvl="0" algn="ctr"/>
            <a:r>
              <a:rPr lang="en-US" sz="2800" i="1" dirty="0" smtClean="0">
                <a:solidFill>
                  <a:srgbClr val="51BD89"/>
                </a:solidFill>
                <a:cs typeface="Arial"/>
              </a:rPr>
              <a:t>Reducing </a:t>
            </a:r>
            <a:r>
              <a:rPr lang="en-US" sz="2800" i="1" dirty="0">
                <a:solidFill>
                  <a:srgbClr val="51BD89"/>
                </a:solidFill>
                <a:cs typeface="Arial"/>
              </a:rPr>
              <a:t>the need </a:t>
            </a:r>
            <a:r>
              <a:rPr lang="en-US" sz="2800" i="1" dirty="0" smtClean="0">
                <a:solidFill>
                  <a:srgbClr val="51BD89"/>
                </a:solidFill>
                <a:cs typeface="Arial"/>
              </a:rPr>
              <a:t>for restrictive </a:t>
            </a:r>
            <a:r>
              <a:rPr lang="en-US" sz="2800" i="1" dirty="0">
                <a:solidFill>
                  <a:srgbClr val="51BD89"/>
                </a:solidFill>
                <a:cs typeface="Arial"/>
              </a:rPr>
              <a:t>interventions”</a:t>
            </a:r>
          </a:p>
        </p:txBody>
      </p:sp>
    </p:spTree>
    <p:extLst>
      <p:ext uri="{BB962C8B-B14F-4D97-AF65-F5344CB8AC3E}">
        <p14:creationId xmlns:p14="http://schemas.microsoft.com/office/powerpoint/2010/main" val="9737992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solidFill>
                  <a:schemeClr val="bg1"/>
                </a:solidFill>
              </a:rPr>
              <a:t>Aims</a:t>
            </a:r>
            <a:endParaRPr lang="en-AU" b="1" dirty="0">
              <a:solidFill>
                <a:schemeClr val="bg1"/>
              </a:solidFill>
            </a:endParaRPr>
          </a:p>
        </p:txBody>
      </p:sp>
      <p:sp>
        <p:nvSpPr>
          <p:cNvPr id="3" name="Content Placeholder 2"/>
          <p:cNvSpPr>
            <a:spLocks noGrp="1"/>
          </p:cNvSpPr>
          <p:nvPr>
            <p:ph idx="1"/>
          </p:nvPr>
        </p:nvSpPr>
        <p:spPr/>
        <p:txBody>
          <a:bodyPr/>
          <a:lstStyle/>
          <a:p>
            <a:pPr lvl="1">
              <a:spcBef>
                <a:spcPts val="1000"/>
              </a:spcBef>
              <a:spcAft>
                <a:spcPts val="0"/>
              </a:spcAft>
            </a:pPr>
            <a:endParaRPr lang="en-US" sz="1600" dirty="0">
              <a:latin typeface="Arial Black"/>
              <a:cs typeface="Arial Black"/>
            </a:endParaRPr>
          </a:p>
          <a:p>
            <a:pPr marL="594900" lvl="2" indent="-342900">
              <a:spcBef>
                <a:spcPts val="400"/>
              </a:spcBef>
              <a:spcAft>
                <a:spcPts val="0"/>
              </a:spcAft>
              <a:buFont typeface="Arial"/>
              <a:buChar char="•"/>
            </a:pPr>
            <a:r>
              <a:rPr lang="en-US" sz="2400" dirty="0"/>
              <a:t>Build stronger relationships between </a:t>
            </a:r>
            <a:r>
              <a:rPr lang="en-US" sz="2400" dirty="0" smtClean="0"/>
              <a:t>patients, </a:t>
            </a:r>
            <a:r>
              <a:rPr lang="en-US" sz="2400" dirty="0"/>
              <a:t>and between patients and staff</a:t>
            </a:r>
          </a:p>
          <a:p>
            <a:pPr marL="594900" lvl="2" indent="-342900">
              <a:spcBef>
                <a:spcPts val="400"/>
              </a:spcBef>
              <a:spcAft>
                <a:spcPts val="0"/>
              </a:spcAft>
              <a:buFont typeface="Arial"/>
              <a:buChar char="•"/>
            </a:pPr>
            <a:r>
              <a:rPr lang="en-US" sz="2400" dirty="0" smtClean="0"/>
              <a:t>Help </a:t>
            </a:r>
            <a:r>
              <a:rPr lang="en-US" sz="2400" dirty="0"/>
              <a:t>patients feel </a:t>
            </a:r>
            <a:r>
              <a:rPr lang="en-US" sz="2400" dirty="0" smtClean="0"/>
              <a:t>more comfortable </a:t>
            </a:r>
            <a:r>
              <a:rPr lang="en-US" sz="2400" dirty="0"/>
              <a:t>and reassured </a:t>
            </a:r>
            <a:endParaRPr lang="en-US" sz="2400" dirty="0" smtClean="0"/>
          </a:p>
          <a:p>
            <a:pPr marL="594900" lvl="2" indent="-342900">
              <a:spcBef>
                <a:spcPts val="400"/>
              </a:spcBef>
              <a:spcAft>
                <a:spcPts val="0"/>
              </a:spcAft>
              <a:buFont typeface="Arial"/>
              <a:buChar char="•"/>
            </a:pPr>
            <a:r>
              <a:rPr lang="en-US" sz="2400" dirty="0" smtClean="0"/>
              <a:t>Assist </a:t>
            </a:r>
            <a:r>
              <a:rPr lang="en-GB" sz="2400" dirty="0" smtClean="0"/>
              <a:t>social </a:t>
            </a:r>
            <a:r>
              <a:rPr lang="en-GB" sz="2400" dirty="0"/>
              <a:t>interaction</a:t>
            </a:r>
            <a:endParaRPr lang="en-US" sz="2400" dirty="0"/>
          </a:p>
          <a:p>
            <a:pPr marL="594900" lvl="2" indent="-342900">
              <a:spcBef>
                <a:spcPts val="400"/>
              </a:spcBef>
              <a:spcAft>
                <a:spcPts val="0"/>
              </a:spcAft>
              <a:buFont typeface="Arial"/>
              <a:buChar char="•"/>
            </a:pPr>
            <a:r>
              <a:rPr lang="en-GB" sz="2400" dirty="0"/>
              <a:t>Nurture </a:t>
            </a:r>
            <a:r>
              <a:rPr lang="en-GB" sz="2400" dirty="0" smtClean="0"/>
              <a:t>common humanity while </a:t>
            </a:r>
            <a:r>
              <a:rPr lang="en-GB" sz="2400" dirty="0"/>
              <a:t>maintaining </a:t>
            </a:r>
            <a:r>
              <a:rPr lang="en-GB" sz="2400" dirty="0" smtClean="0"/>
              <a:t>safety</a:t>
            </a:r>
          </a:p>
          <a:p>
            <a:pPr marL="594900" lvl="2" indent="-342900">
              <a:spcBef>
                <a:spcPts val="400"/>
              </a:spcBef>
              <a:spcAft>
                <a:spcPts val="0"/>
              </a:spcAft>
              <a:buFont typeface="Arial"/>
              <a:buChar char="•"/>
            </a:pPr>
            <a:endParaRPr lang="en-GB" sz="2400" dirty="0"/>
          </a:p>
          <a:p>
            <a:pPr lvl="2" indent="0">
              <a:spcBef>
                <a:spcPts val="400"/>
              </a:spcBef>
              <a:spcAft>
                <a:spcPts val="0"/>
              </a:spcAft>
              <a:buNone/>
            </a:pPr>
            <a:endParaRPr lang="en-GB" sz="2400" dirty="0"/>
          </a:p>
          <a:p>
            <a:pPr lvl="2" indent="0" algn="ctr">
              <a:spcBef>
                <a:spcPts val="1000"/>
              </a:spcBef>
              <a:spcAft>
                <a:spcPts val="0"/>
              </a:spcAft>
              <a:buNone/>
            </a:pPr>
            <a:r>
              <a:rPr lang="en-US" sz="2400" dirty="0">
                <a:latin typeface="Arial Black"/>
                <a:cs typeface="Arial Black"/>
              </a:rPr>
              <a:t>…</a:t>
            </a:r>
            <a:r>
              <a:rPr lang="en-US" sz="2400" i="1" dirty="0">
                <a:latin typeface="Arial Black"/>
                <a:cs typeface="Arial Black"/>
              </a:rPr>
              <a:t>making conflict less likely </a:t>
            </a:r>
            <a:endParaRPr lang="en-US" sz="2400" dirty="0">
              <a:latin typeface="Arial Black"/>
              <a:cs typeface="Arial Black"/>
            </a:endParaRPr>
          </a:p>
          <a:p>
            <a:endParaRPr lang="en-AU" dirty="0"/>
          </a:p>
        </p:txBody>
      </p:sp>
    </p:spTree>
    <p:extLst>
      <p:ext uri="{BB962C8B-B14F-4D97-AF65-F5344CB8AC3E}">
        <p14:creationId xmlns:p14="http://schemas.microsoft.com/office/powerpoint/2010/main" val="40389632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95700" y="3149600"/>
            <a:ext cx="0" cy="27093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43" name="Rectangle 42"/>
          <p:cNvSpPr/>
          <p:nvPr/>
        </p:nvSpPr>
        <p:spPr>
          <a:xfrm>
            <a:off x="85885" y="4348164"/>
            <a:ext cx="2179014" cy="2284926"/>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Originating domains</a:t>
            </a:r>
            <a:r>
              <a:rPr kumimoji="0" lang="en-US" sz="1800" b="1" i="0" u="none" strike="noStrike" kern="0" cap="none" spc="0" normalizeH="0" baseline="0" noProof="0" dirty="0" smtClean="0">
                <a:ln>
                  <a:noFill/>
                </a:ln>
                <a:solidFill>
                  <a:schemeClr val="bg1"/>
                </a:solidFill>
                <a:effectLst/>
                <a:uLnTx/>
                <a:uFillTx/>
                <a:latin typeface="Arial"/>
                <a:cs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noProof="0" dirty="0" smtClean="0">
                <a:ln>
                  <a:noFill/>
                </a:ln>
                <a:solidFill>
                  <a:schemeClr val="bg1"/>
                </a:solidFill>
                <a:effectLst/>
                <a:uLnTx/>
                <a:uFillTx/>
                <a:latin typeface="Arial"/>
                <a:cs typeface="Arial"/>
              </a:rPr>
              <a:t>Patient Community</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baseline="0" dirty="0" smtClean="0">
                <a:solidFill>
                  <a:schemeClr val="bg1"/>
                </a:solidFill>
                <a:latin typeface="Arial"/>
                <a:cs typeface="Arial"/>
              </a:rPr>
              <a:t>Staff Team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noProof="0" dirty="0" smtClean="0">
                <a:ln>
                  <a:noFill/>
                </a:ln>
                <a:solidFill>
                  <a:schemeClr val="bg1"/>
                </a:solidFill>
                <a:effectLst/>
                <a:uLnTx/>
                <a:uFillTx/>
                <a:latin typeface="Arial"/>
                <a:cs typeface="Arial"/>
              </a:rPr>
              <a:t>Patient Characteristics</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nvGrpSpPr>
          <p:cNvPr id="3" name="Group 2"/>
          <p:cNvGrpSpPr/>
          <p:nvPr/>
        </p:nvGrpSpPr>
        <p:grpSpPr>
          <a:xfrm>
            <a:off x="952553" y="1988326"/>
            <a:ext cx="4901403" cy="3790921"/>
            <a:chOff x="952553" y="1988326"/>
            <a:chExt cx="4901403" cy="3790921"/>
          </a:xfrm>
        </p:grpSpPr>
        <p:grpSp>
          <p:nvGrpSpPr>
            <p:cNvPr id="2" name="Group 1"/>
            <p:cNvGrpSpPr/>
            <p:nvPr/>
          </p:nvGrpSpPr>
          <p:grpSpPr>
            <a:xfrm>
              <a:off x="952553" y="2705100"/>
              <a:ext cx="3684690" cy="3074147"/>
              <a:chOff x="952553" y="2705100"/>
              <a:chExt cx="3684690" cy="3074147"/>
            </a:xfrm>
          </p:grpSpPr>
          <p:grpSp>
            <p:nvGrpSpPr>
              <p:cNvPr id="29" name="Group 41"/>
              <p:cNvGrpSpPr/>
              <p:nvPr/>
            </p:nvGrpSpPr>
            <p:grpSpPr>
              <a:xfrm>
                <a:off x="952553" y="2705100"/>
                <a:ext cx="3684690" cy="462601"/>
                <a:chOff x="952553" y="2705100"/>
                <a:chExt cx="3684690" cy="462601"/>
              </a:xfrm>
            </p:grpSpPr>
            <p:cxnSp>
              <p:nvCxnSpPr>
                <p:cNvPr id="30" name="Straight Connector 29"/>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2553" y="3149602"/>
                  <a:ext cx="3684690" cy="18099"/>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695700" y="31115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382511" y="3127679"/>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689662" y="4979493"/>
                <a:ext cx="0" cy="7200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628091" y="4637930"/>
                <a:ext cx="16553" cy="34047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689662" y="4988542"/>
                <a:ext cx="972172"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264899" y="5741147"/>
                <a:ext cx="605301" cy="3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kern="0" dirty="0">
                <a:solidFill>
                  <a:schemeClr val="bg1"/>
                </a:solidFill>
                <a:latin typeface="Arial"/>
                <a:cs typeface="Arial"/>
              </a:endParaRPr>
            </a:p>
            <a:p>
              <a:pPr algn="ctr" defTabSz="914400"/>
              <a:r>
                <a:rPr lang="en-US" kern="0" dirty="0" smtClean="0">
                  <a:solidFill>
                    <a:schemeClr val="bg1"/>
                  </a:solidFill>
                  <a:latin typeface="Arial"/>
                  <a:cs typeface="Arial"/>
                </a:rPr>
                <a:t>Sharing information</a:t>
              </a:r>
              <a:endParaRPr lang="en-US" kern="0" dirty="0">
                <a:solidFill>
                  <a:schemeClr val="bg1"/>
                </a:solidFill>
                <a:latin typeface="Arial"/>
                <a:cs typeface="Arial"/>
              </a:endParaRPr>
            </a:p>
          </p:txBody>
        </p:sp>
        <p:sp>
          <p:nvSpPr>
            <p:cNvPr id="45" name="Rectangle 44"/>
            <p:cNvSpPr/>
            <p:nvPr/>
          </p:nvSpPr>
          <p:spPr>
            <a:xfrm>
              <a:off x="2617081" y="3482763"/>
              <a:ext cx="2055127" cy="115516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Patient </a:t>
              </a:r>
              <a:r>
                <a:rPr kumimoji="0" lang="en-US" sz="1800" b="1" i="0" u="none" strike="noStrike" kern="0" cap="none" spc="0" normalizeH="0" baseline="0" noProof="0" dirty="0" smtClean="0">
                  <a:ln>
                    <a:noFill/>
                  </a:ln>
                  <a:solidFill>
                    <a:schemeClr val="bg1"/>
                  </a:solidFill>
                  <a:effectLst/>
                  <a:uLnTx/>
                  <a:uFillTx/>
                  <a:latin typeface="Arial"/>
                  <a:cs typeface="Arial"/>
                </a:rPr>
                <a:t>modifier:</a:t>
              </a:r>
              <a:r>
                <a:rPr kumimoji="0" lang="en-US" sz="1800" b="1" i="0" u="none" strike="noStrike" kern="0" cap="none" spc="0" normalizeH="0" noProof="0" dirty="0" smtClean="0">
                  <a:ln>
                    <a:noFill/>
                  </a:ln>
                  <a:solidFill>
                    <a:schemeClr val="bg1"/>
                  </a:solidFill>
                  <a:effectLst/>
                  <a:uLnTx/>
                  <a:uFillTx/>
                  <a:latin typeface="Arial"/>
                  <a:cs typeface="Arial"/>
                </a:rPr>
                <a:t> </a:t>
              </a:r>
              <a:r>
                <a:rPr kumimoji="0" lang="en-US" sz="1800" i="0" u="none" strike="noStrike" kern="0" cap="none" spc="0" normalizeH="0" noProof="0" dirty="0" smtClean="0">
                  <a:ln>
                    <a:noFill/>
                  </a:ln>
                  <a:solidFill>
                    <a:schemeClr val="bg1"/>
                  </a:solidFill>
                  <a:effectLst/>
                  <a:uLnTx/>
                  <a:uFillTx/>
                  <a:latin typeface="Arial"/>
                  <a:cs typeface="Arial"/>
                </a:rPr>
                <a:t>Sharing information</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sp>
        <p:nvSpPr>
          <p:cNvPr id="54" name="Title 53"/>
          <p:cNvSpPr>
            <a:spLocks noGrp="1"/>
          </p:cNvSpPr>
          <p:nvPr>
            <p:ph type="title"/>
          </p:nvPr>
        </p:nvSpPr>
        <p:spPr/>
        <p:txBody>
          <a:bodyPr/>
          <a:lstStyle/>
          <a:p>
            <a:r>
              <a:rPr lang="en-AU" b="1" dirty="0" smtClean="0"/>
              <a:t>Know each other and </a:t>
            </a:r>
            <a:r>
              <a:rPr lang="en-AU" b="1" dirty="0"/>
              <a:t>the Safewards model</a:t>
            </a:r>
          </a:p>
        </p:txBody>
      </p:sp>
    </p:spTree>
    <p:extLst>
      <p:ext uri="{BB962C8B-B14F-4D97-AF65-F5344CB8AC3E}">
        <p14:creationId xmlns:p14="http://schemas.microsoft.com/office/powerpoint/2010/main" val="395306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7810" y="3958682"/>
            <a:ext cx="4348976" cy="2899317"/>
          </a:xfrm>
          <a:prstGeom prst="rect">
            <a:avLst/>
          </a:prstGeom>
        </p:spPr>
      </p:pic>
      <p:sp>
        <p:nvSpPr>
          <p:cNvPr id="5" name="Title 4"/>
          <p:cNvSpPr>
            <a:spLocks noGrp="1"/>
          </p:cNvSpPr>
          <p:nvPr>
            <p:ph type="title"/>
          </p:nvPr>
        </p:nvSpPr>
        <p:spPr/>
        <p:txBody>
          <a:bodyPr/>
          <a:lstStyle/>
          <a:p>
            <a:pPr algn="ctr"/>
            <a:r>
              <a:rPr lang="en-AU" sz="2800" b="1" dirty="0" smtClean="0">
                <a:solidFill>
                  <a:srgbClr val="21A18D"/>
                </a:solidFill>
              </a:rPr>
              <a:t>Task: Getting to know each other </a:t>
            </a:r>
            <a:endParaRPr lang="en-AU" sz="2800" b="1" dirty="0">
              <a:solidFill>
                <a:srgbClr val="21A18D"/>
              </a:solidFill>
            </a:endParaRPr>
          </a:p>
        </p:txBody>
      </p:sp>
      <p:sp>
        <p:nvSpPr>
          <p:cNvPr id="2" name="Content Placeholder 1"/>
          <p:cNvSpPr>
            <a:spLocks noGrp="1"/>
          </p:cNvSpPr>
          <p:nvPr>
            <p:ph idx="1"/>
          </p:nvPr>
        </p:nvSpPr>
        <p:spPr>
          <a:xfrm>
            <a:off x="1806498" y="1628078"/>
            <a:ext cx="7025267" cy="3624146"/>
          </a:xfrm>
        </p:spPr>
        <p:txBody>
          <a:bodyPr/>
          <a:lstStyle/>
          <a:p>
            <a:pPr lvl="1">
              <a:lnSpc>
                <a:spcPct val="150000"/>
              </a:lnSpc>
              <a:spcAft>
                <a:spcPts val="1000"/>
              </a:spcAft>
            </a:pPr>
            <a:r>
              <a:rPr lang="en-US" dirty="0" smtClean="0"/>
              <a:t>Where did you grow up? </a:t>
            </a:r>
          </a:p>
          <a:p>
            <a:pPr lvl="1">
              <a:lnSpc>
                <a:spcPct val="150000"/>
              </a:lnSpc>
              <a:spcAft>
                <a:spcPts val="1000"/>
              </a:spcAft>
            </a:pPr>
            <a:r>
              <a:rPr lang="en-US" dirty="0" smtClean="0"/>
              <a:t>How many children in your family</a:t>
            </a:r>
            <a:r>
              <a:rPr lang="en-US" dirty="0"/>
              <a:t>? </a:t>
            </a:r>
            <a:endParaRPr lang="en-US" dirty="0" smtClean="0"/>
          </a:p>
          <a:p>
            <a:pPr lvl="1">
              <a:lnSpc>
                <a:spcPct val="150000"/>
              </a:lnSpc>
              <a:spcAft>
                <a:spcPts val="1000"/>
              </a:spcAft>
            </a:pPr>
            <a:r>
              <a:rPr lang="en-US" dirty="0" smtClean="0"/>
              <a:t>What was one of your childhood </a:t>
            </a:r>
            <a:r>
              <a:rPr lang="en-US" dirty="0"/>
              <a:t>hobbies? </a:t>
            </a:r>
            <a:endParaRPr lang="en-US" dirty="0" smtClean="0"/>
          </a:p>
          <a:p>
            <a:pPr lvl="1">
              <a:lnSpc>
                <a:spcPct val="150000"/>
              </a:lnSpc>
              <a:spcAft>
                <a:spcPts val="1000"/>
              </a:spcAft>
            </a:pPr>
            <a:r>
              <a:rPr lang="en-US" dirty="0" smtClean="0"/>
              <a:t>What was your biggest </a:t>
            </a:r>
            <a:r>
              <a:rPr lang="en-US" dirty="0"/>
              <a:t>challenge growing up? </a:t>
            </a:r>
            <a:endParaRPr lang="en-US" dirty="0" smtClean="0"/>
          </a:p>
          <a:p>
            <a:pPr lvl="1">
              <a:lnSpc>
                <a:spcPct val="150000"/>
              </a:lnSpc>
              <a:spcAft>
                <a:spcPts val="1000"/>
              </a:spcAft>
            </a:pPr>
            <a:r>
              <a:rPr lang="en-US" dirty="0" smtClean="0"/>
              <a:t>What was your first job?</a:t>
            </a:r>
            <a:endParaRPr lang="en-US" dirty="0"/>
          </a:p>
        </p:txBody>
      </p:sp>
    </p:spTree>
    <p:extLst>
      <p:ext uri="{BB962C8B-B14F-4D97-AF65-F5344CB8AC3E}">
        <p14:creationId xmlns:p14="http://schemas.microsoft.com/office/powerpoint/2010/main" val="9195386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Information collected </a:t>
            </a:r>
            <a:endParaRPr lang="en-US" sz="2800" b="1" dirty="0"/>
          </a:p>
        </p:txBody>
      </p:sp>
      <p:sp>
        <p:nvSpPr>
          <p:cNvPr id="3" name="Content Placeholder 2"/>
          <p:cNvSpPr>
            <a:spLocks noGrp="1"/>
          </p:cNvSpPr>
          <p:nvPr>
            <p:ph idx="1"/>
          </p:nvPr>
        </p:nvSpPr>
        <p:spPr/>
        <p:txBody>
          <a:bodyPr>
            <a:normAutofit/>
          </a:bodyPr>
          <a:lstStyle/>
          <a:p>
            <a:pPr lvl="1">
              <a:spcAft>
                <a:spcPts val="1000"/>
              </a:spcAft>
            </a:pPr>
            <a:r>
              <a:rPr lang="en-US" sz="2800" b="1" dirty="0"/>
              <a:t>What </a:t>
            </a:r>
            <a:r>
              <a:rPr lang="en-US" sz="2800" b="1" dirty="0" smtClean="0"/>
              <a:t>information </a:t>
            </a:r>
            <a:r>
              <a:rPr lang="en-US" sz="2800" b="1" dirty="0"/>
              <a:t>do we generally collect about patients</a:t>
            </a:r>
            <a:r>
              <a:rPr lang="en-US" sz="2800" b="1" dirty="0" smtClean="0"/>
              <a:t>?</a:t>
            </a:r>
          </a:p>
          <a:p>
            <a:pPr marL="457200" lvl="1" indent="-457200">
              <a:spcAft>
                <a:spcPts val="1000"/>
              </a:spcAft>
              <a:buFont typeface="Arial" panose="020B0604020202020204" pitchFamily="34" charset="0"/>
              <a:buChar char="•"/>
            </a:pPr>
            <a:r>
              <a:rPr lang="en-US" sz="2800" dirty="0" smtClean="0"/>
              <a:t>It</a:t>
            </a:r>
            <a:r>
              <a:rPr lang="en-US" sz="2800" dirty="0"/>
              <a:t> </a:t>
            </a:r>
            <a:r>
              <a:rPr lang="en-US" sz="2800" dirty="0" smtClean="0"/>
              <a:t>is usually negative and often focuses on: </a:t>
            </a:r>
          </a:p>
          <a:p>
            <a:pPr lvl="3">
              <a:spcBef>
                <a:spcPts val="400"/>
              </a:spcBef>
              <a:spcAft>
                <a:spcPts val="400"/>
              </a:spcAft>
            </a:pPr>
            <a:r>
              <a:rPr lang="en-US" sz="2400" dirty="0" smtClean="0"/>
              <a:t>past psychiatric history </a:t>
            </a:r>
            <a:r>
              <a:rPr lang="en-US" sz="2400" dirty="0"/>
              <a:t>of </a:t>
            </a:r>
            <a:r>
              <a:rPr lang="en-US" sz="2400" dirty="0" smtClean="0"/>
              <a:t>illness</a:t>
            </a:r>
          </a:p>
          <a:p>
            <a:pPr lvl="3">
              <a:spcBef>
                <a:spcPts val="400"/>
              </a:spcBef>
              <a:spcAft>
                <a:spcPts val="400"/>
              </a:spcAft>
            </a:pPr>
            <a:r>
              <a:rPr lang="en-US" sz="2400" dirty="0" smtClean="0"/>
              <a:t>risks</a:t>
            </a:r>
            <a:endParaRPr lang="en-US" sz="2400" dirty="0"/>
          </a:p>
          <a:p>
            <a:pPr lvl="3">
              <a:spcBef>
                <a:spcPts val="400"/>
              </a:spcBef>
              <a:spcAft>
                <a:spcPts val="400"/>
              </a:spcAft>
            </a:pPr>
            <a:r>
              <a:rPr lang="en-US" sz="2400" dirty="0"/>
              <a:t>d</a:t>
            </a:r>
            <a:r>
              <a:rPr lang="en-US" sz="2400" dirty="0" smtClean="0"/>
              <a:t>isabilities</a:t>
            </a:r>
            <a:endParaRPr lang="en-US" sz="2400" dirty="0"/>
          </a:p>
          <a:p>
            <a:pPr marL="457200" lvl="1" indent="-457200">
              <a:spcBef>
                <a:spcPts val="1000"/>
              </a:spcBef>
              <a:spcAft>
                <a:spcPts val="400"/>
              </a:spcAft>
              <a:buFont typeface="Arial" panose="020B0604020202020204" pitchFamily="34" charset="0"/>
              <a:buChar char="•"/>
            </a:pPr>
            <a:r>
              <a:rPr lang="en-US" sz="2800" dirty="0" smtClean="0"/>
              <a:t>Little of the information collected provides a basis for relationship building</a:t>
            </a:r>
            <a:endParaRPr lang="en-US" sz="2800" dirty="0"/>
          </a:p>
        </p:txBody>
      </p:sp>
    </p:spTree>
    <p:extLst>
      <p:ext uri="{BB962C8B-B14F-4D97-AF65-F5344CB8AC3E}">
        <p14:creationId xmlns:p14="http://schemas.microsoft.com/office/powerpoint/2010/main" val="389938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9750" y="427209"/>
            <a:ext cx="7199313" cy="1079500"/>
          </a:xfrm>
        </p:spPr>
        <p:txBody>
          <a:bodyPr/>
          <a:lstStyle/>
          <a:p>
            <a:pPr algn="ctr"/>
            <a:r>
              <a:rPr lang="en-AU" b="1" dirty="0" smtClean="0">
                <a:solidFill>
                  <a:srgbClr val="21A18D"/>
                </a:solidFill>
              </a:rPr>
              <a:t>Task: What non-controversial </a:t>
            </a:r>
            <a:r>
              <a:rPr lang="en-AU" b="1" dirty="0">
                <a:solidFill>
                  <a:srgbClr val="21A18D"/>
                </a:solidFill>
              </a:rPr>
              <a:t>information might you wish to share? </a:t>
            </a:r>
            <a:r>
              <a:rPr lang="en-AU" sz="2400" b="1" dirty="0">
                <a:solidFill>
                  <a:srgbClr val="21278D"/>
                </a:solidFill>
              </a:rPr>
              <a:t/>
            </a:r>
            <a:br>
              <a:rPr lang="en-AU" sz="2400" b="1" dirty="0">
                <a:solidFill>
                  <a:srgbClr val="21278D"/>
                </a:solidFill>
              </a:rPr>
            </a:br>
            <a:endParaRPr lang="en-AU" sz="2400" b="1" dirty="0">
              <a:solidFill>
                <a:srgbClr val="21278D"/>
              </a:soli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6726" y="1639229"/>
            <a:ext cx="7125631" cy="4750420"/>
          </a:xfrm>
          <a:prstGeom prst="rect">
            <a:avLst/>
          </a:prstGeom>
        </p:spPr>
      </p:pic>
    </p:spTree>
    <p:extLst>
      <p:ext uri="{BB962C8B-B14F-4D97-AF65-F5344CB8AC3E}">
        <p14:creationId xmlns:p14="http://schemas.microsoft.com/office/powerpoint/2010/main" val="5826254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4772838" y="3958683"/>
            <a:ext cx="4348976" cy="2899317"/>
          </a:xfrm>
          <a:prstGeom prst="rect">
            <a:avLst/>
          </a:prstGeom>
        </p:spPr>
      </p:pic>
      <p:sp>
        <p:nvSpPr>
          <p:cNvPr id="2" name="Title 1"/>
          <p:cNvSpPr>
            <a:spLocks noGrp="1"/>
          </p:cNvSpPr>
          <p:nvPr>
            <p:ph type="title"/>
          </p:nvPr>
        </p:nvSpPr>
        <p:spPr>
          <a:xfrm>
            <a:off x="539750" y="294423"/>
            <a:ext cx="7199313" cy="1079500"/>
          </a:xfrm>
        </p:spPr>
        <p:txBody>
          <a:bodyPr>
            <a:noAutofit/>
          </a:bodyPr>
          <a:lstStyle/>
          <a:p>
            <a:pPr algn="ctr"/>
            <a:r>
              <a:rPr lang="en-US" sz="2800" b="1" dirty="0"/>
              <a:t>Examples of non-controversial </a:t>
            </a:r>
            <a:r>
              <a:rPr lang="en-US" sz="2800" b="1" dirty="0" smtClean="0"/>
              <a:t>information</a:t>
            </a:r>
            <a:r>
              <a:rPr lang="en-US" sz="2000" dirty="0" smtClean="0"/>
              <a:t/>
            </a:r>
            <a:br>
              <a:rPr lang="en-US" sz="2000" dirty="0" smtClean="0"/>
            </a:br>
            <a:endParaRPr lang="en-US" sz="2000" dirty="0"/>
          </a:p>
        </p:txBody>
      </p:sp>
      <p:sp>
        <p:nvSpPr>
          <p:cNvPr id="3" name="Content Placeholder 2"/>
          <p:cNvSpPr>
            <a:spLocks noGrp="1"/>
          </p:cNvSpPr>
          <p:nvPr>
            <p:ph idx="1"/>
          </p:nvPr>
        </p:nvSpPr>
        <p:spPr>
          <a:xfrm>
            <a:off x="539750" y="1677650"/>
            <a:ext cx="6531274" cy="5054233"/>
          </a:xfrm>
        </p:spPr>
        <p:txBody>
          <a:bodyPr>
            <a:noAutofit/>
          </a:bodyPr>
          <a:lstStyle/>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Qualifications</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Years of experience working in mental health</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Hospitals and various locations worked</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Previous jobs</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Hobbies and interests</a:t>
            </a:r>
          </a:p>
          <a:p>
            <a:pPr marL="342900" lvl="0" indent="-342900" fontAlgn="auto">
              <a:lnSpc>
                <a:spcPct val="100000"/>
              </a:lnSpc>
              <a:spcBef>
                <a:spcPts val="600"/>
              </a:spcBef>
              <a:spcAft>
                <a:spcPts val="0"/>
              </a:spcAft>
              <a:buFont typeface="Arial"/>
              <a:buChar char="•"/>
            </a:pPr>
            <a:r>
              <a:rPr lang="en-US" sz="2000" b="0" dirty="0" err="1">
                <a:solidFill>
                  <a:prstClr val="black"/>
                </a:solidFill>
                <a:ea typeface="+mn-ea"/>
                <a:cs typeface="+mn-cs"/>
              </a:rPr>
              <a:t>Favourite</a:t>
            </a:r>
            <a:r>
              <a:rPr lang="en-US" sz="2000" b="0" dirty="0">
                <a:solidFill>
                  <a:prstClr val="black"/>
                </a:solidFill>
                <a:ea typeface="+mn-ea"/>
                <a:cs typeface="+mn-cs"/>
              </a:rPr>
              <a:t> TV program and reasons</a:t>
            </a:r>
          </a:p>
          <a:p>
            <a:pPr marL="342900" lvl="0" indent="-342900" fontAlgn="auto">
              <a:lnSpc>
                <a:spcPct val="100000"/>
              </a:lnSpc>
              <a:spcBef>
                <a:spcPts val="600"/>
              </a:spcBef>
              <a:spcAft>
                <a:spcPts val="0"/>
              </a:spcAft>
              <a:buFont typeface="Arial"/>
              <a:buChar char="•"/>
            </a:pPr>
            <a:r>
              <a:rPr lang="en-US" sz="2000" b="0" dirty="0" err="1">
                <a:solidFill>
                  <a:prstClr val="black"/>
                </a:solidFill>
                <a:ea typeface="+mn-ea"/>
                <a:cs typeface="+mn-cs"/>
              </a:rPr>
              <a:t>Favourite</a:t>
            </a:r>
            <a:r>
              <a:rPr lang="en-US" sz="2000" b="0" dirty="0">
                <a:solidFill>
                  <a:prstClr val="black"/>
                </a:solidFill>
                <a:ea typeface="+mn-ea"/>
                <a:cs typeface="+mn-cs"/>
              </a:rPr>
              <a:t> film and why</a:t>
            </a:r>
          </a:p>
          <a:p>
            <a:pPr marL="342900" lvl="0" indent="-342900" fontAlgn="auto">
              <a:lnSpc>
                <a:spcPct val="100000"/>
              </a:lnSpc>
              <a:spcBef>
                <a:spcPts val="600"/>
              </a:spcBef>
              <a:spcAft>
                <a:spcPts val="0"/>
              </a:spcAft>
              <a:buFont typeface="Arial"/>
              <a:buChar char="•"/>
            </a:pPr>
            <a:r>
              <a:rPr lang="en-US" sz="2000" b="0" dirty="0" err="1">
                <a:solidFill>
                  <a:prstClr val="black"/>
                </a:solidFill>
                <a:ea typeface="+mn-ea"/>
                <a:cs typeface="+mn-cs"/>
              </a:rPr>
              <a:t>Favourite</a:t>
            </a:r>
            <a:r>
              <a:rPr lang="en-US" sz="2000" b="0" dirty="0">
                <a:solidFill>
                  <a:prstClr val="black"/>
                </a:solidFill>
                <a:ea typeface="+mn-ea"/>
                <a:cs typeface="+mn-cs"/>
              </a:rPr>
              <a:t> book and why</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Preferred music genre</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What bad advice have you taken?</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What bad advice have you given?</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What is your top life tip?</a:t>
            </a:r>
          </a:p>
          <a:p>
            <a:pPr marL="342900" lvl="1" indent="-342900">
              <a:spcBef>
                <a:spcPts val="600"/>
              </a:spcBef>
              <a:spcAft>
                <a:spcPts val="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9889939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425817">
            <a:off x="6707833" y="2262213"/>
            <a:ext cx="2062459" cy="2939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algn="ctr"/>
            <a:r>
              <a:rPr lang="en-US" sz="2800" b="1" dirty="0" smtClean="0"/>
              <a:t>Know each </a:t>
            </a:r>
            <a:r>
              <a:rPr lang="en-US" sz="2800" b="1" dirty="0"/>
              <a:t>o</a:t>
            </a:r>
            <a:r>
              <a:rPr lang="en-US" sz="2800" b="1" dirty="0" smtClean="0"/>
              <a:t>ther in practice</a:t>
            </a:r>
            <a:endParaRPr lang="en-US" sz="2800" b="1" dirty="0"/>
          </a:p>
        </p:txBody>
      </p:sp>
      <p:sp>
        <p:nvSpPr>
          <p:cNvPr id="3" name="Content Placeholder 2"/>
          <p:cNvSpPr>
            <a:spLocks noGrp="1"/>
          </p:cNvSpPr>
          <p:nvPr>
            <p:ph idx="1"/>
          </p:nvPr>
        </p:nvSpPr>
        <p:spPr>
          <a:xfrm>
            <a:off x="539750" y="1619250"/>
            <a:ext cx="8243888" cy="5093784"/>
          </a:xfrm>
        </p:spPr>
        <p:txBody>
          <a:bodyPr>
            <a:normAutofit lnSpcReduction="10000"/>
          </a:bodyPr>
          <a:lstStyle/>
          <a:p>
            <a:pPr marL="342900" lvl="1" indent="-342900">
              <a:buFont typeface="Arial" panose="020B0604020202020204" pitchFamily="34" charset="0"/>
              <a:buChar char="•"/>
            </a:pPr>
            <a:r>
              <a:rPr lang="en-US" sz="2400" dirty="0" smtClean="0"/>
              <a:t>On admission, ask the patient and their carers questions that will help to </a:t>
            </a:r>
            <a:r>
              <a:rPr lang="en-US" sz="2400" dirty="0"/>
              <a:t>produce a profile of </a:t>
            </a:r>
            <a:r>
              <a:rPr lang="en-US" sz="2400" dirty="0" smtClean="0"/>
              <a:t>the patient and include: </a:t>
            </a:r>
          </a:p>
          <a:p>
            <a:pPr marL="714375" lvl="3" indent="-357188">
              <a:spcBef>
                <a:spcPts val="200"/>
              </a:spcBef>
            </a:pPr>
            <a:r>
              <a:rPr lang="en-US" dirty="0" smtClean="0"/>
              <a:t>key background info</a:t>
            </a:r>
          </a:p>
          <a:p>
            <a:pPr marL="714375" lvl="3" indent="-357188">
              <a:spcBef>
                <a:spcPts val="200"/>
              </a:spcBef>
            </a:pPr>
            <a:r>
              <a:rPr lang="en-US" dirty="0" smtClean="0"/>
              <a:t>likes and dislikes</a:t>
            </a:r>
          </a:p>
          <a:p>
            <a:pPr marL="714375" lvl="3" indent="-357188">
              <a:spcBef>
                <a:spcPts val="200"/>
              </a:spcBef>
            </a:pPr>
            <a:r>
              <a:rPr lang="en-US" dirty="0" smtClean="0"/>
              <a:t>favourite things</a:t>
            </a:r>
          </a:p>
          <a:p>
            <a:pPr marL="714375" lvl="3" indent="-357188">
              <a:spcBef>
                <a:spcPts val="200"/>
              </a:spcBef>
            </a:pPr>
            <a:r>
              <a:rPr lang="en-US" dirty="0"/>
              <a:t>q</a:t>
            </a:r>
            <a:r>
              <a:rPr lang="en-US" dirty="0" smtClean="0"/>
              <a:t>uotes</a:t>
            </a:r>
          </a:p>
          <a:p>
            <a:pPr marL="714375" lvl="3" indent="-357188">
              <a:spcBef>
                <a:spcPts val="200"/>
              </a:spcBef>
            </a:pPr>
            <a:r>
              <a:rPr lang="en-US" dirty="0"/>
              <a:t>b</a:t>
            </a:r>
            <a:r>
              <a:rPr lang="en-US" dirty="0" smtClean="0"/>
              <a:t>eliefs</a:t>
            </a:r>
          </a:p>
          <a:p>
            <a:pPr marL="714375" lvl="3" indent="-357188">
              <a:spcBef>
                <a:spcPts val="200"/>
              </a:spcBef>
            </a:pPr>
            <a:endParaRPr lang="en-US" sz="1400" dirty="0" smtClean="0"/>
          </a:p>
          <a:p>
            <a:pPr marL="342900" lvl="1" indent="-342900">
              <a:spcBef>
                <a:spcPts val="1000"/>
              </a:spcBef>
              <a:spcAft>
                <a:spcPts val="600"/>
              </a:spcAft>
              <a:buFont typeface="Arial" panose="020B0604020202020204" pitchFamily="34" charset="0"/>
              <a:buChar char="•"/>
            </a:pPr>
            <a:r>
              <a:rPr lang="en-US" sz="2400" dirty="0" smtClean="0"/>
              <a:t>These can be conversation triggers for staff</a:t>
            </a:r>
          </a:p>
          <a:p>
            <a:pPr marL="342900" lvl="1" indent="-342900">
              <a:spcBef>
                <a:spcPts val="1000"/>
              </a:spcBef>
              <a:spcAft>
                <a:spcPts val="600"/>
              </a:spcAft>
              <a:buFont typeface="Arial" panose="020B0604020202020204" pitchFamily="34" charset="0"/>
              <a:buChar char="•"/>
            </a:pPr>
            <a:r>
              <a:rPr lang="en-US" sz="2400" dirty="0" smtClean="0"/>
              <a:t>Add </a:t>
            </a:r>
            <a:r>
              <a:rPr lang="en-US" sz="2400" dirty="0"/>
              <a:t>a graphic or picture of the patient’s </a:t>
            </a:r>
            <a:r>
              <a:rPr lang="en-US" sz="2400" dirty="0" smtClean="0"/>
              <a:t>choice</a:t>
            </a:r>
          </a:p>
          <a:p>
            <a:endParaRPr lang="en-US" sz="2000" dirty="0"/>
          </a:p>
        </p:txBody>
      </p:sp>
    </p:spTree>
    <p:extLst>
      <p:ext uri="{BB962C8B-B14F-4D97-AF65-F5344CB8AC3E}">
        <p14:creationId xmlns:p14="http://schemas.microsoft.com/office/powerpoint/2010/main" val="14696063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en-US" sz="2400" b="1" dirty="0" smtClean="0"/>
              <a:t> </a:t>
            </a:r>
            <a:r>
              <a:rPr lang="en-US" sz="2800" b="1" dirty="0" smtClean="0">
                <a:solidFill>
                  <a:schemeClr val="bg1"/>
                </a:solidFill>
              </a:rPr>
              <a:t>Know </a:t>
            </a:r>
            <a:r>
              <a:rPr lang="en-US" sz="2800" b="1" dirty="0">
                <a:solidFill>
                  <a:schemeClr val="bg1"/>
                </a:solidFill>
              </a:rPr>
              <a:t>e</a:t>
            </a:r>
            <a:r>
              <a:rPr lang="en-US" sz="2800" b="1" dirty="0" smtClean="0">
                <a:solidFill>
                  <a:schemeClr val="bg1"/>
                </a:solidFill>
              </a:rPr>
              <a:t>ach other in practice</a:t>
            </a:r>
            <a:endParaRPr lang="en-US" sz="2800" b="1" dirty="0">
              <a:solidFill>
                <a:schemeClr val="bg1"/>
              </a:solidFill>
            </a:endParaRPr>
          </a:p>
        </p:txBody>
      </p:sp>
      <p:sp>
        <p:nvSpPr>
          <p:cNvPr id="3" name="Content Placeholder 2"/>
          <p:cNvSpPr>
            <a:spLocks noGrp="1"/>
          </p:cNvSpPr>
          <p:nvPr>
            <p:ph idx="1"/>
          </p:nvPr>
        </p:nvSpPr>
        <p:spPr>
          <a:xfrm>
            <a:off x="323385" y="1565818"/>
            <a:ext cx="8408019" cy="4972767"/>
          </a:xfrm>
        </p:spPr>
        <p:txBody>
          <a:bodyPr/>
          <a:lstStyle/>
          <a:p>
            <a:pPr marL="342900" lvl="1" indent="-342900">
              <a:spcBef>
                <a:spcPts val="1000"/>
              </a:spcBef>
              <a:spcAft>
                <a:spcPts val="1000"/>
              </a:spcAft>
              <a:buFont typeface="Arial" panose="020B0604020202020204" pitchFamily="34" charset="0"/>
              <a:buChar char="•"/>
            </a:pPr>
            <a:r>
              <a:rPr lang="en-US" dirty="0" smtClean="0"/>
              <a:t>Produce a ‘</a:t>
            </a:r>
            <a:r>
              <a:rPr lang="en-US" b="1" dirty="0" smtClean="0"/>
              <a:t>know each other folder</a:t>
            </a:r>
            <a:r>
              <a:rPr lang="en-US" dirty="0" smtClean="0"/>
              <a:t>’ for all staff and patients on the ward. </a:t>
            </a:r>
          </a:p>
          <a:p>
            <a:pPr marL="342900" lvl="1" indent="-342900">
              <a:spcBef>
                <a:spcPts val="1000"/>
              </a:spcBef>
              <a:spcAft>
                <a:spcPts val="1000"/>
              </a:spcAft>
              <a:buFont typeface="Arial" panose="020B0604020202020204" pitchFamily="34" charset="0"/>
              <a:buChar char="•"/>
            </a:pPr>
            <a:r>
              <a:rPr lang="en-US" dirty="0" smtClean="0"/>
              <a:t>Use the </a:t>
            </a:r>
            <a:r>
              <a:rPr lang="en-US" b="1" dirty="0" smtClean="0"/>
              <a:t>know each other templates</a:t>
            </a:r>
            <a:r>
              <a:rPr lang="en-US" dirty="0" smtClean="0"/>
              <a:t> or modify and create your own.</a:t>
            </a:r>
          </a:p>
          <a:p>
            <a:pPr marL="342900" lvl="1" indent="-342900">
              <a:spcBef>
                <a:spcPts val="1000"/>
              </a:spcBef>
              <a:buFont typeface="Arial" panose="020B0604020202020204" pitchFamily="34" charset="0"/>
              <a:buChar char="•"/>
            </a:pPr>
            <a:r>
              <a:rPr lang="en-US" dirty="0">
                <a:solidFill>
                  <a:prstClr val="black"/>
                </a:solidFill>
              </a:rPr>
              <a:t>Appoint a </a:t>
            </a:r>
            <a:r>
              <a:rPr lang="en-US" b="1" dirty="0">
                <a:solidFill>
                  <a:prstClr val="black"/>
                </a:solidFill>
              </a:rPr>
              <a:t>lead</a:t>
            </a:r>
            <a:r>
              <a:rPr lang="en-US" dirty="0">
                <a:solidFill>
                  <a:prstClr val="black"/>
                </a:solidFill>
              </a:rPr>
              <a:t> to:</a:t>
            </a:r>
          </a:p>
          <a:p>
            <a:pPr marL="716375" lvl="1" indent="-342900">
              <a:spcAft>
                <a:spcPts val="300"/>
              </a:spcAft>
              <a:buFont typeface="Arial" panose="020B0604020202020204" pitchFamily="34" charset="0"/>
              <a:buChar char="•"/>
            </a:pPr>
            <a:r>
              <a:rPr lang="en-US" dirty="0">
                <a:solidFill>
                  <a:prstClr val="black"/>
                </a:solidFill>
              </a:rPr>
              <a:t>prepare the folder</a:t>
            </a:r>
          </a:p>
          <a:p>
            <a:pPr marL="716375" lvl="1" indent="-342900">
              <a:spcAft>
                <a:spcPts val="300"/>
              </a:spcAft>
              <a:buFont typeface="Arial" panose="020B0604020202020204" pitchFamily="34" charset="0"/>
              <a:buChar char="•"/>
            </a:pPr>
            <a:r>
              <a:rPr lang="en-US" dirty="0">
                <a:solidFill>
                  <a:prstClr val="black"/>
                </a:solidFill>
              </a:rPr>
              <a:t>draw patients’ attention to the information</a:t>
            </a:r>
          </a:p>
          <a:p>
            <a:pPr marL="716375" lvl="1" indent="-342900">
              <a:spcAft>
                <a:spcPts val="300"/>
              </a:spcAft>
              <a:buFont typeface="Arial" panose="020B0604020202020204" pitchFamily="34" charset="0"/>
              <a:buChar char="•"/>
            </a:pPr>
            <a:r>
              <a:rPr lang="en-US" dirty="0">
                <a:solidFill>
                  <a:prstClr val="black"/>
                </a:solidFill>
              </a:rPr>
              <a:t>make sure the know each other information stays out on the </a:t>
            </a:r>
            <a:r>
              <a:rPr lang="en-US" dirty="0" smtClean="0">
                <a:solidFill>
                  <a:prstClr val="black"/>
                </a:solidFill>
              </a:rPr>
              <a:t>unit</a:t>
            </a:r>
            <a:endParaRPr lang="en-US" dirty="0">
              <a:solidFill>
                <a:prstClr val="black"/>
              </a:solidFill>
            </a:endParaRPr>
          </a:p>
          <a:p>
            <a:pPr marL="716375" lvl="1" indent="-342900">
              <a:spcAft>
                <a:spcPts val="300"/>
              </a:spcAft>
              <a:buFont typeface="Arial" panose="020B0604020202020204" pitchFamily="34" charset="0"/>
              <a:buChar char="•"/>
            </a:pPr>
            <a:r>
              <a:rPr lang="en-US" dirty="0">
                <a:solidFill>
                  <a:prstClr val="black"/>
                </a:solidFill>
              </a:rPr>
              <a:t>replace any sheets that get lost.</a:t>
            </a:r>
          </a:p>
          <a:p>
            <a:pPr lvl="1">
              <a:spcBef>
                <a:spcPts val="1000"/>
              </a:spcBef>
              <a:spcAft>
                <a:spcPts val="1000"/>
              </a:spcAft>
            </a:pPr>
            <a:endParaRPr lang="en-US" dirty="0" smtClean="0"/>
          </a:p>
          <a:p>
            <a:pPr marL="457200" lvl="1" algn="ctr">
              <a:spcAft>
                <a:spcPts val="1000"/>
              </a:spcAft>
            </a:pPr>
            <a:endParaRPr lang="en-US" sz="1000" i="1" dirty="0" smtClean="0">
              <a:solidFill>
                <a:srgbClr val="FF0000"/>
              </a:solidFill>
            </a:endParaRPr>
          </a:p>
        </p:txBody>
      </p:sp>
    </p:spTree>
    <p:extLst>
      <p:ext uri="{BB962C8B-B14F-4D97-AF65-F5344CB8AC3E}">
        <p14:creationId xmlns:p14="http://schemas.microsoft.com/office/powerpoint/2010/main" val="6317707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35" y="597607"/>
            <a:ext cx="8059393" cy="5689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3852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b="1" dirty="0" smtClean="0"/>
              <a:t>Know each </a:t>
            </a:r>
            <a:r>
              <a:rPr lang="en-GB" sz="2800" b="1" dirty="0"/>
              <a:t>o</a:t>
            </a:r>
            <a:r>
              <a:rPr lang="en-GB" sz="2800" b="1" dirty="0" smtClean="0"/>
              <a:t>ther fidelity</a:t>
            </a:r>
            <a:endParaRPr lang="en-GB" sz="2800" b="1" dirty="0"/>
          </a:p>
        </p:txBody>
      </p:sp>
      <p:sp>
        <p:nvSpPr>
          <p:cNvPr id="3" name="Content Placeholder 2"/>
          <p:cNvSpPr>
            <a:spLocks noGrp="1"/>
          </p:cNvSpPr>
          <p:nvPr>
            <p:ph idx="1"/>
          </p:nvPr>
        </p:nvSpPr>
        <p:spPr>
          <a:xfrm>
            <a:off x="3655018" y="4036742"/>
            <a:ext cx="4772723" cy="2375210"/>
          </a:xfrm>
        </p:spPr>
        <p:txBody>
          <a:bodyPr>
            <a:normAutofit lnSpcReduction="10000"/>
          </a:bodyPr>
          <a:lstStyle/>
          <a:p>
            <a:pPr lvl="1"/>
            <a:endParaRPr lang="en-GB" dirty="0" smtClean="0"/>
          </a:p>
          <a:p>
            <a:pPr marL="571500" lvl="1" indent="-285750">
              <a:spcAft>
                <a:spcPts val="600"/>
              </a:spcAft>
              <a:buFont typeface="Arial" panose="020B0604020202020204" pitchFamily="34" charset="0"/>
              <a:buChar char="•"/>
            </a:pPr>
            <a:r>
              <a:rPr lang="en-GB" sz="1800" dirty="0"/>
              <a:t>Staff </a:t>
            </a:r>
            <a:r>
              <a:rPr lang="en-GB" sz="1800" dirty="0" smtClean="0"/>
              <a:t>sharing </a:t>
            </a:r>
            <a:r>
              <a:rPr lang="en-GB" sz="1800" dirty="0"/>
              <a:t>personal information with staff, or </a:t>
            </a:r>
            <a:r>
              <a:rPr lang="en-GB" sz="1800" dirty="0" smtClean="0"/>
              <a:t>giving information </a:t>
            </a:r>
            <a:r>
              <a:rPr lang="en-GB" sz="1800" dirty="0"/>
              <a:t>to </a:t>
            </a:r>
            <a:r>
              <a:rPr lang="en-GB" sz="1800" dirty="0" smtClean="0"/>
              <a:t>patients </a:t>
            </a:r>
            <a:r>
              <a:rPr lang="en-GB" sz="1800" dirty="0"/>
              <a:t>to </a:t>
            </a:r>
            <a:r>
              <a:rPr lang="en-GB" sz="1800" dirty="0" smtClean="0"/>
              <a:t>emphasise power </a:t>
            </a:r>
            <a:r>
              <a:rPr lang="en-GB" sz="1800" dirty="0"/>
              <a:t>differences and unbalanced </a:t>
            </a:r>
            <a:r>
              <a:rPr lang="en-GB" sz="1800" dirty="0" smtClean="0"/>
              <a:t>relationships.</a:t>
            </a:r>
            <a:endParaRPr lang="en-GB" sz="1800" dirty="0"/>
          </a:p>
          <a:p>
            <a:pPr marL="571500" lvl="1" indent="-285750">
              <a:spcAft>
                <a:spcPts val="600"/>
              </a:spcAft>
              <a:buFont typeface="Arial" panose="020B0604020202020204" pitchFamily="34" charset="0"/>
              <a:buChar char="•"/>
            </a:pPr>
            <a:r>
              <a:rPr lang="en-GB" sz="1800" dirty="0"/>
              <a:t>Staff showing who they are to each other in front of </a:t>
            </a:r>
            <a:r>
              <a:rPr lang="en-GB" sz="1800" dirty="0" smtClean="0"/>
              <a:t>patients</a:t>
            </a:r>
            <a:endParaRPr lang="en-GB" sz="1800" dirty="0"/>
          </a:p>
          <a:p>
            <a:endParaRPr lang="en-GB" dirty="0"/>
          </a:p>
        </p:txBody>
      </p:sp>
      <p:sp>
        <p:nvSpPr>
          <p:cNvPr id="5" name="Rectangle 4"/>
          <p:cNvSpPr/>
          <p:nvPr/>
        </p:nvSpPr>
        <p:spPr>
          <a:xfrm>
            <a:off x="457200" y="2174488"/>
            <a:ext cx="2442116" cy="1336328"/>
          </a:xfrm>
          <a:prstGeom prst="rect">
            <a:avLst/>
          </a:prstGeom>
          <a:solidFill>
            <a:srgbClr val="51BD89"/>
          </a:solidFill>
          <a:ln>
            <a:solidFill>
              <a:srgbClr val="51BD8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black"/>
                </a:solidFill>
              </a:rPr>
              <a:t>Know each other </a:t>
            </a:r>
          </a:p>
          <a:p>
            <a:pPr algn="ctr" defTabSz="457200"/>
            <a:r>
              <a:rPr lang="en-US" sz="2800" b="1" dirty="0">
                <a:solidFill>
                  <a:prstClr val="black"/>
                </a:solidFill>
              </a:rPr>
              <a:t>IS</a:t>
            </a:r>
          </a:p>
        </p:txBody>
      </p:sp>
      <p:sp>
        <p:nvSpPr>
          <p:cNvPr id="6" name="TextBox 5"/>
          <p:cNvSpPr txBox="1"/>
          <p:nvPr/>
        </p:nvSpPr>
        <p:spPr>
          <a:xfrm>
            <a:off x="3035300" y="2446794"/>
            <a:ext cx="720080" cy="707886"/>
          </a:xfrm>
          <a:prstGeom prst="rect">
            <a:avLst/>
          </a:prstGeom>
          <a:noFill/>
        </p:spPr>
        <p:txBody>
          <a:bodyPr wrap="square" rtlCol="0">
            <a:spAutoFit/>
          </a:bodyPr>
          <a:lstStyle/>
          <a:p>
            <a:pPr defTabSz="457200"/>
            <a:r>
              <a:rPr lang="en-US" sz="4000" dirty="0">
                <a:solidFill>
                  <a:prstClr val="black"/>
                </a:solidFill>
              </a:rPr>
              <a:t>=</a:t>
            </a:r>
          </a:p>
        </p:txBody>
      </p:sp>
      <p:sp>
        <p:nvSpPr>
          <p:cNvPr id="7" name="Rectangle 6"/>
          <p:cNvSpPr/>
          <p:nvPr/>
        </p:nvSpPr>
        <p:spPr>
          <a:xfrm>
            <a:off x="495299" y="4650059"/>
            <a:ext cx="2404017" cy="1382751"/>
          </a:xfrm>
          <a:prstGeom prst="rect">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black"/>
                </a:solidFill>
              </a:rPr>
              <a:t>Know each other </a:t>
            </a:r>
          </a:p>
          <a:p>
            <a:pPr algn="ctr" defTabSz="457200"/>
            <a:r>
              <a:rPr lang="en-US" sz="2800" b="1" dirty="0">
                <a:solidFill>
                  <a:srgbClr val="FF0000"/>
                </a:solidFill>
              </a:rPr>
              <a:t>IS NOT </a:t>
            </a:r>
          </a:p>
        </p:txBody>
      </p:sp>
      <p:sp>
        <p:nvSpPr>
          <p:cNvPr id="8" name="Rectangle 7"/>
          <p:cNvSpPr/>
          <p:nvPr/>
        </p:nvSpPr>
        <p:spPr>
          <a:xfrm>
            <a:off x="3755380" y="2165877"/>
            <a:ext cx="4572000" cy="1554272"/>
          </a:xfrm>
          <a:prstGeom prst="rect">
            <a:avLst/>
          </a:prstGeom>
        </p:spPr>
        <p:txBody>
          <a:bodyPr>
            <a:spAutoFit/>
          </a:bodyPr>
          <a:lstStyle/>
          <a:p>
            <a:pPr marL="285750" indent="-285750" defTabSz="457200">
              <a:spcAft>
                <a:spcPts val="600"/>
              </a:spcAft>
              <a:buFont typeface="Arial"/>
              <a:buChar char="•"/>
            </a:pPr>
            <a:r>
              <a:rPr lang="en-GB" dirty="0">
                <a:solidFill>
                  <a:prstClr val="black"/>
                </a:solidFill>
              </a:rPr>
              <a:t>Patients and staff sharing personal information to facilitate conversations, equality and mutual respect</a:t>
            </a:r>
          </a:p>
          <a:p>
            <a:pPr marL="285750" indent="-285750" defTabSz="457200">
              <a:spcAft>
                <a:spcPts val="600"/>
              </a:spcAft>
              <a:buFont typeface="Arial"/>
              <a:buChar char="•"/>
            </a:pPr>
            <a:r>
              <a:rPr lang="en-GB" dirty="0">
                <a:solidFill>
                  <a:prstClr val="black"/>
                </a:solidFill>
              </a:rPr>
              <a:t>A space where staff and patients can show their common humanity.</a:t>
            </a:r>
          </a:p>
        </p:txBody>
      </p:sp>
      <p:sp>
        <p:nvSpPr>
          <p:cNvPr id="9" name="TextBox 8"/>
          <p:cNvSpPr txBox="1"/>
          <p:nvPr/>
        </p:nvSpPr>
        <p:spPr>
          <a:xfrm>
            <a:off x="3035300" y="4972050"/>
            <a:ext cx="720080" cy="707886"/>
          </a:xfrm>
          <a:prstGeom prst="rect">
            <a:avLst/>
          </a:prstGeom>
          <a:noFill/>
        </p:spPr>
        <p:txBody>
          <a:bodyPr wrap="square" rtlCol="0">
            <a:spAutoFit/>
          </a:bodyPr>
          <a:lstStyle/>
          <a:p>
            <a:pPr defTabSz="457200"/>
            <a:r>
              <a:rPr lang="en-US" sz="4000" dirty="0">
                <a:solidFill>
                  <a:prstClr val="black"/>
                </a:solidFill>
              </a:rPr>
              <a:t>≠</a:t>
            </a:r>
          </a:p>
        </p:txBody>
      </p:sp>
    </p:spTree>
    <p:extLst>
      <p:ext uri="{BB962C8B-B14F-4D97-AF65-F5344CB8AC3E}">
        <p14:creationId xmlns:p14="http://schemas.microsoft.com/office/powerpoint/2010/main" val="32631855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mj-lt"/>
              </a:rPr>
              <a:t>Conflict and Containment </a:t>
            </a:r>
            <a:endParaRPr lang="en-AU" sz="2000" dirty="0"/>
          </a:p>
        </p:txBody>
      </p:sp>
      <p:sp>
        <p:nvSpPr>
          <p:cNvPr id="3" name="TextBox 2"/>
          <p:cNvSpPr txBox="1"/>
          <p:nvPr/>
        </p:nvSpPr>
        <p:spPr>
          <a:xfrm>
            <a:off x="760752" y="1556792"/>
            <a:ext cx="8053466" cy="1107996"/>
          </a:xfrm>
          <a:prstGeom prst="rect">
            <a:avLst/>
          </a:prstGeom>
          <a:noFill/>
        </p:spPr>
        <p:txBody>
          <a:bodyPr wrap="square" rtlCol="0">
            <a:spAutoFit/>
          </a:bodyPr>
          <a:lstStyle/>
          <a:p>
            <a:pPr algn="ctr"/>
            <a:r>
              <a:rPr lang="en-AU" sz="2400" dirty="0" smtClean="0">
                <a:solidFill>
                  <a:srgbClr val="51BD89"/>
                </a:solidFill>
              </a:rPr>
              <a:t>Safewards centres around reducing </a:t>
            </a:r>
          </a:p>
          <a:p>
            <a:pPr algn="ctr"/>
            <a:r>
              <a:rPr lang="en-AU" sz="2400" b="1" dirty="0" smtClean="0">
                <a:solidFill>
                  <a:srgbClr val="51BD89"/>
                </a:solidFill>
              </a:rPr>
              <a:t>conflict</a:t>
            </a:r>
            <a:r>
              <a:rPr lang="en-AU" sz="2400" dirty="0" smtClean="0">
                <a:solidFill>
                  <a:srgbClr val="51BD89"/>
                </a:solidFill>
              </a:rPr>
              <a:t> and </a:t>
            </a:r>
            <a:r>
              <a:rPr lang="en-AU" sz="2400" b="1" dirty="0" smtClean="0">
                <a:solidFill>
                  <a:srgbClr val="51BD89"/>
                </a:solidFill>
              </a:rPr>
              <a:t>containment </a:t>
            </a:r>
          </a:p>
          <a:p>
            <a:pPr algn="ctr"/>
            <a:endParaRPr lang="en-AU" dirty="0"/>
          </a:p>
        </p:txBody>
      </p:sp>
      <p:sp>
        <p:nvSpPr>
          <p:cNvPr id="4" name="TextBox 3"/>
          <p:cNvSpPr txBox="1"/>
          <p:nvPr/>
        </p:nvSpPr>
        <p:spPr>
          <a:xfrm>
            <a:off x="457201" y="2504791"/>
            <a:ext cx="3455233" cy="3139321"/>
          </a:xfrm>
          <a:prstGeom prst="rect">
            <a:avLst/>
          </a:prstGeom>
          <a:noFill/>
        </p:spPr>
        <p:txBody>
          <a:bodyPr wrap="square" rtlCol="0">
            <a:spAutoFit/>
          </a:bodyPr>
          <a:lstStyle/>
          <a:p>
            <a:r>
              <a:rPr lang="en-AU" b="1" dirty="0">
                <a:solidFill>
                  <a:srgbClr val="51BD89"/>
                </a:solidFill>
              </a:rPr>
              <a:t>Conflict</a:t>
            </a:r>
            <a:r>
              <a:rPr lang="en-AU" dirty="0">
                <a:solidFill>
                  <a:srgbClr val="51BD89"/>
                </a:solidFill>
              </a:rPr>
              <a:t> </a:t>
            </a:r>
            <a:r>
              <a:rPr lang="en-AU" dirty="0"/>
              <a:t>means anything that could lead to harm for the patient, other patients or </a:t>
            </a:r>
            <a:r>
              <a:rPr lang="en-AU" dirty="0" smtClean="0"/>
              <a:t>staff:</a:t>
            </a:r>
          </a:p>
          <a:p>
            <a:endParaRPr lang="en-AU" dirty="0"/>
          </a:p>
          <a:p>
            <a:pPr marL="342900" indent="-342900">
              <a:buFont typeface="Arial" panose="020B0604020202020204" pitchFamily="34" charset="0"/>
              <a:buChar char="•"/>
            </a:pPr>
            <a:r>
              <a:rPr lang="en-AU" dirty="0"/>
              <a:t>Physical aggression</a:t>
            </a:r>
          </a:p>
          <a:p>
            <a:pPr marL="342900" indent="-342900">
              <a:buFont typeface="Arial" panose="020B0604020202020204" pitchFamily="34" charset="0"/>
              <a:buChar char="•"/>
            </a:pPr>
            <a:r>
              <a:rPr lang="en-AU" dirty="0" smtClean="0"/>
              <a:t>Verbal aggression</a:t>
            </a:r>
          </a:p>
          <a:p>
            <a:pPr marL="342900" indent="-342900">
              <a:buFont typeface="Arial" panose="020B0604020202020204" pitchFamily="34" charset="0"/>
              <a:buChar char="•"/>
            </a:pPr>
            <a:r>
              <a:rPr lang="en-AU" dirty="0" smtClean="0"/>
              <a:t>Self harm/ suicide</a:t>
            </a:r>
          </a:p>
          <a:p>
            <a:pPr marL="342900" indent="-342900">
              <a:buFont typeface="Arial" panose="020B0604020202020204" pitchFamily="34" charset="0"/>
              <a:buChar char="•"/>
            </a:pPr>
            <a:r>
              <a:rPr lang="en-AU" dirty="0" smtClean="0"/>
              <a:t>Substance misuse</a:t>
            </a:r>
          </a:p>
          <a:p>
            <a:pPr marL="342900" indent="-342900">
              <a:buFont typeface="Arial" panose="020B0604020202020204" pitchFamily="34" charset="0"/>
              <a:buChar char="•"/>
            </a:pPr>
            <a:r>
              <a:rPr lang="en-AU" dirty="0" smtClean="0"/>
              <a:t>Property damage</a:t>
            </a:r>
          </a:p>
          <a:p>
            <a:pPr marL="342900" indent="-342900">
              <a:buFont typeface="Arial" panose="020B0604020202020204" pitchFamily="34" charset="0"/>
              <a:buChar char="•"/>
            </a:pPr>
            <a:r>
              <a:rPr lang="en-AU" dirty="0" smtClean="0"/>
              <a:t>Absconding </a:t>
            </a:r>
          </a:p>
          <a:p>
            <a:pPr marL="342900" indent="-342900">
              <a:buFont typeface="Arial" panose="020B0604020202020204" pitchFamily="34" charset="0"/>
              <a:buChar char="•"/>
            </a:pPr>
            <a:r>
              <a:rPr lang="en-AU" dirty="0" smtClean="0"/>
              <a:t>Medication refusal</a:t>
            </a:r>
            <a:endParaRPr lang="en-AU" dirty="0"/>
          </a:p>
        </p:txBody>
      </p:sp>
      <p:sp>
        <p:nvSpPr>
          <p:cNvPr id="5" name="Right Arrow 4"/>
          <p:cNvSpPr/>
          <p:nvPr/>
        </p:nvSpPr>
        <p:spPr>
          <a:xfrm>
            <a:off x="4070959" y="2664788"/>
            <a:ext cx="928802" cy="1981373"/>
          </a:xfrm>
          <a:prstGeom prst="rightArrow">
            <a:avLst/>
          </a:prstGeom>
          <a:solidFill>
            <a:srgbClr val="51BD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3544865" y="4662892"/>
            <a:ext cx="1737551" cy="1477328"/>
          </a:xfrm>
          <a:prstGeom prst="rect">
            <a:avLst/>
          </a:prstGeom>
          <a:noFill/>
        </p:spPr>
        <p:txBody>
          <a:bodyPr wrap="square" rtlCol="0">
            <a:spAutoFit/>
          </a:bodyPr>
          <a:lstStyle/>
          <a:p>
            <a:pPr algn="ctr"/>
            <a:r>
              <a:rPr lang="en-AU" i="1" dirty="0" smtClean="0">
                <a:solidFill>
                  <a:srgbClr val="51BD89"/>
                </a:solidFill>
              </a:rPr>
              <a:t>These occurrences may lead to restrictive interventions </a:t>
            </a:r>
            <a:endParaRPr lang="en-AU" i="1" dirty="0">
              <a:solidFill>
                <a:srgbClr val="51BD89"/>
              </a:solidFill>
            </a:endParaRPr>
          </a:p>
        </p:txBody>
      </p:sp>
      <p:sp>
        <p:nvSpPr>
          <p:cNvPr id="7" name="TextBox 6"/>
          <p:cNvSpPr txBox="1"/>
          <p:nvPr/>
        </p:nvSpPr>
        <p:spPr>
          <a:xfrm>
            <a:off x="5623986" y="2504790"/>
            <a:ext cx="3204096" cy="3416320"/>
          </a:xfrm>
          <a:prstGeom prst="rect">
            <a:avLst/>
          </a:prstGeom>
          <a:noFill/>
        </p:spPr>
        <p:txBody>
          <a:bodyPr wrap="square" rtlCol="0">
            <a:spAutoFit/>
          </a:bodyPr>
          <a:lstStyle/>
          <a:p>
            <a:r>
              <a:rPr lang="en-AU" b="1" dirty="0" smtClean="0">
                <a:solidFill>
                  <a:srgbClr val="51BD89"/>
                </a:solidFill>
              </a:rPr>
              <a:t>Containment</a:t>
            </a:r>
            <a:r>
              <a:rPr lang="en-AU" dirty="0" smtClean="0">
                <a:solidFill>
                  <a:srgbClr val="51BD89"/>
                </a:solidFill>
              </a:rPr>
              <a:t> </a:t>
            </a:r>
            <a:r>
              <a:rPr lang="en-AU" dirty="0" smtClean="0"/>
              <a:t>means what staff do to prevent conflict events or minimise harmful outcomes, and may include:</a:t>
            </a:r>
          </a:p>
          <a:p>
            <a:endParaRPr lang="en-AU" dirty="0" smtClean="0"/>
          </a:p>
          <a:p>
            <a:pPr marL="285750" indent="-285750">
              <a:buFont typeface="Arial" panose="020B0604020202020204" pitchFamily="34" charset="0"/>
              <a:buChar char="•"/>
            </a:pPr>
            <a:r>
              <a:rPr lang="en-AU" dirty="0" smtClean="0"/>
              <a:t>Special observation</a:t>
            </a:r>
          </a:p>
          <a:p>
            <a:pPr marL="285750" indent="-285750">
              <a:buFont typeface="Arial" panose="020B0604020202020204" pitchFamily="34" charset="0"/>
              <a:buChar char="•"/>
            </a:pPr>
            <a:r>
              <a:rPr lang="en-AU" dirty="0" smtClean="0"/>
              <a:t>Use of security</a:t>
            </a:r>
          </a:p>
          <a:p>
            <a:pPr marL="285750" indent="-285750">
              <a:buFont typeface="Arial" panose="020B0604020202020204" pitchFamily="34" charset="0"/>
              <a:buChar char="•"/>
            </a:pPr>
            <a:r>
              <a:rPr lang="en-AU" dirty="0"/>
              <a:t>Physical restraint </a:t>
            </a:r>
          </a:p>
          <a:p>
            <a:pPr marL="285750" indent="-285750">
              <a:buFont typeface="Arial" panose="020B0604020202020204" pitchFamily="34" charset="0"/>
              <a:buChar char="•"/>
            </a:pPr>
            <a:r>
              <a:rPr lang="en-AU" dirty="0" smtClean="0"/>
              <a:t>Chemical restraint</a:t>
            </a:r>
          </a:p>
          <a:p>
            <a:pPr marL="285750" indent="-285750">
              <a:buFont typeface="Arial" panose="020B0604020202020204" pitchFamily="34" charset="0"/>
              <a:buChar char="•"/>
            </a:pPr>
            <a:r>
              <a:rPr lang="en-AU" dirty="0" smtClean="0"/>
              <a:t>Seclusion </a:t>
            </a:r>
            <a:endParaRPr lang="en-AU" dirty="0"/>
          </a:p>
          <a:p>
            <a:pPr marL="285750" indent="-285750">
              <a:buFont typeface="Arial" panose="020B0604020202020204" pitchFamily="34" charset="0"/>
              <a:buChar char="•"/>
            </a:pPr>
            <a:r>
              <a:rPr lang="en-AU" dirty="0"/>
              <a:t>Mechanical restraint</a:t>
            </a:r>
          </a:p>
          <a:p>
            <a:pPr marL="285750" indent="-285750">
              <a:buFont typeface="Arial" panose="020B0604020202020204" pitchFamily="34" charset="0"/>
              <a:buChar char="•"/>
            </a:pPr>
            <a:r>
              <a:rPr lang="en-AU" dirty="0" smtClean="0"/>
              <a:t>Environmental restraint</a:t>
            </a:r>
          </a:p>
        </p:txBody>
      </p:sp>
    </p:spTree>
    <p:extLst>
      <p:ext uri="{BB962C8B-B14F-4D97-AF65-F5344CB8AC3E}">
        <p14:creationId xmlns:p14="http://schemas.microsoft.com/office/powerpoint/2010/main" val="10062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932" y="546454"/>
            <a:ext cx="7850457" cy="769441"/>
          </a:xfrm>
          <a:prstGeom prst="rect">
            <a:avLst/>
          </a:prstGeom>
        </p:spPr>
        <p:txBody>
          <a:bodyPr wrap="square">
            <a:spAutoFit/>
          </a:bodyPr>
          <a:lstStyle/>
          <a:p>
            <a:pPr defTabSz="457200"/>
            <a:r>
              <a:rPr lang="en-AU" sz="4400" b="1" dirty="0">
                <a:solidFill>
                  <a:prstClr val="white"/>
                </a:solidFill>
              </a:rPr>
              <a:t>Clear mutual expectations</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443" t="15798" r="31115" b="7101"/>
          <a:stretch/>
        </p:blipFill>
        <p:spPr bwMode="auto">
          <a:xfrm rot="439963">
            <a:off x="2625077" y="1839949"/>
            <a:ext cx="3180166" cy="4449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89011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Background and </a:t>
            </a:r>
            <a:r>
              <a:rPr lang="en-US" sz="2800" b="1" dirty="0"/>
              <a:t>a</a:t>
            </a:r>
            <a:r>
              <a:rPr lang="en-US" sz="2800" b="1" dirty="0" smtClean="0"/>
              <a:t>ims</a:t>
            </a:r>
            <a:endParaRPr lang="en-US" sz="2800" dirty="0"/>
          </a:p>
        </p:txBody>
      </p:sp>
      <p:sp>
        <p:nvSpPr>
          <p:cNvPr id="3" name="Content Placeholder 2"/>
          <p:cNvSpPr>
            <a:spLocks noGrp="1"/>
          </p:cNvSpPr>
          <p:nvPr>
            <p:ph idx="1"/>
          </p:nvPr>
        </p:nvSpPr>
        <p:spPr>
          <a:xfrm>
            <a:off x="379141" y="1619250"/>
            <a:ext cx="8404497" cy="4854797"/>
          </a:xfrm>
        </p:spPr>
        <p:txBody>
          <a:bodyPr/>
          <a:lstStyle/>
          <a:p>
            <a:pPr lvl="1">
              <a:spcAft>
                <a:spcPts val="0"/>
              </a:spcAft>
            </a:pPr>
            <a:r>
              <a:rPr lang="en-US" sz="2400" b="1" dirty="0" smtClean="0"/>
              <a:t>Background</a:t>
            </a:r>
          </a:p>
          <a:p>
            <a:pPr lvl="1">
              <a:spcAft>
                <a:spcPts val="0"/>
              </a:spcAft>
            </a:pPr>
            <a:r>
              <a:rPr lang="en-US" sz="2400" dirty="0" smtClean="0"/>
              <a:t>Some flashpoints and therefore conflict are due </a:t>
            </a:r>
            <a:r>
              <a:rPr lang="en-US" sz="2400" dirty="0"/>
              <a:t>in part to </a:t>
            </a:r>
            <a:r>
              <a:rPr lang="en-US" sz="2400" dirty="0" smtClean="0"/>
              <a:t>unclear expectations, lack </a:t>
            </a:r>
            <a:r>
              <a:rPr lang="en-US" sz="2400" dirty="0"/>
              <a:t>of clarity </a:t>
            </a:r>
            <a:r>
              <a:rPr lang="en-US" sz="2400" dirty="0" smtClean="0"/>
              <a:t>or </a:t>
            </a:r>
            <a:r>
              <a:rPr lang="en-US" dirty="0" smtClean="0"/>
              <a:t>inconsistency </a:t>
            </a:r>
            <a:r>
              <a:rPr lang="en-US" dirty="0"/>
              <a:t>on </a:t>
            </a:r>
            <a:r>
              <a:rPr lang="en-US" dirty="0" smtClean="0"/>
              <a:t>the unit.</a:t>
            </a:r>
            <a:endParaRPr lang="en-US" sz="2400" dirty="0" smtClean="0"/>
          </a:p>
          <a:p>
            <a:pPr lvl="1">
              <a:spcBef>
                <a:spcPts val="1000"/>
              </a:spcBef>
              <a:spcAft>
                <a:spcPts val="0"/>
              </a:spcAft>
            </a:pPr>
            <a:endParaRPr lang="en-US" sz="2400" b="1" dirty="0" smtClean="0">
              <a:latin typeface="Arial" panose="020B0604020202020204" pitchFamily="34" charset="0"/>
              <a:cs typeface="Arial" panose="020B0604020202020204" pitchFamily="34" charset="0"/>
            </a:endParaRPr>
          </a:p>
          <a:p>
            <a:pPr lvl="1">
              <a:spcBef>
                <a:spcPts val="1000"/>
              </a:spcBef>
              <a:spcAft>
                <a:spcPts val="0"/>
              </a:spcAft>
            </a:pPr>
            <a:r>
              <a:rPr lang="en-US" sz="2400" b="1" dirty="0" smtClean="0">
                <a:latin typeface="Arial" panose="020B0604020202020204" pitchFamily="34" charset="0"/>
                <a:cs typeface="Arial" panose="020B0604020202020204" pitchFamily="34" charset="0"/>
              </a:rPr>
              <a:t>Aims</a:t>
            </a:r>
          </a:p>
          <a:p>
            <a:pPr marL="342900" lvl="1" indent="-342900">
              <a:spcAft>
                <a:spcPts val="0"/>
              </a:spcAft>
              <a:buFont typeface="Arial" panose="020B0604020202020204" pitchFamily="34" charset="0"/>
              <a:buChar char="•"/>
            </a:pPr>
            <a:r>
              <a:rPr lang="en-GB" sz="2200" dirty="0" smtClean="0"/>
              <a:t>Create a more egalitarian social unit</a:t>
            </a:r>
          </a:p>
          <a:p>
            <a:pPr marL="342900" lvl="1" indent="-342900">
              <a:spcAft>
                <a:spcPts val="0"/>
              </a:spcAft>
              <a:buFont typeface="Arial" panose="020B0604020202020204" pitchFamily="34" charset="0"/>
              <a:buChar char="•"/>
            </a:pPr>
            <a:r>
              <a:rPr lang="en-GB" sz="2200" dirty="0" smtClean="0"/>
              <a:t>Mutual holding to account</a:t>
            </a:r>
          </a:p>
          <a:p>
            <a:pPr marL="342900" lvl="1" indent="-342900">
              <a:spcAft>
                <a:spcPts val="0"/>
              </a:spcAft>
              <a:buFont typeface="Arial" panose="020B0604020202020204" pitchFamily="34" charset="0"/>
              <a:buChar char="•"/>
            </a:pPr>
            <a:r>
              <a:rPr lang="en-GB" sz="2200" dirty="0" smtClean="0"/>
              <a:t>Set clear standards for staff and patients </a:t>
            </a:r>
          </a:p>
          <a:p>
            <a:pPr marL="342900" lvl="1" indent="-342900">
              <a:spcAft>
                <a:spcPts val="0"/>
              </a:spcAft>
              <a:buFont typeface="Arial" panose="020B0604020202020204" pitchFamily="34" charset="0"/>
              <a:buChar char="•"/>
            </a:pPr>
            <a:r>
              <a:rPr lang="en-GB" sz="2200" dirty="0" smtClean="0"/>
              <a:t>Build </a:t>
            </a:r>
            <a:r>
              <a:rPr lang="en-GB" sz="2200" dirty="0"/>
              <a:t>consistency and predictability </a:t>
            </a:r>
            <a:r>
              <a:rPr lang="en-GB" sz="2200" dirty="0" smtClean="0"/>
              <a:t>while allowing </a:t>
            </a:r>
            <a:r>
              <a:rPr lang="en-GB" sz="2200" dirty="0"/>
              <a:t>flexibility</a:t>
            </a:r>
          </a:p>
          <a:p>
            <a:pPr marL="342900" lvl="1" indent="-342900">
              <a:spcAft>
                <a:spcPts val="0"/>
              </a:spcAft>
              <a:buFont typeface="Arial" panose="020B0604020202020204" pitchFamily="34" charset="0"/>
              <a:buChar char="•"/>
            </a:pPr>
            <a:r>
              <a:rPr lang="en-US" sz="2200" dirty="0" smtClean="0"/>
              <a:t>Ensure patients and staff understand </a:t>
            </a:r>
            <a:r>
              <a:rPr lang="en-US" sz="2200" dirty="0"/>
              <a:t>their </a:t>
            </a:r>
            <a:r>
              <a:rPr lang="en-US" sz="2200" dirty="0" smtClean="0"/>
              <a:t>obligations to each other </a:t>
            </a:r>
            <a:endParaRPr lang="en-GB" sz="2000" dirty="0"/>
          </a:p>
          <a:p>
            <a:endParaRPr lang="en-US" sz="2000" dirty="0"/>
          </a:p>
          <a:p>
            <a:pPr marL="0" indent="0">
              <a:buNone/>
            </a:pPr>
            <a:endParaRPr lang="en-US" sz="2000" dirty="0"/>
          </a:p>
        </p:txBody>
      </p:sp>
    </p:spTree>
    <p:extLst>
      <p:ext uri="{BB962C8B-B14F-4D97-AF65-F5344CB8AC3E}">
        <p14:creationId xmlns:p14="http://schemas.microsoft.com/office/powerpoint/2010/main" val="7710996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95700" y="3149600"/>
            <a:ext cx="0" cy="27093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grpSp>
        <p:nvGrpSpPr>
          <p:cNvPr id="3" name="Group 2"/>
          <p:cNvGrpSpPr/>
          <p:nvPr/>
        </p:nvGrpSpPr>
        <p:grpSpPr>
          <a:xfrm>
            <a:off x="952553" y="1689315"/>
            <a:ext cx="4901403" cy="4089932"/>
            <a:chOff x="952553" y="1689315"/>
            <a:chExt cx="4901403" cy="4089932"/>
          </a:xfrm>
        </p:grpSpPr>
        <p:grpSp>
          <p:nvGrpSpPr>
            <p:cNvPr id="2" name="Group 1"/>
            <p:cNvGrpSpPr/>
            <p:nvPr/>
          </p:nvGrpSpPr>
          <p:grpSpPr>
            <a:xfrm>
              <a:off x="952553" y="2705100"/>
              <a:ext cx="3684690" cy="3074147"/>
              <a:chOff x="952553" y="2705100"/>
              <a:chExt cx="3684690" cy="3074147"/>
            </a:xfrm>
          </p:grpSpPr>
          <p:cxnSp>
            <p:nvCxnSpPr>
              <p:cNvPr id="30" name="Straight Connector 29"/>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2553" y="3149602"/>
                <a:ext cx="3684690" cy="18099"/>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695700" y="31115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382511" y="3127679"/>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689662" y="4979493"/>
                <a:ext cx="0" cy="7200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628091" y="4637930"/>
                <a:ext cx="16553" cy="34047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689662" y="4988542"/>
                <a:ext cx="972172"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264899" y="5741147"/>
                <a:ext cx="605301" cy="3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420530" y="1689315"/>
              <a:ext cx="2433426" cy="1238035"/>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kern="0" dirty="0">
                <a:solidFill>
                  <a:schemeClr val="bg1"/>
                </a:solidFill>
                <a:latin typeface="Arial"/>
                <a:cs typeface="Arial"/>
              </a:endParaRPr>
            </a:p>
            <a:p>
              <a:pPr algn="ctr" defTabSz="914400"/>
              <a:r>
                <a:rPr lang="en-US" kern="0" dirty="0" smtClean="0">
                  <a:solidFill>
                    <a:schemeClr val="bg1"/>
                  </a:solidFill>
                  <a:latin typeface="Arial"/>
                  <a:cs typeface="Arial"/>
                </a:rPr>
                <a:t>Sharing expectations, finding mutual agreement</a:t>
              </a:r>
              <a:endParaRPr lang="en-US" kern="0" dirty="0">
                <a:solidFill>
                  <a:schemeClr val="bg1"/>
                </a:solidFill>
                <a:latin typeface="Arial"/>
                <a:cs typeface="Arial"/>
              </a:endParaRPr>
            </a:p>
          </p:txBody>
        </p:sp>
        <p:sp>
          <p:nvSpPr>
            <p:cNvPr id="45" name="Rectangle 44"/>
            <p:cNvSpPr/>
            <p:nvPr/>
          </p:nvSpPr>
          <p:spPr>
            <a:xfrm>
              <a:off x="2483324" y="3420533"/>
              <a:ext cx="2268000" cy="12600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defRPr/>
              </a:pPr>
              <a:r>
                <a:rPr kumimoji="0" lang="en-US" sz="1800" b="1" i="0" u="none" strike="noStrike" kern="0" cap="none" spc="0" normalizeH="0" baseline="0" noProof="0" dirty="0">
                  <a:ln>
                    <a:noFill/>
                  </a:ln>
                  <a:solidFill>
                    <a:schemeClr val="bg1"/>
                  </a:solidFill>
                  <a:effectLst/>
                  <a:uLnTx/>
                  <a:uFillTx/>
                  <a:latin typeface="Arial"/>
                  <a:cs typeface="Arial"/>
                </a:rPr>
                <a:t>Patient modifiers:</a:t>
              </a:r>
              <a:r>
                <a:rPr kumimoji="0" lang="en-US" sz="1800" b="1" i="0" u="none" strike="noStrike" kern="0" cap="none" spc="0" normalizeH="0" noProof="0" dirty="0">
                  <a:ln>
                    <a:noFill/>
                  </a:ln>
                  <a:solidFill>
                    <a:schemeClr val="bg1"/>
                  </a:solidFill>
                  <a:effectLst/>
                  <a:uLnTx/>
                  <a:uFillTx/>
                  <a:latin typeface="Arial"/>
                  <a:cs typeface="Arial"/>
                </a:rPr>
                <a:t> </a:t>
              </a:r>
              <a:r>
                <a:rPr lang="en-US" kern="0" dirty="0">
                  <a:solidFill>
                    <a:schemeClr val="bg1"/>
                  </a:solidFill>
                  <a:cs typeface="Arial"/>
                </a:rPr>
                <a:t>Sharing expectations, finding mutual </a:t>
              </a:r>
              <a:r>
                <a:rPr lang="en-US" kern="0" dirty="0" smtClean="0">
                  <a:solidFill>
                    <a:schemeClr val="bg1"/>
                  </a:solidFill>
                  <a:cs typeface="Arial"/>
                </a:rPr>
                <a:t>agreement</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sp>
        <p:nvSpPr>
          <p:cNvPr id="54" name="Title 53"/>
          <p:cNvSpPr>
            <a:spLocks noGrp="1"/>
          </p:cNvSpPr>
          <p:nvPr>
            <p:ph type="title"/>
          </p:nvPr>
        </p:nvSpPr>
        <p:spPr/>
        <p:txBody>
          <a:bodyPr/>
          <a:lstStyle/>
          <a:p>
            <a:r>
              <a:rPr lang="en-AU" b="1" dirty="0" smtClean="0"/>
              <a:t>Clear mutual expectations and </a:t>
            </a:r>
            <a:r>
              <a:rPr lang="en-AU" b="1" dirty="0"/>
              <a:t>the Safewards model</a:t>
            </a:r>
          </a:p>
        </p:txBody>
      </p:sp>
      <p:sp>
        <p:nvSpPr>
          <p:cNvPr id="43" name="Rectangle 42"/>
          <p:cNvSpPr/>
          <p:nvPr/>
        </p:nvSpPr>
        <p:spPr>
          <a:xfrm>
            <a:off x="85885" y="4348164"/>
            <a:ext cx="2179014" cy="2284926"/>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Originating domains</a:t>
            </a:r>
            <a:r>
              <a:rPr kumimoji="0" lang="en-US" sz="1800" b="1" i="0" u="none" strike="noStrike" kern="0" cap="none" spc="0" normalizeH="0" baseline="0" noProof="0" dirty="0" smtClean="0">
                <a:ln>
                  <a:noFill/>
                </a:ln>
                <a:solidFill>
                  <a:schemeClr val="bg1"/>
                </a:solidFill>
                <a:effectLst/>
                <a:uLnTx/>
                <a:uFillTx/>
                <a:latin typeface="Arial"/>
                <a:cs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noProof="0" dirty="0" smtClean="0">
                <a:ln>
                  <a:noFill/>
                </a:ln>
                <a:solidFill>
                  <a:schemeClr val="bg1"/>
                </a:solidFill>
                <a:effectLst/>
                <a:uLnTx/>
                <a:uFillTx/>
                <a:latin typeface="Arial"/>
                <a:cs typeface="Arial"/>
              </a:rPr>
              <a:t>Patient Community</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baseline="0" dirty="0" smtClean="0">
                <a:solidFill>
                  <a:schemeClr val="bg1"/>
                </a:solidFill>
                <a:latin typeface="Arial"/>
                <a:cs typeface="Arial"/>
              </a:rPr>
              <a:t>Staff Team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noProof="0" dirty="0" smtClean="0">
                <a:ln>
                  <a:noFill/>
                </a:ln>
                <a:solidFill>
                  <a:schemeClr val="bg1"/>
                </a:solidFill>
                <a:effectLst/>
                <a:uLnTx/>
                <a:uFillTx/>
                <a:latin typeface="Arial"/>
                <a:cs typeface="Arial"/>
              </a:rPr>
              <a:t>Patient Characteristics</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baseline="0" dirty="0" smtClean="0">
                <a:solidFill>
                  <a:schemeClr val="bg1"/>
                </a:solidFill>
                <a:latin typeface="Arial"/>
                <a:cs typeface="Arial"/>
              </a:rPr>
              <a:t>Physical environment</a:t>
            </a:r>
            <a:endParaRPr kumimoji="0" lang="en-US" sz="1800" i="0" u="none" strike="noStrike" kern="0" cap="none" spc="0" normalizeH="0" baseline="0" noProof="0" dirty="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230906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0" y="1437057"/>
            <a:ext cx="9144000" cy="5420943"/>
          </a:xfrm>
          <a:prstGeom prst="rect">
            <a:avLst/>
          </a:prstGeom>
        </p:spPr>
      </p:pic>
      <p:sp>
        <p:nvSpPr>
          <p:cNvPr id="3" name="Rectangle 2"/>
          <p:cNvSpPr/>
          <p:nvPr/>
        </p:nvSpPr>
        <p:spPr>
          <a:xfrm>
            <a:off x="89928" y="3332880"/>
            <a:ext cx="4244077" cy="3123932"/>
          </a:xfrm>
          <a:prstGeom prst="rect">
            <a:avLst/>
          </a:prstGeom>
        </p:spPr>
        <p:txBody>
          <a:bodyPr wrap="square">
            <a:spAutoFit/>
          </a:bodyPr>
          <a:lstStyle/>
          <a:p>
            <a:pPr marL="546100" indent="-457200">
              <a:spcBef>
                <a:spcPts val="600"/>
              </a:spcBef>
              <a:spcAft>
                <a:spcPts val="600"/>
              </a:spcAft>
              <a:buFont typeface="Arial" panose="020B0604020202020204" pitchFamily="34" charset="0"/>
              <a:buChar char="•"/>
            </a:pPr>
            <a:r>
              <a:rPr lang="en-US" sz="2800" b="1" dirty="0" smtClean="0">
                <a:solidFill>
                  <a:prstClr val="black"/>
                </a:solidFill>
                <a:cs typeface="Arial" panose="020B0604020202020204" pitchFamily="34" charset="0"/>
              </a:rPr>
              <a:t>What are the benefits of having clear expectations?</a:t>
            </a:r>
            <a:endParaRPr lang="en-AU" sz="2800" b="1" dirty="0" smtClean="0">
              <a:solidFill>
                <a:prstClr val="black"/>
              </a:solidFill>
              <a:cs typeface="Arial" panose="020B0604020202020204" pitchFamily="34" charset="0"/>
            </a:endParaRPr>
          </a:p>
          <a:p>
            <a:pPr marL="431800" indent="-342900">
              <a:buFont typeface="Arial" panose="020B0604020202020204" pitchFamily="34" charset="0"/>
              <a:buChar char="•"/>
            </a:pPr>
            <a:endParaRPr lang="en-AU" sz="2400" b="1" dirty="0" smtClean="0">
              <a:solidFill>
                <a:prstClr val="black"/>
              </a:solidFill>
              <a:cs typeface="Arial" panose="020B0604020202020204" pitchFamily="34" charset="0"/>
            </a:endParaRPr>
          </a:p>
          <a:p>
            <a:pPr marL="546100" indent="-457200">
              <a:buFont typeface="Arial" panose="020B0604020202020204" pitchFamily="34" charset="0"/>
              <a:buChar char="•"/>
            </a:pPr>
            <a:r>
              <a:rPr lang="en-AU" sz="2800" b="1" dirty="0" smtClean="0">
                <a:solidFill>
                  <a:prstClr val="black"/>
                </a:solidFill>
                <a:cs typeface="Arial" panose="020B0604020202020204" pitchFamily="34" charset="0"/>
              </a:rPr>
              <a:t>What </a:t>
            </a:r>
            <a:r>
              <a:rPr lang="en-AU" sz="2800" b="1" dirty="0">
                <a:solidFill>
                  <a:prstClr val="black"/>
                </a:solidFill>
                <a:cs typeface="Arial" panose="020B0604020202020204" pitchFamily="34" charset="0"/>
              </a:rPr>
              <a:t>expectations </a:t>
            </a:r>
            <a:r>
              <a:rPr lang="en-AU" sz="2800" b="1" dirty="0" smtClean="0">
                <a:solidFill>
                  <a:prstClr val="black"/>
                </a:solidFill>
                <a:cs typeface="Arial" panose="020B0604020202020204" pitchFamily="34" charset="0"/>
              </a:rPr>
              <a:t>can be unclear?  </a:t>
            </a:r>
          </a:p>
          <a:p>
            <a:pPr marL="546100" indent="-457200">
              <a:buFont typeface="Arial" panose="020B0604020202020204" pitchFamily="34" charset="0"/>
              <a:buChar char="•"/>
            </a:pPr>
            <a:endParaRPr lang="en-AU" sz="2800" b="1" dirty="0">
              <a:solidFill>
                <a:prstClr val="black"/>
              </a:solidFill>
              <a:cs typeface="Arial" panose="020B0604020202020204" pitchFamily="34" charset="0"/>
            </a:endParaRPr>
          </a:p>
        </p:txBody>
      </p:sp>
      <p:sp>
        <p:nvSpPr>
          <p:cNvPr id="6" name="Title 5"/>
          <p:cNvSpPr>
            <a:spLocks noGrp="1"/>
          </p:cNvSpPr>
          <p:nvPr>
            <p:ph type="title"/>
          </p:nvPr>
        </p:nvSpPr>
        <p:spPr/>
        <p:txBody>
          <a:bodyPr/>
          <a:lstStyle/>
          <a:p>
            <a:pPr algn="ctr"/>
            <a:r>
              <a:rPr lang="en-AU" sz="2800" b="1" dirty="0" smtClean="0">
                <a:solidFill>
                  <a:srgbClr val="21A18D"/>
                </a:solidFill>
              </a:rPr>
              <a:t>Task: Examples of clear expectations </a:t>
            </a:r>
            <a:endParaRPr lang="en-AU" sz="2800" b="1" dirty="0">
              <a:solidFill>
                <a:srgbClr val="21A18D"/>
              </a:solidFill>
            </a:endParaRPr>
          </a:p>
        </p:txBody>
      </p:sp>
    </p:spTree>
    <p:extLst>
      <p:ext uri="{BB962C8B-B14F-4D97-AF65-F5344CB8AC3E}">
        <p14:creationId xmlns:p14="http://schemas.microsoft.com/office/powerpoint/2010/main" val="14228881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974" y="1977656"/>
            <a:ext cx="8243888" cy="4496391"/>
          </a:xfrm>
        </p:spPr>
        <p:txBody>
          <a:bodyPr>
            <a:normAutofit/>
          </a:bodyPr>
          <a:lstStyle/>
          <a:p>
            <a:pPr lvl="1">
              <a:spcAft>
                <a:spcPts val="1000"/>
              </a:spcAft>
            </a:pPr>
            <a:r>
              <a:rPr lang="en-US" dirty="0" smtClean="0"/>
              <a:t>This can particularly affect those who:</a:t>
            </a:r>
          </a:p>
          <a:p>
            <a:pPr marL="342900" lvl="1" indent="-342900">
              <a:spcAft>
                <a:spcPts val="1000"/>
              </a:spcAft>
              <a:buFont typeface="Arial" panose="020B0604020202020204" pitchFamily="34" charset="0"/>
              <a:buChar char="•"/>
            </a:pPr>
            <a:r>
              <a:rPr lang="en-US" dirty="0"/>
              <a:t>a</a:t>
            </a:r>
            <a:r>
              <a:rPr lang="en-US" dirty="0" smtClean="0"/>
              <a:t>ren't thinking clearly</a:t>
            </a:r>
          </a:p>
          <a:p>
            <a:pPr marL="342900" lvl="1" indent="-342900">
              <a:spcAft>
                <a:spcPts val="1000"/>
              </a:spcAft>
              <a:buFont typeface="Arial" panose="020B0604020202020204" pitchFamily="34" charset="0"/>
              <a:buChar char="•"/>
            </a:pPr>
            <a:r>
              <a:rPr lang="en-US" dirty="0"/>
              <a:t>a</a:t>
            </a:r>
            <a:r>
              <a:rPr lang="en-US" dirty="0" smtClean="0"/>
              <a:t>re distracted by distressing thoughts or emotions, or are preoccupied</a:t>
            </a:r>
          </a:p>
          <a:p>
            <a:pPr marL="342900" lvl="1" indent="-342900">
              <a:spcAft>
                <a:spcPts val="1000"/>
              </a:spcAft>
              <a:buFont typeface="Arial" panose="020B0604020202020204" pitchFamily="34" charset="0"/>
              <a:buChar char="•"/>
            </a:pPr>
            <a:r>
              <a:rPr lang="en-US" dirty="0"/>
              <a:t>h</a:t>
            </a:r>
            <a:r>
              <a:rPr lang="en-US" dirty="0" smtClean="0"/>
              <a:t>ave difficulty interpreting communication</a:t>
            </a:r>
          </a:p>
          <a:p>
            <a:pPr marL="342900" lvl="1" indent="-342900">
              <a:spcAft>
                <a:spcPts val="1000"/>
              </a:spcAft>
              <a:buFont typeface="Arial" panose="020B0604020202020204" pitchFamily="34" charset="0"/>
              <a:buChar char="•"/>
            </a:pPr>
            <a:r>
              <a:rPr lang="en-US" dirty="0"/>
              <a:t>e</a:t>
            </a:r>
            <a:r>
              <a:rPr lang="en-US" dirty="0" smtClean="0"/>
              <a:t>xperience changes in mood </a:t>
            </a:r>
          </a:p>
          <a:p>
            <a:pPr marL="342900" lvl="1" indent="-342900">
              <a:spcAft>
                <a:spcPts val="1000"/>
              </a:spcAft>
              <a:buFont typeface="Arial" panose="020B0604020202020204" pitchFamily="34" charset="0"/>
              <a:buChar char="•"/>
            </a:pPr>
            <a:r>
              <a:rPr lang="en-US" dirty="0"/>
              <a:t>h</a:t>
            </a:r>
            <a:r>
              <a:rPr lang="en-US" dirty="0" smtClean="0"/>
              <a:t>ave a distorted, or different, view of world and others</a:t>
            </a:r>
          </a:p>
          <a:p>
            <a:pPr marL="342900" lvl="1" indent="-342900">
              <a:spcAft>
                <a:spcPts val="1000"/>
              </a:spcAft>
              <a:buFont typeface="Arial" panose="020B0604020202020204" pitchFamily="34" charset="0"/>
              <a:buChar char="•"/>
            </a:pPr>
            <a:r>
              <a:rPr lang="en-US" dirty="0"/>
              <a:t>h</a:t>
            </a:r>
            <a:r>
              <a:rPr lang="en-US" dirty="0" smtClean="0"/>
              <a:t>ave a history of trauma</a:t>
            </a:r>
          </a:p>
          <a:p>
            <a:pPr>
              <a:spcAft>
                <a:spcPts val="1000"/>
              </a:spcAft>
            </a:pPr>
            <a:endParaRPr lang="en-US" sz="2000" dirty="0"/>
          </a:p>
          <a:p>
            <a:pPr marL="0" indent="0">
              <a:spcAft>
                <a:spcPts val="1000"/>
              </a:spcAft>
              <a:buNone/>
            </a:pPr>
            <a:endParaRPr lang="en-US" dirty="0" smtClean="0"/>
          </a:p>
          <a:p>
            <a:pPr marL="0" indent="0">
              <a:buNone/>
            </a:pPr>
            <a:endParaRPr lang="en-US" dirty="0"/>
          </a:p>
        </p:txBody>
      </p:sp>
      <p:sp>
        <p:nvSpPr>
          <p:cNvPr id="2" name="Rectangle 1"/>
          <p:cNvSpPr/>
          <p:nvPr/>
        </p:nvSpPr>
        <p:spPr>
          <a:xfrm>
            <a:off x="250946" y="297516"/>
            <a:ext cx="7734300" cy="954107"/>
          </a:xfrm>
          <a:prstGeom prst="rect">
            <a:avLst/>
          </a:prstGeom>
        </p:spPr>
        <p:txBody>
          <a:bodyPr wrap="square">
            <a:spAutoFit/>
          </a:bodyPr>
          <a:lstStyle/>
          <a:p>
            <a:pPr algn="ctr">
              <a:spcBef>
                <a:spcPct val="20000"/>
              </a:spcBef>
            </a:pPr>
            <a:r>
              <a:rPr lang="en-US" sz="2800" b="1" dirty="0">
                <a:solidFill>
                  <a:prstClr val="white"/>
                </a:solidFill>
              </a:rPr>
              <a:t>Lack of </a:t>
            </a:r>
            <a:r>
              <a:rPr lang="en-US" sz="2800" b="1" dirty="0" smtClean="0">
                <a:solidFill>
                  <a:prstClr val="white"/>
                </a:solidFill>
              </a:rPr>
              <a:t>consistency and clarity can cause problems </a:t>
            </a:r>
            <a:endParaRPr lang="en-US" sz="2800" dirty="0">
              <a:solidFill>
                <a:prstClr val="white"/>
              </a:solidFill>
            </a:endParaRPr>
          </a:p>
        </p:txBody>
      </p:sp>
    </p:spTree>
    <p:extLst>
      <p:ext uri="{BB962C8B-B14F-4D97-AF65-F5344CB8AC3E}">
        <p14:creationId xmlns:p14="http://schemas.microsoft.com/office/powerpoint/2010/main" val="169832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a:t>Mutual </a:t>
            </a:r>
            <a:r>
              <a:rPr lang="en-US" b="1" dirty="0" smtClean="0"/>
              <a:t>expectations for consideration</a:t>
            </a:r>
            <a:endParaRPr lang="en-US" b="1" dirty="0"/>
          </a:p>
        </p:txBody>
      </p:sp>
      <p:sp>
        <p:nvSpPr>
          <p:cNvPr id="3" name="Content Placeholder 2"/>
          <p:cNvSpPr>
            <a:spLocks noGrp="1"/>
          </p:cNvSpPr>
          <p:nvPr>
            <p:ph idx="1"/>
          </p:nvPr>
        </p:nvSpPr>
        <p:spPr>
          <a:xfrm>
            <a:off x="539750" y="2007220"/>
            <a:ext cx="8243888" cy="4466827"/>
          </a:xfrm>
        </p:spPr>
        <p:txBody>
          <a:bodyPr>
            <a:normAutofit/>
          </a:bodyPr>
          <a:lstStyle/>
          <a:p>
            <a:pPr marL="457200" lvl="1" indent="-457200">
              <a:spcAft>
                <a:spcPts val="1000"/>
              </a:spcAft>
              <a:buFont typeface="Arial" panose="020B0604020202020204" pitchFamily="34" charset="0"/>
              <a:buChar char="•"/>
            </a:pPr>
            <a:r>
              <a:rPr lang="en-US" sz="2800" dirty="0" smtClean="0"/>
              <a:t>General expectations</a:t>
            </a:r>
          </a:p>
          <a:p>
            <a:pPr marL="457200" lvl="1" indent="-457200">
              <a:spcAft>
                <a:spcPts val="1000"/>
              </a:spcAft>
              <a:buFont typeface="Arial" panose="020B0604020202020204" pitchFamily="34" charset="0"/>
              <a:buChar char="•"/>
            </a:pPr>
            <a:r>
              <a:rPr lang="en-US" sz="2800" dirty="0" smtClean="0"/>
              <a:t>Staff</a:t>
            </a:r>
          </a:p>
          <a:p>
            <a:pPr marL="457200" lvl="1" indent="-457200">
              <a:spcAft>
                <a:spcPts val="1000"/>
              </a:spcAft>
              <a:buFont typeface="Arial" panose="020B0604020202020204" pitchFamily="34" charset="0"/>
              <a:buChar char="•"/>
            </a:pPr>
            <a:r>
              <a:rPr lang="en-US" sz="2800" dirty="0"/>
              <a:t>Excluded </a:t>
            </a:r>
            <a:r>
              <a:rPr lang="en-US" sz="2800" dirty="0" smtClean="0"/>
              <a:t>items</a:t>
            </a:r>
          </a:p>
          <a:p>
            <a:pPr marL="457200" lvl="1" indent="-457200">
              <a:spcAft>
                <a:spcPts val="1000"/>
              </a:spcAft>
              <a:buFont typeface="Arial" panose="020B0604020202020204" pitchFamily="34" charset="0"/>
              <a:buChar char="•"/>
            </a:pPr>
            <a:r>
              <a:rPr lang="en-US" sz="2800" dirty="0" smtClean="0"/>
              <a:t>Property</a:t>
            </a:r>
          </a:p>
          <a:p>
            <a:pPr marL="457200" lvl="1" indent="-457200">
              <a:spcAft>
                <a:spcPts val="1000"/>
              </a:spcAft>
              <a:buFont typeface="Arial" panose="020B0604020202020204" pitchFamily="34" charset="0"/>
              <a:buChar char="•"/>
            </a:pPr>
            <a:r>
              <a:rPr lang="en-US" sz="2800" dirty="0" smtClean="0"/>
              <a:t>Places</a:t>
            </a:r>
          </a:p>
          <a:p>
            <a:pPr marL="0" indent="0">
              <a:buNone/>
            </a:pPr>
            <a:endParaRPr lang="en-US" dirty="0" smtClean="0">
              <a:solidFill>
                <a:srgbClr val="8000FF"/>
              </a:solidFill>
            </a:endParaRPr>
          </a:p>
          <a:p>
            <a:pPr marL="0" indent="0">
              <a:buNone/>
            </a:pPr>
            <a:endParaRPr lang="en-US" dirty="0"/>
          </a:p>
        </p:txBody>
      </p:sp>
    </p:spTree>
    <p:extLst>
      <p:ext uri="{BB962C8B-B14F-4D97-AF65-F5344CB8AC3E}">
        <p14:creationId xmlns:p14="http://schemas.microsoft.com/office/powerpoint/2010/main" val="411743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482" y="537504"/>
            <a:ext cx="7199313" cy="878701"/>
          </a:xfrm>
        </p:spPr>
        <p:txBody>
          <a:bodyPr>
            <a:noAutofit/>
          </a:bodyPr>
          <a:lstStyle/>
          <a:p>
            <a:pPr algn="ctr"/>
            <a:r>
              <a:rPr lang="en-US" sz="2800" b="1" dirty="0"/>
              <a:t>Role of the </a:t>
            </a:r>
            <a:r>
              <a:rPr lang="en-US" sz="2800" b="1" dirty="0" smtClean="0"/>
              <a:t>clear mutual expectations lead </a:t>
            </a:r>
            <a:r>
              <a:rPr lang="en-US" sz="2400" dirty="0"/>
              <a:t/>
            </a:r>
            <a:br>
              <a:rPr lang="en-US" sz="2400" dirty="0"/>
            </a:br>
            <a:endParaRPr lang="en-US" sz="2400" dirty="0"/>
          </a:p>
        </p:txBody>
      </p:sp>
      <p:sp>
        <p:nvSpPr>
          <p:cNvPr id="3" name="Content Placeholder 2"/>
          <p:cNvSpPr>
            <a:spLocks noGrp="1"/>
          </p:cNvSpPr>
          <p:nvPr>
            <p:ph idx="1"/>
          </p:nvPr>
        </p:nvSpPr>
        <p:spPr>
          <a:xfrm>
            <a:off x="372482" y="1619250"/>
            <a:ext cx="8411156" cy="4854797"/>
          </a:xfrm>
        </p:spPr>
        <p:txBody>
          <a:bodyPr>
            <a:normAutofit/>
          </a:bodyPr>
          <a:lstStyle/>
          <a:p>
            <a:pPr marL="342900" lvl="1" indent="-342900">
              <a:spcAft>
                <a:spcPts val="1000"/>
              </a:spcAft>
              <a:buFont typeface="Arial" panose="020B0604020202020204" pitchFamily="34" charset="0"/>
              <a:buChar char="•"/>
            </a:pPr>
            <a:r>
              <a:rPr lang="en-US" sz="2400" dirty="0" smtClean="0"/>
              <a:t>Ensure clear mutual expectations </a:t>
            </a:r>
            <a:r>
              <a:rPr lang="en-US" sz="2400" b="1" dirty="0" smtClean="0"/>
              <a:t>meetings </a:t>
            </a:r>
            <a:r>
              <a:rPr lang="en-US" sz="2400" dirty="0" smtClean="0"/>
              <a:t>occur</a:t>
            </a:r>
          </a:p>
          <a:p>
            <a:pPr marL="342900" lvl="1" indent="-342900">
              <a:spcAft>
                <a:spcPts val="1000"/>
              </a:spcAft>
              <a:buFont typeface="Arial" panose="020B0604020202020204" pitchFamily="34" charset="0"/>
              <a:buChar char="•"/>
            </a:pPr>
            <a:r>
              <a:rPr lang="en-US" sz="2400" b="1" dirty="0"/>
              <a:t>C</a:t>
            </a:r>
            <a:r>
              <a:rPr lang="en-US" sz="2400" b="1" dirty="0" smtClean="0"/>
              <a:t>ommunicate</a:t>
            </a:r>
            <a:r>
              <a:rPr lang="en-US" sz="2400" dirty="0" smtClean="0"/>
              <a:t> meeting results in a visible manner                   e.g. posters </a:t>
            </a:r>
          </a:p>
          <a:p>
            <a:pPr marL="342900" lvl="1" indent="-342900">
              <a:spcAft>
                <a:spcPts val="1000"/>
              </a:spcAft>
              <a:buFont typeface="Arial" panose="020B0604020202020204" pitchFamily="34" charset="0"/>
              <a:buChar char="•"/>
            </a:pPr>
            <a:r>
              <a:rPr lang="en-US" sz="2400" dirty="0" smtClean="0"/>
              <a:t>Ensure the clear mutual expectations are </a:t>
            </a:r>
            <a:r>
              <a:rPr lang="en-US" sz="2400" b="1" dirty="0" smtClean="0"/>
              <a:t>discussed</a:t>
            </a:r>
            <a:r>
              <a:rPr lang="en-US" sz="2400" dirty="0" smtClean="0"/>
              <a:t>:</a:t>
            </a:r>
          </a:p>
          <a:p>
            <a:pPr lvl="3">
              <a:spcAft>
                <a:spcPts val="0"/>
              </a:spcAft>
            </a:pPr>
            <a:endParaRPr lang="en-US" sz="1600" dirty="0" smtClean="0"/>
          </a:p>
          <a:p>
            <a:pPr marL="901700" lvl="3" indent="-363538">
              <a:spcAft>
                <a:spcPts val="1000"/>
              </a:spcAft>
            </a:pPr>
            <a:r>
              <a:rPr lang="en-US" dirty="0" smtClean="0"/>
              <a:t>If you're the admitting nurse, show the information/poster and explain its contents</a:t>
            </a:r>
          </a:p>
          <a:p>
            <a:pPr marL="901700" lvl="3" indent="-363538">
              <a:spcAft>
                <a:spcPts val="1000"/>
              </a:spcAft>
            </a:pPr>
            <a:r>
              <a:rPr lang="en-US" dirty="0" smtClean="0"/>
              <a:t>If you are on duty when a person is admitted, remind the admitting nurse to refer to the clear mutual expectations</a:t>
            </a:r>
          </a:p>
          <a:p>
            <a:pPr marL="901700" lvl="3" indent="-363538">
              <a:spcAft>
                <a:spcPts val="1000"/>
              </a:spcAft>
            </a:pPr>
            <a:r>
              <a:rPr lang="en-US" dirty="0" smtClean="0"/>
              <a:t>At handover, ask whether the poster has been shown and explained to new patients</a:t>
            </a:r>
            <a:endParaRPr lang="en-US" dirty="0"/>
          </a:p>
          <a:p>
            <a:endParaRPr lang="en-US" sz="2000" dirty="0"/>
          </a:p>
        </p:txBody>
      </p:sp>
    </p:spTree>
    <p:extLst>
      <p:ext uri="{BB962C8B-B14F-4D97-AF65-F5344CB8AC3E}">
        <p14:creationId xmlns:p14="http://schemas.microsoft.com/office/powerpoint/2010/main" val="39118353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dirty="0"/>
              <a:t>Clear </a:t>
            </a:r>
            <a:r>
              <a:rPr lang="en-GB" sz="2800" b="1" dirty="0" smtClean="0"/>
              <a:t>mutual expectations fidelity</a:t>
            </a:r>
            <a:endParaRPr lang="en-US" sz="2800" b="1" dirty="0"/>
          </a:p>
        </p:txBody>
      </p:sp>
      <p:sp>
        <p:nvSpPr>
          <p:cNvPr id="3" name="Content Placeholder 2"/>
          <p:cNvSpPr>
            <a:spLocks noGrp="1"/>
          </p:cNvSpPr>
          <p:nvPr>
            <p:ph idx="1"/>
          </p:nvPr>
        </p:nvSpPr>
        <p:spPr>
          <a:xfrm>
            <a:off x="4241295" y="4675918"/>
            <a:ext cx="4506953" cy="1951463"/>
          </a:xfrm>
        </p:spPr>
        <p:txBody>
          <a:bodyPr>
            <a:normAutofit/>
          </a:bodyPr>
          <a:lstStyle/>
          <a:p>
            <a:pPr marL="285750" lvl="1" indent="-285750">
              <a:buFont typeface="Arial" panose="020B0604020202020204" pitchFamily="34" charset="0"/>
              <a:buChar char="•"/>
            </a:pPr>
            <a:r>
              <a:rPr lang="en-GB" sz="1800" dirty="0"/>
              <a:t>Codifying rules for patients so staff have an easier time telling patients what to </a:t>
            </a:r>
            <a:r>
              <a:rPr lang="en-GB" sz="1800" dirty="0" smtClean="0"/>
              <a:t>do</a:t>
            </a:r>
            <a:endParaRPr lang="en-GB" sz="1800" dirty="0"/>
          </a:p>
          <a:p>
            <a:pPr marL="285750" lvl="1" indent="-285750">
              <a:buFont typeface="Arial" panose="020B0604020202020204" pitchFamily="34" charset="0"/>
              <a:buChar char="•"/>
            </a:pPr>
            <a:r>
              <a:rPr lang="en-GB" sz="1800" dirty="0"/>
              <a:t>A pretty poster or mission </a:t>
            </a:r>
            <a:r>
              <a:rPr lang="en-GB" sz="1800" dirty="0" smtClean="0"/>
              <a:t>statement </a:t>
            </a:r>
            <a:r>
              <a:rPr lang="en-GB" sz="1800" dirty="0"/>
              <a:t>to point to when things get </a:t>
            </a:r>
            <a:r>
              <a:rPr lang="en-GB" sz="1800" dirty="0" smtClean="0"/>
              <a:t>tricky</a:t>
            </a:r>
            <a:endParaRPr lang="en-GB" sz="1800" dirty="0"/>
          </a:p>
          <a:p>
            <a:endParaRPr lang="en-US" dirty="0"/>
          </a:p>
        </p:txBody>
      </p:sp>
      <p:sp>
        <p:nvSpPr>
          <p:cNvPr id="4" name="Rectangle 3"/>
          <p:cNvSpPr/>
          <p:nvPr/>
        </p:nvSpPr>
        <p:spPr>
          <a:xfrm>
            <a:off x="1092820" y="2239890"/>
            <a:ext cx="2553629" cy="1328500"/>
          </a:xfrm>
          <a:prstGeom prst="rect">
            <a:avLst/>
          </a:prstGeom>
          <a:solidFill>
            <a:srgbClr val="51BD89"/>
          </a:solidFill>
          <a:ln>
            <a:solidFill>
              <a:srgbClr val="51BD8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2800" b="1" dirty="0">
                <a:solidFill>
                  <a:prstClr val="black"/>
                </a:solidFill>
                <a:latin typeface="Calibri"/>
              </a:rPr>
              <a:t>Clear mutual expectations</a:t>
            </a:r>
          </a:p>
          <a:p>
            <a:pPr algn="ctr" defTabSz="342900"/>
            <a:r>
              <a:rPr lang="en-US" sz="2800" b="1" dirty="0">
                <a:solidFill>
                  <a:prstClr val="black"/>
                </a:solidFill>
                <a:latin typeface="Calibri"/>
              </a:rPr>
              <a:t>IS</a:t>
            </a:r>
          </a:p>
        </p:txBody>
      </p:sp>
      <p:sp>
        <p:nvSpPr>
          <p:cNvPr id="5" name="TextBox 4"/>
          <p:cNvSpPr txBox="1"/>
          <p:nvPr/>
        </p:nvSpPr>
        <p:spPr>
          <a:xfrm>
            <a:off x="3740148" y="2692345"/>
            <a:ext cx="540060" cy="553998"/>
          </a:xfrm>
          <a:prstGeom prst="rect">
            <a:avLst/>
          </a:prstGeom>
          <a:noFill/>
        </p:spPr>
        <p:txBody>
          <a:bodyPr wrap="square" rtlCol="0">
            <a:spAutoFit/>
          </a:bodyPr>
          <a:lstStyle/>
          <a:p>
            <a:pPr defTabSz="342900"/>
            <a:r>
              <a:rPr lang="en-US" sz="3000" dirty="0">
                <a:solidFill>
                  <a:prstClr val="black"/>
                </a:solidFill>
                <a:latin typeface="Calibri"/>
              </a:rPr>
              <a:t>=</a:t>
            </a:r>
          </a:p>
        </p:txBody>
      </p:sp>
      <p:sp>
        <p:nvSpPr>
          <p:cNvPr id="6" name="Rectangle 5"/>
          <p:cNvSpPr/>
          <p:nvPr/>
        </p:nvSpPr>
        <p:spPr>
          <a:xfrm>
            <a:off x="1092820" y="4768036"/>
            <a:ext cx="2553629" cy="1226634"/>
          </a:xfrm>
          <a:prstGeom prst="rect">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2800" b="1" dirty="0">
                <a:solidFill>
                  <a:prstClr val="black"/>
                </a:solidFill>
                <a:latin typeface="Calibri"/>
              </a:rPr>
              <a:t>Clear mutual expectations</a:t>
            </a:r>
          </a:p>
          <a:p>
            <a:pPr algn="ctr" defTabSz="342900"/>
            <a:r>
              <a:rPr lang="en-US" sz="2800" b="1" dirty="0">
                <a:solidFill>
                  <a:srgbClr val="FF0000"/>
                </a:solidFill>
                <a:latin typeface="Calibri"/>
              </a:rPr>
              <a:t>IS NOT </a:t>
            </a:r>
          </a:p>
        </p:txBody>
      </p:sp>
      <p:sp>
        <p:nvSpPr>
          <p:cNvPr id="7" name="TextBox 6"/>
          <p:cNvSpPr txBox="1"/>
          <p:nvPr/>
        </p:nvSpPr>
        <p:spPr>
          <a:xfrm>
            <a:off x="3740148" y="5090298"/>
            <a:ext cx="540060" cy="553998"/>
          </a:xfrm>
          <a:prstGeom prst="rect">
            <a:avLst/>
          </a:prstGeom>
          <a:noFill/>
        </p:spPr>
        <p:txBody>
          <a:bodyPr wrap="square" rtlCol="0">
            <a:spAutoFit/>
          </a:bodyPr>
          <a:lstStyle/>
          <a:p>
            <a:pPr defTabSz="342900"/>
            <a:r>
              <a:rPr lang="en-US" sz="3000" dirty="0">
                <a:solidFill>
                  <a:prstClr val="black"/>
                </a:solidFill>
                <a:latin typeface="Calibri"/>
              </a:rPr>
              <a:t>≠</a:t>
            </a:r>
          </a:p>
        </p:txBody>
      </p:sp>
      <p:sp>
        <p:nvSpPr>
          <p:cNvPr id="8" name="Rectangle 7"/>
          <p:cNvSpPr/>
          <p:nvPr/>
        </p:nvSpPr>
        <p:spPr>
          <a:xfrm>
            <a:off x="4124325" y="1779974"/>
            <a:ext cx="4740895" cy="2419124"/>
          </a:xfrm>
          <a:prstGeom prst="rect">
            <a:avLst/>
          </a:prstGeom>
        </p:spPr>
        <p:txBody>
          <a:bodyPr wrap="square">
            <a:spAutoFit/>
          </a:bodyPr>
          <a:lstStyle/>
          <a:p>
            <a:pPr marL="257175" lvl="1" indent="-257175" defTabSz="342900">
              <a:spcBef>
                <a:spcPct val="20000"/>
              </a:spcBef>
              <a:buFont typeface="Arial"/>
              <a:buChar char="•"/>
            </a:pPr>
            <a:r>
              <a:rPr lang="en-GB" dirty="0">
                <a:solidFill>
                  <a:prstClr val="black"/>
                </a:solidFill>
              </a:rPr>
              <a:t>Codifying the patients’ expectations of staff and the staff expectations of patients</a:t>
            </a:r>
          </a:p>
          <a:p>
            <a:pPr marL="257175" lvl="1" indent="-257175" defTabSz="342900">
              <a:spcBef>
                <a:spcPct val="20000"/>
              </a:spcBef>
              <a:buFont typeface="Arial"/>
              <a:buChar char="•"/>
            </a:pPr>
            <a:r>
              <a:rPr lang="en-GB" dirty="0">
                <a:solidFill>
                  <a:prstClr val="black"/>
                </a:solidFill>
              </a:rPr>
              <a:t>Sharing expectations across the community for consistency and high standards of behaviour</a:t>
            </a:r>
          </a:p>
          <a:p>
            <a:pPr marL="257175" lvl="1" indent="-257175" defTabSz="342900">
              <a:spcBef>
                <a:spcPct val="20000"/>
              </a:spcBef>
              <a:buFont typeface="Arial"/>
              <a:buChar char="•"/>
            </a:pPr>
            <a:r>
              <a:rPr lang="en-GB" dirty="0">
                <a:solidFill>
                  <a:prstClr val="black"/>
                </a:solidFill>
              </a:rPr>
              <a:t>Facilitating public conversation about how different groups sharing one space can respect one another</a:t>
            </a:r>
          </a:p>
        </p:txBody>
      </p:sp>
    </p:spTree>
    <p:extLst>
      <p:ext uri="{BB962C8B-B14F-4D97-AF65-F5344CB8AC3E}">
        <p14:creationId xmlns:p14="http://schemas.microsoft.com/office/powerpoint/2010/main" val="30919650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046" y="1180441"/>
            <a:ext cx="6066262" cy="4017914"/>
          </a:xfrm>
          <a:prstGeom prst="rect">
            <a:avLst/>
          </a:prstGeom>
        </p:spPr>
      </p:pic>
      <p:sp>
        <p:nvSpPr>
          <p:cNvPr id="3" name="Title 2"/>
          <p:cNvSpPr>
            <a:spLocks noGrp="1"/>
          </p:cNvSpPr>
          <p:nvPr>
            <p:ph type="ctrTitle"/>
          </p:nvPr>
        </p:nvSpPr>
        <p:spPr>
          <a:xfrm>
            <a:off x="1426336" y="1505873"/>
            <a:ext cx="3223723" cy="3233395"/>
          </a:xfrm>
        </p:spPr>
        <p:txBody>
          <a:bodyPr anchor="ctr"/>
          <a:lstStyle/>
          <a:p>
            <a:pPr algn="ctr"/>
            <a:r>
              <a:rPr lang="en-AU" sz="4800" b="1" dirty="0" smtClean="0">
                <a:solidFill>
                  <a:schemeClr val="tx2">
                    <a:lumMod val="75000"/>
                  </a:schemeClr>
                </a:solidFill>
              </a:rPr>
              <a:t>Positive words</a:t>
            </a:r>
            <a:endParaRPr lang="en-AU" sz="4800" b="1" dirty="0">
              <a:solidFill>
                <a:schemeClr val="tx2">
                  <a:lumMod val="75000"/>
                </a:schemeClr>
              </a:solidFill>
            </a:endParaRPr>
          </a:p>
        </p:txBody>
      </p:sp>
    </p:spTree>
    <p:extLst>
      <p:ext uri="{BB962C8B-B14F-4D97-AF65-F5344CB8AC3E}">
        <p14:creationId xmlns:p14="http://schemas.microsoft.com/office/powerpoint/2010/main" val="1551191237"/>
      </p:ext>
    </p:extLst>
  </p:cSld>
  <p:clrMapOvr>
    <a:masterClrMapping/>
  </p:clrMapOvr>
  <mc:AlternateContent xmlns:mc="http://schemas.openxmlformats.org/markup-compatibility/2006" xmlns:p14="http://schemas.microsoft.com/office/powerpoint/2010/main">
    <mc:Choice Requires="p14">
      <p:transition spd="slow" advTm="5000">
        <p14:flash/>
      </p:transition>
    </mc:Choice>
    <mc:Fallback xmlns="">
      <p:transition spd="slow" advTm="5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0304" t="48009" r="5555"/>
          <a:stretch/>
        </p:blipFill>
        <p:spPr>
          <a:xfrm>
            <a:off x="5882965" y="4783873"/>
            <a:ext cx="3261035" cy="2074127"/>
          </a:xfrm>
          <a:prstGeom prst="rect">
            <a:avLst/>
          </a:prstGeom>
        </p:spPr>
      </p:pic>
      <p:sp>
        <p:nvSpPr>
          <p:cNvPr id="3" name="Title 2"/>
          <p:cNvSpPr>
            <a:spLocks noGrp="1"/>
          </p:cNvSpPr>
          <p:nvPr>
            <p:ph type="title"/>
          </p:nvPr>
        </p:nvSpPr>
        <p:spPr/>
        <p:txBody>
          <a:bodyPr>
            <a:normAutofit/>
          </a:bodyPr>
          <a:lstStyle/>
          <a:p>
            <a:pPr algn="ctr"/>
            <a:r>
              <a:rPr lang="en-GB" b="1" dirty="0" smtClean="0"/>
              <a:t>Background and aims</a:t>
            </a:r>
            <a:endParaRPr lang="en-GB" b="1" dirty="0"/>
          </a:p>
        </p:txBody>
      </p:sp>
      <p:sp>
        <p:nvSpPr>
          <p:cNvPr id="4" name="Content Placeholder 3"/>
          <p:cNvSpPr>
            <a:spLocks noGrp="1"/>
          </p:cNvSpPr>
          <p:nvPr>
            <p:ph idx="1"/>
          </p:nvPr>
        </p:nvSpPr>
        <p:spPr/>
        <p:txBody>
          <a:bodyPr/>
          <a:lstStyle/>
          <a:p>
            <a:pPr lvl="1">
              <a:spcAft>
                <a:spcPts val="1000"/>
              </a:spcAft>
            </a:pPr>
            <a:r>
              <a:rPr lang="en-GB" sz="2000" b="1" dirty="0" smtClean="0"/>
              <a:t>Background</a:t>
            </a:r>
          </a:p>
          <a:p>
            <a:pPr lvl="1"/>
            <a:r>
              <a:rPr lang="en-AU" sz="2000" dirty="0" smtClean="0"/>
              <a:t>At handover the </a:t>
            </a:r>
            <a:r>
              <a:rPr lang="en-AU" sz="2000" dirty="0"/>
              <a:t>focus is often on </a:t>
            </a:r>
            <a:r>
              <a:rPr lang="en-AU" sz="2000" dirty="0" smtClean="0"/>
              <a:t>describing challenging behaviour or </a:t>
            </a:r>
            <a:r>
              <a:rPr lang="en-AU" sz="2000" dirty="0"/>
              <a:t>risks to the patient or others. </a:t>
            </a:r>
            <a:r>
              <a:rPr lang="en-AU" sz="2000" dirty="0" smtClean="0"/>
              <a:t>This may </a:t>
            </a:r>
            <a:r>
              <a:rPr lang="en-AU" sz="2000" dirty="0"/>
              <a:t>promote a negative perception of patients, rather than a balanced view of strengths and ways of working with a person. </a:t>
            </a:r>
            <a:endParaRPr lang="en-AU" sz="2000" dirty="0" smtClean="0"/>
          </a:p>
          <a:p>
            <a:pPr lvl="1"/>
            <a:endParaRPr lang="en-AU" sz="2000" dirty="0"/>
          </a:p>
          <a:p>
            <a:pPr lvl="1">
              <a:spcAft>
                <a:spcPts val="1000"/>
              </a:spcAft>
            </a:pPr>
            <a:r>
              <a:rPr lang="en-GB" sz="2000" b="1" dirty="0" smtClean="0"/>
              <a:t>Aims</a:t>
            </a:r>
          </a:p>
          <a:p>
            <a:pPr marL="342900" lvl="1" indent="-342900">
              <a:spcAft>
                <a:spcPts val="1000"/>
              </a:spcAft>
              <a:buFont typeface="Arial" panose="020B0604020202020204" pitchFamily="34" charset="0"/>
              <a:buChar char="•"/>
            </a:pPr>
            <a:r>
              <a:rPr lang="en-GB" sz="2000" dirty="0" smtClean="0"/>
              <a:t>Know peoples’ strengths as well as their challenges</a:t>
            </a:r>
          </a:p>
          <a:p>
            <a:pPr marL="342900" lvl="1" indent="-342900">
              <a:spcAft>
                <a:spcPts val="1000"/>
              </a:spcAft>
              <a:buFont typeface="Arial" panose="020B0604020202020204" pitchFamily="34" charset="0"/>
              <a:buChar char="•"/>
            </a:pPr>
            <a:r>
              <a:rPr lang="en-GB" sz="2000" dirty="0" smtClean="0"/>
              <a:t>Give the staff something positive and practical to work with</a:t>
            </a:r>
          </a:p>
          <a:p>
            <a:pPr marL="342900" lvl="1" indent="-342900">
              <a:spcAft>
                <a:spcPts val="1000"/>
              </a:spcAft>
              <a:buFont typeface="Arial" panose="020B0604020202020204" pitchFamily="34" charset="0"/>
              <a:buChar char="•"/>
            </a:pPr>
            <a:r>
              <a:rPr lang="en-GB" sz="2000" dirty="0" smtClean="0"/>
              <a:t>Set an optimistic start to every shift</a:t>
            </a:r>
          </a:p>
          <a:p>
            <a:pPr marL="342900" lvl="1" indent="-342900">
              <a:spcAft>
                <a:spcPts val="1000"/>
              </a:spcAft>
              <a:buFont typeface="Arial" panose="020B0604020202020204" pitchFamily="34" charset="0"/>
              <a:buChar char="•"/>
            </a:pPr>
            <a:r>
              <a:rPr lang="en-GB" sz="2000" dirty="0" smtClean="0"/>
              <a:t>Try to redress the power differential                                         (remember the person is not in the room!)</a:t>
            </a:r>
            <a:endParaRPr lang="en-GB" sz="2000" dirty="0"/>
          </a:p>
          <a:p>
            <a:pPr marL="0" indent="0">
              <a:spcAft>
                <a:spcPts val="1000"/>
              </a:spcAft>
              <a:buNone/>
            </a:pPr>
            <a:endParaRPr lang="en-GB" sz="2000" dirty="0" smtClean="0"/>
          </a:p>
        </p:txBody>
      </p:sp>
      <p:sp>
        <p:nvSpPr>
          <p:cNvPr id="2" name="TextBox 1"/>
          <p:cNvSpPr txBox="1"/>
          <p:nvPr/>
        </p:nvSpPr>
        <p:spPr>
          <a:xfrm>
            <a:off x="114300" y="3098800"/>
            <a:ext cx="184666" cy="369332"/>
          </a:xfrm>
          <a:prstGeom prst="rect">
            <a:avLst/>
          </a:prstGeom>
          <a:noFill/>
        </p:spPr>
        <p:txBody>
          <a:bodyPr wrap="none" rtlCol="0">
            <a:spAutoFit/>
          </a:body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17619543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mj-lt"/>
              </a:rPr>
              <a:t>Conflict and Containment </a:t>
            </a:r>
            <a:endParaRPr lang="en-AU" sz="2000" dirty="0"/>
          </a:p>
        </p:txBody>
      </p:sp>
      <p:grpSp>
        <p:nvGrpSpPr>
          <p:cNvPr id="3" name="Group 2"/>
          <p:cNvGrpSpPr/>
          <p:nvPr/>
        </p:nvGrpSpPr>
        <p:grpSpPr>
          <a:xfrm>
            <a:off x="1478072" y="3114261"/>
            <a:ext cx="6187857" cy="967409"/>
            <a:chOff x="1240077" y="3114261"/>
            <a:chExt cx="6187857" cy="967409"/>
          </a:xfrm>
          <a:solidFill>
            <a:srgbClr val="51BD89"/>
          </a:solidFill>
        </p:grpSpPr>
        <p:sp>
          <p:nvSpPr>
            <p:cNvPr id="10" name="Rectangle 9"/>
            <p:cNvSpPr/>
            <p:nvPr/>
          </p:nvSpPr>
          <p:spPr>
            <a:xfrm>
              <a:off x="1240077" y="3114261"/>
              <a:ext cx="6187857" cy="967409"/>
            </a:xfrm>
            <a:prstGeom prst="rect">
              <a:avLst/>
            </a:prstGeom>
            <a:grp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TextBox 8"/>
            <p:cNvSpPr txBox="1"/>
            <p:nvPr/>
          </p:nvSpPr>
          <p:spPr>
            <a:xfrm>
              <a:off x="1891141" y="3336355"/>
              <a:ext cx="4885728" cy="523220"/>
            </a:xfrm>
            <a:prstGeom prst="rect">
              <a:avLst/>
            </a:prstGeom>
            <a:grpFill/>
            <a:ln>
              <a:noFill/>
            </a:ln>
          </p:spPr>
          <p:txBody>
            <a:bodyPr wrap="square" rtlCol="0">
              <a:spAutoFit/>
            </a:bodyPr>
            <a:lstStyle/>
            <a:p>
              <a:pPr algn="ctr"/>
              <a:r>
                <a:rPr lang="en-AU" sz="2800" b="1" dirty="0" smtClean="0">
                  <a:solidFill>
                    <a:schemeClr val="bg1"/>
                  </a:solidFill>
                </a:rPr>
                <a:t>Conflict and Containment</a:t>
              </a:r>
              <a:endParaRPr lang="en-AU" b="1" dirty="0">
                <a:solidFill>
                  <a:schemeClr val="bg1"/>
                </a:solidFill>
              </a:endParaRPr>
            </a:p>
          </p:txBody>
        </p:sp>
      </p:grpSp>
    </p:spTree>
    <p:extLst>
      <p:ext uri="{BB962C8B-B14F-4D97-AF65-F5344CB8AC3E}">
        <p14:creationId xmlns:p14="http://schemas.microsoft.com/office/powerpoint/2010/main" val="28142638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31" name="Group 30"/>
          <p:cNvGrpSpPr/>
          <p:nvPr/>
        </p:nvGrpSpPr>
        <p:grpSpPr>
          <a:xfrm>
            <a:off x="952553" y="1689315"/>
            <a:ext cx="7107611" cy="4038385"/>
            <a:chOff x="952553" y="1689315"/>
            <a:chExt cx="7107611" cy="4038385"/>
          </a:xfrm>
        </p:grpSpPr>
        <p:grpSp>
          <p:nvGrpSpPr>
            <p:cNvPr id="26" name="Group 25"/>
            <p:cNvGrpSpPr/>
            <p:nvPr/>
          </p:nvGrpSpPr>
          <p:grpSpPr>
            <a:xfrm>
              <a:off x="952553" y="2705100"/>
              <a:ext cx="7107611" cy="3022600"/>
              <a:chOff x="952553" y="2705100"/>
              <a:chExt cx="7107611" cy="3022600"/>
            </a:xfrm>
          </p:grpSpPr>
          <p:cxnSp>
            <p:nvCxnSpPr>
              <p:cNvPr id="53" name="Straight Connector 52"/>
              <p:cNvCxnSpPr/>
              <p:nvPr/>
            </p:nvCxnSpPr>
            <p:spPr>
              <a:xfrm>
                <a:off x="3695700" y="31115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nvGrpSpPr>
              <p:cNvPr id="29" name="Group 41"/>
              <p:cNvGrpSpPr/>
              <p:nvPr/>
            </p:nvGrpSpPr>
            <p:grpSpPr>
              <a:xfrm>
                <a:off x="952553" y="2705100"/>
                <a:ext cx="7107611" cy="463550"/>
                <a:chOff x="952553" y="2705100"/>
                <a:chExt cx="7107611" cy="463550"/>
              </a:xfrm>
            </p:grpSpPr>
            <p:cxnSp>
              <p:nvCxnSpPr>
                <p:cNvPr id="30" name="Straight Connector 29"/>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2553" y="3149602"/>
                  <a:ext cx="7107611" cy="19048"/>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382511" y="3127679"/>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832153" y="31115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795429" y="3127679"/>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060164" y="3137916"/>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206496" y="1689315"/>
              <a:ext cx="2987040" cy="1238035"/>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kern="0" dirty="0">
                <a:solidFill>
                  <a:schemeClr val="bg1"/>
                </a:solidFill>
                <a:latin typeface="Arial"/>
                <a:cs typeface="Arial"/>
              </a:endParaRPr>
            </a:p>
            <a:p>
              <a:pPr algn="ctr" defTabSz="914400"/>
              <a:r>
                <a:rPr lang="en-US" kern="0" dirty="0" smtClean="0">
                  <a:solidFill>
                    <a:schemeClr val="bg1"/>
                  </a:solidFill>
                  <a:latin typeface="Arial"/>
                  <a:cs typeface="Arial"/>
                </a:rPr>
                <a:t>Using positive words &amp; psychological understanding in handover</a:t>
              </a:r>
              <a:endParaRPr lang="en-US" kern="0" dirty="0">
                <a:solidFill>
                  <a:schemeClr val="bg1"/>
                </a:solidFill>
                <a:latin typeface="Arial"/>
                <a:cs typeface="Arial"/>
              </a:endParaRPr>
            </a:p>
          </p:txBody>
        </p:sp>
      </p:grp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43" name="Rectangle 42"/>
          <p:cNvSpPr/>
          <p:nvPr/>
        </p:nvSpPr>
        <p:spPr>
          <a:xfrm>
            <a:off x="85885" y="4663281"/>
            <a:ext cx="2179014" cy="1749712"/>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Originating domains</a:t>
            </a:r>
            <a:r>
              <a:rPr kumimoji="0" lang="en-US" sz="1800" b="1" i="0" u="none" strike="noStrike" kern="0" cap="none" spc="0" normalizeH="0" baseline="0" noProof="0" dirty="0" smtClean="0">
                <a:ln>
                  <a:noFill/>
                </a:ln>
                <a:solidFill>
                  <a:schemeClr val="bg1"/>
                </a:solidFill>
                <a:effectLst/>
                <a:uLnTx/>
                <a:uFillTx/>
                <a:latin typeface="Arial"/>
                <a:cs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baseline="0" dirty="0" smtClean="0">
                <a:solidFill>
                  <a:schemeClr val="bg1"/>
                </a:solidFill>
                <a:latin typeface="Arial"/>
                <a:cs typeface="Arial"/>
              </a:rPr>
              <a:t>Staff Team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noProof="0" dirty="0" smtClean="0">
                <a:ln>
                  <a:noFill/>
                </a:ln>
                <a:solidFill>
                  <a:schemeClr val="bg1"/>
                </a:solidFill>
                <a:effectLst/>
                <a:uLnTx/>
                <a:uFillTx/>
                <a:latin typeface="Arial"/>
                <a:cs typeface="Arial"/>
              </a:rPr>
              <a:t>Patient Characteristics</a:t>
            </a:r>
          </a:p>
        </p:txBody>
      </p:sp>
      <p:sp>
        <p:nvSpPr>
          <p:cNvPr id="54" name="Title 53"/>
          <p:cNvSpPr>
            <a:spLocks noGrp="1"/>
          </p:cNvSpPr>
          <p:nvPr>
            <p:ph type="title"/>
          </p:nvPr>
        </p:nvSpPr>
        <p:spPr/>
        <p:txBody>
          <a:bodyPr/>
          <a:lstStyle/>
          <a:p>
            <a:r>
              <a:rPr lang="en-AU" b="1" dirty="0" smtClean="0"/>
              <a:t>Positive words and </a:t>
            </a:r>
            <a:r>
              <a:rPr lang="en-AU" b="1" dirty="0"/>
              <a:t>the Safewards model</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Tree>
    <p:extLst>
      <p:ext uri="{BB962C8B-B14F-4D97-AF65-F5344CB8AC3E}">
        <p14:creationId xmlns:p14="http://schemas.microsoft.com/office/powerpoint/2010/main" val="33441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1079500"/>
          </a:xfrm>
        </p:spPr>
        <p:txBody>
          <a:bodyPr>
            <a:normAutofit/>
          </a:bodyPr>
          <a:lstStyle/>
          <a:p>
            <a:pPr algn="ctr"/>
            <a:r>
              <a:rPr lang="en-US" b="1" dirty="0" smtClean="0">
                <a:solidFill>
                  <a:schemeClr val="bg1"/>
                </a:solidFill>
              </a:rPr>
              <a:t>Handover in </a:t>
            </a:r>
            <a:r>
              <a:rPr lang="en-US" b="1" dirty="0">
                <a:solidFill>
                  <a:schemeClr val="bg1"/>
                </a:solidFill>
              </a:rPr>
              <a:t>p</a:t>
            </a:r>
            <a:r>
              <a:rPr lang="en-US" b="1" dirty="0" smtClean="0">
                <a:solidFill>
                  <a:schemeClr val="bg1"/>
                </a:solidFill>
              </a:rPr>
              <a:t>ractice </a:t>
            </a:r>
            <a:endParaRPr lang="en-US" b="1" dirty="0">
              <a:solidFill>
                <a:schemeClr val="bg1"/>
              </a:solidFill>
            </a:endParaRPr>
          </a:p>
        </p:txBody>
      </p:sp>
      <p:sp>
        <p:nvSpPr>
          <p:cNvPr id="3" name="Content Placeholder 2"/>
          <p:cNvSpPr>
            <a:spLocks noGrp="1"/>
          </p:cNvSpPr>
          <p:nvPr>
            <p:ph idx="1"/>
          </p:nvPr>
        </p:nvSpPr>
        <p:spPr>
          <a:xfrm>
            <a:off x="1095152" y="1679945"/>
            <a:ext cx="6431921" cy="1765004"/>
          </a:xfrm>
        </p:spPr>
        <p:txBody>
          <a:bodyPr>
            <a:normAutofit lnSpcReduction="10000"/>
          </a:bodyPr>
          <a:lstStyle/>
          <a:p>
            <a:pPr marL="0" indent="0" algn="ctr">
              <a:spcAft>
                <a:spcPts val="400"/>
              </a:spcAft>
              <a:buNone/>
            </a:pPr>
            <a:r>
              <a:rPr lang="en-US" sz="2000" dirty="0" smtClean="0">
                <a:solidFill>
                  <a:schemeClr val="accent5"/>
                </a:solidFill>
                <a:latin typeface="Arial Black"/>
                <a:cs typeface="Arial Black"/>
              </a:rPr>
              <a:t>Primary role</a:t>
            </a:r>
            <a:r>
              <a:rPr lang="en-US" sz="2000" dirty="0" smtClean="0">
                <a:solidFill>
                  <a:schemeClr val="accent5"/>
                </a:solidFill>
              </a:rPr>
              <a:t>  </a:t>
            </a:r>
          </a:p>
          <a:p>
            <a:pPr marL="342900" lvl="1" indent="-342900">
              <a:spcAft>
                <a:spcPts val="400"/>
              </a:spcAft>
              <a:buFont typeface="Arial" panose="020B0604020202020204" pitchFamily="34" charset="0"/>
              <a:buChar char="•"/>
            </a:pPr>
            <a:r>
              <a:rPr lang="en-US" sz="2000" dirty="0"/>
              <a:t>Only time the </a:t>
            </a:r>
            <a:r>
              <a:rPr lang="en-US" sz="2000" dirty="0" smtClean="0"/>
              <a:t>team </a:t>
            </a:r>
            <a:r>
              <a:rPr lang="en-US" sz="2000" dirty="0"/>
              <a:t>gets together to discuss each patient </a:t>
            </a:r>
          </a:p>
          <a:p>
            <a:pPr marL="342900" lvl="1" indent="-342900">
              <a:spcAft>
                <a:spcPts val="400"/>
              </a:spcAft>
              <a:buFont typeface="Arial" panose="020B0604020202020204" pitchFamily="34" charset="0"/>
              <a:buChar char="•"/>
            </a:pPr>
            <a:r>
              <a:rPr lang="en-US" sz="2000" dirty="0"/>
              <a:t>The meeting has a critical organisational function </a:t>
            </a:r>
            <a:r>
              <a:rPr lang="en-US" sz="2000" dirty="0" smtClean="0"/>
              <a:t>– discussion of key </a:t>
            </a:r>
            <a:r>
              <a:rPr lang="en-US" sz="2000" dirty="0"/>
              <a:t>risks, new </a:t>
            </a:r>
            <a:r>
              <a:rPr lang="en-US" sz="2000" dirty="0" smtClean="0"/>
              <a:t>patient admissions</a:t>
            </a:r>
            <a:endParaRPr lang="en-US" sz="2000" dirty="0"/>
          </a:p>
          <a:p>
            <a:endParaRPr lang="en-US" sz="2000" dirty="0"/>
          </a:p>
        </p:txBody>
      </p:sp>
      <p:sp>
        <p:nvSpPr>
          <p:cNvPr id="4" name="Rectangle 3"/>
          <p:cNvSpPr/>
          <p:nvPr/>
        </p:nvSpPr>
        <p:spPr>
          <a:xfrm>
            <a:off x="1222745" y="4394538"/>
            <a:ext cx="6728075" cy="400110"/>
          </a:xfrm>
          <a:prstGeom prst="rect">
            <a:avLst/>
          </a:prstGeom>
        </p:spPr>
        <p:txBody>
          <a:bodyPr wrap="square">
            <a:spAutoFit/>
          </a:bodyPr>
          <a:lstStyle/>
          <a:p>
            <a:pPr algn="ctr"/>
            <a:r>
              <a:rPr lang="en-US" sz="2000" dirty="0" smtClean="0">
                <a:solidFill>
                  <a:schemeClr val="accent5"/>
                </a:solidFill>
                <a:latin typeface="Arial Black"/>
                <a:cs typeface="Arial Black"/>
              </a:rPr>
              <a:t>Current approach</a:t>
            </a:r>
            <a:r>
              <a:rPr lang="en-US" sz="2000" dirty="0" smtClean="0">
                <a:solidFill>
                  <a:schemeClr val="accent5"/>
                </a:solidFill>
              </a:rPr>
              <a:t> </a:t>
            </a:r>
          </a:p>
        </p:txBody>
      </p:sp>
      <p:sp>
        <p:nvSpPr>
          <p:cNvPr id="5" name="Down Arrow 4"/>
          <p:cNvSpPr/>
          <p:nvPr/>
        </p:nvSpPr>
        <p:spPr>
          <a:xfrm>
            <a:off x="3086100" y="3444949"/>
            <a:ext cx="2616200" cy="746051"/>
          </a:xfrm>
          <a:prstGeom prst="down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8" name="Rectangle 7"/>
          <p:cNvSpPr/>
          <p:nvPr/>
        </p:nvSpPr>
        <p:spPr>
          <a:xfrm>
            <a:off x="1222745" y="4854711"/>
            <a:ext cx="6820588" cy="1908215"/>
          </a:xfrm>
          <a:prstGeom prst="rect">
            <a:avLst/>
          </a:prstGeom>
        </p:spPr>
        <p:txBody>
          <a:bodyPr wrap="square">
            <a:spAutoFit/>
          </a:bodyPr>
          <a:lstStyle/>
          <a:p>
            <a:pPr>
              <a:lnSpc>
                <a:spcPct val="80000"/>
              </a:lnSpc>
              <a:spcBef>
                <a:spcPct val="20000"/>
              </a:spcBef>
              <a:spcAft>
                <a:spcPts val="400"/>
              </a:spcAft>
            </a:pPr>
            <a:r>
              <a:rPr lang="en-US" sz="2000" dirty="0" smtClean="0">
                <a:solidFill>
                  <a:prstClr val="black"/>
                </a:solidFill>
              </a:rPr>
              <a:t>Discussions are usually focused on:</a:t>
            </a:r>
            <a:endParaRPr lang="en-US" sz="2000" dirty="0">
              <a:solidFill>
                <a:prstClr val="black"/>
              </a:solidFill>
            </a:endParaRPr>
          </a:p>
          <a:p>
            <a:pPr marL="342900" indent="-342900">
              <a:lnSpc>
                <a:spcPct val="80000"/>
              </a:lnSpc>
              <a:spcBef>
                <a:spcPct val="20000"/>
              </a:spcBef>
              <a:spcAft>
                <a:spcPts val="400"/>
              </a:spcAft>
              <a:buFont typeface="Arial"/>
              <a:buChar char="•"/>
            </a:pPr>
            <a:r>
              <a:rPr lang="en-US" sz="2000" dirty="0">
                <a:solidFill>
                  <a:prstClr val="black"/>
                </a:solidFill>
              </a:rPr>
              <a:t>E</a:t>
            </a:r>
            <a:r>
              <a:rPr lang="en-US" sz="2000" dirty="0" smtClean="0">
                <a:solidFill>
                  <a:prstClr val="black"/>
                </a:solidFill>
              </a:rPr>
              <a:t>xceptional patient </a:t>
            </a:r>
            <a:r>
              <a:rPr lang="en-US" sz="2000" dirty="0">
                <a:solidFill>
                  <a:prstClr val="black"/>
                </a:solidFill>
              </a:rPr>
              <a:t>behaviour</a:t>
            </a:r>
          </a:p>
          <a:p>
            <a:pPr marL="342900" indent="-342900">
              <a:lnSpc>
                <a:spcPct val="80000"/>
              </a:lnSpc>
              <a:spcBef>
                <a:spcPct val="20000"/>
              </a:spcBef>
              <a:spcAft>
                <a:spcPts val="400"/>
              </a:spcAft>
              <a:buFont typeface="Arial"/>
              <a:buChar char="•"/>
            </a:pPr>
            <a:r>
              <a:rPr lang="en-US" sz="2000" dirty="0">
                <a:solidFill>
                  <a:prstClr val="black"/>
                </a:solidFill>
              </a:rPr>
              <a:t>P</a:t>
            </a:r>
            <a:r>
              <a:rPr lang="en-US" sz="2000" dirty="0" smtClean="0">
                <a:solidFill>
                  <a:prstClr val="black"/>
                </a:solidFill>
              </a:rPr>
              <a:t>atient </a:t>
            </a:r>
            <a:r>
              <a:rPr lang="en-US" sz="2000" dirty="0">
                <a:solidFill>
                  <a:prstClr val="black"/>
                </a:solidFill>
              </a:rPr>
              <a:t>behaviour that is </a:t>
            </a:r>
            <a:r>
              <a:rPr lang="en-US" sz="2000" dirty="0" smtClean="0">
                <a:solidFill>
                  <a:prstClr val="black"/>
                </a:solidFill>
              </a:rPr>
              <a:t>viewed as challenging </a:t>
            </a:r>
            <a:r>
              <a:rPr lang="en-US" sz="2000" dirty="0">
                <a:solidFill>
                  <a:prstClr val="black"/>
                </a:solidFill>
              </a:rPr>
              <a:t>or presents risks to </a:t>
            </a:r>
            <a:r>
              <a:rPr lang="en-US" sz="2000" dirty="0" smtClean="0">
                <a:solidFill>
                  <a:prstClr val="black"/>
                </a:solidFill>
              </a:rPr>
              <a:t>others</a:t>
            </a:r>
            <a:endParaRPr lang="en-US" sz="2000" dirty="0">
              <a:solidFill>
                <a:prstClr val="black"/>
              </a:solidFill>
            </a:endParaRPr>
          </a:p>
          <a:p>
            <a:pPr marL="342900" indent="-342900">
              <a:lnSpc>
                <a:spcPct val="80000"/>
              </a:lnSpc>
              <a:spcBef>
                <a:spcPct val="20000"/>
              </a:spcBef>
              <a:spcAft>
                <a:spcPts val="400"/>
              </a:spcAft>
              <a:buFont typeface="Arial"/>
              <a:buChar char="•"/>
            </a:pPr>
            <a:r>
              <a:rPr lang="en-US" sz="2000" dirty="0">
                <a:solidFill>
                  <a:prstClr val="black"/>
                </a:solidFill>
              </a:rPr>
              <a:t>C</a:t>
            </a:r>
            <a:r>
              <a:rPr lang="en-US" sz="2000" dirty="0" smtClean="0">
                <a:solidFill>
                  <a:prstClr val="black"/>
                </a:solidFill>
              </a:rPr>
              <a:t>omments </a:t>
            </a:r>
            <a:r>
              <a:rPr lang="en-US" sz="2000" dirty="0">
                <a:solidFill>
                  <a:prstClr val="black"/>
                </a:solidFill>
              </a:rPr>
              <a:t>that can lead </a:t>
            </a:r>
            <a:r>
              <a:rPr lang="en-US" sz="2000" dirty="0" smtClean="0">
                <a:solidFill>
                  <a:prstClr val="black"/>
                </a:solidFill>
              </a:rPr>
              <a:t>to a </a:t>
            </a:r>
            <a:r>
              <a:rPr lang="en-US" sz="2000" dirty="0">
                <a:solidFill>
                  <a:prstClr val="black"/>
                </a:solidFill>
              </a:rPr>
              <a:t>negative perception of patients </a:t>
            </a:r>
            <a:r>
              <a:rPr lang="en-US" sz="2000" dirty="0" smtClean="0">
                <a:solidFill>
                  <a:prstClr val="black"/>
                </a:solidFill>
              </a:rPr>
              <a:t>and a negative start to the shift </a:t>
            </a:r>
            <a:endParaRPr lang="en-US" sz="2000" dirty="0">
              <a:solidFill>
                <a:prstClr val="black"/>
              </a:solidFill>
            </a:endParaRPr>
          </a:p>
        </p:txBody>
      </p:sp>
    </p:spTree>
    <p:extLst>
      <p:ext uri="{BB962C8B-B14F-4D97-AF65-F5344CB8AC3E}">
        <p14:creationId xmlns:p14="http://schemas.microsoft.com/office/powerpoint/2010/main" val="15666563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Safewards approach to handover </a:t>
            </a:r>
            <a:endParaRPr lang="en-AU" b="1" dirty="0"/>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40304" t="48008" r="8986" b="4275"/>
          <a:stretch/>
        </p:blipFill>
        <p:spPr>
          <a:xfrm flipH="1">
            <a:off x="-1" y="4577930"/>
            <a:ext cx="3658466" cy="2280070"/>
          </a:xfrm>
          <a:prstGeom prst="rect">
            <a:avLst/>
          </a:prstGeom>
        </p:spPr>
      </p:pic>
      <p:sp>
        <p:nvSpPr>
          <p:cNvPr id="6" name="Content Placeholder 2"/>
          <p:cNvSpPr txBox="1">
            <a:spLocks/>
          </p:cNvSpPr>
          <p:nvPr/>
        </p:nvSpPr>
        <p:spPr bwMode="auto">
          <a:xfrm>
            <a:off x="555002" y="1556792"/>
            <a:ext cx="8136706" cy="485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1" fontAlgn="base" hangingPunct="1">
              <a:lnSpc>
                <a:spcPct val="110000"/>
              </a:lnSpc>
              <a:spcBef>
                <a:spcPts val="800"/>
              </a:spcBef>
              <a:spcAft>
                <a:spcPts val="800"/>
              </a:spcAft>
              <a:defRPr sz="2200" b="1" kern="1200" baseline="0">
                <a:solidFill>
                  <a:srgbClr val="201547"/>
                </a:solidFill>
                <a:latin typeface="+mn-lt"/>
                <a:ea typeface="ＭＳ Ｐゴシック" charset="0"/>
                <a:cs typeface="ＭＳ Ｐゴシック" charset="0"/>
              </a:defRPr>
            </a:lvl1pPr>
            <a:lvl2pPr marL="0" indent="0" algn="l" defTabSz="457200" rtl="0" eaLnBrk="1" fontAlgn="base" hangingPunct="1">
              <a:lnSpc>
                <a:spcPct val="110000"/>
              </a:lnSpc>
              <a:spcBef>
                <a:spcPct val="0"/>
              </a:spcBef>
              <a:spcAft>
                <a:spcPts val="800"/>
              </a:spcAft>
              <a:defRPr sz="2400" kern="1200">
                <a:solidFill>
                  <a:schemeClr val="tx1"/>
                </a:solidFill>
                <a:latin typeface="+mn-lt"/>
                <a:ea typeface="ＭＳ Ｐゴシック" charset="0"/>
                <a:cs typeface="+mn-cs"/>
              </a:defRPr>
            </a:lvl2pPr>
            <a:lvl3pPr marL="252000" indent="-252000"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4000" indent="-252000"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AU" sz="2400" b="0" dirty="0" smtClean="0"/>
              <a:t>Balance the natural tendency to focus on issues and negative aspects of patient behaviour</a:t>
            </a:r>
          </a:p>
          <a:p>
            <a:pPr marL="342900" indent="-342900">
              <a:lnSpc>
                <a:spcPct val="100000"/>
              </a:lnSpc>
              <a:buFont typeface="Arial" panose="020B0604020202020204" pitchFamily="34" charset="0"/>
              <a:buChar char="•"/>
            </a:pPr>
            <a:r>
              <a:rPr lang="en-AU" sz="2400" b="0" dirty="0"/>
              <a:t>Positive words focus:</a:t>
            </a:r>
          </a:p>
          <a:p>
            <a:pPr marL="1177925" indent="-457200">
              <a:lnSpc>
                <a:spcPct val="100000"/>
              </a:lnSpc>
              <a:buFont typeface="+mj-lt"/>
              <a:buAutoNum type="arabicPeriod"/>
            </a:pPr>
            <a:r>
              <a:rPr lang="en-AU" sz="2000" b="0" dirty="0" smtClean="0"/>
              <a:t>Say something positive about each patient at handover</a:t>
            </a:r>
          </a:p>
          <a:p>
            <a:pPr marL="1567625" lvl="3" indent="-342900">
              <a:lnSpc>
                <a:spcPct val="100000"/>
              </a:lnSpc>
              <a:buFont typeface="Wingdings" panose="05000000000000000000" pitchFamily="2" charset="2"/>
              <a:buChar char="Ø"/>
            </a:pPr>
            <a:r>
              <a:rPr lang="en-AU" b="0" i="1" dirty="0" smtClean="0">
                <a:solidFill>
                  <a:schemeClr val="accent5"/>
                </a:solidFill>
              </a:rPr>
              <a:t>Promote </a:t>
            </a:r>
            <a:r>
              <a:rPr lang="en-AU" b="0" i="1" dirty="0">
                <a:solidFill>
                  <a:schemeClr val="accent5"/>
                </a:solidFill>
              </a:rPr>
              <a:t>a positive appreciation of patients to reduce the likelihood of further conflict</a:t>
            </a:r>
          </a:p>
          <a:p>
            <a:pPr marL="1177925" indent="-457200">
              <a:lnSpc>
                <a:spcPct val="100000"/>
              </a:lnSpc>
              <a:buFont typeface="+mj-lt"/>
              <a:buAutoNum type="arabicPeriod"/>
            </a:pPr>
            <a:r>
              <a:rPr lang="en-AU" sz="2000" b="0" dirty="0" smtClean="0"/>
              <a:t>When challenging behaviour or situations are described, offer a possible psychological explanation  </a:t>
            </a:r>
          </a:p>
          <a:p>
            <a:pPr marL="1508125" indent="-342900">
              <a:lnSpc>
                <a:spcPct val="100000"/>
              </a:lnSpc>
              <a:buFont typeface="Wingdings" panose="05000000000000000000" pitchFamily="2" charset="2"/>
              <a:buChar char="Ø"/>
            </a:pPr>
            <a:r>
              <a:rPr lang="en-AU" sz="2000" b="0" i="1" dirty="0">
                <a:solidFill>
                  <a:schemeClr val="accent5"/>
                </a:solidFill>
                <a:cs typeface="+mn-cs"/>
              </a:rPr>
              <a:t>Provide potentially useful strategies or information for working with the person</a:t>
            </a:r>
          </a:p>
          <a:p>
            <a:pPr marL="4308475"/>
            <a:r>
              <a:rPr lang="en-AU" sz="1600" b="0" dirty="0" smtClean="0"/>
              <a:t>Supporting </a:t>
            </a:r>
            <a:r>
              <a:rPr lang="en-AU" sz="1600" b="0" dirty="0"/>
              <a:t>document </a:t>
            </a:r>
            <a:r>
              <a:rPr lang="en-AU" sz="1600" b="0" i="1" dirty="0" smtClean="0"/>
              <a:t>‘Understanding </a:t>
            </a:r>
            <a:r>
              <a:rPr lang="en-AU" sz="1600" b="0" i="1" dirty="0"/>
              <a:t>patient characteristics and </a:t>
            </a:r>
            <a:r>
              <a:rPr lang="en-AU" sz="1600" b="0" i="1" dirty="0" smtClean="0"/>
              <a:t>experiences</a:t>
            </a:r>
            <a:r>
              <a:rPr lang="en-AU" sz="1600" b="0" dirty="0" smtClean="0"/>
              <a:t>’ </a:t>
            </a:r>
            <a:endParaRPr lang="en-AU" sz="2000" b="0" dirty="0" smtClean="0"/>
          </a:p>
          <a:p>
            <a:endParaRPr lang="en-AU" dirty="0"/>
          </a:p>
        </p:txBody>
      </p:sp>
    </p:spTree>
    <p:extLst>
      <p:ext uri="{BB962C8B-B14F-4D97-AF65-F5344CB8AC3E}">
        <p14:creationId xmlns:p14="http://schemas.microsoft.com/office/powerpoint/2010/main" val="32604665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0304" t="53966" r="8986" b="4275"/>
          <a:stretch/>
        </p:blipFill>
        <p:spPr bwMode="auto">
          <a:xfrm>
            <a:off x="5485534" y="1453018"/>
            <a:ext cx="3658466" cy="1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470291"/>
            <a:ext cx="7199313" cy="869993"/>
          </a:xfrm>
        </p:spPr>
        <p:txBody>
          <a:bodyPr>
            <a:noAutofit/>
          </a:bodyPr>
          <a:lstStyle/>
          <a:p>
            <a:pPr algn="ctr"/>
            <a:r>
              <a:rPr lang="en-US" b="1" dirty="0" smtClean="0">
                <a:solidFill>
                  <a:srgbClr val="21A18D"/>
                </a:solidFill>
              </a:rPr>
              <a:t>Task: Using psychological explanations</a:t>
            </a:r>
            <a:r>
              <a:rPr lang="en-US" sz="2400" b="1" dirty="0" smtClean="0"/>
              <a:t/>
            </a:r>
            <a:br>
              <a:rPr lang="en-US" sz="2400" b="1" dirty="0" smtClean="0"/>
            </a:br>
            <a:endParaRPr lang="en-US" sz="2400" b="1" dirty="0"/>
          </a:p>
        </p:txBody>
      </p:sp>
      <p:sp>
        <p:nvSpPr>
          <p:cNvPr id="3" name="Content Placeholder 2"/>
          <p:cNvSpPr>
            <a:spLocks noGrp="1"/>
          </p:cNvSpPr>
          <p:nvPr>
            <p:ph idx="1"/>
          </p:nvPr>
        </p:nvSpPr>
        <p:spPr>
          <a:xfrm>
            <a:off x="413359" y="1807140"/>
            <a:ext cx="8370279" cy="4794075"/>
          </a:xfrm>
        </p:spPr>
        <p:txBody>
          <a:bodyPr>
            <a:normAutofit fontScale="92500" lnSpcReduction="10000"/>
          </a:bodyPr>
          <a:lstStyle/>
          <a:p>
            <a:pPr lvl="1"/>
            <a:r>
              <a:rPr lang="en-US" dirty="0" smtClean="0"/>
              <a:t>Break into small groups:</a:t>
            </a:r>
          </a:p>
          <a:p>
            <a:pPr marL="1171575" lvl="1" indent="-457200">
              <a:buFont typeface="+mj-lt"/>
              <a:buAutoNum type="arabicPeriod"/>
            </a:pPr>
            <a:r>
              <a:rPr lang="en-US" dirty="0" smtClean="0"/>
              <a:t>Understanding aggression and violence</a:t>
            </a:r>
          </a:p>
          <a:p>
            <a:pPr marL="1171575" lvl="1" indent="-457200">
              <a:buFont typeface="+mj-lt"/>
              <a:buAutoNum type="arabicPeriod"/>
            </a:pPr>
            <a:r>
              <a:rPr lang="en-US" dirty="0" smtClean="0"/>
              <a:t>Understanding self harm</a:t>
            </a:r>
          </a:p>
          <a:p>
            <a:pPr marL="1171575" lvl="1" indent="-457200">
              <a:buFont typeface="+mj-lt"/>
              <a:buAutoNum type="arabicPeriod"/>
            </a:pPr>
            <a:r>
              <a:rPr lang="en-US" dirty="0" smtClean="0"/>
              <a:t>Understanding seeking control and empowerment</a:t>
            </a:r>
          </a:p>
          <a:p>
            <a:pPr marL="1171575" lvl="1" indent="-457200">
              <a:buFont typeface="+mj-lt"/>
              <a:buAutoNum type="arabicPeriod"/>
            </a:pPr>
            <a:r>
              <a:rPr lang="en-US" dirty="0" smtClean="0"/>
              <a:t>Understanding absconding</a:t>
            </a:r>
          </a:p>
          <a:p>
            <a:pPr marL="1171575" lvl="1" indent="-457200">
              <a:buFont typeface="+mj-lt"/>
              <a:buAutoNum type="arabicPeriod"/>
            </a:pPr>
            <a:r>
              <a:rPr lang="en-US" dirty="0" smtClean="0"/>
              <a:t>Understanding medication refusal </a:t>
            </a:r>
          </a:p>
          <a:p>
            <a:pPr lvl="1"/>
            <a:r>
              <a:rPr lang="en-US" dirty="0" smtClean="0"/>
              <a:t>Activity:</a:t>
            </a:r>
            <a:endParaRPr lang="en-US" dirty="0"/>
          </a:p>
          <a:p>
            <a:pPr marL="1077913" lvl="1" indent="-363538">
              <a:lnSpc>
                <a:spcPct val="120000"/>
              </a:lnSpc>
              <a:buFont typeface="Arial" panose="020B0604020202020204" pitchFamily="34" charset="0"/>
              <a:buChar char="•"/>
            </a:pPr>
            <a:r>
              <a:rPr lang="en-US" dirty="0"/>
              <a:t>Read through the </a:t>
            </a:r>
            <a:r>
              <a:rPr lang="en-US" dirty="0" smtClean="0"/>
              <a:t>relevant section in the handout </a:t>
            </a:r>
            <a:r>
              <a:rPr lang="en-AU" i="1" dirty="0"/>
              <a:t>‘Understanding patient characteristics and experiences</a:t>
            </a:r>
            <a:r>
              <a:rPr lang="en-AU" dirty="0"/>
              <a:t>’ </a:t>
            </a:r>
            <a:endParaRPr lang="en-AU" sz="3200" dirty="0"/>
          </a:p>
          <a:p>
            <a:pPr marL="1077913" lvl="1" indent="-363538">
              <a:lnSpc>
                <a:spcPct val="120000"/>
              </a:lnSpc>
              <a:buFont typeface="Arial" panose="020B0604020202020204" pitchFamily="34" charset="0"/>
              <a:buChar char="•"/>
            </a:pPr>
            <a:r>
              <a:rPr lang="en-US" dirty="0" smtClean="0"/>
              <a:t>Discuss </a:t>
            </a:r>
            <a:r>
              <a:rPr lang="en-US" dirty="0"/>
              <a:t>how </a:t>
            </a:r>
            <a:r>
              <a:rPr lang="en-US" dirty="0" smtClean="0"/>
              <a:t>the explanations in the handout could </a:t>
            </a:r>
            <a:r>
              <a:rPr lang="en-US" dirty="0"/>
              <a:t>be applied in an actual handover</a:t>
            </a: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7272812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smtClean="0"/>
              <a:t>Using positive comments</a:t>
            </a:r>
            <a:endParaRPr lang="en-US" sz="2400" b="1" dirty="0"/>
          </a:p>
        </p:txBody>
      </p:sp>
      <p:sp>
        <p:nvSpPr>
          <p:cNvPr id="3" name="Content Placeholder 2"/>
          <p:cNvSpPr>
            <a:spLocks noGrp="1"/>
          </p:cNvSpPr>
          <p:nvPr>
            <p:ph idx="1"/>
          </p:nvPr>
        </p:nvSpPr>
        <p:spPr>
          <a:xfrm>
            <a:off x="337731" y="1639187"/>
            <a:ext cx="4106678" cy="4854797"/>
          </a:xfrm>
        </p:spPr>
        <p:txBody>
          <a:bodyPr>
            <a:noAutofit/>
          </a:bodyPr>
          <a:lstStyle/>
          <a:p>
            <a:pPr lvl="1">
              <a:spcBef>
                <a:spcPts val="0"/>
              </a:spcBef>
              <a:spcAft>
                <a:spcPts val="600"/>
              </a:spcAft>
            </a:pPr>
            <a:r>
              <a:rPr lang="en-US" sz="2200" i="1" dirty="0" smtClean="0">
                <a:solidFill>
                  <a:schemeClr val="accent5"/>
                </a:solidFill>
              </a:rPr>
              <a:t>The handout provides possible psychological explanations.</a:t>
            </a:r>
          </a:p>
          <a:p>
            <a:pPr lvl="1">
              <a:lnSpc>
                <a:spcPct val="100000"/>
              </a:lnSpc>
              <a:spcBef>
                <a:spcPts val="0"/>
              </a:spcBef>
              <a:spcAft>
                <a:spcPts val="0"/>
              </a:spcAft>
            </a:pPr>
            <a:endParaRPr lang="en-US" sz="1800" i="1" dirty="0">
              <a:solidFill>
                <a:schemeClr val="accent5"/>
              </a:solidFill>
            </a:endParaRPr>
          </a:p>
          <a:p>
            <a:pPr lvl="1">
              <a:spcBef>
                <a:spcPts val="0"/>
              </a:spcBef>
              <a:spcAft>
                <a:spcPts val="600"/>
              </a:spcAft>
            </a:pPr>
            <a:r>
              <a:rPr lang="en-US" sz="2200" i="1" dirty="0" smtClean="0">
                <a:solidFill>
                  <a:schemeClr val="accent5"/>
                </a:solidFill>
              </a:rPr>
              <a:t>This slide provides possible positive descriptions of people.</a:t>
            </a:r>
          </a:p>
          <a:p>
            <a:pPr lvl="1">
              <a:spcBef>
                <a:spcPts val="0"/>
              </a:spcBef>
              <a:spcAft>
                <a:spcPts val="600"/>
              </a:spcAft>
            </a:pPr>
            <a:endParaRPr lang="en-US" sz="1000" i="1" dirty="0" smtClean="0">
              <a:solidFill>
                <a:srgbClr val="21278D"/>
              </a:solidFill>
            </a:endParaRPr>
          </a:p>
          <a:p>
            <a:pPr marL="285750" lvl="1" indent="-285750">
              <a:spcBef>
                <a:spcPts val="0"/>
              </a:spcBef>
              <a:spcAft>
                <a:spcPts val="600"/>
              </a:spcAft>
              <a:buFont typeface="Arial" panose="020B0604020202020204" pitchFamily="34" charset="0"/>
              <a:buChar char="•"/>
            </a:pPr>
            <a:r>
              <a:rPr lang="en-US" sz="1800" dirty="0" smtClean="0"/>
              <a:t>Refer to past achievement, including before admission/illness</a:t>
            </a:r>
          </a:p>
          <a:p>
            <a:pPr marL="285750" lvl="1" indent="-285750">
              <a:spcBef>
                <a:spcPts val="0"/>
              </a:spcBef>
              <a:spcAft>
                <a:spcPts val="600"/>
              </a:spcAft>
              <a:buFont typeface="Arial" panose="020B0604020202020204" pitchFamily="34" charset="0"/>
              <a:buChar char="•"/>
            </a:pPr>
            <a:r>
              <a:rPr lang="en-US" sz="1800" dirty="0" smtClean="0"/>
              <a:t>Engaging with an activity </a:t>
            </a:r>
            <a:endParaRPr lang="en-US" sz="1800" dirty="0"/>
          </a:p>
          <a:p>
            <a:pPr marL="285750" lvl="1" indent="-285750">
              <a:spcBef>
                <a:spcPts val="0"/>
              </a:spcBef>
              <a:spcAft>
                <a:spcPts val="600"/>
              </a:spcAft>
              <a:buFont typeface="Arial" panose="020B0604020202020204" pitchFamily="34" charset="0"/>
              <a:buChar char="•"/>
            </a:pPr>
            <a:r>
              <a:rPr lang="en-US" sz="1800" dirty="0" smtClean="0"/>
              <a:t>Demonstration of coping </a:t>
            </a:r>
          </a:p>
          <a:p>
            <a:pPr marL="285750" lvl="1" indent="-285750">
              <a:spcBef>
                <a:spcPts val="0"/>
              </a:spcBef>
              <a:spcAft>
                <a:spcPts val="600"/>
              </a:spcAft>
              <a:buFont typeface="Arial" panose="020B0604020202020204" pitchFamily="34" charset="0"/>
              <a:buChar char="•"/>
            </a:pPr>
            <a:r>
              <a:rPr lang="en-US" sz="1800" dirty="0"/>
              <a:t>M</a:t>
            </a:r>
            <a:r>
              <a:rPr lang="en-US" sz="1800" dirty="0" smtClean="0"/>
              <a:t>aking a contribution or demonstrating patience </a:t>
            </a:r>
          </a:p>
          <a:p>
            <a:pPr marL="285750" lvl="1" indent="-285750">
              <a:spcBef>
                <a:spcPts val="0"/>
              </a:spcBef>
              <a:spcAft>
                <a:spcPts val="600"/>
              </a:spcAft>
              <a:buFont typeface="Arial" panose="020B0604020202020204" pitchFamily="34" charset="0"/>
              <a:buChar char="•"/>
            </a:pPr>
            <a:r>
              <a:rPr lang="en-US" sz="1800" dirty="0" smtClean="0"/>
              <a:t>Something </a:t>
            </a:r>
            <a:r>
              <a:rPr lang="en-US" sz="1800" dirty="0"/>
              <a:t>the patient has enjoyed</a:t>
            </a:r>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p:txBody>
      </p:sp>
      <p:sp>
        <p:nvSpPr>
          <p:cNvPr id="5" name="Content Placeholder 2"/>
          <p:cNvSpPr txBox="1">
            <a:spLocks/>
          </p:cNvSpPr>
          <p:nvPr/>
        </p:nvSpPr>
        <p:spPr>
          <a:xfrm>
            <a:off x="4880345" y="2167002"/>
            <a:ext cx="4082607" cy="4710047"/>
          </a:xfrm>
          <a:prstGeom prst="rect">
            <a:avLst/>
          </a:prstGeom>
        </p:spPr>
        <p:txBody>
          <a:bodyPr>
            <a:no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5738" indent="-185738">
              <a:spcBef>
                <a:spcPts val="0"/>
              </a:spcBef>
              <a:spcAft>
                <a:spcPts val="600"/>
              </a:spcAft>
            </a:pPr>
            <a:r>
              <a:rPr lang="en-US" sz="1800" dirty="0" smtClean="0">
                <a:solidFill>
                  <a:prstClr val="black"/>
                </a:solidFill>
              </a:rPr>
              <a:t>Enjoyed </a:t>
            </a:r>
            <a:r>
              <a:rPr lang="en-US" sz="1800" dirty="0">
                <a:solidFill>
                  <a:prstClr val="black"/>
                </a:solidFill>
              </a:rPr>
              <a:t>a </a:t>
            </a:r>
            <a:r>
              <a:rPr lang="en-US" sz="1800" dirty="0" smtClean="0">
                <a:solidFill>
                  <a:prstClr val="black"/>
                </a:solidFill>
              </a:rPr>
              <a:t>walk</a:t>
            </a:r>
            <a:r>
              <a:rPr lang="en-US" sz="1800" dirty="0">
                <a:solidFill>
                  <a:prstClr val="black"/>
                </a:solidFill>
              </a:rPr>
              <a:t> </a:t>
            </a:r>
            <a:r>
              <a:rPr lang="en-US" sz="1800" dirty="0" smtClean="0">
                <a:solidFill>
                  <a:prstClr val="black"/>
                </a:solidFill>
              </a:rPr>
              <a:t>or slept </a:t>
            </a:r>
            <a:r>
              <a:rPr lang="en-US" sz="1800" dirty="0">
                <a:solidFill>
                  <a:prstClr val="black"/>
                </a:solidFill>
              </a:rPr>
              <a:t>well</a:t>
            </a:r>
          </a:p>
          <a:p>
            <a:pPr marL="185738" indent="-185738">
              <a:spcBef>
                <a:spcPts val="0"/>
              </a:spcBef>
              <a:spcAft>
                <a:spcPts val="600"/>
              </a:spcAft>
            </a:pPr>
            <a:r>
              <a:rPr lang="en-US" sz="1800" dirty="0" smtClean="0">
                <a:solidFill>
                  <a:prstClr val="black"/>
                </a:solidFill>
              </a:rPr>
              <a:t>Interacted </a:t>
            </a:r>
            <a:r>
              <a:rPr lang="en-US" sz="1800" dirty="0">
                <a:solidFill>
                  <a:prstClr val="black"/>
                </a:solidFill>
              </a:rPr>
              <a:t>more </a:t>
            </a:r>
            <a:r>
              <a:rPr lang="en-US" sz="1800" dirty="0" smtClean="0">
                <a:solidFill>
                  <a:prstClr val="black"/>
                </a:solidFill>
              </a:rPr>
              <a:t>today</a:t>
            </a:r>
          </a:p>
          <a:p>
            <a:pPr marL="185738" indent="-185738">
              <a:spcBef>
                <a:spcPts val="0"/>
              </a:spcBef>
              <a:spcAft>
                <a:spcPts val="600"/>
              </a:spcAft>
            </a:pPr>
            <a:r>
              <a:rPr lang="en-US" sz="1800" dirty="0" smtClean="0">
                <a:solidFill>
                  <a:prstClr val="black"/>
                </a:solidFill>
              </a:rPr>
              <a:t>Has </a:t>
            </a:r>
            <a:r>
              <a:rPr lang="en-US" sz="1800" dirty="0">
                <a:solidFill>
                  <a:prstClr val="black"/>
                </a:solidFill>
              </a:rPr>
              <a:t>smiled and made eye </a:t>
            </a:r>
            <a:r>
              <a:rPr lang="en-US" sz="1800" dirty="0" smtClean="0">
                <a:solidFill>
                  <a:prstClr val="black"/>
                </a:solidFill>
              </a:rPr>
              <a:t>contact</a:t>
            </a:r>
            <a:endParaRPr lang="en-US" sz="1800" dirty="0">
              <a:solidFill>
                <a:prstClr val="black"/>
              </a:solidFill>
            </a:endParaRPr>
          </a:p>
          <a:p>
            <a:pPr marL="185738" indent="-185738">
              <a:spcBef>
                <a:spcPts val="0"/>
              </a:spcBef>
              <a:spcAft>
                <a:spcPts val="600"/>
              </a:spcAft>
            </a:pPr>
            <a:r>
              <a:rPr lang="en-US" sz="1800" dirty="0">
                <a:solidFill>
                  <a:prstClr val="black"/>
                </a:solidFill>
              </a:rPr>
              <a:t>Returned to the ward on time after home leave</a:t>
            </a:r>
          </a:p>
          <a:p>
            <a:pPr marL="185738" indent="-185738">
              <a:spcBef>
                <a:spcPts val="0"/>
              </a:spcBef>
              <a:spcAft>
                <a:spcPts val="600"/>
              </a:spcAft>
            </a:pPr>
            <a:r>
              <a:rPr lang="en-US" sz="1800" dirty="0">
                <a:solidFill>
                  <a:prstClr val="black"/>
                </a:solidFill>
              </a:rPr>
              <a:t>Looks </a:t>
            </a:r>
            <a:r>
              <a:rPr lang="en-US" sz="1800" dirty="0" smtClean="0">
                <a:solidFill>
                  <a:prstClr val="black"/>
                </a:solidFill>
              </a:rPr>
              <a:t>brighter</a:t>
            </a:r>
          </a:p>
          <a:p>
            <a:pPr marL="285750" lvl="1">
              <a:spcBef>
                <a:spcPts val="0"/>
              </a:spcBef>
              <a:spcAft>
                <a:spcPts val="600"/>
              </a:spcAft>
              <a:buFont typeface="Arial" panose="020B0604020202020204" pitchFamily="34" charset="0"/>
              <a:buChar char="•"/>
            </a:pPr>
            <a:r>
              <a:rPr lang="en-US" sz="1800" dirty="0"/>
              <a:t>Visits and phone calls that went well</a:t>
            </a:r>
          </a:p>
          <a:p>
            <a:pPr marL="285750" lvl="1">
              <a:spcBef>
                <a:spcPts val="0"/>
              </a:spcBef>
              <a:spcAft>
                <a:spcPts val="600"/>
              </a:spcAft>
              <a:buFont typeface="Arial" panose="020B0604020202020204" pitchFamily="34" charset="0"/>
              <a:buChar char="•"/>
            </a:pPr>
            <a:r>
              <a:rPr lang="en-US" sz="1800" dirty="0"/>
              <a:t>Endurance and courage</a:t>
            </a:r>
          </a:p>
          <a:p>
            <a:pPr marL="285750" lvl="1">
              <a:spcBef>
                <a:spcPts val="0"/>
              </a:spcBef>
              <a:spcAft>
                <a:spcPts val="600"/>
              </a:spcAft>
              <a:buFont typeface="Arial" panose="020B0604020202020204" pitchFamily="34" charset="0"/>
              <a:buChar char="•"/>
            </a:pPr>
            <a:r>
              <a:rPr lang="en-US" sz="1800" dirty="0"/>
              <a:t>Coping with things better</a:t>
            </a:r>
          </a:p>
          <a:p>
            <a:pPr marL="285750" lvl="1">
              <a:spcBef>
                <a:spcPts val="0"/>
              </a:spcBef>
              <a:spcAft>
                <a:spcPts val="600"/>
              </a:spcAft>
              <a:buFont typeface="Arial" panose="020B0604020202020204" pitchFamily="34" charset="0"/>
              <a:buChar char="•"/>
            </a:pPr>
            <a:r>
              <a:rPr lang="en-US" sz="1800" dirty="0"/>
              <a:t>Expression of interest in something</a:t>
            </a:r>
          </a:p>
          <a:p>
            <a:pPr marL="285750" lvl="1">
              <a:spcBef>
                <a:spcPts val="0"/>
              </a:spcBef>
              <a:spcAft>
                <a:spcPts val="600"/>
              </a:spcAft>
              <a:buFont typeface="Arial" panose="020B0604020202020204" pitchFamily="34" charset="0"/>
              <a:buChar char="•"/>
            </a:pPr>
            <a:r>
              <a:rPr lang="en-US" sz="1800" dirty="0" smtClean="0"/>
              <a:t>Having </a:t>
            </a:r>
            <a:r>
              <a:rPr lang="en-US" sz="1800" dirty="0"/>
              <a:t>a good conversation </a:t>
            </a:r>
          </a:p>
          <a:p>
            <a:pPr marL="185738" indent="-185738">
              <a:spcBef>
                <a:spcPts val="0"/>
              </a:spcBef>
              <a:spcAft>
                <a:spcPts val="600"/>
              </a:spcAft>
            </a:pPr>
            <a:endParaRPr lang="en-US" sz="1800" dirty="0" smtClean="0">
              <a:solidFill>
                <a:prstClr val="black"/>
              </a:solidFill>
            </a:endParaRPr>
          </a:p>
          <a:p>
            <a:pPr marL="185738" indent="-185738">
              <a:spcBef>
                <a:spcPts val="0"/>
              </a:spcBef>
            </a:pPr>
            <a:endParaRPr lang="en-US" sz="1600" dirty="0" smtClean="0">
              <a:solidFill>
                <a:prstClr val="black"/>
              </a:solidFill>
            </a:endParaRPr>
          </a:p>
          <a:p>
            <a:pPr>
              <a:spcBef>
                <a:spcPts val="0"/>
              </a:spcBef>
            </a:pPr>
            <a:endParaRPr lang="en-US" sz="1100" dirty="0" smtClean="0">
              <a:solidFill>
                <a:prstClr val="black"/>
              </a:solidFill>
            </a:endParaRPr>
          </a:p>
          <a:p>
            <a:pPr>
              <a:spcBef>
                <a:spcPts val="600"/>
              </a:spcBef>
            </a:pPr>
            <a:endParaRPr lang="en-US" sz="1100" dirty="0" smtClean="0">
              <a:solidFill>
                <a:prstClr val="black"/>
              </a:solidFill>
            </a:endParaRPr>
          </a:p>
          <a:p>
            <a:pPr>
              <a:spcBef>
                <a:spcPts val="1000"/>
              </a:spcBef>
            </a:pPr>
            <a:endParaRPr lang="en-US" sz="1100" dirty="0">
              <a:solidFill>
                <a:prstClr val="black"/>
              </a:solidFill>
            </a:endParaRPr>
          </a:p>
        </p:txBody>
      </p:sp>
    </p:spTree>
    <p:extLst>
      <p:ext uri="{BB962C8B-B14F-4D97-AF65-F5344CB8AC3E}">
        <p14:creationId xmlns:p14="http://schemas.microsoft.com/office/powerpoint/2010/main" val="16114156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633129"/>
            <a:ext cx="7199313" cy="732207"/>
          </a:xfrm>
        </p:spPr>
        <p:txBody>
          <a:bodyPr>
            <a:noAutofit/>
          </a:bodyPr>
          <a:lstStyle/>
          <a:p>
            <a:pPr algn="ctr"/>
            <a:r>
              <a:rPr lang="en-US" b="1" dirty="0" smtClean="0"/>
              <a:t>Role of the intervention leads </a:t>
            </a:r>
            <a:r>
              <a:rPr lang="en-US" sz="2400" dirty="0" smtClean="0"/>
              <a:t/>
            </a:r>
            <a:br>
              <a:rPr lang="en-US" sz="2400" dirty="0" smtClean="0"/>
            </a:br>
            <a:endParaRPr lang="en-US" sz="2400" dirty="0"/>
          </a:p>
        </p:txBody>
      </p:sp>
      <p:sp>
        <p:nvSpPr>
          <p:cNvPr id="3" name="Content Placeholder 2"/>
          <p:cNvSpPr>
            <a:spLocks noGrp="1"/>
          </p:cNvSpPr>
          <p:nvPr>
            <p:ph idx="1"/>
          </p:nvPr>
        </p:nvSpPr>
        <p:spPr/>
        <p:txBody>
          <a:bodyPr>
            <a:normAutofit lnSpcReduction="10000"/>
          </a:bodyPr>
          <a:lstStyle/>
          <a:p>
            <a:pPr marL="342900" lvl="1" indent="-342900">
              <a:spcBef>
                <a:spcPts val="1000"/>
              </a:spcBef>
              <a:buFont typeface="Arial" panose="020B0604020202020204" pitchFamily="34" charset="0"/>
              <a:buChar char="•"/>
            </a:pPr>
            <a:r>
              <a:rPr lang="en-US" dirty="0" smtClean="0"/>
              <a:t>In </a:t>
            </a:r>
            <a:r>
              <a:rPr lang="en-US" dirty="0"/>
              <a:t>every handover</a:t>
            </a:r>
            <a:r>
              <a:rPr lang="en-US" dirty="0" smtClean="0"/>
              <a:t>, remind the </a:t>
            </a:r>
            <a:r>
              <a:rPr lang="en-US" dirty="0"/>
              <a:t>person doing the </a:t>
            </a:r>
            <a:r>
              <a:rPr lang="en-US" dirty="0" smtClean="0"/>
              <a:t>handover to ask the following questions:</a:t>
            </a:r>
          </a:p>
          <a:p>
            <a:pPr lvl="3">
              <a:spcBef>
                <a:spcPts val="1000"/>
              </a:spcBef>
            </a:pPr>
            <a:r>
              <a:rPr lang="en-US" dirty="0" smtClean="0"/>
              <a:t>What </a:t>
            </a:r>
            <a:r>
              <a:rPr lang="en-US" dirty="0"/>
              <a:t>is the positive message about this patient</a:t>
            </a:r>
            <a:r>
              <a:rPr lang="en-US" dirty="0" smtClean="0"/>
              <a:t>? </a:t>
            </a:r>
            <a:endParaRPr lang="en-US" dirty="0"/>
          </a:p>
          <a:p>
            <a:pPr lvl="3">
              <a:spcBef>
                <a:spcPts val="1000"/>
              </a:spcBef>
            </a:pPr>
            <a:r>
              <a:rPr lang="en-US" dirty="0"/>
              <a:t>W</a:t>
            </a:r>
            <a:r>
              <a:rPr lang="en-US" dirty="0" smtClean="0"/>
              <a:t>hy </a:t>
            </a:r>
            <a:r>
              <a:rPr lang="en-US" dirty="0"/>
              <a:t>do we think the </a:t>
            </a:r>
            <a:r>
              <a:rPr lang="en-US" dirty="0" smtClean="0"/>
              <a:t>patient might </a:t>
            </a:r>
            <a:r>
              <a:rPr lang="en-US" dirty="0"/>
              <a:t>have behaved in that way</a:t>
            </a:r>
            <a:r>
              <a:rPr lang="en-US" dirty="0" smtClean="0"/>
              <a:t>?</a:t>
            </a:r>
          </a:p>
          <a:p>
            <a:pPr lvl="2">
              <a:spcBef>
                <a:spcPts val="1000"/>
              </a:spcBef>
            </a:pPr>
            <a:endParaRPr lang="en-US" sz="1600" dirty="0" smtClean="0"/>
          </a:p>
          <a:p>
            <a:pPr marL="342900" lvl="1" indent="-342900">
              <a:spcBef>
                <a:spcPts val="1000"/>
              </a:spcBef>
              <a:buFont typeface="Arial" panose="020B0604020202020204" pitchFamily="34" charset="0"/>
              <a:buChar char="•"/>
            </a:pPr>
            <a:r>
              <a:rPr lang="en-US" dirty="0"/>
              <a:t>Give every </a:t>
            </a:r>
            <a:r>
              <a:rPr lang="en-US" dirty="0" smtClean="0"/>
              <a:t>staff member a </a:t>
            </a:r>
            <a:r>
              <a:rPr lang="en-US" dirty="0"/>
              <a:t>copy of</a:t>
            </a:r>
            <a:r>
              <a:rPr lang="en-US" i="1" dirty="0"/>
              <a:t> </a:t>
            </a:r>
            <a:r>
              <a:rPr lang="en-US" dirty="0" smtClean="0"/>
              <a:t>the document </a:t>
            </a:r>
            <a:r>
              <a:rPr lang="en-AU" i="1" dirty="0"/>
              <a:t>‘Understanding patient characteristics and experiences’ </a:t>
            </a:r>
            <a:endParaRPr lang="en-US" i="1" dirty="0" smtClean="0"/>
          </a:p>
          <a:p>
            <a:pPr marL="342900" lvl="1" indent="-342900">
              <a:spcBef>
                <a:spcPts val="1000"/>
              </a:spcBef>
              <a:buFont typeface="Arial" panose="020B0604020202020204" pitchFamily="34" charset="0"/>
              <a:buChar char="•"/>
            </a:pPr>
            <a:r>
              <a:rPr lang="en-US" dirty="0" smtClean="0"/>
              <a:t>Use the document to </a:t>
            </a:r>
            <a:r>
              <a:rPr lang="en-US" dirty="0"/>
              <a:t>interpret patient behaviour on the </a:t>
            </a:r>
            <a:r>
              <a:rPr lang="en-US" dirty="0" smtClean="0"/>
              <a:t>unit for others </a:t>
            </a:r>
            <a:r>
              <a:rPr lang="en-US" dirty="0"/>
              <a:t>on the </a:t>
            </a:r>
            <a:r>
              <a:rPr lang="en-US" dirty="0" smtClean="0"/>
              <a:t>team, and share knowledge or strategies that may be helpful</a:t>
            </a:r>
          </a:p>
          <a:p>
            <a:endParaRPr lang="en-US" sz="2000" dirty="0"/>
          </a:p>
        </p:txBody>
      </p:sp>
    </p:spTree>
    <p:extLst>
      <p:ext uri="{BB962C8B-B14F-4D97-AF65-F5344CB8AC3E}">
        <p14:creationId xmlns:p14="http://schemas.microsoft.com/office/powerpoint/2010/main" val="28537912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smtClean="0"/>
              <a:t>Positive words </a:t>
            </a:r>
            <a:r>
              <a:rPr lang="en-GB" b="1" dirty="0"/>
              <a:t>f</a:t>
            </a:r>
            <a:r>
              <a:rPr lang="en-GB" b="1" dirty="0" smtClean="0"/>
              <a:t>idelity</a:t>
            </a:r>
            <a:endParaRPr lang="en-GB" b="1" dirty="0"/>
          </a:p>
        </p:txBody>
      </p:sp>
      <p:sp>
        <p:nvSpPr>
          <p:cNvPr id="4" name="Content Placeholder 2"/>
          <p:cNvSpPr txBox="1">
            <a:spLocks/>
          </p:cNvSpPr>
          <p:nvPr/>
        </p:nvSpPr>
        <p:spPr>
          <a:xfrm>
            <a:off x="3883945" y="4191814"/>
            <a:ext cx="4864100" cy="2508250"/>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defRPr/>
            </a:pPr>
            <a:endParaRPr lang="en-GB" sz="1700" dirty="0" smtClean="0">
              <a:solidFill>
                <a:prstClr val="black"/>
              </a:solidFill>
            </a:endParaRPr>
          </a:p>
          <a:p>
            <a:pPr marL="355600" lvl="1" indent="-355600">
              <a:spcAft>
                <a:spcPts val="1000"/>
              </a:spcAft>
              <a:buFont typeface="Arial"/>
              <a:buChar char="•"/>
              <a:defRPr/>
            </a:pPr>
            <a:r>
              <a:rPr lang="en-GB" sz="1800" dirty="0">
                <a:solidFill>
                  <a:prstClr val="black"/>
                </a:solidFill>
              </a:rPr>
              <a:t>A rhetorical illusion of looking good and seeming to care</a:t>
            </a:r>
          </a:p>
          <a:p>
            <a:pPr marL="355600" lvl="1" indent="-355600">
              <a:spcAft>
                <a:spcPts val="1000"/>
              </a:spcAft>
              <a:buFont typeface="Arial"/>
              <a:buChar char="•"/>
              <a:defRPr/>
            </a:pPr>
            <a:r>
              <a:rPr lang="en-GB" sz="1800" dirty="0">
                <a:solidFill>
                  <a:prstClr val="black"/>
                </a:solidFill>
              </a:rPr>
              <a:t>Making sarcastic comments or </a:t>
            </a:r>
            <a:r>
              <a:rPr lang="en-GB" sz="1800" dirty="0" smtClean="0">
                <a:solidFill>
                  <a:prstClr val="black"/>
                </a:solidFill>
              </a:rPr>
              <a:t>describing </a:t>
            </a:r>
            <a:r>
              <a:rPr lang="en-GB" sz="1800" dirty="0">
                <a:solidFill>
                  <a:prstClr val="black"/>
                </a:solidFill>
              </a:rPr>
              <a:t>patients’ behaviours in mock positive ways, concreting a negative perception of them</a:t>
            </a:r>
          </a:p>
          <a:p>
            <a:pPr>
              <a:defRPr/>
            </a:pPr>
            <a:endParaRPr lang="en-GB" sz="1700" dirty="0">
              <a:solidFill>
                <a:prstClr val="black"/>
              </a:solidFill>
            </a:endParaRPr>
          </a:p>
        </p:txBody>
      </p:sp>
      <p:sp>
        <p:nvSpPr>
          <p:cNvPr id="5" name="Rectangle 4"/>
          <p:cNvSpPr/>
          <p:nvPr/>
        </p:nvSpPr>
        <p:spPr>
          <a:xfrm>
            <a:off x="495300" y="2144295"/>
            <a:ext cx="2120900" cy="1427968"/>
          </a:xfrm>
          <a:prstGeom prst="rect">
            <a:avLst/>
          </a:prstGeom>
          <a:solidFill>
            <a:srgbClr val="51BD89"/>
          </a:solidFill>
          <a:ln>
            <a:solidFill>
              <a:srgbClr val="51BD8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US" sz="2800" b="1" dirty="0">
                <a:solidFill>
                  <a:prstClr val="black"/>
                </a:solidFill>
                <a:latin typeface="Calibri"/>
              </a:rPr>
              <a:t>Positive words</a:t>
            </a:r>
          </a:p>
          <a:p>
            <a:pPr algn="ctr" defTabSz="457200">
              <a:defRPr/>
            </a:pPr>
            <a:r>
              <a:rPr lang="en-US" sz="2800" b="1" dirty="0">
                <a:solidFill>
                  <a:prstClr val="black"/>
                </a:solidFill>
                <a:latin typeface="Calibri"/>
              </a:rPr>
              <a:t>IS</a:t>
            </a:r>
          </a:p>
        </p:txBody>
      </p:sp>
      <p:sp>
        <p:nvSpPr>
          <p:cNvPr id="6" name="TextBox 5"/>
          <p:cNvSpPr txBox="1"/>
          <p:nvPr/>
        </p:nvSpPr>
        <p:spPr>
          <a:xfrm>
            <a:off x="3035300" y="2446794"/>
            <a:ext cx="720080" cy="707886"/>
          </a:xfrm>
          <a:prstGeom prst="rect">
            <a:avLst/>
          </a:prstGeom>
          <a:noFill/>
        </p:spPr>
        <p:txBody>
          <a:bodyPr wrap="square" rtlCol="0">
            <a:spAutoFit/>
          </a:bodyPr>
          <a:lstStyle/>
          <a:p>
            <a:pPr defTabSz="457200">
              <a:defRPr/>
            </a:pPr>
            <a:r>
              <a:rPr lang="en-US" sz="4000" dirty="0">
                <a:solidFill>
                  <a:prstClr val="black"/>
                </a:solidFill>
                <a:latin typeface="Calibri"/>
              </a:rPr>
              <a:t>=</a:t>
            </a:r>
          </a:p>
        </p:txBody>
      </p:sp>
      <p:sp>
        <p:nvSpPr>
          <p:cNvPr id="7" name="Rectangle 6"/>
          <p:cNvSpPr/>
          <p:nvPr/>
        </p:nvSpPr>
        <p:spPr>
          <a:xfrm>
            <a:off x="495300" y="4516846"/>
            <a:ext cx="2159000" cy="1440493"/>
          </a:xfrm>
          <a:prstGeom prst="rect">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US" sz="2800" b="1" dirty="0">
                <a:solidFill>
                  <a:prstClr val="black"/>
                </a:solidFill>
                <a:latin typeface="Calibri"/>
              </a:rPr>
              <a:t>Positive words</a:t>
            </a:r>
          </a:p>
          <a:p>
            <a:pPr algn="ctr" defTabSz="457200">
              <a:defRPr/>
            </a:pPr>
            <a:r>
              <a:rPr lang="en-US" sz="2800" b="1" dirty="0">
                <a:solidFill>
                  <a:srgbClr val="FF0000"/>
                </a:solidFill>
                <a:latin typeface="Calibri"/>
              </a:rPr>
              <a:t>IS NOT </a:t>
            </a:r>
          </a:p>
        </p:txBody>
      </p:sp>
      <p:sp>
        <p:nvSpPr>
          <p:cNvPr id="8" name="Rectangle 7"/>
          <p:cNvSpPr/>
          <p:nvPr/>
        </p:nvSpPr>
        <p:spPr>
          <a:xfrm>
            <a:off x="3517899" y="1804144"/>
            <a:ext cx="5112533" cy="2108270"/>
          </a:xfrm>
          <a:prstGeom prst="rect">
            <a:avLst/>
          </a:prstGeom>
        </p:spPr>
        <p:txBody>
          <a:bodyPr>
            <a:noAutofit/>
          </a:bodyPr>
          <a:lstStyle/>
          <a:p>
            <a:pPr marL="742950" lvl="1" indent="-285750" defTabSz="457200">
              <a:spcBef>
                <a:spcPct val="20000"/>
              </a:spcBef>
              <a:buFont typeface="Arial"/>
              <a:buChar char="•"/>
              <a:defRPr/>
            </a:pPr>
            <a:r>
              <a:rPr lang="en-GB" dirty="0">
                <a:solidFill>
                  <a:prstClr val="black"/>
                </a:solidFill>
              </a:rPr>
              <a:t>Tapping into the reason we came into nursing - that is, a desire to help</a:t>
            </a:r>
          </a:p>
          <a:p>
            <a:pPr marL="742950" lvl="1" indent="-285750" defTabSz="457200">
              <a:spcBef>
                <a:spcPct val="20000"/>
              </a:spcBef>
              <a:buFont typeface="Arial"/>
              <a:buChar char="•"/>
              <a:defRPr/>
            </a:pPr>
            <a:r>
              <a:rPr lang="en-GB" dirty="0">
                <a:solidFill>
                  <a:prstClr val="black"/>
                </a:solidFill>
              </a:rPr>
              <a:t>Helping staff recognise and share positive views of patients’ strengths and assets and counterbalance negative perceptions</a:t>
            </a:r>
          </a:p>
          <a:p>
            <a:pPr marL="742950" lvl="1" indent="-285750" defTabSz="457200">
              <a:spcBef>
                <a:spcPct val="20000"/>
              </a:spcBef>
              <a:buFont typeface="Arial"/>
              <a:buChar char="•"/>
              <a:defRPr/>
            </a:pPr>
            <a:r>
              <a:rPr lang="en-GB" dirty="0">
                <a:solidFill>
                  <a:prstClr val="black"/>
                </a:solidFill>
              </a:rPr>
              <a:t>Starting the shift with hope, optimism and respect</a:t>
            </a:r>
          </a:p>
        </p:txBody>
      </p:sp>
      <p:sp>
        <p:nvSpPr>
          <p:cNvPr id="9" name="TextBox 8"/>
          <p:cNvSpPr txBox="1"/>
          <p:nvPr/>
        </p:nvSpPr>
        <p:spPr>
          <a:xfrm>
            <a:off x="3035300" y="4883150"/>
            <a:ext cx="720080" cy="707886"/>
          </a:xfrm>
          <a:prstGeom prst="rect">
            <a:avLst/>
          </a:prstGeom>
          <a:noFill/>
        </p:spPr>
        <p:txBody>
          <a:bodyPr wrap="square" rtlCol="0">
            <a:spAutoFit/>
          </a:bodyPr>
          <a:lstStyle/>
          <a:p>
            <a:pPr defTabSz="457200">
              <a:defRPr/>
            </a:pPr>
            <a:r>
              <a:rPr lang="en-US" sz="4000" dirty="0">
                <a:solidFill>
                  <a:prstClr val="black"/>
                </a:solidFill>
                <a:latin typeface="Calibri"/>
              </a:rPr>
              <a:t>≠</a:t>
            </a:r>
          </a:p>
        </p:txBody>
      </p:sp>
    </p:spTree>
    <p:extLst>
      <p:ext uri="{BB962C8B-B14F-4D97-AF65-F5344CB8AC3E}">
        <p14:creationId xmlns:p14="http://schemas.microsoft.com/office/powerpoint/2010/main" val="1618405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ctrTitle"/>
          </p:nvPr>
        </p:nvSpPr>
        <p:spPr>
          <a:xfrm>
            <a:off x="803275" y="658814"/>
            <a:ext cx="6513513" cy="1141412"/>
          </a:xfrm>
        </p:spPr>
        <p:txBody>
          <a:bodyPr lIns="68580" tIns="34290" rIns="68580" bIns="34290" anchor="t"/>
          <a:lstStyle/>
          <a:p>
            <a:pPr algn="ctr" eaLnBrk="1" hangingPunct="1"/>
            <a:r>
              <a:rPr lang="en-AU" altLang="en-US" sz="4800" b="1" dirty="0" smtClean="0">
                <a:latin typeface="Arial" charset="0"/>
                <a:cs typeface="Arial" charset="0"/>
              </a:rPr>
              <a:t>Soft words</a:t>
            </a:r>
            <a:r>
              <a:rPr lang="en-AU" altLang="en-US" sz="1800" b="1" dirty="0" smtClean="0">
                <a:solidFill>
                  <a:srgbClr val="21A18D"/>
                </a:solidFill>
                <a:latin typeface="Arial" charset="0"/>
                <a:cs typeface="Arial" charset="0"/>
              </a:rPr>
              <a:t/>
            </a:r>
            <a:br>
              <a:rPr lang="en-AU" altLang="en-US" sz="1800" b="1" dirty="0" smtClean="0">
                <a:solidFill>
                  <a:srgbClr val="21A18D"/>
                </a:solidFill>
                <a:latin typeface="Arial" charset="0"/>
                <a:cs typeface="Arial" charset="0"/>
              </a:rPr>
            </a:br>
            <a:endParaRPr lang="en-US" altLang="en-US" sz="1800" b="1" dirty="0" smtClean="0">
              <a:solidFill>
                <a:srgbClr val="21A18D"/>
              </a:solidFill>
              <a:latin typeface="Arial" charset="0"/>
              <a:cs typeface="Arial" charset="0"/>
            </a:endParaRPr>
          </a:p>
        </p:txBody>
      </p:sp>
      <p:pic>
        <p:nvPicPr>
          <p:cNvPr id="276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701002">
            <a:off x="3349112" y="1913686"/>
            <a:ext cx="3136954" cy="4439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731479">
            <a:off x="285891" y="1913890"/>
            <a:ext cx="3092993" cy="443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10832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1506071"/>
            <a:ext cx="9144000" cy="5351929"/>
          </a:xfrm>
          <a:prstGeom prst="rect">
            <a:avLst/>
          </a:prstGeom>
        </p:spPr>
      </p:pic>
      <p:sp>
        <p:nvSpPr>
          <p:cNvPr id="28674" name="Content Placeholder 1"/>
          <p:cNvSpPr>
            <a:spLocks noGrp="1"/>
          </p:cNvSpPr>
          <p:nvPr>
            <p:ph idx="1"/>
          </p:nvPr>
        </p:nvSpPr>
        <p:spPr>
          <a:xfrm>
            <a:off x="3213847" y="2723496"/>
            <a:ext cx="5784944" cy="4376551"/>
          </a:xfrm>
        </p:spPr>
        <p:txBody>
          <a:bodyPr lIns="91440" tIns="45720" rIns="91440" bIns="45720"/>
          <a:lstStyle/>
          <a:p>
            <a:pPr lvl="1" algn="ctr" eaLnBrk="1" hangingPunct="1"/>
            <a:r>
              <a:rPr lang="en-AU" altLang="en-US" sz="3600" i="1" dirty="0" smtClean="0"/>
              <a:t>“Violence by patients in psychiatric settings is frequently associated with the quality of staff-patient interactions” </a:t>
            </a:r>
          </a:p>
          <a:p>
            <a:pPr lvl="1" algn="ctr" eaLnBrk="1" hangingPunct="1"/>
            <a:r>
              <a:rPr lang="en-AU" altLang="en-US" sz="2000" i="1" dirty="0" smtClean="0"/>
              <a:t>(</a:t>
            </a:r>
            <a:r>
              <a:rPr lang="en-AU" altLang="en-US" sz="2000" i="1" dirty="0" err="1" smtClean="0"/>
              <a:t>Lancee</a:t>
            </a:r>
            <a:r>
              <a:rPr lang="en-AU" altLang="en-US" sz="2000" i="1" dirty="0" smtClean="0"/>
              <a:t>, Gallop, </a:t>
            </a:r>
            <a:r>
              <a:rPr lang="en-AU" altLang="en-US" sz="2000" i="1" dirty="0" err="1" smtClean="0"/>
              <a:t>McCay</a:t>
            </a:r>
            <a:r>
              <a:rPr lang="en-AU" altLang="en-US" sz="2000" i="1" dirty="0" smtClean="0"/>
              <a:t> &amp; Toner, 1995, p.609)</a:t>
            </a:r>
            <a:endParaRPr lang="en-US" altLang="en-US" sz="2000" i="1" dirty="0" smtClean="0"/>
          </a:p>
        </p:txBody>
      </p:sp>
    </p:spTree>
    <p:extLst>
      <p:ext uri="{BB962C8B-B14F-4D97-AF65-F5344CB8AC3E}">
        <p14:creationId xmlns:p14="http://schemas.microsoft.com/office/powerpoint/2010/main" val="2093582737"/>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p:txBody>
          <a:bodyPr lIns="68580" tIns="34290" rIns="68580" bIns="34290" anchor="t"/>
          <a:lstStyle/>
          <a:p>
            <a:pPr algn="ctr" eaLnBrk="1" hangingPunct="1">
              <a:defRPr/>
            </a:pPr>
            <a:r>
              <a:rPr lang="en-GB" altLang="en-US" sz="3600" b="1" smtClean="0">
                <a:ea typeface="MS PGothic" pitchFamily="34" charset="-128"/>
                <a:cs typeface="Arial" charset="0"/>
              </a:rPr>
              <a:t>Background and aims</a:t>
            </a:r>
          </a:p>
        </p:txBody>
      </p:sp>
      <p:sp>
        <p:nvSpPr>
          <p:cNvPr id="32771" name="Content Placeholder 3"/>
          <p:cNvSpPr>
            <a:spLocks noGrp="1"/>
          </p:cNvSpPr>
          <p:nvPr>
            <p:ph idx="1"/>
          </p:nvPr>
        </p:nvSpPr>
        <p:spPr>
          <a:xfrm>
            <a:off x="539750" y="1619250"/>
            <a:ext cx="8243888" cy="4854575"/>
          </a:xfrm>
        </p:spPr>
        <p:txBody>
          <a:bodyPr lIns="68580" tIns="34290" rIns="68580" bIns="34290"/>
          <a:lstStyle/>
          <a:p>
            <a:pPr lvl="1" eaLnBrk="1" hangingPunct="1">
              <a:spcAft>
                <a:spcPts val="750"/>
              </a:spcAft>
              <a:defRPr/>
            </a:pPr>
            <a:r>
              <a:rPr lang="en-GB" altLang="en-US" sz="2000" b="1" dirty="0" smtClean="0">
                <a:ea typeface="ＭＳ Ｐゴシック" charset="0"/>
              </a:rPr>
              <a:t>Background</a:t>
            </a:r>
          </a:p>
          <a:p>
            <a:pPr lvl="1" eaLnBrk="1" hangingPunct="1">
              <a:spcAft>
                <a:spcPts val="750"/>
              </a:spcAft>
              <a:defRPr/>
            </a:pPr>
            <a:r>
              <a:rPr lang="en-AU" sz="2000" dirty="0" smtClean="0">
                <a:ea typeface="ＭＳ Ｐゴシック" charset="0"/>
              </a:rPr>
              <a:t>A </a:t>
            </a:r>
            <a:r>
              <a:rPr lang="en-AU" sz="2000" dirty="0">
                <a:ea typeface="ＭＳ Ｐゴシック" charset="0"/>
              </a:rPr>
              <a:t>primary flashpoint leading to violent incidents is limit setting. Whenever nurses have to </a:t>
            </a:r>
            <a:r>
              <a:rPr lang="en-AU" sz="2000" dirty="0" smtClean="0">
                <a:ea typeface="ＭＳ Ｐゴシック" charset="0"/>
              </a:rPr>
              <a:t>ask </a:t>
            </a:r>
            <a:r>
              <a:rPr lang="en-AU" sz="2000" dirty="0">
                <a:ea typeface="ＭＳ Ｐゴシック" charset="0"/>
              </a:rPr>
              <a:t>patients to do something (or stop them from doing something), this can give rise to </a:t>
            </a:r>
            <a:r>
              <a:rPr lang="en-AU" sz="2000" dirty="0" smtClean="0">
                <a:ea typeface="ＭＳ Ｐゴシック" charset="0"/>
              </a:rPr>
              <a:t>understandable frustration.</a:t>
            </a:r>
          </a:p>
          <a:p>
            <a:pPr lvl="1" eaLnBrk="1" hangingPunct="1">
              <a:spcAft>
                <a:spcPts val="750"/>
              </a:spcAft>
              <a:defRPr/>
            </a:pPr>
            <a:r>
              <a:rPr lang="en-AU" sz="2000" dirty="0" smtClean="0">
                <a:ea typeface="ＭＳ Ｐゴシック" charset="0"/>
              </a:rPr>
              <a:t>This intervention provides some ways to avoid confrontations and work more collaboratively with patients.</a:t>
            </a:r>
          </a:p>
          <a:p>
            <a:pPr lvl="1" eaLnBrk="1" hangingPunct="1">
              <a:spcAft>
                <a:spcPts val="750"/>
              </a:spcAft>
              <a:defRPr/>
            </a:pPr>
            <a:endParaRPr lang="en-AU" sz="2000" dirty="0" smtClean="0">
              <a:ea typeface="ＭＳ Ｐゴシック" charset="0"/>
            </a:endParaRPr>
          </a:p>
          <a:p>
            <a:pPr lvl="1" eaLnBrk="1" hangingPunct="1">
              <a:spcAft>
                <a:spcPts val="750"/>
              </a:spcAft>
              <a:defRPr/>
            </a:pPr>
            <a:r>
              <a:rPr lang="en-GB" altLang="en-US" sz="2000" b="1" dirty="0" smtClean="0">
                <a:ea typeface="ＭＳ Ｐゴシック" charset="0"/>
              </a:rPr>
              <a:t>Aims</a:t>
            </a:r>
          </a:p>
          <a:p>
            <a:pPr marL="342900" lvl="1" indent="-342900" eaLnBrk="1" hangingPunct="1">
              <a:spcAft>
                <a:spcPts val="750"/>
              </a:spcAft>
              <a:buFont typeface="Arial" panose="020B0604020202020204" pitchFamily="34" charset="0"/>
              <a:buChar char="•"/>
              <a:defRPr/>
            </a:pPr>
            <a:r>
              <a:rPr lang="en-GB" altLang="en-US" sz="2000" dirty="0" smtClean="0">
                <a:ea typeface="ＭＳ Ｐゴシック" charset="0"/>
              </a:rPr>
              <a:t>Expand </a:t>
            </a:r>
            <a:r>
              <a:rPr lang="en-GB" altLang="en-US" sz="2000" dirty="0">
                <a:ea typeface="ＭＳ Ｐゴシック" charset="0"/>
              </a:rPr>
              <a:t>the skills and tactical choices of staff </a:t>
            </a:r>
            <a:r>
              <a:rPr lang="en-GB" altLang="en-US" sz="2000" dirty="0" smtClean="0">
                <a:ea typeface="ＭＳ Ｐゴシック" charset="0"/>
              </a:rPr>
              <a:t>in flashpoint situations.</a:t>
            </a:r>
            <a:endParaRPr lang="en-GB" altLang="en-US" sz="2000" dirty="0">
              <a:ea typeface="ＭＳ Ｐゴシック" charset="0"/>
            </a:endParaRPr>
          </a:p>
          <a:p>
            <a:pPr marL="342900" lvl="1" indent="-342900" eaLnBrk="1" hangingPunct="1">
              <a:spcAft>
                <a:spcPts val="750"/>
              </a:spcAft>
              <a:buFont typeface="Arial" panose="020B0604020202020204" pitchFamily="34" charset="0"/>
              <a:buChar char="•"/>
              <a:defRPr/>
            </a:pPr>
            <a:r>
              <a:rPr lang="en-GB" altLang="en-US" sz="2000" dirty="0">
                <a:ea typeface="ＭＳ Ｐゴシック" charset="0"/>
              </a:rPr>
              <a:t>Increase the </a:t>
            </a:r>
            <a:r>
              <a:rPr lang="en-GB" altLang="en-US" sz="2000" dirty="0" smtClean="0">
                <a:ea typeface="ＭＳ Ｐゴシック" charset="0"/>
              </a:rPr>
              <a:t>options </a:t>
            </a:r>
            <a:r>
              <a:rPr lang="en-GB" altLang="en-US" sz="2000" dirty="0">
                <a:ea typeface="ＭＳ Ｐゴシック" charset="0"/>
              </a:rPr>
              <a:t>applied on the </a:t>
            </a:r>
            <a:r>
              <a:rPr lang="en-GB" altLang="en-US" sz="2000" dirty="0" smtClean="0">
                <a:ea typeface="ＭＳ Ｐゴシック" charset="0"/>
              </a:rPr>
              <a:t>ward</a:t>
            </a:r>
            <a:endParaRPr lang="en-GB" altLang="en-US" sz="2000" dirty="0">
              <a:ea typeface="ＭＳ Ｐゴシック" charset="0"/>
            </a:endParaRPr>
          </a:p>
        </p:txBody>
      </p:sp>
    </p:spTree>
    <p:extLst>
      <p:ext uri="{BB962C8B-B14F-4D97-AF65-F5344CB8AC3E}">
        <p14:creationId xmlns:p14="http://schemas.microsoft.com/office/powerpoint/2010/main" val="3806761438"/>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mj-lt"/>
              </a:rPr>
              <a:t>Conflict and Containment </a:t>
            </a:r>
            <a:endParaRPr lang="en-AU" sz="2000" dirty="0"/>
          </a:p>
        </p:txBody>
      </p:sp>
      <p:grpSp>
        <p:nvGrpSpPr>
          <p:cNvPr id="12" name="Group 11"/>
          <p:cNvGrpSpPr/>
          <p:nvPr/>
        </p:nvGrpSpPr>
        <p:grpSpPr>
          <a:xfrm>
            <a:off x="1100262" y="2530697"/>
            <a:ext cx="7118035" cy="2954655"/>
            <a:chOff x="1100262" y="2530697"/>
            <a:chExt cx="7118035" cy="2954655"/>
          </a:xfrm>
        </p:grpSpPr>
        <p:grpSp>
          <p:nvGrpSpPr>
            <p:cNvPr id="10" name="Group 9"/>
            <p:cNvGrpSpPr/>
            <p:nvPr/>
          </p:nvGrpSpPr>
          <p:grpSpPr>
            <a:xfrm>
              <a:off x="5348171" y="2530697"/>
              <a:ext cx="2870126" cy="2954655"/>
              <a:chOff x="5115508" y="3195773"/>
              <a:chExt cx="2870126" cy="2954655"/>
            </a:xfrm>
          </p:grpSpPr>
          <p:sp>
            <p:nvSpPr>
              <p:cNvPr id="9" name="TextBox 8"/>
              <p:cNvSpPr txBox="1"/>
              <p:nvPr/>
            </p:nvSpPr>
            <p:spPr>
              <a:xfrm>
                <a:off x="5115508" y="3195773"/>
                <a:ext cx="2870126" cy="2954655"/>
              </a:xfrm>
              <a:prstGeom prst="rect">
                <a:avLst/>
              </a:prstGeom>
              <a:solidFill>
                <a:srgbClr val="51BD89"/>
              </a:solidFill>
              <a:ln>
                <a:solidFill>
                  <a:schemeClr val="accent5"/>
                </a:solidFill>
              </a:ln>
            </p:spPr>
            <p:txBody>
              <a:bodyPr wrap="square" rtlCol="0">
                <a:spAutoFit/>
              </a:bodyPr>
              <a:lstStyle/>
              <a:p>
                <a:pPr algn="ctr"/>
                <a:r>
                  <a:rPr lang="en-AU" sz="2800" b="1" dirty="0" smtClean="0">
                    <a:solidFill>
                      <a:schemeClr val="bg1"/>
                    </a:solidFill>
                  </a:rPr>
                  <a:t>Containment</a:t>
                </a:r>
              </a:p>
              <a:p>
                <a:pPr algn="ctr"/>
                <a:endParaRPr lang="en-AU" sz="2800" dirty="0">
                  <a:solidFill>
                    <a:schemeClr val="accent5"/>
                  </a:solidFill>
                </a:endParaRPr>
              </a:p>
              <a:p>
                <a:pPr algn="ctr"/>
                <a:endParaRPr lang="en-AU" sz="2800" dirty="0" smtClean="0">
                  <a:solidFill>
                    <a:schemeClr val="accent5"/>
                  </a:solidFill>
                </a:endParaRPr>
              </a:p>
              <a:p>
                <a:pPr algn="ctr"/>
                <a:endParaRPr lang="en-AU" sz="2800" dirty="0">
                  <a:solidFill>
                    <a:schemeClr val="accent5"/>
                  </a:solidFill>
                </a:endParaRPr>
              </a:p>
              <a:p>
                <a:pPr algn="ctr"/>
                <a:endParaRPr lang="en-AU" sz="2800" dirty="0" smtClean="0">
                  <a:solidFill>
                    <a:schemeClr val="accent5"/>
                  </a:solidFill>
                </a:endParaRPr>
              </a:p>
              <a:p>
                <a:pPr algn="ctr"/>
                <a:endParaRPr lang="en-AU" sz="2800" dirty="0">
                  <a:solidFill>
                    <a:schemeClr val="accent5"/>
                  </a:solidFill>
                </a:endParaRPr>
              </a:p>
              <a:p>
                <a:pPr algn="ctr"/>
                <a:endParaRPr lang="en-AU" dirty="0">
                  <a:solidFill>
                    <a:schemeClr val="accent5"/>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9886" b="13907"/>
              <a:stretch/>
            </p:blipFill>
            <p:spPr>
              <a:xfrm>
                <a:off x="5348171" y="4093692"/>
                <a:ext cx="2404800" cy="1597219"/>
              </a:xfrm>
              <a:prstGeom prst="rect">
                <a:avLst/>
              </a:prstGeom>
              <a:ln>
                <a:solidFill>
                  <a:schemeClr val="accent5"/>
                </a:solidFill>
              </a:ln>
              <a:effectLst>
                <a:innerShdw blurRad="63500" dist="50800" dir="13500000">
                  <a:prstClr val="black">
                    <a:alpha val="50000"/>
                  </a:prstClr>
                </a:innerShdw>
              </a:effectLst>
            </p:spPr>
          </p:pic>
        </p:grpSp>
        <p:grpSp>
          <p:nvGrpSpPr>
            <p:cNvPr id="7" name="Group 6"/>
            <p:cNvGrpSpPr/>
            <p:nvPr/>
          </p:nvGrpSpPr>
          <p:grpSpPr>
            <a:xfrm>
              <a:off x="1100262" y="2530697"/>
              <a:ext cx="2869200" cy="2954655"/>
              <a:chOff x="1100262" y="2736257"/>
              <a:chExt cx="2869200" cy="2954655"/>
            </a:xfrm>
          </p:grpSpPr>
          <p:sp>
            <p:nvSpPr>
              <p:cNvPr id="8" name="TextBox 7"/>
              <p:cNvSpPr txBox="1"/>
              <p:nvPr/>
            </p:nvSpPr>
            <p:spPr>
              <a:xfrm>
                <a:off x="1100262" y="2736257"/>
                <a:ext cx="2869200" cy="2954655"/>
              </a:xfrm>
              <a:prstGeom prst="rect">
                <a:avLst/>
              </a:prstGeom>
              <a:solidFill>
                <a:srgbClr val="51BD89"/>
              </a:solidFill>
              <a:ln>
                <a:solidFill>
                  <a:schemeClr val="accent5"/>
                </a:solidFill>
              </a:ln>
            </p:spPr>
            <p:txBody>
              <a:bodyPr wrap="square" rtlCol="0">
                <a:spAutoFit/>
              </a:bodyPr>
              <a:lstStyle/>
              <a:p>
                <a:pPr algn="ctr"/>
                <a:r>
                  <a:rPr lang="en-AU" sz="2800" b="1" dirty="0" smtClean="0">
                    <a:solidFill>
                      <a:schemeClr val="bg1"/>
                    </a:solidFill>
                  </a:rPr>
                  <a:t>Conflict</a:t>
                </a:r>
              </a:p>
              <a:p>
                <a:pPr algn="ctr"/>
                <a:endParaRPr lang="en-AU" sz="2800" dirty="0">
                  <a:solidFill>
                    <a:schemeClr val="accent5"/>
                  </a:solidFill>
                </a:endParaRPr>
              </a:p>
              <a:p>
                <a:pPr algn="ctr"/>
                <a:endParaRPr lang="en-AU" sz="2800" dirty="0" smtClean="0">
                  <a:solidFill>
                    <a:schemeClr val="accent5"/>
                  </a:solidFill>
                </a:endParaRPr>
              </a:p>
              <a:p>
                <a:pPr algn="ctr"/>
                <a:endParaRPr lang="en-AU" sz="2800" dirty="0">
                  <a:solidFill>
                    <a:schemeClr val="accent5"/>
                  </a:solidFill>
                </a:endParaRPr>
              </a:p>
              <a:p>
                <a:pPr algn="ctr"/>
                <a:endParaRPr lang="en-AU" sz="2800" dirty="0" smtClean="0">
                  <a:solidFill>
                    <a:schemeClr val="accent5"/>
                  </a:solidFill>
                </a:endParaRPr>
              </a:p>
              <a:p>
                <a:pPr algn="ctr"/>
                <a:endParaRPr lang="en-AU" sz="2800" dirty="0">
                  <a:solidFill>
                    <a:schemeClr val="accent5"/>
                  </a:solidFill>
                </a:endParaRPr>
              </a:p>
              <a:p>
                <a:pPr algn="ctr"/>
                <a:endParaRPr lang="en-AU" dirty="0">
                  <a:solidFill>
                    <a:schemeClr val="accent5"/>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462" y="3634177"/>
                <a:ext cx="2404800" cy="1597219"/>
              </a:xfrm>
              <a:prstGeom prst="rect">
                <a:avLst/>
              </a:prstGeom>
              <a:ln>
                <a:solidFill>
                  <a:schemeClr val="accent5"/>
                </a:solidFill>
              </a:ln>
              <a:effectLst>
                <a:innerShdw blurRad="63500" dist="50800" dir="13500000">
                  <a:prstClr val="black">
                    <a:alpha val="50000"/>
                  </a:prstClr>
                </a:innerShdw>
              </a:effectLst>
            </p:spPr>
          </p:pic>
        </p:grpSp>
      </p:grpSp>
    </p:spTree>
    <p:extLst>
      <p:ext uri="{BB962C8B-B14F-4D97-AF65-F5344CB8AC3E}">
        <p14:creationId xmlns:p14="http://schemas.microsoft.com/office/powerpoint/2010/main" val="19890262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194561" y="5125792"/>
            <a:ext cx="2475864" cy="1262129"/>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9162" y="5219700"/>
            <a:ext cx="1548000" cy="10226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Flashpoint:</a:t>
            </a:r>
            <a:r>
              <a:rPr kumimoji="0" lang="en-US" sz="1800" b="1" i="0" u="none" strike="noStrike" kern="0" cap="none" spc="0" normalizeH="0" noProof="0" dirty="0" smtClean="0">
                <a:ln>
                  <a:noFill/>
                </a:ln>
                <a:solidFill>
                  <a:schemeClr val="bg1"/>
                </a:solidFill>
                <a:effectLst/>
                <a:uLnTx/>
                <a:uFillTx/>
                <a:latin typeface="Arial"/>
                <a:cs typeface="Arial"/>
              </a:rPr>
              <a:t> </a:t>
            </a:r>
            <a:r>
              <a:rPr kumimoji="0" lang="en-US" sz="1800" i="0" u="none" strike="noStrike" kern="0" cap="none" spc="0" normalizeH="0" baseline="0" noProof="0" dirty="0" smtClean="0">
                <a:ln>
                  <a:noFill/>
                </a:ln>
                <a:solidFill>
                  <a:schemeClr val="bg1"/>
                </a:solidFill>
                <a:effectLst/>
                <a:uLnTx/>
                <a:uFillTx/>
                <a:latin typeface="Arial"/>
                <a:cs typeface="Arial"/>
              </a:rPr>
              <a:t>Setting </a:t>
            </a:r>
            <a:r>
              <a:rPr kumimoji="0" lang="en-US" sz="1800" i="0" u="none" strike="noStrike" kern="0" cap="none" spc="0" normalizeH="0" baseline="0" noProof="0" dirty="0">
                <a:ln>
                  <a:noFill/>
                </a:ln>
                <a:solidFill>
                  <a:schemeClr val="bg1"/>
                </a:solidFill>
                <a:effectLst/>
                <a:uLnTx/>
                <a:uFillTx/>
                <a:latin typeface="Arial"/>
                <a:cs typeface="Arial"/>
              </a:rPr>
              <a:t>limits</a:t>
            </a:r>
          </a:p>
        </p:txBody>
      </p:sp>
      <p:grpSp>
        <p:nvGrpSpPr>
          <p:cNvPr id="10" name="Group 42"/>
          <p:cNvGrpSpPr/>
          <p:nvPr/>
        </p:nvGrpSpPr>
        <p:grpSpPr>
          <a:xfrm>
            <a:off x="2346876" y="1993900"/>
            <a:ext cx="3330024" cy="3733800"/>
            <a:chOff x="2346876" y="1993900"/>
            <a:chExt cx="3330024" cy="3733800"/>
          </a:xfrm>
        </p:grpSpPr>
        <p:sp>
          <p:nvSpPr>
            <p:cNvPr id="28" name="Rectangle 27"/>
            <p:cNvSpPr/>
            <p:nvPr/>
          </p:nvSpPr>
          <p:spPr>
            <a:xfrm>
              <a:off x="3441700" y="1993900"/>
              <a:ext cx="22352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Staff modifier: </a:t>
              </a:r>
              <a:r>
                <a:rPr lang="en-US" kern="0" dirty="0" smtClean="0">
                  <a:solidFill>
                    <a:schemeClr val="bg1"/>
                  </a:solidFill>
                  <a:latin typeface="Arial"/>
                  <a:cs typeface="Arial"/>
                </a:rPr>
                <a:t>Using </a:t>
              </a:r>
              <a:r>
                <a:rPr lang="en-US" kern="0" dirty="0">
                  <a:solidFill>
                    <a:schemeClr val="bg1"/>
                  </a:solidFill>
                  <a:latin typeface="Arial"/>
                  <a:cs typeface="Arial"/>
                </a:rPr>
                <a:t>soft words</a:t>
              </a:r>
            </a:p>
          </p:txBody>
        </p:sp>
        <p:grpSp>
          <p:nvGrpSpPr>
            <p:cNvPr id="12" name="Group 41"/>
            <p:cNvGrpSpPr/>
            <p:nvPr/>
          </p:nvGrpSpPr>
          <p:grpSpPr>
            <a:xfrm>
              <a:off x="2346876" y="2705100"/>
              <a:ext cx="2293383" cy="3022600"/>
              <a:chOff x="2346876" y="2705100"/>
              <a:chExt cx="2293383" cy="3022600"/>
            </a:xfrm>
          </p:grpSpPr>
          <p:cxnSp>
            <p:nvCxnSpPr>
              <p:cNvPr id="29" name="Straight Connector 28"/>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380217"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346876" y="3149602"/>
                <a:ext cx="2293383"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sp>
        <p:nvSpPr>
          <p:cNvPr id="4" name="Equals 3"/>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5" name="Equals 34"/>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111708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animBg="1"/>
      <p:bldP spid="4" grpId="0" animBg="1"/>
      <p:bldP spid="3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smtClean="0">
                <a:ln>
                  <a:noFill/>
                </a:ln>
                <a:solidFill>
                  <a:schemeClr val="bg1"/>
                </a:solidFill>
                <a:effectLst/>
                <a:uLnTx/>
                <a:uFillTx/>
                <a:latin typeface="Arial"/>
                <a:ea typeface="+mj-ea"/>
                <a:cs typeface="+mj-cs"/>
              </a:rPr>
              <a:t>Why do we set limits?</a:t>
            </a:r>
            <a:endParaRPr kumimoji="0" lang="en-US" sz="3600" b="1" i="0" u="none" strike="noStrike" kern="0" cap="none" spc="0" normalizeH="0" baseline="0" noProof="0" dirty="0">
              <a:ln>
                <a:noFill/>
              </a:ln>
              <a:solidFill>
                <a:schemeClr val="bg1"/>
              </a:solidFill>
              <a:effectLst/>
              <a:uLnTx/>
              <a:uFillTx/>
              <a:latin typeface="Arial"/>
              <a:ea typeface="+mj-ea"/>
              <a:cs typeface="+mj-cs"/>
            </a:endParaRP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13"/>
          <p:cNvGrpSpPr/>
          <p:nvPr/>
        </p:nvGrpSpPr>
        <p:grpSpPr>
          <a:xfrm>
            <a:off x="3441700" y="1745010"/>
            <a:ext cx="5577605" cy="1077218"/>
            <a:chOff x="3441700" y="1745010"/>
            <a:chExt cx="5577605" cy="1077218"/>
          </a:xfrm>
        </p:grpSpPr>
        <p:grpSp>
          <p:nvGrpSpPr>
            <p:cNvPr id="10" name="Group 55"/>
            <p:cNvGrpSpPr/>
            <p:nvPr/>
          </p:nvGrpSpPr>
          <p:grpSpPr>
            <a:xfrm>
              <a:off x="5676900" y="1745010"/>
              <a:ext cx="3342405" cy="1077218"/>
              <a:chOff x="5676900" y="1745010"/>
              <a:chExt cx="3342405" cy="1077218"/>
            </a:xfrm>
          </p:grpSpPr>
          <p:cxnSp>
            <p:nvCxnSpPr>
              <p:cNvPr id="46" name="Straight Arrow Connector 45"/>
              <p:cNvCxnSpPr>
                <a:endCxn id="9" idx="3"/>
              </p:cNvCxnSpPr>
              <p:nvPr/>
            </p:nvCxnSpPr>
            <p:spPr>
              <a:xfrm flipH="1">
                <a:off x="5676900" y="2303800"/>
                <a:ext cx="629737" cy="45700"/>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822465" y="1745010"/>
                <a:ext cx="3196840" cy="1077218"/>
              </a:xfrm>
              <a:prstGeom prst="rect">
                <a:avLst/>
              </a:prstGeom>
              <a:solidFill>
                <a:srgbClr val="AA3F3C"/>
              </a:solidFill>
              <a:ln w="38100">
                <a:noFill/>
              </a:ln>
              <a:effectLst>
                <a:outerShdw blurRad="50800" dist="38100" dir="2700000" algn="tl" rotWithShape="0">
                  <a:prstClr val="black">
                    <a:alpha val="40000"/>
                  </a:prstClr>
                </a:outerShdw>
              </a:effectLst>
            </p:spPr>
            <p:txBody>
              <a:bodyPr wrap="square" rtlCol="0" anchor="ctr">
                <a:spAutoFit/>
              </a:bodyPr>
              <a:lstStyle/>
              <a:p>
                <a:pPr marL="285750" indent="-285750">
                  <a:buFont typeface="Arial" panose="020B0604020202020204" pitchFamily="34" charset="0"/>
                  <a:buChar char="•"/>
                </a:pPr>
                <a:r>
                  <a:rPr lang="en-AU" sz="1600" i="1" dirty="0">
                    <a:solidFill>
                      <a:schemeClr val="bg1"/>
                    </a:solidFill>
                  </a:rPr>
                  <a:t>Psychological understanding</a:t>
                </a:r>
              </a:p>
              <a:p>
                <a:pPr marL="285750" indent="-285750">
                  <a:buFont typeface="Arial" panose="020B0604020202020204" pitchFamily="34" charset="0"/>
                  <a:buChar char="•"/>
                </a:pPr>
                <a:r>
                  <a:rPr lang="en-AU" sz="1600" i="1" dirty="0">
                    <a:solidFill>
                      <a:schemeClr val="bg1"/>
                    </a:solidFill>
                  </a:rPr>
                  <a:t>Own anxiety &amp; frustration</a:t>
                </a:r>
              </a:p>
              <a:p>
                <a:pPr marL="285750" indent="-285750">
                  <a:buFont typeface="Arial" panose="020B0604020202020204" pitchFamily="34" charset="0"/>
                  <a:buChar char="•"/>
                </a:pPr>
                <a:r>
                  <a:rPr lang="en-AU" sz="1600" i="1" dirty="0">
                    <a:solidFill>
                      <a:schemeClr val="bg1"/>
                    </a:solidFill>
                  </a:rPr>
                  <a:t>Perception of risk</a:t>
                </a:r>
              </a:p>
              <a:p>
                <a:pPr marL="285750" indent="-285750">
                  <a:buFont typeface="Arial" panose="020B0604020202020204" pitchFamily="34" charset="0"/>
                  <a:buChar char="•"/>
                </a:pPr>
                <a:r>
                  <a:rPr lang="en-AU" sz="1600" i="1" dirty="0">
                    <a:solidFill>
                      <a:schemeClr val="bg1"/>
                    </a:solidFill>
                  </a:rPr>
                  <a:t>Understanding of </a:t>
                </a:r>
                <a:r>
                  <a:rPr lang="en-AU" sz="1600" i="1" dirty="0" smtClean="0">
                    <a:solidFill>
                      <a:schemeClr val="bg1"/>
                    </a:solidFill>
                  </a:rPr>
                  <a:t>local policy</a:t>
                </a:r>
                <a:endParaRPr lang="en-AU" sz="1600" i="1" dirty="0">
                  <a:solidFill>
                    <a:schemeClr val="bg1"/>
                  </a:solidFill>
                </a:endParaRPr>
              </a:p>
            </p:txBody>
          </p:sp>
        </p:grpSp>
        <p:sp>
          <p:nvSpPr>
            <p:cNvPr id="35" name="Rectangle 34"/>
            <p:cNvSpPr/>
            <p:nvPr/>
          </p:nvSpPr>
          <p:spPr>
            <a:xfrm>
              <a:off x="3441700" y="1992746"/>
              <a:ext cx="22352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Staff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modifiers</a:t>
              </a:r>
            </a:p>
          </p:txBody>
        </p:sp>
      </p:grpSp>
      <p:grpSp>
        <p:nvGrpSpPr>
          <p:cNvPr id="14" name="Group 28"/>
          <p:cNvGrpSpPr/>
          <p:nvPr/>
        </p:nvGrpSpPr>
        <p:grpSpPr>
          <a:xfrm>
            <a:off x="2046344" y="5219700"/>
            <a:ext cx="2360818" cy="1034796"/>
            <a:chOff x="2046344" y="5219700"/>
            <a:chExt cx="2360818" cy="1034796"/>
          </a:xfrm>
        </p:grpSpPr>
        <p:cxnSp>
          <p:nvCxnSpPr>
            <p:cNvPr id="48" name="Straight Connector 47"/>
            <p:cNvCxnSpPr/>
            <p:nvPr/>
          </p:nvCxnSpPr>
          <p:spPr>
            <a:xfrm>
              <a:off x="2046344" y="5788313"/>
              <a:ext cx="1009497" cy="17323"/>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9162" y="5219700"/>
              <a:ext cx="1548000" cy="1034796"/>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Flashpoint: </a:t>
              </a:r>
              <a:r>
                <a:rPr kumimoji="0" lang="en-US" sz="1800" i="0" u="none" strike="noStrike" kern="0" cap="none" spc="0" normalizeH="0" baseline="0" noProof="0" dirty="0" smtClean="0">
                  <a:ln>
                    <a:noFill/>
                  </a:ln>
                  <a:solidFill>
                    <a:schemeClr val="bg1"/>
                  </a:solidFill>
                  <a:effectLst/>
                  <a:uLnTx/>
                  <a:uFillTx/>
                  <a:latin typeface="Arial"/>
                  <a:cs typeface="Arial"/>
                </a:rPr>
                <a:t>Setting </a:t>
              </a:r>
              <a:r>
                <a:rPr kumimoji="0" lang="en-US" sz="1800" i="0" u="none" strike="noStrike" kern="0" cap="none" spc="0" normalizeH="0" baseline="0" noProof="0" dirty="0">
                  <a:ln>
                    <a:noFill/>
                  </a:ln>
                  <a:solidFill>
                    <a:schemeClr val="bg1"/>
                  </a:solidFill>
                  <a:effectLst/>
                  <a:uLnTx/>
                  <a:uFillTx/>
                  <a:latin typeface="Arial"/>
                  <a:cs typeface="Arial"/>
                </a:rPr>
                <a:t>limits</a:t>
              </a:r>
            </a:p>
          </p:txBody>
        </p:sp>
      </p:grpSp>
      <p:grpSp>
        <p:nvGrpSpPr>
          <p:cNvPr id="23" name="Group 22"/>
          <p:cNvGrpSpPr/>
          <p:nvPr/>
        </p:nvGrpSpPr>
        <p:grpSpPr>
          <a:xfrm>
            <a:off x="179624" y="2705100"/>
            <a:ext cx="4460635" cy="3759993"/>
            <a:chOff x="179624" y="2705100"/>
            <a:chExt cx="4460635" cy="3759993"/>
          </a:xfrm>
        </p:grpSpPr>
        <p:grpSp>
          <p:nvGrpSpPr>
            <p:cNvPr id="13" name="Group 12"/>
            <p:cNvGrpSpPr/>
            <p:nvPr/>
          </p:nvGrpSpPr>
          <p:grpSpPr>
            <a:xfrm>
              <a:off x="952553" y="2705100"/>
              <a:ext cx="3687706" cy="1968500"/>
              <a:chOff x="952553" y="2705100"/>
              <a:chExt cx="3687706" cy="1968500"/>
            </a:xfrm>
          </p:grpSpPr>
          <p:cxnSp>
            <p:nvCxnSpPr>
              <p:cNvPr id="41" name="Straight Connector 40"/>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952553" y="3149600"/>
                <a:ext cx="0" cy="15240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952553" y="3149602"/>
                <a:ext cx="3687706" cy="19048"/>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179624" y="4348163"/>
              <a:ext cx="1866719" cy="2116930"/>
              <a:chOff x="179624" y="4348163"/>
              <a:chExt cx="1866719" cy="2116930"/>
            </a:xfrm>
          </p:grpSpPr>
          <p:sp>
            <p:nvSpPr>
              <p:cNvPr id="38" name="TextBox 37"/>
              <p:cNvSpPr txBox="1"/>
              <p:nvPr/>
            </p:nvSpPr>
            <p:spPr>
              <a:xfrm>
                <a:off x="179624" y="4348163"/>
                <a:ext cx="1866719" cy="1101756"/>
              </a:xfrm>
              <a:prstGeom prst="rect">
                <a:avLst/>
              </a:prstGeom>
              <a:solidFill>
                <a:srgbClr val="FF0000"/>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smtClean="0"/>
                  <a:t>Regulatory environment</a:t>
                </a:r>
                <a:r>
                  <a:rPr lang="en-AU" sz="1600" b="0" dirty="0" smtClean="0"/>
                  <a:t>: Perceived requirements</a:t>
                </a:r>
              </a:p>
            </p:txBody>
          </p:sp>
          <p:sp>
            <p:nvSpPr>
              <p:cNvPr id="40" name="TextBox 39"/>
              <p:cNvSpPr txBox="1"/>
              <p:nvPr/>
            </p:nvSpPr>
            <p:spPr>
              <a:xfrm>
                <a:off x="179624" y="5410200"/>
                <a:ext cx="1866719" cy="1054893"/>
              </a:xfrm>
              <a:prstGeom prst="rect">
                <a:avLst/>
              </a:prstGeom>
              <a:solidFill>
                <a:srgbClr val="58009A"/>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smtClean="0"/>
                  <a:t>Patient characteristics: </a:t>
                </a:r>
                <a:r>
                  <a:rPr lang="en-AU" sz="1600" b="0" dirty="0" smtClean="0"/>
                  <a:t>Perceived needs</a:t>
                </a:r>
                <a:endParaRPr lang="en-AU" sz="1600" b="0" dirty="0"/>
              </a:p>
            </p:txBody>
          </p:sp>
        </p:grpSp>
      </p:grpSp>
      <p:cxnSp>
        <p:nvCxnSpPr>
          <p:cNvPr id="49" name="Straight Connector 48"/>
          <p:cNvCxnSpPr/>
          <p:nvPr/>
        </p:nvCxnSpPr>
        <p:spPr>
          <a:xfrm>
            <a:off x="2380217"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699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Why it matters </a:t>
            </a:r>
            <a:r>
              <a:rPr kumimoji="0" lang="en-US" sz="2800" i="0" u="none" strike="noStrike" kern="0" cap="none" spc="0" normalizeH="0" baseline="0" noProof="0" dirty="0" smtClean="0">
                <a:ln>
                  <a:noFill/>
                </a:ln>
                <a:solidFill>
                  <a:schemeClr val="bg1"/>
                </a:solidFill>
                <a:effectLst/>
                <a:uLnTx/>
                <a:uFillTx/>
                <a:latin typeface="Arial"/>
                <a:ea typeface="+mj-ea"/>
                <a:cs typeface="+mj-cs"/>
              </a:rPr>
              <a:t>(example 1</a:t>
            </a:r>
            <a:r>
              <a:rPr kumimoji="0" lang="en-US" sz="2800" i="0" u="none" strike="noStrike" kern="0" cap="none" spc="0" normalizeH="0" baseline="0" noProof="0" dirty="0">
                <a:ln>
                  <a:noFill/>
                </a:ln>
                <a:solidFill>
                  <a:schemeClr val="bg1"/>
                </a:solidFill>
                <a:effectLst/>
                <a:uLnTx/>
                <a:uFillTx/>
                <a:latin typeface="Arial"/>
                <a:ea typeface="+mj-ea"/>
                <a:cs typeface="+mj-cs"/>
              </a:rPr>
              <a:t>)</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55"/>
          <p:cNvGrpSpPr/>
          <p:nvPr/>
        </p:nvGrpSpPr>
        <p:grpSpPr>
          <a:xfrm>
            <a:off x="2757186" y="1684788"/>
            <a:ext cx="5135668" cy="2688633"/>
            <a:chOff x="2757186" y="1684788"/>
            <a:chExt cx="5135668" cy="2688633"/>
          </a:xfrm>
        </p:grpSpPr>
        <p:cxnSp>
          <p:nvCxnSpPr>
            <p:cNvPr id="46" name="Straight Arrow Connector 45"/>
            <p:cNvCxnSpPr/>
            <p:nvPr/>
          </p:nvCxnSpPr>
          <p:spPr>
            <a:xfrm flipH="1">
              <a:off x="4480659" y="2303800"/>
              <a:ext cx="1825977" cy="1567598"/>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71810">
              <a:off x="5850560" y="1684788"/>
              <a:ext cx="2042294" cy="646331"/>
            </a:xfrm>
            <a:prstGeom prst="rect">
              <a:avLst/>
            </a:prstGeom>
            <a:solidFill>
              <a:srgbClr val="AA3F3C"/>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‘I don’t deserve anything’ </a:t>
              </a:r>
              <a:r>
                <a:rPr lang="en-AU" dirty="0">
                  <a:solidFill>
                    <a:schemeClr val="bg1"/>
                  </a:solidFill>
                </a:rPr>
                <a:t>(shame)</a:t>
              </a:r>
            </a:p>
          </p:txBody>
        </p:sp>
        <p:sp>
          <p:nvSpPr>
            <p:cNvPr id="28" name="Rectangle 27"/>
            <p:cNvSpPr/>
            <p:nvPr/>
          </p:nvSpPr>
          <p:spPr>
            <a:xfrm>
              <a:off x="2757186" y="3168650"/>
              <a:ext cx="1781604" cy="1204771"/>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Patient modifier: </a:t>
              </a:r>
              <a:r>
                <a:rPr lang="en-US" kern="0" dirty="0" smtClean="0">
                  <a:solidFill>
                    <a:schemeClr val="bg1"/>
                  </a:solidFill>
                  <a:latin typeface="Arial"/>
                  <a:cs typeface="Arial"/>
                </a:rPr>
                <a:t>Psychological </a:t>
              </a:r>
              <a:r>
                <a:rPr lang="en-US" kern="0" dirty="0">
                  <a:solidFill>
                    <a:schemeClr val="bg1"/>
                  </a:solidFill>
                  <a:latin typeface="Arial"/>
                  <a:cs typeface="Arial"/>
                </a:rPr>
                <a:t>understanding</a:t>
              </a:r>
            </a:p>
          </p:txBody>
        </p:sp>
      </p:grpSp>
      <p:sp>
        <p:nvSpPr>
          <p:cNvPr id="49" name="TextBox 48"/>
          <p:cNvSpPr txBox="1"/>
          <p:nvPr/>
        </p:nvSpPr>
        <p:spPr>
          <a:xfrm>
            <a:off x="4975160" y="5376903"/>
            <a:ext cx="1514539" cy="74449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smtClean="0"/>
              <a:t>Conflict:</a:t>
            </a:r>
          </a:p>
          <a:p>
            <a:r>
              <a:rPr lang="en-AU" b="0" dirty="0" smtClean="0"/>
              <a:t>Self-harm</a:t>
            </a:r>
            <a:endParaRPr lang="en-AU" b="0" dirty="0"/>
          </a:p>
        </p:txBody>
      </p:sp>
      <p:sp>
        <p:nvSpPr>
          <p:cNvPr id="50" name="TextBox 49"/>
          <p:cNvSpPr txBox="1"/>
          <p:nvPr/>
        </p:nvSpPr>
        <p:spPr>
          <a:xfrm>
            <a:off x="57044" y="5168531"/>
            <a:ext cx="1866719" cy="1136993"/>
          </a:xfrm>
          <a:prstGeom prst="rect">
            <a:avLst/>
          </a:prstGeom>
          <a:solidFill>
            <a:srgbClr val="58009A"/>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Patient characteristics</a:t>
            </a:r>
          </a:p>
          <a:p>
            <a:r>
              <a:rPr lang="en-AU" sz="1600" b="0" i="1" dirty="0"/>
              <a:t>Trauma / abuse</a:t>
            </a:r>
          </a:p>
          <a:p>
            <a:r>
              <a:rPr lang="en-AU" sz="1600" b="0" i="1" dirty="0"/>
              <a:t>Low self-esteem</a:t>
            </a:r>
          </a:p>
        </p:txBody>
      </p:sp>
      <p:grpSp>
        <p:nvGrpSpPr>
          <p:cNvPr id="10" name="Group 56"/>
          <p:cNvGrpSpPr/>
          <p:nvPr/>
        </p:nvGrpSpPr>
        <p:grpSpPr>
          <a:xfrm>
            <a:off x="3869578" y="2915257"/>
            <a:ext cx="4909676" cy="2494952"/>
            <a:chOff x="3869578" y="2915257"/>
            <a:chExt cx="4909676" cy="2494952"/>
          </a:xfrm>
        </p:grpSpPr>
        <p:cxnSp>
          <p:nvCxnSpPr>
            <p:cNvPr id="53" name="Straight Arrow Connector 52"/>
            <p:cNvCxnSpPr/>
            <p:nvPr/>
          </p:nvCxnSpPr>
          <p:spPr>
            <a:xfrm flipH="1">
              <a:off x="3869578" y="3338360"/>
              <a:ext cx="2437058" cy="2071849"/>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71810">
              <a:off x="6116999" y="2915257"/>
              <a:ext cx="2662255" cy="1815882"/>
            </a:xfrm>
            <a:prstGeom prst="rect">
              <a:avLst/>
            </a:prstGeom>
            <a:solidFill>
              <a:srgbClr val="AA3F3C"/>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sz="1600" i="1" dirty="0">
                  <a:solidFill>
                    <a:schemeClr val="bg1"/>
                  </a:solidFill>
                </a:rPr>
                <a:t>‘You took my choice away’</a:t>
              </a:r>
            </a:p>
            <a:p>
              <a:pPr algn="ctr"/>
              <a:endParaRPr lang="en-AU" sz="1600" dirty="0">
                <a:solidFill>
                  <a:schemeClr val="bg1"/>
                </a:solidFill>
              </a:endParaRPr>
            </a:p>
            <a:p>
              <a:pPr algn="ctr"/>
              <a:r>
                <a:rPr lang="en-AU" sz="1600" i="1" dirty="0">
                  <a:solidFill>
                    <a:schemeClr val="bg1"/>
                  </a:solidFill>
                </a:rPr>
                <a:t>‘You agree that I don’t deserve anything’</a:t>
              </a:r>
            </a:p>
            <a:p>
              <a:pPr algn="ctr"/>
              <a:endParaRPr lang="en-AU" sz="1600" dirty="0">
                <a:solidFill>
                  <a:schemeClr val="bg1"/>
                </a:solidFill>
              </a:endParaRPr>
            </a:p>
            <a:p>
              <a:pPr algn="ctr"/>
              <a:r>
                <a:rPr lang="en-AU" sz="1600" dirty="0">
                  <a:solidFill>
                    <a:schemeClr val="bg1"/>
                  </a:solidFill>
                </a:rPr>
                <a:t>Flashpoint                    (Increased shame)</a:t>
              </a:r>
            </a:p>
          </p:txBody>
        </p:sp>
      </p:grpSp>
      <p:sp>
        <p:nvSpPr>
          <p:cNvPr id="26" name="Rectangle 25"/>
          <p:cNvSpPr/>
          <p:nvPr/>
        </p:nvSpPr>
        <p:spPr>
          <a:xfrm>
            <a:off x="2859162" y="5219700"/>
            <a:ext cx="1548000" cy="998220"/>
          </a:xfrm>
          <a:prstGeom prst="rect">
            <a:avLst/>
          </a:prstGeom>
          <a:solidFill>
            <a:schemeClr val="accent2"/>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Flashpoint: </a:t>
            </a:r>
            <a:r>
              <a:rPr kumimoji="0" lang="en-US" sz="1800" i="0" u="none" strike="noStrike" kern="0" cap="none" spc="0" normalizeH="0" baseline="0" noProof="0" dirty="0" smtClean="0">
                <a:ln>
                  <a:noFill/>
                </a:ln>
                <a:solidFill>
                  <a:schemeClr val="bg1"/>
                </a:solidFill>
                <a:effectLst/>
                <a:uLnTx/>
                <a:uFillTx/>
                <a:latin typeface="Arial"/>
                <a:cs typeface="Arial"/>
              </a:rPr>
              <a:t>Setting </a:t>
            </a:r>
            <a:r>
              <a:rPr kumimoji="0" lang="en-US" sz="1800" i="0" u="none" strike="noStrike" kern="0" cap="none" spc="0" normalizeH="0" baseline="0" noProof="0" dirty="0">
                <a:ln>
                  <a:noFill/>
                </a:ln>
                <a:solidFill>
                  <a:schemeClr val="bg1"/>
                </a:solidFill>
                <a:effectLst/>
                <a:uLnTx/>
                <a:uFillTx/>
                <a:latin typeface="Arial"/>
                <a:cs typeface="Arial"/>
              </a:rPr>
              <a:t>limits</a:t>
            </a:r>
          </a:p>
        </p:txBody>
      </p:sp>
    </p:spTree>
    <p:extLst>
      <p:ext uri="{BB962C8B-B14F-4D97-AF65-F5344CB8AC3E}">
        <p14:creationId xmlns:p14="http://schemas.microsoft.com/office/powerpoint/2010/main" val="386712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Why it matters </a:t>
            </a:r>
            <a:r>
              <a:rPr kumimoji="0" lang="en-US" sz="2800" i="0" u="none" strike="noStrike" kern="0" cap="none" spc="0" normalizeH="0" baseline="0" noProof="0" dirty="0" smtClean="0">
                <a:ln>
                  <a:noFill/>
                </a:ln>
                <a:solidFill>
                  <a:schemeClr val="bg1"/>
                </a:solidFill>
                <a:effectLst/>
                <a:uLnTx/>
                <a:uFillTx/>
                <a:latin typeface="Arial"/>
                <a:ea typeface="+mj-ea"/>
                <a:cs typeface="+mj-cs"/>
              </a:rPr>
              <a:t>(example 2</a:t>
            </a:r>
            <a:r>
              <a:rPr kumimoji="0" lang="en-US" sz="2800" i="0" u="none" strike="noStrike" kern="0" cap="none" spc="0" normalizeH="0" baseline="0" noProof="0" dirty="0">
                <a:ln>
                  <a:noFill/>
                </a:ln>
                <a:solidFill>
                  <a:schemeClr val="bg1"/>
                </a:solidFill>
                <a:effectLst/>
                <a:uLnTx/>
                <a:uFillTx/>
                <a:latin typeface="Arial"/>
                <a:ea typeface="+mj-ea"/>
                <a:cs typeface="+mj-cs"/>
              </a:rPr>
              <a:t>)</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55"/>
          <p:cNvGrpSpPr/>
          <p:nvPr/>
        </p:nvGrpSpPr>
        <p:grpSpPr>
          <a:xfrm>
            <a:off x="2757186" y="1684788"/>
            <a:ext cx="5135668" cy="2688633"/>
            <a:chOff x="2757186" y="1684788"/>
            <a:chExt cx="5135668" cy="2688633"/>
          </a:xfrm>
        </p:grpSpPr>
        <p:cxnSp>
          <p:nvCxnSpPr>
            <p:cNvPr id="46" name="Straight Arrow Connector 45"/>
            <p:cNvCxnSpPr/>
            <p:nvPr/>
          </p:nvCxnSpPr>
          <p:spPr>
            <a:xfrm flipH="1">
              <a:off x="4480659" y="2303800"/>
              <a:ext cx="1825977" cy="1567598"/>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71810">
              <a:off x="5850560" y="1684788"/>
              <a:ext cx="2042294" cy="646331"/>
            </a:xfrm>
            <a:prstGeom prst="rect">
              <a:avLst/>
            </a:prstGeom>
            <a:solidFill>
              <a:srgbClr val="AA3F3C"/>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‘I’ve never had any choice’ </a:t>
              </a:r>
              <a:r>
                <a:rPr lang="en-AU" dirty="0">
                  <a:solidFill>
                    <a:schemeClr val="bg1"/>
                  </a:solidFill>
                </a:rPr>
                <a:t>(fear)</a:t>
              </a:r>
            </a:p>
          </p:txBody>
        </p:sp>
        <p:sp>
          <p:nvSpPr>
            <p:cNvPr id="28" name="Rectangle 27"/>
            <p:cNvSpPr/>
            <p:nvPr/>
          </p:nvSpPr>
          <p:spPr>
            <a:xfrm>
              <a:off x="2757186" y="3168650"/>
              <a:ext cx="1781604" cy="1204771"/>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Patient modifier: </a:t>
              </a:r>
              <a:r>
                <a:rPr lang="en-US" kern="0" dirty="0" smtClean="0">
                  <a:solidFill>
                    <a:schemeClr val="bg1"/>
                  </a:solidFill>
                  <a:latin typeface="Arial"/>
                  <a:cs typeface="Arial"/>
                </a:rPr>
                <a:t>Psychological </a:t>
              </a:r>
              <a:r>
                <a:rPr lang="en-US" kern="0" dirty="0">
                  <a:solidFill>
                    <a:schemeClr val="bg1"/>
                  </a:solidFill>
                  <a:latin typeface="Arial"/>
                  <a:cs typeface="Arial"/>
                </a:rPr>
                <a:t>understanding</a:t>
              </a:r>
            </a:p>
          </p:txBody>
        </p:sp>
      </p:grpSp>
      <p:sp>
        <p:nvSpPr>
          <p:cNvPr id="49" name="TextBox 48"/>
          <p:cNvSpPr txBox="1"/>
          <p:nvPr/>
        </p:nvSpPr>
        <p:spPr>
          <a:xfrm>
            <a:off x="4975160" y="5120640"/>
            <a:ext cx="1514539" cy="1245719"/>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smtClean="0"/>
              <a:t>Conflict: </a:t>
            </a:r>
            <a:r>
              <a:rPr lang="en-AU" b="0" dirty="0" smtClean="0"/>
              <a:t>Fight </a:t>
            </a:r>
            <a:r>
              <a:rPr lang="en-AU" b="0" dirty="0"/>
              <a:t>or </a:t>
            </a:r>
            <a:r>
              <a:rPr lang="en-AU" b="0" dirty="0" smtClean="0"/>
              <a:t>flee (aggression or abscond)</a:t>
            </a:r>
            <a:endParaRPr lang="en-AU" b="0" dirty="0"/>
          </a:p>
        </p:txBody>
      </p:sp>
      <p:sp>
        <p:nvSpPr>
          <p:cNvPr id="50" name="TextBox 49"/>
          <p:cNvSpPr txBox="1"/>
          <p:nvPr/>
        </p:nvSpPr>
        <p:spPr>
          <a:xfrm>
            <a:off x="57044" y="4676891"/>
            <a:ext cx="1866719" cy="1689469"/>
          </a:xfrm>
          <a:prstGeom prst="rect">
            <a:avLst/>
          </a:prstGeom>
          <a:solidFill>
            <a:srgbClr val="58009A"/>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Patient characteristics</a:t>
            </a:r>
          </a:p>
          <a:p>
            <a:r>
              <a:rPr lang="en-AU" sz="1600" b="0" i="1" dirty="0"/>
              <a:t>Trauma / abuse</a:t>
            </a:r>
          </a:p>
          <a:p>
            <a:r>
              <a:rPr lang="en-AU" sz="1600" b="0" i="1" dirty="0"/>
              <a:t>Disadvantage</a:t>
            </a:r>
          </a:p>
          <a:p>
            <a:r>
              <a:rPr lang="en-AU" sz="1600" b="0" i="1" dirty="0"/>
              <a:t>Feeling unsafe / anxiety</a:t>
            </a:r>
          </a:p>
        </p:txBody>
      </p:sp>
      <p:grpSp>
        <p:nvGrpSpPr>
          <p:cNvPr id="10" name="Group 56"/>
          <p:cNvGrpSpPr/>
          <p:nvPr/>
        </p:nvGrpSpPr>
        <p:grpSpPr>
          <a:xfrm>
            <a:off x="3869578" y="2899868"/>
            <a:ext cx="4909676" cy="2510341"/>
            <a:chOff x="3869578" y="2899868"/>
            <a:chExt cx="4909676" cy="2510341"/>
          </a:xfrm>
        </p:grpSpPr>
        <p:cxnSp>
          <p:nvCxnSpPr>
            <p:cNvPr id="53" name="Straight Arrow Connector 52"/>
            <p:cNvCxnSpPr/>
            <p:nvPr/>
          </p:nvCxnSpPr>
          <p:spPr>
            <a:xfrm flipH="1">
              <a:off x="3869578" y="3338360"/>
              <a:ext cx="2437058" cy="2071849"/>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71810">
              <a:off x="6116999" y="2899868"/>
              <a:ext cx="2662255" cy="1846659"/>
            </a:xfrm>
            <a:prstGeom prst="rect">
              <a:avLst/>
            </a:prstGeom>
            <a:solidFill>
              <a:srgbClr val="AA3F3C"/>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a:t>
              </a:r>
              <a:r>
                <a:rPr lang="en-AU" sz="1600" i="1" dirty="0">
                  <a:solidFill>
                    <a:schemeClr val="bg1"/>
                  </a:solidFill>
                </a:rPr>
                <a:t>You took my choice away’</a:t>
              </a:r>
            </a:p>
            <a:p>
              <a:pPr algn="ctr"/>
              <a:endParaRPr lang="en-AU" sz="1600" dirty="0">
                <a:solidFill>
                  <a:schemeClr val="bg1"/>
                </a:solidFill>
              </a:endParaRPr>
            </a:p>
            <a:p>
              <a:pPr algn="ctr"/>
              <a:r>
                <a:rPr lang="en-AU" sz="1600" i="1" dirty="0" smtClean="0">
                  <a:solidFill>
                    <a:schemeClr val="bg1"/>
                  </a:solidFill>
                </a:rPr>
                <a:t>‘With less control I now  </a:t>
              </a:r>
              <a:r>
                <a:rPr lang="en-AU" sz="1600" i="1" dirty="0">
                  <a:solidFill>
                    <a:schemeClr val="bg1"/>
                  </a:solidFill>
                </a:rPr>
                <a:t>feel even more unsafe’</a:t>
              </a:r>
            </a:p>
            <a:p>
              <a:pPr algn="ctr"/>
              <a:endParaRPr lang="en-AU" sz="1600" dirty="0">
                <a:solidFill>
                  <a:schemeClr val="bg1"/>
                </a:solidFill>
              </a:endParaRPr>
            </a:p>
            <a:p>
              <a:pPr algn="ctr"/>
              <a:r>
                <a:rPr lang="en-AU" sz="1600" dirty="0">
                  <a:solidFill>
                    <a:schemeClr val="bg1"/>
                  </a:solidFill>
                </a:rPr>
                <a:t>Flashpoint                    (Increased fear)</a:t>
              </a:r>
            </a:p>
          </p:txBody>
        </p:sp>
      </p:grp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Flashpoint: </a:t>
            </a:r>
            <a:r>
              <a:rPr kumimoji="0" lang="en-US" sz="1800" i="0" u="none" strike="noStrike" kern="0" cap="none" spc="0" normalizeH="0" baseline="0" noProof="0" dirty="0" smtClean="0">
                <a:ln>
                  <a:noFill/>
                </a:ln>
                <a:solidFill>
                  <a:schemeClr val="bg1"/>
                </a:solidFill>
                <a:effectLst/>
                <a:uLnTx/>
                <a:uFillTx/>
                <a:latin typeface="Arial"/>
                <a:cs typeface="Arial"/>
              </a:rPr>
              <a:t>Setting </a:t>
            </a:r>
            <a:r>
              <a:rPr kumimoji="0" lang="en-US" sz="1800" i="0" u="none" strike="noStrike" kern="0" cap="none" spc="0" normalizeH="0" baseline="0" noProof="0" dirty="0">
                <a:ln>
                  <a:noFill/>
                </a:ln>
                <a:solidFill>
                  <a:schemeClr val="bg1"/>
                </a:solidFill>
                <a:effectLst/>
                <a:uLnTx/>
                <a:uFillTx/>
                <a:latin typeface="Arial"/>
                <a:cs typeface="Arial"/>
              </a:rPr>
              <a:t>limits</a:t>
            </a:r>
          </a:p>
        </p:txBody>
      </p:sp>
    </p:spTree>
    <p:extLst>
      <p:ext uri="{BB962C8B-B14F-4D97-AF65-F5344CB8AC3E}">
        <p14:creationId xmlns:p14="http://schemas.microsoft.com/office/powerpoint/2010/main" val="36516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Why it matters </a:t>
            </a:r>
            <a:r>
              <a:rPr kumimoji="0" lang="en-US" sz="2800" i="0" u="none" strike="noStrike" kern="0" cap="none" spc="0" normalizeH="0" baseline="0" noProof="0" dirty="0" smtClean="0">
                <a:ln>
                  <a:noFill/>
                </a:ln>
                <a:solidFill>
                  <a:schemeClr val="bg1"/>
                </a:solidFill>
                <a:effectLst/>
                <a:uLnTx/>
                <a:uFillTx/>
                <a:latin typeface="Arial"/>
                <a:ea typeface="+mj-ea"/>
                <a:cs typeface="+mj-cs"/>
              </a:rPr>
              <a:t>(example 3</a:t>
            </a:r>
            <a:r>
              <a:rPr kumimoji="0" lang="en-US" sz="2800" i="0" u="none" strike="noStrike" kern="0" cap="none" spc="0" normalizeH="0" baseline="0" noProof="0" dirty="0">
                <a:ln>
                  <a:noFill/>
                </a:ln>
                <a:solidFill>
                  <a:schemeClr val="bg1"/>
                </a:solidFill>
                <a:effectLst/>
                <a:uLnTx/>
                <a:uFillTx/>
                <a:latin typeface="Arial"/>
                <a:ea typeface="+mj-ea"/>
                <a:cs typeface="+mj-cs"/>
              </a:rPr>
              <a:t>)</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55"/>
          <p:cNvGrpSpPr/>
          <p:nvPr/>
        </p:nvGrpSpPr>
        <p:grpSpPr>
          <a:xfrm>
            <a:off x="2757186" y="1684788"/>
            <a:ext cx="5135668" cy="2688633"/>
            <a:chOff x="2757186" y="1684788"/>
            <a:chExt cx="5135668" cy="2688633"/>
          </a:xfrm>
        </p:grpSpPr>
        <p:cxnSp>
          <p:nvCxnSpPr>
            <p:cNvPr id="46" name="Straight Arrow Connector 45"/>
            <p:cNvCxnSpPr/>
            <p:nvPr/>
          </p:nvCxnSpPr>
          <p:spPr>
            <a:xfrm flipH="1">
              <a:off x="4480659" y="2303800"/>
              <a:ext cx="1825977" cy="1567598"/>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71810">
              <a:off x="5850560" y="1684788"/>
              <a:ext cx="2042294" cy="646331"/>
            </a:xfrm>
            <a:prstGeom prst="rect">
              <a:avLst/>
            </a:prstGeom>
            <a:solidFill>
              <a:srgbClr val="AA3F3C"/>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‘I’ve always had choice’ </a:t>
              </a:r>
              <a:endParaRPr lang="en-AU" dirty="0">
                <a:solidFill>
                  <a:schemeClr val="bg1"/>
                </a:solidFill>
              </a:endParaRPr>
            </a:p>
          </p:txBody>
        </p:sp>
        <p:sp>
          <p:nvSpPr>
            <p:cNvPr id="28" name="Rectangle 27"/>
            <p:cNvSpPr/>
            <p:nvPr/>
          </p:nvSpPr>
          <p:spPr>
            <a:xfrm>
              <a:off x="2757186" y="3168650"/>
              <a:ext cx="1781604" cy="1204771"/>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Patient modifier: </a:t>
              </a:r>
              <a:r>
                <a:rPr lang="en-US" kern="0" dirty="0" smtClean="0">
                  <a:solidFill>
                    <a:schemeClr val="bg1"/>
                  </a:solidFill>
                  <a:latin typeface="Arial"/>
                  <a:cs typeface="Arial"/>
                </a:rPr>
                <a:t>Psychological </a:t>
              </a:r>
              <a:r>
                <a:rPr lang="en-US" kern="0" dirty="0">
                  <a:solidFill>
                    <a:schemeClr val="bg1"/>
                  </a:solidFill>
                  <a:latin typeface="Arial"/>
                  <a:cs typeface="Arial"/>
                </a:rPr>
                <a:t>understanding</a:t>
              </a:r>
            </a:p>
          </p:txBody>
        </p:sp>
      </p:grpSp>
      <p:sp>
        <p:nvSpPr>
          <p:cNvPr id="49" name="TextBox 48"/>
          <p:cNvSpPr txBox="1"/>
          <p:nvPr/>
        </p:nvSpPr>
        <p:spPr>
          <a:xfrm>
            <a:off x="4975160" y="5376903"/>
            <a:ext cx="1514539" cy="74449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smtClean="0"/>
              <a:t>Conflict: </a:t>
            </a:r>
            <a:r>
              <a:rPr lang="en-AU" b="0" dirty="0" smtClean="0"/>
              <a:t>Aggression</a:t>
            </a:r>
            <a:endParaRPr lang="en-AU" b="0" dirty="0"/>
          </a:p>
        </p:txBody>
      </p:sp>
      <p:sp>
        <p:nvSpPr>
          <p:cNvPr id="50" name="TextBox 49"/>
          <p:cNvSpPr txBox="1"/>
          <p:nvPr/>
        </p:nvSpPr>
        <p:spPr>
          <a:xfrm>
            <a:off x="57044" y="4676891"/>
            <a:ext cx="1866719" cy="1689469"/>
          </a:xfrm>
          <a:prstGeom prst="rect">
            <a:avLst/>
          </a:prstGeom>
          <a:solidFill>
            <a:srgbClr val="58009A"/>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Patient characteristics</a:t>
            </a:r>
          </a:p>
          <a:p>
            <a:r>
              <a:rPr lang="en-AU" sz="1600" b="0" i="1" dirty="0"/>
              <a:t>Strong sense of justice &amp; fairness</a:t>
            </a:r>
          </a:p>
          <a:p>
            <a:r>
              <a:rPr lang="en-AU" sz="1600" b="0" i="1" dirty="0"/>
              <a:t>Confidence</a:t>
            </a:r>
          </a:p>
        </p:txBody>
      </p:sp>
      <p:grpSp>
        <p:nvGrpSpPr>
          <p:cNvPr id="10" name="Group 56"/>
          <p:cNvGrpSpPr/>
          <p:nvPr/>
        </p:nvGrpSpPr>
        <p:grpSpPr>
          <a:xfrm>
            <a:off x="3869578" y="2992201"/>
            <a:ext cx="4909676" cy="2418008"/>
            <a:chOff x="3869578" y="2992201"/>
            <a:chExt cx="4909676" cy="2418008"/>
          </a:xfrm>
        </p:grpSpPr>
        <p:cxnSp>
          <p:nvCxnSpPr>
            <p:cNvPr id="53" name="Straight Arrow Connector 52"/>
            <p:cNvCxnSpPr/>
            <p:nvPr/>
          </p:nvCxnSpPr>
          <p:spPr>
            <a:xfrm flipH="1">
              <a:off x="3869578" y="3338360"/>
              <a:ext cx="2437058" cy="2071849"/>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71810">
              <a:off x="6116999" y="2992201"/>
              <a:ext cx="2662255" cy="1661993"/>
            </a:xfrm>
            <a:prstGeom prst="rect">
              <a:avLst/>
            </a:prstGeom>
            <a:solidFill>
              <a:srgbClr val="AA3F3C"/>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a:t>
              </a:r>
              <a:r>
                <a:rPr lang="en-AU" sz="1600" i="1" dirty="0">
                  <a:solidFill>
                    <a:schemeClr val="bg1"/>
                  </a:solidFill>
                </a:rPr>
                <a:t>You took my choice away’</a:t>
              </a:r>
            </a:p>
            <a:p>
              <a:pPr algn="ctr"/>
              <a:endParaRPr lang="en-AU" sz="1600" dirty="0">
                <a:solidFill>
                  <a:schemeClr val="bg1"/>
                </a:solidFill>
              </a:endParaRPr>
            </a:p>
            <a:p>
              <a:pPr algn="ctr"/>
              <a:r>
                <a:rPr lang="en-AU" sz="1600" i="1" dirty="0">
                  <a:solidFill>
                    <a:schemeClr val="bg1"/>
                  </a:solidFill>
                </a:rPr>
                <a:t>‘This is not fair!’</a:t>
              </a:r>
              <a:endParaRPr lang="en-AU" sz="1600" dirty="0">
                <a:solidFill>
                  <a:schemeClr val="bg1"/>
                </a:solidFill>
              </a:endParaRPr>
            </a:p>
            <a:p>
              <a:pPr algn="ctr"/>
              <a:endParaRPr lang="en-AU" sz="1600" dirty="0">
                <a:solidFill>
                  <a:schemeClr val="bg1"/>
                </a:solidFill>
              </a:endParaRPr>
            </a:p>
            <a:p>
              <a:pPr algn="ctr"/>
              <a:r>
                <a:rPr lang="en-AU" sz="1600" dirty="0">
                  <a:solidFill>
                    <a:schemeClr val="bg1"/>
                  </a:solidFill>
                </a:rPr>
                <a:t>Flashpoint                    (Anger)</a:t>
              </a:r>
            </a:p>
          </p:txBody>
        </p:sp>
      </p:grp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Flashpoint: </a:t>
            </a:r>
            <a:r>
              <a:rPr kumimoji="0" lang="en-US" sz="1800" i="0" u="none" strike="noStrike" kern="0" cap="none" spc="0" normalizeH="0" baseline="0" noProof="0" dirty="0" smtClean="0">
                <a:ln>
                  <a:noFill/>
                </a:ln>
                <a:solidFill>
                  <a:schemeClr val="bg1"/>
                </a:solidFill>
                <a:effectLst/>
                <a:uLnTx/>
                <a:uFillTx/>
                <a:latin typeface="Arial"/>
                <a:cs typeface="Arial"/>
              </a:rPr>
              <a:t>Setting </a:t>
            </a:r>
            <a:r>
              <a:rPr kumimoji="0" lang="en-US" sz="1800" i="0" u="none" strike="noStrike" kern="0" cap="none" spc="0" normalizeH="0" baseline="0" noProof="0" dirty="0">
                <a:ln>
                  <a:noFill/>
                </a:ln>
                <a:solidFill>
                  <a:schemeClr val="bg1"/>
                </a:solidFill>
                <a:effectLst/>
                <a:uLnTx/>
                <a:uFillTx/>
                <a:latin typeface="Arial"/>
                <a:cs typeface="Arial"/>
              </a:rPr>
              <a:t>limits</a:t>
            </a:r>
          </a:p>
        </p:txBody>
      </p:sp>
    </p:spTree>
    <p:extLst>
      <p:ext uri="{BB962C8B-B14F-4D97-AF65-F5344CB8AC3E}">
        <p14:creationId xmlns:p14="http://schemas.microsoft.com/office/powerpoint/2010/main" val="2515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a:t>
            </a:r>
            <a:r>
              <a:rPr kumimoji="0" lang="en-US" sz="3600" b="1" i="0" u="none" strike="noStrike" kern="0" cap="none" spc="0" normalizeH="0" baseline="0" noProof="0" dirty="0" smtClean="0">
                <a:ln>
                  <a:noFill/>
                </a:ln>
                <a:solidFill>
                  <a:schemeClr val="bg1"/>
                </a:solidFill>
                <a:effectLst/>
                <a:uLnTx/>
                <a:uFillTx/>
                <a:latin typeface="Arial"/>
                <a:ea typeface="+mj-ea"/>
                <a:cs typeface="+mj-cs"/>
              </a:rPr>
              <a:t>words in practice</a:t>
            </a:r>
            <a:endParaRPr kumimoji="0" lang="en-US" sz="3600" b="1" i="0" u="none" strike="noStrike" kern="0" cap="none" spc="0" normalizeH="0" baseline="0" noProof="0" dirty="0">
              <a:ln>
                <a:noFill/>
              </a:ln>
              <a:solidFill>
                <a:schemeClr val="bg1"/>
              </a:solidFill>
              <a:effectLst/>
              <a:uLnTx/>
              <a:uFillTx/>
              <a:latin typeface="Arial"/>
              <a:ea typeface="+mj-ea"/>
              <a:cs typeface="+mj-cs"/>
            </a:endParaRP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Setting limits?</a:t>
            </a:r>
          </a:p>
        </p:txBody>
      </p:sp>
      <p:sp>
        <p:nvSpPr>
          <p:cNvPr id="35" name="Equals 34"/>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8" name="Equals 37"/>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28" name="Rectangle 27"/>
          <p:cNvSpPr/>
          <p:nvPr/>
        </p:nvSpPr>
        <p:spPr>
          <a:xfrm>
            <a:off x="3663950" y="1719072"/>
            <a:ext cx="2012950" cy="986028"/>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kern="0" dirty="0" smtClean="0">
                <a:solidFill>
                  <a:schemeClr val="bg1"/>
                </a:solidFill>
                <a:latin typeface="Arial"/>
                <a:cs typeface="Arial"/>
              </a:rPr>
              <a:t>Staff modifier: </a:t>
            </a:r>
            <a:r>
              <a:rPr lang="en-US" b="1" kern="0" dirty="0" smtClean="0">
                <a:solidFill>
                  <a:schemeClr val="bg1"/>
                </a:solidFill>
                <a:latin typeface="Arial"/>
                <a:cs typeface="Arial"/>
              </a:rPr>
              <a:t>Using </a:t>
            </a:r>
            <a:r>
              <a:rPr lang="en-US" b="1" kern="0" dirty="0">
                <a:solidFill>
                  <a:schemeClr val="bg1"/>
                </a:solidFill>
                <a:latin typeface="Arial"/>
                <a:cs typeface="Arial"/>
              </a:rPr>
              <a:t>soft words</a:t>
            </a:r>
          </a:p>
        </p:txBody>
      </p:sp>
    </p:spTree>
    <p:extLst>
      <p:ext uri="{BB962C8B-B14F-4D97-AF65-F5344CB8AC3E}">
        <p14:creationId xmlns:p14="http://schemas.microsoft.com/office/powerpoint/2010/main" val="4325255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a:t>
            </a:r>
            <a:r>
              <a:rPr kumimoji="0" lang="en-US" sz="3600" b="1" i="0" u="none" strike="noStrike" kern="0" cap="none" spc="0" normalizeH="0" baseline="0" noProof="0" dirty="0" smtClean="0">
                <a:ln>
                  <a:noFill/>
                </a:ln>
                <a:solidFill>
                  <a:schemeClr val="bg1"/>
                </a:solidFill>
                <a:effectLst/>
                <a:uLnTx/>
                <a:uFillTx/>
                <a:latin typeface="Arial"/>
                <a:ea typeface="+mj-ea"/>
                <a:cs typeface="+mj-cs"/>
              </a:rPr>
              <a:t>words in practice</a:t>
            </a:r>
            <a:endParaRPr kumimoji="0" lang="en-US" sz="3600" b="1" i="0" u="none" strike="noStrike" kern="0" cap="none" spc="0" normalizeH="0" baseline="0" noProof="0" dirty="0">
              <a:ln>
                <a:noFill/>
              </a:ln>
              <a:solidFill>
                <a:schemeClr val="bg1"/>
              </a:solidFill>
              <a:effectLst/>
              <a:uLnTx/>
              <a:uFillTx/>
              <a:latin typeface="Arial"/>
              <a:ea typeface="+mj-ea"/>
              <a:cs typeface="+mj-cs"/>
            </a:endParaRP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Setting limits?</a:t>
            </a:r>
          </a:p>
        </p:txBody>
      </p:sp>
      <p:sp>
        <p:nvSpPr>
          <p:cNvPr id="35" name="Equals 34"/>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8" name="Equals 37"/>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grpSp>
        <p:nvGrpSpPr>
          <p:cNvPr id="18" name="Group 17"/>
          <p:cNvGrpSpPr/>
          <p:nvPr/>
        </p:nvGrpSpPr>
        <p:grpSpPr>
          <a:xfrm>
            <a:off x="952553" y="1719072"/>
            <a:ext cx="4724347" cy="3691128"/>
            <a:chOff x="952553" y="1719072"/>
            <a:chExt cx="4724347" cy="3691128"/>
          </a:xfrm>
        </p:grpSpPr>
        <p:sp>
          <p:nvSpPr>
            <p:cNvPr id="28" name="Rectangle 27"/>
            <p:cNvSpPr/>
            <p:nvPr/>
          </p:nvSpPr>
          <p:spPr>
            <a:xfrm>
              <a:off x="3663950" y="1719072"/>
              <a:ext cx="2012950" cy="986028"/>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kern="0" dirty="0" smtClean="0">
                  <a:solidFill>
                    <a:schemeClr val="bg1"/>
                  </a:solidFill>
                  <a:latin typeface="Arial"/>
                  <a:cs typeface="Arial"/>
                </a:rPr>
                <a:t>Staff modifier: </a:t>
              </a:r>
              <a:r>
                <a:rPr lang="en-US" b="1" kern="0" dirty="0" smtClean="0">
                  <a:solidFill>
                    <a:schemeClr val="bg1"/>
                  </a:solidFill>
                  <a:latin typeface="Arial"/>
                  <a:cs typeface="Arial"/>
                </a:rPr>
                <a:t>Using </a:t>
              </a:r>
              <a:r>
                <a:rPr lang="en-US" b="1" kern="0" dirty="0">
                  <a:solidFill>
                    <a:schemeClr val="bg1"/>
                  </a:solidFill>
                  <a:latin typeface="Arial"/>
                  <a:cs typeface="Arial"/>
                </a:rPr>
                <a:t>soft words</a:t>
              </a:r>
            </a:p>
          </p:txBody>
        </p:sp>
        <p:cxnSp>
          <p:nvCxnSpPr>
            <p:cNvPr id="29" name="Straight Connector 28"/>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52553" y="3149600"/>
              <a:ext cx="3687706" cy="2"/>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 idx="0"/>
            </p:cNvCxnSpPr>
            <p:nvPr/>
          </p:nvCxnSpPr>
          <p:spPr>
            <a:xfrm>
              <a:off x="961425" y="3149600"/>
              <a:ext cx="22051" cy="22606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39090" y="1718580"/>
            <a:ext cx="1878271" cy="5061696"/>
            <a:chOff x="39090" y="1718580"/>
            <a:chExt cx="1878271" cy="5061696"/>
          </a:xfrm>
        </p:grpSpPr>
        <p:grpSp>
          <p:nvGrpSpPr>
            <p:cNvPr id="12" name="Group 11"/>
            <p:cNvGrpSpPr/>
            <p:nvPr/>
          </p:nvGrpSpPr>
          <p:grpSpPr>
            <a:xfrm>
              <a:off x="39090" y="4175507"/>
              <a:ext cx="1871206" cy="2604769"/>
              <a:chOff x="39090" y="4260851"/>
              <a:chExt cx="1871206" cy="2604769"/>
            </a:xfrm>
          </p:grpSpPr>
          <p:sp>
            <p:nvSpPr>
              <p:cNvPr id="43" name="TextBox 42"/>
              <p:cNvSpPr txBox="1"/>
              <p:nvPr/>
            </p:nvSpPr>
            <p:spPr>
              <a:xfrm>
                <a:off x="43577" y="4260851"/>
                <a:ext cx="1866719" cy="847597"/>
              </a:xfrm>
              <a:prstGeom prst="rect">
                <a:avLst/>
              </a:prstGeom>
              <a:solidFill>
                <a:srgbClr val="FFCC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smtClean="0">
                    <a:solidFill>
                      <a:srgbClr val="1F497D"/>
                    </a:solidFill>
                  </a:rPr>
                  <a:t>Physical</a:t>
                </a:r>
                <a:r>
                  <a:rPr lang="en-AU" sz="1600" i="1" dirty="0" smtClean="0">
                    <a:solidFill>
                      <a:srgbClr val="1F497D"/>
                    </a:solidFill>
                  </a:rPr>
                  <a:t> </a:t>
                </a:r>
                <a:r>
                  <a:rPr lang="en-AU" sz="1600" dirty="0" smtClean="0">
                    <a:solidFill>
                      <a:srgbClr val="1F497D"/>
                    </a:solidFill>
                  </a:rPr>
                  <a:t>environment: </a:t>
                </a:r>
                <a:r>
                  <a:rPr lang="en-AU" sz="1600" b="0" dirty="0">
                    <a:solidFill>
                      <a:srgbClr val="1F497D"/>
                    </a:solidFill>
                  </a:rPr>
                  <a:t>P</a:t>
                </a:r>
                <a:r>
                  <a:rPr lang="en-AU" sz="1600" b="0" dirty="0" smtClean="0">
                    <a:solidFill>
                      <a:srgbClr val="1F497D"/>
                    </a:solidFill>
                  </a:rPr>
                  <a:t>rivacy &amp; dignity?</a:t>
                </a:r>
              </a:p>
            </p:txBody>
          </p:sp>
          <p:sp>
            <p:nvSpPr>
              <p:cNvPr id="44" name="TextBox 43"/>
              <p:cNvSpPr txBox="1"/>
              <p:nvPr/>
            </p:nvSpPr>
            <p:spPr>
              <a:xfrm>
                <a:off x="43577" y="5810727"/>
                <a:ext cx="1866719" cy="1054893"/>
              </a:xfrm>
              <a:prstGeom prst="rect">
                <a:avLst/>
              </a:prstGeom>
              <a:solidFill>
                <a:srgbClr val="58009A"/>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smtClean="0"/>
                  <a:t>Patient characteristics: </a:t>
                </a:r>
                <a:r>
                  <a:rPr lang="en-AU" sz="1600" b="0" dirty="0" smtClean="0"/>
                  <a:t>Offer support and interventions?</a:t>
                </a:r>
                <a:endParaRPr lang="en-AU" sz="1600" b="0" dirty="0"/>
              </a:p>
            </p:txBody>
          </p:sp>
          <p:sp>
            <p:nvSpPr>
              <p:cNvPr id="45" name="TextBox 44"/>
              <p:cNvSpPr txBox="1"/>
              <p:nvPr/>
            </p:nvSpPr>
            <p:spPr>
              <a:xfrm>
                <a:off x="39090" y="5117086"/>
                <a:ext cx="1866719" cy="693641"/>
              </a:xfrm>
              <a:prstGeom prst="rect">
                <a:avLst/>
              </a:prstGeom>
              <a:solidFill>
                <a:srgbClr val="FF00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smtClean="0"/>
                  <a:t>Regulatory: </a:t>
                </a:r>
                <a:r>
                  <a:rPr lang="en-AU" sz="1600" b="0" dirty="0" smtClean="0"/>
                  <a:t>Upholding rights?</a:t>
                </a:r>
              </a:p>
            </p:txBody>
          </p:sp>
        </p:grpSp>
        <p:grpSp>
          <p:nvGrpSpPr>
            <p:cNvPr id="61" name="Group 60"/>
            <p:cNvGrpSpPr/>
            <p:nvPr/>
          </p:nvGrpSpPr>
          <p:grpSpPr>
            <a:xfrm>
              <a:off x="150858" y="1718580"/>
              <a:ext cx="1766503" cy="2354945"/>
              <a:chOff x="150858" y="1718580"/>
              <a:chExt cx="1766503" cy="2354945"/>
            </a:xfrm>
          </p:grpSpPr>
          <p:cxnSp>
            <p:nvCxnSpPr>
              <p:cNvPr id="57" name="Straight Arrow Connector 56"/>
              <p:cNvCxnSpPr/>
              <p:nvPr/>
            </p:nvCxnSpPr>
            <p:spPr>
              <a:xfrm>
                <a:off x="463639" y="2812128"/>
                <a:ext cx="135229" cy="1261397"/>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56" name="Callout: Down Arrow 36"/>
              <p:cNvSpPr/>
              <p:nvPr/>
            </p:nvSpPr>
            <p:spPr>
              <a:xfrm rot="21002718">
                <a:off x="150858" y="1718580"/>
                <a:ext cx="1766503" cy="1221358"/>
              </a:xfrm>
              <a:prstGeom prst="rect">
                <a:avLst/>
              </a:prstGeom>
              <a:solidFill>
                <a:srgbClr val="AA3F3C"/>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smtClean="0">
                    <a:solidFill>
                      <a:schemeClr val="bg1"/>
                    </a:solidFill>
                    <a:latin typeface="Arial"/>
                    <a:cs typeface="Arial"/>
                  </a:rPr>
                  <a:t>What </a:t>
                </a:r>
                <a:r>
                  <a:rPr lang="en-US" sz="1600" b="1" i="1" kern="0" dirty="0" smtClean="0">
                    <a:solidFill>
                      <a:schemeClr val="bg1"/>
                    </a:solidFill>
                    <a:latin typeface="Arial"/>
                    <a:cs typeface="Arial"/>
                  </a:rPr>
                  <a:t>domains</a:t>
                </a:r>
                <a:r>
                  <a:rPr lang="en-US" sz="1600" kern="0" dirty="0" smtClean="0">
                    <a:solidFill>
                      <a:schemeClr val="bg1"/>
                    </a:solidFill>
                    <a:latin typeface="Arial"/>
                    <a:cs typeface="Arial"/>
                  </a:rPr>
                  <a:t> do you need to respond to?</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grpSp>
    </p:spTree>
    <p:extLst>
      <p:ext uri="{BB962C8B-B14F-4D97-AF65-F5344CB8AC3E}">
        <p14:creationId xmlns:p14="http://schemas.microsoft.com/office/powerpoint/2010/main" val="1245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a:t>
            </a:r>
            <a:r>
              <a:rPr kumimoji="0" lang="en-US" sz="3600" b="1" i="0" u="none" strike="noStrike" kern="0" cap="none" spc="0" normalizeH="0" baseline="0" noProof="0" dirty="0" smtClean="0">
                <a:ln>
                  <a:noFill/>
                </a:ln>
                <a:solidFill>
                  <a:schemeClr val="bg1"/>
                </a:solidFill>
                <a:effectLst/>
                <a:uLnTx/>
                <a:uFillTx/>
                <a:latin typeface="Arial"/>
                <a:ea typeface="+mj-ea"/>
                <a:cs typeface="+mj-cs"/>
              </a:rPr>
              <a:t>words in practice</a:t>
            </a:r>
            <a:endParaRPr kumimoji="0" lang="en-US" sz="3600" b="1" i="0" u="none" strike="noStrike" kern="0" cap="none" spc="0" normalizeH="0" baseline="0" noProof="0" dirty="0">
              <a:ln>
                <a:noFill/>
              </a:ln>
              <a:solidFill>
                <a:schemeClr val="bg1"/>
              </a:solidFill>
              <a:effectLst/>
              <a:uLnTx/>
              <a:uFillTx/>
              <a:latin typeface="Arial"/>
              <a:ea typeface="+mj-ea"/>
              <a:cs typeface="+mj-cs"/>
            </a:endParaRP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Setting limits?</a:t>
            </a:r>
          </a:p>
        </p:txBody>
      </p:sp>
      <p:grpSp>
        <p:nvGrpSpPr>
          <p:cNvPr id="69" name="Group 68"/>
          <p:cNvGrpSpPr/>
          <p:nvPr/>
        </p:nvGrpSpPr>
        <p:grpSpPr>
          <a:xfrm>
            <a:off x="2305240" y="3149600"/>
            <a:ext cx="491166" cy="2933700"/>
            <a:chOff x="2305240" y="3149600"/>
            <a:chExt cx="491166" cy="2933700"/>
          </a:xfrm>
        </p:grpSpPr>
        <p:sp>
          <p:nvSpPr>
            <p:cNvPr id="68" name="Rectangle 67"/>
            <p:cNvSpPr/>
            <p:nvPr/>
          </p:nvSpPr>
          <p:spPr>
            <a:xfrm>
              <a:off x="2305240" y="5426174"/>
              <a:ext cx="491166"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33" name="Straight Connector 32"/>
            <p:cNvCxnSpPr/>
            <p:nvPr/>
          </p:nvCxnSpPr>
          <p:spPr>
            <a:xfrm>
              <a:off x="2380217"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35" name="Equals 34"/>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8" name="Equals 37"/>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grpSp>
        <p:nvGrpSpPr>
          <p:cNvPr id="18" name="Group 17"/>
          <p:cNvGrpSpPr/>
          <p:nvPr/>
        </p:nvGrpSpPr>
        <p:grpSpPr>
          <a:xfrm>
            <a:off x="952553" y="1719072"/>
            <a:ext cx="4724347" cy="3691128"/>
            <a:chOff x="952553" y="1719072"/>
            <a:chExt cx="4724347" cy="3691128"/>
          </a:xfrm>
        </p:grpSpPr>
        <p:sp>
          <p:nvSpPr>
            <p:cNvPr id="28" name="Rectangle 27"/>
            <p:cNvSpPr/>
            <p:nvPr/>
          </p:nvSpPr>
          <p:spPr>
            <a:xfrm>
              <a:off x="3663950" y="1719072"/>
              <a:ext cx="2012950" cy="986028"/>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kern="0" dirty="0" smtClean="0">
                  <a:solidFill>
                    <a:schemeClr val="bg1"/>
                  </a:solidFill>
                  <a:latin typeface="Arial"/>
                  <a:cs typeface="Arial"/>
                </a:rPr>
                <a:t>Staff modifier: </a:t>
              </a:r>
              <a:r>
                <a:rPr lang="en-US" b="1" kern="0" dirty="0" smtClean="0">
                  <a:solidFill>
                    <a:schemeClr val="bg1"/>
                  </a:solidFill>
                  <a:latin typeface="Arial"/>
                  <a:cs typeface="Arial"/>
                </a:rPr>
                <a:t>Using </a:t>
              </a:r>
              <a:r>
                <a:rPr lang="en-US" b="1" kern="0" dirty="0">
                  <a:solidFill>
                    <a:schemeClr val="bg1"/>
                  </a:solidFill>
                  <a:latin typeface="Arial"/>
                  <a:cs typeface="Arial"/>
                </a:rPr>
                <a:t>soft words</a:t>
              </a:r>
            </a:p>
          </p:txBody>
        </p:sp>
        <p:cxnSp>
          <p:nvCxnSpPr>
            <p:cNvPr id="29" name="Straight Connector 28"/>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52553" y="3149600"/>
              <a:ext cx="3687706" cy="2"/>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 idx="0"/>
            </p:cNvCxnSpPr>
            <p:nvPr/>
          </p:nvCxnSpPr>
          <p:spPr>
            <a:xfrm>
              <a:off x="961425" y="3149600"/>
              <a:ext cx="22051" cy="22606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39090" y="1718580"/>
            <a:ext cx="1878271" cy="5061696"/>
            <a:chOff x="39090" y="1718580"/>
            <a:chExt cx="1878271" cy="5061696"/>
          </a:xfrm>
        </p:grpSpPr>
        <p:grpSp>
          <p:nvGrpSpPr>
            <p:cNvPr id="12" name="Group 11"/>
            <p:cNvGrpSpPr/>
            <p:nvPr/>
          </p:nvGrpSpPr>
          <p:grpSpPr>
            <a:xfrm>
              <a:off x="39090" y="4175507"/>
              <a:ext cx="1871206" cy="2604769"/>
              <a:chOff x="39090" y="4260851"/>
              <a:chExt cx="1871206" cy="2604769"/>
            </a:xfrm>
          </p:grpSpPr>
          <p:sp>
            <p:nvSpPr>
              <p:cNvPr id="43" name="TextBox 42"/>
              <p:cNvSpPr txBox="1"/>
              <p:nvPr/>
            </p:nvSpPr>
            <p:spPr>
              <a:xfrm>
                <a:off x="43577" y="4260851"/>
                <a:ext cx="1866719" cy="847597"/>
              </a:xfrm>
              <a:prstGeom prst="rect">
                <a:avLst/>
              </a:prstGeom>
              <a:solidFill>
                <a:srgbClr val="FFCC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smtClean="0">
                    <a:solidFill>
                      <a:srgbClr val="1F497D"/>
                    </a:solidFill>
                  </a:rPr>
                  <a:t>Physical</a:t>
                </a:r>
                <a:r>
                  <a:rPr lang="en-AU" sz="1600" i="1" dirty="0" smtClean="0">
                    <a:solidFill>
                      <a:srgbClr val="1F497D"/>
                    </a:solidFill>
                  </a:rPr>
                  <a:t> </a:t>
                </a:r>
                <a:r>
                  <a:rPr lang="en-AU" sz="1600" dirty="0" smtClean="0">
                    <a:solidFill>
                      <a:srgbClr val="1F497D"/>
                    </a:solidFill>
                  </a:rPr>
                  <a:t>environment: </a:t>
                </a:r>
                <a:r>
                  <a:rPr lang="en-AU" sz="1600" b="0" dirty="0">
                    <a:solidFill>
                      <a:srgbClr val="1F497D"/>
                    </a:solidFill>
                  </a:rPr>
                  <a:t>P</a:t>
                </a:r>
                <a:r>
                  <a:rPr lang="en-AU" sz="1600" b="0" dirty="0" smtClean="0">
                    <a:solidFill>
                      <a:srgbClr val="1F497D"/>
                    </a:solidFill>
                  </a:rPr>
                  <a:t>rivacy &amp; dignity?</a:t>
                </a:r>
              </a:p>
            </p:txBody>
          </p:sp>
          <p:sp>
            <p:nvSpPr>
              <p:cNvPr id="44" name="TextBox 43"/>
              <p:cNvSpPr txBox="1"/>
              <p:nvPr/>
            </p:nvSpPr>
            <p:spPr>
              <a:xfrm>
                <a:off x="43577" y="5810727"/>
                <a:ext cx="1866719" cy="1054893"/>
              </a:xfrm>
              <a:prstGeom prst="rect">
                <a:avLst/>
              </a:prstGeom>
              <a:solidFill>
                <a:srgbClr val="58009A"/>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smtClean="0"/>
                  <a:t>Patient characteristics: </a:t>
                </a:r>
                <a:r>
                  <a:rPr lang="en-AU" sz="1600" b="0" dirty="0" smtClean="0"/>
                  <a:t>Offer support and interventions?</a:t>
                </a:r>
                <a:endParaRPr lang="en-AU" sz="1600" b="0" dirty="0"/>
              </a:p>
            </p:txBody>
          </p:sp>
          <p:sp>
            <p:nvSpPr>
              <p:cNvPr id="45" name="TextBox 44"/>
              <p:cNvSpPr txBox="1"/>
              <p:nvPr/>
            </p:nvSpPr>
            <p:spPr>
              <a:xfrm>
                <a:off x="39090" y="5117086"/>
                <a:ext cx="1866719" cy="693641"/>
              </a:xfrm>
              <a:prstGeom prst="rect">
                <a:avLst/>
              </a:prstGeom>
              <a:solidFill>
                <a:srgbClr val="FF00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smtClean="0"/>
                  <a:t>Regulatory: </a:t>
                </a:r>
                <a:r>
                  <a:rPr lang="en-AU" sz="1600" b="0" dirty="0" smtClean="0"/>
                  <a:t>Upholding rights?</a:t>
                </a:r>
              </a:p>
            </p:txBody>
          </p:sp>
        </p:grpSp>
        <p:grpSp>
          <p:nvGrpSpPr>
            <p:cNvPr id="61" name="Group 60"/>
            <p:cNvGrpSpPr/>
            <p:nvPr/>
          </p:nvGrpSpPr>
          <p:grpSpPr>
            <a:xfrm>
              <a:off x="150858" y="1718580"/>
              <a:ext cx="1766503" cy="2354945"/>
              <a:chOff x="150858" y="1718580"/>
              <a:chExt cx="1766503" cy="2354945"/>
            </a:xfrm>
          </p:grpSpPr>
          <p:cxnSp>
            <p:nvCxnSpPr>
              <p:cNvPr id="57" name="Straight Arrow Connector 56"/>
              <p:cNvCxnSpPr/>
              <p:nvPr/>
            </p:nvCxnSpPr>
            <p:spPr>
              <a:xfrm>
                <a:off x="463639" y="2812128"/>
                <a:ext cx="135229" cy="1261397"/>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56" name="Callout: Down Arrow 36"/>
              <p:cNvSpPr/>
              <p:nvPr/>
            </p:nvSpPr>
            <p:spPr>
              <a:xfrm rot="21002718">
                <a:off x="150858" y="1718580"/>
                <a:ext cx="1766503" cy="1221358"/>
              </a:xfrm>
              <a:prstGeom prst="rect">
                <a:avLst/>
              </a:prstGeom>
              <a:solidFill>
                <a:srgbClr val="AA3F3C"/>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smtClean="0">
                    <a:solidFill>
                      <a:schemeClr val="bg1"/>
                    </a:solidFill>
                    <a:latin typeface="Arial"/>
                    <a:cs typeface="Arial"/>
                  </a:rPr>
                  <a:t>What </a:t>
                </a:r>
                <a:r>
                  <a:rPr lang="en-US" sz="1600" b="1" i="1" kern="0" dirty="0" smtClean="0">
                    <a:solidFill>
                      <a:schemeClr val="bg1"/>
                    </a:solidFill>
                    <a:latin typeface="Arial"/>
                    <a:cs typeface="Arial"/>
                  </a:rPr>
                  <a:t>domains</a:t>
                </a:r>
                <a:r>
                  <a:rPr lang="en-US" sz="1600" kern="0" dirty="0" smtClean="0">
                    <a:solidFill>
                      <a:schemeClr val="bg1"/>
                    </a:solidFill>
                    <a:latin typeface="Arial"/>
                    <a:cs typeface="Arial"/>
                  </a:rPr>
                  <a:t> do you need to respond to?</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grpSp>
      <p:grpSp>
        <p:nvGrpSpPr>
          <p:cNvPr id="70" name="Group 69"/>
          <p:cNvGrpSpPr/>
          <p:nvPr/>
        </p:nvGrpSpPr>
        <p:grpSpPr>
          <a:xfrm>
            <a:off x="1893416" y="1687905"/>
            <a:ext cx="1870786" cy="3684195"/>
            <a:chOff x="1893416" y="1687905"/>
            <a:chExt cx="1870786" cy="3684195"/>
          </a:xfrm>
        </p:grpSpPr>
        <p:cxnSp>
          <p:nvCxnSpPr>
            <p:cNvPr id="50" name="Straight Arrow Connector 49"/>
            <p:cNvCxnSpPr/>
            <p:nvPr/>
          </p:nvCxnSpPr>
          <p:spPr>
            <a:xfrm>
              <a:off x="2305240" y="2812128"/>
              <a:ext cx="229109" cy="2559972"/>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37" name="Callout: Down Arrow 36"/>
            <p:cNvSpPr/>
            <p:nvPr/>
          </p:nvSpPr>
          <p:spPr>
            <a:xfrm rot="21002718">
              <a:off x="1893416" y="1687905"/>
              <a:ext cx="1870786" cy="1062890"/>
            </a:xfrm>
            <a:prstGeom prst="rect">
              <a:avLst/>
            </a:prstGeom>
            <a:solidFill>
              <a:srgbClr val="AA3F3C"/>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latin typeface="Arial"/>
                  <a:cs typeface="Arial"/>
                </a:rPr>
                <a:t>Do you </a:t>
              </a:r>
              <a:r>
                <a:rPr lang="en-US" sz="1600" b="1" i="1" kern="0" dirty="0">
                  <a:solidFill>
                    <a:schemeClr val="bg1"/>
                  </a:solidFill>
                  <a:latin typeface="Arial"/>
                  <a:cs typeface="Arial"/>
                </a:rPr>
                <a:t>really</a:t>
              </a:r>
              <a:r>
                <a:rPr lang="en-US" sz="1600" kern="0" dirty="0">
                  <a:solidFill>
                    <a:schemeClr val="bg1"/>
                  </a:solidFill>
                  <a:latin typeface="Arial"/>
                  <a:cs typeface="Arial"/>
                </a:rPr>
                <a:t> need to set the limit? </a:t>
              </a:r>
              <a:r>
                <a:rPr lang="en-US" sz="1600" kern="0" dirty="0" smtClean="0">
                  <a:solidFill>
                    <a:schemeClr val="bg1"/>
                  </a:solidFill>
                  <a:latin typeface="Arial"/>
                  <a:cs typeface="Arial"/>
                </a:rPr>
                <a:t>Try </a:t>
              </a:r>
              <a:r>
                <a:rPr lang="en-US" sz="1600" kern="0" dirty="0">
                  <a:solidFill>
                    <a:schemeClr val="bg1"/>
                  </a:solidFill>
                  <a:latin typeface="Arial"/>
                  <a:cs typeface="Arial"/>
                </a:rPr>
                <a:t>to say ‘</a:t>
              </a:r>
              <a:r>
                <a:rPr lang="en-US" sz="1600" b="1" kern="0" dirty="0">
                  <a:solidFill>
                    <a:schemeClr val="bg1"/>
                  </a:solidFill>
                  <a:latin typeface="Arial"/>
                  <a:cs typeface="Arial"/>
                </a:rPr>
                <a:t>yes</a:t>
              </a:r>
              <a:r>
                <a:rPr lang="en-US" sz="1600" kern="0" dirty="0">
                  <a:solidFill>
                    <a:schemeClr val="bg1"/>
                  </a:solidFill>
                  <a:latin typeface="Arial"/>
                  <a:cs typeface="Arial"/>
                </a:rPr>
                <a:t>’ instead.</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spTree>
    <p:extLst>
      <p:ext uri="{BB962C8B-B14F-4D97-AF65-F5344CB8AC3E}">
        <p14:creationId xmlns:p14="http://schemas.microsoft.com/office/powerpoint/2010/main" val="77895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2714953" y="5125792"/>
            <a:ext cx="1955471" cy="1262129"/>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a:t>
            </a:r>
            <a:r>
              <a:rPr kumimoji="0" lang="en-US" sz="3600" b="1" i="0" u="none" strike="noStrike" kern="0" cap="none" spc="0" normalizeH="0" baseline="0" noProof="0" dirty="0" smtClean="0">
                <a:ln>
                  <a:noFill/>
                </a:ln>
                <a:solidFill>
                  <a:schemeClr val="bg1"/>
                </a:solidFill>
                <a:effectLst/>
                <a:uLnTx/>
                <a:uFillTx/>
                <a:latin typeface="Arial"/>
                <a:ea typeface="+mj-ea"/>
                <a:cs typeface="+mj-cs"/>
              </a:rPr>
              <a:t>words in practice</a:t>
            </a:r>
            <a:endParaRPr kumimoji="0" lang="en-US" sz="3600" b="1" i="0" u="none" strike="noStrike" kern="0" cap="none" spc="0" normalizeH="0" baseline="0" noProof="0" dirty="0">
              <a:ln>
                <a:noFill/>
              </a:ln>
              <a:solidFill>
                <a:schemeClr val="bg1"/>
              </a:solidFill>
              <a:effectLst/>
              <a:uLnTx/>
              <a:uFillTx/>
              <a:latin typeface="Arial"/>
              <a:ea typeface="+mj-ea"/>
              <a:cs typeface="+mj-cs"/>
            </a:endParaRP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Setting limits?</a:t>
            </a:r>
          </a:p>
        </p:txBody>
      </p:sp>
      <p:grpSp>
        <p:nvGrpSpPr>
          <p:cNvPr id="69" name="Group 68"/>
          <p:cNvGrpSpPr/>
          <p:nvPr/>
        </p:nvGrpSpPr>
        <p:grpSpPr>
          <a:xfrm>
            <a:off x="2305240" y="3149600"/>
            <a:ext cx="491166" cy="2933700"/>
            <a:chOff x="2305240" y="3149600"/>
            <a:chExt cx="491166" cy="2933700"/>
          </a:xfrm>
        </p:grpSpPr>
        <p:sp>
          <p:nvSpPr>
            <p:cNvPr id="68" name="Rectangle 67"/>
            <p:cNvSpPr/>
            <p:nvPr/>
          </p:nvSpPr>
          <p:spPr>
            <a:xfrm>
              <a:off x="2305240" y="5426174"/>
              <a:ext cx="491166"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33" name="Straight Connector 32"/>
            <p:cNvCxnSpPr/>
            <p:nvPr/>
          </p:nvCxnSpPr>
          <p:spPr>
            <a:xfrm>
              <a:off x="2380217"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35" name="Equals 34"/>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8" name="Equals 37"/>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grpSp>
        <p:nvGrpSpPr>
          <p:cNvPr id="18" name="Group 17"/>
          <p:cNvGrpSpPr/>
          <p:nvPr/>
        </p:nvGrpSpPr>
        <p:grpSpPr>
          <a:xfrm>
            <a:off x="952553" y="1719072"/>
            <a:ext cx="4724347" cy="3691128"/>
            <a:chOff x="952553" y="1719072"/>
            <a:chExt cx="4724347" cy="3691128"/>
          </a:xfrm>
        </p:grpSpPr>
        <p:sp>
          <p:nvSpPr>
            <p:cNvPr id="28" name="Rectangle 27"/>
            <p:cNvSpPr/>
            <p:nvPr/>
          </p:nvSpPr>
          <p:spPr>
            <a:xfrm>
              <a:off x="3663950" y="1719072"/>
              <a:ext cx="2012950" cy="986028"/>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kern="0" dirty="0" smtClean="0">
                  <a:solidFill>
                    <a:schemeClr val="bg1"/>
                  </a:solidFill>
                  <a:latin typeface="Arial"/>
                  <a:cs typeface="Arial"/>
                </a:rPr>
                <a:t>Staff modifier: </a:t>
              </a:r>
              <a:r>
                <a:rPr lang="en-US" b="1" kern="0" dirty="0" smtClean="0">
                  <a:solidFill>
                    <a:schemeClr val="bg1"/>
                  </a:solidFill>
                  <a:latin typeface="Arial"/>
                  <a:cs typeface="Arial"/>
                </a:rPr>
                <a:t>Using </a:t>
              </a:r>
              <a:r>
                <a:rPr lang="en-US" b="1" kern="0" dirty="0">
                  <a:solidFill>
                    <a:schemeClr val="bg1"/>
                  </a:solidFill>
                  <a:latin typeface="Arial"/>
                  <a:cs typeface="Arial"/>
                </a:rPr>
                <a:t>soft words</a:t>
              </a:r>
            </a:p>
          </p:txBody>
        </p:sp>
        <p:cxnSp>
          <p:nvCxnSpPr>
            <p:cNvPr id="29" name="Straight Connector 28"/>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52553" y="3149600"/>
              <a:ext cx="3687706" cy="2"/>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 idx="0"/>
            </p:cNvCxnSpPr>
            <p:nvPr/>
          </p:nvCxnSpPr>
          <p:spPr>
            <a:xfrm>
              <a:off x="961425" y="3149600"/>
              <a:ext cx="22051" cy="22606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4352825" y="1781151"/>
            <a:ext cx="3641205" cy="3438549"/>
            <a:chOff x="4352825" y="1781151"/>
            <a:chExt cx="3641205" cy="3438549"/>
          </a:xfrm>
        </p:grpSpPr>
        <p:cxnSp>
          <p:nvCxnSpPr>
            <p:cNvPr id="31" name="Straight Arrow Connector 30"/>
            <p:cNvCxnSpPr/>
            <p:nvPr/>
          </p:nvCxnSpPr>
          <p:spPr>
            <a:xfrm flipH="1">
              <a:off x="4352825" y="2927350"/>
              <a:ext cx="1381225" cy="2292350"/>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41" name="Callout: Down Arrow 40"/>
            <p:cNvSpPr/>
            <p:nvPr/>
          </p:nvSpPr>
          <p:spPr>
            <a:xfrm rot="927589">
              <a:off x="5611607" y="1781151"/>
              <a:ext cx="2382423" cy="1422124"/>
            </a:xfrm>
            <a:prstGeom prst="rect">
              <a:avLst/>
            </a:prstGeom>
            <a:solidFill>
              <a:srgbClr val="AA3F3C"/>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914400">
                <a:defRPr/>
              </a:pPr>
              <a:r>
                <a:rPr lang="en-US" sz="1600" kern="0" dirty="0">
                  <a:solidFill>
                    <a:schemeClr val="bg1"/>
                  </a:solidFill>
                  <a:cs typeface="Arial"/>
                </a:rPr>
                <a:t>Can you </a:t>
              </a:r>
              <a:r>
                <a:rPr lang="en-US" sz="1600" b="1" i="1" kern="0" dirty="0" err="1" smtClean="0">
                  <a:solidFill>
                    <a:schemeClr val="bg1"/>
                  </a:solidFill>
                  <a:cs typeface="Arial"/>
                </a:rPr>
                <a:t>minimise</a:t>
              </a:r>
              <a:r>
                <a:rPr lang="en-US" sz="1600" kern="0" dirty="0" smtClean="0">
                  <a:solidFill>
                    <a:schemeClr val="bg1"/>
                  </a:solidFill>
                  <a:cs typeface="Arial"/>
                </a:rPr>
                <a:t> the limit, offer </a:t>
              </a:r>
              <a:r>
                <a:rPr lang="en-US" sz="1600" b="1" i="1" kern="0" dirty="0" smtClean="0">
                  <a:solidFill>
                    <a:schemeClr val="bg1"/>
                  </a:solidFill>
                  <a:cs typeface="Arial"/>
                </a:rPr>
                <a:t>choices</a:t>
              </a:r>
              <a:r>
                <a:rPr lang="en-US" sz="1600" kern="0" dirty="0" smtClean="0">
                  <a:solidFill>
                    <a:schemeClr val="bg1"/>
                  </a:solidFill>
                  <a:cs typeface="Arial"/>
                </a:rPr>
                <a:t>, </a:t>
              </a:r>
              <a:r>
                <a:rPr lang="en-US" sz="1600" b="1" i="1" kern="0" dirty="0" smtClean="0">
                  <a:solidFill>
                    <a:schemeClr val="bg1"/>
                  </a:solidFill>
                  <a:cs typeface="Arial"/>
                </a:rPr>
                <a:t>negotiate?</a:t>
              </a:r>
              <a:r>
                <a:rPr lang="en-US" sz="1600" kern="0" dirty="0" smtClean="0">
                  <a:solidFill>
                    <a:schemeClr val="bg1"/>
                  </a:solidFill>
                  <a:cs typeface="Arial"/>
                </a:rPr>
                <a:t> </a:t>
              </a:r>
            </a:p>
            <a:p>
              <a:pPr lvl="0" algn="ctr" defTabSz="914400">
                <a:defRPr/>
              </a:pPr>
              <a:r>
                <a:rPr lang="en-US" sz="1600" kern="0" dirty="0" smtClean="0">
                  <a:solidFill>
                    <a:schemeClr val="bg1"/>
                  </a:solidFill>
                  <a:cs typeface="Arial"/>
                </a:rPr>
                <a:t>How can you be as </a:t>
              </a:r>
              <a:r>
                <a:rPr lang="en-US" sz="1600" b="1" i="1" kern="0" dirty="0" smtClean="0">
                  <a:solidFill>
                    <a:schemeClr val="bg1"/>
                  </a:solidFill>
                  <a:cs typeface="Arial"/>
                </a:rPr>
                <a:t>respectful</a:t>
              </a:r>
              <a:r>
                <a:rPr lang="en-US" sz="1600" kern="0" dirty="0" smtClean="0">
                  <a:solidFill>
                    <a:schemeClr val="bg1"/>
                  </a:solidFill>
                  <a:cs typeface="Arial"/>
                </a:rPr>
                <a:t> as possible? </a:t>
              </a:r>
              <a:endParaRPr lang="en-US" sz="1600" kern="0" dirty="0">
                <a:solidFill>
                  <a:schemeClr val="bg1"/>
                </a:solidFill>
                <a:cs typeface="Arial"/>
              </a:endParaRPr>
            </a:p>
          </p:txBody>
        </p:sp>
      </p:grpSp>
      <p:grpSp>
        <p:nvGrpSpPr>
          <p:cNvPr id="67" name="Group 66"/>
          <p:cNvGrpSpPr/>
          <p:nvPr/>
        </p:nvGrpSpPr>
        <p:grpSpPr>
          <a:xfrm>
            <a:off x="39090" y="1718580"/>
            <a:ext cx="1878271" cy="5061696"/>
            <a:chOff x="39090" y="1718580"/>
            <a:chExt cx="1878271" cy="5061696"/>
          </a:xfrm>
        </p:grpSpPr>
        <p:grpSp>
          <p:nvGrpSpPr>
            <p:cNvPr id="12" name="Group 11"/>
            <p:cNvGrpSpPr/>
            <p:nvPr/>
          </p:nvGrpSpPr>
          <p:grpSpPr>
            <a:xfrm>
              <a:off x="39090" y="4175507"/>
              <a:ext cx="1871206" cy="2604769"/>
              <a:chOff x="39090" y="4260851"/>
              <a:chExt cx="1871206" cy="2604769"/>
            </a:xfrm>
          </p:grpSpPr>
          <p:sp>
            <p:nvSpPr>
              <p:cNvPr id="43" name="TextBox 42"/>
              <p:cNvSpPr txBox="1"/>
              <p:nvPr/>
            </p:nvSpPr>
            <p:spPr>
              <a:xfrm>
                <a:off x="43577" y="4260851"/>
                <a:ext cx="1866719" cy="847597"/>
              </a:xfrm>
              <a:prstGeom prst="rect">
                <a:avLst/>
              </a:prstGeom>
              <a:solidFill>
                <a:srgbClr val="FFCC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smtClean="0">
                    <a:solidFill>
                      <a:srgbClr val="1F497D"/>
                    </a:solidFill>
                  </a:rPr>
                  <a:t>Physical</a:t>
                </a:r>
                <a:r>
                  <a:rPr lang="en-AU" sz="1600" i="1" dirty="0" smtClean="0">
                    <a:solidFill>
                      <a:srgbClr val="1F497D"/>
                    </a:solidFill>
                  </a:rPr>
                  <a:t> </a:t>
                </a:r>
                <a:r>
                  <a:rPr lang="en-AU" sz="1600" dirty="0" smtClean="0">
                    <a:solidFill>
                      <a:srgbClr val="1F497D"/>
                    </a:solidFill>
                  </a:rPr>
                  <a:t>environment: </a:t>
                </a:r>
                <a:r>
                  <a:rPr lang="en-AU" sz="1600" b="0" dirty="0">
                    <a:solidFill>
                      <a:srgbClr val="1F497D"/>
                    </a:solidFill>
                  </a:rPr>
                  <a:t>P</a:t>
                </a:r>
                <a:r>
                  <a:rPr lang="en-AU" sz="1600" b="0" dirty="0" smtClean="0">
                    <a:solidFill>
                      <a:srgbClr val="1F497D"/>
                    </a:solidFill>
                  </a:rPr>
                  <a:t>rivacy &amp; dignity?</a:t>
                </a:r>
              </a:p>
            </p:txBody>
          </p:sp>
          <p:sp>
            <p:nvSpPr>
              <p:cNvPr id="44" name="TextBox 43"/>
              <p:cNvSpPr txBox="1"/>
              <p:nvPr/>
            </p:nvSpPr>
            <p:spPr>
              <a:xfrm>
                <a:off x="43577" y="5810727"/>
                <a:ext cx="1866719" cy="1054893"/>
              </a:xfrm>
              <a:prstGeom prst="rect">
                <a:avLst/>
              </a:prstGeom>
              <a:solidFill>
                <a:srgbClr val="58009A"/>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smtClean="0"/>
                  <a:t>Patient characteristics: </a:t>
                </a:r>
                <a:r>
                  <a:rPr lang="en-AU" sz="1600" b="0" dirty="0" smtClean="0"/>
                  <a:t>Offer support and interventions?</a:t>
                </a:r>
                <a:endParaRPr lang="en-AU" sz="1600" b="0" dirty="0"/>
              </a:p>
            </p:txBody>
          </p:sp>
          <p:sp>
            <p:nvSpPr>
              <p:cNvPr id="45" name="TextBox 44"/>
              <p:cNvSpPr txBox="1"/>
              <p:nvPr/>
            </p:nvSpPr>
            <p:spPr>
              <a:xfrm>
                <a:off x="39090" y="5117086"/>
                <a:ext cx="1866719" cy="693641"/>
              </a:xfrm>
              <a:prstGeom prst="rect">
                <a:avLst/>
              </a:prstGeom>
              <a:solidFill>
                <a:srgbClr val="FF00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smtClean="0"/>
                  <a:t>Regulatory: </a:t>
                </a:r>
                <a:r>
                  <a:rPr lang="en-AU" sz="1600" b="0" dirty="0" smtClean="0"/>
                  <a:t>Upholding rights?</a:t>
                </a:r>
              </a:p>
            </p:txBody>
          </p:sp>
        </p:grpSp>
        <p:grpSp>
          <p:nvGrpSpPr>
            <p:cNvPr id="61" name="Group 60"/>
            <p:cNvGrpSpPr/>
            <p:nvPr/>
          </p:nvGrpSpPr>
          <p:grpSpPr>
            <a:xfrm>
              <a:off x="150858" y="1718580"/>
              <a:ext cx="1766503" cy="2354945"/>
              <a:chOff x="150858" y="1718580"/>
              <a:chExt cx="1766503" cy="2354945"/>
            </a:xfrm>
          </p:grpSpPr>
          <p:cxnSp>
            <p:nvCxnSpPr>
              <p:cNvPr id="57" name="Straight Arrow Connector 56"/>
              <p:cNvCxnSpPr/>
              <p:nvPr/>
            </p:nvCxnSpPr>
            <p:spPr>
              <a:xfrm>
                <a:off x="463639" y="2812128"/>
                <a:ext cx="135229" cy="1261397"/>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56" name="Callout: Down Arrow 36"/>
              <p:cNvSpPr/>
              <p:nvPr/>
            </p:nvSpPr>
            <p:spPr>
              <a:xfrm rot="21002718">
                <a:off x="150858" y="1718580"/>
                <a:ext cx="1766503" cy="1221358"/>
              </a:xfrm>
              <a:prstGeom prst="rect">
                <a:avLst/>
              </a:prstGeom>
              <a:solidFill>
                <a:srgbClr val="AA3F3C"/>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smtClean="0">
                    <a:solidFill>
                      <a:schemeClr val="bg1"/>
                    </a:solidFill>
                    <a:latin typeface="Arial"/>
                    <a:cs typeface="Arial"/>
                  </a:rPr>
                  <a:t>What </a:t>
                </a:r>
                <a:r>
                  <a:rPr lang="en-US" sz="1600" b="1" i="1" kern="0" dirty="0" smtClean="0">
                    <a:solidFill>
                      <a:schemeClr val="bg1"/>
                    </a:solidFill>
                    <a:latin typeface="Arial"/>
                    <a:cs typeface="Arial"/>
                  </a:rPr>
                  <a:t>domains</a:t>
                </a:r>
                <a:r>
                  <a:rPr lang="en-US" sz="1600" kern="0" dirty="0" smtClean="0">
                    <a:solidFill>
                      <a:schemeClr val="bg1"/>
                    </a:solidFill>
                    <a:latin typeface="Arial"/>
                    <a:cs typeface="Arial"/>
                  </a:rPr>
                  <a:t> do you need to respond to?</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grpSp>
      <p:grpSp>
        <p:nvGrpSpPr>
          <p:cNvPr id="70" name="Group 69"/>
          <p:cNvGrpSpPr/>
          <p:nvPr/>
        </p:nvGrpSpPr>
        <p:grpSpPr>
          <a:xfrm>
            <a:off x="1893416" y="1687905"/>
            <a:ext cx="1870786" cy="3684195"/>
            <a:chOff x="1893416" y="1687905"/>
            <a:chExt cx="1870786" cy="3684195"/>
          </a:xfrm>
        </p:grpSpPr>
        <p:cxnSp>
          <p:nvCxnSpPr>
            <p:cNvPr id="50" name="Straight Arrow Connector 49"/>
            <p:cNvCxnSpPr/>
            <p:nvPr/>
          </p:nvCxnSpPr>
          <p:spPr>
            <a:xfrm>
              <a:off x="2305240" y="2812128"/>
              <a:ext cx="229109" cy="2559972"/>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37" name="Callout: Down Arrow 36"/>
            <p:cNvSpPr/>
            <p:nvPr/>
          </p:nvSpPr>
          <p:spPr>
            <a:xfrm rot="21002718">
              <a:off x="1893416" y="1687905"/>
              <a:ext cx="1870786" cy="1062890"/>
            </a:xfrm>
            <a:prstGeom prst="rect">
              <a:avLst/>
            </a:prstGeom>
            <a:solidFill>
              <a:srgbClr val="AA3F3C"/>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latin typeface="Arial"/>
                  <a:cs typeface="Arial"/>
                </a:rPr>
                <a:t>Do you </a:t>
              </a:r>
              <a:r>
                <a:rPr lang="en-US" sz="1600" b="1" i="1" kern="0" dirty="0">
                  <a:solidFill>
                    <a:schemeClr val="bg1"/>
                  </a:solidFill>
                  <a:latin typeface="Arial"/>
                  <a:cs typeface="Arial"/>
                </a:rPr>
                <a:t>really</a:t>
              </a:r>
              <a:r>
                <a:rPr lang="en-US" sz="1600" kern="0" dirty="0">
                  <a:solidFill>
                    <a:schemeClr val="bg1"/>
                  </a:solidFill>
                  <a:latin typeface="Arial"/>
                  <a:cs typeface="Arial"/>
                </a:rPr>
                <a:t> need to set the limit? </a:t>
              </a:r>
              <a:r>
                <a:rPr lang="en-US" sz="1600" kern="0" dirty="0" smtClean="0">
                  <a:solidFill>
                    <a:schemeClr val="bg1"/>
                  </a:solidFill>
                  <a:latin typeface="Arial"/>
                  <a:cs typeface="Arial"/>
                </a:rPr>
                <a:t>Try </a:t>
              </a:r>
              <a:r>
                <a:rPr lang="en-US" sz="1600" kern="0" dirty="0">
                  <a:solidFill>
                    <a:schemeClr val="bg1"/>
                  </a:solidFill>
                  <a:latin typeface="Arial"/>
                  <a:cs typeface="Arial"/>
                </a:rPr>
                <a:t>to say ‘</a:t>
              </a:r>
              <a:r>
                <a:rPr lang="en-US" sz="1600" b="1" kern="0" dirty="0">
                  <a:solidFill>
                    <a:schemeClr val="bg1"/>
                  </a:solidFill>
                  <a:latin typeface="Arial"/>
                  <a:cs typeface="Arial"/>
                </a:rPr>
                <a:t>yes</a:t>
              </a:r>
              <a:r>
                <a:rPr lang="en-US" sz="1600" kern="0" dirty="0">
                  <a:solidFill>
                    <a:schemeClr val="bg1"/>
                  </a:solidFill>
                  <a:latin typeface="Arial"/>
                  <a:cs typeface="Arial"/>
                </a:rPr>
                <a:t>’ instead.</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spTree>
    <p:extLst>
      <p:ext uri="{BB962C8B-B14F-4D97-AF65-F5344CB8AC3E}">
        <p14:creationId xmlns:p14="http://schemas.microsoft.com/office/powerpoint/2010/main" val="18784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39750" y="452438"/>
            <a:ext cx="7199313" cy="706437"/>
          </a:xfrm>
        </p:spPr>
        <p:txBody>
          <a:bodyPr lIns="68580" tIns="34290" rIns="68580" bIns="34290" anchor="t"/>
          <a:lstStyle/>
          <a:p>
            <a:pPr algn="ctr" eaLnBrk="1" hangingPunct="1">
              <a:defRPr/>
            </a:pPr>
            <a:r>
              <a:rPr lang="en-US" altLang="en-US" b="1" smtClean="0">
                <a:ea typeface="MS PGothic" pitchFamily="34" charset="-128"/>
                <a:cs typeface="Arial" charset="0"/>
              </a:rPr>
              <a:t>Soft words in practice</a:t>
            </a:r>
          </a:p>
        </p:txBody>
      </p:sp>
      <p:sp>
        <p:nvSpPr>
          <p:cNvPr id="30723" name="Content Placeholder 2"/>
          <p:cNvSpPr>
            <a:spLocks noGrp="1"/>
          </p:cNvSpPr>
          <p:nvPr>
            <p:ph idx="1"/>
          </p:nvPr>
        </p:nvSpPr>
        <p:spPr>
          <a:xfrm>
            <a:off x="539750" y="1619250"/>
            <a:ext cx="7714234" cy="4854575"/>
          </a:xfrm>
        </p:spPr>
        <p:txBody>
          <a:bodyPr lIns="68580" tIns="34290" rIns="68580" bIns="34290"/>
          <a:lstStyle/>
          <a:p>
            <a:pPr lvl="1" eaLnBrk="1" hangingPunct="1">
              <a:lnSpc>
                <a:spcPct val="100000"/>
              </a:lnSpc>
              <a:spcAft>
                <a:spcPts val="0"/>
              </a:spcAft>
            </a:pPr>
            <a:r>
              <a:rPr lang="en-US" altLang="en-US" dirty="0" smtClean="0"/>
              <a:t>This intervention provides some techniques to avoid confrontation and work more collaboratively </a:t>
            </a:r>
          </a:p>
          <a:p>
            <a:pPr lvl="1" eaLnBrk="1" hangingPunct="1">
              <a:lnSpc>
                <a:spcPct val="100000"/>
              </a:lnSpc>
              <a:spcAft>
                <a:spcPts val="0"/>
              </a:spcAft>
            </a:pPr>
            <a:r>
              <a:rPr lang="en-US" altLang="en-US" dirty="0" smtClean="0"/>
              <a:t>with patients. </a:t>
            </a:r>
          </a:p>
          <a:p>
            <a:pPr lvl="1" eaLnBrk="1" hangingPunct="1">
              <a:spcAft>
                <a:spcPts val="750"/>
              </a:spcAft>
            </a:pPr>
            <a:endParaRPr lang="en-US" altLang="en-US" sz="1200" dirty="0" smtClean="0"/>
          </a:p>
          <a:p>
            <a:pPr lvl="1" eaLnBrk="1" hangingPunct="1">
              <a:lnSpc>
                <a:spcPct val="100000"/>
              </a:lnSpc>
              <a:spcAft>
                <a:spcPts val="0"/>
              </a:spcAft>
            </a:pPr>
            <a:r>
              <a:rPr lang="en-US" altLang="en-US" dirty="0" smtClean="0"/>
              <a:t>Soft words are communicated to the </a:t>
            </a:r>
          </a:p>
          <a:p>
            <a:pPr lvl="1" eaLnBrk="1" hangingPunct="1">
              <a:lnSpc>
                <a:spcPct val="100000"/>
              </a:lnSpc>
              <a:spcAft>
                <a:spcPts val="0"/>
              </a:spcAft>
            </a:pPr>
            <a:r>
              <a:rPr lang="en-US" altLang="en-US" dirty="0" smtClean="0"/>
              <a:t>team using a  </a:t>
            </a:r>
            <a:r>
              <a:rPr lang="en-US" altLang="en-US" b="1" dirty="0"/>
              <a:t>‘Message of the Day’ </a:t>
            </a:r>
            <a:endParaRPr lang="en-US" altLang="en-US" b="1" dirty="0" smtClean="0"/>
          </a:p>
          <a:p>
            <a:pPr lvl="1" eaLnBrk="1" hangingPunct="1">
              <a:lnSpc>
                <a:spcPct val="100000"/>
              </a:lnSpc>
              <a:spcAft>
                <a:spcPts val="0"/>
              </a:spcAft>
            </a:pPr>
            <a:r>
              <a:rPr lang="en-US" altLang="en-US" b="1" dirty="0" smtClean="0"/>
              <a:t>poster </a:t>
            </a:r>
            <a:r>
              <a:rPr lang="en-US" altLang="en-US" dirty="0"/>
              <a:t>displaying soft words tips, </a:t>
            </a:r>
            <a:endParaRPr lang="en-US" altLang="en-US" dirty="0" smtClean="0"/>
          </a:p>
          <a:p>
            <a:pPr lvl="1" eaLnBrk="1" hangingPunct="1">
              <a:lnSpc>
                <a:spcPct val="100000"/>
              </a:lnSpc>
              <a:spcAft>
                <a:spcPts val="0"/>
              </a:spcAft>
            </a:pPr>
            <a:r>
              <a:rPr lang="en-US" altLang="en-US" dirty="0" smtClean="0"/>
              <a:t>placed </a:t>
            </a:r>
            <a:r>
              <a:rPr lang="en-US" altLang="en-US" dirty="0"/>
              <a:t>in the ward office and regularly </a:t>
            </a:r>
            <a:endParaRPr lang="en-US" altLang="en-US" dirty="0" smtClean="0"/>
          </a:p>
          <a:p>
            <a:pPr lvl="1" eaLnBrk="1" hangingPunct="1">
              <a:lnSpc>
                <a:spcPct val="100000"/>
              </a:lnSpc>
              <a:spcAft>
                <a:spcPts val="0"/>
              </a:spcAft>
            </a:pPr>
            <a:r>
              <a:rPr lang="en-US" altLang="en-US" dirty="0" smtClean="0"/>
              <a:t>changed and discussed.</a:t>
            </a:r>
            <a:endParaRPr lang="en-US" altLang="en-US" dirty="0"/>
          </a:p>
          <a:p>
            <a:pPr eaLnBrk="1" hangingPunct="1">
              <a:spcBef>
                <a:spcPct val="0"/>
              </a:spcBef>
              <a:spcAft>
                <a:spcPts val="750"/>
              </a:spcAft>
            </a:pPr>
            <a:endParaRPr lang="en-US" altLang="en-US" sz="1400" dirty="0" smtClean="0"/>
          </a:p>
        </p:txBody>
      </p:sp>
      <p:grpSp>
        <p:nvGrpSpPr>
          <p:cNvPr id="2" name="Group 1"/>
          <p:cNvGrpSpPr/>
          <p:nvPr/>
        </p:nvGrpSpPr>
        <p:grpSpPr>
          <a:xfrm>
            <a:off x="639169" y="5285482"/>
            <a:ext cx="7959554" cy="1425600"/>
            <a:chOff x="639169" y="5285482"/>
            <a:chExt cx="7959554" cy="142560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169" y="5285588"/>
              <a:ext cx="1005662" cy="142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7311" y="5285482"/>
              <a:ext cx="1007693"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7484" y="5285482"/>
              <a:ext cx="1005512"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5476" y="5285482"/>
              <a:ext cx="1006504"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74460" y="5285482"/>
              <a:ext cx="1004323"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1263" y="5285482"/>
              <a:ext cx="1006998"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0740" y="5285482"/>
              <a:ext cx="1007983"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90385">
            <a:off x="5958210" y="2856315"/>
            <a:ext cx="2722813" cy="2439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39583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765" y="1432085"/>
            <a:ext cx="9216000" cy="5436000"/>
            <a:chOff x="1" y="1447851"/>
            <a:chExt cx="9143998" cy="543600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7851"/>
              <a:ext cx="7923280" cy="54360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5488"/>
            <a:stretch/>
          </p:blipFill>
          <p:spPr>
            <a:xfrm flipH="1">
              <a:off x="7923280" y="1447851"/>
              <a:ext cx="1220719" cy="5436000"/>
            </a:xfrm>
            <a:prstGeom prst="rect">
              <a:avLst/>
            </a:prstGeom>
          </p:spPr>
        </p:pic>
      </p:grpSp>
      <p:sp>
        <p:nvSpPr>
          <p:cNvPr id="2" name="Title 1"/>
          <p:cNvSpPr>
            <a:spLocks noGrp="1"/>
          </p:cNvSpPr>
          <p:nvPr>
            <p:ph type="title"/>
          </p:nvPr>
        </p:nvSpPr>
        <p:spPr/>
        <p:txBody>
          <a:bodyPr>
            <a:noAutofit/>
          </a:bodyPr>
          <a:lstStyle/>
          <a:p>
            <a:pPr algn="ctr"/>
            <a:r>
              <a:rPr lang="en-US" sz="2800" b="1" dirty="0" smtClean="0">
                <a:solidFill>
                  <a:srgbClr val="21A18D"/>
                </a:solidFill>
              </a:rPr>
              <a:t>Task: What </a:t>
            </a:r>
            <a:r>
              <a:rPr lang="en-US" sz="2800" b="1" dirty="0">
                <a:solidFill>
                  <a:srgbClr val="21A18D"/>
                </a:solidFill>
              </a:rPr>
              <a:t>is it like on </a:t>
            </a:r>
            <a:r>
              <a:rPr lang="en-US" sz="2800" b="1" dirty="0" smtClean="0">
                <a:solidFill>
                  <a:srgbClr val="21A18D"/>
                </a:solidFill>
              </a:rPr>
              <a:t>your unit?</a:t>
            </a:r>
            <a:endParaRPr lang="en-US" sz="2800" b="1" dirty="0">
              <a:solidFill>
                <a:srgbClr val="21A18D"/>
              </a:solidFill>
            </a:endParaRPr>
          </a:p>
        </p:txBody>
      </p:sp>
      <p:sp>
        <p:nvSpPr>
          <p:cNvPr id="3" name="Content Placeholder 2"/>
          <p:cNvSpPr>
            <a:spLocks noGrp="1"/>
          </p:cNvSpPr>
          <p:nvPr>
            <p:ph idx="1"/>
          </p:nvPr>
        </p:nvSpPr>
        <p:spPr>
          <a:xfrm>
            <a:off x="5542670" y="1738452"/>
            <a:ext cx="3390315" cy="4854797"/>
          </a:xfrm>
        </p:spPr>
        <p:txBody>
          <a:bodyPr>
            <a:normAutofit/>
          </a:bodyPr>
          <a:lstStyle/>
          <a:p>
            <a:pPr lvl="1">
              <a:spcAft>
                <a:spcPts val="1000"/>
              </a:spcAft>
            </a:pPr>
            <a:r>
              <a:rPr lang="en-US" sz="2800" b="1" dirty="0" smtClean="0">
                <a:solidFill>
                  <a:schemeClr val="bg1"/>
                </a:solidFill>
              </a:rPr>
              <a:t>What contributes to </a:t>
            </a:r>
            <a:r>
              <a:rPr lang="en-US" sz="2800" dirty="0" smtClean="0">
                <a:solidFill>
                  <a:schemeClr val="bg1"/>
                </a:solidFill>
              </a:rPr>
              <a:t>conflict and containment on your unit?</a:t>
            </a:r>
          </a:p>
          <a:p>
            <a:pPr lvl="1">
              <a:spcAft>
                <a:spcPts val="1000"/>
              </a:spcAft>
            </a:pPr>
            <a:endParaRPr lang="en-US" sz="1800" dirty="0" smtClean="0">
              <a:solidFill>
                <a:schemeClr val="bg1"/>
              </a:solidFill>
            </a:endParaRPr>
          </a:p>
          <a:p>
            <a:pPr lvl="1">
              <a:spcAft>
                <a:spcPts val="1000"/>
              </a:spcAft>
            </a:pPr>
            <a:r>
              <a:rPr lang="en-US" sz="2800" dirty="0" smtClean="0">
                <a:solidFill>
                  <a:schemeClr val="bg1"/>
                </a:solidFill>
              </a:rPr>
              <a:t>How does conflict and containment </a:t>
            </a:r>
            <a:r>
              <a:rPr lang="en-US" sz="2800" b="1" dirty="0" smtClean="0">
                <a:solidFill>
                  <a:schemeClr val="bg1"/>
                </a:solidFill>
              </a:rPr>
              <a:t>influence your unit?</a:t>
            </a:r>
            <a:endParaRPr lang="en-US" sz="2800" b="1" dirty="0">
              <a:solidFill>
                <a:schemeClr val="bg1"/>
              </a:solidFill>
            </a:endParaRPr>
          </a:p>
          <a:p>
            <a:pPr marL="0" indent="0">
              <a:buNone/>
            </a:pPr>
            <a:endParaRPr lang="en-US" sz="2000" dirty="0"/>
          </a:p>
        </p:txBody>
      </p:sp>
    </p:spTree>
    <p:extLst>
      <p:ext uri="{BB962C8B-B14F-4D97-AF65-F5344CB8AC3E}">
        <p14:creationId xmlns:p14="http://schemas.microsoft.com/office/powerpoint/2010/main" val="1878887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539750" y="495300"/>
            <a:ext cx="7199313" cy="687388"/>
          </a:xfrm>
        </p:spPr>
        <p:txBody>
          <a:bodyPr lIns="91440" tIns="45720" rIns="91440" bIns="45720" anchor="t"/>
          <a:lstStyle/>
          <a:p>
            <a:pPr algn="ctr" eaLnBrk="1" hangingPunct="1">
              <a:defRPr/>
            </a:pPr>
            <a:r>
              <a:rPr lang="en-US" altLang="en-US" b="1" smtClean="0">
                <a:solidFill>
                  <a:srgbClr val="21A18D"/>
                </a:solidFill>
                <a:ea typeface="MS PGothic" pitchFamily="34" charset="-128"/>
                <a:cs typeface="Arial" charset="0"/>
              </a:rPr>
              <a:t>Task: Identifying themes</a:t>
            </a:r>
          </a:p>
        </p:txBody>
      </p:sp>
      <p:sp>
        <p:nvSpPr>
          <p:cNvPr id="3" name="Content Placeholder 2"/>
          <p:cNvSpPr>
            <a:spLocks noGrp="1"/>
          </p:cNvSpPr>
          <p:nvPr>
            <p:ph idx="1"/>
          </p:nvPr>
        </p:nvSpPr>
        <p:spPr>
          <a:xfrm>
            <a:off x="539750" y="1619250"/>
            <a:ext cx="8243888" cy="4854575"/>
          </a:xfrm>
        </p:spPr>
        <p:txBody>
          <a:bodyPr>
            <a:normAutofit/>
          </a:bodyPr>
          <a:lstStyle/>
          <a:p>
            <a:pPr lvl="1" eaLnBrk="1" hangingPunct="1">
              <a:spcBef>
                <a:spcPts val="0"/>
              </a:spcBef>
              <a:spcAft>
                <a:spcPts val="1000"/>
              </a:spcAft>
              <a:buFont typeface="Arial" charset="0"/>
              <a:buNone/>
              <a:defRPr/>
            </a:pPr>
            <a:r>
              <a:rPr lang="en-US" dirty="0" smtClean="0">
                <a:ea typeface="ＭＳ Ｐゴシック" charset="0"/>
              </a:rPr>
              <a:t>Read through the poster examples and determine:</a:t>
            </a:r>
          </a:p>
          <a:p>
            <a:pPr marL="342900" lvl="1" indent="-342900" eaLnBrk="1" hangingPunct="1">
              <a:spcBef>
                <a:spcPts val="0"/>
              </a:spcBef>
              <a:spcAft>
                <a:spcPts val="1000"/>
              </a:spcAft>
              <a:buFont typeface="Arial" panose="020B0604020202020204" pitchFamily="34" charset="0"/>
              <a:buChar char="–"/>
              <a:defRPr/>
            </a:pPr>
            <a:r>
              <a:rPr lang="en-US" dirty="0">
                <a:ea typeface="ＭＳ Ｐゴシック" charset="0"/>
              </a:rPr>
              <a:t>How you might use the poster in practice</a:t>
            </a:r>
          </a:p>
          <a:p>
            <a:pPr marL="342900" lvl="1" indent="-342900" eaLnBrk="1" hangingPunct="1">
              <a:spcBef>
                <a:spcPts val="0"/>
              </a:spcBef>
              <a:spcAft>
                <a:spcPts val="1000"/>
              </a:spcAft>
              <a:buFont typeface="Arial" panose="020B0604020202020204" pitchFamily="34" charset="0"/>
              <a:buChar char="–"/>
              <a:defRPr/>
            </a:pPr>
            <a:r>
              <a:rPr lang="en-US" dirty="0" smtClean="0">
                <a:ea typeface="ＭＳ Ｐゴシック" charset="0"/>
              </a:rPr>
              <a:t>Which theme/s each of your posters refers to (see below)</a:t>
            </a:r>
          </a:p>
          <a:p>
            <a:pPr marL="342900" lvl="1" indent="-342900" eaLnBrk="1" hangingPunct="1">
              <a:spcBef>
                <a:spcPts val="0"/>
              </a:spcBef>
              <a:spcAft>
                <a:spcPts val="1000"/>
              </a:spcAft>
              <a:buFont typeface="Arial" panose="020B0604020202020204" pitchFamily="34" charset="0"/>
              <a:buChar char="–"/>
              <a:defRPr/>
            </a:pPr>
            <a:endParaRPr lang="en-US" dirty="0" smtClean="0">
              <a:ea typeface="ＭＳ Ｐゴシック" charset="0"/>
            </a:endParaRPr>
          </a:p>
          <a:p>
            <a:pPr marL="1438275" lvl="1" indent="-361950" eaLnBrk="1" hangingPunct="1">
              <a:spcBef>
                <a:spcPts val="0"/>
              </a:spcBef>
              <a:spcAft>
                <a:spcPts val="1000"/>
              </a:spcAft>
              <a:buFont typeface="Arial" charset="0"/>
              <a:buNone/>
              <a:defRPr/>
            </a:pPr>
            <a:r>
              <a:rPr lang="en-US" b="1" dirty="0" smtClean="0">
                <a:ea typeface="ＭＳ Ｐゴシック" charset="0"/>
              </a:rPr>
              <a:t>Themes</a:t>
            </a:r>
          </a:p>
          <a:p>
            <a:pPr marL="1438275" lvl="1" indent="-361950" eaLnBrk="1" hangingPunct="1">
              <a:spcBef>
                <a:spcPts val="0"/>
              </a:spcBef>
              <a:spcAft>
                <a:spcPts val="1000"/>
              </a:spcAft>
              <a:buFont typeface="Arial" panose="020B0604020202020204" pitchFamily="34" charset="0"/>
              <a:buChar char="•"/>
              <a:defRPr/>
            </a:pPr>
            <a:r>
              <a:rPr lang="en-US" dirty="0" smtClean="0">
                <a:ea typeface="ＭＳ Ｐゴシック" charset="0"/>
              </a:rPr>
              <a:t>Being respectful and polite </a:t>
            </a:r>
          </a:p>
          <a:p>
            <a:pPr marL="1438275" lvl="1" indent="-361950" eaLnBrk="1" hangingPunct="1">
              <a:spcBef>
                <a:spcPts val="0"/>
              </a:spcBef>
              <a:spcAft>
                <a:spcPts val="1000"/>
              </a:spcAft>
              <a:buFont typeface="Arial" panose="020B0604020202020204" pitchFamily="34" charset="0"/>
              <a:buChar char="•"/>
              <a:defRPr/>
            </a:pPr>
            <a:r>
              <a:rPr lang="en-US" dirty="0" smtClean="0">
                <a:ea typeface="ＭＳ Ｐゴシック" charset="0"/>
              </a:rPr>
              <a:t>Turning down a request from a patient </a:t>
            </a:r>
          </a:p>
          <a:p>
            <a:pPr marL="1438275" lvl="1" indent="-361950" eaLnBrk="1" hangingPunct="1">
              <a:spcBef>
                <a:spcPts val="0"/>
              </a:spcBef>
              <a:spcAft>
                <a:spcPts val="1000"/>
              </a:spcAft>
              <a:buFont typeface="Arial" panose="020B0604020202020204" pitchFamily="34" charset="0"/>
              <a:buChar char="•"/>
              <a:defRPr/>
            </a:pPr>
            <a:r>
              <a:rPr lang="en-US" dirty="0" smtClean="0">
                <a:ea typeface="ＭＳ Ｐゴシック" charset="0"/>
              </a:rPr>
              <a:t>Asking a patient </a:t>
            </a:r>
            <a:r>
              <a:rPr lang="en-US" dirty="0">
                <a:ea typeface="ＭＳ Ｐゴシック" charset="0"/>
              </a:rPr>
              <a:t>to do </a:t>
            </a:r>
            <a:r>
              <a:rPr lang="en-US" dirty="0" smtClean="0">
                <a:ea typeface="ＭＳ Ｐゴシック" charset="0"/>
              </a:rPr>
              <a:t>something</a:t>
            </a:r>
          </a:p>
          <a:p>
            <a:pPr marL="1438275" lvl="1" indent="-361950" eaLnBrk="1" hangingPunct="1">
              <a:spcBef>
                <a:spcPts val="0"/>
              </a:spcBef>
              <a:spcAft>
                <a:spcPts val="1000"/>
              </a:spcAft>
              <a:buFont typeface="Arial" panose="020B0604020202020204" pitchFamily="34" charset="0"/>
              <a:buChar char="•"/>
              <a:defRPr/>
            </a:pPr>
            <a:r>
              <a:rPr lang="en-US" dirty="0">
                <a:ea typeface="ＭＳ Ｐゴシック" charset="0"/>
              </a:rPr>
              <a:t>Asking </a:t>
            </a:r>
            <a:r>
              <a:rPr lang="en-US" dirty="0" smtClean="0">
                <a:ea typeface="ＭＳ Ｐゴシック" charset="0"/>
              </a:rPr>
              <a:t>a patient </a:t>
            </a:r>
            <a:r>
              <a:rPr lang="en-US" dirty="0">
                <a:ea typeface="ＭＳ Ｐゴシック" charset="0"/>
              </a:rPr>
              <a:t>to stop doing </a:t>
            </a:r>
            <a:r>
              <a:rPr lang="en-US" dirty="0" smtClean="0">
                <a:ea typeface="ＭＳ Ｐゴシック" charset="0"/>
              </a:rPr>
              <a:t>something </a:t>
            </a:r>
          </a:p>
          <a:p>
            <a:pPr marL="342900" lvl="1" indent="-342900" eaLnBrk="1" hangingPunct="1">
              <a:spcBef>
                <a:spcPts val="0"/>
              </a:spcBef>
              <a:spcAft>
                <a:spcPts val="1000"/>
              </a:spcAft>
              <a:defRPr/>
            </a:pPr>
            <a:endParaRPr lang="en-US" dirty="0" smtClean="0">
              <a:ea typeface="ＭＳ Ｐゴシック" charset="0"/>
            </a:endParaRPr>
          </a:p>
          <a:p>
            <a:pPr eaLnBrk="1" hangingPunct="1">
              <a:spcBef>
                <a:spcPts val="0"/>
              </a:spcBef>
              <a:spcAft>
                <a:spcPts val="1000"/>
              </a:spcAft>
              <a:buFont typeface="Arial" charset="0"/>
              <a:buNone/>
              <a:defRPr/>
            </a:pPr>
            <a:endParaRPr lang="en-US" dirty="0">
              <a:ea typeface="ＭＳ Ｐゴシック" charset="0"/>
            </a:endParaRPr>
          </a:p>
        </p:txBody>
      </p:sp>
    </p:spTree>
    <p:extLst>
      <p:ext uri="{BB962C8B-B14F-4D97-AF65-F5344CB8AC3E}">
        <p14:creationId xmlns:p14="http://schemas.microsoft.com/office/powerpoint/2010/main" val="13653583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1407925"/>
            <a:ext cx="9144000" cy="5665228"/>
          </a:xfrm>
          <a:prstGeom prst="rect">
            <a:avLst/>
          </a:prstGeom>
        </p:spPr>
      </p:pic>
      <p:sp>
        <p:nvSpPr>
          <p:cNvPr id="37890" name="Title 1"/>
          <p:cNvSpPr>
            <a:spLocks noGrp="1"/>
          </p:cNvSpPr>
          <p:nvPr>
            <p:ph type="title"/>
          </p:nvPr>
        </p:nvSpPr>
        <p:spPr>
          <a:xfrm>
            <a:off x="539750" y="457200"/>
            <a:ext cx="7199313" cy="631825"/>
          </a:xfrm>
        </p:spPr>
        <p:txBody>
          <a:bodyPr lIns="68580" tIns="34290" rIns="68580" bIns="34290" anchor="t"/>
          <a:lstStyle/>
          <a:p>
            <a:pPr algn="ctr" eaLnBrk="1" hangingPunct="1">
              <a:defRPr/>
            </a:pPr>
            <a:r>
              <a:rPr lang="en-US" altLang="en-US" b="1" smtClean="0">
                <a:ea typeface="MS PGothic" pitchFamily="34" charset="-128"/>
                <a:cs typeface="Arial" charset="0"/>
              </a:rPr>
              <a:t>Role of the intervention lead </a:t>
            </a:r>
            <a:r>
              <a:rPr lang="en-US" altLang="en-US" sz="1800" b="1" smtClean="0">
                <a:ea typeface="MS PGothic" pitchFamily="34" charset="-128"/>
                <a:cs typeface="Arial" charset="0"/>
              </a:rPr>
              <a:t/>
            </a:r>
            <a:br>
              <a:rPr lang="en-US" altLang="en-US" sz="1800" b="1" smtClean="0">
                <a:ea typeface="MS PGothic" pitchFamily="34" charset="-128"/>
                <a:cs typeface="Arial" charset="0"/>
              </a:rPr>
            </a:br>
            <a:endParaRPr lang="en-US" altLang="en-US" sz="1800" b="1" smtClean="0">
              <a:ea typeface="MS PGothic" pitchFamily="34" charset="-128"/>
              <a:cs typeface="Arial" charset="0"/>
            </a:endParaRPr>
          </a:p>
        </p:txBody>
      </p:sp>
      <p:sp>
        <p:nvSpPr>
          <p:cNvPr id="36866" name="Content Placeholder 2"/>
          <p:cNvSpPr>
            <a:spLocks noGrp="1"/>
          </p:cNvSpPr>
          <p:nvPr>
            <p:ph idx="1"/>
          </p:nvPr>
        </p:nvSpPr>
        <p:spPr>
          <a:xfrm>
            <a:off x="2474258" y="2756647"/>
            <a:ext cx="6309379" cy="3999566"/>
          </a:xfrm>
        </p:spPr>
        <p:txBody>
          <a:bodyPr lIns="68580" tIns="34290" rIns="68580" bIns="34290"/>
          <a:lstStyle/>
          <a:p>
            <a:pPr marL="457200" lvl="1" indent="-457200" eaLnBrk="1" hangingPunct="1">
              <a:spcAft>
                <a:spcPts val="750"/>
              </a:spcAft>
              <a:buFont typeface="Arial" panose="020B0604020202020204" pitchFamily="34" charset="0"/>
              <a:buChar char="•"/>
              <a:defRPr/>
            </a:pPr>
            <a:r>
              <a:rPr lang="en-US" dirty="0">
                <a:ea typeface="MS PGothic" charset="0"/>
              </a:rPr>
              <a:t>Change the </a:t>
            </a:r>
            <a:r>
              <a:rPr lang="en-US" dirty="0" smtClean="0">
                <a:ea typeface="MS PGothic" charset="0"/>
              </a:rPr>
              <a:t>soft words </a:t>
            </a:r>
            <a:r>
              <a:rPr lang="en-US" dirty="0">
                <a:ea typeface="MS PGothic" charset="0"/>
              </a:rPr>
              <a:t>poster every </a:t>
            </a:r>
            <a:r>
              <a:rPr lang="en-US" dirty="0" smtClean="0">
                <a:ea typeface="MS PGothic" charset="0"/>
              </a:rPr>
              <a:t>day</a:t>
            </a:r>
            <a:endParaRPr lang="en-US" dirty="0">
              <a:ea typeface="MS PGothic" charset="0"/>
            </a:endParaRPr>
          </a:p>
          <a:p>
            <a:pPr marL="457200" lvl="1" indent="-457200" eaLnBrk="1" hangingPunct="1">
              <a:spcAft>
                <a:spcPts val="750"/>
              </a:spcAft>
              <a:buFont typeface="Arial" panose="020B0604020202020204" pitchFamily="34" charset="0"/>
              <a:buChar char="•"/>
              <a:defRPr/>
            </a:pPr>
            <a:r>
              <a:rPr lang="en-US" dirty="0">
                <a:ea typeface="MS PGothic" charset="0"/>
              </a:rPr>
              <a:t>Remind other </a:t>
            </a:r>
            <a:r>
              <a:rPr lang="en-US" dirty="0" smtClean="0">
                <a:ea typeface="MS PGothic" charset="0"/>
              </a:rPr>
              <a:t>team members about soft words</a:t>
            </a:r>
          </a:p>
          <a:p>
            <a:pPr marL="457200" lvl="1" indent="-457200" eaLnBrk="1" hangingPunct="1">
              <a:spcAft>
                <a:spcPts val="750"/>
              </a:spcAft>
              <a:buFont typeface="Arial" panose="020B0604020202020204" pitchFamily="34" charset="0"/>
              <a:buChar char="•"/>
              <a:defRPr/>
            </a:pPr>
            <a:r>
              <a:rPr lang="en-US" dirty="0" smtClean="0">
                <a:ea typeface="MS PGothic" charset="0"/>
              </a:rPr>
              <a:t>Draw </a:t>
            </a:r>
            <a:r>
              <a:rPr lang="en-US" dirty="0">
                <a:ea typeface="MS PGothic" charset="0"/>
              </a:rPr>
              <a:t>attention to the Message of the Day </a:t>
            </a:r>
            <a:r>
              <a:rPr lang="en-US" dirty="0" smtClean="0">
                <a:ea typeface="MS PGothic" charset="0"/>
              </a:rPr>
              <a:t>poster</a:t>
            </a:r>
            <a:endParaRPr lang="en-US" dirty="0">
              <a:ea typeface="MS PGothic" charset="0"/>
            </a:endParaRPr>
          </a:p>
          <a:p>
            <a:pPr lvl="1" algn="ctr" eaLnBrk="1" hangingPunct="1">
              <a:spcAft>
                <a:spcPts val="750"/>
              </a:spcAft>
              <a:defRPr/>
            </a:pPr>
            <a:endParaRPr lang="en-US" sz="2600" b="1" dirty="0" smtClean="0">
              <a:solidFill>
                <a:srgbClr val="21A18D"/>
              </a:solidFill>
              <a:ea typeface="MS PGothic" charset="0"/>
            </a:endParaRPr>
          </a:p>
          <a:p>
            <a:pPr lvl="1" algn="ctr" eaLnBrk="1" hangingPunct="1">
              <a:spcAft>
                <a:spcPts val="750"/>
              </a:spcAft>
              <a:defRPr/>
            </a:pPr>
            <a:r>
              <a:rPr lang="en-US" sz="2600" b="1" dirty="0" smtClean="0">
                <a:solidFill>
                  <a:srgbClr val="21A18D"/>
                </a:solidFill>
                <a:ea typeface="MS PGothic" charset="0"/>
              </a:rPr>
              <a:t>Who </a:t>
            </a:r>
            <a:r>
              <a:rPr lang="en-US" sz="2600" b="1" dirty="0">
                <a:solidFill>
                  <a:srgbClr val="21A18D"/>
                </a:solidFill>
                <a:ea typeface="MS PGothic" charset="0"/>
              </a:rPr>
              <a:t>might be the most suitable lead?</a:t>
            </a:r>
          </a:p>
          <a:p>
            <a:pPr eaLnBrk="1" hangingPunct="1">
              <a:spcBef>
                <a:spcPct val="0"/>
              </a:spcBef>
              <a:spcAft>
                <a:spcPts val="750"/>
              </a:spcAft>
              <a:buFont typeface="Arial" charset="0"/>
              <a:buChar char="•"/>
              <a:defRPr/>
            </a:pPr>
            <a:endParaRPr lang="en-US" sz="1650" dirty="0">
              <a:ea typeface="MS PGothic" charset="0"/>
            </a:endParaRPr>
          </a:p>
        </p:txBody>
      </p:sp>
    </p:spTree>
    <p:extLst>
      <p:ext uri="{BB962C8B-B14F-4D97-AF65-F5344CB8AC3E}">
        <p14:creationId xmlns:p14="http://schemas.microsoft.com/office/powerpoint/2010/main" val="39054425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lIns="91440" tIns="45720" rIns="91440" bIns="45720" anchor="t"/>
          <a:lstStyle/>
          <a:p>
            <a:pPr algn="ctr" eaLnBrk="1" hangingPunct="1">
              <a:defRPr/>
            </a:pPr>
            <a:r>
              <a:rPr lang="en-GB" altLang="en-US" sz="3600" b="1" smtClean="0">
                <a:ea typeface="MS PGothic" pitchFamily="34" charset="-128"/>
                <a:cs typeface="Arial" charset="0"/>
              </a:rPr>
              <a:t>Soft words fidelity</a:t>
            </a:r>
          </a:p>
        </p:txBody>
      </p:sp>
      <p:sp>
        <p:nvSpPr>
          <p:cNvPr id="3" name="Content Placeholder 2"/>
          <p:cNvSpPr>
            <a:spLocks noGrp="1"/>
          </p:cNvSpPr>
          <p:nvPr>
            <p:ph idx="1"/>
          </p:nvPr>
        </p:nvSpPr>
        <p:spPr>
          <a:xfrm>
            <a:off x="3756025" y="4735513"/>
            <a:ext cx="4421188" cy="1789112"/>
          </a:xfrm>
        </p:spPr>
        <p:txBody>
          <a:bodyPr>
            <a:normAutofit/>
          </a:bodyPr>
          <a:lstStyle/>
          <a:p>
            <a:pPr marL="800100" lvl="1" indent="-342900" eaLnBrk="1" hangingPunct="1">
              <a:spcBef>
                <a:spcPts val="0"/>
              </a:spcBef>
              <a:spcAft>
                <a:spcPts val="1000"/>
              </a:spcAft>
              <a:buFont typeface="Arial" panose="020B0604020202020204" pitchFamily="34" charset="0"/>
              <a:buChar char="•"/>
              <a:defRPr/>
            </a:pPr>
            <a:r>
              <a:rPr lang="en-GB" sz="2000" dirty="0" smtClean="0">
                <a:ea typeface="ＭＳ Ｐゴシック" charset="0"/>
              </a:rPr>
              <a:t>Hanging </a:t>
            </a:r>
            <a:r>
              <a:rPr lang="en-GB" sz="2000" dirty="0">
                <a:ea typeface="ＭＳ Ｐゴシック" charset="0"/>
              </a:rPr>
              <a:t>up </a:t>
            </a:r>
            <a:r>
              <a:rPr lang="en-GB" sz="2000" dirty="0" smtClean="0">
                <a:ea typeface="ＭＳ Ｐゴシック" charset="0"/>
              </a:rPr>
              <a:t>signs</a:t>
            </a:r>
            <a:endParaRPr lang="en-GB" sz="2000" dirty="0">
              <a:ea typeface="ＭＳ Ｐゴシック" charset="0"/>
            </a:endParaRPr>
          </a:p>
          <a:p>
            <a:pPr marL="800100" lvl="1" indent="-342900" eaLnBrk="1" hangingPunct="1">
              <a:spcBef>
                <a:spcPts val="0"/>
              </a:spcBef>
              <a:spcAft>
                <a:spcPts val="1000"/>
              </a:spcAft>
              <a:buFont typeface="Arial" panose="020B0604020202020204" pitchFamily="34" charset="0"/>
              <a:buChar char="•"/>
              <a:defRPr/>
            </a:pPr>
            <a:r>
              <a:rPr lang="en-GB" sz="2000" dirty="0" smtClean="0">
                <a:ea typeface="ＭＳ Ｐゴシック" charset="0"/>
              </a:rPr>
              <a:t>A </a:t>
            </a:r>
            <a:r>
              <a:rPr lang="en-GB" sz="2000" dirty="0">
                <a:ea typeface="ＭＳ Ｐゴシック" charset="0"/>
              </a:rPr>
              <a:t>soft option as the standard of communication described is high. Expect to be </a:t>
            </a:r>
            <a:r>
              <a:rPr lang="en-GB" sz="2000" dirty="0" smtClean="0">
                <a:ea typeface="ＭＳ Ｐゴシック" charset="0"/>
              </a:rPr>
              <a:t>challenged.</a:t>
            </a:r>
            <a:endParaRPr lang="en-GB" sz="2000" dirty="0">
              <a:ea typeface="ＭＳ Ｐゴシック" charset="0"/>
            </a:endParaRPr>
          </a:p>
          <a:p>
            <a:pPr lvl="1" eaLnBrk="1" fontAlgn="auto" hangingPunct="1">
              <a:spcAft>
                <a:spcPts val="0"/>
              </a:spcAft>
              <a:buFont typeface="Arial"/>
              <a:buChar char="–"/>
              <a:defRPr/>
            </a:pPr>
            <a:endParaRPr lang="en-GB" sz="2000" dirty="0" smtClean="0">
              <a:ea typeface="+mn-ea"/>
            </a:endParaRPr>
          </a:p>
          <a:p>
            <a:pPr eaLnBrk="1" fontAlgn="auto" hangingPunct="1">
              <a:spcAft>
                <a:spcPts val="0"/>
              </a:spcAft>
              <a:buFont typeface="Arial"/>
              <a:buChar char="•"/>
              <a:defRPr/>
            </a:pPr>
            <a:endParaRPr lang="en-GB" sz="2000" dirty="0">
              <a:ea typeface="+mn-ea"/>
              <a:cs typeface="+mn-cs"/>
            </a:endParaRPr>
          </a:p>
        </p:txBody>
      </p:sp>
      <p:sp>
        <p:nvSpPr>
          <p:cNvPr id="5" name="Rectangle 4"/>
          <p:cNvSpPr>
            <a:spLocks noChangeArrowheads="1"/>
          </p:cNvSpPr>
          <p:nvPr/>
        </p:nvSpPr>
        <p:spPr bwMode="auto">
          <a:xfrm>
            <a:off x="457200" y="2317750"/>
            <a:ext cx="2324100" cy="1127125"/>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Calibri"/>
                <a:ea typeface="MS PGothic" pitchFamily="34" charset="-128"/>
              </a:rPr>
              <a:t>Soft words </a:t>
            </a:r>
          </a:p>
          <a:p>
            <a:pPr algn="ctr" eaLnBrk="1" fontAlgn="auto" hangingPunct="1">
              <a:spcBef>
                <a:spcPts val="0"/>
              </a:spcBef>
              <a:spcAft>
                <a:spcPts val="0"/>
              </a:spcAft>
              <a:defRPr/>
            </a:pPr>
            <a:r>
              <a:rPr lang="en-US" sz="2800" b="1" dirty="0">
                <a:solidFill>
                  <a:prstClr val="black"/>
                </a:solidFill>
                <a:latin typeface="Calibri"/>
                <a:ea typeface="MS PGothic" pitchFamily="34" charset="-128"/>
              </a:rPr>
              <a:t>IS</a:t>
            </a:r>
          </a:p>
        </p:txBody>
      </p:sp>
      <p:sp>
        <p:nvSpPr>
          <p:cNvPr id="33797" name="TextBox 5"/>
          <p:cNvSpPr txBox="1">
            <a:spLocks noChangeArrowheads="1"/>
          </p:cNvSpPr>
          <p:nvPr/>
        </p:nvSpPr>
        <p:spPr bwMode="auto">
          <a:xfrm>
            <a:off x="3035300" y="2446338"/>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4000">
                <a:solidFill>
                  <a:srgbClr val="000000"/>
                </a:solidFill>
              </a:rPr>
              <a:t>=</a:t>
            </a:r>
          </a:p>
        </p:txBody>
      </p:sp>
      <p:sp>
        <p:nvSpPr>
          <p:cNvPr id="7" name="Rectangle 6"/>
          <p:cNvSpPr>
            <a:spLocks noChangeArrowheads="1"/>
          </p:cNvSpPr>
          <p:nvPr/>
        </p:nvSpPr>
        <p:spPr bwMode="auto">
          <a:xfrm>
            <a:off x="495300" y="4833938"/>
            <a:ext cx="2286000" cy="1077912"/>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Calibri"/>
                <a:ea typeface="MS PGothic" pitchFamily="34" charset="-128"/>
              </a:rPr>
              <a:t>Soft words</a:t>
            </a:r>
          </a:p>
          <a:p>
            <a:pPr algn="ctr" eaLnBrk="1" fontAlgn="auto" hangingPunct="1">
              <a:spcBef>
                <a:spcPts val="0"/>
              </a:spcBef>
              <a:spcAft>
                <a:spcPts val="0"/>
              </a:spcAft>
              <a:defRPr/>
            </a:pPr>
            <a:r>
              <a:rPr lang="en-US" sz="2800" b="1" dirty="0">
                <a:solidFill>
                  <a:srgbClr val="FF0000"/>
                </a:solidFill>
                <a:latin typeface="Calibri"/>
                <a:ea typeface="MS PGothic" pitchFamily="34" charset="-128"/>
              </a:rPr>
              <a:t>IS NOT </a:t>
            </a:r>
          </a:p>
        </p:txBody>
      </p:sp>
      <p:sp>
        <p:nvSpPr>
          <p:cNvPr id="33799" name="TextBox 8"/>
          <p:cNvSpPr txBox="1">
            <a:spLocks noChangeArrowheads="1"/>
          </p:cNvSpPr>
          <p:nvPr/>
        </p:nvSpPr>
        <p:spPr bwMode="auto">
          <a:xfrm>
            <a:off x="3035300" y="4972050"/>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4000">
                <a:solidFill>
                  <a:srgbClr val="000000"/>
                </a:solidFill>
              </a:rPr>
              <a:t>≠</a:t>
            </a:r>
          </a:p>
        </p:txBody>
      </p:sp>
      <p:sp>
        <p:nvSpPr>
          <p:cNvPr id="41992" name="Rectangle 1"/>
          <p:cNvSpPr>
            <a:spLocks noChangeArrowheads="1"/>
          </p:cNvSpPr>
          <p:nvPr/>
        </p:nvSpPr>
        <p:spPr bwMode="auto">
          <a:xfrm>
            <a:off x="3605213" y="1881188"/>
            <a:ext cx="5238750"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800100" lvl="1" indent="-342900" eaLnBrk="1" hangingPunct="1">
              <a:spcAft>
                <a:spcPts val="1000"/>
              </a:spcAft>
              <a:buFont typeface="Arial" panose="020B0604020202020204" pitchFamily="34" charset="0"/>
              <a:buChar char="•"/>
              <a:defRPr/>
            </a:pPr>
            <a:r>
              <a:rPr lang="en-GB" altLang="en-US" sz="2000" dirty="0" smtClean="0">
                <a:solidFill>
                  <a:prstClr val="black"/>
                </a:solidFill>
                <a:latin typeface="Arial" panose="020B0604020202020204" pitchFamily="34" charset="0"/>
                <a:cs typeface="Arial" panose="020B0604020202020204" pitchFamily="34" charset="0"/>
              </a:rPr>
              <a:t>Increasing staff options and using good interactive skills in flashpoint situations </a:t>
            </a:r>
          </a:p>
          <a:p>
            <a:pPr marL="800100" lvl="1" indent="-342900" eaLnBrk="1" hangingPunct="1">
              <a:spcAft>
                <a:spcPts val="1000"/>
              </a:spcAft>
              <a:buFont typeface="Arial" panose="020B0604020202020204" pitchFamily="34" charset="0"/>
              <a:buChar char="•"/>
              <a:defRPr/>
            </a:pPr>
            <a:r>
              <a:rPr lang="en-GB" altLang="en-US" sz="2000" dirty="0" smtClean="0">
                <a:solidFill>
                  <a:prstClr val="black"/>
                </a:solidFill>
                <a:latin typeface="Arial" panose="020B0604020202020204" pitchFamily="34" charset="0"/>
                <a:cs typeface="Arial" panose="020B0604020202020204" pitchFamily="34" charset="0"/>
              </a:rPr>
              <a:t>A means of reminding staff to always use the best style of communication in difficult conversations</a:t>
            </a:r>
          </a:p>
          <a:p>
            <a:pPr lvl="1" eaLnBrk="1" hangingPunct="1">
              <a:spcAft>
                <a:spcPts val="1000"/>
              </a:spcAft>
              <a:defRPr/>
            </a:pPr>
            <a:endParaRPr lang="en-GB" altLang="en-US" sz="2000" dirty="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862724242"/>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652463" y="1028700"/>
            <a:ext cx="6513512" cy="1098550"/>
          </a:xfrm>
        </p:spPr>
        <p:txBody>
          <a:bodyPr/>
          <a:lstStyle/>
          <a:p>
            <a:pPr algn="ctr" eaLnBrk="1" hangingPunct="1"/>
            <a:r>
              <a:rPr lang="en-AU" altLang="en-US" sz="4800" b="1" dirty="0">
                <a:latin typeface="Arial" panose="020B0604020202020204" pitchFamily="34" charset="0"/>
                <a:cs typeface="Arial" panose="020B0604020202020204" pitchFamily="34" charset="0"/>
              </a:rPr>
              <a:t>Reassurance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5384">
            <a:off x="1304200" y="2928248"/>
            <a:ext cx="4821723" cy="3204011"/>
          </a:xfrm>
          <a:prstGeom prst="rect">
            <a:avLst/>
          </a:prstGeom>
          <a:effectLst/>
        </p:spPr>
      </p:pic>
    </p:spTree>
    <p:extLst>
      <p:ext uri="{BB962C8B-B14F-4D97-AF65-F5344CB8AC3E}">
        <p14:creationId xmlns:p14="http://schemas.microsoft.com/office/powerpoint/2010/main" val="22878536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7864" y="2136557"/>
            <a:ext cx="3034993" cy="2570908"/>
          </a:xfrm>
          <a:prstGeom prst="rect">
            <a:avLst/>
          </a:prstGeom>
          <a:effectLst>
            <a:softEdge rad="127000"/>
          </a:effectLst>
        </p:spPr>
      </p:pic>
      <p:sp>
        <p:nvSpPr>
          <p:cNvPr id="2" name="Title 1"/>
          <p:cNvSpPr>
            <a:spLocks noGrp="1"/>
          </p:cNvSpPr>
          <p:nvPr>
            <p:ph type="title"/>
          </p:nvPr>
        </p:nvSpPr>
        <p:spPr/>
        <p:txBody>
          <a:bodyPr/>
          <a:lstStyle/>
          <a:p>
            <a:r>
              <a:rPr lang="en-AU" b="1" dirty="0"/>
              <a:t>Reassurance background</a:t>
            </a:r>
          </a:p>
        </p:txBody>
      </p:sp>
      <p:sp>
        <p:nvSpPr>
          <p:cNvPr id="3" name="Content Placeholder 2"/>
          <p:cNvSpPr>
            <a:spLocks noGrp="1"/>
          </p:cNvSpPr>
          <p:nvPr>
            <p:ph idx="1"/>
          </p:nvPr>
        </p:nvSpPr>
        <p:spPr>
          <a:xfrm>
            <a:off x="338668" y="1845732"/>
            <a:ext cx="3539066" cy="4571689"/>
          </a:xfrm>
        </p:spPr>
        <p:txBody>
          <a:bodyPr/>
          <a:lstStyle/>
          <a:p>
            <a:r>
              <a:rPr lang="en-AU" sz="2000" b="0" dirty="0">
                <a:solidFill>
                  <a:schemeClr val="tx1"/>
                </a:solidFill>
              </a:rPr>
              <a:t>Psychiatric units can be strange and scary places.</a:t>
            </a:r>
          </a:p>
          <a:p>
            <a:pPr>
              <a:spcAft>
                <a:spcPts val="0"/>
              </a:spcAft>
            </a:pPr>
            <a:r>
              <a:rPr lang="en-AU" sz="2000" b="0" dirty="0">
                <a:solidFill>
                  <a:schemeClr val="tx1"/>
                </a:solidFill>
              </a:rPr>
              <a:t>Every confrontation has the potential to be a flashpoint for another patient, creating a kind of ripple effect.</a:t>
            </a:r>
          </a:p>
          <a:p>
            <a:pPr>
              <a:spcAft>
                <a:spcPts val="0"/>
              </a:spcAft>
            </a:pPr>
            <a:r>
              <a:rPr lang="en-AU" sz="2000" b="0" dirty="0">
                <a:solidFill>
                  <a:schemeClr val="tx1"/>
                </a:solidFill>
              </a:rPr>
              <a:t>Unlike staff, patients are not free to leave the unit or get away to a safe place.</a:t>
            </a:r>
          </a:p>
        </p:txBody>
      </p:sp>
      <p:sp>
        <p:nvSpPr>
          <p:cNvPr id="6" name="Content Placeholder 2"/>
          <p:cNvSpPr txBox="1">
            <a:spLocks/>
          </p:cNvSpPr>
          <p:nvPr/>
        </p:nvSpPr>
        <p:spPr bwMode="auto">
          <a:xfrm>
            <a:off x="338668" y="5399464"/>
            <a:ext cx="8286000" cy="128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000" b="0" dirty="0">
                <a:solidFill>
                  <a:schemeClr val="tx1"/>
                </a:solidFill>
              </a:rPr>
              <a:t>Patients don’t have to be directly involved in a                                confrontation for it to have a distressing emotional impact. </a:t>
            </a:r>
          </a:p>
          <a:p>
            <a:r>
              <a:rPr lang="en-AU" sz="2000" b="0" dirty="0">
                <a:solidFill>
                  <a:schemeClr val="tx1"/>
                </a:solidFill>
              </a:rPr>
              <a:t>Staff can help alleviate fear and other types of distressing emotions.</a:t>
            </a:r>
          </a:p>
        </p:txBody>
      </p:sp>
      <p:grpSp>
        <p:nvGrpSpPr>
          <p:cNvPr id="13" name="Group 12"/>
          <p:cNvGrpSpPr/>
          <p:nvPr/>
        </p:nvGrpSpPr>
        <p:grpSpPr>
          <a:xfrm>
            <a:off x="4406655" y="1697968"/>
            <a:ext cx="4492808" cy="3508747"/>
            <a:chOff x="4487336" y="1562504"/>
            <a:chExt cx="4492808" cy="3508747"/>
          </a:xfrm>
        </p:grpSpPr>
        <p:sp>
          <p:nvSpPr>
            <p:cNvPr id="8" name="Arrow: Pentagon 7"/>
            <p:cNvSpPr/>
            <p:nvPr/>
          </p:nvSpPr>
          <p:spPr>
            <a:xfrm>
              <a:off x="4487336" y="1562504"/>
              <a:ext cx="3996202" cy="369332"/>
            </a:xfrm>
            <a:prstGeom prst="homePlate">
              <a:avLst/>
            </a:prstGeom>
            <a:solidFill>
              <a:srgbClr val="D2F6F0"/>
            </a:solidFill>
            <a:effectLst>
              <a:outerShdw blurRad="63500" sx="102000" sy="102000" algn="ctr" rotWithShape="0">
                <a:prstClr val="black">
                  <a:alpha val="40000"/>
                </a:prstClr>
              </a:outerShdw>
            </a:effectLst>
          </p:spPr>
          <p:txBody>
            <a:bodyPr wrap="square">
              <a:spAutoFit/>
            </a:bodyPr>
            <a:lstStyle/>
            <a:p>
              <a:pPr algn="ctr">
                <a:lnSpc>
                  <a:spcPct val="100000"/>
                </a:lnSpc>
                <a:spcBef>
                  <a:spcPts val="0"/>
                </a:spcBef>
                <a:spcAft>
                  <a:spcPts val="1600"/>
                </a:spcAft>
              </a:pPr>
              <a:r>
                <a:rPr lang="en-AU" dirty="0">
                  <a:solidFill>
                    <a:srgbClr val="002060"/>
                  </a:solidFill>
                </a:rPr>
                <a:t>Already scared &amp; vulnerable</a:t>
              </a:r>
            </a:p>
          </p:txBody>
        </p:sp>
        <p:sp>
          <p:nvSpPr>
            <p:cNvPr id="9" name="Arrow: Pentagon 8"/>
            <p:cNvSpPr/>
            <p:nvPr/>
          </p:nvSpPr>
          <p:spPr>
            <a:xfrm rot="5400000">
              <a:off x="7275341" y="2882586"/>
              <a:ext cx="3009496" cy="369332"/>
            </a:xfrm>
            <a:prstGeom prst="homePlate">
              <a:avLst/>
            </a:prstGeom>
            <a:solidFill>
              <a:srgbClr val="D2F6F0"/>
            </a:solidFill>
            <a:effectLst>
              <a:outerShdw blurRad="63500" sx="102000" sy="102000" algn="ctr" rotWithShape="0">
                <a:prstClr val="black">
                  <a:alpha val="40000"/>
                </a:prstClr>
              </a:outerShdw>
            </a:effectLst>
          </p:spPr>
          <p:txBody>
            <a:bodyPr wrap="square">
              <a:spAutoFit/>
            </a:bodyPr>
            <a:lstStyle/>
            <a:p>
              <a:pPr algn="ctr">
                <a:lnSpc>
                  <a:spcPct val="100000"/>
                </a:lnSpc>
                <a:spcBef>
                  <a:spcPts val="0"/>
                </a:spcBef>
                <a:spcAft>
                  <a:spcPts val="1600"/>
                </a:spcAft>
              </a:pPr>
              <a:r>
                <a:rPr lang="en-AU" dirty="0">
                  <a:solidFill>
                    <a:srgbClr val="002060"/>
                  </a:solidFill>
                </a:rPr>
                <a:t>Witness a confrontation</a:t>
              </a:r>
            </a:p>
          </p:txBody>
        </p:sp>
        <p:sp>
          <p:nvSpPr>
            <p:cNvPr id="10" name="Arrow: Pentagon 9"/>
            <p:cNvSpPr/>
            <p:nvPr/>
          </p:nvSpPr>
          <p:spPr>
            <a:xfrm flipH="1">
              <a:off x="5483826" y="4671142"/>
              <a:ext cx="3496318" cy="369332"/>
            </a:xfrm>
            <a:prstGeom prst="homePlate">
              <a:avLst/>
            </a:prstGeom>
            <a:solidFill>
              <a:srgbClr val="D2F6F0"/>
            </a:solidFill>
            <a:effectLst>
              <a:outerShdw blurRad="63500" sx="102000" sy="102000" algn="ctr" rotWithShape="0">
                <a:prstClr val="black">
                  <a:alpha val="40000"/>
                </a:prstClr>
              </a:outerShdw>
            </a:effectLst>
          </p:spPr>
          <p:txBody>
            <a:bodyPr wrap="square">
              <a:spAutoFit/>
            </a:bodyPr>
            <a:lstStyle/>
            <a:p>
              <a:pPr algn="ctr">
                <a:lnSpc>
                  <a:spcPct val="100000"/>
                </a:lnSpc>
                <a:spcBef>
                  <a:spcPts val="0"/>
                </a:spcBef>
                <a:spcAft>
                  <a:spcPts val="1600"/>
                </a:spcAft>
              </a:pPr>
              <a:r>
                <a:rPr lang="en-AU" dirty="0">
                  <a:solidFill>
                    <a:srgbClr val="002060"/>
                  </a:solidFill>
                </a:rPr>
                <a:t>Increased, unbearable fear</a:t>
              </a:r>
            </a:p>
          </p:txBody>
        </p:sp>
        <p:sp>
          <p:nvSpPr>
            <p:cNvPr id="11" name="Rectangle 10"/>
            <p:cNvSpPr/>
            <p:nvPr/>
          </p:nvSpPr>
          <p:spPr>
            <a:xfrm rot="16200000">
              <a:off x="3787115" y="3486426"/>
              <a:ext cx="2800319" cy="369332"/>
            </a:xfrm>
            <a:prstGeom prst="rect">
              <a:avLst/>
            </a:prstGeom>
            <a:solidFill>
              <a:srgbClr val="D2F6F0"/>
            </a:solidFill>
            <a:effectLst>
              <a:outerShdw blurRad="63500" sx="102000" sy="102000" algn="ctr" rotWithShape="0">
                <a:prstClr val="black">
                  <a:alpha val="40000"/>
                </a:prstClr>
              </a:outerShdw>
            </a:effectLst>
          </p:spPr>
          <p:txBody>
            <a:bodyPr wrap="square">
              <a:spAutoFit/>
            </a:bodyPr>
            <a:lstStyle/>
            <a:p>
              <a:pPr algn="ctr">
                <a:lnSpc>
                  <a:spcPct val="100000"/>
                </a:lnSpc>
                <a:spcBef>
                  <a:spcPts val="0"/>
                </a:spcBef>
                <a:spcAft>
                  <a:spcPts val="1600"/>
                </a:spcAft>
              </a:pPr>
              <a:r>
                <a:rPr lang="en-AU" dirty="0">
                  <a:solidFill>
                    <a:srgbClr val="002060"/>
                  </a:solidFill>
                </a:rPr>
                <a:t>Fight, flight or freeze</a:t>
              </a:r>
            </a:p>
          </p:txBody>
        </p:sp>
      </p:grpSp>
    </p:spTree>
    <p:extLst>
      <p:ext uri="{BB962C8B-B14F-4D97-AF65-F5344CB8AC3E}">
        <p14:creationId xmlns:p14="http://schemas.microsoft.com/office/powerpoint/2010/main" val="3139828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Reassurance aims</a:t>
            </a:r>
          </a:p>
        </p:txBody>
      </p:sp>
      <p:sp>
        <p:nvSpPr>
          <p:cNvPr id="7" name="Content Placeholder 2"/>
          <p:cNvSpPr txBox="1">
            <a:spLocks/>
          </p:cNvSpPr>
          <p:nvPr/>
        </p:nvSpPr>
        <p:spPr bwMode="auto">
          <a:xfrm>
            <a:off x="539750" y="1868070"/>
            <a:ext cx="3591983" cy="443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000" b="0" dirty="0">
                <a:solidFill>
                  <a:schemeClr val="tx1"/>
                </a:solidFill>
              </a:rPr>
              <a:t>To proactively reassure every patient after every confrontation,  incident or conflict on the unit</a:t>
            </a:r>
          </a:p>
          <a:p>
            <a:r>
              <a:rPr lang="en-AU" sz="2000" b="0" dirty="0">
                <a:solidFill>
                  <a:schemeClr val="tx1"/>
                </a:solidFill>
              </a:rPr>
              <a:t>To reduce the potential ripple effect of conflict on the unit</a:t>
            </a:r>
          </a:p>
          <a:p>
            <a:r>
              <a:rPr lang="en-AU" sz="2000" b="0" dirty="0">
                <a:solidFill>
                  <a:schemeClr val="tx1"/>
                </a:solidFill>
              </a:rPr>
              <a:t>To prevent or reduce the impact of flashpoints</a:t>
            </a:r>
          </a:p>
          <a:p>
            <a:r>
              <a:rPr lang="en-AU" sz="2000" b="0" dirty="0">
                <a:solidFill>
                  <a:schemeClr val="tx1"/>
                </a:solidFill>
              </a:rPr>
              <a:t>To ensure patients feel safe and supported</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7733" y="2054333"/>
            <a:ext cx="4037886" cy="2683155"/>
          </a:xfrm>
          <a:prstGeom prst="rect">
            <a:avLst/>
          </a:prstGeom>
          <a:effectLst/>
        </p:spPr>
      </p:pic>
      <p:sp>
        <p:nvSpPr>
          <p:cNvPr id="10" name="Speech Bubble: Oval 9"/>
          <p:cNvSpPr/>
          <p:nvPr/>
        </p:nvSpPr>
        <p:spPr>
          <a:xfrm rot="346846">
            <a:off x="4416882" y="4570145"/>
            <a:ext cx="4588933" cy="2061995"/>
          </a:xfrm>
          <a:prstGeom prst="wedgeEllipseCallout">
            <a:avLst>
              <a:gd name="adj1" fmla="val 42500"/>
              <a:gd name="adj2" fmla="val -84182"/>
            </a:avLst>
          </a:prstGeom>
          <a:solidFill>
            <a:srgbClr val="21A1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400" dirty="0"/>
              <a:t>Reassurance for patients is a bit like debriefing for staff</a:t>
            </a:r>
          </a:p>
          <a:p>
            <a:pPr algn="ctr"/>
            <a:endParaRPr lang="en-AU" sz="1000" dirty="0"/>
          </a:p>
        </p:txBody>
      </p:sp>
    </p:spTree>
    <p:extLst>
      <p:ext uri="{BB962C8B-B14F-4D97-AF65-F5344CB8AC3E}">
        <p14:creationId xmlns:p14="http://schemas.microsoft.com/office/powerpoint/2010/main" val="13847908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785180" y="5426174"/>
            <a:ext cx="363442"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9" idx="0"/>
          </p:cNvCxnSpPr>
          <p:nvPr/>
        </p:nvCxnSpPr>
        <p:spPr>
          <a:xfrm flipH="1">
            <a:off x="3625850" y="3149600"/>
            <a:ext cx="2118"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9162" y="5219700"/>
            <a:ext cx="1620288" cy="10226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baseline="0" noProof="0" dirty="0">
                <a:ln>
                  <a:noFill/>
                </a:ln>
                <a:solidFill>
                  <a:schemeClr val="bg1"/>
                </a:solidFill>
                <a:effectLst/>
                <a:uLnTx/>
                <a:uFillTx/>
                <a:latin typeface="Arial"/>
                <a:cs typeface="Arial"/>
              </a:rPr>
              <a:t>Confrontation</a:t>
            </a:r>
            <a:r>
              <a:rPr kumimoji="0" lang="en-US" sz="1800" i="0" u="none" strike="noStrike" kern="0" cap="none" spc="0" normalizeH="0" noProof="0" dirty="0">
                <a:ln>
                  <a:noFill/>
                </a:ln>
                <a:solidFill>
                  <a:schemeClr val="bg1"/>
                </a:solidFill>
                <a:effectLst/>
                <a:uLnTx/>
                <a:uFillTx/>
                <a:latin typeface="Arial"/>
                <a:cs typeface="Arial"/>
              </a:rPr>
              <a:t> on the unit</a:t>
            </a:r>
            <a:endParaRPr kumimoji="0" lang="en-US" sz="1800" i="0" u="none" strike="noStrike" kern="0" cap="none" spc="0" normalizeH="0" baseline="0" noProof="0" dirty="0">
              <a:ln>
                <a:noFill/>
              </a:ln>
              <a:solidFill>
                <a:schemeClr val="bg1"/>
              </a:solidFill>
              <a:effectLst/>
              <a:uLnTx/>
              <a:uFillTx/>
              <a:latin typeface="Arial"/>
              <a:cs typeface="Arial"/>
            </a:endParaRPr>
          </a:p>
        </p:txBody>
      </p:sp>
      <p:sp>
        <p:nvSpPr>
          <p:cNvPr id="34" name="Equals 33"/>
          <p:cNvSpPr/>
          <p:nvPr/>
        </p:nvSpPr>
        <p:spPr>
          <a:xfrm rot="5400000">
            <a:off x="468512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4" name="Title 53"/>
          <p:cNvSpPr>
            <a:spLocks noGrp="1"/>
          </p:cNvSpPr>
          <p:nvPr>
            <p:ph type="title"/>
          </p:nvPr>
        </p:nvSpPr>
        <p:spPr/>
        <p:txBody>
          <a:bodyPr/>
          <a:lstStyle/>
          <a:p>
            <a:r>
              <a:rPr lang="en-AU" b="1" dirty="0"/>
              <a:t>Reassurance and the Safewards model</a:t>
            </a:r>
          </a:p>
        </p:txBody>
      </p:sp>
    </p:spTree>
    <p:extLst>
      <p:ext uri="{BB962C8B-B14F-4D97-AF65-F5344CB8AC3E}">
        <p14:creationId xmlns:p14="http://schemas.microsoft.com/office/powerpoint/2010/main" val="321702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785180" y="5426174"/>
            <a:ext cx="363442"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95700" y="3149600"/>
            <a:ext cx="0" cy="27093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9162" y="5219700"/>
            <a:ext cx="1556636" cy="10226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baseline="0" noProof="0" dirty="0">
                <a:ln>
                  <a:noFill/>
                </a:ln>
                <a:solidFill>
                  <a:schemeClr val="bg1"/>
                </a:solidFill>
                <a:effectLst/>
                <a:uLnTx/>
                <a:uFillTx/>
                <a:latin typeface="Arial"/>
                <a:cs typeface="Arial"/>
              </a:rPr>
              <a:t>Confrontation</a:t>
            </a:r>
            <a:r>
              <a:rPr kumimoji="0" lang="en-US" sz="1800" i="0" u="none" strike="noStrike" kern="0" cap="none" spc="0" normalizeH="0" noProof="0" dirty="0">
                <a:ln>
                  <a:noFill/>
                </a:ln>
                <a:solidFill>
                  <a:schemeClr val="bg1"/>
                </a:solidFill>
                <a:effectLst/>
                <a:uLnTx/>
                <a:uFillTx/>
                <a:latin typeface="Arial"/>
                <a:cs typeface="Arial"/>
              </a:rPr>
              <a:t> on the unit</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nvGrpSpPr>
          <p:cNvPr id="27" name="Group 42"/>
          <p:cNvGrpSpPr/>
          <p:nvPr/>
        </p:nvGrpSpPr>
        <p:grpSpPr>
          <a:xfrm>
            <a:off x="952553" y="1988326"/>
            <a:ext cx="4901403" cy="3794794"/>
            <a:chOff x="952553" y="1988326"/>
            <a:chExt cx="4901403" cy="3794794"/>
          </a:xfrm>
        </p:grpSpPr>
        <p:grpSp>
          <p:nvGrpSpPr>
            <p:cNvPr id="29" name="Group 41"/>
            <p:cNvGrpSpPr/>
            <p:nvPr/>
          </p:nvGrpSpPr>
          <p:grpSpPr>
            <a:xfrm>
              <a:off x="952553" y="2705100"/>
              <a:ext cx="3877983" cy="3078020"/>
              <a:chOff x="952553" y="2705100"/>
              <a:chExt cx="3877983" cy="3078020"/>
            </a:xfrm>
          </p:grpSpPr>
          <p:cxnSp>
            <p:nvCxnSpPr>
              <p:cNvPr id="30" name="Straight Connector 29"/>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830536" y="320502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2553" y="3149602"/>
                <a:ext cx="3877983" cy="19048"/>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r>
                <a:rPr lang="en-US" kern="0" dirty="0">
                  <a:solidFill>
                    <a:schemeClr val="bg1"/>
                  </a:solidFill>
                  <a:latin typeface="Arial"/>
                  <a:cs typeface="Arial"/>
                </a:rPr>
                <a:t>Provide reassurance</a:t>
              </a:r>
            </a:p>
          </p:txBody>
        </p:sp>
      </p:grpSp>
      <p:sp>
        <p:nvSpPr>
          <p:cNvPr id="34" name="Equals 33"/>
          <p:cNvSpPr/>
          <p:nvPr/>
        </p:nvSpPr>
        <p:spPr>
          <a:xfrm rot="5400000">
            <a:off x="468512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cxnSp>
        <p:nvCxnSpPr>
          <p:cNvPr id="39" name="Straight Connector 38"/>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43" name="Rectangle 42"/>
          <p:cNvSpPr/>
          <p:nvPr/>
        </p:nvSpPr>
        <p:spPr>
          <a:xfrm>
            <a:off x="126226" y="4686830"/>
            <a:ext cx="2019543" cy="1946259"/>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Originating domains:</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noProof="0" dirty="0">
                <a:ln>
                  <a:noFill/>
                </a:ln>
                <a:solidFill>
                  <a:schemeClr val="bg1"/>
                </a:solidFill>
                <a:effectLst/>
                <a:uLnTx/>
                <a:uFillTx/>
                <a:latin typeface="Arial"/>
                <a:cs typeface="Arial"/>
              </a:rPr>
              <a:t>Understand how domains increase the </a:t>
            </a:r>
            <a:r>
              <a:rPr lang="en-US" kern="0" dirty="0">
                <a:solidFill>
                  <a:schemeClr val="bg1"/>
                </a:solidFill>
                <a:latin typeface="Arial"/>
                <a:cs typeface="Arial"/>
              </a:rPr>
              <a:t>emotional impact of conflict</a:t>
            </a:r>
            <a:endParaRPr kumimoji="0" lang="en-US" sz="1800" i="0" u="none" strike="noStrike" kern="0" cap="none" spc="0" normalizeH="0" baseline="0" noProof="0" dirty="0">
              <a:ln>
                <a:noFill/>
              </a:ln>
              <a:solidFill>
                <a:schemeClr val="bg1"/>
              </a:solidFill>
              <a:effectLst/>
              <a:uLnTx/>
              <a:uFillTx/>
              <a:latin typeface="Arial"/>
              <a:cs typeface="Arial"/>
            </a:endParaRPr>
          </a:p>
        </p:txBody>
      </p:sp>
      <p:cxnSp>
        <p:nvCxnSpPr>
          <p:cNvPr id="53" name="Straight Connector 52"/>
          <p:cNvCxnSpPr/>
          <p:nvPr/>
        </p:nvCxnSpPr>
        <p:spPr>
          <a:xfrm>
            <a:off x="3695700" y="31115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617081" y="3482763"/>
            <a:ext cx="2055127" cy="115516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Patient modifiers:</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noProof="0" dirty="0">
                <a:ln>
                  <a:noFill/>
                </a:ln>
                <a:solidFill>
                  <a:schemeClr val="bg1"/>
                </a:solidFill>
                <a:effectLst/>
                <a:uLnTx/>
                <a:uFillTx/>
                <a:latin typeface="Arial"/>
                <a:cs typeface="Arial"/>
              </a:rPr>
              <a:t>Know</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noProof="0" dirty="0">
                <a:ln>
                  <a:noFill/>
                </a:ln>
                <a:solidFill>
                  <a:schemeClr val="bg1"/>
                </a:solidFill>
                <a:effectLst/>
                <a:uLnTx/>
                <a:uFillTx/>
                <a:latin typeface="Arial"/>
                <a:cs typeface="Arial"/>
              </a:rPr>
              <a:t>particular triggers for each person </a:t>
            </a:r>
            <a:endParaRPr kumimoji="0" lang="en-US" sz="1800" i="0" u="none" strike="noStrike" kern="0" cap="none" spc="0" normalizeH="0" baseline="0" noProof="0" dirty="0">
              <a:ln>
                <a:noFill/>
              </a:ln>
              <a:solidFill>
                <a:schemeClr val="bg1"/>
              </a:solidFill>
              <a:effectLst/>
              <a:uLnTx/>
              <a:uFillTx/>
              <a:latin typeface="Arial"/>
              <a:cs typeface="Arial"/>
            </a:endParaRPr>
          </a:p>
        </p:txBody>
      </p:sp>
      <p:sp>
        <p:nvSpPr>
          <p:cNvPr id="54" name="Title 53"/>
          <p:cNvSpPr>
            <a:spLocks noGrp="1"/>
          </p:cNvSpPr>
          <p:nvPr>
            <p:ph type="title"/>
          </p:nvPr>
        </p:nvSpPr>
        <p:spPr/>
        <p:txBody>
          <a:bodyPr/>
          <a:lstStyle/>
          <a:p>
            <a:r>
              <a:rPr lang="en-AU" b="1" dirty="0"/>
              <a:t>Reassurance and the Safewards model</a:t>
            </a:r>
          </a:p>
        </p:txBody>
      </p:sp>
    </p:spTree>
    <p:extLst>
      <p:ext uri="{BB962C8B-B14F-4D97-AF65-F5344CB8AC3E}">
        <p14:creationId xmlns:p14="http://schemas.microsoft.com/office/powerpoint/2010/main" val="245161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animBg="1"/>
      <p:bldP spid="43" grpId="0" animBg="1"/>
      <p:bldP spid="4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025" r="12670" b="17488"/>
          <a:stretch/>
        </p:blipFill>
        <p:spPr>
          <a:xfrm rot="736005">
            <a:off x="6340490" y="4408954"/>
            <a:ext cx="2797145" cy="2057400"/>
          </a:xfrm>
          <a:prstGeom prst="rect">
            <a:avLst/>
          </a:prstGeom>
        </p:spPr>
      </p:pic>
      <p:sp>
        <p:nvSpPr>
          <p:cNvPr id="56322" name="Title 1"/>
          <p:cNvSpPr>
            <a:spLocks noGrp="1"/>
          </p:cNvSpPr>
          <p:nvPr>
            <p:ph type="title"/>
          </p:nvPr>
        </p:nvSpPr>
        <p:spPr>
          <a:xfrm>
            <a:off x="539750" y="169334"/>
            <a:ext cx="7199313" cy="945092"/>
          </a:xfrm>
        </p:spPr>
        <p:txBody>
          <a:bodyPr lIns="68580" tIns="34290" rIns="68580" bIns="34290" anchor="t"/>
          <a:lstStyle/>
          <a:p>
            <a:pPr algn="ctr" eaLnBrk="1" hangingPunct="1">
              <a:defRPr/>
            </a:pPr>
            <a:r>
              <a:rPr lang="en-US" altLang="en-US" b="1" dirty="0">
                <a:cs typeface="Arial" pitchFamily="34" charset="0"/>
              </a:rPr>
              <a:t>Reassurance in practice</a:t>
            </a:r>
            <a:br>
              <a:rPr lang="en-US" altLang="en-US" b="1" dirty="0">
                <a:cs typeface="Arial" pitchFamily="34" charset="0"/>
              </a:rPr>
            </a:br>
            <a:r>
              <a:rPr lang="en-US" altLang="en-US" sz="2400" dirty="0">
                <a:cs typeface="Arial" pitchFamily="34" charset="0"/>
              </a:rPr>
              <a:t>Common situations requiring reassurance</a:t>
            </a:r>
            <a:endParaRPr lang="en-US" altLang="en-US" dirty="0">
              <a:cs typeface="Arial" pitchFamily="34" charset="0"/>
            </a:endParaRPr>
          </a:p>
        </p:txBody>
      </p:sp>
      <p:sp>
        <p:nvSpPr>
          <p:cNvPr id="25603" name="Content Placeholder 2"/>
          <p:cNvSpPr>
            <a:spLocks noGrp="1"/>
          </p:cNvSpPr>
          <p:nvPr>
            <p:ph idx="1"/>
          </p:nvPr>
        </p:nvSpPr>
        <p:spPr>
          <a:xfrm>
            <a:off x="539749" y="1605803"/>
            <a:ext cx="7931898" cy="4981575"/>
          </a:xfrm>
        </p:spPr>
        <p:txBody>
          <a:bodyPr lIns="68580" tIns="34290" rIns="68580" bIns="34290"/>
          <a:lstStyle/>
          <a:p>
            <a:pPr lvl="1" eaLnBrk="1" hangingPunct="1">
              <a:spcAft>
                <a:spcPct val="0"/>
              </a:spcAft>
            </a:pPr>
            <a:r>
              <a:rPr lang="en-US" altLang="en-US" sz="2000" b="1" dirty="0"/>
              <a:t>Loud shouting/property damage/aggression</a:t>
            </a:r>
            <a:r>
              <a:rPr lang="en-US" altLang="en-US" sz="2000" dirty="0"/>
              <a:t>: May provoke fear that could lead to defensive aggression, absconding, withdrawal and disengagement, suicidality</a:t>
            </a:r>
          </a:p>
          <a:p>
            <a:pPr lvl="1" eaLnBrk="1" hangingPunct="1">
              <a:spcAft>
                <a:spcPct val="0"/>
              </a:spcAft>
            </a:pPr>
            <a:endParaRPr lang="en-US" altLang="en-US" sz="1600" dirty="0"/>
          </a:p>
          <a:p>
            <a:pPr lvl="1" eaLnBrk="1" hangingPunct="1">
              <a:spcAft>
                <a:spcPct val="0"/>
              </a:spcAft>
            </a:pPr>
            <a:r>
              <a:rPr lang="en-US" altLang="en-US" sz="2000" b="1" dirty="0"/>
              <a:t>Self-harm - </a:t>
            </a:r>
            <a:r>
              <a:rPr lang="en-US" altLang="en-US" sz="2000" dirty="0"/>
              <a:t>May provoke similar acts, can be distressing, provoke anger, shame or fear of one’s own internal impulses </a:t>
            </a:r>
          </a:p>
          <a:p>
            <a:pPr lvl="1" eaLnBrk="1" hangingPunct="1">
              <a:spcAft>
                <a:spcPct val="0"/>
              </a:spcAft>
            </a:pPr>
            <a:endParaRPr lang="en-US" altLang="en-US" sz="1600" dirty="0"/>
          </a:p>
          <a:p>
            <a:pPr lvl="1" eaLnBrk="1" hangingPunct="1">
              <a:spcAft>
                <a:spcPct val="0"/>
              </a:spcAft>
            </a:pPr>
            <a:r>
              <a:rPr lang="en-US" altLang="en-US" sz="2000" b="1" dirty="0"/>
              <a:t>Intoxication</a:t>
            </a:r>
            <a:r>
              <a:rPr lang="en-US" altLang="en-US" sz="2000" dirty="0"/>
              <a:t> – May provoke fear about unpredictable behavior and personal safety</a:t>
            </a:r>
          </a:p>
          <a:p>
            <a:pPr lvl="1" eaLnBrk="1" hangingPunct="1">
              <a:spcAft>
                <a:spcPct val="0"/>
              </a:spcAft>
            </a:pPr>
            <a:endParaRPr lang="en-US" altLang="en-US" sz="1600" dirty="0"/>
          </a:p>
          <a:p>
            <a:pPr lvl="1" eaLnBrk="1" hangingPunct="1">
              <a:spcAft>
                <a:spcPct val="0"/>
              </a:spcAft>
            </a:pPr>
            <a:endParaRPr lang="en-US" altLang="en-US" sz="2000" dirty="0"/>
          </a:p>
          <a:p>
            <a:pPr lvl="1" eaLnBrk="1" hangingPunct="1">
              <a:spcAft>
                <a:spcPct val="0"/>
              </a:spcAft>
            </a:pPr>
            <a:endParaRPr lang="en-US" altLang="en-US" sz="2000" dirty="0"/>
          </a:p>
        </p:txBody>
      </p:sp>
      <p:sp>
        <p:nvSpPr>
          <p:cNvPr id="5" name="Content Placeholder 2"/>
          <p:cNvSpPr txBox="1">
            <a:spLocks/>
          </p:cNvSpPr>
          <p:nvPr/>
        </p:nvSpPr>
        <p:spPr bwMode="auto">
          <a:xfrm>
            <a:off x="539749" y="4696757"/>
            <a:ext cx="5934649" cy="193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eaLnBrk="1" hangingPunct="1">
              <a:spcAft>
                <a:spcPct val="0"/>
              </a:spcAft>
            </a:pPr>
            <a:r>
              <a:rPr lang="en-US" altLang="en-US" sz="2000" b="1" dirty="0"/>
              <a:t>Show of staff force </a:t>
            </a:r>
            <a:r>
              <a:rPr lang="en-US" altLang="en-US" sz="2000" dirty="0"/>
              <a:t>– (such as transferring a patient to high dependency area) Can undermine patient confidence in staff, make people feel vulnerable or bullied, provoke anger, fear or other distressing emotions, may trigger re-traumatization / flashbacks, panic, self-harm, suicidality</a:t>
            </a:r>
          </a:p>
          <a:p>
            <a:pPr lvl="1" eaLnBrk="1" hangingPunct="1">
              <a:spcAft>
                <a:spcPct val="0"/>
              </a:spcAft>
            </a:pPr>
            <a:endParaRPr lang="en-US" altLang="en-US" sz="2000" dirty="0"/>
          </a:p>
          <a:p>
            <a:pPr lvl="1" eaLnBrk="1" hangingPunct="1">
              <a:spcAft>
                <a:spcPct val="0"/>
              </a:spcAft>
            </a:pPr>
            <a:endParaRPr lang="en-US" altLang="en-US" sz="2000" dirty="0"/>
          </a:p>
        </p:txBody>
      </p:sp>
    </p:spTree>
    <p:extLst>
      <p:ext uri="{BB962C8B-B14F-4D97-AF65-F5344CB8AC3E}">
        <p14:creationId xmlns:p14="http://schemas.microsoft.com/office/powerpoint/2010/main" val="31336292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1"/>
          <p:cNvSpPr/>
          <p:nvPr/>
        </p:nvSpPr>
        <p:spPr>
          <a:xfrm>
            <a:off x="1049866" y="4521202"/>
            <a:ext cx="7733772" cy="2116665"/>
          </a:xfrm>
          <a:prstGeom prst="wedgeRectCallout">
            <a:avLst>
              <a:gd name="adj1" fmla="val -57696"/>
              <a:gd name="adj2" fmla="val -40936"/>
            </a:avLst>
          </a:prstGeom>
          <a:solidFill>
            <a:srgbClr val="D2F6F0"/>
          </a:solidFill>
          <a:ln>
            <a:solidFill>
              <a:srgbClr val="21A1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9394" name="Title 1"/>
          <p:cNvSpPr>
            <a:spLocks noGrp="1"/>
          </p:cNvSpPr>
          <p:nvPr>
            <p:ph type="title"/>
          </p:nvPr>
        </p:nvSpPr>
        <p:spPr>
          <a:xfrm>
            <a:off x="539750" y="254000"/>
            <a:ext cx="7199313" cy="898525"/>
          </a:xfrm>
        </p:spPr>
        <p:txBody>
          <a:bodyPr lIns="68580" tIns="34290" rIns="68580" bIns="34290" anchor="t"/>
          <a:lstStyle/>
          <a:p>
            <a:pPr algn="ctr" eaLnBrk="1" hangingPunct="1">
              <a:defRPr/>
            </a:pPr>
            <a:r>
              <a:rPr lang="en-US" altLang="en-US" b="1" dirty="0">
                <a:cs typeface="Arial" pitchFamily="34" charset="0"/>
              </a:rPr>
              <a:t>Reassurance in practice</a:t>
            </a:r>
            <a:br>
              <a:rPr lang="en-US" altLang="en-US" b="1" dirty="0">
                <a:cs typeface="Arial" pitchFamily="34" charset="0"/>
              </a:rPr>
            </a:br>
            <a:r>
              <a:rPr lang="en-US" altLang="en-US" dirty="0">
                <a:cs typeface="Arial" pitchFamily="34" charset="0"/>
              </a:rPr>
              <a:t>Explanation to patient and others  </a:t>
            </a:r>
          </a:p>
        </p:txBody>
      </p:sp>
      <p:sp>
        <p:nvSpPr>
          <p:cNvPr id="3" name="Content Placeholder 2"/>
          <p:cNvSpPr>
            <a:spLocks noGrp="1"/>
          </p:cNvSpPr>
          <p:nvPr>
            <p:ph idx="1"/>
          </p:nvPr>
        </p:nvSpPr>
        <p:spPr>
          <a:xfrm>
            <a:off x="539750" y="1741488"/>
            <a:ext cx="8243888" cy="4727045"/>
          </a:xfrm>
        </p:spPr>
        <p:txBody>
          <a:bodyPr>
            <a:normAutofit fontScale="92500" lnSpcReduction="10000"/>
          </a:bodyPr>
          <a:lstStyle/>
          <a:p>
            <a:pPr marL="3233738" lvl="1" indent="-355600" eaLnBrk="1" hangingPunct="1">
              <a:spcBef>
                <a:spcPts val="750"/>
              </a:spcBef>
              <a:buFont typeface="Arial" panose="020B0604020202020204" pitchFamily="34" charset="0"/>
              <a:buChar char="•"/>
              <a:defRPr/>
            </a:pPr>
            <a:r>
              <a:rPr lang="en-US" sz="2600" dirty="0">
                <a:ea typeface="ＭＳ Ｐゴシック" charset="0"/>
              </a:rPr>
              <a:t>You do not have to be indiscreet or break confidentiality</a:t>
            </a:r>
          </a:p>
          <a:p>
            <a:pPr marL="3233738" lvl="1" indent="-355600" eaLnBrk="1" hangingPunct="1">
              <a:spcBef>
                <a:spcPts val="750"/>
              </a:spcBef>
              <a:buFont typeface="Arial" panose="020B0604020202020204" pitchFamily="34" charset="0"/>
              <a:buChar char="•"/>
              <a:defRPr/>
            </a:pPr>
            <a:r>
              <a:rPr lang="en-US" sz="2600" dirty="0">
                <a:ea typeface="ＭＳ Ｐゴシック" charset="0"/>
              </a:rPr>
              <a:t>You can draw upon psychological explanations for patient and staff actions, and use generalities. </a:t>
            </a:r>
          </a:p>
          <a:p>
            <a:pPr lvl="1" eaLnBrk="1" hangingPunct="1">
              <a:spcBef>
                <a:spcPts val="750"/>
              </a:spcBef>
              <a:spcAft>
                <a:spcPts val="1400"/>
              </a:spcAft>
              <a:defRPr/>
            </a:pPr>
            <a:r>
              <a:rPr lang="en-AU" sz="2600" dirty="0">
                <a:ea typeface="ＭＳ Ｐゴシック" charset="0"/>
              </a:rPr>
              <a:t>For example: </a:t>
            </a:r>
          </a:p>
          <a:p>
            <a:pPr marL="711200" lvl="1" eaLnBrk="1" hangingPunct="1">
              <a:spcBef>
                <a:spcPts val="750"/>
              </a:spcBef>
              <a:defRPr/>
            </a:pPr>
            <a:r>
              <a:rPr lang="en-AU" sz="2600" dirty="0">
                <a:solidFill>
                  <a:srgbClr val="002060"/>
                </a:solidFill>
                <a:ea typeface="ＭＳ Ｐゴシック" charset="0"/>
              </a:rPr>
              <a:t>“Sometimes when people are very unwell they may be frightened and confused – this might trigger aggression and we may need to intervene to keep everyone safe. This can look scary, but we are very careful to never hurt someone, and to try and protect people’s dignity”</a:t>
            </a:r>
            <a:endParaRPr lang="en-US" sz="1500" dirty="0">
              <a:solidFill>
                <a:srgbClr val="002060"/>
              </a:solidFill>
              <a:ea typeface="ＭＳ Ｐゴシック"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50" y="1741488"/>
            <a:ext cx="3061942" cy="2034645"/>
          </a:xfrm>
          <a:prstGeom prst="rect">
            <a:avLst/>
          </a:prstGeom>
          <a:effectLst/>
        </p:spPr>
      </p:pic>
    </p:spTree>
    <p:extLst>
      <p:ext uri="{BB962C8B-B14F-4D97-AF65-F5344CB8AC3E}">
        <p14:creationId xmlns:p14="http://schemas.microsoft.com/office/powerpoint/2010/main" val="2302966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Conflict </a:t>
            </a:r>
            <a:r>
              <a:rPr lang="en-US" sz="2800" b="1" dirty="0"/>
              <a:t>and c</a:t>
            </a:r>
            <a:r>
              <a:rPr lang="en-US" sz="2800" b="1" dirty="0" smtClean="0"/>
              <a:t>ontainment </a:t>
            </a:r>
            <a:r>
              <a:rPr lang="en-US" sz="2800" b="1" dirty="0"/>
              <a:t>r</a:t>
            </a:r>
            <a:r>
              <a:rPr lang="en-US" sz="2800" b="1" dirty="0" smtClean="0"/>
              <a:t>ates</a:t>
            </a:r>
            <a:endParaRPr lang="en-US" sz="2800" b="1" dirty="0"/>
          </a:p>
        </p:txBody>
      </p:sp>
      <p:sp>
        <p:nvSpPr>
          <p:cNvPr id="3" name="Content Placeholder 2"/>
          <p:cNvSpPr>
            <a:spLocks noGrp="1"/>
          </p:cNvSpPr>
          <p:nvPr>
            <p:ph idx="1"/>
          </p:nvPr>
        </p:nvSpPr>
        <p:spPr>
          <a:xfrm>
            <a:off x="539750" y="1731985"/>
            <a:ext cx="8407302" cy="4568608"/>
          </a:xfrm>
        </p:spPr>
        <p:txBody>
          <a:bodyPr>
            <a:normAutofit/>
          </a:bodyPr>
          <a:lstStyle/>
          <a:p>
            <a:pPr marL="342900" lvl="1" indent="-342900">
              <a:spcBef>
                <a:spcPts val="1000"/>
              </a:spcBef>
              <a:spcAft>
                <a:spcPts val="0"/>
              </a:spcAft>
              <a:buFont typeface="Arial" panose="020B0604020202020204" pitchFamily="34" charset="0"/>
              <a:buChar char="•"/>
            </a:pPr>
            <a:r>
              <a:rPr lang="en-US" dirty="0"/>
              <a:t>Rates of conflict and containment vary locally and internationally </a:t>
            </a:r>
          </a:p>
          <a:p>
            <a:pPr marL="355600" lvl="1" algn="r">
              <a:spcBef>
                <a:spcPts val="0"/>
              </a:spcBef>
              <a:spcAft>
                <a:spcPts val="600"/>
              </a:spcAft>
            </a:pPr>
            <a:r>
              <a:rPr lang="en-US" sz="1400" i="1" dirty="0"/>
              <a:t>(Bowers et al., 2005a, Nijman et al., 2005)</a:t>
            </a:r>
          </a:p>
          <a:p>
            <a:pPr marL="342900" lvl="1" indent="-342900">
              <a:spcBef>
                <a:spcPts val="1500"/>
              </a:spcBef>
              <a:buFont typeface="Arial" panose="020B0604020202020204" pitchFamily="34" charset="0"/>
              <a:buChar char="•"/>
            </a:pPr>
            <a:r>
              <a:rPr lang="en-US" dirty="0" smtClean="0"/>
              <a:t>Factors that </a:t>
            </a:r>
            <a:r>
              <a:rPr lang="en-US" dirty="0"/>
              <a:t>can influence the frequency of conflict and </a:t>
            </a:r>
            <a:r>
              <a:rPr lang="en-US" dirty="0" smtClean="0"/>
              <a:t>containment:</a:t>
            </a:r>
            <a:endParaRPr lang="en-US" dirty="0"/>
          </a:p>
          <a:p>
            <a:pPr marL="1058863" lvl="1" indent="-342900">
              <a:buFont typeface="Arial" panose="020B0604020202020204" pitchFamily="34" charset="0"/>
              <a:buChar char="•"/>
            </a:pPr>
            <a:r>
              <a:rPr lang="en-US" dirty="0"/>
              <a:t>s</a:t>
            </a:r>
            <a:r>
              <a:rPr lang="en-US" dirty="0" smtClean="0"/>
              <a:t>ocial </a:t>
            </a:r>
            <a:r>
              <a:rPr lang="en-US" dirty="0"/>
              <a:t>and physical </a:t>
            </a:r>
            <a:r>
              <a:rPr lang="en-US" dirty="0" smtClean="0"/>
              <a:t>locations of units</a:t>
            </a:r>
            <a:endParaRPr lang="en-US" dirty="0"/>
          </a:p>
          <a:p>
            <a:pPr marL="1058863" lvl="1" indent="-342900">
              <a:buFont typeface="Arial" panose="020B0604020202020204" pitchFamily="34" charset="0"/>
              <a:buChar char="•"/>
            </a:pPr>
            <a:r>
              <a:rPr lang="en-US" dirty="0"/>
              <a:t>s</a:t>
            </a:r>
            <a:r>
              <a:rPr lang="en-US" dirty="0" smtClean="0"/>
              <a:t>eparation </a:t>
            </a:r>
            <a:r>
              <a:rPr lang="en-US" dirty="0"/>
              <a:t>from </a:t>
            </a:r>
            <a:r>
              <a:rPr lang="en-US" dirty="0" smtClean="0"/>
              <a:t>a person’s </a:t>
            </a:r>
            <a:r>
              <a:rPr lang="en-US" dirty="0"/>
              <a:t>normal residence</a:t>
            </a:r>
          </a:p>
          <a:p>
            <a:pPr marL="1058863" lvl="1" indent="-342900">
              <a:buFont typeface="Arial" panose="020B0604020202020204" pitchFamily="34" charset="0"/>
              <a:buChar char="•"/>
            </a:pPr>
            <a:r>
              <a:rPr lang="en-US" dirty="0"/>
              <a:t>p</a:t>
            </a:r>
            <a:r>
              <a:rPr lang="en-US" dirty="0" smtClean="0"/>
              <a:t>rovision </a:t>
            </a:r>
            <a:r>
              <a:rPr lang="en-US" dirty="0"/>
              <a:t>of 24/7 </a:t>
            </a:r>
            <a:r>
              <a:rPr lang="en-US" dirty="0" smtClean="0"/>
              <a:t>mental health </a:t>
            </a:r>
            <a:r>
              <a:rPr lang="en-US" dirty="0"/>
              <a:t>care</a:t>
            </a:r>
          </a:p>
          <a:p>
            <a:pPr marL="1058863" lvl="1" indent="-342900">
              <a:buFont typeface="Arial" panose="020B0604020202020204" pitchFamily="34" charset="0"/>
              <a:buChar char="•"/>
            </a:pPr>
            <a:r>
              <a:rPr lang="en-US" dirty="0"/>
              <a:t>m</a:t>
            </a:r>
            <a:r>
              <a:rPr lang="en-US" dirty="0" smtClean="0"/>
              <a:t>ixed </a:t>
            </a:r>
            <a:r>
              <a:rPr lang="en-US" dirty="0"/>
              <a:t>voluntary and legal </a:t>
            </a:r>
            <a:r>
              <a:rPr lang="en-US" dirty="0" smtClean="0"/>
              <a:t>coercion</a:t>
            </a:r>
          </a:p>
          <a:p>
            <a:pPr marL="0" indent="0">
              <a:buNone/>
            </a:pPr>
            <a:endParaRPr lang="en-US" dirty="0"/>
          </a:p>
        </p:txBody>
      </p:sp>
    </p:spTree>
    <p:extLst>
      <p:ext uri="{BB962C8B-B14F-4D97-AF65-F5344CB8AC3E}">
        <p14:creationId xmlns:p14="http://schemas.microsoft.com/office/powerpoint/2010/main" val="37014341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t>Reassurance in practice:</a:t>
            </a:r>
            <a:br>
              <a:rPr lang="en-AU" b="1" dirty="0"/>
            </a:br>
            <a:r>
              <a:rPr lang="en-AU" dirty="0"/>
              <a:t>Empathy is a critical staff skill</a:t>
            </a:r>
          </a:p>
        </p:txBody>
      </p:sp>
      <p:sp>
        <p:nvSpPr>
          <p:cNvPr id="3" name="Content Placeholder 2"/>
          <p:cNvSpPr>
            <a:spLocks noGrp="1"/>
          </p:cNvSpPr>
          <p:nvPr>
            <p:ph idx="1"/>
          </p:nvPr>
        </p:nvSpPr>
        <p:spPr/>
        <p:txBody>
          <a:bodyPr/>
          <a:lstStyle/>
          <a:p>
            <a:endParaRPr lang="en-AU" dirty="0"/>
          </a:p>
          <a:p>
            <a:endParaRPr lang="en-AU" dirty="0"/>
          </a:p>
          <a:p>
            <a:endParaRPr lang="en-AU" dirty="0"/>
          </a:p>
          <a:p>
            <a:endParaRPr lang="en-AU" dirty="0"/>
          </a:p>
          <a:p>
            <a:endParaRPr lang="en-AU" dirty="0"/>
          </a:p>
          <a:p>
            <a:endParaRPr lang="en-AU" dirty="0"/>
          </a:p>
          <a:p>
            <a:endParaRPr lang="en-AU" dirty="0"/>
          </a:p>
          <a:p>
            <a:r>
              <a:rPr lang="en-AU" dirty="0" err="1"/>
              <a:t>Brené</a:t>
            </a:r>
            <a:r>
              <a:rPr lang="en-AU" dirty="0"/>
              <a:t> Brown on Empathy (</a:t>
            </a:r>
            <a:r>
              <a:rPr lang="en-AU" dirty="0" err="1"/>
              <a:t>Youtube</a:t>
            </a:r>
            <a:r>
              <a:rPr lang="en-AU" dirty="0"/>
              <a:t> video)</a:t>
            </a:r>
          </a:p>
          <a:p>
            <a:r>
              <a:rPr lang="en-AU" b="0" dirty="0">
                <a:hlinkClick r:id="rId2"/>
              </a:rPr>
              <a:t>https://youtube/1Evwgu369Jw</a:t>
            </a:r>
            <a:r>
              <a:rPr lang="en-AU" b="0" dirty="0"/>
              <a:t>   </a:t>
            </a:r>
          </a:p>
          <a:p>
            <a:endParaRPr lang="en-A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12" t="18750" r="47943" b="51889"/>
          <a:stretch/>
        </p:blipFill>
        <p:spPr bwMode="auto">
          <a:xfrm>
            <a:off x="1627095" y="1783576"/>
            <a:ext cx="5291363" cy="360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24010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t>Reassurance in practice:</a:t>
            </a:r>
            <a:br>
              <a:rPr lang="en-AU" b="1" dirty="0"/>
            </a:br>
            <a:r>
              <a:rPr lang="en-AU" dirty="0"/>
              <a:t>Empathy is a critical staff skill</a:t>
            </a:r>
          </a:p>
        </p:txBody>
      </p:sp>
      <p:sp>
        <p:nvSpPr>
          <p:cNvPr id="3" name="Content Placeholder 2"/>
          <p:cNvSpPr>
            <a:spLocks noGrp="1"/>
          </p:cNvSpPr>
          <p:nvPr>
            <p:ph idx="1"/>
          </p:nvPr>
        </p:nvSpPr>
        <p:spPr>
          <a:xfrm>
            <a:off x="355600" y="4446079"/>
            <a:ext cx="3155755" cy="1548321"/>
          </a:xfrm>
        </p:spPr>
        <p:txBody>
          <a:bodyPr/>
          <a:lstStyle/>
          <a:p>
            <a:r>
              <a:rPr lang="en-AU" sz="1800" dirty="0" err="1"/>
              <a:t>Brené</a:t>
            </a:r>
            <a:r>
              <a:rPr lang="en-AU" sz="1800" dirty="0"/>
              <a:t> Brown on Empathy (</a:t>
            </a:r>
            <a:r>
              <a:rPr lang="en-AU" sz="1800" dirty="0" err="1"/>
              <a:t>Youtube</a:t>
            </a:r>
            <a:r>
              <a:rPr lang="en-AU" sz="1800" dirty="0"/>
              <a:t> video)</a:t>
            </a:r>
          </a:p>
          <a:p>
            <a:r>
              <a:rPr lang="en-AU" sz="1400" b="0" dirty="0">
                <a:hlinkClick r:id="rId2"/>
              </a:rPr>
              <a:t>https://youtube/1Evwgu369Jw</a:t>
            </a:r>
            <a:r>
              <a:rPr lang="en-AU" sz="1400" b="0" dirty="0"/>
              <a:t>   </a:t>
            </a:r>
          </a:p>
          <a:p>
            <a:endParaRPr lang="en-A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12" t="18750" r="47943" b="51889"/>
          <a:stretch/>
        </p:blipFill>
        <p:spPr bwMode="auto">
          <a:xfrm>
            <a:off x="355600" y="2291577"/>
            <a:ext cx="2971605" cy="202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11355" y="1642534"/>
            <a:ext cx="5632645" cy="5221942"/>
          </a:xfrm>
          <a:prstGeom prst="rect">
            <a:avLst/>
          </a:prstGeom>
          <a:noFill/>
        </p:spPr>
        <p:txBody>
          <a:bodyPr wrap="square" rtlCol="0">
            <a:spAutoFit/>
          </a:bodyPr>
          <a:lstStyle/>
          <a:p>
            <a:pPr>
              <a:spcAft>
                <a:spcPts val="800"/>
              </a:spcAft>
            </a:pPr>
            <a:r>
              <a:rPr lang="en-AU" sz="2000" dirty="0">
                <a:latin typeface="+mn-lt"/>
              </a:rPr>
              <a:t>Empathy fuels connection, sympathy drives disconnection.</a:t>
            </a:r>
          </a:p>
          <a:p>
            <a:r>
              <a:rPr lang="en-AU" sz="2000" dirty="0">
                <a:latin typeface="+mn-lt"/>
              </a:rPr>
              <a:t>Key qualities of empathy:</a:t>
            </a:r>
          </a:p>
          <a:p>
            <a:pPr marL="711200" indent="-271463">
              <a:buFont typeface="Arial" panose="020B0604020202020204" pitchFamily="34" charset="0"/>
              <a:buChar char="•"/>
            </a:pPr>
            <a:r>
              <a:rPr lang="en-AU" dirty="0">
                <a:latin typeface="+mn-lt"/>
              </a:rPr>
              <a:t>Perspective taking</a:t>
            </a:r>
          </a:p>
          <a:p>
            <a:pPr marL="711200" indent="-271463">
              <a:buFont typeface="Arial" panose="020B0604020202020204" pitchFamily="34" charset="0"/>
              <a:buChar char="•"/>
            </a:pPr>
            <a:r>
              <a:rPr lang="en-AU" dirty="0">
                <a:latin typeface="+mn-lt"/>
              </a:rPr>
              <a:t>Staying out of judgement</a:t>
            </a:r>
          </a:p>
          <a:p>
            <a:pPr marL="711200" indent="-271463">
              <a:buFont typeface="Arial" panose="020B0604020202020204" pitchFamily="34" charset="0"/>
              <a:buChar char="•"/>
            </a:pPr>
            <a:r>
              <a:rPr lang="en-AU" dirty="0">
                <a:latin typeface="+mn-lt"/>
              </a:rPr>
              <a:t>Recognising emotion in other people</a:t>
            </a:r>
          </a:p>
          <a:p>
            <a:pPr marL="711200" indent="-271463">
              <a:spcAft>
                <a:spcPts val="800"/>
              </a:spcAft>
              <a:buFont typeface="Arial" panose="020B0604020202020204" pitchFamily="34" charset="0"/>
              <a:buChar char="•"/>
            </a:pPr>
            <a:r>
              <a:rPr lang="en-AU" dirty="0">
                <a:latin typeface="+mn-lt"/>
              </a:rPr>
              <a:t>Communicating that</a:t>
            </a:r>
          </a:p>
          <a:p>
            <a:pPr>
              <a:spcAft>
                <a:spcPts val="800"/>
              </a:spcAft>
            </a:pPr>
            <a:r>
              <a:rPr lang="en-AU" sz="2000" dirty="0">
                <a:latin typeface="+mn-lt"/>
              </a:rPr>
              <a:t>Empathy is feeling ‘with’ people. </a:t>
            </a:r>
          </a:p>
          <a:p>
            <a:pPr marL="711200" indent="-271463">
              <a:buFont typeface="Arial" panose="020B0604020202020204" pitchFamily="34" charset="0"/>
              <a:buChar char="•"/>
            </a:pPr>
            <a:r>
              <a:rPr lang="en-AU" dirty="0">
                <a:latin typeface="+mn-lt"/>
              </a:rPr>
              <a:t>Empathy can make us feel vulnerable because it means having to connect with something in yourself that knows that feeling. </a:t>
            </a:r>
          </a:p>
          <a:p>
            <a:pPr>
              <a:spcBef>
                <a:spcPts val="800"/>
              </a:spcBef>
              <a:spcAft>
                <a:spcPts val="800"/>
              </a:spcAft>
            </a:pPr>
            <a:r>
              <a:rPr lang="en-AU" sz="2000" dirty="0">
                <a:latin typeface="+mn-lt"/>
              </a:rPr>
              <a:t>Empathy means not trying to make things better. </a:t>
            </a:r>
          </a:p>
          <a:p>
            <a:pPr marL="711200" indent="-271463">
              <a:buFont typeface="Arial" panose="020B0604020202020204" pitchFamily="34" charset="0"/>
              <a:buChar char="•"/>
            </a:pPr>
            <a:r>
              <a:rPr lang="en-AU" dirty="0">
                <a:latin typeface="+mn-lt"/>
              </a:rPr>
              <a:t>Responses rarely make something better. </a:t>
            </a:r>
          </a:p>
          <a:p>
            <a:pPr marL="711200" indent="-271463">
              <a:buFont typeface="Arial" panose="020B0604020202020204" pitchFamily="34" charset="0"/>
              <a:buChar char="•"/>
            </a:pPr>
            <a:r>
              <a:rPr lang="en-AU" dirty="0">
                <a:latin typeface="+mn-lt"/>
              </a:rPr>
              <a:t>Connection with others </a:t>
            </a:r>
            <a:r>
              <a:rPr lang="en-AU" i="1" dirty="0">
                <a:latin typeface="+mn-lt"/>
              </a:rPr>
              <a:t>can</a:t>
            </a:r>
            <a:r>
              <a:rPr lang="en-AU" dirty="0">
                <a:latin typeface="+mn-lt"/>
              </a:rPr>
              <a:t> help people feel better </a:t>
            </a:r>
          </a:p>
          <a:p>
            <a:endParaRPr lang="en-AU" sz="2000" dirty="0">
              <a:latin typeface="+mn-lt"/>
            </a:endParaRPr>
          </a:p>
        </p:txBody>
      </p:sp>
    </p:spTree>
    <p:extLst>
      <p:ext uri="{BB962C8B-B14F-4D97-AF65-F5344CB8AC3E}">
        <p14:creationId xmlns:p14="http://schemas.microsoft.com/office/powerpoint/2010/main" val="29771286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539750" y="444500"/>
            <a:ext cx="7199313" cy="682625"/>
          </a:xfrm>
        </p:spPr>
        <p:txBody>
          <a:bodyPr lIns="68580" tIns="34290" rIns="68580" bIns="34290" anchor="t"/>
          <a:lstStyle/>
          <a:p>
            <a:pPr algn="ctr" eaLnBrk="1" hangingPunct="1">
              <a:defRPr/>
            </a:pPr>
            <a:r>
              <a:rPr lang="en-US" altLang="en-US" b="1" dirty="0">
                <a:cs typeface="Arial" pitchFamily="34" charset="0"/>
              </a:rPr>
              <a:t>Intervention strategies  </a:t>
            </a:r>
            <a:r>
              <a:rPr lang="en-US" altLang="en-US" sz="1800" b="1" dirty="0">
                <a:cs typeface="Arial" pitchFamily="34" charset="0"/>
              </a:rPr>
              <a:t/>
            </a:r>
            <a:br>
              <a:rPr lang="en-US" altLang="en-US" sz="1800" b="1" dirty="0">
                <a:cs typeface="Arial" pitchFamily="34" charset="0"/>
              </a:rPr>
            </a:br>
            <a:endParaRPr lang="en-US" altLang="en-US" sz="1800" b="1" dirty="0">
              <a:cs typeface="Arial" pitchFamily="34" charset="0"/>
            </a:endParaRPr>
          </a:p>
        </p:txBody>
      </p:sp>
      <p:sp>
        <p:nvSpPr>
          <p:cNvPr id="3" name="Content Placeholder 2"/>
          <p:cNvSpPr>
            <a:spLocks noGrp="1"/>
          </p:cNvSpPr>
          <p:nvPr>
            <p:ph idx="1"/>
          </p:nvPr>
        </p:nvSpPr>
        <p:spPr>
          <a:xfrm>
            <a:off x="539750" y="1657600"/>
            <a:ext cx="8243888" cy="4854575"/>
          </a:xfrm>
        </p:spPr>
        <p:txBody>
          <a:bodyPr/>
          <a:lstStyle/>
          <a:p>
            <a:pPr lvl="1" eaLnBrk="1" hangingPunct="1">
              <a:defRPr/>
            </a:pPr>
            <a:r>
              <a:rPr lang="en-US" sz="2600" b="1" dirty="0">
                <a:ea typeface="ＭＳ Ｐゴシック" charset="0"/>
              </a:rPr>
              <a:t>Intervention lead</a:t>
            </a:r>
          </a:p>
          <a:p>
            <a:pPr marL="457200" lvl="1" indent="-457200" eaLnBrk="1" hangingPunct="1">
              <a:spcBef>
                <a:spcPts val="150"/>
              </a:spcBef>
              <a:buFont typeface="Arial" panose="020B0604020202020204" pitchFamily="34" charset="0"/>
              <a:buChar char="•"/>
              <a:defRPr/>
            </a:pPr>
            <a:r>
              <a:rPr lang="en-US" sz="2800" dirty="0">
                <a:ea typeface="ＭＳ Ｐゴシック" charset="0"/>
              </a:rPr>
              <a:t>Consider speaking to the nurse in charge of the shift (or as a group, such as at staff meetings) and request a method is identified for ensuring the following two points are identified:</a:t>
            </a:r>
          </a:p>
          <a:p>
            <a:pPr marL="1169988" lvl="2" indent="-363538" eaLnBrk="1" hangingPunct="1">
              <a:spcBef>
                <a:spcPts val="150"/>
              </a:spcBef>
              <a:buFont typeface="Arial" panose="020B0604020202020204" pitchFamily="34" charset="0"/>
              <a:buChar char="–"/>
              <a:defRPr/>
            </a:pPr>
            <a:r>
              <a:rPr lang="en-US" sz="2400" dirty="0">
                <a:ea typeface="ＭＳ Ｐゴシック" charset="0"/>
              </a:rPr>
              <a:t>Ensure reassurance action takes place following any incident.</a:t>
            </a:r>
          </a:p>
          <a:p>
            <a:pPr marL="1169988" lvl="2" indent="-363538" eaLnBrk="1" hangingPunct="1">
              <a:spcBef>
                <a:spcPts val="150"/>
              </a:spcBef>
              <a:buFont typeface="Arial" panose="020B0604020202020204" pitchFamily="34" charset="0"/>
              <a:buChar char="–"/>
              <a:defRPr/>
            </a:pPr>
            <a:r>
              <a:rPr lang="en-US" sz="2400" dirty="0">
                <a:ea typeface="ＭＳ Ｐゴシック" charset="0"/>
              </a:rPr>
              <a:t>When an incident is mentioned at handover, ask if 'reassurance' took place. </a:t>
            </a:r>
            <a:endParaRPr lang="en-US" sz="2400" b="1" dirty="0">
              <a:ea typeface="ＭＳ Ｐゴシック" charset="0"/>
            </a:endParaRPr>
          </a:p>
          <a:p>
            <a:pPr eaLnBrk="1" hangingPunct="1">
              <a:defRPr/>
            </a:pPr>
            <a:endParaRPr lang="en-US" sz="1500" dirty="0">
              <a:ea typeface="ＭＳ Ｐゴシック" charset="0"/>
            </a:endParaRPr>
          </a:p>
          <a:p>
            <a:pPr eaLnBrk="1" hangingPunct="1">
              <a:defRPr/>
            </a:pPr>
            <a:endParaRPr lang="en-US" dirty="0">
              <a:ea typeface="+mn-ea"/>
              <a:cs typeface="+mn-cs"/>
            </a:endParaRPr>
          </a:p>
        </p:txBody>
      </p:sp>
    </p:spTree>
    <p:extLst>
      <p:ext uri="{BB962C8B-B14F-4D97-AF65-F5344CB8AC3E}">
        <p14:creationId xmlns:p14="http://schemas.microsoft.com/office/powerpoint/2010/main" val="33974748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altLang="en-US" b="1" dirty="0">
                <a:cs typeface="Arial" pitchFamily="34" charset="0"/>
              </a:rPr>
              <a:t>Intervention strategies</a:t>
            </a:r>
            <a:endParaRPr lang="en-AU" dirty="0"/>
          </a:p>
        </p:txBody>
      </p:sp>
      <p:sp>
        <p:nvSpPr>
          <p:cNvPr id="3" name="Content Placeholder 2"/>
          <p:cNvSpPr>
            <a:spLocks noGrp="1"/>
          </p:cNvSpPr>
          <p:nvPr>
            <p:ph idx="1"/>
          </p:nvPr>
        </p:nvSpPr>
        <p:spPr>
          <a:xfrm>
            <a:off x="539750" y="1619250"/>
            <a:ext cx="8243888" cy="4854575"/>
          </a:xfrm>
        </p:spPr>
        <p:txBody>
          <a:bodyPr/>
          <a:lstStyle/>
          <a:p>
            <a:pPr lvl="1" eaLnBrk="1" hangingPunct="1">
              <a:defRPr/>
            </a:pPr>
            <a:r>
              <a:rPr lang="en-US" sz="2800" b="1" dirty="0">
                <a:ea typeface="ＭＳ Ｐゴシック" charset="0"/>
              </a:rPr>
              <a:t>Intervention lead</a:t>
            </a:r>
          </a:p>
          <a:p>
            <a:pPr lvl="1" eaLnBrk="1" hangingPunct="1">
              <a:defRPr/>
            </a:pPr>
            <a:r>
              <a:rPr lang="en-US" b="1" dirty="0">
                <a:ea typeface="ＭＳ Ｐゴシック" charset="0"/>
              </a:rPr>
              <a:t>After an event</a:t>
            </a:r>
          </a:p>
          <a:p>
            <a:pPr lvl="1" eaLnBrk="1" hangingPunct="1">
              <a:spcBef>
                <a:spcPts val="150"/>
              </a:spcBef>
              <a:defRPr/>
            </a:pPr>
            <a:r>
              <a:rPr lang="en-US" dirty="0">
                <a:ea typeface="ＭＳ Ｐゴシック" charset="0"/>
              </a:rPr>
              <a:t>Following a potential anxiety-provoking incident:</a:t>
            </a:r>
          </a:p>
          <a:p>
            <a:pPr marL="457200" lvl="1" indent="-457200" eaLnBrk="1" hangingPunct="1">
              <a:spcBef>
                <a:spcPts val="150"/>
              </a:spcBef>
              <a:buFont typeface="+mj-lt"/>
              <a:buAutoNum type="arabicPeriod"/>
              <a:defRPr/>
            </a:pPr>
            <a:r>
              <a:rPr lang="en-US" dirty="0">
                <a:ea typeface="ＭＳ Ｐゴシック" charset="0"/>
              </a:rPr>
              <a:t>Speak with every patient, alone or in small groups, and ask them:</a:t>
            </a:r>
          </a:p>
          <a:p>
            <a:pPr marL="982663" lvl="2" indent="-441325" eaLnBrk="1" hangingPunct="1">
              <a:spcBef>
                <a:spcPts val="150"/>
              </a:spcBef>
              <a:buFont typeface="Arial"/>
              <a:buChar char="•"/>
              <a:defRPr/>
            </a:pPr>
            <a:r>
              <a:rPr lang="en-US" dirty="0">
                <a:ea typeface="ＭＳ Ｐゴシック" charset="0"/>
              </a:rPr>
              <a:t>What is your understanding of what happened?</a:t>
            </a:r>
          </a:p>
          <a:p>
            <a:pPr marL="982663" lvl="2" indent="-441325" eaLnBrk="1" hangingPunct="1">
              <a:spcBef>
                <a:spcPts val="150"/>
              </a:spcBef>
              <a:buFont typeface="Arial"/>
              <a:buChar char="•"/>
              <a:defRPr/>
            </a:pPr>
            <a:r>
              <a:rPr lang="en-US" dirty="0">
                <a:ea typeface="ＭＳ Ｐゴシック" charset="0"/>
              </a:rPr>
              <a:t>What affect did it have on you? </a:t>
            </a:r>
          </a:p>
          <a:p>
            <a:pPr marL="457200" lvl="1" indent="-457200" eaLnBrk="1" hangingPunct="1">
              <a:spcBef>
                <a:spcPts val="150"/>
              </a:spcBef>
              <a:buFont typeface="+mj-lt"/>
              <a:buAutoNum type="arabicPeriod"/>
              <a:defRPr/>
            </a:pPr>
            <a:r>
              <a:rPr lang="en-US" dirty="0">
                <a:ea typeface="ＭＳ Ｐゴシック" charset="0"/>
              </a:rPr>
              <a:t>Provide an explanation of what happened</a:t>
            </a:r>
          </a:p>
          <a:p>
            <a:pPr marL="457200" lvl="1" indent="-457200" eaLnBrk="1" hangingPunct="1">
              <a:spcBef>
                <a:spcPts val="150"/>
              </a:spcBef>
              <a:buFont typeface="+mj-lt"/>
              <a:buAutoNum type="arabicPeriod"/>
              <a:defRPr/>
            </a:pPr>
            <a:r>
              <a:rPr lang="en-US" dirty="0">
                <a:ea typeface="ＭＳ Ｐゴシック" charset="0"/>
              </a:rPr>
              <a:t>Consider how this is documented in relevant patient files</a:t>
            </a:r>
          </a:p>
          <a:p>
            <a:pPr>
              <a:defRPr/>
            </a:pPr>
            <a:endParaRPr lang="en-AU" dirty="0"/>
          </a:p>
        </p:txBody>
      </p:sp>
    </p:spTree>
    <p:extLst>
      <p:ext uri="{BB962C8B-B14F-4D97-AF65-F5344CB8AC3E}">
        <p14:creationId xmlns:p14="http://schemas.microsoft.com/office/powerpoint/2010/main" val="26557964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539750" y="382588"/>
            <a:ext cx="7199313" cy="695325"/>
          </a:xfrm>
        </p:spPr>
        <p:txBody>
          <a:bodyPr lIns="68580" tIns="34290" rIns="68580" bIns="34290" anchor="t"/>
          <a:lstStyle/>
          <a:p>
            <a:pPr algn="ctr" eaLnBrk="1" hangingPunct="1">
              <a:defRPr/>
            </a:pPr>
            <a:r>
              <a:rPr lang="en-US" altLang="en-US" b="1">
                <a:cs typeface="Arial" pitchFamily="34" charset="0"/>
              </a:rPr>
              <a:t>Intervention strategies  </a:t>
            </a:r>
            <a:endParaRPr lang="en-US" altLang="en-US" sz="1800" b="1">
              <a:cs typeface="Arial" pitchFamily="34" charset="0"/>
            </a:endParaRPr>
          </a:p>
        </p:txBody>
      </p:sp>
      <p:sp>
        <p:nvSpPr>
          <p:cNvPr id="3" name="Content Placeholder 2"/>
          <p:cNvSpPr>
            <a:spLocks noGrp="1"/>
          </p:cNvSpPr>
          <p:nvPr>
            <p:ph idx="1"/>
          </p:nvPr>
        </p:nvSpPr>
        <p:spPr>
          <a:xfrm>
            <a:off x="539750" y="1619250"/>
            <a:ext cx="7989888" cy="4854575"/>
          </a:xfrm>
        </p:spPr>
        <p:txBody>
          <a:bodyPr/>
          <a:lstStyle/>
          <a:p>
            <a:pPr lvl="1" eaLnBrk="1" hangingPunct="1">
              <a:defRPr/>
            </a:pPr>
            <a:r>
              <a:rPr lang="en-US" sz="2600" b="1" dirty="0">
                <a:ea typeface="ＭＳ Ｐゴシック" charset="0"/>
              </a:rPr>
              <a:t>Be visible on the unit</a:t>
            </a:r>
          </a:p>
          <a:p>
            <a:pPr lvl="1" eaLnBrk="1" hangingPunct="1">
              <a:defRPr/>
            </a:pPr>
            <a:endParaRPr lang="en-US" sz="2600" b="1" dirty="0">
              <a:ea typeface="ＭＳ Ｐゴシック" charset="0"/>
            </a:endParaRPr>
          </a:p>
          <a:p>
            <a:pPr marL="509175" lvl="2" indent="-257175" eaLnBrk="1" hangingPunct="1">
              <a:spcBef>
                <a:spcPts val="150"/>
              </a:spcBef>
              <a:buFont typeface="Arial"/>
              <a:buChar char="•"/>
              <a:defRPr/>
            </a:pPr>
            <a:r>
              <a:rPr lang="en-US" sz="2400" dirty="0">
                <a:ea typeface="ＭＳ Ｐゴシック" charset="0"/>
              </a:rPr>
              <a:t>Move about a lot and make sure you cover the whole unit</a:t>
            </a:r>
          </a:p>
          <a:p>
            <a:pPr marL="509175" lvl="2" indent="-257175" eaLnBrk="1" hangingPunct="1">
              <a:spcBef>
                <a:spcPts val="150"/>
              </a:spcBef>
              <a:buFont typeface="Arial"/>
              <a:buChar char="•"/>
              <a:defRPr/>
            </a:pPr>
            <a:r>
              <a:rPr lang="en-US" sz="2400" dirty="0">
                <a:ea typeface="ＭＳ Ｐゴシック" charset="0"/>
              </a:rPr>
              <a:t>Be watchful (not in an anxious way) in a warm and caring manner</a:t>
            </a:r>
          </a:p>
          <a:p>
            <a:pPr lvl="1" algn="ctr" eaLnBrk="1" hangingPunct="1">
              <a:defRPr/>
            </a:pPr>
            <a:endParaRPr lang="en-US" sz="1600" b="1" dirty="0">
              <a:ea typeface="ＭＳ Ｐゴシック" charset="0"/>
            </a:endParaRPr>
          </a:p>
          <a:p>
            <a:pPr lvl="1" algn="ctr" eaLnBrk="1" hangingPunct="1">
              <a:defRPr/>
            </a:pPr>
            <a:r>
              <a:rPr lang="en-US" sz="2600" b="1" dirty="0">
                <a:solidFill>
                  <a:srgbClr val="21A18D"/>
                </a:solidFill>
                <a:ea typeface="ＭＳ Ｐゴシック" charset="0"/>
              </a:rPr>
              <a:t>The goal of staff presence, explanation                       and support is to ensure everyone feels                     safe and secure</a:t>
            </a:r>
          </a:p>
          <a:p>
            <a:pPr eaLnBrk="1" hangingPunct="1">
              <a:defRPr/>
            </a:pPr>
            <a:endParaRPr lang="en-US" sz="1500" dirty="0">
              <a:ea typeface="ＭＳ Ｐゴシック" charset="0"/>
            </a:endParaRPr>
          </a:p>
          <a:p>
            <a:pPr eaLnBrk="1" hangingPunct="1">
              <a:defRPr/>
            </a:pPr>
            <a:endParaRPr lang="en-US" dirty="0">
              <a:ea typeface="+mn-ea"/>
              <a:cs typeface="+mn-cs"/>
            </a:endParaRPr>
          </a:p>
        </p:txBody>
      </p:sp>
    </p:spTree>
    <p:extLst>
      <p:ext uri="{BB962C8B-B14F-4D97-AF65-F5344CB8AC3E}">
        <p14:creationId xmlns:p14="http://schemas.microsoft.com/office/powerpoint/2010/main" val="14898734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536575" y="433388"/>
            <a:ext cx="7199313" cy="693737"/>
          </a:xfrm>
        </p:spPr>
        <p:txBody>
          <a:bodyPr lIns="68580" tIns="34290" rIns="68580" bIns="34290" anchor="t"/>
          <a:lstStyle/>
          <a:p>
            <a:pPr algn="ctr" eaLnBrk="1" hangingPunct="1">
              <a:defRPr/>
            </a:pPr>
            <a:r>
              <a:rPr lang="en-GB" altLang="en-US" b="1">
                <a:cs typeface="Arial" pitchFamily="34" charset="0"/>
              </a:rPr>
              <a:t>Reassurance fidelity</a:t>
            </a:r>
          </a:p>
        </p:txBody>
      </p:sp>
      <p:sp>
        <p:nvSpPr>
          <p:cNvPr id="3" name="Content Placeholder 2"/>
          <p:cNvSpPr>
            <a:spLocks noGrp="1"/>
          </p:cNvSpPr>
          <p:nvPr>
            <p:ph idx="1"/>
          </p:nvPr>
        </p:nvSpPr>
        <p:spPr>
          <a:xfrm>
            <a:off x="4010025" y="4459288"/>
            <a:ext cx="4646613" cy="2014537"/>
          </a:xfrm>
        </p:spPr>
        <p:txBody>
          <a:bodyPr>
            <a:normAutofit/>
          </a:bodyPr>
          <a:lstStyle/>
          <a:p>
            <a:pPr lvl="1" eaLnBrk="1" hangingPunct="1">
              <a:defRPr/>
            </a:pPr>
            <a:endParaRPr lang="en-GB" sz="1600" dirty="0">
              <a:ea typeface="ＭＳ Ｐゴシック" charset="0"/>
            </a:endParaRPr>
          </a:p>
          <a:p>
            <a:pPr marL="500063" lvl="1" indent="-285750" eaLnBrk="1" hangingPunct="1">
              <a:spcAft>
                <a:spcPts val="450"/>
              </a:spcAft>
              <a:buFont typeface="Arial" panose="020B0604020202020204" pitchFamily="34" charset="0"/>
              <a:buChar char="•"/>
              <a:defRPr/>
            </a:pPr>
            <a:r>
              <a:rPr lang="en-GB" sz="1800" dirty="0">
                <a:ea typeface="ＭＳ Ｐゴシック" charset="0"/>
              </a:rPr>
              <a:t>Telling patients things will be fine when they come to the office door and express a worry</a:t>
            </a:r>
          </a:p>
          <a:p>
            <a:pPr marL="500063" lvl="1" indent="-285750" eaLnBrk="1" hangingPunct="1">
              <a:spcAft>
                <a:spcPts val="450"/>
              </a:spcAft>
              <a:buFont typeface="Arial" panose="020B0604020202020204" pitchFamily="34" charset="0"/>
              <a:buChar char="•"/>
              <a:defRPr/>
            </a:pPr>
            <a:r>
              <a:rPr lang="en-GB" sz="1800" dirty="0">
                <a:ea typeface="ＭＳ Ｐゴシック" charset="0"/>
              </a:rPr>
              <a:t>Gossiping about other patients who may exhibit challenging behaviour</a:t>
            </a:r>
          </a:p>
          <a:p>
            <a:pPr eaLnBrk="1" hangingPunct="1">
              <a:defRPr/>
            </a:pPr>
            <a:endParaRPr lang="en-GB" dirty="0">
              <a:ea typeface="+mn-ea"/>
              <a:cs typeface="+mn-cs"/>
            </a:endParaRPr>
          </a:p>
        </p:txBody>
      </p:sp>
      <p:sp>
        <p:nvSpPr>
          <p:cNvPr id="5" name="Rectangle 4"/>
          <p:cNvSpPr>
            <a:spLocks noChangeArrowheads="1"/>
          </p:cNvSpPr>
          <p:nvPr/>
        </p:nvSpPr>
        <p:spPr bwMode="auto">
          <a:xfrm>
            <a:off x="976313" y="2292350"/>
            <a:ext cx="2128837" cy="1244600"/>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n-ea"/>
              </a:rPr>
              <a:t>Reassurance</a:t>
            </a:r>
          </a:p>
          <a:p>
            <a:pPr algn="ctr" defTabSz="342900" eaLnBrk="1" fontAlgn="auto" hangingPunct="1">
              <a:spcBef>
                <a:spcPts val="0"/>
              </a:spcBef>
              <a:spcAft>
                <a:spcPts val="0"/>
              </a:spcAft>
              <a:defRPr/>
            </a:pPr>
            <a:r>
              <a:rPr lang="en-US" sz="2800" b="1" dirty="0">
                <a:solidFill>
                  <a:prstClr val="black"/>
                </a:solidFill>
                <a:latin typeface="Calibri"/>
                <a:ea typeface="+mn-ea"/>
              </a:rPr>
              <a:t>IS</a:t>
            </a:r>
          </a:p>
        </p:txBody>
      </p:sp>
      <p:sp>
        <p:nvSpPr>
          <p:cNvPr id="30725" name="TextBox 5"/>
          <p:cNvSpPr txBox="1">
            <a:spLocks noChangeArrowheads="1"/>
          </p:cNvSpPr>
          <p:nvPr/>
        </p:nvSpPr>
        <p:spPr bwMode="auto">
          <a:xfrm>
            <a:off x="3419475" y="2692400"/>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a:solidFill>
                  <a:srgbClr val="000000"/>
                </a:solidFill>
              </a:rPr>
              <a:t>=</a:t>
            </a:r>
          </a:p>
        </p:txBody>
      </p:sp>
      <p:sp>
        <p:nvSpPr>
          <p:cNvPr id="7" name="Rectangle 6"/>
          <p:cNvSpPr>
            <a:spLocks noChangeArrowheads="1"/>
          </p:cNvSpPr>
          <p:nvPr/>
        </p:nvSpPr>
        <p:spPr bwMode="auto">
          <a:xfrm>
            <a:off x="976313" y="4770438"/>
            <a:ext cx="2128837" cy="1177925"/>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n-ea"/>
              </a:rPr>
              <a:t>Reassurance</a:t>
            </a:r>
          </a:p>
          <a:p>
            <a:pPr algn="ctr" defTabSz="342900" eaLnBrk="1" fontAlgn="auto" hangingPunct="1">
              <a:spcBef>
                <a:spcPts val="0"/>
              </a:spcBef>
              <a:spcAft>
                <a:spcPts val="0"/>
              </a:spcAft>
              <a:defRPr/>
            </a:pPr>
            <a:r>
              <a:rPr lang="en-US" sz="2800" b="1" dirty="0">
                <a:solidFill>
                  <a:srgbClr val="FF0000"/>
                </a:solidFill>
                <a:latin typeface="Calibri"/>
                <a:ea typeface="+mn-ea"/>
              </a:rPr>
              <a:t>IS NOT </a:t>
            </a:r>
          </a:p>
        </p:txBody>
      </p:sp>
      <p:sp>
        <p:nvSpPr>
          <p:cNvPr id="30727" name="Rectangle 7"/>
          <p:cNvSpPr>
            <a:spLocks noChangeArrowheads="1"/>
          </p:cNvSpPr>
          <p:nvPr/>
        </p:nvSpPr>
        <p:spPr bwMode="auto">
          <a:xfrm>
            <a:off x="4135438" y="1920875"/>
            <a:ext cx="4394200" cy="209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ts val="450"/>
              </a:spcAft>
              <a:buFont typeface="Arial" panose="020B0604020202020204" pitchFamily="34" charset="0"/>
              <a:buChar char="•"/>
            </a:pPr>
            <a:r>
              <a:rPr lang="en-GB" altLang="en-US" dirty="0">
                <a:solidFill>
                  <a:srgbClr val="000000"/>
                </a:solidFill>
                <a:latin typeface="Arial" panose="020B0604020202020204" pitchFamily="34" charset="0"/>
              </a:rPr>
              <a:t>Heightening staff awareness of events that can make patients feel fear or other distressing emotions, and taking action so that doesn’t happen</a:t>
            </a:r>
          </a:p>
          <a:p>
            <a:pPr eaLnBrk="1" hangingPunct="1">
              <a:spcAft>
                <a:spcPts val="450"/>
              </a:spcAft>
              <a:buFont typeface="Arial" panose="020B0604020202020204" pitchFamily="34" charset="0"/>
              <a:buChar char="•"/>
            </a:pPr>
            <a:r>
              <a:rPr lang="en-GB" altLang="en-US" dirty="0">
                <a:solidFill>
                  <a:srgbClr val="000000"/>
                </a:solidFill>
                <a:latin typeface="Arial" panose="020B0604020202020204" pitchFamily="34" charset="0"/>
              </a:rPr>
              <a:t>A basic standard of consideration for people who have witnessed distressing events</a:t>
            </a:r>
          </a:p>
        </p:txBody>
      </p:sp>
      <p:sp>
        <p:nvSpPr>
          <p:cNvPr id="30728" name="TextBox 8"/>
          <p:cNvSpPr txBox="1">
            <a:spLocks noChangeArrowheads="1"/>
          </p:cNvSpPr>
          <p:nvPr/>
        </p:nvSpPr>
        <p:spPr bwMode="auto">
          <a:xfrm>
            <a:off x="3419475" y="5083175"/>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a:solidFill>
                  <a:srgbClr val="000000"/>
                </a:solidFill>
              </a:rPr>
              <a:t>≠</a:t>
            </a:r>
          </a:p>
        </p:txBody>
      </p:sp>
      <p:sp>
        <p:nvSpPr>
          <p:cNvPr id="39945" name="TextBox 3"/>
          <p:cNvSpPr txBox="1">
            <a:spLocks noChangeArrowheads="1"/>
          </p:cNvSpPr>
          <p:nvPr/>
        </p:nvSpPr>
        <p:spPr bwMode="auto">
          <a:xfrm>
            <a:off x="-1485900" y="3536950"/>
            <a:ext cx="1841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1" fontAlgn="auto" hangingPunct="1">
              <a:spcBef>
                <a:spcPts val="0"/>
              </a:spcBef>
              <a:spcAft>
                <a:spcPts val="0"/>
              </a:spcAft>
              <a:defRPr/>
            </a:pPr>
            <a:endParaRPr lang="en-US" altLang="en-US" sz="1350">
              <a:solidFill>
                <a:prstClr val="black"/>
              </a:solidFill>
            </a:endParaRPr>
          </a:p>
        </p:txBody>
      </p:sp>
    </p:spTree>
    <p:extLst>
      <p:ext uri="{BB962C8B-B14F-4D97-AF65-F5344CB8AC3E}">
        <p14:creationId xmlns:p14="http://schemas.microsoft.com/office/powerpoint/2010/main" val="3825956667"/>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ctrTitle"/>
          </p:nvPr>
        </p:nvSpPr>
        <p:spPr>
          <a:xfrm>
            <a:off x="741363" y="282575"/>
            <a:ext cx="6513512" cy="928688"/>
          </a:xfrm>
        </p:spPr>
        <p:txBody>
          <a:bodyPr/>
          <a:lstStyle/>
          <a:p>
            <a:pPr eaLnBrk="1" hangingPunct="1"/>
            <a:r>
              <a:rPr lang="en-AU" altLang="en-US" sz="4800" b="1">
                <a:latin typeface="Arial" panose="020B0604020202020204" pitchFamily="34" charset="0"/>
                <a:cs typeface="Arial" panose="020B0604020202020204" pitchFamily="34" charset="0"/>
              </a:rPr>
              <a:t>Bad News Mitigation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215"/>
          <a:stretch/>
        </p:blipFill>
        <p:spPr>
          <a:xfrm rot="485843">
            <a:off x="2018391" y="1958536"/>
            <a:ext cx="4564204" cy="4972690"/>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6690144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2"/>
          <p:cNvSpPr>
            <a:spLocks noGrp="1"/>
          </p:cNvSpPr>
          <p:nvPr>
            <p:ph type="title"/>
          </p:nvPr>
        </p:nvSpPr>
        <p:spPr>
          <a:xfrm>
            <a:off x="539750" y="469900"/>
            <a:ext cx="7199313" cy="669925"/>
          </a:xfrm>
        </p:spPr>
        <p:txBody>
          <a:bodyPr lIns="91440" tIns="45720" rIns="91440" bIns="45720" anchor="t"/>
          <a:lstStyle/>
          <a:p>
            <a:pPr algn="ctr" eaLnBrk="1" hangingPunct="1">
              <a:defRPr/>
            </a:pPr>
            <a:r>
              <a:rPr lang="en-GB" altLang="en-US" b="1">
                <a:cs typeface="Arial" pitchFamily="34" charset="0"/>
              </a:rPr>
              <a:t>Background</a:t>
            </a:r>
          </a:p>
        </p:txBody>
      </p:sp>
      <p:sp>
        <p:nvSpPr>
          <p:cNvPr id="50179" name="Content Placeholder 3"/>
          <p:cNvSpPr>
            <a:spLocks noGrp="1"/>
          </p:cNvSpPr>
          <p:nvPr>
            <p:ph idx="1"/>
          </p:nvPr>
        </p:nvSpPr>
        <p:spPr>
          <a:xfrm>
            <a:off x="539750" y="1619250"/>
            <a:ext cx="8243888" cy="4854575"/>
          </a:xfrm>
        </p:spPr>
        <p:txBody>
          <a:bodyPr lIns="91440" tIns="45720" rIns="91440" bIns="45720"/>
          <a:lstStyle/>
          <a:p>
            <a:pPr lvl="1" eaLnBrk="1" hangingPunct="1">
              <a:spcAft>
                <a:spcPts val="1000"/>
              </a:spcAft>
            </a:pPr>
            <a:r>
              <a:rPr lang="en-US" altLang="en-US" dirty="0"/>
              <a:t>People can be affected greatly by unwelcome news, and may want to leave the unit to seek familiar support or escape the cause of the news.  Being given no choice to leave the unit when distressed, people may express feelings in an unsafe way. </a:t>
            </a:r>
          </a:p>
          <a:p>
            <a:pPr lvl="1" eaLnBrk="1" hangingPunct="1">
              <a:spcAft>
                <a:spcPts val="1000"/>
              </a:spcAft>
            </a:pPr>
            <a:r>
              <a:rPr lang="en-US" altLang="en-US" dirty="0"/>
              <a:t>Bad news from outside hospital can also cause conflict.  Examples can include: death in the family, relationship breakdown, loss of tenancy, burglary, illness in the family, childcare issues, financial issues.</a:t>
            </a:r>
          </a:p>
          <a:p>
            <a:pPr lvl="1" algn="ctr" eaLnBrk="1" hangingPunct="1">
              <a:spcAft>
                <a:spcPts val="1000"/>
              </a:spcAft>
            </a:pPr>
            <a:r>
              <a:rPr lang="en-US" altLang="en-US" b="1" dirty="0"/>
              <a:t>The resulting distress can cause increased irritability, aggression, violent incidents and absconding</a:t>
            </a:r>
          </a:p>
        </p:txBody>
      </p:sp>
    </p:spTree>
    <p:extLst>
      <p:ext uri="{BB962C8B-B14F-4D97-AF65-F5344CB8AC3E}">
        <p14:creationId xmlns:p14="http://schemas.microsoft.com/office/powerpoint/2010/main" val="3645155301"/>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10902"/>
          <a:stretch/>
        </p:blipFill>
        <p:spPr>
          <a:xfrm>
            <a:off x="4986529" y="2191826"/>
            <a:ext cx="4157472" cy="4666173"/>
          </a:xfrm>
          <a:prstGeom prst="rect">
            <a:avLst/>
          </a:prstGeom>
        </p:spPr>
      </p:pic>
      <p:sp>
        <p:nvSpPr>
          <p:cNvPr id="2" name="Title 1"/>
          <p:cNvSpPr>
            <a:spLocks noGrp="1"/>
          </p:cNvSpPr>
          <p:nvPr>
            <p:ph type="title"/>
          </p:nvPr>
        </p:nvSpPr>
        <p:spPr/>
        <p:txBody>
          <a:bodyPr/>
          <a:lstStyle/>
          <a:p>
            <a:r>
              <a:rPr lang="en-AU" b="1" dirty="0"/>
              <a:t>Bad news mitigation </a:t>
            </a:r>
          </a:p>
        </p:txBody>
      </p:sp>
      <p:sp>
        <p:nvSpPr>
          <p:cNvPr id="4" name="Content Placeholder 3"/>
          <p:cNvSpPr>
            <a:spLocks noGrp="1"/>
          </p:cNvSpPr>
          <p:nvPr>
            <p:ph idx="1"/>
          </p:nvPr>
        </p:nvSpPr>
        <p:spPr>
          <a:xfrm>
            <a:off x="483949" y="1628800"/>
            <a:ext cx="8280920" cy="1746250"/>
          </a:xfrm>
        </p:spPr>
        <p:txBody>
          <a:bodyPr/>
          <a:lstStyle/>
          <a:p>
            <a:r>
              <a:rPr lang="en-AU" sz="2400" b="0" dirty="0">
                <a:solidFill>
                  <a:schemeClr val="tx1"/>
                </a:solidFill>
              </a:rPr>
              <a:t>Receiving bad news can be common during an inpatient stay. This intervention is about providing support during the delivery of news or afterwards,                                                to mitigate the risk of flashpoints.</a:t>
            </a:r>
            <a:endParaRPr lang="en-AU" sz="2400" dirty="0">
              <a:solidFill>
                <a:schemeClr val="tx1"/>
              </a:solidFill>
            </a:endParaRPr>
          </a:p>
        </p:txBody>
      </p:sp>
      <p:sp>
        <p:nvSpPr>
          <p:cNvPr id="6" name="TextBox 5"/>
          <p:cNvSpPr txBox="1"/>
          <p:nvPr/>
        </p:nvSpPr>
        <p:spPr>
          <a:xfrm>
            <a:off x="323528" y="3375050"/>
            <a:ext cx="5256584" cy="2893100"/>
          </a:xfrm>
          <a:prstGeom prst="rect">
            <a:avLst/>
          </a:prstGeom>
          <a:noFill/>
        </p:spPr>
        <p:txBody>
          <a:bodyPr wrap="square" rtlCol="0">
            <a:spAutoFit/>
          </a:bodyPr>
          <a:lstStyle/>
          <a:p>
            <a:r>
              <a:rPr lang="en-AU" sz="2400" dirty="0"/>
              <a:t>Key messages:</a:t>
            </a:r>
          </a:p>
          <a:p>
            <a:endParaRPr lang="en-AU" dirty="0"/>
          </a:p>
          <a:p>
            <a:pPr marL="342900" indent="-342900">
              <a:buFont typeface="Arial" panose="020B0604020202020204" pitchFamily="34" charset="0"/>
              <a:buChar char="•"/>
            </a:pPr>
            <a:r>
              <a:rPr lang="en-AU" sz="2000" dirty="0"/>
              <a:t>Bad news can create confusion and hinder understanding. Be respectful of a person’s views.</a:t>
            </a:r>
          </a:p>
          <a:p>
            <a:pPr marL="342900" indent="-342900">
              <a:buFont typeface="Arial" panose="020B0604020202020204" pitchFamily="34" charset="0"/>
              <a:buChar char="•"/>
            </a:pPr>
            <a:r>
              <a:rPr lang="en-AU" sz="2000" dirty="0"/>
              <a:t>Being aware of occasions when people might get upsetting news.</a:t>
            </a:r>
          </a:p>
          <a:p>
            <a:pPr marL="342900" indent="-342900">
              <a:buFont typeface="Arial" panose="020B0604020202020204" pitchFamily="34" charset="0"/>
              <a:buChar char="•"/>
            </a:pPr>
            <a:r>
              <a:rPr lang="en-AU" sz="2000" dirty="0"/>
              <a:t>Identify a proactive way to reach out to people before there is a reactive need to.</a:t>
            </a:r>
          </a:p>
        </p:txBody>
      </p:sp>
    </p:spTree>
    <p:extLst>
      <p:ext uri="{BB962C8B-B14F-4D97-AF65-F5344CB8AC3E}">
        <p14:creationId xmlns:p14="http://schemas.microsoft.com/office/powerpoint/2010/main" val="62468571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grpSp>
        <p:nvGrpSpPr>
          <p:cNvPr id="65" name="Group 64"/>
          <p:cNvGrpSpPr/>
          <p:nvPr/>
        </p:nvGrpSpPr>
        <p:grpSpPr>
          <a:xfrm>
            <a:off x="21451" y="1988326"/>
            <a:ext cx="5832505" cy="4742674"/>
            <a:chOff x="21451" y="1988326"/>
            <a:chExt cx="5832505" cy="4742674"/>
          </a:xfrm>
        </p:grpSpPr>
        <p:grpSp>
          <p:nvGrpSpPr>
            <p:cNvPr id="60" name="Group 59"/>
            <p:cNvGrpSpPr/>
            <p:nvPr/>
          </p:nvGrpSpPr>
          <p:grpSpPr>
            <a:xfrm>
              <a:off x="21451" y="2705100"/>
              <a:ext cx="4753749" cy="4025900"/>
              <a:chOff x="21451" y="2705100"/>
              <a:chExt cx="4753749" cy="4025900"/>
            </a:xfrm>
          </p:grpSpPr>
          <p:sp>
            <p:nvSpPr>
              <p:cNvPr id="50" name="Rectangle 49"/>
              <p:cNvSpPr/>
              <p:nvPr/>
            </p:nvSpPr>
            <p:spPr>
              <a:xfrm>
                <a:off x="21451" y="4708624"/>
                <a:ext cx="2407534" cy="202237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9" name="Rectangle 48"/>
              <p:cNvSpPr/>
              <p:nvPr/>
            </p:nvSpPr>
            <p:spPr>
              <a:xfrm>
                <a:off x="2749550" y="5070574"/>
                <a:ext cx="1717675" cy="127307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5" name="Rectangle 34"/>
              <p:cNvSpPr/>
              <p:nvPr/>
            </p:nvSpPr>
            <p:spPr>
              <a:xfrm>
                <a:off x="4578349" y="5464274"/>
                <a:ext cx="196851"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36" name="Straight Connector 35"/>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52553" y="3116834"/>
                <a:ext cx="3733748" cy="32766"/>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632671" y="2705100"/>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435388" y="314325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a:endCxn id="35" idx="0"/>
              </p:cNvCxnSpPr>
              <p:nvPr/>
            </p:nvCxnSpPr>
            <p:spPr>
              <a:xfrm>
                <a:off x="4647122" y="3149600"/>
                <a:ext cx="29653" cy="231467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76200" y="1988326"/>
              <a:ext cx="5777756" cy="4558779"/>
              <a:chOff x="76200" y="1988326"/>
              <a:chExt cx="5777756" cy="4558779"/>
            </a:xfrm>
          </p:grpSpPr>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r>
                  <a:rPr lang="en-US" kern="0" dirty="0" smtClean="0">
                    <a:solidFill>
                      <a:schemeClr val="bg1"/>
                    </a:solidFill>
                    <a:latin typeface="Arial"/>
                    <a:cs typeface="Arial"/>
                  </a:rPr>
                  <a:t>Mitigate bad news</a:t>
                </a:r>
                <a:endParaRPr lang="en-US" kern="0" dirty="0">
                  <a:solidFill>
                    <a:schemeClr val="bg1"/>
                  </a:solidFill>
                  <a:latin typeface="Arial"/>
                  <a:cs typeface="Arial"/>
                </a:endParaRPr>
              </a:p>
            </p:txBody>
          </p:sp>
          <p:sp>
            <p:nvSpPr>
              <p:cNvPr id="33" name="Rectangle 32"/>
              <p:cNvSpPr/>
              <p:nvPr/>
            </p:nvSpPr>
            <p:spPr>
              <a:xfrm>
                <a:off x="76200" y="4876801"/>
                <a:ext cx="2229040" cy="16703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Originating domains</a:t>
                </a:r>
                <a:r>
                  <a:rPr kumimoji="0" lang="en-US" sz="1800" b="1" i="0" u="none" strike="noStrike" kern="0" cap="none" spc="0" normalizeH="0" noProof="0" dirty="0" smtClean="0">
                    <a:ln>
                      <a:noFill/>
                    </a:ln>
                    <a:solidFill>
                      <a:schemeClr val="bg1"/>
                    </a:solidFill>
                    <a:effectLst/>
                    <a:uLnTx/>
                    <a:uFillTx/>
                    <a:latin typeface="Arial"/>
                    <a:cs typeface="Arial"/>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0" cap="none" spc="0" normalizeH="0" noProof="0" dirty="0" smtClean="0">
                    <a:ln>
                      <a:noFill/>
                    </a:ln>
                    <a:solidFill>
                      <a:schemeClr val="bg1"/>
                    </a:solidFill>
                    <a:effectLst/>
                    <a:uLnTx/>
                    <a:uFillTx/>
                    <a:latin typeface="Arial"/>
                    <a:cs typeface="Arial"/>
                  </a:rPr>
                  <a:t>Outside hospital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smtClean="0">
                    <a:solidFill>
                      <a:schemeClr val="bg1"/>
                    </a:solidFill>
                    <a:latin typeface="Arial"/>
                    <a:cs typeface="Arial"/>
                  </a:rPr>
                  <a:t>Regulatory framework</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gr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28985"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673600"/>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4676775" y="3149600"/>
            <a:ext cx="9526" cy="2274288"/>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Bad news mitigation and the Safewards Model </a:t>
            </a:r>
            <a:endParaRPr lang="en-AU" b="1" dirty="0"/>
          </a:p>
        </p:txBody>
      </p:sp>
      <p:sp>
        <p:nvSpPr>
          <p:cNvPr id="26" name="Rectangle 25"/>
          <p:cNvSpPr/>
          <p:nvPr/>
        </p:nvSpPr>
        <p:spPr>
          <a:xfrm>
            <a:off x="2840112" y="5219700"/>
            <a:ext cx="1556636" cy="10226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baseline="0" noProof="0" dirty="0" smtClean="0">
                <a:ln>
                  <a:noFill/>
                </a:ln>
                <a:solidFill>
                  <a:schemeClr val="bg1"/>
                </a:solidFill>
                <a:effectLst/>
                <a:uLnTx/>
                <a:uFillTx/>
                <a:latin typeface="Arial"/>
                <a:cs typeface="Arial"/>
              </a:rPr>
              <a:t>receiving bad news</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nvGrpSpPr>
          <p:cNvPr id="44" name="Group 43"/>
          <p:cNvGrpSpPr/>
          <p:nvPr/>
        </p:nvGrpSpPr>
        <p:grpSpPr>
          <a:xfrm>
            <a:off x="4647122" y="5549700"/>
            <a:ext cx="56441" cy="432000"/>
            <a:chOff x="865632" y="1988326"/>
            <a:chExt cx="56441" cy="432000"/>
          </a:xfrm>
        </p:grpSpPr>
        <p:cxnSp>
          <p:nvCxnSpPr>
            <p:cNvPr id="45" name="Straight Connector 44"/>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1650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DHHS Safewards Presentation template.pot [Compatibility Mode]" id="{40503164-3BE1-4930-AA91-58F5DF5BEAEA}" vid="{0A7ACF4F-89D8-4DE1-BFF5-41CC76667738}"/>
    </a:ext>
  </a:extLst>
</a:theme>
</file>

<file path=ppt/theme/theme2.xml><?xml version="1.0" encoding="utf-8"?>
<a:theme xmlns:a="http://schemas.openxmlformats.org/drawingml/2006/main" name="2_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DHHS Safewards Presentation template.pot [Compatibility Mode]" id="{40503164-3BE1-4930-AA91-58F5DF5BEAEA}" vid="{0A7ACF4F-89D8-4DE1-BFF5-41CC766677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TotalTime>
  <Words>11376</Words>
  <Application>Microsoft Office PowerPoint</Application>
  <PresentationFormat>On-screen Show (4:3)</PresentationFormat>
  <Paragraphs>2132</Paragraphs>
  <Slides>153</Slides>
  <Notes>128</Notes>
  <HiddenSlides>0</HiddenSlides>
  <MMClips>0</MMClips>
  <ScaleCrop>false</ScaleCrop>
  <HeadingPairs>
    <vt:vector size="4" baseType="variant">
      <vt:variant>
        <vt:lpstr>Theme</vt:lpstr>
      </vt:variant>
      <vt:variant>
        <vt:i4>2</vt:i4>
      </vt:variant>
      <vt:variant>
        <vt:lpstr>Slide Titles</vt:lpstr>
      </vt:variant>
      <vt:variant>
        <vt:i4>153</vt:i4>
      </vt:variant>
    </vt:vector>
  </HeadingPairs>
  <TitlesOfParts>
    <vt:vector size="155" baseType="lpstr">
      <vt:lpstr>DHHS Safewards Presentation template</vt:lpstr>
      <vt:lpstr>2_DHHS Safewards Presentation template</vt:lpstr>
      <vt:lpstr>     Safewards Victoria  1 day workshop    </vt:lpstr>
      <vt:lpstr>Introduction to Safewards</vt:lpstr>
      <vt:lpstr>Origins of the Safewards model</vt:lpstr>
      <vt:lpstr>Key aims of the Safewards model</vt:lpstr>
      <vt:lpstr>Conflict and Containment </vt:lpstr>
      <vt:lpstr>Conflict and Containment </vt:lpstr>
      <vt:lpstr>Conflict and Containment </vt:lpstr>
      <vt:lpstr>Task: What is it like on your unit?</vt:lpstr>
      <vt:lpstr>Conflict and containment rates</vt:lpstr>
      <vt:lpstr>The Safewards model</vt:lpstr>
      <vt:lpstr>Six domains that influence or trigger conflict </vt:lpstr>
      <vt:lpstr>  Staff modifiers    </vt:lpstr>
      <vt:lpstr>Staff can influence conflict and containment by:</vt:lpstr>
      <vt:lpstr>Patient modifiers</vt:lpstr>
      <vt:lpstr>Patients can influence  conflict and containment</vt:lpstr>
      <vt:lpstr>Patient modifiers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originating domains </vt:lpstr>
      <vt:lpstr>Staff team domain</vt:lpstr>
      <vt:lpstr>     Physical environment domain</vt:lpstr>
      <vt:lpstr>  Outside hospital domain</vt:lpstr>
      <vt:lpstr>  Patient community domain</vt:lpstr>
      <vt:lpstr>Patient characteristics domain</vt:lpstr>
      <vt:lpstr>Regulatory framework domain</vt:lpstr>
      <vt:lpstr>What this model adds to practice</vt:lpstr>
      <vt:lpstr>Safewards interventions</vt:lpstr>
      <vt:lpstr> </vt:lpstr>
      <vt:lpstr>Background </vt:lpstr>
      <vt:lpstr>Aims</vt:lpstr>
      <vt:lpstr>Know each other and the Safewards model</vt:lpstr>
      <vt:lpstr>Task: Getting to know each other </vt:lpstr>
      <vt:lpstr>Information collected </vt:lpstr>
      <vt:lpstr>Task: What non-controversial information might you wish to share?  </vt:lpstr>
      <vt:lpstr>Examples of non-controversial information </vt:lpstr>
      <vt:lpstr>Know each other in practice</vt:lpstr>
      <vt:lpstr> Know each other in practice</vt:lpstr>
      <vt:lpstr>PowerPoint Presentation</vt:lpstr>
      <vt:lpstr>Know each other fidelity</vt:lpstr>
      <vt:lpstr>PowerPoint Presentation</vt:lpstr>
      <vt:lpstr>Background and aims</vt:lpstr>
      <vt:lpstr>Clear mutual expectations and the Safewards model</vt:lpstr>
      <vt:lpstr>Task: Examples of clear expectations </vt:lpstr>
      <vt:lpstr>PowerPoint Presentation</vt:lpstr>
      <vt:lpstr>Mutual expectations for consideration</vt:lpstr>
      <vt:lpstr>Role of the clear mutual expectations lead  </vt:lpstr>
      <vt:lpstr>Clear mutual expectations fidelity</vt:lpstr>
      <vt:lpstr>Positive words</vt:lpstr>
      <vt:lpstr>Background and aims</vt:lpstr>
      <vt:lpstr>Positive words and the Safewards model</vt:lpstr>
      <vt:lpstr>Handover in practice </vt:lpstr>
      <vt:lpstr>Safewards approach to handover </vt:lpstr>
      <vt:lpstr>Task: Using psychological explanations </vt:lpstr>
      <vt:lpstr>Using positive comments</vt:lpstr>
      <vt:lpstr>Role of the intervention leads  </vt:lpstr>
      <vt:lpstr>Positive words fidelity</vt:lpstr>
      <vt:lpstr>Soft words </vt:lpstr>
      <vt:lpstr>PowerPoint Presentation</vt:lpstr>
      <vt:lpstr>Background and 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Soft words in practice</vt:lpstr>
      <vt:lpstr>Task: Identifying themes</vt:lpstr>
      <vt:lpstr>Role of the intervention lead  </vt:lpstr>
      <vt:lpstr>Soft words fidelity</vt:lpstr>
      <vt:lpstr>Reassurance</vt:lpstr>
      <vt:lpstr>Reassurance background</vt:lpstr>
      <vt:lpstr>Reassurance aims</vt:lpstr>
      <vt:lpstr>Reassurance and the Safewards model</vt:lpstr>
      <vt:lpstr>Reassurance and the Safewards model</vt:lpstr>
      <vt:lpstr>Reassurance in practice Common situations requiring reassurance</vt:lpstr>
      <vt:lpstr>Reassurance in practice Explanation to patient and others  </vt:lpstr>
      <vt:lpstr>Reassurance in practice: Empathy is a critical staff skill</vt:lpstr>
      <vt:lpstr>Reassurance in practice: Empathy is a critical staff skill</vt:lpstr>
      <vt:lpstr>Intervention strategies   </vt:lpstr>
      <vt:lpstr>Intervention strategies</vt:lpstr>
      <vt:lpstr>Intervention strategies  </vt:lpstr>
      <vt:lpstr>Reassurance fidelity</vt:lpstr>
      <vt:lpstr>Bad News Mitigation</vt:lpstr>
      <vt:lpstr>Background</vt:lpstr>
      <vt:lpstr>Bad news mitigation </vt:lpstr>
      <vt:lpstr>PowerPoint Presentation</vt:lpstr>
      <vt:lpstr>Task: Bad news scenarios</vt:lpstr>
      <vt:lpstr> Bad News Mitigation in practice</vt:lpstr>
      <vt:lpstr>Bad News Mitigation in practice </vt:lpstr>
      <vt:lpstr>Delivering Bad News Video</vt:lpstr>
      <vt:lpstr>Role of the intervention lead  </vt:lpstr>
      <vt:lpstr>Bad news mitigation fidelity</vt:lpstr>
      <vt:lpstr>Mutual Help Meeting</vt:lpstr>
      <vt:lpstr>Background  </vt:lpstr>
      <vt:lpstr>Aims</vt:lpstr>
      <vt:lpstr>PowerPoint Presentation</vt:lpstr>
      <vt:lpstr>Conflict</vt:lpstr>
      <vt:lpstr>Mutual Help Meeting  </vt:lpstr>
      <vt:lpstr>Agenda</vt:lpstr>
      <vt:lpstr>Staff roles</vt:lpstr>
      <vt:lpstr>Staff roles</vt:lpstr>
      <vt:lpstr>What to expect</vt:lpstr>
      <vt:lpstr>Mutual Help Meeting fidelity</vt:lpstr>
      <vt:lpstr>Calm down methods</vt:lpstr>
      <vt:lpstr>Background and aims</vt:lpstr>
      <vt:lpstr>PowerPoint Presentation</vt:lpstr>
      <vt:lpstr>PowerPoint Presentation</vt:lpstr>
      <vt:lpstr>Early signs of distress/agitation</vt:lpstr>
      <vt:lpstr>Task: Calm down methods handout </vt:lpstr>
      <vt:lpstr>Calm down methods in practice</vt:lpstr>
      <vt:lpstr>Role of the intervention lead  </vt:lpstr>
      <vt:lpstr>Calm down methods fidelity</vt:lpstr>
      <vt:lpstr>PowerPoint Presentation</vt:lpstr>
      <vt:lpstr>Background  </vt:lpstr>
      <vt:lpstr>Aims</vt:lpstr>
      <vt:lpstr>PowerPoint Presentation</vt:lpstr>
      <vt:lpstr>PowerPoint Presentation</vt:lpstr>
      <vt:lpstr>De-escalation model</vt:lpstr>
      <vt:lpstr>Delimit</vt:lpstr>
      <vt:lpstr>Clarify</vt:lpstr>
      <vt:lpstr>Resolve</vt:lpstr>
      <vt:lpstr>Control yourself</vt:lpstr>
      <vt:lpstr>…control yourself</vt:lpstr>
      <vt:lpstr>Respect and empathy</vt:lpstr>
      <vt:lpstr>…respect and empathy</vt:lpstr>
      <vt:lpstr>Summary</vt:lpstr>
      <vt:lpstr>Talk Down in practice </vt:lpstr>
      <vt:lpstr>Talk down in practice  </vt:lpstr>
      <vt:lpstr>Talk down poster</vt:lpstr>
      <vt:lpstr>Role of the intervention lead –  promote talk down</vt:lpstr>
      <vt:lpstr>Resources for the intervention lead </vt:lpstr>
      <vt:lpstr>Talk down fidelity</vt:lpstr>
      <vt:lpstr> Discharge messages </vt:lpstr>
      <vt:lpstr>Background </vt:lpstr>
      <vt:lpstr>Aims</vt:lpstr>
      <vt:lpstr>PowerPoint Presentation</vt:lpstr>
      <vt:lpstr>Role of the intervention lead  </vt:lpstr>
      <vt:lpstr>Discharge messages fidelity</vt:lpstr>
      <vt:lpstr>Wrap up</vt:lpstr>
      <vt:lpstr>Evaluation and questions </vt:lpstr>
    </vt:vector>
  </TitlesOfParts>
  <Company>Victorian Government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Safewards Train the Trainer Workshop  Day 1</dc:title>
  <dc:creator>Rachel Gwyther</dc:creator>
  <cp:lastModifiedBy>Rachel Gwyther</cp:lastModifiedBy>
  <cp:revision>19</cp:revision>
  <dcterms:created xsi:type="dcterms:W3CDTF">2017-03-03T05:20:12Z</dcterms:created>
  <dcterms:modified xsi:type="dcterms:W3CDTF">2017-10-27T05:16:03Z</dcterms:modified>
</cp:coreProperties>
</file>