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7" r:id="rId1"/>
    <p:sldMasterId id="2147483721" r:id="rId2"/>
    <p:sldMasterId id="2147483723" r:id="rId3"/>
  </p:sldMasterIdLst>
  <p:notesMasterIdLst>
    <p:notesMasterId r:id="rId83"/>
  </p:notesMasterIdLst>
  <p:handoutMasterIdLst>
    <p:handoutMasterId r:id="rId84"/>
  </p:handoutMasterIdLst>
  <p:sldIdLst>
    <p:sldId id="429" r:id="rId4"/>
    <p:sldId id="480" r:id="rId5"/>
    <p:sldId id="509" r:id="rId6"/>
    <p:sldId id="433" r:id="rId7"/>
    <p:sldId id="436" r:id="rId8"/>
    <p:sldId id="492" r:id="rId9"/>
    <p:sldId id="491" r:id="rId10"/>
    <p:sldId id="493" r:id="rId11"/>
    <p:sldId id="434" r:id="rId12"/>
    <p:sldId id="435" r:id="rId13"/>
    <p:sldId id="510" r:id="rId14"/>
    <p:sldId id="437" r:id="rId15"/>
    <p:sldId id="438" r:id="rId16"/>
    <p:sldId id="439" r:id="rId17"/>
    <p:sldId id="440" r:id="rId18"/>
    <p:sldId id="484" r:id="rId19"/>
    <p:sldId id="505" r:id="rId20"/>
    <p:sldId id="481" r:id="rId21"/>
    <p:sldId id="494" r:id="rId22"/>
    <p:sldId id="495" r:id="rId23"/>
    <p:sldId id="496" r:id="rId24"/>
    <p:sldId id="497" r:id="rId25"/>
    <p:sldId id="498" r:id="rId26"/>
    <p:sldId id="499" r:id="rId27"/>
    <p:sldId id="500" r:id="rId28"/>
    <p:sldId id="501" r:id="rId29"/>
    <p:sldId id="502" r:id="rId30"/>
    <p:sldId id="503" r:id="rId31"/>
    <p:sldId id="504" r:id="rId32"/>
    <p:sldId id="420" r:id="rId33"/>
    <p:sldId id="421" r:id="rId34"/>
    <p:sldId id="422" r:id="rId35"/>
    <p:sldId id="423" r:id="rId36"/>
    <p:sldId id="424" r:id="rId37"/>
    <p:sldId id="425" r:id="rId38"/>
    <p:sldId id="426" r:id="rId39"/>
    <p:sldId id="427" r:id="rId40"/>
    <p:sldId id="428" r:id="rId41"/>
    <p:sldId id="444" r:id="rId42"/>
    <p:sldId id="445" r:id="rId43"/>
    <p:sldId id="446" r:id="rId44"/>
    <p:sldId id="506" r:id="rId45"/>
    <p:sldId id="479" r:id="rId46"/>
    <p:sldId id="448" r:id="rId47"/>
    <p:sldId id="449" r:id="rId48"/>
    <p:sldId id="450" r:id="rId49"/>
    <p:sldId id="451" r:id="rId50"/>
    <p:sldId id="452" r:id="rId51"/>
    <p:sldId id="486" r:id="rId52"/>
    <p:sldId id="453" r:id="rId53"/>
    <p:sldId id="454" r:id="rId54"/>
    <p:sldId id="301" r:id="rId55"/>
    <p:sldId id="455" r:id="rId56"/>
    <p:sldId id="456" r:id="rId57"/>
    <p:sldId id="457" r:id="rId58"/>
    <p:sldId id="507" r:id="rId59"/>
    <p:sldId id="458" r:id="rId60"/>
    <p:sldId id="459" r:id="rId61"/>
    <p:sldId id="460" r:id="rId62"/>
    <p:sldId id="461" r:id="rId63"/>
    <p:sldId id="462" r:id="rId64"/>
    <p:sldId id="315" r:id="rId65"/>
    <p:sldId id="463" r:id="rId66"/>
    <p:sldId id="464" r:id="rId67"/>
    <p:sldId id="465" r:id="rId68"/>
    <p:sldId id="508" r:id="rId69"/>
    <p:sldId id="466" r:id="rId70"/>
    <p:sldId id="487" r:id="rId71"/>
    <p:sldId id="468" r:id="rId72"/>
    <p:sldId id="474" r:id="rId73"/>
    <p:sldId id="469" r:id="rId74"/>
    <p:sldId id="470" r:id="rId75"/>
    <p:sldId id="471" r:id="rId76"/>
    <p:sldId id="475" r:id="rId77"/>
    <p:sldId id="488" r:id="rId78"/>
    <p:sldId id="489" r:id="rId79"/>
    <p:sldId id="476" r:id="rId80"/>
    <p:sldId id="404" r:id="rId81"/>
    <p:sldId id="478" r:id="rId82"/>
  </p:sldIdLst>
  <p:sldSz cx="9144000" cy="6858000" type="screen4x3"/>
  <p:notesSz cx="7099300" cy="10234613"/>
  <p:embeddedFontLst>
    <p:embeddedFont>
      <p:font typeface="ＭＳ Ｐゴシック" panose="020B0600070205080204" pitchFamily="34" charset="-128"/>
      <p:regular r:id="rId85"/>
    </p:embeddedFont>
    <p:embeddedFont>
      <p:font typeface="Arial Black" panose="020B0A04020102020204" pitchFamily="34" charset="0"/>
      <p:bold r:id="rId86"/>
    </p:embeddedFont>
    <p:embeddedFont>
      <p:font typeface="Calibri" panose="020F0502020204030204" pitchFamily="34" charset="0"/>
      <p:regular r:id="rId87"/>
      <p:bold r:id="rId88"/>
      <p:italic r:id="rId89"/>
      <p:boldItalic r:id="rId9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C2A8"/>
    <a:srgbClr val="51BD89"/>
    <a:srgbClr val="FFA3A3"/>
    <a:srgbClr val="BE7878"/>
    <a:srgbClr val="FFCCCC"/>
    <a:srgbClr val="4E9729"/>
    <a:srgbClr val="660033"/>
    <a:srgbClr val="21278D"/>
    <a:srgbClr val="1111FF"/>
    <a:srgbClr val="CF8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709" autoAdjust="0"/>
    <p:restoredTop sz="85638" autoAdjust="0"/>
  </p:normalViewPr>
  <p:slideViewPr>
    <p:cSldViewPr snapToGrid="0" snapToObjects="1">
      <p:cViewPr varScale="1">
        <p:scale>
          <a:sx n="53" d="100"/>
          <a:sy n="53" d="100"/>
        </p:scale>
        <p:origin x="-816"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handoutMaster" Target="handoutMasters/handoutMaster1.xml"/><Relationship Id="rId89" Type="http://schemas.openxmlformats.org/officeDocument/2006/relationships/font" Target="fonts/font5.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font" Target="fonts/font3.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font" Target="fonts/font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font" Target="fonts/font1.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font" Target="fonts/font2.fntdata"/><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6364" cy="511731"/>
          </a:xfrm>
          <a:prstGeom prst="rect">
            <a:avLst/>
          </a:prstGeom>
        </p:spPr>
        <p:txBody>
          <a:bodyPr vert="horz" lIns="94792" tIns="47396" rIns="94792" bIns="47396" rtlCol="0"/>
          <a:lstStyle>
            <a:lvl1pPr algn="l">
              <a:defRPr sz="1200"/>
            </a:lvl1pPr>
          </a:lstStyle>
          <a:p>
            <a:r>
              <a:rPr lang="en-AU" smtClean="0"/>
              <a:t>Safewards Victoria</a:t>
            </a:r>
            <a:endParaRPr lang="en-US"/>
          </a:p>
        </p:txBody>
      </p:sp>
      <p:sp>
        <p:nvSpPr>
          <p:cNvPr id="3" name="Date Placeholder 2"/>
          <p:cNvSpPr>
            <a:spLocks noGrp="1"/>
          </p:cNvSpPr>
          <p:nvPr>
            <p:ph type="dt" sz="quarter" idx="1"/>
          </p:nvPr>
        </p:nvSpPr>
        <p:spPr>
          <a:xfrm>
            <a:off x="4021296" y="2"/>
            <a:ext cx="3076364" cy="511731"/>
          </a:xfrm>
          <a:prstGeom prst="rect">
            <a:avLst/>
          </a:prstGeom>
        </p:spPr>
        <p:txBody>
          <a:bodyPr vert="horz" lIns="94792" tIns="47396" rIns="94792" bIns="47396" rtlCol="0"/>
          <a:lstStyle>
            <a:lvl1pPr algn="r">
              <a:defRPr sz="1200"/>
            </a:lvl1pPr>
          </a:lstStyle>
          <a:p>
            <a:endParaRPr lang="en-US"/>
          </a:p>
        </p:txBody>
      </p:sp>
      <p:sp>
        <p:nvSpPr>
          <p:cNvPr id="4" name="Footer Placeholder 3"/>
          <p:cNvSpPr>
            <a:spLocks noGrp="1"/>
          </p:cNvSpPr>
          <p:nvPr>
            <p:ph type="ftr" sz="quarter" idx="2"/>
          </p:nvPr>
        </p:nvSpPr>
        <p:spPr>
          <a:xfrm>
            <a:off x="0" y="9721108"/>
            <a:ext cx="3076364" cy="511731"/>
          </a:xfrm>
          <a:prstGeom prst="rect">
            <a:avLst/>
          </a:prstGeom>
        </p:spPr>
        <p:txBody>
          <a:bodyPr vert="horz" lIns="94792" tIns="47396" rIns="94792" bIns="47396" rtlCol="0" anchor="b"/>
          <a:lstStyle>
            <a:lvl1pPr algn="l">
              <a:defRPr sz="1200"/>
            </a:lvl1pPr>
          </a:lstStyle>
          <a:p>
            <a:r>
              <a:rPr lang="en-AU" smtClean="0"/>
              <a:t>Trainer the Trainer  |  DAY ONE</a:t>
            </a:r>
            <a:endParaRPr lang="en-US"/>
          </a:p>
        </p:txBody>
      </p:sp>
      <p:sp>
        <p:nvSpPr>
          <p:cNvPr id="5" name="Slide Number Placeholder 4"/>
          <p:cNvSpPr>
            <a:spLocks noGrp="1"/>
          </p:cNvSpPr>
          <p:nvPr>
            <p:ph type="sldNum" sz="quarter" idx="3"/>
          </p:nvPr>
        </p:nvSpPr>
        <p:spPr>
          <a:xfrm>
            <a:off x="4021296" y="9721108"/>
            <a:ext cx="3076364" cy="511731"/>
          </a:xfrm>
          <a:prstGeom prst="rect">
            <a:avLst/>
          </a:prstGeom>
        </p:spPr>
        <p:txBody>
          <a:bodyPr vert="horz" lIns="94792" tIns="47396" rIns="94792" bIns="47396" rtlCol="0" anchor="b"/>
          <a:lstStyle>
            <a:lvl1pPr algn="r">
              <a:defRPr sz="1200"/>
            </a:lvl1pPr>
          </a:lstStyle>
          <a:p>
            <a:fld id="{8BFCE8D3-1084-F845-8EAD-ED43E6F114EE}" type="slidenum">
              <a:rPr lang="en-US" smtClean="0"/>
              <a:pPr/>
              <a:t>‹#›</a:t>
            </a:fld>
            <a:endParaRPr lang="en-US"/>
          </a:p>
        </p:txBody>
      </p:sp>
    </p:spTree>
    <p:extLst>
      <p:ext uri="{BB962C8B-B14F-4D97-AF65-F5344CB8AC3E}">
        <p14:creationId xmlns:p14="http://schemas.microsoft.com/office/powerpoint/2010/main" val="348904661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6364" cy="511731"/>
          </a:xfrm>
          <a:prstGeom prst="rect">
            <a:avLst/>
          </a:prstGeom>
        </p:spPr>
        <p:txBody>
          <a:bodyPr vert="horz" lIns="94792" tIns="47396" rIns="94792" bIns="47396" rtlCol="0"/>
          <a:lstStyle>
            <a:lvl1pPr algn="l">
              <a:defRPr sz="1200"/>
            </a:lvl1pPr>
          </a:lstStyle>
          <a:p>
            <a:r>
              <a:rPr lang="en-AU" smtClean="0"/>
              <a:t>Safewards Victoria</a:t>
            </a:r>
            <a:endParaRPr lang="en-US"/>
          </a:p>
        </p:txBody>
      </p:sp>
      <p:sp>
        <p:nvSpPr>
          <p:cNvPr id="3" name="Date Placeholder 2"/>
          <p:cNvSpPr>
            <a:spLocks noGrp="1"/>
          </p:cNvSpPr>
          <p:nvPr>
            <p:ph type="dt" idx="1"/>
          </p:nvPr>
        </p:nvSpPr>
        <p:spPr>
          <a:xfrm>
            <a:off x="4021296" y="2"/>
            <a:ext cx="3076364" cy="511731"/>
          </a:xfrm>
          <a:prstGeom prst="rect">
            <a:avLst/>
          </a:prstGeom>
        </p:spPr>
        <p:txBody>
          <a:bodyPr vert="horz" lIns="94792" tIns="47396" rIns="94792" bIns="47396" rtlCol="0"/>
          <a:lstStyle>
            <a:lvl1pPr algn="r">
              <a:defRPr sz="1200"/>
            </a:lvl1pPr>
          </a:lstStyle>
          <a:p>
            <a:endParaRPr lang="en-US"/>
          </a:p>
        </p:txBody>
      </p:sp>
      <p:sp>
        <p:nvSpPr>
          <p:cNvPr id="4" name="Slide Image Placeholder 3"/>
          <p:cNvSpPr>
            <a:spLocks noGrp="1" noRot="1" noChangeAspect="1"/>
          </p:cNvSpPr>
          <p:nvPr>
            <p:ph type="sldImg" idx="2"/>
          </p:nvPr>
        </p:nvSpPr>
        <p:spPr>
          <a:xfrm>
            <a:off x="989013" y="766763"/>
            <a:ext cx="5121275" cy="3840162"/>
          </a:xfrm>
          <a:prstGeom prst="rect">
            <a:avLst/>
          </a:prstGeom>
          <a:noFill/>
          <a:ln w="12700">
            <a:solidFill>
              <a:prstClr val="black"/>
            </a:solidFill>
          </a:ln>
        </p:spPr>
        <p:txBody>
          <a:bodyPr vert="horz" lIns="94792" tIns="47396" rIns="94792" bIns="47396" rtlCol="0" anchor="ctr"/>
          <a:lstStyle/>
          <a:p>
            <a:endParaRPr lang="en-US"/>
          </a:p>
        </p:txBody>
      </p:sp>
      <p:sp>
        <p:nvSpPr>
          <p:cNvPr id="5" name="Notes Placeholder 4"/>
          <p:cNvSpPr>
            <a:spLocks noGrp="1"/>
          </p:cNvSpPr>
          <p:nvPr>
            <p:ph type="body" sz="quarter" idx="3"/>
          </p:nvPr>
        </p:nvSpPr>
        <p:spPr>
          <a:xfrm>
            <a:off x="709930" y="4861445"/>
            <a:ext cx="5679440" cy="4605576"/>
          </a:xfrm>
          <a:prstGeom prst="rect">
            <a:avLst/>
          </a:prstGeom>
        </p:spPr>
        <p:txBody>
          <a:bodyPr vert="horz" lIns="94792" tIns="47396" rIns="94792" bIns="47396"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9721108"/>
            <a:ext cx="3076364" cy="511731"/>
          </a:xfrm>
          <a:prstGeom prst="rect">
            <a:avLst/>
          </a:prstGeom>
        </p:spPr>
        <p:txBody>
          <a:bodyPr vert="horz" lIns="94792" tIns="47396" rIns="94792" bIns="47396" rtlCol="0" anchor="b"/>
          <a:lstStyle>
            <a:lvl1pPr algn="l">
              <a:defRPr sz="1200"/>
            </a:lvl1pPr>
          </a:lstStyle>
          <a:p>
            <a:r>
              <a:rPr lang="en-AU" smtClean="0"/>
              <a:t>Trainer the Trainer  |  DAY ONE</a:t>
            </a:r>
            <a:endParaRPr lang="en-US"/>
          </a:p>
        </p:txBody>
      </p:sp>
      <p:sp>
        <p:nvSpPr>
          <p:cNvPr id="7" name="Slide Number Placeholder 6"/>
          <p:cNvSpPr>
            <a:spLocks noGrp="1"/>
          </p:cNvSpPr>
          <p:nvPr>
            <p:ph type="sldNum" sz="quarter" idx="5"/>
          </p:nvPr>
        </p:nvSpPr>
        <p:spPr>
          <a:xfrm>
            <a:off x="4021296" y="9721108"/>
            <a:ext cx="3076364" cy="511731"/>
          </a:xfrm>
          <a:prstGeom prst="rect">
            <a:avLst/>
          </a:prstGeom>
        </p:spPr>
        <p:txBody>
          <a:bodyPr vert="horz" lIns="94792" tIns="47396" rIns="94792" bIns="47396" rtlCol="0" anchor="b"/>
          <a:lstStyle>
            <a:lvl1pPr algn="r">
              <a:defRPr sz="1200"/>
            </a:lvl1pPr>
          </a:lstStyle>
          <a:p>
            <a:fld id="{39480C51-44AE-C747-8976-226D99FAD402}" type="slidenum">
              <a:rPr lang="en-US" smtClean="0"/>
              <a:pPr/>
              <a:t>‹#›</a:t>
            </a:fld>
            <a:endParaRPr lang="en-US"/>
          </a:p>
        </p:txBody>
      </p:sp>
    </p:spTree>
    <p:extLst>
      <p:ext uri="{BB962C8B-B14F-4D97-AF65-F5344CB8AC3E}">
        <p14:creationId xmlns:p14="http://schemas.microsoft.com/office/powerpoint/2010/main" val="1615753594"/>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1</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437543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For this slide refer to: </a:t>
            </a:r>
          </a:p>
          <a:p>
            <a:endParaRPr lang="en-AU" baseline="0" dirty="0" smtClean="0"/>
          </a:p>
          <a:p>
            <a:r>
              <a:rPr lang="en-AU" baseline="0" dirty="0" smtClean="0"/>
              <a:t>Bowers, L. (2014). Safewards: a new model of conflict and containment on psychiatric wards. </a:t>
            </a:r>
            <a:r>
              <a:rPr lang="en-AU" i="1" baseline="0" dirty="0" smtClean="0"/>
              <a:t>Journal of Psychiatric and Mental Health Nursing, 21</a:t>
            </a:r>
            <a:r>
              <a:rPr lang="en-AU" baseline="0" dirty="0" smtClean="0"/>
              <a:t>, 499-508. </a:t>
            </a:r>
          </a:p>
          <a:p>
            <a:r>
              <a:rPr lang="en-AU" baseline="0" dirty="0" smtClean="0"/>
              <a:t> </a:t>
            </a:r>
          </a:p>
          <a:p>
            <a:r>
              <a:rPr lang="en-AU" baseline="0" dirty="0" smtClean="0"/>
              <a:t>and also see the Safewards Model document which discusses the points in this slide. See http://www.safewards.net/model/technical </a:t>
            </a:r>
          </a:p>
          <a:p>
            <a:pPr marL="0" lvl="1" defTabSz="473960">
              <a:defRPr/>
            </a:pPr>
            <a:endParaRPr lang="en-US" sz="2700" dirty="0"/>
          </a:p>
          <a:p>
            <a:pPr marL="0" lvl="1" defTabSz="473960">
              <a:defRPr/>
            </a:pPr>
            <a:r>
              <a:rPr lang="en-US" sz="2700" dirty="0"/>
              <a:t>Reasons for these differences provide an opportunity to devise ways to reduce the frequency of risky events - keeping people safer</a:t>
            </a:r>
          </a:p>
          <a:p>
            <a:pPr marL="0" lvl="1" defTabSz="473960">
              <a:defRPr/>
            </a:pPr>
            <a:endParaRPr lang="en-US" sz="2100" dirty="0"/>
          </a:p>
          <a:p>
            <a:pPr marL="0" lvl="1" defTabSz="473960">
              <a:defRPr/>
            </a:pPr>
            <a:r>
              <a:rPr lang="en-US" sz="2100" dirty="0"/>
              <a:t>Containment methods used in some countries are not used in others </a:t>
            </a:r>
          </a:p>
          <a:p>
            <a:endParaRPr lang="en-US" baseline="0" dirty="0" smtClean="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10</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423889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87400"/>
            <a:ext cx="5121275" cy="3840163"/>
          </a:xfrm>
        </p:spPr>
      </p:sp>
      <p:sp>
        <p:nvSpPr>
          <p:cNvPr id="3" name="Notes Placeholder 2"/>
          <p:cNvSpPr>
            <a:spLocks noGrp="1"/>
          </p:cNvSpPr>
          <p:nvPr>
            <p:ph type="body" idx="1"/>
          </p:nvPr>
        </p:nvSpPr>
        <p:spPr/>
        <p:txBody>
          <a:bodyPr/>
          <a:lstStyle/>
          <a:p>
            <a:r>
              <a:rPr lang="en-AU" dirty="0" smtClean="0"/>
              <a:t>Give a brief</a:t>
            </a:r>
            <a:r>
              <a:rPr lang="en-AU" baseline="0" dirty="0" smtClean="0"/>
              <a:t> </a:t>
            </a:r>
            <a:r>
              <a:rPr lang="en-AU" dirty="0" smtClean="0"/>
              <a:t>summary of each of the domains (you will go into more detail later) and describe</a:t>
            </a:r>
            <a:r>
              <a:rPr lang="en-AU" baseline="0" dirty="0" smtClean="0"/>
              <a:t> how factors in the domains can lead to flashpoints. </a:t>
            </a:r>
            <a:endParaRPr lang="en-AU" dirty="0" smtClean="0"/>
          </a:p>
          <a:p>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12</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04987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See Bowers (2014)</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13</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040290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a:t>
            </a:r>
            <a:r>
              <a:rPr lang="en-AU" baseline="0" dirty="0" smtClean="0"/>
              <a:t> slide highlights the various ways that staff can have an influence on conflict and containment rates on their ward. </a:t>
            </a:r>
          </a:p>
          <a:p>
            <a:r>
              <a:rPr lang="en-AU" baseline="0" dirty="0" smtClean="0"/>
              <a:t>Go through each of the points highlighting examples that are relevant to your participants. </a:t>
            </a:r>
            <a:endParaRPr lang="en-AU" dirty="0" smtClean="0"/>
          </a:p>
          <a:p>
            <a:endParaRPr lang="en-AU" dirty="0" smtClean="0"/>
          </a:p>
          <a:p>
            <a:r>
              <a:rPr lang="en-AU" dirty="0" smtClean="0"/>
              <a:t>For dot</a:t>
            </a:r>
            <a:r>
              <a:rPr lang="en-AU" baseline="0" dirty="0" smtClean="0"/>
              <a:t> point 4 - c</a:t>
            </a:r>
            <a:r>
              <a:rPr lang="en-AU" dirty="0" smtClean="0"/>
              <a:t>hoose not to use containment on occasions when it would be counterproductive - here you could ask the participants if they can talk about a time when they have done this and it has been a positive experience. </a:t>
            </a:r>
          </a:p>
          <a:p>
            <a:endParaRPr lang="en-AU" dirty="0" smtClean="0"/>
          </a:p>
          <a:p>
            <a:r>
              <a:rPr lang="en-AU" dirty="0" smtClean="0"/>
              <a:t>You can</a:t>
            </a:r>
            <a:r>
              <a:rPr lang="en-AU" baseline="0" dirty="0" smtClean="0"/>
              <a:t> also facilitate discussion around how to prevent further conflict when using containment methods.</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14</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013751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Important to note that patients can also have an influence.</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15</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515917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Whiteboard activity </a:t>
            </a:r>
            <a:endParaRPr lang="en-AU" dirty="0"/>
          </a:p>
        </p:txBody>
      </p:sp>
      <p:sp>
        <p:nvSpPr>
          <p:cNvPr id="4" name="Header Placeholder 3"/>
          <p:cNvSpPr>
            <a:spLocks noGrp="1"/>
          </p:cNvSpPr>
          <p:nvPr>
            <p:ph type="hdr" sz="quarter" idx="10"/>
          </p:nvPr>
        </p:nvSpPr>
        <p:spPr/>
        <p:txBody>
          <a:bodyPr/>
          <a:lstStyle/>
          <a:p>
            <a:r>
              <a:rPr lang="en-AU" smtClean="0"/>
              <a:t>Safewards Victoria</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AU" smtClean="0"/>
              <a:t>Trainer the Trainer  |  DAY ONE</a:t>
            </a:r>
            <a:endParaRPr lang="en-US"/>
          </a:p>
        </p:txBody>
      </p:sp>
      <p:sp>
        <p:nvSpPr>
          <p:cNvPr id="7" name="Slide Number Placeholder 6"/>
          <p:cNvSpPr>
            <a:spLocks noGrp="1"/>
          </p:cNvSpPr>
          <p:nvPr>
            <p:ph type="sldNum" sz="quarter" idx="13"/>
          </p:nvPr>
        </p:nvSpPr>
        <p:spPr/>
        <p:txBody>
          <a:bodyPr/>
          <a:lstStyle/>
          <a:p>
            <a:fld id="{39480C51-44AE-C747-8976-226D99FAD402}" type="slidenum">
              <a:rPr lang="en-US" smtClean="0"/>
              <a:pPr/>
              <a:t>17</a:t>
            </a:fld>
            <a:endParaRPr lang="en-US"/>
          </a:p>
        </p:txBody>
      </p:sp>
    </p:spTree>
    <p:extLst>
      <p:ext uri="{BB962C8B-B14F-4D97-AF65-F5344CB8AC3E}">
        <p14:creationId xmlns:p14="http://schemas.microsoft.com/office/powerpoint/2010/main" val="2659975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each of the boxes briefly and how they relate to and influence each other. The YouTube video of Professor Len Bowers describing the model is helpful </a:t>
            </a:r>
          </a:p>
          <a:p>
            <a:endParaRPr lang="en-AU" dirty="0" smtClean="0"/>
          </a:p>
          <a:p>
            <a:r>
              <a:rPr lang="en-AU" dirty="0" smtClean="0"/>
              <a:t>https://www.youtube.com/watch?v=C3z7zRRXMFo </a:t>
            </a:r>
          </a:p>
          <a:p>
            <a:endParaRPr lang="en-AU" dirty="0" smtClean="0"/>
          </a:p>
          <a:p>
            <a:r>
              <a:rPr lang="en-AU" dirty="0" smtClean="0"/>
              <a:t>The Victorian</a:t>
            </a:r>
            <a:r>
              <a:rPr lang="en-AU" baseline="0" dirty="0" smtClean="0"/>
              <a:t> </a:t>
            </a:r>
            <a:r>
              <a:rPr lang="en-AU" baseline="0" dirty="0" err="1" smtClean="0"/>
              <a:t>Safewards</a:t>
            </a:r>
            <a:r>
              <a:rPr lang="en-AU" baseline="0" dirty="0" smtClean="0"/>
              <a:t> Introduction to the model video also provides a helpful explanation</a:t>
            </a:r>
            <a:endParaRPr lang="en-AU" dirty="0" smtClean="0"/>
          </a:p>
          <a:p>
            <a:endParaRPr lang="en-AU" dirty="0" smtClean="0"/>
          </a:p>
          <a:p>
            <a:pPr defTabSz="477466">
              <a:defRPr/>
            </a:pPr>
            <a:r>
              <a:rPr lang="en-AU" dirty="0" smtClean="0"/>
              <a:t>For information relating to the simple form of the model see http://www.safewards.net/images/pdf/Safewards%20model.pdf </a:t>
            </a:r>
          </a:p>
          <a:p>
            <a:pPr defTabSz="477466">
              <a:defRPr/>
            </a:pPr>
            <a:endParaRPr lang="en-AU" dirty="0" smtClean="0"/>
          </a:p>
          <a:p>
            <a:pPr defTabSz="477466">
              <a:defRPr/>
            </a:pPr>
            <a:r>
              <a:rPr lang="en-AU" dirty="0" smtClean="0"/>
              <a:t>http://www.safewards.net/model/easy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pPr/>
              <a:t>18</a:t>
            </a:fld>
            <a:endParaRPr lang="en-US"/>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042551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Show</a:t>
            </a:r>
            <a:r>
              <a:rPr lang="en-AU" baseline="0" dirty="0" smtClean="0"/>
              <a:t> how the originating domains from the previous slide wrap around the outside of the model</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80593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that</a:t>
            </a:r>
            <a:r>
              <a:rPr lang="en-AU" baseline="0" dirty="0" smtClean="0"/>
              <a:t> the model has detailed descriptions for each domain</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this is where patient modifiers sit in the model</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pPr/>
              <a:t>2</a:t>
            </a:fld>
            <a:endParaRPr lang="en-US" dirty="0"/>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497206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this is where staff modifiers sit in the model</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solidFill>
                <a:schemeClr val="accent1"/>
              </a:solidFill>
            </a:endParaRPr>
          </a:p>
          <a:p>
            <a:r>
              <a:rPr lang="en-AU" sz="1100" dirty="0" smtClean="0">
                <a:solidFill>
                  <a:schemeClr val="accent1"/>
                </a:solidFill>
              </a:rPr>
              <a:t>This is where flashpoints sit</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how the whole model wraps around aiming to prevent what’s in the centre: conflict and containment</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Discuss a denial of a patient request as an example of a flashpoint</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smtClean="0">
                <a:solidFill>
                  <a:schemeClr val="accent1"/>
                </a:solidFill>
              </a:rPr>
              <a:t>Discuss bad news as an example of a flashpoint</a:t>
            </a:r>
            <a:endParaRPr lang="en-AU" sz="1100" dirty="0">
              <a:solidFill>
                <a:schemeClr val="accent1"/>
              </a:solidFill>
            </a:endParaRPr>
          </a:p>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smtClean="0">
                <a:solidFill>
                  <a:schemeClr val="accent1"/>
                </a:solidFill>
              </a:rPr>
              <a:t>Discuss compulsory detention as an example of a flashpoint</a:t>
            </a:r>
            <a:endParaRPr lang="en-AU" sz="1100" dirty="0">
              <a:solidFill>
                <a:schemeClr val="accent1"/>
              </a:solidFill>
            </a:endParaRPr>
          </a:p>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smtClean="0">
                <a:solidFill>
                  <a:schemeClr val="accent1"/>
                </a:solidFill>
              </a:rPr>
              <a:t>This is the</a:t>
            </a:r>
            <a:r>
              <a:rPr lang="en-AU" sz="1100" baseline="0" dirty="0" smtClean="0">
                <a:solidFill>
                  <a:schemeClr val="accent1"/>
                </a:solidFill>
              </a:rPr>
              <a:t> </a:t>
            </a:r>
            <a:r>
              <a:rPr lang="en-AU" sz="1100" baseline="0" dirty="0" smtClean="0">
                <a:solidFill>
                  <a:schemeClr val="accent1"/>
                </a:solidFill>
              </a:rPr>
              <a:t>technical version </a:t>
            </a:r>
            <a:r>
              <a:rPr lang="en-AU" sz="1100" baseline="0" dirty="0" smtClean="0">
                <a:solidFill>
                  <a:schemeClr val="accent1"/>
                </a:solidFill>
              </a:rPr>
              <a:t>of the model</a:t>
            </a:r>
            <a:r>
              <a:rPr lang="en-AU" sz="1100" baseline="0" dirty="0" smtClean="0">
                <a:solidFill>
                  <a:schemeClr val="accent1"/>
                </a:solidFill>
              </a:rPr>
              <a:t>.</a:t>
            </a:r>
          </a:p>
          <a:p>
            <a:endParaRPr lang="en-AU" sz="1100" baseline="0" dirty="0" smtClean="0">
              <a:solidFill>
                <a:schemeClr val="accent1"/>
              </a:solidFill>
            </a:endParaRPr>
          </a:p>
          <a:p>
            <a:r>
              <a:rPr lang="en-AU" sz="1100" baseline="0" dirty="0" smtClean="0">
                <a:solidFill>
                  <a:schemeClr val="accent1"/>
                </a:solidFill>
              </a:rPr>
              <a:t>Time permitting, a good activity at this point is to break up into smaller groups to brainstorm common flashpoints and staff modifiers for each originating domain. Each group can report back to the larger group.</a:t>
            </a:r>
            <a:endParaRPr lang="en-AU" sz="1100" dirty="0">
              <a:solidFill>
                <a:schemeClr val="accent1"/>
              </a:solidFill>
            </a:endParaRPr>
          </a:p>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Staff team domain please see  http://www.safewards.net/images/pdf/Safewards%20model.pdf</a:t>
            </a:r>
          </a:p>
          <a:p>
            <a:endParaRPr lang="en-US" dirty="0" smtClean="0"/>
          </a:p>
          <a:p>
            <a:pPr defTabSz="477466">
              <a:defRPr/>
            </a:pPr>
            <a:r>
              <a:rPr lang="en-US" dirty="0" smtClean="0"/>
              <a:t>For each of the following 6 slides</a:t>
            </a:r>
            <a:r>
              <a:rPr lang="en-US" baseline="0" dirty="0" smtClean="0"/>
              <a:t> you need to be familiar with each of the domains and you need to encourage the participants to start thinking about the factors, modifiers and flashpoints that are specific to their ward. Here you will need to facilitate the discussion and perhaps pose some questions or prompts that are specific to the unit to encourage discussion and reflection. You may need to refer back to the comments you collected from slide 4</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31</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3426981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physical environment domain</a:t>
            </a:r>
            <a:r>
              <a:rPr lang="en-US" baseline="0" dirty="0" smtClean="0"/>
              <a:t> please see </a:t>
            </a:r>
            <a:r>
              <a:rPr lang="en-US" dirty="0" smtClean="0"/>
              <a:t>http://www.safewards.net/images/pdf/Safewards%20model.pdf </a:t>
            </a:r>
          </a:p>
          <a:p>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32</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378679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Safewards aims to have a transformational</a:t>
            </a:r>
            <a:r>
              <a:rPr lang="en-AU" baseline="0" dirty="0" smtClean="0"/>
              <a:t> effect on our work…</a:t>
            </a:r>
            <a:endParaRPr lang="en-AU" dirty="0"/>
          </a:p>
        </p:txBody>
      </p:sp>
      <p:sp>
        <p:nvSpPr>
          <p:cNvPr id="4" name="Header Placeholder 3"/>
          <p:cNvSpPr>
            <a:spLocks noGrp="1"/>
          </p:cNvSpPr>
          <p:nvPr>
            <p:ph type="hdr" sz="quarter" idx="10"/>
          </p:nvPr>
        </p:nvSpPr>
        <p:spPr/>
        <p:txBody>
          <a:bodyPr/>
          <a:lstStyle/>
          <a:p>
            <a:r>
              <a:rPr lang="en-AU" smtClean="0"/>
              <a:t>Safewards Victoria</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AU" smtClean="0"/>
              <a:t>Trainer the Trainer  |  DAY ONE</a:t>
            </a:r>
            <a:endParaRPr lang="en-US"/>
          </a:p>
        </p:txBody>
      </p:sp>
      <p:sp>
        <p:nvSpPr>
          <p:cNvPr id="7" name="Slide Number Placeholder 6"/>
          <p:cNvSpPr>
            <a:spLocks noGrp="1"/>
          </p:cNvSpPr>
          <p:nvPr>
            <p:ph type="sldNum" sz="quarter" idx="13"/>
          </p:nvPr>
        </p:nvSpPr>
        <p:spPr/>
        <p:txBody>
          <a:bodyPr/>
          <a:lstStyle/>
          <a:p>
            <a:fld id="{39480C51-44AE-C747-8976-226D99FAD402}" type="slidenum">
              <a:rPr lang="en-US" smtClean="0"/>
              <a:pPr/>
              <a:t>3</a:t>
            </a:fld>
            <a:endParaRPr lang="en-US"/>
          </a:p>
        </p:txBody>
      </p:sp>
    </p:spTree>
    <p:extLst>
      <p:ext uri="{BB962C8B-B14F-4D97-AF65-F5344CB8AC3E}">
        <p14:creationId xmlns:p14="http://schemas.microsoft.com/office/powerpoint/2010/main" val="2071108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outside hospital domain please see http://www.safewards.net/images/pdf/Safewards%20model.pdf </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33</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3837020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patient community domain please</a:t>
            </a:r>
            <a:r>
              <a:rPr lang="en-US" baseline="0" dirty="0" smtClean="0"/>
              <a:t> see http://www.safewards.net/images/pdf/Safewards%20model.pdf </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34</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935240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Patient characteristics domain please see http://www.safewards.net/images/pdf/Safewards%20model.pdf </a:t>
            </a:r>
            <a:endParaRPr lang="en-US" b="0" i="0" dirty="0" smtClean="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35</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716848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Regulatory framework domain please see http://www.safewards.net/images /pdf/Safewards%20model.pdf</a:t>
            </a:r>
            <a:endParaRPr lang="en-US" b="0" i="0" dirty="0" smtClean="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36</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593737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380">
              <a:defRPr/>
            </a:pPr>
            <a:r>
              <a:rPr lang="en-US" dirty="0"/>
              <a:t>Incorporates:</a:t>
            </a:r>
          </a:p>
          <a:p>
            <a:pPr marL="179018" indent="-179018" defTabSz="477380">
              <a:buFont typeface="Arial" panose="020B0604020202020204" pitchFamily="34" charset="0"/>
              <a:buChar char="•"/>
              <a:defRPr/>
            </a:pPr>
            <a:r>
              <a:rPr lang="en-US" dirty="0"/>
              <a:t>Systematic influences on the ward</a:t>
            </a:r>
          </a:p>
          <a:p>
            <a:pPr marL="179018" indent="-179018" defTabSz="477380">
              <a:buFont typeface="Arial" panose="020B0604020202020204" pitchFamily="34" charset="0"/>
              <a:buChar char="•"/>
              <a:defRPr/>
            </a:pPr>
            <a:r>
              <a:rPr lang="en-US" dirty="0"/>
              <a:t>Patient behaviour as a result of outside hospital influences</a:t>
            </a:r>
          </a:p>
          <a:p>
            <a:pPr defTabSz="477380">
              <a:defRPr/>
            </a:pPr>
            <a:endParaRPr lang="en-US" dirty="0"/>
          </a:p>
          <a:p>
            <a:pPr defTabSz="477380">
              <a:defRPr/>
            </a:pPr>
            <a:r>
              <a:rPr lang="en-US" dirty="0"/>
              <a:t>See https://www.youtube.com/watch?v=C3z7zRRXMFo </a:t>
            </a:r>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37</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127199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38</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251535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defRPr/>
            </a:pPr>
            <a:r>
              <a:rPr lang="en-AU" dirty="0" smtClean="0"/>
              <a:t>Briefly explain Know Each Other</a:t>
            </a:r>
          </a:p>
          <a:p>
            <a:pPr defTabSz="477466">
              <a:defRPr/>
            </a:pPr>
            <a:r>
              <a:rPr lang="en-AU" dirty="0" smtClean="0"/>
              <a:t>http://www.safewards.net/interventions/know-each-other</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39</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2573940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http://www.safewards.net/interventions/know-each-other</a:t>
            </a:r>
          </a:p>
          <a:p>
            <a:endParaRPr lang="en-AU" dirty="0" smtClean="0"/>
          </a:p>
          <a:p>
            <a:r>
              <a:rPr lang="en-AU" dirty="0" smtClean="0"/>
              <a:t>This slide covers the reasons</a:t>
            </a:r>
            <a:r>
              <a:rPr lang="en-AU" baseline="0" dirty="0" smtClean="0"/>
              <a:t> for this intervention and the anticipated outcomes</a:t>
            </a:r>
          </a:p>
          <a:p>
            <a:endParaRPr lang="en-AU" baseline="0" dirty="0" smtClean="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40</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485221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http://www.safewards.net/interventions/know-each-other</a:t>
            </a:r>
          </a:p>
          <a:p>
            <a:endParaRPr lang="en-AU" dirty="0" smtClean="0"/>
          </a:p>
          <a:p>
            <a:r>
              <a:rPr lang="en-AU" dirty="0" smtClean="0"/>
              <a:t>This slide covers the aims</a:t>
            </a:r>
            <a:r>
              <a:rPr lang="en-AU" baseline="0" dirty="0" smtClean="0"/>
              <a:t> for this intervention</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41</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3215314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Ask the participants to get into pairs (preferably with someone they do not know so well) and discuss each of these questions. </a:t>
            </a:r>
          </a:p>
          <a:p>
            <a:endParaRPr lang="en-AU" dirty="0" smtClean="0"/>
          </a:p>
          <a:p>
            <a:r>
              <a:rPr lang="en-AU" dirty="0" smtClean="0"/>
              <a:t>Allow approximately 10 minutes.</a:t>
            </a:r>
          </a:p>
          <a:p>
            <a:endParaRPr lang="en-AU" dirty="0" smtClean="0"/>
          </a:p>
          <a:p>
            <a:r>
              <a:rPr lang="en-AU" dirty="0" smtClean="0"/>
              <a:t>When you bring the group back together ask if they learnt something they didn’t know about each other</a:t>
            </a:r>
          </a:p>
          <a:p>
            <a:endParaRPr lang="en-AU" dirty="0" smtClean="0"/>
          </a:p>
          <a:p>
            <a:r>
              <a:rPr lang="en-AU" dirty="0" smtClean="0"/>
              <a:t>You</a:t>
            </a:r>
            <a:r>
              <a:rPr lang="en-AU" baseline="0" dirty="0" smtClean="0"/>
              <a:t> may like to a</a:t>
            </a:r>
            <a:r>
              <a:rPr lang="en-AU" dirty="0" smtClean="0"/>
              <a:t>sk for a few examples</a:t>
            </a:r>
            <a:r>
              <a:rPr lang="en-AU" baseline="0" dirty="0" smtClean="0"/>
              <a:t> from the participants</a:t>
            </a:r>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43</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16592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defRPr/>
            </a:pPr>
            <a:r>
              <a:rPr lang="en-AU" dirty="0" smtClean="0"/>
              <a:t>Provide a brief overview of how</a:t>
            </a:r>
            <a:r>
              <a:rPr lang="en-AU" baseline="0" dirty="0" smtClean="0"/>
              <a:t> the model was developed. To be able to talk to this slide you need to do some reading about how the model was developed – see Bowers et al. (2015).</a:t>
            </a:r>
            <a:endParaRPr lang="en-AU" dirty="0" smtClean="0"/>
          </a:p>
          <a:p>
            <a:endParaRPr lang="en-AU" dirty="0" smtClean="0"/>
          </a:p>
          <a:p>
            <a:r>
              <a:rPr lang="en-AU" dirty="0" smtClean="0"/>
              <a:t>Sources: </a:t>
            </a:r>
            <a:r>
              <a:rPr lang="en-AU" dirty="0" err="1" smtClean="0"/>
              <a:t>Safewards</a:t>
            </a:r>
            <a:r>
              <a:rPr lang="en-AU" dirty="0" smtClean="0"/>
              <a:t> model is based on</a:t>
            </a:r>
          </a:p>
          <a:p>
            <a:pPr marL="179050" indent="-179050">
              <a:buFont typeface="Arial" panose="020B0604020202020204" pitchFamily="34" charset="0"/>
              <a:buChar char="•"/>
            </a:pPr>
            <a:r>
              <a:rPr lang="en-AU" dirty="0" smtClean="0"/>
              <a:t>Len’s own research</a:t>
            </a:r>
          </a:p>
          <a:p>
            <a:pPr marL="179050" indent="-179050">
              <a:buFont typeface="Arial" panose="020B0604020202020204" pitchFamily="34" charset="0"/>
              <a:buChar char="•"/>
            </a:pPr>
            <a:r>
              <a:rPr lang="en-AU" dirty="0" smtClean="0"/>
              <a:t>Cross topic literature review</a:t>
            </a:r>
          </a:p>
          <a:p>
            <a:pPr marL="179050" indent="-179050">
              <a:buFont typeface="Arial" panose="020B0604020202020204" pitchFamily="34" charset="0"/>
              <a:buChar char="•"/>
            </a:pPr>
            <a:r>
              <a:rPr lang="en-AU" dirty="0" smtClean="0"/>
              <a:t>Reasoned </a:t>
            </a:r>
            <a:r>
              <a:rPr lang="en-AU" dirty="0" smtClean="0"/>
              <a:t>thinking</a:t>
            </a:r>
          </a:p>
          <a:p>
            <a:pPr marL="179050" indent="-179050">
              <a:buFont typeface="Arial" panose="020B0604020202020204" pitchFamily="34" charset="0"/>
              <a:buChar char="•"/>
            </a:pPr>
            <a:r>
              <a:rPr lang="en-AU" dirty="0" smtClean="0"/>
              <a:t>RCT:</a:t>
            </a:r>
          </a:p>
          <a:p>
            <a:pPr marL="800100" lvl="2" indent="-342900">
              <a:buFont typeface="Arial" panose="020B0604020202020204" pitchFamily="34" charset="0"/>
              <a:buChar char="•"/>
            </a:pPr>
            <a:r>
              <a:rPr lang="en-AU" sz="2400" b="0" dirty="0" smtClean="0"/>
              <a:t>31 units, blind</a:t>
            </a:r>
          </a:p>
          <a:p>
            <a:pPr marL="800100" lvl="2" indent="-342900">
              <a:buFont typeface="Arial" panose="020B0604020202020204" pitchFamily="34" charset="0"/>
              <a:buChar char="•"/>
            </a:pPr>
            <a:r>
              <a:rPr lang="en-AU" sz="2400" b="0" dirty="0" smtClean="0"/>
              <a:t>Conflict 14.6% decrease, containment 23.6% decrease</a:t>
            </a:r>
          </a:p>
          <a:p>
            <a:pPr lvl="3"/>
            <a:r>
              <a:rPr lang="en-AU" dirty="0" smtClean="0"/>
              <a:t>Strengths: randomised, blind, adequate power, independence of randomisation and analysis</a:t>
            </a:r>
          </a:p>
          <a:p>
            <a:pPr lvl="3"/>
            <a:r>
              <a:rPr lang="en-AU" dirty="0" smtClean="0"/>
              <a:t>Weaknesses: level of cooperation and implementation, nil results from questionnaires  </a:t>
            </a:r>
          </a:p>
          <a:p>
            <a:pPr marL="179050" indent="-179050">
              <a:buFont typeface="Arial" panose="020B0604020202020204" pitchFamily="34" charset="0"/>
              <a:buChar char="•"/>
            </a:pPr>
            <a:endParaRPr lang="en-AU" dirty="0" smtClean="0"/>
          </a:p>
          <a:p>
            <a:r>
              <a:rPr lang="en-AU" dirty="0" smtClean="0"/>
              <a:t>See Bowers et al. (2014) </a:t>
            </a:r>
            <a:r>
              <a:rPr lang="en-AU" i="1" dirty="0" smtClean="0"/>
              <a:t>Safewards: the empirical basis of the model and a critical appraisal </a:t>
            </a:r>
          </a:p>
          <a:p>
            <a:pPr marL="179050" indent="-179050">
              <a:buFont typeface="Arial" panose="020B0604020202020204" pitchFamily="34" charset="0"/>
              <a:buChar char="•"/>
            </a:pPr>
            <a:endParaRPr lang="en-AU" i="1" dirty="0" smtClean="0"/>
          </a:p>
          <a:p>
            <a:endParaRPr lang="en-AU" dirty="0" smtClean="0"/>
          </a:p>
          <a:p>
            <a:r>
              <a:rPr lang="en-AU" dirty="0" smtClean="0"/>
              <a:t>Explain how the model was created, subject to a randomised control</a:t>
            </a:r>
            <a:r>
              <a:rPr lang="en-AU" baseline="0" dirty="0" smtClean="0"/>
              <a:t> trial</a:t>
            </a:r>
            <a:r>
              <a:rPr lang="en-AU" dirty="0" smtClean="0"/>
              <a:t>, and translated into practice</a:t>
            </a:r>
            <a:r>
              <a:rPr lang="en-AU" baseline="0" dirty="0" smtClean="0"/>
              <a:t> (See Bowers et al., 2015</a:t>
            </a:r>
            <a:r>
              <a:rPr lang="en-AU" baseline="0" dirty="0" smtClean="0"/>
              <a:t>).</a:t>
            </a:r>
          </a:p>
          <a:p>
            <a:endParaRPr lang="en-AU" baseline="0" dirty="0" smtClean="0"/>
          </a:p>
          <a:p>
            <a:r>
              <a:rPr lang="en-AU" baseline="0" dirty="0" smtClean="0"/>
              <a:t>Mention that Victoria has done its own research to validate the model – this is presented on Day 2.</a:t>
            </a:r>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664791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defRPr/>
            </a:pPr>
            <a:r>
              <a:rPr lang="en-AU" baseline="0" dirty="0" smtClean="0"/>
              <a:t> </a:t>
            </a:r>
            <a:r>
              <a:rPr lang="en-AU" dirty="0" smtClean="0"/>
              <a:t>http://www.safewards.net/interventions/know-each-other</a:t>
            </a:r>
          </a:p>
          <a:p>
            <a:pPr defTabSz="477466">
              <a:defRPr/>
            </a:pPr>
            <a:endParaRPr lang="en-AU" dirty="0" smtClean="0"/>
          </a:p>
          <a:p>
            <a:pPr defTabSz="477466">
              <a:defRPr/>
            </a:pPr>
            <a:r>
              <a:rPr lang="en-AU" dirty="0" smtClean="0"/>
              <a:t>Ask the</a:t>
            </a:r>
            <a:r>
              <a:rPr lang="en-AU" baseline="0" dirty="0" smtClean="0"/>
              <a:t> participants what information is usually collected about patients?</a:t>
            </a:r>
            <a:r>
              <a:rPr lang="en-AU" dirty="0" smtClean="0"/>
              <a:t>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44</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942012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Ask the participants for examples of what they can share (try to move people away from thinking about what they can share rather than what they cannot share).</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45</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509049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defRPr/>
            </a:pPr>
            <a:r>
              <a:rPr lang="en-AU" dirty="0" smtClean="0"/>
              <a:t>http://www.safewards.net/interventions/know-each-other</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46</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012108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defRPr/>
            </a:pPr>
            <a:r>
              <a:rPr lang="en-AU" dirty="0" smtClean="0"/>
              <a:t>http://www.safewards.net/interventions/know-each-other</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47</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3058840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defRPr/>
            </a:pPr>
            <a:r>
              <a:rPr lang="en-AU" dirty="0" smtClean="0"/>
              <a:t>http://www.safewards.net/interventions/know-each-other</a:t>
            </a:r>
          </a:p>
          <a:p>
            <a:pPr defTabSz="477466">
              <a:defRPr/>
            </a:pPr>
            <a:endParaRPr lang="en-AU" dirty="0" smtClean="0"/>
          </a:p>
          <a:p>
            <a:pPr defTabSz="477466">
              <a:defRPr/>
            </a:pPr>
            <a:r>
              <a:rPr lang="en-AU" dirty="0" smtClean="0"/>
              <a:t>You</a:t>
            </a:r>
            <a:r>
              <a:rPr lang="en-AU" baseline="0" dirty="0" smtClean="0"/>
              <a:t> might like to refer to some of the examples from Victoria here-it does not necessarily have to be in the form of a folder. </a:t>
            </a:r>
          </a:p>
          <a:p>
            <a:pPr defTabSz="477466">
              <a:defRPr/>
            </a:pPr>
            <a:endParaRPr lang="en-AU" dirty="0" smtClean="0"/>
          </a:p>
          <a:p>
            <a:pPr defTabSz="477466">
              <a:defRPr/>
            </a:pPr>
            <a:r>
              <a:rPr lang="en-US" dirty="0"/>
              <a:t>On discharge the patient can either take their sheet home or choose to have it destroyed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48</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74600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 example</a:t>
            </a:r>
            <a:endParaRPr lang="en-AU" dirty="0"/>
          </a:p>
        </p:txBody>
      </p:sp>
      <p:sp>
        <p:nvSpPr>
          <p:cNvPr id="4" name="Header Placeholder 3"/>
          <p:cNvSpPr>
            <a:spLocks noGrp="1"/>
          </p:cNvSpPr>
          <p:nvPr>
            <p:ph type="hdr" sz="quarter" idx="10"/>
          </p:nvPr>
        </p:nvSpPr>
        <p:spPr/>
        <p:txBody>
          <a:bodyPr/>
          <a:lstStyle/>
          <a:p>
            <a:r>
              <a:rPr lang="en-AU" smtClean="0"/>
              <a:t>Safewards Victoria</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AU" smtClean="0"/>
              <a:t>Trainer the Trainer  |  DAY ONE</a:t>
            </a:r>
            <a:endParaRPr lang="en-US"/>
          </a:p>
        </p:txBody>
      </p:sp>
      <p:sp>
        <p:nvSpPr>
          <p:cNvPr id="7" name="Slide Number Placeholder 6"/>
          <p:cNvSpPr>
            <a:spLocks noGrp="1"/>
          </p:cNvSpPr>
          <p:nvPr>
            <p:ph type="sldNum" sz="quarter" idx="13"/>
          </p:nvPr>
        </p:nvSpPr>
        <p:spPr/>
        <p:txBody>
          <a:bodyPr/>
          <a:lstStyle/>
          <a:p>
            <a:fld id="{39480C51-44AE-C747-8976-226D99FAD402}" type="slidenum">
              <a:rPr lang="en-US" smtClean="0"/>
              <a:pPr/>
              <a:t>49</a:t>
            </a:fld>
            <a:endParaRPr lang="en-US"/>
          </a:p>
        </p:txBody>
      </p:sp>
    </p:spTree>
    <p:extLst>
      <p:ext uri="{BB962C8B-B14F-4D97-AF65-F5344CB8AC3E}">
        <p14:creationId xmlns:p14="http://schemas.microsoft.com/office/powerpoint/2010/main" val="1537957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Before the training you may want to ask someone well known to the participants to fill out a Know Each Other Template (this could be anyone from your CEO to your administration, payroll staff etc.) with the persons consent read this out during the training. </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50</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4258119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smtClean="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51</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631993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60">
              <a:defRPr/>
            </a:pPr>
            <a:r>
              <a:rPr lang="en-AU" altLang="en-US" dirty="0" smtClean="0"/>
              <a:t>Taken from a PowerPoint</a:t>
            </a:r>
            <a:r>
              <a:rPr lang="en-AU" altLang="en-US" baseline="0" dirty="0" smtClean="0"/>
              <a:t> from a presentation by Professor Len Bowers</a:t>
            </a:r>
            <a:r>
              <a:rPr lang="en-AU" altLang="en-US" dirty="0" smtClean="0"/>
              <a:t> </a:t>
            </a:r>
          </a:p>
          <a:p>
            <a:pPr defTabSz="473960">
              <a:defRPr/>
            </a:pPr>
            <a:endParaRPr lang="en-AU" altLang="en-US" dirty="0" smtClean="0"/>
          </a:p>
        </p:txBody>
      </p:sp>
      <p:sp>
        <p:nvSpPr>
          <p:cNvPr id="4" name="Slide Number Placeholder 3"/>
          <p:cNvSpPr>
            <a:spLocks noGrp="1"/>
          </p:cNvSpPr>
          <p:nvPr>
            <p:ph type="sldNum" sz="quarter" idx="10"/>
          </p:nvPr>
        </p:nvSpPr>
        <p:spPr/>
        <p:txBody>
          <a:bodyPr/>
          <a:lstStyle/>
          <a:p>
            <a:fld id="{39480C51-44AE-C747-8976-226D99FAD402}" type="slidenum">
              <a:rPr lang="en-US" smtClean="0"/>
              <a:pPr/>
              <a:t>52</a:t>
            </a:fld>
            <a:endParaRPr lang="en-US"/>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953243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r>
              <a:rPr lang="en-AU" dirty="0" smtClean="0"/>
              <a:t>Task: ask participants to form groups and fill out the implementation template for KEO</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53</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61556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spcBef>
                <a:spcPts val="1044"/>
              </a:spcBef>
              <a:defRPr/>
            </a:pPr>
            <a:r>
              <a:rPr lang="en-AU" dirty="0" smtClean="0"/>
              <a:t>The model can be used to explore the relationship between conflict and containment, identify where we can intervene and to help generate ideas about how we can reduce conflict and containment (See</a:t>
            </a:r>
            <a:r>
              <a:rPr lang="en-AU" baseline="0" dirty="0" smtClean="0"/>
              <a:t> Bowers 2014; </a:t>
            </a:r>
            <a:r>
              <a:rPr lang="en-AU" dirty="0" smtClean="0"/>
              <a:t>Bowers et al., 2014). </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5</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7147742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Brief overview of clear mutual expectations</a:t>
            </a:r>
            <a:r>
              <a:rPr lang="en-AU" baseline="0" dirty="0" smtClean="0"/>
              <a:t> (</a:t>
            </a:r>
            <a:r>
              <a:rPr lang="en-AU" dirty="0" smtClean="0"/>
              <a:t>CME)</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54</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1793247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44"/>
              </a:spcAft>
            </a:pPr>
            <a:r>
              <a:rPr lang="en-AU" dirty="0" smtClean="0"/>
              <a:t>See http://www.safewards.net/interventions/clear-mutual-expectations</a:t>
            </a:r>
            <a:r>
              <a:rPr lang="en-AU" baseline="0" dirty="0" smtClean="0"/>
              <a:t> which states that lack of consistency can affect people who may be unwell, distracted, have difficulty interpreting what has been said, experiencing fluctuations in mood, have a history of trauma etc. </a:t>
            </a:r>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55</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018584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Write the</a:t>
            </a:r>
            <a:r>
              <a:rPr lang="en-AU" baseline="0" dirty="0" smtClean="0"/>
              <a:t> examples given from the participants </a:t>
            </a:r>
            <a:r>
              <a:rPr lang="en-AU" dirty="0" smtClean="0"/>
              <a:t>on a whiteboard</a:t>
            </a:r>
          </a:p>
          <a:p>
            <a:endParaRPr lang="en-AU" dirty="0" smtClean="0"/>
          </a:p>
          <a:p>
            <a:r>
              <a:rPr lang="en-AU" dirty="0" smtClean="0"/>
              <a:t>Group</a:t>
            </a:r>
            <a:r>
              <a:rPr lang="en-AU" baseline="0" dirty="0" smtClean="0"/>
              <a:t> discussion</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57</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04058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defRPr/>
            </a:pPr>
            <a:r>
              <a:rPr lang="en-AU" dirty="0" smtClean="0"/>
              <a:t>http://www.safewards.net/interventions/clear-mutual-expectations</a:t>
            </a:r>
          </a:p>
          <a:p>
            <a:endParaRPr lang="en-AU" dirty="0" smtClean="0"/>
          </a:p>
          <a:p>
            <a:r>
              <a:rPr lang="en-AU" dirty="0" smtClean="0"/>
              <a:t>Lack</a:t>
            </a:r>
            <a:r>
              <a:rPr lang="en-AU" baseline="0" dirty="0" smtClean="0"/>
              <a:t> of consistency and clarity can be difficult for </a:t>
            </a:r>
            <a:r>
              <a:rPr lang="en-AU" b="1" baseline="0" dirty="0" smtClean="0"/>
              <a:t>everyone</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58</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704870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defRPr/>
            </a:pPr>
            <a:r>
              <a:rPr lang="en-AU" dirty="0" smtClean="0"/>
              <a:t>http://www.safewards.net/interventions/clear-mutual-expectations</a:t>
            </a:r>
          </a:p>
          <a:p>
            <a:pPr defTabSz="477466">
              <a:defRPr/>
            </a:pPr>
            <a:r>
              <a:rPr lang="en-AU" dirty="0" smtClean="0"/>
              <a:t>These may be helpful topics to start thinking about mutual expectations.</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59</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3311347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ideas</a:t>
            </a:r>
            <a:r>
              <a:rPr lang="en-US" baseline="0" dirty="0" smtClean="0"/>
              <a:t> do you have for design on your unit?</a:t>
            </a:r>
          </a:p>
          <a:p>
            <a:r>
              <a:rPr lang="en-US" baseline="0" dirty="0" smtClean="0"/>
              <a:t>The Safewards Victoria video on clear mutual expectations would be helpful here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60</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0054593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a:p>
        </p:txBody>
      </p:sp>
      <p:sp>
        <p:nvSpPr>
          <p:cNvPr id="4" name="Slide Number Placeholder 3"/>
          <p:cNvSpPr>
            <a:spLocks noGrp="1"/>
          </p:cNvSpPr>
          <p:nvPr>
            <p:ph type="sldNum" sz="quarter" idx="10"/>
          </p:nvPr>
        </p:nvSpPr>
        <p:spPr/>
        <p:txBody>
          <a:bodyPr/>
          <a:lstStyle/>
          <a:p>
            <a:pPr>
              <a:defRPr/>
            </a:pPr>
            <a:fld id="{39480C51-44AE-C747-8976-226D99FAD402}" type="slidenum">
              <a:rPr lang="en-US" smtClean="0">
                <a:solidFill>
                  <a:prstClr val="black"/>
                </a:solidFill>
              </a:rPr>
              <a:pPr>
                <a:defRPr/>
              </a:pPr>
              <a:t>61</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837956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60">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pPr/>
              <a:t>62</a:t>
            </a:fld>
            <a:endParaRPr lang="en-US"/>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38661295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63</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6155656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Provide a brief overview of what positive words is</a:t>
            </a:r>
          </a:p>
          <a:p>
            <a:r>
              <a:rPr lang="en-AU" dirty="0" smtClean="0"/>
              <a:t>http://www.safewards.net/interventions/positive-words</a:t>
            </a:r>
          </a:p>
          <a:p>
            <a:endParaRPr lang="en-AU" dirty="0"/>
          </a:p>
        </p:txBody>
      </p:sp>
      <p:sp>
        <p:nvSpPr>
          <p:cNvPr id="4" name="Slide Number Placeholder 3"/>
          <p:cNvSpPr>
            <a:spLocks noGrp="1"/>
          </p:cNvSpPr>
          <p:nvPr>
            <p:ph type="sldNum" sz="quarter" idx="10"/>
          </p:nvPr>
        </p:nvSpPr>
        <p:spPr/>
        <p:txBody>
          <a:bodyPr/>
          <a:lstStyle/>
          <a:p>
            <a:pPr>
              <a:defRPr/>
            </a:pPr>
            <a:fld id="{39480C51-44AE-C747-8976-226D99FAD402}" type="slidenum">
              <a:rPr lang="en-US" smtClean="0">
                <a:solidFill>
                  <a:prstClr val="black"/>
                </a:solidFill>
              </a:rPr>
              <a:pPr>
                <a:defRPr/>
              </a:pPr>
              <a:t>64</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9997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804763" indent="-309524" eaLnBrk="0" hangingPunct="0">
              <a:defRPr>
                <a:solidFill>
                  <a:schemeClr val="tx1"/>
                </a:solidFill>
                <a:latin typeface="Calibri" panose="020F0502020204030204" pitchFamily="34" charset="0"/>
                <a:cs typeface="Arial" panose="020B0604020202020204" pitchFamily="34" charset="0"/>
              </a:defRPr>
            </a:lvl2pPr>
            <a:lvl3pPr marL="1238098" indent="-247620" eaLnBrk="0" hangingPunct="0">
              <a:defRPr>
                <a:solidFill>
                  <a:schemeClr val="tx1"/>
                </a:solidFill>
                <a:latin typeface="Calibri" panose="020F0502020204030204" pitchFamily="34" charset="0"/>
                <a:cs typeface="Arial" panose="020B0604020202020204" pitchFamily="34" charset="0"/>
              </a:defRPr>
            </a:lvl3pPr>
            <a:lvl4pPr marL="1733337" indent="-247620" eaLnBrk="0" hangingPunct="0">
              <a:defRPr>
                <a:solidFill>
                  <a:schemeClr val="tx1"/>
                </a:solidFill>
                <a:latin typeface="Calibri" panose="020F0502020204030204" pitchFamily="34" charset="0"/>
                <a:cs typeface="Arial" panose="020B0604020202020204" pitchFamily="34" charset="0"/>
              </a:defRPr>
            </a:lvl4pPr>
            <a:lvl5pPr marL="2228576" indent="-247620" eaLnBrk="0" hangingPunct="0">
              <a:defRPr>
                <a:solidFill>
                  <a:schemeClr val="tx1"/>
                </a:solidFill>
                <a:latin typeface="Calibri" panose="020F0502020204030204" pitchFamily="34" charset="0"/>
                <a:cs typeface="Arial" panose="020B0604020202020204" pitchFamily="34" charset="0"/>
              </a:defRPr>
            </a:lvl5pPr>
            <a:lvl6pPr marL="2723815" indent="-2476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19054" indent="-2476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14293" indent="-2476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532" indent="-2476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581C8DA-DA6C-47AA-8733-FF8C3B2E44B4}" type="slidenum">
              <a:rPr lang="en-AU" altLang="en-US"/>
              <a:pPr eaLnBrk="1" hangingPunct="1"/>
              <a:t>6</a:t>
            </a:fld>
            <a:endParaRPr lang="en-AU" altLang="en-US"/>
          </a:p>
        </p:txBody>
      </p:sp>
    </p:spTree>
    <p:extLst>
      <p:ext uri="{BB962C8B-B14F-4D97-AF65-F5344CB8AC3E}">
        <p14:creationId xmlns:p14="http://schemas.microsoft.com/office/powerpoint/2010/main" val="1324797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Outline the background and aims of this intervention</a:t>
            </a:r>
          </a:p>
          <a:p>
            <a:endParaRPr lang="en-AU" dirty="0" smtClean="0"/>
          </a:p>
          <a:p>
            <a:r>
              <a:rPr lang="en-AU" dirty="0" smtClean="0"/>
              <a:t>http://www.safewards.net/interventions/positive-words</a:t>
            </a:r>
            <a:endParaRPr lang="en-AU" dirty="0"/>
          </a:p>
        </p:txBody>
      </p:sp>
      <p:sp>
        <p:nvSpPr>
          <p:cNvPr id="4" name="Slide Number Placeholder 3"/>
          <p:cNvSpPr>
            <a:spLocks noGrp="1"/>
          </p:cNvSpPr>
          <p:nvPr>
            <p:ph type="sldNum" sz="quarter" idx="10"/>
          </p:nvPr>
        </p:nvSpPr>
        <p:spPr/>
        <p:txBody>
          <a:bodyPr/>
          <a:lstStyle/>
          <a:p>
            <a:pPr>
              <a:defRPr/>
            </a:pPr>
            <a:fld id="{39480C51-44AE-C747-8976-226D99FAD402}" type="slidenum">
              <a:rPr lang="en-US" smtClean="0">
                <a:solidFill>
                  <a:prstClr val="black"/>
                </a:solidFill>
              </a:rPr>
              <a:pPr>
                <a:defRPr/>
              </a:pPr>
              <a:t>65</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8932300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Outline the function of handover and some of the issues that can be associated with handover.</a:t>
            </a:r>
          </a:p>
          <a:p>
            <a:pPr defTabSz="477466">
              <a:defRPr/>
            </a:pPr>
            <a:r>
              <a:rPr lang="en-AU" dirty="0" smtClean="0"/>
              <a:t>http://www.safewards.net/interventions/positive-words</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67</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8752416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pPr>
              <a:defRPr/>
            </a:pPr>
            <a:fld id="{39480C51-44AE-C747-8976-226D99FAD402}" type="slidenum">
              <a:rPr lang="en-US" smtClean="0">
                <a:solidFill>
                  <a:prstClr val="black"/>
                </a:solidFill>
              </a:rPr>
              <a:pPr>
                <a:defRPr/>
              </a:pPr>
              <a:t>69</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37169057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70</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42403752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defRPr/>
            </a:pPr>
            <a:r>
              <a:rPr lang="en-AU" dirty="0" smtClean="0"/>
              <a:t>http://www.safewards.net/interventions/positive-words</a:t>
            </a:r>
            <a:endParaRPr lang="en-US"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71</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482375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60">
              <a:defRPr/>
            </a:pPr>
            <a:r>
              <a:rPr lang="en-US" dirty="0"/>
              <a:t>Understanding unsafe and risky patient behaviours can be found on the Safewards website </a:t>
            </a:r>
          </a:p>
          <a:p>
            <a:pPr defTabSz="473960">
              <a:defRPr/>
            </a:pPr>
            <a:endParaRPr lang="en-US" dirty="0"/>
          </a:p>
          <a:p>
            <a:pPr defTabSz="473960">
              <a:defRPr/>
            </a:pPr>
            <a:r>
              <a:rPr lang="en-AU" dirty="0" smtClean="0"/>
              <a:t>http://www.safewards.net/interventions/positive-words</a:t>
            </a:r>
          </a:p>
          <a:p>
            <a:pPr defTabSz="473960">
              <a:defRPr/>
            </a:pP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72</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31838883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Hand out post it</a:t>
            </a:r>
            <a:r>
              <a:rPr lang="en-AU" baseline="0" dirty="0" smtClean="0"/>
              <a:t> notes</a:t>
            </a:r>
          </a:p>
          <a:p>
            <a:r>
              <a:rPr lang="en-AU" baseline="0" dirty="0" smtClean="0">
                <a:solidFill>
                  <a:prstClr val="black"/>
                </a:solidFill>
              </a:rPr>
              <a:t>Ask people to write their answer about what made them initially choose to work in mental health</a:t>
            </a:r>
          </a:p>
          <a:p>
            <a:r>
              <a:rPr lang="en-AU" baseline="0" dirty="0" smtClean="0">
                <a:solidFill>
                  <a:prstClr val="black"/>
                </a:solidFill>
              </a:rPr>
              <a:t>Ask the group to read out their answer  - or stick post its on the wall and trainers read out </a:t>
            </a:r>
          </a:p>
          <a:p>
            <a:r>
              <a:rPr lang="en-AU" baseline="0" dirty="0" smtClean="0">
                <a:solidFill>
                  <a:prstClr val="black"/>
                </a:solidFill>
              </a:rPr>
              <a:t>Whiteboard the key words or themes: common themes are likely to be hope, to help others, to make a difference</a:t>
            </a:r>
          </a:p>
          <a:p>
            <a:r>
              <a:rPr lang="en-AU" baseline="0" dirty="0" smtClean="0">
                <a:solidFill>
                  <a:prstClr val="black"/>
                </a:solidFill>
              </a:rPr>
              <a:t>Discuss how positive words connects us with what really matters</a:t>
            </a:r>
            <a:endParaRPr lang="en-US" dirty="0">
              <a:solidFill>
                <a:prstClr val="black"/>
              </a:solidFill>
            </a:endParaRPr>
          </a:p>
          <a:p>
            <a:r>
              <a:rPr lang="en-AU" dirty="0" smtClean="0"/>
              <a:t>Reflect that sometimes we can become disconnected from this because of daily</a:t>
            </a:r>
            <a:r>
              <a:rPr lang="en-AU" baseline="0" dirty="0" smtClean="0"/>
              <a:t> pressures, and this can make us forget to look for the positives in the people we work with, or to do the things that make the most positive difference to the people we work with.</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73</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9443990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is a great video to end the positive words training with.</a:t>
            </a:r>
          </a:p>
          <a:p>
            <a:r>
              <a:rPr lang="en-AU" dirty="0" smtClean="0"/>
              <a:t>Here is</a:t>
            </a:r>
            <a:r>
              <a:rPr lang="en-AU" baseline="0" dirty="0" smtClean="0"/>
              <a:t> the link for the positive words video </a:t>
            </a:r>
            <a:r>
              <a:rPr lang="en-AU" dirty="0" smtClean="0"/>
              <a:t>https://www.youtube.com/watch?v=Hzgzim5m7oU</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74</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4503731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75</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6074902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60">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pPr/>
              <a:t>76</a:t>
            </a:fld>
            <a:endParaRPr lang="en-US"/>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48436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Conflict and containment are often seen as being one and the same issue.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804763" indent="-309524" eaLnBrk="0" hangingPunct="0">
              <a:defRPr>
                <a:solidFill>
                  <a:schemeClr val="tx1"/>
                </a:solidFill>
                <a:latin typeface="Calibri" panose="020F0502020204030204" pitchFamily="34" charset="0"/>
                <a:cs typeface="Arial" panose="020B0604020202020204" pitchFamily="34" charset="0"/>
              </a:defRPr>
            </a:lvl2pPr>
            <a:lvl3pPr marL="1238098" indent="-247620" eaLnBrk="0" hangingPunct="0">
              <a:defRPr>
                <a:solidFill>
                  <a:schemeClr val="tx1"/>
                </a:solidFill>
                <a:latin typeface="Calibri" panose="020F0502020204030204" pitchFamily="34" charset="0"/>
                <a:cs typeface="Arial" panose="020B0604020202020204" pitchFamily="34" charset="0"/>
              </a:defRPr>
            </a:lvl3pPr>
            <a:lvl4pPr marL="1733337" indent="-247620" eaLnBrk="0" hangingPunct="0">
              <a:defRPr>
                <a:solidFill>
                  <a:schemeClr val="tx1"/>
                </a:solidFill>
                <a:latin typeface="Calibri" panose="020F0502020204030204" pitchFamily="34" charset="0"/>
                <a:cs typeface="Arial" panose="020B0604020202020204" pitchFamily="34" charset="0"/>
              </a:defRPr>
            </a:lvl4pPr>
            <a:lvl5pPr marL="2228576" indent="-247620" eaLnBrk="0" hangingPunct="0">
              <a:defRPr>
                <a:solidFill>
                  <a:schemeClr val="tx1"/>
                </a:solidFill>
                <a:latin typeface="Calibri" panose="020F0502020204030204" pitchFamily="34" charset="0"/>
                <a:cs typeface="Arial" panose="020B0604020202020204" pitchFamily="34" charset="0"/>
              </a:defRPr>
            </a:lvl5pPr>
            <a:lvl6pPr marL="2723815" indent="-2476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19054" indent="-2476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14293" indent="-2476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532" indent="-2476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581C8DA-DA6C-47AA-8733-FF8C3B2E44B4}" type="slidenum">
              <a:rPr lang="en-AU" altLang="en-US"/>
              <a:pPr eaLnBrk="1" hangingPunct="1"/>
              <a:t>7</a:t>
            </a:fld>
            <a:endParaRPr lang="en-AU" altLang="en-US"/>
          </a:p>
        </p:txBody>
      </p:sp>
    </p:spTree>
    <p:extLst>
      <p:ext uri="{BB962C8B-B14F-4D97-AF65-F5344CB8AC3E}">
        <p14:creationId xmlns:p14="http://schemas.microsoft.com/office/powerpoint/2010/main" val="13247974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466"/>
            <a:r>
              <a:rPr lang="en-AU" dirty="0" smtClean="0"/>
              <a:t>See appendix for template</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77</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6155656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80C51-44AE-C747-8976-226D99FAD402}" type="slidenum">
              <a:rPr lang="en-US" smtClean="0"/>
              <a:pPr/>
              <a:t>78</a:t>
            </a:fld>
            <a:endParaRPr lang="en-US"/>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200204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79</a:t>
            </a:fld>
            <a:endParaRPr lang="en-US">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1451138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Safewards reminds us that these are two separate issues. Conflict is different to containment, and while it can lead to conflict, there are also other responses.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804763" indent="-309524" eaLnBrk="0" hangingPunct="0">
              <a:defRPr>
                <a:solidFill>
                  <a:schemeClr val="tx1"/>
                </a:solidFill>
                <a:latin typeface="Calibri" panose="020F0502020204030204" pitchFamily="34" charset="0"/>
                <a:cs typeface="Arial" panose="020B0604020202020204" pitchFamily="34" charset="0"/>
              </a:defRPr>
            </a:lvl2pPr>
            <a:lvl3pPr marL="1238098" indent="-247620" eaLnBrk="0" hangingPunct="0">
              <a:defRPr>
                <a:solidFill>
                  <a:schemeClr val="tx1"/>
                </a:solidFill>
                <a:latin typeface="Calibri" panose="020F0502020204030204" pitchFamily="34" charset="0"/>
                <a:cs typeface="Arial" panose="020B0604020202020204" pitchFamily="34" charset="0"/>
              </a:defRPr>
            </a:lvl3pPr>
            <a:lvl4pPr marL="1733337" indent="-247620" eaLnBrk="0" hangingPunct="0">
              <a:defRPr>
                <a:solidFill>
                  <a:schemeClr val="tx1"/>
                </a:solidFill>
                <a:latin typeface="Calibri" panose="020F0502020204030204" pitchFamily="34" charset="0"/>
                <a:cs typeface="Arial" panose="020B0604020202020204" pitchFamily="34" charset="0"/>
              </a:defRPr>
            </a:lvl4pPr>
            <a:lvl5pPr marL="2228576" indent="-247620" eaLnBrk="0" hangingPunct="0">
              <a:defRPr>
                <a:solidFill>
                  <a:schemeClr val="tx1"/>
                </a:solidFill>
                <a:latin typeface="Calibri" panose="020F0502020204030204" pitchFamily="34" charset="0"/>
                <a:cs typeface="Arial" panose="020B0604020202020204" pitchFamily="34" charset="0"/>
              </a:defRPr>
            </a:lvl5pPr>
            <a:lvl6pPr marL="2723815" indent="-2476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19054" indent="-2476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14293" indent="-2476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532" indent="-2476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581C8DA-DA6C-47AA-8733-FF8C3B2E44B4}" type="slidenum">
              <a:rPr lang="en-AU" altLang="en-US"/>
              <a:pPr eaLnBrk="1" hangingPunct="1"/>
              <a:t>8</a:t>
            </a:fld>
            <a:endParaRPr lang="en-AU" altLang="en-US"/>
          </a:p>
        </p:txBody>
      </p:sp>
    </p:spTree>
    <p:extLst>
      <p:ext uri="{BB962C8B-B14F-4D97-AF65-F5344CB8AC3E}">
        <p14:creationId xmlns:p14="http://schemas.microsoft.com/office/powerpoint/2010/main" val="132479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For this activity</a:t>
            </a:r>
            <a:r>
              <a:rPr lang="en-AU" baseline="0" dirty="0" smtClean="0"/>
              <a:t> ask the group to consider what contributes to conflict and containment on their ward</a:t>
            </a:r>
          </a:p>
          <a:p>
            <a:endParaRPr lang="en-AU" baseline="0" dirty="0" smtClean="0"/>
          </a:p>
          <a:p>
            <a:r>
              <a:rPr lang="en-AU" baseline="0" dirty="0" smtClean="0"/>
              <a:t>Write down people’s responses on a whiteboard or butchers paper (allow approx. 10 minutes). </a:t>
            </a:r>
          </a:p>
          <a:p>
            <a:endParaRPr lang="en-AU" baseline="0" dirty="0" smtClean="0"/>
          </a:p>
          <a:p>
            <a:r>
              <a:rPr lang="en-AU" baseline="0" dirty="0" smtClean="0"/>
              <a:t>Try and tease out the issues and keep these in mind for the rest of the day.</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9</a:t>
            </a:fld>
            <a:endParaRPr lang="en-US" dirty="0">
              <a:solidFill>
                <a:prstClr val="black"/>
              </a:solidFill>
            </a:endParaRPr>
          </a:p>
        </p:txBody>
      </p:sp>
      <p:sp>
        <p:nvSpPr>
          <p:cNvPr id="5" name="Date Placeholder 4"/>
          <p:cNvSpPr>
            <a:spLocks noGrp="1"/>
          </p:cNvSpPr>
          <p:nvPr>
            <p:ph type="dt" idx="11"/>
          </p:nvPr>
        </p:nvSpPr>
        <p:spPr/>
        <p:txBody>
          <a:bodyPr/>
          <a:lstStyle/>
          <a:p>
            <a:endParaRPr lang="en-US"/>
          </a:p>
        </p:txBody>
      </p:sp>
      <p:sp>
        <p:nvSpPr>
          <p:cNvPr id="7" name="Header Placeholder 6"/>
          <p:cNvSpPr>
            <a:spLocks noGrp="1"/>
          </p:cNvSpPr>
          <p:nvPr>
            <p:ph type="hdr" sz="quarter" idx="12"/>
          </p:nvPr>
        </p:nvSpPr>
        <p:spPr/>
        <p:txBody>
          <a:bodyPr/>
          <a:lstStyle/>
          <a:p>
            <a:r>
              <a:rPr lang="en-AU" smtClean="0"/>
              <a:t>Safewards Victoria</a:t>
            </a:r>
            <a:endParaRPr lang="en-US"/>
          </a:p>
        </p:txBody>
      </p:sp>
      <p:sp>
        <p:nvSpPr>
          <p:cNvPr id="8" name="Footer Placeholder 7"/>
          <p:cNvSpPr>
            <a:spLocks noGrp="1"/>
          </p:cNvSpPr>
          <p:nvPr>
            <p:ph type="ftr" sz="quarter" idx="13"/>
          </p:nvPr>
        </p:nvSpPr>
        <p:spPr/>
        <p:txBody>
          <a:bodyPr/>
          <a:lstStyle/>
          <a:p>
            <a:r>
              <a:rPr lang="en-AU" smtClean="0"/>
              <a:t>Trainer the Trainer  |  DAY ONE</a:t>
            </a:r>
            <a:endParaRPr lang="en-US"/>
          </a:p>
        </p:txBody>
      </p:sp>
    </p:spTree>
    <p:extLst>
      <p:ext uri="{BB962C8B-B14F-4D97-AF65-F5344CB8AC3E}">
        <p14:creationId xmlns:p14="http://schemas.microsoft.com/office/powerpoint/2010/main" val="2756171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3"/>
            <a:ext cx="6513072" cy="1577163"/>
          </a:xfrm>
        </p:spPr>
        <p:txBody>
          <a:bodyPr anchor="b">
            <a:noAutofit/>
          </a:bodyPr>
          <a:lstStyle>
            <a:lvl1pPr>
              <a:defRPr sz="32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9211731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539750" y="1619250"/>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ADF35C5-1E44-42CA-BEAE-274040096FBD}" type="datetime4">
              <a:rPr lang="en-AU">
                <a:solidFill>
                  <a:prstClr val="black">
                    <a:lumMod val="65000"/>
                    <a:lumOff val="35000"/>
                  </a:prstClr>
                </a:solidFill>
              </a:rPr>
              <a:pPr>
                <a:defRPr/>
              </a:pPr>
              <a:t>22 May 2017</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lumMod val="65000"/>
                  <a:lumOff val="35000"/>
                </a:prstClr>
              </a:solidFill>
            </a:endParaRPr>
          </a:p>
        </p:txBody>
      </p:sp>
      <p:sp>
        <p:nvSpPr>
          <p:cNvPr id="6" name="Slide Number Placeholder 5"/>
          <p:cNvSpPr>
            <a:spLocks noGrp="1"/>
          </p:cNvSpPr>
          <p:nvPr>
            <p:ph type="sldNum" sz="quarter" idx="12"/>
          </p:nvPr>
        </p:nvSpPr>
        <p:spPr>
          <a:xfrm>
            <a:off x="8243888" y="6480175"/>
            <a:ext cx="539750" cy="374650"/>
          </a:xfrm>
        </p:spPr>
        <p:txBody>
          <a:bodyPr/>
          <a:lstStyle>
            <a:lvl1pPr>
              <a:defRPr/>
            </a:lvl1pPr>
          </a:lstStyle>
          <a:p>
            <a:fld id="{13AD17F4-7BD6-42C3-BD60-8F88F6FBC241}" type="slidenum">
              <a:rPr lang="en-AU" altLang="en-US"/>
              <a:pPr/>
              <a:t>‹#›</a:t>
            </a:fld>
            <a:endParaRPr lang="en-AU" altLang="en-US"/>
          </a:p>
        </p:txBody>
      </p:sp>
    </p:spTree>
    <p:extLst>
      <p:ext uri="{BB962C8B-B14F-4D97-AF65-F5344CB8AC3E}">
        <p14:creationId xmlns:p14="http://schemas.microsoft.com/office/powerpoint/2010/main" val="787153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502F6-430B-F348-AE16-EF6EFB154292}" type="datetimeFigureOut">
              <a:rPr lang="en-US" smtClean="0">
                <a:solidFill>
                  <a:prstClr val="black">
                    <a:lumMod val="65000"/>
                    <a:lumOff val="35000"/>
                  </a:prstClr>
                </a:solidFill>
              </a:rPr>
              <a:pPr/>
              <a:t>5/22/2017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CC762A7C-22EF-5B46-B9BB-C675EC5F4132}" type="slidenum">
              <a:rPr lang="en-US" smtClean="0"/>
              <a:pPr/>
              <a:t>‹#›</a:t>
            </a:fld>
            <a:endParaRPr lang="en-US"/>
          </a:p>
        </p:txBody>
      </p:sp>
    </p:spTree>
    <p:extLst>
      <p:ext uri="{BB962C8B-B14F-4D97-AF65-F5344CB8AC3E}">
        <p14:creationId xmlns:p14="http://schemas.microsoft.com/office/powerpoint/2010/main" val="747663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B1076-051A-42FB-9E15-60F1B8E042C9}" type="datetimeFigureOut">
              <a:rPr lang="en-AU">
                <a:solidFill>
                  <a:prstClr val="black">
                    <a:tint val="75000"/>
                  </a:prstClr>
                </a:solidFill>
              </a:rPr>
              <a:pPr/>
              <a:t>22/05/2017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BF045A50-6027-40F9-9853-8104E6D8D875}" type="slidenum">
              <a:rPr lang="en-AU">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590152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3"/>
            <a:ext cx="6513072" cy="1577163"/>
          </a:xfrm>
        </p:spPr>
        <p:txBody>
          <a:bodyPr anchor="b">
            <a:noAutofit/>
          </a:bodyPr>
          <a:lstStyle>
            <a:lvl1pPr>
              <a:defRPr sz="32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40414437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539750" y="1619250"/>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ADF35C5-1E44-42CA-BEAE-274040096FBD}" type="datetime4">
              <a:rPr lang="en-AU">
                <a:solidFill>
                  <a:prstClr val="black">
                    <a:lumMod val="65000"/>
                    <a:lumOff val="35000"/>
                  </a:prstClr>
                </a:solidFill>
              </a:rPr>
              <a:pPr>
                <a:defRPr/>
              </a:pPr>
              <a:t>22 May 2017</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lumMod val="65000"/>
                  <a:lumOff val="35000"/>
                </a:prstClr>
              </a:solidFill>
            </a:endParaRPr>
          </a:p>
        </p:txBody>
      </p:sp>
      <p:sp>
        <p:nvSpPr>
          <p:cNvPr id="6" name="Slide Number Placeholder 5"/>
          <p:cNvSpPr>
            <a:spLocks noGrp="1"/>
          </p:cNvSpPr>
          <p:nvPr>
            <p:ph type="sldNum" sz="quarter" idx="12"/>
          </p:nvPr>
        </p:nvSpPr>
        <p:spPr>
          <a:xfrm>
            <a:off x="8243888" y="6480175"/>
            <a:ext cx="539750" cy="374650"/>
          </a:xfrm>
        </p:spPr>
        <p:txBody>
          <a:bodyPr/>
          <a:lstStyle>
            <a:lvl1pPr>
              <a:defRPr/>
            </a:lvl1pPr>
          </a:lstStyle>
          <a:p>
            <a:fld id="{13AD17F4-7BD6-42C3-BD60-8F88F6FBC241}" type="slidenum">
              <a:rPr lang="en-AU" altLang="en-US"/>
              <a:pPr/>
              <a:t>‹#›</a:t>
            </a:fld>
            <a:endParaRPr lang="en-AU" altLang="en-US"/>
          </a:p>
        </p:txBody>
      </p:sp>
    </p:spTree>
    <p:extLst>
      <p:ext uri="{BB962C8B-B14F-4D97-AF65-F5344CB8AC3E}">
        <p14:creationId xmlns:p14="http://schemas.microsoft.com/office/powerpoint/2010/main" val="4635412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eaLnBrk="0" fontAlgn="base" hangingPunct="0">
              <a:spcBef>
                <a:spcPct val="0"/>
              </a:spcBef>
              <a:spcAft>
                <a:spcPct val="0"/>
              </a:spcAft>
              <a:defRPr/>
            </a:pPr>
            <a:fld id="{8D2CEFD0-0AD8-4D3F-B61B-66A7D6CC77FF}" type="datetime4">
              <a:rPr lang="en-AU">
                <a:solidFill>
                  <a:prstClr val="black">
                    <a:lumMod val="65000"/>
                    <a:lumOff val="35000"/>
                  </a:prstClr>
                </a:solidFill>
                <a:ea typeface="ＭＳ Ｐゴシック" pitchFamily="34" charset="-128"/>
              </a:rPr>
              <a:pPr eaLnBrk="0" fontAlgn="base" hangingPunct="0">
                <a:spcBef>
                  <a:spcPct val="0"/>
                </a:spcBef>
                <a:spcAft>
                  <a:spcPct val="0"/>
                </a:spcAft>
                <a:defRPr/>
              </a:pPr>
              <a:t>22 May 2017</a:t>
            </a:fld>
            <a:endParaRPr lang="en-AU">
              <a:solidFill>
                <a:prstClr val="black">
                  <a:lumMod val="65000"/>
                  <a:lumOff val="35000"/>
                </a:prstClr>
              </a:solidFill>
              <a:ea typeface="ＭＳ Ｐゴシック" pitchFamily="34" charset="-128"/>
            </a:endParaRPr>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eaLnBrk="0" fontAlgn="base" hangingPunct="0">
              <a:spcBef>
                <a:spcPct val="0"/>
              </a:spcBef>
              <a:spcAft>
                <a:spcPct val="0"/>
              </a:spcAft>
              <a:defRPr/>
            </a:pPr>
            <a:endParaRPr lang="en-AU">
              <a:solidFill>
                <a:prstClr val="black">
                  <a:lumMod val="65000"/>
                  <a:lumOff val="35000"/>
                </a:prstClr>
              </a:solidFill>
              <a:ea typeface="ＭＳ Ｐゴシック" pitchFamily="34" charset="-128"/>
            </a:endParaRPr>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pPr eaLnBrk="0" fontAlgn="base" hangingPunct="0">
              <a:spcBef>
                <a:spcPct val="0"/>
              </a:spcBef>
              <a:spcAft>
                <a:spcPct val="0"/>
              </a:spcAft>
            </a:pPr>
            <a:fld id="{6D890775-0703-400C-AED1-1D3BAE3D0DCB}" type="slidenum">
              <a:rPr lang="en-AU" altLang="en-US" smtClean="0">
                <a:ea typeface="ＭＳ Ｐゴシック" pitchFamily="34" charset="-128"/>
              </a:rPr>
              <a:pPr eaLnBrk="0" fontAlgn="base" hangingPunct="0">
                <a:spcBef>
                  <a:spcPct val="0"/>
                </a:spcBef>
                <a:spcAft>
                  <a:spcPct val="0"/>
                </a:spcAft>
              </a:pPr>
              <a:t>‹#›</a:t>
            </a:fld>
            <a:endParaRPr lang="en-AU" altLang="en-US" smtClean="0">
              <a:ea typeface="ＭＳ Ｐゴシック" pitchFamily="34" charset="-128"/>
            </a:endParaRPr>
          </a:p>
        </p:txBody>
      </p:sp>
    </p:spTree>
    <p:extLst>
      <p:ext uri="{BB962C8B-B14F-4D97-AF65-F5344CB8AC3E}">
        <p14:creationId xmlns:p14="http://schemas.microsoft.com/office/powerpoint/2010/main" val="15006051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p:timing>
    <p:tnLst>
      <p:par>
        <p:cTn id="1" dur="indefinite" restart="never" nodeType="tmRoot"/>
      </p:par>
    </p:tnLst>
  </p:timing>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6AB1076-051A-42FB-9E15-60F1B8E042C9}" type="datetimeFigureOut">
              <a:rPr lang="en-AU" smtClean="0">
                <a:solidFill>
                  <a:prstClr val="black">
                    <a:tint val="75000"/>
                  </a:prstClr>
                </a:solidFill>
              </a:rPr>
              <a:pPr defTabSz="914400"/>
              <a:t>22/05/2017</a:t>
            </a:fld>
            <a:endParaRPr lang="en-AU"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AU"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045A50-6027-40F9-9853-8104E6D8D875}" type="slidenum">
              <a:rPr lang="en-AU" smtClean="0">
                <a:solidFill>
                  <a:prstClr val="black">
                    <a:tint val="75000"/>
                  </a:prstClr>
                </a:solidFill>
              </a:rPr>
              <a:pPr defTabSz="914400"/>
              <a:t>‹#›</a:t>
            </a:fld>
            <a:endParaRPr lang="en-AU" smtClean="0">
              <a:solidFill>
                <a:prstClr val="black">
                  <a:tint val="75000"/>
                </a:prstClr>
              </a:solidFill>
            </a:endParaRPr>
          </a:p>
        </p:txBody>
      </p:sp>
    </p:spTree>
    <p:extLst>
      <p:ext uri="{BB962C8B-B14F-4D97-AF65-F5344CB8AC3E}">
        <p14:creationId xmlns:p14="http://schemas.microsoft.com/office/powerpoint/2010/main" val="508370194"/>
      </p:ext>
    </p:extLst>
  </p:cSld>
  <p:clrMap bg1="lt1" tx1="dk1" bg2="lt2" tx2="dk2" accent1="accent1" accent2="accent2" accent3="accent3" accent4="accent4" accent5="accent5" accent6="accent6" hlink="hlink" folHlink="folHlink"/>
  <p:sldLayoutIdLst>
    <p:sldLayoutId id="214748372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eaLnBrk="0" fontAlgn="base" hangingPunct="0">
              <a:spcBef>
                <a:spcPct val="0"/>
              </a:spcBef>
              <a:spcAft>
                <a:spcPct val="0"/>
              </a:spcAft>
              <a:defRPr/>
            </a:pPr>
            <a:fld id="{8D2CEFD0-0AD8-4D3F-B61B-66A7D6CC77FF}" type="datetime4">
              <a:rPr lang="en-AU">
                <a:solidFill>
                  <a:prstClr val="black">
                    <a:lumMod val="65000"/>
                    <a:lumOff val="35000"/>
                  </a:prstClr>
                </a:solidFill>
                <a:ea typeface="ＭＳ Ｐゴシック" pitchFamily="34" charset="-128"/>
              </a:rPr>
              <a:pPr eaLnBrk="0" fontAlgn="base" hangingPunct="0">
                <a:spcBef>
                  <a:spcPct val="0"/>
                </a:spcBef>
                <a:spcAft>
                  <a:spcPct val="0"/>
                </a:spcAft>
                <a:defRPr/>
              </a:pPr>
              <a:t>22 May 2017</a:t>
            </a:fld>
            <a:endParaRPr lang="en-AU">
              <a:solidFill>
                <a:prstClr val="black">
                  <a:lumMod val="65000"/>
                  <a:lumOff val="35000"/>
                </a:prstClr>
              </a:solidFill>
              <a:ea typeface="ＭＳ Ｐゴシック" pitchFamily="34" charset="-128"/>
            </a:endParaRPr>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eaLnBrk="0" fontAlgn="base" hangingPunct="0">
              <a:spcBef>
                <a:spcPct val="0"/>
              </a:spcBef>
              <a:spcAft>
                <a:spcPct val="0"/>
              </a:spcAft>
              <a:defRPr/>
            </a:pPr>
            <a:endParaRPr lang="en-AU">
              <a:solidFill>
                <a:prstClr val="black">
                  <a:lumMod val="65000"/>
                  <a:lumOff val="35000"/>
                </a:prstClr>
              </a:solidFill>
              <a:ea typeface="ＭＳ Ｐゴシック" pitchFamily="34" charset="-128"/>
            </a:endParaRPr>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pPr eaLnBrk="0" fontAlgn="base" hangingPunct="0">
              <a:spcBef>
                <a:spcPct val="0"/>
              </a:spcBef>
              <a:spcAft>
                <a:spcPct val="0"/>
              </a:spcAft>
            </a:pPr>
            <a:fld id="{6D890775-0703-400C-AED1-1D3BAE3D0DCB}" type="slidenum">
              <a:rPr lang="en-AU" altLang="en-US" smtClean="0">
                <a:ea typeface="ＭＳ Ｐゴシック" pitchFamily="34" charset="-128"/>
              </a:rPr>
              <a:pPr eaLnBrk="0" fontAlgn="base" hangingPunct="0">
                <a:spcBef>
                  <a:spcPct val="0"/>
                </a:spcBef>
                <a:spcAft>
                  <a:spcPct val="0"/>
                </a:spcAft>
              </a:pPr>
              <a:t>‹#›</a:t>
            </a:fld>
            <a:endParaRPr lang="en-AU" altLang="en-US" smtClean="0">
              <a:ea typeface="ＭＳ Ｐゴシック" pitchFamily="34" charset="-128"/>
            </a:endParaRPr>
          </a:p>
        </p:txBody>
      </p:sp>
    </p:spTree>
    <p:extLst>
      <p:ext uri="{BB962C8B-B14F-4D97-AF65-F5344CB8AC3E}">
        <p14:creationId xmlns:p14="http://schemas.microsoft.com/office/powerpoint/2010/main" val="3105418770"/>
      </p:ext>
    </p:extLst>
  </p:cSld>
  <p:clrMap bg1="lt1" tx1="dk1" bg2="lt2" tx2="dk2" accent1="accent1" accent2="accent2" accent3="accent3" accent4="accent4" accent5="accent5" accent6="accent6" hlink="hlink" folHlink="folHlink"/>
  <p:sldLayoutIdLst>
    <p:sldLayoutId id="2147483724" r:id="rId1"/>
    <p:sldLayoutId id="2147483725" r:id="rId2"/>
  </p:sldLayoutIdLst>
  <p:timing>
    <p:tnLst>
      <p:par>
        <p:cTn id="1" dur="indefinite" restart="never" nodeType="tmRoot"/>
      </p:par>
    </p:tnLst>
  </p:timing>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www.youtube.com/watch?v=Hzgzim5m7oU"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40722" y="928468"/>
            <a:ext cx="6513072" cy="4811149"/>
          </a:xfrm>
        </p:spPr>
        <p:txBody>
          <a:bodyPr>
            <a:noAutofit/>
          </a:bodyPr>
          <a:lstStyle/>
          <a:p>
            <a:r>
              <a:rPr lang="en-US" sz="6000" b="1" dirty="0" smtClean="0"/>
              <a:t>Safewards</a:t>
            </a:r>
            <a:br>
              <a:rPr lang="en-US" sz="6000" b="1" dirty="0" smtClean="0"/>
            </a:br>
            <a:r>
              <a:rPr lang="en-US" sz="4800" b="1" dirty="0" smtClean="0"/>
              <a:t>Train the Trainer </a:t>
            </a:r>
            <a:r>
              <a:rPr lang="en-US" sz="4800" b="1" dirty="0" smtClean="0">
                <a:latin typeface="Arial" panose="020B0604020202020204" pitchFamily="34" charset="0"/>
                <a:cs typeface="Arial" panose="020B0604020202020204" pitchFamily="34" charset="0"/>
              </a:rPr>
              <a:t>Workshop</a:t>
            </a:r>
            <a:r>
              <a:rPr lang="en-US" sz="5400" b="1" dirty="0" smtClean="0">
                <a:latin typeface="Arial" panose="020B0604020202020204" pitchFamily="34" charset="0"/>
                <a:cs typeface="Arial" panose="020B0604020202020204" pitchFamily="34" charset="0"/>
              </a:rPr>
              <a:t/>
            </a:r>
            <a:br>
              <a:rPr lang="en-US" sz="5400" b="1" dirty="0" smtClean="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
            </a:r>
            <a:br>
              <a:rPr lang="en-US" sz="5400" b="1" dirty="0">
                <a:latin typeface="Arial" panose="020B0604020202020204" pitchFamily="34" charset="0"/>
                <a:cs typeface="Arial" panose="020B0604020202020204" pitchFamily="34" charset="0"/>
              </a:rPr>
            </a:br>
            <a:r>
              <a:rPr lang="en-US" sz="4800" b="1" dirty="0" smtClean="0">
                <a:latin typeface="Arial" panose="020B0604020202020204" pitchFamily="34" charset="0"/>
                <a:cs typeface="Arial" panose="020B0604020202020204" pitchFamily="34" charset="0"/>
              </a:rPr>
              <a:t>Day 1 </a:t>
            </a:r>
            <a:r>
              <a:rPr lang="en-US" sz="3600" b="1" dirty="0">
                <a:latin typeface="Arial" panose="020B0604020202020204" pitchFamily="34" charset="0"/>
                <a:cs typeface="Arial" panose="020B0604020202020204" pitchFamily="34" charset="0"/>
              </a:rPr>
              <a:t/>
            </a:r>
            <a:br>
              <a:rPr lang="en-US" sz="3600" b="1" dirty="0">
                <a:latin typeface="Arial" panose="020B0604020202020204" pitchFamily="34" charset="0"/>
                <a:cs typeface="Arial" panose="020B0604020202020204" pitchFamily="34" charset="0"/>
              </a:rPr>
            </a:br>
            <a:endParaRPr lang="en-US" sz="3600" b="1" dirty="0"/>
          </a:p>
        </p:txBody>
      </p:sp>
    </p:spTree>
    <p:extLst>
      <p:ext uri="{BB962C8B-B14F-4D97-AF65-F5344CB8AC3E}">
        <p14:creationId xmlns:p14="http://schemas.microsoft.com/office/powerpoint/2010/main" val="4209348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Conflict </a:t>
            </a:r>
            <a:r>
              <a:rPr lang="en-US" sz="2800" b="1" dirty="0"/>
              <a:t>and c</a:t>
            </a:r>
            <a:r>
              <a:rPr lang="en-US" sz="2800" b="1" dirty="0" smtClean="0"/>
              <a:t>ontainment </a:t>
            </a:r>
            <a:r>
              <a:rPr lang="en-US" sz="2800" b="1" dirty="0"/>
              <a:t>r</a:t>
            </a:r>
            <a:r>
              <a:rPr lang="en-US" sz="2800" b="1" dirty="0" smtClean="0"/>
              <a:t>ates</a:t>
            </a:r>
            <a:endParaRPr lang="en-US" sz="2800" b="1" dirty="0"/>
          </a:p>
        </p:txBody>
      </p:sp>
      <p:sp>
        <p:nvSpPr>
          <p:cNvPr id="3" name="Content Placeholder 2"/>
          <p:cNvSpPr>
            <a:spLocks noGrp="1"/>
          </p:cNvSpPr>
          <p:nvPr>
            <p:ph idx="1"/>
          </p:nvPr>
        </p:nvSpPr>
        <p:spPr>
          <a:xfrm>
            <a:off x="539750" y="1731985"/>
            <a:ext cx="8407302" cy="4568608"/>
          </a:xfrm>
        </p:spPr>
        <p:txBody>
          <a:bodyPr>
            <a:normAutofit/>
          </a:bodyPr>
          <a:lstStyle/>
          <a:p>
            <a:pPr marL="342900" lvl="1" indent="-342900">
              <a:spcBef>
                <a:spcPts val="1000"/>
              </a:spcBef>
              <a:spcAft>
                <a:spcPts val="0"/>
              </a:spcAft>
              <a:buFont typeface="Arial" panose="020B0604020202020204" pitchFamily="34" charset="0"/>
              <a:buChar char="•"/>
            </a:pPr>
            <a:r>
              <a:rPr lang="en-US" dirty="0"/>
              <a:t>Rates of conflict and containment vary locally and internationally </a:t>
            </a:r>
          </a:p>
          <a:p>
            <a:pPr marL="355600" lvl="1" algn="r">
              <a:spcBef>
                <a:spcPts val="0"/>
              </a:spcBef>
              <a:spcAft>
                <a:spcPts val="600"/>
              </a:spcAft>
            </a:pPr>
            <a:r>
              <a:rPr lang="en-US" sz="1400" i="1" dirty="0"/>
              <a:t>(Bowers et al., 2005a, Nijman et al., 2005)</a:t>
            </a:r>
          </a:p>
          <a:p>
            <a:pPr marL="342900" lvl="1" indent="-342900">
              <a:spcBef>
                <a:spcPts val="1500"/>
              </a:spcBef>
              <a:buFont typeface="Arial" panose="020B0604020202020204" pitchFamily="34" charset="0"/>
              <a:buChar char="•"/>
            </a:pPr>
            <a:r>
              <a:rPr lang="en-US" dirty="0" smtClean="0"/>
              <a:t>Factors that </a:t>
            </a:r>
            <a:r>
              <a:rPr lang="en-US" dirty="0"/>
              <a:t>can influence the frequency of conflict and </a:t>
            </a:r>
            <a:r>
              <a:rPr lang="en-US" dirty="0" smtClean="0"/>
              <a:t>containment:</a:t>
            </a:r>
            <a:endParaRPr lang="en-US" dirty="0"/>
          </a:p>
          <a:p>
            <a:pPr marL="1058863" lvl="1" indent="-342900">
              <a:buFont typeface="Arial" panose="020B0604020202020204" pitchFamily="34" charset="0"/>
              <a:buChar char="•"/>
            </a:pPr>
            <a:r>
              <a:rPr lang="en-US" dirty="0"/>
              <a:t>s</a:t>
            </a:r>
            <a:r>
              <a:rPr lang="en-US" dirty="0" smtClean="0"/>
              <a:t>ocial </a:t>
            </a:r>
            <a:r>
              <a:rPr lang="en-US" dirty="0"/>
              <a:t>and physical </a:t>
            </a:r>
            <a:r>
              <a:rPr lang="en-US" dirty="0" smtClean="0"/>
              <a:t>locations of units</a:t>
            </a:r>
            <a:endParaRPr lang="en-US" dirty="0"/>
          </a:p>
          <a:p>
            <a:pPr marL="1058863" lvl="1" indent="-342900">
              <a:buFont typeface="Arial" panose="020B0604020202020204" pitchFamily="34" charset="0"/>
              <a:buChar char="•"/>
            </a:pPr>
            <a:r>
              <a:rPr lang="en-US" dirty="0"/>
              <a:t>s</a:t>
            </a:r>
            <a:r>
              <a:rPr lang="en-US" dirty="0" smtClean="0"/>
              <a:t>eparation </a:t>
            </a:r>
            <a:r>
              <a:rPr lang="en-US" dirty="0"/>
              <a:t>from </a:t>
            </a:r>
            <a:r>
              <a:rPr lang="en-US" dirty="0" smtClean="0"/>
              <a:t>a person’s </a:t>
            </a:r>
            <a:r>
              <a:rPr lang="en-US" dirty="0"/>
              <a:t>normal residence</a:t>
            </a:r>
          </a:p>
          <a:p>
            <a:pPr marL="1058863" lvl="1" indent="-342900">
              <a:buFont typeface="Arial" panose="020B0604020202020204" pitchFamily="34" charset="0"/>
              <a:buChar char="•"/>
            </a:pPr>
            <a:r>
              <a:rPr lang="en-US" dirty="0"/>
              <a:t>p</a:t>
            </a:r>
            <a:r>
              <a:rPr lang="en-US" dirty="0" smtClean="0"/>
              <a:t>rovision </a:t>
            </a:r>
            <a:r>
              <a:rPr lang="en-US" dirty="0"/>
              <a:t>of 24/7 </a:t>
            </a:r>
            <a:r>
              <a:rPr lang="en-US" dirty="0" smtClean="0"/>
              <a:t>mental health </a:t>
            </a:r>
            <a:r>
              <a:rPr lang="en-US" dirty="0"/>
              <a:t>care</a:t>
            </a:r>
          </a:p>
          <a:p>
            <a:pPr marL="1058863" lvl="1" indent="-342900">
              <a:buFont typeface="Arial" panose="020B0604020202020204" pitchFamily="34" charset="0"/>
              <a:buChar char="•"/>
            </a:pPr>
            <a:r>
              <a:rPr lang="en-US" dirty="0"/>
              <a:t>m</a:t>
            </a:r>
            <a:r>
              <a:rPr lang="en-US" dirty="0" smtClean="0"/>
              <a:t>ixed </a:t>
            </a:r>
            <a:r>
              <a:rPr lang="en-US" dirty="0"/>
              <a:t>voluntary and legal </a:t>
            </a:r>
            <a:r>
              <a:rPr lang="en-US" dirty="0" smtClean="0"/>
              <a:t>coercion</a:t>
            </a:r>
          </a:p>
          <a:p>
            <a:pPr marL="0" indent="0">
              <a:buNone/>
            </a:pPr>
            <a:endParaRPr lang="en-US" dirty="0"/>
          </a:p>
        </p:txBody>
      </p:sp>
    </p:spTree>
    <p:extLst>
      <p:ext uri="{BB962C8B-B14F-4D97-AF65-F5344CB8AC3E}">
        <p14:creationId xmlns:p14="http://schemas.microsoft.com/office/powerpoint/2010/main" val="1691228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The </a:t>
            </a:r>
            <a:r>
              <a:rPr lang="en-AU" b="1" dirty="0"/>
              <a:t>S</a:t>
            </a:r>
            <a:r>
              <a:rPr lang="en-AU" b="1" dirty="0" smtClean="0"/>
              <a:t>afewards model</a:t>
            </a:r>
            <a:endParaRPr lang="en-AU"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34" y="2490951"/>
            <a:ext cx="4742794" cy="269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4138" y="5874891"/>
            <a:ext cx="4303986" cy="461665"/>
          </a:xfrm>
          <a:prstGeom prst="rect">
            <a:avLst/>
          </a:prstGeom>
          <a:noFill/>
        </p:spPr>
        <p:txBody>
          <a:bodyPr wrap="square" rtlCol="0">
            <a:spAutoFit/>
          </a:bodyPr>
          <a:lstStyle/>
          <a:p>
            <a:pPr algn="ctr"/>
            <a:r>
              <a:rPr lang="en-AU" sz="2400" b="1" dirty="0" smtClean="0">
                <a:solidFill>
                  <a:srgbClr val="51BD89"/>
                </a:solidFill>
              </a:rPr>
              <a:t>Simple model</a:t>
            </a:r>
            <a:endParaRPr lang="en-AU" sz="2400" b="1" dirty="0">
              <a:solidFill>
                <a:srgbClr val="51BD89"/>
              </a:solidFill>
            </a:endParaRPr>
          </a:p>
        </p:txBody>
      </p:sp>
      <p:sp>
        <p:nvSpPr>
          <p:cNvPr id="7" name="TextBox 6"/>
          <p:cNvSpPr txBox="1"/>
          <p:nvPr/>
        </p:nvSpPr>
        <p:spPr>
          <a:xfrm>
            <a:off x="5152645" y="5874891"/>
            <a:ext cx="3641835" cy="461665"/>
          </a:xfrm>
          <a:prstGeom prst="rect">
            <a:avLst/>
          </a:prstGeom>
          <a:noFill/>
        </p:spPr>
        <p:txBody>
          <a:bodyPr wrap="square" rtlCol="0">
            <a:spAutoFit/>
          </a:bodyPr>
          <a:lstStyle/>
          <a:p>
            <a:pPr algn="ctr"/>
            <a:r>
              <a:rPr lang="en-AU" sz="2400" b="1" dirty="0" smtClean="0">
                <a:solidFill>
                  <a:srgbClr val="51BD89"/>
                </a:solidFill>
              </a:rPr>
              <a:t>Technical model</a:t>
            </a:r>
            <a:endParaRPr lang="en-AU" sz="2400" b="1" dirty="0">
              <a:solidFill>
                <a:srgbClr val="51BD89"/>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97"/>
          <a:stretch/>
        </p:blipFill>
        <p:spPr bwMode="auto">
          <a:xfrm>
            <a:off x="4881728" y="1962068"/>
            <a:ext cx="4262272" cy="375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540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Six domains that influence </a:t>
            </a:r>
            <a:r>
              <a:rPr lang="en-US" sz="2800" b="1" dirty="0"/>
              <a:t>or trigger conflic</a:t>
            </a:r>
            <a:r>
              <a:rPr lang="en-US" sz="2800" b="1" dirty="0" smtClean="0"/>
              <a:t>t </a:t>
            </a:r>
            <a:endParaRPr lang="en-US" sz="2800" b="1" dirty="0"/>
          </a:p>
        </p:txBody>
      </p:sp>
      <p:sp>
        <p:nvSpPr>
          <p:cNvPr id="5" name="Rectangle 4"/>
          <p:cNvSpPr/>
          <p:nvPr/>
        </p:nvSpPr>
        <p:spPr>
          <a:xfrm>
            <a:off x="563747" y="5658921"/>
            <a:ext cx="3106553" cy="601133"/>
          </a:xfrm>
          <a:prstGeom prst="rect">
            <a:avLst/>
          </a:prstGeom>
          <a:solidFill>
            <a:srgbClr val="4E9729"/>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prstClr val="white"/>
                </a:solidFill>
              </a:rPr>
              <a:t>6. Outside hospital</a:t>
            </a:r>
            <a:endParaRPr lang="en-US" b="1" dirty="0">
              <a:solidFill>
                <a:prstClr val="white"/>
              </a:solidFill>
            </a:endParaRPr>
          </a:p>
        </p:txBody>
      </p:sp>
      <p:sp>
        <p:nvSpPr>
          <p:cNvPr id="6" name="Rectangle 5"/>
          <p:cNvSpPr/>
          <p:nvPr/>
        </p:nvSpPr>
        <p:spPr>
          <a:xfrm rot="21056092">
            <a:off x="5845364" y="3106326"/>
            <a:ext cx="2464536" cy="54475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solidFill>
                  <a:schemeClr val="tx1"/>
                </a:solidFill>
              </a:rPr>
              <a:t>Flashpoint</a:t>
            </a:r>
            <a:endParaRPr lang="en-US" sz="2400" b="1" dirty="0">
              <a:solidFill>
                <a:schemeClr val="tx1"/>
              </a:solidFill>
            </a:endParaRPr>
          </a:p>
        </p:txBody>
      </p:sp>
      <p:sp>
        <p:nvSpPr>
          <p:cNvPr id="7" name="Rectangle 6"/>
          <p:cNvSpPr/>
          <p:nvPr/>
        </p:nvSpPr>
        <p:spPr>
          <a:xfrm>
            <a:off x="563747" y="4983467"/>
            <a:ext cx="3106553" cy="586291"/>
          </a:xfrm>
          <a:prstGeom prst="rect">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rgbClr val="21278D"/>
                </a:solidFill>
              </a:rPr>
              <a:t>5. Physical environment</a:t>
            </a:r>
            <a:endParaRPr lang="en-US" b="1" dirty="0">
              <a:solidFill>
                <a:srgbClr val="21278D"/>
              </a:solidFill>
            </a:endParaRPr>
          </a:p>
        </p:txBody>
      </p:sp>
      <p:sp>
        <p:nvSpPr>
          <p:cNvPr id="8" name="Rectangle 7"/>
          <p:cNvSpPr/>
          <p:nvPr/>
        </p:nvSpPr>
        <p:spPr>
          <a:xfrm>
            <a:off x="563747" y="4288417"/>
            <a:ext cx="3106553" cy="613784"/>
          </a:xfrm>
          <a:prstGeom prst="rect">
            <a:avLst/>
          </a:prstGeom>
          <a:solidFill>
            <a:srgbClr val="E65D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prstClr val="white"/>
                </a:solidFill>
              </a:rPr>
              <a:t>4. Staff team</a:t>
            </a:r>
            <a:endParaRPr lang="en-US" b="1" dirty="0">
              <a:solidFill>
                <a:prstClr val="white"/>
              </a:solidFill>
            </a:endParaRPr>
          </a:p>
        </p:txBody>
      </p:sp>
      <p:sp>
        <p:nvSpPr>
          <p:cNvPr id="9" name="Rectangle 8"/>
          <p:cNvSpPr/>
          <p:nvPr/>
        </p:nvSpPr>
        <p:spPr>
          <a:xfrm>
            <a:off x="563747" y="3633602"/>
            <a:ext cx="3106553" cy="560891"/>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prstClr val="white"/>
                </a:solidFill>
              </a:rPr>
              <a:t>3. Regulatory framework</a:t>
            </a:r>
            <a:endParaRPr lang="en-US" b="1" dirty="0">
              <a:solidFill>
                <a:prstClr val="white"/>
              </a:solidFill>
            </a:endParaRPr>
          </a:p>
        </p:txBody>
      </p:sp>
      <p:sp>
        <p:nvSpPr>
          <p:cNvPr id="10" name="Rectangle 9"/>
          <p:cNvSpPr/>
          <p:nvPr/>
        </p:nvSpPr>
        <p:spPr>
          <a:xfrm>
            <a:off x="563747" y="2971893"/>
            <a:ext cx="3106553" cy="560891"/>
          </a:xfrm>
          <a:prstGeom prst="rect">
            <a:avLst/>
          </a:prstGeom>
          <a:solidFill>
            <a:srgbClr val="58009A"/>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prstClr val="white"/>
                </a:solidFill>
              </a:rPr>
              <a:t>2. Patient characteristics</a:t>
            </a:r>
            <a:endParaRPr lang="en-US" b="1" dirty="0">
              <a:solidFill>
                <a:prstClr val="white"/>
              </a:solidFill>
            </a:endParaRPr>
          </a:p>
        </p:txBody>
      </p:sp>
      <p:sp>
        <p:nvSpPr>
          <p:cNvPr id="11" name="Rectangle 10"/>
          <p:cNvSpPr/>
          <p:nvPr/>
        </p:nvSpPr>
        <p:spPr>
          <a:xfrm>
            <a:off x="563747" y="2310184"/>
            <a:ext cx="3106553" cy="560891"/>
          </a:xfrm>
          <a:prstGeom prst="rect">
            <a:avLst/>
          </a:prstGeom>
          <a:solidFill>
            <a:srgbClr val="1111FF"/>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prstClr val="white"/>
                </a:solidFill>
              </a:rPr>
              <a:t>1. The patient community </a:t>
            </a:r>
            <a:endParaRPr lang="en-US" b="1" dirty="0">
              <a:solidFill>
                <a:prstClr val="white"/>
              </a:solidFill>
            </a:endParaRPr>
          </a:p>
        </p:txBody>
      </p:sp>
      <p:sp>
        <p:nvSpPr>
          <p:cNvPr id="14" name="Right Arrow 13"/>
          <p:cNvSpPr/>
          <p:nvPr/>
        </p:nvSpPr>
        <p:spPr>
          <a:xfrm>
            <a:off x="3936379" y="2310184"/>
            <a:ext cx="1170879" cy="3949870"/>
          </a:xfrm>
          <a:prstGeom prst="rightArrow">
            <a:avLst>
              <a:gd name="adj1" fmla="val 97169"/>
              <a:gd name="adj2" fmla="val 44800"/>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5274528" y="4714762"/>
            <a:ext cx="3640872" cy="1754326"/>
          </a:xfrm>
          <a:prstGeom prst="rect">
            <a:avLst/>
          </a:prstGeom>
        </p:spPr>
        <p:txBody>
          <a:bodyPr wrap="square">
            <a:spAutoFit/>
          </a:bodyPr>
          <a:lstStyle/>
          <a:p>
            <a:r>
              <a:rPr lang="en-US" b="1" dirty="0" smtClean="0">
                <a:solidFill>
                  <a:prstClr val="black"/>
                </a:solidFill>
              </a:rPr>
              <a:t>Definition: </a:t>
            </a:r>
          </a:p>
          <a:p>
            <a:r>
              <a:rPr lang="en-US" dirty="0" smtClean="0">
                <a:solidFill>
                  <a:prstClr val="black"/>
                </a:solidFill>
              </a:rPr>
              <a:t>Social </a:t>
            </a:r>
            <a:r>
              <a:rPr lang="en-US" dirty="0">
                <a:solidFill>
                  <a:prstClr val="black"/>
                </a:solidFill>
              </a:rPr>
              <a:t>and psychological situations arising out of features of the originating domains, </a:t>
            </a:r>
            <a:r>
              <a:rPr lang="en-US" dirty="0" smtClean="0">
                <a:solidFill>
                  <a:prstClr val="black"/>
                </a:solidFill>
              </a:rPr>
              <a:t>signaling </a:t>
            </a:r>
            <a:r>
              <a:rPr lang="en-US" dirty="0">
                <a:solidFill>
                  <a:prstClr val="black"/>
                </a:solidFill>
              </a:rPr>
              <a:t>and preceding </a:t>
            </a:r>
            <a:r>
              <a:rPr lang="en-US" dirty="0" smtClean="0">
                <a:solidFill>
                  <a:prstClr val="black"/>
                </a:solidFill>
              </a:rPr>
              <a:t> imminent conflict</a:t>
            </a:r>
            <a:endParaRPr lang="en-US" dirty="0">
              <a:solidFill>
                <a:prstClr val="black"/>
              </a:solidFill>
            </a:endParaRPr>
          </a:p>
        </p:txBody>
      </p:sp>
      <p:sp>
        <p:nvSpPr>
          <p:cNvPr id="15" name="TextBox 14"/>
          <p:cNvSpPr txBox="1"/>
          <p:nvPr/>
        </p:nvSpPr>
        <p:spPr>
          <a:xfrm>
            <a:off x="140677" y="1683136"/>
            <a:ext cx="3910818" cy="461665"/>
          </a:xfrm>
          <a:prstGeom prst="rect">
            <a:avLst/>
          </a:prstGeom>
          <a:noFill/>
        </p:spPr>
        <p:txBody>
          <a:bodyPr wrap="square" rtlCol="0">
            <a:spAutoFit/>
          </a:bodyPr>
          <a:lstStyle/>
          <a:p>
            <a:pPr algn="ctr"/>
            <a:r>
              <a:rPr lang="en-US" sz="2400" b="1" dirty="0" smtClean="0">
                <a:latin typeface="+mj-lt"/>
                <a:cs typeface="Arial Black"/>
              </a:rPr>
              <a:t>Originating Domains</a:t>
            </a:r>
            <a:endParaRPr lang="en-US" sz="2400" b="1" dirty="0">
              <a:latin typeface="+mj-lt"/>
              <a:cs typeface="Arial Black"/>
            </a:endParaRPr>
          </a:p>
        </p:txBody>
      </p:sp>
      <p:sp>
        <p:nvSpPr>
          <p:cNvPr id="4" name="Isosceles Triangle 3"/>
          <p:cNvSpPr/>
          <p:nvPr/>
        </p:nvSpPr>
        <p:spPr>
          <a:xfrm>
            <a:off x="6772914" y="3686355"/>
            <a:ext cx="644100" cy="703385"/>
          </a:xfrm>
          <a:prstGeom prst="triangle">
            <a:avLst/>
          </a:prstGeom>
          <a:solidFill>
            <a:srgbClr val="660033"/>
          </a:solidFill>
          <a:ln>
            <a:noFill/>
          </a:ln>
          <a:effectLst>
            <a:outerShdw blurRad="127000" dist="127000" dir="20940000" sy="23000" kx="-1200000" algn="b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 name="Rectangle 2"/>
          <p:cNvSpPr/>
          <p:nvPr/>
        </p:nvSpPr>
        <p:spPr>
          <a:xfrm rot="21078026">
            <a:off x="5371672" y="3609665"/>
            <a:ext cx="3446584" cy="93924"/>
          </a:xfrm>
          <a:prstGeom prst="rect">
            <a:avLst/>
          </a:prstGeom>
          <a:solidFill>
            <a:srgbClr val="660033"/>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Arc 11"/>
          <p:cNvSpPr/>
          <p:nvPr/>
        </p:nvSpPr>
        <p:spPr>
          <a:xfrm>
            <a:off x="8811732" y="3178537"/>
            <a:ext cx="207335" cy="307076"/>
          </a:xfrm>
          <a:prstGeom prst="arc">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16" name="Arc 15"/>
          <p:cNvSpPr/>
          <p:nvPr/>
        </p:nvSpPr>
        <p:spPr>
          <a:xfrm>
            <a:off x="8656676" y="3196013"/>
            <a:ext cx="207335" cy="307076"/>
          </a:xfrm>
          <a:prstGeom prst="arc">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17" name="Arc 16"/>
          <p:cNvSpPr/>
          <p:nvPr/>
        </p:nvSpPr>
        <p:spPr>
          <a:xfrm flipH="1" flipV="1">
            <a:off x="5280727" y="3858993"/>
            <a:ext cx="207335" cy="307076"/>
          </a:xfrm>
          <a:prstGeom prst="arc">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18" name="Arc 17"/>
          <p:cNvSpPr/>
          <p:nvPr/>
        </p:nvSpPr>
        <p:spPr>
          <a:xfrm flipH="1" flipV="1">
            <a:off x="5329459" y="3760509"/>
            <a:ext cx="207335" cy="307076"/>
          </a:xfrm>
          <a:prstGeom prst="arc">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780294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a:lnSpc>
                <a:spcPct val="110000"/>
              </a:lnSpc>
            </a:pPr>
            <a:r>
              <a:rPr lang="en-US" b="1" dirty="0"/>
              <a:t/>
            </a:r>
            <a:br>
              <a:rPr lang="en-US" b="1" dirty="0"/>
            </a:br>
            <a:r>
              <a:rPr lang="en-US" b="1" dirty="0" smtClean="0"/>
              <a:t/>
            </a:r>
            <a:br>
              <a:rPr lang="en-US" b="1" dirty="0" smtClean="0"/>
            </a:br>
            <a:r>
              <a:rPr lang="en-US" sz="3200" b="1" dirty="0" smtClean="0"/>
              <a:t>Staff </a:t>
            </a:r>
            <a:r>
              <a:rPr lang="en-US" sz="3200" b="1" dirty="0"/>
              <a:t>modifiers </a:t>
            </a:r>
            <a:br>
              <a:rPr lang="en-US" sz="3200" b="1" dirty="0"/>
            </a:br>
            <a:r>
              <a:rPr lang="en-US" b="1" dirty="0" smtClean="0"/>
              <a:t> </a:t>
            </a:r>
            <a:r>
              <a:rPr lang="en-US" b="1" dirty="0"/>
              <a:t/>
            </a:r>
            <a:br>
              <a:rPr lang="en-US" b="1" dirty="0"/>
            </a:br>
            <a:endParaRPr lang="en-US" b="1" dirty="0"/>
          </a:p>
        </p:txBody>
      </p:sp>
      <p:sp>
        <p:nvSpPr>
          <p:cNvPr id="3" name="Content Placeholder 2"/>
          <p:cNvSpPr>
            <a:spLocks noGrp="1"/>
          </p:cNvSpPr>
          <p:nvPr>
            <p:ph idx="1"/>
          </p:nvPr>
        </p:nvSpPr>
        <p:spPr/>
        <p:txBody>
          <a:bodyPr/>
          <a:lstStyle/>
          <a:p>
            <a:pPr lvl="1"/>
            <a:endParaRPr lang="en-US" sz="2800" b="1" dirty="0" smtClean="0"/>
          </a:p>
          <a:p>
            <a:pPr lvl="1"/>
            <a:r>
              <a:rPr lang="en-US" sz="2800" b="1" dirty="0" smtClean="0"/>
              <a:t>Definition</a:t>
            </a:r>
          </a:p>
          <a:p>
            <a:pPr lvl="1"/>
            <a:r>
              <a:rPr lang="en-US" sz="2800" dirty="0" smtClean="0"/>
              <a:t>Characteristics </a:t>
            </a:r>
            <a:r>
              <a:rPr lang="en-US" sz="2800" dirty="0"/>
              <a:t>of </a:t>
            </a:r>
            <a:r>
              <a:rPr lang="en-US" sz="2800" dirty="0" smtClean="0"/>
              <a:t>staff or </a:t>
            </a:r>
            <a:r>
              <a:rPr lang="en-US" sz="2800" dirty="0"/>
              <a:t>teams or </a:t>
            </a:r>
            <a:r>
              <a:rPr lang="en-US" sz="2800" dirty="0" smtClean="0"/>
              <a:t>the way staff </a:t>
            </a:r>
            <a:r>
              <a:rPr lang="en-US" sz="2800" dirty="0"/>
              <a:t>act in </a:t>
            </a:r>
            <a:r>
              <a:rPr lang="en-US" sz="2800" dirty="0" smtClean="0"/>
              <a:t>working with patients </a:t>
            </a:r>
            <a:r>
              <a:rPr lang="en-US" sz="2800" dirty="0"/>
              <a:t>or </a:t>
            </a:r>
            <a:r>
              <a:rPr lang="en-US" sz="2800" dirty="0" smtClean="0"/>
              <a:t>the environment</a:t>
            </a:r>
            <a:endParaRPr lang="en-US" sz="2800" dirty="0"/>
          </a:p>
          <a:p>
            <a:pPr lvl="1"/>
            <a:endParaRPr lang="en-US" sz="2800" b="1" dirty="0" smtClean="0"/>
          </a:p>
          <a:p>
            <a:pPr lvl="1"/>
            <a:r>
              <a:rPr lang="en-US" sz="2800" b="1" dirty="0" smtClean="0"/>
              <a:t>Potential </a:t>
            </a:r>
            <a:endParaRPr lang="en-US" sz="2800" dirty="0"/>
          </a:p>
          <a:p>
            <a:pPr lvl="1"/>
            <a:r>
              <a:rPr lang="en-US" sz="2800" dirty="0" smtClean="0"/>
              <a:t>The way staff </a:t>
            </a:r>
            <a:r>
              <a:rPr lang="en-US" sz="2800" dirty="0"/>
              <a:t>initiate or respond to interactions </a:t>
            </a:r>
            <a:r>
              <a:rPr lang="en-US" sz="2800" dirty="0" smtClean="0"/>
              <a:t>can influence </a:t>
            </a:r>
            <a:r>
              <a:rPr lang="en-US" sz="2800" dirty="0"/>
              <a:t>the frequency of conflict </a:t>
            </a:r>
            <a:r>
              <a:rPr lang="en-US" sz="2800" dirty="0" smtClean="0"/>
              <a:t>and containment </a:t>
            </a:r>
          </a:p>
          <a:p>
            <a:pPr marL="0" indent="0">
              <a:buNone/>
            </a:pPr>
            <a:endParaRPr lang="en-US" sz="2000" dirty="0" smtClean="0"/>
          </a:p>
          <a:p>
            <a:pPr marL="0" indent="0">
              <a:buNone/>
            </a:pPr>
            <a:endParaRPr lang="en-US" sz="2000" dirty="0" smtClean="0"/>
          </a:p>
          <a:p>
            <a:endParaRPr lang="en-US" sz="2000" dirty="0"/>
          </a:p>
        </p:txBody>
      </p:sp>
    </p:spTree>
    <p:extLst>
      <p:ext uri="{BB962C8B-B14F-4D97-AF65-F5344CB8AC3E}">
        <p14:creationId xmlns:p14="http://schemas.microsoft.com/office/powerpoint/2010/main" val="26303562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2" y="169514"/>
            <a:ext cx="7259444" cy="1079500"/>
          </a:xfrm>
        </p:spPr>
        <p:txBody>
          <a:bodyPr>
            <a:noAutofit/>
          </a:bodyPr>
          <a:lstStyle/>
          <a:p>
            <a:pPr algn="ctr"/>
            <a:r>
              <a:rPr lang="en-US" sz="2800" b="1" dirty="0" smtClean="0"/>
              <a:t>Staff can influence conflict </a:t>
            </a:r>
            <a:r>
              <a:rPr lang="en-US" sz="2800" b="1" dirty="0"/>
              <a:t>and </a:t>
            </a:r>
            <a:r>
              <a:rPr lang="en-US" sz="2800" b="1" dirty="0" smtClean="0"/>
              <a:t>containment by:</a:t>
            </a:r>
            <a:endParaRPr lang="en-US" sz="2800" b="1" dirty="0"/>
          </a:p>
        </p:txBody>
      </p:sp>
      <p:sp>
        <p:nvSpPr>
          <p:cNvPr id="3" name="Content Placeholder 2"/>
          <p:cNvSpPr>
            <a:spLocks noGrp="1"/>
          </p:cNvSpPr>
          <p:nvPr>
            <p:ph idx="1"/>
          </p:nvPr>
        </p:nvSpPr>
        <p:spPr>
          <a:xfrm>
            <a:off x="539750" y="1857245"/>
            <a:ext cx="8243888" cy="4854797"/>
          </a:xfrm>
        </p:spPr>
        <p:txBody>
          <a:bodyPr>
            <a:normAutofit/>
          </a:bodyPr>
          <a:lstStyle/>
          <a:p>
            <a:pPr marL="457200" lvl="1" indent="-457200">
              <a:spcBef>
                <a:spcPts val="0"/>
              </a:spcBef>
              <a:spcAft>
                <a:spcPts val="1000"/>
              </a:spcAft>
              <a:buFont typeface="Arial" panose="020B0604020202020204" pitchFamily="34" charset="0"/>
              <a:buChar char="•"/>
            </a:pPr>
            <a:r>
              <a:rPr lang="en-US" dirty="0"/>
              <a:t>R</a:t>
            </a:r>
            <a:r>
              <a:rPr lang="en-US" dirty="0" smtClean="0"/>
              <a:t>educing </a:t>
            </a:r>
            <a:r>
              <a:rPr lang="en-US" dirty="0"/>
              <a:t>or </a:t>
            </a:r>
            <a:r>
              <a:rPr lang="en-US" dirty="0" smtClean="0"/>
              <a:t>eradicating </a:t>
            </a:r>
            <a:r>
              <a:rPr lang="en-US" dirty="0"/>
              <a:t>the </a:t>
            </a:r>
            <a:r>
              <a:rPr lang="en-US" dirty="0" smtClean="0"/>
              <a:t>originating conflict factors</a:t>
            </a:r>
          </a:p>
          <a:p>
            <a:pPr marL="457200" lvl="1" indent="-457200">
              <a:spcBef>
                <a:spcPts val="0"/>
              </a:spcBef>
              <a:spcAft>
                <a:spcPts val="1000"/>
              </a:spcAft>
              <a:buFont typeface="Arial" panose="020B0604020202020204" pitchFamily="34" charset="0"/>
              <a:buChar char="•"/>
            </a:pPr>
            <a:r>
              <a:rPr lang="en-US" dirty="0"/>
              <a:t>P</a:t>
            </a:r>
            <a:r>
              <a:rPr lang="en-US" dirty="0" smtClean="0"/>
              <a:t>reventing flashpoints</a:t>
            </a:r>
          </a:p>
          <a:p>
            <a:pPr marL="457200" lvl="1" indent="-457200">
              <a:spcBef>
                <a:spcPts val="0"/>
              </a:spcBef>
              <a:spcAft>
                <a:spcPts val="1000"/>
              </a:spcAft>
              <a:buFont typeface="Arial" panose="020B0604020202020204" pitchFamily="34" charset="0"/>
              <a:buChar char="•"/>
            </a:pPr>
            <a:r>
              <a:rPr lang="en-US" dirty="0"/>
              <a:t>C</a:t>
            </a:r>
            <a:r>
              <a:rPr lang="en-US" dirty="0" smtClean="0"/>
              <a:t>utting </a:t>
            </a:r>
            <a:r>
              <a:rPr lang="en-US" dirty="0"/>
              <a:t>the link between the flashpoint and </a:t>
            </a:r>
            <a:r>
              <a:rPr lang="en-US" dirty="0" smtClean="0"/>
              <a:t>conflict</a:t>
            </a:r>
            <a:endParaRPr lang="en-US" dirty="0"/>
          </a:p>
          <a:p>
            <a:pPr marL="457200" lvl="1" indent="-457200">
              <a:spcBef>
                <a:spcPts val="0"/>
              </a:spcBef>
              <a:spcAft>
                <a:spcPts val="1000"/>
              </a:spcAft>
              <a:buFont typeface="Arial" panose="020B0604020202020204" pitchFamily="34" charset="0"/>
              <a:buChar char="•"/>
            </a:pPr>
            <a:r>
              <a:rPr lang="en-US" dirty="0"/>
              <a:t>C</a:t>
            </a:r>
            <a:r>
              <a:rPr lang="en-US" dirty="0" smtClean="0"/>
              <a:t>hoosing not </a:t>
            </a:r>
            <a:r>
              <a:rPr lang="en-US" dirty="0"/>
              <a:t>to use containment </a:t>
            </a:r>
            <a:r>
              <a:rPr lang="en-US" dirty="0" smtClean="0"/>
              <a:t>when </a:t>
            </a:r>
            <a:r>
              <a:rPr lang="en-US" dirty="0"/>
              <a:t>it would be </a:t>
            </a:r>
            <a:r>
              <a:rPr lang="en-US" dirty="0" smtClean="0"/>
              <a:t>counterproductive</a:t>
            </a:r>
          </a:p>
          <a:p>
            <a:pPr marL="457200" lvl="1" indent="-457200">
              <a:spcBef>
                <a:spcPts val="0"/>
              </a:spcBef>
              <a:spcAft>
                <a:spcPts val="1000"/>
              </a:spcAft>
              <a:buFont typeface="Arial" panose="020B0604020202020204" pitchFamily="34" charset="0"/>
              <a:buChar char="•"/>
            </a:pPr>
            <a:r>
              <a:rPr lang="en-US" dirty="0"/>
              <a:t>E</a:t>
            </a:r>
            <a:r>
              <a:rPr lang="en-US" dirty="0" smtClean="0"/>
              <a:t>nsuring </a:t>
            </a:r>
            <a:r>
              <a:rPr lang="en-US" dirty="0"/>
              <a:t>that </a:t>
            </a:r>
            <a:r>
              <a:rPr lang="en-US" dirty="0" smtClean="0"/>
              <a:t>containment does </a:t>
            </a:r>
            <a:r>
              <a:rPr lang="en-US" dirty="0"/>
              <a:t>not lead to further </a:t>
            </a:r>
            <a:r>
              <a:rPr lang="en-US" dirty="0" smtClean="0"/>
              <a:t>conflict</a:t>
            </a:r>
          </a:p>
        </p:txBody>
      </p:sp>
    </p:spTree>
    <p:extLst>
      <p:ext uri="{BB962C8B-B14F-4D97-AF65-F5344CB8AC3E}">
        <p14:creationId xmlns:p14="http://schemas.microsoft.com/office/powerpoint/2010/main" val="218347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Patient modifiers</a:t>
            </a:r>
            <a:endParaRPr lang="en-US" b="1" dirty="0"/>
          </a:p>
        </p:txBody>
      </p:sp>
      <p:sp>
        <p:nvSpPr>
          <p:cNvPr id="3" name="Content Placeholder 2"/>
          <p:cNvSpPr>
            <a:spLocks noGrp="1"/>
          </p:cNvSpPr>
          <p:nvPr>
            <p:ph idx="1"/>
          </p:nvPr>
        </p:nvSpPr>
        <p:spPr>
          <a:xfrm>
            <a:off x="539750" y="1659988"/>
            <a:ext cx="8243888" cy="4490502"/>
          </a:xfrm>
        </p:spPr>
        <p:txBody>
          <a:bodyPr/>
          <a:lstStyle/>
          <a:p>
            <a:pPr marL="0" indent="0">
              <a:buNone/>
            </a:pPr>
            <a:endParaRPr lang="en-US" sz="2000" b="1" dirty="0"/>
          </a:p>
          <a:p>
            <a:pPr lvl="1"/>
            <a:r>
              <a:rPr lang="en-US" sz="2800" b="1" dirty="0" smtClean="0"/>
              <a:t>Definition</a:t>
            </a:r>
            <a:r>
              <a:rPr lang="en-US" sz="2800" dirty="0" smtClean="0"/>
              <a:t> </a:t>
            </a:r>
          </a:p>
          <a:p>
            <a:pPr lvl="1"/>
            <a:r>
              <a:rPr lang="en-US" sz="2800" dirty="0" smtClean="0"/>
              <a:t>How patients </a:t>
            </a:r>
            <a:r>
              <a:rPr lang="en-US" sz="2800" dirty="0"/>
              <a:t>respond and behave towards each other </a:t>
            </a:r>
            <a:r>
              <a:rPr lang="en-US" sz="2800" dirty="0" smtClean="0"/>
              <a:t>can </a:t>
            </a:r>
            <a:r>
              <a:rPr lang="en-US" sz="2800" dirty="0"/>
              <a:t>influence the frequency of </a:t>
            </a:r>
            <a:r>
              <a:rPr lang="en-US" sz="2800" dirty="0" smtClean="0"/>
              <a:t>conflict and containment. </a:t>
            </a:r>
          </a:p>
          <a:p>
            <a:pPr lvl="1"/>
            <a:r>
              <a:rPr lang="en-US" sz="2800" dirty="0" smtClean="0"/>
              <a:t>Patients are </a:t>
            </a:r>
            <a:r>
              <a:rPr lang="en-US" sz="2800" dirty="0"/>
              <a:t>susceptible to staff </a:t>
            </a:r>
            <a:r>
              <a:rPr lang="en-US" sz="2800" dirty="0" smtClean="0"/>
              <a:t>influence.</a:t>
            </a:r>
          </a:p>
          <a:p>
            <a:pPr marL="0" indent="0">
              <a:buNone/>
            </a:pPr>
            <a:endParaRPr lang="en-US" dirty="0"/>
          </a:p>
        </p:txBody>
      </p:sp>
    </p:spTree>
    <p:extLst>
      <p:ext uri="{BB962C8B-B14F-4D97-AF65-F5344CB8AC3E}">
        <p14:creationId xmlns:p14="http://schemas.microsoft.com/office/powerpoint/2010/main" val="3694272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Patients can influence </a:t>
            </a:r>
            <a:br>
              <a:rPr lang="en-AU" b="1" dirty="0" smtClean="0"/>
            </a:br>
            <a:r>
              <a:rPr lang="en-AU" b="1" dirty="0" smtClean="0"/>
              <a:t>conflict and containment</a:t>
            </a:r>
            <a:endParaRPr lang="en-AU" b="1" dirty="0"/>
          </a:p>
        </p:txBody>
      </p:sp>
      <p:sp>
        <p:nvSpPr>
          <p:cNvPr id="4" name="TextBox 3"/>
          <p:cNvSpPr txBox="1"/>
          <p:nvPr/>
        </p:nvSpPr>
        <p:spPr>
          <a:xfrm>
            <a:off x="539750" y="1828800"/>
            <a:ext cx="8107293" cy="3375283"/>
          </a:xfrm>
          <a:prstGeom prst="rect">
            <a:avLst/>
          </a:prstGeom>
          <a:noFill/>
        </p:spPr>
        <p:txBody>
          <a:bodyPr wrap="square" rtlCol="0">
            <a:spAutoFit/>
          </a:bodyPr>
          <a:lstStyle/>
          <a:p>
            <a:pPr lvl="1" indent="-457200" fontAlgn="base">
              <a:lnSpc>
                <a:spcPct val="110000"/>
              </a:lnSpc>
              <a:spcAft>
                <a:spcPts val="1000"/>
              </a:spcAft>
              <a:buFont typeface="Arial" panose="020B0604020202020204" pitchFamily="34" charset="0"/>
              <a:buChar char="•"/>
            </a:pPr>
            <a:r>
              <a:rPr lang="en-AU" sz="2400" dirty="0">
                <a:ea typeface="ＭＳ Ｐゴシック" charset="0"/>
              </a:rPr>
              <a:t>Understanding and identifying possible flashpoints</a:t>
            </a:r>
          </a:p>
          <a:p>
            <a:pPr lvl="1" indent="-457200" fontAlgn="base">
              <a:lnSpc>
                <a:spcPct val="110000"/>
              </a:lnSpc>
              <a:spcAft>
                <a:spcPts val="1000"/>
              </a:spcAft>
              <a:buFont typeface="Arial" panose="020B0604020202020204" pitchFamily="34" charset="0"/>
              <a:buChar char="•"/>
            </a:pPr>
            <a:r>
              <a:rPr lang="en-AU" sz="2400" dirty="0">
                <a:ea typeface="ＭＳ Ｐゴシック" charset="0"/>
              </a:rPr>
              <a:t>Seeking assistance or using coping skills to avoid or minimise the impact of flashpoints</a:t>
            </a:r>
          </a:p>
          <a:p>
            <a:pPr lvl="1" indent="-457200" fontAlgn="base">
              <a:lnSpc>
                <a:spcPct val="110000"/>
              </a:lnSpc>
              <a:spcAft>
                <a:spcPts val="1000"/>
              </a:spcAft>
              <a:buFont typeface="Arial" panose="020B0604020202020204" pitchFamily="34" charset="0"/>
              <a:buChar char="•"/>
            </a:pPr>
            <a:r>
              <a:rPr lang="en-AU" sz="2400" dirty="0">
                <a:ea typeface="ＭＳ Ｐゴシック" charset="0"/>
              </a:rPr>
              <a:t>Cutting the link between flashpoint and conflict</a:t>
            </a:r>
          </a:p>
          <a:p>
            <a:pPr lvl="1" indent="-457200" fontAlgn="base">
              <a:lnSpc>
                <a:spcPct val="110000"/>
              </a:lnSpc>
              <a:spcAft>
                <a:spcPts val="1000"/>
              </a:spcAft>
              <a:buFont typeface="Arial" panose="020B0604020202020204" pitchFamily="34" charset="0"/>
              <a:buChar char="•"/>
            </a:pPr>
            <a:r>
              <a:rPr lang="en-AU" sz="2400" dirty="0">
                <a:ea typeface="ＭＳ Ｐゴシック" charset="0"/>
              </a:rPr>
              <a:t>Seeking advocacy to avoid containment </a:t>
            </a:r>
          </a:p>
          <a:p>
            <a:endParaRPr lang="en-AU" sz="2400" dirty="0" smtClean="0"/>
          </a:p>
          <a:p>
            <a:pPr marL="285750" indent="-285750">
              <a:buFont typeface="Arial" panose="020B0604020202020204" pitchFamily="34" charset="0"/>
              <a:buChar char="•"/>
            </a:pPr>
            <a:endParaRPr lang="en-AU" sz="2400" dirty="0"/>
          </a:p>
        </p:txBody>
      </p:sp>
    </p:spTree>
    <p:extLst>
      <p:ext uri="{BB962C8B-B14F-4D97-AF65-F5344CB8AC3E}">
        <p14:creationId xmlns:p14="http://schemas.microsoft.com/office/powerpoint/2010/main" val="3962478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sz="3200" b="1" dirty="0" smtClean="0"/>
              <a:t>Patient modifiers</a:t>
            </a:r>
            <a:endParaRPr lang="en-AU" sz="3200" b="1" dirty="0"/>
          </a:p>
        </p:txBody>
      </p:sp>
      <p:sp>
        <p:nvSpPr>
          <p:cNvPr id="3" name="Content Placeholder 2"/>
          <p:cNvSpPr>
            <a:spLocks noGrp="1"/>
          </p:cNvSpPr>
          <p:nvPr>
            <p:ph idx="1"/>
          </p:nvPr>
        </p:nvSpPr>
        <p:spPr>
          <a:xfrm>
            <a:off x="539750" y="1837911"/>
            <a:ext cx="8243888" cy="4854797"/>
          </a:xfrm>
        </p:spPr>
        <p:txBody>
          <a:bodyPr/>
          <a:lstStyle/>
          <a:p>
            <a:r>
              <a:rPr lang="en-AU" sz="2800" b="0" dirty="0" smtClean="0"/>
              <a:t>When do patients have control over conflict?</a:t>
            </a:r>
          </a:p>
          <a:p>
            <a:endParaRPr lang="en-AU" sz="2800" b="0" dirty="0"/>
          </a:p>
          <a:p>
            <a:r>
              <a:rPr lang="en-AU" sz="2800" b="0" dirty="0" smtClean="0"/>
              <a:t>When do patients have control over containment?</a:t>
            </a:r>
          </a:p>
          <a:p>
            <a:endParaRPr lang="en-AU" sz="2800" b="0" dirty="0"/>
          </a:p>
          <a:p>
            <a:r>
              <a:rPr lang="en-AU" sz="2800" b="0" dirty="0" smtClean="0"/>
              <a:t>What influences whether or not patients have control?</a:t>
            </a:r>
            <a:endParaRPr lang="en-AU" sz="2800" b="0" dirty="0"/>
          </a:p>
        </p:txBody>
      </p:sp>
    </p:spTree>
    <p:extLst>
      <p:ext uri="{BB962C8B-B14F-4D97-AF65-F5344CB8AC3E}">
        <p14:creationId xmlns:p14="http://schemas.microsoft.com/office/powerpoint/2010/main" val="3576830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algn="ctr">
              <a:spcBef>
                <a:spcPct val="0"/>
              </a:spcBef>
            </a:pPr>
            <a:r>
              <a:rPr lang="en-US" sz="3600" b="1" dirty="0" smtClean="0">
                <a:solidFill>
                  <a:schemeClr val="bg1"/>
                </a:solidFill>
                <a:latin typeface="Arial"/>
                <a:ea typeface="+mj-ea"/>
                <a:cs typeface="+mj-cs"/>
              </a:rPr>
              <a:t>Simple model</a:t>
            </a:r>
            <a:endParaRPr lang="en-US" sz="3600" b="1" dirty="0">
              <a:solidFill>
                <a:schemeClr val="bg1"/>
              </a:solidFill>
              <a:latin typeface="Arial"/>
              <a:ea typeface="+mj-ea"/>
              <a:cs typeface="+mj-cs"/>
            </a:endParaRPr>
          </a:p>
        </p:txBody>
      </p:sp>
      <p:sp>
        <p:nvSpPr>
          <p:cNvPr id="3" name="Rectangle 2"/>
          <p:cNvSpPr/>
          <p:nvPr/>
        </p:nvSpPr>
        <p:spPr>
          <a:xfrm>
            <a:off x="338666" y="5422232"/>
            <a:ext cx="1511300" cy="711200"/>
          </a:xfrm>
          <a:prstGeom prst="rect">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2"/>
                </a:solidFill>
                <a:latin typeface="Arial"/>
                <a:cs typeface="Arial"/>
              </a:rPr>
              <a:t>Originating domains</a:t>
            </a:r>
            <a:endParaRPr lang="en-US" b="1" dirty="0">
              <a:solidFill>
                <a:schemeClr val="tx2"/>
              </a:solidFill>
              <a:latin typeface="Arial"/>
              <a:cs typeface="Arial"/>
            </a:endParaRPr>
          </a:p>
        </p:txBody>
      </p:sp>
      <p:sp>
        <p:nvSpPr>
          <p:cNvPr id="5" name="Rectangle 4"/>
          <p:cNvSpPr/>
          <p:nvPr/>
        </p:nvSpPr>
        <p:spPr>
          <a:xfrm>
            <a:off x="2870200" y="5384132"/>
            <a:ext cx="1511300" cy="711200"/>
          </a:xfrm>
          <a:prstGeom prst="rect">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2"/>
                </a:solidFill>
                <a:latin typeface="Arial"/>
                <a:cs typeface="Arial"/>
              </a:rPr>
              <a:t>Flashpoints</a:t>
            </a:r>
            <a:endParaRPr lang="en-US" b="1" dirty="0">
              <a:solidFill>
                <a:schemeClr val="tx2"/>
              </a:solidFill>
              <a:latin typeface="Arial"/>
              <a:cs typeface="Arial"/>
            </a:endParaRPr>
          </a:p>
        </p:txBody>
      </p:sp>
      <p:sp>
        <p:nvSpPr>
          <p:cNvPr id="6" name="Rectangle 5"/>
          <p:cNvSpPr/>
          <p:nvPr/>
        </p:nvSpPr>
        <p:spPr>
          <a:xfrm>
            <a:off x="4978400" y="5384132"/>
            <a:ext cx="1511300" cy="711200"/>
          </a:xfrm>
          <a:prstGeom prst="rect">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2"/>
                </a:solidFill>
                <a:latin typeface="Arial"/>
                <a:cs typeface="Arial"/>
              </a:rPr>
              <a:t>Conflict</a:t>
            </a:r>
            <a:endParaRPr lang="en-US" b="1" dirty="0">
              <a:solidFill>
                <a:schemeClr val="tx2"/>
              </a:solidFill>
              <a:latin typeface="Arial"/>
              <a:cs typeface="Arial"/>
            </a:endParaRPr>
          </a:p>
        </p:txBody>
      </p:sp>
      <p:sp>
        <p:nvSpPr>
          <p:cNvPr id="7" name="Rectangle 6"/>
          <p:cNvSpPr/>
          <p:nvPr/>
        </p:nvSpPr>
        <p:spPr>
          <a:xfrm>
            <a:off x="7253714" y="5384132"/>
            <a:ext cx="1612900" cy="711200"/>
          </a:xfrm>
          <a:prstGeom prst="rect">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2"/>
                </a:solidFill>
                <a:latin typeface="Arial"/>
                <a:cs typeface="Arial"/>
              </a:rPr>
              <a:t>Containment</a:t>
            </a:r>
            <a:endParaRPr lang="en-US" b="1" dirty="0">
              <a:solidFill>
                <a:schemeClr val="tx2"/>
              </a:solidFill>
              <a:latin typeface="Arial"/>
              <a:cs typeface="Arial"/>
            </a:endParaRPr>
          </a:p>
        </p:txBody>
      </p:sp>
      <p:sp>
        <p:nvSpPr>
          <p:cNvPr id="8" name="Rectangle 7"/>
          <p:cNvSpPr/>
          <p:nvPr/>
        </p:nvSpPr>
        <p:spPr>
          <a:xfrm>
            <a:off x="2870200" y="3636963"/>
            <a:ext cx="1511300" cy="711200"/>
          </a:xfrm>
          <a:prstGeom prst="rect">
            <a:avLst/>
          </a:prstGeom>
          <a:solidFill>
            <a:schemeClr val="bg1"/>
          </a:solidFill>
          <a:ln w="6350">
            <a:solidFill>
              <a:srgbClr val="51BD8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51BD89"/>
                </a:solidFill>
                <a:latin typeface="Arial"/>
                <a:cs typeface="Arial"/>
              </a:rPr>
              <a:t>Patient modifiers</a:t>
            </a:r>
            <a:endParaRPr lang="en-US" b="1" dirty="0">
              <a:solidFill>
                <a:srgbClr val="51BD89"/>
              </a:solidFill>
              <a:latin typeface="Arial"/>
              <a:cs typeface="Arial"/>
            </a:endParaRPr>
          </a:p>
        </p:txBody>
      </p:sp>
      <p:sp>
        <p:nvSpPr>
          <p:cNvPr id="9" name="Rectangle 8"/>
          <p:cNvSpPr/>
          <p:nvPr/>
        </p:nvSpPr>
        <p:spPr>
          <a:xfrm>
            <a:off x="3441700" y="1993900"/>
            <a:ext cx="2235200" cy="711200"/>
          </a:xfrm>
          <a:prstGeom prst="rect">
            <a:avLst/>
          </a:prstGeom>
          <a:solidFill>
            <a:schemeClr val="bg1"/>
          </a:solidFill>
          <a:ln w="63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B0F0"/>
                </a:solidFill>
                <a:latin typeface="Arial"/>
                <a:cs typeface="Arial"/>
              </a:rPr>
              <a:t>Staff modifiers</a:t>
            </a:r>
            <a:endParaRPr lang="en-US" b="1" dirty="0">
              <a:solidFill>
                <a:srgbClr val="00B0F0"/>
              </a:solidFill>
              <a:latin typeface="Arial"/>
              <a:cs typeface="Arial"/>
            </a:endParaRPr>
          </a:p>
        </p:txBody>
      </p:sp>
      <p:cxnSp>
        <p:nvCxnSpPr>
          <p:cNvPr id="11" name="Straight Connector 10"/>
          <p:cNvCxnSpPr/>
          <p:nvPr/>
        </p:nvCxnSpPr>
        <p:spPr>
          <a:xfrm>
            <a:off x="1059366" y="3149600"/>
            <a:ext cx="7000798" cy="0"/>
          </a:xfrm>
          <a:prstGeom prst="line">
            <a:avLst/>
          </a:prstGeom>
          <a:ln w="635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160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56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063393" y="3149600"/>
            <a:ext cx="0" cy="2160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77832"/>
            <a:ext cx="764014" cy="0"/>
          </a:xfrm>
          <a:prstGeom prst="straightConnector1">
            <a:avLst/>
          </a:prstGeom>
          <a:ln w="19050">
            <a:solidFill>
              <a:schemeClr val="tx2"/>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77832"/>
            <a:ext cx="609600" cy="0"/>
          </a:xfrm>
          <a:prstGeom prst="straightConnector1">
            <a:avLst/>
          </a:prstGeom>
          <a:ln w="19050">
            <a:solidFill>
              <a:schemeClr val="tx2"/>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849966" y="5777832"/>
            <a:ext cx="1020234" cy="0"/>
          </a:xfrm>
          <a:prstGeom prst="straightConnector1">
            <a:avLst/>
          </a:prstGeom>
          <a:ln w="19050">
            <a:solidFill>
              <a:schemeClr val="tx2"/>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556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rgbClr val="51BD89"/>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44000"/>
          </a:xfrm>
          <a:prstGeom prst="straightConnector1">
            <a:avLst/>
          </a:prstGeom>
          <a:ln w="6350">
            <a:solidFill>
              <a:srgbClr val="51BD89"/>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44000"/>
          </a:xfrm>
          <a:prstGeom prst="straightConnector1">
            <a:avLst/>
          </a:prstGeom>
          <a:ln w="6350">
            <a:solidFill>
              <a:srgbClr val="51BD89"/>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25850" y="3149600"/>
            <a:ext cx="0" cy="450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25850" y="4348163"/>
            <a:ext cx="0" cy="325437"/>
          </a:xfrm>
          <a:prstGeom prst="line">
            <a:avLst/>
          </a:prstGeom>
          <a:ln w="6350">
            <a:solidFill>
              <a:srgbClr val="51BD89"/>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766295" y="3149600"/>
            <a:ext cx="0" cy="2556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2008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94857" y="-428143"/>
            <a:ext cx="7354286" cy="7714286"/>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a:t>
              </a:r>
              <a:r>
                <a:rPr lang="en-AU" sz="1400" dirty="0">
                  <a:solidFill>
                    <a:prstClr val="white"/>
                  </a:solidFill>
                </a:rPr>
                <a:t> </a:t>
              </a:r>
              <a:r>
                <a:rPr lang="en-AU" b="1" dirty="0">
                  <a:solidFill>
                    <a:prstClr val="white"/>
                  </a:solidFill>
                </a:rPr>
                <a:t>Hospital</a:t>
              </a:r>
            </a:p>
          </p:txBody>
        </p:sp>
        <p:sp>
          <p:nvSpPr>
            <p:cNvPr id="69" name="Isosceles Triangle 68"/>
            <p:cNvSpPr/>
            <p:nvPr/>
          </p:nvSpPr>
          <p:spPr>
            <a:xfrm rot="18000000" flipH="1" flipV="1">
              <a:off x="2140501" y="1883051"/>
              <a:ext cx="4713499" cy="39276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53547"/>
              <a:ext cx="4510336" cy="40487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3" y="845903"/>
              <a:ext cx="4556042" cy="39276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30458"/>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64797" y="8906312"/>
              <a:ext cx="4945476" cy="517065"/>
            </a:xfrm>
            <a:prstGeom prst="rect">
              <a:avLst/>
            </a:prstGeom>
            <a:noFill/>
          </p:spPr>
          <p:txBody>
            <a:bodyPr wrap="square" rtlCol="0">
              <a:spAutoFit/>
            </a:bodyPr>
            <a:lstStyle/>
            <a:p>
              <a:pPr algn="ctr" defTabSz="457200"/>
              <a:r>
                <a:rPr lang="en-AU" b="1" dirty="0">
                  <a:solidFill>
                    <a:prstClr val="white"/>
                  </a:solidFill>
                </a:rPr>
                <a:t>Staff</a:t>
              </a:r>
              <a:r>
                <a:rPr lang="en-AU" sz="1400" dirty="0">
                  <a:solidFill>
                    <a:prstClr val="white"/>
                  </a:solidFill>
                </a:rPr>
                <a:t> </a:t>
              </a:r>
              <a:r>
                <a:rPr lang="en-AU" b="1" dirty="0">
                  <a:solidFill>
                    <a:prstClr val="white"/>
                  </a:solidFill>
                </a:rPr>
                <a:t>Team</a:t>
              </a:r>
            </a:p>
          </p:txBody>
        </p:sp>
        <p:sp>
          <p:nvSpPr>
            <p:cNvPr id="37" name="TextBox 36"/>
            <p:cNvSpPr txBox="1"/>
            <p:nvPr/>
          </p:nvSpPr>
          <p:spPr>
            <a:xfrm rot="3600000">
              <a:off x="7513647" y="2447681"/>
              <a:ext cx="4945476" cy="517065"/>
            </a:xfrm>
            <a:prstGeom prst="rect">
              <a:avLst/>
            </a:prstGeom>
            <a:noFill/>
          </p:spPr>
          <p:txBody>
            <a:bodyPr wrap="square" rtlCol="0">
              <a:spAutoFit/>
            </a:bodyPr>
            <a:lstStyle/>
            <a:p>
              <a:pPr algn="ctr" defTabSz="457200"/>
              <a:r>
                <a:rPr lang="en-AU" b="1" dirty="0">
                  <a:solidFill>
                    <a:prstClr val="white"/>
                  </a:solidFill>
                </a:rPr>
                <a:t>Patient</a:t>
              </a:r>
              <a:r>
                <a:rPr lang="en-AU" sz="1100" dirty="0">
                  <a:solidFill>
                    <a:prstClr val="white"/>
                  </a:solidFill>
                </a:rPr>
                <a:t>  </a:t>
              </a:r>
              <a:r>
                <a:rPr lang="en-AU" b="1" dirty="0">
                  <a:solidFill>
                    <a:prstClr val="white"/>
                  </a:solidFill>
                </a:rPr>
                <a:t>Characteristics</a:t>
              </a:r>
            </a:p>
          </p:txBody>
        </p:sp>
        <p:sp>
          <p:nvSpPr>
            <p:cNvPr id="39" name="TextBox 38"/>
            <p:cNvSpPr txBox="1"/>
            <p:nvPr/>
          </p:nvSpPr>
          <p:spPr>
            <a:xfrm rot="17968171">
              <a:off x="7483832" y="6815820"/>
              <a:ext cx="4945476" cy="517065"/>
            </a:xfrm>
            <a:prstGeom prst="rect">
              <a:avLst/>
            </a:prstGeom>
            <a:noFill/>
          </p:spPr>
          <p:txBody>
            <a:bodyPr wrap="square" rtlCol="0">
              <a:spAutoFit/>
            </a:bodyPr>
            <a:lstStyle/>
            <a:p>
              <a:pPr algn="ctr" defTabSz="457200"/>
              <a:r>
                <a:rPr lang="en-AU" b="1" dirty="0">
                  <a:solidFill>
                    <a:prstClr val="white"/>
                  </a:solidFill>
                </a:rPr>
                <a:t>Regulatory</a:t>
              </a:r>
              <a:r>
                <a:rPr lang="en-AU" sz="1400" dirty="0">
                  <a:solidFill>
                    <a:prstClr val="white"/>
                  </a:solidFill>
                </a:rPr>
                <a:t> </a:t>
              </a:r>
              <a:r>
                <a:rPr lang="en-AU" b="1" dirty="0">
                  <a:solidFill>
                    <a:prstClr val="white"/>
                  </a:solidFill>
                </a:rPr>
                <a:t>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a:t>
              </a:r>
              <a:r>
                <a:rPr lang="en-AU" sz="1400" dirty="0">
                  <a:solidFill>
                    <a:prstClr val="white"/>
                  </a:solidFill>
                </a:rPr>
                <a:t> </a:t>
              </a:r>
              <a:r>
                <a:rPr lang="en-AU" b="1" dirty="0">
                  <a:solidFill>
                    <a:prstClr val="white"/>
                  </a:solidFill>
                </a:rPr>
                <a:t>Environment</a:t>
              </a:r>
            </a:p>
          </p:txBody>
        </p:sp>
        <p:sp>
          <p:nvSpPr>
            <p:cNvPr id="53" name="Isosceles Triangle 52"/>
            <p:cNvSpPr/>
            <p:nvPr/>
          </p:nvSpPr>
          <p:spPr>
            <a:xfrm flipV="1">
              <a:off x="5202632" y="2796023"/>
              <a:ext cx="2269807" cy="20519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4" name="Isosceles Triangle 53"/>
            <p:cNvSpPr/>
            <p:nvPr/>
          </p:nvSpPr>
          <p:spPr>
            <a:xfrm rot="3600000" flipV="1">
              <a:off x="5667159" y="1802151"/>
              <a:ext cx="4777204" cy="39276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4" name="Isosceles Triangle 73"/>
            <p:cNvSpPr/>
            <p:nvPr/>
          </p:nvSpPr>
          <p:spPr>
            <a:xfrm rot="3600000" flipH="1">
              <a:off x="6939035" y="4028996"/>
              <a:ext cx="4634633" cy="39276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6" name="Isosceles Triangle 85"/>
            <p:cNvSpPr/>
            <p:nvPr/>
          </p:nvSpPr>
          <p:spPr>
            <a:xfrm rot="18000000">
              <a:off x="1023330" y="3950408"/>
              <a:ext cx="4556042" cy="39276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77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 name="Group 2"/>
          <p:cNvGrpSpPr/>
          <p:nvPr/>
        </p:nvGrpSpPr>
        <p:grpSpPr>
          <a:xfrm>
            <a:off x="1403648" y="692696"/>
            <a:ext cx="6660680" cy="5472608"/>
            <a:chOff x="1403648" y="692696"/>
            <a:chExt cx="6660680" cy="5472608"/>
          </a:xfrm>
        </p:grpSpPr>
        <p:sp>
          <p:nvSpPr>
            <p:cNvPr id="61" name="Hexagon 60"/>
            <p:cNvSpPr/>
            <p:nvPr/>
          </p:nvSpPr>
          <p:spPr>
            <a:xfrm>
              <a:off x="1403648" y="692696"/>
              <a:ext cx="6264695" cy="5472608"/>
            </a:xfrm>
            <a:prstGeom prst="hexagon">
              <a:avLst>
                <a:gd name="adj" fmla="val 3010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ight Triangle 1"/>
            <p:cNvSpPr/>
            <p:nvPr/>
          </p:nvSpPr>
          <p:spPr>
            <a:xfrm rot="5400000">
              <a:off x="7524328" y="3429000"/>
              <a:ext cx="540000" cy="540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245138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9400" y="1598104"/>
            <a:ext cx="2667000" cy="693738"/>
          </a:xfrm>
        </p:spPr>
        <p:txBody>
          <a:bodyPr>
            <a:normAutofit/>
          </a:bodyPr>
          <a:lstStyle/>
          <a:p>
            <a:pPr algn="ctr"/>
            <a:r>
              <a:rPr lang="en-AU" b="1" dirty="0" smtClean="0">
                <a:solidFill>
                  <a:schemeClr val="tx1"/>
                </a:solidFill>
              </a:rPr>
              <a:t>Day 1</a:t>
            </a:r>
            <a:endParaRPr lang="en-US" b="1" dirty="0"/>
          </a:p>
        </p:txBody>
      </p:sp>
      <p:sp>
        <p:nvSpPr>
          <p:cNvPr id="3" name="Content Placeholder 2"/>
          <p:cNvSpPr>
            <a:spLocks noGrp="1"/>
          </p:cNvSpPr>
          <p:nvPr>
            <p:ph idx="4294967295"/>
          </p:nvPr>
        </p:nvSpPr>
        <p:spPr>
          <a:xfrm>
            <a:off x="279400" y="4241798"/>
            <a:ext cx="2572084" cy="2249488"/>
          </a:xfrm>
        </p:spPr>
        <p:style>
          <a:lnRef idx="2">
            <a:schemeClr val="accent3"/>
          </a:lnRef>
          <a:fillRef idx="1">
            <a:schemeClr val="lt1"/>
          </a:fillRef>
          <a:effectRef idx="0">
            <a:schemeClr val="accent3"/>
          </a:effectRef>
          <a:fontRef idx="minor">
            <a:schemeClr val="dk1"/>
          </a:fontRef>
        </p:style>
        <p:txBody>
          <a:bodyPr>
            <a:normAutofit/>
          </a:bodyPr>
          <a:lstStyle/>
          <a:p>
            <a:pPr marL="0" lvl="0" indent="0">
              <a:lnSpc>
                <a:spcPct val="100000"/>
              </a:lnSpc>
              <a:spcBef>
                <a:spcPts val="576"/>
              </a:spcBef>
              <a:spcAft>
                <a:spcPts val="400"/>
              </a:spcAft>
              <a:buNone/>
            </a:pPr>
            <a:r>
              <a:rPr lang="en-AU" sz="1800" b="1" dirty="0" smtClean="0">
                <a:solidFill>
                  <a:srgbClr val="21A18D"/>
                </a:solidFill>
                <a:cs typeface="Arial"/>
              </a:rPr>
              <a:t> </a:t>
            </a:r>
            <a:r>
              <a:rPr lang="en-AU" sz="2400" dirty="0">
                <a:solidFill>
                  <a:srgbClr val="21A18D"/>
                </a:solidFill>
                <a:latin typeface="Arial"/>
                <a:cs typeface="Arial"/>
              </a:rPr>
              <a:t>Interventions</a:t>
            </a:r>
          </a:p>
          <a:p>
            <a:pPr marL="357188" lvl="1" indent="-268288">
              <a:lnSpc>
                <a:spcPct val="100000"/>
              </a:lnSpc>
              <a:spcAft>
                <a:spcPts val="400"/>
              </a:spcAft>
            </a:pPr>
            <a:r>
              <a:rPr lang="en-AU" sz="1900" dirty="0" smtClean="0">
                <a:cs typeface="Arial"/>
              </a:rPr>
              <a:t>1. Know each other</a:t>
            </a:r>
          </a:p>
          <a:p>
            <a:pPr marL="357188" lvl="1" indent="-268288">
              <a:lnSpc>
                <a:spcPct val="100000"/>
              </a:lnSpc>
              <a:spcAft>
                <a:spcPts val="400"/>
              </a:spcAft>
            </a:pPr>
            <a:r>
              <a:rPr lang="en-AU" sz="1900" dirty="0" smtClean="0">
                <a:cs typeface="Arial"/>
              </a:rPr>
              <a:t>2. Clear mutual expectations</a:t>
            </a:r>
          </a:p>
          <a:p>
            <a:pPr marL="357188" lvl="1" indent="-268288">
              <a:lnSpc>
                <a:spcPct val="100000"/>
              </a:lnSpc>
              <a:spcAft>
                <a:spcPts val="400"/>
              </a:spcAft>
            </a:pPr>
            <a:r>
              <a:rPr lang="en-AU" sz="1900" dirty="0" smtClean="0">
                <a:cs typeface="Arial"/>
              </a:rPr>
              <a:t>3. Positive words</a:t>
            </a:r>
          </a:p>
          <a:p>
            <a:pPr marL="0" indent="0">
              <a:lnSpc>
                <a:spcPct val="100000"/>
              </a:lnSpc>
              <a:spcAft>
                <a:spcPts val="400"/>
              </a:spcAft>
              <a:buNone/>
            </a:pPr>
            <a:endParaRPr lang="en-US" sz="1800" dirty="0">
              <a:cs typeface="Arial"/>
            </a:endParaRPr>
          </a:p>
        </p:txBody>
      </p:sp>
      <p:sp>
        <p:nvSpPr>
          <p:cNvPr id="6" name="Title 1"/>
          <p:cNvSpPr txBox="1">
            <a:spLocks/>
          </p:cNvSpPr>
          <p:nvPr/>
        </p:nvSpPr>
        <p:spPr>
          <a:xfrm>
            <a:off x="3086100" y="1625556"/>
            <a:ext cx="2730500" cy="7378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2400" b="1" dirty="0" smtClean="0">
                <a:latin typeface="Arial" panose="020B0604020202020204" pitchFamily="34" charset="0"/>
                <a:cs typeface="Arial" panose="020B0604020202020204" pitchFamily="34" charset="0"/>
              </a:rPr>
              <a:t>Day</a:t>
            </a:r>
            <a:r>
              <a:rPr lang="en-AU" sz="2400" b="1" dirty="0">
                <a:latin typeface="Arial" panose="020B0604020202020204" pitchFamily="34" charset="0"/>
                <a:cs typeface="Arial" panose="020B0604020202020204" pitchFamily="34" charset="0"/>
              </a:rPr>
              <a:t> </a:t>
            </a:r>
            <a:r>
              <a:rPr lang="en-AU" sz="2400" b="1" dirty="0" smtClean="0">
                <a:latin typeface="Arial" panose="020B0604020202020204" pitchFamily="34" charset="0"/>
                <a:cs typeface="Arial" panose="020B0604020202020204" pitchFamily="34" charset="0"/>
              </a:rPr>
              <a:t>2</a:t>
            </a:r>
            <a:endParaRPr lang="en-US" sz="2400" b="1" dirty="0"/>
          </a:p>
        </p:txBody>
      </p:sp>
      <p:sp>
        <p:nvSpPr>
          <p:cNvPr id="7" name="Content Placeholder 2"/>
          <p:cNvSpPr txBox="1">
            <a:spLocks/>
          </p:cNvSpPr>
          <p:nvPr/>
        </p:nvSpPr>
        <p:spPr>
          <a:xfrm>
            <a:off x="3112021" y="4241799"/>
            <a:ext cx="2850367" cy="227012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600" b="1" dirty="0">
                <a:solidFill>
                  <a:srgbClr val="21A18D"/>
                </a:solidFill>
                <a:latin typeface="Arial"/>
                <a:cs typeface="Arial"/>
              </a:rPr>
              <a:t>Interventions</a:t>
            </a:r>
            <a:r>
              <a:rPr lang="en-AU" sz="2600" dirty="0" smtClean="0">
                <a:solidFill>
                  <a:srgbClr val="21A18D"/>
                </a:solidFill>
                <a:latin typeface="Arial"/>
                <a:cs typeface="Arial"/>
              </a:rPr>
              <a:t> </a:t>
            </a:r>
            <a:endParaRPr lang="en-AU" sz="2600" dirty="0">
              <a:solidFill>
                <a:srgbClr val="21A18D"/>
              </a:solidFill>
              <a:latin typeface="Arial"/>
              <a:cs typeface="Arial"/>
            </a:endParaRPr>
          </a:p>
          <a:p>
            <a:pPr marL="0" lvl="0" indent="0">
              <a:buNone/>
            </a:pPr>
            <a:r>
              <a:rPr lang="en-AU" sz="1900" dirty="0" smtClean="0">
                <a:latin typeface="Arial"/>
                <a:cs typeface="Arial"/>
              </a:rPr>
              <a:t>4. </a:t>
            </a:r>
            <a:r>
              <a:rPr lang="en-AU" sz="1900" dirty="0">
                <a:cs typeface="Arial"/>
              </a:rPr>
              <a:t>Soft words </a:t>
            </a:r>
            <a:endParaRPr lang="en-AU" sz="1900" dirty="0" smtClean="0">
              <a:latin typeface="Arial"/>
              <a:cs typeface="Arial"/>
            </a:endParaRPr>
          </a:p>
          <a:p>
            <a:pPr marL="0" lvl="0" indent="0">
              <a:buNone/>
            </a:pPr>
            <a:r>
              <a:rPr lang="en-AU" sz="1900" dirty="0" smtClean="0">
                <a:latin typeface="Arial"/>
                <a:cs typeface="Arial"/>
              </a:rPr>
              <a:t>5. Mutual help meeting</a:t>
            </a:r>
          </a:p>
          <a:p>
            <a:pPr marL="0" indent="0">
              <a:buNone/>
            </a:pPr>
            <a:r>
              <a:rPr lang="en-AU" sz="1900" dirty="0" smtClean="0">
                <a:latin typeface="Arial"/>
                <a:cs typeface="Arial"/>
              </a:rPr>
              <a:t>6. Bad news mitigation</a:t>
            </a:r>
          </a:p>
          <a:p>
            <a:pPr marL="0" lvl="0" indent="0">
              <a:buNone/>
            </a:pPr>
            <a:r>
              <a:rPr lang="en-AU" sz="1900" dirty="0" smtClean="0">
                <a:latin typeface="Arial"/>
                <a:cs typeface="Arial"/>
              </a:rPr>
              <a:t>7. Reassurance</a:t>
            </a:r>
            <a:endParaRPr lang="en-US" sz="1900" dirty="0">
              <a:latin typeface="Arial"/>
              <a:cs typeface="Arial"/>
            </a:endParaRPr>
          </a:p>
        </p:txBody>
      </p:sp>
      <p:sp>
        <p:nvSpPr>
          <p:cNvPr id="8" name="Title 1"/>
          <p:cNvSpPr txBox="1">
            <a:spLocks/>
          </p:cNvSpPr>
          <p:nvPr/>
        </p:nvSpPr>
        <p:spPr>
          <a:xfrm>
            <a:off x="6096000" y="1605168"/>
            <a:ext cx="2730500" cy="778627"/>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2400" b="1" dirty="0" smtClean="0">
                <a:latin typeface="Arial" panose="020B0604020202020204" pitchFamily="34" charset="0"/>
                <a:cs typeface="Arial" panose="020B0604020202020204" pitchFamily="34" charset="0"/>
              </a:rPr>
              <a:t>Day</a:t>
            </a:r>
            <a:r>
              <a:rPr lang="en-AU" sz="2400" b="1" dirty="0">
                <a:latin typeface="Arial" panose="020B0604020202020204" pitchFamily="34" charset="0"/>
                <a:cs typeface="Arial" panose="020B0604020202020204" pitchFamily="34" charset="0"/>
              </a:rPr>
              <a:t> </a:t>
            </a:r>
            <a:r>
              <a:rPr lang="en-AU" sz="2400" b="1" dirty="0" smtClean="0">
                <a:latin typeface="Arial" panose="020B0604020202020204" pitchFamily="34" charset="0"/>
                <a:cs typeface="Arial" panose="020B0604020202020204" pitchFamily="34" charset="0"/>
              </a:rPr>
              <a:t>3</a:t>
            </a:r>
            <a:endParaRPr lang="en-US" sz="2400" b="1" dirty="0">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6184232" y="4241799"/>
            <a:ext cx="2743868" cy="2249487"/>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400" b="1" dirty="0">
                <a:solidFill>
                  <a:srgbClr val="21A18D"/>
                </a:solidFill>
                <a:latin typeface="Arial"/>
                <a:cs typeface="Arial"/>
              </a:rPr>
              <a:t>Interventions</a:t>
            </a:r>
          </a:p>
          <a:p>
            <a:pPr marL="450850" indent="-450850">
              <a:buNone/>
              <a:tabLst>
                <a:tab pos="622300" algn="l"/>
              </a:tabLst>
            </a:pPr>
            <a:r>
              <a:rPr lang="en-AU" sz="1900" dirty="0" smtClean="0">
                <a:latin typeface="Arial"/>
                <a:cs typeface="Arial"/>
              </a:rPr>
              <a:t>8. </a:t>
            </a:r>
            <a:r>
              <a:rPr lang="en-AU" sz="1900" dirty="0" smtClean="0">
                <a:latin typeface="Arial"/>
                <a:cs typeface="Arial"/>
              </a:rPr>
              <a:t>  </a:t>
            </a:r>
            <a:r>
              <a:rPr lang="en-AU" sz="1900" dirty="0" smtClean="0">
                <a:cs typeface="Arial"/>
              </a:rPr>
              <a:t>Calm </a:t>
            </a:r>
            <a:r>
              <a:rPr lang="en-AU" sz="1900" dirty="0">
                <a:cs typeface="Arial"/>
              </a:rPr>
              <a:t>down methods</a:t>
            </a:r>
          </a:p>
          <a:p>
            <a:pPr marL="450850" indent="-450850">
              <a:buNone/>
              <a:tabLst>
                <a:tab pos="622300" algn="l"/>
              </a:tabLst>
            </a:pPr>
            <a:r>
              <a:rPr lang="en-AU" sz="1900" dirty="0">
                <a:cs typeface="Arial"/>
              </a:rPr>
              <a:t>9. </a:t>
            </a:r>
            <a:r>
              <a:rPr lang="en-AU" sz="1900" dirty="0" smtClean="0">
                <a:cs typeface="Arial"/>
              </a:rPr>
              <a:t>  Talk </a:t>
            </a:r>
            <a:r>
              <a:rPr lang="en-AU" sz="1900" dirty="0">
                <a:cs typeface="Arial"/>
              </a:rPr>
              <a:t>down</a:t>
            </a:r>
          </a:p>
          <a:p>
            <a:pPr marL="450850" indent="-450850">
              <a:buNone/>
            </a:pPr>
            <a:r>
              <a:rPr lang="en-AU" sz="1900" dirty="0">
                <a:cs typeface="Arial"/>
              </a:rPr>
              <a:t>10. </a:t>
            </a:r>
            <a:r>
              <a:rPr lang="en-AU" sz="1900" dirty="0">
                <a:cs typeface="Arial"/>
              </a:rPr>
              <a:t>Discharge messages</a:t>
            </a:r>
          </a:p>
          <a:p>
            <a:pPr marL="177800" lvl="0" indent="-177800">
              <a:buNone/>
            </a:pPr>
            <a:endParaRPr lang="en-AU" sz="1900" dirty="0" smtClean="0">
              <a:latin typeface="Arial"/>
              <a:cs typeface="Arial"/>
            </a:endParaRPr>
          </a:p>
        </p:txBody>
      </p:sp>
      <p:sp>
        <p:nvSpPr>
          <p:cNvPr id="10" name="Title 1"/>
          <p:cNvSpPr txBox="1">
            <a:spLocks/>
          </p:cNvSpPr>
          <p:nvPr/>
        </p:nvSpPr>
        <p:spPr>
          <a:xfrm>
            <a:off x="279400" y="508793"/>
            <a:ext cx="7471898" cy="820738"/>
          </a:xfrm>
          <a:prstGeom prst="rect">
            <a:avLst/>
          </a:prstGeom>
        </p:spPr>
        <p:txBody>
          <a:bodyPr>
            <a:noAutofit/>
          </a:bodyPr>
          <a:lstStyle>
            <a:lvl1pPr>
              <a:spcBef>
                <a:spcPct val="0"/>
              </a:spcBef>
              <a:buNone/>
              <a:defRPr sz="2400" b="1">
                <a:solidFill>
                  <a:srgbClr val="21A18D"/>
                </a:solidFill>
                <a:latin typeface="Arial"/>
                <a:ea typeface="+mj-ea"/>
                <a:cs typeface="+mj-cs"/>
              </a:defRPr>
            </a:lvl1pPr>
          </a:lstStyle>
          <a:p>
            <a:pPr algn="ctr"/>
            <a:r>
              <a:rPr lang="en-AU" sz="2800" dirty="0">
                <a:solidFill>
                  <a:schemeClr val="bg1"/>
                </a:solidFill>
              </a:rPr>
              <a:t>Introducing the </a:t>
            </a:r>
            <a:r>
              <a:rPr lang="en-AU" sz="2800" dirty="0" smtClean="0">
                <a:solidFill>
                  <a:schemeClr val="bg1"/>
                </a:solidFill>
              </a:rPr>
              <a:t>model and interventions</a:t>
            </a:r>
            <a:endParaRPr lang="en-US" sz="2800" dirty="0">
              <a:solidFill>
                <a:schemeClr val="bg1"/>
              </a:solidFill>
            </a:endParaRPr>
          </a:p>
        </p:txBody>
      </p:sp>
      <p:sp>
        <p:nvSpPr>
          <p:cNvPr id="11" name="Content Placeholder 2"/>
          <p:cNvSpPr txBox="1">
            <a:spLocks/>
          </p:cNvSpPr>
          <p:nvPr/>
        </p:nvSpPr>
        <p:spPr>
          <a:xfrm>
            <a:off x="279400" y="2434972"/>
            <a:ext cx="2572084" cy="1574799"/>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400"/>
              </a:spcAft>
              <a:buNone/>
            </a:pPr>
            <a:r>
              <a:rPr lang="en-AU" sz="2400" b="1" dirty="0">
                <a:solidFill>
                  <a:srgbClr val="21A18D"/>
                </a:solidFill>
                <a:latin typeface="Arial"/>
                <a:cs typeface="Arial"/>
              </a:rPr>
              <a:t>Theory</a:t>
            </a:r>
          </a:p>
          <a:p>
            <a:pPr marL="177800" indent="-177800">
              <a:spcAft>
                <a:spcPts val="400"/>
              </a:spcAft>
            </a:pPr>
            <a:r>
              <a:rPr lang="en-US" sz="2000" dirty="0" smtClean="0">
                <a:latin typeface="Arial"/>
                <a:cs typeface="Arial"/>
              </a:rPr>
              <a:t>U</a:t>
            </a:r>
            <a:r>
              <a:rPr lang="en-AU" sz="2000" dirty="0" smtClean="0">
                <a:latin typeface="Arial"/>
                <a:cs typeface="Arial"/>
              </a:rPr>
              <a:t>nderstanding the Safewards model</a:t>
            </a:r>
            <a:endParaRPr lang="en-AU" sz="1700" dirty="0" smtClean="0">
              <a:latin typeface="Arial"/>
              <a:cs typeface="Arial"/>
            </a:endParaRPr>
          </a:p>
          <a:p>
            <a:pPr marL="0" indent="0">
              <a:spcAft>
                <a:spcPts val="400"/>
              </a:spcAft>
              <a:buFont typeface="Arial"/>
              <a:buNone/>
            </a:pPr>
            <a:endParaRPr lang="en-US" sz="1800" dirty="0">
              <a:latin typeface="Arial"/>
              <a:cs typeface="Arial"/>
            </a:endParaRPr>
          </a:p>
        </p:txBody>
      </p:sp>
      <p:sp>
        <p:nvSpPr>
          <p:cNvPr id="12" name="Content Placeholder 2"/>
          <p:cNvSpPr txBox="1">
            <a:spLocks/>
          </p:cNvSpPr>
          <p:nvPr/>
        </p:nvSpPr>
        <p:spPr>
          <a:xfrm>
            <a:off x="3112021" y="2434972"/>
            <a:ext cx="2850367" cy="1574799"/>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400" b="1" dirty="0">
                <a:solidFill>
                  <a:srgbClr val="21A18D"/>
                </a:solidFill>
                <a:latin typeface="Arial"/>
                <a:cs typeface="Arial"/>
              </a:rPr>
              <a:t>Theory</a:t>
            </a:r>
          </a:p>
          <a:p>
            <a:pPr marL="266700" indent="-266700">
              <a:lnSpc>
                <a:spcPct val="90000"/>
              </a:lnSpc>
              <a:spcAft>
                <a:spcPts val="400"/>
              </a:spcAft>
            </a:pPr>
            <a:r>
              <a:rPr lang="en-AU" sz="2000" dirty="0">
                <a:latin typeface="Arial"/>
                <a:cs typeface="Arial"/>
              </a:rPr>
              <a:t>Revision </a:t>
            </a:r>
            <a:r>
              <a:rPr lang="en-AU" sz="2000" dirty="0" smtClean="0">
                <a:latin typeface="Arial"/>
                <a:cs typeface="Arial"/>
              </a:rPr>
              <a:t>of the Safewards model </a:t>
            </a:r>
          </a:p>
        </p:txBody>
      </p:sp>
      <p:sp>
        <p:nvSpPr>
          <p:cNvPr id="13" name="Content Placeholder 2"/>
          <p:cNvSpPr txBox="1">
            <a:spLocks/>
          </p:cNvSpPr>
          <p:nvPr/>
        </p:nvSpPr>
        <p:spPr>
          <a:xfrm>
            <a:off x="6184232" y="2434972"/>
            <a:ext cx="2743868" cy="1574799"/>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400" b="1" dirty="0" smtClean="0">
                <a:solidFill>
                  <a:srgbClr val="21A18D"/>
                </a:solidFill>
                <a:latin typeface="Arial"/>
                <a:cs typeface="Arial"/>
              </a:rPr>
              <a:t>Theory</a:t>
            </a:r>
            <a:endParaRPr lang="en-AU" sz="2400" dirty="0" smtClean="0">
              <a:solidFill>
                <a:srgbClr val="21A18D"/>
              </a:solidFill>
              <a:latin typeface="Arial"/>
              <a:cs typeface="Arial"/>
            </a:endParaRPr>
          </a:p>
          <a:p>
            <a:pPr marL="266700" indent="-266700">
              <a:lnSpc>
                <a:spcPct val="90000"/>
              </a:lnSpc>
              <a:spcAft>
                <a:spcPts val="400"/>
              </a:spcAft>
            </a:pPr>
            <a:r>
              <a:rPr lang="en-AU" sz="2000" dirty="0">
                <a:latin typeface="Arial"/>
                <a:cs typeface="Arial"/>
              </a:rPr>
              <a:t>Revision </a:t>
            </a:r>
            <a:r>
              <a:rPr lang="en-AU" sz="2000" dirty="0" smtClean="0">
                <a:latin typeface="Arial"/>
                <a:cs typeface="Arial"/>
              </a:rPr>
              <a:t>of the Safewards model</a:t>
            </a:r>
            <a:endParaRPr lang="en-US" sz="1800" dirty="0">
              <a:latin typeface="Arial"/>
              <a:cs typeface="Arial"/>
            </a:endParaRPr>
          </a:p>
        </p:txBody>
      </p:sp>
    </p:spTree>
    <p:extLst>
      <p:ext uri="{BB962C8B-B14F-4D97-AF65-F5344CB8AC3E}">
        <p14:creationId xmlns:p14="http://schemas.microsoft.com/office/powerpoint/2010/main" val="10983555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94857" y="-480006"/>
            <a:ext cx="7354286" cy="7714286"/>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schemeClr val="bg1">
                      <a:lumMod val="65000"/>
                    </a:scheme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schemeClr val="bg1">
                      <a:lumMod val="65000"/>
                    </a:scheme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schemeClr val="bg1">
                      <a:lumMod val="65000"/>
                    </a:schemeClr>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a:t>
              </a:r>
              <a:r>
                <a:rPr lang="en-AU" sz="1600" b="1" dirty="0" smtClean="0">
                  <a:solidFill>
                    <a:prstClr val="white"/>
                  </a:solidFill>
                </a:rPr>
                <a:t>interaction</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prstClr val="white"/>
                  </a:solidFill>
                </a:rPr>
                <a:t>Stressors</a:t>
              </a:r>
              <a:endParaRPr lang="en-AU" sz="1600" b="1" dirty="0">
                <a:solidFill>
                  <a:prstClr val="white"/>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a:t>
              </a:r>
              <a:r>
                <a:rPr lang="en-AU" sz="1600" b="1" dirty="0" smtClean="0">
                  <a:solidFill>
                    <a:prstClr val="white"/>
                  </a:solidFill>
                </a:rPr>
                <a:t>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a:t>
              </a:r>
              <a:r>
                <a:rPr lang="en-AU" sz="1600" b="1" dirty="0" smtClean="0">
                  <a:solidFill>
                    <a:prstClr val="white"/>
                  </a:solidFill>
                </a:rPr>
                <a:t>Structure</a:t>
              </a:r>
              <a:endParaRPr lang="en-AU" sz="1600" dirty="0">
                <a:solidFill>
                  <a:prstClr val="white"/>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rgbClr val="8A6600"/>
                  </a:solidFill>
                </a:rPr>
                <a:t>Features</a:t>
              </a:r>
              <a:endParaRPr lang="en-AU" sz="1600" b="1"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2" name="Hexagon 1"/>
          <p:cNvSpPr/>
          <p:nvPr/>
        </p:nvSpPr>
        <p:spPr>
          <a:xfrm>
            <a:off x="2066163" y="1407802"/>
            <a:ext cx="4955975" cy="4037422"/>
          </a:xfrm>
          <a:prstGeom prst="hexagon">
            <a:avLst>
              <a:gd name="adj" fmla="val 324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33359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94857" y="-480006"/>
            <a:ext cx="7354286" cy="7714286"/>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schemeClr val="bg1">
                      <a:lumMod val="65000"/>
                    </a:scheme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8" y="1229816"/>
              <a:ext cx="4026977" cy="3570782"/>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schemeClr val="bg1">
                      <a:lumMod val="65000"/>
                    </a:scheme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schemeClr val="bg1">
                      <a:lumMod val="65000"/>
                    </a:schemeClr>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schemeClr val="bg1">
                      <a:lumMod val="65000"/>
                    </a:schemeClr>
                  </a:solidFill>
                </a:rPr>
                <a:t>Patient – patient </a:t>
              </a:r>
              <a:r>
                <a:rPr lang="en-AU" sz="1600" b="1" dirty="0" smtClean="0">
                  <a:solidFill>
                    <a:schemeClr val="bg1">
                      <a:lumMod val="65000"/>
                    </a:schemeClr>
                  </a:solidFill>
                </a:rPr>
                <a:t>interaction</a:t>
              </a:r>
              <a:endParaRPr lang="en-AU" sz="1600" b="1" dirty="0">
                <a:solidFill>
                  <a:schemeClr val="bg1">
                    <a:lumMod val="65000"/>
                  </a:schemeClr>
                </a:solidFill>
              </a:endParaRPr>
            </a:p>
          </p:txBody>
        </p:sp>
        <p:sp>
          <p:nvSpPr>
            <p:cNvPr id="43" name="TextBox 42"/>
            <p:cNvSpPr txBox="1"/>
            <p:nvPr/>
          </p:nvSpPr>
          <p:spPr>
            <a:xfrm>
              <a:off x="4934436" y="1247034"/>
              <a:ext cx="2955502" cy="473976"/>
            </a:xfrm>
            <a:prstGeom prst="rect">
              <a:avLst/>
            </a:prstGeom>
            <a:noFill/>
          </p:spPr>
          <p:txBody>
            <a:bodyPr wrap="square" rtlCol="0">
              <a:spAutoFit/>
            </a:bodyPr>
            <a:lstStyle/>
            <a:p>
              <a:pPr algn="ctr" defTabSz="457200"/>
              <a:r>
                <a:rPr lang="en-AU" sz="1600" b="1" dirty="0">
                  <a:solidFill>
                    <a:prstClr val="white"/>
                  </a:solidFill>
                </a:rPr>
                <a:t>Patient </a:t>
              </a:r>
              <a:r>
                <a:rPr lang="en-AU" sz="1600" b="1" dirty="0" smtClean="0">
                  <a:solidFill>
                    <a:prstClr val="white"/>
                  </a:solidFill>
                </a:rPr>
                <a:t>Modifiers</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schemeClr val="bg1">
                      <a:lumMod val="65000"/>
                    </a:schemeClr>
                  </a:solidFill>
                </a:rPr>
                <a:t>Symptoms &amp; demography</a:t>
              </a:r>
            </a:p>
            <a:p>
              <a:pPr algn="ctr" defTabSz="457200"/>
              <a:endParaRPr lang="en-AU" sz="1600" dirty="0">
                <a:solidFill>
                  <a:schemeClr val="bg1">
                    <a:lumMod val="65000"/>
                  </a:schemeClr>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Stressors</a:t>
              </a:r>
              <a:endParaRPr lang="en-AU" sz="1600" b="1" dirty="0">
                <a:solidFill>
                  <a:schemeClr val="bg1">
                    <a:lumMod val="65000"/>
                  </a:schemeClr>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schemeClr val="bg1">
                      <a:lumMod val="65000"/>
                    </a:schemeClr>
                  </a:solidFill>
                </a:rPr>
                <a:t>External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schemeClr val="bg1">
                      <a:lumMod val="65000"/>
                    </a:schemeClr>
                  </a:solidFill>
                </a:rPr>
                <a:t>Internal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Features</a:t>
              </a:r>
              <a:endParaRPr lang="en-AU" sz="1600" b="1" dirty="0">
                <a:solidFill>
                  <a:schemeClr val="bg1">
                    <a:lumMod val="65000"/>
                  </a:schemeClr>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2" name="Hexagon 1"/>
          <p:cNvSpPr/>
          <p:nvPr/>
        </p:nvSpPr>
        <p:spPr>
          <a:xfrm>
            <a:off x="2356647" y="1495922"/>
            <a:ext cx="4447601" cy="3877294"/>
          </a:xfrm>
          <a:prstGeom prst="hexagon">
            <a:avLst>
              <a:gd name="adj" fmla="val 3010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Hexagon 51"/>
          <p:cNvSpPr/>
          <p:nvPr/>
        </p:nvSpPr>
        <p:spPr>
          <a:xfrm>
            <a:off x="2123728" y="1340768"/>
            <a:ext cx="4784274" cy="4037422"/>
          </a:xfrm>
          <a:prstGeom prst="hexagon">
            <a:avLst>
              <a:gd name="adj" fmla="val 30103"/>
              <a:gd name="vf" fmla="val 11547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28429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489908"/>
                <a:ext cx="4945476" cy="517065"/>
              </a:xfrm>
              <a:prstGeom prst="rect">
                <a:avLst/>
              </a:prstGeom>
              <a:noFill/>
            </p:spPr>
            <p:txBody>
              <a:bodyPr wrap="square" rtlCol="0">
                <a:spAutoFit/>
              </a:bodyPr>
              <a:lstStyle/>
              <a:p>
                <a:pPr algn="ctr" defTabSz="457200"/>
                <a:r>
                  <a:rPr lang="en-AU" b="1" dirty="0">
                    <a:solidFill>
                      <a:schemeClr val="bg1">
                        <a:lumMod val="65000"/>
                      </a:scheme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30577"/>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Community</a:t>
                </a:r>
              </a:p>
            </p:txBody>
          </p:sp>
          <p:sp>
            <p:nvSpPr>
              <p:cNvPr id="36" name="TextBox 35"/>
              <p:cNvSpPr txBox="1"/>
              <p:nvPr/>
            </p:nvSpPr>
            <p:spPr>
              <a:xfrm>
                <a:off x="3813830" y="8852237"/>
                <a:ext cx="4945476" cy="517065"/>
              </a:xfrm>
              <a:prstGeom prst="rect">
                <a:avLst/>
              </a:prstGeom>
              <a:noFill/>
            </p:spPr>
            <p:txBody>
              <a:bodyPr wrap="square" rtlCol="0">
                <a:spAutoFit/>
              </a:bodyPr>
              <a:lstStyle/>
              <a:p>
                <a:pPr algn="ctr" defTabSz="457200"/>
                <a:r>
                  <a:rPr lang="en-AU" b="1" dirty="0">
                    <a:solidFill>
                      <a:schemeClr val="bg1">
                        <a:lumMod val="65000"/>
                      </a:scheme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schemeClr val="bg1">
                        <a:lumMod val="65000"/>
                      </a:schemeClr>
                    </a:solidFill>
                  </a:rPr>
                  <a:t>Regulatory Framework</a:t>
                </a:r>
              </a:p>
            </p:txBody>
          </p:sp>
          <p:sp>
            <p:nvSpPr>
              <p:cNvPr id="40" name="TextBox 39"/>
              <p:cNvSpPr txBox="1"/>
              <p:nvPr/>
            </p:nvSpPr>
            <p:spPr>
              <a:xfrm rot="3600000">
                <a:off x="8817" y="6541270"/>
                <a:ext cx="4945476" cy="517065"/>
              </a:xfrm>
              <a:prstGeom prst="rect">
                <a:avLst/>
              </a:prstGeom>
              <a:noFill/>
            </p:spPr>
            <p:txBody>
              <a:bodyPr wrap="square" rtlCol="0">
                <a:spAutoFit/>
              </a:bodyPr>
              <a:lstStyle/>
              <a:p>
                <a:pPr algn="ctr" defTabSz="457200"/>
                <a:r>
                  <a:rPr lang="en-AU" b="1" dirty="0">
                    <a:solidFill>
                      <a:schemeClr val="bg1">
                        <a:lumMod val="65000"/>
                      </a:schemeClr>
                    </a:solidFill>
                  </a:rPr>
                  <a:t>Physical Environment</a:t>
                </a:r>
              </a:p>
            </p:txBody>
          </p:sp>
          <p:sp>
            <p:nvSpPr>
              <p:cNvPr id="41" name="TextBox 40"/>
              <p:cNvSpPr txBox="1"/>
              <p:nvPr/>
            </p:nvSpPr>
            <p:spPr>
              <a:xfrm>
                <a:off x="4136135" y="746643"/>
                <a:ext cx="4258374" cy="473976"/>
              </a:xfrm>
              <a:prstGeom prst="rect">
                <a:avLst/>
              </a:prstGeom>
              <a:noFill/>
            </p:spPr>
            <p:txBody>
              <a:bodyPr wrap="square" rtlCol="0">
                <a:spAutoFit/>
              </a:bodyPr>
              <a:lstStyle/>
              <a:p>
                <a:pPr algn="ctr" defTabSz="457200"/>
                <a:r>
                  <a:rPr lang="en-AU" sz="1600" b="1" dirty="0">
                    <a:solidFill>
                      <a:schemeClr val="bg1">
                        <a:lumMod val="65000"/>
                      </a:schemeClr>
                    </a:solidFill>
                  </a:rPr>
                  <a:t>Patient – patient </a:t>
                </a:r>
                <a:r>
                  <a:rPr lang="en-AU" sz="1600" b="1" dirty="0" smtClean="0">
                    <a:solidFill>
                      <a:schemeClr val="bg1">
                        <a:lumMod val="65000"/>
                      </a:schemeClr>
                    </a:solidFill>
                  </a:rPr>
                  <a:t>interaction</a:t>
                </a:r>
                <a:endParaRPr lang="en-AU" sz="1600" b="1" dirty="0">
                  <a:solidFill>
                    <a:schemeClr val="bg1">
                      <a:lumMod val="65000"/>
                    </a:schemeClr>
                  </a:solidFill>
                </a:endParaRPr>
              </a:p>
            </p:txBody>
          </p:sp>
          <p:sp>
            <p:nvSpPr>
              <p:cNvPr id="43" name="TextBox 42"/>
              <p:cNvSpPr txBox="1"/>
              <p:nvPr/>
            </p:nvSpPr>
            <p:spPr>
              <a:xfrm>
                <a:off x="4577884" y="1200722"/>
                <a:ext cx="3519303" cy="473976"/>
              </a:xfrm>
              <a:prstGeom prst="rect">
                <a:avLst/>
              </a:prstGeom>
              <a:noFill/>
            </p:spPr>
            <p:txBody>
              <a:bodyPr wrap="square" rtlCol="0">
                <a:spAutoFit/>
              </a:bodyPr>
              <a:lstStyle/>
              <a:p>
                <a:pPr algn="ctr" defTabSz="457200"/>
                <a:r>
                  <a:rPr lang="en-AU" sz="1600" b="1" dirty="0">
                    <a:solidFill>
                      <a:schemeClr val="bg1">
                        <a:lumMod val="65000"/>
                      </a:schemeClr>
                    </a:solidFill>
                  </a:rPr>
                  <a:t>Patient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schemeClr val="bg1">
                        <a:lumMod val="65000"/>
                      </a:schemeClr>
                    </a:solidFill>
                  </a:rPr>
                  <a:t>Symptoms &amp; demography</a:t>
                </a:r>
              </a:p>
              <a:p>
                <a:pPr algn="ctr" defTabSz="457200"/>
                <a:endParaRPr lang="en-AU" sz="1600" dirty="0">
                  <a:solidFill>
                    <a:schemeClr val="bg1">
                      <a:lumMod val="65000"/>
                    </a:schemeClr>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4" name="TextBox 63"/>
              <p:cNvSpPr txBox="1"/>
              <p:nvPr/>
            </p:nvSpPr>
            <p:spPr>
              <a:xfrm rot="18000000" flipH="1">
                <a:off x="924806" y="2688267"/>
                <a:ext cx="4252043"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Stressors</a:t>
                </a:r>
                <a:endParaRPr lang="en-AU" sz="1600" b="1" dirty="0">
                  <a:solidFill>
                    <a:schemeClr val="bg1">
                      <a:lumMod val="65000"/>
                    </a:schemeClr>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0" name="TextBox 79"/>
              <p:cNvSpPr txBox="1"/>
              <p:nvPr/>
            </p:nvSpPr>
            <p:spPr>
              <a:xfrm rot="18000000" flipH="1">
                <a:off x="7506260" y="6382944"/>
                <a:ext cx="4112722" cy="473976"/>
              </a:xfrm>
              <a:prstGeom prst="rect">
                <a:avLst/>
              </a:prstGeom>
              <a:noFill/>
            </p:spPr>
            <p:txBody>
              <a:bodyPr wrap="square" rtlCol="0">
                <a:spAutoFit/>
              </a:bodyPr>
              <a:lstStyle/>
              <a:p>
                <a:pPr algn="ctr" defTabSz="457200"/>
                <a:r>
                  <a:rPr lang="en-AU" sz="1600" b="1" dirty="0">
                    <a:solidFill>
                      <a:schemeClr val="bg1">
                        <a:lumMod val="65000"/>
                      </a:schemeClr>
                    </a:solidFill>
                  </a:rPr>
                  <a:t>External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2" name="TextBox 81"/>
              <p:cNvSpPr txBox="1"/>
              <p:nvPr/>
            </p:nvSpPr>
            <p:spPr>
              <a:xfrm>
                <a:off x="4330402" y="8284027"/>
                <a:ext cx="3950439" cy="473976"/>
              </a:xfrm>
              <a:prstGeom prst="rect">
                <a:avLst/>
              </a:prstGeom>
              <a:noFill/>
            </p:spPr>
            <p:txBody>
              <a:bodyPr wrap="square" rtlCol="0">
                <a:spAutoFit/>
              </a:bodyPr>
              <a:lstStyle/>
              <a:p>
                <a:pPr algn="ctr" defTabSz="457200"/>
                <a:r>
                  <a:rPr lang="en-AU" sz="1600" b="1" dirty="0">
                    <a:solidFill>
                      <a:schemeClr val="bg1">
                        <a:lumMod val="65000"/>
                      </a:schemeClr>
                    </a:solidFill>
                  </a:rPr>
                  <a:t>Internal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rgbClr val="8A6600"/>
                    </a:solidFill>
                  </a:rPr>
                  <a:t>Features</a:t>
                </a:r>
                <a:endParaRPr lang="en-AU" sz="1600" b="1" dirty="0">
                  <a:solidFill>
                    <a:srgbClr val="8A6600"/>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a:t>
                </a:r>
                <a:r>
                  <a:rPr lang="en-AU" sz="1600" b="1" dirty="0" smtClean="0">
                    <a:solidFill>
                      <a:srgbClr val="8A6600"/>
                    </a:solidFill>
                  </a:rPr>
                  <a:t>Modifiers</a:t>
                </a:r>
                <a:endParaRPr lang="en-AU" sz="1600" b="1"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
        <p:nvSpPr>
          <p:cNvPr id="60" name="Hexagon 59"/>
          <p:cNvSpPr/>
          <p:nvPr/>
        </p:nvSpPr>
        <p:spPr>
          <a:xfrm>
            <a:off x="2786522" y="1913535"/>
            <a:ext cx="3595320" cy="3134300"/>
          </a:xfrm>
          <a:prstGeom prst="hexagon">
            <a:avLst>
              <a:gd name="adj" fmla="val 3010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89688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schemeClr val="bg1">
                        <a:lumMod val="65000"/>
                      </a:scheme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schemeClr val="bg1">
                        <a:lumMod val="65000"/>
                      </a:scheme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schemeClr val="bg1">
                        <a:lumMod val="65000"/>
                      </a:schemeClr>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schemeClr val="bg1">
                        <a:lumMod val="65000"/>
                      </a:schemeClr>
                    </a:solidFill>
                  </a:rPr>
                  <a:t>Patient – patient </a:t>
                </a:r>
                <a:r>
                  <a:rPr lang="en-AU" sz="1600" b="1" dirty="0" smtClean="0">
                    <a:solidFill>
                      <a:schemeClr val="bg1">
                        <a:lumMod val="65000"/>
                      </a:schemeClr>
                    </a:solidFill>
                  </a:rPr>
                  <a:t>interaction</a:t>
                </a:r>
                <a:endParaRPr lang="en-AU" sz="1600" b="1" dirty="0">
                  <a:solidFill>
                    <a:schemeClr val="bg1">
                      <a:lumMod val="65000"/>
                    </a:schemeClr>
                  </a:solidFill>
                </a:endParaRP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schemeClr val="bg1">
                        <a:lumMod val="65000"/>
                      </a:schemeClr>
                    </a:solidFill>
                  </a:rPr>
                  <a:t>Patient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dirty="0">
                  <a:solidFill>
                    <a:schemeClr val="bg1">
                      <a:lumMod val="65000"/>
                    </a:schemeClr>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smtClean="0">
                    <a:solidFill>
                      <a:prstClr val="white"/>
                    </a:solidFill>
                  </a:rPr>
                  <a:t>Flashpoints</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schemeClr val="bg1">
                        <a:lumMod val="65000"/>
                      </a:schemeClr>
                    </a:solidFill>
                  </a:rPr>
                  <a:t>Symptoms &amp; demography</a:t>
                </a:r>
              </a:p>
              <a:p>
                <a:pPr algn="ctr" defTabSz="457200"/>
                <a:endParaRPr lang="en-AU" sz="1600" dirty="0">
                  <a:solidFill>
                    <a:schemeClr val="bg1">
                      <a:lumMod val="65000"/>
                    </a:schemeClr>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smtClean="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Stressors</a:t>
                </a:r>
                <a:endParaRPr lang="en-AU" sz="1600" b="1" dirty="0">
                  <a:solidFill>
                    <a:schemeClr val="bg1">
                      <a:lumMod val="65000"/>
                    </a:schemeClr>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680537" y="5374832"/>
                <a:ext cx="1784588" cy="473976"/>
              </a:xfrm>
              <a:prstGeom prst="rect">
                <a:avLst/>
              </a:prstGeom>
              <a:noFill/>
            </p:spPr>
            <p:txBody>
              <a:bodyPr wrap="square" rtlCol="0">
                <a:spAutoFit/>
              </a:bodyPr>
              <a:lstStyle/>
              <a:p>
                <a:pPr algn="ctr" defTabSz="457200"/>
                <a:r>
                  <a:rPr lang="en-AU" sz="1600" b="1" dirty="0" smtClean="0">
                    <a:solidFill>
                      <a:srgbClr val="9A0000"/>
                    </a:solidFill>
                  </a:rPr>
                  <a:t>Flashpoints</a:t>
                </a:r>
                <a:endParaRPr lang="en-AU" sz="1600" dirty="0" smtClean="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schemeClr val="bg1">
                        <a:lumMod val="65000"/>
                      </a:schemeClr>
                    </a:solidFill>
                  </a:rPr>
                  <a:t>External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schemeClr val="bg1">
                        <a:lumMod val="65000"/>
                      </a:schemeClr>
                    </a:solidFill>
                  </a:rPr>
                  <a:t>Internal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smtClean="0">
                    <a:solidFill>
                      <a:srgbClr val="BC4C00"/>
                    </a:solidFill>
                  </a:rPr>
                  <a:t>Flashpoints</a:t>
                </a:r>
                <a:endParaRPr lang="en-AU" sz="1600" b="1" dirty="0">
                  <a:solidFill>
                    <a:srgbClr val="BC4C00"/>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Features</a:t>
                </a:r>
                <a:endParaRPr lang="en-AU" sz="1600" b="1" dirty="0">
                  <a:solidFill>
                    <a:schemeClr val="bg1">
                      <a:lumMod val="65000"/>
                    </a:schemeClr>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Hexagon 46"/>
              <p:cNvSpPr/>
              <p:nvPr/>
            </p:nvSpPr>
            <p:spPr>
              <a:xfrm>
                <a:off x="5386659" y="4076638"/>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Tree>
    <p:extLst>
      <p:ext uri="{BB962C8B-B14F-4D97-AF65-F5344CB8AC3E}">
        <p14:creationId xmlns:p14="http://schemas.microsoft.com/office/powerpoint/2010/main" val="320376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schemeClr val="bg1">
                        <a:lumMod val="65000"/>
                      </a:scheme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schemeClr val="bg1">
                        <a:lumMod val="65000"/>
                      </a:scheme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schemeClr val="bg1">
                        <a:lumMod val="65000"/>
                      </a:schemeClr>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schemeClr val="bg1">
                        <a:lumMod val="65000"/>
                      </a:schemeClr>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schemeClr val="bg1">
                        <a:lumMod val="65000"/>
                      </a:schemeClr>
                    </a:solidFill>
                  </a:rPr>
                  <a:t>Patient – patient </a:t>
                </a:r>
                <a:r>
                  <a:rPr lang="en-AU" sz="1600" b="1" dirty="0" smtClean="0">
                    <a:solidFill>
                      <a:schemeClr val="bg1">
                        <a:lumMod val="65000"/>
                      </a:schemeClr>
                    </a:solidFill>
                  </a:rPr>
                  <a:t>interaction</a:t>
                </a:r>
                <a:endParaRPr lang="en-AU" sz="1600" b="1" dirty="0">
                  <a:solidFill>
                    <a:schemeClr val="bg1">
                      <a:lumMod val="65000"/>
                    </a:schemeClr>
                  </a:solidFill>
                </a:endParaRP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schemeClr val="bg1">
                        <a:lumMod val="65000"/>
                      </a:schemeClr>
                    </a:solidFill>
                  </a:rPr>
                  <a:t>Patient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dirty="0">
                  <a:solidFill>
                    <a:schemeClr val="bg1">
                      <a:lumMod val="65000"/>
                    </a:schemeClr>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smtClean="0">
                    <a:solidFill>
                      <a:schemeClr val="bg1">
                        <a:lumMod val="50000"/>
                      </a:schemeClr>
                    </a:solidFill>
                  </a:rPr>
                  <a:t>Flashpoints</a:t>
                </a:r>
                <a:endParaRPr lang="en-AU" sz="1600" b="1" dirty="0">
                  <a:solidFill>
                    <a:schemeClr val="bg1">
                      <a:lumMod val="50000"/>
                    </a:schemeClr>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schemeClr val="bg1">
                        <a:lumMod val="65000"/>
                      </a:schemeClr>
                    </a:solidFill>
                  </a:rPr>
                  <a:t>Symptoms &amp; demography</a:t>
                </a:r>
              </a:p>
              <a:p>
                <a:pPr algn="ctr" defTabSz="457200"/>
                <a:endParaRPr lang="en-AU" sz="1600" dirty="0">
                  <a:solidFill>
                    <a:schemeClr val="bg1">
                      <a:lumMod val="65000"/>
                    </a:schemeClr>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chemeClr val="bg1">
                        <a:lumMod val="50000"/>
                      </a:schemeClr>
                    </a:solidFill>
                  </a:rPr>
                  <a:t>Flashpoints</a:t>
                </a:r>
              </a:p>
              <a:p>
                <a:pPr algn="ctr" defTabSz="457200"/>
                <a:endParaRPr lang="en-AU" sz="1600" dirty="0">
                  <a:solidFill>
                    <a:schemeClr val="bg1">
                      <a:lumMod val="50000"/>
                    </a:schemeClr>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smtClean="0">
                    <a:solidFill>
                      <a:schemeClr val="bg1">
                        <a:lumMod val="50000"/>
                      </a:schemeClr>
                    </a:solidFill>
                  </a:rPr>
                  <a:t>Flashpoints</a:t>
                </a:r>
                <a:endParaRPr lang="en-AU" sz="1600" dirty="0">
                  <a:solidFill>
                    <a:schemeClr val="bg1">
                      <a:lumMod val="50000"/>
                    </a:schemeClr>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Stressors</a:t>
                </a:r>
                <a:endParaRPr lang="en-AU" sz="1600" b="1" dirty="0">
                  <a:solidFill>
                    <a:schemeClr val="bg1">
                      <a:lumMod val="65000"/>
                    </a:schemeClr>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smtClean="0">
                    <a:solidFill>
                      <a:schemeClr val="bg1">
                        <a:lumMod val="50000"/>
                      </a:schemeClr>
                    </a:solidFill>
                  </a:rPr>
                  <a:t>Flashpoints</a:t>
                </a:r>
                <a:endParaRPr lang="en-AU" sz="1600" dirty="0" smtClean="0">
                  <a:solidFill>
                    <a:schemeClr val="bg1">
                      <a:lumMod val="50000"/>
                    </a:schemeClr>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schemeClr val="bg1">
                        <a:lumMod val="65000"/>
                      </a:schemeClr>
                    </a:solidFill>
                  </a:rPr>
                  <a:t>External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schemeClr val="bg1">
                        <a:lumMod val="65000"/>
                      </a:schemeClr>
                    </a:solidFill>
                  </a:rPr>
                  <a:t>Internal </a:t>
                </a:r>
                <a:r>
                  <a:rPr lang="en-AU" sz="1600" b="1" dirty="0" smtClean="0">
                    <a:solidFill>
                      <a:schemeClr val="bg1">
                        <a:lumMod val="65000"/>
                      </a:schemeClr>
                    </a:solidFill>
                  </a:rPr>
                  <a:t>Structure</a:t>
                </a:r>
                <a:endParaRPr lang="en-AU" sz="1600" dirty="0">
                  <a:solidFill>
                    <a:schemeClr val="bg1">
                      <a:lumMod val="65000"/>
                    </a:schemeClr>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smtClean="0">
                    <a:solidFill>
                      <a:schemeClr val="bg1">
                        <a:lumMod val="50000"/>
                      </a:schemeClr>
                    </a:solidFill>
                  </a:rPr>
                  <a:t>Flashpoints</a:t>
                </a:r>
                <a:endParaRPr lang="en-AU" sz="1600" b="1" dirty="0">
                  <a:solidFill>
                    <a:schemeClr val="bg1">
                      <a:lumMod val="50000"/>
                    </a:schemeClr>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chemeClr val="bg1">
                        <a:lumMod val="65000"/>
                      </a:schemeClr>
                    </a:solidFill>
                  </a:rPr>
                  <a:t>Features</a:t>
                </a:r>
                <a:endParaRPr lang="en-AU" sz="1600" b="1" dirty="0">
                  <a:solidFill>
                    <a:schemeClr val="bg1">
                      <a:lumMod val="65000"/>
                    </a:schemeClr>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chemeClr val="bg1">
                        <a:lumMod val="65000"/>
                      </a:schemeClr>
                    </a:solidFill>
                  </a:rPr>
                  <a:t>Staff </a:t>
                </a:r>
                <a:r>
                  <a:rPr lang="en-AU" sz="1600" b="1" dirty="0" smtClean="0">
                    <a:solidFill>
                      <a:schemeClr val="bg1">
                        <a:lumMod val="65000"/>
                      </a:schemeClr>
                    </a:solidFill>
                  </a:rPr>
                  <a:t>Modifiers</a:t>
                </a:r>
                <a:endParaRPr lang="en-AU" sz="1600" b="1" dirty="0">
                  <a:solidFill>
                    <a:schemeClr val="bg1">
                      <a:lumMod val="65000"/>
                    </a:schemeClr>
                  </a:solidFill>
                </a:endParaRP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chemeClr val="bg1">
                        <a:lumMod val="50000"/>
                      </a:schemeClr>
                    </a:solidFill>
                  </a:rPr>
                  <a:t>Flashpoints</a:t>
                </a:r>
              </a:p>
              <a:p>
                <a:pPr algn="ctr" defTabSz="457200"/>
                <a:endParaRPr lang="en-AU" sz="1600" dirty="0">
                  <a:solidFill>
                    <a:schemeClr val="bg1">
                      <a:lumMod val="50000"/>
                    </a:schemeClr>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Hexagon 46"/>
              <p:cNvSpPr/>
              <p:nvPr/>
            </p:nvSpPr>
            <p:spPr>
              <a:xfrm>
                <a:off x="5386659" y="4076638"/>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grpSp>
        <p:nvGrpSpPr>
          <p:cNvPr id="2" name="Group 1"/>
          <p:cNvGrpSpPr/>
          <p:nvPr/>
        </p:nvGrpSpPr>
        <p:grpSpPr>
          <a:xfrm>
            <a:off x="3889195" y="2864483"/>
            <a:ext cx="1354914" cy="1157143"/>
            <a:chOff x="3889195" y="2864483"/>
            <a:chExt cx="1354914" cy="1157143"/>
          </a:xfrm>
        </p:grpSpPr>
        <p:sp>
          <p:nvSpPr>
            <p:cNvPr id="70" name="Hexagon 69"/>
            <p:cNvSpPr/>
            <p:nvPr/>
          </p:nvSpPr>
          <p:spPr>
            <a:xfrm>
              <a:off x="3925172" y="2864483"/>
              <a:ext cx="1260659" cy="1157143"/>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1" name="TextBox 70"/>
            <p:cNvSpPr txBox="1"/>
            <p:nvPr/>
          </p:nvSpPr>
          <p:spPr>
            <a:xfrm>
              <a:off x="4087454" y="2965662"/>
              <a:ext cx="936095" cy="307777"/>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81" name="TextBox 80"/>
            <p:cNvSpPr txBox="1"/>
            <p:nvPr/>
          </p:nvSpPr>
          <p:spPr>
            <a:xfrm>
              <a:off x="3889195" y="3523849"/>
              <a:ext cx="1354914" cy="276999"/>
            </a:xfrm>
            <a:prstGeom prst="rect">
              <a:avLst/>
            </a:prstGeom>
            <a:noFill/>
          </p:spPr>
          <p:txBody>
            <a:bodyPr wrap="square" rtlCol="0">
              <a:spAutoFit/>
            </a:bodyPr>
            <a:lstStyle/>
            <a:p>
              <a:pPr algn="ctr" defTabSz="457200"/>
              <a:r>
                <a:rPr lang="en-AU" sz="1200" b="1" dirty="0">
                  <a:solidFill>
                    <a:prstClr val="black"/>
                  </a:solidFill>
                </a:rPr>
                <a:t>CONTAINMENT</a:t>
              </a:r>
              <a:endParaRPr lang="en-AU" sz="1300" b="1" dirty="0">
                <a:solidFill>
                  <a:prstClr val="black"/>
                </a:solidFill>
              </a:endParaRPr>
            </a:p>
          </p:txBody>
        </p:sp>
        <p:sp>
          <p:nvSpPr>
            <p:cNvPr id="87" name="Up-Down Arrow 86"/>
            <p:cNvSpPr/>
            <p:nvPr/>
          </p:nvSpPr>
          <p:spPr>
            <a:xfrm>
              <a:off x="4374475" y="3184760"/>
              <a:ext cx="362053" cy="365147"/>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3" name="TextBox 92"/>
            <p:cNvSpPr txBox="1"/>
            <p:nvPr/>
          </p:nvSpPr>
          <p:spPr>
            <a:xfrm>
              <a:off x="4456965" y="3208205"/>
              <a:ext cx="197073" cy="338555"/>
            </a:xfrm>
            <a:prstGeom prst="rect">
              <a:avLst/>
            </a:prstGeom>
            <a:noFill/>
          </p:spPr>
          <p:txBody>
            <a:bodyPr wrap="square" rtlCol="0">
              <a:spAutoFit/>
            </a:bodyPr>
            <a:lstStyle/>
            <a:p>
              <a:pPr algn="ctr" defTabSz="457200"/>
              <a:r>
                <a:rPr lang="en-AU" sz="1600" b="1" dirty="0">
                  <a:solidFill>
                    <a:prstClr val="white"/>
                  </a:solidFill>
                </a:rPr>
                <a:t>&amp;</a:t>
              </a:r>
            </a:p>
          </p:txBody>
        </p:sp>
      </p:grpSp>
    </p:spTree>
    <p:extLst>
      <p:ext uri="{BB962C8B-B14F-4D97-AF65-F5344CB8AC3E}">
        <p14:creationId xmlns:p14="http://schemas.microsoft.com/office/powerpoint/2010/main" val="26169015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a:t>
                </a:r>
                <a:r>
                  <a:rPr lang="en-AU" sz="1600" b="1" dirty="0" smtClean="0">
                    <a:solidFill>
                      <a:prstClr val="white"/>
                    </a:solidFill>
                  </a:rPr>
                  <a:t>interaction</a:t>
                </a:r>
                <a:endParaRPr lang="en-AU" sz="1600" b="1" dirty="0">
                  <a:solidFill>
                    <a:prstClr val="white"/>
                  </a:solidFill>
                </a:endParaRP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solidFill>
                  </a:rPr>
                  <a:t>Patient </a:t>
                </a:r>
                <a:r>
                  <a:rPr lang="en-AU" sz="1600" b="1" dirty="0" smtClean="0">
                    <a:solidFill>
                      <a:prstClr val="white"/>
                    </a:solidFill>
                  </a:rPr>
                  <a:t>Modifiers</a:t>
                </a:r>
                <a:endParaRPr lang="en-AU" sz="1600" b="1" dirty="0">
                  <a:solidFill>
                    <a:prstClr val="white"/>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dirty="0">
                  <a:solidFill>
                    <a:prstClr val="white"/>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smtClean="0">
                    <a:solidFill>
                      <a:prstClr val="white"/>
                    </a:solidFill>
                  </a:rPr>
                  <a:t>Flashpoints</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smtClean="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prstClr val="white"/>
                    </a:solidFill>
                  </a:rPr>
                  <a:t>Stressors</a:t>
                </a:r>
                <a:endParaRPr lang="en-AU" sz="1600" b="1" dirty="0">
                  <a:solidFill>
                    <a:prstClr val="white"/>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smtClean="0">
                    <a:solidFill>
                      <a:srgbClr val="9A0000"/>
                    </a:solidFill>
                  </a:rPr>
                  <a:t>Flashpoints</a:t>
                </a:r>
                <a:endParaRPr lang="en-AU" sz="1600" dirty="0" smtClean="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a:t>
                </a:r>
                <a:r>
                  <a:rPr lang="en-AU" sz="1600" b="1" dirty="0" smtClean="0">
                    <a:solidFill>
                      <a:prstClr val="white"/>
                    </a:solidFill>
                  </a:rPr>
                  <a:t>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a:t>
                </a:r>
                <a:r>
                  <a:rPr lang="en-AU" sz="1600" b="1" dirty="0" smtClean="0">
                    <a:solidFill>
                      <a:prstClr val="white"/>
                    </a:solidFill>
                  </a:rPr>
                  <a:t>Structure</a:t>
                </a:r>
                <a:endParaRPr lang="en-AU" sz="1600" dirty="0">
                  <a:solidFill>
                    <a:prstClr val="white"/>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smtClean="0">
                    <a:solidFill>
                      <a:srgbClr val="BC4C00"/>
                    </a:solidFill>
                  </a:rPr>
                  <a:t>Flashpoints</a:t>
                </a:r>
                <a:endParaRPr lang="en-AU" sz="1600" b="1" dirty="0">
                  <a:solidFill>
                    <a:srgbClr val="BC4C00"/>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rgbClr val="8A6600"/>
                    </a:solidFill>
                  </a:rPr>
                  <a:t>Features</a:t>
                </a:r>
                <a:endParaRPr lang="en-AU" sz="1600" b="1" dirty="0">
                  <a:solidFill>
                    <a:srgbClr val="8A6600"/>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a:t>
                </a:r>
                <a:r>
                  <a:rPr lang="en-AU" sz="1600" b="1" dirty="0" smtClean="0">
                    <a:solidFill>
                      <a:srgbClr val="8A6600"/>
                    </a:solidFill>
                  </a:rPr>
                  <a:t>Modifiers</a:t>
                </a:r>
                <a:endParaRPr lang="en-AU" sz="1600" b="1" dirty="0">
                  <a:solidFill>
                    <a:srgbClr val="8A6600"/>
                  </a:solidFill>
                </a:endParaRP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Tree>
    <p:extLst>
      <p:ext uri="{BB962C8B-B14F-4D97-AF65-F5344CB8AC3E}">
        <p14:creationId xmlns:p14="http://schemas.microsoft.com/office/powerpoint/2010/main" val="33891230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a:t>
                </a:r>
                <a:r>
                  <a:rPr lang="en-AU" sz="1600" b="1" dirty="0" smtClean="0">
                    <a:solidFill>
                      <a:prstClr val="white"/>
                    </a:solidFill>
                  </a:rPr>
                  <a:t>interaction</a:t>
                </a:r>
                <a:endParaRPr lang="en-AU" sz="1600" b="1" dirty="0">
                  <a:solidFill>
                    <a:prstClr val="white"/>
                  </a:solidFill>
                </a:endParaRP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solidFill>
                  </a:rPr>
                  <a:t>Patient </a:t>
                </a:r>
                <a:r>
                  <a:rPr lang="en-AU" sz="1600" b="1" dirty="0" smtClean="0">
                    <a:solidFill>
                      <a:prstClr val="white"/>
                    </a:solidFill>
                  </a:rPr>
                  <a:t>Modifiers</a:t>
                </a:r>
                <a:endParaRPr lang="en-AU" sz="1600" b="1" dirty="0">
                  <a:solidFill>
                    <a:prstClr val="white"/>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dirty="0">
                  <a:solidFill>
                    <a:prstClr val="white"/>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smtClean="0">
                    <a:solidFill>
                      <a:prstClr val="white"/>
                    </a:solidFill>
                  </a:rPr>
                  <a:t>Flashpoints</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smtClean="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prstClr val="white"/>
                    </a:solidFill>
                  </a:rPr>
                  <a:t>Stressors</a:t>
                </a:r>
                <a:endParaRPr lang="en-AU" sz="1600" b="1" dirty="0">
                  <a:solidFill>
                    <a:prstClr val="white"/>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smtClean="0">
                    <a:solidFill>
                      <a:srgbClr val="9A0000"/>
                    </a:solidFill>
                  </a:rPr>
                  <a:t>Flashpoints</a:t>
                </a:r>
                <a:endParaRPr lang="en-AU" sz="1600" dirty="0" smtClean="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a:t>
                </a:r>
                <a:r>
                  <a:rPr lang="en-AU" sz="1600" b="1" dirty="0" smtClean="0">
                    <a:solidFill>
                      <a:prstClr val="white"/>
                    </a:solidFill>
                  </a:rPr>
                  <a:t>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a:t>
                </a:r>
                <a:r>
                  <a:rPr lang="en-AU" sz="1600" b="1" dirty="0" smtClean="0">
                    <a:solidFill>
                      <a:prstClr val="white"/>
                    </a:solidFill>
                  </a:rPr>
                  <a:t>Structure</a:t>
                </a:r>
                <a:endParaRPr lang="en-AU" sz="1600" dirty="0">
                  <a:solidFill>
                    <a:prstClr val="white"/>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smtClean="0">
                    <a:solidFill>
                      <a:srgbClr val="BC4C00"/>
                    </a:solidFill>
                  </a:rPr>
                  <a:t>Flashpoints</a:t>
                </a:r>
                <a:endParaRPr lang="en-AU" sz="1600" b="1" dirty="0">
                  <a:solidFill>
                    <a:srgbClr val="BC4C00"/>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rgbClr val="8A6600"/>
                    </a:solidFill>
                  </a:rPr>
                  <a:t>Features</a:t>
                </a:r>
                <a:endParaRPr lang="en-AU" sz="1600" b="1" dirty="0">
                  <a:solidFill>
                    <a:srgbClr val="8A6600"/>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a:t>
                </a:r>
                <a:r>
                  <a:rPr lang="en-AU" sz="1600" b="1" dirty="0" smtClean="0">
                    <a:solidFill>
                      <a:srgbClr val="8A6600"/>
                    </a:solidFill>
                  </a:rPr>
                  <a:t>Modifiers</a:t>
                </a:r>
                <a:endParaRPr lang="en-AU" sz="1600" b="1" dirty="0">
                  <a:solidFill>
                    <a:srgbClr val="8A6600"/>
                  </a:solidFill>
                </a:endParaRP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
        <p:nvSpPr>
          <p:cNvPr id="2" name="TextBox 1"/>
          <p:cNvSpPr txBox="1"/>
          <p:nvPr/>
        </p:nvSpPr>
        <p:spPr>
          <a:xfrm rot="21027676">
            <a:off x="752851" y="4390323"/>
            <a:ext cx="2901027" cy="1341656"/>
          </a:xfrm>
          <a:prstGeom prst="wedgeEllipseCallout">
            <a:avLst>
              <a:gd name="adj1" fmla="val 80916"/>
              <a:gd name="adj2" fmla="val -3392"/>
            </a:avLst>
          </a:prstGeom>
          <a:solidFill>
            <a:schemeClr val="accent6">
              <a:lumMod val="75000"/>
            </a:schemeClr>
          </a:solidFill>
          <a:ln w="28575">
            <a:solidFill>
              <a:schemeClr val="accent6">
                <a:lumMod val="50000"/>
              </a:schemeClr>
            </a:solidFill>
          </a:ln>
          <a:effectLst>
            <a:outerShdw blurRad="50800" dist="203200" dir="2700000" algn="tl" rotWithShape="0">
              <a:prstClr val="black">
                <a:alpha val="40000"/>
              </a:prstClr>
            </a:outerShdw>
          </a:effectLst>
        </p:spPr>
        <p:txBody>
          <a:bodyPr wrap="square" rtlCol="0">
            <a:spAutoFit/>
          </a:bodyPr>
          <a:lstStyle/>
          <a:p>
            <a:pPr algn="ctr"/>
            <a:r>
              <a:rPr lang="en-AU" sz="2800" b="1" dirty="0">
                <a:solidFill>
                  <a:schemeClr val="bg1"/>
                </a:solidFill>
              </a:rPr>
              <a:t>Denial of request</a:t>
            </a:r>
          </a:p>
        </p:txBody>
      </p:sp>
    </p:spTree>
    <p:extLst>
      <p:ext uri="{BB962C8B-B14F-4D97-AF65-F5344CB8AC3E}">
        <p14:creationId xmlns:p14="http://schemas.microsoft.com/office/powerpoint/2010/main" val="409053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a:t>
                </a:r>
                <a:r>
                  <a:rPr lang="en-AU" sz="1600" b="1" dirty="0" smtClean="0">
                    <a:solidFill>
                      <a:prstClr val="white"/>
                    </a:solidFill>
                  </a:rPr>
                  <a:t>interaction</a:t>
                </a:r>
                <a:endParaRPr lang="en-AU" sz="1600" b="1" dirty="0">
                  <a:solidFill>
                    <a:prstClr val="white"/>
                  </a:solidFill>
                </a:endParaRP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solidFill>
                  </a:rPr>
                  <a:t>Patient </a:t>
                </a:r>
                <a:r>
                  <a:rPr lang="en-AU" sz="1600" b="1" dirty="0" smtClean="0">
                    <a:solidFill>
                      <a:prstClr val="white"/>
                    </a:solidFill>
                  </a:rPr>
                  <a:t>Modifiers</a:t>
                </a:r>
                <a:endParaRPr lang="en-AU" sz="1600" b="1" dirty="0">
                  <a:solidFill>
                    <a:prstClr val="white"/>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dirty="0">
                  <a:solidFill>
                    <a:prstClr val="white"/>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smtClean="0">
                    <a:solidFill>
                      <a:prstClr val="white"/>
                    </a:solidFill>
                  </a:rPr>
                  <a:t>Flashpoints</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smtClean="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prstClr val="white"/>
                    </a:solidFill>
                  </a:rPr>
                  <a:t>Stressors</a:t>
                </a:r>
                <a:endParaRPr lang="en-AU" sz="1600" b="1" dirty="0">
                  <a:solidFill>
                    <a:prstClr val="white"/>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smtClean="0">
                    <a:solidFill>
                      <a:srgbClr val="9A0000"/>
                    </a:solidFill>
                  </a:rPr>
                  <a:t>Flashpoints</a:t>
                </a:r>
                <a:endParaRPr lang="en-AU" sz="1600" dirty="0" smtClean="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a:t>
                </a:r>
                <a:r>
                  <a:rPr lang="en-AU" sz="1600" b="1" dirty="0" smtClean="0">
                    <a:solidFill>
                      <a:prstClr val="white"/>
                    </a:solidFill>
                  </a:rPr>
                  <a:t>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a:t>
                </a:r>
                <a:r>
                  <a:rPr lang="en-AU" sz="1600" b="1" dirty="0" smtClean="0">
                    <a:solidFill>
                      <a:prstClr val="white"/>
                    </a:solidFill>
                  </a:rPr>
                  <a:t>Structure</a:t>
                </a:r>
                <a:endParaRPr lang="en-AU" sz="1600" dirty="0">
                  <a:solidFill>
                    <a:prstClr val="white"/>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smtClean="0">
                    <a:solidFill>
                      <a:srgbClr val="BC4C00"/>
                    </a:solidFill>
                  </a:rPr>
                  <a:t>Flashpoints</a:t>
                </a:r>
                <a:endParaRPr lang="en-AU" sz="1600" b="1" dirty="0">
                  <a:solidFill>
                    <a:srgbClr val="BC4C00"/>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rgbClr val="8A6600"/>
                    </a:solidFill>
                  </a:rPr>
                  <a:t>Features</a:t>
                </a:r>
                <a:endParaRPr lang="en-AU" sz="1600" b="1" dirty="0">
                  <a:solidFill>
                    <a:srgbClr val="8A6600"/>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a:t>
                </a:r>
                <a:r>
                  <a:rPr lang="en-AU" sz="1600" b="1" dirty="0" smtClean="0">
                    <a:solidFill>
                      <a:srgbClr val="8A6600"/>
                    </a:solidFill>
                  </a:rPr>
                  <a:t>Modifiers</a:t>
                </a:r>
                <a:endParaRPr lang="en-AU" sz="1600" b="1" dirty="0">
                  <a:solidFill>
                    <a:srgbClr val="8A6600"/>
                  </a:solidFill>
                </a:endParaRP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
        <p:nvSpPr>
          <p:cNvPr id="2" name="TextBox 1"/>
          <p:cNvSpPr txBox="1"/>
          <p:nvPr/>
        </p:nvSpPr>
        <p:spPr>
          <a:xfrm rot="21027676">
            <a:off x="4938556" y="1843428"/>
            <a:ext cx="2706554" cy="1341656"/>
          </a:xfrm>
          <a:prstGeom prst="wedgeEllipseCallout">
            <a:avLst>
              <a:gd name="adj1" fmla="val -86893"/>
              <a:gd name="adj2" fmla="val 1190"/>
            </a:avLst>
          </a:prstGeom>
          <a:solidFill>
            <a:srgbClr val="00B050"/>
          </a:solidFill>
          <a:ln w="28575">
            <a:solidFill>
              <a:srgbClr val="005024"/>
            </a:solidFill>
          </a:ln>
          <a:effectLst>
            <a:outerShdw blurRad="50800" dist="203200" dir="2700000" algn="tl" rotWithShape="0">
              <a:prstClr val="black">
                <a:alpha val="40000"/>
              </a:prstClr>
            </a:outerShdw>
          </a:effectLst>
        </p:spPr>
        <p:txBody>
          <a:bodyPr wrap="square" rtlCol="0">
            <a:spAutoFit/>
          </a:bodyPr>
          <a:lstStyle/>
          <a:p>
            <a:pPr algn="ctr"/>
            <a:r>
              <a:rPr lang="en-AU" sz="2800" b="1" dirty="0" smtClean="0">
                <a:solidFill>
                  <a:schemeClr val="bg1"/>
                </a:solidFill>
              </a:rPr>
              <a:t>Bad </a:t>
            </a:r>
          </a:p>
          <a:p>
            <a:pPr algn="ctr"/>
            <a:r>
              <a:rPr lang="en-AU" sz="2800" b="1" dirty="0" smtClean="0">
                <a:solidFill>
                  <a:schemeClr val="bg1"/>
                </a:solidFill>
              </a:rPr>
              <a:t>news</a:t>
            </a:r>
            <a:endParaRPr lang="en-AU" sz="2800" b="1" dirty="0">
              <a:solidFill>
                <a:schemeClr val="bg1"/>
              </a:solidFill>
            </a:endParaRPr>
          </a:p>
        </p:txBody>
      </p:sp>
    </p:spTree>
    <p:extLst>
      <p:ext uri="{BB962C8B-B14F-4D97-AF65-F5344CB8AC3E}">
        <p14:creationId xmlns:p14="http://schemas.microsoft.com/office/powerpoint/2010/main" val="239480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a:t>
                </a:r>
                <a:r>
                  <a:rPr lang="en-AU" sz="1600" b="1" dirty="0" smtClean="0">
                    <a:solidFill>
                      <a:prstClr val="white"/>
                    </a:solidFill>
                  </a:rPr>
                  <a:t>interaction</a:t>
                </a:r>
                <a:endParaRPr lang="en-AU" sz="1600" b="1" dirty="0">
                  <a:solidFill>
                    <a:prstClr val="white"/>
                  </a:solidFill>
                </a:endParaRP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solidFill>
                  </a:rPr>
                  <a:t>Patient </a:t>
                </a:r>
                <a:r>
                  <a:rPr lang="en-AU" sz="1600" b="1" dirty="0" smtClean="0">
                    <a:solidFill>
                      <a:prstClr val="white"/>
                    </a:solidFill>
                  </a:rPr>
                  <a:t>Modifiers</a:t>
                </a:r>
                <a:endParaRPr lang="en-AU" sz="1600" b="1" dirty="0">
                  <a:solidFill>
                    <a:prstClr val="white"/>
                  </a:solidFill>
                </a:endParaRP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dirty="0">
                  <a:solidFill>
                    <a:prstClr val="white"/>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smtClean="0">
                    <a:solidFill>
                      <a:prstClr val="white"/>
                    </a:solidFill>
                  </a:rPr>
                  <a:t>Flashpoints</a:t>
                </a:r>
                <a:endParaRPr lang="en-AU" sz="1600" b="1"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smtClean="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smtClean="0">
                    <a:solidFill>
                      <a:prstClr val="white"/>
                    </a:solidFill>
                  </a:rPr>
                  <a:t>Stressors</a:t>
                </a:r>
                <a:endParaRPr lang="en-AU" sz="1600" b="1" dirty="0">
                  <a:solidFill>
                    <a:prstClr val="white"/>
                  </a:solidFill>
                </a:endParaRP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smtClean="0">
                    <a:solidFill>
                      <a:srgbClr val="9A0000"/>
                    </a:solidFill>
                  </a:rPr>
                  <a:t>Flashpoints</a:t>
                </a:r>
                <a:endParaRPr lang="en-AU" sz="1600" dirty="0" smtClean="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a:t>
                </a:r>
                <a:r>
                  <a:rPr lang="en-AU" sz="1600" b="1" dirty="0" smtClean="0">
                    <a:solidFill>
                      <a:prstClr val="white"/>
                    </a:solidFill>
                  </a:rPr>
                  <a:t>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a:t>
                </a:r>
                <a:r>
                  <a:rPr lang="en-AU" sz="1600" b="1" dirty="0" smtClean="0">
                    <a:solidFill>
                      <a:prstClr val="white"/>
                    </a:solidFill>
                  </a:rPr>
                  <a:t>Structure</a:t>
                </a:r>
                <a:endParaRPr lang="en-AU" sz="1600" dirty="0">
                  <a:solidFill>
                    <a:prstClr val="white"/>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a:t>
                </a:r>
                <a:r>
                  <a:rPr lang="en-AU" sz="1600" b="1" dirty="0" smtClean="0">
                    <a:solidFill>
                      <a:prstClr val="white"/>
                    </a:solidFill>
                  </a:rPr>
                  <a:t>Modifiers</a:t>
                </a:r>
                <a:endParaRPr lang="en-AU" sz="1600" b="1" dirty="0">
                  <a:solidFill>
                    <a:prstClr val="white"/>
                  </a:solidFill>
                </a:endParaRP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smtClean="0">
                    <a:solidFill>
                      <a:srgbClr val="BC4C00"/>
                    </a:solidFill>
                  </a:rPr>
                  <a:t>Flashpoints</a:t>
                </a:r>
                <a:endParaRPr lang="en-AU" sz="1600" b="1" dirty="0">
                  <a:solidFill>
                    <a:srgbClr val="BC4C00"/>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smtClean="0">
                    <a:solidFill>
                      <a:srgbClr val="8A6600"/>
                    </a:solidFill>
                  </a:rPr>
                  <a:t>Features</a:t>
                </a:r>
                <a:endParaRPr lang="en-AU" sz="1600" b="1" dirty="0">
                  <a:solidFill>
                    <a:srgbClr val="8A6600"/>
                  </a:solidFill>
                </a:endParaRP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a:t>
                </a:r>
                <a:r>
                  <a:rPr lang="en-AU" sz="1600" b="1" dirty="0" smtClean="0">
                    <a:solidFill>
                      <a:srgbClr val="8A6600"/>
                    </a:solidFill>
                  </a:rPr>
                  <a:t>Modifiers</a:t>
                </a:r>
                <a:endParaRPr lang="en-AU" sz="1600" b="1" dirty="0">
                  <a:solidFill>
                    <a:srgbClr val="8A6600"/>
                  </a:solidFill>
                </a:endParaRP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
        <p:nvSpPr>
          <p:cNvPr id="2" name="TextBox 1"/>
          <p:cNvSpPr txBox="1"/>
          <p:nvPr/>
        </p:nvSpPr>
        <p:spPr>
          <a:xfrm rot="956367">
            <a:off x="5968121" y="1930771"/>
            <a:ext cx="2876977" cy="1341656"/>
          </a:xfrm>
          <a:prstGeom prst="wedgeEllipseCallout">
            <a:avLst>
              <a:gd name="adj1" fmla="val -61797"/>
              <a:gd name="adj2" fmla="val 118207"/>
            </a:avLst>
          </a:prstGeom>
          <a:solidFill>
            <a:schemeClr val="accent2"/>
          </a:solidFill>
          <a:ln w="28575">
            <a:solidFill>
              <a:schemeClr val="accent2">
                <a:lumMod val="75000"/>
              </a:schemeClr>
            </a:solidFill>
          </a:ln>
          <a:effectLst>
            <a:outerShdw blurRad="50800" dist="203200" dir="2700000" algn="tl" rotWithShape="0">
              <a:prstClr val="black">
                <a:alpha val="40000"/>
              </a:prstClr>
            </a:outerShdw>
          </a:effectLst>
        </p:spPr>
        <p:txBody>
          <a:bodyPr wrap="square" rtlCol="0">
            <a:spAutoFit/>
          </a:bodyPr>
          <a:lstStyle/>
          <a:p>
            <a:pPr algn="ctr"/>
            <a:r>
              <a:rPr lang="en-AU" sz="2800" b="1" dirty="0" smtClean="0">
                <a:solidFill>
                  <a:schemeClr val="bg1"/>
                </a:solidFill>
              </a:rPr>
              <a:t>Compulsory detention</a:t>
            </a:r>
            <a:endParaRPr lang="en-AU" sz="2800" b="1" dirty="0">
              <a:solidFill>
                <a:schemeClr val="bg1"/>
              </a:solidFill>
            </a:endParaRPr>
          </a:p>
        </p:txBody>
      </p:sp>
    </p:spTree>
    <p:extLst>
      <p:ext uri="{BB962C8B-B14F-4D97-AF65-F5344CB8AC3E}">
        <p14:creationId xmlns:p14="http://schemas.microsoft.com/office/powerpoint/2010/main" val="234627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57764"/>
                <a:ext cx="4945476" cy="473976"/>
              </a:xfrm>
              <a:prstGeom prst="rect">
                <a:avLst/>
              </a:prstGeom>
              <a:noFill/>
            </p:spPr>
            <p:txBody>
              <a:bodyPr wrap="square" rtlCol="0">
                <a:spAutoFit/>
              </a:bodyPr>
              <a:lstStyle/>
              <a:p>
                <a:pPr algn="ctr" defTabSz="457200"/>
                <a:r>
                  <a:rPr lang="en-AU" sz="1200" b="1" dirty="0">
                    <a:solidFill>
                      <a:prstClr val="white"/>
                    </a:solidFill>
                  </a:rPr>
                  <a:t>Outside</a:t>
                </a:r>
                <a:r>
                  <a:rPr lang="en-AU" sz="1600" b="1" dirty="0">
                    <a:solidFill>
                      <a:prstClr val="white"/>
                    </a:solidFill>
                  </a:rPr>
                  <a:t> </a:t>
                </a:r>
                <a:r>
                  <a:rPr lang="en-AU" sz="1200" b="1" dirty="0">
                    <a:solidFill>
                      <a:prstClr val="white"/>
                    </a:solidFill>
                  </a:rPr>
                  <a:t>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430888"/>
              </a:xfrm>
              <a:prstGeom prst="rect">
                <a:avLst/>
              </a:prstGeom>
              <a:noFill/>
            </p:spPr>
            <p:txBody>
              <a:bodyPr wrap="square" rtlCol="0">
                <a:spAutoFit/>
              </a:bodyPr>
              <a:lstStyle/>
              <a:p>
                <a:pPr algn="ctr" defTabSz="457200"/>
                <a:r>
                  <a:rPr lang="en-AU" sz="1400" b="1" dirty="0">
                    <a:solidFill>
                      <a:prstClr val="white"/>
                    </a:solidFill>
                  </a:rPr>
                  <a:t>Patient Community</a:t>
                </a:r>
              </a:p>
            </p:txBody>
          </p:sp>
          <p:sp>
            <p:nvSpPr>
              <p:cNvPr id="36" name="TextBox 35"/>
              <p:cNvSpPr txBox="1"/>
              <p:nvPr/>
            </p:nvSpPr>
            <p:spPr>
              <a:xfrm>
                <a:off x="3813830" y="8898549"/>
                <a:ext cx="4945476" cy="430888"/>
              </a:xfrm>
              <a:prstGeom prst="rect">
                <a:avLst/>
              </a:prstGeom>
              <a:noFill/>
            </p:spPr>
            <p:txBody>
              <a:bodyPr wrap="square" rtlCol="0">
                <a:spAutoFit/>
              </a:bodyPr>
              <a:lstStyle/>
              <a:p>
                <a:pPr algn="ctr" defTabSz="457200"/>
                <a:r>
                  <a:rPr lang="en-AU" sz="1400" b="1" dirty="0">
                    <a:solidFill>
                      <a:prstClr val="white"/>
                    </a:solidFill>
                  </a:rPr>
                  <a:t>Staff Team</a:t>
                </a:r>
              </a:p>
            </p:txBody>
          </p:sp>
          <p:sp>
            <p:nvSpPr>
              <p:cNvPr id="37" name="TextBox 36"/>
              <p:cNvSpPr txBox="1"/>
              <p:nvPr/>
            </p:nvSpPr>
            <p:spPr>
              <a:xfrm rot="3600000">
                <a:off x="7513647" y="2490770"/>
                <a:ext cx="4945476" cy="430888"/>
              </a:xfrm>
              <a:prstGeom prst="rect">
                <a:avLst/>
              </a:prstGeom>
              <a:noFill/>
            </p:spPr>
            <p:txBody>
              <a:bodyPr wrap="square" rtlCol="0">
                <a:spAutoFit/>
              </a:bodyPr>
              <a:lstStyle/>
              <a:p>
                <a:pPr algn="ctr" defTabSz="457200"/>
                <a:r>
                  <a:rPr lang="en-AU" sz="1400" b="1" dirty="0">
                    <a:solidFill>
                      <a:prstClr val="white"/>
                    </a:solidFill>
                  </a:rPr>
                  <a:t>Patient Characteristics</a:t>
                </a:r>
              </a:p>
            </p:txBody>
          </p:sp>
          <p:sp>
            <p:nvSpPr>
              <p:cNvPr id="39" name="TextBox 38"/>
              <p:cNvSpPr txBox="1"/>
              <p:nvPr/>
            </p:nvSpPr>
            <p:spPr>
              <a:xfrm rot="18000000">
                <a:off x="7483832" y="6815523"/>
                <a:ext cx="4945476" cy="430888"/>
              </a:xfrm>
              <a:prstGeom prst="rect">
                <a:avLst/>
              </a:prstGeom>
              <a:noFill/>
            </p:spPr>
            <p:txBody>
              <a:bodyPr wrap="square" rtlCol="0">
                <a:spAutoFit/>
              </a:bodyPr>
              <a:lstStyle/>
              <a:p>
                <a:pPr algn="ctr" defTabSz="457200"/>
                <a:r>
                  <a:rPr lang="en-AU" sz="1400" dirty="0">
                    <a:solidFill>
                      <a:prstClr val="white"/>
                    </a:solidFill>
                  </a:rPr>
                  <a:t>Regulatory Framework</a:t>
                </a:r>
              </a:p>
            </p:txBody>
          </p:sp>
          <p:sp>
            <p:nvSpPr>
              <p:cNvPr id="40" name="TextBox 39"/>
              <p:cNvSpPr txBox="1"/>
              <p:nvPr/>
            </p:nvSpPr>
            <p:spPr>
              <a:xfrm rot="3600000">
                <a:off x="8817" y="6630670"/>
                <a:ext cx="4945476" cy="430888"/>
              </a:xfrm>
              <a:prstGeom prst="rect">
                <a:avLst/>
              </a:prstGeom>
              <a:noFill/>
            </p:spPr>
            <p:txBody>
              <a:bodyPr wrap="square" rtlCol="0">
                <a:spAutoFit/>
              </a:bodyPr>
              <a:lstStyle/>
              <a:p>
                <a:pPr algn="ctr" defTabSz="457200"/>
                <a:r>
                  <a:rPr lang="en-AU" sz="1400" b="1" dirty="0">
                    <a:solidFill>
                      <a:prstClr val="white"/>
                    </a:solidFill>
                  </a:rPr>
                  <a:t>Physical Environment</a:t>
                </a:r>
              </a:p>
            </p:txBody>
          </p:sp>
          <p:sp>
            <p:nvSpPr>
              <p:cNvPr id="41" name="TextBox 40"/>
              <p:cNvSpPr txBox="1"/>
              <p:nvPr/>
            </p:nvSpPr>
            <p:spPr>
              <a:xfrm>
                <a:off x="4535709" y="792955"/>
                <a:ext cx="3547033" cy="517065"/>
              </a:xfrm>
              <a:prstGeom prst="rect">
                <a:avLst/>
              </a:prstGeom>
              <a:noFill/>
            </p:spPr>
            <p:txBody>
              <a:bodyPr wrap="square" rtlCol="0">
                <a:spAutoFit/>
              </a:bodyPr>
              <a:lstStyle/>
              <a:p>
                <a:pPr algn="ctr" defTabSz="457200"/>
                <a:r>
                  <a:rPr lang="en-AU" sz="1100" b="1" dirty="0">
                    <a:solidFill>
                      <a:prstClr val="white"/>
                    </a:solidFill>
                  </a:rPr>
                  <a:t>Patient – patient interaction</a:t>
                </a:r>
              </a:p>
              <a:p>
                <a:pPr algn="ctr" defTabSz="457200"/>
                <a:r>
                  <a:rPr lang="en-AU" sz="700" dirty="0">
                    <a:solidFill>
                      <a:prstClr val="white"/>
                    </a:solidFill>
                  </a:rPr>
                  <a:t>Contagion &amp; discord</a:t>
                </a:r>
              </a:p>
            </p:txBody>
          </p:sp>
          <p:sp>
            <p:nvSpPr>
              <p:cNvPr id="43" name="TextBox 42"/>
              <p:cNvSpPr txBox="1"/>
              <p:nvPr/>
            </p:nvSpPr>
            <p:spPr>
              <a:xfrm>
                <a:off x="4577884" y="1247034"/>
                <a:ext cx="3519303" cy="657103"/>
              </a:xfrm>
              <a:prstGeom prst="rect">
                <a:avLst/>
              </a:prstGeom>
              <a:noFill/>
            </p:spPr>
            <p:txBody>
              <a:bodyPr wrap="square" rtlCol="0">
                <a:spAutoFit/>
              </a:bodyPr>
              <a:lstStyle/>
              <a:p>
                <a:pPr algn="ctr" defTabSz="457200"/>
                <a:r>
                  <a:rPr lang="en-AU" sz="1050" b="1" dirty="0">
                    <a:solidFill>
                      <a:prstClr val="white"/>
                    </a:solidFill>
                  </a:rPr>
                  <a:t>Patient Modifiers</a:t>
                </a:r>
              </a:p>
              <a:p>
                <a:pPr algn="ctr" defTabSz="457200"/>
                <a:r>
                  <a:rPr lang="en-AU" sz="700" dirty="0">
                    <a:solidFill>
                      <a:prstClr val="white"/>
                    </a:solidFill>
                  </a:rPr>
                  <a:t>Anxiety management, Mutual support, Moral commitments, Psychological understanding, Technical mastery</a:t>
                </a: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1904690"/>
                <a:ext cx="2723271" cy="807913"/>
              </a:xfrm>
              <a:prstGeom prst="rect">
                <a:avLst/>
              </a:prstGeom>
              <a:noFill/>
            </p:spPr>
            <p:txBody>
              <a:bodyPr wrap="square" rtlCol="0">
                <a:spAutoFit/>
              </a:bodyPr>
              <a:lstStyle/>
              <a:p>
                <a:pPr algn="ctr" defTabSz="457200"/>
                <a:r>
                  <a:rPr lang="en-AU" sz="1050" b="1" dirty="0">
                    <a:solidFill>
                      <a:prstClr val="white"/>
                    </a:solidFill>
                  </a:rPr>
                  <a:t>Staff Modifiers</a:t>
                </a:r>
              </a:p>
              <a:p>
                <a:pPr algn="ctr" defTabSz="457200"/>
                <a:r>
                  <a:rPr lang="en-AU" sz="700" dirty="0">
                    <a:solidFill>
                      <a:prstClr val="white"/>
                    </a:solidFill>
                  </a:rPr>
                  <a:t>Explanation/information, Role modelling, Patient education, Removal of means, Presence &amp; presence+</a:t>
                </a: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2722962"/>
                <a:ext cx="1943232" cy="1206484"/>
              </a:xfrm>
              <a:prstGeom prst="rect">
                <a:avLst/>
              </a:prstGeom>
              <a:noFill/>
            </p:spPr>
            <p:txBody>
              <a:bodyPr wrap="square" rtlCol="0">
                <a:spAutoFit/>
              </a:bodyPr>
              <a:lstStyle/>
              <a:p>
                <a:pPr algn="ctr" defTabSz="457200"/>
                <a:r>
                  <a:rPr lang="en-AU" sz="1000" b="1" dirty="0">
                    <a:solidFill>
                      <a:prstClr val="white"/>
                    </a:solidFill>
                  </a:rPr>
                  <a:t>Flashpoints</a:t>
                </a:r>
                <a:endParaRPr lang="en-AU" sz="900" b="1" dirty="0">
                  <a:solidFill>
                    <a:prstClr val="white"/>
                  </a:solidFill>
                </a:endParaRPr>
              </a:p>
              <a:p>
                <a:pPr algn="ctr" defTabSz="457200"/>
                <a:r>
                  <a:rPr lang="en-AU" sz="800" dirty="0">
                    <a:solidFill>
                      <a:prstClr val="white"/>
                    </a:solidFill>
                  </a:rPr>
                  <a:t>Assembly/crowding/activity Queuing/waiting/noise Staff/</a:t>
                </a:r>
                <a:r>
                  <a:rPr lang="en-AU" sz="800" dirty="0" err="1">
                    <a:solidFill>
                      <a:prstClr val="white"/>
                    </a:solidFill>
                  </a:rPr>
                  <a:t>pt</a:t>
                </a:r>
                <a:r>
                  <a:rPr lang="en-AU" sz="800" dirty="0">
                    <a:solidFill>
                      <a:prstClr val="white"/>
                    </a:solidFill>
                  </a:rPr>
                  <a:t> turnover/change Bullying/stealing/</a:t>
                </a:r>
              </a:p>
              <a:p>
                <a:pPr algn="ctr" defTabSz="457200"/>
                <a:r>
                  <a:rPr lang="en-AU" sz="800" dirty="0">
                    <a:solidFill>
                      <a:prstClr val="white"/>
                    </a:solidFill>
                  </a:rPr>
                  <a:t>prop. damage</a:t>
                </a: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600764"/>
                <a:ext cx="3861352" cy="775597"/>
              </a:xfrm>
              <a:prstGeom prst="rect">
                <a:avLst/>
              </a:prstGeom>
              <a:noFill/>
            </p:spPr>
            <p:txBody>
              <a:bodyPr wrap="square" rtlCol="0">
                <a:spAutoFit/>
              </a:bodyPr>
              <a:lstStyle/>
              <a:p>
                <a:pPr algn="ctr" defTabSz="457200"/>
                <a:r>
                  <a:rPr lang="en-AU" sz="1200" b="1" dirty="0">
                    <a:solidFill>
                      <a:prstClr val="white"/>
                    </a:solidFill>
                  </a:rPr>
                  <a:t>Symptoms &amp; demography</a:t>
                </a:r>
              </a:p>
              <a:p>
                <a:pPr algn="ctr" defTabSz="457200"/>
                <a:r>
                  <a:rPr lang="en-AU" sz="900" dirty="0">
                    <a:solidFill>
                      <a:prstClr val="white"/>
                    </a:solidFill>
                  </a:rPr>
                  <a:t>Paranoia, PD traits, Irritability/</a:t>
                </a:r>
                <a:r>
                  <a:rPr lang="en-AU" sz="900" dirty="0" err="1">
                    <a:solidFill>
                      <a:prstClr val="white"/>
                    </a:solidFill>
                  </a:rPr>
                  <a:t>disinhib</a:t>
                </a:r>
                <a:r>
                  <a:rPr lang="en-AU" sz="900" dirty="0">
                    <a:solidFill>
                      <a:prstClr val="white"/>
                    </a:solidFill>
                  </a:rPr>
                  <a:t>., Abused, Male, </a:t>
                </a:r>
                <a:r>
                  <a:rPr lang="en-AU" sz="900" dirty="0" err="1">
                    <a:solidFill>
                      <a:prstClr val="white"/>
                    </a:solidFill>
                  </a:rPr>
                  <a:t>Alc</a:t>
                </a:r>
                <a:r>
                  <a:rPr lang="en-AU" sz="900" dirty="0">
                    <a:solidFill>
                      <a:prstClr val="white"/>
                    </a:solidFill>
                  </a:rPr>
                  <a:t>/drugs, Depression, Insight, Delusions, </a:t>
                </a:r>
                <a:r>
                  <a:rPr lang="en-AU" sz="900" dirty="0" err="1">
                    <a:solidFill>
                      <a:prstClr val="white"/>
                    </a:solidFill>
                  </a:rPr>
                  <a:t>Hall.s</a:t>
                </a:r>
                <a:r>
                  <a:rPr lang="en-AU" sz="900" dirty="0">
                    <a:solidFill>
                      <a:prstClr val="white"/>
                    </a:solidFill>
                  </a:rPr>
                  <a:t>, Young</a:t>
                </a: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189432"/>
                <a:ext cx="2723271" cy="818685"/>
              </a:xfrm>
              <a:prstGeom prst="rect">
                <a:avLst/>
              </a:prstGeom>
              <a:noFill/>
            </p:spPr>
            <p:txBody>
              <a:bodyPr wrap="square" rtlCol="0">
                <a:spAutoFit/>
              </a:bodyPr>
              <a:lstStyle/>
              <a:p>
                <a:pPr algn="ctr" defTabSz="457200"/>
                <a:r>
                  <a:rPr lang="en-AU" sz="1100" b="1" dirty="0">
                    <a:solidFill>
                      <a:prstClr val="white"/>
                    </a:solidFill>
                  </a:rPr>
                  <a:t>Staff Modifiers</a:t>
                </a:r>
              </a:p>
              <a:p>
                <a:pPr algn="ctr" defTabSz="457200"/>
                <a:r>
                  <a:rPr lang="en-AU" sz="700" dirty="0">
                    <a:solidFill>
                      <a:prstClr val="white"/>
                    </a:solidFill>
                  </a:rPr>
                  <a:t>Pharmacotherapy</a:t>
                </a:r>
              </a:p>
              <a:p>
                <a:pPr algn="ctr" defTabSz="457200"/>
                <a:r>
                  <a:rPr lang="en-AU" sz="700" dirty="0">
                    <a:solidFill>
                      <a:prstClr val="white"/>
                    </a:solidFill>
                  </a:rPr>
                  <a:t>Psychotherapy &amp; functional analysis</a:t>
                </a:r>
              </a:p>
              <a:p>
                <a:pPr algn="ctr" defTabSz="457200"/>
                <a:r>
                  <a:rPr lang="en-AU" sz="700" dirty="0">
                    <a:solidFill>
                      <a:prstClr val="white"/>
                    </a:solidFill>
                  </a:rPr>
                  <a:t>Nursing support &amp; interventions</a:t>
                </a: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604592"/>
                <a:ext cx="1943232" cy="1034130"/>
              </a:xfrm>
              <a:prstGeom prst="rect">
                <a:avLst/>
              </a:prstGeom>
              <a:noFill/>
            </p:spPr>
            <p:txBody>
              <a:bodyPr wrap="square" rtlCol="0">
                <a:spAutoFit/>
              </a:bodyPr>
              <a:lstStyle/>
              <a:p>
                <a:pPr algn="ctr" defTabSz="457200"/>
                <a:r>
                  <a:rPr lang="en-AU" sz="1000" b="1" dirty="0">
                    <a:solidFill>
                      <a:srgbClr val="3A0066"/>
                    </a:solidFill>
                  </a:rPr>
                  <a:t>Flashpoints</a:t>
                </a:r>
                <a:endParaRPr lang="en-AU" sz="900" b="1" dirty="0">
                  <a:solidFill>
                    <a:srgbClr val="3A0066"/>
                  </a:solidFill>
                </a:endParaRPr>
              </a:p>
              <a:p>
                <a:pPr algn="ctr" defTabSz="457200"/>
                <a:r>
                  <a:rPr lang="en-AU" sz="800" dirty="0">
                    <a:solidFill>
                      <a:srgbClr val="3A0066"/>
                    </a:solidFill>
                  </a:rPr>
                  <a:t>Exacerbations;</a:t>
                </a:r>
              </a:p>
              <a:p>
                <a:pPr algn="ctr" defTabSz="457200"/>
                <a:r>
                  <a:rPr lang="en-AU" sz="800" dirty="0">
                    <a:solidFill>
                      <a:srgbClr val="3A0066"/>
                    </a:solidFill>
                  </a:rPr>
                  <a:t>Independence/identity</a:t>
                </a:r>
              </a:p>
              <a:p>
                <a:pPr algn="ctr" defTabSz="457200"/>
                <a:r>
                  <a:rPr lang="en-AU" sz="800" dirty="0">
                    <a:solidFill>
                      <a:srgbClr val="3A0066"/>
                    </a:solidFill>
                  </a:rPr>
                  <a:t>Acuity/severity</a:t>
                </a:r>
              </a:p>
              <a:p>
                <a:pPr algn="ctr" defTabSz="457200"/>
                <a:endParaRPr lang="en-AU" sz="8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600213"/>
                <a:ext cx="1624617" cy="947951"/>
              </a:xfrm>
              <a:prstGeom prst="rect">
                <a:avLst/>
              </a:prstGeom>
              <a:noFill/>
            </p:spPr>
            <p:txBody>
              <a:bodyPr wrap="square" rtlCol="0">
                <a:spAutoFit/>
              </a:bodyPr>
              <a:lstStyle/>
              <a:p>
                <a:pPr algn="ctr" defTabSz="457200"/>
                <a:r>
                  <a:rPr lang="en-AU" sz="1000" b="1" dirty="0">
                    <a:solidFill>
                      <a:srgbClr val="31601A"/>
                    </a:solidFill>
                  </a:rPr>
                  <a:t>Flashpoints</a:t>
                </a:r>
                <a:endParaRPr lang="en-AU" sz="800" dirty="0">
                  <a:solidFill>
                    <a:srgbClr val="31601A"/>
                  </a:solidFill>
                </a:endParaRPr>
              </a:p>
              <a:p>
                <a:pPr algn="ctr" defTabSz="457200"/>
                <a:r>
                  <a:rPr lang="en-AU" sz="700" dirty="0">
                    <a:solidFill>
                      <a:srgbClr val="31601A"/>
                    </a:solidFill>
                  </a:rPr>
                  <a:t>Bad news, Home crisis, Loss of relationship or accommodation, Argument</a:t>
                </a:r>
              </a:p>
            </p:txBody>
          </p:sp>
          <p:sp>
            <p:nvSpPr>
              <p:cNvPr id="66" name="TextBox 65"/>
              <p:cNvSpPr txBox="1"/>
              <p:nvPr/>
            </p:nvSpPr>
            <p:spPr>
              <a:xfrm rot="18000000" flipH="1">
                <a:off x="2774500" y="3260930"/>
                <a:ext cx="2723271" cy="818685"/>
              </a:xfrm>
              <a:prstGeom prst="rect">
                <a:avLst/>
              </a:prstGeom>
              <a:noFill/>
            </p:spPr>
            <p:txBody>
              <a:bodyPr wrap="square" rtlCol="0">
                <a:spAutoFit/>
              </a:bodyPr>
              <a:lstStyle/>
              <a:p>
                <a:pPr algn="ctr" defTabSz="457200"/>
                <a:r>
                  <a:rPr lang="en-AU" sz="1100" b="1" dirty="0">
                    <a:solidFill>
                      <a:prstClr val="white"/>
                    </a:solidFill>
                  </a:rPr>
                  <a:t>Staff Modifiers</a:t>
                </a:r>
              </a:p>
              <a:p>
                <a:pPr algn="ctr" defTabSz="457200"/>
                <a:r>
                  <a:rPr lang="en-AU" sz="700" dirty="0">
                    <a:solidFill>
                      <a:prstClr val="white"/>
                    </a:solidFill>
                  </a:rPr>
                  <a:t>Carer/relative involvement</a:t>
                </a:r>
              </a:p>
              <a:p>
                <a:pPr algn="ctr" defTabSz="457200"/>
                <a:r>
                  <a:rPr lang="en-AU" sz="700" dirty="0">
                    <a:solidFill>
                      <a:prstClr val="white"/>
                    </a:solidFill>
                  </a:rPr>
                  <a:t>Family therapy</a:t>
                </a:r>
              </a:p>
              <a:p>
                <a:pPr algn="ctr" defTabSz="457200"/>
                <a:r>
                  <a:rPr lang="en-AU" sz="700" dirty="0">
                    <a:solidFill>
                      <a:prstClr val="white"/>
                    </a:solidFill>
                  </a:rPr>
                  <a:t>Active patient support</a:t>
                </a:r>
              </a:p>
            </p:txBody>
          </p:sp>
          <p:sp>
            <p:nvSpPr>
              <p:cNvPr id="64" name="TextBox 63"/>
              <p:cNvSpPr txBox="1"/>
              <p:nvPr/>
            </p:nvSpPr>
            <p:spPr>
              <a:xfrm rot="18000000" flipH="1">
                <a:off x="924806" y="2583768"/>
                <a:ext cx="4252043" cy="775597"/>
              </a:xfrm>
              <a:prstGeom prst="rect">
                <a:avLst/>
              </a:prstGeom>
              <a:noFill/>
            </p:spPr>
            <p:txBody>
              <a:bodyPr wrap="square" rtlCol="0">
                <a:spAutoFit/>
              </a:bodyPr>
              <a:lstStyle/>
              <a:p>
                <a:pPr algn="ctr" defTabSz="457200"/>
                <a:r>
                  <a:rPr lang="en-AU" sz="1200" b="1" dirty="0">
                    <a:solidFill>
                      <a:prstClr val="white"/>
                    </a:solidFill>
                  </a:rPr>
                  <a:t>Stressors</a:t>
                </a:r>
                <a:endParaRPr lang="en-AU" sz="900" b="1" dirty="0">
                  <a:solidFill>
                    <a:prstClr val="white"/>
                  </a:solidFill>
                </a:endParaRPr>
              </a:p>
              <a:p>
                <a:pPr algn="ctr" defTabSz="457200"/>
                <a:r>
                  <a:rPr lang="en-AU" sz="900" dirty="0">
                    <a:solidFill>
                      <a:prstClr val="white"/>
                    </a:solidFill>
                  </a:rPr>
                  <a:t>Visitors, Relatives &amp; family tensions, Prospective –</a:t>
                </a:r>
                <a:r>
                  <a:rPr lang="en-AU" sz="900" dirty="0" err="1">
                    <a:solidFill>
                      <a:prstClr val="white"/>
                    </a:solidFill>
                  </a:rPr>
                  <a:t>ve</a:t>
                </a:r>
                <a:r>
                  <a:rPr lang="en-AU" sz="900" dirty="0">
                    <a:solidFill>
                      <a:prstClr val="white"/>
                    </a:solidFill>
                  </a:rPr>
                  <a:t> move</a:t>
                </a:r>
              </a:p>
              <a:p>
                <a:pPr algn="ctr" defTabSz="457200"/>
                <a:r>
                  <a:rPr lang="en-AU" sz="900" dirty="0">
                    <a:solidFill>
                      <a:prstClr val="white"/>
                    </a:solidFill>
                  </a:rPr>
                  <a:t>Dependency &amp; institutionalisation, Demands &amp; home</a:t>
                </a: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169596"/>
                <a:ext cx="1784588" cy="947951"/>
              </a:xfrm>
              <a:prstGeom prst="rect">
                <a:avLst/>
              </a:prstGeom>
              <a:noFill/>
            </p:spPr>
            <p:txBody>
              <a:bodyPr wrap="square" rtlCol="0">
                <a:spAutoFit/>
              </a:bodyPr>
              <a:lstStyle/>
              <a:p>
                <a:pPr algn="ctr" defTabSz="457200"/>
                <a:r>
                  <a:rPr lang="en-AU" sz="1000" b="1" dirty="0">
                    <a:solidFill>
                      <a:srgbClr val="9A0000"/>
                    </a:solidFill>
                  </a:rPr>
                  <a:t>Flashpoints</a:t>
                </a:r>
                <a:endParaRPr lang="en-AU" sz="800" dirty="0">
                  <a:solidFill>
                    <a:srgbClr val="9A0000"/>
                  </a:solidFill>
                </a:endParaRPr>
              </a:p>
              <a:p>
                <a:pPr algn="ctr" defTabSz="457200"/>
                <a:r>
                  <a:rPr lang="en-AU" sz="700" dirty="0">
                    <a:solidFill>
                      <a:srgbClr val="9A0000"/>
                    </a:solidFill>
                  </a:rPr>
                  <a:t>Compulsory detention, Admission, Appeal refusal, Complaint denied, Enforced treatment, Exit refused</a:t>
                </a:r>
                <a:endParaRPr lang="en-AU" sz="800" dirty="0">
                  <a:solidFill>
                    <a:srgbClr val="9A0000"/>
                  </a:solidFill>
                </a:endParaRPr>
              </a:p>
            </p:txBody>
          </p:sp>
          <p:sp>
            <p:nvSpPr>
              <p:cNvPr id="79" name="TextBox 78"/>
              <p:cNvSpPr txBox="1"/>
              <p:nvPr/>
            </p:nvSpPr>
            <p:spPr>
              <a:xfrm rot="18000000" flipH="1">
                <a:off x="7132099" y="5656853"/>
                <a:ext cx="2717683" cy="958724"/>
              </a:xfrm>
              <a:prstGeom prst="rect">
                <a:avLst/>
              </a:prstGeom>
              <a:noFill/>
            </p:spPr>
            <p:txBody>
              <a:bodyPr wrap="square" rtlCol="0">
                <a:spAutoFit/>
              </a:bodyPr>
              <a:lstStyle/>
              <a:p>
                <a:pPr algn="ctr" defTabSz="457200"/>
                <a:r>
                  <a:rPr lang="en-AU" sz="1050" b="1" dirty="0">
                    <a:solidFill>
                      <a:prstClr val="white"/>
                    </a:solidFill>
                  </a:rPr>
                  <a:t>Staff Modifiers</a:t>
                </a:r>
              </a:p>
              <a:p>
                <a:pPr algn="ctr" defTabSz="457200"/>
                <a:r>
                  <a:rPr lang="en-AU" sz="700" dirty="0">
                    <a:solidFill>
                      <a:prstClr val="white"/>
                    </a:solidFill>
                  </a:rPr>
                  <a:t>Due process, Justice, Respect for rights, </a:t>
                </a:r>
              </a:p>
              <a:p>
                <a:pPr algn="ctr" defTabSz="457200"/>
                <a:r>
                  <a:rPr lang="en-AU" sz="700" dirty="0">
                    <a:solidFill>
                      <a:prstClr val="white"/>
                    </a:solidFill>
                  </a:rPr>
                  <a:t>Hope, Information giving, Support to appeal,</a:t>
                </a:r>
              </a:p>
              <a:p>
                <a:pPr algn="ctr" defTabSz="457200"/>
                <a:r>
                  <a:rPr lang="en-AU" sz="700" dirty="0">
                    <a:solidFill>
                      <a:prstClr val="white"/>
                    </a:solidFill>
                  </a:rPr>
                  <a:t>Legitimacy, Compensatory autonomy,</a:t>
                </a:r>
              </a:p>
              <a:p>
                <a:pPr algn="ctr" defTabSz="457200"/>
                <a:r>
                  <a:rPr lang="en-AU" sz="700" dirty="0">
                    <a:solidFill>
                      <a:prstClr val="white"/>
                    </a:solidFill>
                  </a:rPr>
                  <a:t>Consistent policy, Flexibility, Respect</a:t>
                </a:r>
              </a:p>
            </p:txBody>
          </p:sp>
          <p:sp>
            <p:nvSpPr>
              <p:cNvPr id="80" name="TextBox 79"/>
              <p:cNvSpPr txBox="1"/>
              <p:nvPr/>
            </p:nvSpPr>
            <p:spPr>
              <a:xfrm rot="18000000" flipH="1">
                <a:off x="7506260" y="6278445"/>
                <a:ext cx="4112722" cy="775597"/>
              </a:xfrm>
              <a:prstGeom prst="rect">
                <a:avLst/>
              </a:prstGeom>
              <a:noFill/>
            </p:spPr>
            <p:txBody>
              <a:bodyPr wrap="square" rtlCol="0">
                <a:spAutoFit/>
              </a:bodyPr>
              <a:lstStyle/>
              <a:p>
                <a:pPr algn="ctr" defTabSz="457200"/>
                <a:r>
                  <a:rPr lang="en-AU" sz="1200" b="1" dirty="0">
                    <a:solidFill>
                      <a:prstClr val="white"/>
                    </a:solidFill>
                  </a:rPr>
                  <a:t>External Structure</a:t>
                </a:r>
              </a:p>
              <a:p>
                <a:pPr algn="ctr" defTabSz="457200"/>
                <a:r>
                  <a:rPr lang="en-AU" sz="900" dirty="0">
                    <a:solidFill>
                      <a:prstClr val="white"/>
                    </a:solidFill>
                  </a:rPr>
                  <a:t>Legal framework, National policy, Complaints,</a:t>
                </a:r>
              </a:p>
              <a:p>
                <a:pPr algn="ctr" defTabSz="457200"/>
                <a:r>
                  <a:rPr lang="en-AU" sz="900" dirty="0">
                    <a:solidFill>
                      <a:prstClr val="white"/>
                    </a:solidFill>
                  </a:rPr>
                  <a:t>Appeals, Prosecutions, Hospital policy</a:t>
                </a:r>
              </a:p>
            </p:txBody>
          </p:sp>
          <p:sp>
            <p:nvSpPr>
              <p:cNvPr id="82" name="TextBox 81"/>
              <p:cNvSpPr txBox="1"/>
              <p:nvPr/>
            </p:nvSpPr>
            <p:spPr>
              <a:xfrm>
                <a:off x="4330402" y="8330339"/>
                <a:ext cx="3950439" cy="538609"/>
              </a:xfrm>
              <a:prstGeom prst="rect">
                <a:avLst/>
              </a:prstGeom>
              <a:noFill/>
            </p:spPr>
            <p:txBody>
              <a:bodyPr wrap="square" rtlCol="0">
                <a:spAutoFit/>
              </a:bodyPr>
              <a:lstStyle/>
              <a:p>
                <a:pPr algn="ctr" defTabSz="457200"/>
                <a:r>
                  <a:rPr lang="en-AU" sz="1200" b="1" dirty="0">
                    <a:solidFill>
                      <a:prstClr val="white"/>
                    </a:solidFill>
                  </a:rPr>
                  <a:t>Internal Structure</a:t>
                </a:r>
              </a:p>
              <a:p>
                <a:pPr algn="ctr" defTabSz="457200"/>
                <a:r>
                  <a:rPr lang="en-AU" sz="700" dirty="0">
                    <a:solidFill>
                      <a:prstClr val="white"/>
                    </a:solidFill>
                  </a:rPr>
                  <a:t>Rules, Routine, Efficiency, Clean/tidy, Ideology, Custom &amp; practice</a:t>
                </a:r>
              </a:p>
            </p:txBody>
          </p:sp>
          <p:sp>
            <p:nvSpPr>
              <p:cNvPr id="84" name="TextBox 83"/>
              <p:cNvSpPr txBox="1"/>
              <p:nvPr/>
            </p:nvSpPr>
            <p:spPr>
              <a:xfrm>
                <a:off x="4973671" y="6888832"/>
                <a:ext cx="2723271" cy="969496"/>
              </a:xfrm>
              <a:prstGeom prst="rect">
                <a:avLst/>
              </a:prstGeom>
              <a:noFill/>
            </p:spPr>
            <p:txBody>
              <a:bodyPr wrap="square" rtlCol="0">
                <a:spAutoFit/>
              </a:bodyPr>
              <a:lstStyle/>
              <a:p>
                <a:pPr algn="ctr" defTabSz="457200"/>
                <a:r>
                  <a:rPr lang="en-AU" sz="1100" b="1" dirty="0">
                    <a:solidFill>
                      <a:prstClr val="white"/>
                    </a:solidFill>
                  </a:rPr>
                  <a:t>Staff Modifiers</a:t>
                </a:r>
              </a:p>
              <a:p>
                <a:pPr algn="ctr" defTabSz="457200"/>
                <a:r>
                  <a:rPr lang="en-AU" sz="700" dirty="0">
                    <a:solidFill>
                      <a:prstClr val="white"/>
                    </a:solidFill>
                  </a:rPr>
                  <a:t>Staff anxiety &amp; frustration, Moral commitments, Psychological understanding, Teamwork &amp; consistency, Technical mastery, Positive appreciation</a:t>
                </a: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71331" y="5970432"/>
                <a:ext cx="2059893" cy="947951"/>
              </a:xfrm>
              <a:prstGeom prst="rect">
                <a:avLst/>
              </a:prstGeom>
              <a:noFill/>
            </p:spPr>
            <p:txBody>
              <a:bodyPr wrap="square" rtlCol="0">
                <a:spAutoFit/>
              </a:bodyPr>
              <a:lstStyle/>
              <a:p>
                <a:pPr algn="ctr" defTabSz="457200"/>
                <a:r>
                  <a:rPr lang="en-AU" sz="1000" b="1" dirty="0">
                    <a:solidFill>
                      <a:srgbClr val="BC4C00"/>
                    </a:solidFill>
                  </a:rPr>
                  <a:t>Flashpoints</a:t>
                </a:r>
                <a:endParaRPr lang="en-AU" sz="900" b="1" dirty="0">
                  <a:solidFill>
                    <a:srgbClr val="BC4C00"/>
                  </a:solidFill>
                </a:endParaRPr>
              </a:p>
              <a:p>
                <a:pPr algn="ctr" defTabSz="457200"/>
                <a:r>
                  <a:rPr lang="en-AU" sz="700" dirty="0">
                    <a:solidFill>
                      <a:srgbClr val="BC4C00"/>
                    </a:solidFill>
                  </a:rPr>
                  <a:t>Denial of request,  </a:t>
                </a:r>
              </a:p>
              <a:p>
                <a:pPr algn="ctr" defTabSz="457200"/>
                <a:r>
                  <a:rPr lang="en-AU" sz="700" dirty="0">
                    <a:solidFill>
                      <a:srgbClr val="BC4C00"/>
                    </a:solidFill>
                  </a:rPr>
                  <a:t>Staff demand, </a:t>
                </a:r>
              </a:p>
              <a:p>
                <a:pPr algn="ctr" defTabSz="457200"/>
                <a:r>
                  <a:rPr lang="en-AU" sz="700" dirty="0">
                    <a:solidFill>
                      <a:srgbClr val="BC4C00"/>
                    </a:solidFill>
                  </a:rPr>
                  <a:t>Limit setting, Bad news,</a:t>
                </a:r>
              </a:p>
              <a:p>
                <a:pPr algn="ctr" defTabSz="457200"/>
                <a:r>
                  <a:rPr lang="en-AU" sz="700" dirty="0">
                    <a:solidFill>
                      <a:srgbClr val="BC4C00"/>
                    </a:solidFill>
                  </a:rPr>
                  <a:t>Ignoring</a:t>
                </a: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238293"/>
                <a:ext cx="3952807" cy="775597"/>
              </a:xfrm>
              <a:prstGeom prst="rect">
                <a:avLst/>
              </a:prstGeom>
              <a:noFill/>
            </p:spPr>
            <p:txBody>
              <a:bodyPr wrap="square" rtlCol="0">
                <a:spAutoFit/>
              </a:bodyPr>
              <a:lstStyle/>
              <a:p>
                <a:pPr algn="ctr" defTabSz="457200"/>
                <a:r>
                  <a:rPr lang="en-AU" sz="1200" b="1" dirty="0">
                    <a:solidFill>
                      <a:srgbClr val="8A6600"/>
                    </a:solidFill>
                  </a:rPr>
                  <a:t>Features</a:t>
                </a:r>
              </a:p>
              <a:p>
                <a:pPr algn="ctr" defTabSz="457200"/>
                <a:r>
                  <a:rPr lang="en-AU" sz="900" dirty="0">
                    <a:solidFill>
                      <a:srgbClr val="8A6600"/>
                    </a:solidFill>
                  </a:rPr>
                  <a:t>Door locked, Quality, Complexity, Seclusion, PICU, ICA, Comfort/sensory rooms, Ligature points</a:t>
                </a: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804437"/>
                <a:ext cx="2723271" cy="818685"/>
              </a:xfrm>
              <a:prstGeom prst="rect">
                <a:avLst/>
              </a:prstGeom>
              <a:noFill/>
            </p:spPr>
            <p:txBody>
              <a:bodyPr wrap="square" rtlCol="0">
                <a:spAutoFit/>
              </a:bodyPr>
              <a:lstStyle/>
              <a:p>
                <a:pPr algn="ctr" defTabSz="457200"/>
                <a:r>
                  <a:rPr lang="en-AU" sz="1100" b="1" dirty="0">
                    <a:solidFill>
                      <a:srgbClr val="8A6600"/>
                    </a:solidFill>
                  </a:rPr>
                  <a:t>Staff Modifiers</a:t>
                </a:r>
              </a:p>
              <a:p>
                <a:pPr algn="ctr" defTabSz="457200"/>
                <a:r>
                  <a:rPr lang="en-AU" sz="700" dirty="0">
                    <a:solidFill>
                      <a:srgbClr val="8A6600"/>
                    </a:solidFill>
                  </a:rPr>
                  <a:t>Caringly vigilant &amp; inquisitive, Checking routines, Décor, Maintenance, Clean &amp; Tidy, Alternative choices, Respect</a:t>
                </a: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72630"/>
                <a:ext cx="1943232" cy="861774"/>
              </a:xfrm>
              <a:prstGeom prst="rect">
                <a:avLst/>
              </a:prstGeom>
              <a:noFill/>
            </p:spPr>
            <p:txBody>
              <a:bodyPr wrap="square" rtlCol="0">
                <a:spAutoFit/>
              </a:bodyPr>
              <a:lstStyle/>
              <a:p>
                <a:pPr algn="ctr" defTabSz="457200"/>
                <a:r>
                  <a:rPr lang="en-AU" sz="1000" b="1" dirty="0">
                    <a:solidFill>
                      <a:srgbClr val="8A6600"/>
                    </a:solidFill>
                  </a:rPr>
                  <a:t>Flashpoints</a:t>
                </a:r>
                <a:endParaRPr lang="en-AU" sz="900" b="1" dirty="0">
                  <a:solidFill>
                    <a:srgbClr val="8A6600"/>
                  </a:solidFill>
                </a:endParaRPr>
              </a:p>
              <a:p>
                <a:pPr algn="ctr" defTabSz="457200"/>
                <a:r>
                  <a:rPr lang="en-AU" sz="800" dirty="0">
                    <a:solidFill>
                      <a:srgbClr val="8A6600"/>
                    </a:solidFill>
                  </a:rPr>
                  <a:t>Secrecy, Solitude, </a:t>
                </a:r>
              </a:p>
              <a:p>
                <a:pPr algn="ctr" defTabSz="457200"/>
                <a:r>
                  <a:rPr lang="en-AU" sz="800" dirty="0">
                    <a:solidFill>
                      <a:srgbClr val="8A6600"/>
                    </a:solidFill>
                  </a:rPr>
                  <a:t>Admission shock, Exit blocked</a:t>
                </a: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Tree>
    <p:extLst>
      <p:ext uri="{BB962C8B-B14F-4D97-AF65-F5344CB8AC3E}">
        <p14:creationId xmlns:p14="http://schemas.microsoft.com/office/powerpoint/2010/main" val="1945672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AU" b="1" dirty="0"/>
              <a:t>Introduction to Safewards</a:t>
            </a:r>
            <a:endParaRPr lang="en-AU" b="1" dirty="0"/>
          </a:p>
        </p:txBody>
      </p:sp>
      <p:sp>
        <p:nvSpPr>
          <p:cNvPr id="3" name="Content Placeholder 2"/>
          <p:cNvSpPr>
            <a:spLocks noGrp="1"/>
          </p:cNvSpPr>
          <p:nvPr>
            <p:ph type="subTitle" idx="1"/>
          </p:nvPr>
        </p:nvSpPr>
        <p:spPr/>
        <p:txBody>
          <a:bodyPr/>
          <a:lstStyle/>
          <a:p>
            <a:pPr marL="342900" indent="-342900">
              <a:buFont typeface="Arial" panose="020B0604020202020204" pitchFamily="34" charset="0"/>
              <a:buChar char="•"/>
            </a:pPr>
            <a:r>
              <a:rPr lang="en-AU" sz="2800" b="0" dirty="0"/>
              <a:t>O</a:t>
            </a:r>
            <a:r>
              <a:rPr lang="en-AU" sz="2800" b="0" dirty="0" smtClean="0"/>
              <a:t>rigins of Safewards </a:t>
            </a:r>
          </a:p>
          <a:p>
            <a:pPr marL="342900" indent="-342900">
              <a:buFont typeface="Arial" panose="020B0604020202020204" pitchFamily="34" charset="0"/>
              <a:buChar char="•"/>
            </a:pPr>
            <a:r>
              <a:rPr lang="en-AU" sz="2800" b="0" dirty="0" smtClean="0"/>
              <a:t>Key aims of Safewards</a:t>
            </a:r>
          </a:p>
          <a:p>
            <a:pPr marL="342900" indent="-342900">
              <a:buFont typeface="Arial" panose="020B0604020202020204" pitchFamily="34" charset="0"/>
              <a:buChar char="•"/>
            </a:pPr>
            <a:r>
              <a:rPr lang="en-AU" sz="2800" b="0" dirty="0" smtClean="0"/>
              <a:t>The heart of Safewards: conflict and containment</a:t>
            </a:r>
          </a:p>
          <a:p>
            <a:pPr marL="342900" indent="-342900">
              <a:buFont typeface="Arial" panose="020B0604020202020204" pitchFamily="34" charset="0"/>
              <a:buChar char="•"/>
            </a:pPr>
            <a:r>
              <a:rPr lang="en-AU" sz="2800" b="0" dirty="0" smtClean="0"/>
              <a:t>Overview of the model</a:t>
            </a:r>
            <a:endParaRPr lang="en-AU" sz="2800" b="0" dirty="0"/>
          </a:p>
        </p:txBody>
      </p:sp>
      <p:pic>
        <p:nvPicPr>
          <p:cNvPr id="5" name="Picture 4"/>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7203656" y="2120174"/>
            <a:ext cx="1742911" cy="174366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784" y="4004440"/>
            <a:ext cx="3111432" cy="1856341"/>
          </a:xfrm>
          <a:prstGeom prst="rect">
            <a:avLst/>
          </a:prstGeom>
        </p:spPr>
      </p:pic>
    </p:spTree>
    <p:extLst>
      <p:ext uri="{BB962C8B-B14F-4D97-AF65-F5344CB8AC3E}">
        <p14:creationId xmlns:p14="http://schemas.microsoft.com/office/powerpoint/2010/main" val="32791593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Overview of originating domains </a:t>
            </a:r>
            <a:endParaRPr lang="en-AU" b="1"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511" y="1799204"/>
            <a:ext cx="4548978" cy="404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537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87444"/>
            <a:ext cx="9144000" cy="2520175"/>
          </a:xfrm>
          <a:prstGeom prst="rect">
            <a:avLst/>
          </a:prstGeom>
          <a:solidFill>
            <a:srgbClr val="FFAD7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5" name="Title 4"/>
          <p:cNvSpPr>
            <a:spLocks noGrp="1"/>
          </p:cNvSpPr>
          <p:nvPr>
            <p:ph type="title"/>
          </p:nvPr>
        </p:nvSpPr>
        <p:spPr/>
        <p:txBody>
          <a:bodyPr>
            <a:normAutofit/>
          </a:bodyPr>
          <a:lstStyle/>
          <a:p>
            <a:pPr algn="ctr"/>
            <a:r>
              <a:rPr lang="en-US" sz="2800" b="1" dirty="0"/>
              <a:t>Staff </a:t>
            </a:r>
            <a:r>
              <a:rPr lang="en-US" sz="2800" b="1" dirty="0" smtClean="0"/>
              <a:t>team </a:t>
            </a:r>
            <a:r>
              <a:rPr lang="en-US" sz="2800" b="1" dirty="0"/>
              <a:t>d</a:t>
            </a:r>
            <a:r>
              <a:rPr lang="en-US" sz="2800" b="1" dirty="0" smtClean="0"/>
              <a:t>omain</a:t>
            </a:r>
            <a:endParaRPr lang="en-US" sz="2800" b="1" dirty="0"/>
          </a:p>
        </p:txBody>
      </p:sp>
      <p:sp>
        <p:nvSpPr>
          <p:cNvPr id="6" name="Content Placeholder 5"/>
          <p:cNvSpPr>
            <a:spLocks noGrp="1"/>
          </p:cNvSpPr>
          <p:nvPr>
            <p:ph idx="1"/>
          </p:nvPr>
        </p:nvSpPr>
        <p:spPr>
          <a:xfrm>
            <a:off x="539750" y="1619250"/>
            <a:ext cx="8113596" cy="4854797"/>
          </a:xfrm>
        </p:spPr>
        <p:txBody>
          <a:bodyPr>
            <a:normAutofit fontScale="85000" lnSpcReduction="20000"/>
          </a:bodyPr>
          <a:lstStyle/>
          <a:p>
            <a:pPr lvl="1"/>
            <a:r>
              <a:rPr lang="en-US" sz="2700" b="1" dirty="0"/>
              <a:t>Internal structure</a:t>
            </a:r>
          </a:p>
          <a:p>
            <a:pPr lvl="1"/>
            <a:r>
              <a:rPr lang="en-US" dirty="0" smtClean="0"/>
              <a:t>Rules, routines, efficiency, clean/tidy, ideology</a:t>
            </a:r>
            <a:r>
              <a:rPr lang="en-US" dirty="0"/>
              <a:t>,</a:t>
            </a:r>
            <a:r>
              <a:rPr lang="en-US" dirty="0" smtClean="0"/>
              <a:t> custom, practice</a:t>
            </a:r>
          </a:p>
          <a:p>
            <a:pPr lvl="1"/>
            <a:endParaRPr lang="en-US" dirty="0" smtClean="0"/>
          </a:p>
          <a:p>
            <a:pPr lvl="1"/>
            <a:r>
              <a:rPr lang="en-US" sz="2700" b="1" dirty="0"/>
              <a:t>Staff modifiers</a:t>
            </a:r>
          </a:p>
          <a:p>
            <a:pPr lvl="1">
              <a:lnSpc>
                <a:spcPct val="120000"/>
              </a:lnSpc>
            </a:pPr>
            <a:r>
              <a:rPr lang="en-US" dirty="0" smtClean="0"/>
              <a:t>Staff anxiety and frustration, moral commitments (honesty), psychological understanding, teamwork and consistency, technical mastery, positive appreciation, education/training, clinical supervision, model skills, challenge each other, review care provided, focus on flashpoints, finding better ways to manage them (reduce number of rules, pre-empting needs) and set limits</a:t>
            </a:r>
          </a:p>
          <a:p>
            <a:pPr lvl="1"/>
            <a:endParaRPr lang="en-US" dirty="0" smtClean="0"/>
          </a:p>
          <a:p>
            <a:pPr lvl="1"/>
            <a:r>
              <a:rPr lang="en-US" sz="2700" b="1" dirty="0"/>
              <a:t>Flashpoints</a:t>
            </a:r>
          </a:p>
          <a:p>
            <a:pPr lvl="1"/>
            <a:r>
              <a:rPr lang="en-US" dirty="0" smtClean="0"/>
              <a:t>Denial of request, </a:t>
            </a:r>
            <a:r>
              <a:rPr lang="en-US" dirty="0"/>
              <a:t>s</a:t>
            </a:r>
            <a:r>
              <a:rPr lang="en-US" dirty="0" smtClean="0"/>
              <a:t>taff demand, limit setting, </a:t>
            </a:r>
            <a:r>
              <a:rPr lang="en-US" dirty="0"/>
              <a:t>b</a:t>
            </a:r>
            <a:r>
              <a:rPr lang="en-US" dirty="0" smtClean="0"/>
              <a:t>ad news, ignoring</a:t>
            </a:r>
          </a:p>
          <a:p>
            <a:pPr marL="0" indent="0">
              <a:buNone/>
            </a:pPr>
            <a:endParaRPr lang="en-US" dirty="0"/>
          </a:p>
        </p:txBody>
      </p:sp>
      <p:pic>
        <p:nvPicPr>
          <p:cNvPr id="5123"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7990" y="-450625"/>
            <a:ext cx="1997956"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5677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25588"/>
            <a:ext cx="9144000" cy="1417341"/>
          </a:xfrm>
          <a:prstGeom prst="rect">
            <a:avLst/>
          </a:prstGeom>
          <a:solidFill>
            <a:srgbClr val="FFE98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p:txBody>
          <a:bodyPr>
            <a:normAutofit/>
          </a:bodyPr>
          <a:lstStyle/>
          <a:p>
            <a:pPr algn="ctr"/>
            <a:r>
              <a:rPr lang="en-US" sz="2800" b="1" dirty="0" smtClean="0"/>
              <a:t>     Physical environment domain</a:t>
            </a:r>
            <a:endParaRPr lang="en-US" sz="2800" b="1" dirty="0"/>
          </a:p>
        </p:txBody>
      </p:sp>
      <p:sp>
        <p:nvSpPr>
          <p:cNvPr id="3" name="Content Placeholder 2"/>
          <p:cNvSpPr>
            <a:spLocks noGrp="1"/>
          </p:cNvSpPr>
          <p:nvPr>
            <p:ph idx="1"/>
          </p:nvPr>
        </p:nvSpPr>
        <p:spPr>
          <a:xfrm>
            <a:off x="462033" y="1813358"/>
            <a:ext cx="8243888" cy="4854797"/>
          </a:xfrm>
        </p:spPr>
        <p:txBody>
          <a:bodyPr>
            <a:normAutofit fontScale="85000" lnSpcReduction="10000"/>
          </a:bodyPr>
          <a:lstStyle/>
          <a:p>
            <a:pPr lvl="1"/>
            <a:r>
              <a:rPr lang="en-US" dirty="0" smtClean="0"/>
              <a:t>Better quality environment versus complexity (observation/supervision)</a:t>
            </a:r>
          </a:p>
          <a:p>
            <a:pPr lvl="1"/>
            <a:endParaRPr lang="en-US" sz="1300" dirty="0" smtClean="0"/>
          </a:p>
          <a:p>
            <a:pPr lvl="1"/>
            <a:r>
              <a:rPr lang="en-US" b="1" dirty="0" smtClean="0"/>
              <a:t>Features </a:t>
            </a:r>
            <a:endParaRPr lang="en-US" dirty="0" smtClean="0"/>
          </a:p>
          <a:p>
            <a:pPr lvl="1"/>
            <a:r>
              <a:rPr lang="en-US" dirty="0"/>
              <a:t>Door </a:t>
            </a:r>
            <a:r>
              <a:rPr lang="en-US" dirty="0" smtClean="0"/>
              <a:t>locked, quality of environment, </a:t>
            </a:r>
            <a:r>
              <a:rPr lang="en-US" dirty="0"/>
              <a:t>s</a:t>
            </a:r>
            <a:r>
              <a:rPr lang="en-US" dirty="0" smtClean="0"/>
              <a:t>peedy repairs, complexity</a:t>
            </a:r>
            <a:r>
              <a:rPr lang="en-US" dirty="0"/>
              <a:t>,</a:t>
            </a:r>
            <a:r>
              <a:rPr lang="en-US" dirty="0" smtClean="0"/>
              <a:t> </a:t>
            </a:r>
            <a:r>
              <a:rPr lang="en-US" dirty="0"/>
              <a:t>s</a:t>
            </a:r>
            <a:r>
              <a:rPr lang="en-US" dirty="0" smtClean="0"/>
              <a:t>eclusion rooms available, PICU</a:t>
            </a:r>
            <a:r>
              <a:rPr lang="en-US" dirty="0"/>
              <a:t>,</a:t>
            </a:r>
            <a:r>
              <a:rPr lang="en-US" dirty="0" smtClean="0"/>
              <a:t> ICA, </a:t>
            </a:r>
            <a:r>
              <a:rPr lang="en-US" dirty="0"/>
              <a:t>comfort/</a:t>
            </a:r>
            <a:r>
              <a:rPr lang="en-US" dirty="0" smtClean="0"/>
              <a:t>sensory rooms</a:t>
            </a:r>
            <a:r>
              <a:rPr lang="en-US" dirty="0"/>
              <a:t>,</a:t>
            </a:r>
            <a:r>
              <a:rPr lang="en-US" dirty="0" smtClean="0"/>
              <a:t> </a:t>
            </a:r>
            <a:r>
              <a:rPr lang="en-US" dirty="0"/>
              <a:t>ligature </a:t>
            </a:r>
            <a:r>
              <a:rPr lang="en-US" dirty="0" smtClean="0"/>
              <a:t>points</a:t>
            </a:r>
          </a:p>
          <a:p>
            <a:pPr lvl="1"/>
            <a:endParaRPr lang="en-US" sz="1600" dirty="0" smtClean="0"/>
          </a:p>
          <a:p>
            <a:pPr lvl="1"/>
            <a:r>
              <a:rPr lang="en-US" b="1" dirty="0"/>
              <a:t>Staff modifiers </a:t>
            </a:r>
            <a:endParaRPr lang="en-US" dirty="0" smtClean="0"/>
          </a:p>
          <a:p>
            <a:pPr lvl="1"/>
            <a:r>
              <a:rPr lang="en-US" dirty="0" smtClean="0"/>
              <a:t>Vigilant and inquisitive, checking routines, </a:t>
            </a:r>
            <a:r>
              <a:rPr lang="en-US" dirty="0" err="1"/>
              <a:t>d</a:t>
            </a:r>
            <a:r>
              <a:rPr lang="en-US" dirty="0" err="1" smtClean="0"/>
              <a:t>écor</a:t>
            </a:r>
            <a:r>
              <a:rPr lang="en-US" dirty="0" smtClean="0"/>
              <a:t>, maintenance, clean and tidy, alternative choices, respect </a:t>
            </a:r>
          </a:p>
          <a:p>
            <a:pPr lvl="1"/>
            <a:endParaRPr lang="en-US" dirty="0" smtClean="0"/>
          </a:p>
          <a:p>
            <a:pPr lvl="1"/>
            <a:r>
              <a:rPr lang="en-US" b="1" dirty="0"/>
              <a:t>Flashpoints </a:t>
            </a:r>
            <a:endParaRPr lang="en-US" dirty="0" smtClean="0"/>
          </a:p>
          <a:p>
            <a:pPr lvl="1"/>
            <a:r>
              <a:rPr lang="en-US" dirty="0" smtClean="0"/>
              <a:t>Secrecy, solitude</a:t>
            </a:r>
            <a:r>
              <a:rPr lang="en-US" dirty="0"/>
              <a:t>,</a:t>
            </a:r>
            <a:r>
              <a:rPr lang="en-US" dirty="0" smtClean="0"/>
              <a:t> </a:t>
            </a:r>
            <a:r>
              <a:rPr lang="en-US" dirty="0"/>
              <a:t>a</a:t>
            </a:r>
            <a:r>
              <a:rPr lang="en-US" dirty="0" smtClean="0"/>
              <a:t>dmission shock, exit </a:t>
            </a:r>
            <a:r>
              <a:rPr lang="en-US" dirty="0"/>
              <a:t>blocked </a:t>
            </a:r>
            <a:endParaRPr lang="en-US" dirty="0" smtClean="0"/>
          </a:p>
          <a:p>
            <a:pPr marL="0" indent="0">
              <a:buNone/>
            </a:pPr>
            <a:endParaRPr lang="en-US" dirty="0"/>
          </a:p>
        </p:txBody>
      </p:sp>
      <p:pic>
        <p:nvPicPr>
          <p:cNvPr id="614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0362" y="-165023"/>
            <a:ext cx="190543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259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11191"/>
            <a:ext cx="9144000" cy="2107580"/>
          </a:xfrm>
          <a:prstGeom prst="rect">
            <a:avLst/>
          </a:prstGeom>
          <a:solidFill>
            <a:srgbClr val="A6DF8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 name="Title 1"/>
          <p:cNvSpPr>
            <a:spLocks noGrp="1"/>
          </p:cNvSpPr>
          <p:nvPr>
            <p:ph type="title"/>
          </p:nvPr>
        </p:nvSpPr>
        <p:spPr/>
        <p:txBody>
          <a:bodyPr>
            <a:normAutofit/>
          </a:bodyPr>
          <a:lstStyle/>
          <a:p>
            <a:pPr algn="ctr"/>
            <a:r>
              <a:rPr lang="en-US" sz="2800" b="1" dirty="0" smtClean="0"/>
              <a:t>  Outside hospital </a:t>
            </a:r>
            <a:r>
              <a:rPr lang="en-US" sz="2800" b="1" dirty="0"/>
              <a:t>d</a:t>
            </a:r>
            <a:r>
              <a:rPr lang="en-US" sz="2800" b="1" dirty="0" smtClean="0"/>
              <a:t>omain</a:t>
            </a:r>
            <a:endParaRPr lang="en-US" sz="2800" b="1" dirty="0"/>
          </a:p>
        </p:txBody>
      </p:sp>
      <p:sp>
        <p:nvSpPr>
          <p:cNvPr id="3" name="Content Placeholder 2"/>
          <p:cNvSpPr>
            <a:spLocks noGrp="1"/>
          </p:cNvSpPr>
          <p:nvPr>
            <p:ph idx="1"/>
          </p:nvPr>
        </p:nvSpPr>
        <p:spPr>
          <a:xfrm>
            <a:off x="539750" y="1619250"/>
            <a:ext cx="8124748" cy="4854797"/>
          </a:xfrm>
        </p:spPr>
        <p:txBody>
          <a:bodyPr>
            <a:noAutofit/>
          </a:bodyPr>
          <a:lstStyle/>
          <a:p>
            <a:pPr lvl="1">
              <a:lnSpc>
                <a:spcPct val="120000"/>
              </a:lnSpc>
            </a:pPr>
            <a:r>
              <a:rPr lang="en-US" sz="1800" b="1" dirty="0" smtClean="0"/>
              <a:t>Stressors </a:t>
            </a:r>
            <a:endParaRPr lang="en-US" sz="1800" dirty="0" smtClean="0"/>
          </a:p>
          <a:p>
            <a:pPr lvl="1">
              <a:lnSpc>
                <a:spcPct val="120000"/>
              </a:lnSpc>
            </a:pPr>
            <a:r>
              <a:rPr lang="en-US" sz="1800" dirty="0" smtClean="0"/>
              <a:t>Visitors, </a:t>
            </a:r>
            <a:r>
              <a:rPr lang="en-US" sz="1800" dirty="0"/>
              <a:t>r</a:t>
            </a:r>
            <a:r>
              <a:rPr lang="en-US" sz="1800" dirty="0" smtClean="0"/>
              <a:t>elatives and family tensions and relationships, missing out, </a:t>
            </a:r>
            <a:r>
              <a:rPr lang="en-US" sz="1800" dirty="0"/>
              <a:t>d</a:t>
            </a:r>
            <a:r>
              <a:rPr lang="en-US" sz="1800" dirty="0" smtClean="0"/>
              <a:t>ependency and institutionalisation (absconding), </a:t>
            </a:r>
            <a:r>
              <a:rPr lang="en-US" sz="1800" dirty="0"/>
              <a:t>d</a:t>
            </a:r>
            <a:r>
              <a:rPr lang="en-US" sz="1800" dirty="0" smtClean="0"/>
              <a:t>emands and home </a:t>
            </a:r>
          </a:p>
          <a:p>
            <a:pPr lvl="1">
              <a:lnSpc>
                <a:spcPct val="120000"/>
              </a:lnSpc>
            </a:pPr>
            <a:endParaRPr lang="en-US" sz="1800" b="1" dirty="0" smtClean="0"/>
          </a:p>
          <a:p>
            <a:pPr lvl="1">
              <a:lnSpc>
                <a:spcPct val="120000"/>
              </a:lnSpc>
            </a:pPr>
            <a:r>
              <a:rPr lang="en-US" sz="1800" b="1" dirty="0"/>
              <a:t>Staff modifiers </a:t>
            </a:r>
            <a:endParaRPr lang="en-US" sz="1800" dirty="0" smtClean="0"/>
          </a:p>
          <a:p>
            <a:pPr lvl="1">
              <a:lnSpc>
                <a:spcPct val="120000"/>
              </a:lnSpc>
            </a:pPr>
            <a:r>
              <a:rPr lang="en-US" sz="1800" dirty="0"/>
              <a:t>Carer/relative </a:t>
            </a:r>
            <a:r>
              <a:rPr lang="en-US" sz="1800" dirty="0" smtClean="0"/>
              <a:t>involvement, family therapy, </a:t>
            </a:r>
            <a:r>
              <a:rPr lang="en-US" sz="1800" dirty="0"/>
              <a:t>a</a:t>
            </a:r>
            <a:r>
              <a:rPr lang="en-US" sz="1800" dirty="0" smtClean="0"/>
              <a:t>ctive </a:t>
            </a:r>
            <a:r>
              <a:rPr lang="en-US" sz="1800" dirty="0"/>
              <a:t>patient </a:t>
            </a:r>
            <a:r>
              <a:rPr lang="en-US" sz="1800" dirty="0" smtClean="0"/>
              <a:t>support, awareness, important </a:t>
            </a:r>
            <a:r>
              <a:rPr lang="en-US" sz="1800" dirty="0"/>
              <a:t>factors </a:t>
            </a:r>
            <a:r>
              <a:rPr lang="en-US" sz="1800" dirty="0" smtClean="0"/>
              <a:t>from outside that </a:t>
            </a:r>
            <a:r>
              <a:rPr lang="en-US" sz="1800" dirty="0"/>
              <a:t>can </a:t>
            </a:r>
            <a:r>
              <a:rPr lang="en-US" sz="1800" dirty="0" smtClean="0"/>
              <a:t>influence </a:t>
            </a:r>
            <a:r>
              <a:rPr lang="en-US" sz="1800" dirty="0"/>
              <a:t>behaviour on </a:t>
            </a:r>
            <a:r>
              <a:rPr lang="en-US" sz="1800" dirty="0" smtClean="0"/>
              <a:t>the unit (financial circumstances, support </a:t>
            </a:r>
            <a:r>
              <a:rPr lang="en-US" sz="1800" dirty="0"/>
              <a:t>to resolve issues with family and </a:t>
            </a:r>
            <a:r>
              <a:rPr lang="en-US" sz="1800" dirty="0" smtClean="0"/>
              <a:t>friends, accommodation-checked on/leave </a:t>
            </a:r>
            <a:r>
              <a:rPr lang="en-US" sz="1800" dirty="0"/>
              <a:t>to </a:t>
            </a:r>
            <a:r>
              <a:rPr lang="en-US" sz="1800" dirty="0" smtClean="0"/>
              <a:t>visit)</a:t>
            </a:r>
            <a:endParaRPr lang="en-US" sz="1800" b="1" dirty="0" smtClean="0"/>
          </a:p>
          <a:p>
            <a:pPr lvl="1">
              <a:lnSpc>
                <a:spcPct val="120000"/>
              </a:lnSpc>
              <a:spcBef>
                <a:spcPts val="1000"/>
              </a:spcBef>
            </a:pPr>
            <a:endParaRPr lang="en-US" sz="1800" b="1" dirty="0" smtClean="0"/>
          </a:p>
          <a:p>
            <a:pPr lvl="1">
              <a:lnSpc>
                <a:spcPct val="120000"/>
              </a:lnSpc>
              <a:spcBef>
                <a:spcPts val="0"/>
              </a:spcBef>
              <a:spcAft>
                <a:spcPts val="0"/>
              </a:spcAft>
            </a:pPr>
            <a:r>
              <a:rPr lang="en-US" sz="1800" b="1" dirty="0" smtClean="0"/>
              <a:t>Flashpoints </a:t>
            </a:r>
            <a:endParaRPr lang="en-US" sz="1800" dirty="0"/>
          </a:p>
          <a:p>
            <a:pPr lvl="1">
              <a:lnSpc>
                <a:spcPct val="120000"/>
              </a:lnSpc>
              <a:spcBef>
                <a:spcPts val="0"/>
              </a:spcBef>
              <a:spcAft>
                <a:spcPts val="0"/>
              </a:spcAft>
            </a:pPr>
            <a:r>
              <a:rPr lang="en-US" sz="1800" dirty="0" smtClean="0"/>
              <a:t>Bad news, </a:t>
            </a:r>
            <a:r>
              <a:rPr lang="en-US" sz="1800" dirty="0"/>
              <a:t>h</a:t>
            </a:r>
            <a:r>
              <a:rPr lang="en-US" sz="1800" dirty="0" smtClean="0"/>
              <a:t>ome crisis, </a:t>
            </a:r>
            <a:r>
              <a:rPr lang="en-US" sz="1800" dirty="0"/>
              <a:t>l</a:t>
            </a:r>
            <a:r>
              <a:rPr lang="en-US" sz="1800" dirty="0" smtClean="0"/>
              <a:t>oss </a:t>
            </a:r>
            <a:r>
              <a:rPr lang="en-US" sz="1800" dirty="0"/>
              <a:t>of relationship or </a:t>
            </a:r>
            <a:r>
              <a:rPr lang="en-US" sz="1800" dirty="0" smtClean="0"/>
              <a:t>accommodation, argument </a:t>
            </a:r>
          </a:p>
          <a:p>
            <a:endParaRPr lang="en-US" sz="1800" dirty="0"/>
          </a:p>
        </p:txBody>
      </p:sp>
      <p:pic>
        <p:nvPicPr>
          <p:cNvPr id="717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10208" y="-351805"/>
            <a:ext cx="1944307"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453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31235"/>
            <a:ext cx="9144000" cy="1402720"/>
          </a:xfrm>
          <a:prstGeom prst="rect">
            <a:avLst/>
          </a:prstGeom>
          <a:solidFill>
            <a:srgbClr val="9393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 name="Title 1"/>
          <p:cNvSpPr>
            <a:spLocks noGrp="1"/>
          </p:cNvSpPr>
          <p:nvPr>
            <p:ph type="title"/>
          </p:nvPr>
        </p:nvSpPr>
        <p:spPr/>
        <p:txBody>
          <a:bodyPr>
            <a:normAutofit/>
          </a:bodyPr>
          <a:lstStyle/>
          <a:p>
            <a:pPr algn="ctr"/>
            <a:r>
              <a:rPr lang="en-US" sz="2800" b="1" dirty="0" smtClean="0"/>
              <a:t>  Patient </a:t>
            </a:r>
            <a:r>
              <a:rPr lang="en-US" sz="2800" b="1" dirty="0"/>
              <a:t>c</a:t>
            </a:r>
            <a:r>
              <a:rPr lang="en-US" sz="2800" b="1" dirty="0" smtClean="0"/>
              <a:t>ommunity </a:t>
            </a:r>
            <a:r>
              <a:rPr lang="en-US" sz="2800" b="1" dirty="0"/>
              <a:t>d</a:t>
            </a:r>
            <a:r>
              <a:rPr lang="en-US" sz="2800" b="1" dirty="0" smtClean="0"/>
              <a:t>omain</a:t>
            </a:r>
            <a:endParaRPr lang="en-US" sz="2800" b="1" dirty="0"/>
          </a:p>
        </p:txBody>
      </p:sp>
      <p:sp>
        <p:nvSpPr>
          <p:cNvPr id="3" name="Content Placeholder 2"/>
          <p:cNvSpPr>
            <a:spLocks noGrp="1"/>
          </p:cNvSpPr>
          <p:nvPr>
            <p:ph idx="1"/>
          </p:nvPr>
        </p:nvSpPr>
        <p:spPr>
          <a:xfrm>
            <a:off x="457200" y="1619250"/>
            <a:ext cx="8162693" cy="5093784"/>
          </a:xfrm>
        </p:spPr>
        <p:txBody>
          <a:bodyPr>
            <a:normAutofit fontScale="62500" lnSpcReduction="20000"/>
          </a:bodyPr>
          <a:lstStyle/>
          <a:p>
            <a:pPr lvl="1">
              <a:lnSpc>
                <a:spcPct val="120000"/>
              </a:lnSpc>
            </a:pPr>
            <a:r>
              <a:rPr lang="en-US" sz="2900" b="1" dirty="0" smtClean="0"/>
              <a:t>Patient-patient interaction </a:t>
            </a:r>
            <a:endParaRPr lang="en-US" sz="2900" dirty="0" smtClean="0"/>
          </a:p>
          <a:p>
            <a:pPr lvl="1">
              <a:lnSpc>
                <a:spcPct val="120000"/>
              </a:lnSpc>
            </a:pPr>
            <a:r>
              <a:rPr lang="en-US" sz="2900" dirty="0" smtClean="0"/>
              <a:t>Ripple effect of conflict (impact of conflict elsewhere on the unit, living with others, meal times and medication times)</a:t>
            </a:r>
          </a:p>
          <a:p>
            <a:pPr lvl="1">
              <a:lnSpc>
                <a:spcPct val="120000"/>
              </a:lnSpc>
              <a:spcAft>
                <a:spcPts val="0"/>
              </a:spcAft>
            </a:pPr>
            <a:endParaRPr lang="en-US" sz="1800" dirty="0" smtClean="0"/>
          </a:p>
          <a:p>
            <a:pPr lvl="1">
              <a:lnSpc>
                <a:spcPct val="120000"/>
              </a:lnSpc>
              <a:spcBef>
                <a:spcPts val="0"/>
              </a:spcBef>
            </a:pPr>
            <a:r>
              <a:rPr lang="en-US" sz="2900" b="1" dirty="0" smtClean="0"/>
              <a:t>Patient </a:t>
            </a:r>
            <a:r>
              <a:rPr lang="en-US" sz="2900" b="1" dirty="0"/>
              <a:t>modifiers </a:t>
            </a:r>
          </a:p>
          <a:p>
            <a:pPr lvl="1">
              <a:lnSpc>
                <a:spcPct val="120000"/>
              </a:lnSpc>
            </a:pPr>
            <a:r>
              <a:rPr lang="en-US" sz="2900" dirty="0"/>
              <a:t>Anxiety </a:t>
            </a:r>
            <a:r>
              <a:rPr lang="en-US" sz="2900" dirty="0" smtClean="0"/>
              <a:t>management, mutual support, moral commitments, psychological understanding, technical mastery</a:t>
            </a:r>
          </a:p>
          <a:p>
            <a:pPr lvl="1">
              <a:lnSpc>
                <a:spcPct val="120000"/>
              </a:lnSpc>
              <a:spcAft>
                <a:spcPts val="0"/>
              </a:spcAft>
            </a:pPr>
            <a:endParaRPr lang="en-US" sz="1800" dirty="0" smtClean="0"/>
          </a:p>
          <a:p>
            <a:pPr lvl="1">
              <a:lnSpc>
                <a:spcPct val="120000"/>
              </a:lnSpc>
            </a:pPr>
            <a:r>
              <a:rPr lang="en-US" sz="2900" b="1" dirty="0" smtClean="0"/>
              <a:t>Staff </a:t>
            </a:r>
            <a:r>
              <a:rPr lang="en-US" sz="2900" b="1" dirty="0"/>
              <a:t>modifiers </a:t>
            </a:r>
            <a:endParaRPr lang="en-US" sz="2900" dirty="0" smtClean="0"/>
          </a:p>
          <a:p>
            <a:pPr lvl="1">
              <a:lnSpc>
                <a:spcPct val="120000"/>
              </a:lnSpc>
            </a:pPr>
            <a:r>
              <a:rPr lang="en-US" sz="2900" dirty="0" smtClean="0"/>
              <a:t>Explanation/information, role modelling, patient education, removal </a:t>
            </a:r>
            <a:r>
              <a:rPr lang="en-US" sz="2900" dirty="0"/>
              <a:t>of </a:t>
            </a:r>
            <a:r>
              <a:rPr lang="en-US" sz="2900" dirty="0" smtClean="0"/>
              <a:t>means, </a:t>
            </a:r>
            <a:r>
              <a:rPr lang="en-US" sz="2900" dirty="0"/>
              <a:t>p</a:t>
            </a:r>
            <a:r>
              <a:rPr lang="en-US" sz="2900" dirty="0" smtClean="0"/>
              <a:t>resence and </a:t>
            </a:r>
            <a:r>
              <a:rPr lang="en-US" sz="2900" dirty="0"/>
              <a:t>presence+ </a:t>
            </a:r>
            <a:r>
              <a:rPr lang="en-US" sz="2900" dirty="0" smtClean="0"/>
              <a:t>(getting in early), conflict resolution, </a:t>
            </a:r>
            <a:r>
              <a:rPr lang="en-US" sz="2900" dirty="0"/>
              <a:t>pre-emptive reassurance, managing level and fluctuation of activity on the unit</a:t>
            </a:r>
          </a:p>
          <a:p>
            <a:pPr lvl="1">
              <a:lnSpc>
                <a:spcPct val="120000"/>
              </a:lnSpc>
              <a:spcAft>
                <a:spcPts val="0"/>
              </a:spcAft>
            </a:pPr>
            <a:endParaRPr lang="en-US" sz="1600" dirty="0" smtClean="0"/>
          </a:p>
          <a:p>
            <a:pPr lvl="1">
              <a:lnSpc>
                <a:spcPct val="120000"/>
              </a:lnSpc>
              <a:spcBef>
                <a:spcPts val="0"/>
              </a:spcBef>
            </a:pPr>
            <a:r>
              <a:rPr lang="en-US" sz="2900" b="1" dirty="0" smtClean="0"/>
              <a:t>Flashpoints </a:t>
            </a:r>
            <a:endParaRPr lang="en-US" sz="2900" dirty="0" smtClean="0"/>
          </a:p>
          <a:p>
            <a:pPr lvl="1">
              <a:lnSpc>
                <a:spcPct val="120000"/>
              </a:lnSpc>
            </a:pPr>
            <a:r>
              <a:rPr lang="en-US" sz="2900" dirty="0" smtClean="0"/>
              <a:t>Assembly, crowding, activity queuing, waiting, noise, </a:t>
            </a:r>
            <a:r>
              <a:rPr lang="en-US" sz="2900" dirty="0"/>
              <a:t>s</a:t>
            </a:r>
            <a:r>
              <a:rPr lang="en-US" sz="2900" dirty="0" smtClean="0"/>
              <a:t>taff/patient turnover or change, bullying, stealing and property </a:t>
            </a:r>
            <a:r>
              <a:rPr lang="en-US" sz="2900" dirty="0"/>
              <a:t>damage </a:t>
            </a:r>
            <a:endParaRPr lang="en-US" sz="2900" dirty="0" smtClean="0"/>
          </a:p>
          <a:p>
            <a:endParaRPr lang="en-US" dirty="0"/>
          </a:p>
        </p:txBody>
      </p:sp>
      <p:pic>
        <p:nvPicPr>
          <p:cNvPr id="819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34600"/>
          <a:stretch/>
        </p:blipFill>
        <p:spPr bwMode="auto">
          <a:xfrm>
            <a:off x="0" y="49438"/>
            <a:ext cx="2064253" cy="117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8599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78098"/>
            <a:ext cx="9144000" cy="2343471"/>
          </a:xfrm>
          <a:prstGeom prst="rect">
            <a:avLst/>
          </a:prstGeom>
          <a:solidFill>
            <a:srgbClr val="CF8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 name="Title 1"/>
          <p:cNvSpPr>
            <a:spLocks noGrp="1"/>
          </p:cNvSpPr>
          <p:nvPr>
            <p:ph type="title"/>
          </p:nvPr>
        </p:nvSpPr>
        <p:spPr/>
        <p:txBody>
          <a:bodyPr>
            <a:normAutofit/>
          </a:bodyPr>
          <a:lstStyle/>
          <a:p>
            <a:pPr algn="ctr"/>
            <a:r>
              <a:rPr lang="en-US" sz="2800" b="1" dirty="0"/>
              <a:t>Patient </a:t>
            </a:r>
            <a:r>
              <a:rPr lang="en-US" sz="2800" b="1" dirty="0" smtClean="0"/>
              <a:t>characteristics </a:t>
            </a:r>
            <a:r>
              <a:rPr lang="en-US" sz="2800" b="1" dirty="0"/>
              <a:t>d</a:t>
            </a:r>
            <a:r>
              <a:rPr lang="en-US" sz="2800" b="1" dirty="0" smtClean="0"/>
              <a:t>omain</a:t>
            </a:r>
            <a:endParaRPr lang="en-US" sz="2800" b="1" dirty="0"/>
          </a:p>
        </p:txBody>
      </p:sp>
      <p:sp>
        <p:nvSpPr>
          <p:cNvPr id="3" name="Content Placeholder 2"/>
          <p:cNvSpPr>
            <a:spLocks noGrp="1"/>
          </p:cNvSpPr>
          <p:nvPr>
            <p:ph idx="1"/>
          </p:nvPr>
        </p:nvSpPr>
        <p:spPr>
          <a:xfrm>
            <a:off x="457199" y="1619250"/>
            <a:ext cx="8229601" cy="5238750"/>
          </a:xfrm>
        </p:spPr>
        <p:txBody>
          <a:bodyPr>
            <a:noAutofit/>
          </a:bodyPr>
          <a:lstStyle/>
          <a:p>
            <a:pPr lvl="1">
              <a:lnSpc>
                <a:spcPct val="120000"/>
              </a:lnSpc>
            </a:pPr>
            <a:r>
              <a:rPr lang="en-US" sz="1400" b="1" dirty="0" smtClean="0"/>
              <a:t>Symptoms and </a:t>
            </a:r>
            <a:r>
              <a:rPr lang="en-US" sz="1400" b="1" dirty="0"/>
              <a:t>demography </a:t>
            </a:r>
            <a:endParaRPr lang="en-US" sz="1400" dirty="0" smtClean="0"/>
          </a:p>
          <a:p>
            <a:pPr marL="355600" lvl="1" indent="-355600">
              <a:lnSpc>
                <a:spcPct val="120000"/>
              </a:lnSpc>
              <a:spcAft>
                <a:spcPts val="0"/>
              </a:spcAft>
              <a:buFont typeface="+mj-lt"/>
              <a:buAutoNum type="arabicPeriod"/>
            </a:pPr>
            <a:r>
              <a:rPr lang="en-US" sz="1400" dirty="0" smtClean="0"/>
              <a:t>Symptoms: paranoia-defensive, aggression, </a:t>
            </a:r>
            <a:r>
              <a:rPr lang="en-US" sz="1400" dirty="0"/>
              <a:t>specific </a:t>
            </a:r>
            <a:r>
              <a:rPr lang="en-US" sz="1400" dirty="0" smtClean="0"/>
              <a:t>delusions, depression-suicide attempts/irritability</a:t>
            </a:r>
            <a:r>
              <a:rPr lang="en-US" sz="1400" dirty="0"/>
              <a:t>, </a:t>
            </a:r>
            <a:r>
              <a:rPr lang="en-US" sz="1400" dirty="0" smtClean="0"/>
              <a:t>use of substances</a:t>
            </a:r>
            <a:r>
              <a:rPr lang="en-US" sz="1400" dirty="0"/>
              <a:t>,</a:t>
            </a:r>
            <a:r>
              <a:rPr lang="en-US" sz="1400" dirty="0" smtClean="0"/>
              <a:t> </a:t>
            </a:r>
            <a:r>
              <a:rPr lang="en-US" sz="1400" dirty="0"/>
              <a:t>irritability or </a:t>
            </a:r>
            <a:r>
              <a:rPr lang="en-US" sz="1400" dirty="0" smtClean="0"/>
              <a:t>disinhibition</a:t>
            </a:r>
          </a:p>
          <a:p>
            <a:pPr marL="355600" lvl="1" indent="-355600">
              <a:lnSpc>
                <a:spcPct val="120000"/>
              </a:lnSpc>
              <a:spcAft>
                <a:spcPts val="0"/>
              </a:spcAft>
              <a:buFont typeface="+mj-lt"/>
              <a:buAutoNum type="arabicPeriod"/>
            </a:pPr>
            <a:r>
              <a:rPr lang="en-US" sz="1400" dirty="0" smtClean="0"/>
              <a:t>Personality traits: </a:t>
            </a:r>
            <a:r>
              <a:rPr lang="en-US" sz="1400" dirty="0"/>
              <a:t>f</a:t>
            </a:r>
            <a:r>
              <a:rPr lang="en-US" sz="1400" dirty="0" smtClean="0"/>
              <a:t>eatures </a:t>
            </a:r>
            <a:r>
              <a:rPr lang="en-US" sz="1400" dirty="0"/>
              <a:t>of </a:t>
            </a:r>
            <a:r>
              <a:rPr lang="en-US" sz="1400" dirty="0" smtClean="0"/>
              <a:t>ASPD, instrumental aggression</a:t>
            </a:r>
          </a:p>
          <a:p>
            <a:pPr marL="355600" lvl="1" indent="-355600">
              <a:lnSpc>
                <a:spcPct val="120000"/>
              </a:lnSpc>
              <a:spcAft>
                <a:spcPts val="0"/>
              </a:spcAft>
              <a:buFont typeface="+mj-lt"/>
              <a:buAutoNum type="arabicPeriod"/>
            </a:pPr>
            <a:r>
              <a:rPr lang="en-US" sz="1400" dirty="0" smtClean="0"/>
              <a:t>Demographic: </a:t>
            </a:r>
            <a:r>
              <a:rPr lang="en-US" sz="1400" dirty="0"/>
              <a:t>p</a:t>
            </a:r>
            <a:r>
              <a:rPr lang="en-US" sz="1400" dirty="0" smtClean="0"/>
              <a:t>articularly </a:t>
            </a:r>
            <a:r>
              <a:rPr lang="en-US" sz="1400" dirty="0"/>
              <a:t>being younger and </a:t>
            </a:r>
            <a:r>
              <a:rPr lang="en-US" sz="1400" dirty="0" smtClean="0"/>
              <a:t>male</a:t>
            </a:r>
          </a:p>
          <a:p>
            <a:pPr lvl="1">
              <a:lnSpc>
                <a:spcPct val="120000"/>
              </a:lnSpc>
              <a:spcAft>
                <a:spcPts val="0"/>
              </a:spcAft>
            </a:pPr>
            <a:endParaRPr lang="en-US" sz="1400" dirty="0" smtClean="0"/>
          </a:p>
          <a:p>
            <a:pPr lvl="1">
              <a:lnSpc>
                <a:spcPct val="120000"/>
              </a:lnSpc>
            </a:pPr>
            <a:r>
              <a:rPr lang="en-US" sz="1400" b="1" dirty="0" smtClean="0"/>
              <a:t>Staff </a:t>
            </a:r>
            <a:r>
              <a:rPr lang="en-US" sz="1400" b="1" dirty="0"/>
              <a:t>modifiers </a:t>
            </a:r>
            <a:endParaRPr lang="en-US" sz="1400" dirty="0" smtClean="0"/>
          </a:p>
          <a:p>
            <a:pPr lvl="1">
              <a:lnSpc>
                <a:spcPct val="120000"/>
              </a:lnSpc>
              <a:spcAft>
                <a:spcPts val="0"/>
              </a:spcAft>
            </a:pPr>
            <a:r>
              <a:rPr lang="en-US" sz="1400" dirty="0" smtClean="0"/>
              <a:t>Pharmacotherapy, psychotherapy and functional analysis; nursing support and intervention; enhance choices, freedom and control over circumstances; develop mutually respectful partnership; therapeutic community; authoritarianism-counterproductive; CBT; social skills training; trauma-informed practice responses; choices </a:t>
            </a:r>
            <a:r>
              <a:rPr lang="en-US" sz="1400" dirty="0"/>
              <a:t>over how to </a:t>
            </a:r>
            <a:r>
              <a:rPr lang="en-US" sz="1400" dirty="0" smtClean="0"/>
              <a:t>respond</a:t>
            </a:r>
            <a:r>
              <a:rPr lang="en-US" sz="1400" dirty="0" smtClean="0"/>
              <a:t>. Only </a:t>
            </a:r>
            <a:r>
              <a:rPr lang="en-US" sz="1400" dirty="0" smtClean="0"/>
              <a:t>a few people account for the majority of aggressive incidents, </a:t>
            </a:r>
            <a:r>
              <a:rPr lang="en-US" sz="1400" dirty="0"/>
              <a:t>therefore:</a:t>
            </a:r>
          </a:p>
          <a:p>
            <a:pPr marL="514350" lvl="1" indent="-514350">
              <a:lnSpc>
                <a:spcPct val="120000"/>
              </a:lnSpc>
              <a:spcAft>
                <a:spcPts val="0"/>
              </a:spcAft>
              <a:buAutoNum type="arabicPeriod"/>
            </a:pPr>
            <a:r>
              <a:rPr lang="en-US" sz="1400" dirty="0" smtClean="0"/>
              <a:t>change </a:t>
            </a:r>
            <a:r>
              <a:rPr lang="en-US" sz="1400" dirty="0"/>
              <a:t>responses </a:t>
            </a:r>
            <a:r>
              <a:rPr lang="en-US" sz="1400" dirty="0" smtClean="0"/>
              <a:t>after the first event </a:t>
            </a:r>
            <a:r>
              <a:rPr lang="en-US" sz="1400" dirty="0"/>
              <a:t>to avoid subsequent </a:t>
            </a:r>
            <a:r>
              <a:rPr lang="en-US" sz="1400" dirty="0" smtClean="0"/>
              <a:t>events</a:t>
            </a:r>
            <a:endParaRPr lang="en-US" sz="1400" dirty="0"/>
          </a:p>
          <a:p>
            <a:pPr marL="514350" lvl="1" indent="-514350">
              <a:lnSpc>
                <a:spcPct val="120000"/>
              </a:lnSpc>
              <a:spcAft>
                <a:spcPts val="0"/>
              </a:spcAft>
              <a:buAutoNum type="arabicPeriod"/>
            </a:pPr>
            <a:r>
              <a:rPr lang="en-US" sz="1400" dirty="0" smtClean="0"/>
              <a:t>target </a:t>
            </a:r>
            <a:r>
              <a:rPr lang="en-US" sz="1400" dirty="0"/>
              <a:t>therapeutic </a:t>
            </a:r>
            <a:r>
              <a:rPr lang="en-US" sz="1400" dirty="0" smtClean="0"/>
              <a:t>interventions</a:t>
            </a:r>
          </a:p>
          <a:p>
            <a:pPr marL="514350" lvl="1" indent="-514350">
              <a:lnSpc>
                <a:spcPct val="120000"/>
              </a:lnSpc>
              <a:spcAft>
                <a:spcPts val="0"/>
              </a:spcAft>
              <a:buAutoNum type="arabicPeriod"/>
            </a:pPr>
            <a:endParaRPr lang="en-US" sz="1400" dirty="0"/>
          </a:p>
          <a:p>
            <a:pPr lvl="1">
              <a:lnSpc>
                <a:spcPct val="120000"/>
              </a:lnSpc>
              <a:spcBef>
                <a:spcPts val="1000"/>
              </a:spcBef>
            </a:pPr>
            <a:r>
              <a:rPr lang="en-US" sz="1400" b="1" dirty="0" smtClean="0"/>
              <a:t>Flashpoints </a:t>
            </a:r>
            <a:endParaRPr lang="en-US" sz="1400" dirty="0" smtClean="0"/>
          </a:p>
          <a:p>
            <a:pPr lvl="1">
              <a:lnSpc>
                <a:spcPct val="120000"/>
              </a:lnSpc>
            </a:pPr>
            <a:r>
              <a:rPr lang="en-US" sz="1400" dirty="0" smtClean="0"/>
              <a:t>Exacerbations, independence, identity, acuity, severity</a:t>
            </a:r>
          </a:p>
          <a:p>
            <a:pPr marL="0" indent="0">
              <a:buNone/>
            </a:pPr>
            <a:endParaRPr lang="en-US" sz="1400" dirty="0"/>
          </a:p>
        </p:txBody>
      </p:sp>
      <p:pic>
        <p:nvPicPr>
          <p:cNvPr id="921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38574" y="-180750"/>
            <a:ext cx="1991545"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9379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19754"/>
            <a:ext cx="9143999" cy="2754613"/>
          </a:xfrm>
          <a:prstGeom prst="rect">
            <a:avLst/>
          </a:prstGeom>
          <a:solidFill>
            <a:srgbClr val="FFA3A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 name="Title 1"/>
          <p:cNvSpPr>
            <a:spLocks noGrp="1"/>
          </p:cNvSpPr>
          <p:nvPr>
            <p:ph type="title"/>
          </p:nvPr>
        </p:nvSpPr>
        <p:spPr/>
        <p:txBody>
          <a:bodyPr>
            <a:normAutofit/>
          </a:bodyPr>
          <a:lstStyle/>
          <a:p>
            <a:pPr algn="ctr"/>
            <a:r>
              <a:rPr lang="en-US" sz="2800" b="1" dirty="0"/>
              <a:t>Regulatory </a:t>
            </a:r>
            <a:r>
              <a:rPr lang="en-US" sz="2800" b="1" dirty="0" smtClean="0"/>
              <a:t>framework </a:t>
            </a:r>
            <a:r>
              <a:rPr lang="en-US" sz="2800" b="1" dirty="0"/>
              <a:t>d</a:t>
            </a:r>
            <a:r>
              <a:rPr lang="en-US" sz="2800" b="1" dirty="0" smtClean="0"/>
              <a:t>omain</a:t>
            </a:r>
            <a:endParaRPr lang="en-US" sz="2800" b="1" dirty="0"/>
          </a:p>
        </p:txBody>
      </p:sp>
      <p:sp>
        <p:nvSpPr>
          <p:cNvPr id="3" name="Content Placeholder 2"/>
          <p:cNvSpPr>
            <a:spLocks noGrp="1"/>
          </p:cNvSpPr>
          <p:nvPr>
            <p:ph idx="1"/>
          </p:nvPr>
        </p:nvSpPr>
        <p:spPr>
          <a:xfrm>
            <a:off x="539750" y="1619249"/>
            <a:ext cx="8243888" cy="5104935"/>
          </a:xfrm>
        </p:spPr>
        <p:txBody>
          <a:bodyPr>
            <a:normAutofit fontScale="70000" lnSpcReduction="20000"/>
          </a:bodyPr>
          <a:lstStyle/>
          <a:p>
            <a:pPr lvl="1"/>
            <a:r>
              <a:rPr lang="en-US" sz="2600" b="1" dirty="0"/>
              <a:t>External structure </a:t>
            </a:r>
            <a:endParaRPr lang="en-US" sz="2600" dirty="0" smtClean="0"/>
          </a:p>
          <a:p>
            <a:pPr lvl="1">
              <a:spcBef>
                <a:spcPts val="800"/>
              </a:spcBef>
            </a:pPr>
            <a:r>
              <a:rPr lang="en-US" sz="2600" dirty="0"/>
              <a:t>Legal framework, national policy, complaints, appeals, </a:t>
            </a:r>
            <a:r>
              <a:rPr lang="en-US" sz="2600" dirty="0" smtClean="0"/>
              <a:t>prosecutions</a:t>
            </a:r>
            <a:r>
              <a:rPr lang="en-US" sz="2600" dirty="0"/>
              <a:t> </a:t>
            </a:r>
            <a:r>
              <a:rPr lang="en-US" sz="2600" dirty="0" smtClean="0"/>
              <a:t>and </a:t>
            </a:r>
            <a:r>
              <a:rPr lang="en-US" sz="2600" dirty="0"/>
              <a:t>hospital policy </a:t>
            </a:r>
            <a:endParaRPr lang="en-US" sz="2600" dirty="0" smtClean="0"/>
          </a:p>
          <a:p>
            <a:pPr lvl="1">
              <a:spcAft>
                <a:spcPts val="0"/>
              </a:spcAft>
            </a:pPr>
            <a:endParaRPr lang="en-US" sz="2600" b="1" dirty="0" smtClean="0">
              <a:solidFill>
                <a:schemeClr val="accent5">
                  <a:lumMod val="75000"/>
                </a:schemeClr>
              </a:solidFill>
            </a:endParaRPr>
          </a:p>
          <a:p>
            <a:pPr lvl="1"/>
            <a:r>
              <a:rPr lang="en-US" sz="2600" b="1" dirty="0" smtClean="0"/>
              <a:t>Staff </a:t>
            </a:r>
            <a:r>
              <a:rPr lang="en-US" sz="2600" b="1" dirty="0"/>
              <a:t>modifiers </a:t>
            </a:r>
            <a:endParaRPr lang="en-US" sz="2600" dirty="0" smtClean="0"/>
          </a:p>
          <a:p>
            <a:pPr lvl="1">
              <a:spcBef>
                <a:spcPts val="800"/>
              </a:spcBef>
            </a:pPr>
            <a:r>
              <a:rPr lang="en-US" sz="2600" i="1" dirty="0"/>
              <a:t>With the exception of hospital policy, </a:t>
            </a:r>
            <a:r>
              <a:rPr lang="en-US" sz="2600" i="1" dirty="0" smtClean="0"/>
              <a:t>these modifiers are </a:t>
            </a:r>
            <a:r>
              <a:rPr lang="en-US" sz="2600" i="1" dirty="0"/>
              <a:t>not under staff </a:t>
            </a:r>
            <a:r>
              <a:rPr lang="en-US" sz="2600" i="1" dirty="0" smtClean="0"/>
              <a:t>control (RRI); however, the way they are carried out can be</a:t>
            </a:r>
            <a:r>
              <a:rPr lang="en-US" sz="2600" dirty="0" smtClean="0"/>
              <a:t>. This includes:</a:t>
            </a:r>
          </a:p>
          <a:p>
            <a:pPr lvl="1">
              <a:spcBef>
                <a:spcPts val="800"/>
              </a:spcBef>
            </a:pPr>
            <a:r>
              <a:rPr lang="en-US" sz="2600" dirty="0" smtClean="0"/>
              <a:t>Procedural justice</a:t>
            </a:r>
            <a:r>
              <a:rPr lang="en-US" sz="2600" dirty="0"/>
              <a:t>,</a:t>
            </a:r>
            <a:r>
              <a:rPr lang="en-US" sz="2600" dirty="0" smtClean="0"/>
              <a:t> </a:t>
            </a:r>
            <a:r>
              <a:rPr lang="en-US" sz="2600" dirty="0"/>
              <a:t>r</a:t>
            </a:r>
            <a:r>
              <a:rPr lang="en-US" sz="2600" dirty="0" smtClean="0"/>
              <a:t>espect </a:t>
            </a:r>
            <a:r>
              <a:rPr lang="en-US" sz="2600" dirty="0"/>
              <a:t>for </a:t>
            </a:r>
            <a:r>
              <a:rPr lang="en-US" sz="2600" dirty="0" smtClean="0"/>
              <a:t>rights, hope, information giving, supported decision making, support </a:t>
            </a:r>
            <a:r>
              <a:rPr lang="en-US" sz="2600" dirty="0"/>
              <a:t>to </a:t>
            </a:r>
            <a:r>
              <a:rPr lang="en-US" sz="2600" dirty="0" smtClean="0"/>
              <a:t>appeal, legitimacy, compensatory autonomy, consistent policy, flexibility, effective </a:t>
            </a:r>
            <a:r>
              <a:rPr lang="en-US" sz="2600" dirty="0"/>
              <a:t>complaints </a:t>
            </a:r>
            <a:r>
              <a:rPr lang="en-US" sz="2600" dirty="0" smtClean="0"/>
              <a:t>process, policy </a:t>
            </a:r>
            <a:r>
              <a:rPr lang="en-US" sz="2600" dirty="0"/>
              <a:t>targeted at </a:t>
            </a:r>
            <a:r>
              <a:rPr lang="en-US" sz="2600" dirty="0" smtClean="0"/>
              <a:t>RRI, choices (such as more activities</a:t>
            </a:r>
            <a:r>
              <a:rPr lang="en-US" sz="2600" dirty="0"/>
              <a:t>, meals, </a:t>
            </a:r>
            <a:r>
              <a:rPr lang="en-US" sz="2600" dirty="0" smtClean="0"/>
              <a:t>snacks</a:t>
            </a:r>
            <a:r>
              <a:rPr lang="en-US" sz="2600" dirty="0"/>
              <a:t>)</a:t>
            </a:r>
            <a:r>
              <a:rPr lang="en-US" sz="2600" dirty="0" smtClean="0"/>
              <a:t>, </a:t>
            </a:r>
            <a:r>
              <a:rPr lang="en-US" sz="2600" dirty="0"/>
              <a:t>i</a:t>
            </a:r>
            <a:r>
              <a:rPr lang="en-US" sz="2600" dirty="0" smtClean="0"/>
              <a:t>ntervene </a:t>
            </a:r>
            <a:r>
              <a:rPr lang="en-US" sz="2600" dirty="0"/>
              <a:t>to address hopelessness and </a:t>
            </a:r>
            <a:r>
              <a:rPr lang="en-US" sz="2600" dirty="0" smtClean="0"/>
              <a:t>self-</a:t>
            </a:r>
            <a:r>
              <a:rPr lang="en-US" sz="2600" dirty="0" err="1" smtClean="0"/>
              <a:t>stigmatisation</a:t>
            </a:r>
            <a:r>
              <a:rPr lang="en-US" sz="2600" dirty="0" smtClean="0"/>
              <a:t>.</a:t>
            </a:r>
            <a:endParaRPr lang="en-US" sz="2600" dirty="0"/>
          </a:p>
          <a:p>
            <a:pPr lvl="1">
              <a:spcAft>
                <a:spcPts val="0"/>
              </a:spcAft>
            </a:pPr>
            <a:endParaRPr lang="en-US" sz="2600" dirty="0" smtClean="0"/>
          </a:p>
          <a:p>
            <a:pPr lvl="1"/>
            <a:r>
              <a:rPr lang="en-US" sz="2600" b="1" dirty="0" smtClean="0"/>
              <a:t>Flashpoints </a:t>
            </a:r>
            <a:endParaRPr lang="en-US" sz="2600" dirty="0" smtClean="0"/>
          </a:p>
          <a:p>
            <a:pPr lvl="1">
              <a:spcBef>
                <a:spcPts val="800"/>
              </a:spcBef>
            </a:pPr>
            <a:r>
              <a:rPr lang="en-US" sz="2600" dirty="0"/>
              <a:t>Compulsory </a:t>
            </a:r>
            <a:r>
              <a:rPr lang="en-US" sz="2600" dirty="0" smtClean="0"/>
              <a:t>detention, admission, appeal refusal, </a:t>
            </a:r>
            <a:r>
              <a:rPr lang="en-US" sz="2600" dirty="0"/>
              <a:t>c</a:t>
            </a:r>
            <a:r>
              <a:rPr lang="en-US" sz="2600" dirty="0" smtClean="0"/>
              <a:t>omplaint denied, </a:t>
            </a:r>
            <a:r>
              <a:rPr lang="en-US" sz="2600" dirty="0"/>
              <a:t>e</a:t>
            </a:r>
            <a:r>
              <a:rPr lang="en-US" sz="2600" dirty="0" smtClean="0"/>
              <a:t>nforced treatment and exit refusal</a:t>
            </a:r>
            <a:r>
              <a:rPr lang="en-US" dirty="0" smtClean="0"/>
              <a:t> </a:t>
            </a:r>
          </a:p>
          <a:p>
            <a:endParaRPr lang="en-US" dirty="0" smtClean="0"/>
          </a:p>
          <a:p>
            <a:endParaRPr lang="en-US" dirty="0" smtClean="0"/>
          </a:p>
          <a:p>
            <a:endParaRPr lang="en-US" dirty="0"/>
          </a:p>
        </p:txBody>
      </p:sp>
      <p:pic>
        <p:nvPicPr>
          <p:cNvPr id="1024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4689" y="-180751"/>
            <a:ext cx="190898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404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2864"/>
            <a:ext cx="7708900" cy="684784"/>
          </a:xfrm>
        </p:spPr>
        <p:txBody>
          <a:bodyPr>
            <a:normAutofit/>
          </a:bodyPr>
          <a:lstStyle/>
          <a:p>
            <a:pPr algn="ctr"/>
            <a:r>
              <a:rPr lang="en-US" b="1" dirty="0"/>
              <a:t>What </a:t>
            </a:r>
            <a:r>
              <a:rPr lang="en-US" b="1" dirty="0" smtClean="0"/>
              <a:t>this </a:t>
            </a:r>
            <a:r>
              <a:rPr lang="en-US" b="1" dirty="0"/>
              <a:t>model adds to practice</a:t>
            </a:r>
          </a:p>
        </p:txBody>
      </p:sp>
      <p:sp>
        <p:nvSpPr>
          <p:cNvPr id="3" name="Content Placeholder 2"/>
          <p:cNvSpPr>
            <a:spLocks noGrp="1"/>
          </p:cNvSpPr>
          <p:nvPr>
            <p:ph idx="1"/>
          </p:nvPr>
        </p:nvSpPr>
        <p:spPr>
          <a:xfrm>
            <a:off x="457199" y="1726239"/>
            <a:ext cx="8229600" cy="2822722"/>
          </a:xfrm>
        </p:spPr>
        <p:txBody>
          <a:bodyPr>
            <a:normAutofit/>
          </a:bodyPr>
          <a:lstStyle/>
          <a:p>
            <a:pPr marL="342900" lvl="1" indent="-342900">
              <a:lnSpc>
                <a:spcPct val="80000"/>
              </a:lnSpc>
              <a:spcBef>
                <a:spcPts val="1000"/>
              </a:spcBef>
              <a:spcAft>
                <a:spcPts val="1000"/>
              </a:spcAft>
              <a:buFont typeface="Arial" panose="020B0604020202020204" pitchFamily="34" charset="0"/>
              <a:buChar char="•"/>
            </a:pPr>
            <a:r>
              <a:rPr lang="en-US" dirty="0"/>
              <a:t>Includes patient-patient interaction</a:t>
            </a:r>
          </a:p>
          <a:p>
            <a:pPr marL="342900" lvl="1" indent="-342900">
              <a:lnSpc>
                <a:spcPct val="80000"/>
              </a:lnSpc>
              <a:spcBef>
                <a:spcPts val="1000"/>
              </a:spcBef>
              <a:spcAft>
                <a:spcPts val="1000"/>
              </a:spcAft>
              <a:buFont typeface="Arial" panose="020B0604020202020204" pitchFamily="34" charset="0"/>
              <a:buChar char="•"/>
            </a:pPr>
            <a:r>
              <a:rPr lang="en-US" dirty="0"/>
              <a:t>Identifies </a:t>
            </a:r>
            <a:r>
              <a:rPr lang="en-US" dirty="0" smtClean="0"/>
              <a:t>that staff response </a:t>
            </a:r>
            <a:r>
              <a:rPr lang="en-US" dirty="0"/>
              <a:t>to patient </a:t>
            </a:r>
            <a:r>
              <a:rPr lang="en-US" dirty="0" smtClean="0"/>
              <a:t>characteristics can have </a:t>
            </a:r>
            <a:r>
              <a:rPr lang="en-US" dirty="0"/>
              <a:t>an impact</a:t>
            </a:r>
          </a:p>
          <a:p>
            <a:pPr marL="342900" lvl="1" indent="-342900">
              <a:lnSpc>
                <a:spcPct val="80000"/>
              </a:lnSpc>
              <a:spcBef>
                <a:spcPts val="1000"/>
              </a:spcBef>
              <a:spcAft>
                <a:spcPts val="1000"/>
              </a:spcAft>
              <a:buFont typeface="Arial" panose="020B0604020202020204" pitchFamily="34" charset="0"/>
              <a:buChar char="•"/>
            </a:pPr>
            <a:r>
              <a:rPr lang="en-US" dirty="0"/>
              <a:t>Acknowledges </a:t>
            </a:r>
            <a:r>
              <a:rPr lang="en-US" dirty="0" smtClean="0"/>
              <a:t>the regulatory framework </a:t>
            </a:r>
            <a:r>
              <a:rPr lang="en-US" dirty="0"/>
              <a:t>and that </a:t>
            </a:r>
            <a:r>
              <a:rPr lang="en-US" dirty="0" smtClean="0"/>
              <a:t>action </a:t>
            </a:r>
            <a:r>
              <a:rPr lang="en-US" dirty="0"/>
              <a:t>can be taken at higher policy levels</a:t>
            </a:r>
          </a:p>
          <a:p>
            <a:pPr marL="342900" lvl="1" indent="-342900">
              <a:lnSpc>
                <a:spcPct val="80000"/>
              </a:lnSpc>
              <a:spcBef>
                <a:spcPts val="1000"/>
              </a:spcBef>
              <a:spcAft>
                <a:spcPts val="1000"/>
              </a:spcAft>
              <a:buFont typeface="Arial" panose="020B0604020202020204" pitchFamily="34" charset="0"/>
              <a:buChar char="•"/>
            </a:pPr>
            <a:r>
              <a:rPr lang="en-US" dirty="0"/>
              <a:t>Incorporates influences from outside hospital</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264" y="4291719"/>
            <a:ext cx="2736593" cy="249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7902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Safewards interventions</a:t>
            </a:r>
          </a:p>
        </p:txBody>
      </p:sp>
      <p:sp>
        <p:nvSpPr>
          <p:cNvPr id="3" name="Content Placeholder 2"/>
          <p:cNvSpPr>
            <a:spLocks noGrp="1"/>
          </p:cNvSpPr>
          <p:nvPr>
            <p:ph idx="1"/>
          </p:nvPr>
        </p:nvSpPr>
        <p:spPr>
          <a:xfrm>
            <a:off x="427016" y="2423263"/>
            <a:ext cx="8243888" cy="2428643"/>
          </a:xfrm>
        </p:spPr>
        <p:txBody>
          <a:bodyPr/>
          <a:lstStyle/>
          <a:p>
            <a:pPr lvl="1" algn="ctr"/>
            <a:r>
              <a:rPr lang="en-AU" sz="3200" i="1" dirty="0" smtClean="0"/>
              <a:t>The Safewards interventions are </a:t>
            </a:r>
            <a:r>
              <a:rPr lang="en-AU" sz="3200" i="1" dirty="0"/>
              <a:t>a set of </a:t>
            </a:r>
            <a:r>
              <a:rPr lang="en-AU" sz="3200" i="1" dirty="0" smtClean="0">
                <a:solidFill>
                  <a:srgbClr val="51BD89"/>
                </a:solidFill>
              </a:rPr>
              <a:t>prevention</a:t>
            </a:r>
            <a:r>
              <a:rPr lang="en-AU" sz="3200" i="1" dirty="0" smtClean="0">
                <a:solidFill>
                  <a:srgbClr val="20917A"/>
                </a:solidFill>
              </a:rPr>
              <a:t> </a:t>
            </a:r>
            <a:r>
              <a:rPr lang="en-AU" sz="3200" i="1" dirty="0"/>
              <a:t>and </a:t>
            </a:r>
            <a:r>
              <a:rPr lang="en-AU" sz="3200" i="1" dirty="0">
                <a:solidFill>
                  <a:srgbClr val="51BD89"/>
                </a:solidFill>
              </a:rPr>
              <a:t>intervention</a:t>
            </a:r>
            <a:r>
              <a:rPr lang="en-AU" sz="3200" i="1" dirty="0"/>
              <a:t> </a:t>
            </a:r>
            <a:r>
              <a:rPr lang="en-AU" sz="3200" i="1" dirty="0" smtClean="0">
                <a:solidFill>
                  <a:srgbClr val="51BD89"/>
                </a:solidFill>
              </a:rPr>
              <a:t>strategies </a:t>
            </a:r>
            <a:r>
              <a:rPr lang="en-AU" sz="3200" i="1" dirty="0"/>
              <a:t>developed to correspond to diverse </a:t>
            </a:r>
            <a:r>
              <a:rPr lang="en-AU" sz="3200" i="1" dirty="0">
                <a:solidFill>
                  <a:srgbClr val="51BD89"/>
                </a:solidFill>
              </a:rPr>
              <a:t>flashpoints </a:t>
            </a:r>
            <a:r>
              <a:rPr lang="en-AU" sz="3200" i="1" dirty="0"/>
              <a:t>identified in the </a:t>
            </a:r>
            <a:r>
              <a:rPr lang="en-AU" sz="3200" i="1" dirty="0" smtClean="0"/>
              <a:t>model</a:t>
            </a:r>
            <a:endParaRPr lang="en-AU" sz="3200" i="1" dirty="0"/>
          </a:p>
          <a:p>
            <a:pPr marL="0" indent="0">
              <a:buNone/>
            </a:pPr>
            <a:endParaRPr lang="en-US" sz="2400" dirty="0"/>
          </a:p>
        </p:txBody>
      </p:sp>
    </p:spTree>
    <p:extLst>
      <p:ext uri="{BB962C8B-B14F-4D97-AF65-F5344CB8AC3E}">
        <p14:creationId xmlns:p14="http://schemas.microsoft.com/office/powerpoint/2010/main" val="7659976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lvl="0"/>
            <a:r>
              <a:rPr lang="en-AU" sz="4000" b="1" dirty="0" smtClean="0"/>
              <a:t/>
            </a:r>
            <a:br>
              <a:rPr lang="en-AU" sz="4000" b="1" dirty="0" smtClean="0"/>
            </a:br>
            <a:endParaRPr lang="en-US" sz="4000" b="1" dirty="0"/>
          </a:p>
        </p:txBody>
      </p:sp>
      <p:sp>
        <p:nvSpPr>
          <p:cNvPr id="5" name="Content Placeholder 4"/>
          <p:cNvSpPr>
            <a:spLocks noGrp="1"/>
          </p:cNvSpPr>
          <p:nvPr>
            <p:ph type="subTitle" idx="1"/>
          </p:nvPr>
        </p:nvSpPr>
        <p:spPr>
          <a:xfrm>
            <a:off x="361580" y="827957"/>
            <a:ext cx="7171440" cy="1142265"/>
          </a:xfrm>
        </p:spPr>
        <p:txBody>
          <a:bodyPr/>
          <a:lstStyle/>
          <a:p>
            <a:pPr marL="0" indent="0" algn="ctr">
              <a:buNone/>
            </a:pPr>
            <a:r>
              <a:rPr lang="en-AU" sz="4800" b="1" dirty="0" smtClean="0">
                <a:solidFill>
                  <a:schemeClr val="bg1"/>
                </a:solidFill>
              </a:rPr>
              <a:t>Know each </a:t>
            </a:r>
            <a:r>
              <a:rPr lang="en-AU" sz="4800" b="1" dirty="0">
                <a:solidFill>
                  <a:schemeClr val="bg1"/>
                </a:solidFill>
              </a:rPr>
              <a:t>o</a:t>
            </a:r>
            <a:r>
              <a:rPr lang="en-AU" sz="4800" b="1" dirty="0" smtClean="0">
                <a:solidFill>
                  <a:schemeClr val="bg1"/>
                </a:solidFill>
              </a:rPr>
              <a:t>ther</a:t>
            </a:r>
            <a:endParaRPr lang="en-AU" sz="4800" b="1" dirty="0">
              <a:solidFill>
                <a:schemeClr val="bg1"/>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722265">
            <a:off x="2900629" y="2125341"/>
            <a:ext cx="3385221" cy="48132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630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Origins of the </a:t>
            </a:r>
            <a:r>
              <a:rPr lang="en-AU" sz="2800" b="1" dirty="0" smtClean="0"/>
              <a:t>Safewards </a:t>
            </a:r>
            <a:r>
              <a:rPr lang="en-AU" sz="2800" b="1" dirty="0" smtClean="0"/>
              <a:t>model</a:t>
            </a:r>
            <a:endParaRPr lang="en-AU" sz="2800" b="1" dirty="0"/>
          </a:p>
        </p:txBody>
      </p:sp>
      <p:sp>
        <p:nvSpPr>
          <p:cNvPr id="3" name="Content Placeholder 2"/>
          <p:cNvSpPr>
            <a:spLocks noGrp="1"/>
          </p:cNvSpPr>
          <p:nvPr>
            <p:ph idx="1"/>
          </p:nvPr>
        </p:nvSpPr>
        <p:spPr>
          <a:xfrm>
            <a:off x="539750" y="1619250"/>
            <a:ext cx="8243888" cy="5002267"/>
          </a:xfrm>
        </p:spPr>
        <p:txBody>
          <a:bodyPr/>
          <a:lstStyle/>
          <a:p>
            <a:pPr lvl="1"/>
            <a:r>
              <a:rPr lang="en-AU" sz="2400" b="1" dirty="0" smtClean="0"/>
              <a:t>Safewards origins</a:t>
            </a:r>
          </a:p>
          <a:p>
            <a:pPr marL="342900" lvl="1" indent="-342900">
              <a:buFont typeface="Arial" panose="020B0604020202020204" pitchFamily="34" charset="0"/>
              <a:buChar char="•"/>
            </a:pPr>
            <a:r>
              <a:rPr lang="en-AU" sz="2000" dirty="0" smtClean="0"/>
              <a:t>Nursing model</a:t>
            </a:r>
          </a:p>
          <a:p>
            <a:pPr marL="342900" lvl="1" indent="-342900">
              <a:buFont typeface="Arial" panose="020B0604020202020204" pitchFamily="34" charset="0"/>
              <a:buChar char="•"/>
            </a:pPr>
            <a:r>
              <a:rPr lang="en-AU" sz="2000" dirty="0" smtClean="0"/>
              <a:t>D</a:t>
            </a:r>
            <a:r>
              <a:rPr lang="en-AU" sz="2000" dirty="0" smtClean="0"/>
              <a:t>eveloped </a:t>
            </a:r>
            <a:r>
              <a:rPr lang="en-AU" sz="2000" dirty="0" smtClean="0"/>
              <a:t>by Len Bowers, </a:t>
            </a:r>
            <a:r>
              <a:rPr lang="en-AU" sz="2000" dirty="0" smtClean="0"/>
              <a:t>UK</a:t>
            </a:r>
          </a:p>
          <a:p>
            <a:pPr marL="342900" lvl="1" indent="-342900">
              <a:buFont typeface="Arial" panose="020B0604020202020204" pitchFamily="34" charset="0"/>
              <a:buChar char="•"/>
            </a:pPr>
            <a:r>
              <a:rPr lang="en-AU" sz="2000" dirty="0" smtClean="0"/>
              <a:t>Research-based</a:t>
            </a:r>
          </a:p>
          <a:p>
            <a:pPr marL="342900" lvl="1" indent="-342900">
              <a:buFont typeface="Arial" panose="020B0604020202020204" pitchFamily="34" charset="0"/>
              <a:buChar char="•"/>
            </a:pPr>
            <a:r>
              <a:rPr lang="en-AU" sz="2000" dirty="0" smtClean="0"/>
              <a:t>Focus on conflict and containment (restrictive interventions)</a:t>
            </a:r>
            <a:endParaRPr lang="en-AU" sz="2000" dirty="0" smtClean="0"/>
          </a:p>
          <a:p>
            <a:pPr lvl="1"/>
            <a:r>
              <a:rPr lang="en-AU" sz="2400" b="1" dirty="0" smtClean="0"/>
              <a:t>Evidence (Bowers)</a:t>
            </a:r>
            <a:endParaRPr lang="en-AU" sz="2400" b="1" dirty="0" smtClean="0"/>
          </a:p>
          <a:p>
            <a:pPr marL="342900" lvl="1" indent="-342900">
              <a:buFont typeface="Arial" panose="020B0604020202020204" pitchFamily="34" charset="0"/>
              <a:buChar char="•"/>
            </a:pPr>
            <a:r>
              <a:rPr lang="en-AU" sz="2000" dirty="0" smtClean="0"/>
              <a:t>Cross </a:t>
            </a:r>
            <a:r>
              <a:rPr lang="en-AU" sz="2000" dirty="0"/>
              <a:t>topic literature review</a:t>
            </a:r>
          </a:p>
          <a:p>
            <a:pPr marL="342900" lvl="1" indent="-342900">
              <a:buFont typeface="Arial" panose="020B0604020202020204" pitchFamily="34" charset="0"/>
              <a:buChar char="•"/>
            </a:pPr>
            <a:r>
              <a:rPr lang="en-AU" sz="2000" dirty="0"/>
              <a:t>Model development</a:t>
            </a:r>
          </a:p>
          <a:p>
            <a:pPr marL="342900" lvl="1" indent="-342900">
              <a:spcAft>
                <a:spcPts val="0"/>
              </a:spcAft>
              <a:buFont typeface="Arial" panose="020B0604020202020204" pitchFamily="34" charset="0"/>
              <a:buChar char="•"/>
            </a:pPr>
            <a:r>
              <a:rPr lang="en-AU" sz="2000" dirty="0"/>
              <a:t>Cluster randomised </a:t>
            </a:r>
            <a:r>
              <a:rPr lang="en-AU" sz="2000" dirty="0"/>
              <a:t>c</a:t>
            </a:r>
            <a:r>
              <a:rPr lang="en-AU" sz="2000" dirty="0"/>
              <a:t>ontrolled </a:t>
            </a:r>
            <a:r>
              <a:rPr lang="en-AU" sz="2000" dirty="0"/>
              <a:t>t</a:t>
            </a:r>
            <a:r>
              <a:rPr lang="en-AU" sz="2000" dirty="0"/>
              <a:t>rial of model</a:t>
            </a:r>
          </a:p>
          <a:p>
            <a:pPr marL="800100" lvl="2" indent="-342900">
              <a:lnSpc>
                <a:spcPct val="100000"/>
              </a:lnSpc>
              <a:spcAft>
                <a:spcPts val="0"/>
              </a:spcAft>
              <a:buFont typeface="Arial" panose="020B0604020202020204" pitchFamily="34" charset="0"/>
              <a:buChar char="–"/>
            </a:pPr>
            <a:r>
              <a:rPr lang="en-AU" dirty="0"/>
              <a:t>31 </a:t>
            </a:r>
            <a:r>
              <a:rPr lang="en-AU" dirty="0" smtClean="0"/>
              <a:t>units, adequate power, significant results</a:t>
            </a:r>
            <a:endParaRPr lang="en-AU" dirty="0"/>
          </a:p>
          <a:p>
            <a:pPr marL="800100" lvl="2" indent="-342900">
              <a:lnSpc>
                <a:spcPct val="100000"/>
              </a:lnSpc>
              <a:spcAft>
                <a:spcPts val="0"/>
              </a:spcAft>
              <a:buFont typeface="Arial" panose="020B0604020202020204" pitchFamily="34" charset="0"/>
              <a:buChar char="–"/>
            </a:pPr>
            <a:r>
              <a:rPr lang="en-AU" dirty="0"/>
              <a:t>Conflict 14.6% </a:t>
            </a:r>
            <a:r>
              <a:rPr lang="en-AU" dirty="0" smtClean="0"/>
              <a:t>decrease</a:t>
            </a:r>
          </a:p>
          <a:p>
            <a:pPr marL="800100" lvl="2" indent="-342900">
              <a:lnSpc>
                <a:spcPct val="100000"/>
              </a:lnSpc>
              <a:spcAft>
                <a:spcPts val="0"/>
              </a:spcAft>
              <a:buFont typeface="Arial" panose="020B0604020202020204" pitchFamily="34" charset="0"/>
              <a:buChar char="–"/>
            </a:pPr>
            <a:r>
              <a:rPr lang="en-AU" dirty="0" smtClean="0"/>
              <a:t>Containment </a:t>
            </a:r>
            <a:r>
              <a:rPr lang="en-AU" dirty="0"/>
              <a:t>23.6% decrease</a:t>
            </a:r>
          </a:p>
          <a:p>
            <a:pPr marL="342900" indent="-342900">
              <a:buFont typeface="Arial" panose="020B0604020202020204" pitchFamily="34" charset="0"/>
              <a:buChar char="–"/>
            </a:pPr>
            <a:endParaRPr lang="en-AU" sz="2000" dirty="0" smtClean="0"/>
          </a:p>
          <a:p>
            <a:endParaRPr lang="en-AU" dirty="0" smtClean="0"/>
          </a:p>
          <a:p>
            <a:endParaRPr lang="en-AU" dirty="0" smtClean="0"/>
          </a:p>
          <a:p>
            <a:pPr marL="0" indent="0">
              <a:buNone/>
            </a:pPr>
            <a:endParaRPr lang="en-AU" dirty="0"/>
          </a:p>
          <a:p>
            <a:pPr marL="0" indent="0">
              <a:buNone/>
            </a:pPr>
            <a:endParaRPr lang="en-AU" dirty="0"/>
          </a:p>
        </p:txBody>
      </p:sp>
      <p:pic>
        <p:nvPicPr>
          <p:cNvPr id="6" name="Picture 2" descr="Image result for len b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2450">
            <a:off x="6786563" y="4517936"/>
            <a:ext cx="1905000" cy="19050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1211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44367"/>
            <a:ext cx="7199313" cy="721725"/>
          </a:xfrm>
        </p:spPr>
        <p:txBody>
          <a:bodyPr>
            <a:normAutofit fontScale="90000"/>
          </a:bodyPr>
          <a:lstStyle/>
          <a:p>
            <a:pPr algn="ctr"/>
            <a:r>
              <a:rPr lang="en-US" sz="3100" b="1" dirty="0" smtClean="0"/>
              <a:t>Background</a:t>
            </a:r>
            <a:r>
              <a:rPr lang="en-US" dirty="0" smtClean="0"/>
              <a:t/>
            </a:r>
            <a:br>
              <a:rPr lang="en-US" dirty="0" smtClean="0"/>
            </a:br>
            <a:endParaRPr lang="en-US" dirty="0"/>
          </a:p>
        </p:txBody>
      </p:sp>
      <p:sp>
        <p:nvSpPr>
          <p:cNvPr id="3" name="Content Placeholder 2"/>
          <p:cNvSpPr>
            <a:spLocks noGrp="1"/>
          </p:cNvSpPr>
          <p:nvPr>
            <p:ph idx="1"/>
          </p:nvPr>
        </p:nvSpPr>
        <p:spPr>
          <a:xfrm>
            <a:off x="439389" y="1643876"/>
            <a:ext cx="8371043" cy="4854797"/>
          </a:xfrm>
        </p:spPr>
        <p:txBody>
          <a:bodyPr/>
          <a:lstStyle/>
          <a:p>
            <a:pPr lvl="1">
              <a:spcAft>
                <a:spcPts val="0"/>
              </a:spcAft>
            </a:pPr>
            <a:endParaRPr lang="en-US" dirty="0">
              <a:latin typeface="Arial Black"/>
              <a:cs typeface="Arial Black"/>
            </a:endParaRPr>
          </a:p>
          <a:p>
            <a:pPr marL="594900" lvl="2" indent="-342900">
              <a:spcBef>
                <a:spcPts val="400"/>
              </a:spcBef>
              <a:buFont typeface="Arial"/>
              <a:buChar char="•"/>
            </a:pPr>
            <a:r>
              <a:rPr lang="en-US" sz="2400" dirty="0" smtClean="0"/>
              <a:t>Good therapeutic relationships between staff and patients are the foundation of effective </a:t>
            </a:r>
            <a:r>
              <a:rPr lang="en-US" sz="2400" dirty="0" smtClean="0"/>
              <a:t>care</a:t>
            </a:r>
            <a:endParaRPr lang="en-US" sz="2400" dirty="0" smtClean="0"/>
          </a:p>
          <a:p>
            <a:pPr marL="594900" lvl="2" indent="-342900">
              <a:spcBef>
                <a:spcPts val="400"/>
              </a:spcBef>
              <a:buFont typeface="Arial"/>
              <a:buChar char="•"/>
            </a:pPr>
            <a:r>
              <a:rPr lang="en-US" sz="2400" dirty="0" smtClean="0"/>
              <a:t>If patients and staff have information about each other they can find common areas of interest</a:t>
            </a:r>
            <a:endParaRPr lang="en-US" sz="2400" dirty="0"/>
          </a:p>
          <a:p>
            <a:pPr marL="594900" lvl="2" indent="-342900">
              <a:spcBef>
                <a:spcPts val="400"/>
              </a:spcBef>
              <a:buFont typeface="Arial"/>
              <a:buChar char="•"/>
            </a:pPr>
            <a:r>
              <a:rPr lang="en-US" sz="2400" dirty="0" smtClean="0"/>
              <a:t>Sharing areas of interest makes engagement easier for both patients and staff, especially in tense situations</a:t>
            </a:r>
          </a:p>
          <a:p>
            <a:pPr marL="594900" lvl="2" indent="-342900">
              <a:spcBef>
                <a:spcPts val="400"/>
              </a:spcBef>
              <a:buFont typeface="Arial"/>
              <a:buChar char="•"/>
            </a:pPr>
            <a:r>
              <a:rPr lang="en-US" sz="2400" dirty="0" smtClean="0"/>
              <a:t>It’s helpful to have topics for conversation </a:t>
            </a:r>
          </a:p>
          <a:p>
            <a:pPr>
              <a:spcAft>
                <a:spcPts val="1000"/>
              </a:spcAft>
            </a:pPr>
            <a:endParaRPr lang="en-US" sz="1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9739782">
            <a:off x="272521" y="5507940"/>
            <a:ext cx="1322063" cy="108723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7367256" y="5510462"/>
            <a:ext cx="1362445" cy="1091703"/>
          </a:xfrm>
          <a:prstGeom prst="rect">
            <a:avLst/>
          </a:prstGeom>
        </p:spPr>
      </p:pic>
    </p:spTree>
    <p:extLst>
      <p:ext uri="{BB962C8B-B14F-4D97-AF65-F5344CB8AC3E}">
        <p14:creationId xmlns:p14="http://schemas.microsoft.com/office/powerpoint/2010/main" val="14684702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solidFill>
                  <a:schemeClr val="bg1"/>
                </a:solidFill>
              </a:rPr>
              <a:t>Aims</a:t>
            </a:r>
            <a:endParaRPr lang="en-AU" b="1" dirty="0">
              <a:solidFill>
                <a:schemeClr val="bg1"/>
              </a:solidFill>
            </a:endParaRPr>
          </a:p>
        </p:txBody>
      </p:sp>
      <p:sp>
        <p:nvSpPr>
          <p:cNvPr id="3" name="Content Placeholder 2"/>
          <p:cNvSpPr>
            <a:spLocks noGrp="1"/>
          </p:cNvSpPr>
          <p:nvPr>
            <p:ph idx="1"/>
          </p:nvPr>
        </p:nvSpPr>
        <p:spPr>
          <a:xfrm>
            <a:off x="539750" y="1619250"/>
            <a:ext cx="7870324" cy="4854797"/>
          </a:xfrm>
        </p:spPr>
        <p:txBody>
          <a:bodyPr/>
          <a:lstStyle/>
          <a:p>
            <a:pPr lvl="1">
              <a:spcBef>
                <a:spcPts val="1000"/>
              </a:spcBef>
              <a:spcAft>
                <a:spcPts val="0"/>
              </a:spcAft>
            </a:pPr>
            <a:endParaRPr lang="en-US" sz="1600" dirty="0">
              <a:latin typeface="Arial Black"/>
              <a:cs typeface="Arial Black"/>
            </a:endParaRPr>
          </a:p>
          <a:p>
            <a:pPr marL="594900" lvl="2" indent="-342900">
              <a:spcBef>
                <a:spcPts val="400"/>
              </a:spcBef>
              <a:spcAft>
                <a:spcPts val="0"/>
              </a:spcAft>
              <a:buFont typeface="Arial"/>
              <a:buChar char="•"/>
            </a:pPr>
            <a:r>
              <a:rPr lang="en-US" sz="2400" dirty="0"/>
              <a:t>Build stronger relationships between </a:t>
            </a:r>
            <a:r>
              <a:rPr lang="en-US" sz="2400" dirty="0" smtClean="0"/>
              <a:t>patients, </a:t>
            </a:r>
            <a:r>
              <a:rPr lang="en-US" sz="2400" dirty="0"/>
              <a:t>and between patients and staff</a:t>
            </a:r>
          </a:p>
          <a:p>
            <a:pPr marL="594900" lvl="2" indent="-342900">
              <a:spcBef>
                <a:spcPts val="400"/>
              </a:spcBef>
              <a:spcAft>
                <a:spcPts val="0"/>
              </a:spcAft>
              <a:buFont typeface="Arial"/>
              <a:buChar char="•"/>
            </a:pPr>
            <a:r>
              <a:rPr lang="en-US" sz="2400" dirty="0" smtClean="0"/>
              <a:t>Assist </a:t>
            </a:r>
            <a:r>
              <a:rPr lang="en-GB" sz="2400" dirty="0" smtClean="0"/>
              <a:t>social </a:t>
            </a:r>
            <a:r>
              <a:rPr lang="en-GB" sz="2400" dirty="0"/>
              <a:t>interaction</a:t>
            </a:r>
            <a:endParaRPr lang="en-US" sz="2400" dirty="0"/>
          </a:p>
          <a:p>
            <a:pPr marL="594900" lvl="2" indent="-342900">
              <a:spcBef>
                <a:spcPts val="400"/>
              </a:spcBef>
              <a:spcAft>
                <a:spcPts val="0"/>
              </a:spcAft>
              <a:buFont typeface="Arial"/>
              <a:buChar char="•"/>
            </a:pPr>
            <a:r>
              <a:rPr lang="en-GB" sz="2400" dirty="0" smtClean="0"/>
              <a:t>Nurture a sense of common humanity while </a:t>
            </a:r>
            <a:r>
              <a:rPr lang="en-GB" sz="2400" dirty="0"/>
              <a:t>maintaining </a:t>
            </a:r>
            <a:r>
              <a:rPr lang="en-GB" sz="2400" dirty="0" smtClean="0"/>
              <a:t>safety</a:t>
            </a:r>
          </a:p>
          <a:p>
            <a:pPr marL="594900" lvl="2" indent="-342900">
              <a:spcBef>
                <a:spcPts val="400"/>
              </a:spcBef>
              <a:spcAft>
                <a:spcPts val="0"/>
              </a:spcAft>
              <a:buFont typeface="Arial"/>
              <a:buChar char="•"/>
            </a:pPr>
            <a:endParaRPr lang="en-GB" sz="2400" dirty="0"/>
          </a:p>
          <a:p>
            <a:pPr lvl="2" indent="0">
              <a:spcBef>
                <a:spcPts val="400"/>
              </a:spcBef>
              <a:spcAft>
                <a:spcPts val="0"/>
              </a:spcAft>
              <a:buNone/>
            </a:pPr>
            <a:endParaRPr lang="en-GB" sz="2400" dirty="0"/>
          </a:p>
          <a:p>
            <a:pPr lvl="2" indent="0" algn="r">
              <a:spcBef>
                <a:spcPts val="1000"/>
              </a:spcBef>
              <a:spcAft>
                <a:spcPts val="0"/>
              </a:spcAft>
              <a:buNone/>
            </a:pPr>
            <a:r>
              <a:rPr lang="en-US" sz="3200" b="1" dirty="0">
                <a:solidFill>
                  <a:srgbClr val="51BD89"/>
                </a:solidFill>
                <a:cs typeface="Arial Black"/>
              </a:rPr>
              <a:t>…making conflict less likely </a:t>
            </a:r>
          </a:p>
          <a:p>
            <a:endParaRPr lang="en-AU" dirty="0"/>
          </a:p>
        </p:txBody>
      </p:sp>
    </p:spTree>
    <p:extLst>
      <p:ext uri="{BB962C8B-B14F-4D97-AF65-F5344CB8AC3E}">
        <p14:creationId xmlns:p14="http://schemas.microsoft.com/office/powerpoint/2010/main" val="16587445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95700" y="3149600"/>
            <a:ext cx="0" cy="27093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43" name="Rectangle 42"/>
          <p:cNvSpPr/>
          <p:nvPr/>
        </p:nvSpPr>
        <p:spPr>
          <a:xfrm>
            <a:off x="85885" y="4348164"/>
            <a:ext cx="2179014" cy="2284926"/>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Originating domains</a:t>
            </a:r>
            <a:r>
              <a:rPr kumimoji="0" lang="en-US" sz="1800" b="1" i="0" u="none" strike="noStrike" kern="0" cap="none" spc="0" normalizeH="0" baseline="0" noProof="0" dirty="0" smtClean="0">
                <a:ln>
                  <a:noFill/>
                </a:ln>
                <a:solidFill>
                  <a:schemeClr val="bg1"/>
                </a:solidFill>
                <a:effectLst/>
                <a:uLnTx/>
                <a:uFillTx/>
                <a:latin typeface="Arial"/>
                <a:cs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noProof="0" dirty="0" smtClean="0">
                <a:ln>
                  <a:noFill/>
                </a:ln>
                <a:solidFill>
                  <a:schemeClr val="bg1"/>
                </a:solidFill>
                <a:effectLst/>
                <a:uLnTx/>
                <a:uFillTx/>
                <a:latin typeface="Arial"/>
                <a:cs typeface="Arial"/>
              </a:rPr>
              <a:t>Patient Community</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baseline="0" dirty="0" smtClean="0">
                <a:solidFill>
                  <a:schemeClr val="bg1"/>
                </a:solidFill>
                <a:latin typeface="Arial"/>
                <a:cs typeface="Arial"/>
              </a:rPr>
              <a:t>Staff Team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noProof="0" dirty="0" smtClean="0">
                <a:ln>
                  <a:noFill/>
                </a:ln>
                <a:solidFill>
                  <a:schemeClr val="bg1"/>
                </a:solidFill>
                <a:effectLst/>
                <a:uLnTx/>
                <a:uFillTx/>
                <a:latin typeface="Arial"/>
                <a:cs typeface="Arial"/>
              </a:rPr>
              <a:t>Patient Characteristics</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nvGrpSpPr>
          <p:cNvPr id="3" name="Group 2"/>
          <p:cNvGrpSpPr/>
          <p:nvPr/>
        </p:nvGrpSpPr>
        <p:grpSpPr>
          <a:xfrm>
            <a:off x="952553" y="1988326"/>
            <a:ext cx="4901403" cy="3790921"/>
            <a:chOff x="952553" y="1988326"/>
            <a:chExt cx="4901403" cy="3790921"/>
          </a:xfrm>
        </p:grpSpPr>
        <p:grpSp>
          <p:nvGrpSpPr>
            <p:cNvPr id="2" name="Group 1"/>
            <p:cNvGrpSpPr/>
            <p:nvPr/>
          </p:nvGrpSpPr>
          <p:grpSpPr>
            <a:xfrm>
              <a:off x="952553" y="2705100"/>
              <a:ext cx="3684690" cy="3074147"/>
              <a:chOff x="952553" y="2705100"/>
              <a:chExt cx="3684690" cy="3074147"/>
            </a:xfrm>
          </p:grpSpPr>
          <p:grpSp>
            <p:nvGrpSpPr>
              <p:cNvPr id="29" name="Group 41"/>
              <p:cNvGrpSpPr/>
              <p:nvPr/>
            </p:nvGrpSpPr>
            <p:grpSpPr>
              <a:xfrm>
                <a:off x="952553" y="2705100"/>
                <a:ext cx="3684690" cy="462601"/>
                <a:chOff x="952553" y="2705100"/>
                <a:chExt cx="3684690" cy="462601"/>
              </a:xfrm>
            </p:grpSpPr>
            <p:cxnSp>
              <p:nvCxnSpPr>
                <p:cNvPr id="30" name="Straight Connector 29"/>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2553" y="3149602"/>
                  <a:ext cx="3684690" cy="18099"/>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695700" y="31115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382511" y="3127679"/>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689662" y="4979493"/>
                <a:ext cx="0" cy="7200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628091" y="4637930"/>
                <a:ext cx="16553" cy="34047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689662" y="4988542"/>
                <a:ext cx="972172"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264899" y="5741147"/>
                <a:ext cx="605301" cy="3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kern="0" dirty="0">
                <a:solidFill>
                  <a:schemeClr val="bg1"/>
                </a:solidFill>
                <a:latin typeface="Arial"/>
                <a:cs typeface="Arial"/>
              </a:endParaRPr>
            </a:p>
            <a:p>
              <a:pPr algn="ctr" defTabSz="914400"/>
              <a:r>
                <a:rPr lang="en-US" kern="0" dirty="0" smtClean="0">
                  <a:solidFill>
                    <a:schemeClr val="bg1"/>
                  </a:solidFill>
                  <a:latin typeface="Arial"/>
                  <a:cs typeface="Arial"/>
                </a:rPr>
                <a:t>Sharing information</a:t>
              </a:r>
              <a:endParaRPr lang="en-US" kern="0" dirty="0">
                <a:solidFill>
                  <a:schemeClr val="bg1"/>
                </a:solidFill>
                <a:latin typeface="Arial"/>
                <a:cs typeface="Arial"/>
              </a:endParaRPr>
            </a:p>
          </p:txBody>
        </p:sp>
        <p:sp>
          <p:nvSpPr>
            <p:cNvPr id="45" name="Rectangle 44"/>
            <p:cNvSpPr/>
            <p:nvPr/>
          </p:nvSpPr>
          <p:spPr>
            <a:xfrm>
              <a:off x="2617081" y="3482763"/>
              <a:ext cx="2055127" cy="115516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Patient </a:t>
              </a:r>
              <a:r>
                <a:rPr kumimoji="0" lang="en-US" sz="1800" b="1" i="0" u="none" strike="noStrike" kern="0" cap="none" spc="0" normalizeH="0" baseline="0" noProof="0" dirty="0" smtClean="0">
                  <a:ln>
                    <a:noFill/>
                  </a:ln>
                  <a:solidFill>
                    <a:schemeClr val="bg1"/>
                  </a:solidFill>
                  <a:effectLst/>
                  <a:uLnTx/>
                  <a:uFillTx/>
                  <a:latin typeface="Arial"/>
                  <a:cs typeface="Arial"/>
                </a:rPr>
                <a:t>modifier:</a:t>
              </a:r>
              <a:r>
                <a:rPr kumimoji="0" lang="en-US" sz="1800" b="1" i="0" u="none" strike="noStrike" kern="0" cap="none" spc="0" normalizeH="0" noProof="0" dirty="0" smtClean="0">
                  <a:ln>
                    <a:noFill/>
                  </a:ln>
                  <a:solidFill>
                    <a:schemeClr val="bg1"/>
                  </a:solidFill>
                  <a:effectLst/>
                  <a:uLnTx/>
                  <a:uFillTx/>
                  <a:latin typeface="Arial"/>
                  <a:cs typeface="Arial"/>
                </a:rPr>
                <a:t> </a:t>
              </a:r>
              <a:r>
                <a:rPr kumimoji="0" lang="en-US" sz="1800" i="0" u="none" strike="noStrike" kern="0" cap="none" spc="0" normalizeH="0" noProof="0" dirty="0" smtClean="0">
                  <a:ln>
                    <a:noFill/>
                  </a:ln>
                  <a:solidFill>
                    <a:schemeClr val="bg1"/>
                  </a:solidFill>
                  <a:effectLst/>
                  <a:uLnTx/>
                  <a:uFillTx/>
                  <a:latin typeface="Arial"/>
                  <a:cs typeface="Arial"/>
                </a:rPr>
                <a:t>Sharing information</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sp>
        <p:nvSpPr>
          <p:cNvPr id="54" name="Title 53"/>
          <p:cNvSpPr>
            <a:spLocks noGrp="1"/>
          </p:cNvSpPr>
          <p:nvPr>
            <p:ph type="title"/>
          </p:nvPr>
        </p:nvSpPr>
        <p:spPr/>
        <p:txBody>
          <a:bodyPr/>
          <a:lstStyle/>
          <a:p>
            <a:r>
              <a:rPr lang="en-AU" b="1" dirty="0" smtClean="0"/>
              <a:t>Know each other and </a:t>
            </a:r>
            <a:r>
              <a:rPr lang="en-AU" b="1" dirty="0"/>
              <a:t>the Safewards model</a:t>
            </a:r>
          </a:p>
        </p:txBody>
      </p:sp>
    </p:spTree>
    <p:extLst>
      <p:ext uri="{BB962C8B-B14F-4D97-AF65-F5344CB8AC3E}">
        <p14:creationId xmlns:p14="http://schemas.microsoft.com/office/powerpoint/2010/main" val="208196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76" y="3072809"/>
            <a:ext cx="6517758" cy="4345172"/>
          </a:xfrm>
          <a:prstGeom prst="rect">
            <a:avLst/>
          </a:prstGeom>
        </p:spPr>
      </p:pic>
      <p:sp>
        <p:nvSpPr>
          <p:cNvPr id="6" name="Oval 5"/>
          <p:cNvSpPr/>
          <p:nvPr/>
        </p:nvSpPr>
        <p:spPr>
          <a:xfrm>
            <a:off x="978195" y="3301406"/>
            <a:ext cx="1487521" cy="125995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Title 4"/>
          <p:cNvSpPr>
            <a:spLocks noGrp="1"/>
          </p:cNvSpPr>
          <p:nvPr>
            <p:ph type="title"/>
          </p:nvPr>
        </p:nvSpPr>
        <p:spPr/>
        <p:txBody>
          <a:bodyPr/>
          <a:lstStyle/>
          <a:p>
            <a:pPr algn="ctr"/>
            <a:r>
              <a:rPr lang="en-AU" sz="2800" b="1" dirty="0" smtClean="0">
                <a:solidFill>
                  <a:srgbClr val="28C2A8"/>
                </a:solidFill>
              </a:rPr>
              <a:t>Task: Getting to know each other </a:t>
            </a:r>
            <a:endParaRPr lang="en-AU" sz="2800" b="1" dirty="0">
              <a:solidFill>
                <a:srgbClr val="28C2A8"/>
              </a:solidFill>
            </a:endParaRPr>
          </a:p>
        </p:txBody>
      </p:sp>
      <p:sp>
        <p:nvSpPr>
          <p:cNvPr id="2" name="Content Placeholder 1"/>
          <p:cNvSpPr>
            <a:spLocks noGrp="1"/>
          </p:cNvSpPr>
          <p:nvPr>
            <p:ph idx="1"/>
          </p:nvPr>
        </p:nvSpPr>
        <p:spPr>
          <a:xfrm>
            <a:off x="1806498" y="1540396"/>
            <a:ext cx="7025267" cy="3231001"/>
          </a:xfrm>
        </p:spPr>
        <p:txBody>
          <a:bodyPr/>
          <a:lstStyle/>
          <a:p>
            <a:pPr lvl="1">
              <a:lnSpc>
                <a:spcPct val="150000"/>
              </a:lnSpc>
              <a:spcAft>
                <a:spcPts val="1000"/>
              </a:spcAft>
            </a:pPr>
            <a:r>
              <a:rPr lang="en-US" dirty="0" smtClean="0"/>
              <a:t>Where did you grow up? </a:t>
            </a:r>
          </a:p>
          <a:p>
            <a:pPr lvl="1">
              <a:lnSpc>
                <a:spcPct val="150000"/>
              </a:lnSpc>
              <a:spcAft>
                <a:spcPts val="1000"/>
              </a:spcAft>
            </a:pPr>
            <a:r>
              <a:rPr lang="en-US" dirty="0" smtClean="0"/>
              <a:t>How many children in your family</a:t>
            </a:r>
            <a:r>
              <a:rPr lang="en-US" dirty="0"/>
              <a:t>? </a:t>
            </a:r>
            <a:endParaRPr lang="en-US" dirty="0" smtClean="0"/>
          </a:p>
          <a:p>
            <a:pPr lvl="1">
              <a:lnSpc>
                <a:spcPct val="150000"/>
              </a:lnSpc>
              <a:spcAft>
                <a:spcPts val="1000"/>
              </a:spcAft>
            </a:pPr>
            <a:r>
              <a:rPr lang="en-US" dirty="0" smtClean="0"/>
              <a:t>What was one of your childhood </a:t>
            </a:r>
            <a:r>
              <a:rPr lang="en-US" dirty="0"/>
              <a:t>hobbies? </a:t>
            </a:r>
            <a:endParaRPr lang="en-US" dirty="0" smtClean="0"/>
          </a:p>
          <a:p>
            <a:pPr lvl="1">
              <a:lnSpc>
                <a:spcPct val="150000"/>
              </a:lnSpc>
              <a:spcAft>
                <a:spcPts val="1000"/>
              </a:spcAft>
            </a:pPr>
            <a:r>
              <a:rPr lang="en-US" dirty="0" smtClean="0"/>
              <a:t>What was your biggest </a:t>
            </a:r>
            <a:r>
              <a:rPr lang="en-US" dirty="0"/>
              <a:t>challenge growing up? </a:t>
            </a:r>
            <a:endParaRPr lang="en-US" dirty="0" smtClean="0"/>
          </a:p>
          <a:p>
            <a:pPr lvl="1">
              <a:lnSpc>
                <a:spcPct val="150000"/>
              </a:lnSpc>
              <a:spcAft>
                <a:spcPts val="1000"/>
              </a:spcAft>
            </a:pPr>
            <a:r>
              <a:rPr lang="en-US" dirty="0" smtClean="0"/>
              <a:t>What was your first job?</a:t>
            </a:r>
            <a:endParaRPr lang="en-US" dirty="0"/>
          </a:p>
        </p:txBody>
      </p:sp>
    </p:spTree>
    <p:extLst>
      <p:ext uri="{BB962C8B-B14F-4D97-AF65-F5344CB8AC3E}">
        <p14:creationId xmlns:p14="http://schemas.microsoft.com/office/powerpoint/2010/main" val="24857770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Information collected </a:t>
            </a:r>
            <a:endParaRPr lang="en-US" sz="2800" b="1" dirty="0"/>
          </a:p>
        </p:txBody>
      </p:sp>
      <p:sp>
        <p:nvSpPr>
          <p:cNvPr id="3" name="Content Placeholder 2"/>
          <p:cNvSpPr>
            <a:spLocks noGrp="1"/>
          </p:cNvSpPr>
          <p:nvPr>
            <p:ph idx="1"/>
          </p:nvPr>
        </p:nvSpPr>
        <p:spPr/>
        <p:txBody>
          <a:bodyPr>
            <a:normAutofit lnSpcReduction="10000"/>
          </a:bodyPr>
          <a:lstStyle/>
          <a:p>
            <a:pPr lvl="1">
              <a:spcAft>
                <a:spcPts val="1000"/>
              </a:spcAft>
            </a:pPr>
            <a:r>
              <a:rPr lang="en-US" sz="2800" b="1" dirty="0"/>
              <a:t>What </a:t>
            </a:r>
            <a:r>
              <a:rPr lang="en-US" sz="2800" b="1" dirty="0" smtClean="0"/>
              <a:t>information </a:t>
            </a:r>
            <a:r>
              <a:rPr lang="en-US" sz="2800" b="1" dirty="0"/>
              <a:t>do we generally collect about patients</a:t>
            </a:r>
            <a:r>
              <a:rPr lang="en-US" sz="2800" b="1" dirty="0" smtClean="0"/>
              <a:t>?</a:t>
            </a:r>
          </a:p>
          <a:p>
            <a:pPr marL="457200" lvl="1" indent="-457200">
              <a:spcAft>
                <a:spcPts val="1000"/>
              </a:spcAft>
              <a:buFont typeface="Arial" panose="020B0604020202020204" pitchFamily="34" charset="0"/>
              <a:buChar char="•"/>
            </a:pPr>
            <a:r>
              <a:rPr lang="en-US" sz="2800" dirty="0" smtClean="0"/>
              <a:t>It</a:t>
            </a:r>
            <a:r>
              <a:rPr lang="en-US" sz="2800" dirty="0"/>
              <a:t> </a:t>
            </a:r>
            <a:r>
              <a:rPr lang="en-US" sz="2800" dirty="0" smtClean="0"/>
              <a:t>is usually negative and often focuses on: </a:t>
            </a:r>
          </a:p>
          <a:p>
            <a:pPr marL="806450" lvl="3" indent="-361950">
              <a:spcBef>
                <a:spcPts val="400"/>
              </a:spcBef>
              <a:spcAft>
                <a:spcPts val="400"/>
              </a:spcAft>
            </a:pPr>
            <a:r>
              <a:rPr lang="en-US" sz="2400" dirty="0" smtClean="0"/>
              <a:t>past </a:t>
            </a:r>
            <a:r>
              <a:rPr lang="en-US" sz="2400" dirty="0" smtClean="0"/>
              <a:t>history </a:t>
            </a:r>
            <a:r>
              <a:rPr lang="en-US" sz="2400" dirty="0"/>
              <a:t>of </a:t>
            </a:r>
            <a:r>
              <a:rPr lang="en-US" sz="2400" dirty="0"/>
              <a:t>psychiatric illness</a:t>
            </a:r>
            <a:endParaRPr lang="en-US" sz="2400" dirty="0" smtClean="0"/>
          </a:p>
          <a:p>
            <a:pPr marL="806450" lvl="3" indent="-361950">
              <a:spcBef>
                <a:spcPts val="400"/>
              </a:spcBef>
              <a:spcAft>
                <a:spcPts val="400"/>
              </a:spcAft>
            </a:pPr>
            <a:r>
              <a:rPr lang="en-US" sz="2400" dirty="0" smtClean="0"/>
              <a:t>risks</a:t>
            </a:r>
            <a:endParaRPr lang="en-US" sz="2400" dirty="0"/>
          </a:p>
          <a:p>
            <a:pPr marL="806450" lvl="3" indent="-361950">
              <a:spcBef>
                <a:spcPts val="400"/>
              </a:spcBef>
              <a:spcAft>
                <a:spcPts val="400"/>
              </a:spcAft>
            </a:pPr>
            <a:r>
              <a:rPr lang="en-US" sz="2400" dirty="0"/>
              <a:t>d</a:t>
            </a:r>
            <a:r>
              <a:rPr lang="en-US" sz="2400" dirty="0" smtClean="0"/>
              <a:t>isabilities</a:t>
            </a:r>
            <a:endParaRPr lang="en-US" sz="2400" dirty="0"/>
          </a:p>
          <a:p>
            <a:pPr marL="457200" lvl="1" indent="-457200">
              <a:spcBef>
                <a:spcPts val="1000"/>
              </a:spcBef>
              <a:spcAft>
                <a:spcPts val="400"/>
              </a:spcAft>
              <a:buFont typeface="Arial" panose="020B0604020202020204" pitchFamily="34" charset="0"/>
              <a:buChar char="•"/>
            </a:pPr>
            <a:r>
              <a:rPr lang="en-US" sz="2800" dirty="0" smtClean="0"/>
              <a:t>Little of the information collected provides a basis for relationship building</a:t>
            </a:r>
          </a:p>
          <a:p>
            <a:pPr lvl="1">
              <a:spcBef>
                <a:spcPts val="1000"/>
              </a:spcBef>
              <a:spcAft>
                <a:spcPts val="400"/>
              </a:spcAft>
            </a:pPr>
            <a:r>
              <a:rPr lang="en-US" sz="2800" b="1" dirty="0"/>
              <a:t>What </a:t>
            </a:r>
            <a:r>
              <a:rPr lang="en-US" sz="2800" b="1" dirty="0" smtClean="0"/>
              <a:t>do </a:t>
            </a:r>
            <a:r>
              <a:rPr lang="en-US" sz="2800" b="1" dirty="0"/>
              <a:t>patients </a:t>
            </a:r>
            <a:r>
              <a:rPr lang="en-US" sz="2800" b="1" dirty="0" smtClean="0"/>
              <a:t>know about </a:t>
            </a:r>
            <a:r>
              <a:rPr lang="en-US" sz="2800" b="1" dirty="0"/>
              <a:t>staff?</a:t>
            </a:r>
          </a:p>
        </p:txBody>
      </p:sp>
    </p:spTree>
    <p:extLst>
      <p:ext uri="{BB962C8B-B14F-4D97-AF65-F5344CB8AC3E}">
        <p14:creationId xmlns:p14="http://schemas.microsoft.com/office/powerpoint/2010/main" val="78435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9750" y="427209"/>
            <a:ext cx="7199313" cy="1079500"/>
          </a:xfrm>
        </p:spPr>
        <p:txBody>
          <a:bodyPr/>
          <a:lstStyle/>
          <a:p>
            <a:pPr algn="ctr"/>
            <a:r>
              <a:rPr lang="en-AU" b="1" dirty="0" smtClean="0">
                <a:solidFill>
                  <a:srgbClr val="21A18D"/>
                </a:solidFill>
              </a:rPr>
              <a:t>Task: What non-controversial </a:t>
            </a:r>
            <a:r>
              <a:rPr lang="en-AU" b="1" dirty="0">
                <a:solidFill>
                  <a:srgbClr val="21A18D"/>
                </a:solidFill>
              </a:rPr>
              <a:t>information might you wish to share? </a:t>
            </a:r>
            <a:r>
              <a:rPr lang="en-AU" sz="2400" b="1" dirty="0">
                <a:solidFill>
                  <a:srgbClr val="21278D"/>
                </a:solidFill>
              </a:rPr>
              <a:t/>
            </a:r>
            <a:br>
              <a:rPr lang="en-AU" sz="2400" b="1" dirty="0">
                <a:solidFill>
                  <a:srgbClr val="21278D"/>
                </a:solidFill>
              </a:rPr>
            </a:br>
            <a:endParaRPr lang="en-AU" sz="2400" b="1" dirty="0">
              <a:solidFill>
                <a:srgbClr val="21278D"/>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7" y="857693"/>
            <a:ext cx="9144000" cy="6096000"/>
          </a:xfrm>
          <a:prstGeom prst="rect">
            <a:avLst/>
          </a:prstGeom>
        </p:spPr>
      </p:pic>
    </p:spTree>
    <p:extLst>
      <p:ext uri="{BB962C8B-B14F-4D97-AF65-F5344CB8AC3E}">
        <p14:creationId xmlns:p14="http://schemas.microsoft.com/office/powerpoint/2010/main" val="1272872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94423"/>
            <a:ext cx="7199313" cy="1079500"/>
          </a:xfrm>
        </p:spPr>
        <p:txBody>
          <a:bodyPr>
            <a:noAutofit/>
          </a:bodyPr>
          <a:lstStyle/>
          <a:p>
            <a:pPr algn="ctr"/>
            <a:r>
              <a:rPr lang="en-US" sz="2800" b="1" dirty="0"/>
              <a:t>Examples of non-controversial </a:t>
            </a:r>
            <a:r>
              <a:rPr lang="en-US" sz="2800" b="1" dirty="0" smtClean="0"/>
              <a:t>information</a:t>
            </a:r>
            <a:r>
              <a:rPr lang="en-US" sz="2000" dirty="0" smtClean="0"/>
              <a:t/>
            </a:r>
            <a:br>
              <a:rPr lang="en-US" sz="2000" dirty="0" smtClean="0"/>
            </a:br>
            <a:endParaRPr lang="en-US" sz="2000" dirty="0"/>
          </a:p>
        </p:txBody>
      </p:sp>
      <p:sp>
        <p:nvSpPr>
          <p:cNvPr id="3" name="Content Placeholder 2"/>
          <p:cNvSpPr>
            <a:spLocks noGrp="1"/>
          </p:cNvSpPr>
          <p:nvPr>
            <p:ph idx="1"/>
          </p:nvPr>
        </p:nvSpPr>
        <p:spPr>
          <a:xfrm>
            <a:off x="539750" y="1677650"/>
            <a:ext cx="6531274" cy="5054233"/>
          </a:xfrm>
        </p:spPr>
        <p:txBody>
          <a:bodyPr>
            <a:noAutofit/>
          </a:bodyPr>
          <a:lstStyle/>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Qualifications</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Years of experience working in mental health</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Hospitals and various locations worked</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Previous jobs</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Hobbies and interests</a:t>
            </a:r>
          </a:p>
          <a:p>
            <a:pPr marL="342900" lvl="0" indent="-342900" fontAlgn="auto">
              <a:lnSpc>
                <a:spcPct val="100000"/>
              </a:lnSpc>
              <a:spcBef>
                <a:spcPts val="600"/>
              </a:spcBef>
              <a:spcAft>
                <a:spcPts val="0"/>
              </a:spcAft>
              <a:buFont typeface="Arial"/>
              <a:buChar char="•"/>
            </a:pPr>
            <a:r>
              <a:rPr lang="en-US" sz="2000" b="0" dirty="0" err="1">
                <a:solidFill>
                  <a:prstClr val="black"/>
                </a:solidFill>
                <a:ea typeface="+mn-ea"/>
                <a:cs typeface="+mn-cs"/>
              </a:rPr>
              <a:t>Favourite</a:t>
            </a:r>
            <a:r>
              <a:rPr lang="en-US" sz="2000" b="0" dirty="0">
                <a:solidFill>
                  <a:prstClr val="black"/>
                </a:solidFill>
                <a:ea typeface="+mn-ea"/>
                <a:cs typeface="+mn-cs"/>
              </a:rPr>
              <a:t> TV program and reasons</a:t>
            </a:r>
          </a:p>
          <a:p>
            <a:pPr marL="342900" lvl="0" indent="-342900" fontAlgn="auto">
              <a:lnSpc>
                <a:spcPct val="100000"/>
              </a:lnSpc>
              <a:spcBef>
                <a:spcPts val="600"/>
              </a:spcBef>
              <a:spcAft>
                <a:spcPts val="0"/>
              </a:spcAft>
              <a:buFont typeface="Arial"/>
              <a:buChar char="•"/>
            </a:pPr>
            <a:r>
              <a:rPr lang="en-US" sz="2000" b="0" dirty="0" err="1">
                <a:solidFill>
                  <a:prstClr val="black"/>
                </a:solidFill>
                <a:ea typeface="+mn-ea"/>
                <a:cs typeface="+mn-cs"/>
              </a:rPr>
              <a:t>Favourite</a:t>
            </a:r>
            <a:r>
              <a:rPr lang="en-US" sz="2000" b="0" dirty="0">
                <a:solidFill>
                  <a:prstClr val="black"/>
                </a:solidFill>
                <a:ea typeface="+mn-ea"/>
                <a:cs typeface="+mn-cs"/>
              </a:rPr>
              <a:t> film and why</a:t>
            </a:r>
          </a:p>
          <a:p>
            <a:pPr marL="342900" lvl="0" indent="-342900" fontAlgn="auto">
              <a:lnSpc>
                <a:spcPct val="100000"/>
              </a:lnSpc>
              <a:spcBef>
                <a:spcPts val="600"/>
              </a:spcBef>
              <a:spcAft>
                <a:spcPts val="0"/>
              </a:spcAft>
              <a:buFont typeface="Arial"/>
              <a:buChar char="•"/>
            </a:pPr>
            <a:r>
              <a:rPr lang="en-US" sz="2000" b="0" dirty="0" err="1">
                <a:solidFill>
                  <a:prstClr val="black"/>
                </a:solidFill>
                <a:ea typeface="+mn-ea"/>
                <a:cs typeface="+mn-cs"/>
              </a:rPr>
              <a:t>Favourite</a:t>
            </a:r>
            <a:r>
              <a:rPr lang="en-US" sz="2000" b="0" dirty="0">
                <a:solidFill>
                  <a:prstClr val="black"/>
                </a:solidFill>
                <a:ea typeface="+mn-ea"/>
                <a:cs typeface="+mn-cs"/>
              </a:rPr>
              <a:t> book and why</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Preferred music genre</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What bad advice have you taken?</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What bad advice have you given?</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What is your top life tip?</a:t>
            </a:r>
          </a:p>
          <a:p>
            <a:pPr marL="342900" lvl="1" indent="-342900">
              <a:spcBef>
                <a:spcPts val="600"/>
              </a:spcBef>
              <a:spcAft>
                <a:spcPts val="0"/>
              </a:spcAft>
              <a:buFont typeface="Arial" panose="020B0604020202020204" pitchFamily="34" charset="0"/>
              <a:buChar char="•"/>
            </a:pPr>
            <a:endParaRPr lang="en-US" sz="20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557293">
            <a:off x="7007601" y="3221664"/>
            <a:ext cx="1871332" cy="121211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0501051">
            <a:off x="6518131" y="4442131"/>
            <a:ext cx="1681090" cy="138248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6241684" y="1866011"/>
            <a:ext cx="1658679" cy="1329070"/>
          </a:xfrm>
          <a:prstGeom prst="rect">
            <a:avLst/>
          </a:prstGeom>
        </p:spPr>
      </p:pic>
    </p:spTree>
    <p:extLst>
      <p:ext uri="{BB962C8B-B14F-4D97-AF65-F5344CB8AC3E}">
        <p14:creationId xmlns:p14="http://schemas.microsoft.com/office/powerpoint/2010/main" val="42457064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425817">
            <a:off x="5873703" y="2198080"/>
            <a:ext cx="3016329" cy="4298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algn="ctr"/>
            <a:r>
              <a:rPr lang="en-US" sz="2800" b="1" dirty="0" smtClean="0"/>
              <a:t>Know each </a:t>
            </a:r>
            <a:r>
              <a:rPr lang="en-US" sz="2800" b="1" dirty="0"/>
              <a:t>o</a:t>
            </a:r>
            <a:r>
              <a:rPr lang="en-US" sz="2800" b="1" dirty="0" smtClean="0"/>
              <a:t>ther in practice</a:t>
            </a:r>
            <a:endParaRPr lang="en-US" sz="2800" b="1" dirty="0"/>
          </a:p>
        </p:txBody>
      </p:sp>
      <p:sp>
        <p:nvSpPr>
          <p:cNvPr id="3" name="Content Placeholder 2"/>
          <p:cNvSpPr>
            <a:spLocks noGrp="1"/>
          </p:cNvSpPr>
          <p:nvPr>
            <p:ph idx="1"/>
          </p:nvPr>
        </p:nvSpPr>
        <p:spPr>
          <a:xfrm>
            <a:off x="539750" y="1619250"/>
            <a:ext cx="8243888" cy="5093784"/>
          </a:xfrm>
        </p:spPr>
        <p:txBody>
          <a:bodyPr>
            <a:normAutofit lnSpcReduction="10000"/>
          </a:bodyPr>
          <a:lstStyle/>
          <a:p>
            <a:pPr marL="342900" lvl="1" indent="-342900">
              <a:buFont typeface="Arial" panose="020B0604020202020204" pitchFamily="34" charset="0"/>
              <a:buChar char="•"/>
            </a:pPr>
            <a:r>
              <a:rPr lang="en-US" sz="2400" dirty="0" smtClean="0"/>
              <a:t>On admission, ask the patient </a:t>
            </a:r>
            <a:r>
              <a:rPr lang="en-US" sz="2400" dirty="0" smtClean="0"/>
              <a:t>(and </a:t>
            </a:r>
            <a:r>
              <a:rPr lang="en-US" sz="2400" dirty="0" smtClean="0"/>
              <a:t>their </a:t>
            </a:r>
            <a:r>
              <a:rPr lang="en-US" sz="2400" dirty="0" err="1" smtClean="0"/>
              <a:t>carers</a:t>
            </a:r>
            <a:r>
              <a:rPr lang="en-US" sz="2400" dirty="0" smtClean="0"/>
              <a:t> where appropriate) questions </a:t>
            </a:r>
            <a:r>
              <a:rPr lang="en-US" sz="2400" dirty="0" smtClean="0"/>
              <a:t>that will help to </a:t>
            </a:r>
            <a:r>
              <a:rPr lang="en-US" sz="2400" dirty="0"/>
              <a:t>produce a profile of </a:t>
            </a:r>
            <a:r>
              <a:rPr lang="en-US" sz="2400" dirty="0" smtClean="0"/>
              <a:t>the patient and include: </a:t>
            </a:r>
          </a:p>
          <a:p>
            <a:pPr marL="714375" lvl="3" indent="-357188">
              <a:spcBef>
                <a:spcPts val="200"/>
              </a:spcBef>
            </a:pPr>
            <a:r>
              <a:rPr lang="en-US" dirty="0" smtClean="0"/>
              <a:t>key background info</a:t>
            </a:r>
          </a:p>
          <a:p>
            <a:pPr marL="714375" lvl="3" indent="-357188">
              <a:spcBef>
                <a:spcPts val="200"/>
              </a:spcBef>
            </a:pPr>
            <a:r>
              <a:rPr lang="en-US" dirty="0" smtClean="0"/>
              <a:t>likes and dislikes</a:t>
            </a:r>
          </a:p>
          <a:p>
            <a:pPr marL="714375" lvl="3" indent="-357188">
              <a:spcBef>
                <a:spcPts val="200"/>
              </a:spcBef>
            </a:pPr>
            <a:r>
              <a:rPr lang="en-US" dirty="0" smtClean="0"/>
              <a:t>favourite things</a:t>
            </a:r>
          </a:p>
          <a:p>
            <a:pPr marL="714375" lvl="3" indent="-357188">
              <a:spcBef>
                <a:spcPts val="200"/>
              </a:spcBef>
            </a:pPr>
            <a:r>
              <a:rPr lang="en-US" dirty="0"/>
              <a:t>q</a:t>
            </a:r>
            <a:r>
              <a:rPr lang="en-US" dirty="0" smtClean="0"/>
              <a:t>uotes</a:t>
            </a:r>
          </a:p>
          <a:p>
            <a:pPr marL="714375" lvl="3" indent="-357188">
              <a:spcBef>
                <a:spcPts val="200"/>
              </a:spcBef>
            </a:pPr>
            <a:r>
              <a:rPr lang="en-US" dirty="0"/>
              <a:t>b</a:t>
            </a:r>
            <a:r>
              <a:rPr lang="en-US" dirty="0" smtClean="0"/>
              <a:t>eliefs</a:t>
            </a:r>
          </a:p>
          <a:p>
            <a:pPr marL="714375" lvl="3" indent="-357188">
              <a:spcBef>
                <a:spcPts val="200"/>
              </a:spcBef>
            </a:pPr>
            <a:endParaRPr lang="en-US" sz="1400" dirty="0" smtClean="0"/>
          </a:p>
          <a:p>
            <a:pPr marL="342900" lvl="1" indent="-342900">
              <a:spcBef>
                <a:spcPts val="1000"/>
              </a:spcBef>
              <a:spcAft>
                <a:spcPts val="600"/>
              </a:spcAft>
              <a:buFont typeface="Arial" panose="020B0604020202020204" pitchFamily="34" charset="0"/>
              <a:buChar char="•"/>
            </a:pPr>
            <a:r>
              <a:rPr lang="en-US" sz="2400" dirty="0" smtClean="0"/>
              <a:t>These can be conversation </a:t>
            </a:r>
            <a:r>
              <a:rPr lang="en-US" sz="2400" dirty="0" smtClean="0"/>
              <a:t>starters</a:t>
            </a:r>
          </a:p>
          <a:p>
            <a:pPr marL="342900" lvl="1" indent="-342900">
              <a:spcBef>
                <a:spcPts val="1000"/>
              </a:spcBef>
              <a:spcAft>
                <a:spcPts val="600"/>
              </a:spcAft>
              <a:buFont typeface="Arial" panose="020B0604020202020204" pitchFamily="34" charset="0"/>
              <a:buChar char="•"/>
            </a:pPr>
            <a:r>
              <a:rPr lang="en-US" sz="2400" dirty="0" smtClean="0"/>
              <a:t>Add </a:t>
            </a:r>
            <a:r>
              <a:rPr lang="en-US" sz="2400" dirty="0"/>
              <a:t>a graphic or picture of the patient’s </a:t>
            </a:r>
            <a:r>
              <a:rPr lang="en-US" sz="2400" dirty="0" smtClean="0"/>
              <a:t>choice</a:t>
            </a:r>
          </a:p>
          <a:p>
            <a:endParaRPr lang="en-US" sz="2000" dirty="0"/>
          </a:p>
        </p:txBody>
      </p:sp>
    </p:spTree>
    <p:extLst>
      <p:ext uri="{BB962C8B-B14F-4D97-AF65-F5344CB8AC3E}">
        <p14:creationId xmlns:p14="http://schemas.microsoft.com/office/powerpoint/2010/main" val="7398036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en-US" sz="2400" b="1" dirty="0" smtClean="0"/>
              <a:t> </a:t>
            </a:r>
            <a:r>
              <a:rPr lang="en-US" sz="2800" b="1" dirty="0" smtClean="0">
                <a:solidFill>
                  <a:schemeClr val="bg1"/>
                </a:solidFill>
              </a:rPr>
              <a:t>Know </a:t>
            </a:r>
            <a:r>
              <a:rPr lang="en-US" sz="2800" b="1" dirty="0">
                <a:solidFill>
                  <a:schemeClr val="bg1"/>
                </a:solidFill>
              </a:rPr>
              <a:t>e</a:t>
            </a:r>
            <a:r>
              <a:rPr lang="en-US" sz="2800" b="1" dirty="0" smtClean="0">
                <a:solidFill>
                  <a:schemeClr val="bg1"/>
                </a:solidFill>
              </a:rPr>
              <a:t>ach other in practice</a:t>
            </a:r>
            <a:endParaRPr lang="en-US" sz="2800" b="1" dirty="0">
              <a:solidFill>
                <a:schemeClr val="bg1"/>
              </a:solidFill>
            </a:endParaRPr>
          </a:p>
        </p:txBody>
      </p:sp>
      <p:sp>
        <p:nvSpPr>
          <p:cNvPr id="3" name="Content Placeholder 2"/>
          <p:cNvSpPr>
            <a:spLocks noGrp="1"/>
          </p:cNvSpPr>
          <p:nvPr>
            <p:ph idx="1"/>
          </p:nvPr>
        </p:nvSpPr>
        <p:spPr>
          <a:xfrm>
            <a:off x="323385" y="1565818"/>
            <a:ext cx="8408019" cy="4972767"/>
          </a:xfrm>
        </p:spPr>
        <p:txBody>
          <a:bodyPr/>
          <a:lstStyle/>
          <a:p>
            <a:pPr marL="342900" lvl="1" indent="-342900">
              <a:spcBef>
                <a:spcPts val="1000"/>
              </a:spcBef>
              <a:spcAft>
                <a:spcPts val="1000"/>
              </a:spcAft>
              <a:buFont typeface="Arial" panose="020B0604020202020204" pitchFamily="34" charset="0"/>
              <a:buChar char="•"/>
            </a:pPr>
            <a:r>
              <a:rPr lang="en-US" dirty="0" smtClean="0"/>
              <a:t>Produce a </a:t>
            </a:r>
            <a:r>
              <a:rPr lang="en-US" b="1" dirty="0" smtClean="0"/>
              <a:t>know each other folder</a:t>
            </a:r>
            <a:r>
              <a:rPr lang="en-US" dirty="0"/>
              <a:t> </a:t>
            </a:r>
            <a:r>
              <a:rPr lang="en-US" b="1" dirty="0" smtClean="0"/>
              <a:t>or display </a:t>
            </a:r>
            <a:r>
              <a:rPr lang="en-US" dirty="0" smtClean="0"/>
              <a:t>for all staff and patients on the </a:t>
            </a:r>
            <a:r>
              <a:rPr lang="en-US" dirty="0" smtClean="0"/>
              <a:t>unit</a:t>
            </a:r>
            <a:endParaRPr lang="en-US" dirty="0" smtClean="0"/>
          </a:p>
          <a:p>
            <a:pPr marL="342900" lvl="1" indent="-342900">
              <a:spcBef>
                <a:spcPts val="1000"/>
              </a:spcBef>
              <a:spcAft>
                <a:spcPts val="1000"/>
              </a:spcAft>
              <a:buFont typeface="Arial" panose="020B0604020202020204" pitchFamily="34" charset="0"/>
              <a:buChar char="•"/>
            </a:pPr>
            <a:r>
              <a:rPr lang="en-US" dirty="0" smtClean="0"/>
              <a:t>Use the </a:t>
            </a:r>
            <a:r>
              <a:rPr lang="en-US" b="1" dirty="0" smtClean="0"/>
              <a:t>know each other templates</a:t>
            </a:r>
            <a:r>
              <a:rPr lang="en-US" dirty="0" smtClean="0"/>
              <a:t> or modify and create your </a:t>
            </a:r>
            <a:r>
              <a:rPr lang="en-US" dirty="0" smtClean="0"/>
              <a:t>own</a:t>
            </a:r>
            <a:endParaRPr lang="en-US" dirty="0" smtClean="0"/>
          </a:p>
          <a:p>
            <a:pPr marL="342900" lvl="1" indent="-342900">
              <a:spcBef>
                <a:spcPts val="1000"/>
              </a:spcBef>
              <a:buFont typeface="Arial" panose="020B0604020202020204" pitchFamily="34" charset="0"/>
              <a:buChar char="•"/>
            </a:pPr>
            <a:r>
              <a:rPr lang="en-US" dirty="0">
                <a:solidFill>
                  <a:prstClr val="black"/>
                </a:solidFill>
              </a:rPr>
              <a:t>Appoint a </a:t>
            </a:r>
            <a:r>
              <a:rPr lang="en-US" b="1" dirty="0">
                <a:solidFill>
                  <a:prstClr val="black"/>
                </a:solidFill>
              </a:rPr>
              <a:t>lead</a:t>
            </a:r>
            <a:r>
              <a:rPr lang="en-US" dirty="0">
                <a:solidFill>
                  <a:prstClr val="black"/>
                </a:solidFill>
              </a:rPr>
              <a:t> to:</a:t>
            </a:r>
          </a:p>
          <a:p>
            <a:pPr marL="716375" lvl="1" indent="-342900">
              <a:spcAft>
                <a:spcPts val="300"/>
              </a:spcAft>
              <a:buFont typeface="Arial" panose="020B0604020202020204" pitchFamily="34" charset="0"/>
              <a:buChar char="•"/>
            </a:pPr>
            <a:r>
              <a:rPr lang="en-US" dirty="0">
                <a:solidFill>
                  <a:prstClr val="black"/>
                </a:solidFill>
              </a:rPr>
              <a:t>prepare the </a:t>
            </a:r>
            <a:r>
              <a:rPr lang="en-US" dirty="0" smtClean="0">
                <a:solidFill>
                  <a:prstClr val="black"/>
                </a:solidFill>
              </a:rPr>
              <a:t>folder or display</a:t>
            </a:r>
            <a:endParaRPr lang="en-US" dirty="0">
              <a:solidFill>
                <a:prstClr val="black"/>
              </a:solidFill>
            </a:endParaRPr>
          </a:p>
          <a:p>
            <a:pPr marL="716375" lvl="1" indent="-342900">
              <a:spcAft>
                <a:spcPts val="300"/>
              </a:spcAft>
              <a:buFont typeface="Arial" panose="020B0604020202020204" pitchFamily="34" charset="0"/>
              <a:buChar char="•"/>
            </a:pPr>
            <a:r>
              <a:rPr lang="en-US" dirty="0">
                <a:solidFill>
                  <a:prstClr val="black"/>
                </a:solidFill>
              </a:rPr>
              <a:t>draw patients’ attention to the information</a:t>
            </a:r>
          </a:p>
          <a:p>
            <a:pPr marL="716375" lvl="1" indent="-342900">
              <a:spcAft>
                <a:spcPts val="300"/>
              </a:spcAft>
              <a:buFont typeface="Arial" panose="020B0604020202020204" pitchFamily="34" charset="0"/>
              <a:buChar char="•"/>
            </a:pPr>
            <a:r>
              <a:rPr lang="en-US" dirty="0">
                <a:solidFill>
                  <a:prstClr val="black"/>
                </a:solidFill>
              </a:rPr>
              <a:t>make sure the know each other information stays out on the </a:t>
            </a:r>
            <a:r>
              <a:rPr lang="en-US" dirty="0" smtClean="0">
                <a:solidFill>
                  <a:prstClr val="black"/>
                </a:solidFill>
              </a:rPr>
              <a:t>unit</a:t>
            </a:r>
            <a:endParaRPr lang="en-US" dirty="0">
              <a:solidFill>
                <a:prstClr val="black"/>
              </a:solidFill>
            </a:endParaRPr>
          </a:p>
          <a:p>
            <a:pPr marL="716375" lvl="1" indent="-342900">
              <a:spcAft>
                <a:spcPts val="300"/>
              </a:spcAft>
              <a:buFont typeface="Arial" panose="020B0604020202020204" pitchFamily="34" charset="0"/>
              <a:buChar char="•"/>
            </a:pPr>
            <a:r>
              <a:rPr lang="en-US" dirty="0">
                <a:solidFill>
                  <a:prstClr val="black"/>
                </a:solidFill>
              </a:rPr>
              <a:t>replace any sheets that get </a:t>
            </a:r>
            <a:r>
              <a:rPr lang="en-US" dirty="0" smtClean="0">
                <a:solidFill>
                  <a:prstClr val="black"/>
                </a:solidFill>
              </a:rPr>
              <a:t>lost</a:t>
            </a:r>
            <a:endParaRPr lang="en-US" dirty="0">
              <a:solidFill>
                <a:prstClr val="black"/>
              </a:solidFill>
            </a:endParaRPr>
          </a:p>
          <a:p>
            <a:pPr lvl="1">
              <a:spcBef>
                <a:spcPts val="1000"/>
              </a:spcBef>
              <a:spcAft>
                <a:spcPts val="1000"/>
              </a:spcAft>
            </a:pPr>
            <a:endParaRPr lang="en-US" dirty="0" smtClean="0"/>
          </a:p>
          <a:p>
            <a:pPr marL="457200" lvl="1" algn="ctr">
              <a:spcAft>
                <a:spcPts val="1000"/>
              </a:spcAft>
            </a:pPr>
            <a:endParaRPr lang="en-US" sz="1000" i="1" dirty="0" smtClean="0">
              <a:solidFill>
                <a:srgbClr val="FF000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0501051">
            <a:off x="6179" y="692620"/>
            <a:ext cx="1067142" cy="87759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646842" flipH="1">
            <a:off x="7242077" y="5399797"/>
            <a:ext cx="1586391" cy="1271147"/>
          </a:xfrm>
          <a:prstGeom prst="rect">
            <a:avLst/>
          </a:prstGeom>
        </p:spPr>
      </p:pic>
    </p:spTree>
    <p:extLst>
      <p:ext uri="{BB962C8B-B14F-4D97-AF65-F5344CB8AC3E}">
        <p14:creationId xmlns:p14="http://schemas.microsoft.com/office/powerpoint/2010/main" val="16294332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35" y="597607"/>
            <a:ext cx="8059393" cy="5689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911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a:t>Key </a:t>
            </a:r>
            <a:r>
              <a:rPr lang="en-US" sz="2800" b="1" dirty="0" smtClean="0"/>
              <a:t>aims </a:t>
            </a:r>
            <a:r>
              <a:rPr lang="en-US" sz="2800" b="1" dirty="0"/>
              <a:t>of the </a:t>
            </a:r>
            <a:r>
              <a:rPr lang="en-US" sz="2800" b="1" dirty="0" err="1"/>
              <a:t>Safewards</a:t>
            </a:r>
            <a:r>
              <a:rPr lang="en-US" sz="2800" b="1" dirty="0"/>
              <a:t> </a:t>
            </a:r>
            <a:r>
              <a:rPr lang="en-US" sz="2800" b="1" dirty="0" smtClean="0"/>
              <a:t>model</a:t>
            </a:r>
            <a:endParaRPr lang="en-US" sz="2800" b="1" dirty="0"/>
          </a:p>
        </p:txBody>
      </p:sp>
      <p:sp>
        <p:nvSpPr>
          <p:cNvPr id="6" name="Rectangle 5"/>
          <p:cNvSpPr/>
          <p:nvPr/>
        </p:nvSpPr>
        <p:spPr>
          <a:xfrm>
            <a:off x="1185943" y="2845051"/>
            <a:ext cx="6959600" cy="1043532"/>
          </a:xfrm>
          <a:prstGeom prst="rect">
            <a:avLst/>
          </a:prstGeom>
          <a:solidFill>
            <a:schemeClr val="bg1"/>
          </a:solidFill>
          <a:ln>
            <a:solidFill>
              <a:srgbClr val="51BD89"/>
            </a:solidFill>
          </a:ln>
        </p:spPr>
        <p:style>
          <a:lnRef idx="1">
            <a:schemeClr val="accent1"/>
          </a:lnRef>
          <a:fillRef idx="3">
            <a:schemeClr val="accent1"/>
          </a:fillRef>
          <a:effectRef idx="2">
            <a:schemeClr val="accent1"/>
          </a:effectRef>
          <a:fontRef idx="minor">
            <a:schemeClr val="lt1"/>
          </a:fontRef>
        </p:style>
        <p:txBody>
          <a:bodyPr lIns="90000" tIns="90000" bIns="90000" rtlCol="0" anchor="ctr">
            <a:spAutoFit/>
          </a:bodyPr>
          <a:lstStyle/>
          <a:p>
            <a:pPr marL="723900" lvl="1" indent="-457200"/>
            <a:r>
              <a:rPr lang="en-AU" sz="2400" dirty="0" smtClean="0">
                <a:solidFill>
                  <a:schemeClr val="tx1"/>
                </a:solidFill>
              </a:rPr>
              <a:t>1. 	</a:t>
            </a:r>
            <a:r>
              <a:rPr lang="en-AU" sz="2800" dirty="0" smtClean="0">
                <a:solidFill>
                  <a:schemeClr val="tx1"/>
                </a:solidFill>
              </a:rPr>
              <a:t>Explain </a:t>
            </a:r>
            <a:r>
              <a:rPr lang="en-AU" sz="2800" dirty="0">
                <a:solidFill>
                  <a:schemeClr val="tx1"/>
                </a:solidFill>
              </a:rPr>
              <a:t>the relationship between conflict and </a:t>
            </a:r>
            <a:r>
              <a:rPr lang="en-AU" sz="2800" dirty="0" smtClean="0">
                <a:solidFill>
                  <a:schemeClr val="tx1"/>
                </a:solidFill>
              </a:rPr>
              <a:t>containment  </a:t>
            </a:r>
            <a:endParaRPr lang="en-AU" sz="2800" dirty="0">
              <a:solidFill>
                <a:schemeClr val="tx1"/>
              </a:solidFill>
            </a:endParaRPr>
          </a:p>
        </p:txBody>
      </p:sp>
      <p:sp>
        <p:nvSpPr>
          <p:cNvPr id="7" name="Rectangle 6"/>
          <p:cNvSpPr/>
          <p:nvPr/>
        </p:nvSpPr>
        <p:spPr>
          <a:xfrm>
            <a:off x="1185943" y="4032082"/>
            <a:ext cx="6959600" cy="1043532"/>
          </a:xfrm>
          <a:prstGeom prst="rect">
            <a:avLst/>
          </a:prstGeom>
          <a:solidFill>
            <a:schemeClr val="bg1"/>
          </a:solidFill>
          <a:ln>
            <a:solidFill>
              <a:srgbClr val="51BD89"/>
            </a:solidFill>
          </a:ln>
        </p:spPr>
        <p:style>
          <a:lnRef idx="1">
            <a:schemeClr val="accent1"/>
          </a:lnRef>
          <a:fillRef idx="3">
            <a:schemeClr val="accent1"/>
          </a:fillRef>
          <a:effectRef idx="2">
            <a:schemeClr val="accent1"/>
          </a:effectRef>
          <a:fontRef idx="minor">
            <a:schemeClr val="lt1"/>
          </a:fontRef>
        </p:style>
        <p:txBody>
          <a:bodyPr tIns="90000" bIns="90000" rtlCol="0" anchor="ctr">
            <a:spAutoFit/>
          </a:bodyPr>
          <a:lstStyle/>
          <a:p>
            <a:pPr marL="723900" lvl="1" indent="-457200"/>
            <a:r>
              <a:rPr lang="en-AU" sz="2400" dirty="0" smtClean="0">
                <a:solidFill>
                  <a:schemeClr val="tx1"/>
                </a:solidFill>
              </a:rPr>
              <a:t>2. 	</a:t>
            </a:r>
            <a:r>
              <a:rPr lang="en-AU" sz="2800" dirty="0" smtClean="0">
                <a:solidFill>
                  <a:schemeClr val="tx1"/>
                </a:solidFill>
              </a:rPr>
              <a:t>Identify </a:t>
            </a:r>
            <a:r>
              <a:rPr lang="en-AU" sz="2800" dirty="0">
                <a:solidFill>
                  <a:schemeClr val="tx1"/>
                </a:solidFill>
              </a:rPr>
              <a:t>opportunities where </a:t>
            </a:r>
            <a:r>
              <a:rPr lang="en-AU" sz="2800" dirty="0" smtClean="0">
                <a:solidFill>
                  <a:schemeClr val="tx1"/>
                </a:solidFill>
              </a:rPr>
              <a:t>staff can </a:t>
            </a:r>
            <a:r>
              <a:rPr lang="en-AU" sz="2800" dirty="0">
                <a:solidFill>
                  <a:schemeClr val="tx1"/>
                </a:solidFill>
              </a:rPr>
              <a:t>intervene </a:t>
            </a:r>
          </a:p>
        </p:txBody>
      </p:sp>
      <p:sp>
        <p:nvSpPr>
          <p:cNvPr id="8" name="Rectangle 7"/>
          <p:cNvSpPr/>
          <p:nvPr/>
        </p:nvSpPr>
        <p:spPr>
          <a:xfrm>
            <a:off x="1185943" y="5219114"/>
            <a:ext cx="6918487" cy="1392701"/>
          </a:xfrm>
          <a:prstGeom prst="rect">
            <a:avLst/>
          </a:prstGeom>
          <a:solidFill>
            <a:schemeClr val="bg1"/>
          </a:solidFill>
          <a:ln>
            <a:solidFill>
              <a:srgbClr val="51BD89"/>
            </a:solidFill>
          </a:ln>
        </p:spPr>
        <p:style>
          <a:lnRef idx="1">
            <a:schemeClr val="accent1"/>
          </a:lnRef>
          <a:fillRef idx="3">
            <a:schemeClr val="accent1"/>
          </a:fillRef>
          <a:effectRef idx="2">
            <a:schemeClr val="accent1"/>
          </a:effectRef>
          <a:fontRef idx="minor">
            <a:schemeClr val="lt1"/>
          </a:fontRef>
        </p:style>
        <p:txBody>
          <a:bodyPr tIns="90000" bIns="90000" rtlCol="0" anchor="ctr"/>
          <a:lstStyle/>
          <a:p>
            <a:pPr marL="723900" lvl="1" indent="-457200"/>
            <a:endParaRPr lang="en-AU" sz="2000" dirty="0" smtClean="0">
              <a:solidFill>
                <a:schemeClr val="tx1"/>
              </a:solidFill>
            </a:endParaRPr>
          </a:p>
          <a:p>
            <a:pPr marL="723900" lvl="1" indent="-457200"/>
            <a:r>
              <a:rPr lang="en-AU" sz="2400" dirty="0" smtClean="0">
                <a:solidFill>
                  <a:schemeClr val="tx1"/>
                </a:solidFill>
              </a:rPr>
              <a:t>3. 	</a:t>
            </a:r>
            <a:r>
              <a:rPr lang="en-AU" sz="2800" dirty="0" smtClean="0">
                <a:solidFill>
                  <a:schemeClr val="tx1"/>
                </a:solidFill>
              </a:rPr>
              <a:t>Generate ideas for change that have the potential to reduce conflict and containment</a:t>
            </a:r>
          </a:p>
          <a:p>
            <a:pPr lvl="1"/>
            <a:endParaRPr lang="en-AU" sz="2000" dirty="0">
              <a:solidFill>
                <a:schemeClr val="tx1"/>
              </a:solidFill>
            </a:endParaRPr>
          </a:p>
        </p:txBody>
      </p:sp>
      <p:sp>
        <p:nvSpPr>
          <p:cNvPr id="3" name="Rectangle 2"/>
          <p:cNvSpPr/>
          <p:nvPr/>
        </p:nvSpPr>
        <p:spPr>
          <a:xfrm>
            <a:off x="539749" y="1796348"/>
            <a:ext cx="8083745" cy="954107"/>
          </a:xfrm>
          <a:prstGeom prst="rect">
            <a:avLst/>
          </a:prstGeom>
          <a:noFill/>
        </p:spPr>
        <p:txBody>
          <a:bodyPr wrap="square">
            <a:spAutoFit/>
          </a:bodyPr>
          <a:lstStyle/>
          <a:p>
            <a:pPr lvl="0" algn="ctr"/>
            <a:r>
              <a:rPr lang="en-US" sz="2800" i="1" dirty="0">
                <a:solidFill>
                  <a:srgbClr val="51BD89"/>
                </a:solidFill>
                <a:cs typeface="Arial"/>
              </a:rPr>
              <a:t>“Positive and proactive care: </a:t>
            </a:r>
            <a:endParaRPr lang="en-US" sz="2800" i="1" dirty="0" smtClean="0">
              <a:solidFill>
                <a:srgbClr val="51BD89"/>
              </a:solidFill>
              <a:cs typeface="Arial"/>
            </a:endParaRPr>
          </a:p>
          <a:p>
            <a:pPr lvl="0" algn="ctr"/>
            <a:r>
              <a:rPr lang="en-US" sz="2800" i="1" dirty="0" smtClean="0">
                <a:solidFill>
                  <a:srgbClr val="51BD89"/>
                </a:solidFill>
                <a:cs typeface="Arial"/>
              </a:rPr>
              <a:t>Reducing </a:t>
            </a:r>
            <a:r>
              <a:rPr lang="en-US" sz="2800" i="1" dirty="0">
                <a:solidFill>
                  <a:srgbClr val="51BD89"/>
                </a:solidFill>
                <a:cs typeface="Arial"/>
              </a:rPr>
              <a:t>the need </a:t>
            </a:r>
            <a:r>
              <a:rPr lang="en-US" sz="2800" i="1" dirty="0" smtClean="0">
                <a:solidFill>
                  <a:srgbClr val="51BD89"/>
                </a:solidFill>
                <a:cs typeface="Arial"/>
              </a:rPr>
              <a:t>for restrictive </a:t>
            </a:r>
            <a:r>
              <a:rPr lang="en-US" sz="2800" i="1" dirty="0">
                <a:solidFill>
                  <a:srgbClr val="51BD89"/>
                </a:solidFill>
                <a:cs typeface="Arial"/>
              </a:rPr>
              <a:t>interventions”</a:t>
            </a:r>
          </a:p>
        </p:txBody>
      </p:sp>
    </p:spTree>
    <p:extLst>
      <p:ext uri="{BB962C8B-B14F-4D97-AF65-F5344CB8AC3E}">
        <p14:creationId xmlns:p14="http://schemas.microsoft.com/office/powerpoint/2010/main" val="1272763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067381" y="1619251"/>
            <a:ext cx="6760775" cy="2662817"/>
          </a:xfrm>
        </p:spPr>
        <p:txBody>
          <a:bodyPr/>
          <a:lstStyle/>
          <a:p>
            <a:pPr marL="0" indent="0" algn="ctr">
              <a:buNone/>
            </a:pPr>
            <a:r>
              <a:rPr lang="en-AU" dirty="0" smtClean="0">
                <a:latin typeface="Arial" panose="020B0604020202020204" pitchFamily="34" charset="0"/>
                <a:cs typeface="Arial" panose="020B0604020202020204" pitchFamily="34" charset="0"/>
              </a:rPr>
              <a:t>Paste an example of a </a:t>
            </a:r>
            <a:r>
              <a:rPr lang="en-AU" i="1" dirty="0" smtClean="0">
                <a:latin typeface="Arial" panose="020B0604020202020204" pitchFamily="34" charset="0"/>
                <a:cs typeface="Arial" panose="020B0604020202020204" pitchFamily="34" charset="0"/>
              </a:rPr>
              <a:t>know each other form </a:t>
            </a:r>
            <a:r>
              <a:rPr lang="en-AU" dirty="0" smtClean="0">
                <a:latin typeface="Arial" panose="020B0604020202020204" pitchFamily="34" charset="0"/>
                <a:cs typeface="Arial" panose="020B0604020202020204" pitchFamily="34" charset="0"/>
              </a:rPr>
              <a:t>filled out from someone in your service here</a:t>
            </a: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38332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b="1" dirty="0" smtClean="0"/>
              <a:t>Know each </a:t>
            </a:r>
            <a:r>
              <a:rPr lang="en-GB" sz="2800" b="1" dirty="0"/>
              <a:t>o</a:t>
            </a:r>
            <a:r>
              <a:rPr lang="en-GB" sz="2800" b="1" dirty="0" smtClean="0"/>
              <a:t>ther fidelity</a:t>
            </a:r>
            <a:endParaRPr lang="en-GB" sz="2800" b="1" dirty="0"/>
          </a:p>
        </p:txBody>
      </p:sp>
      <p:sp>
        <p:nvSpPr>
          <p:cNvPr id="3" name="Content Placeholder 2"/>
          <p:cNvSpPr>
            <a:spLocks noGrp="1"/>
          </p:cNvSpPr>
          <p:nvPr>
            <p:ph idx="1"/>
          </p:nvPr>
        </p:nvSpPr>
        <p:spPr>
          <a:xfrm>
            <a:off x="3655018" y="4036742"/>
            <a:ext cx="4772723" cy="2375210"/>
          </a:xfrm>
        </p:spPr>
        <p:txBody>
          <a:bodyPr>
            <a:normAutofit lnSpcReduction="10000"/>
          </a:bodyPr>
          <a:lstStyle/>
          <a:p>
            <a:pPr lvl="1"/>
            <a:endParaRPr lang="en-GB" dirty="0" smtClean="0"/>
          </a:p>
          <a:p>
            <a:pPr marL="571500" lvl="1" indent="-285750">
              <a:spcAft>
                <a:spcPts val="600"/>
              </a:spcAft>
              <a:buFont typeface="Arial" panose="020B0604020202020204" pitchFamily="34" charset="0"/>
              <a:buChar char="•"/>
            </a:pPr>
            <a:r>
              <a:rPr lang="en-GB" sz="1800" dirty="0"/>
              <a:t>Staff </a:t>
            </a:r>
            <a:r>
              <a:rPr lang="en-GB" sz="1800" dirty="0" smtClean="0"/>
              <a:t>sharing </a:t>
            </a:r>
            <a:r>
              <a:rPr lang="en-GB" sz="1800" dirty="0"/>
              <a:t>personal information with staff, or </a:t>
            </a:r>
            <a:r>
              <a:rPr lang="en-GB" sz="1800" dirty="0" smtClean="0"/>
              <a:t>giving information </a:t>
            </a:r>
            <a:r>
              <a:rPr lang="en-GB" sz="1800" dirty="0"/>
              <a:t>to </a:t>
            </a:r>
            <a:r>
              <a:rPr lang="en-GB" sz="1800" dirty="0" smtClean="0"/>
              <a:t>patients </a:t>
            </a:r>
            <a:r>
              <a:rPr lang="en-GB" sz="1800" dirty="0"/>
              <a:t>to </a:t>
            </a:r>
            <a:r>
              <a:rPr lang="en-GB" sz="1800" dirty="0" smtClean="0"/>
              <a:t>emphasise power </a:t>
            </a:r>
            <a:r>
              <a:rPr lang="en-GB" sz="1800" dirty="0"/>
              <a:t>differences and unbalanced </a:t>
            </a:r>
            <a:r>
              <a:rPr lang="en-GB" sz="1800" dirty="0" smtClean="0"/>
              <a:t>relationships.</a:t>
            </a:r>
            <a:endParaRPr lang="en-GB" sz="1800" dirty="0"/>
          </a:p>
          <a:p>
            <a:pPr marL="571500" lvl="1" indent="-285750">
              <a:spcAft>
                <a:spcPts val="600"/>
              </a:spcAft>
              <a:buFont typeface="Arial" panose="020B0604020202020204" pitchFamily="34" charset="0"/>
              <a:buChar char="•"/>
            </a:pPr>
            <a:r>
              <a:rPr lang="en-GB" sz="1800" dirty="0"/>
              <a:t>Staff showing who they are to each other in front of </a:t>
            </a:r>
            <a:r>
              <a:rPr lang="en-GB" sz="1800" dirty="0" smtClean="0"/>
              <a:t>patients</a:t>
            </a:r>
            <a:endParaRPr lang="en-GB" sz="1800" dirty="0"/>
          </a:p>
          <a:p>
            <a:endParaRPr lang="en-GB" dirty="0"/>
          </a:p>
        </p:txBody>
      </p:sp>
      <p:sp>
        <p:nvSpPr>
          <p:cNvPr id="5" name="Rectangle 4"/>
          <p:cNvSpPr/>
          <p:nvPr/>
        </p:nvSpPr>
        <p:spPr>
          <a:xfrm>
            <a:off x="457200" y="2174488"/>
            <a:ext cx="2442116" cy="1336328"/>
          </a:xfrm>
          <a:prstGeom prst="rect">
            <a:avLst/>
          </a:prstGeom>
          <a:solidFill>
            <a:srgbClr val="51BD89"/>
          </a:solidFill>
          <a:ln>
            <a:solidFill>
              <a:srgbClr val="51BD8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prstClr val="black"/>
                </a:solidFill>
              </a:rPr>
              <a:t>Know each </a:t>
            </a:r>
            <a:r>
              <a:rPr lang="en-US" sz="2800" b="1" dirty="0">
                <a:solidFill>
                  <a:prstClr val="black"/>
                </a:solidFill>
              </a:rPr>
              <a:t>o</a:t>
            </a:r>
            <a:r>
              <a:rPr lang="en-US" sz="2800" b="1" dirty="0" smtClean="0">
                <a:solidFill>
                  <a:prstClr val="black"/>
                </a:solidFill>
              </a:rPr>
              <a:t>ther </a:t>
            </a:r>
          </a:p>
          <a:p>
            <a:pPr algn="ctr"/>
            <a:r>
              <a:rPr lang="en-US" sz="2800" b="1" dirty="0" smtClean="0">
                <a:solidFill>
                  <a:prstClr val="black"/>
                </a:solidFill>
              </a:rPr>
              <a:t>IS</a:t>
            </a:r>
            <a:endParaRPr lang="en-US" sz="2800" b="1" dirty="0">
              <a:solidFill>
                <a:prstClr val="black"/>
              </a:solidFill>
            </a:endParaRPr>
          </a:p>
        </p:txBody>
      </p:sp>
      <p:sp>
        <p:nvSpPr>
          <p:cNvPr id="6" name="TextBox 5"/>
          <p:cNvSpPr txBox="1"/>
          <p:nvPr/>
        </p:nvSpPr>
        <p:spPr>
          <a:xfrm>
            <a:off x="3035300" y="2446794"/>
            <a:ext cx="720080" cy="707886"/>
          </a:xfrm>
          <a:prstGeom prst="rect">
            <a:avLst/>
          </a:prstGeom>
          <a:noFill/>
        </p:spPr>
        <p:txBody>
          <a:bodyPr wrap="square" rtlCol="0">
            <a:spAutoFit/>
          </a:bodyPr>
          <a:lstStyle/>
          <a:p>
            <a:r>
              <a:rPr lang="en-US" sz="4000" dirty="0" smtClean="0">
                <a:solidFill>
                  <a:prstClr val="black"/>
                </a:solidFill>
              </a:rPr>
              <a:t>=</a:t>
            </a:r>
            <a:endParaRPr lang="en-US" sz="4000" dirty="0">
              <a:solidFill>
                <a:prstClr val="black"/>
              </a:solidFill>
            </a:endParaRPr>
          </a:p>
        </p:txBody>
      </p:sp>
      <p:sp>
        <p:nvSpPr>
          <p:cNvPr id="7" name="Rectangle 6"/>
          <p:cNvSpPr/>
          <p:nvPr/>
        </p:nvSpPr>
        <p:spPr>
          <a:xfrm>
            <a:off x="495299" y="4650059"/>
            <a:ext cx="2404017" cy="1382751"/>
          </a:xfrm>
          <a:prstGeom prst="rect">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prstClr val="black"/>
                </a:solidFill>
              </a:rPr>
              <a:t>Know each other </a:t>
            </a:r>
          </a:p>
          <a:p>
            <a:pPr algn="ctr"/>
            <a:r>
              <a:rPr lang="en-US" sz="2800" b="1" dirty="0" smtClean="0">
                <a:solidFill>
                  <a:srgbClr val="FF0000"/>
                </a:solidFill>
              </a:rPr>
              <a:t>IS NOT </a:t>
            </a:r>
            <a:endParaRPr lang="en-US" sz="2800" b="1" dirty="0">
              <a:solidFill>
                <a:srgbClr val="FF0000"/>
              </a:solidFill>
            </a:endParaRPr>
          </a:p>
        </p:txBody>
      </p:sp>
      <p:sp>
        <p:nvSpPr>
          <p:cNvPr id="8" name="Rectangle 7"/>
          <p:cNvSpPr/>
          <p:nvPr/>
        </p:nvSpPr>
        <p:spPr>
          <a:xfrm>
            <a:off x="3755380" y="2165877"/>
            <a:ext cx="4572000" cy="1554272"/>
          </a:xfrm>
          <a:prstGeom prst="rect">
            <a:avLst/>
          </a:prstGeom>
        </p:spPr>
        <p:txBody>
          <a:bodyPr>
            <a:spAutoFit/>
          </a:bodyPr>
          <a:lstStyle/>
          <a:p>
            <a:pPr marL="285750" indent="-285750">
              <a:spcAft>
                <a:spcPts val="600"/>
              </a:spcAft>
              <a:buFont typeface="Arial"/>
              <a:buChar char="•"/>
            </a:pPr>
            <a:r>
              <a:rPr lang="en-GB" dirty="0">
                <a:solidFill>
                  <a:prstClr val="black"/>
                </a:solidFill>
              </a:rPr>
              <a:t>Patients and staff sharing personal information </a:t>
            </a:r>
            <a:r>
              <a:rPr lang="en-GB" dirty="0" smtClean="0">
                <a:solidFill>
                  <a:prstClr val="black"/>
                </a:solidFill>
              </a:rPr>
              <a:t>to </a:t>
            </a:r>
            <a:r>
              <a:rPr lang="en-GB" dirty="0">
                <a:solidFill>
                  <a:prstClr val="black"/>
                </a:solidFill>
              </a:rPr>
              <a:t>facilitate </a:t>
            </a:r>
            <a:r>
              <a:rPr lang="en-GB" dirty="0" smtClean="0">
                <a:solidFill>
                  <a:prstClr val="black"/>
                </a:solidFill>
              </a:rPr>
              <a:t>conversations and show mutual </a:t>
            </a:r>
            <a:r>
              <a:rPr lang="en-GB" dirty="0">
                <a:solidFill>
                  <a:prstClr val="black"/>
                </a:solidFill>
              </a:rPr>
              <a:t>respect</a:t>
            </a:r>
          </a:p>
          <a:p>
            <a:pPr marL="285750" indent="-285750">
              <a:spcAft>
                <a:spcPts val="600"/>
              </a:spcAft>
              <a:buFont typeface="Arial"/>
              <a:buChar char="•"/>
            </a:pPr>
            <a:r>
              <a:rPr lang="en-GB" dirty="0" smtClean="0">
                <a:solidFill>
                  <a:prstClr val="black"/>
                </a:solidFill>
              </a:rPr>
              <a:t>A </a:t>
            </a:r>
            <a:r>
              <a:rPr lang="en-GB" dirty="0">
                <a:solidFill>
                  <a:prstClr val="black"/>
                </a:solidFill>
              </a:rPr>
              <a:t>space where </a:t>
            </a:r>
            <a:r>
              <a:rPr lang="en-GB" dirty="0" smtClean="0">
                <a:solidFill>
                  <a:prstClr val="black"/>
                </a:solidFill>
              </a:rPr>
              <a:t>staff </a:t>
            </a:r>
            <a:r>
              <a:rPr lang="en-GB" dirty="0">
                <a:solidFill>
                  <a:prstClr val="black"/>
                </a:solidFill>
              </a:rPr>
              <a:t>and patients can show their common </a:t>
            </a:r>
            <a:r>
              <a:rPr lang="en-GB" dirty="0" smtClean="0">
                <a:solidFill>
                  <a:prstClr val="black"/>
                </a:solidFill>
              </a:rPr>
              <a:t>humanity.</a:t>
            </a:r>
            <a:endParaRPr lang="en-GB" dirty="0">
              <a:solidFill>
                <a:prstClr val="black"/>
              </a:solidFill>
            </a:endParaRPr>
          </a:p>
        </p:txBody>
      </p:sp>
      <p:sp>
        <p:nvSpPr>
          <p:cNvPr id="9" name="TextBox 8"/>
          <p:cNvSpPr txBox="1"/>
          <p:nvPr/>
        </p:nvSpPr>
        <p:spPr>
          <a:xfrm>
            <a:off x="3035300" y="4972050"/>
            <a:ext cx="720080" cy="707886"/>
          </a:xfrm>
          <a:prstGeom prst="rect">
            <a:avLst/>
          </a:prstGeom>
          <a:noFill/>
        </p:spPr>
        <p:txBody>
          <a:bodyPr wrap="square" rtlCol="0">
            <a:spAutoFit/>
          </a:bodyPr>
          <a:lstStyle/>
          <a:p>
            <a:r>
              <a:rPr lang="en-US" sz="4000" dirty="0" smtClean="0">
                <a:solidFill>
                  <a:prstClr val="black"/>
                </a:solidFill>
              </a:rPr>
              <a:t>≠</a:t>
            </a:r>
            <a:endParaRPr lang="en-US" sz="4000" dirty="0">
              <a:solidFill>
                <a:prstClr val="black"/>
              </a:solidFill>
            </a:endParaRPr>
          </a:p>
        </p:txBody>
      </p:sp>
    </p:spTree>
    <p:extLst>
      <p:ext uri="{BB962C8B-B14F-4D97-AF65-F5344CB8AC3E}">
        <p14:creationId xmlns:p14="http://schemas.microsoft.com/office/powerpoint/2010/main" val="22881054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a:latin typeface="+mn-lt"/>
                <a:ea typeface="+mn-ea"/>
                <a:cs typeface="+mn-cs"/>
              </a:rPr>
              <a:t>Know </a:t>
            </a:r>
            <a:r>
              <a:rPr lang="en-GB" b="1" dirty="0" smtClean="0">
                <a:latin typeface="+mn-lt"/>
                <a:ea typeface="+mn-ea"/>
                <a:cs typeface="+mn-cs"/>
              </a:rPr>
              <a:t>each other adjustments</a:t>
            </a:r>
            <a:endParaRPr lang="en-GB" b="1" dirty="0">
              <a:latin typeface="+mn-lt"/>
              <a:ea typeface="+mn-ea"/>
              <a:cs typeface="+mn-cs"/>
            </a:endParaRPr>
          </a:p>
        </p:txBody>
      </p:sp>
      <p:sp>
        <p:nvSpPr>
          <p:cNvPr id="3" name="Content Placeholder 2"/>
          <p:cNvSpPr>
            <a:spLocks noGrp="1"/>
          </p:cNvSpPr>
          <p:nvPr>
            <p:ph idx="1"/>
          </p:nvPr>
        </p:nvSpPr>
        <p:spPr/>
        <p:txBody>
          <a:bodyPr>
            <a:normAutofit/>
          </a:bodyPr>
          <a:lstStyle/>
          <a:p>
            <a:pPr marL="2336800" lvl="1" indent="-2336800">
              <a:spcBef>
                <a:spcPts val="1000"/>
              </a:spcBef>
              <a:spcAft>
                <a:spcPts val="1000"/>
              </a:spcAft>
            </a:pPr>
            <a:r>
              <a:rPr lang="en-GB" b="1" dirty="0" smtClean="0"/>
              <a:t>CAMHS	</a:t>
            </a:r>
            <a:r>
              <a:rPr lang="en-GB" dirty="0" smtClean="0"/>
              <a:t>None, although staff must provide some age-relevant, interesting content</a:t>
            </a:r>
          </a:p>
          <a:p>
            <a:pPr marL="2336800" lvl="1" indent="-2336800">
              <a:spcBef>
                <a:spcPts val="1000"/>
              </a:spcBef>
              <a:spcAft>
                <a:spcPts val="1000"/>
              </a:spcAft>
            </a:pPr>
            <a:r>
              <a:rPr lang="en-GB" b="1" dirty="0" smtClean="0"/>
              <a:t>Forensic	</a:t>
            </a:r>
            <a:r>
              <a:rPr lang="en-GB" dirty="0" smtClean="0"/>
              <a:t>More careful vetting and review of contents</a:t>
            </a:r>
          </a:p>
          <a:p>
            <a:pPr marL="2336800" lvl="1" indent="-2336800">
              <a:spcBef>
                <a:spcPts val="1000"/>
              </a:spcBef>
              <a:spcAft>
                <a:spcPts val="1000"/>
              </a:spcAft>
            </a:pPr>
            <a:r>
              <a:rPr lang="en-GB" b="1" dirty="0" smtClean="0"/>
              <a:t>Older people	</a:t>
            </a:r>
            <a:r>
              <a:rPr lang="en-GB" dirty="0" smtClean="0"/>
              <a:t>None, although relatives may be needed as a source of information for patients, link to life story work </a:t>
            </a:r>
            <a:r>
              <a:rPr lang="en-GB" dirty="0"/>
              <a:t>again</a:t>
            </a:r>
          </a:p>
          <a:p>
            <a:pPr lvl="1"/>
            <a:endParaRPr lang="en-GB" dirty="0" smtClean="0">
              <a:solidFill>
                <a:srgbClr val="8000FF"/>
              </a:solidFill>
            </a:endParaRPr>
          </a:p>
        </p:txBody>
      </p:sp>
    </p:spTree>
    <p:extLst>
      <p:ext uri="{BB962C8B-B14F-4D97-AF65-F5344CB8AC3E}">
        <p14:creationId xmlns:p14="http://schemas.microsoft.com/office/powerpoint/2010/main" val="8662306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2624"/>
          </a:xfrm>
        </p:spPr>
        <p:txBody>
          <a:bodyPr/>
          <a:lstStyle/>
          <a:p>
            <a:r>
              <a:rPr lang="en-AU" b="1" dirty="0" smtClean="0">
                <a:solidFill>
                  <a:srgbClr val="21A18D"/>
                </a:solidFill>
              </a:rPr>
              <a:t>Task</a:t>
            </a:r>
            <a:r>
              <a:rPr lang="en-AU" b="1" dirty="0">
                <a:solidFill>
                  <a:srgbClr val="21A18D"/>
                </a:solidFill>
              </a:rPr>
              <a:t>: Create your know each other implementation plan</a:t>
            </a:r>
            <a:endParaRPr lang="en-AU" dirty="0">
              <a:solidFill>
                <a:srgbClr val="21A18D"/>
              </a:solidFill>
            </a:endParaRPr>
          </a:p>
        </p:txBody>
      </p:sp>
      <p:sp>
        <p:nvSpPr>
          <p:cNvPr id="4" name="TextBox 3"/>
          <p:cNvSpPr txBox="1"/>
          <p:nvPr/>
        </p:nvSpPr>
        <p:spPr>
          <a:xfrm>
            <a:off x="450938" y="1540701"/>
            <a:ext cx="8192022" cy="400110"/>
          </a:xfrm>
          <a:prstGeom prst="rect">
            <a:avLst/>
          </a:prstGeom>
          <a:noFill/>
        </p:spPr>
        <p:txBody>
          <a:bodyPr wrap="square" rtlCol="0">
            <a:spAutoFit/>
          </a:bodyPr>
          <a:lstStyle/>
          <a:p>
            <a:pPr algn="ctr"/>
            <a:r>
              <a:rPr lang="en-AU" sz="2000" dirty="0">
                <a:solidFill>
                  <a:prstClr val="black"/>
                </a:solidFill>
              </a:rPr>
              <a:t>In groups, spend time working on your implementation </a:t>
            </a:r>
            <a:r>
              <a:rPr lang="en-AU" sz="2000" dirty="0" smtClean="0">
                <a:solidFill>
                  <a:prstClr val="black"/>
                </a:solidFill>
              </a:rPr>
              <a:t>plan</a:t>
            </a:r>
            <a:endParaRPr lang="en-AU" sz="2000"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45000">
            <a:off x="2080605" y="2613672"/>
            <a:ext cx="2627605" cy="385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45000">
            <a:off x="4137600" y="2508167"/>
            <a:ext cx="2627605" cy="385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5228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932" y="546454"/>
            <a:ext cx="7850457" cy="769441"/>
          </a:xfrm>
          <a:prstGeom prst="rect">
            <a:avLst/>
          </a:prstGeom>
        </p:spPr>
        <p:txBody>
          <a:bodyPr wrap="square">
            <a:spAutoFit/>
          </a:bodyPr>
          <a:lstStyle/>
          <a:p>
            <a:r>
              <a:rPr lang="en-AU" sz="4400" b="1" dirty="0">
                <a:solidFill>
                  <a:prstClr val="white"/>
                </a:solidFill>
              </a:rPr>
              <a:t>Clear </a:t>
            </a:r>
            <a:r>
              <a:rPr lang="en-AU" sz="4400" b="1" dirty="0" smtClean="0">
                <a:solidFill>
                  <a:prstClr val="white"/>
                </a:solidFill>
              </a:rPr>
              <a:t>mutual </a:t>
            </a:r>
            <a:r>
              <a:rPr lang="en-AU" sz="4400" b="1" dirty="0">
                <a:solidFill>
                  <a:prstClr val="white"/>
                </a:solidFill>
              </a:rPr>
              <a:t>e</a:t>
            </a:r>
            <a:r>
              <a:rPr lang="en-AU" sz="4400" b="1" dirty="0" smtClean="0">
                <a:solidFill>
                  <a:prstClr val="white"/>
                </a:solidFill>
              </a:rPr>
              <a:t>xpectations</a:t>
            </a:r>
            <a:endParaRPr lang="en-AU" sz="4400" b="1" dirty="0">
              <a:solidFill>
                <a:prstClr val="white"/>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443" t="15798" r="31115" b="7101"/>
          <a:stretch/>
        </p:blipFill>
        <p:spPr bwMode="auto">
          <a:xfrm rot="439963">
            <a:off x="3113591" y="1927631"/>
            <a:ext cx="3180166" cy="4449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6988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Background and </a:t>
            </a:r>
            <a:r>
              <a:rPr lang="en-US" sz="2800" b="1" dirty="0"/>
              <a:t>a</a:t>
            </a:r>
            <a:r>
              <a:rPr lang="en-US" sz="2800" b="1" dirty="0" smtClean="0"/>
              <a:t>ims</a:t>
            </a:r>
            <a:endParaRPr lang="en-US" sz="2800" dirty="0"/>
          </a:p>
        </p:txBody>
      </p:sp>
      <p:sp>
        <p:nvSpPr>
          <p:cNvPr id="3" name="Content Placeholder 2"/>
          <p:cNvSpPr>
            <a:spLocks noGrp="1"/>
          </p:cNvSpPr>
          <p:nvPr>
            <p:ph idx="1"/>
          </p:nvPr>
        </p:nvSpPr>
        <p:spPr>
          <a:xfrm>
            <a:off x="379141" y="1619250"/>
            <a:ext cx="8404497" cy="4854797"/>
          </a:xfrm>
        </p:spPr>
        <p:txBody>
          <a:bodyPr/>
          <a:lstStyle/>
          <a:p>
            <a:pPr lvl="1">
              <a:spcAft>
                <a:spcPts val="0"/>
              </a:spcAft>
            </a:pPr>
            <a:r>
              <a:rPr lang="en-US" sz="2400" b="1" dirty="0" smtClean="0"/>
              <a:t>Background</a:t>
            </a:r>
          </a:p>
          <a:p>
            <a:pPr lvl="1">
              <a:spcAft>
                <a:spcPts val="0"/>
              </a:spcAft>
            </a:pPr>
            <a:r>
              <a:rPr lang="en-US" sz="2400" dirty="0" smtClean="0"/>
              <a:t>Some </a:t>
            </a:r>
            <a:r>
              <a:rPr lang="en-US" sz="2400" dirty="0" smtClean="0"/>
              <a:t>flashpoints, </a:t>
            </a:r>
            <a:r>
              <a:rPr lang="en-US" sz="2400" dirty="0" smtClean="0"/>
              <a:t>and therefore </a:t>
            </a:r>
            <a:r>
              <a:rPr lang="en-US" sz="2400" dirty="0" smtClean="0"/>
              <a:t>conflict, </a:t>
            </a:r>
            <a:r>
              <a:rPr lang="en-US" sz="2400" dirty="0" smtClean="0"/>
              <a:t>are due </a:t>
            </a:r>
            <a:r>
              <a:rPr lang="en-US" sz="2400" dirty="0"/>
              <a:t>in part to </a:t>
            </a:r>
            <a:r>
              <a:rPr lang="en-US" sz="2400" dirty="0" smtClean="0"/>
              <a:t>unclear expectations, lack </a:t>
            </a:r>
            <a:r>
              <a:rPr lang="en-US" sz="2400" dirty="0"/>
              <a:t>of clarity </a:t>
            </a:r>
            <a:r>
              <a:rPr lang="en-US" sz="2400" dirty="0" smtClean="0"/>
              <a:t>or </a:t>
            </a:r>
            <a:r>
              <a:rPr lang="en-US" dirty="0" smtClean="0"/>
              <a:t>inconsistency </a:t>
            </a:r>
            <a:r>
              <a:rPr lang="en-US" dirty="0"/>
              <a:t>on </a:t>
            </a:r>
            <a:r>
              <a:rPr lang="en-US" dirty="0" smtClean="0"/>
              <a:t>the unit.</a:t>
            </a:r>
            <a:endParaRPr lang="en-US" sz="2400" dirty="0" smtClean="0"/>
          </a:p>
          <a:p>
            <a:pPr lvl="1">
              <a:spcBef>
                <a:spcPts val="1000"/>
              </a:spcBef>
              <a:spcAft>
                <a:spcPts val="0"/>
              </a:spcAft>
            </a:pPr>
            <a:endParaRPr lang="en-US" sz="2400" b="1" dirty="0" smtClean="0">
              <a:latin typeface="Arial" panose="020B0604020202020204" pitchFamily="34" charset="0"/>
              <a:cs typeface="Arial" panose="020B0604020202020204" pitchFamily="34" charset="0"/>
            </a:endParaRPr>
          </a:p>
          <a:p>
            <a:pPr lvl="1">
              <a:spcBef>
                <a:spcPts val="1000"/>
              </a:spcBef>
              <a:spcAft>
                <a:spcPts val="0"/>
              </a:spcAft>
            </a:pPr>
            <a:r>
              <a:rPr lang="en-US" sz="2400" b="1" dirty="0" smtClean="0">
                <a:latin typeface="Arial" panose="020B0604020202020204" pitchFamily="34" charset="0"/>
                <a:cs typeface="Arial" panose="020B0604020202020204" pitchFamily="34" charset="0"/>
              </a:rPr>
              <a:t>Aims</a:t>
            </a:r>
          </a:p>
          <a:p>
            <a:pPr marL="342900" lvl="1" indent="-342900">
              <a:spcAft>
                <a:spcPts val="0"/>
              </a:spcAft>
              <a:buFont typeface="Arial" panose="020B0604020202020204" pitchFamily="34" charset="0"/>
              <a:buChar char="•"/>
            </a:pPr>
            <a:r>
              <a:rPr lang="en-GB" sz="2200" dirty="0" smtClean="0"/>
              <a:t>Create a more egalitarian social unit</a:t>
            </a:r>
          </a:p>
          <a:p>
            <a:pPr marL="342900" lvl="1" indent="-342900">
              <a:spcAft>
                <a:spcPts val="0"/>
              </a:spcAft>
              <a:buFont typeface="Arial" panose="020B0604020202020204" pitchFamily="34" charset="0"/>
              <a:buChar char="•"/>
            </a:pPr>
            <a:r>
              <a:rPr lang="en-GB" sz="2200" dirty="0" smtClean="0"/>
              <a:t>Mutual holding to account</a:t>
            </a:r>
          </a:p>
          <a:p>
            <a:pPr marL="342900" lvl="1" indent="-342900">
              <a:spcAft>
                <a:spcPts val="0"/>
              </a:spcAft>
              <a:buFont typeface="Arial" panose="020B0604020202020204" pitchFamily="34" charset="0"/>
              <a:buChar char="•"/>
            </a:pPr>
            <a:r>
              <a:rPr lang="en-GB" sz="2200" dirty="0" smtClean="0"/>
              <a:t>Set clear standards for </a:t>
            </a:r>
            <a:r>
              <a:rPr lang="en-GB" sz="2200" dirty="0" smtClean="0"/>
              <a:t>both staff </a:t>
            </a:r>
            <a:r>
              <a:rPr lang="en-GB" sz="2200" dirty="0" smtClean="0"/>
              <a:t>and patients </a:t>
            </a:r>
          </a:p>
          <a:p>
            <a:pPr marL="342900" lvl="1" indent="-342900">
              <a:spcAft>
                <a:spcPts val="0"/>
              </a:spcAft>
              <a:buFont typeface="Arial" panose="020B0604020202020204" pitchFamily="34" charset="0"/>
              <a:buChar char="•"/>
            </a:pPr>
            <a:r>
              <a:rPr lang="en-GB" sz="2200" dirty="0" smtClean="0"/>
              <a:t>Build </a:t>
            </a:r>
            <a:r>
              <a:rPr lang="en-GB" sz="2200" dirty="0"/>
              <a:t>consistency and predictability </a:t>
            </a:r>
            <a:r>
              <a:rPr lang="en-GB" sz="2200" dirty="0" smtClean="0"/>
              <a:t>while allowing </a:t>
            </a:r>
            <a:r>
              <a:rPr lang="en-GB" sz="2200" dirty="0"/>
              <a:t>flexibility</a:t>
            </a:r>
          </a:p>
          <a:p>
            <a:pPr marL="342900" lvl="1" indent="-342900">
              <a:spcAft>
                <a:spcPts val="0"/>
              </a:spcAft>
              <a:buFont typeface="Arial" panose="020B0604020202020204" pitchFamily="34" charset="0"/>
              <a:buChar char="•"/>
            </a:pPr>
            <a:r>
              <a:rPr lang="en-US" sz="2200" dirty="0" smtClean="0"/>
              <a:t>Ensure patients and staff understand </a:t>
            </a:r>
            <a:r>
              <a:rPr lang="en-US" sz="2200" dirty="0"/>
              <a:t>their </a:t>
            </a:r>
            <a:r>
              <a:rPr lang="en-US" sz="2200" dirty="0" smtClean="0"/>
              <a:t>obligations to each other </a:t>
            </a:r>
            <a:endParaRPr lang="en-GB" sz="2000" dirty="0"/>
          </a:p>
          <a:p>
            <a:endParaRPr lang="en-US" sz="2000" dirty="0"/>
          </a:p>
          <a:p>
            <a:pPr marL="0" indent="0">
              <a:buNone/>
            </a:pPr>
            <a:endParaRPr lang="en-US" sz="2000" dirty="0"/>
          </a:p>
        </p:txBody>
      </p:sp>
    </p:spTree>
    <p:extLst>
      <p:ext uri="{BB962C8B-B14F-4D97-AF65-F5344CB8AC3E}">
        <p14:creationId xmlns:p14="http://schemas.microsoft.com/office/powerpoint/2010/main" val="5619441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95700" y="3149600"/>
            <a:ext cx="0" cy="27093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grpSp>
        <p:nvGrpSpPr>
          <p:cNvPr id="3" name="Group 2"/>
          <p:cNvGrpSpPr/>
          <p:nvPr/>
        </p:nvGrpSpPr>
        <p:grpSpPr>
          <a:xfrm>
            <a:off x="952553" y="1689315"/>
            <a:ext cx="4901403" cy="4089932"/>
            <a:chOff x="952553" y="1689315"/>
            <a:chExt cx="4901403" cy="4089932"/>
          </a:xfrm>
        </p:grpSpPr>
        <p:grpSp>
          <p:nvGrpSpPr>
            <p:cNvPr id="2" name="Group 1"/>
            <p:cNvGrpSpPr/>
            <p:nvPr/>
          </p:nvGrpSpPr>
          <p:grpSpPr>
            <a:xfrm>
              <a:off x="952553" y="2705100"/>
              <a:ext cx="3684690" cy="3074147"/>
              <a:chOff x="952553" y="2705100"/>
              <a:chExt cx="3684690" cy="3074147"/>
            </a:xfrm>
          </p:grpSpPr>
          <p:cxnSp>
            <p:nvCxnSpPr>
              <p:cNvPr id="30" name="Straight Connector 29"/>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2553" y="3149602"/>
                <a:ext cx="3684690" cy="18099"/>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695700" y="31115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382511" y="3127679"/>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689662" y="4979493"/>
                <a:ext cx="0" cy="7200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628091" y="4637930"/>
                <a:ext cx="16553" cy="34047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689662" y="4988542"/>
                <a:ext cx="972172"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264899" y="5741147"/>
                <a:ext cx="605301" cy="3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420530" y="1689315"/>
              <a:ext cx="2433426" cy="1238035"/>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kern="0" dirty="0">
                <a:solidFill>
                  <a:schemeClr val="bg1"/>
                </a:solidFill>
                <a:latin typeface="Arial"/>
                <a:cs typeface="Arial"/>
              </a:endParaRPr>
            </a:p>
            <a:p>
              <a:pPr algn="ctr" defTabSz="914400"/>
              <a:r>
                <a:rPr lang="en-US" kern="0" dirty="0" smtClean="0">
                  <a:solidFill>
                    <a:schemeClr val="bg1"/>
                  </a:solidFill>
                  <a:latin typeface="Arial"/>
                  <a:cs typeface="Arial"/>
                </a:rPr>
                <a:t>Sharing expectations, finding mutual agreement</a:t>
              </a:r>
              <a:endParaRPr lang="en-US" kern="0" dirty="0">
                <a:solidFill>
                  <a:schemeClr val="bg1"/>
                </a:solidFill>
                <a:latin typeface="Arial"/>
                <a:cs typeface="Arial"/>
              </a:endParaRPr>
            </a:p>
          </p:txBody>
        </p:sp>
        <p:sp>
          <p:nvSpPr>
            <p:cNvPr id="45" name="Rectangle 44"/>
            <p:cNvSpPr/>
            <p:nvPr/>
          </p:nvSpPr>
          <p:spPr>
            <a:xfrm>
              <a:off x="2483324" y="3420533"/>
              <a:ext cx="2268000" cy="12600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defRPr/>
              </a:pPr>
              <a:r>
                <a:rPr kumimoji="0" lang="en-US" sz="1800" b="1" i="0" u="none" strike="noStrike" kern="0" cap="none" spc="0" normalizeH="0" baseline="0" noProof="0" dirty="0">
                  <a:ln>
                    <a:noFill/>
                  </a:ln>
                  <a:solidFill>
                    <a:schemeClr val="bg1"/>
                  </a:solidFill>
                  <a:effectLst/>
                  <a:uLnTx/>
                  <a:uFillTx/>
                  <a:latin typeface="Arial"/>
                  <a:cs typeface="Arial"/>
                </a:rPr>
                <a:t>Patient modifiers:</a:t>
              </a:r>
              <a:r>
                <a:rPr kumimoji="0" lang="en-US" sz="1800" b="1" i="0" u="none" strike="noStrike" kern="0" cap="none" spc="0" normalizeH="0" noProof="0" dirty="0">
                  <a:ln>
                    <a:noFill/>
                  </a:ln>
                  <a:solidFill>
                    <a:schemeClr val="bg1"/>
                  </a:solidFill>
                  <a:effectLst/>
                  <a:uLnTx/>
                  <a:uFillTx/>
                  <a:latin typeface="Arial"/>
                  <a:cs typeface="Arial"/>
                </a:rPr>
                <a:t> </a:t>
              </a:r>
              <a:r>
                <a:rPr lang="en-US" kern="0" dirty="0">
                  <a:solidFill>
                    <a:schemeClr val="bg1"/>
                  </a:solidFill>
                  <a:cs typeface="Arial"/>
                </a:rPr>
                <a:t>Sharing expectations, finding mutual </a:t>
              </a:r>
              <a:r>
                <a:rPr lang="en-US" kern="0" dirty="0" smtClean="0">
                  <a:solidFill>
                    <a:schemeClr val="bg1"/>
                  </a:solidFill>
                  <a:cs typeface="Arial"/>
                </a:rPr>
                <a:t>agreement</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sp>
        <p:nvSpPr>
          <p:cNvPr id="54" name="Title 53"/>
          <p:cNvSpPr>
            <a:spLocks noGrp="1"/>
          </p:cNvSpPr>
          <p:nvPr>
            <p:ph type="title"/>
          </p:nvPr>
        </p:nvSpPr>
        <p:spPr/>
        <p:txBody>
          <a:bodyPr/>
          <a:lstStyle/>
          <a:p>
            <a:r>
              <a:rPr lang="en-AU" b="1" dirty="0" smtClean="0"/>
              <a:t>Clear mutual expectations and </a:t>
            </a:r>
            <a:r>
              <a:rPr lang="en-AU" b="1" dirty="0"/>
              <a:t>the Safewards model</a:t>
            </a:r>
          </a:p>
        </p:txBody>
      </p:sp>
      <p:sp>
        <p:nvSpPr>
          <p:cNvPr id="43" name="Rectangle 42"/>
          <p:cNvSpPr/>
          <p:nvPr/>
        </p:nvSpPr>
        <p:spPr>
          <a:xfrm>
            <a:off x="85885" y="4348164"/>
            <a:ext cx="2179014" cy="2284926"/>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Originating domains</a:t>
            </a:r>
            <a:r>
              <a:rPr kumimoji="0" lang="en-US" sz="1800" b="1" i="0" u="none" strike="noStrike" kern="0" cap="none" spc="0" normalizeH="0" baseline="0" noProof="0" dirty="0" smtClean="0">
                <a:ln>
                  <a:noFill/>
                </a:ln>
                <a:solidFill>
                  <a:schemeClr val="bg1"/>
                </a:solidFill>
                <a:effectLst/>
                <a:uLnTx/>
                <a:uFillTx/>
                <a:latin typeface="Arial"/>
                <a:cs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noProof="0" dirty="0" smtClean="0">
                <a:ln>
                  <a:noFill/>
                </a:ln>
                <a:solidFill>
                  <a:schemeClr val="bg1"/>
                </a:solidFill>
                <a:effectLst/>
                <a:uLnTx/>
                <a:uFillTx/>
                <a:latin typeface="Arial"/>
                <a:cs typeface="Arial"/>
              </a:rPr>
              <a:t>Patient Community</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baseline="0" dirty="0" smtClean="0">
                <a:solidFill>
                  <a:schemeClr val="bg1"/>
                </a:solidFill>
                <a:latin typeface="Arial"/>
                <a:cs typeface="Arial"/>
              </a:rPr>
              <a:t>Staff Team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noProof="0" dirty="0" smtClean="0">
                <a:ln>
                  <a:noFill/>
                </a:ln>
                <a:solidFill>
                  <a:schemeClr val="bg1"/>
                </a:solidFill>
                <a:effectLst/>
                <a:uLnTx/>
                <a:uFillTx/>
                <a:latin typeface="Arial"/>
                <a:cs typeface="Arial"/>
              </a:rPr>
              <a:t>Patient Characteristics</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baseline="0" dirty="0" smtClean="0">
                <a:solidFill>
                  <a:schemeClr val="bg1"/>
                </a:solidFill>
                <a:latin typeface="Arial"/>
                <a:cs typeface="Arial"/>
              </a:rPr>
              <a:t>Physical environment</a:t>
            </a:r>
            <a:endParaRPr kumimoji="0" lang="en-US" sz="1800" i="0" u="none" strike="noStrike" kern="0" cap="none" spc="0" normalizeH="0" baseline="0" noProof="0" dirty="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73684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0" y="1437057"/>
            <a:ext cx="9144000" cy="5420943"/>
          </a:xfrm>
          <a:prstGeom prst="rect">
            <a:avLst/>
          </a:prstGeom>
        </p:spPr>
      </p:pic>
      <p:sp>
        <p:nvSpPr>
          <p:cNvPr id="3" name="Rectangle 2"/>
          <p:cNvSpPr/>
          <p:nvPr/>
        </p:nvSpPr>
        <p:spPr>
          <a:xfrm>
            <a:off x="89928" y="3332880"/>
            <a:ext cx="4244077" cy="3123932"/>
          </a:xfrm>
          <a:prstGeom prst="rect">
            <a:avLst/>
          </a:prstGeom>
        </p:spPr>
        <p:txBody>
          <a:bodyPr wrap="square">
            <a:spAutoFit/>
          </a:bodyPr>
          <a:lstStyle/>
          <a:p>
            <a:pPr marL="546100" indent="-457200">
              <a:spcBef>
                <a:spcPts val="600"/>
              </a:spcBef>
              <a:spcAft>
                <a:spcPts val="600"/>
              </a:spcAft>
              <a:buFont typeface="Arial" panose="020B0604020202020204" pitchFamily="34" charset="0"/>
              <a:buChar char="•"/>
            </a:pPr>
            <a:r>
              <a:rPr lang="en-US" sz="2800" b="1" dirty="0" smtClean="0">
                <a:solidFill>
                  <a:prstClr val="black"/>
                </a:solidFill>
                <a:cs typeface="Arial" panose="020B0604020202020204" pitchFamily="34" charset="0"/>
              </a:rPr>
              <a:t>What are the benefits of having clear expectations?</a:t>
            </a:r>
            <a:endParaRPr lang="en-AU" sz="2800" b="1" dirty="0" smtClean="0">
              <a:solidFill>
                <a:prstClr val="black"/>
              </a:solidFill>
              <a:cs typeface="Arial" panose="020B0604020202020204" pitchFamily="34" charset="0"/>
            </a:endParaRPr>
          </a:p>
          <a:p>
            <a:pPr marL="431800" indent="-342900">
              <a:buFont typeface="Arial" panose="020B0604020202020204" pitchFamily="34" charset="0"/>
              <a:buChar char="•"/>
            </a:pPr>
            <a:endParaRPr lang="en-AU" sz="2400" b="1" dirty="0" smtClean="0">
              <a:solidFill>
                <a:prstClr val="black"/>
              </a:solidFill>
              <a:cs typeface="Arial" panose="020B0604020202020204" pitchFamily="34" charset="0"/>
            </a:endParaRPr>
          </a:p>
          <a:p>
            <a:pPr marL="546100" indent="-457200">
              <a:buFont typeface="Arial" panose="020B0604020202020204" pitchFamily="34" charset="0"/>
              <a:buChar char="•"/>
            </a:pPr>
            <a:r>
              <a:rPr lang="en-AU" sz="2800" b="1" dirty="0" smtClean="0">
                <a:solidFill>
                  <a:prstClr val="black"/>
                </a:solidFill>
                <a:cs typeface="Arial" panose="020B0604020202020204" pitchFamily="34" charset="0"/>
              </a:rPr>
              <a:t>What </a:t>
            </a:r>
            <a:r>
              <a:rPr lang="en-AU" sz="2800" b="1" dirty="0">
                <a:solidFill>
                  <a:prstClr val="black"/>
                </a:solidFill>
                <a:cs typeface="Arial" panose="020B0604020202020204" pitchFamily="34" charset="0"/>
              </a:rPr>
              <a:t>expectations </a:t>
            </a:r>
            <a:r>
              <a:rPr lang="en-AU" sz="2800" b="1" dirty="0" smtClean="0">
                <a:solidFill>
                  <a:prstClr val="black"/>
                </a:solidFill>
                <a:cs typeface="Arial" panose="020B0604020202020204" pitchFamily="34" charset="0"/>
              </a:rPr>
              <a:t>can be unclear?  </a:t>
            </a:r>
          </a:p>
          <a:p>
            <a:pPr marL="546100" indent="-457200">
              <a:buFont typeface="Arial" panose="020B0604020202020204" pitchFamily="34" charset="0"/>
              <a:buChar char="•"/>
            </a:pPr>
            <a:endParaRPr lang="en-AU" sz="2800" b="1" dirty="0">
              <a:solidFill>
                <a:prstClr val="black"/>
              </a:solidFill>
              <a:cs typeface="Arial" panose="020B0604020202020204" pitchFamily="34" charset="0"/>
            </a:endParaRPr>
          </a:p>
        </p:txBody>
      </p:sp>
      <p:sp>
        <p:nvSpPr>
          <p:cNvPr id="6" name="Title 5"/>
          <p:cNvSpPr>
            <a:spLocks noGrp="1"/>
          </p:cNvSpPr>
          <p:nvPr>
            <p:ph type="title"/>
          </p:nvPr>
        </p:nvSpPr>
        <p:spPr/>
        <p:txBody>
          <a:bodyPr/>
          <a:lstStyle/>
          <a:p>
            <a:pPr algn="ctr"/>
            <a:r>
              <a:rPr lang="en-AU" sz="2800" b="1" dirty="0" smtClean="0">
                <a:solidFill>
                  <a:srgbClr val="21A18D"/>
                </a:solidFill>
              </a:rPr>
              <a:t>Task: Examples of clear expectations </a:t>
            </a:r>
            <a:endParaRPr lang="en-AU" sz="2800" b="1" dirty="0">
              <a:solidFill>
                <a:srgbClr val="21A18D"/>
              </a:solidFill>
            </a:endParaRPr>
          </a:p>
        </p:txBody>
      </p:sp>
    </p:spTree>
    <p:extLst>
      <p:ext uri="{BB962C8B-B14F-4D97-AF65-F5344CB8AC3E}">
        <p14:creationId xmlns:p14="http://schemas.microsoft.com/office/powerpoint/2010/main" val="19958977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974" y="1977656"/>
            <a:ext cx="8243888" cy="4496391"/>
          </a:xfrm>
        </p:spPr>
        <p:txBody>
          <a:bodyPr>
            <a:normAutofit lnSpcReduction="10000"/>
          </a:bodyPr>
          <a:lstStyle/>
          <a:p>
            <a:pPr lvl="1">
              <a:spcAft>
                <a:spcPts val="1000"/>
              </a:spcAft>
            </a:pPr>
            <a:r>
              <a:rPr lang="en-US" dirty="0" smtClean="0"/>
              <a:t>Lack of consistency and clarity is annoying for almost everyone. It may particularly affect those who:</a:t>
            </a:r>
          </a:p>
          <a:p>
            <a:pPr marL="342900" lvl="1" indent="-342900">
              <a:spcAft>
                <a:spcPts val="1000"/>
              </a:spcAft>
              <a:buFont typeface="Arial" panose="020B0604020202020204" pitchFamily="34" charset="0"/>
              <a:buChar char="•"/>
            </a:pPr>
            <a:r>
              <a:rPr lang="en-US" dirty="0"/>
              <a:t>a</a:t>
            </a:r>
            <a:r>
              <a:rPr lang="en-US" dirty="0" smtClean="0"/>
              <a:t>ren't thinking clearly</a:t>
            </a:r>
          </a:p>
          <a:p>
            <a:pPr marL="342900" lvl="1" indent="-342900">
              <a:spcAft>
                <a:spcPts val="1000"/>
              </a:spcAft>
              <a:buFont typeface="Arial" panose="020B0604020202020204" pitchFamily="34" charset="0"/>
              <a:buChar char="•"/>
            </a:pPr>
            <a:r>
              <a:rPr lang="en-US" dirty="0"/>
              <a:t>a</a:t>
            </a:r>
            <a:r>
              <a:rPr lang="en-US" dirty="0" smtClean="0"/>
              <a:t>re distracted by distressing thoughts or emotions, or are preoccupied</a:t>
            </a:r>
          </a:p>
          <a:p>
            <a:pPr marL="342900" lvl="1" indent="-342900">
              <a:spcAft>
                <a:spcPts val="1000"/>
              </a:spcAft>
              <a:buFont typeface="Arial" panose="020B0604020202020204" pitchFamily="34" charset="0"/>
              <a:buChar char="•"/>
            </a:pPr>
            <a:r>
              <a:rPr lang="en-US" dirty="0"/>
              <a:t>h</a:t>
            </a:r>
            <a:r>
              <a:rPr lang="en-US" dirty="0" smtClean="0"/>
              <a:t>ave difficulty interpreting communication</a:t>
            </a:r>
          </a:p>
          <a:p>
            <a:pPr marL="342900" lvl="1" indent="-342900">
              <a:spcAft>
                <a:spcPts val="1000"/>
              </a:spcAft>
              <a:buFont typeface="Arial" panose="020B0604020202020204" pitchFamily="34" charset="0"/>
              <a:buChar char="•"/>
            </a:pPr>
            <a:r>
              <a:rPr lang="en-US" dirty="0"/>
              <a:t>e</a:t>
            </a:r>
            <a:r>
              <a:rPr lang="en-US" dirty="0" smtClean="0"/>
              <a:t>xperience changes in mood </a:t>
            </a:r>
          </a:p>
          <a:p>
            <a:pPr marL="342900" lvl="1" indent="-342900">
              <a:spcAft>
                <a:spcPts val="1000"/>
              </a:spcAft>
              <a:buFont typeface="Arial" panose="020B0604020202020204" pitchFamily="34" charset="0"/>
              <a:buChar char="•"/>
            </a:pPr>
            <a:r>
              <a:rPr lang="en-US" dirty="0"/>
              <a:t>h</a:t>
            </a:r>
            <a:r>
              <a:rPr lang="en-US" dirty="0" smtClean="0"/>
              <a:t>ave a distorted, or different, view of world and others</a:t>
            </a:r>
          </a:p>
          <a:p>
            <a:pPr marL="342900" lvl="1" indent="-342900">
              <a:spcAft>
                <a:spcPts val="1000"/>
              </a:spcAft>
              <a:buFont typeface="Arial" panose="020B0604020202020204" pitchFamily="34" charset="0"/>
              <a:buChar char="•"/>
            </a:pPr>
            <a:r>
              <a:rPr lang="en-US" dirty="0"/>
              <a:t>h</a:t>
            </a:r>
            <a:r>
              <a:rPr lang="en-US" dirty="0" smtClean="0"/>
              <a:t>ave a history of trauma</a:t>
            </a:r>
          </a:p>
          <a:p>
            <a:pPr>
              <a:spcAft>
                <a:spcPts val="1000"/>
              </a:spcAft>
            </a:pPr>
            <a:endParaRPr lang="en-US" sz="2000" dirty="0"/>
          </a:p>
          <a:p>
            <a:pPr marL="0" indent="0">
              <a:spcAft>
                <a:spcPts val="1000"/>
              </a:spcAft>
              <a:buNone/>
            </a:pPr>
            <a:endParaRPr lang="en-US" dirty="0" smtClean="0"/>
          </a:p>
          <a:p>
            <a:pPr marL="0" indent="0">
              <a:buNone/>
            </a:pPr>
            <a:endParaRPr lang="en-US" dirty="0"/>
          </a:p>
        </p:txBody>
      </p:sp>
      <p:sp>
        <p:nvSpPr>
          <p:cNvPr id="2" name="Rectangle 1"/>
          <p:cNvSpPr/>
          <p:nvPr/>
        </p:nvSpPr>
        <p:spPr>
          <a:xfrm>
            <a:off x="250946" y="297516"/>
            <a:ext cx="7734300" cy="954107"/>
          </a:xfrm>
          <a:prstGeom prst="rect">
            <a:avLst/>
          </a:prstGeom>
        </p:spPr>
        <p:txBody>
          <a:bodyPr wrap="square">
            <a:spAutoFit/>
          </a:bodyPr>
          <a:lstStyle/>
          <a:p>
            <a:pPr algn="ctr">
              <a:spcBef>
                <a:spcPct val="20000"/>
              </a:spcBef>
            </a:pPr>
            <a:r>
              <a:rPr lang="en-US" sz="2800" b="1" dirty="0">
                <a:solidFill>
                  <a:prstClr val="white"/>
                </a:solidFill>
              </a:rPr>
              <a:t>Lack of </a:t>
            </a:r>
            <a:r>
              <a:rPr lang="en-US" sz="2800" b="1" dirty="0" smtClean="0">
                <a:solidFill>
                  <a:prstClr val="white"/>
                </a:solidFill>
              </a:rPr>
              <a:t>consistency and clarity can cause problems </a:t>
            </a:r>
            <a:endParaRPr lang="en-US" sz="2800" dirty="0">
              <a:solidFill>
                <a:prstClr val="white"/>
              </a:solidFill>
            </a:endParaRPr>
          </a:p>
        </p:txBody>
      </p:sp>
    </p:spTree>
    <p:extLst>
      <p:ext uri="{BB962C8B-B14F-4D97-AF65-F5344CB8AC3E}">
        <p14:creationId xmlns:p14="http://schemas.microsoft.com/office/powerpoint/2010/main" val="19116744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a:t>Mutual </a:t>
            </a:r>
            <a:r>
              <a:rPr lang="en-US" b="1" dirty="0" smtClean="0"/>
              <a:t>expectations for consideration</a:t>
            </a:r>
            <a:endParaRPr lang="en-US" b="1" dirty="0"/>
          </a:p>
        </p:txBody>
      </p:sp>
      <p:sp>
        <p:nvSpPr>
          <p:cNvPr id="3" name="Content Placeholder 2"/>
          <p:cNvSpPr>
            <a:spLocks noGrp="1"/>
          </p:cNvSpPr>
          <p:nvPr>
            <p:ph idx="1"/>
          </p:nvPr>
        </p:nvSpPr>
        <p:spPr>
          <a:xfrm>
            <a:off x="539750" y="2007220"/>
            <a:ext cx="8243888" cy="4466827"/>
          </a:xfrm>
        </p:spPr>
        <p:txBody>
          <a:bodyPr>
            <a:normAutofit/>
          </a:bodyPr>
          <a:lstStyle/>
          <a:p>
            <a:pPr marL="457200" lvl="1" indent="-457200">
              <a:spcAft>
                <a:spcPts val="1000"/>
              </a:spcAft>
              <a:buFont typeface="Arial" panose="020B0604020202020204" pitchFamily="34" charset="0"/>
              <a:buChar char="•"/>
            </a:pPr>
            <a:r>
              <a:rPr lang="en-US" sz="2800" dirty="0" smtClean="0"/>
              <a:t>General expectations</a:t>
            </a:r>
          </a:p>
          <a:p>
            <a:pPr marL="457200" lvl="1" indent="-457200">
              <a:spcAft>
                <a:spcPts val="1000"/>
              </a:spcAft>
              <a:buFont typeface="Arial" panose="020B0604020202020204" pitchFamily="34" charset="0"/>
              <a:buChar char="•"/>
            </a:pPr>
            <a:r>
              <a:rPr lang="en-US" sz="2800" dirty="0" smtClean="0"/>
              <a:t>Staff</a:t>
            </a:r>
          </a:p>
          <a:p>
            <a:pPr marL="457200" lvl="1" indent="-457200">
              <a:spcAft>
                <a:spcPts val="1000"/>
              </a:spcAft>
              <a:buFont typeface="Arial" panose="020B0604020202020204" pitchFamily="34" charset="0"/>
              <a:buChar char="•"/>
            </a:pPr>
            <a:r>
              <a:rPr lang="en-US" sz="2800" dirty="0"/>
              <a:t>Excluded </a:t>
            </a:r>
            <a:r>
              <a:rPr lang="en-US" sz="2800" dirty="0" smtClean="0"/>
              <a:t>items</a:t>
            </a:r>
          </a:p>
          <a:p>
            <a:pPr marL="457200" lvl="1" indent="-457200">
              <a:spcAft>
                <a:spcPts val="1000"/>
              </a:spcAft>
              <a:buFont typeface="Arial" panose="020B0604020202020204" pitchFamily="34" charset="0"/>
              <a:buChar char="•"/>
            </a:pPr>
            <a:r>
              <a:rPr lang="en-US" sz="2800" dirty="0" smtClean="0"/>
              <a:t>Property</a:t>
            </a:r>
          </a:p>
          <a:p>
            <a:pPr marL="457200" lvl="1" indent="-457200">
              <a:spcAft>
                <a:spcPts val="1000"/>
              </a:spcAft>
              <a:buFont typeface="Arial" panose="020B0604020202020204" pitchFamily="34" charset="0"/>
              <a:buChar char="•"/>
            </a:pPr>
            <a:r>
              <a:rPr lang="en-US" sz="2800" dirty="0" smtClean="0"/>
              <a:t>Places</a:t>
            </a:r>
          </a:p>
          <a:p>
            <a:pPr marL="0" indent="0">
              <a:buNone/>
            </a:pPr>
            <a:endParaRPr lang="en-US" dirty="0" smtClean="0">
              <a:solidFill>
                <a:srgbClr val="8000FF"/>
              </a:solidFill>
            </a:endParaRPr>
          </a:p>
          <a:p>
            <a:pPr marL="0" indent="0">
              <a:buNone/>
            </a:pPr>
            <a:endParaRPr lang="en-US" dirty="0"/>
          </a:p>
        </p:txBody>
      </p:sp>
    </p:spTree>
    <p:extLst>
      <p:ext uri="{BB962C8B-B14F-4D97-AF65-F5344CB8AC3E}">
        <p14:creationId xmlns:p14="http://schemas.microsoft.com/office/powerpoint/2010/main" val="286890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mj-lt"/>
              </a:rPr>
              <a:t>Conflict and Containment </a:t>
            </a:r>
            <a:endParaRPr lang="en-AU" sz="2000" dirty="0"/>
          </a:p>
        </p:txBody>
      </p:sp>
      <p:sp>
        <p:nvSpPr>
          <p:cNvPr id="3" name="TextBox 2"/>
          <p:cNvSpPr txBox="1"/>
          <p:nvPr/>
        </p:nvSpPr>
        <p:spPr>
          <a:xfrm>
            <a:off x="760752" y="1556792"/>
            <a:ext cx="8053466" cy="1107996"/>
          </a:xfrm>
          <a:prstGeom prst="rect">
            <a:avLst/>
          </a:prstGeom>
          <a:noFill/>
        </p:spPr>
        <p:txBody>
          <a:bodyPr wrap="square" rtlCol="0">
            <a:spAutoFit/>
          </a:bodyPr>
          <a:lstStyle/>
          <a:p>
            <a:pPr algn="ctr"/>
            <a:r>
              <a:rPr lang="en-AU" sz="2400" dirty="0" smtClean="0">
                <a:solidFill>
                  <a:srgbClr val="51BD89"/>
                </a:solidFill>
              </a:rPr>
              <a:t>Safewards centres around reducing </a:t>
            </a:r>
          </a:p>
          <a:p>
            <a:pPr algn="ctr"/>
            <a:r>
              <a:rPr lang="en-AU" sz="2400" b="1" dirty="0" smtClean="0">
                <a:solidFill>
                  <a:srgbClr val="51BD89"/>
                </a:solidFill>
              </a:rPr>
              <a:t>conflict</a:t>
            </a:r>
            <a:r>
              <a:rPr lang="en-AU" sz="2400" dirty="0" smtClean="0">
                <a:solidFill>
                  <a:srgbClr val="51BD89"/>
                </a:solidFill>
              </a:rPr>
              <a:t> and </a:t>
            </a:r>
            <a:r>
              <a:rPr lang="en-AU" sz="2400" b="1" dirty="0" smtClean="0">
                <a:solidFill>
                  <a:srgbClr val="51BD89"/>
                </a:solidFill>
              </a:rPr>
              <a:t>containment </a:t>
            </a:r>
          </a:p>
          <a:p>
            <a:pPr algn="ctr"/>
            <a:endParaRPr lang="en-AU" dirty="0"/>
          </a:p>
        </p:txBody>
      </p:sp>
      <p:sp>
        <p:nvSpPr>
          <p:cNvPr id="4" name="TextBox 3"/>
          <p:cNvSpPr txBox="1"/>
          <p:nvPr/>
        </p:nvSpPr>
        <p:spPr>
          <a:xfrm>
            <a:off x="457201" y="2504791"/>
            <a:ext cx="3455233" cy="3139321"/>
          </a:xfrm>
          <a:prstGeom prst="rect">
            <a:avLst/>
          </a:prstGeom>
          <a:noFill/>
        </p:spPr>
        <p:txBody>
          <a:bodyPr wrap="square" rtlCol="0">
            <a:spAutoFit/>
          </a:bodyPr>
          <a:lstStyle/>
          <a:p>
            <a:r>
              <a:rPr lang="en-AU" b="1" dirty="0">
                <a:solidFill>
                  <a:srgbClr val="51BD89"/>
                </a:solidFill>
              </a:rPr>
              <a:t>Conflict</a:t>
            </a:r>
            <a:r>
              <a:rPr lang="en-AU" dirty="0">
                <a:solidFill>
                  <a:srgbClr val="51BD89"/>
                </a:solidFill>
              </a:rPr>
              <a:t> </a:t>
            </a:r>
            <a:r>
              <a:rPr lang="en-AU" dirty="0"/>
              <a:t>means anything that could lead to harm for the patient, other patients or </a:t>
            </a:r>
            <a:r>
              <a:rPr lang="en-AU" dirty="0" smtClean="0"/>
              <a:t>staff:</a:t>
            </a:r>
          </a:p>
          <a:p>
            <a:endParaRPr lang="en-AU" dirty="0"/>
          </a:p>
          <a:p>
            <a:pPr marL="342900" indent="-342900">
              <a:buFont typeface="Arial" panose="020B0604020202020204" pitchFamily="34" charset="0"/>
              <a:buChar char="•"/>
            </a:pPr>
            <a:r>
              <a:rPr lang="en-AU" dirty="0"/>
              <a:t>Physical aggression</a:t>
            </a:r>
          </a:p>
          <a:p>
            <a:pPr marL="342900" indent="-342900">
              <a:buFont typeface="Arial" panose="020B0604020202020204" pitchFamily="34" charset="0"/>
              <a:buChar char="•"/>
            </a:pPr>
            <a:r>
              <a:rPr lang="en-AU" dirty="0" smtClean="0"/>
              <a:t>Verbal aggression</a:t>
            </a:r>
          </a:p>
          <a:p>
            <a:pPr marL="342900" indent="-342900">
              <a:buFont typeface="Arial" panose="020B0604020202020204" pitchFamily="34" charset="0"/>
              <a:buChar char="•"/>
            </a:pPr>
            <a:r>
              <a:rPr lang="en-AU" dirty="0" smtClean="0"/>
              <a:t>Self harm/ suicide</a:t>
            </a:r>
          </a:p>
          <a:p>
            <a:pPr marL="342900" indent="-342900">
              <a:buFont typeface="Arial" panose="020B0604020202020204" pitchFamily="34" charset="0"/>
              <a:buChar char="•"/>
            </a:pPr>
            <a:r>
              <a:rPr lang="en-AU" dirty="0" smtClean="0"/>
              <a:t>Substance misuse</a:t>
            </a:r>
          </a:p>
          <a:p>
            <a:pPr marL="342900" indent="-342900">
              <a:buFont typeface="Arial" panose="020B0604020202020204" pitchFamily="34" charset="0"/>
              <a:buChar char="•"/>
            </a:pPr>
            <a:r>
              <a:rPr lang="en-AU" dirty="0" smtClean="0"/>
              <a:t>Property damage</a:t>
            </a:r>
          </a:p>
          <a:p>
            <a:pPr marL="342900" indent="-342900">
              <a:buFont typeface="Arial" panose="020B0604020202020204" pitchFamily="34" charset="0"/>
              <a:buChar char="•"/>
            </a:pPr>
            <a:r>
              <a:rPr lang="en-AU" dirty="0" smtClean="0"/>
              <a:t>Absconding </a:t>
            </a:r>
          </a:p>
          <a:p>
            <a:pPr marL="342900" indent="-342900">
              <a:buFont typeface="Arial" panose="020B0604020202020204" pitchFamily="34" charset="0"/>
              <a:buChar char="•"/>
            </a:pPr>
            <a:r>
              <a:rPr lang="en-AU" dirty="0" smtClean="0"/>
              <a:t>Medication refusal</a:t>
            </a:r>
            <a:endParaRPr lang="en-AU" dirty="0"/>
          </a:p>
        </p:txBody>
      </p:sp>
      <p:sp>
        <p:nvSpPr>
          <p:cNvPr id="5" name="Right Arrow 4"/>
          <p:cNvSpPr/>
          <p:nvPr/>
        </p:nvSpPr>
        <p:spPr>
          <a:xfrm>
            <a:off x="4070959" y="2664788"/>
            <a:ext cx="928802" cy="1981373"/>
          </a:xfrm>
          <a:prstGeom prst="rightArrow">
            <a:avLst/>
          </a:prstGeom>
          <a:solidFill>
            <a:srgbClr val="51BD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3544865" y="4662892"/>
            <a:ext cx="1737551" cy="1477328"/>
          </a:xfrm>
          <a:prstGeom prst="rect">
            <a:avLst/>
          </a:prstGeom>
          <a:noFill/>
        </p:spPr>
        <p:txBody>
          <a:bodyPr wrap="square" rtlCol="0">
            <a:spAutoFit/>
          </a:bodyPr>
          <a:lstStyle/>
          <a:p>
            <a:pPr algn="ctr"/>
            <a:r>
              <a:rPr lang="en-AU" i="1" dirty="0" smtClean="0">
                <a:solidFill>
                  <a:srgbClr val="51BD89"/>
                </a:solidFill>
              </a:rPr>
              <a:t>These </a:t>
            </a:r>
            <a:r>
              <a:rPr lang="en-AU" i="1" dirty="0" smtClean="0">
                <a:solidFill>
                  <a:srgbClr val="51BD89"/>
                </a:solidFill>
              </a:rPr>
              <a:t>occurrences may lead </a:t>
            </a:r>
            <a:r>
              <a:rPr lang="en-AU" i="1" dirty="0" smtClean="0">
                <a:solidFill>
                  <a:srgbClr val="51BD89"/>
                </a:solidFill>
              </a:rPr>
              <a:t>to restrictive interventions </a:t>
            </a:r>
            <a:endParaRPr lang="en-AU" i="1" dirty="0">
              <a:solidFill>
                <a:srgbClr val="51BD89"/>
              </a:solidFill>
            </a:endParaRPr>
          </a:p>
        </p:txBody>
      </p:sp>
      <p:sp>
        <p:nvSpPr>
          <p:cNvPr id="7" name="TextBox 6"/>
          <p:cNvSpPr txBox="1"/>
          <p:nvPr/>
        </p:nvSpPr>
        <p:spPr>
          <a:xfrm>
            <a:off x="5623986" y="2504790"/>
            <a:ext cx="3204096" cy="3416320"/>
          </a:xfrm>
          <a:prstGeom prst="rect">
            <a:avLst/>
          </a:prstGeom>
          <a:noFill/>
        </p:spPr>
        <p:txBody>
          <a:bodyPr wrap="square" rtlCol="0">
            <a:spAutoFit/>
          </a:bodyPr>
          <a:lstStyle/>
          <a:p>
            <a:r>
              <a:rPr lang="en-AU" b="1" dirty="0" smtClean="0">
                <a:solidFill>
                  <a:srgbClr val="51BD89"/>
                </a:solidFill>
              </a:rPr>
              <a:t>Containment</a:t>
            </a:r>
            <a:r>
              <a:rPr lang="en-AU" dirty="0" smtClean="0">
                <a:solidFill>
                  <a:srgbClr val="51BD89"/>
                </a:solidFill>
              </a:rPr>
              <a:t> </a:t>
            </a:r>
            <a:r>
              <a:rPr lang="en-AU" dirty="0" smtClean="0"/>
              <a:t>means what staff do to prevent conflict events or minimise harmful outcomes, and may include:</a:t>
            </a:r>
          </a:p>
          <a:p>
            <a:endParaRPr lang="en-AU" dirty="0" smtClean="0"/>
          </a:p>
          <a:p>
            <a:pPr marL="285750" indent="-285750">
              <a:buFont typeface="Arial" panose="020B0604020202020204" pitchFamily="34" charset="0"/>
              <a:buChar char="•"/>
            </a:pPr>
            <a:r>
              <a:rPr lang="en-AU" dirty="0" smtClean="0"/>
              <a:t>Special observation</a:t>
            </a:r>
          </a:p>
          <a:p>
            <a:pPr marL="285750" indent="-285750">
              <a:buFont typeface="Arial" panose="020B0604020202020204" pitchFamily="34" charset="0"/>
              <a:buChar char="•"/>
            </a:pPr>
            <a:r>
              <a:rPr lang="en-AU" dirty="0" smtClean="0"/>
              <a:t>Use of security</a:t>
            </a:r>
          </a:p>
          <a:p>
            <a:pPr marL="285750" indent="-285750">
              <a:buFont typeface="Arial" panose="020B0604020202020204" pitchFamily="34" charset="0"/>
              <a:buChar char="•"/>
            </a:pPr>
            <a:r>
              <a:rPr lang="en-AU" dirty="0"/>
              <a:t>Physical restraint </a:t>
            </a:r>
          </a:p>
          <a:p>
            <a:pPr marL="285750" indent="-285750">
              <a:buFont typeface="Arial" panose="020B0604020202020204" pitchFamily="34" charset="0"/>
              <a:buChar char="•"/>
            </a:pPr>
            <a:r>
              <a:rPr lang="en-AU" dirty="0" smtClean="0"/>
              <a:t>Chemical restraint</a:t>
            </a:r>
          </a:p>
          <a:p>
            <a:pPr marL="285750" indent="-285750">
              <a:buFont typeface="Arial" panose="020B0604020202020204" pitchFamily="34" charset="0"/>
              <a:buChar char="•"/>
            </a:pPr>
            <a:r>
              <a:rPr lang="en-AU" dirty="0" smtClean="0"/>
              <a:t>Seclusion </a:t>
            </a:r>
            <a:endParaRPr lang="en-AU" dirty="0"/>
          </a:p>
          <a:p>
            <a:pPr marL="285750" indent="-285750">
              <a:buFont typeface="Arial" panose="020B0604020202020204" pitchFamily="34" charset="0"/>
              <a:buChar char="•"/>
            </a:pPr>
            <a:r>
              <a:rPr lang="en-AU" dirty="0"/>
              <a:t>Mechanical restraint</a:t>
            </a:r>
          </a:p>
          <a:p>
            <a:pPr marL="285750" indent="-285750">
              <a:buFont typeface="Arial" panose="020B0604020202020204" pitchFamily="34" charset="0"/>
              <a:buChar char="•"/>
            </a:pPr>
            <a:r>
              <a:rPr lang="en-AU" dirty="0" smtClean="0"/>
              <a:t>Environmental restraint</a:t>
            </a:r>
          </a:p>
        </p:txBody>
      </p:sp>
    </p:spTree>
    <p:extLst>
      <p:ext uri="{BB962C8B-B14F-4D97-AF65-F5344CB8AC3E}">
        <p14:creationId xmlns:p14="http://schemas.microsoft.com/office/powerpoint/2010/main" val="217420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482" y="537504"/>
            <a:ext cx="7199313" cy="878701"/>
          </a:xfrm>
        </p:spPr>
        <p:txBody>
          <a:bodyPr>
            <a:noAutofit/>
          </a:bodyPr>
          <a:lstStyle/>
          <a:p>
            <a:pPr algn="ctr"/>
            <a:r>
              <a:rPr lang="en-US" sz="2800" b="1" dirty="0"/>
              <a:t>Role of the </a:t>
            </a:r>
            <a:r>
              <a:rPr lang="en-US" sz="2800" b="1" dirty="0" smtClean="0"/>
              <a:t>clear mutual expectations lead </a:t>
            </a:r>
            <a:r>
              <a:rPr lang="en-US" sz="2400" dirty="0"/>
              <a:t/>
            </a:r>
            <a:br>
              <a:rPr lang="en-US" sz="2400" dirty="0"/>
            </a:br>
            <a:endParaRPr lang="en-US" sz="2400" dirty="0"/>
          </a:p>
        </p:txBody>
      </p:sp>
      <p:sp>
        <p:nvSpPr>
          <p:cNvPr id="3" name="Content Placeholder 2"/>
          <p:cNvSpPr>
            <a:spLocks noGrp="1"/>
          </p:cNvSpPr>
          <p:nvPr>
            <p:ph idx="1"/>
          </p:nvPr>
        </p:nvSpPr>
        <p:spPr>
          <a:xfrm>
            <a:off x="372482" y="1619250"/>
            <a:ext cx="8411156" cy="4854797"/>
          </a:xfrm>
        </p:spPr>
        <p:txBody>
          <a:bodyPr>
            <a:normAutofit/>
          </a:bodyPr>
          <a:lstStyle/>
          <a:p>
            <a:pPr marL="342900" lvl="1" indent="-342900">
              <a:spcAft>
                <a:spcPts val="1000"/>
              </a:spcAft>
              <a:buFont typeface="Arial" panose="020B0604020202020204" pitchFamily="34" charset="0"/>
              <a:buChar char="•"/>
            </a:pPr>
            <a:r>
              <a:rPr lang="en-US" sz="2400" dirty="0" smtClean="0"/>
              <a:t>Ensure clear mutual expectations </a:t>
            </a:r>
            <a:r>
              <a:rPr lang="en-US" sz="2400" b="1" dirty="0" smtClean="0"/>
              <a:t>meetings </a:t>
            </a:r>
            <a:r>
              <a:rPr lang="en-US" sz="2400" dirty="0" smtClean="0"/>
              <a:t>occur</a:t>
            </a:r>
          </a:p>
          <a:p>
            <a:pPr marL="342900" lvl="1" indent="-342900">
              <a:spcAft>
                <a:spcPts val="1000"/>
              </a:spcAft>
              <a:buFont typeface="Arial" panose="020B0604020202020204" pitchFamily="34" charset="0"/>
              <a:buChar char="•"/>
            </a:pPr>
            <a:r>
              <a:rPr lang="en-US" sz="2400" b="1" dirty="0"/>
              <a:t>C</a:t>
            </a:r>
            <a:r>
              <a:rPr lang="en-US" sz="2400" b="1" dirty="0" smtClean="0"/>
              <a:t>ommunicate</a:t>
            </a:r>
            <a:r>
              <a:rPr lang="en-US" sz="2400" dirty="0" smtClean="0"/>
              <a:t> meeting results in a visible manner                   e.g. posters </a:t>
            </a:r>
          </a:p>
          <a:p>
            <a:pPr marL="342900" lvl="1" indent="-342900">
              <a:spcAft>
                <a:spcPts val="1000"/>
              </a:spcAft>
              <a:buFont typeface="Arial" panose="020B0604020202020204" pitchFamily="34" charset="0"/>
              <a:buChar char="•"/>
            </a:pPr>
            <a:r>
              <a:rPr lang="en-US" sz="2400" dirty="0" smtClean="0"/>
              <a:t>Ensure the clear mutual expectations are </a:t>
            </a:r>
            <a:r>
              <a:rPr lang="en-US" sz="2400" b="1" dirty="0" smtClean="0"/>
              <a:t>discussed</a:t>
            </a:r>
            <a:r>
              <a:rPr lang="en-US" sz="2400" dirty="0" smtClean="0"/>
              <a:t>:</a:t>
            </a:r>
          </a:p>
          <a:p>
            <a:pPr lvl="3">
              <a:spcAft>
                <a:spcPts val="0"/>
              </a:spcAft>
            </a:pPr>
            <a:endParaRPr lang="en-US" sz="1600" dirty="0" smtClean="0"/>
          </a:p>
          <a:p>
            <a:pPr marL="901700" lvl="3" indent="-363538">
              <a:spcAft>
                <a:spcPts val="1000"/>
              </a:spcAft>
            </a:pPr>
            <a:r>
              <a:rPr lang="en-US" dirty="0" smtClean="0"/>
              <a:t>If you're the admitting nurse, show the information/poster and explain its contents</a:t>
            </a:r>
          </a:p>
          <a:p>
            <a:pPr marL="901700" lvl="3" indent="-363538">
              <a:spcAft>
                <a:spcPts val="1000"/>
              </a:spcAft>
            </a:pPr>
            <a:r>
              <a:rPr lang="en-US" dirty="0" smtClean="0"/>
              <a:t>If you are on duty when a person is admitted, remind the admitting nurse to refer to the clear mutual expectations</a:t>
            </a:r>
          </a:p>
          <a:p>
            <a:pPr marL="901700" lvl="3" indent="-363538">
              <a:spcAft>
                <a:spcPts val="1000"/>
              </a:spcAft>
            </a:pPr>
            <a:r>
              <a:rPr lang="en-US" dirty="0" smtClean="0"/>
              <a:t>At handover, ask whether the poster has been shown and explained to new patients</a:t>
            </a:r>
            <a:endParaRPr lang="en-US" dirty="0"/>
          </a:p>
          <a:p>
            <a:endParaRPr lang="en-US" sz="2000" dirty="0"/>
          </a:p>
        </p:txBody>
      </p:sp>
    </p:spTree>
    <p:extLst>
      <p:ext uri="{BB962C8B-B14F-4D97-AF65-F5344CB8AC3E}">
        <p14:creationId xmlns:p14="http://schemas.microsoft.com/office/powerpoint/2010/main" val="41865607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dirty="0"/>
              <a:t>Clear </a:t>
            </a:r>
            <a:r>
              <a:rPr lang="en-GB" sz="2800" b="1" dirty="0" smtClean="0"/>
              <a:t>mutual expectations fidelity</a:t>
            </a:r>
            <a:endParaRPr lang="en-US" sz="2800" b="1" dirty="0"/>
          </a:p>
        </p:txBody>
      </p:sp>
      <p:sp>
        <p:nvSpPr>
          <p:cNvPr id="3" name="Content Placeholder 2"/>
          <p:cNvSpPr>
            <a:spLocks noGrp="1"/>
          </p:cNvSpPr>
          <p:nvPr>
            <p:ph idx="1"/>
          </p:nvPr>
        </p:nvSpPr>
        <p:spPr>
          <a:xfrm>
            <a:off x="4241295" y="4675919"/>
            <a:ext cx="4506953" cy="1536992"/>
          </a:xfrm>
        </p:spPr>
        <p:txBody>
          <a:bodyPr>
            <a:normAutofit/>
          </a:bodyPr>
          <a:lstStyle/>
          <a:p>
            <a:pPr marL="285750" lvl="1" indent="-285750">
              <a:buFont typeface="Arial" panose="020B0604020202020204" pitchFamily="34" charset="0"/>
              <a:buChar char="•"/>
            </a:pPr>
            <a:r>
              <a:rPr lang="en-GB" sz="1800" dirty="0"/>
              <a:t>Codifying rules for patients so staff have an easier time telling patients what to </a:t>
            </a:r>
            <a:r>
              <a:rPr lang="en-GB" sz="1800" dirty="0" smtClean="0"/>
              <a:t>do</a:t>
            </a:r>
            <a:endParaRPr lang="en-GB" sz="1800" dirty="0"/>
          </a:p>
          <a:p>
            <a:pPr marL="285750" lvl="1" indent="-285750">
              <a:buFont typeface="Arial" panose="020B0604020202020204" pitchFamily="34" charset="0"/>
              <a:buChar char="•"/>
            </a:pPr>
            <a:r>
              <a:rPr lang="en-GB" sz="1800" dirty="0"/>
              <a:t>A pretty poster or mission </a:t>
            </a:r>
            <a:r>
              <a:rPr lang="en-GB" sz="1800" dirty="0" smtClean="0"/>
              <a:t>statement </a:t>
            </a:r>
            <a:r>
              <a:rPr lang="en-GB" sz="1800" dirty="0"/>
              <a:t>to point to when things get </a:t>
            </a:r>
            <a:r>
              <a:rPr lang="en-GB" sz="1800" dirty="0" smtClean="0"/>
              <a:t>tricky</a:t>
            </a:r>
            <a:endParaRPr lang="en-GB" sz="1800" dirty="0"/>
          </a:p>
          <a:p>
            <a:endParaRPr lang="en-US" dirty="0"/>
          </a:p>
        </p:txBody>
      </p:sp>
      <p:sp>
        <p:nvSpPr>
          <p:cNvPr id="4" name="Rectangle 3"/>
          <p:cNvSpPr/>
          <p:nvPr/>
        </p:nvSpPr>
        <p:spPr>
          <a:xfrm>
            <a:off x="1092820" y="2239890"/>
            <a:ext cx="2553629" cy="1328500"/>
          </a:xfrm>
          <a:prstGeom prst="rect">
            <a:avLst/>
          </a:prstGeom>
          <a:solidFill>
            <a:srgbClr val="51BD89"/>
          </a:solidFill>
          <a:ln>
            <a:solidFill>
              <a:srgbClr val="51BD8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2800" b="1" dirty="0" smtClean="0">
                <a:solidFill>
                  <a:prstClr val="black"/>
                </a:solidFill>
                <a:latin typeface="Calibri"/>
              </a:rPr>
              <a:t>Clear mutual expectations</a:t>
            </a:r>
          </a:p>
          <a:p>
            <a:pPr algn="ctr" defTabSz="342900"/>
            <a:r>
              <a:rPr lang="en-US" sz="2800" b="1" dirty="0" smtClean="0">
                <a:solidFill>
                  <a:prstClr val="black"/>
                </a:solidFill>
                <a:latin typeface="Calibri"/>
              </a:rPr>
              <a:t>IS</a:t>
            </a:r>
            <a:endParaRPr lang="en-US" sz="2800" b="1" dirty="0">
              <a:solidFill>
                <a:prstClr val="black"/>
              </a:solidFill>
              <a:latin typeface="Calibri"/>
            </a:endParaRPr>
          </a:p>
        </p:txBody>
      </p:sp>
      <p:sp>
        <p:nvSpPr>
          <p:cNvPr id="5" name="TextBox 4"/>
          <p:cNvSpPr txBox="1"/>
          <p:nvPr/>
        </p:nvSpPr>
        <p:spPr>
          <a:xfrm>
            <a:off x="3740148" y="2692345"/>
            <a:ext cx="540060" cy="553998"/>
          </a:xfrm>
          <a:prstGeom prst="rect">
            <a:avLst/>
          </a:prstGeom>
          <a:noFill/>
        </p:spPr>
        <p:txBody>
          <a:bodyPr wrap="square" rtlCol="0">
            <a:spAutoFit/>
          </a:bodyPr>
          <a:lstStyle/>
          <a:p>
            <a:pPr defTabSz="342900"/>
            <a:r>
              <a:rPr lang="en-US" sz="3000" dirty="0">
                <a:solidFill>
                  <a:prstClr val="black"/>
                </a:solidFill>
                <a:latin typeface="Calibri"/>
              </a:rPr>
              <a:t>=</a:t>
            </a:r>
          </a:p>
        </p:txBody>
      </p:sp>
      <p:sp>
        <p:nvSpPr>
          <p:cNvPr id="6" name="Rectangle 5"/>
          <p:cNvSpPr/>
          <p:nvPr/>
        </p:nvSpPr>
        <p:spPr>
          <a:xfrm>
            <a:off x="1092820" y="4768036"/>
            <a:ext cx="2553629" cy="1226634"/>
          </a:xfrm>
          <a:prstGeom prst="rect">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2800" b="1" dirty="0" smtClean="0">
                <a:solidFill>
                  <a:prstClr val="black"/>
                </a:solidFill>
                <a:latin typeface="Calibri"/>
              </a:rPr>
              <a:t>Clear mutual expectations</a:t>
            </a:r>
          </a:p>
          <a:p>
            <a:pPr algn="ctr" defTabSz="342900"/>
            <a:r>
              <a:rPr lang="en-US" sz="2800" b="1" dirty="0" smtClean="0">
                <a:solidFill>
                  <a:srgbClr val="FF0000"/>
                </a:solidFill>
                <a:latin typeface="Calibri"/>
              </a:rPr>
              <a:t>IS </a:t>
            </a:r>
            <a:r>
              <a:rPr lang="en-US" sz="2800" b="1" dirty="0">
                <a:solidFill>
                  <a:srgbClr val="FF0000"/>
                </a:solidFill>
                <a:latin typeface="Calibri"/>
              </a:rPr>
              <a:t>NOT </a:t>
            </a:r>
          </a:p>
        </p:txBody>
      </p:sp>
      <p:sp>
        <p:nvSpPr>
          <p:cNvPr id="7" name="TextBox 6"/>
          <p:cNvSpPr txBox="1"/>
          <p:nvPr/>
        </p:nvSpPr>
        <p:spPr>
          <a:xfrm>
            <a:off x="3740148" y="5090298"/>
            <a:ext cx="540060" cy="553998"/>
          </a:xfrm>
          <a:prstGeom prst="rect">
            <a:avLst/>
          </a:prstGeom>
          <a:noFill/>
        </p:spPr>
        <p:txBody>
          <a:bodyPr wrap="square" rtlCol="0">
            <a:spAutoFit/>
          </a:bodyPr>
          <a:lstStyle/>
          <a:p>
            <a:pPr defTabSz="342900"/>
            <a:r>
              <a:rPr lang="en-US" sz="3000" dirty="0">
                <a:solidFill>
                  <a:prstClr val="black"/>
                </a:solidFill>
                <a:latin typeface="Calibri"/>
              </a:rPr>
              <a:t>≠</a:t>
            </a:r>
          </a:p>
        </p:txBody>
      </p:sp>
      <p:sp>
        <p:nvSpPr>
          <p:cNvPr id="8" name="Rectangle 7"/>
          <p:cNvSpPr/>
          <p:nvPr/>
        </p:nvSpPr>
        <p:spPr>
          <a:xfrm>
            <a:off x="4124324" y="2064481"/>
            <a:ext cx="4740895" cy="1809726"/>
          </a:xfrm>
          <a:prstGeom prst="rect">
            <a:avLst/>
          </a:prstGeom>
        </p:spPr>
        <p:txBody>
          <a:bodyPr wrap="square">
            <a:spAutoFit/>
          </a:bodyPr>
          <a:lstStyle/>
          <a:p>
            <a:pPr marL="257175" lvl="1" indent="-257175" defTabSz="342900">
              <a:spcBef>
                <a:spcPct val="20000"/>
              </a:spcBef>
              <a:buFont typeface="Arial"/>
              <a:buChar char="•"/>
            </a:pPr>
            <a:r>
              <a:rPr lang="en-GB" dirty="0" smtClean="0">
                <a:solidFill>
                  <a:prstClr val="black"/>
                </a:solidFill>
              </a:rPr>
              <a:t>Sharing expectations </a:t>
            </a:r>
            <a:r>
              <a:rPr lang="en-GB" dirty="0">
                <a:solidFill>
                  <a:prstClr val="black"/>
                </a:solidFill>
              </a:rPr>
              <a:t>across the community for consistency and high standards of behaviour</a:t>
            </a:r>
          </a:p>
          <a:p>
            <a:pPr marL="257175" lvl="1" indent="-257175" defTabSz="342900">
              <a:spcBef>
                <a:spcPct val="20000"/>
              </a:spcBef>
              <a:buFont typeface="Arial"/>
              <a:buChar char="•"/>
            </a:pPr>
            <a:r>
              <a:rPr lang="en-GB" dirty="0" smtClean="0">
                <a:solidFill>
                  <a:prstClr val="black"/>
                </a:solidFill>
              </a:rPr>
              <a:t>Facilitating </a:t>
            </a:r>
            <a:r>
              <a:rPr lang="en-GB" dirty="0">
                <a:solidFill>
                  <a:prstClr val="black"/>
                </a:solidFill>
              </a:rPr>
              <a:t>public conversation about how </a:t>
            </a:r>
            <a:r>
              <a:rPr lang="en-GB" dirty="0" smtClean="0">
                <a:solidFill>
                  <a:prstClr val="black"/>
                </a:solidFill>
              </a:rPr>
              <a:t>different </a:t>
            </a:r>
            <a:r>
              <a:rPr lang="en-GB" dirty="0">
                <a:solidFill>
                  <a:prstClr val="black"/>
                </a:solidFill>
              </a:rPr>
              <a:t>groups sharing one space can respect one </a:t>
            </a:r>
            <a:r>
              <a:rPr lang="en-GB" dirty="0" smtClean="0">
                <a:solidFill>
                  <a:prstClr val="black"/>
                </a:solidFill>
              </a:rPr>
              <a:t>another</a:t>
            </a:r>
            <a:endParaRPr lang="en-GB" dirty="0">
              <a:solidFill>
                <a:prstClr val="black"/>
              </a:solidFill>
            </a:endParaRPr>
          </a:p>
        </p:txBody>
      </p:sp>
    </p:spTree>
    <p:extLst>
      <p:ext uri="{BB962C8B-B14F-4D97-AF65-F5344CB8AC3E}">
        <p14:creationId xmlns:p14="http://schemas.microsoft.com/office/powerpoint/2010/main" val="22589579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smtClean="0"/>
              <a:t>Clear mutual expectations adjustments</a:t>
            </a:r>
            <a:endParaRPr lang="en-GB" b="1" dirty="0"/>
          </a:p>
        </p:txBody>
      </p:sp>
      <p:sp>
        <p:nvSpPr>
          <p:cNvPr id="3" name="Content Placeholder 2"/>
          <p:cNvSpPr>
            <a:spLocks noGrp="1"/>
          </p:cNvSpPr>
          <p:nvPr>
            <p:ph idx="1"/>
          </p:nvPr>
        </p:nvSpPr>
        <p:spPr>
          <a:xfrm>
            <a:off x="1155032" y="2298032"/>
            <a:ext cx="7628606" cy="4176015"/>
          </a:xfrm>
        </p:spPr>
        <p:txBody>
          <a:bodyPr/>
          <a:lstStyle/>
          <a:p>
            <a:pPr marL="2336800" lvl="1" indent="-2336800">
              <a:spcAft>
                <a:spcPts val="1000"/>
              </a:spcAft>
            </a:pPr>
            <a:r>
              <a:rPr lang="en-GB" sz="2800" b="1" dirty="0"/>
              <a:t>CAMHS	</a:t>
            </a:r>
            <a:r>
              <a:rPr lang="en-GB" sz="2800" b="1" dirty="0" smtClean="0"/>
              <a:t>		</a:t>
            </a:r>
            <a:r>
              <a:rPr lang="en-GB" sz="2800" dirty="0" smtClean="0"/>
              <a:t>None</a:t>
            </a:r>
          </a:p>
          <a:p>
            <a:pPr marL="2336800" lvl="1" indent="-2336800">
              <a:spcAft>
                <a:spcPts val="1000"/>
              </a:spcAft>
            </a:pPr>
            <a:r>
              <a:rPr lang="en-GB" sz="2800" b="1" dirty="0" smtClean="0"/>
              <a:t>Forensic</a:t>
            </a:r>
            <a:r>
              <a:rPr lang="en-GB" sz="2800" b="1" dirty="0"/>
              <a:t>	</a:t>
            </a:r>
            <a:r>
              <a:rPr lang="en-GB" sz="2800" b="1" dirty="0" smtClean="0"/>
              <a:t>		</a:t>
            </a:r>
            <a:r>
              <a:rPr lang="en-GB" sz="2800" dirty="0" smtClean="0"/>
              <a:t>None</a:t>
            </a:r>
            <a:endParaRPr lang="en-GB" sz="2800" dirty="0"/>
          </a:p>
          <a:p>
            <a:pPr marL="2336800" lvl="1" indent="-2336800">
              <a:spcAft>
                <a:spcPts val="1000"/>
              </a:spcAft>
            </a:pPr>
            <a:r>
              <a:rPr lang="en-GB" sz="2800" b="1" dirty="0"/>
              <a:t>Older people	</a:t>
            </a:r>
            <a:r>
              <a:rPr lang="en-GB" sz="2800" b="1" dirty="0" smtClean="0"/>
              <a:t>		</a:t>
            </a:r>
            <a:r>
              <a:rPr lang="en-GB" sz="2800" dirty="0" smtClean="0"/>
              <a:t>None, usable by all </a:t>
            </a:r>
            <a:endParaRPr lang="en-GB" sz="2800" dirty="0"/>
          </a:p>
          <a:p>
            <a:pPr marL="0" indent="0">
              <a:buNone/>
            </a:pPr>
            <a:endParaRPr lang="en-GB" sz="2000" dirty="0" smtClean="0">
              <a:solidFill>
                <a:srgbClr val="8000FF"/>
              </a:solidFill>
            </a:endParaRPr>
          </a:p>
        </p:txBody>
      </p:sp>
    </p:spTree>
    <p:extLst>
      <p:ext uri="{BB962C8B-B14F-4D97-AF65-F5344CB8AC3E}">
        <p14:creationId xmlns:p14="http://schemas.microsoft.com/office/powerpoint/2010/main" val="426046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2624"/>
          </a:xfrm>
        </p:spPr>
        <p:txBody>
          <a:bodyPr/>
          <a:lstStyle/>
          <a:p>
            <a:r>
              <a:rPr lang="en-AU" b="1" dirty="0">
                <a:solidFill>
                  <a:srgbClr val="21A18D"/>
                </a:solidFill>
              </a:rPr>
              <a:t>Task: Create your clear mutual expectations implementation plan</a:t>
            </a:r>
            <a:endParaRPr lang="en-AU" dirty="0">
              <a:solidFill>
                <a:srgbClr val="21A18D"/>
              </a:solidFill>
            </a:endParaRPr>
          </a:p>
        </p:txBody>
      </p:sp>
      <p:sp>
        <p:nvSpPr>
          <p:cNvPr id="4" name="TextBox 3"/>
          <p:cNvSpPr txBox="1"/>
          <p:nvPr/>
        </p:nvSpPr>
        <p:spPr>
          <a:xfrm>
            <a:off x="450938" y="1540701"/>
            <a:ext cx="8192022" cy="400110"/>
          </a:xfrm>
          <a:prstGeom prst="rect">
            <a:avLst/>
          </a:prstGeom>
          <a:noFill/>
        </p:spPr>
        <p:txBody>
          <a:bodyPr wrap="square" rtlCol="0">
            <a:spAutoFit/>
          </a:bodyPr>
          <a:lstStyle/>
          <a:p>
            <a:pPr algn="ctr"/>
            <a:r>
              <a:rPr lang="en-AU" sz="2000" dirty="0">
                <a:solidFill>
                  <a:prstClr val="black"/>
                </a:solidFill>
              </a:rPr>
              <a:t>In groups, spend time working on your implementation plans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03129">
            <a:off x="3624731" y="2380786"/>
            <a:ext cx="2976206" cy="399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5929">
            <a:off x="1773155" y="2382226"/>
            <a:ext cx="2879436" cy="386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57426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467" y="631152"/>
            <a:ext cx="3223723" cy="3233395"/>
          </a:xfrm>
        </p:spPr>
        <p:txBody>
          <a:bodyPr anchor="ctr"/>
          <a:lstStyle/>
          <a:p>
            <a:pPr algn="ctr"/>
            <a:r>
              <a:rPr lang="en-AU" sz="4800" b="1" dirty="0" smtClean="0"/>
              <a:t>Positive words</a:t>
            </a:r>
            <a:endParaRPr lang="en-AU" sz="48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281" y="3371648"/>
            <a:ext cx="4092788" cy="24418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04" y="3371648"/>
            <a:ext cx="2264455" cy="2265434"/>
          </a:xfrm>
          <a:prstGeom prst="rect">
            <a:avLst/>
          </a:prstGeom>
        </p:spPr>
      </p:pic>
    </p:spTree>
    <p:extLst>
      <p:ext uri="{BB962C8B-B14F-4D97-AF65-F5344CB8AC3E}">
        <p14:creationId xmlns:p14="http://schemas.microsoft.com/office/powerpoint/2010/main" val="11672878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GB" b="1" dirty="0" smtClean="0"/>
              <a:t>Background and aims</a:t>
            </a:r>
            <a:endParaRPr lang="en-GB" b="1" dirty="0"/>
          </a:p>
        </p:txBody>
      </p:sp>
      <p:sp>
        <p:nvSpPr>
          <p:cNvPr id="4" name="Content Placeholder 3"/>
          <p:cNvSpPr>
            <a:spLocks noGrp="1"/>
          </p:cNvSpPr>
          <p:nvPr>
            <p:ph idx="1"/>
          </p:nvPr>
        </p:nvSpPr>
        <p:spPr/>
        <p:txBody>
          <a:bodyPr/>
          <a:lstStyle/>
          <a:p>
            <a:pPr lvl="1">
              <a:spcAft>
                <a:spcPts val="1000"/>
              </a:spcAft>
            </a:pPr>
            <a:r>
              <a:rPr lang="en-GB" sz="2000" b="1" dirty="0" smtClean="0"/>
              <a:t>Background</a:t>
            </a:r>
          </a:p>
          <a:p>
            <a:pPr lvl="1"/>
            <a:r>
              <a:rPr lang="en-AU" sz="2000" dirty="0" smtClean="0"/>
              <a:t>At handover the </a:t>
            </a:r>
            <a:r>
              <a:rPr lang="en-AU" sz="2000" dirty="0"/>
              <a:t>focus is often on </a:t>
            </a:r>
            <a:r>
              <a:rPr lang="en-AU" sz="2000" dirty="0" smtClean="0"/>
              <a:t>describing challenging behaviour or </a:t>
            </a:r>
            <a:r>
              <a:rPr lang="en-AU" sz="2000" dirty="0"/>
              <a:t>risks to the patient or others. </a:t>
            </a:r>
            <a:r>
              <a:rPr lang="en-AU" sz="2000" dirty="0" smtClean="0"/>
              <a:t>This may </a:t>
            </a:r>
            <a:r>
              <a:rPr lang="en-AU" sz="2000" dirty="0"/>
              <a:t>promote a negative perception of patients, rather than a balanced view of strengths and ways of working with a person. </a:t>
            </a:r>
            <a:endParaRPr lang="en-AU" sz="2000" dirty="0" smtClean="0"/>
          </a:p>
          <a:p>
            <a:pPr lvl="1"/>
            <a:endParaRPr lang="en-AU" sz="2000" dirty="0"/>
          </a:p>
          <a:p>
            <a:pPr lvl="1">
              <a:spcAft>
                <a:spcPts val="1000"/>
              </a:spcAft>
            </a:pPr>
            <a:r>
              <a:rPr lang="en-GB" sz="2000" b="1" dirty="0" smtClean="0"/>
              <a:t>Aims</a:t>
            </a:r>
          </a:p>
          <a:p>
            <a:pPr marL="342900" lvl="1" indent="-342900">
              <a:spcAft>
                <a:spcPts val="1000"/>
              </a:spcAft>
              <a:buFont typeface="Arial" panose="020B0604020202020204" pitchFamily="34" charset="0"/>
              <a:buChar char="•"/>
            </a:pPr>
            <a:r>
              <a:rPr lang="en-GB" sz="2000" dirty="0" smtClean="0"/>
              <a:t>Know peoples’ strengths as well as their challenges</a:t>
            </a:r>
          </a:p>
          <a:p>
            <a:pPr marL="342900" lvl="1" indent="-342900">
              <a:spcAft>
                <a:spcPts val="1000"/>
              </a:spcAft>
              <a:buFont typeface="Arial" panose="020B0604020202020204" pitchFamily="34" charset="0"/>
              <a:buChar char="•"/>
            </a:pPr>
            <a:r>
              <a:rPr lang="en-GB" sz="2000" dirty="0" smtClean="0"/>
              <a:t>Give the staff something positive and practical to work with</a:t>
            </a:r>
          </a:p>
          <a:p>
            <a:pPr marL="342900" lvl="1" indent="-342900">
              <a:spcAft>
                <a:spcPts val="1000"/>
              </a:spcAft>
              <a:buFont typeface="Arial" panose="020B0604020202020204" pitchFamily="34" charset="0"/>
              <a:buChar char="•"/>
            </a:pPr>
            <a:r>
              <a:rPr lang="en-GB" sz="2000" dirty="0" smtClean="0"/>
              <a:t>Set an optimistic start to every shift</a:t>
            </a:r>
          </a:p>
          <a:p>
            <a:pPr marL="342900" lvl="1" indent="-342900">
              <a:spcAft>
                <a:spcPts val="1000"/>
              </a:spcAft>
              <a:buFont typeface="Arial" panose="020B0604020202020204" pitchFamily="34" charset="0"/>
              <a:buChar char="•"/>
            </a:pPr>
            <a:r>
              <a:rPr lang="en-GB" sz="2000" dirty="0" smtClean="0"/>
              <a:t>Try to redress the power differential                                         (remember the person is not in the room!)</a:t>
            </a:r>
            <a:endParaRPr lang="en-GB" sz="2000" dirty="0"/>
          </a:p>
          <a:p>
            <a:pPr marL="0" indent="0">
              <a:spcAft>
                <a:spcPts val="1000"/>
              </a:spcAft>
              <a:buNone/>
            </a:pPr>
            <a:endParaRPr lang="en-GB" sz="2000" dirty="0" smtClean="0"/>
          </a:p>
        </p:txBody>
      </p:sp>
      <p:sp>
        <p:nvSpPr>
          <p:cNvPr id="2" name="TextBox 1"/>
          <p:cNvSpPr txBox="1"/>
          <p:nvPr/>
        </p:nvSpPr>
        <p:spPr>
          <a:xfrm>
            <a:off x="114300" y="3098800"/>
            <a:ext cx="184666" cy="369332"/>
          </a:xfrm>
          <a:prstGeom prst="rect">
            <a:avLst/>
          </a:prstGeom>
          <a:noFill/>
        </p:spPr>
        <p:txBody>
          <a:bodyPr wrap="none" rtlCol="0">
            <a:spAutoFit/>
          </a:bodyPr>
          <a:lstStyle/>
          <a:p>
            <a:pPr>
              <a:defRPr/>
            </a:pPr>
            <a:endParaRPr lang="en-US" dirty="0">
              <a:solidFill>
                <a:prstClr val="black"/>
              </a:solidFill>
              <a:latin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59794">
            <a:off x="6625563" y="5239388"/>
            <a:ext cx="2424390" cy="1446438"/>
          </a:xfrm>
          <a:prstGeom prst="rect">
            <a:avLst/>
          </a:prstGeom>
        </p:spPr>
      </p:pic>
    </p:spTree>
    <p:extLst>
      <p:ext uri="{BB962C8B-B14F-4D97-AF65-F5344CB8AC3E}">
        <p14:creationId xmlns:p14="http://schemas.microsoft.com/office/powerpoint/2010/main" val="36389493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31" name="Group 30"/>
          <p:cNvGrpSpPr/>
          <p:nvPr/>
        </p:nvGrpSpPr>
        <p:grpSpPr>
          <a:xfrm>
            <a:off x="952553" y="1689315"/>
            <a:ext cx="7107611" cy="4038385"/>
            <a:chOff x="952553" y="1689315"/>
            <a:chExt cx="7107611" cy="4038385"/>
          </a:xfrm>
        </p:grpSpPr>
        <p:grpSp>
          <p:nvGrpSpPr>
            <p:cNvPr id="26" name="Group 25"/>
            <p:cNvGrpSpPr/>
            <p:nvPr/>
          </p:nvGrpSpPr>
          <p:grpSpPr>
            <a:xfrm>
              <a:off x="952553" y="2705100"/>
              <a:ext cx="7107611" cy="3022600"/>
              <a:chOff x="952553" y="2705100"/>
              <a:chExt cx="7107611" cy="3022600"/>
            </a:xfrm>
          </p:grpSpPr>
          <p:cxnSp>
            <p:nvCxnSpPr>
              <p:cNvPr id="53" name="Straight Connector 52"/>
              <p:cNvCxnSpPr/>
              <p:nvPr/>
            </p:nvCxnSpPr>
            <p:spPr>
              <a:xfrm>
                <a:off x="3695700" y="31115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nvGrpSpPr>
              <p:cNvPr id="29" name="Group 41"/>
              <p:cNvGrpSpPr/>
              <p:nvPr/>
            </p:nvGrpSpPr>
            <p:grpSpPr>
              <a:xfrm>
                <a:off x="952553" y="2705100"/>
                <a:ext cx="7107611" cy="463550"/>
                <a:chOff x="952553" y="2705100"/>
                <a:chExt cx="7107611" cy="463550"/>
              </a:xfrm>
            </p:grpSpPr>
            <p:cxnSp>
              <p:nvCxnSpPr>
                <p:cNvPr id="30" name="Straight Connector 29"/>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2553" y="3149602"/>
                  <a:ext cx="7107611" cy="19048"/>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382511" y="3127679"/>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832153" y="31115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795429" y="3127679"/>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060164" y="3137916"/>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206496" y="1689315"/>
              <a:ext cx="2987040" cy="1238035"/>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kern="0" dirty="0">
                <a:solidFill>
                  <a:schemeClr val="bg1"/>
                </a:solidFill>
                <a:latin typeface="Arial"/>
                <a:cs typeface="Arial"/>
              </a:endParaRPr>
            </a:p>
            <a:p>
              <a:pPr algn="ctr" defTabSz="914400"/>
              <a:r>
                <a:rPr lang="en-US" kern="0" dirty="0" smtClean="0">
                  <a:solidFill>
                    <a:schemeClr val="bg1"/>
                  </a:solidFill>
                  <a:latin typeface="Arial"/>
                  <a:cs typeface="Arial"/>
                </a:rPr>
                <a:t>Using positive words &amp; psychological understanding in handover</a:t>
              </a:r>
              <a:endParaRPr lang="en-US" kern="0" dirty="0">
                <a:solidFill>
                  <a:schemeClr val="bg1"/>
                </a:solidFill>
                <a:latin typeface="Arial"/>
                <a:cs typeface="Arial"/>
              </a:endParaRPr>
            </a:p>
          </p:txBody>
        </p:sp>
      </p:grp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43" name="Rectangle 42"/>
          <p:cNvSpPr/>
          <p:nvPr/>
        </p:nvSpPr>
        <p:spPr>
          <a:xfrm>
            <a:off x="85885" y="4663281"/>
            <a:ext cx="2179014" cy="1749712"/>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Originating domains</a:t>
            </a:r>
            <a:r>
              <a:rPr kumimoji="0" lang="en-US" sz="1800" b="1" i="0" u="none" strike="noStrike" kern="0" cap="none" spc="0" normalizeH="0" baseline="0" noProof="0" dirty="0" smtClean="0">
                <a:ln>
                  <a:noFill/>
                </a:ln>
                <a:solidFill>
                  <a:schemeClr val="bg1"/>
                </a:solidFill>
                <a:effectLst/>
                <a:uLnTx/>
                <a:uFillTx/>
                <a:latin typeface="Arial"/>
                <a:cs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baseline="0" dirty="0" smtClean="0">
                <a:solidFill>
                  <a:schemeClr val="bg1"/>
                </a:solidFill>
                <a:latin typeface="Arial"/>
                <a:cs typeface="Arial"/>
              </a:rPr>
              <a:t>Staff </a:t>
            </a:r>
            <a:r>
              <a:rPr lang="en-US" kern="0" baseline="0" dirty="0" smtClean="0">
                <a:solidFill>
                  <a:schemeClr val="bg1"/>
                </a:solidFill>
                <a:latin typeface="Arial"/>
                <a:cs typeface="Arial"/>
              </a:rPr>
              <a:t>Team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noProof="0" dirty="0" smtClean="0">
                <a:ln>
                  <a:noFill/>
                </a:ln>
                <a:solidFill>
                  <a:schemeClr val="bg1"/>
                </a:solidFill>
                <a:effectLst/>
                <a:uLnTx/>
                <a:uFillTx/>
                <a:latin typeface="Arial"/>
                <a:cs typeface="Arial"/>
              </a:rPr>
              <a:t>Patient Characteristics</a:t>
            </a:r>
            <a:endParaRPr kumimoji="0" lang="en-US" sz="1800" i="0" u="none" strike="noStrike" kern="0" cap="none" spc="0" normalizeH="0" noProof="0" dirty="0" smtClean="0">
              <a:ln>
                <a:noFill/>
              </a:ln>
              <a:solidFill>
                <a:schemeClr val="bg1"/>
              </a:solidFill>
              <a:effectLst/>
              <a:uLnTx/>
              <a:uFillTx/>
              <a:latin typeface="Arial"/>
              <a:cs typeface="Arial"/>
            </a:endParaRPr>
          </a:p>
        </p:txBody>
      </p:sp>
      <p:sp>
        <p:nvSpPr>
          <p:cNvPr id="54" name="Title 53"/>
          <p:cNvSpPr>
            <a:spLocks noGrp="1"/>
          </p:cNvSpPr>
          <p:nvPr>
            <p:ph type="title"/>
          </p:nvPr>
        </p:nvSpPr>
        <p:spPr/>
        <p:txBody>
          <a:bodyPr/>
          <a:lstStyle/>
          <a:p>
            <a:r>
              <a:rPr lang="en-AU" b="1" dirty="0" smtClean="0"/>
              <a:t>Positive words and </a:t>
            </a:r>
            <a:r>
              <a:rPr lang="en-AU" b="1" dirty="0"/>
              <a:t>the Safewards model</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Tree>
    <p:extLst>
      <p:ext uri="{BB962C8B-B14F-4D97-AF65-F5344CB8AC3E}">
        <p14:creationId xmlns:p14="http://schemas.microsoft.com/office/powerpoint/2010/main" val="4213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1079500"/>
          </a:xfrm>
        </p:spPr>
        <p:txBody>
          <a:bodyPr>
            <a:normAutofit/>
          </a:bodyPr>
          <a:lstStyle/>
          <a:p>
            <a:pPr algn="ctr"/>
            <a:r>
              <a:rPr lang="en-US" b="1" dirty="0" smtClean="0">
                <a:solidFill>
                  <a:schemeClr val="bg1"/>
                </a:solidFill>
              </a:rPr>
              <a:t>Handover in </a:t>
            </a:r>
            <a:r>
              <a:rPr lang="en-US" b="1" dirty="0">
                <a:solidFill>
                  <a:schemeClr val="bg1"/>
                </a:solidFill>
              </a:rPr>
              <a:t>p</a:t>
            </a:r>
            <a:r>
              <a:rPr lang="en-US" b="1" dirty="0" smtClean="0">
                <a:solidFill>
                  <a:schemeClr val="bg1"/>
                </a:solidFill>
              </a:rPr>
              <a:t>ractice </a:t>
            </a:r>
            <a:endParaRPr lang="en-US" b="1" dirty="0">
              <a:solidFill>
                <a:schemeClr val="bg1"/>
              </a:solidFill>
            </a:endParaRPr>
          </a:p>
        </p:txBody>
      </p:sp>
      <p:sp>
        <p:nvSpPr>
          <p:cNvPr id="3" name="Content Placeholder 2"/>
          <p:cNvSpPr>
            <a:spLocks noGrp="1"/>
          </p:cNvSpPr>
          <p:nvPr>
            <p:ph idx="1"/>
          </p:nvPr>
        </p:nvSpPr>
        <p:spPr>
          <a:xfrm>
            <a:off x="1095152" y="1679945"/>
            <a:ext cx="6431921" cy="1765004"/>
          </a:xfrm>
        </p:spPr>
        <p:txBody>
          <a:bodyPr>
            <a:normAutofit lnSpcReduction="10000"/>
          </a:bodyPr>
          <a:lstStyle/>
          <a:p>
            <a:pPr marL="0" indent="0" algn="ctr">
              <a:spcAft>
                <a:spcPts val="400"/>
              </a:spcAft>
              <a:buNone/>
            </a:pPr>
            <a:r>
              <a:rPr lang="en-US" sz="2000" dirty="0" smtClean="0">
                <a:solidFill>
                  <a:srgbClr val="51BD89"/>
                </a:solidFill>
                <a:latin typeface="Arial Black"/>
                <a:cs typeface="Arial Black"/>
              </a:rPr>
              <a:t>Primary role</a:t>
            </a:r>
            <a:r>
              <a:rPr lang="en-US" sz="2000" dirty="0" smtClean="0">
                <a:solidFill>
                  <a:srgbClr val="51BD89"/>
                </a:solidFill>
              </a:rPr>
              <a:t>  </a:t>
            </a:r>
          </a:p>
          <a:p>
            <a:pPr marL="342900" lvl="1" indent="-342900">
              <a:spcAft>
                <a:spcPts val="400"/>
              </a:spcAft>
              <a:buFont typeface="Arial" panose="020B0604020202020204" pitchFamily="34" charset="0"/>
              <a:buChar char="•"/>
            </a:pPr>
            <a:r>
              <a:rPr lang="en-US" sz="2000" dirty="0"/>
              <a:t>Only time the </a:t>
            </a:r>
            <a:r>
              <a:rPr lang="en-US" sz="2000" dirty="0" smtClean="0"/>
              <a:t>team </a:t>
            </a:r>
            <a:r>
              <a:rPr lang="en-US" sz="2000" dirty="0"/>
              <a:t>gets together to discuss each patient </a:t>
            </a:r>
          </a:p>
          <a:p>
            <a:pPr marL="342900" lvl="1" indent="-342900">
              <a:spcAft>
                <a:spcPts val="400"/>
              </a:spcAft>
              <a:buFont typeface="Arial" panose="020B0604020202020204" pitchFamily="34" charset="0"/>
              <a:buChar char="•"/>
            </a:pPr>
            <a:r>
              <a:rPr lang="en-US" sz="2000" dirty="0"/>
              <a:t>The meeting has a critical organisational function </a:t>
            </a:r>
            <a:r>
              <a:rPr lang="en-US" sz="2000" dirty="0" smtClean="0"/>
              <a:t>– discussion of key </a:t>
            </a:r>
            <a:r>
              <a:rPr lang="en-US" sz="2000" dirty="0"/>
              <a:t>risks, new </a:t>
            </a:r>
            <a:r>
              <a:rPr lang="en-US" sz="2000" dirty="0" smtClean="0"/>
              <a:t>patient admissions</a:t>
            </a:r>
            <a:endParaRPr lang="en-US" sz="2000" dirty="0"/>
          </a:p>
          <a:p>
            <a:endParaRPr lang="en-US" sz="2000" dirty="0"/>
          </a:p>
        </p:txBody>
      </p:sp>
      <p:sp>
        <p:nvSpPr>
          <p:cNvPr id="4" name="Rectangle 3"/>
          <p:cNvSpPr/>
          <p:nvPr/>
        </p:nvSpPr>
        <p:spPr>
          <a:xfrm>
            <a:off x="1222745" y="4394538"/>
            <a:ext cx="6728075" cy="400110"/>
          </a:xfrm>
          <a:prstGeom prst="rect">
            <a:avLst/>
          </a:prstGeom>
        </p:spPr>
        <p:txBody>
          <a:bodyPr wrap="square">
            <a:spAutoFit/>
          </a:bodyPr>
          <a:lstStyle/>
          <a:p>
            <a:pPr algn="ctr"/>
            <a:r>
              <a:rPr lang="en-US" sz="2000" dirty="0" smtClean="0">
                <a:solidFill>
                  <a:srgbClr val="51BD89"/>
                </a:solidFill>
                <a:latin typeface="Arial Black"/>
                <a:cs typeface="Arial Black"/>
              </a:rPr>
              <a:t>Current approach</a:t>
            </a:r>
            <a:r>
              <a:rPr lang="en-US" sz="2000" dirty="0" smtClean="0">
                <a:solidFill>
                  <a:srgbClr val="51BD89"/>
                </a:solidFill>
              </a:rPr>
              <a:t> </a:t>
            </a:r>
          </a:p>
        </p:txBody>
      </p:sp>
      <p:sp>
        <p:nvSpPr>
          <p:cNvPr id="5" name="Down Arrow 4"/>
          <p:cNvSpPr/>
          <p:nvPr/>
        </p:nvSpPr>
        <p:spPr>
          <a:xfrm>
            <a:off x="3086100" y="3444949"/>
            <a:ext cx="2616200" cy="746051"/>
          </a:xfrm>
          <a:prstGeom prst="downArrow">
            <a:avLst/>
          </a:prstGeom>
          <a:solidFill>
            <a:srgbClr val="51BD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8" name="Rectangle 7"/>
          <p:cNvSpPr/>
          <p:nvPr/>
        </p:nvSpPr>
        <p:spPr>
          <a:xfrm>
            <a:off x="1222745" y="4854711"/>
            <a:ext cx="6820588" cy="1908215"/>
          </a:xfrm>
          <a:prstGeom prst="rect">
            <a:avLst/>
          </a:prstGeom>
        </p:spPr>
        <p:txBody>
          <a:bodyPr wrap="square">
            <a:spAutoFit/>
          </a:bodyPr>
          <a:lstStyle/>
          <a:p>
            <a:pPr>
              <a:lnSpc>
                <a:spcPct val="80000"/>
              </a:lnSpc>
              <a:spcBef>
                <a:spcPct val="20000"/>
              </a:spcBef>
              <a:spcAft>
                <a:spcPts val="400"/>
              </a:spcAft>
            </a:pPr>
            <a:r>
              <a:rPr lang="en-US" sz="2000" dirty="0" smtClean="0">
                <a:solidFill>
                  <a:prstClr val="black"/>
                </a:solidFill>
              </a:rPr>
              <a:t>Discussions are usually focused on:</a:t>
            </a:r>
            <a:endParaRPr lang="en-US" sz="2000" dirty="0">
              <a:solidFill>
                <a:prstClr val="black"/>
              </a:solidFill>
            </a:endParaRPr>
          </a:p>
          <a:p>
            <a:pPr marL="342900" indent="-342900">
              <a:lnSpc>
                <a:spcPct val="80000"/>
              </a:lnSpc>
              <a:spcBef>
                <a:spcPct val="20000"/>
              </a:spcBef>
              <a:spcAft>
                <a:spcPts val="400"/>
              </a:spcAft>
              <a:buFont typeface="Arial"/>
              <a:buChar char="•"/>
            </a:pPr>
            <a:r>
              <a:rPr lang="en-US" sz="2000" dirty="0">
                <a:solidFill>
                  <a:prstClr val="black"/>
                </a:solidFill>
              </a:rPr>
              <a:t>E</a:t>
            </a:r>
            <a:r>
              <a:rPr lang="en-US" sz="2000" dirty="0" smtClean="0">
                <a:solidFill>
                  <a:prstClr val="black"/>
                </a:solidFill>
              </a:rPr>
              <a:t>xceptional patient </a:t>
            </a:r>
            <a:r>
              <a:rPr lang="en-US" sz="2000" dirty="0">
                <a:solidFill>
                  <a:prstClr val="black"/>
                </a:solidFill>
              </a:rPr>
              <a:t>behaviour</a:t>
            </a:r>
          </a:p>
          <a:p>
            <a:pPr marL="342900" indent="-342900">
              <a:lnSpc>
                <a:spcPct val="80000"/>
              </a:lnSpc>
              <a:spcBef>
                <a:spcPct val="20000"/>
              </a:spcBef>
              <a:spcAft>
                <a:spcPts val="400"/>
              </a:spcAft>
              <a:buFont typeface="Arial"/>
              <a:buChar char="•"/>
            </a:pPr>
            <a:r>
              <a:rPr lang="en-US" sz="2000" dirty="0">
                <a:solidFill>
                  <a:prstClr val="black"/>
                </a:solidFill>
              </a:rPr>
              <a:t>P</a:t>
            </a:r>
            <a:r>
              <a:rPr lang="en-US" sz="2000" dirty="0" smtClean="0">
                <a:solidFill>
                  <a:prstClr val="black"/>
                </a:solidFill>
              </a:rPr>
              <a:t>atient </a:t>
            </a:r>
            <a:r>
              <a:rPr lang="en-US" sz="2000" dirty="0">
                <a:solidFill>
                  <a:prstClr val="black"/>
                </a:solidFill>
              </a:rPr>
              <a:t>behaviour that is </a:t>
            </a:r>
            <a:r>
              <a:rPr lang="en-US" sz="2000" dirty="0" smtClean="0">
                <a:solidFill>
                  <a:prstClr val="black"/>
                </a:solidFill>
              </a:rPr>
              <a:t>viewed as challenging </a:t>
            </a:r>
            <a:r>
              <a:rPr lang="en-US" sz="2000" dirty="0">
                <a:solidFill>
                  <a:prstClr val="black"/>
                </a:solidFill>
              </a:rPr>
              <a:t>or presents risks to </a:t>
            </a:r>
            <a:r>
              <a:rPr lang="en-US" sz="2000" dirty="0" smtClean="0">
                <a:solidFill>
                  <a:prstClr val="black"/>
                </a:solidFill>
              </a:rPr>
              <a:t>others</a:t>
            </a:r>
            <a:endParaRPr lang="en-US" sz="2000" dirty="0">
              <a:solidFill>
                <a:prstClr val="black"/>
              </a:solidFill>
            </a:endParaRPr>
          </a:p>
          <a:p>
            <a:pPr marL="342900" indent="-342900">
              <a:lnSpc>
                <a:spcPct val="80000"/>
              </a:lnSpc>
              <a:spcBef>
                <a:spcPct val="20000"/>
              </a:spcBef>
              <a:spcAft>
                <a:spcPts val="400"/>
              </a:spcAft>
              <a:buFont typeface="Arial"/>
              <a:buChar char="•"/>
            </a:pPr>
            <a:r>
              <a:rPr lang="en-US" sz="2000" dirty="0">
                <a:solidFill>
                  <a:prstClr val="black"/>
                </a:solidFill>
              </a:rPr>
              <a:t>C</a:t>
            </a:r>
            <a:r>
              <a:rPr lang="en-US" sz="2000" dirty="0" smtClean="0">
                <a:solidFill>
                  <a:prstClr val="black"/>
                </a:solidFill>
              </a:rPr>
              <a:t>omments </a:t>
            </a:r>
            <a:r>
              <a:rPr lang="en-US" sz="2000" dirty="0">
                <a:solidFill>
                  <a:prstClr val="black"/>
                </a:solidFill>
              </a:rPr>
              <a:t>that can lead </a:t>
            </a:r>
            <a:r>
              <a:rPr lang="en-US" sz="2000" dirty="0" smtClean="0">
                <a:solidFill>
                  <a:prstClr val="black"/>
                </a:solidFill>
              </a:rPr>
              <a:t>to a </a:t>
            </a:r>
            <a:r>
              <a:rPr lang="en-US" sz="2000" dirty="0">
                <a:solidFill>
                  <a:prstClr val="black"/>
                </a:solidFill>
              </a:rPr>
              <a:t>negative perception of patients </a:t>
            </a:r>
            <a:r>
              <a:rPr lang="en-US" sz="2000" dirty="0" smtClean="0">
                <a:solidFill>
                  <a:prstClr val="black"/>
                </a:solidFill>
              </a:rPr>
              <a:t>and a negative start to the shift </a:t>
            </a:r>
            <a:endParaRPr lang="en-US" sz="2000" dirty="0">
              <a:solidFill>
                <a:prstClr val="black"/>
              </a:solidFill>
            </a:endParaRPr>
          </a:p>
        </p:txBody>
      </p:sp>
    </p:spTree>
    <p:extLst>
      <p:ext uri="{BB962C8B-B14F-4D97-AF65-F5344CB8AC3E}">
        <p14:creationId xmlns:p14="http://schemas.microsoft.com/office/powerpoint/2010/main" val="4352675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Safewards approach to handover </a:t>
            </a:r>
            <a:endParaRPr lang="en-AU" b="1" dirty="0"/>
          </a:p>
        </p:txBody>
      </p:sp>
      <p:sp>
        <p:nvSpPr>
          <p:cNvPr id="6" name="Content Placeholder 2"/>
          <p:cNvSpPr txBox="1">
            <a:spLocks/>
          </p:cNvSpPr>
          <p:nvPr/>
        </p:nvSpPr>
        <p:spPr bwMode="auto">
          <a:xfrm>
            <a:off x="555002" y="1556792"/>
            <a:ext cx="8136706" cy="485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1" fontAlgn="base" hangingPunct="1">
              <a:lnSpc>
                <a:spcPct val="110000"/>
              </a:lnSpc>
              <a:spcBef>
                <a:spcPts val="800"/>
              </a:spcBef>
              <a:spcAft>
                <a:spcPts val="800"/>
              </a:spcAft>
              <a:defRPr sz="2200" b="1" kern="1200" baseline="0">
                <a:solidFill>
                  <a:srgbClr val="201547"/>
                </a:solidFill>
                <a:latin typeface="+mn-lt"/>
                <a:ea typeface="ＭＳ Ｐゴシック" charset="0"/>
                <a:cs typeface="ＭＳ Ｐゴシック" charset="0"/>
              </a:defRPr>
            </a:lvl1pPr>
            <a:lvl2pPr marL="0" indent="0" algn="l" defTabSz="457200" rtl="0" eaLnBrk="1" fontAlgn="base" hangingPunct="1">
              <a:lnSpc>
                <a:spcPct val="110000"/>
              </a:lnSpc>
              <a:spcBef>
                <a:spcPct val="0"/>
              </a:spcBef>
              <a:spcAft>
                <a:spcPts val="800"/>
              </a:spcAft>
              <a:defRPr sz="2400" kern="1200">
                <a:solidFill>
                  <a:schemeClr val="tx1"/>
                </a:solidFill>
                <a:latin typeface="+mn-lt"/>
                <a:ea typeface="ＭＳ Ｐゴシック" charset="0"/>
                <a:cs typeface="+mn-cs"/>
              </a:defRPr>
            </a:lvl2pPr>
            <a:lvl3pPr marL="252000" indent="-252000"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4000" indent="-252000"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AU" sz="2400" b="0" dirty="0" smtClean="0"/>
              <a:t>Balance the natural tendency to focus on issues and negative aspects of patient behaviour</a:t>
            </a:r>
          </a:p>
          <a:p>
            <a:pPr marL="342900" indent="-342900">
              <a:lnSpc>
                <a:spcPct val="100000"/>
              </a:lnSpc>
              <a:buFont typeface="Arial" panose="020B0604020202020204" pitchFamily="34" charset="0"/>
              <a:buChar char="•"/>
            </a:pPr>
            <a:r>
              <a:rPr lang="en-AU" sz="2400" b="0" dirty="0"/>
              <a:t>Positive words focus:</a:t>
            </a:r>
          </a:p>
          <a:p>
            <a:pPr marL="1177925" indent="-457200">
              <a:lnSpc>
                <a:spcPct val="100000"/>
              </a:lnSpc>
              <a:buFont typeface="+mj-lt"/>
              <a:buAutoNum type="arabicPeriod"/>
            </a:pPr>
            <a:r>
              <a:rPr lang="en-AU" sz="2000" b="0" dirty="0" smtClean="0"/>
              <a:t>Say something positive about each patient at handover</a:t>
            </a:r>
          </a:p>
          <a:p>
            <a:pPr marL="1508125" lvl="3" indent="-342900">
              <a:lnSpc>
                <a:spcPct val="100000"/>
              </a:lnSpc>
              <a:spcBef>
                <a:spcPts val="800"/>
              </a:spcBef>
              <a:buFont typeface="Arial" panose="020B0604020202020204" pitchFamily="34" charset="0"/>
              <a:buChar char="–"/>
            </a:pPr>
            <a:r>
              <a:rPr lang="en-AU" i="1" dirty="0">
                <a:solidFill>
                  <a:srgbClr val="51BD89"/>
                </a:solidFill>
              </a:rPr>
              <a:t>Promote </a:t>
            </a:r>
            <a:r>
              <a:rPr lang="en-AU" i="1" dirty="0">
                <a:solidFill>
                  <a:srgbClr val="51BD89"/>
                </a:solidFill>
              </a:rPr>
              <a:t>a positive appreciation of patients to reduce the likelihood of further conflict</a:t>
            </a:r>
          </a:p>
          <a:p>
            <a:pPr marL="1177925" indent="-457200">
              <a:lnSpc>
                <a:spcPct val="100000"/>
              </a:lnSpc>
              <a:buFont typeface="+mj-lt"/>
              <a:buAutoNum type="arabicPeriod"/>
            </a:pPr>
            <a:r>
              <a:rPr lang="en-AU" sz="2000" b="0" dirty="0" smtClean="0"/>
              <a:t>When challenging behaviour or situations are described, offer a possible psychological explanation  </a:t>
            </a:r>
          </a:p>
          <a:p>
            <a:pPr marL="1508125" indent="-342900">
              <a:lnSpc>
                <a:spcPct val="100000"/>
              </a:lnSpc>
              <a:buFont typeface="Arial" panose="020B0604020202020204" pitchFamily="34" charset="0"/>
              <a:buChar char="–"/>
            </a:pPr>
            <a:r>
              <a:rPr lang="en-AU" sz="2000" b="0" i="1" dirty="0">
                <a:solidFill>
                  <a:srgbClr val="51BD89"/>
                </a:solidFill>
                <a:cs typeface="+mn-cs"/>
              </a:rPr>
              <a:t>Provide potentially useful strategies or information for working with the person</a:t>
            </a:r>
          </a:p>
          <a:p>
            <a:pPr marL="4308475"/>
            <a:r>
              <a:rPr lang="en-AU" sz="1600" b="0" dirty="0" smtClean="0"/>
              <a:t>Supporting </a:t>
            </a:r>
            <a:r>
              <a:rPr lang="en-AU" sz="1600" b="0" dirty="0"/>
              <a:t>document </a:t>
            </a:r>
            <a:r>
              <a:rPr lang="en-AU" sz="1600" b="0" i="1" dirty="0" smtClean="0"/>
              <a:t>‘Understanding </a:t>
            </a:r>
            <a:r>
              <a:rPr lang="en-AU" sz="1600" b="0" i="1" dirty="0"/>
              <a:t>patient characteristics and </a:t>
            </a:r>
            <a:r>
              <a:rPr lang="en-AU" sz="1600" b="0" i="1" dirty="0" smtClean="0"/>
              <a:t>experiences</a:t>
            </a:r>
            <a:r>
              <a:rPr lang="en-AU" sz="1600" b="0" dirty="0" smtClean="0"/>
              <a:t>’ </a:t>
            </a:r>
            <a:endParaRPr lang="en-AU" sz="2000" b="0" dirty="0" smtClean="0"/>
          </a:p>
          <a:p>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12973" flipH="1">
            <a:off x="94048" y="5376042"/>
            <a:ext cx="2424390" cy="1446438"/>
          </a:xfrm>
          <a:prstGeom prst="rect">
            <a:avLst/>
          </a:prstGeom>
        </p:spPr>
      </p:pic>
    </p:spTree>
    <p:extLst>
      <p:ext uri="{BB962C8B-B14F-4D97-AF65-F5344CB8AC3E}">
        <p14:creationId xmlns:p14="http://schemas.microsoft.com/office/powerpoint/2010/main" val="5473378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70291"/>
            <a:ext cx="7199313" cy="869993"/>
          </a:xfrm>
        </p:spPr>
        <p:txBody>
          <a:bodyPr>
            <a:noAutofit/>
          </a:bodyPr>
          <a:lstStyle/>
          <a:p>
            <a:pPr algn="ctr"/>
            <a:r>
              <a:rPr lang="en-US" b="1" dirty="0" smtClean="0">
                <a:solidFill>
                  <a:srgbClr val="21A18D"/>
                </a:solidFill>
              </a:rPr>
              <a:t>Task: Using psychological explanations</a:t>
            </a:r>
            <a:r>
              <a:rPr lang="en-US" sz="2400" b="1" dirty="0" smtClean="0"/>
              <a:t/>
            </a:r>
            <a:br>
              <a:rPr lang="en-US" sz="2400" b="1" dirty="0" smtClean="0"/>
            </a:br>
            <a:endParaRPr lang="en-US" sz="2400" b="1" dirty="0"/>
          </a:p>
        </p:txBody>
      </p:sp>
      <p:sp>
        <p:nvSpPr>
          <p:cNvPr id="3" name="Content Placeholder 2"/>
          <p:cNvSpPr>
            <a:spLocks noGrp="1"/>
          </p:cNvSpPr>
          <p:nvPr>
            <p:ph idx="1"/>
          </p:nvPr>
        </p:nvSpPr>
        <p:spPr>
          <a:xfrm>
            <a:off x="413359" y="1807140"/>
            <a:ext cx="8370279" cy="4794075"/>
          </a:xfrm>
        </p:spPr>
        <p:txBody>
          <a:bodyPr>
            <a:normAutofit fontScale="92500" lnSpcReduction="20000"/>
          </a:bodyPr>
          <a:lstStyle/>
          <a:p>
            <a:pPr lvl="1"/>
            <a:r>
              <a:rPr lang="en-US" dirty="0" smtClean="0"/>
              <a:t>Break into small groups:</a:t>
            </a:r>
          </a:p>
          <a:p>
            <a:pPr marL="1171575" lvl="1" indent="-457200">
              <a:buFont typeface="+mj-lt"/>
              <a:buAutoNum type="arabicPeriod"/>
            </a:pPr>
            <a:r>
              <a:rPr lang="en-US" dirty="0" smtClean="0"/>
              <a:t>Understanding aggression and violence</a:t>
            </a:r>
          </a:p>
          <a:p>
            <a:pPr marL="1171575" lvl="1" indent="-457200">
              <a:buFont typeface="+mj-lt"/>
              <a:buAutoNum type="arabicPeriod"/>
            </a:pPr>
            <a:r>
              <a:rPr lang="en-US" dirty="0" smtClean="0"/>
              <a:t>Understanding self harm</a:t>
            </a:r>
          </a:p>
          <a:p>
            <a:pPr marL="1171575" lvl="1" indent="-457200">
              <a:buFont typeface="+mj-lt"/>
              <a:buAutoNum type="arabicPeriod"/>
            </a:pPr>
            <a:r>
              <a:rPr lang="en-US" dirty="0" smtClean="0"/>
              <a:t>Understanding seeking control and empowerment</a:t>
            </a:r>
          </a:p>
          <a:p>
            <a:pPr marL="1171575" lvl="1" indent="-457200">
              <a:buFont typeface="+mj-lt"/>
              <a:buAutoNum type="arabicPeriod"/>
            </a:pPr>
            <a:r>
              <a:rPr lang="en-US" dirty="0" smtClean="0"/>
              <a:t>Understanding absconding</a:t>
            </a:r>
          </a:p>
          <a:p>
            <a:pPr marL="1171575" lvl="1" indent="-457200">
              <a:buFont typeface="+mj-lt"/>
              <a:buAutoNum type="arabicPeriod"/>
            </a:pPr>
            <a:r>
              <a:rPr lang="en-US" dirty="0" smtClean="0"/>
              <a:t>Understanding medication refusal </a:t>
            </a:r>
          </a:p>
          <a:p>
            <a:pPr lvl="1"/>
            <a:r>
              <a:rPr lang="en-US" dirty="0" smtClean="0"/>
              <a:t>Activity:</a:t>
            </a:r>
            <a:endParaRPr lang="en-US" dirty="0"/>
          </a:p>
          <a:p>
            <a:pPr marL="361950" lvl="1" indent="-361950">
              <a:lnSpc>
                <a:spcPct val="120000"/>
              </a:lnSpc>
              <a:spcAft>
                <a:spcPts val="0"/>
              </a:spcAft>
              <a:buFont typeface="Arial" panose="020B0604020202020204" pitchFamily="34" charset="0"/>
              <a:buChar char="•"/>
            </a:pPr>
            <a:r>
              <a:rPr lang="en-US" dirty="0"/>
              <a:t>Read </a:t>
            </a:r>
            <a:r>
              <a:rPr lang="en-US" dirty="0" smtClean="0"/>
              <a:t>the </a:t>
            </a:r>
            <a:r>
              <a:rPr lang="en-US" dirty="0" smtClean="0"/>
              <a:t>relevant section in the handout </a:t>
            </a:r>
            <a:endParaRPr lang="en-US" dirty="0" smtClean="0"/>
          </a:p>
          <a:p>
            <a:pPr marL="361950" lvl="1">
              <a:lnSpc>
                <a:spcPct val="120000"/>
              </a:lnSpc>
              <a:spcAft>
                <a:spcPts val="0"/>
              </a:spcAft>
            </a:pPr>
            <a:r>
              <a:rPr lang="en-AU" i="1" dirty="0" smtClean="0"/>
              <a:t>‘Understanding </a:t>
            </a:r>
            <a:r>
              <a:rPr lang="en-AU" i="1" dirty="0"/>
              <a:t>patient characteristics and </a:t>
            </a:r>
            <a:endParaRPr lang="en-AU" i="1" dirty="0" smtClean="0"/>
          </a:p>
          <a:p>
            <a:pPr marL="361950" lvl="1">
              <a:lnSpc>
                <a:spcPct val="120000"/>
              </a:lnSpc>
            </a:pPr>
            <a:r>
              <a:rPr lang="en-AU" i="1" dirty="0" smtClean="0"/>
              <a:t>and experiences</a:t>
            </a:r>
            <a:r>
              <a:rPr lang="en-AU" dirty="0"/>
              <a:t>’ </a:t>
            </a:r>
            <a:endParaRPr lang="en-AU" sz="3200" dirty="0"/>
          </a:p>
          <a:p>
            <a:pPr marL="361950" lvl="1" indent="-361950">
              <a:lnSpc>
                <a:spcPct val="120000"/>
              </a:lnSpc>
              <a:spcAft>
                <a:spcPts val="0"/>
              </a:spcAft>
              <a:buFont typeface="Arial" panose="020B0604020202020204" pitchFamily="34" charset="0"/>
              <a:buChar char="•"/>
            </a:pPr>
            <a:r>
              <a:rPr lang="en-US" dirty="0" smtClean="0"/>
              <a:t>Discuss </a:t>
            </a:r>
            <a:r>
              <a:rPr lang="en-US" dirty="0"/>
              <a:t>how </a:t>
            </a:r>
            <a:r>
              <a:rPr lang="en-US" dirty="0" smtClean="0"/>
              <a:t>the explanations in the handout </a:t>
            </a:r>
            <a:endParaRPr lang="en-US" dirty="0" smtClean="0"/>
          </a:p>
          <a:p>
            <a:pPr lvl="1" indent="361950">
              <a:lnSpc>
                <a:spcPct val="120000"/>
              </a:lnSpc>
              <a:spcAft>
                <a:spcPts val="0"/>
              </a:spcAft>
            </a:pPr>
            <a:r>
              <a:rPr lang="en-US" dirty="0" smtClean="0"/>
              <a:t>could </a:t>
            </a:r>
            <a:r>
              <a:rPr lang="en-US" dirty="0"/>
              <a:t>be applied in an actual handover</a:t>
            </a:r>
          </a:p>
          <a:p>
            <a:pPr lvl="1"/>
            <a:endParaRPr lang="en-US" dirty="0" smtClean="0"/>
          </a:p>
          <a:p>
            <a:pPr lvl="1"/>
            <a:endParaRPr lang="en-US" dirty="0" smtClean="0"/>
          </a:p>
          <a:p>
            <a:pPr lvl="1"/>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70575">
            <a:off x="6956801" y="3897059"/>
            <a:ext cx="1785102" cy="25553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62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mj-lt"/>
              </a:rPr>
              <a:t>Conflict and Containment </a:t>
            </a:r>
            <a:endParaRPr lang="en-AU" sz="2000" dirty="0"/>
          </a:p>
        </p:txBody>
      </p:sp>
      <p:grpSp>
        <p:nvGrpSpPr>
          <p:cNvPr id="3" name="Group 2"/>
          <p:cNvGrpSpPr/>
          <p:nvPr/>
        </p:nvGrpSpPr>
        <p:grpSpPr>
          <a:xfrm>
            <a:off x="1478072" y="3114261"/>
            <a:ext cx="6187857" cy="967409"/>
            <a:chOff x="1240077" y="3114261"/>
            <a:chExt cx="6187857" cy="967409"/>
          </a:xfrm>
          <a:solidFill>
            <a:srgbClr val="51BD89"/>
          </a:solidFill>
        </p:grpSpPr>
        <p:sp>
          <p:nvSpPr>
            <p:cNvPr id="10" name="Rectangle 9"/>
            <p:cNvSpPr/>
            <p:nvPr/>
          </p:nvSpPr>
          <p:spPr>
            <a:xfrm>
              <a:off x="1240077" y="3114261"/>
              <a:ext cx="6187857" cy="967409"/>
            </a:xfrm>
            <a:prstGeom prst="rect">
              <a:avLst/>
            </a:prstGeom>
            <a:grp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TextBox 8"/>
            <p:cNvSpPr txBox="1"/>
            <p:nvPr/>
          </p:nvSpPr>
          <p:spPr>
            <a:xfrm>
              <a:off x="1891141" y="3336355"/>
              <a:ext cx="4885728" cy="523220"/>
            </a:xfrm>
            <a:prstGeom prst="rect">
              <a:avLst/>
            </a:prstGeom>
            <a:grpFill/>
            <a:ln>
              <a:noFill/>
            </a:ln>
          </p:spPr>
          <p:txBody>
            <a:bodyPr wrap="square" rtlCol="0">
              <a:spAutoFit/>
            </a:bodyPr>
            <a:lstStyle/>
            <a:p>
              <a:pPr algn="ctr"/>
              <a:r>
                <a:rPr lang="en-AU" sz="2800" b="1" dirty="0" smtClean="0">
                  <a:solidFill>
                    <a:schemeClr val="bg1"/>
                  </a:solidFill>
                </a:rPr>
                <a:t>Conflict and Containment</a:t>
              </a:r>
              <a:endParaRPr lang="en-AU" b="1" dirty="0">
                <a:solidFill>
                  <a:schemeClr val="bg1"/>
                </a:solidFill>
              </a:endParaRPr>
            </a:p>
          </p:txBody>
        </p:sp>
      </p:grpSp>
    </p:spTree>
    <p:extLst>
      <p:ext uri="{BB962C8B-B14F-4D97-AF65-F5344CB8AC3E}">
        <p14:creationId xmlns:p14="http://schemas.microsoft.com/office/powerpoint/2010/main" val="7871602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400" b="1" dirty="0" smtClean="0">
                <a:solidFill>
                  <a:srgbClr val="21A18D"/>
                </a:solidFill>
              </a:rPr>
              <a:t>Task: </a:t>
            </a:r>
            <a:r>
              <a:rPr lang="en-GB" sz="2400" b="1" dirty="0">
                <a:solidFill>
                  <a:srgbClr val="21A18D"/>
                </a:solidFill>
              </a:rPr>
              <a:t>Examples of negative words and phrases</a:t>
            </a:r>
          </a:p>
        </p:txBody>
      </p:sp>
      <p:sp>
        <p:nvSpPr>
          <p:cNvPr id="3" name="Content Placeholder 2"/>
          <p:cNvSpPr>
            <a:spLocks noGrp="1"/>
          </p:cNvSpPr>
          <p:nvPr>
            <p:ph idx="1"/>
          </p:nvPr>
        </p:nvSpPr>
        <p:spPr>
          <a:xfrm>
            <a:off x="3155795" y="2434856"/>
            <a:ext cx="5694750" cy="4039191"/>
          </a:xfrm>
        </p:spPr>
        <p:txBody>
          <a:bodyPr/>
          <a:lstStyle/>
          <a:p>
            <a:pPr lvl="1">
              <a:spcAft>
                <a:spcPts val="1000"/>
              </a:spcAft>
            </a:pPr>
            <a:r>
              <a:rPr lang="en-GB" sz="2800" dirty="0" smtClean="0"/>
              <a:t>What </a:t>
            </a:r>
            <a:r>
              <a:rPr lang="en-GB" sz="2800" dirty="0"/>
              <a:t>are some of the negative words and phrases that are overused in your setting</a:t>
            </a:r>
            <a:r>
              <a:rPr lang="en-GB" sz="2800" dirty="0" smtClean="0"/>
              <a:t>?</a:t>
            </a:r>
          </a:p>
          <a:p>
            <a:pPr lvl="1">
              <a:spcAft>
                <a:spcPts val="1000"/>
              </a:spcAft>
            </a:pPr>
            <a:endParaRPr lang="en-GB" sz="2800" dirty="0"/>
          </a:p>
          <a:p>
            <a:pPr lvl="1">
              <a:spcAft>
                <a:spcPts val="1000"/>
              </a:spcAft>
            </a:pPr>
            <a:r>
              <a:rPr lang="en-GB" sz="2800" dirty="0"/>
              <a:t>What might be some </a:t>
            </a:r>
            <a:r>
              <a:rPr lang="en-GB" sz="2800" dirty="0" smtClean="0"/>
              <a:t>alternatives you could use</a:t>
            </a:r>
            <a:r>
              <a:rPr lang="en-GB" sz="2800" dirty="0"/>
              <a:t>?</a:t>
            </a:r>
            <a:endParaRPr lang="en-GB" sz="2800" dirty="0" smtClean="0"/>
          </a:p>
          <a:p>
            <a:pPr marL="0" indent="0">
              <a:spcAft>
                <a:spcPts val="1000"/>
              </a:spcAft>
              <a:buNone/>
            </a:pPr>
            <a:endParaRPr lang="en-GB" sz="2000" dirty="0"/>
          </a:p>
          <a:p>
            <a:pPr marL="0" indent="0">
              <a:buNone/>
            </a:pPr>
            <a:endParaRPr lang="en-GB" sz="2000" dirty="0">
              <a:solidFill>
                <a:srgbClr val="8000FF"/>
              </a:solidFill>
            </a:endParaRPr>
          </a:p>
          <a:p>
            <a:pPr marL="0" indent="0">
              <a:buNone/>
            </a:pPr>
            <a:endParaRPr lang="en-GB" sz="2000" dirty="0">
              <a:solidFill>
                <a:srgbClr val="8000FF"/>
              </a:solidFill>
            </a:endParaRPr>
          </a:p>
        </p:txBody>
      </p:sp>
      <p:sp>
        <p:nvSpPr>
          <p:cNvPr id="4" name="TextBox 3"/>
          <p:cNvSpPr txBox="1"/>
          <p:nvPr/>
        </p:nvSpPr>
        <p:spPr>
          <a:xfrm>
            <a:off x="4648531" y="1247425"/>
            <a:ext cx="184666" cy="369332"/>
          </a:xfrm>
          <a:prstGeom prst="rect">
            <a:avLst/>
          </a:prstGeom>
          <a:noFill/>
        </p:spPr>
        <p:txBody>
          <a:bodyPr wrap="none" rtlCol="0">
            <a:spAutoFit/>
          </a:bodyPr>
          <a:lstStyle/>
          <a:p>
            <a:endParaRPr lang="en-US" dirty="0">
              <a:solidFill>
                <a:prstClr val="black"/>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902" t="10396" r="22195" b="10762"/>
          <a:stretch/>
        </p:blipFill>
        <p:spPr>
          <a:xfrm>
            <a:off x="539750" y="2269890"/>
            <a:ext cx="1777781" cy="1586384"/>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2973" flipH="1">
            <a:off x="357109" y="4349303"/>
            <a:ext cx="2690746" cy="1605351"/>
          </a:xfrm>
          <a:prstGeom prst="rect">
            <a:avLst/>
          </a:prstGeom>
        </p:spPr>
      </p:pic>
    </p:spTree>
    <p:extLst>
      <p:ext uri="{BB962C8B-B14F-4D97-AF65-F5344CB8AC3E}">
        <p14:creationId xmlns:p14="http://schemas.microsoft.com/office/powerpoint/2010/main" val="16807162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smtClean="0"/>
              <a:t>Using positive comments</a:t>
            </a:r>
            <a:endParaRPr lang="en-US" sz="2400" b="1" dirty="0"/>
          </a:p>
        </p:txBody>
      </p:sp>
      <p:sp>
        <p:nvSpPr>
          <p:cNvPr id="3" name="Content Placeholder 2"/>
          <p:cNvSpPr>
            <a:spLocks noGrp="1"/>
          </p:cNvSpPr>
          <p:nvPr>
            <p:ph idx="1"/>
          </p:nvPr>
        </p:nvSpPr>
        <p:spPr>
          <a:xfrm>
            <a:off x="337731" y="1639187"/>
            <a:ext cx="4106678" cy="4854797"/>
          </a:xfrm>
        </p:spPr>
        <p:txBody>
          <a:bodyPr>
            <a:noAutofit/>
          </a:bodyPr>
          <a:lstStyle/>
          <a:p>
            <a:pPr lvl="1">
              <a:spcBef>
                <a:spcPts val="0"/>
              </a:spcBef>
              <a:spcAft>
                <a:spcPts val="600"/>
              </a:spcAft>
            </a:pPr>
            <a:r>
              <a:rPr lang="en-US" sz="2200" i="1" dirty="0" smtClean="0">
                <a:solidFill>
                  <a:srgbClr val="51BD89"/>
                </a:solidFill>
              </a:rPr>
              <a:t>The handout provides possible psychological explanations.</a:t>
            </a:r>
          </a:p>
          <a:p>
            <a:pPr lvl="1">
              <a:lnSpc>
                <a:spcPct val="100000"/>
              </a:lnSpc>
              <a:spcBef>
                <a:spcPts val="0"/>
              </a:spcBef>
              <a:spcAft>
                <a:spcPts val="0"/>
              </a:spcAft>
            </a:pPr>
            <a:endParaRPr lang="en-US" sz="1800" i="1" dirty="0">
              <a:solidFill>
                <a:srgbClr val="51BD89"/>
              </a:solidFill>
            </a:endParaRPr>
          </a:p>
          <a:p>
            <a:pPr lvl="1">
              <a:spcBef>
                <a:spcPts val="0"/>
              </a:spcBef>
              <a:spcAft>
                <a:spcPts val="600"/>
              </a:spcAft>
            </a:pPr>
            <a:r>
              <a:rPr lang="en-US" sz="2200" i="1" dirty="0" smtClean="0">
                <a:solidFill>
                  <a:srgbClr val="51BD89"/>
                </a:solidFill>
              </a:rPr>
              <a:t>This slide provides possible positive descriptions of people.</a:t>
            </a:r>
          </a:p>
          <a:p>
            <a:pPr lvl="1">
              <a:spcBef>
                <a:spcPts val="0"/>
              </a:spcBef>
              <a:spcAft>
                <a:spcPts val="600"/>
              </a:spcAft>
            </a:pPr>
            <a:endParaRPr lang="en-US" sz="1000" i="1" dirty="0" smtClean="0">
              <a:solidFill>
                <a:srgbClr val="21278D"/>
              </a:solidFill>
            </a:endParaRPr>
          </a:p>
          <a:p>
            <a:pPr marL="285750" lvl="1" indent="-285750">
              <a:spcBef>
                <a:spcPts val="0"/>
              </a:spcBef>
              <a:spcAft>
                <a:spcPts val="600"/>
              </a:spcAft>
              <a:buFont typeface="Arial" panose="020B0604020202020204" pitchFamily="34" charset="0"/>
              <a:buChar char="•"/>
            </a:pPr>
            <a:r>
              <a:rPr lang="en-US" sz="1800" dirty="0" smtClean="0"/>
              <a:t>Refer to past achievement, including before admission/illness</a:t>
            </a:r>
          </a:p>
          <a:p>
            <a:pPr marL="285750" lvl="1" indent="-285750">
              <a:spcBef>
                <a:spcPts val="0"/>
              </a:spcBef>
              <a:spcAft>
                <a:spcPts val="600"/>
              </a:spcAft>
              <a:buFont typeface="Arial" panose="020B0604020202020204" pitchFamily="34" charset="0"/>
              <a:buChar char="•"/>
            </a:pPr>
            <a:r>
              <a:rPr lang="en-US" sz="1800" dirty="0" smtClean="0"/>
              <a:t>Engaging with an activity </a:t>
            </a:r>
            <a:endParaRPr lang="en-US" sz="1800" dirty="0"/>
          </a:p>
          <a:p>
            <a:pPr marL="285750" lvl="1" indent="-285750">
              <a:spcBef>
                <a:spcPts val="0"/>
              </a:spcBef>
              <a:spcAft>
                <a:spcPts val="600"/>
              </a:spcAft>
              <a:buFont typeface="Arial" panose="020B0604020202020204" pitchFamily="34" charset="0"/>
              <a:buChar char="•"/>
            </a:pPr>
            <a:r>
              <a:rPr lang="en-US" sz="1800" dirty="0" smtClean="0"/>
              <a:t>Demonstration of coping </a:t>
            </a:r>
          </a:p>
          <a:p>
            <a:pPr marL="285750" lvl="1" indent="-285750">
              <a:spcBef>
                <a:spcPts val="0"/>
              </a:spcBef>
              <a:spcAft>
                <a:spcPts val="600"/>
              </a:spcAft>
              <a:buFont typeface="Arial" panose="020B0604020202020204" pitchFamily="34" charset="0"/>
              <a:buChar char="•"/>
            </a:pPr>
            <a:r>
              <a:rPr lang="en-US" sz="1800" dirty="0"/>
              <a:t>M</a:t>
            </a:r>
            <a:r>
              <a:rPr lang="en-US" sz="1800" dirty="0" smtClean="0"/>
              <a:t>aking a contribution or demonstrating patience </a:t>
            </a:r>
          </a:p>
          <a:p>
            <a:pPr marL="285750" lvl="1" indent="-285750">
              <a:spcBef>
                <a:spcPts val="0"/>
              </a:spcBef>
              <a:spcAft>
                <a:spcPts val="600"/>
              </a:spcAft>
              <a:buFont typeface="Arial" panose="020B0604020202020204" pitchFamily="34" charset="0"/>
              <a:buChar char="•"/>
            </a:pPr>
            <a:r>
              <a:rPr lang="en-US" sz="1800" dirty="0" smtClean="0"/>
              <a:t>Something </a:t>
            </a:r>
            <a:r>
              <a:rPr lang="en-US" sz="1800" dirty="0"/>
              <a:t>the patient has enjoyed</a:t>
            </a:r>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p:txBody>
      </p:sp>
      <p:sp>
        <p:nvSpPr>
          <p:cNvPr id="5" name="Content Placeholder 2"/>
          <p:cNvSpPr txBox="1">
            <a:spLocks/>
          </p:cNvSpPr>
          <p:nvPr/>
        </p:nvSpPr>
        <p:spPr>
          <a:xfrm>
            <a:off x="4880345" y="2167002"/>
            <a:ext cx="4082607" cy="4710047"/>
          </a:xfrm>
          <a:prstGeom prst="rect">
            <a:avLst/>
          </a:prstGeom>
        </p:spPr>
        <p:txBody>
          <a:bodyPr>
            <a:no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5738" indent="-185738">
              <a:spcBef>
                <a:spcPts val="0"/>
              </a:spcBef>
              <a:spcAft>
                <a:spcPts val="600"/>
              </a:spcAft>
            </a:pPr>
            <a:r>
              <a:rPr lang="en-US" sz="1800" dirty="0" smtClean="0">
                <a:solidFill>
                  <a:prstClr val="black"/>
                </a:solidFill>
              </a:rPr>
              <a:t>Enjoyed </a:t>
            </a:r>
            <a:r>
              <a:rPr lang="en-US" sz="1800" dirty="0">
                <a:solidFill>
                  <a:prstClr val="black"/>
                </a:solidFill>
              </a:rPr>
              <a:t>a </a:t>
            </a:r>
            <a:r>
              <a:rPr lang="en-US" sz="1800" dirty="0" smtClean="0">
                <a:solidFill>
                  <a:prstClr val="black"/>
                </a:solidFill>
              </a:rPr>
              <a:t>walk</a:t>
            </a:r>
            <a:r>
              <a:rPr lang="en-US" sz="1800" dirty="0">
                <a:solidFill>
                  <a:prstClr val="black"/>
                </a:solidFill>
              </a:rPr>
              <a:t> </a:t>
            </a:r>
            <a:r>
              <a:rPr lang="en-US" sz="1800" dirty="0" smtClean="0">
                <a:solidFill>
                  <a:prstClr val="black"/>
                </a:solidFill>
              </a:rPr>
              <a:t>or slept </a:t>
            </a:r>
            <a:r>
              <a:rPr lang="en-US" sz="1800" dirty="0">
                <a:solidFill>
                  <a:prstClr val="black"/>
                </a:solidFill>
              </a:rPr>
              <a:t>well</a:t>
            </a:r>
          </a:p>
          <a:p>
            <a:pPr marL="185738" indent="-185738">
              <a:spcBef>
                <a:spcPts val="0"/>
              </a:spcBef>
              <a:spcAft>
                <a:spcPts val="600"/>
              </a:spcAft>
            </a:pPr>
            <a:r>
              <a:rPr lang="en-US" sz="1800" dirty="0" smtClean="0">
                <a:solidFill>
                  <a:prstClr val="black"/>
                </a:solidFill>
              </a:rPr>
              <a:t>Interacted </a:t>
            </a:r>
            <a:r>
              <a:rPr lang="en-US" sz="1800" dirty="0">
                <a:solidFill>
                  <a:prstClr val="black"/>
                </a:solidFill>
              </a:rPr>
              <a:t>more </a:t>
            </a:r>
            <a:r>
              <a:rPr lang="en-US" sz="1800" dirty="0" smtClean="0">
                <a:solidFill>
                  <a:prstClr val="black"/>
                </a:solidFill>
              </a:rPr>
              <a:t>today</a:t>
            </a:r>
          </a:p>
          <a:p>
            <a:pPr marL="185738" indent="-185738">
              <a:spcBef>
                <a:spcPts val="0"/>
              </a:spcBef>
              <a:spcAft>
                <a:spcPts val="600"/>
              </a:spcAft>
            </a:pPr>
            <a:r>
              <a:rPr lang="en-US" sz="1800" dirty="0" smtClean="0">
                <a:solidFill>
                  <a:prstClr val="black"/>
                </a:solidFill>
              </a:rPr>
              <a:t>Has </a:t>
            </a:r>
            <a:r>
              <a:rPr lang="en-US" sz="1800" dirty="0">
                <a:solidFill>
                  <a:prstClr val="black"/>
                </a:solidFill>
              </a:rPr>
              <a:t>smiled and made eye </a:t>
            </a:r>
            <a:r>
              <a:rPr lang="en-US" sz="1800" dirty="0" smtClean="0">
                <a:solidFill>
                  <a:prstClr val="black"/>
                </a:solidFill>
              </a:rPr>
              <a:t>contact</a:t>
            </a:r>
            <a:endParaRPr lang="en-US" sz="1800" dirty="0">
              <a:solidFill>
                <a:prstClr val="black"/>
              </a:solidFill>
            </a:endParaRPr>
          </a:p>
          <a:p>
            <a:pPr marL="185738" indent="-185738">
              <a:spcBef>
                <a:spcPts val="0"/>
              </a:spcBef>
              <a:spcAft>
                <a:spcPts val="600"/>
              </a:spcAft>
            </a:pPr>
            <a:r>
              <a:rPr lang="en-US" sz="1800" dirty="0">
                <a:solidFill>
                  <a:prstClr val="black"/>
                </a:solidFill>
              </a:rPr>
              <a:t>Returned to </a:t>
            </a:r>
            <a:r>
              <a:rPr lang="en-US" sz="1800" dirty="0" smtClean="0">
                <a:solidFill>
                  <a:prstClr val="black"/>
                </a:solidFill>
              </a:rPr>
              <a:t>the unit on </a:t>
            </a:r>
            <a:r>
              <a:rPr lang="en-US" sz="1800" dirty="0">
                <a:solidFill>
                  <a:prstClr val="black"/>
                </a:solidFill>
              </a:rPr>
              <a:t>time after home leave</a:t>
            </a:r>
          </a:p>
          <a:p>
            <a:pPr marL="185738" indent="-185738">
              <a:spcBef>
                <a:spcPts val="0"/>
              </a:spcBef>
              <a:spcAft>
                <a:spcPts val="600"/>
              </a:spcAft>
            </a:pPr>
            <a:r>
              <a:rPr lang="en-US" sz="1800" dirty="0">
                <a:solidFill>
                  <a:prstClr val="black"/>
                </a:solidFill>
              </a:rPr>
              <a:t>Looks </a:t>
            </a:r>
            <a:r>
              <a:rPr lang="en-US" sz="1800" dirty="0" smtClean="0">
                <a:solidFill>
                  <a:prstClr val="black"/>
                </a:solidFill>
              </a:rPr>
              <a:t>brighter</a:t>
            </a:r>
          </a:p>
          <a:p>
            <a:pPr marL="285750" lvl="1">
              <a:spcBef>
                <a:spcPts val="0"/>
              </a:spcBef>
              <a:spcAft>
                <a:spcPts val="600"/>
              </a:spcAft>
              <a:buFont typeface="Arial" panose="020B0604020202020204" pitchFamily="34" charset="0"/>
              <a:buChar char="•"/>
            </a:pPr>
            <a:r>
              <a:rPr lang="en-US" sz="1800" dirty="0"/>
              <a:t>Visits and phone calls that went well</a:t>
            </a:r>
          </a:p>
          <a:p>
            <a:pPr marL="285750" lvl="1">
              <a:spcBef>
                <a:spcPts val="0"/>
              </a:spcBef>
              <a:spcAft>
                <a:spcPts val="600"/>
              </a:spcAft>
              <a:buFont typeface="Arial" panose="020B0604020202020204" pitchFamily="34" charset="0"/>
              <a:buChar char="•"/>
            </a:pPr>
            <a:r>
              <a:rPr lang="en-US" sz="1800" dirty="0"/>
              <a:t>Endurance and courage</a:t>
            </a:r>
          </a:p>
          <a:p>
            <a:pPr marL="285750" lvl="1">
              <a:spcBef>
                <a:spcPts val="0"/>
              </a:spcBef>
              <a:spcAft>
                <a:spcPts val="600"/>
              </a:spcAft>
              <a:buFont typeface="Arial" panose="020B0604020202020204" pitchFamily="34" charset="0"/>
              <a:buChar char="•"/>
            </a:pPr>
            <a:r>
              <a:rPr lang="en-US" sz="1800" dirty="0"/>
              <a:t>Coping with things better</a:t>
            </a:r>
          </a:p>
          <a:p>
            <a:pPr marL="285750" lvl="1">
              <a:spcBef>
                <a:spcPts val="0"/>
              </a:spcBef>
              <a:spcAft>
                <a:spcPts val="600"/>
              </a:spcAft>
              <a:buFont typeface="Arial" panose="020B0604020202020204" pitchFamily="34" charset="0"/>
              <a:buChar char="•"/>
            </a:pPr>
            <a:r>
              <a:rPr lang="en-US" sz="1800" dirty="0"/>
              <a:t>Expression of interest in something</a:t>
            </a:r>
          </a:p>
          <a:p>
            <a:pPr marL="285750" lvl="1">
              <a:spcBef>
                <a:spcPts val="0"/>
              </a:spcBef>
              <a:spcAft>
                <a:spcPts val="600"/>
              </a:spcAft>
              <a:buFont typeface="Arial" panose="020B0604020202020204" pitchFamily="34" charset="0"/>
              <a:buChar char="•"/>
            </a:pPr>
            <a:r>
              <a:rPr lang="en-US" sz="1800" dirty="0" smtClean="0"/>
              <a:t>Having </a:t>
            </a:r>
            <a:r>
              <a:rPr lang="en-US" sz="1800" dirty="0"/>
              <a:t>a good conversation </a:t>
            </a:r>
          </a:p>
          <a:p>
            <a:pPr marL="185738" indent="-185738">
              <a:spcBef>
                <a:spcPts val="0"/>
              </a:spcBef>
              <a:spcAft>
                <a:spcPts val="600"/>
              </a:spcAft>
            </a:pPr>
            <a:endParaRPr lang="en-US" sz="1800" dirty="0" smtClean="0">
              <a:solidFill>
                <a:prstClr val="black"/>
              </a:solidFill>
            </a:endParaRPr>
          </a:p>
          <a:p>
            <a:pPr marL="185738" indent="-185738">
              <a:spcBef>
                <a:spcPts val="0"/>
              </a:spcBef>
            </a:pPr>
            <a:endParaRPr lang="en-US" sz="1600" dirty="0" smtClean="0">
              <a:solidFill>
                <a:prstClr val="black"/>
              </a:solidFill>
            </a:endParaRPr>
          </a:p>
          <a:p>
            <a:pPr>
              <a:spcBef>
                <a:spcPts val="0"/>
              </a:spcBef>
            </a:pPr>
            <a:endParaRPr lang="en-US" sz="1100" dirty="0" smtClean="0">
              <a:solidFill>
                <a:prstClr val="black"/>
              </a:solidFill>
            </a:endParaRPr>
          </a:p>
          <a:p>
            <a:pPr>
              <a:spcBef>
                <a:spcPts val="600"/>
              </a:spcBef>
            </a:pPr>
            <a:endParaRPr lang="en-US" sz="1100" dirty="0" smtClean="0">
              <a:solidFill>
                <a:prstClr val="black"/>
              </a:solidFill>
            </a:endParaRPr>
          </a:p>
          <a:p>
            <a:pPr>
              <a:spcBef>
                <a:spcPts val="1000"/>
              </a:spcBef>
            </a:pPr>
            <a:endParaRPr lang="en-US" sz="1100" dirty="0">
              <a:solidFill>
                <a:prstClr val="black"/>
              </a:solidFill>
            </a:endParaRPr>
          </a:p>
        </p:txBody>
      </p:sp>
    </p:spTree>
    <p:extLst>
      <p:ext uri="{BB962C8B-B14F-4D97-AF65-F5344CB8AC3E}">
        <p14:creationId xmlns:p14="http://schemas.microsoft.com/office/powerpoint/2010/main" val="39527348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633129"/>
            <a:ext cx="7199313" cy="732207"/>
          </a:xfrm>
        </p:spPr>
        <p:txBody>
          <a:bodyPr>
            <a:noAutofit/>
          </a:bodyPr>
          <a:lstStyle/>
          <a:p>
            <a:pPr algn="ctr"/>
            <a:r>
              <a:rPr lang="en-US" b="1" dirty="0" smtClean="0"/>
              <a:t>Role of the intervention leads </a:t>
            </a:r>
            <a:r>
              <a:rPr lang="en-US" sz="2400" dirty="0" smtClean="0"/>
              <a:t/>
            </a:r>
            <a:br>
              <a:rPr lang="en-US" sz="2400" dirty="0" smtClean="0"/>
            </a:br>
            <a:endParaRPr lang="en-US" sz="2400" dirty="0"/>
          </a:p>
        </p:txBody>
      </p:sp>
      <p:sp>
        <p:nvSpPr>
          <p:cNvPr id="3" name="Content Placeholder 2"/>
          <p:cNvSpPr>
            <a:spLocks noGrp="1"/>
          </p:cNvSpPr>
          <p:nvPr>
            <p:ph idx="1"/>
          </p:nvPr>
        </p:nvSpPr>
        <p:spPr/>
        <p:txBody>
          <a:bodyPr>
            <a:normAutofit lnSpcReduction="10000"/>
          </a:bodyPr>
          <a:lstStyle/>
          <a:p>
            <a:pPr marL="342900" lvl="1" indent="-342900">
              <a:spcBef>
                <a:spcPts val="1000"/>
              </a:spcBef>
              <a:buFont typeface="Arial" panose="020B0604020202020204" pitchFamily="34" charset="0"/>
              <a:buChar char="•"/>
            </a:pPr>
            <a:r>
              <a:rPr lang="en-US" dirty="0" smtClean="0"/>
              <a:t>In </a:t>
            </a:r>
            <a:r>
              <a:rPr lang="en-US" dirty="0"/>
              <a:t>every handover</a:t>
            </a:r>
            <a:r>
              <a:rPr lang="en-US" dirty="0" smtClean="0"/>
              <a:t>, remind the </a:t>
            </a:r>
            <a:r>
              <a:rPr lang="en-US" dirty="0"/>
              <a:t>person doing the </a:t>
            </a:r>
            <a:r>
              <a:rPr lang="en-US" dirty="0" smtClean="0"/>
              <a:t>handover to ask the following questions:</a:t>
            </a:r>
          </a:p>
          <a:p>
            <a:pPr marL="725488" lvl="3" indent="-363538">
              <a:spcBef>
                <a:spcPts val="1000"/>
              </a:spcBef>
            </a:pPr>
            <a:r>
              <a:rPr lang="en-US" dirty="0" smtClean="0"/>
              <a:t>What </a:t>
            </a:r>
            <a:r>
              <a:rPr lang="en-US" dirty="0"/>
              <a:t>is the positive message about this patient</a:t>
            </a:r>
            <a:r>
              <a:rPr lang="en-US" dirty="0" smtClean="0"/>
              <a:t>? </a:t>
            </a:r>
            <a:endParaRPr lang="en-US" dirty="0"/>
          </a:p>
          <a:p>
            <a:pPr marL="725488" lvl="3" indent="-363538">
              <a:spcBef>
                <a:spcPts val="1000"/>
              </a:spcBef>
            </a:pPr>
            <a:r>
              <a:rPr lang="en-US" dirty="0"/>
              <a:t>W</a:t>
            </a:r>
            <a:r>
              <a:rPr lang="en-US" dirty="0" smtClean="0"/>
              <a:t>hy </a:t>
            </a:r>
            <a:r>
              <a:rPr lang="en-US" dirty="0"/>
              <a:t>do we think the </a:t>
            </a:r>
            <a:r>
              <a:rPr lang="en-US" dirty="0" smtClean="0"/>
              <a:t>patient might </a:t>
            </a:r>
            <a:r>
              <a:rPr lang="en-US" dirty="0"/>
              <a:t>have behaved in that way</a:t>
            </a:r>
            <a:r>
              <a:rPr lang="en-US" dirty="0" smtClean="0"/>
              <a:t>?</a:t>
            </a:r>
          </a:p>
          <a:p>
            <a:pPr lvl="2">
              <a:spcBef>
                <a:spcPts val="1000"/>
              </a:spcBef>
            </a:pPr>
            <a:endParaRPr lang="en-US" sz="1600" dirty="0" smtClean="0"/>
          </a:p>
          <a:p>
            <a:pPr marL="342900" lvl="1" indent="-342900">
              <a:spcBef>
                <a:spcPts val="1000"/>
              </a:spcBef>
              <a:buFont typeface="Arial" panose="020B0604020202020204" pitchFamily="34" charset="0"/>
              <a:buChar char="•"/>
            </a:pPr>
            <a:r>
              <a:rPr lang="en-US" dirty="0"/>
              <a:t>Give every </a:t>
            </a:r>
            <a:r>
              <a:rPr lang="en-US" dirty="0" smtClean="0"/>
              <a:t>staff member a </a:t>
            </a:r>
            <a:r>
              <a:rPr lang="en-US" dirty="0"/>
              <a:t>copy of</a:t>
            </a:r>
            <a:r>
              <a:rPr lang="en-US" i="1" dirty="0"/>
              <a:t> </a:t>
            </a:r>
            <a:r>
              <a:rPr lang="en-US" dirty="0" smtClean="0"/>
              <a:t>the document </a:t>
            </a:r>
            <a:r>
              <a:rPr lang="en-AU" i="1" dirty="0"/>
              <a:t>‘Understanding patient characteristics and experiences’ </a:t>
            </a:r>
            <a:endParaRPr lang="en-US" i="1" dirty="0" smtClean="0"/>
          </a:p>
          <a:p>
            <a:pPr marL="342900" lvl="1" indent="-342900">
              <a:spcBef>
                <a:spcPts val="1000"/>
              </a:spcBef>
              <a:buFont typeface="Arial" panose="020B0604020202020204" pitchFamily="34" charset="0"/>
              <a:buChar char="•"/>
            </a:pPr>
            <a:r>
              <a:rPr lang="en-US" dirty="0" smtClean="0"/>
              <a:t>Use the document to </a:t>
            </a:r>
            <a:r>
              <a:rPr lang="en-US" dirty="0"/>
              <a:t>interpret patient behaviour on the </a:t>
            </a:r>
            <a:r>
              <a:rPr lang="en-US" dirty="0" smtClean="0"/>
              <a:t>unit for others </a:t>
            </a:r>
            <a:r>
              <a:rPr lang="en-US" dirty="0"/>
              <a:t>on the </a:t>
            </a:r>
            <a:r>
              <a:rPr lang="en-US" dirty="0" smtClean="0"/>
              <a:t>team, and share knowledge or strategies that may be helpful</a:t>
            </a:r>
          </a:p>
          <a:p>
            <a:endParaRPr lang="en-US" sz="2000" dirty="0"/>
          </a:p>
        </p:txBody>
      </p:sp>
    </p:spTree>
    <p:extLst>
      <p:ext uri="{BB962C8B-B14F-4D97-AF65-F5344CB8AC3E}">
        <p14:creationId xmlns:p14="http://schemas.microsoft.com/office/powerpoint/2010/main" val="21684460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rgbClr val="21A18D"/>
                </a:solidFill>
              </a:rPr>
              <a:t>Task: Why did you choose to work in mental health?</a:t>
            </a:r>
            <a:endParaRPr lang="en-US" b="1" dirty="0">
              <a:solidFill>
                <a:srgbClr val="21A18D"/>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49375"/>
            <a:ext cx="9143999" cy="5508623"/>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9642762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3438" r="3607"/>
          <a:stretch/>
        </p:blipFill>
        <p:spPr>
          <a:xfrm>
            <a:off x="1040953" y="1565615"/>
            <a:ext cx="7188647" cy="4330661"/>
          </a:xfrm>
          <a:prstGeom prst="rect">
            <a:avLst/>
          </a:prstGeom>
        </p:spPr>
      </p:pic>
      <p:sp>
        <p:nvSpPr>
          <p:cNvPr id="2" name="Title 1"/>
          <p:cNvSpPr>
            <a:spLocks noGrp="1"/>
          </p:cNvSpPr>
          <p:nvPr>
            <p:ph type="title"/>
          </p:nvPr>
        </p:nvSpPr>
        <p:spPr/>
        <p:txBody>
          <a:bodyPr/>
          <a:lstStyle/>
          <a:p>
            <a:pPr algn="ctr"/>
            <a:r>
              <a:rPr lang="en-AU" b="1" dirty="0" smtClean="0">
                <a:solidFill>
                  <a:srgbClr val="21A18D"/>
                </a:solidFill>
                <a:latin typeface="+mj-lt"/>
              </a:rPr>
              <a:t>Video: The power of words</a:t>
            </a:r>
            <a:endParaRPr lang="en-AU" b="1" dirty="0">
              <a:solidFill>
                <a:srgbClr val="21A18D"/>
              </a:solidFill>
              <a:latin typeface="+mj-lt"/>
            </a:endParaRPr>
          </a:p>
        </p:txBody>
      </p:sp>
      <p:sp>
        <p:nvSpPr>
          <p:cNvPr id="5" name="TextBox 4"/>
          <p:cNvSpPr txBox="1"/>
          <p:nvPr/>
        </p:nvSpPr>
        <p:spPr>
          <a:xfrm>
            <a:off x="2147065" y="6017029"/>
            <a:ext cx="5307928" cy="646331"/>
          </a:xfrm>
          <a:prstGeom prst="rect">
            <a:avLst/>
          </a:prstGeom>
          <a:noFill/>
        </p:spPr>
        <p:txBody>
          <a:bodyPr wrap="none" rtlCol="0">
            <a:spAutoFit/>
          </a:bodyPr>
          <a:lstStyle/>
          <a:p>
            <a:r>
              <a:rPr lang="en-AU" dirty="0">
                <a:solidFill>
                  <a:schemeClr val="bg1"/>
                </a:solidFill>
                <a:hlinkClick r:id="rId4"/>
              </a:rPr>
              <a:t>https://</a:t>
            </a:r>
            <a:r>
              <a:rPr lang="en-AU" dirty="0" smtClean="0">
                <a:solidFill>
                  <a:schemeClr val="bg1"/>
                </a:solidFill>
                <a:hlinkClick r:id="rId4"/>
              </a:rPr>
              <a:t>www.youtube.com/watch?v=Hzgzim5m7oU</a:t>
            </a:r>
            <a:endParaRPr lang="en-AU" dirty="0" smtClean="0">
              <a:solidFill>
                <a:schemeClr val="bg1"/>
              </a:solidFill>
            </a:endParaRPr>
          </a:p>
          <a:p>
            <a:endParaRPr lang="en-AU" dirty="0">
              <a:solidFill>
                <a:prstClr val="black"/>
              </a:solidFill>
            </a:endParaRPr>
          </a:p>
        </p:txBody>
      </p:sp>
    </p:spTree>
    <p:extLst>
      <p:ext uri="{BB962C8B-B14F-4D97-AF65-F5344CB8AC3E}">
        <p14:creationId xmlns:p14="http://schemas.microsoft.com/office/powerpoint/2010/main" val="5197631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smtClean="0"/>
              <a:t>Positive words </a:t>
            </a:r>
            <a:r>
              <a:rPr lang="en-GB" b="1" dirty="0"/>
              <a:t>f</a:t>
            </a:r>
            <a:r>
              <a:rPr lang="en-GB" b="1" dirty="0" smtClean="0"/>
              <a:t>idelity</a:t>
            </a:r>
            <a:endParaRPr lang="en-GB" b="1" dirty="0"/>
          </a:p>
        </p:txBody>
      </p:sp>
      <p:sp>
        <p:nvSpPr>
          <p:cNvPr id="4" name="Content Placeholder 2"/>
          <p:cNvSpPr txBox="1">
            <a:spLocks/>
          </p:cNvSpPr>
          <p:nvPr/>
        </p:nvSpPr>
        <p:spPr>
          <a:xfrm>
            <a:off x="3883945" y="4317074"/>
            <a:ext cx="4864100" cy="2508250"/>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defRPr/>
            </a:pPr>
            <a:endParaRPr lang="en-GB" sz="1700" dirty="0" smtClean="0">
              <a:solidFill>
                <a:prstClr val="black"/>
              </a:solidFill>
            </a:endParaRPr>
          </a:p>
          <a:p>
            <a:pPr marL="355600" lvl="1" indent="-355600">
              <a:spcAft>
                <a:spcPts val="1000"/>
              </a:spcAft>
              <a:buFont typeface="Arial"/>
              <a:buChar char="•"/>
              <a:defRPr/>
            </a:pPr>
            <a:r>
              <a:rPr lang="en-GB" sz="1800" dirty="0">
                <a:solidFill>
                  <a:prstClr val="black"/>
                </a:solidFill>
              </a:rPr>
              <a:t>A rhetorical illusion of looking good and seeming to care</a:t>
            </a:r>
          </a:p>
          <a:p>
            <a:pPr marL="355600" lvl="1" indent="-355600">
              <a:spcAft>
                <a:spcPts val="1000"/>
              </a:spcAft>
              <a:buFont typeface="Arial"/>
              <a:buChar char="•"/>
              <a:defRPr/>
            </a:pPr>
            <a:r>
              <a:rPr lang="en-GB" sz="1800" dirty="0">
                <a:solidFill>
                  <a:prstClr val="black"/>
                </a:solidFill>
              </a:rPr>
              <a:t>Making sarcastic comments or </a:t>
            </a:r>
            <a:r>
              <a:rPr lang="en-GB" sz="1800" dirty="0" smtClean="0">
                <a:solidFill>
                  <a:prstClr val="black"/>
                </a:solidFill>
              </a:rPr>
              <a:t>describing </a:t>
            </a:r>
            <a:r>
              <a:rPr lang="en-GB" sz="1800" dirty="0" smtClean="0">
                <a:solidFill>
                  <a:prstClr val="black"/>
                </a:solidFill>
              </a:rPr>
              <a:t>patients in </a:t>
            </a:r>
            <a:r>
              <a:rPr lang="en-GB" sz="1800" dirty="0">
                <a:solidFill>
                  <a:prstClr val="black"/>
                </a:solidFill>
              </a:rPr>
              <a:t>mock positive ways, concreting </a:t>
            </a:r>
            <a:r>
              <a:rPr lang="en-GB" sz="1800" dirty="0" smtClean="0">
                <a:solidFill>
                  <a:prstClr val="black"/>
                </a:solidFill>
              </a:rPr>
              <a:t> </a:t>
            </a:r>
            <a:r>
              <a:rPr lang="en-GB" sz="1800" dirty="0">
                <a:solidFill>
                  <a:prstClr val="black"/>
                </a:solidFill>
              </a:rPr>
              <a:t>negative </a:t>
            </a:r>
            <a:r>
              <a:rPr lang="en-GB" sz="1800" dirty="0" smtClean="0">
                <a:solidFill>
                  <a:prstClr val="black"/>
                </a:solidFill>
              </a:rPr>
              <a:t>perceptions and culture</a:t>
            </a:r>
            <a:endParaRPr lang="en-GB" sz="1800" dirty="0">
              <a:solidFill>
                <a:prstClr val="black"/>
              </a:solidFill>
            </a:endParaRPr>
          </a:p>
          <a:p>
            <a:pPr>
              <a:defRPr/>
            </a:pPr>
            <a:endParaRPr lang="en-GB" sz="1700" dirty="0">
              <a:solidFill>
                <a:prstClr val="black"/>
              </a:solidFill>
            </a:endParaRPr>
          </a:p>
        </p:txBody>
      </p:sp>
      <p:sp>
        <p:nvSpPr>
          <p:cNvPr id="5" name="Rectangle 4"/>
          <p:cNvSpPr/>
          <p:nvPr/>
        </p:nvSpPr>
        <p:spPr>
          <a:xfrm>
            <a:off x="495300" y="1931353"/>
            <a:ext cx="2120900" cy="1427968"/>
          </a:xfrm>
          <a:prstGeom prst="rect">
            <a:avLst/>
          </a:prstGeom>
          <a:solidFill>
            <a:srgbClr val="51BD89"/>
          </a:solidFill>
          <a:ln>
            <a:solidFill>
              <a:srgbClr val="51BD89"/>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800" b="1" dirty="0" smtClean="0">
                <a:solidFill>
                  <a:prstClr val="black"/>
                </a:solidFill>
                <a:latin typeface="Calibri"/>
              </a:rPr>
              <a:t>Positive words</a:t>
            </a:r>
          </a:p>
          <a:p>
            <a:pPr algn="ctr">
              <a:defRPr/>
            </a:pPr>
            <a:r>
              <a:rPr lang="en-US" sz="2800" b="1" dirty="0" smtClean="0">
                <a:solidFill>
                  <a:prstClr val="black"/>
                </a:solidFill>
                <a:latin typeface="Calibri"/>
              </a:rPr>
              <a:t>IS</a:t>
            </a:r>
            <a:endParaRPr lang="en-US" sz="2800" b="1" dirty="0">
              <a:solidFill>
                <a:prstClr val="black"/>
              </a:solidFill>
              <a:latin typeface="Calibri"/>
            </a:endParaRPr>
          </a:p>
        </p:txBody>
      </p:sp>
      <p:sp>
        <p:nvSpPr>
          <p:cNvPr id="6" name="TextBox 5"/>
          <p:cNvSpPr txBox="1"/>
          <p:nvPr/>
        </p:nvSpPr>
        <p:spPr>
          <a:xfrm>
            <a:off x="3035300" y="2233852"/>
            <a:ext cx="720080" cy="707886"/>
          </a:xfrm>
          <a:prstGeom prst="rect">
            <a:avLst/>
          </a:prstGeom>
          <a:noFill/>
        </p:spPr>
        <p:txBody>
          <a:bodyPr wrap="square" rtlCol="0">
            <a:spAutoFit/>
          </a:bodyPr>
          <a:lstStyle/>
          <a:p>
            <a:pPr>
              <a:defRPr/>
            </a:pPr>
            <a:r>
              <a:rPr lang="en-US" sz="4000" dirty="0" smtClean="0">
                <a:solidFill>
                  <a:prstClr val="black"/>
                </a:solidFill>
                <a:latin typeface="Calibri"/>
              </a:rPr>
              <a:t>=</a:t>
            </a:r>
            <a:endParaRPr lang="en-US" sz="4000" dirty="0">
              <a:solidFill>
                <a:prstClr val="black"/>
              </a:solidFill>
              <a:latin typeface="Calibri"/>
            </a:endParaRPr>
          </a:p>
        </p:txBody>
      </p:sp>
      <p:sp>
        <p:nvSpPr>
          <p:cNvPr id="7" name="Rectangle 6"/>
          <p:cNvSpPr/>
          <p:nvPr/>
        </p:nvSpPr>
        <p:spPr>
          <a:xfrm>
            <a:off x="495300" y="4642106"/>
            <a:ext cx="2159000" cy="1440493"/>
          </a:xfrm>
          <a:prstGeom prst="rect">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800" b="1" dirty="0" smtClean="0">
                <a:solidFill>
                  <a:prstClr val="black"/>
                </a:solidFill>
                <a:latin typeface="Calibri"/>
              </a:rPr>
              <a:t>Positive words</a:t>
            </a:r>
          </a:p>
          <a:p>
            <a:pPr algn="ctr">
              <a:defRPr/>
            </a:pPr>
            <a:r>
              <a:rPr lang="en-US" sz="2800" b="1" dirty="0" smtClean="0">
                <a:solidFill>
                  <a:srgbClr val="FF0000"/>
                </a:solidFill>
                <a:latin typeface="Calibri"/>
              </a:rPr>
              <a:t>IS NOT </a:t>
            </a:r>
            <a:endParaRPr lang="en-US" sz="2800" b="1" dirty="0">
              <a:solidFill>
                <a:srgbClr val="FF0000"/>
              </a:solidFill>
              <a:latin typeface="Calibri"/>
            </a:endParaRPr>
          </a:p>
        </p:txBody>
      </p:sp>
      <p:sp>
        <p:nvSpPr>
          <p:cNvPr id="8" name="Rectangle 7"/>
          <p:cNvSpPr/>
          <p:nvPr/>
        </p:nvSpPr>
        <p:spPr>
          <a:xfrm>
            <a:off x="3517899" y="1591202"/>
            <a:ext cx="5513367" cy="2108270"/>
          </a:xfrm>
          <a:prstGeom prst="rect">
            <a:avLst/>
          </a:prstGeom>
        </p:spPr>
        <p:txBody>
          <a:bodyPr>
            <a:noAutofit/>
          </a:bodyPr>
          <a:lstStyle/>
          <a:p>
            <a:pPr marL="742950" lvl="1" indent="-285750">
              <a:spcBef>
                <a:spcPct val="20000"/>
              </a:spcBef>
              <a:buFont typeface="Arial"/>
              <a:buChar char="•"/>
              <a:defRPr/>
            </a:pPr>
            <a:r>
              <a:rPr lang="en-GB" dirty="0" smtClean="0">
                <a:solidFill>
                  <a:prstClr val="black"/>
                </a:solidFill>
              </a:rPr>
              <a:t>Tapping </a:t>
            </a:r>
            <a:r>
              <a:rPr lang="en-GB" dirty="0">
                <a:solidFill>
                  <a:prstClr val="black"/>
                </a:solidFill>
              </a:rPr>
              <a:t>into the reason we came into </a:t>
            </a:r>
            <a:r>
              <a:rPr lang="en-GB" dirty="0" smtClean="0">
                <a:solidFill>
                  <a:prstClr val="black"/>
                </a:solidFill>
              </a:rPr>
              <a:t>mental health - </a:t>
            </a:r>
            <a:r>
              <a:rPr lang="en-GB" dirty="0" smtClean="0">
                <a:solidFill>
                  <a:prstClr val="black"/>
                </a:solidFill>
              </a:rPr>
              <a:t>that is, a </a:t>
            </a:r>
            <a:r>
              <a:rPr lang="en-GB" dirty="0">
                <a:solidFill>
                  <a:prstClr val="black"/>
                </a:solidFill>
              </a:rPr>
              <a:t>desire to </a:t>
            </a:r>
            <a:r>
              <a:rPr lang="en-GB" dirty="0" smtClean="0">
                <a:solidFill>
                  <a:prstClr val="black"/>
                </a:solidFill>
              </a:rPr>
              <a:t>help</a:t>
            </a:r>
          </a:p>
          <a:p>
            <a:pPr marL="742950" lvl="1" indent="-285750">
              <a:spcBef>
                <a:spcPct val="20000"/>
              </a:spcBef>
              <a:buFont typeface="Arial"/>
              <a:buChar char="•"/>
              <a:defRPr/>
            </a:pPr>
            <a:r>
              <a:rPr lang="en-GB" dirty="0" smtClean="0">
                <a:solidFill>
                  <a:prstClr val="black"/>
                </a:solidFill>
              </a:rPr>
              <a:t>Helping staff recognise </a:t>
            </a:r>
            <a:r>
              <a:rPr lang="en-GB" dirty="0">
                <a:solidFill>
                  <a:prstClr val="black"/>
                </a:solidFill>
              </a:rPr>
              <a:t>and share </a:t>
            </a:r>
            <a:r>
              <a:rPr lang="en-GB" dirty="0" smtClean="0">
                <a:solidFill>
                  <a:prstClr val="black"/>
                </a:solidFill>
              </a:rPr>
              <a:t>positive views </a:t>
            </a:r>
            <a:r>
              <a:rPr lang="en-GB" dirty="0">
                <a:solidFill>
                  <a:prstClr val="black"/>
                </a:solidFill>
              </a:rPr>
              <a:t>of patients’ strengths </a:t>
            </a:r>
            <a:r>
              <a:rPr lang="en-GB" dirty="0" smtClean="0">
                <a:solidFill>
                  <a:prstClr val="black"/>
                </a:solidFill>
              </a:rPr>
              <a:t>and counterbalance negative perceptions</a:t>
            </a:r>
          </a:p>
          <a:p>
            <a:pPr marL="742950" lvl="1" indent="-285750">
              <a:spcBef>
                <a:spcPct val="20000"/>
              </a:spcBef>
              <a:buFont typeface="Arial"/>
              <a:buChar char="•"/>
              <a:defRPr/>
            </a:pPr>
            <a:r>
              <a:rPr lang="en-GB" dirty="0" smtClean="0">
                <a:solidFill>
                  <a:prstClr val="black"/>
                </a:solidFill>
              </a:rPr>
              <a:t>Helping staff use psychological explanations, knowledge and strategies that are helpful</a:t>
            </a:r>
          </a:p>
          <a:p>
            <a:pPr marL="742950" lvl="1" indent="-285750">
              <a:spcBef>
                <a:spcPct val="20000"/>
              </a:spcBef>
              <a:buFont typeface="Arial"/>
              <a:buChar char="•"/>
              <a:defRPr/>
            </a:pPr>
            <a:r>
              <a:rPr lang="en-GB" dirty="0" smtClean="0">
                <a:solidFill>
                  <a:prstClr val="black"/>
                </a:solidFill>
              </a:rPr>
              <a:t>Starting the shift </a:t>
            </a:r>
            <a:r>
              <a:rPr lang="en-GB" dirty="0">
                <a:solidFill>
                  <a:prstClr val="black"/>
                </a:solidFill>
              </a:rPr>
              <a:t>with hope, optimism </a:t>
            </a:r>
            <a:r>
              <a:rPr lang="en-GB" dirty="0" smtClean="0">
                <a:solidFill>
                  <a:prstClr val="black"/>
                </a:solidFill>
              </a:rPr>
              <a:t>and respect</a:t>
            </a:r>
            <a:endParaRPr lang="en-GB" dirty="0">
              <a:solidFill>
                <a:prstClr val="black"/>
              </a:solidFill>
            </a:endParaRPr>
          </a:p>
        </p:txBody>
      </p:sp>
      <p:sp>
        <p:nvSpPr>
          <p:cNvPr id="9" name="TextBox 8"/>
          <p:cNvSpPr txBox="1"/>
          <p:nvPr/>
        </p:nvSpPr>
        <p:spPr>
          <a:xfrm>
            <a:off x="3035300" y="5008410"/>
            <a:ext cx="720080" cy="707886"/>
          </a:xfrm>
          <a:prstGeom prst="rect">
            <a:avLst/>
          </a:prstGeom>
          <a:noFill/>
        </p:spPr>
        <p:txBody>
          <a:bodyPr wrap="square" rtlCol="0">
            <a:spAutoFit/>
          </a:bodyPr>
          <a:lstStyle/>
          <a:p>
            <a:pPr>
              <a:defRPr/>
            </a:pPr>
            <a:r>
              <a:rPr lang="en-US" sz="4000" dirty="0" smtClean="0">
                <a:solidFill>
                  <a:prstClr val="black"/>
                </a:solidFill>
                <a:latin typeface="Calibri"/>
              </a:rPr>
              <a:t>≠</a:t>
            </a:r>
            <a:endParaRPr lang="en-US" sz="4000" dirty="0">
              <a:solidFill>
                <a:prstClr val="black"/>
              </a:solidFill>
              <a:latin typeface="Calibri"/>
            </a:endParaRPr>
          </a:p>
        </p:txBody>
      </p:sp>
    </p:spTree>
    <p:extLst>
      <p:ext uri="{BB962C8B-B14F-4D97-AF65-F5344CB8AC3E}">
        <p14:creationId xmlns:p14="http://schemas.microsoft.com/office/powerpoint/2010/main" val="1125682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smtClean="0"/>
              <a:t>Positive words adjustments</a:t>
            </a:r>
            <a:endParaRPr lang="en-GB" b="1" dirty="0"/>
          </a:p>
        </p:txBody>
      </p:sp>
      <p:sp>
        <p:nvSpPr>
          <p:cNvPr id="3" name="Content Placeholder 2"/>
          <p:cNvSpPr>
            <a:spLocks noGrp="1"/>
          </p:cNvSpPr>
          <p:nvPr>
            <p:ph idx="1"/>
          </p:nvPr>
        </p:nvSpPr>
        <p:spPr>
          <a:xfrm>
            <a:off x="539750" y="1997242"/>
            <a:ext cx="8243888" cy="4476805"/>
          </a:xfrm>
        </p:spPr>
        <p:txBody>
          <a:bodyPr/>
          <a:lstStyle/>
          <a:p>
            <a:pPr marL="2336800" lvl="1" indent="-2336800">
              <a:spcAft>
                <a:spcPts val="1000"/>
              </a:spcAft>
            </a:pPr>
            <a:r>
              <a:rPr lang="en-GB" sz="2800" b="1" dirty="0"/>
              <a:t>CAMHS	</a:t>
            </a:r>
            <a:r>
              <a:rPr lang="en-GB" sz="2800" b="1" dirty="0" smtClean="0"/>
              <a:t>	</a:t>
            </a:r>
            <a:r>
              <a:rPr lang="en-GB" sz="2800" dirty="0" smtClean="0"/>
              <a:t>None</a:t>
            </a:r>
            <a:endParaRPr lang="en-GB" sz="2800" dirty="0"/>
          </a:p>
          <a:p>
            <a:pPr marL="2336800" lvl="1" indent="-2336800">
              <a:spcAft>
                <a:spcPts val="1000"/>
              </a:spcAft>
            </a:pPr>
            <a:r>
              <a:rPr lang="en-GB" sz="2800" b="1" dirty="0"/>
              <a:t>Forensic	</a:t>
            </a:r>
            <a:r>
              <a:rPr lang="en-GB" sz="2800" b="1" dirty="0" smtClean="0"/>
              <a:t>	</a:t>
            </a:r>
            <a:r>
              <a:rPr lang="en-GB" sz="2800" dirty="0" smtClean="0"/>
              <a:t>None</a:t>
            </a:r>
            <a:endParaRPr lang="en-GB" sz="2800" dirty="0"/>
          </a:p>
          <a:p>
            <a:pPr marL="2336800" lvl="1" indent="-2336800">
              <a:spcAft>
                <a:spcPts val="1000"/>
              </a:spcAft>
            </a:pPr>
            <a:r>
              <a:rPr lang="en-GB" sz="2800" b="1" dirty="0"/>
              <a:t>Older people	</a:t>
            </a:r>
            <a:r>
              <a:rPr lang="en-GB" sz="2800" b="1" dirty="0" smtClean="0"/>
              <a:t>	</a:t>
            </a:r>
            <a:r>
              <a:rPr lang="en-GB" sz="2800" dirty="0" smtClean="0"/>
              <a:t>None</a:t>
            </a:r>
            <a:r>
              <a:rPr lang="en-GB" sz="2800" dirty="0"/>
              <a:t>, links to life story </a:t>
            </a:r>
            <a:r>
              <a:rPr lang="en-GB" sz="2800" dirty="0" smtClean="0"/>
              <a:t>work </a:t>
            </a:r>
            <a:endParaRPr lang="en-GB" sz="2000" dirty="0"/>
          </a:p>
          <a:p>
            <a:pPr marL="0" indent="0">
              <a:buNone/>
            </a:pPr>
            <a:endParaRPr lang="en-GB" sz="2000" dirty="0">
              <a:solidFill>
                <a:srgbClr val="8000FF"/>
              </a:solidFill>
            </a:endParaRPr>
          </a:p>
          <a:p>
            <a:pPr marL="0" indent="0">
              <a:buNone/>
            </a:pPr>
            <a:endParaRPr lang="en-GB" sz="2000" dirty="0">
              <a:solidFill>
                <a:srgbClr val="8000FF"/>
              </a:solidFill>
            </a:endParaRPr>
          </a:p>
        </p:txBody>
      </p:sp>
    </p:spTree>
    <p:extLst>
      <p:ext uri="{BB962C8B-B14F-4D97-AF65-F5344CB8AC3E}">
        <p14:creationId xmlns:p14="http://schemas.microsoft.com/office/powerpoint/2010/main" val="3696827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2624"/>
          </a:xfrm>
        </p:spPr>
        <p:txBody>
          <a:bodyPr/>
          <a:lstStyle/>
          <a:p>
            <a:r>
              <a:rPr lang="en-AU" b="1" dirty="0">
                <a:solidFill>
                  <a:srgbClr val="21A18D"/>
                </a:solidFill>
              </a:rPr>
              <a:t>Task: Create your positive words implementation plan</a:t>
            </a:r>
            <a:endParaRPr lang="en-AU" dirty="0">
              <a:solidFill>
                <a:srgbClr val="21A18D"/>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97062">
            <a:off x="2224023" y="2455286"/>
            <a:ext cx="2603338" cy="403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0938" y="1540701"/>
            <a:ext cx="8192022" cy="400110"/>
          </a:xfrm>
          <a:prstGeom prst="rect">
            <a:avLst/>
          </a:prstGeom>
          <a:noFill/>
        </p:spPr>
        <p:txBody>
          <a:bodyPr wrap="square" rtlCol="0">
            <a:spAutoFit/>
          </a:bodyPr>
          <a:lstStyle/>
          <a:p>
            <a:pPr algn="ctr"/>
            <a:r>
              <a:rPr lang="en-AU" sz="2000" dirty="0">
                <a:solidFill>
                  <a:prstClr val="black"/>
                </a:solidFill>
              </a:rPr>
              <a:t>In groups, spend time working on your implementation plans</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97062">
            <a:off x="4166165" y="2504326"/>
            <a:ext cx="2603338" cy="403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0732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Wrap up</a:t>
            </a:r>
            <a:endParaRPr lang="en-US" b="1" dirty="0"/>
          </a:p>
        </p:txBody>
      </p:sp>
      <p:sp>
        <p:nvSpPr>
          <p:cNvPr id="3" name="Content Placeholder 2"/>
          <p:cNvSpPr>
            <a:spLocks noGrp="1"/>
          </p:cNvSpPr>
          <p:nvPr>
            <p:ph idx="1"/>
          </p:nvPr>
        </p:nvSpPr>
        <p:spPr>
          <a:xfrm>
            <a:off x="539750" y="1619250"/>
            <a:ext cx="7301543" cy="4854797"/>
          </a:xfrm>
        </p:spPr>
        <p:txBody>
          <a:bodyPr/>
          <a:lstStyle/>
          <a:p>
            <a:pPr lvl="1">
              <a:lnSpc>
                <a:spcPct val="90000"/>
              </a:lnSpc>
              <a:spcAft>
                <a:spcPts val="400"/>
              </a:spcAft>
            </a:pPr>
            <a:r>
              <a:rPr lang="en-AU" sz="2800" dirty="0" smtClean="0">
                <a:cs typeface="Arial"/>
              </a:rPr>
              <a:t>This workshop has covered the Safewards model and 3 interventions: </a:t>
            </a:r>
          </a:p>
          <a:p>
            <a:pPr marL="709200" lvl="2" indent="-457200">
              <a:lnSpc>
                <a:spcPct val="90000"/>
              </a:lnSpc>
              <a:spcAft>
                <a:spcPts val="400"/>
              </a:spcAft>
              <a:buFont typeface="Arial" panose="020B0604020202020204" pitchFamily="34" charset="0"/>
              <a:buChar char="•"/>
            </a:pPr>
            <a:r>
              <a:rPr lang="en-AU" sz="2400" dirty="0" smtClean="0">
                <a:cs typeface="Arial"/>
              </a:rPr>
              <a:t>Know </a:t>
            </a:r>
            <a:r>
              <a:rPr lang="en-AU" sz="2400" dirty="0">
                <a:cs typeface="Arial"/>
              </a:rPr>
              <a:t>each </a:t>
            </a:r>
            <a:r>
              <a:rPr lang="en-AU" sz="2400" dirty="0" smtClean="0">
                <a:cs typeface="Arial"/>
              </a:rPr>
              <a:t>other</a:t>
            </a:r>
          </a:p>
          <a:p>
            <a:pPr marL="709200" lvl="2" indent="-457200">
              <a:lnSpc>
                <a:spcPct val="90000"/>
              </a:lnSpc>
              <a:spcAft>
                <a:spcPts val="400"/>
              </a:spcAft>
              <a:buFont typeface="Arial" panose="020B0604020202020204" pitchFamily="34" charset="0"/>
              <a:buChar char="•"/>
            </a:pPr>
            <a:r>
              <a:rPr lang="en-AU" sz="2400" dirty="0" smtClean="0">
                <a:cs typeface="Arial"/>
              </a:rPr>
              <a:t>Clear </a:t>
            </a:r>
            <a:r>
              <a:rPr lang="en-AU" sz="2400" dirty="0">
                <a:cs typeface="Arial"/>
              </a:rPr>
              <a:t>mutual </a:t>
            </a:r>
            <a:r>
              <a:rPr lang="en-AU" sz="2400" dirty="0" smtClean="0">
                <a:cs typeface="Arial"/>
              </a:rPr>
              <a:t>expectations</a:t>
            </a:r>
          </a:p>
          <a:p>
            <a:pPr marL="709200" lvl="2" indent="-457200">
              <a:lnSpc>
                <a:spcPct val="90000"/>
              </a:lnSpc>
              <a:spcAft>
                <a:spcPts val="400"/>
              </a:spcAft>
              <a:buFont typeface="Arial" panose="020B0604020202020204" pitchFamily="34" charset="0"/>
              <a:buChar char="•"/>
            </a:pPr>
            <a:r>
              <a:rPr lang="en-AU" sz="2400" dirty="0" smtClean="0">
                <a:cs typeface="Arial"/>
              </a:rPr>
              <a:t>Positive words</a:t>
            </a:r>
          </a:p>
          <a:p>
            <a:pPr lvl="1">
              <a:lnSpc>
                <a:spcPct val="90000"/>
              </a:lnSpc>
              <a:spcAft>
                <a:spcPts val="400"/>
              </a:spcAft>
            </a:pPr>
            <a:endParaRPr lang="en-AU" sz="2800" dirty="0" smtClean="0">
              <a:cs typeface="Arial"/>
            </a:endParaRPr>
          </a:p>
          <a:p>
            <a:pPr lvl="1">
              <a:lnSpc>
                <a:spcPct val="90000"/>
              </a:lnSpc>
              <a:spcAft>
                <a:spcPts val="400"/>
              </a:spcAft>
            </a:pPr>
            <a:r>
              <a:rPr lang="en-AU" sz="2800" dirty="0" smtClean="0">
                <a:cs typeface="Arial"/>
              </a:rPr>
              <a:t>Next </a:t>
            </a:r>
            <a:r>
              <a:rPr lang="en-AU" sz="2800" dirty="0">
                <a:cs typeface="Arial"/>
              </a:rPr>
              <a:t>workshop will include:</a:t>
            </a:r>
          </a:p>
          <a:p>
            <a:pPr marL="709200" lvl="2" indent="-457200">
              <a:lnSpc>
                <a:spcPct val="90000"/>
              </a:lnSpc>
              <a:spcAft>
                <a:spcPts val="400"/>
              </a:spcAft>
              <a:buFont typeface="Arial" panose="020B0604020202020204" pitchFamily="34" charset="0"/>
              <a:buChar char="•"/>
            </a:pPr>
            <a:r>
              <a:rPr lang="en-AU" sz="2400" dirty="0">
                <a:solidFill>
                  <a:srgbClr val="51BD89"/>
                </a:solidFill>
                <a:cs typeface="Arial"/>
              </a:rPr>
              <a:t>Revision of the model</a:t>
            </a:r>
          </a:p>
          <a:p>
            <a:pPr marL="709200" lvl="2" indent="-457200">
              <a:lnSpc>
                <a:spcPct val="90000"/>
              </a:lnSpc>
              <a:spcAft>
                <a:spcPts val="400"/>
              </a:spcAft>
              <a:buFont typeface="Arial" panose="020B0604020202020204" pitchFamily="34" charset="0"/>
              <a:buChar char="•"/>
            </a:pPr>
            <a:r>
              <a:rPr lang="en-AU" sz="2400" dirty="0">
                <a:solidFill>
                  <a:srgbClr val="51BD89"/>
                </a:solidFill>
                <a:cs typeface="Arial"/>
              </a:rPr>
              <a:t>Soft words</a:t>
            </a:r>
          </a:p>
          <a:p>
            <a:pPr marL="709200" lvl="2" indent="-457200">
              <a:lnSpc>
                <a:spcPct val="90000"/>
              </a:lnSpc>
              <a:spcAft>
                <a:spcPts val="400"/>
              </a:spcAft>
              <a:buFont typeface="Arial" panose="020B0604020202020204" pitchFamily="34" charset="0"/>
              <a:buChar char="•"/>
            </a:pPr>
            <a:r>
              <a:rPr lang="en-AU" sz="2400" dirty="0" smtClean="0">
                <a:solidFill>
                  <a:srgbClr val="51BD89"/>
                </a:solidFill>
                <a:cs typeface="Arial"/>
              </a:rPr>
              <a:t>Bad </a:t>
            </a:r>
            <a:r>
              <a:rPr lang="en-AU" sz="2400" dirty="0">
                <a:solidFill>
                  <a:srgbClr val="51BD89"/>
                </a:solidFill>
                <a:cs typeface="Arial"/>
              </a:rPr>
              <a:t>news mitigation</a:t>
            </a:r>
          </a:p>
          <a:p>
            <a:pPr marL="709200" lvl="2" indent="-457200">
              <a:lnSpc>
                <a:spcPct val="90000"/>
              </a:lnSpc>
              <a:spcAft>
                <a:spcPts val="400"/>
              </a:spcAft>
              <a:buFont typeface="Arial" panose="020B0604020202020204" pitchFamily="34" charset="0"/>
              <a:buChar char="•"/>
            </a:pPr>
            <a:r>
              <a:rPr lang="en-AU" sz="2400" dirty="0" smtClean="0">
                <a:solidFill>
                  <a:srgbClr val="51BD89"/>
                </a:solidFill>
                <a:cs typeface="Arial"/>
              </a:rPr>
              <a:t>Reassurance</a:t>
            </a:r>
          </a:p>
          <a:p>
            <a:pPr marL="709200" lvl="2" indent="-457200">
              <a:lnSpc>
                <a:spcPct val="90000"/>
              </a:lnSpc>
              <a:spcAft>
                <a:spcPts val="400"/>
              </a:spcAft>
              <a:buFont typeface="Arial" panose="020B0604020202020204" pitchFamily="34" charset="0"/>
              <a:buChar char="•"/>
            </a:pPr>
            <a:r>
              <a:rPr lang="en-AU" sz="2400" dirty="0" smtClean="0">
                <a:solidFill>
                  <a:srgbClr val="51BD89"/>
                </a:solidFill>
                <a:cs typeface="Arial"/>
              </a:rPr>
              <a:t>Mutual </a:t>
            </a:r>
            <a:r>
              <a:rPr lang="en-AU" sz="2400" dirty="0">
                <a:solidFill>
                  <a:srgbClr val="51BD89"/>
                </a:solidFill>
                <a:cs typeface="Arial"/>
              </a:rPr>
              <a:t>help meeting</a:t>
            </a:r>
          </a:p>
          <a:p>
            <a:pPr marL="709200" lvl="2" indent="-457200">
              <a:lnSpc>
                <a:spcPct val="90000"/>
              </a:lnSpc>
              <a:spcAft>
                <a:spcPts val="400"/>
              </a:spcAft>
              <a:buFont typeface="Arial" panose="020B0604020202020204" pitchFamily="34" charset="0"/>
              <a:buChar char="•"/>
            </a:pPr>
            <a:endParaRPr lang="en-US" sz="2400" dirty="0">
              <a:solidFill>
                <a:schemeClr val="accent5"/>
              </a:solidFill>
              <a:cs typeface="Arial"/>
            </a:endParaRPr>
          </a:p>
          <a:p>
            <a:pPr lvl="1">
              <a:lnSpc>
                <a:spcPct val="90000"/>
              </a:lnSpc>
              <a:spcAft>
                <a:spcPts val="400"/>
              </a:spcAft>
            </a:pPr>
            <a:endParaRPr lang="en-AU" sz="2800" dirty="0" smtClean="0">
              <a:cs typeface="Arial"/>
            </a:endParaRPr>
          </a:p>
          <a:p>
            <a:pPr marL="577850" lvl="1" indent="-177800">
              <a:lnSpc>
                <a:spcPct val="90000"/>
              </a:lnSpc>
              <a:spcAft>
                <a:spcPts val="400"/>
              </a:spcAft>
            </a:pPr>
            <a:endParaRPr lang="en-AU" dirty="0">
              <a:cs typeface="Arial"/>
            </a:endParaRPr>
          </a:p>
          <a:p>
            <a:pPr marL="0" indent="0">
              <a:buNone/>
            </a:pPr>
            <a:endParaRPr lang="en-US" dirty="0">
              <a:solidFill>
                <a:srgbClr val="FF0000"/>
              </a:solidFill>
            </a:endParaRPr>
          </a:p>
        </p:txBody>
      </p:sp>
    </p:spTree>
    <p:extLst>
      <p:ext uri="{BB962C8B-B14F-4D97-AF65-F5344CB8AC3E}">
        <p14:creationId xmlns:p14="http://schemas.microsoft.com/office/powerpoint/2010/main" val="8447751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4808"/>
          <a:stretch/>
        </p:blipFill>
        <p:spPr>
          <a:xfrm>
            <a:off x="896816" y="857005"/>
            <a:ext cx="5317264" cy="4260118"/>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537423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mj-lt"/>
              </a:rPr>
              <a:t>Conflict and Containment </a:t>
            </a:r>
            <a:endParaRPr lang="en-AU" sz="2000" dirty="0"/>
          </a:p>
        </p:txBody>
      </p:sp>
      <p:grpSp>
        <p:nvGrpSpPr>
          <p:cNvPr id="12" name="Group 11"/>
          <p:cNvGrpSpPr/>
          <p:nvPr/>
        </p:nvGrpSpPr>
        <p:grpSpPr>
          <a:xfrm>
            <a:off x="1100262" y="2530697"/>
            <a:ext cx="7118035" cy="2954655"/>
            <a:chOff x="1100262" y="2530697"/>
            <a:chExt cx="7118035" cy="2954655"/>
          </a:xfrm>
        </p:grpSpPr>
        <p:grpSp>
          <p:nvGrpSpPr>
            <p:cNvPr id="10" name="Group 9"/>
            <p:cNvGrpSpPr/>
            <p:nvPr/>
          </p:nvGrpSpPr>
          <p:grpSpPr>
            <a:xfrm>
              <a:off x="5348171" y="2530697"/>
              <a:ext cx="2870126" cy="2954655"/>
              <a:chOff x="5115508" y="3195773"/>
              <a:chExt cx="2870126" cy="2954655"/>
            </a:xfrm>
          </p:grpSpPr>
          <p:sp>
            <p:nvSpPr>
              <p:cNvPr id="9" name="TextBox 8"/>
              <p:cNvSpPr txBox="1"/>
              <p:nvPr/>
            </p:nvSpPr>
            <p:spPr>
              <a:xfrm>
                <a:off x="5115508" y="3195773"/>
                <a:ext cx="2870126" cy="2954655"/>
              </a:xfrm>
              <a:prstGeom prst="rect">
                <a:avLst/>
              </a:prstGeom>
              <a:solidFill>
                <a:srgbClr val="51BD89"/>
              </a:solidFill>
              <a:ln>
                <a:solidFill>
                  <a:schemeClr val="accent5"/>
                </a:solidFill>
              </a:ln>
            </p:spPr>
            <p:txBody>
              <a:bodyPr wrap="square" rtlCol="0">
                <a:spAutoFit/>
              </a:bodyPr>
              <a:lstStyle/>
              <a:p>
                <a:pPr algn="ctr"/>
                <a:r>
                  <a:rPr lang="en-AU" sz="2800" b="1" dirty="0" smtClean="0">
                    <a:solidFill>
                      <a:schemeClr val="bg1"/>
                    </a:solidFill>
                  </a:rPr>
                  <a:t>Containment</a:t>
                </a:r>
              </a:p>
              <a:p>
                <a:pPr algn="ctr"/>
                <a:endParaRPr lang="en-AU" sz="2800" dirty="0">
                  <a:solidFill>
                    <a:schemeClr val="accent5"/>
                  </a:solidFill>
                </a:endParaRPr>
              </a:p>
              <a:p>
                <a:pPr algn="ctr"/>
                <a:endParaRPr lang="en-AU" sz="2800" dirty="0" smtClean="0">
                  <a:solidFill>
                    <a:schemeClr val="accent5"/>
                  </a:solidFill>
                </a:endParaRPr>
              </a:p>
              <a:p>
                <a:pPr algn="ctr"/>
                <a:endParaRPr lang="en-AU" sz="2800" dirty="0">
                  <a:solidFill>
                    <a:schemeClr val="accent5"/>
                  </a:solidFill>
                </a:endParaRPr>
              </a:p>
              <a:p>
                <a:pPr algn="ctr"/>
                <a:endParaRPr lang="en-AU" sz="2800" dirty="0" smtClean="0">
                  <a:solidFill>
                    <a:schemeClr val="accent5"/>
                  </a:solidFill>
                </a:endParaRPr>
              </a:p>
              <a:p>
                <a:pPr algn="ctr"/>
                <a:endParaRPr lang="en-AU" sz="2800" dirty="0">
                  <a:solidFill>
                    <a:schemeClr val="accent5"/>
                  </a:solidFill>
                </a:endParaRPr>
              </a:p>
              <a:p>
                <a:pPr algn="ctr"/>
                <a:endParaRPr lang="en-AU" dirty="0">
                  <a:solidFill>
                    <a:schemeClr val="accent5"/>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9886" b="13907"/>
              <a:stretch/>
            </p:blipFill>
            <p:spPr>
              <a:xfrm>
                <a:off x="5348171" y="4093692"/>
                <a:ext cx="2404800" cy="1597219"/>
              </a:xfrm>
              <a:prstGeom prst="rect">
                <a:avLst/>
              </a:prstGeom>
              <a:ln>
                <a:solidFill>
                  <a:schemeClr val="accent5"/>
                </a:solidFill>
              </a:ln>
              <a:effectLst>
                <a:innerShdw blurRad="63500" dist="50800" dir="13500000">
                  <a:prstClr val="black">
                    <a:alpha val="50000"/>
                  </a:prstClr>
                </a:innerShdw>
              </a:effectLst>
            </p:spPr>
          </p:pic>
        </p:grpSp>
        <p:grpSp>
          <p:nvGrpSpPr>
            <p:cNvPr id="7" name="Group 6"/>
            <p:cNvGrpSpPr/>
            <p:nvPr/>
          </p:nvGrpSpPr>
          <p:grpSpPr>
            <a:xfrm>
              <a:off x="1100262" y="2530697"/>
              <a:ext cx="2869200" cy="2954655"/>
              <a:chOff x="1100262" y="2736257"/>
              <a:chExt cx="2869200" cy="2954655"/>
            </a:xfrm>
          </p:grpSpPr>
          <p:sp>
            <p:nvSpPr>
              <p:cNvPr id="8" name="TextBox 7"/>
              <p:cNvSpPr txBox="1"/>
              <p:nvPr/>
            </p:nvSpPr>
            <p:spPr>
              <a:xfrm>
                <a:off x="1100262" y="2736257"/>
                <a:ext cx="2869200" cy="2954655"/>
              </a:xfrm>
              <a:prstGeom prst="rect">
                <a:avLst/>
              </a:prstGeom>
              <a:solidFill>
                <a:srgbClr val="51BD89"/>
              </a:solidFill>
              <a:ln>
                <a:solidFill>
                  <a:schemeClr val="accent5"/>
                </a:solidFill>
              </a:ln>
            </p:spPr>
            <p:txBody>
              <a:bodyPr wrap="square" rtlCol="0">
                <a:spAutoFit/>
              </a:bodyPr>
              <a:lstStyle/>
              <a:p>
                <a:pPr algn="ctr"/>
                <a:r>
                  <a:rPr lang="en-AU" sz="2800" b="1" dirty="0" smtClean="0">
                    <a:solidFill>
                      <a:schemeClr val="bg1"/>
                    </a:solidFill>
                  </a:rPr>
                  <a:t>Conflict</a:t>
                </a:r>
              </a:p>
              <a:p>
                <a:pPr algn="ctr"/>
                <a:endParaRPr lang="en-AU" sz="2800" dirty="0">
                  <a:solidFill>
                    <a:schemeClr val="accent5"/>
                  </a:solidFill>
                </a:endParaRPr>
              </a:p>
              <a:p>
                <a:pPr algn="ctr"/>
                <a:endParaRPr lang="en-AU" sz="2800" dirty="0" smtClean="0">
                  <a:solidFill>
                    <a:schemeClr val="accent5"/>
                  </a:solidFill>
                </a:endParaRPr>
              </a:p>
              <a:p>
                <a:pPr algn="ctr"/>
                <a:endParaRPr lang="en-AU" sz="2800" dirty="0">
                  <a:solidFill>
                    <a:schemeClr val="accent5"/>
                  </a:solidFill>
                </a:endParaRPr>
              </a:p>
              <a:p>
                <a:pPr algn="ctr"/>
                <a:endParaRPr lang="en-AU" sz="2800" dirty="0" smtClean="0">
                  <a:solidFill>
                    <a:schemeClr val="accent5"/>
                  </a:solidFill>
                </a:endParaRPr>
              </a:p>
              <a:p>
                <a:pPr algn="ctr"/>
                <a:endParaRPr lang="en-AU" sz="2800" dirty="0">
                  <a:solidFill>
                    <a:schemeClr val="accent5"/>
                  </a:solidFill>
                </a:endParaRPr>
              </a:p>
              <a:p>
                <a:pPr algn="ctr"/>
                <a:endParaRPr lang="en-AU" dirty="0">
                  <a:solidFill>
                    <a:schemeClr val="accent5"/>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462" y="3634177"/>
                <a:ext cx="2404800" cy="1597219"/>
              </a:xfrm>
              <a:prstGeom prst="rect">
                <a:avLst/>
              </a:prstGeom>
              <a:ln>
                <a:solidFill>
                  <a:schemeClr val="accent5"/>
                </a:solidFill>
              </a:ln>
              <a:effectLst>
                <a:innerShdw blurRad="63500" dist="50800" dir="13500000">
                  <a:prstClr val="black">
                    <a:alpha val="50000"/>
                  </a:prstClr>
                </a:innerShdw>
              </a:effectLst>
            </p:spPr>
          </p:pic>
        </p:grpSp>
      </p:grpSp>
    </p:spTree>
    <p:extLst>
      <p:ext uri="{BB962C8B-B14F-4D97-AF65-F5344CB8AC3E}">
        <p14:creationId xmlns:p14="http://schemas.microsoft.com/office/powerpoint/2010/main" val="3921478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765" y="1432085"/>
            <a:ext cx="9216000" cy="5436000"/>
            <a:chOff x="1" y="1447851"/>
            <a:chExt cx="9143998" cy="543600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7851"/>
              <a:ext cx="7923280" cy="5436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5488"/>
            <a:stretch/>
          </p:blipFill>
          <p:spPr>
            <a:xfrm flipH="1">
              <a:off x="7923280" y="1447851"/>
              <a:ext cx="1220719" cy="5436000"/>
            </a:xfrm>
            <a:prstGeom prst="rect">
              <a:avLst/>
            </a:prstGeom>
          </p:spPr>
        </p:pic>
      </p:grpSp>
      <p:sp>
        <p:nvSpPr>
          <p:cNvPr id="2" name="Title 1"/>
          <p:cNvSpPr>
            <a:spLocks noGrp="1"/>
          </p:cNvSpPr>
          <p:nvPr>
            <p:ph type="title"/>
          </p:nvPr>
        </p:nvSpPr>
        <p:spPr/>
        <p:txBody>
          <a:bodyPr>
            <a:noAutofit/>
          </a:bodyPr>
          <a:lstStyle/>
          <a:p>
            <a:pPr algn="ctr"/>
            <a:r>
              <a:rPr lang="en-US" sz="2800" b="1" dirty="0" smtClean="0">
                <a:solidFill>
                  <a:srgbClr val="21A18D"/>
                </a:solidFill>
              </a:rPr>
              <a:t>Task: What </a:t>
            </a:r>
            <a:r>
              <a:rPr lang="en-US" sz="2800" b="1" dirty="0">
                <a:solidFill>
                  <a:srgbClr val="21A18D"/>
                </a:solidFill>
              </a:rPr>
              <a:t>is it like on </a:t>
            </a:r>
            <a:r>
              <a:rPr lang="en-US" sz="2800" b="1" dirty="0" smtClean="0">
                <a:solidFill>
                  <a:srgbClr val="21A18D"/>
                </a:solidFill>
              </a:rPr>
              <a:t>your </a:t>
            </a:r>
            <a:r>
              <a:rPr lang="en-US" sz="2800" b="1" dirty="0" smtClean="0">
                <a:solidFill>
                  <a:srgbClr val="21A18D"/>
                </a:solidFill>
              </a:rPr>
              <a:t>unit?</a:t>
            </a:r>
            <a:endParaRPr lang="en-US" sz="2800" b="1" dirty="0">
              <a:solidFill>
                <a:srgbClr val="21A18D"/>
              </a:solidFill>
            </a:endParaRPr>
          </a:p>
        </p:txBody>
      </p:sp>
      <p:sp>
        <p:nvSpPr>
          <p:cNvPr id="3" name="Content Placeholder 2"/>
          <p:cNvSpPr>
            <a:spLocks noGrp="1"/>
          </p:cNvSpPr>
          <p:nvPr>
            <p:ph idx="1"/>
          </p:nvPr>
        </p:nvSpPr>
        <p:spPr>
          <a:xfrm>
            <a:off x="5542670" y="1738452"/>
            <a:ext cx="3390315" cy="4854797"/>
          </a:xfrm>
        </p:spPr>
        <p:txBody>
          <a:bodyPr>
            <a:normAutofit/>
          </a:bodyPr>
          <a:lstStyle/>
          <a:p>
            <a:pPr lvl="1">
              <a:spcAft>
                <a:spcPts val="1000"/>
              </a:spcAft>
            </a:pPr>
            <a:r>
              <a:rPr lang="en-US" sz="2800" b="1" dirty="0" smtClean="0">
                <a:solidFill>
                  <a:schemeClr val="bg1"/>
                </a:solidFill>
              </a:rPr>
              <a:t>What contributes to </a:t>
            </a:r>
            <a:r>
              <a:rPr lang="en-US" sz="2800" dirty="0" smtClean="0">
                <a:solidFill>
                  <a:schemeClr val="bg1"/>
                </a:solidFill>
              </a:rPr>
              <a:t>conflict and containment on your unit?</a:t>
            </a:r>
          </a:p>
          <a:p>
            <a:pPr lvl="1">
              <a:spcAft>
                <a:spcPts val="1000"/>
              </a:spcAft>
            </a:pPr>
            <a:endParaRPr lang="en-US" sz="1800" dirty="0" smtClean="0">
              <a:solidFill>
                <a:schemeClr val="bg1"/>
              </a:solidFill>
            </a:endParaRPr>
          </a:p>
          <a:p>
            <a:pPr lvl="1">
              <a:spcAft>
                <a:spcPts val="1000"/>
              </a:spcAft>
            </a:pPr>
            <a:r>
              <a:rPr lang="en-US" sz="2800" dirty="0" smtClean="0">
                <a:solidFill>
                  <a:schemeClr val="bg1"/>
                </a:solidFill>
              </a:rPr>
              <a:t>How does conflict and containment </a:t>
            </a:r>
            <a:r>
              <a:rPr lang="en-US" sz="2800" b="1" dirty="0" smtClean="0">
                <a:solidFill>
                  <a:schemeClr val="bg1"/>
                </a:solidFill>
              </a:rPr>
              <a:t>influence your unit?</a:t>
            </a:r>
            <a:endParaRPr lang="en-US" sz="2800" b="1" dirty="0">
              <a:solidFill>
                <a:schemeClr val="bg1"/>
              </a:solidFill>
            </a:endParaRPr>
          </a:p>
          <a:p>
            <a:pPr marL="0" indent="0">
              <a:buNone/>
            </a:pPr>
            <a:endParaRPr lang="en-US" sz="2000" dirty="0"/>
          </a:p>
        </p:txBody>
      </p:sp>
    </p:spTree>
    <p:extLst>
      <p:ext uri="{BB962C8B-B14F-4D97-AF65-F5344CB8AC3E}">
        <p14:creationId xmlns:p14="http://schemas.microsoft.com/office/powerpoint/2010/main" val="1881489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DHHS Safewards Presentation template.pot [Compatibility Mode]" id="{40503164-3BE1-4930-AA91-58F5DF5BEAEA}" vid="{0A7ACF4F-89D8-4DE1-BFF5-41CC766677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DHHS Safewards Presentation template.pot [Compatibility Mode]" id="{40503164-3BE1-4930-AA91-58F5DF5BEAEA}" vid="{0A7ACF4F-89D8-4DE1-BFF5-41CC7666773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9820</TotalTime>
  <Words>5796</Words>
  <Application>Microsoft Office PowerPoint</Application>
  <PresentationFormat>On-screen Show (4:3)</PresentationFormat>
  <Paragraphs>1170</Paragraphs>
  <Slides>79</Slides>
  <Notes>72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79</vt:i4>
      </vt:variant>
    </vt:vector>
  </HeadingPairs>
  <TitlesOfParts>
    <vt:vector size="86" baseType="lpstr">
      <vt:lpstr>Arial</vt:lpstr>
      <vt:lpstr>ＭＳ Ｐゴシック</vt:lpstr>
      <vt:lpstr>Arial Black</vt:lpstr>
      <vt:lpstr>Calibri</vt:lpstr>
      <vt:lpstr>DHHS Safewards Presentation template</vt:lpstr>
      <vt:lpstr>Office Theme</vt:lpstr>
      <vt:lpstr>1_DHHS Safewards Presentation template</vt:lpstr>
      <vt:lpstr>Safewards Train the Trainer Workshop  Day 1  </vt:lpstr>
      <vt:lpstr>Day 1</vt:lpstr>
      <vt:lpstr>Introduction to Safewards</vt:lpstr>
      <vt:lpstr>Origins of the Safewards model</vt:lpstr>
      <vt:lpstr>Key aims of the Safewards model</vt:lpstr>
      <vt:lpstr>Conflict and Containment </vt:lpstr>
      <vt:lpstr>Conflict and Containment </vt:lpstr>
      <vt:lpstr>Conflict and Containment </vt:lpstr>
      <vt:lpstr>Task: What is it like on your unit?</vt:lpstr>
      <vt:lpstr>Conflict and containment rates</vt:lpstr>
      <vt:lpstr>The Safewards model</vt:lpstr>
      <vt:lpstr>Six domains that influence or trigger conflict </vt:lpstr>
      <vt:lpstr>  Staff modifiers    </vt:lpstr>
      <vt:lpstr>Staff can influence conflict and containment by:</vt:lpstr>
      <vt:lpstr>Patient modifiers</vt:lpstr>
      <vt:lpstr>Patients can influence  conflict and containment</vt:lpstr>
      <vt:lpstr>Patient modifiers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originating domains </vt:lpstr>
      <vt:lpstr>Staff team domain</vt:lpstr>
      <vt:lpstr>     Physical environment domain</vt:lpstr>
      <vt:lpstr>  Outside hospital domain</vt:lpstr>
      <vt:lpstr>  Patient community domain</vt:lpstr>
      <vt:lpstr>Patient characteristics domain</vt:lpstr>
      <vt:lpstr>Regulatory framework domain</vt:lpstr>
      <vt:lpstr>What this model adds to practice</vt:lpstr>
      <vt:lpstr>Safewards interventions</vt:lpstr>
      <vt:lpstr> </vt:lpstr>
      <vt:lpstr>Background </vt:lpstr>
      <vt:lpstr>Aims</vt:lpstr>
      <vt:lpstr>Know each other and the Safewards model</vt:lpstr>
      <vt:lpstr>Task: Getting to know each other </vt:lpstr>
      <vt:lpstr>Information collected </vt:lpstr>
      <vt:lpstr>Task: What non-controversial information might you wish to share?  </vt:lpstr>
      <vt:lpstr>Examples of non-controversial information </vt:lpstr>
      <vt:lpstr>Know each other in practice</vt:lpstr>
      <vt:lpstr> Know each other in practice</vt:lpstr>
      <vt:lpstr>PowerPoint Presentation</vt:lpstr>
      <vt:lpstr>PowerPoint Presentation</vt:lpstr>
      <vt:lpstr>Know each other fidelity</vt:lpstr>
      <vt:lpstr>Know each other adjustments</vt:lpstr>
      <vt:lpstr>Task: Create your know each other implementation plan</vt:lpstr>
      <vt:lpstr>PowerPoint Presentation</vt:lpstr>
      <vt:lpstr>Background and aims</vt:lpstr>
      <vt:lpstr>Clear mutual expectations and the Safewards model</vt:lpstr>
      <vt:lpstr>Task: Examples of clear expectations </vt:lpstr>
      <vt:lpstr>PowerPoint Presentation</vt:lpstr>
      <vt:lpstr>Mutual expectations for consideration</vt:lpstr>
      <vt:lpstr>Role of the clear mutual expectations lead  </vt:lpstr>
      <vt:lpstr>Clear mutual expectations fidelity</vt:lpstr>
      <vt:lpstr>Clear mutual expectations adjustments</vt:lpstr>
      <vt:lpstr>Task: Create your clear mutual expectations implementation plan</vt:lpstr>
      <vt:lpstr>Positive words</vt:lpstr>
      <vt:lpstr>Background and aims</vt:lpstr>
      <vt:lpstr>Positive words and the Safewards model</vt:lpstr>
      <vt:lpstr>Handover in practice </vt:lpstr>
      <vt:lpstr>Safewards approach to handover </vt:lpstr>
      <vt:lpstr>Task: Using psychological explanations </vt:lpstr>
      <vt:lpstr>Task: Examples of negative words and phrases</vt:lpstr>
      <vt:lpstr>Using positive comments</vt:lpstr>
      <vt:lpstr>Role of the intervention leads  </vt:lpstr>
      <vt:lpstr>Task: Why did you choose to work in mental health?</vt:lpstr>
      <vt:lpstr>Video: The power of words</vt:lpstr>
      <vt:lpstr>Positive words fidelity</vt:lpstr>
      <vt:lpstr>Positive words adjustments</vt:lpstr>
      <vt:lpstr>Task: Create your positive words implementation plan</vt:lpstr>
      <vt:lpstr>Wrap up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 the Trainer Day One</dc:title>
  <dc:creator>DHHS, Office of the Chief Mental Health Nurse</dc:creator>
  <cp:keywords>Safewards</cp:keywords>
  <cp:lastModifiedBy>Indigo Daya</cp:lastModifiedBy>
  <cp:revision>253</cp:revision>
  <cp:lastPrinted>2017-01-10T09:17:44Z</cp:lastPrinted>
  <dcterms:created xsi:type="dcterms:W3CDTF">2014-11-22T23:28:15Z</dcterms:created>
  <dcterms:modified xsi:type="dcterms:W3CDTF">2017-05-22T08:06:52Z</dcterms:modified>
</cp:coreProperties>
</file>