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320" r:id="rId1"/>
  </p:sldMasterIdLst>
  <p:notesMasterIdLst>
    <p:notesMasterId r:id="rId80"/>
  </p:notesMasterIdLst>
  <p:handoutMasterIdLst>
    <p:handoutMasterId r:id="rId81"/>
  </p:handoutMasterIdLst>
  <p:sldIdLst>
    <p:sldId id="605" r:id="rId2"/>
    <p:sldId id="606" r:id="rId3"/>
    <p:sldId id="481" r:id="rId4"/>
    <p:sldId id="489" r:id="rId5"/>
    <p:sldId id="616" r:id="rId6"/>
    <p:sldId id="657" r:id="rId7"/>
    <p:sldId id="614" r:id="rId8"/>
    <p:sldId id="608" r:id="rId9"/>
    <p:sldId id="609" r:id="rId10"/>
    <p:sldId id="454" r:id="rId11"/>
    <p:sldId id="611" r:id="rId12"/>
    <p:sldId id="463" r:id="rId13"/>
    <p:sldId id="617" r:id="rId14"/>
    <p:sldId id="618" r:id="rId15"/>
    <p:sldId id="619" r:id="rId16"/>
    <p:sldId id="620" r:id="rId17"/>
    <p:sldId id="621" r:id="rId18"/>
    <p:sldId id="622" r:id="rId19"/>
    <p:sldId id="623" r:id="rId20"/>
    <p:sldId id="624" r:id="rId21"/>
    <p:sldId id="625" r:id="rId22"/>
    <p:sldId id="655" r:id="rId23"/>
    <p:sldId id="654" r:id="rId24"/>
    <p:sldId id="653" r:id="rId25"/>
    <p:sldId id="626" r:id="rId26"/>
    <p:sldId id="627" r:id="rId27"/>
    <p:sldId id="628" r:id="rId28"/>
    <p:sldId id="629" r:id="rId29"/>
    <p:sldId id="630" r:id="rId30"/>
    <p:sldId id="631" r:id="rId31"/>
    <p:sldId id="583" r:id="rId32"/>
    <p:sldId id="661" r:id="rId33"/>
    <p:sldId id="658" r:id="rId34"/>
    <p:sldId id="659" r:id="rId35"/>
    <p:sldId id="660" r:id="rId36"/>
    <p:sldId id="584" r:id="rId37"/>
    <p:sldId id="662" r:id="rId38"/>
    <p:sldId id="589" r:id="rId39"/>
    <p:sldId id="590" r:id="rId40"/>
    <p:sldId id="664" r:id="rId41"/>
    <p:sldId id="588" r:id="rId42"/>
    <p:sldId id="591" r:id="rId43"/>
    <p:sldId id="633" r:id="rId44"/>
    <p:sldId id="665" r:id="rId45"/>
    <p:sldId id="593" r:id="rId46"/>
    <p:sldId id="615" r:id="rId47"/>
    <p:sldId id="594" r:id="rId48"/>
    <p:sldId id="595" r:id="rId49"/>
    <p:sldId id="434" r:id="rId50"/>
    <p:sldId id="596" r:id="rId51"/>
    <p:sldId id="573" r:id="rId52"/>
    <p:sldId id="574" r:id="rId53"/>
    <p:sldId id="649" r:id="rId54"/>
    <p:sldId id="666" r:id="rId55"/>
    <p:sldId id="576" r:id="rId56"/>
    <p:sldId id="577" r:id="rId57"/>
    <p:sldId id="578" r:id="rId58"/>
    <p:sldId id="650" r:id="rId59"/>
    <p:sldId id="580" r:id="rId60"/>
    <p:sldId id="581" r:id="rId61"/>
    <p:sldId id="411" r:id="rId62"/>
    <p:sldId id="582" r:id="rId63"/>
    <p:sldId id="634" r:id="rId64"/>
    <p:sldId id="635" r:id="rId65"/>
    <p:sldId id="636" r:id="rId66"/>
    <p:sldId id="667" r:id="rId67"/>
    <p:sldId id="637" r:id="rId68"/>
    <p:sldId id="638" r:id="rId69"/>
    <p:sldId id="639" r:id="rId70"/>
    <p:sldId id="640" r:id="rId71"/>
    <p:sldId id="643" r:id="rId72"/>
    <p:sldId id="656" r:id="rId73"/>
    <p:sldId id="645" r:id="rId74"/>
    <p:sldId id="646" r:id="rId75"/>
    <p:sldId id="647" r:id="rId76"/>
    <p:sldId id="648" r:id="rId77"/>
    <p:sldId id="558" r:id="rId78"/>
    <p:sldId id="604" r:id="rId79"/>
  </p:sldIdLst>
  <p:sldSz cx="9144000" cy="6858000" type="screen4x3"/>
  <p:notesSz cx="6807200" cy="9939338"/>
  <p:embeddedFontLst>
    <p:embeddedFont>
      <p:font typeface="ＭＳ Ｐゴシック" panose="020B0600070205080204" pitchFamily="34" charset="-128"/>
      <p:regular r:id="rId82"/>
    </p:embeddedFont>
    <p:embeddedFont>
      <p:font typeface="Arial Black" panose="020B0A04020102020204" pitchFamily="34" charset="0"/>
      <p:bold r:id="rId83"/>
    </p:embeddedFont>
    <p:embeddedFont>
      <p:font typeface="Calibri" panose="020F0502020204030204" pitchFamily="34" charset="0"/>
      <p:regular r:id="rId84"/>
      <p:bold r:id="rId85"/>
      <p:italic r:id="rId86"/>
      <p:boldItalic r:id="rId87"/>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18D"/>
    <a:srgbClr val="D2F6F0"/>
    <a:srgbClr val="AFEFE4"/>
    <a:srgbClr val="1F497D"/>
    <a:srgbClr val="DCE6F2"/>
    <a:srgbClr val="913533"/>
    <a:srgbClr val="AA3F3C"/>
    <a:srgbClr val="FFFF00"/>
    <a:srgbClr val="FFCC00"/>
    <a:srgbClr val="5800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7" autoAdjust="0"/>
    <p:restoredTop sz="83511" autoAdjust="0"/>
  </p:normalViewPr>
  <p:slideViewPr>
    <p:cSldViewPr snapToGrid="0" snapToObjects="1">
      <p:cViewPr varScale="1">
        <p:scale>
          <a:sx n="52" d="100"/>
          <a:sy n="52" d="100"/>
        </p:scale>
        <p:origin x="-9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52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3.fntdata"/><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84" cy="497524"/>
          </a:xfrm>
          <a:prstGeom prst="rect">
            <a:avLst/>
          </a:prstGeom>
        </p:spPr>
        <p:txBody>
          <a:bodyPr vert="horz" lIns="92255" tIns="46127" rIns="92255" bIns="46127"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6496" y="0"/>
            <a:ext cx="2949084" cy="497524"/>
          </a:xfrm>
          <a:prstGeom prst="rect">
            <a:avLst/>
          </a:prstGeom>
        </p:spPr>
        <p:txBody>
          <a:bodyPr vert="horz" wrap="square" lIns="92255" tIns="46127" rIns="92255" bIns="46127" numCol="1" anchor="t" anchorCtr="0" compatLnSpc="1">
            <a:prstTxWarp prst="textNoShape">
              <a:avLst/>
            </a:prstTxWarp>
          </a:bodyPr>
          <a:lstStyle>
            <a:lvl1pPr algn="r" eaLnBrk="1" hangingPunct="1">
              <a:defRPr sz="1200"/>
            </a:lvl1pPr>
          </a:lstStyle>
          <a:p>
            <a:pPr>
              <a:defRPr/>
            </a:pPr>
            <a:r>
              <a:rPr lang="en-US" altLang="en-US"/>
              <a:t>Safewards Victoria</a:t>
            </a:r>
          </a:p>
        </p:txBody>
      </p:sp>
      <p:sp>
        <p:nvSpPr>
          <p:cNvPr id="4" name="Footer Placeholder 3"/>
          <p:cNvSpPr>
            <a:spLocks noGrp="1"/>
          </p:cNvSpPr>
          <p:nvPr>
            <p:ph type="ftr" sz="quarter" idx="2"/>
          </p:nvPr>
        </p:nvSpPr>
        <p:spPr>
          <a:xfrm>
            <a:off x="1" y="9440227"/>
            <a:ext cx="2949084" cy="497523"/>
          </a:xfrm>
          <a:prstGeom prst="rect">
            <a:avLst/>
          </a:prstGeom>
        </p:spPr>
        <p:txBody>
          <a:bodyPr vert="horz" lIns="92255" tIns="46127" rIns="92255" bIns="46127" rtlCol="0" anchor="b"/>
          <a:lstStyle>
            <a:lvl1pPr algn="l" eaLnBrk="1" fontAlgn="auto" hangingPunct="1">
              <a:spcBef>
                <a:spcPts val="0"/>
              </a:spcBef>
              <a:spcAft>
                <a:spcPts val="0"/>
              </a:spcAft>
              <a:defRPr sz="1200">
                <a:latin typeface="+mn-lt"/>
                <a:ea typeface="+mn-ea"/>
                <a:cs typeface="+mn-cs"/>
              </a:defRPr>
            </a:lvl1pPr>
          </a:lstStyle>
          <a:p>
            <a:pPr>
              <a:defRPr/>
            </a:pPr>
            <a:r>
              <a:rPr lang="en-AU"/>
              <a:t>Train the Trainer  |  DAY TWO</a:t>
            </a:r>
            <a:endParaRPr lang="en-US"/>
          </a:p>
        </p:txBody>
      </p:sp>
      <p:sp>
        <p:nvSpPr>
          <p:cNvPr id="5" name="Slide Number Placeholder 4"/>
          <p:cNvSpPr>
            <a:spLocks noGrp="1"/>
          </p:cNvSpPr>
          <p:nvPr>
            <p:ph type="sldNum" sz="quarter" idx="3"/>
          </p:nvPr>
        </p:nvSpPr>
        <p:spPr>
          <a:xfrm>
            <a:off x="3856496" y="9440227"/>
            <a:ext cx="2949084" cy="497523"/>
          </a:xfrm>
          <a:prstGeom prst="rect">
            <a:avLst/>
          </a:prstGeom>
        </p:spPr>
        <p:txBody>
          <a:bodyPr vert="horz" wrap="square" lIns="92255" tIns="46127" rIns="92255" bIns="46127" numCol="1" anchor="b" anchorCtr="0" compatLnSpc="1">
            <a:prstTxWarp prst="textNoShape">
              <a:avLst/>
            </a:prstTxWarp>
          </a:bodyPr>
          <a:lstStyle>
            <a:lvl1pPr algn="r" eaLnBrk="1" hangingPunct="1">
              <a:defRPr sz="1200"/>
            </a:lvl1pPr>
          </a:lstStyle>
          <a:p>
            <a:fld id="{FB8CFCEB-73C9-4887-81DC-1381460292FB}" type="slidenum">
              <a:rPr lang="en-US" altLang="en-US"/>
              <a:pPr/>
              <a:t>‹#›</a:t>
            </a:fld>
            <a:endParaRPr lang="en-US" altLang="en-US"/>
          </a:p>
        </p:txBody>
      </p:sp>
    </p:spTree>
    <p:extLst>
      <p:ext uri="{BB962C8B-B14F-4D97-AF65-F5344CB8AC3E}">
        <p14:creationId xmlns:p14="http://schemas.microsoft.com/office/powerpoint/2010/main" val="279782833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84" cy="497524"/>
          </a:xfrm>
          <a:prstGeom prst="rect">
            <a:avLst/>
          </a:prstGeom>
        </p:spPr>
        <p:txBody>
          <a:bodyPr vert="horz" lIns="92255" tIns="46127" rIns="92255" bIns="46127"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6496" y="0"/>
            <a:ext cx="2949084" cy="497524"/>
          </a:xfrm>
          <a:prstGeom prst="rect">
            <a:avLst/>
          </a:prstGeom>
        </p:spPr>
        <p:txBody>
          <a:bodyPr vert="horz" wrap="square" lIns="92255" tIns="46127" rIns="92255" bIns="46127" numCol="1" anchor="t" anchorCtr="0" compatLnSpc="1">
            <a:prstTxWarp prst="textNoShape">
              <a:avLst/>
            </a:prstTxWarp>
          </a:bodyPr>
          <a:lstStyle>
            <a:lvl1pPr algn="r" eaLnBrk="1" hangingPunct="1">
              <a:defRPr sz="1200"/>
            </a:lvl1pPr>
          </a:lstStyle>
          <a:p>
            <a:pPr>
              <a:defRPr/>
            </a:pPr>
            <a:r>
              <a:rPr lang="en-US" altLang="en-US"/>
              <a:t>Safewards Victoria</a:t>
            </a:r>
          </a:p>
        </p:txBody>
      </p:sp>
      <p:sp>
        <p:nvSpPr>
          <p:cNvPr id="4" name="Slide Image Placeholder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2255" tIns="46127" rIns="92255" bIns="46127" rtlCol="0" anchor="ctr"/>
          <a:lstStyle/>
          <a:p>
            <a:pPr lvl="0"/>
            <a:endParaRPr lang="en-US" noProof="0"/>
          </a:p>
        </p:txBody>
      </p:sp>
      <p:sp>
        <p:nvSpPr>
          <p:cNvPr id="5" name="Notes Placeholder 4"/>
          <p:cNvSpPr>
            <a:spLocks noGrp="1"/>
          </p:cNvSpPr>
          <p:nvPr>
            <p:ph type="body" sz="quarter" idx="3"/>
          </p:nvPr>
        </p:nvSpPr>
        <p:spPr>
          <a:xfrm>
            <a:off x="680558" y="4720908"/>
            <a:ext cx="5446084" cy="4472940"/>
          </a:xfrm>
          <a:prstGeom prst="rect">
            <a:avLst/>
          </a:prstGeom>
        </p:spPr>
        <p:txBody>
          <a:bodyPr vert="horz" lIns="92255" tIns="46127" rIns="92255" bIns="46127"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1" y="9440227"/>
            <a:ext cx="2949084" cy="497523"/>
          </a:xfrm>
          <a:prstGeom prst="rect">
            <a:avLst/>
          </a:prstGeom>
        </p:spPr>
        <p:txBody>
          <a:bodyPr vert="horz" lIns="92255" tIns="46127" rIns="92255" bIns="46127" rtlCol="0" anchor="b"/>
          <a:lstStyle>
            <a:lvl1pPr algn="l" eaLnBrk="1" fontAlgn="auto" hangingPunct="1">
              <a:spcBef>
                <a:spcPts val="0"/>
              </a:spcBef>
              <a:spcAft>
                <a:spcPts val="0"/>
              </a:spcAft>
              <a:defRPr sz="1200">
                <a:latin typeface="+mn-lt"/>
                <a:ea typeface="+mn-ea"/>
                <a:cs typeface="+mn-cs"/>
              </a:defRPr>
            </a:lvl1pPr>
          </a:lstStyle>
          <a:p>
            <a:pPr>
              <a:defRPr/>
            </a:pPr>
            <a:r>
              <a:rPr lang="en-AU"/>
              <a:t>Train the Trainer  |  DAY TWO</a:t>
            </a:r>
            <a:endParaRPr lang="en-US"/>
          </a:p>
        </p:txBody>
      </p:sp>
      <p:sp>
        <p:nvSpPr>
          <p:cNvPr id="7" name="Slide Number Placeholder 6"/>
          <p:cNvSpPr>
            <a:spLocks noGrp="1"/>
          </p:cNvSpPr>
          <p:nvPr>
            <p:ph type="sldNum" sz="quarter" idx="5"/>
          </p:nvPr>
        </p:nvSpPr>
        <p:spPr>
          <a:xfrm>
            <a:off x="3856496" y="9440227"/>
            <a:ext cx="2949084" cy="497523"/>
          </a:xfrm>
          <a:prstGeom prst="rect">
            <a:avLst/>
          </a:prstGeom>
        </p:spPr>
        <p:txBody>
          <a:bodyPr vert="horz" wrap="square" lIns="92255" tIns="46127" rIns="92255" bIns="46127" numCol="1" anchor="b" anchorCtr="0" compatLnSpc="1">
            <a:prstTxWarp prst="textNoShape">
              <a:avLst/>
            </a:prstTxWarp>
          </a:bodyPr>
          <a:lstStyle>
            <a:lvl1pPr algn="r" eaLnBrk="1" hangingPunct="1">
              <a:defRPr sz="1200"/>
            </a:lvl1pPr>
          </a:lstStyle>
          <a:p>
            <a:fld id="{63ED53DE-4ABF-4321-A70C-6F3C0F5D535D}" type="slidenum">
              <a:rPr lang="en-US" altLang="en-US"/>
              <a:pPr/>
              <a:t>‹#›</a:t>
            </a:fld>
            <a:endParaRPr lang="en-US" altLang="en-US"/>
          </a:p>
        </p:txBody>
      </p:sp>
    </p:spTree>
    <p:extLst>
      <p:ext uri="{BB962C8B-B14F-4D97-AF65-F5344CB8AC3E}">
        <p14:creationId xmlns:p14="http://schemas.microsoft.com/office/powerpoint/2010/main" val="527773923"/>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36BB10-20A1-4309-BFD9-0CBCC0E9524B}" type="slidenum">
              <a:rPr lang="en-US" altLang="en-US">
                <a:solidFill>
                  <a:srgbClr val="000000"/>
                </a:solidFill>
              </a:rPr>
              <a:pPr/>
              <a:t>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550"/>
            <a:endParaRPr lang="en-US" altLang="en-US"/>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7C63639-AAE5-40E6-8215-63F3DB4EC66A}" type="slidenum">
              <a:rPr lang="en-US" altLang="en-US">
                <a:solidFill>
                  <a:srgbClr val="000000"/>
                </a:solidFill>
              </a:rPr>
              <a:pPr>
                <a:spcBef>
                  <a:spcPct val="0"/>
                </a:spcBef>
              </a:pPr>
              <a:t>11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93994DD-EEBB-43F4-A9F2-D65A0913303B}" type="slidenum">
              <a:rPr lang="en-US" altLang="en-US"/>
              <a:pPr/>
              <a:t>12</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Briefly describe Soft Words (SW)</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2419A52A-A64D-40CD-853C-335B481E0090}" type="slidenum">
              <a:rPr lang="en-US" altLang="en-US" smtClean="0">
                <a:solidFill>
                  <a:srgbClr val="000000"/>
                </a:solidFill>
              </a:rPr>
              <a:pPr>
                <a:spcBef>
                  <a:spcPct val="0"/>
                </a:spcBef>
              </a:pPr>
              <a:t>13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defRPr/>
            </a:pPr>
            <a:r>
              <a:rPr lang="en-US" dirty="0">
                <a:latin typeface="Arial" charset="0"/>
                <a:ea typeface="MS PGothic" pitchFamily="34" charset="-128"/>
              </a:rPr>
              <a:t>Ask the group what they think about this statement and discuss the responses </a:t>
            </a:r>
          </a:p>
          <a:p>
            <a:pPr>
              <a:defRPr/>
            </a:pPr>
            <a:endParaRPr lang="en-US" dirty="0">
              <a:latin typeface="Arial" charset="0"/>
              <a:ea typeface="MS PGothic" pitchFamily="34" charset="-128"/>
            </a:endParaRPr>
          </a:p>
          <a:p>
            <a:pPr>
              <a:defRPr/>
            </a:pPr>
            <a:r>
              <a:rPr lang="en-US" dirty="0">
                <a:latin typeface="Arial" charset="0"/>
                <a:ea typeface="MS PGothic" pitchFamily="34" charset="-128"/>
              </a:rPr>
              <a:t>This quote is taken from the article: </a:t>
            </a:r>
            <a:r>
              <a:rPr lang="en-US" dirty="0" err="1">
                <a:latin typeface="Arial" charset="0"/>
                <a:ea typeface="MS PGothic" pitchFamily="34" charset="-128"/>
              </a:rPr>
              <a:t>Lancee</a:t>
            </a:r>
            <a:r>
              <a:rPr lang="en-US" dirty="0">
                <a:latin typeface="Arial" charset="0"/>
                <a:ea typeface="MS PGothic" pitchFamily="34" charset="-128"/>
              </a:rPr>
              <a:t>, W. J., Gallop, R., </a:t>
            </a:r>
            <a:r>
              <a:rPr lang="en-US" dirty="0" err="1">
                <a:latin typeface="Arial" charset="0"/>
                <a:ea typeface="MS PGothic" pitchFamily="34" charset="-128"/>
              </a:rPr>
              <a:t>McCay</a:t>
            </a:r>
            <a:r>
              <a:rPr lang="en-US" dirty="0">
                <a:latin typeface="Arial" charset="0"/>
                <a:ea typeface="MS PGothic" pitchFamily="34" charset="-128"/>
              </a:rPr>
              <a:t>, E., &amp; Toner, B. (1995). The relationship between nurses’ limit-setting styles and anger in psychiatric inpatients. </a:t>
            </a:r>
            <a:r>
              <a:rPr lang="en-US" i="1" dirty="0">
                <a:latin typeface="Arial" charset="0"/>
                <a:ea typeface="MS PGothic" pitchFamily="34" charset="-128"/>
              </a:rPr>
              <a:t>Psychiatric Services, 46(6</a:t>
            </a:r>
            <a:r>
              <a:rPr lang="en-US" dirty="0">
                <a:latin typeface="Arial" charset="0"/>
                <a:ea typeface="MS PGothic" pitchFamily="34" charset="-128"/>
              </a:rPr>
              <a:t>), 609-613.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9A5C69B6-788F-4344-BD7C-A6A2C00A5A81}" type="slidenum">
              <a:rPr lang="en-US" altLang="en-US" smtClean="0">
                <a:solidFill>
                  <a:srgbClr val="000000"/>
                </a:solidFill>
                <a:latin typeface="Arial" charset="0"/>
              </a:rPr>
              <a:pPr>
                <a:spcBef>
                  <a:spcPct val="0"/>
                </a:spcBef>
              </a:pPr>
              <a:t>14</a:t>
            </a:fld>
            <a:endParaRPr lang="en-US" altLang="en-US">
              <a:solidFill>
                <a:srgbClr val="000000"/>
              </a:solidFill>
              <a:latin typeface="Arial" charset="0"/>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http://www.safewards.net/interventions/soft-words</a:t>
            </a:r>
          </a:p>
          <a:p>
            <a:endParaRPr lang="en-AU"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A2161931-E30D-4B47-9056-B88A2CEA7CED}" type="slidenum">
              <a:rPr lang="en-US" altLang="en-US" smtClean="0">
                <a:solidFill>
                  <a:srgbClr val="000000"/>
                </a:solidFill>
              </a:rPr>
              <a:pPr/>
              <a:t>15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16</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2754627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17</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3844747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18</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2871852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19</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3653253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20</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13780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0E4F09B-BC65-47BC-859F-9365F4EE28C6}" type="slidenum">
              <a:rPr lang="en-US" altLang="en-US">
                <a:solidFill>
                  <a:srgbClr val="000000"/>
                </a:solidFill>
              </a:rPr>
              <a:pPr/>
              <a:t>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21</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22</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23</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defTabSz="956901" fontAlgn="auto">
              <a:spcBef>
                <a:spcPts val="0"/>
              </a:spcBef>
              <a:spcAft>
                <a:spcPts val="0"/>
              </a:spcAft>
              <a:defRPr/>
            </a:pPr>
            <a:fld id="{39480C51-44AE-C747-8976-226D99FAD402}" type="slidenum">
              <a:rPr lang="en-US" sz="1800" kern="0">
                <a:solidFill>
                  <a:sysClr val="windowText" lastClr="000000"/>
                </a:solidFill>
              </a:rPr>
              <a:pPr defTabSz="956901" fontAlgn="auto">
                <a:spcBef>
                  <a:spcPts val="0"/>
                </a:spcBef>
                <a:spcAft>
                  <a:spcPts val="0"/>
                </a:spcAft>
                <a:defRPr/>
              </a:pPr>
              <a:t>24</a:t>
            </a:fld>
            <a:endParaRPr lang="en-US" sz="1800" kern="0" dirty="0">
              <a:solidFill>
                <a:sysClr val="windowText" lastClr="000000"/>
              </a:solidFill>
            </a:endParaRPr>
          </a:p>
        </p:txBody>
      </p:sp>
      <p:sp>
        <p:nvSpPr>
          <p:cNvPr id="5" name="Date Placeholder 4"/>
          <p:cNvSpPr>
            <a:spLocks noGrp="1"/>
          </p:cNvSpPr>
          <p:nvPr>
            <p:ph type="dt" idx="11"/>
          </p:nvPr>
        </p:nvSpPr>
        <p:spPr/>
        <p:txBody>
          <a:bodyPr/>
          <a:lstStyle/>
          <a:p>
            <a:pPr defTabSz="956901" fontAlgn="auto">
              <a:spcBef>
                <a:spcPts val="0"/>
              </a:spcBef>
              <a:spcAft>
                <a:spcPts val="0"/>
              </a:spcAft>
              <a:defRPr/>
            </a:pPr>
            <a:endParaRPr lang="en-US" sz="1800" kern="0" dirty="0">
              <a:solidFill>
                <a:sysClr val="windowText" lastClr="000000"/>
              </a:solidFill>
            </a:endParaRPr>
          </a:p>
        </p:txBody>
      </p:sp>
      <p:sp>
        <p:nvSpPr>
          <p:cNvPr id="7" name="Header Placeholder 6"/>
          <p:cNvSpPr>
            <a:spLocks noGrp="1"/>
          </p:cNvSpPr>
          <p:nvPr>
            <p:ph type="hdr" sz="quarter" idx="12"/>
          </p:nvPr>
        </p:nvSpPr>
        <p:spPr/>
        <p:txBody>
          <a:bodyPr/>
          <a:lstStyle/>
          <a:p>
            <a:pPr defTabSz="956901">
              <a:defRPr/>
            </a:pPr>
            <a:r>
              <a:rPr lang="en-AU" sz="1800" kern="0" dirty="0" err="1">
                <a:solidFill>
                  <a:sysClr val="windowText" lastClr="000000"/>
                </a:solidFill>
              </a:rPr>
              <a:t>Safewards</a:t>
            </a:r>
            <a:r>
              <a:rPr lang="en-AU" sz="1800" kern="0" dirty="0">
                <a:solidFill>
                  <a:sysClr val="windowText" lastClr="000000"/>
                </a:solidFill>
              </a:rPr>
              <a:t> Victoria</a:t>
            </a:r>
            <a:endParaRPr lang="en-US" sz="1800" kern="0" dirty="0">
              <a:solidFill>
                <a:sysClr val="windowText" lastClr="000000"/>
              </a:solidFill>
            </a:endParaRPr>
          </a:p>
        </p:txBody>
      </p:sp>
      <p:sp>
        <p:nvSpPr>
          <p:cNvPr id="8" name="Footer Placeholder 7"/>
          <p:cNvSpPr>
            <a:spLocks noGrp="1"/>
          </p:cNvSpPr>
          <p:nvPr>
            <p:ph type="ftr" sz="quarter" idx="13"/>
          </p:nvPr>
        </p:nvSpPr>
        <p:spPr/>
        <p:txBody>
          <a:bodyPr/>
          <a:lstStyle/>
          <a:p>
            <a:pPr defTabSz="956901">
              <a:defRPr/>
            </a:pPr>
            <a:r>
              <a:rPr lang="en-AU" sz="1800" kern="0" dirty="0">
                <a:solidFill>
                  <a:sysClr val="windowText" lastClr="000000"/>
                </a:solidFill>
              </a:rPr>
              <a:t>Trainer the Trainer  |  DAY ONE</a:t>
            </a:r>
            <a:endParaRPr lang="en-US" sz="1800" kern="0" dirty="0">
              <a:solidFill>
                <a:sysClr val="windowText" lastClr="000000"/>
              </a:solidFill>
            </a:endParaRPr>
          </a:p>
        </p:txBody>
      </p:sp>
    </p:spTree>
    <p:extLst>
      <p:ext uri="{BB962C8B-B14F-4D97-AF65-F5344CB8AC3E}">
        <p14:creationId xmlns:p14="http://schemas.microsoft.com/office/powerpoint/2010/main" val="1941636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See the Safewards internet for examples http://www.safewards.net/interventions/soft-words</a:t>
            </a:r>
          </a:p>
          <a:p>
            <a:endParaRPr lang="en-AU" altLang="en-US"/>
          </a:p>
          <a:p>
            <a:r>
              <a:rPr lang="en-AU" altLang="en-US"/>
              <a:t>Soft words video may be useful here – shows soft words in practice – turning down a request from a patient</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5EB89FB-130A-4B17-9D40-EB4A181B8394}" type="slidenum">
              <a:rPr lang="en-US" altLang="en-US" smtClean="0">
                <a:solidFill>
                  <a:srgbClr val="000000"/>
                </a:solidFill>
              </a:rPr>
              <a:pPr/>
              <a:t>25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Refer to the soft words ‘messages of the day’ in the resource pack.</a:t>
            </a:r>
          </a:p>
          <a:p>
            <a:endParaRPr lang="en-US" altLang="en-US"/>
          </a:p>
          <a:p>
            <a:r>
              <a:rPr lang="en-US" altLang="en-US"/>
              <a:t>Break the participants into 4 groups and provide with the posters from one of the 4 themes listed on the slide.  </a:t>
            </a:r>
          </a:p>
          <a:p>
            <a:endParaRPr lang="en-US" altLang="en-US"/>
          </a:p>
          <a:p>
            <a:r>
              <a:rPr lang="en-US" altLang="en-US"/>
              <a:t>Each group is assigned a theme, ask them to read through each of the poster examples and identify which theme their posters are and how they would use the resource in practice.</a:t>
            </a:r>
          </a:p>
          <a:p>
            <a:endParaRPr lang="en-US" altLang="en-US"/>
          </a:p>
          <a:p>
            <a:r>
              <a:rPr lang="en-US" altLang="en-US"/>
              <a:t>The aim would be to both use them as a training resource with colleagues i.e. talking through the purpose of the poster and also role modeling how to interact with consumers using these principles.  </a:t>
            </a:r>
            <a:endParaRPr lang="en-AU"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3C393E7-B85A-468F-9DB6-5F6C813CA187}" type="slidenum">
              <a:rPr lang="en-US" altLang="en-US" smtClean="0"/>
              <a:pPr/>
              <a:t>26</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http://www.safewards.net/interventions/soft-words</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FEB6297-E054-4995-B958-985D0FB3876D}" type="slidenum">
              <a:rPr lang="en-US" altLang="en-US" smtClean="0">
                <a:solidFill>
                  <a:srgbClr val="000000"/>
                </a:solidFill>
              </a:rPr>
              <a:pPr/>
              <a:t>27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0DC93627-3ACA-457B-B90C-22E81BC561AF}" type="slidenum">
              <a:rPr lang="en-US" altLang="en-US" smtClean="0">
                <a:solidFill>
                  <a:srgbClr val="000000"/>
                </a:solidFill>
              </a:rPr>
              <a:pPr>
                <a:spcBef>
                  <a:spcPct val="0"/>
                </a:spcBef>
              </a:pPr>
              <a:t>28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A2EA38E8-AF65-4DDE-862F-94A57AE1FE8B}" type="slidenum">
              <a:rPr lang="en-US" altLang="en-US" smtClean="0"/>
              <a:pPr/>
              <a:t>29</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If you have enough participants split them into 10 groups and ask them to spend 15 minutes working on one of the implementation plans. </a:t>
            </a:r>
          </a:p>
          <a:p>
            <a:endParaRPr lang="en-AU" altLang="en-US"/>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BA239CB-09D2-4B71-AA10-290A96076D99}" type="slidenum">
              <a:rPr lang="en-US" altLang="en-US" smtClean="0">
                <a:solidFill>
                  <a:srgbClr val="000000"/>
                </a:solidFill>
              </a:rPr>
              <a:pPr/>
              <a:t>30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THREE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Provide some context for the roll out of Safewards and how it fits in with the MHA and Framework for Reducing Restrictive Interventions.</a:t>
            </a:r>
          </a:p>
          <a:p>
            <a:endParaRPr lang="en-AU" altLang="en-US"/>
          </a:p>
          <a:p>
            <a:r>
              <a:rPr lang="en-AU" altLang="en-US"/>
              <a:t>This link might be helpful https://www2.health.vic.gov.au/mental-health/practice-and-service-quality/safety/reducing-restrictive-interventions </a:t>
            </a:r>
          </a:p>
          <a:p>
            <a:endParaRPr lang="en-AU"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E6B075A-A1DE-4931-8D48-F3919E80D9D2}" type="slidenum">
              <a:rPr lang="en-US" altLang="en-US"/>
              <a:pPr/>
              <a:t>3</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Provide a brief overview of Reassurance</a:t>
            </a:r>
          </a:p>
          <a:p>
            <a:r>
              <a:rPr lang="en-AU" altLang="en-US"/>
              <a:t>http://www.safewards.net/interventions/reassurance</a:t>
            </a:r>
          </a:p>
          <a:p>
            <a:endParaRPr lang="en-US"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DE94B63-8149-436A-86FB-70DF047CDD6D}" type="slidenum">
              <a:rPr lang="en-US" altLang="en-US">
                <a:solidFill>
                  <a:srgbClr val="000000"/>
                </a:solidFill>
              </a:rPr>
              <a:pPr>
                <a:spcBef>
                  <a:spcPct val="0"/>
                </a:spcBef>
              </a:pPr>
              <a:t>31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learners</a:t>
            </a:r>
            <a:r>
              <a:rPr lang="en-US" altLang="en-US" baseline="0" dirty="0"/>
              <a:t> to identify which domain/s are relevant to each dot point</a:t>
            </a:r>
            <a:endParaRPr lang="en-US" altLang="en-US" dirty="0"/>
          </a:p>
          <a:p>
            <a:pPr eaLnBrk="1" hangingPunct="1">
              <a:spcBef>
                <a:spcPct val="0"/>
              </a:spcBef>
            </a:pPr>
            <a:endParaRPr lang="en-US" altLang="en-US"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226DAE6-4396-4FE8-B006-5656C04328D5}" type="slidenum">
              <a:rPr lang="en-US" altLang="en-US">
                <a:solidFill>
                  <a:srgbClr val="000000"/>
                </a:solidFill>
              </a:rPr>
              <a:pPr>
                <a:spcBef>
                  <a:spcPct val="0"/>
                </a:spcBef>
              </a:pPr>
              <a:t>36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solidFill>
                  <a:srgbClr val="FF0000"/>
                </a:solidFill>
              </a:rPr>
              <a:t>See Appendix in the Handbook: Activity templates “walking in someone else’s shoes” </a:t>
            </a:r>
          </a:p>
          <a:p>
            <a:endParaRPr lang="en-AU" altLang="en-US" b="1" dirty="0">
              <a:solidFill>
                <a:srgbClr val="FF0000"/>
              </a:solidFill>
            </a:endParaRPr>
          </a:p>
          <a:p>
            <a:r>
              <a:rPr lang="en-AU" altLang="en-US" dirty="0"/>
              <a:t>Laminate each of the examples (according to the number you have in the workshop) and have them cut to size before the training. Hand out a card to each of the participants (ensuring that at least one person gets a card which states they have a mental illness) and ask people to not reveal to each other what is on their card.</a:t>
            </a:r>
          </a:p>
          <a:p>
            <a:r>
              <a:rPr lang="en-AU" altLang="en-US" dirty="0"/>
              <a:t>Ask everyone to gather at one end of the room. </a:t>
            </a:r>
          </a:p>
          <a:p>
            <a:r>
              <a:rPr lang="en-AU" altLang="en-US" dirty="0"/>
              <a:t>Ask participants to take a step forward if they can answer yes to the question.</a:t>
            </a:r>
          </a:p>
          <a:p>
            <a:r>
              <a:rPr lang="en-AU" altLang="en-US" dirty="0"/>
              <a:t>Read the questions out one by one.  </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89E095-58D5-487B-8FB2-637669DE25E2}" type="slidenum">
              <a:rPr lang="en-US" altLang="en-US">
                <a:solidFill>
                  <a:srgbClr val="000000"/>
                </a:solidFill>
              </a:rPr>
              <a:pPr/>
              <a:t>38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Continue reading all of the questions one  by one. Once you have read all of the questions ask the people who have not moved forward far to reveal what is on their card.</a:t>
            </a:r>
          </a:p>
          <a:p>
            <a:r>
              <a:rPr lang="en-AU" altLang="en-US" dirty="0"/>
              <a:t>Discuss how they felt, and how the others who moved forward felt. Here you can discuss the impact of stigma/shame/fear/sadness. </a:t>
            </a:r>
          </a:p>
          <a:p>
            <a:endParaRPr lang="en-AU" altLang="en-US" dirty="0"/>
          </a:p>
          <a:p>
            <a:r>
              <a:rPr lang="en-AU" altLang="en-US" dirty="0"/>
              <a:t>Discuss how this activity aimed to reinforce the powerful impact of stigma (an outside hospital originating domain) on how people might react to stressful situations.</a:t>
            </a:r>
          </a:p>
          <a:p>
            <a:endParaRPr lang="en-US" alt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383423E-3035-42B7-865F-677DF855F1C5}" type="slidenum">
              <a:rPr lang="en-US" altLang="en-US">
                <a:solidFill>
                  <a:srgbClr val="000000"/>
                </a:solidFill>
              </a:rPr>
              <a:pPr>
                <a:spcBef>
                  <a:spcPct val="0"/>
                </a:spcBef>
              </a:pPr>
              <a:t>39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Discuss some of the potentially anxiety provoking events listed here - ask the participants to give some examples from their ward. </a:t>
            </a:r>
          </a:p>
          <a:p>
            <a:pPr eaLnBrk="1" hangingPunct="1">
              <a:spcBef>
                <a:spcPct val="0"/>
              </a:spcBef>
            </a:pPr>
            <a:r>
              <a:rPr lang="en-AU" altLang="en-US"/>
              <a:t>http://www.safewards.net/interventions/reassurance</a:t>
            </a:r>
          </a:p>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78F9FB5-DCF2-4C86-ADF4-5B688274465C}" type="slidenum">
              <a:rPr lang="en-US" altLang="en-US">
                <a:solidFill>
                  <a:srgbClr val="000000"/>
                </a:solidFill>
              </a:rPr>
              <a:pPr>
                <a:spcBef>
                  <a:spcPct val="0"/>
                </a:spcBef>
              </a:pPr>
              <a:t>41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http://www.safewards.net/interventions/reassurance</a:t>
            </a:r>
          </a:p>
          <a:p>
            <a:endParaRPr lang="en-US" altLang="en-US"/>
          </a:p>
          <a:p>
            <a:r>
              <a:rPr lang="en-US" altLang="en-US"/>
              <a:t>Important to emphasize here that this intervention can be done without breaking confidentiality.</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68F13C4-196B-4315-859B-76B9D987D177}" type="slidenum">
              <a:rPr lang="en-US" altLang="en-US">
                <a:solidFill>
                  <a:srgbClr val="000000"/>
                </a:solidFill>
              </a:rPr>
              <a:pPr>
                <a:spcBef>
                  <a:spcPct val="0"/>
                </a:spcBef>
              </a:pPr>
              <a:t>42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The more time you spend with patients in a caring and meaningful way can reduce fear and anxiety</a:t>
            </a:r>
          </a:p>
          <a:p>
            <a:endParaRPr lang="en-AU"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AC80321-2F6C-4A27-AF32-0AD8DC7F87D9}" type="slidenum">
              <a:rPr lang="en-US" altLang="en-US">
                <a:solidFill>
                  <a:srgbClr val="000000"/>
                </a:solidFill>
              </a:rPr>
              <a:pPr/>
              <a:t>45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The more time you spend with patients in a caring and meaningful way can reduce fear and anxiety</a:t>
            </a:r>
          </a:p>
          <a:p>
            <a:endParaRPr lang="en-AU"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4CCF298-37F9-4349-A6C4-5BB3266B2D99}" type="slidenum">
              <a:rPr lang="en-US" altLang="en-US">
                <a:solidFill>
                  <a:srgbClr val="000000"/>
                </a:solidFill>
              </a:rPr>
              <a:pPr/>
              <a:t>47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3F5C28D-E2F5-42BA-ABA7-2B8B1EB8B1D8}" type="slidenum">
              <a:rPr lang="en-US" altLang="en-US">
                <a:solidFill>
                  <a:srgbClr val="000000"/>
                </a:solidFill>
              </a:rPr>
              <a:pPr>
                <a:spcBef>
                  <a:spcPct val="0"/>
                </a:spcBef>
              </a:pPr>
              <a:t>48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17E5C70-AD0B-4472-A79D-D142C1EF0C01}" type="slidenum">
              <a:rPr lang="en-US" altLang="en-US"/>
              <a:pPr/>
              <a:t>49</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C858D4B-BCAF-4256-945C-92AAEA063538}" type="slidenum">
              <a:rPr lang="en-US" altLang="en-US"/>
              <a:pPr/>
              <a:t>4</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38457C-12E0-4DE0-8F22-C859DF389D88}" type="slidenum">
              <a:rPr lang="en-US" altLang="en-US">
                <a:solidFill>
                  <a:srgbClr val="000000"/>
                </a:solidFill>
              </a:rPr>
              <a:pPr/>
              <a:t>50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Explain bad news mitigation (BNM) briefly </a:t>
            </a:r>
          </a:p>
          <a:p>
            <a:r>
              <a:rPr lang="en-AU" altLang="en-US"/>
              <a:t>It might be helpful to give an example when you have received bad news and how this felt for you (if you feel comfortable) </a:t>
            </a:r>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AA9DCAD-9FCE-4185-9550-D0AE2F7651E8}" type="slidenum">
              <a:rPr lang="en-US" altLang="en-US">
                <a:solidFill>
                  <a:srgbClr val="000000"/>
                </a:solidFill>
              </a:rPr>
              <a:pPr>
                <a:spcBef>
                  <a:spcPct val="0"/>
                </a:spcBef>
              </a:pPr>
              <a:t>51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http://www.safewards.net/interventions/bad-news-mitigation</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A3E1918-6414-491C-80AD-1DFD820122C8}" type="slidenum">
              <a:rPr lang="en-US" altLang="en-US">
                <a:solidFill>
                  <a:srgbClr val="000000"/>
                </a:solidFill>
              </a:rPr>
              <a:pPr/>
              <a:t>52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This task can be done as a large group or smaller groups/pairs. Allow about 5 minutes for this task. Ask for a few examples from the group.</a:t>
            </a:r>
          </a:p>
          <a:p>
            <a:endParaRPr lang="en-AU" altLang="en-US"/>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EDBECA-8097-455B-B5EA-9C2FF9637FD3}" type="slidenum">
              <a:rPr lang="en-US" altLang="en-US">
                <a:solidFill>
                  <a:srgbClr val="000000"/>
                </a:solidFill>
              </a:rPr>
              <a:pPr/>
              <a:t>55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http://www.safewards.net/interventions/bad-news-mitigation</a:t>
            </a:r>
          </a:p>
          <a:p>
            <a:endParaRPr lang="en-AU" altLang="en-US" dirty="0"/>
          </a:p>
          <a:p>
            <a:r>
              <a:rPr lang="en-AU" altLang="en-US" dirty="0"/>
              <a:t>It is important to highlight that what is considered bad news can vary significantly from person to person therefore it is important to enquire, know the person well and look out for possible signs of distress.  </a:t>
            </a:r>
          </a:p>
          <a:p>
            <a:endParaRPr lang="en-AU" altLang="en-US" dirty="0"/>
          </a:p>
          <a:p>
            <a:pPr marL="165638" indent="-165638">
              <a:buFont typeface="Arial" panose="020B0604020202020204" pitchFamily="34" charset="0"/>
              <a:buChar char="•"/>
            </a:pPr>
            <a:r>
              <a:rPr lang="en-AU" altLang="en-US" dirty="0"/>
              <a:t>Be aware of occasions and events that might trigger angry or upset reactions.</a:t>
            </a:r>
          </a:p>
          <a:p>
            <a:pPr marL="165638" indent="-165638">
              <a:buFont typeface="Arial" panose="020B0604020202020204" pitchFamily="34" charset="0"/>
              <a:buChar char="•"/>
            </a:pPr>
            <a:r>
              <a:rPr lang="en-AU" altLang="en-US" dirty="0"/>
              <a:t>At handover, discuss as a team and share knowledge to predict who might receive unwelcome news and how support will be offered.</a:t>
            </a:r>
          </a:p>
          <a:p>
            <a:pPr marL="165638" indent="-165638">
              <a:buFont typeface="Arial" panose="020B0604020202020204" pitchFamily="34" charset="0"/>
              <a:buChar char="•"/>
            </a:pPr>
            <a:r>
              <a:rPr lang="en-AU" altLang="en-US" dirty="0"/>
              <a:t>Work with the multidisciplinary team (MDT) to express bad news empathically or intercept after it has happened.</a:t>
            </a:r>
          </a:p>
          <a:p>
            <a:pPr marL="165638" indent="-165638">
              <a:buFont typeface="Arial" panose="020B0604020202020204" pitchFamily="34" charset="0"/>
              <a:buChar char="•"/>
            </a:pPr>
            <a:r>
              <a:rPr lang="en-AU" altLang="en-US" dirty="0"/>
              <a:t>Maintain awareness of what is going on through regular one-on-one contact with the patient.</a:t>
            </a:r>
          </a:p>
          <a:p>
            <a:pPr marL="165638" indent="-165638">
              <a:buFont typeface="Arial" panose="020B0604020202020204" pitchFamily="34" charset="0"/>
              <a:buChar char="•"/>
            </a:pPr>
            <a:r>
              <a:rPr lang="en-AU" altLang="en-US" dirty="0"/>
              <a:t>Know everyone’s general </a:t>
            </a:r>
            <a:r>
              <a:rPr lang="en-AU" altLang="en-US" dirty="0" err="1"/>
              <a:t>demeanor</a:t>
            </a:r>
            <a:r>
              <a:rPr lang="en-AU" altLang="en-US" dirty="0"/>
              <a:t> </a:t>
            </a:r>
          </a:p>
          <a:p>
            <a:endParaRPr lang="en-AU" altLang="en-US" dirty="0"/>
          </a:p>
          <a:p>
            <a:endParaRPr lang="en-AU" altLang="en-US" dirty="0"/>
          </a:p>
          <a:p>
            <a:pPr eaLnBrk="1" hangingPunct="1">
              <a:spcBef>
                <a:spcPct val="0"/>
              </a:spcBef>
            </a:pPr>
            <a:r>
              <a:rPr lang="en-US" altLang="en-US" dirty="0"/>
              <a:t>Safewards bad news mitigation video helpful here – shows identification of bad news and planning </a:t>
            </a:r>
          </a:p>
          <a:p>
            <a:endParaRPr lang="en-AU" alt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E87168-D3ED-409B-A273-DA19F9EFFFA8}" type="slidenum">
              <a:rPr lang="en-US" altLang="en-US">
                <a:solidFill>
                  <a:srgbClr val="000000"/>
                </a:solidFill>
              </a:rPr>
              <a:pPr/>
              <a:t>56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Ask for e.g. open-ended questions </a:t>
            </a:r>
          </a:p>
          <a:p>
            <a:pPr eaLnBrk="1" hangingPunct="1">
              <a:spcBef>
                <a:spcPct val="0"/>
              </a:spcBef>
            </a:pPr>
            <a:r>
              <a:rPr lang="en-US" altLang="en-US"/>
              <a:t>Talking over a cup of tea</a:t>
            </a:r>
          </a:p>
          <a:p>
            <a:pPr eaLnBrk="1" hangingPunct="1">
              <a:spcBef>
                <a:spcPct val="0"/>
              </a:spcBef>
            </a:pPr>
            <a:r>
              <a:rPr lang="en-US" altLang="en-US"/>
              <a:t>http://www.safewards.net/interventions/bad-news-mitigation</a:t>
            </a:r>
          </a:p>
          <a:p>
            <a:pPr eaLnBrk="1" hangingPunct="1">
              <a:spcBef>
                <a:spcPct val="0"/>
              </a:spcBef>
            </a:pPr>
            <a:endParaRPr lang="en-US"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3FF0B85-8E66-4529-8D10-BC7AF936C2F5}" type="slidenum">
              <a:rPr lang="en-US" altLang="en-US">
                <a:solidFill>
                  <a:srgbClr val="000000"/>
                </a:solidFill>
              </a:rPr>
              <a:pPr>
                <a:spcBef>
                  <a:spcPct val="0"/>
                </a:spcBef>
              </a:pPr>
              <a:t>57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http://www.safewards.net/interventions/bad-news-mitigation</a:t>
            </a:r>
          </a:p>
          <a:p>
            <a:endParaRPr lang="en-AU" altLang="en-US"/>
          </a:p>
          <a:p>
            <a:r>
              <a:rPr lang="en-AU" altLang="en-US"/>
              <a:t>You may want to ask the group how they could ensure this process occurs, what measures will they put in place?</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B0B3FB-DC6D-4EAF-A8B9-8592352DE73F}" type="slidenum">
              <a:rPr lang="en-US" altLang="en-US">
                <a:solidFill>
                  <a:srgbClr val="000000"/>
                </a:solidFill>
              </a:rPr>
              <a:pPr/>
              <a:t>59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389C02D-4B9B-4F22-BD4E-ADCF7DF3FBE2}" type="slidenum">
              <a:rPr lang="en-US" altLang="en-US">
                <a:solidFill>
                  <a:srgbClr val="000000"/>
                </a:solidFill>
              </a:rPr>
              <a:pPr>
                <a:spcBef>
                  <a:spcPct val="0"/>
                </a:spcBef>
              </a:pPr>
              <a:t>60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0B1F85F-2547-4199-852B-E08950B6F920}" type="slidenum">
              <a:rPr lang="en-US" altLang="en-US"/>
              <a:pPr/>
              <a:t>61</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See appendix for template</a:t>
            </a:r>
          </a:p>
          <a:p>
            <a:endParaRPr lang="en-AU" altLang="en-US"/>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6313FEE-C6C7-4458-95F3-B4D63E986DAD}" type="slidenum">
              <a:rPr lang="en-US" altLang="en-US">
                <a:solidFill>
                  <a:srgbClr val="000000"/>
                </a:solidFill>
              </a:rPr>
              <a:pPr/>
              <a:t>62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the group to answer each of these questions</a:t>
            </a:r>
          </a:p>
          <a:p>
            <a:endParaRPr lang="en-AU" dirty="0"/>
          </a:p>
          <a:p>
            <a:r>
              <a:rPr lang="en-AU" dirty="0"/>
              <a:t>Answers</a:t>
            </a:r>
          </a:p>
          <a:p>
            <a:r>
              <a:rPr lang="en-AU" dirty="0"/>
              <a:t>Conflict: anything that</a:t>
            </a:r>
            <a:r>
              <a:rPr lang="en-AU" baseline="0" dirty="0"/>
              <a:t> can cause harm to patients, other patients or staff and visitors i.e. verbal aggression, physical aggression, property damage</a:t>
            </a:r>
          </a:p>
          <a:p>
            <a:r>
              <a:rPr lang="en-AU" baseline="0" dirty="0"/>
              <a:t>Containment: actions that staff take to minimise the impact of conflict or stop it from happening i.e. restraint, seclusion, specialling </a:t>
            </a:r>
          </a:p>
          <a:p>
            <a:r>
              <a:rPr lang="en-AU" baseline="0" dirty="0"/>
              <a:t>Domains: Staff team, patient community, patient characteristics, physical environment, outside hospital, regulatory framework</a:t>
            </a:r>
          </a:p>
          <a:p>
            <a:r>
              <a:rPr lang="en-AU" baseline="0" dirty="0"/>
              <a:t>Flashpoint: A trigger that can precede conflict behaviour i.e. bad news, denial of request</a:t>
            </a:r>
          </a:p>
          <a:p>
            <a:r>
              <a:rPr lang="en-AU" baseline="0" dirty="0"/>
              <a:t>Staff modifier:  what staff can do to influence the situation i.e. offer psychological support</a:t>
            </a:r>
          </a:p>
          <a:p>
            <a:r>
              <a:rPr lang="en-AU" baseline="0" dirty="0"/>
              <a:t>Patient modifier: what patients can do to prevent a flashpoint or self-regulate when a flashpoint occurs i.e. awareness of triggers</a:t>
            </a:r>
          </a:p>
          <a:p>
            <a:endParaRPr lang="en-AU" dirty="0"/>
          </a:p>
        </p:txBody>
      </p:sp>
      <p:sp>
        <p:nvSpPr>
          <p:cNvPr id="4" name="Date Placeholder 3"/>
          <p:cNvSpPr>
            <a:spLocks noGrp="1"/>
          </p:cNvSpPr>
          <p:nvPr>
            <p:ph type="dt" idx="10"/>
          </p:nvPr>
        </p:nvSpPr>
        <p:spPr/>
        <p:txBody>
          <a:bodyPr/>
          <a:lstStyle/>
          <a:p>
            <a:pPr>
              <a:defRPr/>
            </a:pPr>
            <a:r>
              <a:rPr lang="en-US" altLang="en-US"/>
              <a:t>Safewards Victoria</a:t>
            </a:r>
          </a:p>
        </p:txBody>
      </p:sp>
      <p:sp>
        <p:nvSpPr>
          <p:cNvPr id="5" name="Footer Placeholder 4"/>
          <p:cNvSpPr>
            <a:spLocks noGrp="1"/>
          </p:cNvSpPr>
          <p:nvPr>
            <p:ph type="ftr" sz="quarter" idx="11"/>
          </p:nvPr>
        </p:nvSpPr>
        <p:spPr/>
        <p:txBody>
          <a:bodyPr/>
          <a:lstStyle/>
          <a:p>
            <a:pPr>
              <a:defRPr/>
            </a:pPr>
            <a:r>
              <a:rPr lang="en-AU"/>
              <a:t>Train the Trainer  |  DAY TWO</a:t>
            </a:r>
            <a:endParaRPr lang="en-US"/>
          </a:p>
        </p:txBody>
      </p:sp>
      <p:sp>
        <p:nvSpPr>
          <p:cNvPr id="6" name="Slide Number Placeholder 5"/>
          <p:cNvSpPr>
            <a:spLocks noGrp="1"/>
          </p:cNvSpPr>
          <p:nvPr>
            <p:ph type="sldNum" sz="quarter" idx="12"/>
          </p:nvPr>
        </p:nvSpPr>
        <p:spPr/>
        <p:txBody>
          <a:bodyPr/>
          <a:lstStyle/>
          <a:p>
            <a:fld id="{63ED53DE-4ABF-4321-A70C-6F3C0F5D535D}" type="slidenum">
              <a:rPr lang="en-US" altLang="en-US" smtClean="0"/>
              <a:pPr/>
              <a:t>5</a:t>
            </a:fld>
            <a:endParaRPr lang="en-US" altLang="en-US"/>
          </a:p>
        </p:txBody>
      </p:sp>
    </p:spTree>
    <p:extLst>
      <p:ext uri="{BB962C8B-B14F-4D97-AF65-F5344CB8AC3E}">
        <p14:creationId xmlns:p14="http://schemas.microsoft.com/office/powerpoint/2010/main" val="14389313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Briefly explain the essence of the mutual help meeting (MHM) </a:t>
            </a:r>
          </a:p>
          <a:p>
            <a:endParaRPr lang="en-US"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8F7F9BB-70CA-4668-BB2C-8634BA1A4AEF}" type="slidenum">
              <a:rPr lang="en-US" altLang="en-US">
                <a:solidFill>
                  <a:srgbClr val="000000"/>
                </a:solidFill>
              </a:rPr>
              <a:pPr>
                <a:spcBef>
                  <a:spcPct val="0"/>
                </a:spcBef>
              </a:pPr>
              <a:t>63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BF0780-4CFB-451D-BD7E-FEAD34764AFB}" type="slidenum">
              <a:rPr lang="en-US" altLang="en-US">
                <a:solidFill>
                  <a:srgbClr val="000000"/>
                </a:solidFill>
              </a:rPr>
              <a:pPr/>
              <a:t>64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831243E-0C9E-4D03-B21B-573CAD5EB138}" type="slidenum">
              <a:rPr lang="en-US" altLang="en-US">
                <a:solidFill>
                  <a:srgbClr val="000000"/>
                </a:solidFill>
              </a:rPr>
              <a:pPr/>
              <a:t>65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Ask the participants for some examples they have seen in practice</a:t>
            </a:r>
          </a:p>
          <a:p>
            <a:r>
              <a:rPr lang="en-AU" altLang="en-US"/>
              <a:t>The Safewards mutual help meeting video may be useful hear to provide a consumer perspective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84A1F1C-0DF5-47A3-9CE2-93A4E929939B}" type="slidenum">
              <a:rPr lang="en-US" altLang="en-US">
                <a:solidFill>
                  <a:srgbClr val="000000"/>
                </a:solidFill>
              </a:rPr>
              <a:pPr/>
              <a:t>67</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8010D64-A70E-421D-BE59-E3F09D935CCF}" type="slidenum">
              <a:rPr lang="en-US" altLang="en-US">
                <a:solidFill>
                  <a:srgbClr val="000000"/>
                </a:solidFill>
              </a:rPr>
              <a:pPr/>
              <a:t>68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http://www.safewards.net/interventions/mutual-help-meeting</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31882A8-967F-4764-AB2E-3AEA525B23B7}" type="slidenum">
              <a:rPr lang="en-US" altLang="en-US">
                <a:solidFill>
                  <a:srgbClr val="000000"/>
                </a:solidFill>
              </a:rPr>
              <a:pPr/>
              <a:t>69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Here are some examples of offers and request you may wish to add (fromhttp://www.safewards.net/images/pdf/Mutual%20Help%20Meeting%20website%20download.pdf) </a:t>
            </a:r>
          </a:p>
          <a:p>
            <a:pPr marL="172978" indent="-172978" eaLnBrk="1" hangingPunct="1">
              <a:buFont typeface="Arial" panose="020B0604020202020204" pitchFamily="34" charset="0"/>
              <a:buChar char="•"/>
              <a:defRPr/>
            </a:pPr>
            <a:r>
              <a:rPr lang="en-US" altLang="en-US" dirty="0">
                <a:latin typeface="Arial" panose="020B0604020202020204" pitchFamily="34" charset="0"/>
              </a:rPr>
              <a:t>Share knowledge and experience about care and services </a:t>
            </a:r>
          </a:p>
          <a:p>
            <a:pPr marL="172978" indent="-172978" eaLnBrk="1" hangingPunct="1">
              <a:buFont typeface="Arial" panose="020B0604020202020204" pitchFamily="34" charset="0"/>
              <a:buChar char="•"/>
              <a:defRPr/>
            </a:pPr>
            <a:r>
              <a:rPr lang="en-US" altLang="en-US" dirty="0">
                <a:latin typeface="Arial" panose="020B0604020202020204" pitchFamily="34" charset="0"/>
              </a:rPr>
              <a:t>Support each other in practical tasks</a:t>
            </a:r>
          </a:p>
          <a:p>
            <a:pPr marL="172978" indent="-172978" eaLnBrk="1" hangingPunct="1">
              <a:buFont typeface="Arial" panose="020B0604020202020204" pitchFamily="34" charset="0"/>
              <a:buChar char="•"/>
              <a:defRPr/>
            </a:pPr>
            <a:r>
              <a:rPr lang="en-US" altLang="en-US" dirty="0">
                <a:latin typeface="Arial" panose="020B0604020202020204" pitchFamily="34" charset="0"/>
              </a:rPr>
              <a:t>Encourage each other to take part in structured activities</a:t>
            </a:r>
          </a:p>
          <a:p>
            <a:pPr marL="172978" indent="-172978" eaLnBrk="1" hangingPunct="1">
              <a:buFont typeface="Arial" panose="020B0604020202020204" pitchFamily="34" charset="0"/>
              <a:buChar char="•"/>
              <a:defRPr/>
            </a:pPr>
            <a:r>
              <a:rPr lang="en-US" altLang="en-US" dirty="0">
                <a:latin typeface="Arial" panose="020B0604020202020204" pitchFamily="34" charset="0"/>
              </a:rPr>
              <a:t>Accompany each other on walks or activates </a:t>
            </a:r>
          </a:p>
          <a:p>
            <a:pPr marL="172978" indent="-172978" eaLnBrk="1" hangingPunct="1">
              <a:buFont typeface="Arial" panose="020B0604020202020204" pitchFamily="34" charset="0"/>
              <a:buChar char="•"/>
              <a:defRPr/>
            </a:pPr>
            <a:r>
              <a:rPr lang="en-US" altLang="en-US" dirty="0">
                <a:latin typeface="Arial" panose="020B0604020202020204" pitchFamily="34" charset="0"/>
              </a:rPr>
              <a:t>Play games such as cards or table tennis</a:t>
            </a:r>
          </a:p>
          <a:p>
            <a:pPr marL="172978" indent="-172978" eaLnBrk="1" hangingPunct="1">
              <a:buFont typeface="Arial" panose="020B0604020202020204" pitchFamily="34" charset="0"/>
              <a:buChar char="•"/>
              <a:defRPr/>
            </a:pPr>
            <a:r>
              <a:rPr lang="en-US" altLang="en-US" dirty="0">
                <a:latin typeface="Arial" panose="020B0604020202020204" pitchFamily="34" charset="0"/>
              </a:rPr>
              <a:t>Discuss current affairs </a:t>
            </a:r>
          </a:p>
          <a:p>
            <a:pPr marL="172978" indent="-172978" eaLnBrk="1" hangingPunct="1">
              <a:buFont typeface="Arial" panose="020B0604020202020204" pitchFamily="34" charset="0"/>
              <a:buChar char="•"/>
              <a:defRPr/>
            </a:pPr>
            <a:r>
              <a:rPr lang="en-US" altLang="en-US" dirty="0">
                <a:latin typeface="Arial" panose="020B0604020202020204" pitchFamily="34" charset="0"/>
              </a:rPr>
              <a:t>Spend time with people</a:t>
            </a:r>
          </a:p>
          <a:p>
            <a:pPr marL="172978" indent="-172978" eaLnBrk="1" hangingPunct="1">
              <a:buFont typeface="Arial" panose="020B0604020202020204" pitchFamily="34" charset="0"/>
              <a:buChar char="•"/>
              <a:defRPr/>
            </a:pPr>
            <a:r>
              <a:rPr lang="en-US" altLang="en-US" dirty="0">
                <a:latin typeface="Arial" panose="020B0604020202020204" pitchFamily="34" charset="0"/>
              </a:rPr>
              <a:t>Share coping strategies, such as relaxation techniques </a:t>
            </a:r>
          </a:p>
          <a:p>
            <a:pPr marL="172978" indent="-172978" eaLnBrk="1" hangingPunct="1">
              <a:buFont typeface="Arial" panose="020B0604020202020204" pitchFamily="34" charset="0"/>
              <a:buChar char="•"/>
              <a:defRPr/>
            </a:pPr>
            <a:r>
              <a:rPr lang="en-US" altLang="en-US" dirty="0">
                <a:latin typeface="Arial" panose="020B0604020202020204" pitchFamily="34" charset="0"/>
              </a:rPr>
              <a:t>Make a drink for someone else </a:t>
            </a:r>
          </a:p>
          <a:p>
            <a:pPr marL="172978" indent="-172978" eaLnBrk="1" hangingPunct="1">
              <a:buFont typeface="Arial" panose="020B0604020202020204" pitchFamily="34" charset="0"/>
              <a:buChar char="•"/>
              <a:defRPr/>
            </a:pPr>
            <a:r>
              <a:rPr lang="en-US" altLang="en-US" dirty="0">
                <a:latin typeface="Arial" panose="020B0604020202020204" pitchFamily="34" charset="0"/>
              </a:rPr>
              <a:t>Sit next to someone at meal times </a:t>
            </a:r>
          </a:p>
          <a:p>
            <a:pPr marL="172978" indent="-172978" eaLnBrk="1" hangingPunct="1">
              <a:buFont typeface="Arial" panose="020B0604020202020204" pitchFamily="34" charset="0"/>
              <a:buChar char="•"/>
              <a:defRPr/>
            </a:pPr>
            <a:r>
              <a:rPr lang="en-US" altLang="en-US" dirty="0">
                <a:latin typeface="Arial" panose="020B0604020202020204" pitchFamily="34" charset="0"/>
              </a:rPr>
              <a:t>Say good morning</a:t>
            </a:r>
          </a:p>
          <a:p>
            <a:pPr marL="172978" indent="-172978" eaLnBrk="1" hangingPunct="1">
              <a:buFont typeface="Arial" panose="020B0604020202020204" pitchFamily="34" charset="0"/>
              <a:buChar char="•"/>
              <a:defRPr/>
            </a:pPr>
            <a:r>
              <a:rPr lang="en-US" altLang="en-US" dirty="0">
                <a:latin typeface="Arial" panose="020B0604020202020204" pitchFamily="34" charset="0"/>
              </a:rPr>
              <a:t>Ask how someone else is feeling </a:t>
            </a:r>
          </a:p>
          <a:p>
            <a:pPr marL="172978" indent="-172978" eaLnBrk="1" hangingPunct="1">
              <a:buFont typeface="Arial" panose="020B0604020202020204" pitchFamily="34" charset="0"/>
              <a:buChar char="•"/>
              <a:defRPr/>
            </a:pPr>
            <a:r>
              <a:rPr lang="en-US" altLang="en-US" dirty="0">
                <a:latin typeface="Arial" panose="020B0604020202020204" pitchFamily="34" charset="0"/>
              </a:rPr>
              <a:t>Listen to music or watch TV with someone and talk about it afterwards </a:t>
            </a:r>
          </a:p>
          <a:p>
            <a:pPr>
              <a:defRPr/>
            </a:pPr>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713E6A0-183B-4099-8F6D-AF516F33F2DE}" type="slidenum">
              <a:rPr lang="en-US" altLang="en-US">
                <a:solidFill>
                  <a:srgbClr val="000000"/>
                </a:solidFill>
              </a:rPr>
              <a:pPr>
                <a:spcBef>
                  <a:spcPct val="0"/>
                </a:spcBef>
              </a:pPr>
              <a:t>70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http://www.safewards.net/interventions/mutual-help-meeting </a:t>
            </a:r>
          </a:p>
          <a:p>
            <a:endParaRPr lang="en-AU" altLang="en-US" dirty="0"/>
          </a:p>
          <a:p>
            <a:r>
              <a:rPr lang="en-AU" altLang="en-US" dirty="0"/>
              <a:t>Provide examples of how to</a:t>
            </a:r>
            <a:r>
              <a:rPr lang="en-AU" altLang="en-US" baseline="0" dirty="0"/>
              <a:t> prepare for the group</a:t>
            </a:r>
          </a:p>
          <a:p>
            <a:endParaRPr lang="en-AU" altLang="en-US" dirty="0"/>
          </a:p>
          <a:p>
            <a:pPr marL="165638" indent="-165638">
              <a:buFont typeface="Arial" panose="020B0604020202020204" pitchFamily="34" charset="0"/>
              <a:buChar char="•"/>
            </a:pPr>
            <a:r>
              <a:rPr lang="en-AU" altLang="en-US" dirty="0"/>
              <a:t>Prepare the room.</a:t>
            </a:r>
          </a:p>
          <a:p>
            <a:pPr marL="165638" indent="-165638">
              <a:buFont typeface="Arial" panose="020B0604020202020204" pitchFamily="34" charset="0"/>
              <a:buChar char="•"/>
            </a:pPr>
            <a:r>
              <a:rPr lang="en-AU" altLang="en-US" dirty="0"/>
              <a:t>Gather patients and staff.</a:t>
            </a:r>
          </a:p>
          <a:p>
            <a:pPr marL="165638" indent="-165638">
              <a:buFont typeface="Arial" panose="020B0604020202020204" pitchFamily="34" charset="0"/>
              <a:buChar char="•"/>
            </a:pPr>
            <a:r>
              <a:rPr lang="en-AU" altLang="en-US" dirty="0"/>
              <a:t>Prepare contributions and offer support in advance. </a:t>
            </a:r>
          </a:p>
          <a:p>
            <a:endParaRPr lang="en-AU" altLang="en-US" dirty="0"/>
          </a:p>
          <a:p>
            <a:endParaRPr lang="en-AU" altLang="en-US" dirty="0"/>
          </a:p>
          <a:p>
            <a:r>
              <a:rPr lang="en-AU" altLang="en-US" dirty="0"/>
              <a:t>Acknowledge</a:t>
            </a:r>
            <a:r>
              <a:rPr lang="en-AU" altLang="en-US" baseline="0" dirty="0"/>
              <a:t> and support a complaint following your local processes.  This isn’t the forum for complaints.</a:t>
            </a:r>
            <a:endParaRPr lang="en-AU" altLang="en-US" dirty="0"/>
          </a:p>
          <a:p>
            <a:pPr marL="165638" indent="-165638">
              <a:buFont typeface="Arial" panose="020B0604020202020204" pitchFamily="34" charset="0"/>
              <a:buChar char="•"/>
            </a:pPr>
            <a:endParaRPr lang="en-AU"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1CC0D3-FAC6-4E5B-B200-D43F10DB9A5F}" type="slidenum">
              <a:rPr lang="en-US" altLang="en-US">
                <a:solidFill>
                  <a:srgbClr val="000000"/>
                </a:solidFill>
              </a:rPr>
              <a:pPr/>
              <a:t>71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http://www.safewards.net/interventions/mutual-help-meeting </a:t>
            </a:r>
          </a:p>
          <a:p>
            <a:endParaRPr lang="en-AU" altLang="en-US" dirty="0"/>
          </a:p>
          <a:p>
            <a:r>
              <a:rPr lang="en-AU" altLang="en-US" dirty="0"/>
              <a:t>Provide examples of how to</a:t>
            </a:r>
            <a:r>
              <a:rPr lang="en-AU" altLang="en-US" baseline="0" dirty="0"/>
              <a:t> prepare for the group</a:t>
            </a:r>
          </a:p>
          <a:p>
            <a:endParaRPr lang="en-AU" altLang="en-US" dirty="0"/>
          </a:p>
          <a:p>
            <a:pPr marL="165638" indent="-165638">
              <a:buFont typeface="Arial" panose="020B0604020202020204" pitchFamily="34" charset="0"/>
              <a:buChar char="•"/>
            </a:pPr>
            <a:r>
              <a:rPr lang="en-AU" altLang="en-US" dirty="0"/>
              <a:t>Prepare the room.</a:t>
            </a:r>
          </a:p>
          <a:p>
            <a:pPr marL="165638" indent="-165638">
              <a:buFont typeface="Arial" panose="020B0604020202020204" pitchFamily="34" charset="0"/>
              <a:buChar char="•"/>
            </a:pPr>
            <a:r>
              <a:rPr lang="en-AU" altLang="en-US" dirty="0"/>
              <a:t>Gather patients and staff.</a:t>
            </a:r>
          </a:p>
          <a:p>
            <a:pPr marL="165638" indent="-165638">
              <a:buFont typeface="Arial" panose="020B0604020202020204" pitchFamily="34" charset="0"/>
              <a:buChar char="•"/>
            </a:pPr>
            <a:r>
              <a:rPr lang="en-AU" altLang="en-US" dirty="0"/>
              <a:t>Prepare contributions and offer support in advance. </a:t>
            </a:r>
          </a:p>
          <a:p>
            <a:endParaRPr lang="en-AU" altLang="en-US" dirty="0"/>
          </a:p>
          <a:p>
            <a:endParaRPr lang="en-AU" altLang="en-US" dirty="0"/>
          </a:p>
          <a:p>
            <a:r>
              <a:rPr lang="en-AU" altLang="en-US" dirty="0"/>
              <a:t>Acknowledge</a:t>
            </a:r>
            <a:r>
              <a:rPr lang="en-AU" altLang="en-US" baseline="0" dirty="0"/>
              <a:t> and support a complaint following your local processes.  This isn’t the forum for complaints.</a:t>
            </a:r>
            <a:endParaRPr lang="en-AU" altLang="en-US" dirty="0"/>
          </a:p>
          <a:p>
            <a:pPr marL="165638" indent="-165638">
              <a:buFont typeface="Arial" panose="020B0604020202020204" pitchFamily="34" charset="0"/>
              <a:buChar char="•"/>
            </a:pPr>
            <a:endParaRPr lang="en-AU"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F1CC0D3-FAC6-4E5B-B200-D43F10DB9A5F}" type="slidenum">
              <a:rPr lang="en-US" altLang="en-US">
                <a:solidFill>
                  <a:srgbClr val="000000"/>
                </a:solidFill>
              </a:rPr>
              <a:pPr/>
              <a:t>72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http://www.safewards.net/interventions/mutual-help-meeting</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2050A74-E3F3-4CBD-B5E6-6812C0B11725}" type="slidenum">
              <a:rPr lang="en-US" altLang="en-US">
                <a:solidFill>
                  <a:srgbClr val="000000"/>
                </a:solidFill>
              </a:rPr>
              <a:pPr>
                <a:spcBef>
                  <a:spcPct val="0"/>
                </a:spcBef>
              </a:pPr>
              <a:t>73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These are just some suggestions. Use people or groups who will be relevant to your participants. You may like to change one of the groups to nurses. </a:t>
            </a:r>
          </a:p>
          <a:p>
            <a:r>
              <a:rPr lang="en-US" altLang="en-US"/>
              <a:t> It might help to paste in the photos under the title. Assign each group a key person or group to sell the model to.</a:t>
            </a:r>
          </a:p>
          <a:p>
            <a:endParaRPr lang="en-US" altLang="en-US"/>
          </a:p>
          <a:p>
            <a:r>
              <a:rPr lang="en-US" altLang="en-US">
                <a:solidFill>
                  <a:srgbClr val="000000"/>
                </a:solidFill>
              </a:rPr>
              <a:t>Ask people to prepare a presentation-allow around 15 minutes for this in groups. Then each group takes turn to present back selling the Safewards model. The workshop facilitators can act as the key person the group is selling the message to. Allow for around 3 minutes per group to present back to everyone.  </a:t>
            </a:r>
          </a:p>
          <a:p>
            <a:endParaRPr lang="en-AU"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D7C4574-E0F6-4535-81AF-24ECBAD1DE95}" type="slidenum">
              <a:rPr lang="en-US" altLang="en-US"/>
              <a:pPr/>
              <a:t>7</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02FD67C-CDEF-437C-A53D-ED639C997505}" type="slidenum">
              <a:rPr lang="en-US" altLang="en-US">
                <a:solidFill>
                  <a:srgbClr val="000000"/>
                </a:solidFill>
              </a:rPr>
              <a:pPr>
                <a:spcBef>
                  <a:spcPct val="0"/>
                </a:spcBef>
              </a:pPr>
              <a:t>74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36EAB77-BBBA-4666-A95F-E98B109C0DCE}" type="slidenum">
              <a:rPr lang="en-US" altLang="en-US"/>
              <a:pPr/>
              <a:t>75</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See appendix for implementation plan</a:t>
            </a:r>
          </a:p>
          <a:p>
            <a:endParaRPr lang="en-AU" altLang="en-US"/>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8D0CF8B-07C7-40C0-BE30-D0FAFAA96418}" type="slidenum">
              <a:rPr lang="en-US" altLang="en-US">
                <a:solidFill>
                  <a:srgbClr val="000000"/>
                </a:solidFill>
              </a:rPr>
              <a:pPr/>
              <a:t>76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A99F236-36CF-496C-8785-F4DE9DD5E0EB}" type="slidenum">
              <a:rPr lang="en-US" altLang="en-US"/>
              <a:pPr/>
              <a:t>77</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5E64478-8A14-4827-8F39-3CF1A28ED04D}" type="slidenum">
              <a:rPr lang="en-US" altLang="en-US">
                <a:solidFill>
                  <a:srgbClr val="000000"/>
                </a:solidFill>
              </a:rPr>
              <a:pPr/>
              <a:t>78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550" eaLnBrk="1" hangingPunct="1">
              <a:spcBef>
                <a:spcPct val="0"/>
              </a:spcBef>
            </a:pPr>
            <a:r>
              <a:rPr lang="en-US" altLang="en-US"/>
              <a:t>Here are some examples that can be used</a:t>
            </a:r>
          </a:p>
          <a:p>
            <a:pPr defTabSz="922550"/>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62DCDEC-65A7-4A05-B630-51BA1FF1E667}" type="slidenum">
              <a:rPr lang="en-US" altLang="en-US">
                <a:solidFill>
                  <a:srgbClr val="000000"/>
                </a:solidFill>
              </a:rPr>
              <a:pPr>
                <a:spcBef>
                  <a:spcPct val="0"/>
                </a:spcBef>
              </a:pPr>
              <a:t>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1168400" y="1243013"/>
            <a:ext cx="447040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FB17CBF-1C1B-4BF0-B9F4-178F1B752629}" type="slidenum">
              <a:rPr lang="en-US" altLang="en-US">
                <a:solidFill>
                  <a:srgbClr val="000000"/>
                </a:solidFill>
              </a:rPr>
              <a:pPr>
                <a:spcBef>
                  <a:spcPct val="0"/>
                </a:spcBef>
              </a:pPr>
              <a:t>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Review of KEO-how has this been working in practice? Ask the participants what has been their biggest success so far. </a:t>
            </a:r>
          </a:p>
          <a:p>
            <a:endParaRPr lang="en-AU" altLang="en-US" dirty="0"/>
          </a:p>
          <a:p>
            <a:r>
              <a:rPr lang="en-AU" altLang="en-US" dirty="0"/>
              <a:t>If you used different interventions in your first workshop-you can choose from the refresher intervention modules.</a:t>
            </a:r>
          </a:p>
          <a:p>
            <a:endParaRPr lang="en-AU" altLang="en-US" dirty="0"/>
          </a:p>
          <a:p>
            <a:endParaRPr lang="en-AU" altLang="en-US" dirty="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790AC27-B99E-4677-80F7-C5A0D666EFE4}" type="slidenum">
              <a:rPr lang="en-US" altLang="en-US"/>
              <a:pPr/>
              <a:t>10</a:t>
            </a:fld>
            <a:endParaRPr lang="en-US" altLang="en-US"/>
          </a:p>
        </p:txBody>
      </p:sp>
      <p:sp>
        <p:nvSpPr>
          <p:cNvPr id="2" name="Date Placeholder 1"/>
          <p:cNvSpPr>
            <a:spLocks noGrp="1"/>
          </p:cNvSpPr>
          <p:nvPr>
            <p:ph type="dt" idx="10"/>
          </p:nvPr>
        </p:nvSpPr>
        <p:spPr/>
        <p:txBody>
          <a:bodyPr/>
          <a:lstStyle/>
          <a:p>
            <a:pPr>
              <a:defRPr/>
            </a:pPr>
            <a:r>
              <a:rPr lang="en-US" altLang="en-US"/>
              <a:t>Safewards Victoria</a:t>
            </a:r>
          </a:p>
        </p:txBody>
      </p:sp>
      <p:sp>
        <p:nvSpPr>
          <p:cNvPr id="3" name="Footer Placeholder 2"/>
          <p:cNvSpPr>
            <a:spLocks noGrp="1"/>
          </p:cNvSpPr>
          <p:nvPr>
            <p:ph type="ftr" sz="quarter" idx="11"/>
          </p:nvPr>
        </p:nvSpPr>
        <p:spPr/>
        <p:txBody>
          <a:bodyPr/>
          <a:lstStyle/>
          <a:p>
            <a:pPr>
              <a:defRPr/>
            </a:pPr>
            <a:r>
              <a:rPr lang="en-AU"/>
              <a:t>Train the Trainer  |  DAY TWO</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64710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a:t>Click to edit Master title style</a:t>
            </a:r>
          </a:p>
        </p:txBody>
      </p:sp>
      <p:sp>
        <p:nvSpPr>
          <p:cNvPr id="3" name="Content Placeholder 2"/>
          <p:cNvSpPr>
            <a:spLocks noGrp="1"/>
          </p:cNvSpPr>
          <p:nvPr>
            <p:ph idx="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lvl1pPr>
              <a:defRPr>
                <a:ea typeface="MS PGothic" pitchFamily="34" charset="-128"/>
              </a:defRPr>
            </a:lvl1pPr>
          </a:lstStyle>
          <a:p>
            <a:pPr>
              <a:defRPr/>
            </a:pPr>
            <a:fld id="{B9D487AD-84C4-47AB-AB4A-8AA7997A8B2B}" type="datetime4">
              <a:rPr lang="en-AU"/>
              <a:pPr>
                <a:defRPr/>
              </a:pPr>
              <a:t>22 May 2017</a:t>
            </a:fld>
            <a:endParaRPr lang="en-AU"/>
          </a:p>
        </p:txBody>
      </p:sp>
      <p:sp>
        <p:nvSpPr>
          <p:cNvPr id="5" name="Footer Placeholder 4"/>
          <p:cNvSpPr>
            <a:spLocks noGrp="1"/>
          </p:cNvSpPr>
          <p:nvPr>
            <p:ph type="ftr" sz="quarter" idx="11"/>
          </p:nvPr>
        </p:nvSpPr>
        <p:spPr/>
        <p:txBody>
          <a:bodyPr/>
          <a:lstStyle>
            <a:lvl1pPr>
              <a:defRPr>
                <a:ea typeface="MS PGothic" pitchFamily="34" charset="-128"/>
              </a:defRPr>
            </a:lvl1pPr>
          </a:lstStyle>
          <a:p>
            <a:pPr>
              <a:defRPr/>
            </a:pPr>
            <a:endParaRPr lang="en-AU"/>
          </a:p>
        </p:txBody>
      </p:sp>
      <p:sp>
        <p:nvSpPr>
          <p:cNvPr id="6" name="Slide Number Placeholder 5"/>
          <p:cNvSpPr>
            <a:spLocks noGrp="1"/>
          </p:cNvSpPr>
          <p:nvPr>
            <p:ph type="sldNum" sz="quarter" idx="12"/>
          </p:nvPr>
        </p:nvSpPr>
        <p:spPr>
          <a:xfrm>
            <a:off x="8243888" y="6480175"/>
            <a:ext cx="539750" cy="374650"/>
          </a:xfrm>
        </p:spPr>
        <p:txBody>
          <a:bodyPr/>
          <a:lstStyle>
            <a:lvl1pPr>
              <a:defRPr>
                <a:latin typeface="Calibri" panose="020F0502020204030204" pitchFamily="34" charset="0"/>
              </a:defRPr>
            </a:lvl1pPr>
          </a:lstStyle>
          <a:p>
            <a:fld id="{D2B5A945-1A6A-44EE-8383-841C04706967}" type="slidenum">
              <a:rPr lang="en-AU" altLang="en-US"/>
              <a:pPr/>
              <a:t>‹#›</a:t>
            </a:fld>
            <a:endParaRPr lang="en-AU" altLang="en-US"/>
          </a:p>
        </p:txBody>
      </p:sp>
    </p:spTree>
    <p:extLst>
      <p:ext uri="{BB962C8B-B14F-4D97-AF65-F5344CB8AC3E}">
        <p14:creationId xmlns:p14="http://schemas.microsoft.com/office/powerpoint/2010/main" val="98513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S PGothic" pitchFamily="34" charset="-128"/>
              </a:defRPr>
            </a:lvl1pPr>
          </a:lstStyle>
          <a:p>
            <a:pPr>
              <a:defRPr/>
            </a:pPr>
            <a:fld id="{C1B2C3CE-33F3-4D0B-8919-796A752D53F4}" type="datetimeFigureOut">
              <a:rPr lang="en-US"/>
              <a:pPr>
                <a:defRPr/>
              </a:pPr>
              <a:t>5/22/2017</a:t>
            </a:fld>
            <a:endParaRPr lang="en-US"/>
          </a:p>
        </p:txBody>
      </p:sp>
      <p:sp>
        <p:nvSpPr>
          <p:cNvPr id="3" name="Footer Placeholder 2"/>
          <p:cNvSpPr>
            <a:spLocks noGrp="1"/>
          </p:cNvSpPr>
          <p:nvPr>
            <p:ph type="ftr" sz="quarter" idx="11"/>
          </p:nvPr>
        </p:nvSpPr>
        <p:spPr/>
        <p:txBody>
          <a:bodyPr/>
          <a:lstStyle>
            <a:lvl1pPr>
              <a:defRPr>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D3EEF2FF-14C4-44DB-800B-2001A9D3A48B}" type="slidenum">
              <a:rPr lang="en-US" altLang="en-US"/>
              <a:pPr/>
              <a:t>‹#›</a:t>
            </a:fld>
            <a:endParaRPr lang="en-US" altLang="en-US"/>
          </a:p>
        </p:txBody>
      </p:sp>
    </p:spTree>
    <p:extLst>
      <p:ext uri="{BB962C8B-B14F-4D97-AF65-F5344CB8AC3E}">
        <p14:creationId xmlns:p14="http://schemas.microsoft.com/office/powerpoint/2010/main" val="34864791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prstClr val="black">
                    <a:lumMod val="65000"/>
                    <a:lumOff val="35000"/>
                  </a:prstClr>
                </a:solidFill>
                <a:latin typeface="Arial" panose="020B0604020202020204" pitchFamily="34" charset="0"/>
                <a:ea typeface="ＭＳ Ｐゴシック" pitchFamily="34" charset="-128"/>
              </a:defRPr>
            </a:lvl1pPr>
          </a:lstStyle>
          <a:p>
            <a:pPr>
              <a:defRPr/>
            </a:pPr>
            <a:fld id="{D2B8AD2C-0B6C-437D-9E4E-8233EF79896B}" type="datetime4">
              <a:rPr lang="en-AU"/>
              <a:pPr>
                <a:defRPr/>
              </a:pPr>
              <a:t>22 May 2017</a:t>
            </a:fld>
            <a:endParaRPr lang="en-AU"/>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prstClr val="black">
                    <a:lumMod val="65000"/>
                    <a:lumOff val="35000"/>
                  </a:prstClr>
                </a:solidFill>
                <a:latin typeface="Arial" panose="020B0604020202020204" pitchFamily="34" charset="0"/>
                <a:ea typeface="ＭＳ Ｐゴシック" pitchFamily="34" charset="-128"/>
              </a:defRPr>
            </a:lvl1pPr>
          </a:lstStyle>
          <a:p>
            <a:pPr>
              <a:defRPr/>
            </a:pPr>
            <a:endParaRPr lang="en-AU"/>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latin typeface="Arial" panose="020B0604020202020204" pitchFamily="34" charset="0"/>
              </a:defRPr>
            </a:lvl1pPr>
          </a:lstStyle>
          <a:p>
            <a:fld id="{CF5D115A-4316-479D-BA2F-2DF61C24297B}" type="slidenum">
              <a:rPr lang="en-AU" altLang="en-US"/>
              <a:pPr/>
              <a:t>‹#›</a:t>
            </a:fld>
            <a:endParaRPr lang="en-AU" altLang="en-US"/>
          </a:p>
        </p:txBody>
      </p:sp>
    </p:spTree>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Lst>
  <p:hf sldNum="0" hdr="0" ftr="0" dt="0"/>
  <p:txStyles>
    <p:title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0" fontAlgn="base" hangingPunct="0">
        <a:lnSpc>
          <a:spcPct val="110000"/>
        </a:lnSpc>
        <a:spcBef>
          <a:spcPts val="800"/>
        </a:spcBef>
        <a:spcAft>
          <a:spcPts val="800"/>
        </a:spcAft>
        <a:defRPr sz="2200" b="1" kern="1200">
          <a:solidFill>
            <a:srgbClr val="201547"/>
          </a:solidFill>
          <a:latin typeface="+mn-lt"/>
          <a:ea typeface="MS PGothic" pitchFamily="34" charset="-128"/>
          <a:cs typeface="ＭＳ Ｐゴシック" charset="0"/>
        </a:defRPr>
      </a:lvl1pPr>
      <a:lvl2pPr algn="l" defTabSz="457200" rtl="0" eaLnBrk="0" fontAlgn="base" hangingPunct="0">
        <a:lnSpc>
          <a:spcPct val="110000"/>
        </a:lnSpc>
        <a:spcBef>
          <a:spcPct val="0"/>
        </a:spcBef>
        <a:spcAft>
          <a:spcPts val="800"/>
        </a:spcAft>
        <a:defRPr sz="2000" kern="1200">
          <a:solidFill>
            <a:schemeClr val="tx1"/>
          </a:solidFill>
          <a:latin typeface="+mn-lt"/>
          <a:ea typeface="MS PGothic" pitchFamily="34" charset="-128"/>
          <a:cs typeface="+mn-cs"/>
        </a:defRPr>
      </a:lvl2pPr>
      <a:lvl3pPr marL="250825"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3238"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youtube/1Evwgu369Jw"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youtube/1Evwgu369Jw"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juKAMBh9J54"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5.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p:cNvSpPr>
            <a:spLocks noGrp="1"/>
          </p:cNvSpPr>
          <p:nvPr>
            <p:ph type="ctrTitle"/>
          </p:nvPr>
        </p:nvSpPr>
        <p:spPr>
          <a:xfrm>
            <a:off x="741363" y="928688"/>
            <a:ext cx="6511925" cy="4811712"/>
          </a:xfrm>
        </p:spPr>
        <p:txBody>
          <a:bodyPr/>
          <a:lstStyle/>
          <a:p>
            <a:pPr eaLnBrk="1" hangingPunct="1"/>
            <a:r>
              <a:rPr lang="en-US" altLang="en-US" sz="6000" b="1">
                <a:latin typeface="Arial" panose="020B0604020202020204" pitchFamily="34" charset="0"/>
                <a:cs typeface="Arial" panose="020B0604020202020204" pitchFamily="34" charset="0"/>
              </a:rPr>
              <a:t>Safewards</a:t>
            </a:r>
            <a:br>
              <a:rPr lang="en-US" altLang="en-US" sz="6000" b="1">
                <a:latin typeface="Arial" panose="020B0604020202020204" pitchFamily="34" charset="0"/>
                <a:cs typeface="Arial" panose="020B0604020202020204" pitchFamily="34" charset="0"/>
              </a:rPr>
            </a:br>
            <a:r>
              <a:rPr lang="en-US" altLang="en-US" sz="4800" b="1">
                <a:latin typeface="Arial" panose="020B0604020202020204" pitchFamily="34" charset="0"/>
                <a:cs typeface="Arial" panose="020B0604020202020204" pitchFamily="34" charset="0"/>
              </a:rPr>
              <a:t>Train the Trainer Workshop</a:t>
            </a:r>
            <a:r>
              <a:rPr lang="en-US" altLang="en-US" sz="5400" b="1">
                <a:latin typeface="Arial" panose="020B0604020202020204" pitchFamily="34" charset="0"/>
                <a:cs typeface="Arial" panose="020B0604020202020204" pitchFamily="34" charset="0"/>
              </a:rPr>
              <a:t/>
            </a:r>
            <a:br>
              <a:rPr lang="en-US" altLang="en-US" sz="5400" b="1">
                <a:latin typeface="Arial" panose="020B0604020202020204" pitchFamily="34" charset="0"/>
                <a:cs typeface="Arial" panose="020B0604020202020204" pitchFamily="34" charset="0"/>
              </a:rPr>
            </a:br>
            <a:r>
              <a:rPr lang="en-US" altLang="en-US" sz="5400" b="1">
                <a:latin typeface="Arial" panose="020B0604020202020204" pitchFamily="34" charset="0"/>
                <a:cs typeface="Arial" panose="020B0604020202020204" pitchFamily="34" charset="0"/>
              </a:rPr>
              <a:t/>
            </a:r>
            <a:br>
              <a:rPr lang="en-US" altLang="en-US" sz="5400" b="1">
                <a:latin typeface="Arial" panose="020B0604020202020204" pitchFamily="34" charset="0"/>
                <a:cs typeface="Arial" panose="020B0604020202020204" pitchFamily="34" charset="0"/>
              </a:rPr>
            </a:br>
            <a:r>
              <a:rPr lang="en-US" altLang="en-US" sz="4800" b="1">
                <a:latin typeface="Arial" panose="020B0604020202020204" pitchFamily="34" charset="0"/>
                <a:cs typeface="Arial" panose="020B0604020202020204" pitchFamily="34" charset="0"/>
              </a:rPr>
              <a:t>Day 2 </a:t>
            </a:r>
            <a:r>
              <a:rPr lang="en-US" altLang="en-US" sz="3600" b="1">
                <a:latin typeface="Arial" panose="020B0604020202020204" pitchFamily="34" charset="0"/>
                <a:cs typeface="Arial" panose="020B0604020202020204" pitchFamily="34" charset="0"/>
              </a:rPr>
              <a:t/>
            </a:r>
            <a:br>
              <a:rPr lang="en-US" altLang="en-US" sz="3600" b="1">
                <a:latin typeface="Arial" panose="020B0604020202020204" pitchFamily="34" charset="0"/>
                <a:cs typeface="Arial" panose="020B0604020202020204" pitchFamily="34" charset="0"/>
              </a:rPr>
            </a:br>
            <a:endParaRPr lang="en-US" altLang="en-US" sz="3600" b="1">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5669" b="16301"/>
          <a:stretch/>
        </p:blipFill>
        <p:spPr>
          <a:xfrm>
            <a:off x="0" y="2918619"/>
            <a:ext cx="6673516" cy="3947527"/>
          </a:xfrm>
          <a:prstGeom prst="rect">
            <a:avLst/>
          </a:prstGeom>
        </p:spPr>
      </p:pic>
      <p:sp>
        <p:nvSpPr>
          <p:cNvPr id="59393" name="Rectangle 5"/>
          <p:cNvSpPr>
            <a:spLocks noChangeArrowheads="1"/>
          </p:cNvSpPr>
          <p:nvPr/>
        </p:nvSpPr>
        <p:spPr bwMode="auto">
          <a:xfrm>
            <a:off x="2277979" y="1737311"/>
            <a:ext cx="6734259"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342900" lvl="1" indent="-342900" eaLnBrk="1" hangingPunct="1">
              <a:spcBef>
                <a:spcPts val="400"/>
              </a:spcBef>
              <a:spcAft>
                <a:spcPts val="1000"/>
              </a:spcAft>
              <a:buFont typeface="Arial" panose="020B0604020202020204" pitchFamily="34" charset="0"/>
              <a:buChar char="•"/>
              <a:defRPr/>
            </a:pPr>
            <a:r>
              <a:rPr lang="en-GB" altLang="en-US" dirty="0">
                <a:latin typeface="Arial" pitchFamily="34" charset="0"/>
                <a:cs typeface="Arial" pitchFamily="34" charset="0"/>
              </a:rPr>
              <a:t>What do you envision will work best for implementing KEO on your unit?</a:t>
            </a:r>
          </a:p>
          <a:p>
            <a:pPr marL="342900" lvl="1" indent="-342900" eaLnBrk="1" hangingPunct="1">
              <a:spcBef>
                <a:spcPts val="400"/>
              </a:spcBef>
              <a:spcAft>
                <a:spcPts val="1000"/>
              </a:spcAft>
              <a:buFont typeface="Arial" panose="020B0604020202020204" pitchFamily="34" charset="0"/>
              <a:buChar char="•"/>
              <a:defRPr/>
            </a:pPr>
            <a:r>
              <a:rPr lang="en-GB" altLang="en-US" dirty="0">
                <a:latin typeface="Arial" pitchFamily="34" charset="0"/>
                <a:cs typeface="Arial" pitchFamily="34" charset="0"/>
              </a:rPr>
              <a:t>If this intervention has already been implemented, please share what method was most successful?</a:t>
            </a:r>
          </a:p>
          <a:p>
            <a:pPr marL="342900" lvl="1" indent="-342900" eaLnBrk="1" hangingPunct="1">
              <a:spcBef>
                <a:spcPts val="400"/>
              </a:spcBef>
              <a:spcAft>
                <a:spcPts val="1000"/>
              </a:spcAft>
              <a:buFont typeface="Arial" panose="020B0604020202020204" pitchFamily="34" charset="0"/>
              <a:buChar char="•"/>
              <a:defRPr/>
            </a:pPr>
            <a:r>
              <a:rPr lang="en-GB" altLang="en-US" dirty="0">
                <a:latin typeface="Arial" pitchFamily="34" charset="0"/>
                <a:cs typeface="Arial" pitchFamily="34" charset="0"/>
              </a:rPr>
              <a:t>What challenges need to be overcome for the implementation?</a:t>
            </a:r>
          </a:p>
          <a:p>
            <a:pPr marL="0" lvl="1" eaLnBrk="1" hangingPunct="1">
              <a:spcBef>
                <a:spcPts val="400"/>
              </a:spcBef>
              <a:spcAft>
                <a:spcPts val="1000"/>
              </a:spcAft>
              <a:defRPr/>
            </a:pPr>
            <a:endParaRPr lang="en-GB" altLang="en-US" sz="2000" dirty="0">
              <a:latin typeface="Arial" pitchFamily="34" charset="0"/>
              <a:cs typeface="Arial" pitchFamily="34" charset="0"/>
            </a:endParaRPr>
          </a:p>
        </p:txBody>
      </p:sp>
      <p:sp>
        <p:nvSpPr>
          <p:cNvPr id="14339" name="Title 3"/>
          <p:cNvSpPr txBox="1">
            <a:spLocks/>
          </p:cNvSpPr>
          <p:nvPr/>
        </p:nvSpPr>
        <p:spPr bwMode="auto">
          <a:xfrm>
            <a:off x="508000" y="469900"/>
            <a:ext cx="77089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AU" altLang="en-US" sz="2800" b="1">
                <a:solidFill>
                  <a:schemeClr val="bg1"/>
                </a:solidFill>
                <a:latin typeface="Arial" panose="020B0604020202020204" pitchFamily="34" charset="0"/>
              </a:rPr>
              <a:t>Know Each Other - revision </a:t>
            </a:r>
          </a:p>
        </p:txBody>
      </p:sp>
      <p:sp>
        <p:nvSpPr>
          <p:cNvPr id="14340" name="Rectangle 1"/>
          <p:cNvSpPr>
            <a:spLocks noChangeArrowheads="1"/>
          </p:cNvSpPr>
          <p:nvPr/>
        </p:nvSpPr>
        <p:spPr bwMode="auto">
          <a:xfrm>
            <a:off x="6072857" y="5319463"/>
            <a:ext cx="2803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lvl="1" eaLnBrk="1" hangingPunct="1">
              <a:spcBef>
                <a:spcPts val="400"/>
              </a:spcBef>
            </a:pPr>
            <a:r>
              <a:rPr lang="en-GB" altLang="en-US" sz="2400" b="1" i="1" dirty="0">
                <a:latin typeface="Arial" panose="020B0604020202020204" pitchFamily="34" charset="0"/>
                <a:cs typeface="Arial" panose="020B0604020202020204" pitchFamily="34" charset="0"/>
              </a:rPr>
              <a:t>Biggest success?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6"/>
          <p:cNvSpPr>
            <a:spLocks noGrp="1"/>
          </p:cNvSpPr>
          <p:nvPr>
            <p:ph idx="1"/>
          </p:nvPr>
        </p:nvSpPr>
        <p:spPr>
          <a:xfrm>
            <a:off x="261939" y="1676397"/>
            <a:ext cx="5830906" cy="4854575"/>
          </a:xfrm>
        </p:spPr>
        <p:txBody>
          <a:bodyPr lIns="91440" tIns="45720" rIns="91440" bIns="45720"/>
          <a:lstStyle/>
          <a:p>
            <a:pPr marL="342900" lvl="1" indent="-342900" eaLnBrk="1" hangingPunct="1">
              <a:spcBef>
                <a:spcPts val="400"/>
              </a:spcBef>
              <a:spcAft>
                <a:spcPts val="1000"/>
              </a:spcAft>
              <a:buFont typeface="Arial" panose="020B0604020202020204" pitchFamily="34" charset="0"/>
              <a:buChar char="•"/>
              <a:defRPr/>
            </a:pPr>
            <a:r>
              <a:rPr lang="en-GB" altLang="en-US" sz="2200" dirty="0">
                <a:cs typeface="Arial" pitchFamily="34" charset="0"/>
              </a:rPr>
              <a:t>Explain how you would orientate someone to the CME poster on your unit?</a:t>
            </a:r>
          </a:p>
          <a:p>
            <a:pPr marL="342900" lvl="1" indent="-342900" eaLnBrk="1" hangingPunct="1">
              <a:spcBef>
                <a:spcPts val="400"/>
              </a:spcBef>
              <a:spcAft>
                <a:spcPts val="1000"/>
              </a:spcAft>
              <a:buFont typeface="Arial" panose="020B0604020202020204" pitchFamily="34" charset="0"/>
              <a:buChar char="•"/>
              <a:defRPr/>
            </a:pPr>
            <a:r>
              <a:rPr lang="en-GB" altLang="en-US" sz="2200" dirty="0">
                <a:cs typeface="Arial" pitchFamily="34" charset="0"/>
              </a:rPr>
              <a:t>If this intervention has already been implemented, please share what method is used to describe CME to someone on your unit?</a:t>
            </a:r>
          </a:p>
          <a:p>
            <a:pPr marL="342900" lvl="1" indent="-342900" eaLnBrk="1" hangingPunct="1">
              <a:spcBef>
                <a:spcPts val="400"/>
              </a:spcBef>
              <a:spcAft>
                <a:spcPts val="1000"/>
              </a:spcAft>
              <a:buFont typeface="Arial" panose="020B0604020202020204" pitchFamily="34" charset="0"/>
              <a:buChar char="•"/>
              <a:defRPr/>
            </a:pPr>
            <a:r>
              <a:rPr lang="en-GB" altLang="en-US" sz="2200" dirty="0">
                <a:cs typeface="Arial" pitchFamily="34" charset="0"/>
              </a:rPr>
              <a:t>What challenges need to be overcome for the implementation?</a:t>
            </a:r>
          </a:p>
          <a:p>
            <a:pPr lvl="1" eaLnBrk="1" hangingPunct="1">
              <a:defRPr/>
            </a:pPr>
            <a:endParaRPr lang="en-AU" altLang="en-US" sz="2000" dirty="0"/>
          </a:p>
        </p:txBody>
      </p:sp>
      <p:sp>
        <p:nvSpPr>
          <p:cNvPr id="2" name="Title 1"/>
          <p:cNvSpPr>
            <a:spLocks noGrp="1"/>
          </p:cNvSpPr>
          <p:nvPr>
            <p:ph type="title"/>
          </p:nvPr>
        </p:nvSpPr>
        <p:spPr/>
        <p:txBody>
          <a:bodyPr/>
          <a:lstStyle/>
          <a:p>
            <a:pPr eaLnBrk="1" hangingPunct="1">
              <a:defRPr/>
            </a:pPr>
            <a:r>
              <a:rPr lang="en-AU" b="1" dirty="0">
                <a:ea typeface="ＭＳ Ｐゴシック" charset="0"/>
              </a:rPr>
              <a:t>Clear Mutual Expectations - revision</a:t>
            </a:r>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83" y="5503863"/>
            <a:ext cx="2968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a:srcRect l="25966" t="16689" r="43859" b="7172"/>
          <a:stretch/>
        </p:blipFill>
        <p:spPr>
          <a:xfrm rot="423793">
            <a:off x="6290015" y="3067812"/>
            <a:ext cx="2363449"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606" y="1439332"/>
            <a:ext cx="9314910" cy="5418668"/>
          </a:xfrm>
          <a:prstGeom prst="rect">
            <a:avLst/>
          </a:prstGeom>
        </p:spPr>
      </p:pic>
      <p:sp>
        <p:nvSpPr>
          <p:cNvPr id="17410" name="Title 3"/>
          <p:cNvSpPr txBox="1">
            <a:spLocks/>
          </p:cNvSpPr>
          <p:nvPr/>
        </p:nvSpPr>
        <p:spPr bwMode="auto">
          <a:xfrm>
            <a:off x="412750" y="477838"/>
            <a:ext cx="77089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AU" sz="2800" b="1" dirty="0">
                <a:solidFill>
                  <a:schemeClr val="bg1"/>
                </a:solidFill>
                <a:latin typeface="+mj-lt"/>
                <a:ea typeface="ＭＳ Ｐゴシック" charset="0"/>
              </a:rPr>
              <a:t>Positive Words - revision</a:t>
            </a:r>
            <a:endParaRPr lang="en-AU" altLang="en-US" sz="2800" b="1" dirty="0">
              <a:solidFill>
                <a:schemeClr val="bg1"/>
              </a:solidFill>
              <a:latin typeface="+mj-lt"/>
            </a:endParaRPr>
          </a:p>
        </p:txBody>
      </p:sp>
      <p:sp>
        <p:nvSpPr>
          <p:cNvPr id="17411" name="Rectangle 1"/>
          <p:cNvSpPr>
            <a:spLocks noChangeArrowheads="1"/>
          </p:cNvSpPr>
          <p:nvPr/>
        </p:nvSpPr>
        <p:spPr bwMode="auto">
          <a:xfrm>
            <a:off x="1236134" y="5565159"/>
            <a:ext cx="2801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lvl="1" eaLnBrk="1" hangingPunct="1">
              <a:spcBef>
                <a:spcPts val="400"/>
              </a:spcBef>
            </a:pPr>
            <a:r>
              <a:rPr lang="en-GB" altLang="en-US" sz="2400" b="1" i="1" dirty="0">
                <a:latin typeface="Arial" panose="020B0604020202020204" pitchFamily="34" charset="0"/>
                <a:cs typeface="Arial" panose="020B0604020202020204" pitchFamily="34" charset="0"/>
              </a:rPr>
              <a:t>Biggest success?</a:t>
            </a:r>
          </a:p>
        </p:txBody>
      </p:sp>
      <p:sp>
        <p:nvSpPr>
          <p:cNvPr id="17413" name="Rectangle 1"/>
          <p:cNvSpPr>
            <a:spLocks noChangeArrowheads="1"/>
          </p:cNvSpPr>
          <p:nvPr/>
        </p:nvSpPr>
        <p:spPr bwMode="auto">
          <a:xfrm>
            <a:off x="292100" y="1971675"/>
            <a:ext cx="5346700" cy="291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342900" indent="-3429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1" eaLnBrk="1" hangingPunct="1">
              <a:spcBef>
                <a:spcPts val="400"/>
              </a:spcBef>
              <a:spcAft>
                <a:spcPts val="1000"/>
              </a:spcAft>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What do you envision will work best for implementing Positive Words on your unit?</a:t>
            </a:r>
          </a:p>
          <a:p>
            <a:pPr lvl="1" eaLnBrk="1" hangingPunct="1">
              <a:spcBef>
                <a:spcPts val="400"/>
              </a:spcBef>
              <a:spcAft>
                <a:spcPts val="1000"/>
              </a:spcAft>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If this intervention has already been implemented, please share how you review the effectiveness of this intervention on your unit?</a:t>
            </a:r>
          </a:p>
          <a:p>
            <a:pPr lvl="1" eaLnBrk="1" hangingPunct="1">
              <a:spcBef>
                <a:spcPts val="400"/>
              </a:spcBef>
              <a:spcAft>
                <a:spcPts val="1000"/>
              </a:spcAft>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What challenges need to be overcome for the implementation?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ctrTitle"/>
          </p:nvPr>
        </p:nvSpPr>
        <p:spPr>
          <a:xfrm>
            <a:off x="803275" y="658814"/>
            <a:ext cx="6513513" cy="1141412"/>
          </a:xfrm>
        </p:spPr>
        <p:txBody>
          <a:bodyPr lIns="68580" tIns="34290" rIns="68580" bIns="34290" anchor="t"/>
          <a:lstStyle/>
          <a:p>
            <a:pPr algn="ctr" eaLnBrk="1" hangingPunct="1"/>
            <a:r>
              <a:rPr lang="en-AU" altLang="en-US" sz="4800" b="1" dirty="0">
                <a:latin typeface="Arial" charset="0"/>
                <a:cs typeface="Arial" charset="0"/>
              </a:rPr>
              <a:t>Soft words</a:t>
            </a:r>
            <a:r>
              <a:rPr lang="en-AU" altLang="en-US" sz="1800" b="1" dirty="0">
                <a:solidFill>
                  <a:srgbClr val="21A18D"/>
                </a:solidFill>
                <a:latin typeface="Arial" charset="0"/>
                <a:cs typeface="Arial" charset="0"/>
              </a:rPr>
              <a:t/>
            </a:r>
            <a:br>
              <a:rPr lang="en-AU" altLang="en-US" sz="1800" b="1" dirty="0">
                <a:solidFill>
                  <a:srgbClr val="21A18D"/>
                </a:solidFill>
                <a:latin typeface="Arial" charset="0"/>
                <a:cs typeface="Arial" charset="0"/>
              </a:rPr>
            </a:br>
            <a:endParaRPr lang="en-US" altLang="en-US" sz="1800" b="1" dirty="0">
              <a:solidFill>
                <a:srgbClr val="21A18D"/>
              </a:solidFill>
              <a:latin typeface="Arial" charset="0"/>
              <a:cs typeface="Arial" charset="0"/>
            </a:endParaRPr>
          </a:p>
        </p:txBody>
      </p:sp>
      <p:pic>
        <p:nvPicPr>
          <p:cNvPr id="27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701002">
            <a:off x="3349112" y="1913686"/>
            <a:ext cx="3136954" cy="4439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731479">
            <a:off x="285891" y="1913890"/>
            <a:ext cx="3092993" cy="443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030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455272"/>
            <a:ext cx="9144000" cy="5351929"/>
          </a:xfrm>
          <a:prstGeom prst="rect">
            <a:avLst/>
          </a:prstGeom>
        </p:spPr>
      </p:pic>
      <p:sp>
        <p:nvSpPr>
          <p:cNvPr id="28674" name="Content Placeholder 1"/>
          <p:cNvSpPr>
            <a:spLocks noGrp="1"/>
          </p:cNvSpPr>
          <p:nvPr>
            <p:ph idx="1"/>
          </p:nvPr>
        </p:nvSpPr>
        <p:spPr>
          <a:xfrm>
            <a:off x="3213847" y="2723496"/>
            <a:ext cx="5784944" cy="4376551"/>
          </a:xfrm>
        </p:spPr>
        <p:txBody>
          <a:bodyPr lIns="91440" tIns="45720" rIns="91440" bIns="45720"/>
          <a:lstStyle/>
          <a:p>
            <a:pPr lvl="1" algn="ctr" eaLnBrk="1" hangingPunct="1"/>
            <a:r>
              <a:rPr lang="en-AU" altLang="en-US" sz="3600" i="1" dirty="0"/>
              <a:t>“Violence by patients in psychiatric settings is frequently associated with the quality of staff-patient interactions” </a:t>
            </a:r>
          </a:p>
          <a:p>
            <a:pPr lvl="1" algn="ctr" eaLnBrk="1" hangingPunct="1"/>
            <a:r>
              <a:rPr lang="en-AU" altLang="en-US" sz="2000" i="1" dirty="0"/>
              <a:t>(</a:t>
            </a:r>
            <a:r>
              <a:rPr lang="en-AU" altLang="en-US" sz="2000" i="1" dirty="0" err="1"/>
              <a:t>Lancee</a:t>
            </a:r>
            <a:r>
              <a:rPr lang="en-AU" altLang="en-US" sz="2000" i="1" dirty="0"/>
              <a:t>, Gallop, </a:t>
            </a:r>
            <a:r>
              <a:rPr lang="en-AU" altLang="en-US" sz="2000" i="1" dirty="0" err="1"/>
              <a:t>McCay</a:t>
            </a:r>
            <a:r>
              <a:rPr lang="en-AU" altLang="en-US" sz="2000" i="1" dirty="0"/>
              <a:t> &amp; Toner, 1995, p.609)</a:t>
            </a:r>
            <a:endParaRPr lang="en-US" altLang="en-US" sz="2000" i="1" dirty="0"/>
          </a:p>
        </p:txBody>
      </p:sp>
    </p:spTree>
    <p:extLst>
      <p:ext uri="{BB962C8B-B14F-4D97-AF65-F5344CB8AC3E}">
        <p14:creationId xmlns:p14="http://schemas.microsoft.com/office/powerpoint/2010/main" val="297120672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xfrm>
            <a:off x="539750" y="440267"/>
            <a:ext cx="7199313" cy="909108"/>
          </a:xfrm>
        </p:spPr>
        <p:txBody>
          <a:bodyPr lIns="68580" tIns="34290" rIns="68580" bIns="34290" anchor="t"/>
          <a:lstStyle/>
          <a:p>
            <a:pPr algn="ctr" eaLnBrk="1" hangingPunct="1">
              <a:defRPr/>
            </a:pPr>
            <a:r>
              <a:rPr lang="en-GB" altLang="en-US" b="1" dirty="0">
                <a:ea typeface="MS PGothic" pitchFamily="34" charset="-128"/>
                <a:cs typeface="Arial" charset="0"/>
              </a:rPr>
              <a:t>Background and aims</a:t>
            </a:r>
          </a:p>
        </p:txBody>
      </p:sp>
      <p:sp>
        <p:nvSpPr>
          <p:cNvPr id="32771" name="Content Placeholder 3"/>
          <p:cNvSpPr>
            <a:spLocks noGrp="1"/>
          </p:cNvSpPr>
          <p:nvPr>
            <p:ph idx="1"/>
          </p:nvPr>
        </p:nvSpPr>
        <p:spPr>
          <a:xfrm>
            <a:off x="539750" y="1619250"/>
            <a:ext cx="8243888" cy="4854575"/>
          </a:xfrm>
        </p:spPr>
        <p:txBody>
          <a:bodyPr lIns="68580" tIns="34290" rIns="68580" bIns="34290"/>
          <a:lstStyle/>
          <a:p>
            <a:pPr lvl="1" eaLnBrk="1" hangingPunct="1">
              <a:spcAft>
                <a:spcPts val="750"/>
              </a:spcAft>
              <a:defRPr/>
            </a:pPr>
            <a:r>
              <a:rPr lang="en-GB" altLang="en-US" sz="2000" b="1" dirty="0">
                <a:ea typeface="ＭＳ Ｐゴシック" charset="0"/>
              </a:rPr>
              <a:t>Background</a:t>
            </a:r>
          </a:p>
          <a:p>
            <a:pPr lvl="1" eaLnBrk="1" hangingPunct="1">
              <a:spcAft>
                <a:spcPts val="750"/>
              </a:spcAft>
              <a:defRPr/>
            </a:pPr>
            <a:r>
              <a:rPr lang="en-AU" sz="2000" dirty="0">
                <a:ea typeface="ＭＳ Ｐゴシック" charset="0"/>
              </a:rPr>
              <a:t>A primary flashpoint leading to violent incidents is limit setting. Whenever nurses ask patients to do something (or stop them from doing something), this can give rise to understandable frustration.</a:t>
            </a:r>
          </a:p>
          <a:p>
            <a:pPr lvl="1" eaLnBrk="1" hangingPunct="1">
              <a:spcAft>
                <a:spcPts val="750"/>
              </a:spcAft>
              <a:defRPr/>
            </a:pPr>
            <a:r>
              <a:rPr lang="en-AU" sz="2000" dirty="0">
                <a:ea typeface="ＭＳ Ｐゴシック" charset="0"/>
              </a:rPr>
              <a:t>This intervention provides some ways to avoid confrontations and work more collaboratively with patients.</a:t>
            </a:r>
          </a:p>
          <a:p>
            <a:pPr lvl="1" eaLnBrk="1" hangingPunct="1">
              <a:spcAft>
                <a:spcPts val="750"/>
              </a:spcAft>
              <a:defRPr/>
            </a:pPr>
            <a:endParaRPr lang="en-AU" sz="2000" dirty="0">
              <a:ea typeface="ＭＳ Ｐゴシック" charset="0"/>
            </a:endParaRPr>
          </a:p>
          <a:p>
            <a:pPr lvl="1" eaLnBrk="1" hangingPunct="1">
              <a:spcAft>
                <a:spcPts val="750"/>
              </a:spcAft>
              <a:defRPr/>
            </a:pPr>
            <a:r>
              <a:rPr lang="en-GB" altLang="en-US" sz="2000" b="1" dirty="0">
                <a:ea typeface="ＭＳ Ｐゴシック" charset="0"/>
              </a:rPr>
              <a:t>Aims</a:t>
            </a:r>
          </a:p>
          <a:p>
            <a:pPr marL="342900" lvl="1" indent="-342900" eaLnBrk="1" hangingPunct="1">
              <a:spcAft>
                <a:spcPts val="750"/>
              </a:spcAft>
              <a:buFont typeface="Arial" panose="020B0604020202020204" pitchFamily="34" charset="0"/>
              <a:buChar char="•"/>
              <a:defRPr/>
            </a:pPr>
            <a:r>
              <a:rPr lang="en-GB" altLang="en-US" sz="2000" dirty="0">
                <a:ea typeface="ＭＳ Ｐゴシック" charset="0"/>
              </a:rPr>
              <a:t>Expand staff skills and choices in relation                                           to limit setting and flashpoint situations</a:t>
            </a:r>
          </a:p>
          <a:p>
            <a:pPr marL="342900" lvl="1" indent="-342900" eaLnBrk="1" hangingPunct="1">
              <a:spcAft>
                <a:spcPts val="750"/>
              </a:spcAft>
              <a:buFont typeface="Arial" panose="020B0604020202020204" pitchFamily="34" charset="0"/>
              <a:buChar char="•"/>
              <a:defRPr/>
            </a:pPr>
            <a:r>
              <a:rPr lang="en-GB" altLang="en-US" sz="2000" dirty="0">
                <a:ea typeface="ＭＳ Ｐゴシック" charset="0"/>
              </a:rPr>
              <a:t>Increase the options available on the unit</a:t>
            </a:r>
          </a:p>
        </p:txBody>
      </p:sp>
      <p:pic>
        <p:nvPicPr>
          <p:cNvPr id="4" name="Picture 3"/>
          <p:cNvPicPr>
            <a:picLocks noChangeAspect="1"/>
          </p:cNvPicPr>
          <p:nvPr/>
        </p:nvPicPr>
        <p:blipFill>
          <a:blip r:embed="rId3"/>
          <a:stretch>
            <a:fillRect/>
          </a:stretch>
        </p:blipFill>
        <p:spPr>
          <a:xfrm rot="626616">
            <a:off x="6042481" y="3995262"/>
            <a:ext cx="2531919" cy="2540000"/>
          </a:xfrm>
          <a:prstGeom prst="rect">
            <a:avLst/>
          </a:prstGeom>
        </p:spPr>
      </p:pic>
    </p:spTree>
    <p:extLst>
      <p:ext uri="{BB962C8B-B14F-4D97-AF65-F5344CB8AC3E}">
        <p14:creationId xmlns:p14="http://schemas.microsoft.com/office/powerpoint/2010/main" val="51890864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194561" y="5125792"/>
            <a:ext cx="2475864" cy="1262129"/>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Rectangle 1"/>
          <p:cNvSpPr/>
          <p:nvPr/>
        </p:nvSpPr>
        <p:spPr>
          <a:xfrm>
            <a:off x="338666" y="467979"/>
            <a:ext cx="8060267" cy="523220"/>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a:ea typeface="+mj-ea"/>
                <a:cs typeface="+mj-cs"/>
              </a:rPr>
              <a:t>Soft words &amp; the Safewards model</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48000"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grpSp>
        <p:nvGrpSpPr>
          <p:cNvPr id="10" name="Group 42"/>
          <p:cNvGrpSpPr/>
          <p:nvPr/>
        </p:nvGrpSpPr>
        <p:grpSpPr>
          <a:xfrm>
            <a:off x="2346876" y="1993900"/>
            <a:ext cx="3330024" cy="3733800"/>
            <a:chOff x="2346876" y="1993900"/>
            <a:chExt cx="3330024" cy="3733800"/>
          </a:xfrm>
        </p:grpSpPr>
        <p:sp>
          <p:nvSpPr>
            <p:cNvPr id="28" name="Rectangle 27"/>
            <p:cNvSpPr/>
            <p:nvPr/>
          </p:nvSpPr>
          <p:spPr>
            <a:xfrm>
              <a:off x="3441700" y="1993900"/>
              <a:ext cx="22352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a:solidFill>
                    <a:schemeClr val="bg1"/>
                  </a:solidFill>
                  <a:latin typeface="Arial"/>
                  <a:cs typeface="Arial"/>
                </a:rPr>
                <a:t>Using soft words</a:t>
              </a:r>
            </a:p>
          </p:txBody>
        </p:sp>
        <p:grpSp>
          <p:nvGrpSpPr>
            <p:cNvPr id="12" name="Group 41"/>
            <p:cNvGrpSpPr/>
            <p:nvPr/>
          </p:nvGrpSpPr>
          <p:grpSpPr>
            <a:xfrm>
              <a:off x="2346876" y="2705100"/>
              <a:ext cx="2293383" cy="3022600"/>
              <a:chOff x="2346876" y="2705100"/>
              <a:chExt cx="2293383" cy="3022600"/>
            </a:xfrm>
          </p:grpSpPr>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346876" y="3149602"/>
                <a:ext cx="2293383"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4" name="Equals 3"/>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5" name="Equals 34"/>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351221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Why do we set limits?</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13"/>
          <p:cNvGrpSpPr/>
          <p:nvPr/>
        </p:nvGrpSpPr>
        <p:grpSpPr>
          <a:xfrm>
            <a:off x="3441700" y="1683454"/>
            <a:ext cx="5577605" cy="1200329"/>
            <a:chOff x="3441700" y="1683454"/>
            <a:chExt cx="5577605" cy="1200329"/>
          </a:xfrm>
        </p:grpSpPr>
        <p:grpSp>
          <p:nvGrpSpPr>
            <p:cNvPr id="10" name="Group 55"/>
            <p:cNvGrpSpPr/>
            <p:nvPr/>
          </p:nvGrpSpPr>
          <p:grpSpPr>
            <a:xfrm>
              <a:off x="5676900" y="1683454"/>
              <a:ext cx="3342405" cy="1200329"/>
              <a:chOff x="5676900" y="1683454"/>
              <a:chExt cx="3342405" cy="1200329"/>
            </a:xfrm>
          </p:grpSpPr>
          <p:cxnSp>
            <p:nvCxnSpPr>
              <p:cNvPr id="46" name="Straight Arrow Connector 45"/>
              <p:cNvCxnSpPr>
                <a:endCxn id="9" idx="3"/>
              </p:cNvCxnSpPr>
              <p:nvPr/>
            </p:nvCxnSpPr>
            <p:spPr>
              <a:xfrm flipH="1">
                <a:off x="5676900" y="2303800"/>
                <a:ext cx="629737" cy="45700"/>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822465" y="1683454"/>
                <a:ext cx="3196840" cy="1200329"/>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marL="285750" indent="-285750">
                  <a:buFont typeface="Arial" panose="020B0604020202020204" pitchFamily="34" charset="0"/>
                  <a:buChar char="•"/>
                </a:pPr>
                <a:r>
                  <a:rPr lang="en-AU" i="1" dirty="0">
                    <a:solidFill>
                      <a:schemeClr val="bg1"/>
                    </a:solidFill>
                  </a:rPr>
                  <a:t>Psychological understanding</a:t>
                </a:r>
              </a:p>
              <a:p>
                <a:pPr marL="285750" indent="-285750">
                  <a:buFont typeface="Arial" panose="020B0604020202020204" pitchFamily="34" charset="0"/>
                  <a:buChar char="•"/>
                </a:pPr>
                <a:r>
                  <a:rPr lang="en-AU" i="1" dirty="0">
                    <a:solidFill>
                      <a:schemeClr val="bg1"/>
                    </a:solidFill>
                  </a:rPr>
                  <a:t>Own anxiety &amp; frustration</a:t>
                </a:r>
              </a:p>
              <a:p>
                <a:pPr marL="285750" indent="-285750">
                  <a:buFont typeface="Arial" panose="020B0604020202020204" pitchFamily="34" charset="0"/>
                  <a:buChar char="•"/>
                </a:pPr>
                <a:r>
                  <a:rPr lang="en-AU" i="1" dirty="0">
                    <a:solidFill>
                      <a:schemeClr val="bg1"/>
                    </a:solidFill>
                  </a:rPr>
                  <a:t>Perception of risk</a:t>
                </a:r>
              </a:p>
              <a:p>
                <a:pPr marL="285750" indent="-285750">
                  <a:buFont typeface="Arial" panose="020B0604020202020204" pitchFamily="34" charset="0"/>
                  <a:buChar char="•"/>
                </a:pPr>
                <a:r>
                  <a:rPr lang="en-AU" i="1" dirty="0">
                    <a:solidFill>
                      <a:schemeClr val="bg1"/>
                    </a:solidFill>
                  </a:rPr>
                  <a:t>Understanding of local policy</a:t>
                </a:r>
              </a:p>
            </p:txBody>
          </p:sp>
        </p:grpSp>
        <p:sp>
          <p:nvSpPr>
            <p:cNvPr id="35" name="Rectangle 34"/>
            <p:cNvSpPr/>
            <p:nvPr/>
          </p:nvSpPr>
          <p:spPr>
            <a:xfrm>
              <a:off x="3441700" y="1992746"/>
              <a:ext cx="22352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Staff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modifiers</a:t>
              </a:r>
            </a:p>
          </p:txBody>
        </p:sp>
      </p:grpSp>
      <p:grpSp>
        <p:nvGrpSpPr>
          <p:cNvPr id="14" name="Group 28"/>
          <p:cNvGrpSpPr/>
          <p:nvPr/>
        </p:nvGrpSpPr>
        <p:grpSpPr>
          <a:xfrm>
            <a:off x="2046344" y="5219700"/>
            <a:ext cx="2360818" cy="1034796"/>
            <a:chOff x="2046344" y="5219700"/>
            <a:chExt cx="2360818" cy="1034796"/>
          </a:xfrm>
        </p:grpSpPr>
        <p:cxnSp>
          <p:nvCxnSpPr>
            <p:cNvPr id="48" name="Straight Connector 47"/>
            <p:cNvCxnSpPr/>
            <p:nvPr/>
          </p:nvCxnSpPr>
          <p:spPr>
            <a:xfrm>
              <a:off x="2046344" y="5788313"/>
              <a:ext cx="1009497" cy="17323"/>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48000" cy="1034796"/>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grpSp>
      <p:grpSp>
        <p:nvGrpSpPr>
          <p:cNvPr id="23" name="Group 22"/>
          <p:cNvGrpSpPr/>
          <p:nvPr/>
        </p:nvGrpSpPr>
        <p:grpSpPr>
          <a:xfrm>
            <a:off x="179624" y="2705100"/>
            <a:ext cx="4460635" cy="3759993"/>
            <a:chOff x="179624" y="2705100"/>
            <a:chExt cx="4460635" cy="3759993"/>
          </a:xfrm>
        </p:grpSpPr>
        <p:grpSp>
          <p:nvGrpSpPr>
            <p:cNvPr id="13" name="Group 12"/>
            <p:cNvGrpSpPr/>
            <p:nvPr/>
          </p:nvGrpSpPr>
          <p:grpSpPr>
            <a:xfrm>
              <a:off x="952553" y="2705100"/>
              <a:ext cx="3687706" cy="1968500"/>
              <a:chOff x="952553" y="2705100"/>
              <a:chExt cx="3687706" cy="1968500"/>
            </a:xfrm>
          </p:grpSpPr>
          <p:cxnSp>
            <p:nvCxnSpPr>
              <p:cNvPr id="41" name="Straight Connector 40"/>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952553" y="3149600"/>
                <a:ext cx="0" cy="15240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952553" y="3149602"/>
                <a:ext cx="3687706"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179624" y="4348163"/>
              <a:ext cx="1866719" cy="2116930"/>
              <a:chOff x="179624" y="4348163"/>
              <a:chExt cx="1866719" cy="2116930"/>
            </a:xfrm>
          </p:grpSpPr>
          <p:sp>
            <p:nvSpPr>
              <p:cNvPr id="38" name="TextBox 37"/>
              <p:cNvSpPr txBox="1"/>
              <p:nvPr/>
            </p:nvSpPr>
            <p:spPr>
              <a:xfrm>
                <a:off x="179624" y="4348163"/>
                <a:ext cx="1866719" cy="1101756"/>
              </a:xfrm>
              <a:prstGeom prst="rect">
                <a:avLst/>
              </a:prstGeom>
              <a:solidFill>
                <a:srgbClr val="FF0000"/>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Regulatory framework</a:t>
                </a:r>
                <a:r>
                  <a:rPr lang="en-AU" sz="1600" b="0" dirty="0"/>
                  <a:t>: Perceived requirements</a:t>
                </a:r>
              </a:p>
            </p:txBody>
          </p:sp>
          <p:sp>
            <p:nvSpPr>
              <p:cNvPr id="40" name="TextBox 39"/>
              <p:cNvSpPr txBox="1"/>
              <p:nvPr/>
            </p:nvSpPr>
            <p:spPr>
              <a:xfrm>
                <a:off x="179624" y="5410200"/>
                <a:ext cx="1866719" cy="1054893"/>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Patient characteristics: </a:t>
                </a:r>
                <a:r>
                  <a:rPr lang="en-AU" sz="1600" b="0" dirty="0"/>
                  <a:t>Perceived needs</a:t>
                </a:r>
              </a:p>
            </p:txBody>
          </p:sp>
        </p:grpSp>
      </p:grpSp>
      <p:cxnSp>
        <p:nvCxnSpPr>
          <p:cNvPr id="49" name="Straight Connector 48"/>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199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a:ln>
                  <a:noFill/>
                </a:ln>
                <a:solidFill>
                  <a:schemeClr val="bg1"/>
                </a:solidFill>
                <a:effectLst/>
                <a:uLnTx/>
                <a:uFillTx/>
                <a:latin typeface="Arial"/>
                <a:ea typeface="+mj-ea"/>
                <a:cs typeface="+mj-cs"/>
              </a:rPr>
              <a:t>(example 1)</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 don’t deserve anything’ </a:t>
              </a:r>
              <a:r>
                <a:rPr lang="en-AU" dirty="0">
                  <a:solidFill>
                    <a:schemeClr val="bg1"/>
                  </a:solidFill>
                </a:rPr>
                <a:t>(shame)</a:t>
              </a: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Patient modifier: </a:t>
              </a:r>
              <a:r>
                <a:rPr lang="en-US" kern="0" dirty="0">
                  <a:solidFill>
                    <a:schemeClr val="bg1"/>
                  </a:solidFill>
                  <a:latin typeface="Arial"/>
                  <a:cs typeface="Arial"/>
                </a:rPr>
                <a:t>Psychological understanding</a:t>
              </a:r>
            </a:p>
          </p:txBody>
        </p:sp>
      </p:grpSp>
      <p:sp>
        <p:nvSpPr>
          <p:cNvPr id="49" name="TextBox 48"/>
          <p:cNvSpPr txBox="1"/>
          <p:nvPr/>
        </p:nvSpPr>
        <p:spPr>
          <a:xfrm>
            <a:off x="4975160" y="5376903"/>
            <a:ext cx="1514539" cy="74449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Conflict:</a:t>
            </a:r>
          </a:p>
          <a:p>
            <a:r>
              <a:rPr lang="en-AU" b="0" dirty="0"/>
              <a:t>Self-harm</a:t>
            </a:r>
          </a:p>
        </p:txBody>
      </p:sp>
      <p:sp>
        <p:nvSpPr>
          <p:cNvPr id="50" name="TextBox 49"/>
          <p:cNvSpPr txBox="1"/>
          <p:nvPr/>
        </p:nvSpPr>
        <p:spPr>
          <a:xfrm>
            <a:off x="57044" y="5168531"/>
            <a:ext cx="1866719" cy="1136993"/>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Trauma / abuse</a:t>
            </a:r>
          </a:p>
          <a:p>
            <a:r>
              <a:rPr lang="en-AU" sz="1600" b="0" i="1" dirty="0"/>
              <a:t>Low self-esteem</a:t>
            </a:r>
          </a:p>
        </p:txBody>
      </p:sp>
      <p:grpSp>
        <p:nvGrpSpPr>
          <p:cNvPr id="10" name="Group 56"/>
          <p:cNvGrpSpPr/>
          <p:nvPr/>
        </p:nvGrpSpPr>
        <p:grpSpPr>
          <a:xfrm>
            <a:off x="3869578" y="2807536"/>
            <a:ext cx="4909676" cy="2602673"/>
            <a:chOff x="3869578" y="2807536"/>
            <a:chExt cx="4909676" cy="2602673"/>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807536"/>
              <a:ext cx="2662255" cy="2031325"/>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‘You took my choice away’</a:t>
              </a:r>
            </a:p>
            <a:p>
              <a:pPr algn="ctr"/>
              <a:endParaRPr lang="en-AU" dirty="0">
                <a:solidFill>
                  <a:schemeClr val="bg1"/>
                </a:solidFill>
              </a:endParaRPr>
            </a:p>
            <a:p>
              <a:pPr algn="ctr"/>
              <a:r>
                <a:rPr lang="en-AU" i="1" dirty="0">
                  <a:solidFill>
                    <a:schemeClr val="bg1"/>
                  </a:solidFill>
                </a:rPr>
                <a:t>‘You agree that I don’t deserve anything’</a:t>
              </a:r>
            </a:p>
            <a:p>
              <a:pPr algn="ctr"/>
              <a:endParaRPr lang="en-AU" dirty="0">
                <a:solidFill>
                  <a:schemeClr val="bg1"/>
                </a:solidFill>
              </a:endParaRPr>
            </a:p>
            <a:p>
              <a:pPr algn="ctr"/>
              <a:r>
                <a:rPr lang="en-AU" dirty="0">
                  <a:solidFill>
                    <a:schemeClr val="bg1"/>
                  </a:solidFill>
                </a:rPr>
                <a:t>Flashpoint                    (Increased shame)</a:t>
              </a:r>
            </a:p>
          </p:txBody>
        </p:sp>
      </p:grpSp>
      <p:sp>
        <p:nvSpPr>
          <p:cNvPr id="26" name="Rectangle 25"/>
          <p:cNvSpPr/>
          <p:nvPr/>
        </p:nvSpPr>
        <p:spPr>
          <a:xfrm>
            <a:off x="2859162" y="5219700"/>
            <a:ext cx="1548000" cy="998220"/>
          </a:xfrm>
          <a:prstGeom prst="rect">
            <a:avLst/>
          </a:prstGeom>
          <a:solidFill>
            <a:schemeClr val="accent2"/>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spTree>
    <p:extLst>
      <p:ext uri="{BB962C8B-B14F-4D97-AF65-F5344CB8AC3E}">
        <p14:creationId xmlns:p14="http://schemas.microsoft.com/office/powerpoint/2010/main" val="124642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a:ln>
                  <a:noFill/>
                </a:ln>
                <a:solidFill>
                  <a:schemeClr val="bg1"/>
                </a:solidFill>
                <a:effectLst/>
                <a:uLnTx/>
                <a:uFillTx/>
                <a:latin typeface="Arial"/>
                <a:ea typeface="+mj-ea"/>
                <a:cs typeface="+mj-cs"/>
              </a:rPr>
              <a:t>(example 2)</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‘I’ve never had any choice’ </a:t>
              </a:r>
              <a:r>
                <a:rPr lang="en-AU" dirty="0">
                  <a:solidFill>
                    <a:schemeClr val="bg1"/>
                  </a:solidFill>
                </a:rPr>
                <a:t>(fear)</a:t>
              </a: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Patient modifier: </a:t>
              </a:r>
              <a:r>
                <a:rPr lang="en-US" kern="0" dirty="0">
                  <a:solidFill>
                    <a:schemeClr val="bg1"/>
                  </a:solidFill>
                  <a:latin typeface="Arial"/>
                  <a:cs typeface="Arial"/>
                </a:rPr>
                <a:t>Psychological understanding</a:t>
              </a:r>
            </a:p>
          </p:txBody>
        </p:sp>
      </p:grpSp>
      <p:sp>
        <p:nvSpPr>
          <p:cNvPr id="49" name="TextBox 48"/>
          <p:cNvSpPr txBox="1"/>
          <p:nvPr/>
        </p:nvSpPr>
        <p:spPr>
          <a:xfrm>
            <a:off x="4975160" y="5120640"/>
            <a:ext cx="1514539" cy="1245719"/>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Conflict: </a:t>
            </a:r>
            <a:r>
              <a:rPr lang="en-AU" b="0" dirty="0"/>
              <a:t>Fight or flee (aggression or abscond)</a:t>
            </a:r>
          </a:p>
        </p:txBody>
      </p:sp>
      <p:sp>
        <p:nvSpPr>
          <p:cNvPr id="50" name="TextBox 49"/>
          <p:cNvSpPr txBox="1"/>
          <p:nvPr/>
        </p:nvSpPr>
        <p:spPr>
          <a:xfrm>
            <a:off x="57044" y="4676891"/>
            <a:ext cx="1866719" cy="1689469"/>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Trauma / abuse</a:t>
            </a:r>
          </a:p>
          <a:p>
            <a:r>
              <a:rPr lang="en-AU" sz="1600" b="0" i="1" dirty="0"/>
              <a:t>Disadvantage</a:t>
            </a:r>
          </a:p>
          <a:p>
            <a:r>
              <a:rPr lang="en-AU" sz="1600" b="0" i="1" dirty="0"/>
              <a:t>Feeling unsafe / anxiety</a:t>
            </a:r>
          </a:p>
        </p:txBody>
      </p:sp>
      <p:grpSp>
        <p:nvGrpSpPr>
          <p:cNvPr id="10" name="Group 56"/>
          <p:cNvGrpSpPr/>
          <p:nvPr/>
        </p:nvGrpSpPr>
        <p:grpSpPr>
          <a:xfrm>
            <a:off x="3869578" y="2807536"/>
            <a:ext cx="4909676" cy="2602673"/>
            <a:chOff x="3869578" y="2807536"/>
            <a:chExt cx="4909676" cy="2602673"/>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807536"/>
              <a:ext cx="2662255" cy="2031325"/>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‘You took my choice away’</a:t>
              </a:r>
            </a:p>
            <a:p>
              <a:pPr algn="ctr"/>
              <a:endParaRPr lang="en-AU" dirty="0">
                <a:solidFill>
                  <a:schemeClr val="bg1"/>
                </a:solidFill>
              </a:endParaRPr>
            </a:p>
            <a:p>
              <a:pPr algn="ctr"/>
              <a:r>
                <a:rPr lang="en-AU" i="1" dirty="0">
                  <a:solidFill>
                    <a:schemeClr val="bg1"/>
                  </a:solidFill>
                </a:rPr>
                <a:t>‘With less control I now  feel even more unsafe’</a:t>
              </a:r>
            </a:p>
            <a:p>
              <a:pPr algn="ctr"/>
              <a:endParaRPr lang="en-AU" dirty="0">
                <a:solidFill>
                  <a:schemeClr val="bg1"/>
                </a:solidFill>
              </a:endParaRPr>
            </a:p>
            <a:p>
              <a:pPr algn="ctr"/>
              <a:r>
                <a:rPr lang="en-AU" dirty="0">
                  <a:solidFill>
                    <a:schemeClr val="bg1"/>
                  </a:solidFill>
                </a:rPr>
                <a:t>Flashpoint                    (Increased fear)</a:t>
              </a:r>
            </a:p>
          </p:txBody>
        </p:sp>
      </p:grp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spTree>
    <p:extLst>
      <p:ext uri="{BB962C8B-B14F-4D97-AF65-F5344CB8AC3E}">
        <p14:creationId xmlns:p14="http://schemas.microsoft.com/office/powerpoint/2010/main" val="278987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279400" y="1598613"/>
            <a:ext cx="2667000" cy="693737"/>
          </a:xfrm>
        </p:spPr>
        <p:txBody>
          <a:bodyPr/>
          <a:lstStyle/>
          <a:p>
            <a:pPr algn="ctr" eaLnBrk="1" hangingPunct="1"/>
            <a:r>
              <a:rPr lang="en-AU" altLang="en-US" b="1">
                <a:solidFill>
                  <a:schemeClr val="tx1"/>
                </a:solidFill>
                <a:latin typeface="Arial" panose="020B0604020202020204" pitchFamily="34" charset="0"/>
                <a:cs typeface="Arial" panose="020B0604020202020204" pitchFamily="34" charset="0"/>
              </a:rPr>
              <a:t>Day 1</a:t>
            </a:r>
            <a:endParaRPr lang="en-US" altLang="en-US" b="1">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279400" y="4442264"/>
            <a:ext cx="2571750" cy="2097149"/>
          </a:xfrm>
        </p:spPr>
        <p:style>
          <a:lnRef idx="2">
            <a:schemeClr val="accent3"/>
          </a:lnRef>
          <a:fillRef idx="1">
            <a:schemeClr val="lt1"/>
          </a:fillRef>
          <a:effectRef idx="0">
            <a:schemeClr val="accent3"/>
          </a:effectRef>
          <a:fontRef idx="minor">
            <a:schemeClr val="dk1"/>
          </a:fontRef>
        </p:style>
        <p:txBody>
          <a:bodyPr>
            <a:normAutofit/>
          </a:bodyPr>
          <a:lstStyle/>
          <a:p>
            <a:pPr eaLnBrk="1" hangingPunct="1">
              <a:lnSpc>
                <a:spcPct val="100000"/>
              </a:lnSpc>
              <a:spcAft>
                <a:spcPts val="400"/>
              </a:spcAft>
              <a:defRPr/>
            </a:pPr>
            <a:r>
              <a:rPr lang="en-AU" sz="1800" dirty="0">
                <a:solidFill>
                  <a:srgbClr val="21A18D"/>
                </a:solidFill>
                <a:cs typeface="Arial"/>
              </a:rPr>
              <a:t> </a:t>
            </a:r>
            <a:r>
              <a:rPr lang="en-AU" sz="2400" dirty="0">
                <a:solidFill>
                  <a:srgbClr val="21A18D"/>
                </a:solidFill>
                <a:cs typeface="Arial"/>
              </a:rPr>
              <a:t>Interventions</a:t>
            </a:r>
          </a:p>
          <a:p>
            <a:pPr marL="352425" lvl="1" indent="-255588" eaLnBrk="1" hangingPunct="1">
              <a:lnSpc>
                <a:spcPct val="100000"/>
              </a:lnSpc>
              <a:spcAft>
                <a:spcPts val="400"/>
              </a:spcAft>
              <a:defRPr/>
            </a:pPr>
            <a:r>
              <a:rPr lang="en-AU" sz="1900" dirty="0">
                <a:cs typeface="Arial"/>
              </a:rPr>
              <a:t>1. Know each other</a:t>
            </a:r>
          </a:p>
          <a:p>
            <a:pPr marL="352425" lvl="1" indent="-255588" eaLnBrk="1" hangingPunct="1">
              <a:lnSpc>
                <a:spcPct val="100000"/>
              </a:lnSpc>
              <a:spcAft>
                <a:spcPts val="400"/>
              </a:spcAft>
              <a:defRPr/>
            </a:pPr>
            <a:r>
              <a:rPr lang="en-AU" sz="1900" dirty="0">
                <a:cs typeface="Arial"/>
              </a:rPr>
              <a:t>2. Clear mutual expectations</a:t>
            </a:r>
          </a:p>
          <a:p>
            <a:pPr marL="352425" lvl="1" indent="-255588" eaLnBrk="1" hangingPunct="1">
              <a:lnSpc>
                <a:spcPct val="100000"/>
              </a:lnSpc>
              <a:spcAft>
                <a:spcPts val="400"/>
              </a:spcAft>
              <a:defRPr/>
            </a:pPr>
            <a:r>
              <a:rPr lang="en-AU" sz="1900" dirty="0">
                <a:cs typeface="Arial"/>
              </a:rPr>
              <a:t>3. Positive words</a:t>
            </a:r>
          </a:p>
          <a:p>
            <a:pPr eaLnBrk="1" hangingPunct="1">
              <a:spcAft>
                <a:spcPts val="400"/>
              </a:spcAft>
              <a:defRPr/>
            </a:pPr>
            <a:endParaRPr lang="en-US" sz="1800" dirty="0">
              <a:cs typeface="Arial"/>
            </a:endParaRPr>
          </a:p>
        </p:txBody>
      </p:sp>
      <p:sp>
        <p:nvSpPr>
          <p:cNvPr id="6148" name="Title 1"/>
          <p:cNvSpPr txBox="1">
            <a:spLocks/>
          </p:cNvSpPr>
          <p:nvPr/>
        </p:nvSpPr>
        <p:spPr bwMode="auto">
          <a:xfrm>
            <a:off x="3086100" y="1625600"/>
            <a:ext cx="27305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AU" altLang="en-US" sz="2400" b="1">
                <a:solidFill>
                  <a:srgbClr val="000000"/>
                </a:solidFill>
                <a:latin typeface="Arial" panose="020B0604020202020204" pitchFamily="34" charset="0"/>
                <a:cs typeface="Arial" panose="020B0604020202020204" pitchFamily="34" charset="0"/>
              </a:rPr>
              <a:t>Day 2</a:t>
            </a:r>
            <a:endParaRPr lang="en-US" altLang="en-US" sz="2400" b="1">
              <a:solidFill>
                <a:srgbClr val="000000"/>
              </a:solidFill>
              <a:latin typeface="Arial" panose="020B0604020202020204" pitchFamily="34" charset="0"/>
            </a:endParaRPr>
          </a:p>
        </p:txBody>
      </p:sp>
      <p:sp>
        <p:nvSpPr>
          <p:cNvPr id="7" name="Content Placeholder 2"/>
          <p:cNvSpPr txBox="1">
            <a:spLocks/>
          </p:cNvSpPr>
          <p:nvPr/>
        </p:nvSpPr>
        <p:spPr>
          <a:xfrm>
            <a:off x="3149600" y="4443663"/>
            <a:ext cx="2743200" cy="2116388"/>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lvl1pPr>
              <a:lnSpc>
                <a:spcPct val="110000"/>
              </a:lnSpc>
              <a:spcBef>
                <a:spcPts val="800"/>
              </a:spcBef>
              <a:spcAft>
                <a:spcPts val="800"/>
              </a:spcAft>
              <a:defRPr sz="2200" b="1">
                <a:solidFill>
                  <a:srgbClr val="201547"/>
                </a:solidFill>
                <a:latin typeface="Arial" pitchFamily="34" charset="0"/>
                <a:ea typeface="MS PGothic" pitchFamily="34" charset="-128"/>
              </a:defRPr>
            </a:lvl1pPr>
            <a:lvl2pPr marL="742950" indent="-285750">
              <a:lnSpc>
                <a:spcPct val="110000"/>
              </a:lnSpc>
              <a:spcAft>
                <a:spcPts val="800"/>
              </a:spcAft>
              <a:defRPr sz="2000">
                <a:solidFill>
                  <a:schemeClr val="tx1"/>
                </a:solidFill>
                <a:latin typeface="Arial" pitchFamily="34" charset="0"/>
                <a:ea typeface="MS PGothic" pitchFamily="34" charset="-128"/>
              </a:defRPr>
            </a:lvl2pPr>
            <a:lvl3pPr marL="11430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3pPr>
            <a:lvl4pPr marL="16002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4pPr>
            <a:lvl5pPr marL="20574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5pPr>
            <a:lvl6pPr marL="25146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100000"/>
              </a:lnSpc>
              <a:spcBef>
                <a:spcPct val="20000"/>
              </a:spcBef>
              <a:spcAft>
                <a:spcPct val="0"/>
              </a:spcAft>
              <a:defRPr/>
            </a:pPr>
            <a:r>
              <a:rPr lang="en-AU" altLang="en-US" sz="2400" dirty="0">
                <a:solidFill>
                  <a:srgbClr val="21A18D"/>
                </a:solidFill>
                <a:cs typeface="Arial" pitchFamily="34" charset="0"/>
              </a:rPr>
              <a:t>Interventions</a:t>
            </a:r>
            <a:r>
              <a:rPr lang="en-AU" altLang="en-US" sz="2400" b="0" dirty="0">
                <a:solidFill>
                  <a:srgbClr val="21A18D"/>
                </a:solidFill>
                <a:cs typeface="Arial" pitchFamily="34" charset="0"/>
              </a:rPr>
              <a:t> </a:t>
            </a:r>
          </a:p>
          <a:p>
            <a:pPr eaLnBrk="1" hangingPunct="1">
              <a:lnSpc>
                <a:spcPct val="100000"/>
              </a:lnSpc>
              <a:spcBef>
                <a:spcPct val="20000"/>
              </a:spcBef>
              <a:spcAft>
                <a:spcPct val="0"/>
              </a:spcAft>
              <a:defRPr/>
            </a:pPr>
            <a:r>
              <a:rPr lang="en-AU" altLang="en-US" sz="1900" b="0" dirty="0">
                <a:solidFill>
                  <a:srgbClr val="000000"/>
                </a:solidFill>
                <a:cs typeface="Arial" pitchFamily="34" charset="0"/>
              </a:rPr>
              <a:t>4. Soft words</a:t>
            </a:r>
          </a:p>
          <a:p>
            <a:pPr eaLnBrk="1" hangingPunct="1">
              <a:lnSpc>
                <a:spcPct val="100000"/>
              </a:lnSpc>
              <a:spcBef>
                <a:spcPct val="20000"/>
              </a:spcBef>
              <a:spcAft>
                <a:spcPct val="0"/>
              </a:spcAft>
              <a:defRPr/>
            </a:pPr>
            <a:r>
              <a:rPr lang="en-AU" altLang="en-US" sz="1900" b="0" dirty="0">
                <a:solidFill>
                  <a:srgbClr val="000000"/>
                </a:solidFill>
                <a:cs typeface="Arial" pitchFamily="34" charset="0"/>
              </a:rPr>
              <a:t>5. Reassurance</a:t>
            </a:r>
            <a:endParaRPr lang="en-US" altLang="en-US" sz="1900" b="0" dirty="0">
              <a:solidFill>
                <a:srgbClr val="000000"/>
              </a:solidFill>
              <a:cs typeface="Arial" pitchFamily="34" charset="0"/>
            </a:endParaRPr>
          </a:p>
          <a:p>
            <a:pPr eaLnBrk="1" hangingPunct="1">
              <a:lnSpc>
                <a:spcPct val="100000"/>
              </a:lnSpc>
              <a:spcBef>
                <a:spcPct val="20000"/>
              </a:spcBef>
              <a:spcAft>
                <a:spcPct val="0"/>
              </a:spcAft>
              <a:defRPr/>
            </a:pPr>
            <a:r>
              <a:rPr lang="en-AU" altLang="en-US" sz="1900" b="0" dirty="0">
                <a:solidFill>
                  <a:srgbClr val="000000"/>
                </a:solidFill>
                <a:cs typeface="Arial" pitchFamily="34" charset="0"/>
              </a:rPr>
              <a:t>6. Bad news mitigation</a:t>
            </a:r>
          </a:p>
          <a:p>
            <a:pPr eaLnBrk="1" hangingPunct="1">
              <a:lnSpc>
                <a:spcPct val="100000"/>
              </a:lnSpc>
              <a:spcBef>
                <a:spcPct val="20000"/>
              </a:spcBef>
              <a:spcAft>
                <a:spcPct val="0"/>
              </a:spcAft>
              <a:defRPr/>
            </a:pPr>
            <a:r>
              <a:rPr lang="en-AU" altLang="en-US" sz="1900" b="0" dirty="0">
                <a:solidFill>
                  <a:srgbClr val="000000"/>
                </a:solidFill>
                <a:cs typeface="Arial" pitchFamily="34" charset="0"/>
              </a:rPr>
              <a:t>7. Mutual help meeting</a:t>
            </a:r>
          </a:p>
          <a:p>
            <a:pPr eaLnBrk="1" hangingPunct="1">
              <a:lnSpc>
                <a:spcPct val="100000"/>
              </a:lnSpc>
              <a:spcBef>
                <a:spcPct val="20000"/>
              </a:spcBef>
              <a:spcAft>
                <a:spcPct val="0"/>
              </a:spcAft>
              <a:defRPr/>
            </a:pPr>
            <a:endParaRPr lang="en-US" altLang="en-US" sz="1900" b="0" dirty="0">
              <a:solidFill>
                <a:srgbClr val="000000"/>
              </a:solidFill>
              <a:cs typeface="Arial" pitchFamily="34" charset="0"/>
            </a:endParaRPr>
          </a:p>
        </p:txBody>
      </p:sp>
      <p:sp>
        <p:nvSpPr>
          <p:cNvPr id="6150" name="Title 1"/>
          <p:cNvSpPr txBox="1">
            <a:spLocks/>
          </p:cNvSpPr>
          <p:nvPr/>
        </p:nvSpPr>
        <p:spPr bwMode="auto">
          <a:xfrm>
            <a:off x="6096000" y="1604963"/>
            <a:ext cx="2730500" cy="779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AU" altLang="en-US" sz="2400" b="1">
                <a:solidFill>
                  <a:srgbClr val="000000"/>
                </a:solidFill>
                <a:latin typeface="Arial" panose="020B0604020202020204" pitchFamily="34" charset="0"/>
                <a:cs typeface="Arial" panose="020B0604020202020204" pitchFamily="34" charset="0"/>
              </a:rPr>
              <a:t>Day 3</a:t>
            </a:r>
            <a:endParaRPr lang="en-US" altLang="en-US" sz="2400" b="1">
              <a:solidFill>
                <a:srgbClr val="000000"/>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6096000" y="4442264"/>
            <a:ext cx="2832100" cy="2097149"/>
          </a:xfrm>
          <a:prstGeom prst="rect">
            <a:avLst/>
          </a:prstGeom>
        </p:spPr>
        <p:style>
          <a:lnRef idx="2">
            <a:schemeClr val="accent4"/>
          </a:lnRef>
          <a:fillRef idx="1">
            <a:schemeClr val="lt1"/>
          </a:fillRef>
          <a:effectRef idx="0">
            <a:schemeClr val="accent4"/>
          </a:effectRef>
          <a:fontRef idx="minor">
            <a:schemeClr val="dk1"/>
          </a:fontRef>
        </p:style>
        <p:txBody>
          <a:bodyPr>
            <a:normAutofit/>
          </a:bodyPr>
          <a:lstStyle>
            <a:lvl1pPr>
              <a:lnSpc>
                <a:spcPct val="110000"/>
              </a:lnSpc>
              <a:spcBef>
                <a:spcPts val="800"/>
              </a:spcBef>
              <a:spcAft>
                <a:spcPts val="800"/>
              </a:spcAft>
              <a:defRPr sz="2200" b="1">
                <a:solidFill>
                  <a:srgbClr val="201547"/>
                </a:solidFill>
                <a:latin typeface="Arial" pitchFamily="34" charset="0"/>
                <a:ea typeface="MS PGothic" pitchFamily="34" charset="-128"/>
              </a:defRPr>
            </a:lvl1pPr>
            <a:lvl2pPr marL="742950" indent="-285750">
              <a:lnSpc>
                <a:spcPct val="110000"/>
              </a:lnSpc>
              <a:spcAft>
                <a:spcPts val="800"/>
              </a:spcAft>
              <a:defRPr sz="2000">
                <a:solidFill>
                  <a:schemeClr val="tx1"/>
                </a:solidFill>
                <a:latin typeface="Arial" pitchFamily="34" charset="0"/>
                <a:ea typeface="MS PGothic" pitchFamily="34" charset="-128"/>
              </a:defRPr>
            </a:lvl2pPr>
            <a:lvl3pPr marL="11430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3pPr>
            <a:lvl4pPr marL="16002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4pPr>
            <a:lvl5pPr marL="20574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5pPr>
            <a:lvl6pPr marL="25146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100000"/>
              </a:lnSpc>
              <a:spcBef>
                <a:spcPct val="20000"/>
              </a:spcBef>
              <a:spcAft>
                <a:spcPct val="0"/>
              </a:spcAft>
              <a:defRPr/>
            </a:pPr>
            <a:r>
              <a:rPr lang="en-AU" altLang="en-US" sz="2400" dirty="0">
                <a:solidFill>
                  <a:srgbClr val="21A18D"/>
                </a:solidFill>
                <a:cs typeface="Arial" pitchFamily="34" charset="0"/>
              </a:rPr>
              <a:t>Interventions</a:t>
            </a:r>
          </a:p>
          <a:p>
            <a:pPr marL="546100" indent="-449263" eaLnBrk="1" hangingPunct="1">
              <a:lnSpc>
                <a:spcPct val="100000"/>
              </a:lnSpc>
              <a:spcBef>
                <a:spcPct val="20000"/>
              </a:spcBef>
              <a:spcAft>
                <a:spcPct val="0"/>
              </a:spcAft>
              <a:defRPr/>
            </a:pPr>
            <a:r>
              <a:rPr lang="en-AU" altLang="en-US" sz="1900" b="0" dirty="0">
                <a:solidFill>
                  <a:srgbClr val="000000"/>
                </a:solidFill>
                <a:cs typeface="Arial" pitchFamily="34" charset="0"/>
              </a:rPr>
              <a:t>8. Calm down methods</a:t>
            </a:r>
          </a:p>
          <a:p>
            <a:pPr marL="449263" indent="-352425" eaLnBrk="1" hangingPunct="1">
              <a:lnSpc>
                <a:spcPct val="100000"/>
              </a:lnSpc>
              <a:spcBef>
                <a:spcPct val="20000"/>
              </a:spcBef>
              <a:spcAft>
                <a:spcPct val="0"/>
              </a:spcAft>
              <a:defRPr/>
            </a:pPr>
            <a:r>
              <a:rPr lang="en-AU" altLang="en-US" sz="1900" b="0" dirty="0">
                <a:solidFill>
                  <a:srgbClr val="000000"/>
                </a:solidFill>
                <a:cs typeface="Arial" pitchFamily="34" charset="0"/>
              </a:rPr>
              <a:t>9. Talk down</a:t>
            </a:r>
          </a:p>
          <a:p>
            <a:pPr marL="449263" indent="-352425" eaLnBrk="1" hangingPunct="1">
              <a:lnSpc>
                <a:spcPct val="100000"/>
              </a:lnSpc>
              <a:spcBef>
                <a:spcPct val="20000"/>
              </a:spcBef>
              <a:spcAft>
                <a:spcPct val="0"/>
              </a:spcAft>
              <a:defRPr/>
            </a:pPr>
            <a:r>
              <a:rPr lang="en-AU" altLang="en-US" sz="1900" b="0" dirty="0">
                <a:solidFill>
                  <a:srgbClr val="000000"/>
                </a:solidFill>
                <a:cs typeface="Arial" pitchFamily="34" charset="0"/>
              </a:rPr>
              <a:t>10. Discharge messages</a:t>
            </a:r>
          </a:p>
        </p:txBody>
      </p:sp>
      <p:sp>
        <p:nvSpPr>
          <p:cNvPr id="6152" name="Title 1"/>
          <p:cNvSpPr txBox="1">
            <a:spLocks/>
          </p:cNvSpPr>
          <p:nvPr/>
        </p:nvSpPr>
        <p:spPr bwMode="auto">
          <a:xfrm>
            <a:off x="279400" y="508000"/>
            <a:ext cx="79883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AU" altLang="en-US" sz="2800" b="1">
                <a:solidFill>
                  <a:srgbClr val="FFFFFF"/>
                </a:solidFill>
                <a:latin typeface="Arial" panose="020B0604020202020204" pitchFamily="34" charset="0"/>
              </a:rPr>
              <a:t>Introducing the model and interventions</a:t>
            </a:r>
            <a:endParaRPr lang="en-US" altLang="en-US" sz="2800" b="1">
              <a:solidFill>
                <a:srgbClr val="FFFFFF"/>
              </a:solidFill>
              <a:latin typeface="Arial" panose="020B0604020202020204" pitchFamily="34" charset="0"/>
            </a:endParaRPr>
          </a:p>
        </p:txBody>
      </p:sp>
      <p:sp>
        <p:nvSpPr>
          <p:cNvPr id="11" name="Content Placeholder 2"/>
          <p:cNvSpPr txBox="1">
            <a:spLocks/>
          </p:cNvSpPr>
          <p:nvPr/>
        </p:nvSpPr>
        <p:spPr>
          <a:xfrm>
            <a:off x="279400" y="2435224"/>
            <a:ext cx="2571750" cy="1806575"/>
          </a:xfrm>
          <a:prstGeom prst="rect">
            <a:avLst/>
          </a:prstGeom>
        </p:spPr>
        <p:style>
          <a:lnRef idx="1">
            <a:schemeClr val="accent3"/>
          </a:lnRef>
          <a:fillRef idx="2">
            <a:schemeClr val="accent3"/>
          </a:fillRef>
          <a:effectRef idx="1">
            <a:schemeClr val="accent3"/>
          </a:effectRef>
          <a:fontRef idx="minor">
            <a:schemeClr val="dk1"/>
          </a:fontRef>
        </p:style>
        <p:txBody>
          <a:bodyPr>
            <a:normAutofit/>
          </a:bodyPr>
          <a:lstStyle>
            <a:lvl1pPr>
              <a:lnSpc>
                <a:spcPct val="110000"/>
              </a:lnSpc>
              <a:spcBef>
                <a:spcPts val="800"/>
              </a:spcBef>
              <a:spcAft>
                <a:spcPts val="800"/>
              </a:spcAft>
              <a:defRPr sz="2200" b="1">
                <a:solidFill>
                  <a:srgbClr val="201547"/>
                </a:solidFill>
                <a:latin typeface="Arial" pitchFamily="34" charset="0"/>
                <a:ea typeface="MS PGothic" pitchFamily="34" charset="-128"/>
              </a:defRPr>
            </a:lvl1pPr>
            <a:lvl2pPr marL="742950" indent="-285750">
              <a:lnSpc>
                <a:spcPct val="110000"/>
              </a:lnSpc>
              <a:spcAft>
                <a:spcPts val="800"/>
              </a:spcAft>
              <a:defRPr sz="2000">
                <a:solidFill>
                  <a:schemeClr val="tx1"/>
                </a:solidFill>
                <a:latin typeface="Arial" pitchFamily="34" charset="0"/>
                <a:ea typeface="MS PGothic" pitchFamily="34" charset="-128"/>
              </a:defRPr>
            </a:lvl2pPr>
            <a:lvl3pPr marL="11430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3pPr>
            <a:lvl4pPr marL="16002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4pPr>
            <a:lvl5pPr marL="20574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5pPr>
            <a:lvl6pPr marL="25146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100000"/>
              </a:lnSpc>
              <a:spcBef>
                <a:spcPct val="20000"/>
              </a:spcBef>
              <a:spcAft>
                <a:spcPct val="0"/>
              </a:spcAft>
              <a:defRPr/>
            </a:pPr>
            <a:r>
              <a:rPr lang="en-AU" altLang="en-US" sz="2400" dirty="0">
                <a:solidFill>
                  <a:srgbClr val="21A18D"/>
                </a:solidFill>
                <a:cs typeface="Arial" pitchFamily="34" charset="0"/>
              </a:rPr>
              <a:t>Theory</a:t>
            </a:r>
          </a:p>
          <a:p>
            <a:pPr eaLnBrk="1" hangingPunct="1">
              <a:lnSpc>
                <a:spcPct val="120000"/>
              </a:lnSpc>
              <a:spcBef>
                <a:spcPct val="20000"/>
              </a:spcBef>
              <a:spcAft>
                <a:spcPts val="400"/>
              </a:spcAft>
              <a:defRPr/>
            </a:pPr>
            <a:r>
              <a:rPr lang="en-AU" altLang="en-US" sz="1900" b="0" dirty="0">
                <a:solidFill>
                  <a:srgbClr val="000000"/>
                </a:solidFill>
                <a:cs typeface="Arial" pitchFamily="34" charset="0"/>
              </a:rPr>
              <a:t>Understanding the Safewards model</a:t>
            </a:r>
          </a:p>
          <a:p>
            <a:pPr eaLnBrk="1" hangingPunct="1">
              <a:lnSpc>
                <a:spcPct val="100000"/>
              </a:lnSpc>
              <a:spcBef>
                <a:spcPct val="20000"/>
              </a:spcBef>
              <a:spcAft>
                <a:spcPts val="400"/>
              </a:spcAft>
              <a:defRPr/>
            </a:pPr>
            <a:endParaRPr lang="en-US" altLang="en-US" sz="1400" b="0" dirty="0">
              <a:solidFill>
                <a:srgbClr val="000000"/>
              </a:solidFill>
              <a:cs typeface="Arial" pitchFamily="34" charset="0"/>
            </a:endParaRPr>
          </a:p>
        </p:txBody>
      </p:sp>
      <p:sp>
        <p:nvSpPr>
          <p:cNvPr id="12" name="Content Placeholder 2"/>
          <p:cNvSpPr txBox="1">
            <a:spLocks/>
          </p:cNvSpPr>
          <p:nvPr/>
        </p:nvSpPr>
        <p:spPr>
          <a:xfrm>
            <a:off x="3149600" y="2435224"/>
            <a:ext cx="2743200" cy="1806575"/>
          </a:xfrm>
          <a:prstGeom prst="rect">
            <a:avLst/>
          </a:prstGeom>
        </p:spPr>
        <p:style>
          <a:lnRef idx="1">
            <a:schemeClr val="accent5"/>
          </a:lnRef>
          <a:fillRef idx="2">
            <a:schemeClr val="accent5"/>
          </a:fillRef>
          <a:effectRef idx="1">
            <a:schemeClr val="accent5"/>
          </a:effectRef>
          <a:fontRef idx="minor">
            <a:schemeClr val="dk1"/>
          </a:fontRef>
        </p:style>
        <p:txBody>
          <a:bodyPr>
            <a:normAutofit/>
          </a:bodyPr>
          <a:lstStyle>
            <a:lvl1pPr>
              <a:lnSpc>
                <a:spcPct val="110000"/>
              </a:lnSpc>
              <a:spcBef>
                <a:spcPts val="800"/>
              </a:spcBef>
              <a:spcAft>
                <a:spcPts val="800"/>
              </a:spcAft>
              <a:defRPr sz="2200" b="1">
                <a:solidFill>
                  <a:srgbClr val="201547"/>
                </a:solidFill>
                <a:latin typeface="Arial" pitchFamily="34" charset="0"/>
                <a:ea typeface="MS PGothic" pitchFamily="34" charset="-128"/>
              </a:defRPr>
            </a:lvl1pPr>
            <a:lvl2pPr marL="742950" indent="-285750">
              <a:lnSpc>
                <a:spcPct val="110000"/>
              </a:lnSpc>
              <a:spcAft>
                <a:spcPts val="800"/>
              </a:spcAft>
              <a:defRPr sz="2000">
                <a:solidFill>
                  <a:schemeClr val="tx1"/>
                </a:solidFill>
                <a:latin typeface="Arial" pitchFamily="34" charset="0"/>
                <a:ea typeface="MS PGothic" pitchFamily="34" charset="-128"/>
              </a:defRPr>
            </a:lvl2pPr>
            <a:lvl3pPr marL="11430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3pPr>
            <a:lvl4pPr marL="16002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4pPr>
            <a:lvl5pPr marL="20574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5pPr>
            <a:lvl6pPr marL="25146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100000"/>
              </a:lnSpc>
              <a:spcBef>
                <a:spcPct val="20000"/>
              </a:spcBef>
              <a:spcAft>
                <a:spcPct val="0"/>
              </a:spcAft>
              <a:defRPr/>
            </a:pPr>
            <a:r>
              <a:rPr lang="en-AU" altLang="en-US" sz="2400" dirty="0">
                <a:solidFill>
                  <a:srgbClr val="21A18D"/>
                </a:solidFill>
                <a:cs typeface="Arial" pitchFamily="34" charset="0"/>
              </a:rPr>
              <a:t>Theory</a:t>
            </a:r>
          </a:p>
          <a:p>
            <a:pPr eaLnBrk="1" hangingPunct="1">
              <a:lnSpc>
                <a:spcPct val="100000"/>
              </a:lnSpc>
              <a:spcBef>
                <a:spcPct val="20000"/>
              </a:spcBef>
              <a:spcAft>
                <a:spcPts val="400"/>
              </a:spcAft>
              <a:defRPr/>
            </a:pPr>
            <a:r>
              <a:rPr lang="en-AU" altLang="en-US" sz="1900" b="0" dirty="0">
                <a:solidFill>
                  <a:srgbClr val="000000"/>
                </a:solidFill>
                <a:cs typeface="Arial" pitchFamily="34" charset="0"/>
              </a:rPr>
              <a:t>Revision of the Safewards model</a:t>
            </a:r>
          </a:p>
        </p:txBody>
      </p:sp>
      <p:sp>
        <p:nvSpPr>
          <p:cNvPr id="13" name="Content Placeholder 2"/>
          <p:cNvSpPr txBox="1">
            <a:spLocks/>
          </p:cNvSpPr>
          <p:nvPr/>
        </p:nvSpPr>
        <p:spPr>
          <a:xfrm>
            <a:off x="6096000" y="2435224"/>
            <a:ext cx="2832100" cy="1806575"/>
          </a:xfrm>
          <a:prstGeom prst="rect">
            <a:avLst/>
          </a:prstGeom>
        </p:spPr>
        <p:style>
          <a:lnRef idx="1">
            <a:schemeClr val="accent4"/>
          </a:lnRef>
          <a:fillRef idx="2">
            <a:schemeClr val="accent4"/>
          </a:fillRef>
          <a:effectRef idx="1">
            <a:schemeClr val="accent4"/>
          </a:effectRef>
          <a:fontRef idx="minor">
            <a:schemeClr val="dk1"/>
          </a:fontRef>
        </p:style>
        <p:txBody>
          <a:bodyPr>
            <a:normAutofit/>
          </a:bodyPr>
          <a:lstStyle>
            <a:lvl1pPr>
              <a:lnSpc>
                <a:spcPct val="110000"/>
              </a:lnSpc>
              <a:spcBef>
                <a:spcPts val="800"/>
              </a:spcBef>
              <a:spcAft>
                <a:spcPts val="800"/>
              </a:spcAft>
              <a:defRPr sz="2200" b="1">
                <a:solidFill>
                  <a:srgbClr val="201547"/>
                </a:solidFill>
                <a:latin typeface="Arial" pitchFamily="34" charset="0"/>
                <a:ea typeface="MS PGothic" pitchFamily="34" charset="-128"/>
              </a:defRPr>
            </a:lvl1pPr>
            <a:lvl2pPr marL="742950" indent="-285750">
              <a:lnSpc>
                <a:spcPct val="110000"/>
              </a:lnSpc>
              <a:spcAft>
                <a:spcPts val="800"/>
              </a:spcAft>
              <a:defRPr sz="2000">
                <a:solidFill>
                  <a:schemeClr val="tx1"/>
                </a:solidFill>
                <a:latin typeface="Arial" pitchFamily="34" charset="0"/>
                <a:ea typeface="MS PGothic" pitchFamily="34" charset="-128"/>
              </a:defRPr>
            </a:lvl2pPr>
            <a:lvl3pPr marL="11430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3pPr>
            <a:lvl4pPr marL="16002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4pPr>
            <a:lvl5pPr marL="2057400" indent="-228600">
              <a:lnSpc>
                <a:spcPct val="110000"/>
              </a:lnSpc>
              <a:spcAft>
                <a:spcPts val="800"/>
              </a:spcAft>
              <a:buFont typeface="Arial" pitchFamily="34" charset="0"/>
              <a:buChar char="»"/>
              <a:defRPr sz="2000">
                <a:solidFill>
                  <a:schemeClr val="tx1"/>
                </a:solidFill>
                <a:latin typeface="Arial" pitchFamily="34" charset="0"/>
                <a:ea typeface="MS PGothic" pitchFamily="34" charset="-128"/>
              </a:defRPr>
            </a:lvl5pPr>
            <a:lvl6pPr marL="25146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fontAlgn="base">
              <a:lnSpc>
                <a:spcPct val="110000"/>
              </a:lnSpc>
              <a:spcBef>
                <a:spcPct val="0"/>
              </a:spcBef>
              <a:spcAft>
                <a:spcPts val="800"/>
              </a:spcAft>
              <a:buFont typeface="Arial" pitchFamily="34" charset="0"/>
              <a:buChar char="»"/>
              <a:defRPr sz="2000">
                <a:solidFill>
                  <a:schemeClr val="tx1"/>
                </a:solidFill>
                <a:latin typeface="Arial" pitchFamily="34" charset="0"/>
                <a:ea typeface="MS PGothic" pitchFamily="34" charset="-128"/>
              </a:defRPr>
            </a:lvl9pPr>
          </a:lstStyle>
          <a:p>
            <a:pPr eaLnBrk="1" hangingPunct="1">
              <a:lnSpc>
                <a:spcPct val="100000"/>
              </a:lnSpc>
              <a:spcBef>
                <a:spcPct val="20000"/>
              </a:spcBef>
              <a:spcAft>
                <a:spcPct val="0"/>
              </a:spcAft>
              <a:defRPr/>
            </a:pPr>
            <a:r>
              <a:rPr lang="en-AU" altLang="en-US" sz="2400" dirty="0">
                <a:solidFill>
                  <a:srgbClr val="21A18D"/>
                </a:solidFill>
                <a:cs typeface="Arial" pitchFamily="34" charset="0"/>
              </a:rPr>
              <a:t>Theory</a:t>
            </a:r>
            <a:endParaRPr lang="en-AU" altLang="en-US" sz="2400" b="0" dirty="0">
              <a:solidFill>
                <a:srgbClr val="21A18D"/>
              </a:solidFill>
              <a:cs typeface="Arial" pitchFamily="34" charset="0"/>
            </a:endParaRPr>
          </a:p>
          <a:p>
            <a:pPr eaLnBrk="1" hangingPunct="1">
              <a:lnSpc>
                <a:spcPct val="100000"/>
              </a:lnSpc>
              <a:spcBef>
                <a:spcPct val="20000"/>
              </a:spcBef>
              <a:spcAft>
                <a:spcPts val="400"/>
              </a:spcAft>
              <a:defRPr/>
            </a:pPr>
            <a:r>
              <a:rPr lang="en-AU" altLang="en-US" sz="1900" b="0" dirty="0">
                <a:solidFill>
                  <a:srgbClr val="000000"/>
                </a:solidFill>
                <a:cs typeface="Arial" pitchFamily="34" charset="0"/>
              </a:rPr>
              <a:t>Revision of the Safewards Model</a:t>
            </a:r>
            <a:endParaRPr lang="en-US" altLang="en-US" sz="1800" b="0" dirty="0">
              <a:solidFill>
                <a:srgbClr val="000000"/>
              </a:solidFill>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Why it matters </a:t>
            </a:r>
            <a:r>
              <a:rPr kumimoji="0" lang="en-US" sz="2800" i="0" u="none" strike="noStrike" kern="0" cap="none" spc="0" normalizeH="0" baseline="0" noProof="0" dirty="0">
                <a:ln>
                  <a:noFill/>
                </a:ln>
                <a:solidFill>
                  <a:schemeClr val="bg1"/>
                </a:solidFill>
                <a:effectLst/>
                <a:uLnTx/>
                <a:uFillTx/>
                <a:latin typeface="Arial"/>
                <a:ea typeface="+mj-ea"/>
                <a:cs typeface="+mj-cs"/>
              </a:rPr>
              <a:t>(example 3)</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55"/>
          <p:cNvGrpSpPr/>
          <p:nvPr/>
        </p:nvGrpSpPr>
        <p:grpSpPr>
          <a:xfrm>
            <a:off x="2757186" y="1684788"/>
            <a:ext cx="5135668" cy="2688633"/>
            <a:chOff x="2757186" y="1684788"/>
            <a:chExt cx="5135668" cy="2688633"/>
          </a:xfrm>
        </p:grpSpPr>
        <p:cxnSp>
          <p:nvCxnSpPr>
            <p:cNvPr id="46" name="Straight Arrow Connector 45"/>
            <p:cNvCxnSpPr/>
            <p:nvPr/>
          </p:nvCxnSpPr>
          <p:spPr>
            <a:xfrm flipH="1">
              <a:off x="4480659" y="2303800"/>
              <a:ext cx="1825977" cy="1567598"/>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171810">
              <a:off x="5850560" y="1684788"/>
              <a:ext cx="2042294" cy="646331"/>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‘I’ve always had choice’ </a:t>
              </a:r>
              <a:endParaRPr lang="en-AU" dirty="0">
                <a:solidFill>
                  <a:schemeClr val="bg1"/>
                </a:solidFill>
              </a:endParaRPr>
            </a:p>
          </p:txBody>
        </p:sp>
        <p:sp>
          <p:nvSpPr>
            <p:cNvPr id="28" name="Rectangle 27"/>
            <p:cNvSpPr/>
            <p:nvPr/>
          </p:nvSpPr>
          <p:spPr>
            <a:xfrm>
              <a:off x="2757186" y="3168650"/>
              <a:ext cx="1781604" cy="1204771"/>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Patient modifier: </a:t>
              </a:r>
              <a:r>
                <a:rPr lang="en-US" kern="0" dirty="0">
                  <a:solidFill>
                    <a:schemeClr val="bg1"/>
                  </a:solidFill>
                  <a:latin typeface="Arial"/>
                  <a:cs typeface="Arial"/>
                </a:rPr>
                <a:t>Psychological understanding</a:t>
              </a:r>
            </a:p>
          </p:txBody>
        </p:sp>
      </p:grpSp>
      <p:sp>
        <p:nvSpPr>
          <p:cNvPr id="49" name="TextBox 48"/>
          <p:cNvSpPr txBox="1"/>
          <p:nvPr/>
        </p:nvSpPr>
        <p:spPr>
          <a:xfrm>
            <a:off x="4975160" y="5376903"/>
            <a:ext cx="1514539" cy="74449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Conflict: </a:t>
            </a:r>
            <a:r>
              <a:rPr lang="en-AU" b="0" dirty="0"/>
              <a:t>Aggression</a:t>
            </a:r>
          </a:p>
        </p:txBody>
      </p:sp>
      <p:sp>
        <p:nvSpPr>
          <p:cNvPr id="50" name="TextBox 49"/>
          <p:cNvSpPr txBox="1"/>
          <p:nvPr/>
        </p:nvSpPr>
        <p:spPr>
          <a:xfrm>
            <a:off x="57044" y="4676891"/>
            <a:ext cx="1866719" cy="1689469"/>
          </a:xfrm>
          <a:prstGeom prst="rect">
            <a:avLst/>
          </a:prstGeom>
          <a:solidFill>
            <a:srgbClr val="58009A"/>
          </a:solidFill>
          <a:ln w="6350">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Patient characteristics</a:t>
            </a:r>
          </a:p>
          <a:p>
            <a:r>
              <a:rPr lang="en-AU" sz="1600" b="0" i="1" dirty="0"/>
              <a:t>Strong sense of justice &amp; fairness</a:t>
            </a:r>
          </a:p>
          <a:p>
            <a:r>
              <a:rPr lang="en-AU" sz="1600" b="0" i="1" dirty="0"/>
              <a:t>Confidence</a:t>
            </a:r>
          </a:p>
        </p:txBody>
      </p:sp>
      <p:grpSp>
        <p:nvGrpSpPr>
          <p:cNvPr id="10" name="Group 56"/>
          <p:cNvGrpSpPr/>
          <p:nvPr/>
        </p:nvGrpSpPr>
        <p:grpSpPr>
          <a:xfrm>
            <a:off x="3869578" y="2946035"/>
            <a:ext cx="4909676" cy="2464174"/>
            <a:chOff x="3869578" y="2946035"/>
            <a:chExt cx="4909676" cy="2464174"/>
          </a:xfrm>
        </p:grpSpPr>
        <p:cxnSp>
          <p:nvCxnSpPr>
            <p:cNvPr id="53" name="Straight Arrow Connector 52"/>
            <p:cNvCxnSpPr/>
            <p:nvPr/>
          </p:nvCxnSpPr>
          <p:spPr>
            <a:xfrm flipH="1">
              <a:off x="3869578" y="3338360"/>
              <a:ext cx="2437058" cy="2071849"/>
            </a:xfrm>
            <a:prstGeom prst="straightConnector1">
              <a:avLst/>
            </a:prstGeom>
            <a:ln w="38100">
              <a:solidFill>
                <a:schemeClr val="accent2"/>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71810">
              <a:off x="6116999" y="2946035"/>
              <a:ext cx="2662255" cy="1754326"/>
            </a:xfrm>
            <a:prstGeom prst="rect">
              <a:avLst/>
            </a:prstGeom>
            <a:solidFill>
              <a:srgbClr val="913533"/>
            </a:solidFill>
            <a:ln w="38100">
              <a:noFill/>
            </a:ln>
            <a:effectLst>
              <a:outerShdw blurRad="50800" dist="38100" dir="2700000" algn="tl" rotWithShape="0">
                <a:prstClr val="black">
                  <a:alpha val="40000"/>
                </a:prstClr>
              </a:outerShdw>
            </a:effectLst>
          </p:spPr>
          <p:txBody>
            <a:bodyPr wrap="square" rtlCol="0" anchor="ctr">
              <a:spAutoFit/>
            </a:bodyPr>
            <a:lstStyle/>
            <a:p>
              <a:pPr algn="ctr"/>
              <a:r>
                <a:rPr lang="en-AU" i="1" dirty="0">
                  <a:solidFill>
                    <a:schemeClr val="bg1"/>
                  </a:solidFill>
                </a:rPr>
                <a:t>‘You took my choice away’</a:t>
              </a:r>
            </a:p>
            <a:p>
              <a:pPr algn="ctr"/>
              <a:endParaRPr lang="en-AU" dirty="0">
                <a:solidFill>
                  <a:schemeClr val="bg1"/>
                </a:solidFill>
              </a:endParaRPr>
            </a:p>
            <a:p>
              <a:pPr algn="ctr"/>
              <a:r>
                <a:rPr lang="en-AU" i="1" dirty="0">
                  <a:solidFill>
                    <a:schemeClr val="bg1"/>
                  </a:solidFill>
                </a:rPr>
                <a:t>‘This is not fair!’</a:t>
              </a:r>
              <a:endParaRPr lang="en-AU" dirty="0">
                <a:solidFill>
                  <a:schemeClr val="bg1"/>
                </a:solidFill>
              </a:endParaRPr>
            </a:p>
            <a:p>
              <a:pPr algn="ctr"/>
              <a:endParaRPr lang="en-AU" dirty="0">
                <a:solidFill>
                  <a:schemeClr val="bg1"/>
                </a:solidFill>
              </a:endParaRPr>
            </a:p>
            <a:p>
              <a:pPr algn="ctr"/>
              <a:r>
                <a:rPr lang="en-AU" dirty="0">
                  <a:solidFill>
                    <a:schemeClr val="bg1"/>
                  </a:solidFill>
                </a:rPr>
                <a:t>Flashpoint                    (Anger)</a:t>
              </a:r>
            </a:p>
          </p:txBody>
        </p:sp>
      </p:grp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 </a:t>
            </a:r>
            <a:r>
              <a:rPr kumimoji="0" lang="en-US" sz="1800" i="0" u="none" strike="noStrike" kern="0" cap="none" spc="0" normalizeH="0" baseline="0" noProof="0" dirty="0">
                <a:ln>
                  <a:noFill/>
                </a:ln>
                <a:solidFill>
                  <a:schemeClr val="bg1"/>
                </a:solidFill>
                <a:effectLst/>
                <a:uLnTx/>
                <a:uFillTx/>
                <a:latin typeface="Arial"/>
                <a:cs typeface="Arial"/>
              </a:rPr>
              <a:t>Setting limits</a:t>
            </a:r>
          </a:p>
        </p:txBody>
      </p:sp>
    </p:spTree>
    <p:extLst>
      <p:ext uri="{BB962C8B-B14F-4D97-AF65-F5344CB8AC3E}">
        <p14:creationId xmlns:p14="http://schemas.microsoft.com/office/powerpoint/2010/main" val="104577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in practice</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a:solidFill>
                  <a:schemeClr val="bg1"/>
                </a:solidFill>
                <a:latin typeface="Arial"/>
                <a:cs typeface="Arial"/>
              </a:rPr>
              <a:t>Staff modifier: </a:t>
            </a:r>
            <a:r>
              <a:rPr lang="en-US" b="1" kern="0" dirty="0">
                <a:solidFill>
                  <a:schemeClr val="bg1"/>
                </a:solidFill>
                <a:latin typeface="Arial"/>
                <a:cs typeface="Arial"/>
              </a:rPr>
              <a:t>Using soft words</a:t>
            </a:r>
          </a:p>
        </p:txBody>
      </p:sp>
    </p:spTree>
    <p:extLst>
      <p:ext uri="{BB962C8B-B14F-4D97-AF65-F5344CB8AC3E}">
        <p14:creationId xmlns:p14="http://schemas.microsoft.com/office/powerpoint/2010/main" val="3310345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in practice</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a:solidFill>
                    <a:schemeClr val="bg1"/>
                  </a:solidFill>
                  <a:latin typeface="Arial"/>
                  <a:cs typeface="Arial"/>
                </a:rPr>
                <a:t>Staff modifier: </a:t>
              </a:r>
              <a:r>
                <a:rPr lang="en-US" b="1" kern="0" dirty="0">
                  <a:solidFill>
                    <a:schemeClr val="bg1"/>
                  </a:solidFill>
                  <a:latin typeface="Arial"/>
                  <a:cs typeface="Arial"/>
                </a:rPr>
                <a:t>Using 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solidFill>
                      <a:srgbClr val="1F497D"/>
                    </a:solidFill>
                  </a:rPr>
                  <a:t>Physical</a:t>
                </a:r>
                <a:r>
                  <a:rPr lang="en-AU" sz="1600" i="1" dirty="0">
                    <a:solidFill>
                      <a:srgbClr val="1F497D"/>
                    </a:solidFill>
                  </a:rPr>
                  <a:t> </a:t>
                </a:r>
                <a:r>
                  <a:rPr lang="en-AU" sz="1600" dirty="0">
                    <a:solidFill>
                      <a:srgbClr val="1F497D"/>
                    </a:solidFill>
                  </a:rPr>
                  <a:t>environment: </a:t>
                </a:r>
                <a:r>
                  <a:rPr lang="en-AU" sz="1600" b="0" dirty="0">
                    <a:solidFill>
                      <a:srgbClr val="1F497D"/>
                    </a:solidFill>
                  </a:rPr>
                  <a:t>Privacy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Patient characteristics: </a:t>
                </a:r>
                <a:r>
                  <a:rPr lang="en-AU" sz="1600" b="0" dirty="0"/>
                  <a:t>Offer support and interventions?</a:t>
                </a:r>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Regulatory: </a:t>
                </a:r>
                <a:r>
                  <a:rPr lang="en-AU" sz="1600" b="0" dirty="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913533"/>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What </a:t>
                </a:r>
                <a:r>
                  <a:rPr lang="en-US" sz="1600" b="1" i="1" kern="0" dirty="0">
                    <a:solidFill>
                      <a:schemeClr val="bg1"/>
                    </a:solidFill>
                    <a:latin typeface="Arial"/>
                    <a:cs typeface="Arial"/>
                  </a:rPr>
                  <a:t>domains</a:t>
                </a:r>
                <a:r>
                  <a:rPr lang="en-US" sz="1600" kern="0" dirty="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spTree>
    <p:extLst>
      <p:ext uri="{BB962C8B-B14F-4D97-AF65-F5344CB8AC3E}">
        <p14:creationId xmlns:p14="http://schemas.microsoft.com/office/powerpoint/2010/main" val="18442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in practice</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grpSp>
        <p:nvGrpSpPr>
          <p:cNvPr id="69" name="Group 68"/>
          <p:cNvGrpSpPr/>
          <p:nvPr/>
        </p:nvGrpSpPr>
        <p:grpSpPr>
          <a:xfrm>
            <a:off x="2305240" y="3149600"/>
            <a:ext cx="491166" cy="2933700"/>
            <a:chOff x="2305240" y="3149600"/>
            <a:chExt cx="491166" cy="2933700"/>
          </a:xfrm>
        </p:grpSpPr>
        <p:sp>
          <p:nvSpPr>
            <p:cNvPr id="68" name="Rectangle 67"/>
            <p:cNvSpPr/>
            <p:nvPr/>
          </p:nvSpPr>
          <p:spPr>
            <a:xfrm>
              <a:off x="2305240" y="5426174"/>
              <a:ext cx="491166"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a:solidFill>
                    <a:schemeClr val="bg1"/>
                  </a:solidFill>
                  <a:latin typeface="Arial"/>
                  <a:cs typeface="Arial"/>
                </a:rPr>
                <a:t>Staff modifier: </a:t>
              </a:r>
              <a:r>
                <a:rPr lang="en-US" b="1" kern="0" dirty="0">
                  <a:solidFill>
                    <a:schemeClr val="bg1"/>
                  </a:solidFill>
                  <a:latin typeface="Arial"/>
                  <a:cs typeface="Arial"/>
                </a:rPr>
                <a:t>Using 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solidFill>
                      <a:srgbClr val="1F497D"/>
                    </a:solidFill>
                  </a:rPr>
                  <a:t>Physical</a:t>
                </a:r>
                <a:r>
                  <a:rPr lang="en-AU" sz="1600" i="1" dirty="0">
                    <a:solidFill>
                      <a:srgbClr val="1F497D"/>
                    </a:solidFill>
                  </a:rPr>
                  <a:t> </a:t>
                </a:r>
                <a:r>
                  <a:rPr lang="en-AU" sz="1600" dirty="0">
                    <a:solidFill>
                      <a:srgbClr val="1F497D"/>
                    </a:solidFill>
                  </a:rPr>
                  <a:t>environment: </a:t>
                </a:r>
                <a:r>
                  <a:rPr lang="en-AU" sz="1600" b="0" dirty="0">
                    <a:solidFill>
                      <a:srgbClr val="1F497D"/>
                    </a:solidFill>
                  </a:rPr>
                  <a:t>Privacy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Patient characteristics: </a:t>
                </a:r>
                <a:r>
                  <a:rPr lang="en-AU" sz="1600" b="0" dirty="0"/>
                  <a:t>Offer support and interventions?</a:t>
                </a:r>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Regulatory: </a:t>
                </a:r>
                <a:r>
                  <a:rPr lang="en-AU" sz="1600" b="0" dirty="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What </a:t>
                </a:r>
                <a:r>
                  <a:rPr lang="en-US" sz="1600" b="1" i="1" kern="0" dirty="0">
                    <a:solidFill>
                      <a:schemeClr val="bg1"/>
                    </a:solidFill>
                    <a:latin typeface="Arial"/>
                    <a:cs typeface="Arial"/>
                  </a:rPr>
                  <a:t>domains</a:t>
                </a:r>
                <a:r>
                  <a:rPr lang="en-US" sz="1600" kern="0" dirty="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grpSp>
        <p:nvGrpSpPr>
          <p:cNvPr id="70" name="Group 69"/>
          <p:cNvGrpSpPr/>
          <p:nvPr/>
        </p:nvGrpSpPr>
        <p:grpSpPr>
          <a:xfrm>
            <a:off x="1893416" y="1687905"/>
            <a:ext cx="1870786" cy="3684195"/>
            <a:chOff x="1893416" y="1687905"/>
            <a:chExt cx="1870786" cy="3684195"/>
          </a:xfrm>
        </p:grpSpPr>
        <p:cxnSp>
          <p:nvCxnSpPr>
            <p:cNvPr id="50" name="Straight Arrow Connector 49"/>
            <p:cNvCxnSpPr/>
            <p:nvPr/>
          </p:nvCxnSpPr>
          <p:spPr>
            <a:xfrm>
              <a:off x="2305240" y="2812128"/>
              <a:ext cx="229109" cy="2559972"/>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37" name="Callout: Down Arrow 36"/>
            <p:cNvSpPr/>
            <p:nvPr/>
          </p:nvSpPr>
          <p:spPr>
            <a:xfrm rot="21002718">
              <a:off x="1893416" y="1687905"/>
              <a:ext cx="1870786" cy="1062890"/>
            </a:xfrm>
            <a:prstGeom prst="rect">
              <a:avLst/>
            </a:prstGeom>
            <a:solidFill>
              <a:srgbClr val="913533"/>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Do you </a:t>
              </a:r>
              <a:r>
                <a:rPr lang="en-US" sz="1600" b="1" i="1" kern="0" dirty="0">
                  <a:solidFill>
                    <a:schemeClr val="bg1"/>
                  </a:solidFill>
                  <a:latin typeface="Arial"/>
                  <a:cs typeface="Arial"/>
                </a:rPr>
                <a:t>really</a:t>
              </a:r>
              <a:r>
                <a:rPr lang="en-US" sz="1600" kern="0" dirty="0">
                  <a:solidFill>
                    <a:schemeClr val="bg1"/>
                  </a:solidFill>
                  <a:latin typeface="Arial"/>
                  <a:cs typeface="Arial"/>
                </a:rPr>
                <a:t> need to set the limit? Try to say ‘</a:t>
              </a:r>
              <a:r>
                <a:rPr lang="en-US" sz="1600" b="1" kern="0" dirty="0">
                  <a:solidFill>
                    <a:schemeClr val="bg1"/>
                  </a:solidFill>
                  <a:latin typeface="Arial"/>
                  <a:cs typeface="Arial"/>
                </a:rPr>
                <a:t>yes</a:t>
              </a:r>
              <a:r>
                <a:rPr lang="en-US" sz="1600" kern="0" dirty="0">
                  <a:solidFill>
                    <a:schemeClr val="bg1"/>
                  </a:solidFill>
                  <a:latin typeface="Arial"/>
                  <a:cs typeface="Arial"/>
                </a:rPr>
                <a:t>’ instead.</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spTree>
    <p:extLst>
      <p:ext uri="{BB962C8B-B14F-4D97-AF65-F5344CB8AC3E}">
        <p14:creationId xmlns:p14="http://schemas.microsoft.com/office/powerpoint/2010/main" val="243707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2714953" y="5125792"/>
            <a:ext cx="1955471" cy="1262129"/>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Rectangle 1"/>
          <p:cNvSpPr/>
          <p:nvPr/>
        </p:nvSpPr>
        <p:spPr>
          <a:xfrm>
            <a:off x="338666" y="467979"/>
            <a:ext cx="8060267" cy="646331"/>
          </a:xfrm>
          <a:prstGeom prst="rect">
            <a:avLst/>
          </a:prstGeom>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3600" b="1" i="0" u="none" strike="noStrike" kern="0" cap="none" spc="0" normalizeH="0" baseline="0" noProof="0" dirty="0">
                <a:ln>
                  <a:noFill/>
                </a:ln>
                <a:solidFill>
                  <a:schemeClr val="bg1"/>
                </a:solidFill>
                <a:effectLst/>
                <a:uLnTx/>
                <a:uFillTx/>
                <a:latin typeface="Arial"/>
                <a:ea typeface="+mj-ea"/>
                <a:cs typeface="+mj-cs"/>
              </a:rPr>
              <a:t>Soft words in practice</a:t>
            </a:r>
          </a:p>
        </p:txBody>
      </p:sp>
      <p:sp>
        <p:nvSpPr>
          <p:cNvPr id="3" name="Rectangle 2"/>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05100" y="46736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7051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62280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69570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8" idx="2"/>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71354" y="5372100"/>
            <a:ext cx="1511300" cy="71120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Setting limits?</a:t>
            </a:r>
          </a:p>
        </p:txBody>
      </p:sp>
      <p:grpSp>
        <p:nvGrpSpPr>
          <p:cNvPr id="69" name="Group 68"/>
          <p:cNvGrpSpPr/>
          <p:nvPr/>
        </p:nvGrpSpPr>
        <p:grpSpPr>
          <a:xfrm>
            <a:off x="2305240" y="3149600"/>
            <a:ext cx="491166" cy="2933700"/>
            <a:chOff x="2305240" y="3149600"/>
            <a:chExt cx="491166" cy="2933700"/>
          </a:xfrm>
        </p:grpSpPr>
        <p:sp>
          <p:nvSpPr>
            <p:cNvPr id="68" name="Rectangle 67"/>
            <p:cNvSpPr/>
            <p:nvPr/>
          </p:nvSpPr>
          <p:spPr>
            <a:xfrm>
              <a:off x="2305240" y="5426174"/>
              <a:ext cx="491166"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3" name="Straight Connector 32"/>
            <p:cNvCxnSpPr/>
            <p:nvPr/>
          </p:nvCxnSpPr>
          <p:spPr>
            <a:xfrm>
              <a:off x="2380217"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35" name="Equals 34"/>
          <p:cNvSpPr/>
          <p:nvPr/>
        </p:nvSpPr>
        <p:spPr>
          <a:xfrm rot="5400000">
            <a:off x="220511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38" name="Equals 37"/>
          <p:cNvSpPr/>
          <p:nvPr/>
        </p:nvSpPr>
        <p:spPr>
          <a:xfrm rot="5400000">
            <a:off x="4163867"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grpSp>
        <p:nvGrpSpPr>
          <p:cNvPr id="18" name="Group 17"/>
          <p:cNvGrpSpPr/>
          <p:nvPr/>
        </p:nvGrpSpPr>
        <p:grpSpPr>
          <a:xfrm>
            <a:off x="952553" y="1719072"/>
            <a:ext cx="4724347" cy="3691128"/>
            <a:chOff x="952553" y="1719072"/>
            <a:chExt cx="4724347" cy="3691128"/>
          </a:xfrm>
        </p:grpSpPr>
        <p:sp>
          <p:nvSpPr>
            <p:cNvPr id="28" name="Rectangle 27"/>
            <p:cNvSpPr/>
            <p:nvPr/>
          </p:nvSpPr>
          <p:spPr>
            <a:xfrm>
              <a:off x="3663950" y="1719072"/>
              <a:ext cx="2012950" cy="986028"/>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kern="0" dirty="0">
                  <a:solidFill>
                    <a:schemeClr val="bg1"/>
                  </a:solidFill>
                  <a:latin typeface="Arial"/>
                  <a:cs typeface="Arial"/>
                </a:rPr>
                <a:t>Staff modifier: </a:t>
              </a:r>
              <a:r>
                <a:rPr lang="en-US" b="1" kern="0" dirty="0">
                  <a:solidFill>
                    <a:schemeClr val="bg1"/>
                  </a:solidFill>
                  <a:latin typeface="Arial"/>
                  <a:cs typeface="Arial"/>
                </a:rPr>
                <a:t>Using soft words</a:t>
              </a:r>
            </a:p>
          </p:txBody>
        </p:sp>
        <p:cxnSp>
          <p:nvCxnSpPr>
            <p:cNvPr id="29" name="Straight Connector 28"/>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52553" y="3149600"/>
              <a:ext cx="3687706" cy="2"/>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 idx="0"/>
            </p:cNvCxnSpPr>
            <p:nvPr/>
          </p:nvCxnSpPr>
          <p:spPr>
            <a:xfrm>
              <a:off x="961425" y="3149600"/>
              <a:ext cx="22051" cy="22606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352825" y="1781151"/>
            <a:ext cx="3641205" cy="3438549"/>
            <a:chOff x="4352825" y="1781151"/>
            <a:chExt cx="3641205" cy="3438549"/>
          </a:xfrm>
        </p:grpSpPr>
        <p:cxnSp>
          <p:nvCxnSpPr>
            <p:cNvPr id="31" name="Straight Arrow Connector 30"/>
            <p:cNvCxnSpPr/>
            <p:nvPr/>
          </p:nvCxnSpPr>
          <p:spPr>
            <a:xfrm flipH="1">
              <a:off x="4352825" y="2927350"/>
              <a:ext cx="1381225" cy="2292350"/>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41" name="Callout: Down Arrow 40"/>
            <p:cNvSpPr/>
            <p:nvPr/>
          </p:nvSpPr>
          <p:spPr>
            <a:xfrm rot="927589">
              <a:off x="5611607" y="1781151"/>
              <a:ext cx="2382423" cy="1422124"/>
            </a:xfrm>
            <a:prstGeom prst="rect">
              <a:avLst/>
            </a:prstGeom>
            <a:solidFill>
              <a:srgbClr val="913533"/>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914400">
                <a:defRPr/>
              </a:pPr>
              <a:r>
                <a:rPr lang="en-US" sz="1600" kern="0" dirty="0">
                  <a:solidFill>
                    <a:schemeClr val="bg1"/>
                  </a:solidFill>
                  <a:cs typeface="Arial"/>
                </a:rPr>
                <a:t>Can you </a:t>
              </a:r>
              <a:r>
                <a:rPr lang="en-US" sz="1600" b="1" i="1" kern="0" dirty="0" err="1">
                  <a:solidFill>
                    <a:schemeClr val="bg1"/>
                  </a:solidFill>
                  <a:cs typeface="Arial"/>
                </a:rPr>
                <a:t>minimise</a:t>
              </a:r>
              <a:r>
                <a:rPr lang="en-US" sz="1600" kern="0" dirty="0">
                  <a:solidFill>
                    <a:schemeClr val="bg1"/>
                  </a:solidFill>
                  <a:cs typeface="Arial"/>
                </a:rPr>
                <a:t> the limit, offer </a:t>
              </a:r>
              <a:r>
                <a:rPr lang="en-US" sz="1600" b="1" i="1" kern="0" dirty="0">
                  <a:solidFill>
                    <a:schemeClr val="bg1"/>
                  </a:solidFill>
                  <a:cs typeface="Arial"/>
                </a:rPr>
                <a:t>choices</a:t>
              </a:r>
              <a:r>
                <a:rPr lang="en-US" sz="1600" kern="0" dirty="0">
                  <a:solidFill>
                    <a:schemeClr val="bg1"/>
                  </a:solidFill>
                  <a:cs typeface="Arial"/>
                </a:rPr>
                <a:t>, </a:t>
              </a:r>
              <a:r>
                <a:rPr lang="en-US" sz="1600" b="1" i="1" kern="0" dirty="0">
                  <a:solidFill>
                    <a:schemeClr val="bg1"/>
                  </a:solidFill>
                  <a:cs typeface="Arial"/>
                </a:rPr>
                <a:t>negotiate?</a:t>
              </a:r>
              <a:r>
                <a:rPr lang="en-US" sz="1600" kern="0" dirty="0">
                  <a:solidFill>
                    <a:schemeClr val="bg1"/>
                  </a:solidFill>
                  <a:cs typeface="Arial"/>
                </a:rPr>
                <a:t> </a:t>
              </a:r>
            </a:p>
            <a:p>
              <a:pPr lvl="0" algn="ctr" defTabSz="914400">
                <a:defRPr/>
              </a:pPr>
              <a:r>
                <a:rPr lang="en-US" sz="1600" kern="0" dirty="0">
                  <a:solidFill>
                    <a:schemeClr val="bg1"/>
                  </a:solidFill>
                  <a:cs typeface="Arial"/>
                </a:rPr>
                <a:t>How can you be as </a:t>
              </a:r>
              <a:r>
                <a:rPr lang="en-US" sz="1600" b="1" i="1" kern="0" dirty="0">
                  <a:solidFill>
                    <a:schemeClr val="bg1"/>
                  </a:solidFill>
                  <a:cs typeface="Arial"/>
                </a:rPr>
                <a:t>respectful</a:t>
              </a:r>
              <a:r>
                <a:rPr lang="en-US" sz="1600" kern="0" dirty="0">
                  <a:solidFill>
                    <a:schemeClr val="bg1"/>
                  </a:solidFill>
                  <a:cs typeface="Arial"/>
                </a:rPr>
                <a:t> as possible? </a:t>
              </a:r>
            </a:p>
          </p:txBody>
        </p:sp>
      </p:grpSp>
      <p:grpSp>
        <p:nvGrpSpPr>
          <p:cNvPr id="67" name="Group 66"/>
          <p:cNvGrpSpPr/>
          <p:nvPr/>
        </p:nvGrpSpPr>
        <p:grpSpPr>
          <a:xfrm>
            <a:off x="39090" y="1718580"/>
            <a:ext cx="1878271" cy="5061696"/>
            <a:chOff x="39090" y="1718580"/>
            <a:chExt cx="1878271" cy="5061696"/>
          </a:xfrm>
        </p:grpSpPr>
        <p:grpSp>
          <p:nvGrpSpPr>
            <p:cNvPr id="12" name="Group 11"/>
            <p:cNvGrpSpPr/>
            <p:nvPr/>
          </p:nvGrpSpPr>
          <p:grpSpPr>
            <a:xfrm>
              <a:off x="39090" y="4175507"/>
              <a:ext cx="1871206" cy="2604769"/>
              <a:chOff x="39090" y="4260851"/>
              <a:chExt cx="1871206" cy="2604769"/>
            </a:xfrm>
          </p:grpSpPr>
          <p:sp>
            <p:nvSpPr>
              <p:cNvPr id="43" name="TextBox 42"/>
              <p:cNvSpPr txBox="1"/>
              <p:nvPr/>
            </p:nvSpPr>
            <p:spPr>
              <a:xfrm>
                <a:off x="43577" y="4260851"/>
                <a:ext cx="1866719" cy="847597"/>
              </a:xfrm>
              <a:prstGeom prst="rect">
                <a:avLst/>
              </a:prstGeom>
              <a:solidFill>
                <a:srgbClr val="FFCC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solidFill>
                      <a:srgbClr val="1F497D"/>
                    </a:solidFill>
                  </a:rPr>
                  <a:t>Physical</a:t>
                </a:r>
                <a:r>
                  <a:rPr lang="en-AU" sz="1600" i="1" dirty="0">
                    <a:solidFill>
                      <a:srgbClr val="1F497D"/>
                    </a:solidFill>
                  </a:rPr>
                  <a:t> </a:t>
                </a:r>
                <a:r>
                  <a:rPr lang="en-AU" sz="1600" dirty="0">
                    <a:solidFill>
                      <a:srgbClr val="1F497D"/>
                    </a:solidFill>
                  </a:rPr>
                  <a:t>environment: </a:t>
                </a:r>
                <a:r>
                  <a:rPr lang="en-AU" sz="1600" b="0" dirty="0">
                    <a:solidFill>
                      <a:srgbClr val="1F497D"/>
                    </a:solidFill>
                  </a:rPr>
                  <a:t>Privacy &amp; dignity?</a:t>
                </a:r>
              </a:p>
            </p:txBody>
          </p:sp>
          <p:sp>
            <p:nvSpPr>
              <p:cNvPr id="44" name="TextBox 43"/>
              <p:cNvSpPr txBox="1"/>
              <p:nvPr/>
            </p:nvSpPr>
            <p:spPr>
              <a:xfrm>
                <a:off x="43577" y="5810727"/>
                <a:ext cx="1866719" cy="1054893"/>
              </a:xfrm>
              <a:prstGeom prst="rect">
                <a:avLst/>
              </a:prstGeom>
              <a:solidFill>
                <a:srgbClr val="58009A"/>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Patient characteristics: </a:t>
                </a:r>
                <a:r>
                  <a:rPr lang="en-AU" sz="1600" b="0" dirty="0"/>
                  <a:t>Offer support and interventions?</a:t>
                </a:r>
              </a:p>
            </p:txBody>
          </p:sp>
          <p:sp>
            <p:nvSpPr>
              <p:cNvPr id="45" name="TextBox 44"/>
              <p:cNvSpPr txBox="1"/>
              <p:nvPr/>
            </p:nvSpPr>
            <p:spPr>
              <a:xfrm>
                <a:off x="39090" y="5117086"/>
                <a:ext cx="1866719" cy="693641"/>
              </a:xfrm>
              <a:prstGeom prst="rect">
                <a:avLst/>
              </a:prstGeom>
              <a:solidFill>
                <a:srgbClr val="FF0000"/>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chemeClr val="bg1"/>
                    </a:solidFill>
                    <a:effectLst/>
                    <a:uLnTx/>
                    <a:uFillTx/>
                    <a:latin typeface="Arial"/>
                    <a:cs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sz="1600" dirty="0"/>
                  <a:t>Regulatory: </a:t>
                </a:r>
                <a:r>
                  <a:rPr lang="en-AU" sz="1600" b="0" dirty="0"/>
                  <a:t>Upholding rights?</a:t>
                </a:r>
              </a:p>
            </p:txBody>
          </p:sp>
        </p:grpSp>
        <p:grpSp>
          <p:nvGrpSpPr>
            <p:cNvPr id="61" name="Group 60"/>
            <p:cNvGrpSpPr/>
            <p:nvPr/>
          </p:nvGrpSpPr>
          <p:grpSpPr>
            <a:xfrm>
              <a:off x="150858" y="1718580"/>
              <a:ext cx="1766503" cy="2354945"/>
              <a:chOff x="150858" y="1718580"/>
              <a:chExt cx="1766503" cy="2354945"/>
            </a:xfrm>
          </p:grpSpPr>
          <p:cxnSp>
            <p:nvCxnSpPr>
              <p:cNvPr id="57" name="Straight Arrow Connector 56"/>
              <p:cNvCxnSpPr/>
              <p:nvPr/>
            </p:nvCxnSpPr>
            <p:spPr>
              <a:xfrm>
                <a:off x="463639" y="2812128"/>
                <a:ext cx="135229" cy="1261397"/>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56" name="Callout: Down Arrow 36"/>
              <p:cNvSpPr/>
              <p:nvPr/>
            </p:nvSpPr>
            <p:spPr>
              <a:xfrm rot="21002718">
                <a:off x="150858" y="1718580"/>
                <a:ext cx="1766503" cy="1221358"/>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What </a:t>
                </a:r>
                <a:r>
                  <a:rPr lang="en-US" sz="1600" b="1" i="1" kern="0" dirty="0">
                    <a:solidFill>
                      <a:schemeClr val="bg1"/>
                    </a:solidFill>
                    <a:latin typeface="Arial"/>
                    <a:cs typeface="Arial"/>
                  </a:rPr>
                  <a:t>domains</a:t>
                </a:r>
                <a:r>
                  <a:rPr lang="en-US" sz="1600" kern="0" dirty="0">
                    <a:solidFill>
                      <a:schemeClr val="bg1"/>
                    </a:solidFill>
                    <a:latin typeface="Arial"/>
                    <a:cs typeface="Arial"/>
                  </a:rPr>
                  <a:t> do you need to respond to?</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grpSp>
      <p:grpSp>
        <p:nvGrpSpPr>
          <p:cNvPr id="70" name="Group 69"/>
          <p:cNvGrpSpPr/>
          <p:nvPr/>
        </p:nvGrpSpPr>
        <p:grpSpPr>
          <a:xfrm>
            <a:off x="1893416" y="1687905"/>
            <a:ext cx="1870786" cy="3684195"/>
            <a:chOff x="1893416" y="1687905"/>
            <a:chExt cx="1870786" cy="3684195"/>
          </a:xfrm>
        </p:grpSpPr>
        <p:cxnSp>
          <p:nvCxnSpPr>
            <p:cNvPr id="50" name="Straight Arrow Connector 49"/>
            <p:cNvCxnSpPr/>
            <p:nvPr/>
          </p:nvCxnSpPr>
          <p:spPr>
            <a:xfrm>
              <a:off x="2305240" y="2812128"/>
              <a:ext cx="229109" cy="2559972"/>
            </a:xfrm>
            <a:prstGeom prst="straightConnector1">
              <a:avLst/>
            </a:prstGeom>
            <a:ln w="28575">
              <a:solidFill>
                <a:srgbClr val="1F497D"/>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37" name="Callout: Down Arrow 36"/>
            <p:cNvSpPr/>
            <p:nvPr/>
          </p:nvSpPr>
          <p:spPr>
            <a:xfrm rot="21002718">
              <a:off x="1893416" y="1687905"/>
              <a:ext cx="1870786" cy="1062890"/>
            </a:xfrm>
            <a:prstGeom prst="rect">
              <a:avLst/>
            </a:prstGeom>
            <a:solidFill>
              <a:srgbClr val="AA3F3C"/>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chemeClr val="bg1"/>
                  </a:solidFill>
                  <a:latin typeface="Arial"/>
                  <a:cs typeface="Arial"/>
                </a:rPr>
                <a:t>Do you </a:t>
              </a:r>
              <a:r>
                <a:rPr lang="en-US" sz="1600" b="1" i="1" kern="0" dirty="0">
                  <a:solidFill>
                    <a:schemeClr val="bg1"/>
                  </a:solidFill>
                  <a:latin typeface="Arial"/>
                  <a:cs typeface="Arial"/>
                </a:rPr>
                <a:t>really</a:t>
              </a:r>
              <a:r>
                <a:rPr lang="en-US" sz="1600" kern="0" dirty="0">
                  <a:solidFill>
                    <a:schemeClr val="bg1"/>
                  </a:solidFill>
                  <a:latin typeface="Arial"/>
                  <a:cs typeface="Arial"/>
                </a:rPr>
                <a:t> need to set the limit? Try to say ‘</a:t>
              </a:r>
              <a:r>
                <a:rPr lang="en-US" sz="1600" b="1" kern="0" dirty="0">
                  <a:solidFill>
                    <a:schemeClr val="bg1"/>
                  </a:solidFill>
                  <a:latin typeface="Arial"/>
                  <a:cs typeface="Arial"/>
                </a:rPr>
                <a:t>yes</a:t>
              </a:r>
              <a:r>
                <a:rPr lang="en-US" sz="1600" kern="0" dirty="0">
                  <a:solidFill>
                    <a:schemeClr val="bg1"/>
                  </a:solidFill>
                  <a:latin typeface="Arial"/>
                  <a:cs typeface="Arial"/>
                </a:rPr>
                <a:t>’ instead.</a:t>
              </a:r>
              <a:endParaRPr kumimoji="0" lang="en-US" sz="1600" i="0" u="none" strike="noStrike" kern="0" cap="none" spc="0" normalizeH="0" baseline="0" noProof="0" dirty="0">
                <a:ln>
                  <a:noFill/>
                </a:ln>
                <a:solidFill>
                  <a:schemeClr val="bg1"/>
                </a:solidFill>
                <a:effectLst/>
                <a:uLnTx/>
                <a:uFillTx/>
                <a:latin typeface="Arial"/>
                <a:cs typeface="Arial"/>
              </a:endParaRPr>
            </a:p>
          </p:txBody>
        </p:sp>
      </p:grpSp>
    </p:spTree>
    <p:extLst>
      <p:ext uri="{BB962C8B-B14F-4D97-AF65-F5344CB8AC3E}">
        <p14:creationId xmlns:p14="http://schemas.microsoft.com/office/powerpoint/2010/main" val="19348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39750" y="452438"/>
            <a:ext cx="7199313" cy="706437"/>
          </a:xfrm>
        </p:spPr>
        <p:txBody>
          <a:bodyPr lIns="68580" tIns="34290" rIns="68580" bIns="34290" anchor="t"/>
          <a:lstStyle/>
          <a:p>
            <a:pPr algn="ctr" eaLnBrk="1" hangingPunct="1">
              <a:defRPr/>
            </a:pPr>
            <a:r>
              <a:rPr lang="en-US" altLang="en-US" b="1">
                <a:ea typeface="MS PGothic" pitchFamily="34" charset="-128"/>
                <a:cs typeface="Arial" charset="0"/>
              </a:rPr>
              <a:t>Soft words in practice</a:t>
            </a:r>
          </a:p>
        </p:txBody>
      </p:sp>
      <p:sp>
        <p:nvSpPr>
          <p:cNvPr id="30723" name="Content Placeholder 2"/>
          <p:cNvSpPr>
            <a:spLocks noGrp="1"/>
          </p:cNvSpPr>
          <p:nvPr>
            <p:ph idx="1"/>
          </p:nvPr>
        </p:nvSpPr>
        <p:spPr>
          <a:xfrm>
            <a:off x="539750" y="1619250"/>
            <a:ext cx="7714234" cy="4854575"/>
          </a:xfrm>
        </p:spPr>
        <p:txBody>
          <a:bodyPr lIns="68580" tIns="34290" rIns="68580" bIns="34290"/>
          <a:lstStyle/>
          <a:p>
            <a:pPr lvl="1" eaLnBrk="1" hangingPunct="1">
              <a:lnSpc>
                <a:spcPct val="100000"/>
              </a:lnSpc>
              <a:spcAft>
                <a:spcPts val="0"/>
              </a:spcAft>
            </a:pPr>
            <a:r>
              <a:rPr lang="en-US" altLang="en-US" dirty="0"/>
              <a:t>This intervention helps to avoid confrontation and improve collaboration with patients – by reducing limit setting, or changing how limits are set.</a:t>
            </a:r>
          </a:p>
          <a:p>
            <a:pPr lvl="1" eaLnBrk="1" hangingPunct="1">
              <a:spcAft>
                <a:spcPts val="750"/>
              </a:spcAft>
            </a:pPr>
            <a:endParaRPr lang="en-US" altLang="en-US" sz="1200" dirty="0"/>
          </a:p>
          <a:p>
            <a:pPr lvl="1" eaLnBrk="1" hangingPunct="1">
              <a:lnSpc>
                <a:spcPct val="100000"/>
              </a:lnSpc>
              <a:spcAft>
                <a:spcPts val="0"/>
              </a:spcAft>
            </a:pPr>
            <a:r>
              <a:rPr lang="en-US" altLang="en-US" dirty="0"/>
              <a:t>Soft words are communicated to the </a:t>
            </a:r>
          </a:p>
          <a:p>
            <a:pPr lvl="1" eaLnBrk="1" hangingPunct="1">
              <a:lnSpc>
                <a:spcPct val="100000"/>
              </a:lnSpc>
              <a:spcAft>
                <a:spcPts val="0"/>
              </a:spcAft>
            </a:pPr>
            <a:r>
              <a:rPr lang="en-US" altLang="en-US" dirty="0"/>
              <a:t>team using a  </a:t>
            </a:r>
            <a:r>
              <a:rPr lang="en-US" altLang="en-US" b="1" dirty="0"/>
              <a:t>‘Message of the Day’ </a:t>
            </a:r>
          </a:p>
          <a:p>
            <a:pPr lvl="1" eaLnBrk="1" hangingPunct="1">
              <a:lnSpc>
                <a:spcPct val="100000"/>
              </a:lnSpc>
              <a:spcAft>
                <a:spcPts val="0"/>
              </a:spcAft>
            </a:pPr>
            <a:r>
              <a:rPr lang="en-US" altLang="en-US" b="1" dirty="0"/>
              <a:t>poster </a:t>
            </a:r>
            <a:r>
              <a:rPr lang="en-US" altLang="en-US" dirty="0"/>
              <a:t>displaying soft words tips, </a:t>
            </a:r>
          </a:p>
          <a:p>
            <a:pPr lvl="1" eaLnBrk="1" hangingPunct="1">
              <a:lnSpc>
                <a:spcPct val="100000"/>
              </a:lnSpc>
              <a:spcAft>
                <a:spcPts val="0"/>
              </a:spcAft>
            </a:pPr>
            <a:r>
              <a:rPr lang="en-US" altLang="en-US" dirty="0"/>
              <a:t>placed in the unit office and regularly </a:t>
            </a:r>
          </a:p>
          <a:p>
            <a:pPr lvl="1" eaLnBrk="1" hangingPunct="1">
              <a:lnSpc>
                <a:spcPct val="100000"/>
              </a:lnSpc>
              <a:spcAft>
                <a:spcPts val="0"/>
              </a:spcAft>
            </a:pPr>
            <a:r>
              <a:rPr lang="en-US" altLang="en-US" dirty="0"/>
              <a:t>changed and discussed.</a:t>
            </a:r>
          </a:p>
          <a:p>
            <a:pPr eaLnBrk="1" hangingPunct="1">
              <a:spcBef>
                <a:spcPct val="0"/>
              </a:spcBef>
              <a:spcAft>
                <a:spcPts val="750"/>
              </a:spcAft>
            </a:pPr>
            <a:endParaRPr lang="en-US" altLang="en-US" sz="1400" dirty="0"/>
          </a:p>
        </p:txBody>
      </p:sp>
      <p:grpSp>
        <p:nvGrpSpPr>
          <p:cNvPr id="2" name="Group 1"/>
          <p:cNvGrpSpPr/>
          <p:nvPr/>
        </p:nvGrpSpPr>
        <p:grpSpPr>
          <a:xfrm>
            <a:off x="639169" y="5285482"/>
            <a:ext cx="7959554" cy="1425600"/>
            <a:chOff x="639169" y="5285482"/>
            <a:chExt cx="7959554" cy="14256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69" y="5285588"/>
              <a:ext cx="1005662" cy="142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311" y="5285482"/>
              <a:ext cx="100769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7484" y="5285482"/>
              <a:ext cx="1005512"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5476" y="5285482"/>
              <a:ext cx="1006504"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4460" y="5285482"/>
              <a:ext cx="100432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1263" y="5285482"/>
              <a:ext cx="1006998"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0740" y="5285482"/>
              <a:ext cx="1007983" cy="14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90385">
            <a:off x="5958210" y="2856315"/>
            <a:ext cx="2722813" cy="2439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340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39750" y="495300"/>
            <a:ext cx="7199313" cy="687388"/>
          </a:xfrm>
        </p:spPr>
        <p:txBody>
          <a:bodyPr lIns="91440" tIns="45720" rIns="91440" bIns="45720" anchor="t"/>
          <a:lstStyle/>
          <a:p>
            <a:pPr algn="ctr" eaLnBrk="1" hangingPunct="1">
              <a:defRPr/>
            </a:pPr>
            <a:r>
              <a:rPr lang="en-US" altLang="en-US" b="1">
                <a:solidFill>
                  <a:srgbClr val="21A18D"/>
                </a:solidFill>
                <a:ea typeface="MS PGothic" pitchFamily="34" charset="-128"/>
                <a:cs typeface="Arial" charset="0"/>
              </a:rPr>
              <a:t>Task: Identifying themes</a:t>
            </a:r>
          </a:p>
        </p:txBody>
      </p:sp>
      <p:sp>
        <p:nvSpPr>
          <p:cNvPr id="3" name="Content Placeholder 2"/>
          <p:cNvSpPr>
            <a:spLocks noGrp="1"/>
          </p:cNvSpPr>
          <p:nvPr>
            <p:ph idx="1"/>
          </p:nvPr>
        </p:nvSpPr>
        <p:spPr>
          <a:xfrm>
            <a:off x="539750" y="1619250"/>
            <a:ext cx="8243888" cy="4854575"/>
          </a:xfrm>
        </p:spPr>
        <p:txBody>
          <a:bodyPr>
            <a:normAutofit/>
          </a:bodyPr>
          <a:lstStyle/>
          <a:p>
            <a:pPr lvl="1" eaLnBrk="1" hangingPunct="1">
              <a:spcBef>
                <a:spcPts val="0"/>
              </a:spcBef>
              <a:spcAft>
                <a:spcPts val="1000"/>
              </a:spcAft>
              <a:buFont typeface="Arial" charset="0"/>
              <a:buNone/>
              <a:defRPr/>
            </a:pPr>
            <a:r>
              <a:rPr lang="en-US" dirty="0">
                <a:ea typeface="ＭＳ Ｐゴシック" charset="0"/>
              </a:rPr>
              <a:t>Read through the poster examples and determine:</a:t>
            </a:r>
          </a:p>
          <a:p>
            <a:pPr marL="342900" lvl="1" indent="-342900" eaLnBrk="1" hangingPunct="1">
              <a:spcBef>
                <a:spcPts val="0"/>
              </a:spcBef>
              <a:spcAft>
                <a:spcPts val="1000"/>
              </a:spcAft>
              <a:buFont typeface="Arial" panose="020B0604020202020204" pitchFamily="34" charset="0"/>
              <a:buChar char="–"/>
              <a:defRPr/>
            </a:pPr>
            <a:r>
              <a:rPr lang="en-US" dirty="0">
                <a:ea typeface="ＭＳ Ｐゴシック" charset="0"/>
              </a:rPr>
              <a:t>How you might use the poster in practice</a:t>
            </a:r>
          </a:p>
          <a:p>
            <a:pPr marL="342900" lvl="1" indent="-342900" eaLnBrk="1" hangingPunct="1">
              <a:spcBef>
                <a:spcPts val="0"/>
              </a:spcBef>
              <a:spcAft>
                <a:spcPts val="1000"/>
              </a:spcAft>
              <a:buFont typeface="Arial" panose="020B0604020202020204" pitchFamily="34" charset="0"/>
              <a:buChar char="–"/>
              <a:defRPr/>
            </a:pPr>
            <a:r>
              <a:rPr lang="en-US" dirty="0">
                <a:ea typeface="ＭＳ Ｐゴシック" charset="0"/>
              </a:rPr>
              <a:t>Which theme/s each of your posters refers to (see below)</a:t>
            </a:r>
          </a:p>
          <a:p>
            <a:pPr marL="342900" lvl="1" indent="-342900" eaLnBrk="1" hangingPunct="1">
              <a:spcBef>
                <a:spcPts val="0"/>
              </a:spcBef>
              <a:spcAft>
                <a:spcPts val="1000"/>
              </a:spcAft>
              <a:buFont typeface="Arial" panose="020B0604020202020204" pitchFamily="34" charset="0"/>
              <a:buChar char="–"/>
              <a:defRPr/>
            </a:pPr>
            <a:endParaRPr lang="en-US" dirty="0">
              <a:ea typeface="ＭＳ Ｐゴシック" charset="0"/>
            </a:endParaRPr>
          </a:p>
          <a:p>
            <a:pPr marL="1438275" lvl="1" indent="-361950" eaLnBrk="1" hangingPunct="1">
              <a:spcBef>
                <a:spcPts val="0"/>
              </a:spcBef>
              <a:spcAft>
                <a:spcPts val="1000"/>
              </a:spcAft>
              <a:buFont typeface="Arial" charset="0"/>
              <a:buNone/>
              <a:defRPr/>
            </a:pPr>
            <a:r>
              <a:rPr lang="en-US" b="1" dirty="0">
                <a:ea typeface="ＭＳ Ｐゴシック" charset="0"/>
              </a:rPr>
              <a:t>Themes</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Being respectful and polite </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Turning down a request from a patient </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Asking a patient to do something</a:t>
            </a:r>
          </a:p>
          <a:p>
            <a:pPr marL="1438275" lvl="1" indent="-361950" eaLnBrk="1" hangingPunct="1">
              <a:spcBef>
                <a:spcPts val="0"/>
              </a:spcBef>
              <a:spcAft>
                <a:spcPts val="1000"/>
              </a:spcAft>
              <a:buFont typeface="Arial" panose="020B0604020202020204" pitchFamily="34" charset="0"/>
              <a:buChar char="•"/>
              <a:defRPr/>
            </a:pPr>
            <a:r>
              <a:rPr lang="en-US" dirty="0">
                <a:ea typeface="ＭＳ Ｐゴシック" charset="0"/>
              </a:rPr>
              <a:t>Asking a patient to stop doing something </a:t>
            </a:r>
          </a:p>
          <a:p>
            <a:pPr marL="342900" lvl="1" indent="-342900" eaLnBrk="1" hangingPunct="1">
              <a:spcBef>
                <a:spcPts val="0"/>
              </a:spcBef>
              <a:spcAft>
                <a:spcPts val="1000"/>
              </a:spcAft>
              <a:defRPr/>
            </a:pPr>
            <a:endParaRPr lang="en-US" dirty="0">
              <a:ea typeface="ＭＳ Ｐゴシック" charset="0"/>
            </a:endParaRPr>
          </a:p>
          <a:p>
            <a:pPr eaLnBrk="1" hangingPunct="1">
              <a:spcBef>
                <a:spcPts val="0"/>
              </a:spcBef>
              <a:spcAft>
                <a:spcPts val="1000"/>
              </a:spcAft>
              <a:buFont typeface="Arial" charset="0"/>
              <a:buNone/>
              <a:defRPr/>
            </a:pPr>
            <a:endParaRPr lang="en-US" dirty="0">
              <a:ea typeface="ＭＳ Ｐゴシック" charset="0"/>
            </a:endParaRPr>
          </a:p>
        </p:txBody>
      </p:sp>
    </p:spTree>
    <p:extLst>
      <p:ext uri="{BB962C8B-B14F-4D97-AF65-F5344CB8AC3E}">
        <p14:creationId xmlns:p14="http://schemas.microsoft.com/office/powerpoint/2010/main" val="2439216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407925"/>
            <a:ext cx="9144001" cy="5665228"/>
            <a:chOff x="-1" y="1407925"/>
            <a:chExt cx="9144001" cy="5665228"/>
          </a:xfrm>
        </p:grpSpPr>
        <p:pic>
          <p:nvPicPr>
            <p:cNvPr id="5" name="Picture 4"/>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78518"/>
            <a:stretch/>
          </p:blipFill>
          <p:spPr>
            <a:xfrm flipH="1">
              <a:off x="7179739" y="1407925"/>
              <a:ext cx="1964261" cy="5665228"/>
            </a:xfrm>
            <a:prstGeom prst="rect">
              <a:avLst/>
            </a:prstGeom>
          </p:spPr>
        </p:pic>
        <p:pic>
          <p:nvPicPr>
            <p:cNvPr id="4" name="Picture 3"/>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1481"/>
            <a:stretch/>
          </p:blipFill>
          <p:spPr>
            <a:xfrm>
              <a:off x="-1" y="1407925"/>
              <a:ext cx="7179739" cy="5665228"/>
            </a:xfrm>
            <a:prstGeom prst="rect">
              <a:avLst/>
            </a:prstGeom>
          </p:spPr>
        </p:pic>
      </p:grpSp>
      <p:sp>
        <p:nvSpPr>
          <p:cNvPr id="37890" name="Title 1"/>
          <p:cNvSpPr>
            <a:spLocks noGrp="1"/>
          </p:cNvSpPr>
          <p:nvPr>
            <p:ph type="title"/>
          </p:nvPr>
        </p:nvSpPr>
        <p:spPr>
          <a:xfrm>
            <a:off x="539750" y="457200"/>
            <a:ext cx="7199313" cy="631825"/>
          </a:xfrm>
        </p:spPr>
        <p:txBody>
          <a:bodyPr lIns="68580" tIns="34290" rIns="68580" bIns="34290" anchor="t"/>
          <a:lstStyle/>
          <a:p>
            <a:pPr algn="ctr" eaLnBrk="1" hangingPunct="1">
              <a:defRPr/>
            </a:pPr>
            <a:r>
              <a:rPr lang="en-US" altLang="en-US" b="1">
                <a:ea typeface="MS PGothic" pitchFamily="34" charset="-128"/>
                <a:cs typeface="Arial" charset="0"/>
              </a:rPr>
              <a:t>Role of the intervention lead </a:t>
            </a:r>
            <a:r>
              <a:rPr lang="en-US" altLang="en-US" sz="1800" b="1">
                <a:ea typeface="MS PGothic" pitchFamily="34" charset="-128"/>
                <a:cs typeface="Arial" charset="0"/>
              </a:rPr>
              <a:t/>
            </a:r>
            <a:br>
              <a:rPr lang="en-US" altLang="en-US" sz="1800" b="1">
                <a:ea typeface="MS PGothic" pitchFamily="34" charset="-128"/>
                <a:cs typeface="Arial" charset="0"/>
              </a:rPr>
            </a:br>
            <a:endParaRPr lang="en-US" altLang="en-US" sz="1800" b="1">
              <a:ea typeface="MS PGothic" pitchFamily="34" charset="-128"/>
              <a:cs typeface="Arial" charset="0"/>
            </a:endParaRPr>
          </a:p>
        </p:txBody>
      </p:sp>
      <p:sp>
        <p:nvSpPr>
          <p:cNvPr id="36866" name="Content Placeholder 2"/>
          <p:cNvSpPr>
            <a:spLocks noGrp="1"/>
          </p:cNvSpPr>
          <p:nvPr>
            <p:ph idx="1"/>
          </p:nvPr>
        </p:nvSpPr>
        <p:spPr>
          <a:xfrm>
            <a:off x="3081863" y="1744137"/>
            <a:ext cx="5904970" cy="4842746"/>
          </a:xfrm>
        </p:spPr>
        <p:txBody>
          <a:bodyPr lIns="68580" tIns="34290" rIns="68580" bIns="34290"/>
          <a:lstStyle/>
          <a:p>
            <a:pPr lvl="1" eaLnBrk="1" hangingPunct="1">
              <a:spcAft>
                <a:spcPts val="750"/>
              </a:spcAft>
              <a:defRPr/>
            </a:pPr>
            <a:r>
              <a:rPr lang="en-US" dirty="0">
                <a:ea typeface="MS PGothic" charset="0"/>
              </a:rPr>
              <a:t>Remind team about soft words</a:t>
            </a:r>
          </a:p>
          <a:p>
            <a:pPr marL="457200" lvl="1" indent="-457200" eaLnBrk="1" hangingPunct="1">
              <a:spcAft>
                <a:spcPts val="750"/>
              </a:spcAft>
              <a:buFont typeface="Arial" panose="020B0604020202020204" pitchFamily="34" charset="0"/>
              <a:buChar char="•"/>
              <a:defRPr/>
            </a:pPr>
            <a:r>
              <a:rPr lang="en-US" sz="2000" dirty="0">
                <a:ea typeface="MS PGothic" charset="0"/>
              </a:rPr>
              <a:t>Change the soft words poster every day</a:t>
            </a:r>
          </a:p>
          <a:p>
            <a:pPr marL="457200" lvl="1" indent="-457200" eaLnBrk="1" hangingPunct="1">
              <a:spcAft>
                <a:spcPts val="750"/>
              </a:spcAft>
              <a:buFont typeface="Arial" panose="020B0604020202020204" pitchFamily="34" charset="0"/>
              <a:buChar char="•"/>
              <a:defRPr/>
            </a:pPr>
            <a:r>
              <a:rPr lang="en-US" sz="2000" dirty="0">
                <a:ea typeface="MS PGothic" charset="0"/>
              </a:rPr>
              <a:t>Draw attention to the poster</a:t>
            </a:r>
          </a:p>
          <a:p>
            <a:pPr lvl="1" eaLnBrk="1" hangingPunct="1">
              <a:spcAft>
                <a:spcPts val="750"/>
              </a:spcAft>
              <a:defRPr/>
            </a:pPr>
            <a:r>
              <a:rPr lang="en-US" dirty="0">
                <a:ea typeface="MS PGothic" charset="0"/>
              </a:rPr>
              <a:t>Encourage others to consider limit setting and Soft Words in different situations</a:t>
            </a:r>
          </a:p>
          <a:p>
            <a:pPr marL="457200" lvl="1" indent="-457200" eaLnBrk="1" hangingPunct="1">
              <a:spcAft>
                <a:spcPts val="750"/>
              </a:spcAft>
              <a:buFont typeface="Arial" panose="020B0604020202020204" pitchFamily="34" charset="0"/>
              <a:buChar char="•"/>
              <a:defRPr/>
            </a:pPr>
            <a:r>
              <a:rPr lang="en-US" sz="2000" dirty="0">
                <a:ea typeface="MS PGothic" charset="0"/>
              </a:rPr>
              <a:t>In reflective practice and supervision</a:t>
            </a:r>
          </a:p>
          <a:p>
            <a:pPr marL="457200" lvl="1" indent="-457200" eaLnBrk="1" hangingPunct="1">
              <a:spcAft>
                <a:spcPts val="750"/>
              </a:spcAft>
              <a:buFont typeface="Arial" panose="020B0604020202020204" pitchFamily="34" charset="0"/>
              <a:buChar char="•"/>
              <a:defRPr/>
            </a:pPr>
            <a:r>
              <a:rPr lang="en-US" sz="2000" dirty="0">
                <a:ea typeface="MS PGothic" charset="0"/>
              </a:rPr>
              <a:t>During review of policy and procedures</a:t>
            </a:r>
          </a:p>
          <a:p>
            <a:pPr marL="457200" lvl="1" indent="-457200" eaLnBrk="1" hangingPunct="1">
              <a:spcAft>
                <a:spcPts val="750"/>
              </a:spcAft>
              <a:buFont typeface="Arial" panose="020B0604020202020204" pitchFamily="34" charset="0"/>
              <a:buChar char="•"/>
              <a:defRPr/>
            </a:pPr>
            <a:r>
              <a:rPr lang="en-US" sz="2000" dirty="0">
                <a:ea typeface="MS PGothic" charset="0"/>
              </a:rPr>
              <a:t>In handover or debriefing following incidents related to limit setting </a:t>
            </a:r>
          </a:p>
          <a:p>
            <a:pPr lvl="1" algn="ctr" eaLnBrk="1" hangingPunct="1">
              <a:spcAft>
                <a:spcPts val="750"/>
              </a:spcAft>
              <a:defRPr/>
            </a:pPr>
            <a:endParaRPr lang="en-US" sz="1050" b="1" dirty="0">
              <a:solidFill>
                <a:srgbClr val="21A18D"/>
              </a:solidFill>
              <a:ea typeface="MS PGothic" charset="0"/>
            </a:endParaRPr>
          </a:p>
          <a:p>
            <a:pPr lvl="1" algn="ctr" eaLnBrk="1" hangingPunct="1">
              <a:spcAft>
                <a:spcPts val="750"/>
              </a:spcAft>
              <a:defRPr/>
            </a:pPr>
            <a:r>
              <a:rPr lang="en-US" sz="2600" b="1" dirty="0">
                <a:ea typeface="MS PGothic" charset="0"/>
              </a:rPr>
              <a:t>Who might be the most                    suitable lead?</a:t>
            </a:r>
          </a:p>
          <a:p>
            <a:pPr eaLnBrk="1" hangingPunct="1">
              <a:spcBef>
                <a:spcPct val="0"/>
              </a:spcBef>
              <a:spcAft>
                <a:spcPts val="750"/>
              </a:spcAft>
              <a:buFont typeface="Arial" charset="0"/>
              <a:buChar char="•"/>
              <a:defRPr/>
            </a:pPr>
            <a:endParaRPr lang="en-US" sz="1650" dirty="0">
              <a:ea typeface="MS PGothic" charset="0"/>
            </a:endParaRPr>
          </a:p>
        </p:txBody>
      </p:sp>
    </p:spTree>
    <p:extLst>
      <p:ext uri="{BB962C8B-B14F-4D97-AF65-F5344CB8AC3E}">
        <p14:creationId xmlns:p14="http://schemas.microsoft.com/office/powerpoint/2010/main" val="241492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lIns="91440" tIns="45720" rIns="91440" bIns="45720" anchor="t"/>
          <a:lstStyle/>
          <a:p>
            <a:pPr algn="ctr" eaLnBrk="1" hangingPunct="1">
              <a:defRPr/>
            </a:pPr>
            <a:r>
              <a:rPr lang="en-GB" altLang="en-US" sz="3600" b="1">
                <a:ea typeface="MS PGothic" pitchFamily="34" charset="-128"/>
                <a:cs typeface="Arial" charset="0"/>
              </a:rPr>
              <a:t>Soft words fidelity</a:t>
            </a:r>
          </a:p>
        </p:txBody>
      </p:sp>
      <p:sp>
        <p:nvSpPr>
          <p:cNvPr id="3" name="Content Placeholder 2"/>
          <p:cNvSpPr>
            <a:spLocks noGrp="1"/>
          </p:cNvSpPr>
          <p:nvPr>
            <p:ph idx="1"/>
          </p:nvPr>
        </p:nvSpPr>
        <p:spPr>
          <a:xfrm>
            <a:off x="3756025" y="4921776"/>
            <a:ext cx="4421188" cy="1789112"/>
          </a:xfrm>
        </p:spPr>
        <p:txBody>
          <a:bodyPr>
            <a:normAutofit/>
          </a:bodyPr>
          <a:lstStyle/>
          <a:p>
            <a:pPr marL="800100" lvl="1" indent="-342900" eaLnBrk="1" hangingPunct="1">
              <a:spcBef>
                <a:spcPts val="0"/>
              </a:spcBef>
              <a:spcAft>
                <a:spcPts val="1000"/>
              </a:spcAft>
              <a:buFont typeface="Arial" panose="020B0604020202020204" pitchFamily="34" charset="0"/>
              <a:buChar char="•"/>
              <a:defRPr/>
            </a:pPr>
            <a:r>
              <a:rPr lang="en-GB" sz="2000" dirty="0">
                <a:ea typeface="ＭＳ Ｐゴシック" charset="0"/>
              </a:rPr>
              <a:t>Hanging up signs</a:t>
            </a:r>
          </a:p>
          <a:p>
            <a:pPr marL="800100" lvl="1" indent="-342900" eaLnBrk="1" hangingPunct="1">
              <a:spcBef>
                <a:spcPts val="0"/>
              </a:spcBef>
              <a:spcAft>
                <a:spcPts val="1000"/>
              </a:spcAft>
              <a:buFont typeface="Arial" panose="020B0604020202020204" pitchFamily="34" charset="0"/>
              <a:buChar char="•"/>
              <a:defRPr/>
            </a:pPr>
            <a:r>
              <a:rPr lang="en-GB" sz="2000" dirty="0">
                <a:ea typeface="ＭＳ Ｐゴシック" charset="0"/>
              </a:rPr>
              <a:t>A soft option as the standard of communication described is high. Expect to be challenged.</a:t>
            </a:r>
          </a:p>
          <a:p>
            <a:pPr lvl="1" eaLnBrk="1" fontAlgn="auto" hangingPunct="1">
              <a:spcAft>
                <a:spcPts val="0"/>
              </a:spcAft>
              <a:buFont typeface="Arial"/>
              <a:buChar char="–"/>
              <a:defRPr/>
            </a:pPr>
            <a:endParaRPr lang="en-GB" sz="2000" dirty="0">
              <a:ea typeface="+mn-ea"/>
            </a:endParaRPr>
          </a:p>
          <a:p>
            <a:pPr eaLnBrk="1" fontAlgn="auto" hangingPunct="1">
              <a:spcAft>
                <a:spcPts val="0"/>
              </a:spcAft>
              <a:buFont typeface="Arial"/>
              <a:buChar char="•"/>
              <a:defRPr/>
            </a:pPr>
            <a:endParaRPr lang="en-GB" sz="2000" dirty="0">
              <a:ea typeface="+mn-ea"/>
              <a:cs typeface="+mn-cs"/>
            </a:endParaRPr>
          </a:p>
        </p:txBody>
      </p:sp>
      <p:sp>
        <p:nvSpPr>
          <p:cNvPr id="5" name="Rectangle 4"/>
          <p:cNvSpPr>
            <a:spLocks noChangeArrowheads="1"/>
          </p:cNvSpPr>
          <p:nvPr/>
        </p:nvSpPr>
        <p:spPr bwMode="auto">
          <a:xfrm>
            <a:off x="457200" y="2317750"/>
            <a:ext cx="2324100" cy="112712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ea typeface="MS PGothic" pitchFamily="34" charset="-128"/>
              </a:rPr>
              <a:t>Soft words </a:t>
            </a:r>
          </a:p>
          <a:p>
            <a:pPr algn="ctr"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33797"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4000">
                <a:solidFill>
                  <a:srgbClr val="000000"/>
                </a:solidFill>
              </a:rPr>
              <a:t>=</a:t>
            </a:r>
          </a:p>
        </p:txBody>
      </p:sp>
      <p:sp>
        <p:nvSpPr>
          <p:cNvPr id="7" name="Rectangle 6"/>
          <p:cNvSpPr>
            <a:spLocks noChangeArrowheads="1"/>
          </p:cNvSpPr>
          <p:nvPr/>
        </p:nvSpPr>
        <p:spPr bwMode="auto">
          <a:xfrm>
            <a:off x="495300" y="5071000"/>
            <a:ext cx="2286000" cy="1077912"/>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ea typeface="MS PGothic" pitchFamily="34" charset="-128"/>
              </a:rPr>
              <a:t>Soft words</a:t>
            </a:r>
          </a:p>
          <a:p>
            <a:pPr algn="ctr"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33799" name="TextBox 8"/>
          <p:cNvSpPr txBox="1">
            <a:spLocks noChangeArrowheads="1"/>
          </p:cNvSpPr>
          <p:nvPr/>
        </p:nvSpPr>
        <p:spPr bwMode="auto">
          <a:xfrm>
            <a:off x="3035300" y="5209112"/>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4000">
                <a:solidFill>
                  <a:srgbClr val="000000"/>
                </a:solidFill>
              </a:rPr>
              <a:t>≠</a:t>
            </a:r>
          </a:p>
        </p:txBody>
      </p:sp>
      <p:sp>
        <p:nvSpPr>
          <p:cNvPr id="41992" name="Rectangle 1"/>
          <p:cNvSpPr>
            <a:spLocks noChangeArrowheads="1"/>
          </p:cNvSpPr>
          <p:nvPr/>
        </p:nvSpPr>
        <p:spPr bwMode="auto">
          <a:xfrm>
            <a:off x="3605213" y="1407053"/>
            <a:ext cx="523875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800100" lvl="1" indent="-342900" eaLnBrk="1" hangingPunct="1">
              <a:spcAft>
                <a:spcPts val="1000"/>
              </a:spcAft>
              <a:buFont typeface="Arial" panose="020B0604020202020204" pitchFamily="34" charset="0"/>
              <a:buChar char="•"/>
              <a:defRPr/>
            </a:pPr>
            <a:r>
              <a:rPr lang="en-GB" altLang="en-US" sz="2000" dirty="0">
                <a:solidFill>
                  <a:prstClr val="black"/>
                </a:solidFill>
                <a:latin typeface="Arial" panose="020B0604020202020204" pitchFamily="34" charset="0"/>
                <a:cs typeface="Arial" panose="020B0604020202020204" pitchFamily="34" charset="0"/>
              </a:rPr>
              <a:t>Increasing staff options to prevent, or reduce the impact of, flashpoints related to limit-setting</a:t>
            </a:r>
          </a:p>
          <a:p>
            <a:pPr marL="800100" lvl="1" indent="-342900" eaLnBrk="1" hangingPunct="1">
              <a:spcAft>
                <a:spcPts val="1000"/>
              </a:spcAft>
              <a:buFont typeface="Arial" panose="020B0604020202020204" pitchFamily="34" charset="0"/>
              <a:buChar char="•"/>
              <a:defRPr/>
            </a:pPr>
            <a:r>
              <a:rPr lang="en-GB" altLang="en-US" sz="2000" dirty="0">
                <a:solidFill>
                  <a:prstClr val="black"/>
                </a:solidFill>
                <a:latin typeface="Arial" panose="020B0604020202020204" pitchFamily="34" charset="0"/>
                <a:cs typeface="Arial" panose="020B0604020202020204" pitchFamily="34" charset="0"/>
              </a:rPr>
              <a:t>A means of reminding staff to use the best style of communication in difficult conversations</a:t>
            </a:r>
          </a:p>
          <a:p>
            <a:pPr marL="800100" lvl="1" indent="-342900" eaLnBrk="1" hangingPunct="1">
              <a:spcAft>
                <a:spcPts val="1000"/>
              </a:spcAft>
              <a:buFont typeface="Arial" panose="020B0604020202020204" pitchFamily="34" charset="0"/>
              <a:buChar char="•"/>
              <a:defRPr/>
            </a:pPr>
            <a:r>
              <a:rPr lang="en-GB" altLang="en-US" sz="2000" dirty="0">
                <a:solidFill>
                  <a:prstClr val="black"/>
                </a:solidFill>
                <a:latin typeface="Arial" panose="020B0604020202020204" pitchFamily="34" charset="0"/>
                <a:cs typeface="Arial" panose="020B0604020202020204" pitchFamily="34" charset="0"/>
              </a:rPr>
              <a:t>A means of reminding staff to rethink limits and to promote patient choice (recovery-oriented)</a:t>
            </a:r>
          </a:p>
          <a:p>
            <a:pPr lvl="1" eaLnBrk="1" hangingPunct="1">
              <a:spcAft>
                <a:spcPts val="1000"/>
              </a:spcAft>
              <a:defRPr/>
            </a:pPr>
            <a:endParaRPr lang="en-GB" altLang="en-US" sz="2000" dirty="0">
              <a:solidFill>
                <a:prstClr val="black"/>
              </a:solidFill>
              <a:latin typeface="Arial" panose="020B0604020202020204" pitchFamily="34" charset="0"/>
            </a:endParaRPr>
          </a:p>
        </p:txBody>
      </p:sp>
    </p:spTree>
    <p:extLst>
      <p:ext uri="{BB962C8B-B14F-4D97-AF65-F5344CB8AC3E}">
        <p14:creationId xmlns:p14="http://schemas.microsoft.com/office/powerpoint/2010/main" val="147837310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9750" y="431800"/>
            <a:ext cx="7199313" cy="741363"/>
          </a:xfrm>
        </p:spPr>
        <p:txBody>
          <a:bodyPr lIns="91440" tIns="45720" rIns="91440" bIns="45720" anchor="t"/>
          <a:lstStyle/>
          <a:p>
            <a:pPr algn="ctr" eaLnBrk="1" hangingPunct="1">
              <a:defRPr/>
            </a:pPr>
            <a:r>
              <a:rPr lang="en-GB" altLang="en-US" b="1">
                <a:ea typeface="MS PGothic" pitchFamily="34" charset="-128"/>
                <a:cs typeface="Arial" charset="0"/>
              </a:rPr>
              <a:t>Soft words methods adjustments</a:t>
            </a:r>
          </a:p>
        </p:txBody>
      </p:sp>
      <p:sp>
        <p:nvSpPr>
          <p:cNvPr id="34819" name="Content Placeholder 2"/>
          <p:cNvSpPr>
            <a:spLocks noGrp="1"/>
          </p:cNvSpPr>
          <p:nvPr>
            <p:ph idx="1"/>
          </p:nvPr>
        </p:nvSpPr>
        <p:spPr>
          <a:xfrm>
            <a:off x="925513" y="2033588"/>
            <a:ext cx="7858125" cy="4440237"/>
          </a:xfrm>
        </p:spPr>
        <p:txBody>
          <a:bodyPr lIns="91440" tIns="45720" rIns="91440" bIns="45720"/>
          <a:lstStyle/>
          <a:p>
            <a:pPr marL="2147888" lvl="1" indent="-2147888" eaLnBrk="1" hangingPunct="1">
              <a:spcAft>
                <a:spcPts val="2000"/>
              </a:spcAft>
              <a:tabLst>
                <a:tab pos="2147888" algn="l"/>
              </a:tabLst>
            </a:pPr>
            <a:r>
              <a:rPr lang="en-GB" altLang="en-US" b="1"/>
              <a:t>CAMHS</a:t>
            </a:r>
            <a:r>
              <a:rPr lang="en-GB" altLang="en-US"/>
              <a:t>	none</a:t>
            </a:r>
          </a:p>
          <a:p>
            <a:pPr marL="2147888" lvl="1" indent="-2147888" eaLnBrk="1" hangingPunct="1">
              <a:spcAft>
                <a:spcPts val="2000"/>
              </a:spcAft>
              <a:tabLst>
                <a:tab pos="2147888" algn="l"/>
              </a:tabLst>
            </a:pPr>
            <a:r>
              <a:rPr lang="en-GB" altLang="en-US" b="1"/>
              <a:t>Forensic</a:t>
            </a:r>
            <a:r>
              <a:rPr lang="en-GB" altLang="en-US"/>
              <a:t> 	none</a:t>
            </a:r>
          </a:p>
          <a:p>
            <a:pPr marL="2147888" lvl="1" indent="-2147888" eaLnBrk="1" hangingPunct="1">
              <a:spcAft>
                <a:spcPts val="2000"/>
              </a:spcAft>
              <a:tabLst>
                <a:tab pos="2147888" algn="l"/>
              </a:tabLst>
            </a:pPr>
            <a:r>
              <a:rPr lang="en-GB" altLang="en-US" b="1"/>
              <a:t>Older people</a:t>
            </a:r>
            <a:r>
              <a:rPr lang="en-GB" altLang="en-US"/>
              <a:t>	none, but may want to create expanded version with greater relevancy</a:t>
            </a:r>
          </a:p>
          <a:p>
            <a:pPr marL="2147888" indent="-2147888" eaLnBrk="1" hangingPunct="1">
              <a:tabLst>
                <a:tab pos="2147888" algn="l"/>
              </a:tabLst>
            </a:pPr>
            <a:endParaRPr lang="en-GB" altLang="en-US"/>
          </a:p>
          <a:p>
            <a:pPr marL="2147888" indent="-2147888" eaLnBrk="1" hangingPunct="1">
              <a:spcAft>
                <a:spcPts val="2000"/>
              </a:spcAft>
              <a:tabLst>
                <a:tab pos="2147888" algn="l"/>
              </a:tabLst>
            </a:pPr>
            <a:endParaRPr lang="en-GB" altLang="en-US"/>
          </a:p>
        </p:txBody>
      </p:sp>
    </p:spTree>
    <p:extLst>
      <p:ext uri="{BB962C8B-B14F-4D97-AF65-F5344CB8AC3E}">
        <p14:creationId xmlns:p14="http://schemas.microsoft.com/office/powerpoint/2010/main" val="3392354477"/>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idx="1"/>
          </p:nvPr>
        </p:nvSpPr>
        <p:spPr>
          <a:xfrm>
            <a:off x="406769" y="1637297"/>
            <a:ext cx="6095248" cy="2414441"/>
          </a:xfrm>
        </p:spPr>
        <p:txBody>
          <a:bodyPr/>
          <a:lstStyle/>
          <a:p>
            <a:pPr marL="742950" lvl="2" indent="-342900" eaLnBrk="1" hangingPunct="1">
              <a:spcAft>
                <a:spcPts val="1000"/>
              </a:spcAft>
              <a:buFont typeface="Arial" charset="0"/>
              <a:buChar char="•"/>
              <a:defRPr/>
            </a:pPr>
            <a:r>
              <a:rPr lang="en-AU" altLang="en-US" sz="2400" dirty="0">
                <a:ea typeface="ＭＳ Ｐゴシック" charset="0"/>
              </a:rPr>
              <a:t>Victoria’s new </a:t>
            </a:r>
            <a:r>
              <a:rPr lang="en-AU" altLang="en-US" sz="2400" i="1" dirty="0">
                <a:ea typeface="ＭＳ Ｐゴシック" charset="0"/>
              </a:rPr>
              <a:t>Mental Health Act 2014</a:t>
            </a:r>
          </a:p>
          <a:p>
            <a:pPr marL="742950" lvl="2" indent="-342900" eaLnBrk="1" hangingPunct="1">
              <a:spcAft>
                <a:spcPts val="1000"/>
              </a:spcAft>
              <a:buFont typeface="Arial" charset="0"/>
              <a:buChar char="•"/>
              <a:defRPr/>
            </a:pPr>
            <a:r>
              <a:rPr lang="en-AU" altLang="en-US" sz="2400" i="1" dirty="0">
                <a:ea typeface="ＭＳ Ｐゴシック" charset="0"/>
              </a:rPr>
              <a:t>Providing a safe environment for all: Framework for reducing restrictive practices (2013)</a:t>
            </a:r>
          </a:p>
          <a:p>
            <a:pPr marL="742950" lvl="2" indent="-342900" eaLnBrk="1" hangingPunct="1">
              <a:spcAft>
                <a:spcPts val="1000"/>
              </a:spcAft>
              <a:buFont typeface="Arial" charset="0"/>
              <a:buChar char="•"/>
              <a:defRPr/>
            </a:pPr>
            <a:r>
              <a:rPr lang="en-AU" altLang="en-US" sz="2400" dirty="0">
                <a:ea typeface="ＭＳ Ｐゴシック" charset="0"/>
              </a:rPr>
              <a:t>Initiatives to reduce restrictive practices</a:t>
            </a:r>
          </a:p>
        </p:txBody>
      </p:sp>
      <p:sp>
        <p:nvSpPr>
          <p:cNvPr id="7" name="Rectangle 4"/>
          <p:cNvSpPr txBox="1">
            <a:spLocks noChangeArrowheads="1"/>
          </p:cNvSpPr>
          <p:nvPr/>
        </p:nvSpPr>
        <p:spPr>
          <a:xfrm>
            <a:off x="987425" y="446088"/>
            <a:ext cx="5688013" cy="901700"/>
          </a:xfrm>
          <a:prstGeom prst="rect">
            <a:avLst/>
          </a:prstGeom>
          <a:ln/>
        </p:spPr>
        <p:txBody>
          <a:bodyPr/>
          <a:lstStyle>
            <a:lvl1pPr algn="l" defTabSz="457200" rtl="0" eaLnBrk="0" fontAlgn="base" hangingPunct="0">
              <a:spcBef>
                <a:spcPct val="0"/>
              </a:spcBef>
              <a:spcAft>
                <a:spcPct val="0"/>
              </a:spcAft>
              <a:defRPr sz="3200" kern="1200">
                <a:solidFill>
                  <a:srgbClr val="21A18D"/>
                </a:solidFill>
                <a:latin typeface="Arial"/>
                <a:ea typeface="MS PGothic" pitchFamily="34" charset="-128"/>
                <a:cs typeface="MS PGothic" charset="0"/>
              </a:defRPr>
            </a:lvl1pPr>
            <a:lvl2pPr algn="l" defTabSz="457200" rtl="0" eaLnBrk="0" fontAlgn="base" hangingPunct="0">
              <a:spcBef>
                <a:spcPct val="0"/>
              </a:spcBef>
              <a:spcAft>
                <a:spcPct val="0"/>
              </a:spcAft>
              <a:defRPr sz="3200">
                <a:solidFill>
                  <a:srgbClr val="21A18D"/>
                </a:solidFill>
                <a:latin typeface="Arial" charset="0"/>
                <a:ea typeface="MS PGothic" pitchFamily="34" charset="-128"/>
                <a:cs typeface="MS PGothic" charset="0"/>
              </a:defRPr>
            </a:lvl2pPr>
            <a:lvl3pPr algn="l" defTabSz="457200" rtl="0" eaLnBrk="0" fontAlgn="base" hangingPunct="0">
              <a:spcBef>
                <a:spcPct val="0"/>
              </a:spcBef>
              <a:spcAft>
                <a:spcPct val="0"/>
              </a:spcAft>
              <a:defRPr sz="3200">
                <a:solidFill>
                  <a:srgbClr val="21A18D"/>
                </a:solidFill>
                <a:latin typeface="Arial" charset="0"/>
                <a:ea typeface="MS PGothic" pitchFamily="34" charset="-128"/>
                <a:cs typeface="MS PGothic" charset="0"/>
              </a:defRPr>
            </a:lvl3pPr>
            <a:lvl4pPr algn="l" defTabSz="457200" rtl="0" eaLnBrk="0" fontAlgn="base" hangingPunct="0">
              <a:spcBef>
                <a:spcPct val="0"/>
              </a:spcBef>
              <a:spcAft>
                <a:spcPct val="0"/>
              </a:spcAft>
              <a:defRPr sz="3200">
                <a:solidFill>
                  <a:srgbClr val="21A18D"/>
                </a:solidFill>
                <a:latin typeface="Arial" charset="0"/>
                <a:ea typeface="MS PGothic" pitchFamily="34" charset="-128"/>
                <a:cs typeface="MS PGothic" charset="0"/>
              </a:defRPr>
            </a:lvl4pPr>
            <a:lvl5pPr algn="l" defTabSz="457200" rtl="0" eaLnBrk="0" fontAlgn="base" hangingPunct="0">
              <a:spcBef>
                <a:spcPct val="0"/>
              </a:spcBef>
              <a:spcAft>
                <a:spcPct val="0"/>
              </a:spcAft>
              <a:defRPr sz="3200">
                <a:solidFill>
                  <a:srgbClr val="21A18D"/>
                </a:solidFill>
                <a:latin typeface="Arial" charset="0"/>
                <a:ea typeface="MS PGothic" pitchFamily="34" charset="-128"/>
                <a:cs typeface="MS PGothic" charset="0"/>
              </a:defRPr>
            </a:lvl5pPr>
            <a:lvl6pPr marL="457200" algn="l" defTabSz="457200" rtl="0" fontAlgn="base">
              <a:spcBef>
                <a:spcPct val="0"/>
              </a:spcBef>
              <a:spcAft>
                <a:spcPct val="0"/>
              </a:spcAft>
              <a:defRPr sz="3200">
                <a:solidFill>
                  <a:srgbClr val="21A18D"/>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rgbClr val="21A18D"/>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rgbClr val="21A18D"/>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rgbClr val="21A18D"/>
                </a:solidFill>
                <a:latin typeface="Arial" charset="0"/>
                <a:ea typeface="ＭＳ Ｐゴシック" charset="0"/>
                <a:cs typeface="ＭＳ Ｐゴシック" charset="0"/>
              </a:defRPr>
            </a:lvl9pPr>
          </a:lstStyle>
          <a:p>
            <a:pPr algn="ctr">
              <a:defRPr/>
            </a:pPr>
            <a:r>
              <a:rPr lang="en-AU" altLang="en-US" sz="2800" b="1" dirty="0">
                <a:solidFill>
                  <a:schemeClr val="bg1"/>
                </a:solidFill>
                <a:latin typeface="Arial" pitchFamily="34" charset="0"/>
                <a:ea typeface="ＭＳ Ｐゴシック" charset="-128"/>
                <a:cs typeface="Geneva" charset="0"/>
              </a:rPr>
              <a:t>Victorian Safewards trial           </a:t>
            </a:r>
            <a:endParaRPr lang="en-AU" altLang="en-US" sz="2800" b="1" i="1" dirty="0">
              <a:solidFill>
                <a:schemeClr val="bg1"/>
              </a:solidFill>
              <a:effectLst>
                <a:outerShdw blurRad="38100" dist="38100" dir="2700000" algn="tl">
                  <a:srgbClr val="000000">
                    <a:alpha val="43137"/>
                  </a:srgbClr>
                </a:outerShdw>
              </a:effectLst>
              <a:latin typeface="Arial" pitchFamily="34" charset="0"/>
              <a:ea typeface="ＭＳ Ｐゴシック" charset="-128"/>
              <a:cs typeface="Geneva" charset="0"/>
            </a:endParaRPr>
          </a:p>
        </p:txBody>
      </p:sp>
      <p:pic>
        <p:nvPicPr>
          <p:cNvPr id="7173" name="Picture 1"/>
          <p:cNvPicPr>
            <a:picLocks noChangeAspect="1"/>
          </p:cNvPicPr>
          <p:nvPr/>
        </p:nvPicPr>
        <p:blipFill rotWithShape="1">
          <a:blip r:embed="rId3">
            <a:extLst>
              <a:ext uri="{28A0092B-C50C-407E-A947-70E740481C1C}">
                <a14:useLocalDpi xmlns:a14="http://schemas.microsoft.com/office/drawing/2010/main" val="0"/>
              </a:ext>
            </a:extLst>
          </a:blip>
          <a:srcRect l="5871" r="7089"/>
          <a:stretch/>
        </p:blipFill>
        <p:spPr bwMode="auto">
          <a:xfrm rot="551631">
            <a:off x="6886679" y="1329854"/>
            <a:ext cx="1950748" cy="2801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0190" y="4037797"/>
            <a:ext cx="8043548" cy="2735108"/>
          </a:xfrm>
          <a:prstGeom prst="rect">
            <a:avLst/>
          </a:prstGeom>
          <a:noFill/>
        </p:spPr>
        <p:txBody>
          <a:bodyPr wrap="square" rtlCol="0">
            <a:spAutoFit/>
          </a:bodyPr>
          <a:lstStyle/>
          <a:p>
            <a:pPr marL="0" lvl="1" eaLnBrk="1" hangingPunct="1">
              <a:lnSpc>
                <a:spcPct val="110000"/>
              </a:lnSpc>
              <a:spcAft>
                <a:spcPts val="800"/>
              </a:spcAft>
              <a:defRPr/>
            </a:pPr>
            <a:r>
              <a:rPr lang="en-AU" sz="2400" b="1" dirty="0">
                <a:solidFill>
                  <a:prstClr val="black"/>
                </a:solidFill>
                <a:latin typeface="Arial"/>
                <a:ea typeface="Geneva" charset="0"/>
              </a:rPr>
              <a:t>Objectives</a:t>
            </a:r>
          </a:p>
          <a:p>
            <a:pPr marL="342900" lvl="1" indent="-342900" eaLnBrk="1" hangingPunct="1">
              <a:lnSpc>
                <a:spcPct val="110000"/>
              </a:lnSpc>
              <a:spcAft>
                <a:spcPts val="800"/>
              </a:spcAft>
              <a:buFont typeface="Arial" panose="020B0604020202020204" pitchFamily="34" charset="0"/>
              <a:buChar char="•"/>
              <a:defRPr/>
            </a:pPr>
            <a:r>
              <a:rPr lang="en-AU" sz="2400" dirty="0">
                <a:solidFill>
                  <a:prstClr val="black"/>
                </a:solidFill>
                <a:latin typeface="Arial"/>
                <a:ea typeface="Geneva" charset="0"/>
              </a:rPr>
              <a:t>Trial and evaluate the Safewards model in Victorian mental health services using a partnership approach </a:t>
            </a:r>
          </a:p>
          <a:p>
            <a:pPr marL="342900" lvl="1" indent="-342900" eaLnBrk="1" hangingPunct="1">
              <a:lnSpc>
                <a:spcPct val="110000"/>
              </a:lnSpc>
              <a:spcAft>
                <a:spcPts val="800"/>
              </a:spcAft>
              <a:buFont typeface="Arial" panose="020B0604020202020204" pitchFamily="34" charset="0"/>
              <a:buChar char="•"/>
              <a:defRPr/>
            </a:pPr>
            <a:r>
              <a:rPr lang="en-AU" sz="2400" dirty="0">
                <a:solidFill>
                  <a:prstClr val="black"/>
                </a:solidFill>
                <a:latin typeface="Arial"/>
                <a:ea typeface="Geneva" charset="0"/>
              </a:rPr>
              <a:t>Develop recommendations and resources to adapt Safewards to fit the Victorian context and support broader implementation across the state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b="1" dirty="0">
                <a:solidFill>
                  <a:srgbClr val="21A18D"/>
                </a:solidFill>
                <a:ea typeface="ＭＳ Ｐゴシック" charset="0"/>
              </a:rPr>
              <a:t>Task: Create your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3561">
            <a:off x="1889125" y="2297113"/>
            <a:ext cx="3175000" cy="400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3724">
            <a:off x="4038600" y="2430463"/>
            <a:ext cx="3103563"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820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52463" y="1028700"/>
            <a:ext cx="6513512" cy="1098550"/>
          </a:xfrm>
        </p:spPr>
        <p:txBody>
          <a:bodyPr/>
          <a:lstStyle/>
          <a:p>
            <a:pPr algn="ctr" eaLnBrk="1" hangingPunct="1"/>
            <a:r>
              <a:rPr lang="en-AU" altLang="en-US" sz="4800" b="1" dirty="0">
                <a:latin typeface="Arial" panose="020B0604020202020204" pitchFamily="34" charset="0"/>
                <a:cs typeface="Arial" panose="020B0604020202020204" pitchFamily="34" charset="0"/>
              </a:rPr>
              <a:t>Reassurance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5384">
            <a:off x="1304200" y="2928248"/>
            <a:ext cx="4821723" cy="3204011"/>
          </a:xfrm>
          <a:prstGeom prst="rect">
            <a:avLst/>
          </a:prstGeom>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864" y="2136557"/>
            <a:ext cx="3034993" cy="2570908"/>
          </a:xfrm>
          <a:prstGeom prst="rect">
            <a:avLst/>
          </a:prstGeom>
          <a:effectLst>
            <a:softEdge rad="127000"/>
          </a:effectLst>
        </p:spPr>
      </p:pic>
      <p:sp>
        <p:nvSpPr>
          <p:cNvPr id="2" name="Title 1"/>
          <p:cNvSpPr>
            <a:spLocks noGrp="1"/>
          </p:cNvSpPr>
          <p:nvPr>
            <p:ph type="title"/>
          </p:nvPr>
        </p:nvSpPr>
        <p:spPr/>
        <p:txBody>
          <a:bodyPr/>
          <a:lstStyle/>
          <a:p>
            <a:r>
              <a:rPr lang="en-AU" b="1" dirty="0"/>
              <a:t>Reassurance background</a:t>
            </a:r>
          </a:p>
        </p:txBody>
      </p:sp>
      <p:sp>
        <p:nvSpPr>
          <p:cNvPr id="3" name="Content Placeholder 2"/>
          <p:cNvSpPr>
            <a:spLocks noGrp="1"/>
          </p:cNvSpPr>
          <p:nvPr>
            <p:ph idx="1"/>
          </p:nvPr>
        </p:nvSpPr>
        <p:spPr>
          <a:xfrm>
            <a:off x="338668" y="1845732"/>
            <a:ext cx="3539066" cy="4571689"/>
          </a:xfrm>
        </p:spPr>
        <p:txBody>
          <a:bodyPr/>
          <a:lstStyle/>
          <a:p>
            <a:r>
              <a:rPr lang="en-AU" sz="2000" b="0" dirty="0">
                <a:solidFill>
                  <a:schemeClr val="tx1"/>
                </a:solidFill>
              </a:rPr>
              <a:t>Psychiatric units can be strange and scary places.</a:t>
            </a:r>
          </a:p>
          <a:p>
            <a:pPr>
              <a:spcAft>
                <a:spcPts val="0"/>
              </a:spcAft>
            </a:pPr>
            <a:r>
              <a:rPr lang="en-AU" sz="2000" b="0" dirty="0">
                <a:solidFill>
                  <a:schemeClr val="tx1"/>
                </a:solidFill>
              </a:rPr>
              <a:t>Every confrontation has the potential to be a flashpoint for another patient, creating a kind of ripple effect.</a:t>
            </a:r>
          </a:p>
          <a:p>
            <a:pPr>
              <a:spcAft>
                <a:spcPts val="0"/>
              </a:spcAft>
            </a:pPr>
            <a:r>
              <a:rPr lang="en-AU" sz="2000" b="0" dirty="0">
                <a:solidFill>
                  <a:schemeClr val="tx1"/>
                </a:solidFill>
              </a:rPr>
              <a:t>Unlike staff, patients are not free to leave the unit or get away to a safe place.</a:t>
            </a:r>
          </a:p>
        </p:txBody>
      </p:sp>
      <p:sp>
        <p:nvSpPr>
          <p:cNvPr id="6" name="Content Placeholder 2"/>
          <p:cNvSpPr txBox="1">
            <a:spLocks/>
          </p:cNvSpPr>
          <p:nvPr/>
        </p:nvSpPr>
        <p:spPr bwMode="auto">
          <a:xfrm>
            <a:off x="338668" y="5399464"/>
            <a:ext cx="8286000" cy="128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000" b="0" dirty="0">
                <a:solidFill>
                  <a:schemeClr val="tx1"/>
                </a:solidFill>
              </a:rPr>
              <a:t>Patients don’t have to be directly involved in a                                confrontation for it to have a distressing emotional impact. </a:t>
            </a:r>
          </a:p>
          <a:p>
            <a:r>
              <a:rPr lang="en-AU" sz="2000" b="0" dirty="0">
                <a:solidFill>
                  <a:schemeClr val="tx1"/>
                </a:solidFill>
              </a:rPr>
              <a:t>Staff can help alleviate fear and other types of distressing emotions.</a:t>
            </a:r>
          </a:p>
        </p:txBody>
      </p:sp>
      <p:grpSp>
        <p:nvGrpSpPr>
          <p:cNvPr id="13" name="Group 12"/>
          <p:cNvGrpSpPr/>
          <p:nvPr/>
        </p:nvGrpSpPr>
        <p:grpSpPr>
          <a:xfrm>
            <a:off x="4406655" y="1697968"/>
            <a:ext cx="4492808" cy="3508747"/>
            <a:chOff x="4487336" y="1562504"/>
            <a:chExt cx="4492808" cy="3508747"/>
          </a:xfrm>
        </p:grpSpPr>
        <p:sp>
          <p:nvSpPr>
            <p:cNvPr id="8" name="Arrow: Pentagon 7"/>
            <p:cNvSpPr/>
            <p:nvPr/>
          </p:nvSpPr>
          <p:spPr>
            <a:xfrm>
              <a:off x="4487336" y="1562504"/>
              <a:ext cx="3996202"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lnSpc>
                  <a:spcPct val="100000"/>
                </a:lnSpc>
                <a:spcBef>
                  <a:spcPts val="0"/>
                </a:spcBef>
                <a:spcAft>
                  <a:spcPts val="1600"/>
                </a:spcAft>
              </a:pPr>
              <a:r>
                <a:rPr lang="en-AU" dirty="0">
                  <a:solidFill>
                    <a:srgbClr val="002060"/>
                  </a:solidFill>
                </a:rPr>
                <a:t>Already scared &amp; vulnerable</a:t>
              </a:r>
            </a:p>
          </p:txBody>
        </p:sp>
        <p:sp>
          <p:nvSpPr>
            <p:cNvPr id="9" name="Arrow: Pentagon 8"/>
            <p:cNvSpPr/>
            <p:nvPr/>
          </p:nvSpPr>
          <p:spPr>
            <a:xfrm rot="5400000">
              <a:off x="7275341" y="2882586"/>
              <a:ext cx="3009496"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lnSpc>
                  <a:spcPct val="100000"/>
                </a:lnSpc>
                <a:spcBef>
                  <a:spcPts val="0"/>
                </a:spcBef>
                <a:spcAft>
                  <a:spcPts val="1600"/>
                </a:spcAft>
              </a:pPr>
              <a:r>
                <a:rPr lang="en-AU" dirty="0">
                  <a:solidFill>
                    <a:srgbClr val="002060"/>
                  </a:solidFill>
                </a:rPr>
                <a:t>Witness a confrontation</a:t>
              </a:r>
            </a:p>
          </p:txBody>
        </p:sp>
        <p:sp>
          <p:nvSpPr>
            <p:cNvPr id="10" name="Arrow: Pentagon 9"/>
            <p:cNvSpPr/>
            <p:nvPr/>
          </p:nvSpPr>
          <p:spPr>
            <a:xfrm flipH="1">
              <a:off x="5483826" y="4671142"/>
              <a:ext cx="3496318"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lnSpc>
                  <a:spcPct val="100000"/>
                </a:lnSpc>
                <a:spcBef>
                  <a:spcPts val="0"/>
                </a:spcBef>
                <a:spcAft>
                  <a:spcPts val="1600"/>
                </a:spcAft>
              </a:pPr>
              <a:r>
                <a:rPr lang="en-AU" dirty="0">
                  <a:solidFill>
                    <a:srgbClr val="002060"/>
                  </a:solidFill>
                </a:rPr>
                <a:t>Increased, unbearable fear</a:t>
              </a:r>
            </a:p>
          </p:txBody>
        </p:sp>
        <p:sp>
          <p:nvSpPr>
            <p:cNvPr id="11" name="Rectangle 10"/>
            <p:cNvSpPr/>
            <p:nvPr/>
          </p:nvSpPr>
          <p:spPr>
            <a:xfrm rot="16200000">
              <a:off x="3787115" y="3486426"/>
              <a:ext cx="2800319" cy="369332"/>
            </a:xfrm>
            <a:prstGeom prst="rect">
              <a:avLst/>
            </a:prstGeom>
            <a:solidFill>
              <a:srgbClr val="D2F6F0"/>
            </a:solidFill>
            <a:effectLst>
              <a:outerShdw blurRad="63500" sx="102000" sy="102000" algn="ctr" rotWithShape="0">
                <a:prstClr val="black">
                  <a:alpha val="40000"/>
                </a:prstClr>
              </a:outerShdw>
            </a:effectLst>
          </p:spPr>
          <p:txBody>
            <a:bodyPr wrap="square">
              <a:spAutoFit/>
            </a:bodyPr>
            <a:lstStyle/>
            <a:p>
              <a:pPr algn="ctr">
                <a:lnSpc>
                  <a:spcPct val="100000"/>
                </a:lnSpc>
                <a:spcBef>
                  <a:spcPts val="0"/>
                </a:spcBef>
                <a:spcAft>
                  <a:spcPts val="1600"/>
                </a:spcAft>
              </a:pPr>
              <a:r>
                <a:rPr lang="en-AU" dirty="0">
                  <a:solidFill>
                    <a:srgbClr val="002060"/>
                  </a:solidFill>
                </a:rPr>
                <a:t>Fight, flight or freeze</a:t>
              </a:r>
            </a:p>
          </p:txBody>
        </p:sp>
      </p:grpSp>
    </p:spTree>
    <p:extLst>
      <p:ext uri="{BB962C8B-B14F-4D97-AF65-F5344CB8AC3E}">
        <p14:creationId xmlns:p14="http://schemas.microsoft.com/office/powerpoint/2010/main" val="3249723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Reassurance aims</a:t>
            </a:r>
          </a:p>
        </p:txBody>
      </p:sp>
      <p:sp>
        <p:nvSpPr>
          <p:cNvPr id="7" name="Content Placeholder 2"/>
          <p:cNvSpPr txBox="1">
            <a:spLocks/>
          </p:cNvSpPr>
          <p:nvPr/>
        </p:nvSpPr>
        <p:spPr bwMode="auto">
          <a:xfrm>
            <a:off x="539750" y="1868070"/>
            <a:ext cx="3591983" cy="44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000" b="0" dirty="0">
                <a:solidFill>
                  <a:schemeClr val="tx1"/>
                </a:solidFill>
              </a:rPr>
              <a:t>To proactively reassure every patient after every confrontation,  incident or conflict on the unit</a:t>
            </a:r>
          </a:p>
          <a:p>
            <a:r>
              <a:rPr lang="en-AU" sz="2000" b="0" dirty="0">
                <a:solidFill>
                  <a:schemeClr val="tx1"/>
                </a:solidFill>
              </a:rPr>
              <a:t>To reduce the potential ripple effect of conflict on the unit</a:t>
            </a:r>
          </a:p>
          <a:p>
            <a:r>
              <a:rPr lang="en-AU" sz="2000" b="0" dirty="0">
                <a:solidFill>
                  <a:schemeClr val="tx1"/>
                </a:solidFill>
              </a:rPr>
              <a:t>To prevent or reduce the impact of flashpoints</a:t>
            </a:r>
          </a:p>
          <a:p>
            <a:r>
              <a:rPr lang="en-AU" sz="2000" b="0" dirty="0">
                <a:solidFill>
                  <a:schemeClr val="tx1"/>
                </a:solidFill>
              </a:rPr>
              <a:t>To ensure patients feel safe and supported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733" y="2054333"/>
            <a:ext cx="4037886" cy="2683155"/>
          </a:xfrm>
          <a:prstGeom prst="rect">
            <a:avLst/>
          </a:prstGeom>
          <a:effectLst/>
        </p:spPr>
      </p:pic>
      <p:sp>
        <p:nvSpPr>
          <p:cNvPr id="10" name="Speech Bubble: Oval 9"/>
          <p:cNvSpPr/>
          <p:nvPr/>
        </p:nvSpPr>
        <p:spPr>
          <a:xfrm rot="346846">
            <a:off x="4416882" y="4570145"/>
            <a:ext cx="4588933" cy="2061995"/>
          </a:xfrm>
          <a:prstGeom prst="wedgeEllipseCallout">
            <a:avLst>
              <a:gd name="adj1" fmla="val 42500"/>
              <a:gd name="adj2" fmla="val -84182"/>
            </a:avLst>
          </a:prstGeom>
          <a:solidFill>
            <a:srgbClr val="21A1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dirty="0"/>
              <a:t>Reassurance for patients is a bit like debriefing for staff</a:t>
            </a:r>
          </a:p>
          <a:p>
            <a:pPr algn="ctr"/>
            <a:endParaRPr lang="en-AU" sz="1000" dirty="0"/>
          </a:p>
        </p:txBody>
      </p:sp>
    </p:spTree>
    <p:extLst>
      <p:ext uri="{BB962C8B-B14F-4D97-AF65-F5344CB8AC3E}">
        <p14:creationId xmlns:p14="http://schemas.microsoft.com/office/powerpoint/2010/main" val="839374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785180" y="5426174"/>
            <a:ext cx="363442"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9" idx="0"/>
          </p:cNvCxnSpPr>
          <p:nvPr/>
        </p:nvCxnSpPr>
        <p:spPr>
          <a:xfrm flipH="1">
            <a:off x="3625850" y="3149600"/>
            <a:ext cx="2118"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620288"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baseline="0" noProof="0" dirty="0">
                <a:ln>
                  <a:noFill/>
                </a:ln>
                <a:solidFill>
                  <a:schemeClr val="bg1"/>
                </a:solidFill>
                <a:effectLst/>
                <a:uLnTx/>
                <a:uFillTx/>
                <a:latin typeface="Arial"/>
                <a:cs typeface="Arial"/>
              </a:rPr>
              <a:t>Confrontation</a:t>
            </a:r>
            <a:r>
              <a:rPr kumimoji="0" lang="en-US" sz="1800" i="0" u="none" strike="noStrike" kern="0" cap="none" spc="0" normalizeH="0" noProof="0" dirty="0">
                <a:ln>
                  <a:noFill/>
                </a:ln>
                <a:solidFill>
                  <a:schemeClr val="bg1"/>
                </a:solidFill>
                <a:effectLst/>
                <a:uLnTx/>
                <a:uFillTx/>
                <a:latin typeface="Arial"/>
                <a:cs typeface="Arial"/>
              </a:rPr>
              <a:t> on the unit</a:t>
            </a:r>
            <a:endParaRPr kumimoji="0" lang="en-US" sz="1800" i="0" u="none" strike="noStrike" kern="0" cap="none" spc="0" normalizeH="0" baseline="0" noProof="0" dirty="0">
              <a:ln>
                <a:noFill/>
              </a:ln>
              <a:solidFill>
                <a:schemeClr val="bg1"/>
              </a:solidFill>
              <a:effectLst/>
              <a:uLnTx/>
              <a:uFillTx/>
              <a:latin typeface="Arial"/>
              <a:cs typeface="Arial"/>
            </a:endParaRPr>
          </a:p>
        </p:txBody>
      </p:sp>
      <p:sp>
        <p:nvSpPr>
          <p:cNvPr id="34" name="Equals 33"/>
          <p:cNvSpPr/>
          <p:nvPr/>
        </p:nvSpPr>
        <p:spPr>
          <a:xfrm rot="5400000">
            <a:off x="468512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54" name="Title 53"/>
          <p:cNvSpPr>
            <a:spLocks noGrp="1"/>
          </p:cNvSpPr>
          <p:nvPr>
            <p:ph type="title"/>
          </p:nvPr>
        </p:nvSpPr>
        <p:spPr/>
        <p:txBody>
          <a:bodyPr/>
          <a:lstStyle/>
          <a:p>
            <a:r>
              <a:rPr lang="en-AU" b="1" dirty="0"/>
              <a:t>Reassurance and the Safewards model</a:t>
            </a:r>
          </a:p>
        </p:txBody>
      </p:sp>
    </p:spTree>
    <p:extLst>
      <p:ext uri="{BB962C8B-B14F-4D97-AF65-F5344CB8AC3E}">
        <p14:creationId xmlns:p14="http://schemas.microsoft.com/office/powerpoint/2010/main" val="34814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785180" y="5426174"/>
            <a:ext cx="363442"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56636"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baseline="0" noProof="0" dirty="0">
                <a:ln>
                  <a:noFill/>
                </a:ln>
                <a:solidFill>
                  <a:schemeClr val="bg1"/>
                </a:solidFill>
                <a:effectLst/>
                <a:uLnTx/>
                <a:uFillTx/>
                <a:latin typeface="Arial"/>
                <a:cs typeface="Arial"/>
              </a:rPr>
              <a:t>Confrontation</a:t>
            </a:r>
            <a:r>
              <a:rPr kumimoji="0" lang="en-US" sz="1800" i="0" u="none" strike="noStrike" kern="0" cap="none" spc="0" normalizeH="0" noProof="0" dirty="0">
                <a:ln>
                  <a:noFill/>
                </a:ln>
                <a:solidFill>
                  <a:schemeClr val="bg1"/>
                </a:solidFill>
                <a:effectLst/>
                <a:uLnTx/>
                <a:uFillTx/>
                <a:latin typeface="Arial"/>
                <a:cs typeface="Arial"/>
              </a:rPr>
              <a:t> on the unit</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27" name="Group 42"/>
          <p:cNvGrpSpPr/>
          <p:nvPr/>
        </p:nvGrpSpPr>
        <p:grpSpPr>
          <a:xfrm>
            <a:off x="952553" y="1988326"/>
            <a:ext cx="4901403" cy="3794794"/>
            <a:chOff x="952553" y="1988326"/>
            <a:chExt cx="4901403" cy="3794794"/>
          </a:xfrm>
        </p:grpSpPr>
        <p:grpSp>
          <p:nvGrpSpPr>
            <p:cNvPr id="29" name="Group 41"/>
            <p:cNvGrpSpPr/>
            <p:nvPr/>
          </p:nvGrpSpPr>
          <p:grpSpPr>
            <a:xfrm>
              <a:off x="952553" y="2705100"/>
              <a:ext cx="3877983" cy="3078020"/>
              <a:chOff x="952553" y="2705100"/>
              <a:chExt cx="3877983" cy="3078020"/>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830536" y="320502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877983"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a:solidFill>
                    <a:schemeClr val="bg1"/>
                  </a:solidFill>
                  <a:latin typeface="Arial"/>
                  <a:cs typeface="Arial"/>
                </a:rPr>
                <a:t>Provide reassurance</a:t>
              </a:r>
            </a:p>
          </p:txBody>
        </p:sp>
      </p:grpSp>
      <p:sp>
        <p:nvSpPr>
          <p:cNvPr id="34" name="Equals 33"/>
          <p:cNvSpPr/>
          <p:nvPr/>
        </p:nvSpPr>
        <p:spPr>
          <a:xfrm rot="5400000">
            <a:off x="468512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43" name="Rectangle 42"/>
          <p:cNvSpPr/>
          <p:nvPr/>
        </p:nvSpPr>
        <p:spPr>
          <a:xfrm>
            <a:off x="126226" y="4686830"/>
            <a:ext cx="2019543" cy="1946259"/>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Originating domains:</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noProof="0" dirty="0">
                <a:ln>
                  <a:noFill/>
                </a:ln>
                <a:solidFill>
                  <a:schemeClr val="bg1"/>
                </a:solidFill>
                <a:effectLst/>
                <a:uLnTx/>
                <a:uFillTx/>
                <a:latin typeface="Arial"/>
                <a:cs typeface="Arial"/>
              </a:rPr>
              <a:t>Understand how domains increase the </a:t>
            </a:r>
            <a:r>
              <a:rPr lang="en-US" kern="0" dirty="0">
                <a:solidFill>
                  <a:schemeClr val="bg1"/>
                </a:solidFill>
                <a:latin typeface="Arial"/>
                <a:cs typeface="Arial"/>
              </a:rPr>
              <a:t>emotional impact of conflict</a:t>
            </a:r>
            <a:endParaRPr kumimoji="0" lang="en-US" sz="1800" i="0" u="none" strike="noStrike" kern="0" cap="none" spc="0" normalizeH="0" baseline="0" noProof="0" dirty="0">
              <a:ln>
                <a:noFill/>
              </a:ln>
              <a:solidFill>
                <a:schemeClr val="bg1"/>
              </a:solidFill>
              <a:effectLst/>
              <a:uLnTx/>
              <a:uFillTx/>
              <a:latin typeface="Arial"/>
              <a:cs typeface="Arial"/>
            </a:endParaRPr>
          </a:p>
        </p:txBody>
      </p: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617081" y="3482763"/>
            <a:ext cx="2055127" cy="115516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Patient modifiers:</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noProof="0" dirty="0">
                <a:ln>
                  <a:noFill/>
                </a:ln>
                <a:solidFill>
                  <a:schemeClr val="bg1"/>
                </a:solidFill>
                <a:effectLst/>
                <a:uLnTx/>
                <a:uFillTx/>
                <a:latin typeface="Arial"/>
                <a:cs typeface="Arial"/>
              </a:rPr>
              <a:t>Know</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noProof="0" dirty="0">
                <a:ln>
                  <a:noFill/>
                </a:ln>
                <a:solidFill>
                  <a:schemeClr val="bg1"/>
                </a:solidFill>
                <a:effectLst/>
                <a:uLnTx/>
                <a:uFillTx/>
                <a:latin typeface="Arial"/>
                <a:cs typeface="Arial"/>
              </a:rPr>
              <a:t>particular triggers for each person </a:t>
            </a:r>
            <a:endParaRPr kumimoji="0" lang="en-US" sz="1800" i="0" u="none" strike="noStrike" kern="0" cap="none" spc="0" normalizeH="0" baseline="0" noProof="0" dirty="0">
              <a:ln>
                <a:noFill/>
              </a:ln>
              <a:solidFill>
                <a:schemeClr val="bg1"/>
              </a:solidFill>
              <a:effectLst/>
              <a:uLnTx/>
              <a:uFillTx/>
              <a:latin typeface="Arial"/>
              <a:cs typeface="Arial"/>
            </a:endParaRPr>
          </a:p>
        </p:txBody>
      </p:sp>
      <p:sp>
        <p:nvSpPr>
          <p:cNvPr id="54" name="Title 53"/>
          <p:cNvSpPr>
            <a:spLocks noGrp="1"/>
          </p:cNvSpPr>
          <p:nvPr>
            <p:ph type="title"/>
          </p:nvPr>
        </p:nvSpPr>
        <p:spPr/>
        <p:txBody>
          <a:bodyPr/>
          <a:lstStyle/>
          <a:p>
            <a:r>
              <a:rPr lang="en-AU" b="1" dirty="0"/>
              <a:t>Reassurance and the Safewards model</a:t>
            </a:r>
          </a:p>
        </p:txBody>
      </p:sp>
    </p:spTree>
    <p:extLst>
      <p:ext uri="{BB962C8B-B14F-4D97-AF65-F5344CB8AC3E}">
        <p14:creationId xmlns:p14="http://schemas.microsoft.com/office/powerpoint/2010/main" val="6854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P spid="43"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539750" y="268942"/>
            <a:ext cx="7199313" cy="883584"/>
          </a:xfrm>
        </p:spPr>
        <p:txBody>
          <a:bodyPr lIns="68580" tIns="34290" rIns="68580" bIns="34290" anchor="t"/>
          <a:lstStyle/>
          <a:p>
            <a:pPr algn="ctr" eaLnBrk="1" hangingPunct="1">
              <a:defRPr/>
            </a:pPr>
            <a:r>
              <a:rPr lang="en-US" altLang="en-US" b="1" dirty="0">
                <a:cs typeface="Arial" pitchFamily="34" charset="0"/>
              </a:rPr>
              <a:t>Reassurance and Originating Domains</a:t>
            </a:r>
          </a:p>
        </p:txBody>
      </p:sp>
      <p:sp>
        <p:nvSpPr>
          <p:cNvPr id="19459" name="Content Placeholder 2"/>
          <p:cNvSpPr>
            <a:spLocks noGrp="1"/>
          </p:cNvSpPr>
          <p:nvPr>
            <p:ph idx="1"/>
          </p:nvPr>
        </p:nvSpPr>
        <p:spPr>
          <a:xfrm>
            <a:off x="539750" y="1727200"/>
            <a:ext cx="8241644" cy="4521200"/>
          </a:xfrm>
        </p:spPr>
        <p:txBody>
          <a:bodyPr lIns="68580" tIns="34290" rIns="68580" bIns="34290"/>
          <a:lstStyle/>
          <a:p>
            <a:pPr marL="1435100" lvl="1" eaLnBrk="1" hangingPunct="1"/>
            <a:r>
              <a:rPr lang="en-US" altLang="en-US" sz="2000" b="1" dirty="0"/>
              <a:t>Which originating domains contribute to psychiatric units feeling like strange and scary places?</a:t>
            </a:r>
          </a:p>
          <a:p>
            <a:pPr marL="1435100" lvl="1" eaLnBrk="1" hangingPunct="1"/>
            <a:endParaRPr lang="en-US" altLang="en-US" sz="1600" b="1" dirty="0"/>
          </a:p>
          <a:p>
            <a:pPr marL="342900" lvl="1" indent="-342900" eaLnBrk="1" hangingPunct="1">
              <a:buFont typeface="Arial" panose="020B0604020202020204" pitchFamily="34" charset="0"/>
              <a:buChar char="•"/>
            </a:pPr>
            <a:r>
              <a:rPr lang="en-US" altLang="en-US" sz="2000" dirty="0"/>
              <a:t>Admission to hospital can result in feelings of anxiety/fear, shame, sadness/despair and/or anger. Admission might trigger past memories of trauma.</a:t>
            </a:r>
          </a:p>
          <a:p>
            <a:pPr marL="342900" lvl="1" indent="-342900" eaLnBrk="1" hangingPunct="1">
              <a:buFont typeface="Arial" panose="020B0604020202020204" pitchFamily="34" charset="0"/>
              <a:buChar char="•"/>
            </a:pPr>
            <a:r>
              <a:rPr lang="en-US" altLang="en-US" sz="2000" dirty="0"/>
              <a:t>Many patients are affected by stereotypes, stigma and the media, or expectations of loved ones, or financial, social or work obligations</a:t>
            </a:r>
          </a:p>
          <a:p>
            <a:pPr marL="342900" lvl="1" indent="-342900" eaLnBrk="1" hangingPunct="1">
              <a:buFont typeface="Arial" panose="020B0604020202020204" pitchFamily="34" charset="0"/>
              <a:buChar char="•"/>
            </a:pPr>
            <a:r>
              <a:rPr lang="en-US" altLang="en-US" sz="2000" dirty="0"/>
              <a:t>Staff and the hospital environment may be perceived as strange or frightening. Some patients have been hurt during past admissions.</a:t>
            </a:r>
          </a:p>
          <a:p>
            <a:pPr marL="342900" lvl="1" indent="-342900" eaLnBrk="1" hangingPunct="1">
              <a:buFont typeface="Arial" panose="020B0604020202020204" pitchFamily="34" charset="0"/>
              <a:buChar char="•"/>
            </a:pPr>
            <a:r>
              <a:rPr lang="en-US" altLang="en-US" sz="2000" dirty="0"/>
              <a:t>Losing choice and freedom in a way that has never happened before</a:t>
            </a:r>
          </a:p>
          <a:p>
            <a:pPr marL="342900" lvl="1" indent="-342900" eaLnBrk="1" hangingPunct="1">
              <a:buFont typeface="Arial" panose="020B0604020202020204" pitchFamily="34" charset="0"/>
              <a:buChar char="•"/>
            </a:pPr>
            <a:r>
              <a:rPr lang="en-US" altLang="en-US" sz="2000" dirty="0"/>
              <a:t>A person may be sure that they pose no threat to others - but may not be sure about the threat others may pose to them. </a:t>
            </a:r>
          </a:p>
        </p:txBody>
      </p:sp>
      <p:pic>
        <p:nvPicPr>
          <p:cNvPr id="3" name="Picture 2"/>
          <p:cNvPicPr>
            <a:picLocks noChangeAspect="1"/>
          </p:cNvPicPr>
          <p:nvPr/>
        </p:nvPicPr>
        <p:blipFill>
          <a:blip r:embed="rId3"/>
          <a:stretch>
            <a:fillRect/>
          </a:stretch>
        </p:blipFill>
        <p:spPr>
          <a:xfrm>
            <a:off x="197223" y="1309642"/>
            <a:ext cx="1739153" cy="149718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0364" y="1422000"/>
            <a:ext cx="9504363" cy="5443512"/>
            <a:chOff x="0" y="1422000"/>
            <a:chExt cx="9144000" cy="5443512"/>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9512"/>
              <a:ext cx="8154000" cy="5436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6349"/>
            <a:stretch/>
          </p:blipFill>
          <p:spPr>
            <a:xfrm flipH="1">
              <a:off x="8030880" y="1422000"/>
              <a:ext cx="1113120" cy="5436000"/>
            </a:xfrm>
            <a:prstGeom prst="rect">
              <a:avLst/>
            </a:prstGeom>
          </p:spPr>
        </p:pic>
      </p:grpSp>
      <p:sp>
        <p:nvSpPr>
          <p:cNvPr id="3" name="Content Placeholder 2"/>
          <p:cNvSpPr>
            <a:spLocks noGrp="1"/>
          </p:cNvSpPr>
          <p:nvPr>
            <p:ph idx="1"/>
          </p:nvPr>
        </p:nvSpPr>
        <p:spPr>
          <a:xfrm>
            <a:off x="5469462" y="2065867"/>
            <a:ext cx="3268133" cy="3809997"/>
          </a:xfrm>
        </p:spPr>
        <p:txBody>
          <a:bodyPr/>
          <a:lstStyle/>
          <a:p>
            <a:r>
              <a:rPr lang="en-AU" altLang="en-US" sz="2800" dirty="0">
                <a:solidFill>
                  <a:schemeClr val="bg1"/>
                </a:solidFill>
              </a:rPr>
              <a:t>What other common occurrences on a mental health unit might increase patient fear?</a:t>
            </a:r>
            <a:endParaRPr lang="en-AU" sz="3200" b="0" dirty="0">
              <a:solidFill>
                <a:schemeClr val="bg1"/>
              </a:solidFill>
            </a:endParaRPr>
          </a:p>
        </p:txBody>
      </p:sp>
      <p:sp>
        <p:nvSpPr>
          <p:cNvPr id="8" name="Title 7"/>
          <p:cNvSpPr>
            <a:spLocks noGrp="1"/>
          </p:cNvSpPr>
          <p:nvPr>
            <p:ph type="title"/>
          </p:nvPr>
        </p:nvSpPr>
        <p:spPr/>
        <p:txBody>
          <a:bodyPr/>
          <a:lstStyle/>
          <a:p>
            <a:endParaRPr lang="en-AU"/>
          </a:p>
        </p:txBody>
      </p:sp>
    </p:spTree>
    <p:extLst>
      <p:ext uri="{BB962C8B-B14F-4D97-AF65-F5344CB8AC3E}">
        <p14:creationId xmlns:p14="http://schemas.microsoft.com/office/powerpoint/2010/main" val="2728820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2"/>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225117" y="3895436"/>
            <a:ext cx="1690688" cy="28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p:cNvSpPr>
            <a:spLocks noGrp="1"/>
          </p:cNvSpPr>
          <p:nvPr>
            <p:ph type="title"/>
          </p:nvPr>
        </p:nvSpPr>
        <p:spPr>
          <a:xfrm>
            <a:off x="539750" y="407988"/>
            <a:ext cx="7199313" cy="657225"/>
          </a:xfrm>
        </p:spPr>
        <p:txBody>
          <a:bodyPr lIns="68580" tIns="34290" rIns="68580" bIns="34290" anchor="t"/>
          <a:lstStyle/>
          <a:p>
            <a:pPr algn="ctr" eaLnBrk="1" hangingPunct="1">
              <a:defRPr/>
            </a:pPr>
            <a:r>
              <a:rPr lang="en-AU" altLang="en-US" b="1" dirty="0">
                <a:solidFill>
                  <a:srgbClr val="21A18D"/>
                </a:solidFill>
                <a:cs typeface="Arial" pitchFamily="34" charset="0"/>
              </a:rPr>
              <a:t>Task: Walk in someone else’s shoes </a:t>
            </a:r>
            <a:r>
              <a:rPr lang="en-AU" altLang="en-US" dirty="0">
                <a:cs typeface="Arial" pitchFamily="34" charset="0"/>
              </a:rPr>
              <a:t/>
            </a:r>
            <a:br>
              <a:rPr lang="en-AU" altLang="en-US" dirty="0">
                <a:cs typeface="Arial" pitchFamily="34" charset="0"/>
              </a:rPr>
            </a:br>
            <a:endParaRPr lang="en-US" altLang="en-US" dirty="0">
              <a:cs typeface="Arial" pitchFamily="34" charset="0"/>
            </a:endParaRPr>
          </a:p>
        </p:txBody>
      </p:sp>
      <p:sp>
        <p:nvSpPr>
          <p:cNvPr id="32770" name="Content Placeholder 6"/>
          <p:cNvSpPr>
            <a:spLocks noGrp="1"/>
          </p:cNvSpPr>
          <p:nvPr>
            <p:ph idx="1"/>
          </p:nvPr>
        </p:nvSpPr>
        <p:spPr>
          <a:xfrm>
            <a:off x="365125" y="1619250"/>
            <a:ext cx="7664450" cy="4662488"/>
          </a:xfrm>
        </p:spPr>
        <p:txBody>
          <a:bodyPr lIns="68580" tIns="34290" rIns="68580" bIns="34290"/>
          <a:lstStyle/>
          <a:p>
            <a:pPr marL="0" lvl="2" indent="0" eaLnBrk="1" hangingPunct="1">
              <a:spcAft>
                <a:spcPts val="0"/>
              </a:spcAft>
              <a:buFont typeface="Arial" charset="0"/>
              <a:buNone/>
              <a:defRPr/>
            </a:pPr>
            <a:r>
              <a:rPr lang="en-US" altLang="en-US" b="1" dirty="0">
                <a:ea typeface="ＭＳ Ｐゴシック" charset="0"/>
              </a:rPr>
              <a:t>Step forward</a:t>
            </a:r>
            <a:r>
              <a:rPr lang="is-IS" altLang="en-US" b="1" dirty="0">
                <a:ea typeface="ＭＳ Ｐゴシック" charset="0"/>
              </a:rPr>
              <a:t>…</a:t>
            </a:r>
          </a:p>
          <a:p>
            <a:pPr marL="342900" lvl="2" indent="-342900" eaLnBrk="1" hangingPunct="1">
              <a:spcAft>
                <a:spcPts val="0"/>
              </a:spcAft>
              <a:defRPr/>
            </a:pPr>
            <a:r>
              <a:rPr lang="en-US" altLang="en-US" dirty="0">
                <a:ea typeface="ＭＳ Ｐゴシック" charset="0"/>
              </a:rPr>
              <a:t>Would you be approved for a bank loan easily?</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be asked to babysit a child?</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be asked to be a referee for a friend?</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be approved for life or health insurance?</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have no difficulty finding rental accommodation?</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be shortlisted for a job from your CV? </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feel support from friends, family and the community?</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Are you well respected by the general public?</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Does the media portray you in a positive way?</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People wouldn’t consider you to be dangerous or unpredictable? </a:t>
            </a:r>
            <a:endParaRPr lang="en-AU" altLang="en-US" dirty="0">
              <a:ea typeface="ＭＳ Ｐゴシック" charset="0"/>
            </a:endParaRPr>
          </a:p>
          <a:p>
            <a:pPr marL="342900" lvl="1" indent="-342900" eaLnBrk="1" hangingPunct="1">
              <a:spcAft>
                <a:spcPts val="0"/>
              </a:spcAft>
              <a:buFont typeface="Arial" panose="020B0604020202020204" pitchFamily="34" charset="0"/>
              <a:buChar char="•"/>
              <a:defRPr/>
            </a:pPr>
            <a:r>
              <a:rPr lang="en-US" altLang="en-US" sz="2000" dirty="0">
                <a:ea typeface="ＭＳ Ｐゴシック" charset="0"/>
              </a:rPr>
              <a:t>Would people consider you to be reliable?</a:t>
            </a:r>
            <a:endParaRPr lang="en-AU" altLang="en-US" sz="2000" dirty="0">
              <a:ea typeface="ＭＳ Ｐゴシック" charset="0"/>
            </a:endParaRPr>
          </a:p>
          <a:p>
            <a:pPr marL="342900" lvl="1" indent="-342900" eaLnBrk="1" hangingPunct="1">
              <a:spcAft>
                <a:spcPts val="0"/>
              </a:spcAft>
              <a:buFont typeface="Arial" panose="020B0604020202020204" pitchFamily="34" charset="0"/>
              <a:buChar char="•"/>
              <a:defRPr/>
            </a:pPr>
            <a:r>
              <a:rPr lang="en-US" altLang="en-US" sz="2000" dirty="0">
                <a:ea typeface="ＭＳ Ｐゴシック" charset="0"/>
              </a:rPr>
              <a:t>Would people consider you to be trustworthy?</a:t>
            </a:r>
            <a:endParaRPr lang="en-AU" altLang="en-US" sz="2000" dirty="0">
              <a:ea typeface="ＭＳ Ｐゴシック" charset="0"/>
            </a:endParaRPr>
          </a:p>
          <a:p>
            <a:pPr lvl="1" eaLnBrk="1" hangingPunct="1">
              <a:spcAft>
                <a:spcPts val="0"/>
              </a:spcAft>
              <a:defRPr/>
            </a:pPr>
            <a:endParaRPr lang="en-AU" altLang="en-US" sz="2000" dirty="0">
              <a:ea typeface="ＭＳ Ｐゴシック" charset="0"/>
            </a:endParaRPr>
          </a:p>
        </p:txBody>
      </p:sp>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3124" y="1527718"/>
            <a:ext cx="595718" cy="101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29575" y="2518610"/>
            <a:ext cx="886230" cy="15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2770">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2770">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2770">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2770">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2770">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2770">
                                            <p:txEl>
                                              <p:pRg st="11" end="1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277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235491" y="3858922"/>
            <a:ext cx="1690688" cy="28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3"/>
          <p:cNvSpPr>
            <a:spLocks noGrp="1"/>
          </p:cNvSpPr>
          <p:nvPr>
            <p:ph type="title"/>
          </p:nvPr>
        </p:nvSpPr>
        <p:spPr/>
        <p:txBody>
          <a:bodyPr lIns="68580" tIns="34290" rIns="68580" bIns="34290" anchor="t"/>
          <a:lstStyle/>
          <a:p>
            <a:pPr algn="ctr" eaLnBrk="1" hangingPunct="1">
              <a:defRPr/>
            </a:pPr>
            <a:r>
              <a:rPr lang="en-AU" altLang="en-US" b="1" dirty="0">
                <a:solidFill>
                  <a:srgbClr val="21A18D"/>
                </a:solidFill>
                <a:cs typeface="Arial" pitchFamily="34" charset="0"/>
              </a:rPr>
              <a:t>Task: Walk in someone else’s shoes (continued)</a:t>
            </a:r>
            <a:r>
              <a:rPr lang="en-AU" altLang="en-US" sz="1800" dirty="0">
                <a:cs typeface="Arial" pitchFamily="34" charset="0"/>
              </a:rPr>
              <a:t/>
            </a:r>
            <a:br>
              <a:rPr lang="en-AU" altLang="en-US" sz="1800" dirty="0">
                <a:cs typeface="Arial" pitchFamily="34" charset="0"/>
              </a:rPr>
            </a:br>
            <a:endParaRPr lang="en-AU" altLang="en-US" sz="1800" dirty="0">
              <a:cs typeface="Arial" pitchFamily="34" charset="0"/>
            </a:endParaRPr>
          </a:p>
        </p:txBody>
      </p:sp>
      <p:sp>
        <p:nvSpPr>
          <p:cNvPr id="33795" name="Content Placeholder 6"/>
          <p:cNvSpPr>
            <a:spLocks noGrp="1"/>
          </p:cNvSpPr>
          <p:nvPr>
            <p:ph idx="1"/>
          </p:nvPr>
        </p:nvSpPr>
        <p:spPr>
          <a:xfrm>
            <a:off x="539750" y="1619250"/>
            <a:ext cx="7316788" cy="4854575"/>
          </a:xfrm>
        </p:spPr>
        <p:txBody>
          <a:bodyPr lIns="68580" tIns="34290" rIns="68580" bIns="34290"/>
          <a:lstStyle/>
          <a:p>
            <a:pPr lvl="1" eaLnBrk="1" hangingPunct="1">
              <a:defRPr/>
            </a:pPr>
            <a:r>
              <a:rPr lang="en-US" altLang="en-US" sz="2000" b="1" dirty="0">
                <a:ea typeface="ＭＳ Ｐゴシック" charset="0"/>
              </a:rPr>
              <a:t>For those who have only moved a few steps, consider the following:</a:t>
            </a:r>
          </a:p>
          <a:p>
            <a:pPr lvl="1" eaLnBrk="1" hangingPunct="1">
              <a:defRPr/>
            </a:pPr>
            <a:endParaRPr lang="en-AU" altLang="en-US" sz="1050" b="1"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How would feel at a dinner party if people identified you as this person? </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Would people think that you use drugs or alcohol?</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How would you be affected by public opinion and media reporting?</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Would people use derogatory terms about you? </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Would people think that you might be unpredictable even though they don’t know you?</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Do people fear you even though they don’t know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39750" y="482600"/>
            <a:ext cx="7199313" cy="787400"/>
          </a:xfrm>
        </p:spPr>
        <p:txBody>
          <a:bodyPr lIns="91440" tIns="45720" rIns="91440" bIns="45720" anchor="t"/>
          <a:lstStyle/>
          <a:p>
            <a:pPr algn="ctr" eaLnBrk="1" hangingPunct="1">
              <a:defRPr/>
            </a:pPr>
            <a:r>
              <a:rPr lang="en-AU" altLang="en-US" b="1" dirty="0">
                <a:cs typeface="Arial" pitchFamily="34" charset="0"/>
              </a:rPr>
              <a:t>Services from the Victorian trial</a:t>
            </a:r>
          </a:p>
        </p:txBody>
      </p:sp>
      <p:graphicFrame>
        <p:nvGraphicFramePr>
          <p:cNvPr id="2" name="Table 1"/>
          <p:cNvGraphicFramePr>
            <a:graphicFrameLocks noGrp="1"/>
          </p:cNvGraphicFramePr>
          <p:nvPr>
            <p:extLst>
              <p:ext uri="{D42A27DB-BD31-4B8C-83A1-F6EECF244321}">
                <p14:modId xmlns:p14="http://schemas.microsoft.com/office/powerpoint/2010/main" val="2750167839"/>
              </p:ext>
            </p:extLst>
          </p:nvPr>
        </p:nvGraphicFramePr>
        <p:xfrm>
          <a:off x="255370" y="1696865"/>
          <a:ext cx="8565900" cy="4632960"/>
        </p:xfrm>
        <a:graphic>
          <a:graphicData uri="http://schemas.openxmlformats.org/drawingml/2006/table">
            <a:tbl>
              <a:tblPr firstRow="1" bandRow="1">
                <a:tableStyleId>{7DF18680-E054-41AD-8BC1-D1AEF772440D}</a:tableStyleId>
              </a:tblPr>
              <a:tblGrid>
                <a:gridCol w="2021395">
                  <a:extLst>
                    <a:ext uri="{9D8B030D-6E8A-4147-A177-3AD203B41FA5}">
                      <a16:colId xmlns="" xmlns:a16="http://schemas.microsoft.com/office/drawing/2014/main" val="20000"/>
                    </a:ext>
                  </a:extLst>
                </a:gridCol>
                <a:gridCol w="1058758">
                  <a:extLst>
                    <a:ext uri="{9D8B030D-6E8A-4147-A177-3AD203B41FA5}">
                      <a16:colId xmlns="" xmlns:a16="http://schemas.microsoft.com/office/drawing/2014/main" val="20001"/>
                    </a:ext>
                  </a:extLst>
                </a:gridCol>
                <a:gridCol w="1031259">
                  <a:extLst>
                    <a:ext uri="{9D8B030D-6E8A-4147-A177-3AD203B41FA5}">
                      <a16:colId xmlns="" xmlns:a16="http://schemas.microsoft.com/office/drawing/2014/main" val="20002"/>
                    </a:ext>
                  </a:extLst>
                </a:gridCol>
                <a:gridCol w="1213747">
                  <a:extLst>
                    <a:ext uri="{9D8B030D-6E8A-4147-A177-3AD203B41FA5}">
                      <a16:colId xmlns="" xmlns:a16="http://schemas.microsoft.com/office/drawing/2014/main" val="20003"/>
                    </a:ext>
                  </a:extLst>
                </a:gridCol>
                <a:gridCol w="1021977">
                  <a:extLst>
                    <a:ext uri="{9D8B030D-6E8A-4147-A177-3AD203B41FA5}">
                      <a16:colId xmlns="" xmlns:a16="http://schemas.microsoft.com/office/drawing/2014/main" val="20004"/>
                    </a:ext>
                  </a:extLst>
                </a:gridCol>
                <a:gridCol w="1169894">
                  <a:extLst>
                    <a:ext uri="{9D8B030D-6E8A-4147-A177-3AD203B41FA5}">
                      <a16:colId xmlns="" xmlns:a16="http://schemas.microsoft.com/office/drawing/2014/main" val="20005"/>
                    </a:ext>
                  </a:extLst>
                </a:gridCol>
                <a:gridCol w="1048870">
                  <a:extLst>
                    <a:ext uri="{9D8B030D-6E8A-4147-A177-3AD203B41FA5}">
                      <a16:colId xmlns="" xmlns:a16="http://schemas.microsoft.com/office/drawing/2014/main" val="20006"/>
                    </a:ext>
                  </a:extLst>
                </a:gridCol>
              </a:tblGrid>
              <a:tr h="0">
                <a:tc>
                  <a:txBody>
                    <a:bodyPr/>
                    <a:lstStyle/>
                    <a:p>
                      <a:r>
                        <a:rPr lang="en-AU" dirty="0"/>
                        <a:t>Health service</a:t>
                      </a:r>
                    </a:p>
                  </a:txBody>
                  <a:tcPr>
                    <a:solidFill>
                      <a:schemeClr val="accent5">
                        <a:lumMod val="75000"/>
                      </a:schemeClr>
                    </a:solidFill>
                  </a:tcPr>
                </a:tc>
                <a:tc>
                  <a:txBody>
                    <a:bodyPr/>
                    <a:lstStyle/>
                    <a:p>
                      <a:r>
                        <a:rPr lang="en-AU" sz="1400" dirty="0"/>
                        <a:t>Adult inpatient</a:t>
                      </a:r>
                    </a:p>
                  </a:txBody>
                  <a:tcPr>
                    <a:solidFill>
                      <a:schemeClr val="accent5">
                        <a:lumMod val="75000"/>
                      </a:schemeClr>
                    </a:solidFill>
                  </a:tcPr>
                </a:tc>
                <a:tc>
                  <a:txBody>
                    <a:bodyPr/>
                    <a:lstStyle/>
                    <a:p>
                      <a:r>
                        <a:rPr lang="en-AU" sz="1400" dirty="0"/>
                        <a:t>Youth acute inpatient</a:t>
                      </a:r>
                    </a:p>
                  </a:txBody>
                  <a:tcPr>
                    <a:solidFill>
                      <a:schemeClr val="accent5">
                        <a:lumMod val="75000"/>
                      </a:schemeClr>
                    </a:solidFill>
                  </a:tcPr>
                </a:tc>
                <a:tc>
                  <a:txBody>
                    <a:bodyPr/>
                    <a:lstStyle/>
                    <a:p>
                      <a:r>
                        <a:rPr lang="en-AU" sz="1400" dirty="0"/>
                        <a:t>Child &amp; adolescent inpatient</a:t>
                      </a:r>
                    </a:p>
                  </a:txBody>
                  <a:tcPr>
                    <a:solidFill>
                      <a:schemeClr val="accent5">
                        <a:lumMod val="75000"/>
                      </a:schemeClr>
                    </a:solidFill>
                  </a:tcPr>
                </a:tc>
                <a:tc>
                  <a:txBody>
                    <a:bodyPr/>
                    <a:lstStyle/>
                    <a:p>
                      <a:r>
                        <a:rPr lang="en-AU" sz="1400" dirty="0"/>
                        <a:t>Aged inpatient</a:t>
                      </a:r>
                    </a:p>
                  </a:txBody>
                  <a:tcPr>
                    <a:solidFill>
                      <a:schemeClr val="accent5">
                        <a:lumMod val="75000"/>
                      </a:schemeClr>
                    </a:solidFill>
                  </a:tcPr>
                </a:tc>
                <a:tc>
                  <a:txBody>
                    <a:bodyPr/>
                    <a:lstStyle/>
                    <a:p>
                      <a:r>
                        <a:rPr lang="en-AU" sz="1400" dirty="0"/>
                        <a:t>Residential aged care</a:t>
                      </a:r>
                    </a:p>
                  </a:txBody>
                  <a:tcPr>
                    <a:solidFill>
                      <a:schemeClr val="accent5">
                        <a:lumMod val="75000"/>
                      </a:schemeClr>
                    </a:solidFill>
                  </a:tcPr>
                </a:tc>
                <a:tc>
                  <a:txBody>
                    <a:bodyPr/>
                    <a:lstStyle/>
                    <a:p>
                      <a:r>
                        <a:rPr lang="en-AU" sz="1400" dirty="0"/>
                        <a:t>Secure extended</a:t>
                      </a:r>
                      <a:r>
                        <a:rPr lang="en-AU" sz="1400" baseline="0" dirty="0"/>
                        <a:t> care unit</a:t>
                      </a:r>
                      <a:endParaRPr lang="en-AU" sz="1400" dirty="0"/>
                    </a:p>
                  </a:txBody>
                  <a:tcPr>
                    <a:solidFill>
                      <a:schemeClr val="accent5">
                        <a:lumMod val="75000"/>
                      </a:schemeClr>
                    </a:solidFill>
                  </a:tcPr>
                </a:tc>
                <a:extLst>
                  <a:ext uri="{0D108BD9-81ED-4DB2-BD59-A6C34878D82A}">
                    <a16:rowId xmlns="" xmlns:a16="http://schemas.microsoft.com/office/drawing/2014/main" val="10000"/>
                  </a:ext>
                </a:extLst>
              </a:tr>
              <a:tr h="370840">
                <a:tc>
                  <a:txBody>
                    <a:bodyPr/>
                    <a:lstStyle/>
                    <a:p>
                      <a:r>
                        <a:rPr lang="en-AU" dirty="0"/>
                        <a:t>Albury Wodonga Health</a:t>
                      </a:r>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extLst>
                  <a:ext uri="{0D108BD9-81ED-4DB2-BD59-A6C34878D82A}">
                    <a16:rowId xmlns="" xmlns:a16="http://schemas.microsoft.com/office/drawing/2014/main" val="10001"/>
                  </a:ext>
                </a:extLst>
              </a:tr>
              <a:tr h="370840">
                <a:tc>
                  <a:txBody>
                    <a:bodyPr/>
                    <a:lstStyle/>
                    <a:p>
                      <a:r>
                        <a:rPr lang="en-AU" dirty="0"/>
                        <a:t>Alfred Health</a:t>
                      </a:r>
                    </a:p>
                  </a:txBody>
                  <a:tcPr>
                    <a:solidFill>
                      <a:schemeClr val="accent5">
                        <a:lumMod val="20000"/>
                        <a:lumOff val="80000"/>
                      </a:schemeClr>
                    </a:solidFill>
                  </a:tcPr>
                </a:tc>
                <a:tc>
                  <a:txBody>
                    <a:bodyPr/>
                    <a:lstStyle/>
                    <a:p>
                      <a:pPr algn="ctr"/>
                      <a:r>
                        <a:rPr lang="en-AU" sz="2000" dirty="0"/>
                        <a:t>2</a:t>
                      </a:r>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extLst>
                  <a:ext uri="{0D108BD9-81ED-4DB2-BD59-A6C34878D82A}">
                    <a16:rowId xmlns="" xmlns:a16="http://schemas.microsoft.com/office/drawing/2014/main" val="10002"/>
                  </a:ext>
                </a:extLst>
              </a:tr>
              <a:tr h="370840">
                <a:tc>
                  <a:txBody>
                    <a:bodyPr/>
                    <a:lstStyle/>
                    <a:p>
                      <a:r>
                        <a:rPr lang="en-AU" dirty="0"/>
                        <a:t>Bendigo Health Care Group</a:t>
                      </a:r>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extLst>
                  <a:ext uri="{0D108BD9-81ED-4DB2-BD59-A6C34878D82A}">
                    <a16:rowId xmlns="" xmlns:a16="http://schemas.microsoft.com/office/drawing/2014/main" val="10003"/>
                  </a:ext>
                </a:extLst>
              </a:tr>
              <a:tr h="370840">
                <a:tc>
                  <a:txBody>
                    <a:bodyPr/>
                    <a:lstStyle/>
                    <a:p>
                      <a:r>
                        <a:rPr lang="en-AU" dirty="0"/>
                        <a:t>Latrobe Regional Hospital</a:t>
                      </a:r>
                    </a:p>
                  </a:txBody>
                  <a:tcPr>
                    <a:solidFill>
                      <a:schemeClr val="accent5">
                        <a:lumMod val="20000"/>
                        <a:lumOff val="80000"/>
                      </a:schemeClr>
                    </a:solidFill>
                  </a:tcPr>
                </a:tc>
                <a:tc>
                  <a:txBody>
                    <a:bodyPr/>
                    <a:lstStyle/>
                    <a:p>
                      <a:pPr algn="ctr"/>
                      <a:r>
                        <a:rPr lang="en-AU" sz="2000" dirty="0"/>
                        <a:t>1</a:t>
                      </a:r>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r>
                        <a:rPr lang="en-AU" sz="2000" dirty="0"/>
                        <a:t>1</a:t>
                      </a:r>
                    </a:p>
                  </a:txBody>
                  <a:tcPr>
                    <a:solidFill>
                      <a:schemeClr val="accent5">
                        <a:lumMod val="20000"/>
                        <a:lumOff val="80000"/>
                      </a:schemeClr>
                    </a:solidFill>
                  </a:tcPr>
                </a:tc>
                <a:extLst>
                  <a:ext uri="{0D108BD9-81ED-4DB2-BD59-A6C34878D82A}">
                    <a16:rowId xmlns="" xmlns:a16="http://schemas.microsoft.com/office/drawing/2014/main" val="10004"/>
                  </a:ext>
                </a:extLst>
              </a:tr>
              <a:tr h="370840">
                <a:tc>
                  <a:txBody>
                    <a:bodyPr/>
                    <a:lstStyle/>
                    <a:p>
                      <a:r>
                        <a:rPr lang="en-AU" dirty="0"/>
                        <a:t>Melbourne Health</a:t>
                      </a:r>
                    </a:p>
                  </a:txBody>
                  <a:tcPr>
                    <a:solidFill>
                      <a:schemeClr val="accent5">
                        <a:lumMod val="40000"/>
                        <a:lumOff val="60000"/>
                      </a:schemeClr>
                    </a:solidFill>
                  </a:tcPr>
                </a:tc>
                <a:tc>
                  <a:txBody>
                    <a:bodyPr/>
                    <a:lstStyle/>
                    <a:p>
                      <a:pPr algn="ctr"/>
                      <a:r>
                        <a:rPr lang="en-AU" sz="2000" dirty="0"/>
                        <a:t>3</a:t>
                      </a:r>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extLst>
                  <a:ext uri="{0D108BD9-81ED-4DB2-BD59-A6C34878D82A}">
                    <a16:rowId xmlns="" xmlns:a16="http://schemas.microsoft.com/office/drawing/2014/main" val="10005"/>
                  </a:ext>
                </a:extLst>
              </a:tr>
              <a:tr h="370840">
                <a:tc>
                  <a:txBody>
                    <a:bodyPr/>
                    <a:lstStyle/>
                    <a:p>
                      <a:r>
                        <a:rPr lang="en-AU" dirty="0"/>
                        <a:t>Mercy Health</a:t>
                      </a:r>
                    </a:p>
                  </a:txBody>
                  <a:tcPr>
                    <a:solidFill>
                      <a:schemeClr val="accent5">
                        <a:lumMod val="20000"/>
                        <a:lumOff val="80000"/>
                      </a:schemeClr>
                    </a:solidFill>
                  </a:tcPr>
                </a:tc>
                <a:tc>
                  <a:txBody>
                    <a:bodyPr/>
                    <a:lstStyle/>
                    <a:p>
                      <a:pPr algn="ctr"/>
                      <a:r>
                        <a:rPr lang="en-AU" sz="2000" dirty="0"/>
                        <a:t>1</a:t>
                      </a:r>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tc>
                  <a:txBody>
                    <a:bodyPr/>
                    <a:lstStyle/>
                    <a:p>
                      <a:pPr algn="ctr"/>
                      <a:endParaRPr lang="en-AU" sz="2000" dirty="0"/>
                    </a:p>
                  </a:txBody>
                  <a:tcPr>
                    <a:solidFill>
                      <a:schemeClr val="accent5">
                        <a:lumMod val="20000"/>
                        <a:lumOff val="80000"/>
                      </a:schemeClr>
                    </a:solidFill>
                  </a:tcPr>
                </a:tc>
                <a:extLst>
                  <a:ext uri="{0D108BD9-81ED-4DB2-BD59-A6C34878D82A}">
                    <a16:rowId xmlns="" xmlns:a16="http://schemas.microsoft.com/office/drawing/2014/main" val="10006"/>
                  </a:ext>
                </a:extLst>
              </a:tr>
              <a:tr h="370840">
                <a:tc>
                  <a:txBody>
                    <a:bodyPr/>
                    <a:lstStyle/>
                    <a:p>
                      <a:r>
                        <a:rPr lang="en-AU" dirty="0"/>
                        <a:t>Monash Health</a:t>
                      </a:r>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AU" sz="2000" dirty="0"/>
                        <a:t>1</a:t>
                      </a:r>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tc>
                  <a:txBody>
                    <a:bodyPr/>
                    <a:lstStyle/>
                    <a:p>
                      <a:pPr algn="ctr"/>
                      <a:r>
                        <a:rPr lang="en-AU" sz="2000" dirty="0"/>
                        <a:t>1</a:t>
                      </a:r>
                    </a:p>
                  </a:txBody>
                  <a:tcPr>
                    <a:solidFill>
                      <a:schemeClr val="accent5">
                        <a:lumMod val="40000"/>
                        <a:lumOff val="60000"/>
                      </a:schemeClr>
                    </a:solidFill>
                  </a:tcPr>
                </a:tc>
                <a:tc>
                  <a:txBody>
                    <a:bodyPr/>
                    <a:lstStyle/>
                    <a:p>
                      <a:pPr algn="ctr"/>
                      <a:endParaRPr lang="en-AU" sz="2000" dirty="0"/>
                    </a:p>
                  </a:txBody>
                  <a:tcPr>
                    <a:solidFill>
                      <a:schemeClr val="accent5">
                        <a:lumMod val="40000"/>
                        <a:lumOff val="60000"/>
                      </a:schemeClr>
                    </a:solidFill>
                  </a:tcPr>
                </a:tc>
                <a:extLst>
                  <a:ext uri="{0D108BD9-81ED-4DB2-BD59-A6C34878D82A}">
                    <a16:rowId xmlns="" xmlns:a16="http://schemas.microsoft.com/office/drawing/2014/main" val="10007"/>
                  </a:ext>
                </a:extLst>
              </a:tr>
              <a:tr h="370840">
                <a:tc>
                  <a:txBody>
                    <a:bodyPr/>
                    <a:lstStyle/>
                    <a:p>
                      <a:r>
                        <a:rPr lang="en-AU" sz="1800" b="1" dirty="0">
                          <a:solidFill>
                            <a:schemeClr val="bg1"/>
                          </a:solidFill>
                        </a:rPr>
                        <a:t>Total</a:t>
                      </a:r>
                      <a:endParaRPr lang="en-AU" b="1" dirty="0">
                        <a:solidFill>
                          <a:schemeClr val="bg1"/>
                        </a:solidFill>
                      </a:endParaRPr>
                    </a:p>
                  </a:txBody>
                  <a:tcPr>
                    <a:solidFill>
                      <a:schemeClr val="accent5">
                        <a:lumMod val="75000"/>
                      </a:schemeClr>
                    </a:solidFill>
                  </a:tcPr>
                </a:tc>
                <a:tc>
                  <a:txBody>
                    <a:bodyPr/>
                    <a:lstStyle/>
                    <a:p>
                      <a:pPr algn="ctr"/>
                      <a:r>
                        <a:rPr lang="en-AU" sz="2000" b="1" dirty="0">
                          <a:solidFill>
                            <a:schemeClr val="bg1"/>
                          </a:solidFill>
                        </a:rPr>
                        <a:t>10</a:t>
                      </a:r>
                    </a:p>
                  </a:txBody>
                  <a:tcPr>
                    <a:solidFill>
                      <a:schemeClr val="accent5">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AU" sz="2000" b="1" dirty="0">
                          <a:solidFill>
                            <a:schemeClr val="bg1"/>
                          </a:solidFill>
                        </a:rPr>
                        <a:t>2</a:t>
                      </a:r>
                    </a:p>
                  </a:txBody>
                  <a:tcPr>
                    <a:solidFill>
                      <a:schemeClr val="accent5">
                        <a:lumMod val="75000"/>
                      </a:schemeClr>
                    </a:solidFill>
                  </a:tcPr>
                </a:tc>
                <a:tc>
                  <a:txBody>
                    <a:bodyPr/>
                    <a:lstStyle/>
                    <a:p>
                      <a:pPr algn="ctr"/>
                      <a:r>
                        <a:rPr lang="en-AU" sz="2000" b="1" dirty="0">
                          <a:solidFill>
                            <a:schemeClr val="bg1"/>
                          </a:solidFill>
                        </a:rPr>
                        <a:t>1</a:t>
                      </a:r>
                    </a:p>
                  </a:txBody>
                  <a:tcPr>
                    <a:solidFill>
                      <a:schemeClr val="accent5">
                        <a:lumMod val="75000"/>
                      </a:schemeClr>
                    </a:solidFill>
                  </a:tcPr>
                </a:tc>
                <a:tc>
                  <a:txBody>
                    <a:bodyPr/>
                    <a:lstStyle/>
                    <a:p>
                      <a:pPr algn="ctr"/>
                      <a:r>
                        <a:rPr lang="en-AU" sz="2000" b="1" dirty="0">
                          <a:solidFill>
                            <a:schemeClr val="bg1"/>
                          </a:solidFill>
                        </a:rPr>
                        <a:t>2</a:t>
                      </a:r>
                    </a:p>
                  </a:txBody>
                  <a:tcPr>
                    <a:solidFill>
                      <a:schemeClr val="accent5">
                        <a:lumMod val="75000"/>
                      </a:schemeClr>
                    </a:solidFill>
                  </a:tcPr>
                </a:tc>
                <a:tc>
                  <a:txBody>
                    <a:bodyPr/>
                    <a:lstStyle/>
                    <a:p>
                      <a:pPr algn="ctr"/>
                      <a:r>
                        <a:rPr lang="en-AU" sz="2000" b="1" dirty="0">
                          <a:solidFill>
                            <a:schemeClr val="bg1"/>
                          </a:solidFill>
                        </a:rPr>
                        <a:t>1</a:t>
                      </a:r>
                    </a:p>
                  </a:txBody>
                  <a:tcPr>
                    <a:solidFill>
                      <a:schemeClr val="accent5">
                        <a:lumMod val="75000"/>
                      </a:schemeClr>
                    </a:solidFill>
                  </a:tcPr>
                </a:tc>
                <a:tc>
                  <a:txBody>
                    <a:bodyPr/>
                    <a:lstStyle/>
                    <a:p>
                      <a:pPr algn="ctr"/>
                      <a:r>
                        <a:rPr lang="en-AU" sz="2000" b="1" dirty="0">
                          <a:solidFill>
                            <a:schemeClr val="bg1"/>
                          </a:solidFill>
                        </a:rPr>
                        <a:t>2</a:t>
                      </a:r>
                    </a:p>
                  </a:txBody>
                  <a:tcPr>
                    <a:solidFill>
                      <a:schemeClr val="accent5">
                        <a:lumMod val="75000"/>
                      </a:schemeClr>
                    </a:solidFill>
                  </a:tcPr>
                </a:tc>
                <a:extLst>
                  <a:ext uri="{0D108BD9-81ED-4DB2-BD59-A6C34878D82A}">
                    <a16:rowId xmlns=""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695"/>
          <a:stretch/>
        </p:blipFill>
        <p:spPr>
          <a:xfrm>
            <a:off x="0" y="1424619"/>
            <a:ext cx="7484533" cy="543600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6349"/>
          <a:stretch/>
        </p:blipFill>
        <p:spPr>
          <a:xfrm flipH="1">
            <a:off x="7484532" y="1417107"/>
            <a:ext cx="1659467" cy="5436000"/>
          </a:xfrm>
          <a:prstGeom prst="rect">
            <a:avLst/>
          </a:prstGeom>
        </p:spPr>
      </p:pic>
      <p:sp>
        <p:nvSpPr>
          <p:cNvPr id="2" name="Title 1"/>
          <p:cNvSpPr>
            <a:spLocks noGrp="1"/>
          </p:cNvSpPr>
          <p:nvPr>
            <p:ph type="title"/>
          </p:nvPr>
        </p:nvSpPr>
        <p:spPr/>
        <p:txBody>
          <a:bodyPr/>
          <a:lstStyle/>
          <a:p>
            <a:r>
              <a:rPr lang="en-AU" b="1" dirty="0">
                <a:solidFill>
                  <a:srgbClr val="21A18D"/>
                </a:solidFill>
                <a:cs typeface="Arial" pitchFamily="34" charset="0"/>
              </a:rPr>
              <a:t>Task discussion</a:t>
            </a:r>
          </a:p>
        </p:txBody>
      </p:sp>
      <p:sp>
        <p:nvSpPr>
          <p:cNvPr id="3" name="Content Placeholder 2"/>
          <p:cNvSpPr>
            <a:spLocks noGrp="1"/>
          </p:cNvSpPr>
          <p:nvPr>
            <p:ph idx="1"/>
          </p:nvPr>
        </p:nvSpPr>
        <p:spPr>
          <a:xfrm>
            <a:off x="4809067" y="1619250"/>
            <a:ext cx="4148666" cy="5238750"/>
          </a:xfrm>
        </p:spPr>
        <p:txBody>
          <a:bodyPr/>
          <a:lstStyle/>
          <a:p>
            <a:r>
              <a:rPr lang="en-AU" sz="2400" b="0" dirty="0">
                <a:solidFill>
                  <a:schemeClr val="bg1"/>
                </a:solidFill>
              </a:rPr>
              <a:t>This activity was a chance to think more deeply about stigma as an ‘outside hospital’ originating domain.</a:t>
            </a:r>
          </a:p>
          <a:p>
            <a:pPr marL="541338" indent="-355600">
              <a:buFont typeface="Arial" panose="020B0604020202020204" pitchFamily="34" charset="0"/>
              <a:buChar char="•"/>
            </a:pPr>
            <a:r>
              <a:rPr lang="en-AU" dirty="0">
                <a:solidFill>
                  <a:schemeClr val="bg1"/>
                </a:solidFill>
              </a:rPr>
              <a:t>How could stigma impact patients’ emotions during an admission?</a:t>
            </a:r>
          </a:p>
          <a:p>
            <a:pPr marL="541338" indent="-355600">
              <a:buFont typeface="Arial" panose="020B0604020202020204" pitchFamily="34" charset="0"/>
              <a:buChar char="•"/>
            </a:pPr>
            <a:r>
              <a:rPr lang="en-AU" dirty="0">
                <a:solidFill>
                  <a:schemeClr val="bg1"/>
                </a:solidFill>
              </a:rPr>
              <a:t>Why do you think we included this activity in the reassurance intervention?</a:t>
            </a:r>
          </a:p>
        </p:txBody>
      </p:sp>
    </p:spTree>
    <p:extLst>
      <p:ext uri="{BB962C8B-B14F-4D97-AF65-F5344CB8AC3E}">
        <p14:creationId xmlns:p14="http://schemas.microsoft.com/office/powerpoint/2010/main" val="1365183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25" r="12670" b="17488"/>
          <a:stretch/>
        </p:blipFill>
        <p:spPr>
          <a:xfrm rot="736005">
            <a:off x="6340490" y="4408954"/>
            <a:ext cx="2797145" cy="2057400"/>
          </a:xfrm>
          <a:prstGeom prst="rect">
            <a:avLst/>
          </a:prstGeom>
        </p:spPr>
      </p:pic>
      <p:sp>
        <p:nvSpPr>
          <p:cNvPr id="56322" name="Title 1"/>
          <p:cNvSpPr>
            <a:spLocks noGrp="1"/>
          </p:cNvSpPr>
          <p:nvPr>
            <p:ph type="title"/>
          </p:nvPr>
        </p:nvSpPr>
        <p:spPr>
          <a:xfrm>
            <a:off x="539750" y="169334"/>
            <a:ext cx="7199313" cy="945092"/>
          </a:xfrm>
        </p:spPr>
        <p:txBody>
          <a:bodyPr lIns="68580" tIns="34290" rIns="68580" bIns="34290" anchor="t"/>
          <a:lstStyle/>
          <a:p>
            <a:pPr algn="ctr" eaLnBrk="1" hangingPunct="1">
              <a:defRPr/>
            </a:pPr>
            <a:r>
              <a:rPr lang="en-US" altLang="en-US" b="1" dirty="0">
                <a:cs typeface="Arial" pitchFamily="34" charset="0"/>
              </a:rPr>
              <a:t>Reassurance in practice</a:t>
            </a:r>
            <a:br>
              <a:rPr lang="en-US" altLang="en-US" b="1" dirty="0">
                <a:cs typeface="Arial" pitchFamily="34" charset="0"/>
              </a:rPr>
            </a:br>
            <a:r>
              <a:rPr lang="en-US" altLang="en-US" sz="2400" dirty="0">
                <a:cs typeface="Arial" pitchFamily="34" charset="0"/>
              </a:rPr>
              <a:t>Common situations requiring reassurance</a:t>
            </a:r>
            <a:endParaRPr lang="en-US" altLang="en-US" dirty="0">
              <a:cs typeface="Arial" pitchFamily="34" charset="0"/>
            </a:endParaRPr>
          </a:p>
        </p:txBody>
      </p:sp>
      <p:sp>
        <p:nvSpPr>
          <p:cNvPr id="25603" name="Content Placeholder 2"/>
          <p:cNvSpPr>
            <a:spLocks noGrp="1"/>
          </p:cNvSpPr>
          <p:nvPr>
            <p:ph idx="1"/>
          </p:nvPr>
        </p:nvSpPr>
        <p:spPr>
          <a:xfrm>
            <a:off x="539749" y="1605803"/>
            <a:ext cx="7931898" cy="4981575"/>
          </a:xfrm>
        </p:spPr>
        <p:txBody>
          <a:bodyPr lIns="68580" tIns="34290" rIns="68580" bIns="34290"/>
          <a:lstStyle/>
          <a:p>
            <a:pPr lvl="1" eaLnBrk="1" hangingPunct="1">
              <a:spcAft>
                <a:spcPct val="0"/>
              </a:spcAft>
            </a:pPr>
            <a:r>
              <a:rPr lang="en-US" altLang="en-US" sz="2000" b="1" dirty="0"/>
              <a:t>Loud shouting/property damage/aggression</a:t>
            </a:r>
            <a:r>
              <a:rPr lang="en-US" altLang="en-US" sz="2000" dirty="0"/>
              <a:t>: May provoke fear that could lead to defensive aggression, absconding, withdrawal and disengagement, suicidality</a:t>
            </a:r>
          </a:p>
          <a:p>
            <a:pPr lvl="1" eaLnBrk="1" hangingPunct="1">
              <a:spcAft>
                <a:spcPct val="0"/>
              </a:spcAft>
            </a:pPr>
            <a:endParaRPr lang="en-US" altLang="en-US" sz="1600" dirty="0"/>
          </a:p>
          <a:p>
            <a:pPr lvl="1" eaLnBrk="1" hangingPunct="1">
              <a:spcAft>
                <a:spcPct val="0"/>
              </a:spcAft>
            </a:pPr>
            <a:r>
              <a:rPr lang="en-US" altLang="en-US" sz="2000" b="1" dirty="0"/>
              <a:t>Self-harm - </a:t>
            </a:r>
            <a:r>
              <a:rPr lang="en-US" altLang="en-US" sz="2000" dirty="0"/>
              <a:t>May provoke similar acts, can be distressing, provoke anger, shame or fear of one’s own internal impulses </a:t>
            </a:r>
          </a:p>
          <a:p>
            <a:pPr lvl="1" eaLnBrk="1" hangingPunct="1">
              <a:spcAft>
                <a:spcPct val="0"/>
              </a:spcAft>
            </a:pPr>
            <a:endParaRPr lang="en-US" altLang="en-US" sz="1600" dirty="0"/>
          </a:p>
          <a:p>
            <a:pPr lvl="1" eaLnBrk="1" hangingPunct="1">
              <a:spcAft>
                <a:spcPct val="0"/>
              </a:spcAft>
            </a:pPr>
            <a:r>
              <a:rPr lang="en-US" altLang="en-US" sz="2000" b="1" dirty="0"/>
              <a:t>Intoxication</a:t>
            </a:r>
            <a:r>
              <a:rPr lang="en-US" altLang="en-US" sz="2000" dirty="0"/>
              <a:t> – May provoke fear about unpredictable behavior and personal safety</a:t>
            </a:r>
          </a:p>
          <a:p>
            <a:pPr lvl="1" eaLnBrk="1" hangingPunct="1">
              <a:spcAft>
                <a:spcPct val="0"/>
              </a:spcAft>
            </a:pPr>
            <a:endParaRPr lang="en-US" altLang="en-US" sz="1600" dirty="0"/>
          </a:p>
          <a:p>
            <a:pPr lvl="1" eaLnBrk="1" hangingPunct="1">
              <a:spcAft>
                <a:spcPct val="0"/>
              </a:spcAft>
            </a:pPr>
            <a:endParaRPr lang="en-US" altLang="en-US" sz="2000" dirty="0"/>
          </a:p>
          <a:p>
            <a:pPr lvl="1" eaLnBrk="1" hangingPunct="1">
              <a:spcAft>
                <a:spcPct val="0"/>
              </a:spcAft>
            </a:pPr>
            <a:endParaRPr lang="en-US" altLang="en-US" sz="2000" dirty="0"/>
          </a:p>
        </p:txBody>
      </p:sp>
      <p:sp>
        <p:nvSpPr>
          <p:cNvPr id="5" name="Content Placeholder 2"/>
          <p:cNvSpPr txBox="1">
            <a:spLocks/>
          </p:cNvSpPr>
          <p:nvPr/>
        </p:nvSpPr>
        <p:spPr bwMode="auto">
          <a:xfrm>
            <a:off x="539749" y="4696757"/>
            <a:ext cx="5934649" cy="193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eaLnBrk="1" hangingPunct="1">
              <a:spcAft>
                <a:spcPct val="0"/>
              </a:spcAft>
            </a:pPr>
            <a:r>
              <a:rPr lang="en-US" altLang="en-US" sz="2000" b="1" dirty="0"/>
              <a:t>Show of staff force </a:t>
            </a:r>
            <a:r>
              <a:rPr lang="en-US" altLang="en-US" sz="2000" dirty="0"/>
              <a:t>– (such as transferring a patient to high dependency area) Can undermine patient confidence in staff, make people feel vulnerable or bullied, provoke anger, fear or other distressing emotions, may trigger re-traumatization / flashbacks, panic, self-harm, suicidality</a:t>
            </a:r>
          </a:p>
          <a:p>
            <a:pPr lvl="1" eaLnBrk="1" hangingPunct="1">
              <a:spcAft>
                <a:spcPct val="0"/>
              </a:spcAft>
            </a:pPr>
            <a:endParaRPr lang="en-US" altLang="en-US" sz="2000" dirty="0"/>
          </a:p>
          <a:p>
            <a:pPr lvl="1" eaLnBrk="1" hangingPunct="1">
              <a:spcAft>
                <a:spcPct val="0"/>
              </a:spcAft>
            </a:pPr>
            <a:endParaRPr lang="en-US" alt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1"/>
          <p:cNvSpPr/>
          <p:nvPr/>
        </p:nvSpPr>
        <p:spPr>
          <a:xfrm>
            <a:off x="1049866" y="4521202"/>
            <a:ext cx="7733772" cy="2116665"/>
          </a:xfrm>
          <a:prstGeom prst="wedgeRectCallout">
            <a:avLst>
              <a:gd name="adj1" fmla="val -57696"/>
              <a:gd name="adj2" fmla="val -40936"/>
            </a:avLst>
          </a:prstGeom>
          <a:solidFill>
            <a:srgbClr val="D2F6F0"/>
          </a:solidFill>
          <a:ln>
            <a:solidFill>
              <a:srgbClr val="21A1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9394" name="Title 1"/>
          <p:cNvSpPr>
            <a:spLocks noGrp="1"/>
          </p:cNvSpPr>
          <p:nvPr>
            <p:ph type="title"/>
          </p:nvPr>
        </p:nvSpPr>
        <p:spPr>
          <a:xfrm>
            <a:off x="539750" y="254000"/>
            <a:ext cx="7199313" cy="898525"/>
          </a:xfrm>
        </p:spPr>
        <p:txBody>
          <a:bodyPr lIns="68580" tIns="34290" rIns="68580" bIns="34290" anchor="t"/>
          <a:lstStyle/>
          <a:p>
            <a:pPr algn="ctr" eaLnBrk="1" hangingPunct="1">
              <a:defRPr/>
            </a:pPr>
            <a:r>
              <a:rPr lang="en-US" altLang="en-US" b="1" dirty="0">
                <a:cs typeface="Arial" pitchFamily="34" charset="0"/>
              </a:rPr>
              <a:t>Reassurance in practice</a:t>
            </a:r>
            <a:br>
              <a:rPr lang="en-US" altLang="en-US" b="1" dirty="0">
                <a:cs typeface="Arial" pitchFamily="34" charset="0"/>
              </a:rPr>
            </a:br>
            <a:r>
              <a:rPr lang="en-US" altLang="en-US" dirty="0">
                <a:cs typeface="Arial" pitchFamily="34" charset="0"/>
              </a:rPr>
              <a:t>Explanation to patient and others  </a:t>
            </a:r>
          </a:p>
        </p:txBody>
      </p:sp>
      <p:sp>
        <p:nvSpPr>
          <p:cNvPr id="3" name="Content Placeholder 2"/>
          <p:cNvSpPr>
            <a:spLocks noGrp="1"/>
          </p:cNvSpPr>
          <p:nvPr>
            <p:ph idx="1"/>
          </p:nvPr>
        </p:nvSpPr>
        <p:spPr>
          <a:xfrm>
            <a:off x="539750" y="1741488"/>
            <a:ext cx="8243888" cy="4727045"/>
          </a:xfrm>
        </p:spPr>
        <p:txBody>
          <a:bodyPr>
            <a:normAutofit fontScale="92500" lnSpcReduction="10000"/>
          </a:bodyPr>
          <a:lstStyle/>
          <a:p>
            <a:pPr marL="3233738" lvl="1" indent="-355600" eaLnBrk="1" hangingPunct="1">
              <a:spcBef>
                <a:spcPts val="750"/>
              </a:spcBef>
              <a:buFont typeface="Arial" panose="020B0604020202020204" pitchFamily="34" charset="0"/>
              <a:buChar char="•"/>
              <a:defRPr/>
            </a:pPr>
            <a:r>
              <a:rPr lang="en-US" sz="2600" dirty="0">
                <a:ea typeface="ＭＳ Ｐゴシック" charset="0"/>
              </a:rPr>
              <a:t>You do not have to be indiscreet or break confidentiality</a:t>
            </a:r>
          </a:p>
          <a:p>
            <a:pPr marL="3233738" lvl="1" indent="-355600" eaLnBrk="1" hangingPunct="1">
              <a:spcBef>
                <a:spcPts val="750"/>
              </a:spcBef>
              <a:buFont typeface="Arial" panose="020B0604020202020204" pitchFamily="34" charset="0"/>
              <a:buChar char="•"/>
              <a:defRPr/>
            </a:pPr>
            <a:r>
              <a:rPr lang="en-US" sz="2600" dirty="0">
                <a:ea typeface="ＭＳ Ｐゴシック" charset="0"/>
              </a:rPr>
              <a:t>You can draw upon psychological explanations for patient and staff actions, and use generalities. </a:t>
            </a:r>
          </a:p>
          <a:p>
            <a:pPr lvl="1" eaLnBrk="1" hangingPunct="1">
              <a:spcBef>
                <a:spcPts val="750"/>
              </a:spcBef>
              <a:spcAft>
                <a:spcPts val="1400"/>
              </a:spcAft>
              <a:defRPr/>
            </a:pPr>
            <a:r>
              <a:rPr lang="en-AU" sz="2600" dirty="0">
                <a:ea typeface="ＭＳ Ｐゴシック" charset="0"/>
              </a:rPr>
              <a:t>For example: </a:t>
            </a:r>
          </a:p>
          <a:p>
            <a:pPr marL="711200" lvl="1" eaLnBrk="1" hangingPunct="1">
              <a:spcBef>
                <a:spcPts val="750"/>
              </a:spcBef>
              <a:defRPr/>
            </a:pPr>
            <a:r>
              <a:rPr lang="en-AU" sz="2600" dirty="0">
                <a:solidFill>
                  <a:srgbClr val="002060"/>
                </a:solidFill>
                <a:ea typeface="ＭＳ Ｐゴシック" charset="0"/>
              </a:rPr>
              <a:t>“Sometimes when people are very unwell they may be frightened and confused – this might trigger aggression and we may need to intervene to keep everyone safe. This can look scary, but we are very careful to never hurt someone, and to try and protect people’s dignity”</a:t>
            </a:r>
            <a:endParaRPr lang="en-US" sz="1500" dirty="0">
              <a:solidFill>
                <a:srgbClr val="002060"/>
              </a:solidFill>
              <a:ea typeface="ＭＳ Ｐゴシック"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 y="1741488"/>
            <a:ext cx="3061942" cy="2034645"/>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Reassurance in practice:</a:t>
            </a:r>
            <a:br>
              <a:rPr lang="en-AU" b="1" dirty="0"/>
            </a:br>
            <a:r>
              <a:rPr lang="en-AU" dirty="0"/>
              <a:t>Empathy is a critical staff skill</a:t>
            </a:r>
          </a:p>
        </p:txBody>
      </p:sp>
      <p:sp>
        <p:nvSpPr>
          <p:cNvPr id="3" name="Content Placeholder 2"/>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r>
              <a:rPr lang="en-AU" dirty="0" err="1"/>
              <a:t>Brené</a:t>
            </a:r>
            <a:r>
              <a:rPr lang="en-AU" dirty="0"/>
              <a:t> Brown on Empathy (</a:t>
            </a:r>
            <a:r>
              <a:rPr lang="en-AU" dirty="0" err="1"/>
              <a:t>Youtube</a:t>
            </a:r>
            <a:r>
              <a:rPr lang="en-AU" dirty="0"/>
              <a:t> video)</a:t>
            </a:r>
          </a:p>
          <a:p>
            <a:r>
              <a:rPr lang="en-AU" b="0" dirty="0">
                <a:hlinkClick r:id="rId2"/>
              </a:rPr>
              <a:t>https://youtube/1Evwgu369Jw</a:t>
            </a:r>
            <a:r>
              <a:rPr lang="en-AU" b="0" dirty="0"/>
              <a:t>   </a:t>
            </a:r>
          </a:p>
          <a:p>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12" t="18750" r="47943" b="51889"/>
          <a:stretch/>
        </p:blipFill>
        <p:spPr bwMode="auto">
          <a:xfrm>
            <a:off x="1627095" y="1783576"/>
            <a:ext cx="5291363" cy="360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572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Reassurance in practice:</a:t>
            </a:r>
            <a:br>
              <a:rPr lang="en-AU" b="1" dirty="0"/>
            </a:br>
            <a:r>
              <a:rPr lang="en-AU" dirty="0"/>
              <a:t>Empathy is a critical staff skill</a:t>
            </a:r>
          </a:p>
        </p:txBody>
      </p:sp>
      <p:sp>
        <p:nvSpPr>
          <p:cNvPr id="3" name="Content Placeholder 2"/>
          <p:cNvSpPr>
            <a:spLocks noGrp="1"/>
          </p:cNvSpPr>
          <p:nvPr>
            <p:ph idx="1"/>
          </p:nvPr>
        </p:nvSpPr>
        <p:spPr>
          <a:xfrm>
            <a:off x="355600" y="4446079"/>
            <a:ext cx="3155755" cy="1548321"/>
          </a:xfrm>
        </p:spPr>
        <p:txBody>
          <a:bodyPr/>
          <a:lstStyle/>
          <a:p>
            <a:r>
              <a:rPr lang="en-AU" sz="1800" dirty="0" err="1"/>
              <a:t>Brené</a:t>
            </a:r>
            <a:r>
              <a:rPr lang="en-AU" sz="1800" dirty="0"/>
              <a:t> Brown on Empathy (</a:t>
            </a:r>
            <a:r>
              <a:rPr lang="en-AU" sz="1800" dirty="0" err="1"/>
              <a:t>Youtube</a:t>
            </a:r>
            <a:r>
              <a:rPr lang="en-AU" sz="1800" dirty="0"/>
              <a:t> video)</a:t>
            </a:r>
          </a:p>
          <a:p>
            <a:r>
              <a:rPr lang="en-AU" sz="1400" b="0" dirty="0">
                <a:hlinkClick r:id="rId2"/>
              </a:rPr>
              <a:t>https://youtube/1Evwgu369Jw</a:t>
            </a:r>
            <a:r>
              <a:rPr lang="en-AU" sz="1400" b="0" dirty="0"/>
              <a:t>   </a:t>
            </a:r>
          </a:p>
          <a:p>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12" t="18750" r="47943" b="51889"/>
          <a:stretch/>
        </p:blipFill>
        <p:spPr bwMode="auto">
          <a:xfrm>
            <a:off x="355600" y="2291577"/>
            <a:ext cx="2971605" cy="202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11355" y="1642534"/>
            <a:ext cx="5632645" cy="5221942"/>
          </a:xfrm>
          <a:prstGeom prst="rect">
            <a:avLst/>
          </a:prstGeom>
          <a:noFill/>
        </p:spPr>
        <p:txBody>
          <a:bodyPr wrap="square" rtlCol="0">
            <a:spAutoFit/>
          </a:bodyPr>
          <a:lstStyle/>
          <a:p>
            <a:pPr>
              <a:spcAft>
                <a:spcPts val="800"/>
              </a:spcAft>
            </a:pPr>
            <a:r>
              <a:rPr lang="en-AU" sz="2000" dirty="0">
                <a:latin typeface="+mn-lt"/>
              </a:rPr>
              <a:t>Empathy fuels connection, sympathy drives disconnection.</a:t>
            </a:r>
          </a:p>
          <a:p>
            <a:r>
              <a:rPr lang="en-AU" sz="2000" dirty="0">
                <a:latin typeface="+mn-lt"/>
              </a:rPr>
              <a:t>Key qualities of empathy:</a:t>
            </a:r>
          </a:p>
          <a:p>
            <a:pPr marL="711200" indent="-271463">
              <a:buFont typeface="Arial" panose="020B0604020202020204" pitchFamily="34" charset="0"/>
              <a:buChar char="•"/>
            </a:pPr>
            <a:r>
              <a:rPr lang="en-AU" dirty="0">
                <a:latin typeface="+mn-lt"/>
              </a:rPr>
              <a:t>Perspective taking</a:t>
            </a:r>
          </a:p>
          <a:p>
            <a:pPr marL="711200" indent="-271463">
              <a:buFont typeface="Arial" panose="020B0604020202020204" pitchFamily="34" charset="0"/>
              <a:buChar char="•"/>
            </a:pPr>
            <a:r>
              <a:rPr lang="en-AU" dirty="0">
                <a:latin typeface="+mn-lt"/>
              </a:rPr>
              <a:t>Staying out of judgement</a:t>
            </a:r>
          </a:p>
          <a:p>
            <a:pPr marL="711200" indent="-271463">
              <a:buFont typeface="Arial" panose="020B0604020202020204" pitchFamily="34" charset="0"/>
              <a:buChar char="•"/>
            </a:pPr>
            <a:r>
              <a:rPr lang="en-AU" dirty="0">
                <a:latin typeface="+mn-lt"/>
              </a:rPr>
              <a:t>Recognising emotion in other people</a:t>
            </a:r>
          </a:p>
          <a:p>
            <a:pPr marL="711200" indent="-271463">
              <a:spcAft>
                <a:spcPts val="800"/>
              </a:spcAft>
              <a:buFont typeface="Arial" panose="020B0604020202020204" pitchFamily="34" charset="0"/>
              <a:buChar char="•"/>
            </a:pPr>
            <a:r>
              <a:rPr lang="en-AU" dirty="0">
                <a:latin typeface="+mn-lt"/>
              </a:rPr>
              <a:t>Communicating that</a:t>
            </a:r>
          </a:p>
          <a:p>
            <a:pPr>
              <a:spcAft>
                <a:spcPts val="800"/>
              </a:spcAft>
            </a:pPr>
            <a:r>
              <a:rPr lang="en-AU" sz="2000" dirty="0">
                <a:latin typeface="+mn-lt"/>
              </a:rPr>
              <a:t>Empathy is feeling ‘with’ people. </a:t>
            </a:r>
          </a:p>
          <a:p>
            <a:pPr marL="711200" indent="-271463">
              <a:buFont typeface="Arial" panose="020B0604020202020204" pitchFamily="34" charset="0"/>
              <a:buChar char="•"/>
            </a:pPr>
            <a:r>
              <a:rPr lang="en-AU" dirty="0">
                <a:latin typeface="+mn-lt"/>
              </a:rPr>
              <a:t>Empathy can make us feel vulnerable because it means having to connect with something in yourself that knows that feeling. </a:t>
            </a:r>
          </a:p>
          <a:p>
            <a:pPr>
              <a:spcBef>
                <a:spcPts val="800"/>
              </a:spcBef>
              <a:spcAft>
                <a:spcPts val="800"/>
              </a:spcAft>
            </a:pPr>
            <a:r>
              <a:rPr lang="en-AU" sz="2000" dirty="0">
                <a:latin typeface="+mn-lt"/>
              </a:rPr>
              <a:t>Empathy means not trying to make things better. </a:t>
            </a:r>
          </a:p>
          <a:p>
            <a:pPr marL="711200" indent="-271463">
              <a:buFont typeface="Arial" panose="020B0604020202020204" pitchFamily="34" charset="0"/>
              <a:buChar char="•"/>
            </a:pPr>
            <a:r>
              <a:rPr lang="en-AU" dirty="0">
                <a:latin typeface="+mn-lt"/>
              </a:rPr>
              <a:t>Responses rarely make something better. </a:t>
            </a:r>
          </a:p>
          <a:p>
            <a:pPr marL="711200" indent="-271463">
              <a:buFont typeface="Arial" panose="020B0604020202020204" pitchFamily="34" charset="0"/>
              <a:buChar char="•"/>
            </a:pPr>
            <a:r>
              <a:rPr lang="en-AU" dirty="0">
                <a:latin typeface="+mn-lt"/>
              </a:rPr>
              <a:t>Connection with others </a:t>
            </a:r>
            <a:r>
              <a:rPr lang="en-AU" i="1" dirty="0">
                <a:latin typeface="+mn-lt"/>
              </a:rPr>
              <a:t>can</a:t>
            </a:r>
            <a:r>
              <a:rPr lang="en-AU" dirty="0">
                <a:latin typeface="+mn-lt"/>
              </a:rPr>
              <a:t> help people feel better </a:t>
            </a:r>
          </a:p>
          <a:p>
            <a:endParaRPr lang="en-AU" sz="2000" dirty="0">
              <a:latin typeface="+mn-lt"/>
            </a:endParaRPr>
          </a:p>
        </p:txBody>
      </p:sp>
    </p:spTree>
    <p:extLst>
      <p:ext uri="{BB962C8B-B14F-4D97-AF65-F5344CB8AC3E}">
        <p14:creationId xmlns:p14="http://schemas.microsoft.com/office/powerpoint/2010/main" val="3248121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39750" y="444500"/>
            <a:ext cx="7199313" cy="682625"/>
          </a:xfrm>
        </p:spPr>
        <p:txBody>
          <a:bodyPr lIns="68580" tIns="34290" rIns="68580" bIns="34290" anchor="t"/>
          <a:lstStyle/>
          <a:p>
            <a:pPr algn="ctr" eaLnBrk="1" hangingPunct="1">
              <a:defRPr/>
            </a:pPr>
            <a:r>
              <a:rPr lang="en-US" altLang="en-US" b="1" dirty="0">
                <a:cs typeface="Arial" pitchFamily="34" charset="0"/>
              </a:rPr>
              <a:t>Intervention strategies  </a:t>
            </a:r>
            <a:r>
              <a:rPr lang="en-US" altLang="en-US" sz="1800" b="1" dirty="0">
                <a:cs typeface="Arial" pitchFamily="34" charset="0"/>
              </a:rPr>
              <a:t/>
            </a:r>
            <a:br>
              <a:rPr lang="en-US" altLang="en-US" sz="1800" b="1" dirty="0">
                <a:cs typeface="Arial" pitchFamily="34" charset="0"/>
              </a:rPr>
            </a:br>
            <a:endParaRPr lang="en-US" altLang="en-US" sz="1800" b="1" dirty="0">
              <a:cs typeface="Arial" pitchFamily="34" charset="0"/>
            </a:endParaRPr>
          </a:p>
        </p:txBody>
      </p:sp>
      <p:sp>
        <p:nvSpPr>
          <p:cNvPr id="3" name="Content Placeholder 2"/>
          <p:cNvSpPr>
            <a:spLocks noGrp="1"/>
          </p:cNvSpPr>
          <p:nvPr>
            <p:ph idx="1"/>
          </p:nvPr>
        </p:nvSpPr>
        <p:spPr>
          <a:xfrm>
            <a:off x="539750" y="1657600"/>
            <a:ext cx="8243888" cy="4854575"/>
          </a:xfrm>
        </p:spPr>
        <p:txBody>
          <a:bodyPr/>
          <a:lstStyle/>
          <a:p>
            <a:pPr lvl="1" eaLnBrk="1" hangingPunct="1">
              <a:defRPr/>
            </a:pPr>
            <a:r>
              <a:rPr lang="en-US" sz="2600" b="1" dirty="0">
                <a:ea typeface="ＭＳ Ｐゴシック" charset="0"/>
              </a:rPr>
              <a:t>Intervention lead</a:t>
            </a:r>
          </a:p>
          <a:p>
            <a:pPr marL="457200" lvl="1" indent="-457200" eaLnBrk="1" hangingPunct="1">
              <a:spcBef>
                <a:spcPts val="150"/>
              </a:spcBef>
              <a:buFont typeface="Arial" panose="020B0604020202020204" pitchFamily="34" charset="0"/>
              <a:buChar char="•"/>
              <a:defRPr/>
            </a:pPr>
            <a:r>
              <a:rPr lang="en-US" sz="2800" dirty="0">
                <a:ea typeface="ＭＳ Ｐゴシック" charset="0"/>
              </a:rPr>
              <a:t>Consider speaking to the nurse in charge of the shift (or as a group, such as at staff meetings) and request a method is identified for ensuring the following two points are identified:</a:t>
            </a:r>
          </a:p>
          <a:p>
            <a:pPr marL="1169988" lvl="2" indent="-363538" eaLnBrk="1" hangingPunct="1">
              <a:spcBef>
                <a:spcPts val="150"/>
              </a:spcBef>
              <a:buFont typeface="Arial" panose="020B0604020202020204" pitchFamily="34" charset="0"/>
              <a:buChar char="–"/>
              <a:defRPr/>
            </a:pPr>
            <a:r>
              <a:rPr lang="en-US" sz="2400" dirty="0">
                <a:ea typeface="ＭＳ Ｐゴシック" charset="0"/>
              </a:rPr>
              <a:t>Ensure reassurance action takes place following any incident.</a:t>
            </a:r>
          </a:p>
          <a:p>
            <a:pPr marL="1169988" lvl="2" indent="-363538" eaLnBrk="1" hangingPunct="1">
              <a:spcBef>
                <a:spcPts val="150"/>
              </a:spcBef>
              <a:buFont typeface="Arial" panose="020B0604020202020204" pitchFamily="34" charset="0"/>
              <a:buChar char="–"/>
              <a:defRPr/>
            </a:pPr>
            <a:r>
              <a:rPr lang="en-US" sz="2400" dirty="0">
                <a:ea typeface="ＭＳ Ｐゴシック" charset="0"/>
              </a:rPr>
              <a:t>When an incident is mentioned at handover, ask if 'reassurance' took place. </a:t>
            </a:r>
            <a:endParaRPr lang="en-US" sz="2400" b="1" dirty="0">
              <a:ea typeface="ＭＳ Ｐゴシック" charset="0"/>
            </a:endParaRPr>
          </a:p>
          <a:p>
            <a:pPr eaLnBrk="1" hangingPunct="1">
              <a:defRPr/>
            </a:pPr>
            <a:endParaRPr lang="en-US" sz="1500" dirty="0">
              <a:ea typeface="ＭＳ Ｐゴシック" charset="0"/>
            </a:endParaRPr>
          </a:p>
          <a:p>
            <a:pPr eaLnBrk="1" hangingPunct="1">
              <a:defRPr/>
            </a:pPr>
            <a:endParaRPr lang="en-US" dirty="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altLang="en-US" b="1" dirty="0">
                <a:cs typeface="Arial" pitchFamily="34" charset="0"/>
              </a:rPr>
              <a:t>Intervention strategies</a:t>
            </a:r>
            <a:endParaRPr lang="en-AU" dirty="0"/>
          </a:p>
        </p:txBody>
      </p:sp>
      <p:sp>
        <p:nvSpPr>
          <p:cNvPr id="3" name="Content Placeholder 2"/>
          <p:cNvSpPr>
            <a:spLocks noGrp="1"/>
          </p:cNvSpPr>
          <p:nvPr>
            <p:ph idx="1"/>
          </p:nvPr>
        </p:nvSpPr>
        <p:spPr>
          <a:xfrm>
            <a:off x="539750" y="1619250"/>
            <a:ext cx="8243888" cy="4854575"/>
          </a:xfrm>
        </p:spPr>
        <p:txBody>
          <a:bodyPr/>
          <a:lstStyle/>
          <a:p>
            <a:pPr lvl="1" eaLnBrk="1" hangingPunct="1">
              <a:defRPr/>
            </a:pPr>
            <a:r>
              <a:rPr lang="en-US" sz="2800" b="1" dirty="0">
                <a:ea typeface="ＭＳ Ｐゴシック" charset="0"/>
              </a:rPr>
              <a:t>Intervention lead</a:t>
            </a:r>
          </a:p>
          <a:p>
            <a:pPr lvl="1" eaLnBrk="1" hangingPunct="1">
              <a:defRPr/>
            </a:pPr>
            <a:r>
              <a:rPr lang="en-US" b="1" dirty="0">
                <a:ea typeface="ＭＳ Ｐゴシック" charset="0"/>
              </a:rPr>
              <a:t>After an event</a:t>
            </a:r>
          </a:p>
          <a:p>
            <a:pPr lvl="1" eaLnBrk="1" hangingPunct="1">
              <a:spcBef>
                <a:spcPts val="150"/>
              </a:spcBef>
              <a:defRPr/>
            </a:pPr>
            <a:r>
              <a:rPr lang="en-US" dirty="0">
                <a:ea typeface="ＭＳ Ｐゴシック" charset="0"/>
              </a:rPr>
              <a:t>Following a potential anxiety-provoking incident:</a:t>
            </a:r>
          </a:p>
          <a:p>
            <a:pPr marL="457200" lvl="1" indent="-457200" eaLnBrk="1" hangingPunct="1">
              <a:spcBef>
                <a:spcPts val="150"/>
              </a:spcBef>
              <a:buFont typeface="+mj-lt"/>
              <a:buAutoNum type="arabicPeriod"/>
              <a:defRPr/>
            </a:pPr>
            <a:r>
              <a:rPr lang="en-US" dirty="0">
                <a:ea typeface="ＭＳ Ｐゴシック" charset="0"/>
              </a:rPr>
              <a:t>Speak with every patient, alone or in small groups, and ask them:</a:t>
            </a:r>
          </a:p>
          <a:p>
            <a:pPr marL="982663" lvl="2" indent="-441325" eaLnBrk="1" hangingPunct="1">
              <a:spcBef>
                <a:spcPts val="150"/>
              </a:spcBef>
              <a:buFont typeface="Arial"/>
              <a:buChar char="•"/>
              <a:defRPr/>
            </a:pPr>
            <a:r>
              <a:rPr lang="en-US" dirty="0">
                <a:ea typeface="ＭＳ Ｐゴシック" charset="0"/>
              </a:rPr>
              <a:t>What is your understanding of what happened?</a:t>
            </a:r>
          </a:p>
          <a:p>
            <a:pPr marL="982663" lvl="2" indent="-441325" eaLnBrk="1" hangingPunct="1">
              <a:spcBef>
                <a:spcPts val="150"/>
              </a:spcBef>
              <a:buFont typeface="Arial"/>
              <a:buChar char="•"/>
              <a:defRPr/>
            </a:pPr>
            <a:r>
              <a:rPr lang="en-US" dirty="0">
                <a:ea typeface="ＭＳ Ｐゴシック" charset="0"/>
              </a:rPr>
              <a:t>What affect did it have on you? </a:t>
            </a:r>
          </a:p>
          <a:p>
            <a:pPr marL="457200" lvl="1" indent="-457200" eaLnBrk="1" hangingPunct="1">
              <a:spcBef>
                <a:spcPts val="150"/>
              </a:spcBef>
              <a:buFont typeface="+mj-lt"/>
              <a:buAutoNum type="arabicPeriod"/>
              <a:defRPr/>
            </a:pPr>
            <a:r>
              <a:rPr lang="en-US" dirty="0">
                <a:ea typeface="ＭＳ Ｐゴシック" charset="0"/>
              </a:rPr>
              <a:t>Provide an explanation of what happened</a:t>
            </a:r>
          </a:p>
          <a:p>
            <a:pPr marL="457200" lvl="1" indent="-457200" eaLnBrk="1" hangingPunct="1">
              <a:spcBef>
                <a:spcPts val="150"/>
              </a:spcBef>
              <a:buFont typeface="+mj-lt"/>
              <a:buAutoNum type="arabicPeriod"/>
              <a:defRPr/>
            </a:pPr>
            <a:r>
              <a:rPr lang="en-US" dirty="0">
                <a:ea typeface="ＭＳ Ｐゴシック" charset="0"/>
              </a:rPr>
              <a:t>Consider how this is documented in relevant patient files</a:t>
            </a:r>
          </a:p>
          <a:p>
            <a:pPr>
              <a:defRPr/>
            </a:pPr>
            <a:endParaRPr lang="en-AU"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539750" y="382588"/>
            <a:ext cx="7199313" cy="695325"/>
          </a:xfrm>
        </p:spPr>
        <p:txBody>
          <a:bodyPr lIns="68580" tIns="34290" rIns="68580" bIns="34290" anchor="t"/>
          <a:lstStyle/>
          <a:p>
            <a:pPr algn="ctr" eaLnBrk="1" hangingPunct="1">
              <a:defRPr/>
            </a:pPr>
            <a:r>
              <a:rPr lang="en-US" altLang="en-US" b="1">
                <a:cs typeface="Arial" pitchFamily="34" charset="0"/>
              </a:rPr>
              <a:t>Intervention strategies  </a:t>
            </a:r>
            <a:endParaRPr lang="en-US" altLang="en-US" sz="1800" b="1">
              <a:cs typeface="Arial" pitchFamily="34" charset="0"/>
            </a:endParaRPr>
          </a:p>
        </p:txBody>
      </p:sp>
      <p:sp>
        <p:nvSpPr>
          <p:cNvPr id="3" name="Content Placeholder 2"/>
          <p:cNvSpPr>
            <a:spLocks noGrp="1"/>
          </p:cNvSpPr>
          <p:nvPr>
            <p:ph idx="1"/>
          </p:nvPr>
        </p:nvSpPr>
        <p:spPr>
          <a:xfrm>
            <a:off x="539750" y="1619250"/>
            <a:ext cx="7989888" cy="4854575"/>
          </a:xfrm>
        </p:spPr>
        <p:txBody>
          <a:bodyPr/>
          <a:lstStyle/>
          <a:p>
            <a:pPr lvl="1" eaLnBrk="1" hangingPunct="1">
              <a:defRPr/>
            </a:pPr>
            <a:r>
              <a:rPr lang="en-US" sz="2600" b="1" dirty="0">
                <a:ea typeface="ＭＳ Ｐゴシック" charset="0"/>
              </a:rPr>
              <a:t>Be visible on the unit</a:t>
            </a:r>
          </a:p>
          <a:p>
            <a:pPr lvl="1" eaLnBrk="1" hangingPunct="1">
              <a:defRPr/>
            </a:pPr>
            <a:endParaRPr lang="en-US" sz="2600" b="1" dirty="0">
              <a:ea typeface="ＭＳ Ｐゴシック" charset="0"/>
            </a:endParaRPr>
          </a:p>
          <a:p>
            <a:pPr marL="509175" lvl="2" indent="-257175" eaLnBrk="1" hangingPunct="1">
              <a:spcBef>
                <a:spcPts val="150"/>
              </a:spcBef>
              <a:buFont typeface="Arial"/>
              <a:buChar char="•"/>
              <a:defRPr/>
            </a:pPr>
            <a:r>
              <a:rPr lang="en-US" sz="2400" dirty="0">
                <a:ea typeface="ＭＳ Ｐゴシック" charset="0"/>
              </a:rPr>
              <a:t>Move about a lot and make sure you cover the whole unit</a:t>
            </a:r>
          </a:p>
          <a:p>
            <a:pPr marL="509175" lvl="2" indent="-257175" eaLnBrk="1" hangingPunct="1">
              <a:spcBef>
                <a:spcPts val="150"/>
              </a:spcBef>
              <a:buFont typeface="Arial"/>
              <a:buChar char="•"/>
              <a:defRPr/>
            </a:pPr>
            <a:r>
              <a:rPr lang="en-US" sz="2400" dirty="0">
                <a:ea typeface="ＭＳ Ｐゴシック" charset="0"/>
              </a:rPr>
              <a:t>Be watchful (not in an anxious way) in a warm and caring manner</a:t>
            </a:r>
          </a:p>
          <a:p>
            <a:pPr lvl="1" algn="ctr" eaLnBrk="1" hangingPunct="1">
              <a:defRPr/>
            </a:pPr>
            <a:endParaRPr lang="en-US" sz="1600" b="1" dirty="0">
              <a:ea typeface="ＭＳ Ｐゴシック" charset="0"/>
            </a:endParaRPr>
          </a:p>
          <a:p>
            <a:pPr lvl="1" algn="ctr" eaLnBrk="1" hangingPunct="1">
              <a:defRPr/>
            </a:pPr>
            <a:r>
              <a:rPr lang="en-US" sz="2600" b="1" dirty="0">
                <a:solidFill>
                  <a:srgbClr val="21A18D"/>
                </a:solidFill>
                <a:ea typeface="ＭＳ Ｐゴシック" charset="0"/>
              </a:rPr>
              <a:t>The goal of staff presence, explanation                       and support is to ensure everyone feels                     safe and secure</a:t>
            </a:r>
          </a:p>
          <a:p>
            <a:pPr eaLnBrk="1" hangingPunct="1">
              <a:defRPr/>
            </a:pPr>
            <a:endParaRPr lang="en-US" sz="1500" dirty="0">
              <a:ea typeface="ＭＳ Ｐゴシック" charset="0"/>
            </a:endParaRPr>
          </a:p>
          <a:p>
            <a:pPr eaLnBrk="1" hangingPunct="1">
              <a:defRPr/>
            </a:pPr>
            <a:endParaRPr lang="en-US" dirty="0">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536575" y="433388"/>
            <a:ext cx="7199313" cy="693737"/>
          </a:xfrm>
        </p:spPr>
        <p:txBody>
          <a:bodyPr lIns="68580" tIns="34290" rIns="68580" bIns="34290" anchor="t"/>
          <a:lstStyle/>
          <a:p>
            <a:pPr algn="ctr" eaLnBrk="1" hangingPunct="1">
              <a:defRPr/>
            </a:pPr>
            <a:r>
              <a:rPr lang="en-GB" altLang="en-US" b="1">
                <a:cs typeface="Arial" pitchFamily="34" charset="0"/>
              </a:rPr>
              <a:t>Reassurance fidelity</a:t>
            </a:r>
          </a:p>
        </p:txBody>
      </p:sp>
      <p:sp>
        <p:nvSpPr>
          <p:cNvPr id="3" name="Content Placeholder 2"/>
          <p:cNvSpPr>
            <a:spLocks noGrp="1"/>
          </p:cNvSpPr>
          <p:nvPr>
            <p:ph idx="1"/>
          </p:nvPr>
        </p:nvSpPr>
        <p:spPr>
          <a:xfrm>
            <a:off x="4010025" y="4459288"/>
            <a:ext cx="4646613" cy="2014537"/>
          </a:xfrm>
        </p:spPr>
        <p:txBody>
          <a:bodyPr>
            <a:normAutofit/>
          </a:bodyPr>
          <a:lstStyle/>
          <a:p>
            <a:pPr lvl="1" eaLnBrk="1" hangingPunct="1">
              <a:defRPr/>
            </a:pPr>
            <a:endParaRPr lang="en-GB" sz="1600" dirty="0">
              <a:ea typeface="ＭＳ Ｐゴシック" charset="0"/>
            </a:endParaRPr>
          </a:p>
          <a:p>
            <a:pPr marL="500063" lvl="1" indent="-285750" eaLnBrk="1" hangingPunct="1">
              <a:spcAft>
                <a:spcPts val="450"/>
              </a:spcAft>
              <a:buFont typeface="Arial" panose="020B0604020202020204" pitchFamily="34" charset="0"/>
              <a:buChar char="•"/>
              <a:defRPr/>
            </a:pPr>
            <a:r>
              <a:rPr lang="en-GB" sz="1800" dirty="0">
                <a:ea typeface="ＭＳ Ｐゴシック" charset="0"/>
              </a:rPr>
              <a:t>Telling patients things will be fine when they come to the office door and express a worry</a:t>
            </a:r>
          </a:p>
          <a:p>
            <a:pPr marL="500063" lvl="1" indent="-285750" eaLnBrk="1" hangingPunct="1">
              <a:spcAft>
                <a:spcPts val="450"/>
              </a:spcAft>
              <a:buFont typeface="Arial" panose="020B0604020202020204" pitchFamily="34" charset="0"/>
              <a:buChar char="•"/>
              <a:defRPr/>
            </a:pPr>
            <a:r>
              <a:rPr lang="en-GB" sz="1800" dirty="0">
                <a:ea typeface="ＭＳ Ｐゴシック" charset="0"/>
              </a:rPr>
              <a:t>Gossiping about other patients who may exhibit challenging behaviour</a:t>
            </a:r>
          </a:p>
          <a:p>
            <a:pPr eaLnBrk="1" hangingPunct="1">
              <a:defRPr/>
            </a:pPr>
            <a:endParaRPr lang="en-GB" dirty="0">
              <a:ea typeface="+mn-ea"/>
              <a:cs typeface="+mn-cs"/>
            </a:endParaRPr>
          </a:p>
        </p:txBody>
      </p:sp>
      <p:sp>
        <p:nvSpPr>
          <p:cNvPr id="5" name="Rectangle 4"/>
          <p:cNvSpPr>
            <a:spLocks noChangeArrowheads="1"/>
          </p:cNvSpPr>
          <p:nvPr/>
        </p:nvSpPr>
        <p:spPr bwMode="auto">
          <a:xfrm>
            <a:off x="976313" y="2292350"/>
            <a:ext cx="2128837" cy="1244600"/>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n-ea"/>
              </a:rPr>
              <a:t>Reassurance</a:t>
            </a:r>
          </a:p>
          <a:p>
            <a:pPr algn="ctr" defTabSz="342900" eaLnBrk="1" fontAlgn="auto" hangingPunct="1">
              <a:spcBef>
                <a:spcPts val="0"/>
              </a:spcBef>
              <a:spcAft>
                <a:spcPts val="0"/>
              </a:spcAft>
              <a:defRPr/>
            </a:pPr>
            <a:r>
              <a:rPr lang="en-US" sz="2800" b="1" dirty="0">
                <a:solidFill>
                  <a:prstClr val="black"/>
                </a:solidFill>
                <a:latin typeface="Calibri"/>
                <a:ea typeface="+mn-ea"/>
              </a:rPr>
              <a:t>IS</a:t>
            </a:r>
          </a:p>
        </p:txBody>
      </p:sp>
      <p:sp>
        <p:nvSpPr>
          <p:cNvPr id="30725"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976313" y="4770438"/>
            <a:ext cx="2128837" cy="1177925"/>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n-ea"/>
              </a:rPr>
              <a:t>Reassurance</a:t>
            </a:r>
          </a:p>
          <a:p>
            <a:pPr algn="ctr" defTabSz="342900" eaLnBrk="1" fontAlgn="auto" hangingPunct="1">
              <a:spcBef>
                <a:spcPts val="0"/>
              </a:spcBef>
              <a:spcAft>
                <a:spcPts val="0"/>
              </a:spcAft>
              <a:defRPr/>
            </a:pPr>
            <a:r>
              <a:rPr lang="en-US" sz="2800" b="1" dirty="0">
                <a:solidFill>
                  <a:srgbClr val="FF0000"/>
                </a:solidFill>
                <a:latin typeface="Calibri"/>
                <a:ea typeface="+mn-ea"/>
              </a:rPr>
              <a:t>IS NOT </a:t>
            </a:r>
          </a:p>
        </p:txBody>
      </p:sp>
      <p:sp>
        <p:nvSpPr>
          <p:cNvPr id="30727" name="Rectangle 7"/>
          <p:cNvSpPr>
            <a:spLocks noChangeArrowheads="1"/>
          </p:cNvSpPr>
          <p:nvPr/>
        </p:nvSpPr>
        <p:spPr bwMode="auto">
          <a:xfrm>
            <a:off x="4135438" y="1920875"/>
            <a:ext cx="4394200" cy="209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Heightening staff awareness of events that can make patients feel fear or other distressing emotions, and taking action so that doesn’t happen</a:t>
            </a:r>
          </a:p>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A basic standard of consideration for people who have witnessed distressing events</a:t>
            </a:r>
          </a:p>
        </p:txBody>
      </p:sp>
      <p:sp>
        <p:nvSpPr>
          <p:cNvPr id="30728" name="TextBox 8"/>
          <p:cNvSpPr txBox="1">
            <a:spLocks noChangeArrowheads="1"/>
          </p:cNvSpPr>
          <p:nvPr/>
        </p:nvSpPr>
        <p:spPr bwMode="auto">
          <a:xfrm>
            <a:off x="3419475" y="5083175"/>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
        <p:nvSpPr>
          <p:cNvPr id="39945" name="TextBox 3"/>
          <p:cNvSpPr txBox="1">
            <a:spLocks noChangeArrowheads="1"/>
          </p:cNvSpPr>
          <p:nvPr/>
        </p:nvSpPr>
        <p:spPr bwMode="auto">
          <a:xfrm>
            <a:off x="-1485900" y="3536950"/>
            <a:ext cx="1841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1" fontAlgn="auto" hangingPunct="1">
              <a:spcBef>
                <a:spcPts val="0"/>
              </a:spcBef>
              <a:spcAft>
                <a:spcPts val="0"/>
              </a:spcAft>
              <a:defRPr/>
            </a:pPr>
            <a:endParaRPr lang="en-US" altLang="en-US" sz="1350">
              <a:solidFill>
                <a:prstClr val="black"/>
              </a:solidFill>
            </a:endParaRP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GB" b="1" dirty="0">
                <a:ea typeface="+mn-ea"/>
                <a:cs typeface="Arial" panose="020B0604020202020204" pitchFamily="34" charset="0"/>
              </a:rPr>
              <a:t>Reassurance adjustments</a:t>
            </a:r>
          </a:p>
        </p:txBody>
      </p:sp>
      <p:sp>
        <p:nvSpPr>
          <p:cNvPr id="3" name="Content Placeholder 2"/>
          <p:cNvSpPr>
            <a:spLocks noGrp="1"/>
          </p:cNvSpPr>
          <p:nvPr>
            <p:ph idx="1"/>
          </p:nvPr>
        </p:nvSpPr>
        <p:spPr>
          <a:xfrm>
            <a:off x="539750" y="1946275"/>
            <a:ext cx="8243888" cy="4527550"/>
          </a:xfrm>
        </p:spPr>
        <p:txBody>
          <a:bodyPr>
            <a:normAutofit/>
          </a:bodyPr>
          <a:lstStyle/>
          <a:p>
            <a:pPr marL="2336800" lvl="1" indent="-2336800" eaLnBrk="1" fontAlgn="auto" hangingPunct="1">
              <a:spcBef>
                <a:spcPts val="1000"/>
              </a:spcBef>
              <a:spcAft>
                <a:spcPts val="1000"/>
              </a:spcAft>
              <a:buFont typeface="Arial"/>
              <a:buNone/>
              <a:defRPr/>
            </a:pPr>
            <a:r>
              <a:rPr lang="en-GB" b="1" dirty="0">
                <a:ea typeface="+mn-ea"/>
              </a:rPr>
              <a:t>CAMHS	</a:t>
            </a:r>
            <a:r>
              <a:rPr lang="en-GB" dirty="0">
                <a:ea typeface="+mn-ea"/>
              </a:rPr>
              <a:t>Simplify explanations and lower expectations of understanding</a:t>
            </a:r>
          </a:p>
          <a:p>
            <a:pPr marL="2336800" lvl="1" indent="-2336800" eaLnBrk="1" fontAlgn="auto" hangingPunct="1">
              <a:spcBef>
                <a:spcPts val="1000"/>
              </a:spcBef>
              <a:spcAft>
                <a:spcPts val="1000"/>
              </a:spcAft>
              <a:buFont typeface="Arial"/>
              <a:buNone/>
              <a:defRPr/>
            </a:pPr>
            <a:r>
              <a:rPr lang="en-GB" b="1" dirty="0">
                <a:ea typeface="+mn-ea"/>
              </a:rPr>
              <a:t>Forensic	</a:t>
            </a:r>
            <a:r>
              <a:rPr lang="en-GB" dirty="0">
                <a:ea typeface="+mn-ea"/>
              </a:rPr>
              <a:t>None</a:t>
            </a:r>
          </a:p>
          <a:p>
            <a:pPr marL="2336800" lvl="1" indent="-2336800" eaLnBrk="1" fontAlgn="auto" hangingPunct="1">
              <a:spcBef>
                <a:spcPts val="1000"/>
              </a:spcBef>
              <a:spcAft>
                <a:spcPts val="1000"/>
              </a:spcAft>
              <a:buFont typeface="Arial"/>
              <a:buNone/>
              <a:defRPr/>
            </a:pPr>
            <a:r>
              <a:rPr lang="en-GB" b="1" dirty="0">
                <a:ea typeface="+mn-ea"/>
              </a:rPr>
              <a:t>Older people	</a:t>
            </a:r>
            <a:r>
              <a:rPr lang="en-GB" dirty="0">
                <a:ea typeface="+mn-ea"/>
              </a:rPr>
              <a:t>None where message can be understood and retained</a:t>
            </a:r>
          </a:p>
          <a:p>
            <a:pPr eaLnBrk="1" fontAlgn="auto" hangingPunct="1">
              <a:spcAft>
                <a:spcPts val="0"/>
              </a:spcAft>
              <a:buFont typeface="Arial"/>
              <a:buNone/>
              <a:defRPr/>
            </a:pPr>
            <a:endParaRPr lang="en-GB" sz="2000" dirty="0">
              <a:solidFill>
                <a:srgbClr val="8000FF"/>
              </a:solidFill>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b="1" dirty="0">
                <a:solidFill>
                  <a:srgbClr val="21A18D"/>
                </a:solidFill>
                <a:cs typeface="Arial" pitchFamily="34" charset="0"/>
              </a:rPr>
              <a:t>Task: Reviewing the Safewards model</a:t>
            </a:r>
            <a:endParaRPr lang="en-AU" dirty="0"/>
          </a:p>
        </p:txBody>
      </p:sp>
      <p:sp>
        <p:nvSpPr>
          <p:cNvPr id="3" name="Content Placeholder 2"/>
          <p:cNvSpPr>
            <a:spLocks noGrp="1"/>
          </p:cNvSpPr>
          <p:nvPr>
            <p:ph idx="1"/>
          </p:nvPr>
        </p:nvSpPr>
        <p:spPr>
          <a:xfrm>
            <a:off x="539750" y="1661948"/>
            <a:ext cx="8243888" cy="4854797"/>
          </a:xfrm>
        </p:spPr>
        <p:txBody>
          <a:bodyPr/>
          <a:lstStyle/>
          <a:p>
            <a:pPr marL="342900" indent="-342900">
              <a:buFont typeface="Arial" panose="020B0604020202020204" pitchFamily="34" charset="0"/>
              <a:buChar char="•"/>
            </a:pPr>
            <a:r>
              <a:rPr lang="en-AU" b="0" dirty="0"/>
              <a:t>What does the term conflict mean?</a:t>
            </a:r>
          </a:p>
          <a:p>
            <a:pPr marL="342900" indent="-342900">
              <a:buFont typeface="Arial" panose="020B0604020202020204" pitchFamily="34" charset="0"/>
              <a:buChar char="•"/>
            </a:pPr>
            <a:r>
              <a:rPr lang="en-AU" b="0" dirty="0"/>
              <a:t>What does containment mean?</a:t>
            </a:r>
          </a:p>
          <a:p>
            <a:pPr marL="342900" indent="-342900">
              <a:buFont typeface="Arial" panose="020B0604020202020204" pitchFamily="34" charset="0"/>
              <a:buChar char="•"/>
            </a:pPr>
            <a:r>
              <a:rPr lang="en-AU" b="0" dirty="0"/>
              <a:t>What are the six originating domains of the model?</a:t>
            </a:r>
          </a:p>
          <a:p>
            <a:pPr marL="342900" indent="-342900">
              <a:buFont typeface="Arial" panose="020B0604020202020204" pitchFamily="34" charset="0"/>
              <a:buChar char="•"/>
            </a:pPr>
            <a:r>
              <a:rPr lang="en-AU" b="0" dirty="0"/>
              <a:t>Can you describe what a flashpoint is?</a:t>
            </a:r>
          </a:p>
          <a:p>
            <a:pPr marL="342900" indent="-342900">
              <a:buFont typeface="Arial" panose="020B0604020202020204" pitchFamily="34" charset="0"/>
              <a:buChar char="•"/>
            </a:pPr>
            <a:r>
              <a:rPr lang="en-AU" b="0" dirty="0"/>
              <a:t>What might a staff modifier be?</a:t>
            </a:r>
          </a:p>
          <a:p>
            <a:pPr marL="342900" indent="-342900">
              <a:buFont typeface="Arial" panose="020B0604020202020204" pitchFamily="34" charset="0"/>
              <a:buChar char="•"/>
            </a:pPr>
            <a:r>
              <a:rPr lang="en-AU" b="0" dirty="0"/>
              <a:t>What might be a patient modifier be?</a:t>
            </a:r>
          </a:p>
        </p:txBody>
      </p:sp>
    </p:spTree>
    <p:extLst>
      <p:ext uri="{BB962C8B-B14F-4D97-AF65-F5344CB8AC3E}">
        <p14:creationId xmlns:p14="http://schemas.microsoft.com/office/powerpoint/2010/main" val="2089035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algn="ctr" eaLnBrk="1" hangingPunct="1">
              <a:defRPr/>
            </a:pPr>
            <a:r>
              <a:rPr lang="en-AU" b="1" dirty="0">
                <a:solidFill>
                  <a:srgbClr val="21A18D"/>
                </a:solidFill>
                <a:ea typeface="ＭＳ Ｐゴシック" charset="0"/>
              </a:rPr>
              <a:t>Task: Create your Reassurance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2000">
            <a:off x="1981200" y="2328863"/>
            <a:ext cx="3181350" cy="406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8324">
            <a:off x="4189413" y="2365375"/>
            <a:ext cx="328930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p:nvPr>
        </p:nvSpPr>
        <p:spPr>
          <a:xfrm>
            <a:off x="741363" y="282575"/>
            <a:ext cx="6513512" cy="928688"/>
          </a:xfrm>
        </p:spPr>
        <p:txBody>
          <a:bodyPr/>
          <a:lstStyle/>
          <a:p>
            <a:pPr eaLnBrk="1" hangingPunct="1"/>
            <a:r>
              <a:rPr lang="en-AU" altLang="en-US" sz="4800" b="1">
                <a:latin typeface="Arial" panose="020B0604020202020204" pitchFamily="34" charset="0"/>
                <a:cs typeface="Arial" panose="020B0604020202020204" pitchFamily="34" charset="0"/>
              </a:rPr>
              <a:t>Bad News Mitigation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215"/>
          <a:stretch/>
        </p:blipFill>
        <p:spPr>
          <a:xfrm rot="485843">
            <a:off x="2018391" y="1958536"/>
            <a:ext cx="4564204" cy="4972690"/>
          </a:xfrm>
          <a:prstGeom prst="rect">
            <a:avLst/>
          </a:prstGeom>
          <a:effectLst>
            <a:innerShdw blurRad="63500" dist="50800" dir="13500000">
              <a:prstClr val="black">
                <a:alpha val="50000"/>
              </a:prstClr>
            </a:inn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2"/>
          <p:cNvSpPr>
            <a:spLocks noGrp="1"/>
          </p:cNvSpPr>
          <p:nvPr>
            <p:ph type="title"/>
          </p:nvPr>
        </p:nvSpPr>
        <p:spPr>
          <a:xfrm>
            <a:off x="539750" y="469900"/>
            <a:ext cx="7199313" cy="669925"/>
          </a:xfrm>
        </p:spPr>
        <p:txBody>
          <a:bodyPr lIns="91440" tIns="45720" rIns="91440" bIns="45720" anchor="t"/>
          <a:lstStyle/>
          <a:p>
            <a:pPr algn="ctr" eaLnBrk="1" hangingPunct="1">
              <a:defRPr/>
            </a:pPr>
            <a:r>
              <a:rPr lang="en-GB" altLang="en-US" b="1">
                <a:cs typeface="Arial" pitchFamily="34" charset="0"/>
              </a:rPr>
              <a:t>Background</a:t>
            </a:r>
          </a:p>
        </p:txBody>
      </p:sp>
      <p:sp>
        <p:nvSpPr>
          <p:cNvPr id="50179" name="Content Placeholder 3"/>
          <p:cNvSpPr>
            <a:spLocks noGrp="1"/>
          </p:cNvSpPr>
          <p:nvPr>
            <p:ph idx="1"/>
          </p:nvPr>
        </p:nvSpPr>
        <p:spPr>
          <a:xfrm>
            <a:off x="539750" y="1619250"/>
            <a:ext cx="8243888" cy="4854575"/>
          </a:xfrm>
        </p:spPr>
        <p:txBody>
          <a:bodyPr lIns="91440" tIns="45720" rIns="91440" bIns="45720"/>
          <a:lstStyle/>
          <a:p>
            <a:pPr lvl="1" eaLnBrk="1" hangingPunct="1">
              <a:spcAft>
                <a:spcPts val="1000"/>
              </a:spcAft>
            </a:pPr>
            <a:r>
              <a:rPr lang="en-US" altLang="en-US" dirty="0"/>
              <a:t>People can be affected greatly by unwelcome news, and may want to leave the unit to seek familiar support or escape the cause of the news.  Being given no choice to leave the unit when distressed, people may express feelings in an unsafe way. </a:t>
            </a:r>
          </a:p>
          <a:p>
            <a:pPr lvl="1" eaLnBrk="1" hangingPunct="1">
              <a:spcAft>
                <a:spcPts val="1000"/>
              </a:spcAft>
            </a:pPr>
            <a:r>
              <a:rPr lang="en-US" altLang="en-US" dirty="0"/>
              <a:t>Bad news from outside hospital can also cause conflict.  Examples can include: death in the family, relationship breakdown, loss of tenancy, burglary, illness in the family, childcare issues, financial issues.</a:t>
            </a:r>
          </a:p>
          <a:p>
            <a:pPr lvl="1" algn="ctr" eaLnBrk="1" hangingPunct="1">
              <a:spcAft>
                <a:spcPts val="1000"/>
              </a:spcAft>
            </a:pPr>
            <a:r>
              <a:rPr lang="en-US" altLang="en-US" b="1" dirty="0"/>
              <a:t>The resulting distress can cause increased irritability, aggression, violent incidents and absconding</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0902"/>
          <a:stretch/>
        </p:blipFill>
        <p:spPr>
          <a:xfrm>
            <a:off x="4986529" y="2191826"/>
            <a:ext cx="4157472" cy="4666173"/>
          </a:xfrm>
          <a:prstGeom prst="rect">
            <a:avLst/>
          </a:prstGeom>
        </p:spPr>
      </p:pic>
      <p:sp>
        <p:nvSpPr>
          <p:cNvPr id="2" name="Title 1"/>
          <p:cNvSpPr>
            <a:spLocks noGrp="1"/>
          </p:cNvSpPr>
          <p:nvPr>
            <p:ph type="title"/>
          </p:nvPr>
        </p:nvSpPr>
        <p:spPr/>
        <p:txBody>
          <a:bodyPr/>
          <a:lstStyle/>
          <a:p>
            <a:r>
              <a:rPr lang="en-AU" b="1" dirty="0"/>
              <a:t>Bad news mitigation </a:t>
            </a:r>
          </a:p>
        </p:txBody>
      </p:sp>
      <p:sp>
        <p:nvSpPr>
          <p:cNvPr id="4" name="Content Placeholder 3"/>
          <p:cNvSpPr>
            <a:spLocks noGrp="1"/>
          </p:cNvSpPr>
          <p:nvPr>
            <p:ph idx="1"/>
          </p:nvPr>
        </p:nvSpPr>
        <p:spPr>
          <a:xfrm>
            <a:off x="483949" y="1628800"/>
            <a:ext cx="8280920" cy="1746250"/>
          </a:xfrm>
        </p:spPr>
        <p:txBody>
          <a:bodyPr/>
          <a:lstStyle/>
          <a:p>
            <a:r>
              <a:rPr lang="en-AU" sz="2400" b="0" dirty="0">
                <a:solidFill>
                  <a:schemeClr val="tx1"/>
                </a:solidFill>
              </a:rPr>
              <a:t>Receiving bad news can be common during an inpatient stay. This intervention is about providing support during the delivery of news or afterwards,                                                to mitigate the risk of flashpoints.</a:t>
            </a:r>
            <a:endParaRPr lang="en-AU" sz="2400" dirty="0">
              <a:solidFill>
                <a:schemeClr val="tx1"/>
              </a:solidFill>
            </a:endParaRPr>
          </a:p>
        </p:txBody>
      </p:sp>
      <p:sp>
        <p:nvSpPr>
          <p:cNvPr id="6" name="TextBox 5"/>
          <p:cNvSpPr txBox="1"/>
          <p:nvPr/>
        </p:nvSpPr>
        <p:spPr>
          <a:xfrm>
            <a:off x="323528" y="3375050"/>
            <a:ext cx="5256584" cy="2893100"/>
          </a:xfrm>
          <a:prstGeom prst="rect">
            <a:avLst/>
          </a:prstGeom>
          <a:noFill/>
        </p:spPr>
        <p:txBody>
          <a:bodyPr wrap="square" rtlCol="0">
            <a:spAutoFit/>
          </a:bodyPr>
          <a:lstStyle/>
          <a:p>
            <a:r>
              <a:rPr lang="en-AU" sz="2400" dirty="0"/>
              <a:t>Key messages:</a:t>
            </a:r>
          </a:p>
          <a:p>
            <a:endParaRPr lang="en-AU" dirty="0"/>
          </a:p>
          <a:p>
            <a:pPr marL="342900" indent="-342900">
              <a:buFont typeface="Arial" panose="020B0604020202020204" pitchFamily="34" charset="0"/>
              <a:buChar char="•"/>
            </a:pPr>
            <a:r>
              <a:rPr lang="en-AU" sz="2000" dirty="0"/>
              <a:t>Bad news can create confusion and hinder understanding. Be respectful of a person’s views.</a:t>
            </a:r>
          </a:p>
          <a:p>
            <a:pPr marL="342900" indent="-342900">
              <a:buFont typeface="Arial" panose="020B0604020202020204" pitchFamily="34" charset="0"/>
              <a:buChar char="•"/>
            </a:pPr>
            <a:r>
              <a:rPr lang="en-AU" sz="2000" dirty="0"/>
              <a:t>Being aware of occasions when people might get upsetting news.</a:t>
            </a:r>
          </a:p>
          <a:p>
            <a:pPr marL="342900" indent="-342900">
              <a:buFont typeface="Arial" panose="020B0604020202020204" pitchFamily="34" charset="0"/>
              <a:buChar char="•"/>
            </a:pPr>
            <a:r>
              <a:rPr lang="en-AU" sz="2000" dirty="0"/>
              <a:t>Identify a proactive way to reach out to people before there is a reactive need to.</a:t>
            </a:r>
          </a:p>
        </p:txBody>
      </p:sp>
    </p:spTree>
    <p:extLst>
      <p:ext uri="{BB962C8B-B14F-4D97-AF65-F5344CB8AC3E}">
        <p14:creationId xmlns:p14="http://schemas.microsoft.com/office/powerpoint/2010/main" val="16829204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grpSp>
        <p:nvGrpSpPr>
          <p:cNvPr id="65" name="Group 64"/>
          <p:cNvGrpSpPr/>
          <p:nvPr/>
        </p:nvGrpSpPr>
        <p:grpSpPr>
          <a:xfrm>
            <a:off x="21451" y="1988326"/>
            <a:ext cx="5832505" cy="4742674"/>
            <a:chOff x="21451" y="1988326"/>
            <a:chExt cx="5832505" cy="4742674"/>
          </a:xfrm>
        </p:grpSpPr>
        <p:grpSp>
          <p:nvGrpSpPr>
            <p:cNvPr id="60" name="Group 59"/>
            <p:cNvGrpSpPr/>
            <p:nvPr/>
          </p:nvGrpSpPr>
          <p:grpSpPr>
            <a:xfrm>
              <a:off x="21451" y="2705100"/>
              <a:ext cx="4753749" cy="4025900"/>
              <a:chOff x="21451" y="2705100"/>
              <a:chExt cx="4753749" cy="4025900"/>
            </a:xfrm>
          </p:grpSpPr>
          <p:sp>
            <p:nvSpPr>
              <p:cNvPr id="50" name="Rectangle 49"/>
              <p:cNvSpPr/>
              <p:nvPr/>
            </p:nvSpPr>
            <p:spPr>
              <a:xfrm>
                <a:off x="21451" y="4708624"/>
                <a:ext cx="2407534" cy="20223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Rectangle 48"/>
              <p:cNvSpPr/>
              <p:nvPr/>
            </p:nvSpPr>
            <p:spPr>
              <a:xfrm>
                <a:off x="2749550" y="5070574"/>
                <a:ext cx="1717675" cy="12730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5" name="Rectangle 34"/>
              <p:cNvSpPr/>
              <p:nvPr/>
            </p:nvSpPr>
            <p:spPr>
              <a:xfrm>
                <a:off x="4578349" y="5464274"/>
                <a:ext cx="196851"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6" name="Straight Connector 35"/>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16834"/>
                <a:ext cx="3733748" cy="327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435388" y="314325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35" idx="0"/>
              </p:cNvCxnSpPr>
              <p:nvPr/>
            </p:nvCxnSpPr>
            <p:spPr>
              <a:xfrm>
                <a:off x="4647122" y="3149600"/>
                <a:ext cx="29653" cy="231467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76200" y="1988326"/>
              <a:ext cx="5777756" cy="4558779"/>
              <a:chOff x="76200" y="1988326"/>
              <a:chExt cx="5777756" cy="4558779"/>
            </a:xfrm>
          </p:grpSpPr>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smtClean="0">
                    <a:solidFill>
                      <a:schemeClr val="bg1"/>
                    </a:solidFill>
                    <a:latin typeface="Arial"/>
                    <a:cs typeface="Arial"/>
                  </a:rPr>
                  <a:t>Mitigate bad news</a:t>
                </a:r>
                <a:endParaRPr lang="en-US" kern="0" dirty="0">
                  <a:solidFill>
                    <a:schemeClr val="bg1"/>
                  </a:solidFill>
                  <a:latin typeface="Arial"/>
                  <a:cs typeface="Arial"/>
                </a:endParaRPr>
              </a:p>
            </p:txBody>
          </p:sp>
          <p:sp>
            <p:nvSpPr>
              <p:cNvPr id="33" name="Rectangle 32"/>
              <p:cNvSpPr/>
              <p:nvPr/>
            </p:nvSpPr>
            <p:spPr>
              <a:xfrm>
                <a:off x="76200" y="4876801"/>
                <a:ext cx="2229040" cy="16703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Originating domains</a:t>
                </a:r>
                <a:r>
                  <a:rPr kumimoji="0" lang="en-US" sz="1800" b="1" i="0" u="none" strike="noStrike" kern="0" cap="none" spc="0" normalizeH="0" noProof="0" dirty="0" smtClean="0">
                    <a:ln>
                      <a:noFill/>
                    </a:ln>
                    <a:solidFill>
                      <a:schemeClr val="bg1"/>
                    </a:solidFill>
                    <a:effectLst/>
                    <a:uLnTx/>
                    <a:uFillTx/>
                    <a:latin typeface="Arial"/>
                    <a:cs typeface="Arial"/>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noProof="0" dirty="0" smtClean="0">
                    <a:ln>
                      <a:noFill/>
                    </a:ln>
                    <a:solidFill>
                      <a:schemeClr val="bg1"/>
                    </a:solidFill>
                    <a:effectLst/>
                    <a:uLnTx/>
                    <a:uFillTx/>
                    <a:latin typeface="Arial"/>
                    <a:cs typeface="Arial"/>
                  </a:rPr>
                  <a:t>Outside hospital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smtClean="0">
                    <a:solidFill>
                      <a:schemeClr val="bg1"/>
                    </a:solidFill>
                    <a:latin typeface="Arial"/>
                    <a:cs typeface="Arial"/>
                  </a:rPr>
                  <a:t>Regulatory framework</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gr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4676775" y="3149600"/>
            <a:ext cx="9526" cy="2274288"/>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Bad news mitigation and the Safewards Model </a:t>
            </a:r>
            <a:endParaRPr lang="en-AU" b="1" dirty="0"/>
          </a:p>
        </p:txBody>
      </p:sp>
      <p:sp>
        <p:nvSpPr>
          <p:cNvPr id="26" name="Rectangle 25"/>
          <p:cNvSpPr/>
          <p:nvPr/>
        </p:nvSpPr>
        <p:spPr>
          <a:xfrm>
            <a:off x="2840112" y="5219700"/>
            <a:ext cx="1556636"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Arial"/>
                <a:cs typeface="Arial"/>
              </a:rPr>
              <a:t>Flashpoint:</a:t>
            </a:r>
            <a:r>
              <a:rPr kumimoji="0" lang="en-US" sz="1800" b="1" i="0" u="none" strike="noStrike" kern="0" cap="none" spc="0" normalizeH="0" noProof="0" dirty="0">
                <a:ln>
                  <a:noFill/>
                </a:ln>
                <a:solidFill>
                  <a:schemeClr val="bg1"/>
                </a:solidFill>
                <a:effectLst/>
                <a:uLnTx/>
                <a:uFillTx/>
                <a:latin typeface="Arial"/>
                <a:cs typeface="Arial"/>
              </a:rPr>
              <a:t> </a:t>
            </a:r>
            <a:r>
              <a:rPr kumimoji="0" lang="en-US" sz="1800" i="0" u="none" strike="noStrike" kern="0" cap="none" spc="0" normalizeH="0" baseline="0" noProof="0" dirty="0" smtClean="0">
                <a:ln>
                  <a:noFill/>
                </a:ln>
                <a:solidFill>
                  <a:schemeClr val="bg1"/>
                </a:solidFill>
                <a:effectLst/>
                <a:uLnTx/>
                <a:uFillTx/>
                <a:latin typeface="Arial"/>
                <a:cs typeface="Arial"/>
              </a:rPr>
              <a:t>receiving bad news</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44" name="Group 43"/>
          <p:cNvGrpSpPr/>
          <p:nvPr/>
        </p:nvGrpSpPr>
        <p:grpSpPr>
          <a:xfrm>
            <a:off x="4647122" y="5549700"/>
            <a:ext cx="56441" cy="432000"/>
            <a:chOff x="865632" y="1988326"/>
            <a:chExt cx="56441" cy="432000"/>
          </a:xfrm>
        </p:grpSpPr>
        <p:cxnSp>
          <p:nvCxnSpPr>
            <p:cNvPr id="45" name="Straight Connector 4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52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 name="Group 5"/>
          <p:cNvGrpSpPr/>
          <p:nvPr/>
        </p:nvGrpSpPr>
        <p:grpSpPr>
          <a:xfrm>
            <a:off x="0" y="1422000"/>
            <a:ext cx="9144000" cy="5443512"/>
            <a:chOff x="0" y="1422000"/>
            <a:chExt cx="9144000" cy="544351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9512"/>
              <a:ext cx="8154000" cy="543600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6349"/>
            <a:stretch/>
          </p:blipFill>
          <p:spPr>
            <a:xfrm flipH="1">
              <a:off x="8030880" y="1422000"/>
              <a:ext cx="1113120" cy="5436000"/>
            </a:xfrm>
            <a:prstGeom prst="rect">
              <a:avLst/>
            </a:prstGeom>
          </p:spPr>
        </p:pic>
      </p:grpSp>
      <p:sp>
        <p:nvSpPr>
          <p:cNvPr id="84994" name="Title 1"/>
          <p:cNvSpPr>
            <a:spLocks noGrp="1"/>
          </p:cNvSpPr>
          <p:nvPr>
            <p:ph type="title"/>
          </p:nvPr>
        </p:nvSpPr>
        <p:spPr>
          <a:xfrm>
            <a:off x="539750" y="482600"/>
            <a:ext cx="7199313" cy="719138"/>
          </a:xfrm>
        </p:spPr>
        <p:txBody>
          <a:bodyPr lIns="91440" tIns="45720" rIns="91440" bIns="45720" anchor="t"/>
          <a:lstStyle/>
          <a:p>
            <a:pPr marL="352425" indent="-352425" algn="ctr" eaLnBrk="1" hangingPunct="1">
              <a:defRPr/>
            </a:pPr>
            <a:r>
              <a:rPr lang="en-US" altLang="en-US" sz="3200" b="1" dirty="0">
                <a:solidFill>
                  <a:srgbClr val="21A18D"/>
                </a:solidFill>
                <a:cs typeface="Arial" pitchFamily="34" charset="0"/>
              </a:rPr>
              <a:t>Task: Bad news scenarios</a:t>
            </a:r>
          </a:p>
        </p:txBody>
      </p:sp>
      <p:sp>
        <p:nvSpPr>
          <p:cNvPr id="3" name="Content Placeholder 2"/>
          <p:cNvSpPr>
            <a:spLocks noGrp="1"/>
          </p:cNvSpPr>
          <p:nvPr>
            <p:ph idx="1"/>
          </p:nvPr>
        </p:nvSpPr>
        <p:spPr>
          <a:xfrm>
            <a:off x="5571744" y="1619250"/>
            <a:ext cx="3272854" cy="4854575"/>
          </a:xfrm>
        </p:spPr>
        <p:txBody>
          <a:bodyPr/>
          <a:lstStyle/>
          <a:p>
            <a:pPr marL="342900" lvl="1" indent="-342900" eaLnBrk="1" fontAlgn="auto" hangingPunct="1">
              <a:spcAft>
                <a:spcPts val="0"/>
              </a:spcAft>
              <a:buFont typeface="Arial" panose="020B0604020202020204" pitchFamily="34" charset="0"/>
              <a:buChar char="•"/>
              <a:defRPr/>
            </a:pPr>
            <a:r>
              <a:rPr lang="en-US" sz="2800" dirty="0">
                <a:solidFill>
                  <a:schemeClr val="bg1"/>
                </a:solidFill>
                <a:ea typeface="+mn-ea"/>
              </a:rPr>
              <a:t>What have you found helpful when working with people who have received bad news?</a:t>
            </a:r>
          </a:p>
          <a:p>
            <a:pPr marL="342900" lvl="1" indent="-342900" eaLnBrk="1" fontAlgn="auto" hangingPunct="1">
              <a:spcAft>
                <a:spcPts val="0"/>
              </a:spcAft>
              <a:buFont typeface="Arial" panose="020B0604020202020204" pitchFamily="34" charset="0"/>
              <a:buChar char="•"/>
              <a:defRPr/>
            </a:pPr>
            <a:endParaRPr lang="en-US" sz="1600" dirty="0">
              <a:solidFill>
                <a:schemeClr val="bg1"/>
              </a:solidFill>
              <a:ea typeface="+mn-ea"/>
            </a:endParaRPr>
          </a:p>
          <a:p>
            <a:pPr marL="342900" lvl="1" indent="-342900" eaLnBrk="1" fontAlgn="auto" hangingPunct="1">
              <a:spcAft>
                <a:spcPts val="0"/>
              </a:spcAft>
              <a:buFont typeface="Arial" panose="020B0604020202020204" pitchFamily="34" charset="0"/>
              <a:buChar char="•"/>
              <a:defRPr/>
            </a:pPr>
            <a:r>
              <a:rPr lang="en-US" sz="2800" dirty="0">
                <a:solidFill>
                  <a:schemeClr val="bg1"/>
                </a:solidFill>
                <a:ea typeface="+mn-ea"/>
              </a:rPr>
              <a:t>What has not been helpful? Why?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232" y="1475232"/>
            <a:ext cx="5382768" cy="5382768"/>
          </a:xfrm>
          <a:prstGeom prst="rect">
            <a:avLst/>
          </a:prstGeom>
        </p:spPr>
      </p:pic>
      <p:sp>
        <p:nvSpPr>
          <p:cNvPr id="86018" name="Title 1"/>
          <p:cNvSpPr>
            <a:spLocks noGrp="1"/>
          </p:cNvSpPr>
          <p:nvPr>
            <p:ph type="title"/>
          </p:nvPr>
        </p:nvSpPr>
        <p:spPr>
          <a:xfrm>
            <a:off x="539750" y="457200"/>
            <a:ext cx="7199313" cy="808038"/>
          </a:xfrm>
        </p:spPr>
        <p:txBody>
          <a:bodyPr lIns="91440" tIns="45720" rIns="91440" bIns="45720" anchor="t"/>
          <a:lstStyle/>
          <a:p>
            <a:pPr algn="ctr" eaLnBrk="1" hangingPunct="1">
              <a:defRPr/>
            </a:pPr>
            <a:r>
              <a:rPr lang="en-US" altLang="en-US" sz="2400" b="1" dirty="0">
                <a:cs typeface="Arial" pitchFamily="34" charset="0"/>
              </a:rPr>
              <a:t> </a:t>
            </a:r>
            <a:r>
              <a:rPr lang="en-US" altLang="en-US" b="1" dirty="0">
                <a:cs typeface="Arial" pitchFamily="34" charset="0"/>
              </a:rPr>
              <a:t>Bad News Mitigation in practice</a:t>
            </a:r>
            <a:endParaRPr lang="en-US" altLang="en-US" dirty="0">
              <a:cs typeface="Arial" pitchFamily="34" charset="0"/>
            </a:endParaRPr>
          </a:p>
        </p:txBody>
      </p:sp>
      <p:sp>
        <p:nvSpPr>
          <p:cNvPr id="53251"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Handover</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Before news is delivered </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After news is received</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Ongoing support</a:t>
            </a:r>
          </a:p>
          <a:p>
            <a:pPr lvl="1" eaLnBrk="1" hangingPunct="1">
              <a:spcAft>
                <a:spcPts val="1000"/>
              </a:spcAft>
            </a:pPr>
            <a:endParaRPr lang="en-US" altLang="en-US" dirty="0"/>
          </a:p>
          <a:p>
            <a:pPr eaLnBrk="1" hangingPunct="1"/>
            <a:endParaRPr lang="en-US" altLang="en-US" sz="2000" dirty="0"/>
          </a:p>
          <a:p>
            <a:pPr eaLnBrk="1" hangingPunct="1"/>
            <a:endParaRPr lang="en-US"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539750" y="520700"/>
            <a:ext cx="7199313" cy="844550"/>
          </a:xfrm>
        </p:spPr>
        <p:txBody>
          <a:bodyPr lIns="91440" tIns="45720" rIns="91440" bIns="45720" anchor="t"/>
          <a:lstStyle/>
          <a:p>
            <a:pPr algn="ctr" eaLnBrk="1" hangingPunct="1">
              <a:defRPr/>
            </a:pPr>
            <a:r>
              <a:rPr lang="en-US" altLang="en-US" b="1" dirty="0">
                <a:cs typeface="Arial" pitchFamily="34" charset="0"/>
              </a:rPr>
              <a:t>Bad News Mitigation in practice </a:t>
            </a:r>
            <a:endParaRPr lang="en-US" altLang="en-US" dirty="0">
              <a:cs typeface="Arial" pitchFamily="34" charset="0"/>
            </a:endParaRPr>
          </a:p>
        </p:txBody>
      </p:sp>
      <p:sp>
        <p:nvSpPr>
          <p:cNvPr id="55299" name="Content Placeholder 2"/>
          <p:cNvSpPr>
            <a:spLocks noGrp="1"/>
          </p:cNvSpPr>
          <p:nvPr>
            <p:ph idx="1"/>
          </p:nvPr>
        </p:nvSpPr>
        <p:spPr>
          <a:xfrm>
            <a:off x="338138" y="1619250"/>
            <a:ext cx="8605837" cy="4854575"/>
          </a:xfrm>
        </p:spPr>
        <p:txBody>
          <a:bodyPr lIns="91440" tIns="45720" rIns="91440" bIns="45720"/>
          <a:lstStyle/>
          <a:p>
            <a:pPr lvl="1" eaLnBrk="1" hangingPunct="1">
              <a:spcAft>
                <a:spcPct val="0"/>
              </a:spcAft>
              <a:defRPr/>
            </a:pPr>
            <a:r>
              <a:rPr lang="en-US" altLang="en-US" sz="2000" b="1" dirty="0">
                <a:solidFill>
                  <a:srgbClr val="21A18D"/>
                </a:solidFill>
              </a:rPr>
              <a:t>Approach </a:t>
            </a:r>
          </a:p>
          <a:p>
            <a:pPr lvl="1" eaLnBrk="1" hangingPunct="1">
              <a:spcAft>
                <a:spcPct val="0"/>
              </a:spcAft>
              <a:defRPr/>
            </a:pPr>
            <a:endParaRPr lang="en-US" altLang="en-US" sz="2000" dirty="0"/>
          </a:p>
          <a:p>
            <a:pPr marL="342900" lvl="1" indent="-342900" eaLnBrk="1" hangingPunct="1">
              <a:buFont typeface="Arial" pitchFamily="34" charset="0"/>
              <a:buChar char="•"/>
              <a:defRPr/>
            </a:pPr>
            <a:r>
              <a:rPr lang="en-US" altLang="en-US" sz="2200" dirty="0"/>
              <a:t>Find a quiet place, give the person time to express their feelings.</a:t>
            </a:r>
          </a:p>
          <a:p>
            <a:pPr marL="342900" lvl="1" indent="-342900" eaLnBrk="1" hangingPunct="1">
              <a:buFont typeface="Arial" pitchFamily="34" charset="0"/>
              <a:buChar char="•"/>
              <a:defRPr/>
            </a:pPr>
            <a:r>
              <a:rPr lang="en-US" altLang="en-US" sz="2200" dirty="0"/>
              <a:t>Acknowledge their feelings, express empathy.</a:t>
            </a:r>
          </a:p>
          <a:p>
            <a:pPr marL="342900" lvl="1" indent="-342900" eaLnBrk="1" hangingPunct="1">
              <a:buFont typeface="Arial" pitchFamily="34" charset="0"/>
              <a:buChar char="•"/>
              <a:defRPr/>
            </a:pPr>
            <a:r>
              <a:rPr lang="en-US" altLang="en-US" sz="2200" dirty="0"/>
              <a:t>Answer any questions honestly, giving time, attention and respect.</a:t>
            </a:r>
          </a:p>
          <a:p>
            <a:pPr marL="342900" lvl="1" indent="-342900" eaLnBrk="1" hangingPunct="1">
              <a:buFont typeface="Arial" pitchFamily="34" charset="0"/>
              <a:buChar char="•"/>
              <a:defRPr/>
            </a:pPr>
            <a:r>
              <a:rPr lang="en-US" altLang="en-US" sz="2200" dirty="0"/>
              <a:t>Show you are receptive to concerns - use listening techniques.</a:t>
            </a:r>
          </a:p>
          <a:p>
            <a:pPr marL="342900" lvl="1" indent="-342900" eaLnBrk="1" hangingPunct="1">
              <a:buFont typeface="Arial" pitchFamily="34" charset="0"/>
              <a:buChar char="•"/>
              <a:defRPr/>
            </a:pPr>
            <a:r>
              <a:rPr lang="en-AU" altLang="en-US" sz="2200" dirty="0"/>
              <a:t>Be responsive and respectful of a person’s views.</a:t>
            </a:r>
          </a:p>
          <a:p>
            <a:pPr marL="342900" lvl="1" indent="-342900" eaLnBrk="1" hangingPunct="1">
              <a:buFont typeface="Arial" pitchFamily="34" charset="0"/>
              <a:buChar char="•"/>
              <a:defRPr/>
            </a:pPr>
            <a:r>
              <a:rPr lang="en-AU" altLang="en-US" sz="2200" dirty="0"/>
              <a:t>Support the person to understand decisions and acknowledge feelings. This can improve relationships and make aggression, self-harm and absconding less likely. </a:t>
            </a:r>
          </a:p>
          <a:p>
            <a:pPr marL="342900" lvl="1" indent="-342900" eaLnBrk="1" hangingPunct="1">
              <a:spcAft>
                <a:spcPct val="0"/>
              </a:spcAft>
              <a:buFont typeface="Arial" pitchFamily="34" charset="0"/>
              <a:buChar char="•"/>
              <a:defRPr/>
            </a:pPr>
            <a:endParaRPr lang="en-US" altLang="en-US" sz="2000" dirty="0"/>
          </a:p>
          <a:p>
            <a:pPr eaLnBrk="1" hangingPunct="1">
              <a:spcBef>
                <a:spcPct val="0"/>
              </a:spcBef>
              <a:defRPr/>
            </a:pPr>
            <a:r>
              <a:rPr lang="en-US" altLang="en-US" sz="2000" dirty="0"/>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Delivering Bad News Video</a:t>
            </a:r>
          </a:p>
        </p:txBody>
      </p:sp>
      <p:sp>
        <p:nvSpPr>
          <p:cNvPr id="3" name="Content Placeholder 2"/>
          <p:cNvSpPr>
            <a:spLocks noGrp="1"/>
          </p:cNvSpPr>
          <p:nvPr>
            <p:ph idx="1"/>
          </p:nvPr>
        </p:nvSpPr>
        <p:spPr>
          <a:xfrm>
            <a:off x="539750" y="5255394"/>
            <a:ext cx="8243888" cy="1218652"/>
          </a:xfrm>
        </p:spPr>
        <p:txBody>
          <a:bodyPr/>
          <a:lstStyle/>
          <a:p>
            <a:r>
              <a:rPr lang="en-AU" dirty="0">
                <a:hlinkClick r:id="rId2"/>
              </a:rPr>
              <a:t>https://www.youtube.com/watch?v=juKAMBh9J54</a:t>
            </a:r>
            <a:r>
              <a:rPr lang="en-AU" dirty="0"/>
              <a:t> </a:t>
            </a:r>
          </a:p>
          <a:p>
            <a:r>
              <a:rPr lang="en-AU" b="0" dirty="0"/>
              <a:t>Source: The Irish Hospice Foundation, </a:t>
            </a:r>
            <a:r>
              <a:rPr lang="en-AU" b="0" dirty="0" err="1"/>
              <a:t>Youtube</a:t>
            </a:r>
            <a:endParaRPr lang="en-AU" b="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760" y="1814614"/>
            <a:ext cx="5601373" cy="313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8838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539750" y="444500"/>
            <a:ext cx="7199313" cy="869950"/>
          </a:xfrm>
        </p:spPr>
        <p:txBody>
          <a:bodyPr lIns="91440" tIns="45720" rIns="91440" bIns="45720" anchor="t"/>
          <a:lstStyle/>
          <a:p>
            <a:pPr algn="ctr" eaLnBrk="1" hangingPunct="1">
              <a:defRPr/>
            </a:pPr>
            <a:r>
              <a:rPr lang="en-US" altLang="en-US" b="1">
                <a:cs typeface="Arial" pitchFamily="34" charset="0"/>
              </a:rPr>
              <a:t>Role of the intervention lead </a:t>
            </a:r>
            <a:r>
              <a:rPr lang="en-US" altLang="en-US" sz="2400">
                <a:cs typeface="Arial" pitchFamily="34" charset="0"/>
              </a:rPr>
              <a:t/>
            </a:r>
            <a:br>
              <a:rPr lang="en-US" altLang="en-US" sz="2400">
                <a:cs typeface="Arial" pitchFamily="34" charset="0"/>
              </a:rPr>
            </a:br>
            <a:endParaRPr lang="en-US" altLang="en-US" sz="2400">
              <a:cs typeface="Arial" pitchFamily="34" charset="0"/>
            </a:endParaRPr>
          </a:p>
        </p:txBody>
      </p:sp>
      <p:sp>
        <p:nvSpPr>
          <p:cNvPr id="56323" name="Content Placeholder 2"/>
          <p:cNvSpPr>
            <a:spLocks noGrp="1"/>
          </p:cNvSpPr>
          <p:nvPr>
            <p:ph idx="1"/>
          </p:nvPr>
        </p:nvSpPr>
        <p:spPr>
          <a:xfrm>
            <a:off x="539750" y="2157413"/>
            <a:ext cx="8243888" cy="3879850"/>
          </a:xfrm>
        </p:spPr>
        <p:txBody>
          <a:bodyPr/>
          <a:lstStyle/>
          <a:p>
            <a:pPr lvl="1" eaLnBrk="1" hangingPunct="1">
              <a:spcAft>
                <a:spcPct val="0"/>
              </a:spcAft>
            </a:pPr>
            <a:r>
              <a:rPr lang="en-US" altLang="en-US" dirty="0"/>
              <a:t>Make sure these two questions are considered by the team at handover: </a:t>
            </a:r>
          </a:p>
          <a:p>
            <a:pPr lvl="1" eaLnBrk="1" hangingPunct="1">
              <a:spcAft>
                <a:spcPct val="0"/>
              </a:spcAft>
            </a:pPr>
            <a:endParaRPr lang="en-US" altLang="en-US" dirty="0"/>
          </a:p>
          <a:p>
            <a:pPr lvl="1" algn="ctr" eaLnBrk="1" hangingPunct="1">
              <a:spcAft>
                <a:spcPct val="0"/>
              </a:spcAft>
              <a:buFontTx/>
              <a:buAutoNum type="arabicPeriod"/>
            </a:pPr>
            <a:r>
              <a:rPr lang="en-US" altLang="en-US" dirty="0">
                <a:solidFill>
                  <a:srgbClr val="21A18D"/>
                </a:solidFill>
              </a:rPr>
              <a:t>Has anyone received any bad news over the past shift?    If they have, how can we support them? </a:t>
            </a:r>
          </a:p>
          <a:p>
            <a:pPr lvl="1" algn="ctr" eaLnBrk="1" hangingPunct="1">
              <a:spcAft>
                <a:spcPct val="0"/>
              </a:spcAft>
              <a:buFontTx/>
              <a:buAutoNum type="arabicPeriod"/>
            </a:pPr>
            <a:endParaRPr lang="en-US" altLang="en-US" dirty="0">
              <a:solidFill>
                <a:srgbClr val="21A18D"/>
              </a:solidFill>
            </a:endParaRPr>
          </a:p>
          <a:p>
            <a:pPr lvl="1" algn="ctr" eaLnBrk="1" hangingPunct="1">
              <a:spcAft>
                <a:spcPct val="0"/>
              </a:spcAft>
              <a:buFontTx/>
              <a:buAutoNum type="arabicPeriod"/>
            </a:pPr>
            <a:r>
              <a:rPr lang="en-US" altLang="en-US" dirty="0">
                <a:solidFill>
                  <a:srgbClr val="21A18D"/>
                </a:solidFill>
              </a:rPr>
              <a:t>Is anyone likely to receive bad news during the coming shift, and if so, how are we going to manage that? </a:t>
            </a:r>
          </a:p>
          <a:p>
            <a:pPr lvl="1" eaLnBrk="1" hangingPunct="1">
              <a:spcAft>
                <a:spcPct val="0"/>
              </a:spcAft>
              <a:buFont typeface="Arial" panose="020B0604020202020204" pitchFamily="34" charset="0"/>
              <a:buChar char="•"/>
            </a:pP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12447" y="1799240"/>
            <a:ext cx="2791968" cy="2319613"/>
          </a:xfrm>
          <a:prstGeom prst="rect">
            <a:avLst/>
          </a:prstGeom>
          <a:solidFill>
            <a:srgbClr val="D2F6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rgbClr val="21A18D"/>
              </a:solidFill>
            </a:endParaRPr>
          </a:p>
        </p:txBody>
      </p:sp>
      <p:sp>
        <p:nvSpPr>
          <p:cNvPr id="37" name="Rectangle 36"/>
          <p:cNvSpPr/>
          <p:nvPr/>
        </p:nvSpPr>
        <p:spPr>
          <a:xfrm>
            <a:off x="3191936" y="4338260"/>
            <a:ext cx="2791968" cy="2319613"/>
          </a:xfrm>
          <a:prstGeom prst="rect">
            <a:avLst/>
          </a:prstGeom>
          <a:solidFill>
            <a:srgbClr val="D2F6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8" name="Rectangle 37"/>
          <p:cNvSpPr/>
          <p:nvPr/>
        </p:nvSpPr>
        <p:spPr>
          <a:xfrm>
            <a:off x="6192307" y="4338260"/>
            <a:ext cx="2791968" cy="2319613"/>
          </a:xfrm>
          <a:prstGeom prst="rect">
            <a:avLst/>
          </a:prstGeom>
          <a:solidFill>
            <a:srgbClr val="D2F6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0" name="Rectangle 29"/>
          <p:cNvSpPr/>
          <p:nvPr/>
        </p:nvSpPr>
        <p:spPr>
          <a:xfrm>
            <a:off x="191565" y="4338260"/>
            <a:ext cx="2791968" cy="2319613"/>
          </a:xfrm>
          <a:prstGeom prst="rect">
            <a:avLst/>
          </a:prstGeom>
          <a:solidFill>
            <a:srgbClr val="D2F6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a:t>Revision: Summary Slide</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07944" y="1745624"/>
            <a:ext cx="4981702" cy="242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a:spLocks noChangeArrowheads="1"/>
          </p:cNvSpPr>
          <p:nvPr/>
        </p:nvSpPr>
        <p:spPr bwMode="auto">
          <a:xfrm>
            <a:off x="261215" y="1918324"/>
            <a:ext cx="2798977" cy="20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Arial" panose="020B0604020202020204" pitchFamily="34" charset="0"/>
              <a:buChar char="•"/>
              <a:defRPr sz="3000">
                <a:solidFill>
                  <a:schemeClr val="tx1"/>
                </a:solidFill>
                <a:latin typeface="Arial" panose="020B0604020202020204" pitchFamily="34" charset="0"/>
              </a:defRPr>
            </a:lvl1pPr>
            <a:lvl2pPr marL="742950" indent="-285750" eaLnBrk="0" hangingPunct="0">
              <a:lnSpc>
                <a:spcPct val="90000"/>
              </a:lnSpc>
              <a:spcAft>
                <a:spcPct val="25000"/>
              </a:spcAft>
              <a:buFont typeface="Arial" panose="020B0604020202020204" pitchFamily="34" charset="0"/>
              <a:buChar char="•"/>
              <a:defRPr sz="2600">
                <a:solidFill>
                  <a:schemeClr val="tx1"/>
                </a:solidFill>
                <a:latin typeface="Arial" panose="020B0604020202020204" pitchFamily="34" charset="0"/>
              </a:defRPr>
            </a:lvl2pPr>
            <a:lvl3pPr marL="1143000" indent="-228600" eaLnBrk="0" hangingPunct="0">
              <a:lnSpc>
                <a:spcPct val="90000"/>
              </a:lnSpc>
              <a:spcAft>
                <a:spcPct val="25000"/>
              </a:spcAft>
              <a:buChar char="•"/>
              <a:defRPr sz="2300">
                <a:solidFill>
                  <a:schemeClr val="tx1"/>
                </a:solidFill>
                <a:latin typeface="Arial" panose="020B0604020202020204" pitchFamily="34" charset="0"/>
              </a:defRPr>
            </a:lvl3pPr>
            <a:lvl4pPr marL="1600200" indent="-228600"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4pPr>
            <a:lvl5pPr marL="1712913" indent="-188913"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5pPr>
            <a:lvl6pPr marL="21701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6pPr>
            <a:lvl7pPr marL="26273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7pPr>
            <a:lvl8pPr marL="30845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8pPr>
            <a:lvl9pPr marL="35417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100000"/>
              </a:lnSpc>
              <a:spcAft>
                <a:spcPct val="0"/>
              </a:spcAft>
              <a:buNone/>
            </a:pPr>
            <a:r>
              <a:rPr lang="en-AU" altLang="en-US" sz="1800" b="1" dirty="0" smtClean="0">
                <a:solidFill>
                  <a:srgbClr val="000000"/>
                </a:solidFill>
                <a:latin typeface="+mn-lt"/>
              </a:rPr>
              <a:t>Originating Domains</a:t>
            </a:r>
          </a:p>
          <a:p>
            <a:pPr marL="342900" indent="-342900" eaLnBrk="1" hangingPunct="1">
              <a:lnSpc>
                <a:spcPct val="100000"/>
              </a:lnSpc>
              <a:spcAft>
                <a:spcPct val="0"/>
              </a:spcAft>
              <a:buFont typeface="+mj-lt"/>
              <a:buAutoNum type="arabicPeriod"/>
            </a:pPr>
            <a:r>
              <a:rPr lang="en-AU" altLang="en-US" sz="1600" dirty="0" smtClean="0">
                <a:solidFill>
                  <a:srgbClr val="000000"/>
                </a:solidFill>
                <a:latin typeface="+mn-lt"/>
              </a:rPr>
              <a:t>Staff Team</a:t>
            </a:r>
            <a:endParaRPr lang="en-AU" altLang="en-US" sz="1600" dirty="0">
              <a:solidFill>
                <a:srgbClr val="000000"/>
              </a:solidFill>
              <a:latin typeface="+mn-lt"/>
            </a:endParaRP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Patient Characteristics</a:t>
            </a: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Patient Community</a:t>
            </a: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Physical Environment</a:t>
            </a: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Outside Hospital</a:t>
            </a: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Regulatory Framework</a:t>
            </a:r>
          </a:p>
          <a:p>
            <a:pPr algn="r" eaLnBrk="1" fontAlgn="base" hangingPunct="1">
              <a:lnSpc>
                <a:spcPct val="100000"/>
              </a:lnSpc>
              <a:spcBef>
                <a:spcPct val="0"/>
              </a:spcBef>
              <a:spcAft>
                <a:spcPct val="0"/>
              </a:spcAft>
              <a:buFontTx/>
              <a:buNone/>
            </a:pPr>
            <a:endParaRPr lang="en-AU" altLang="en-US" sz="1313" dirty="0">
              <a:solidFill>
                <a:srgbClr val="000000"/>
              </a:solidFill>
              <a:latin typeface="+mn-lt"/>
            </a:endParaRPr>
          </a:p>
        </p:txBody>
      </p:sp>
      <p:sp>
        <p:nvSpPr>
          <p:cNvPr id="32" name="TextBox 31"/>
          <p:cNvSpPr txBox="1">
            <a:spLocks noChangeArrowheads="1"/>
          </p:cNvSpPr>
          <p:nvPr/>
        </p:nvSpPr>
        <p:spPr bwMode="auto">
          <a:xfrm>
            <a:off x="240333" y="4359116"/>
            <a:ext cx="267355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Arial" panose="020B0604020202020204" pitchFamily="34" charset="0"/>
              <a:buChar char="•"/>
              <a:defRPr sz="3000">
                <a:solidFill>
                  <a:schemeClr val="tx1"/>
                </a:solidFill>
                <a:latin typeface="Arial" panose="020B0604020202020204" pitchFamily="34" charset="0"/>
              </a:defRPr>
            </a:lvl1pPr>
            <a:lvl2pPr marL="742950" indent="-285750" eaLnBrk="0" hangingPunct="0">
              <a:lnSpc>
                <a:spcPct val="90000"/>
              </a:lnSpc>
              <a:spcAft>
                <a:spcPct val="25000"/>
              </a:spcAft>
              <a:buFont typeface="Arial" panose="020B0604020202020204" pitchFamily="34" charset="0"/>
              <a:buChar char="•"/>
              <a:defRPr sz="2600">
                <a:solidFill>
                  <a:schemeClr val="tx1"/>
                </a:solidFill>
                <a:latin typeface="Arial" panose="020B0604020202020204" pitchFamily="34" charset="0"/>
              </a:defRPr>
            </a:lvl2pPr>
            <a:lvl3pPr marL="1143000" indent="-228600" eaLnBrk="0" hangingPunct="0">
              <a:lnSpc>
                <a:spcPct val="90000"/>
              </a:lnSpc>
              <a:spcAft>
                <a:spcPct val="25000"/>
              </a:spcAft>
              <a:buChar char="•"/>
              <a:defRPr sz="2300">
                <a:solidFill>
                  <a:schemeClr val="tx1"/>
                </a:solidFill>
                <a:latin typeface="Arial" panose="020B0604020202020204" pitchFamily="34" charset="0"/>
              </a:defRPr>
            </a:lvl3pPr>
            <a:lvl4pPr marL="1600200" indent="-228600"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4pPr>
            <a:lvl5pPr marL="1712913" indent="-188913"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5pPr>
            <a:lvl6pPr marL="21701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6pPr>
            <a:lvl7pPr marL="26273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7pPr>
            <a:lvl8pPr marL="30845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8pPr>
            <a:lvl9pPr marL="35417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9pPr>
          </a:lstStyle>
          <a:p>
            <a:pPr eaLnBrk="1" fontAlgn="base" hangingPunct="1">
              <a:lnSpc>
                <a:spcPct val="100000"/>
              </a:lnSpc>
              <a:spcBef>
                <a:spcPct val="0"/>
              </a:spcBef>
              <a:spcAft>
                <a:spcPct val="0"/>
              </a:spcAft>
              <a:buFontTx/>
              <a:buNone/>
            </a:pPr>
            <a:r>
              <a:rPr lang="en-AU" altLang="en-US" sz="1800" b="1" dirty="0" smtClean="0">
                <a:solidFill>
                  <a:srgbClr val="000000"/>
                </a:solidFill>
                <a:latin typeface="+mn-lt"/>
              </a:rPr>
              <a:t>Flashpoints </a:t>
            </a:r>
          </a:p>
          <a:p>
            <a:pPr eaLnBrk="1" fontAlgn="base" hangingPunct="1">
              <a:lnSpc>
                <a:spcPct val="100000"/>
              </a:lnSpc>
              <a:spcBef>
                <a:spcPct val="0"/>
              </a:spcBef>
              <a:spcAft>
                <a:spcPct val="0"/>
              </a:spcAft>
              <a:buFontTx/>
              <a:buNone/>
            </a:pPr>
            <a:r>
              <a:rPr lang="en-AU" altLang="en-US" sz="1500" i="1" dirty="0" smtClean="0">
                <a:solidFill>
                  <a:srgbClr val="000000"/>
                </a:solidFill>
                <a:latin typeface="+mn-lt"/>
              </a:rPr>
              <a:t>(triggers or tipping points)</a:t>
            </a:r>
          </a:p>
          <a:p>
            <a:pPr marL="285750" indent="-285750" eaLnBrk="1" hangingPunct="1">
              <a:lnSpc>
                <a:spcPct val="100000"/>
              </a:lnSpc>
              <a:spcAft>
                <a:spcPct val="0"/>
              </a:spcAft>
            </a:pPr>
            <a:r>
              <a:rPr lang="en-AU" altLang="en-US" sz="1500" dirty="0" smtClean="0">
                <a:solidFill>
                  <a:srgbClr val="000000"/>
                </a:solidFill>
                <a:latin typeface="+mn-lt"/>
              </a:rPr>
              <a:t>Limit </a:t>
            </a:r>
            <a:r>
              <a:rPr lang="en-AU" altLang="en-US" sz="1500" dirty="0">
                <a:solidFill>
                  <a:srgbClr val="000000"/>
                </a:solidFill>
                <a:latin typeface="+mn-lt"/>
              </a:rPr>
              <a:t>setting</a:t>
            </a:r>
          </a:p>
          <a:p>
            <a:pPr marL="285750" indent="-285750" eaLnBrk="1" hangingPunct="1">
              <a:lnSpc>
                <a:spcPct val="100000"/>
              </a:lnSpc>
              <a:spcAft>
                <a:spcPct val="0"/>
              </a:spcAft>
            </a:pPr>
            <a:r>
              <a:rPr lang="en-AU" altLang="en-US" sz="1500" dirty="0" smtClean="0">
                <a:solidFill>
                  <a:srgbClr val="000000"/>
                </a:solidFill>
                <a:latin typeface="+mn-lt"/>
              </a:rPr>
              <a:t>Exacerbation</a:t>
            </a:r>
            <a:endParaRPr lang="en-AU" altLang="en-US" sz="1500" dirty="0">
              <a:solidFill>
                <a:srgbClr val="000000"/>
              </a:solidFill>
              <a:latin typeface="+mn-lt"/>
            </a:endParaRPr>
          </a:p>
          <a:p>
            <a:pPr marL="285750" indent="-285750" eaLnBrk="1" hangingPunct="1">
              <a:lnSpc>
                <a:spcPct val="100000"/>
              </a:lnSpc>
              <a:spcAft>
                <a:spcPct val="0"/>
              </a:spcAft>
            </a:pPr>
            <a:r>
              <a:rPr lang="en-AU" altLang="en-US" sz="1500" dirty="0">
                <a:solidFill>
                  <a:srgbClr val="000000"/>
                </a:solidFill>
                <a:latin typeface="+mn-lt"/>
              </a:rPr>
              <a:t>Noise</a:t>
            </a:r>
          </a:p>
          <a:p>
            <a:pPr marL="285750" indent="-285750" eaLnBrk="1" hangingPunct="1">
              <a:lnSpc>
                <a:spcPct val="100000"/>
              </a:lnSpc>
              <a:spcAft>
                <a:spcPct val="0"/>
              </a:spcAft>
            </a:pPr>
            <a:r>
              <a:rPr lang="en-AU" altLang="en-US" sz="1500" dirty="0">
                <a:solidFill>
                  <a:srgbClr val="000000"/>
                </a:solidFill>
                <a:latin typeface="+mn-lt"/>
              </a:rPr>
              <a:t>Locked </a:t>
            </a:r>
            <a:r>
              <a:rPr lang="en-AU" altLang="en-US" sz="1500" dirty="0" smtClean="0">
                <a:solidFill>
                  <a:srgbClr val="000000"/>
                </a:solidFill>
                <a:latin typeface="+mn-lt"/>
              </a:rPr>
              <a:t>doors</a:t>
            </a:r>
            <a:endParaRPr lang="en-AU" altLang="en-US" sz="1500" dirty="0">
              <a:solidFill>
                <a:srgbClr val="000000"/>
              </a:solidFill>
              <a:latin typeface="+mn-lt"/>
            </a:endParaRPr>
          </a:p>
          <a:p>
            <a:pPr marL="285750" indent="-285750" eaLnBrk="1" hangingPunct="1">
              <a:lnSpc>
                <a:spcPct val="100000"/>
              </a:lnSpc>
              <a:spcAft>
                <a:spcPct val="0"/>
              </a:spcAft>
            </a:pPr>
            <a:r>
              <a:rPr lang="en-AU" altLang="en-US" sz="1500" dirty="0">
                <a:solidFill>
                  <a:srgbClr val="000000"/>
                </a:solidFill>
                <a:latin typeface="+mn-lt"/>
              </a:rPr>
              <a:t>Loss of relationship</a:t>
            </a:r>
          </a:p>
          <a:p>
            <a:pPr marL="285750" indent="-285750" eaLnBrk="1" hangingPunct="1">
              <a:lnSpc>
                <a:spcPct val="100000"/>
              </a:lnSpc>
              <a:spcAft>
                <a:spcPct val="0"/>
              </a:spcAft>
            </a:pPr>
            <a:r>
              <a:rPr lang="en-AU" altLang="en-US" sz="1500" dirty="0">
                <a:solidFill>
                  <a:srgbClr val="000000"/>
                </a:solidFill>
                <a:latin typeface="+mn-lt"/>
              </a:rPr>
              <a:t>Denial of </a:t>
            </a:r>
            <a:r>
              <a:rPr lang="en-AU" altLang="en-US" sz="1500" dirty="0" smtClean="0">
                <a:solidFill>
                  <a:srgbClr val="000000"/>
                </a:solidFill>
                <a:latin typeface="+mn-lt"/>
              </a:rPr>
              <a:t>leave</a:t>
            </a:r>
          </a:p>
          <a:p>
            <a:pPr marL="285750" indent="-285750" eaLnBrk="1" hangingPunct="1">
              <a:lnSpc>
                <a:spcPct val="100000"/>
              </a:lnSpc>
              <a:spcAft>
                <a:spcPct val="0"/>
              </a:spcAft>
            </a:pPr>
            <a:r>
              <a:rPr lang="en-AU" altLang="en-US" sz="1500" dirty="0" smtClean="0">
                <a:solidFill>
                  <a:srgbClr val="000000"/>
                </a:solidFill>
                <a:latin typeface="+mn-lt"/>
              </a:rPr>
              <a:t>Bad news</a:t>
            </a:r>
            <a:endParaRPr lang="en-AU" altLang="en-US" sz="1313" dirty="0">
              <a:solidFill>
                <a:srgbClr val="000000"/>
              </a:solidFill>
              <a:latin typeface="+mn-lt"/>
            </a:endParaRPr>
          </a:p>
        </p:txBody>
      </p:sp>
      <p:sp>
        <p:nvSpPr>
          <p:cNvPr id="33" name="TextBox 32"/>
          <p:cNvSpPr txBox="1">
            <a:spLocks noChangeArrowheads="1"/>
          </p:cNvSpPr>
          <p:nvPr/>
        </p:nvSpPr>
        <p:spPr bwMode="auto">
          <a:xfrm>
            <a:off x="3221211" y="4359116"/>
            <a:ext cx="271629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Arial" panose="020B0604020202020204" pitchFamily="34" charset="0"/>
              <a:buChar char="•"/>
              <a:defRPr sz="3000">
                <a:solidFill>
                  <a:schemeClr val="tx1"/>
                </a:solidFill>
                <a:latin typeface="Arial" panose="020B0604020202020204" pitchFamily="34" charset="0"/>
              </a:defRPr>
            </a:lvl1pPr>
            <a:lvl2pPr marL="742950" indent="-285750" eaLnBrk="0" hangingPunct="0">
              <a:lnSpc>
                <a:spcPct val="90000"/>
              </a:lnSpc>
              <a:spcAft>
                <a:spcPct val="25000"/>
              </a:spcAft>
              <a:buFont typeface="Arial" panose="020B0604020202020204" pitchFamily="34" charset="0"/>
              <a:buChar char="•"/>
              <a:defRPr sz="2600">
                <a:solidFill>
                  <a:schemeClr val="tx1"/>
                </a:solidFill>
                <a:latin typeface="Arial" panose="020B0604020202020204" pitchFamily="34" charset="0"/>
              </a:defRPr>
            </a:lvl2pPr>
            <a:lvl3pPr marL="1143000" indent="-228600" eaLnBrk="0" hangingPunct="0">
              <a:lnSpc>
                <a:spcPct val="90000"/>
              </a:lnSpc>
              <a:spcAft>
                <a:spcPct val="25000"/>
              </a:spcAft>
              <a:buChar char="•"/>
              <a:defRPr sz="2300">
                <a:solidFill>
                  <a:schemeClr val="tx1"/>
                </a:solidFill>
                <a:latin typeface="Arial" panose="020B0604020202020204" pitchFamily="34" charset="0"/>
              </a:defRPr>
            </a:lvl3pPr>
            <a:lvl4pPr marL="1600200" indent="-228600"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4pPr>
            <a:lvl5pPr marL="1712913" indent="-188913"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5pPr>
            <a:lvl6pPr marL="21701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6pPr>
            <a:lvl7pPr marL="26273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7pPr>
            <a:lvl8pPr marL="30845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8pPr>
            <a:lvl9pPr marL="35417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9pPr>
          </a:lstStyle>
          <a:p>
            <a:pPr eaLnBrk="1" fontAlgn="base" hangingPunct="1">
              <a:lnSpc>
                <a:spcPct val="100000"/>
              </a:lnSpc>
              <a:spcBef>
                <a:spcPct val="0"/>
              </a:spcBef>
              <a:spcAft>
                <a:spcPct val="0"/>
              </a:spcAft>
              <a:buNone/>
            </a:pPr>
            <a:r>
              <a:rPr lang="en-AU" altLang="en-US" sz="1800" b="1" dirty="0" smtClean="0">
                <a:solidFill>
                  <a:srgbClr val="000000"/>
                </a:solidFill>
                <a:latin typeface="+mn-lt"/>
              </a:rPr>
              <a:t>Conflict </a:t>
            </a:r>
            <a:endParaRPr lang="en-AU" altLang="en-US" sz="1500" b="1" dirty="0" smtClean="0">
              <a:solidFill>
                <a:srgbClr val="000000"/>
              </a:solidFill>
              <a:latin typeface="+mn-lt"/>
            </a:endParaRPr>
          </a:p>
          <a:p>
            <a:pPr eaLnBrk="1" fontAlgn="base" hangingPunct="1">
              <a:lnSpc>
                <a:spcPct val="100000"/>
              </a:lnSpc>
              <a:spcBef>
                <a:spcPct val="0"/>
              </a:spcBef>
              <a:spcAft>
                <a:spcPct val="0"/>
              </a:spcAft>
              <a:buNone/>
            </a:pPr>
            <a:r>
              <a:rPr lang="en-AU" altLang="en-US" sz="1500" i="1" dirty="0" smtClean="0">
                <a:solidFill>
                  <a:srgbClr val="000000"/>
                </a:solidFill>
                <a:latin typeface="+mn-lt"/>
              </a:rPr>
              <a:t>(situations with risk of harm)</a:t>
            </a:r>
          </a:p>
          <a:p>
            <a:pPr marL="285750" indent="-285750" eaLnBrk="1" hangingPunct="1">
              <a:lnSpc>
                <a:spcPct val="100000"/>
              </a:lnSpc>
              <a:spcAft>
                <a:spcPct val="0"/>
              </a:spcAft>
            </a:pPr>
            <a:r>
              <a:rPr lang="en-AU" altLang="en-US" sz="1500" dirty="0" smtClean="0">
                <a:solidFill>
                  <a:srgbClr val="000000"/>
                </a:solidFill>
                <a:latin typeface="+mn-lt"/>
              </a:rPr>
              <a:t>Verbal </a:t>
            </a:r>
            <a:r>
              <a:rPr lang="en-AU" altLang="en-US" sz="1500" dirty="0">
                <a:solidFill>
                  <a:srgbClr val="000000"/>
                </a:solidFill>
                <a:latin typeface="+mn-lt"/>
              </a:rPr>
              <a:t>aggression</a:t>
            </a:r>
          </a:p>
          <a:p>
            <a:pPr marL="285750" indent="-285750" eaLnBrk="1" hangingPunct="1">
              <a:lnSpc>
                <a:spcPct val="100000"/>
              </a:lnSpc>
              <a:spcAft>
                <a:spcPct val="0"/>
              </a:spcAft>
            </a:pPr>
            <a:r>
              <a:rPr lang="en-AU" altLang="en-US" sz="1500" dirty="0">
                <a:solidFill>
                  <a:srgbClr val="000000"/>
                </a:solidFill>
                <a:latin typeface="+mn-lt"/>
              </a:rPr>
              <a:t>Suicide</a:t>
            </a:r>
          </a:p>
          <a:p>
            <a:pPr marL="285750" indent="-285750" eaLnBrk="1" hangingPunct="1">
              <a:lnSpc>
                <a:spcPct val="100000"/>
              </a:lnSpc>
              <a:spcAft>
                <a:spcPct val="0"/>
              </a:spcAft>
            </a:pPr>
            <a:r>
              <a:rPr lang="en-AU" altLang="en-US" sz="1500" dirty="0" smtClean="0">
                <a:solidFill>
                  <a:srgbClr val="000000"/>
                </a:solidFill>
                <a:latin typeface="+mn-lt"/>
              </a:rPr>
              <a:t>Physical </a:t>
            </a:r>
            <a:r>
              <a:rPr lang="en-AU" altLang="en-US" sz="1500" dirty="0">
                <a:solidFill>
                  <a:srgbClr val="000000"/>
                </a:solidFill>
                <a:latin typeface="+mn-lt"/>
              </a:rPr>
              <a:t>aggression</a:t>
            </a:r>
          </a:p>
          <a:p>
            <a:pPr marL="285750" indent="-285750" eaLnBrk="1" hangingPunct="1">
              <a:lnSpc>
                <a:spcPct val="100000"/>
              </a:lnSpc>
              <a:spcAft>
                <a:spcPct val="0"/>
              </a:spcAft>
            </a:pPr>
            <a:r>
              <a:rPr lang="en-AU" altLang="en-US" sz="1500" dirty="0" smtClean="0">
                <a:solidFill>
                  <a:srgbClr val="000000"/>
                </a:solidFill>
                <a:latin typeface="+mn-lt"/>
              </a:rPr>
              <a:t>Property </a:t>
            </a:r>
            <a:r>
              <a:rPr lang="en-AU" altLang="en-US" sz="1500" dirty="0">
                <a:solidFill>
                  <a:srgbClr val="000000"/>
                </a:solidFill>
                <a:latin typeface="+mn-lt"/>
              </a:rPr>
              <a:t>damage</a:t>
            </a:r>
          </a:p>
          <a:p>
            <a:pPr marL="285750" indent="-285750" eaLnBrk="1" hangingPunct="1">
              <a:lnSpc>
                <a:spcPct val="100000"/>
              </a:lnSpc>
              <a:spcAft>
                <a:spcPct val="0"/>
              </a:spcAft>
            </a:pPr>
            <a:r>
              <a:rPr lang="en-AU" altLang="en-US" sz="1500" dirty="0">
                <a:solidFill>
                  <a:srgbClr val="000000"/>
                </a:solidFill>
                <a:latin typeface="+mn-lt"/>
              </a:rPr>
              <a:t>Self Harm</a:t>
            </a:r>
          </a:p>
          <a:p>
            <a:pPr marL="285750" indent="-285750" eaLnBrk="1" hangingPunct="1">
              <a:lnSpc>
                <a:spcPct val="100000"/>
              </a:lnSpc>
              <a:spcAft>
                <a:spcPct val="0"/>
              </a:spcAft>
            </a:pPr>
            <a:r>
              <a:rPr lang="en-AU" altLang="en-US" sz="1500" dirty="0" smtClean="0">
                <a:solidFill>
                  <a:srgbClr val="000000"/>
                </a:solidFill>
                <a:latin typeface="+mn-lt"/>
              </a:rPr>
              <a:t>Absconding</a:t>
            </a:r>
            <a:endParaRPr lang="en-AU" altLang="en-US" sz="1500" dirty="0">
              <a:solidFill>
                <a:srgbClr val="000000"/>
              </a:solidFill>
              <a:latin typeface="+mn-lt"/>
            </a:endParaRPr>
          </a:p>
          <a:p>
            <a:pPr algn="ctr" eaLnBrk="1" fontAlgn="base" hangingPunct="1">
              <a:lnSpc>
                <a:spcPct val="100000"/>
              </a:lnSpc>
              <a:spcBef>
                <a:spcPct val="0"/>
              </a:spcBef>
              <a:spcAft>
                <a:spcPct val="0"/>
              </a:spcAft>
              <a:buFontTx/>
              <a:buNone/>
            </a:pPr>
            <a:endParaRPr lang="en-AU" altLang="en-US" sz="1500" dirty="0">
              <a:solidFill>
                <a:srgbClr val="000000"/>
              </a:solidFill>
              <a:latin typeface="+mn-lt"/>
            </a:endParaRPr>
          </a:p>
        </p:txBody>
      </p:sp>
      <p:sp>
        <p:nvSpPr>
          <p:cNvPr id="34" name="TextBox 33"/>
          <p:cNvSpPr txBox="1">
            <a:spLocks noChangeArrowheads="1"/>
          </p:cNvSpPr>
          <p:nvPr/>
        </p:nvSpPr>
        <p:spPr bwMode="auto">
          <a:xfrm>
            <a:off x="6234979" y="4359116"/>
            <a:ext cx="2422952" cy="24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Arial" panose="020B0604020202020204" pitchFamily="34" charset="0"/>
              <a:buChar char="•"/>
              <a:defRPr sz="3000">
                <a:solidFill>
                  <a:schemeClr val="tx1"/>
                </a:solidFill>
                <a:latin typeface="Arial" panose="020B0604020202020204" pitchFamily="34" charset="0"/>
              </a:defRPr>
            </a:lvl1pPr>
            <a:lvl2pPr marL="742950" indent="-285750" eaLnBrk="0" hangingPunct="0">
              <a:lnSpc>
                <a:spcPct val="90000"/>
              </a:lnSpc>
              <a:spcAft>
                <a:spcPct val="25000"/>
              </a:spcAft>
              <a:buFont typeface="Arial" panose="020B0604020202020204" pitchFamily="34" charset="0"/>
              <a:buChar char="•"/>
              <a:defRPr sz="2600">
                <a:solidFill>
                  <a:schemeClr val="tx1"/>
                </a:solidFill>
                <a:latin typeface="Arial" panose="020B0604020202020204" pitchFamily="34" charset="0"/>
              </a:defRPr>
            </a:lvl2pPr>
            <a:lvl3pPr marL="1143000" indent="-228600" eaLnBrk="0" hangingPunct="0">
              <a:lnSpc>
                <a:spcPct val="90000"/>
              </a:lnSpc>
              <a:spcAft>
                <a:spcPct val="25000"/>
              </a:spcAft>
              <a:buChar char="•"/>
              <a:defRPr sz="2300">
                <a:solidFill>
                  <a:schemeClr val="tx1"/>
                </a:solidFill>
                <a:latin typeface="Arial" panose="020B0604020202020204" pitchFamily="34" charset="0"/>
              </a:defRPr>
            </a:lvl3pPr>
            <a:lvl4pPr marL="1600200" indent="-228600"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4pPr>
            <a:lvl5pPr marL="1712913" indent="-188913"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5pPr>
            <a:lvl6pPr marL="21701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6pPr>
            <a:lvl7pPr marL="26273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7pPr>
            <a:lvl8pPr marL="30845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8pPr>
            <a:lvl9pPr marL="35417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9pPr>
          </a:lstStyle>
          <a:p>
            <a:pPr eaLnBrk="1" fontAlgn="base" hangingPunct="1">
              <a:lnSpc>
                <a:spcPct val="100000"/>
              </a:lnSpc>
              <a:spcBef>
                <a:spcPct val="0"/>
              </a:spcBef>
              <a:spcAft>
                <a:spcPct val="0"/>
              </a:spcAft>
              <a:buFontTx/>
              <a:buNone/>
            </a:pPr>
            <a:r>
              <a:rPr lang="en-AU" altLang="en-US" sz="1800" b="1" dirty="0" smtClean="0">
                <a:solidFill>
                  <a:srgbClr val="000000"/>
                </a:solidFill>
                <a:latin typeface="+mn-lt"/>
              </a:rPr>
              <a:t>Containment</a:t>
            </a:r>
            <a:endParaRPr lang="en-AU" altLang="en-US" sz="1500" b="1" dirty="0" smtClean="0">
              <a:solidFill>
                <a:srgbClr val="000000"/>
              </a:solidFill>
              <a:latin typeface="+mn-lt"/>
            </a:endParaRPr>
          </a:p>
          <a:p>
            <a:pPr eaLnBrk="1" fontAlgn="base" hangingPunct="1">
              <a:lnSpc>
                <a:spcPct val="100000"/>
              </a:lnSpc>
              <a:spcBef>
                <a:spcPct val="0"/>
              </a:spcBef>
              <a:spcAft>
                <a:spcPct val="0"/>
              </a:spcAft>
              <a:buFontTx/>
              <a:buNone/>
            </a:pPr>
            <a:r>
              <a:rPr lang="en-AU" altLang="en-US" sz="1500" i="1" dirty="0" smtClean="0">
                <a:solidFill>
                  <a:srgbClr val="000000"/>
                </a:solidFill>
                <a:latin typeface="+mn-lt"/>
              </a:rPr>
              <a:t>(restrictive interventions)</a:t>
            </a:r>
          </a:p>
          <a:p>
            <a:pPr marL="285750" indent="-285750" eaLnBrk="1" hangingPunct="1">
              <a:lnSpc>
                <a:spcPct val="100000"/>
              </a:lnSpc>
              <a:spcAft>
                <a:spcPct val="0"/>
              </a:spcAft>
            </a:pPr>
            <a:r>
              <a:rPr lang="en-AU" altLang="en-US" sz="1500" dirty="0" smtClean="0">
                <a:solidFill>
                  <a:srgbClr val="000000"/>
                </a:solidFill>
                <a:latin typeface="+mn-lt"/>
              </a:rPr>
              <a:t>Seclusion</a:t>
            </a:r>
          </a:p>
          <a:p>
            <a:pPr marL="285750" indent="-285750" eaLnBrk="1" hangingPunct="1">
              <a:lnSpc>
                <a:spcPct val="100000"/>
              </a:lnSpc>
              <a:spcAft>
                <a:spcPct val="0"/>
              </a:spcAft>
            </a:pPr>
            <a:r>
              <a:rPr lang="en-AU" altLang="en-US" sz="1500" dirty="0" smtClean="0">
                <a:solidFill>
                  <a:srgbClr val="000000"/>
                </a:solidFill>
                <a:latin typeface="+mn-lt"/>
              </a:rPr>
              <a:t>Physical restraint</a:t>
            </a:r>
          </a:p>
          <a:p>
            <a:pPr marL="285750" indent="-285750" eaLnBrk="1" hangingPunct="1">
              <a:lnSpc>
                <a:spcPct val="100000"/>
              </a:lnSpc>
              <a:spcAft>
                <a:spcPct val="0"/>
              </a:spcAft>
            </a:pPr>
            <a:r>
              <a:rPr lang="en-AU" altLang="en-US" sz="1500" dirty="0" smtClean="0">
                <a:solidFill>
                  <a:srgbClr val="000000"/>
                </a:solidFill>
                <a:latin typeface="+mn-lt"/>
              </a:rPr>
              <a:t>Mechanical </a:t>
            </a:r>
            <a:r>
              <a:rPr lang="en-AU" altLang="en-US" sz="1500" dirty="0">
                <a:solidFill>
                  <a:srgbClr val="000000"/>
                </a:solidFill>
                <a:latin typeface="+mn-lt"/>
              </a:rPr>
              <a:t>restraint</a:t>
            </a:r>
          </a:p>
          <a:p>
            <a:pPr marL="285750" indent="-285750" eaLnBrk="1" hangingPunct="1">
              <a:lnSpc>
                <a:spcPct val="100000"/>
              </a:lnSpc>
              <a:spcAft>
                <a:spcPct val="0"/>
              </a:spcAft>
            </a:pPr>
            <a:r>
              <a:rPr lang="en-AU" altLang="en-US" sz="1500" dirty="0">
                <a:solidFill>
                  <a:srgbClr val="000000"/>
                </a:solidFill>
                <a:latin typeface="+mn-lt"/>
              </a:rPr>
              <a:t>Chemical restraint</a:t>
            </a:r>
          </a:p>
          <a:p>
            <a:pPr marL="285750" indent="-285750" eaLnBrk="1" hangingPunct="1">
              <a:lnSpc>
                <a:spcPct val="100000"/>
              </a:lnSpc>
              <a:spcAft>
                <a:spcPct val="0"/>
              </a:spcAft>
            </a:pPr>
            <a:r>
              <a:rPr lang="en-AU" altLang="en-US" sz="1500" dirty="0">
                <a:solidFill>
                  <a:srgbClr val="000000"/>
                </a:solidFill>
                <a:latin typeface="+mn-lt"/>
              </a:rPr>
              <a:t>Use of security</a:t>
            </a:r>
          </a:p>
          <a:p>
            <a:pPr marL="285750" indent="-285750" eaLnBrk="1" hangingPunct="1">
              <a:lnSpc>
                <a:spcPct val="100000"/>
              </a:lnSpc>
              <a:spcAft>
                <a:spcPct val="0"/>
              </a:spcAft>
            </a:pPr>
            <a:r>
              <a:rPr lang="en-AU" altLang="en-US" sz="1500" dirty="0">
                <a:solidFill>
                  <a:srgbClr val="000000"/>
                </a:solidFill>
                <a:latin typeface="+mn-lt"/>
              </a:rPr>
              <a:t>Special </a:t>
            </a:r>
            <a:r>
              <a:rPr lang="en-AU" altLang="en-US" sz="1500" dirty="0" smtClean="0">
                <a:solidFill>
                  <a:srgbClr val="000000"/>
                </a:solidFill>
                <a:latin typeface="+mn-lt"/>
              </a:rPr>
              <a:t>observation</a:t>
            </a:r>
          </a:p>
          <a:p>
            <a:pPr marL="285750" indent="-285750" eaLnBrk="1" hangingPunct="1">
              <a:lnSpc>
                <a:spcPct val="100000"/>
              </a:lnSpc>
              <a:spcAft>
                <a:spcPct val="0"/>
              </a:spcAft>
            </a:pPr>
            <a:r>
              <a:rPr lang="en-AU" altLang="en-US" sz="1500" dirty="0" smtClean="0">
                <a:solidFill>
                  <a:srgbClr val="000000"/>
                </a:solidFill>
                <a:latin typeface="+mn-lt"/>
              </a:rPr>
              <a:t>High dependency unit</a:t>
            </a:r>
            <a:endParaRPr lang="en-AU" altLang="en-US" sz="1500" dirty="0">
              <a:solidFill>
                <a:srgbClr val="000000"/>
              </a:solidFill>
              <a:latin typeface="+mn-lt"/>
            </a:endParaRPr>
          </a:p>
          <a:p>
            <a:pPr algn="ctr" eaLnBrk="1" fontAlgn="base" hangingPunct="1">
              <a:lnSpc>
                <a:spcPct val="100000"/>
              </a:lnSpc>
              <a:spcBef>
                <a:spcPct val="0"/>
              </a:spcBef>
              <a:spcAft>
                <a:spcPct val="0"/>
              </a:spcAft>
              <a:buFontTx/>
              <a:buNone/>
            </a:pPr>
            <a:endParaRPr lang="en-AU" altLang="en-US" sz="1313" dirty="0">
              <a:solidFill>
                <a:srgbClr val="000000"/>
              </a:solidFill>
              <a:latin typeface="+mn-lt"/>
            </a:endParaRPr>
          </a:p>
        </p:txBody>
      </p:sp>
    </p:spTree>
    <p:extLst>
      <p:ext uri="{BB962C8B-B14F-4D97-AF65-F5344CB8AC3E}">
        <p14:creationId xmlns:p14="http://schemas.microsoft.com/office/powerpoint/2010/main" val="28979710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9750" y="444500"/>
            <a:ext cx="7199313" cy="769938"/>
          </a:xfrm>
        </p:spPr>
        <p:txBody>
          <a:bodyPr lIns="91440" tIns="45720" rIns="91440" bIns="45720" anchor="t"/>
          <a:lstStyle/>
          <a:p>
            <a:pPr algn="ctr" eaLnBrk="1" hangingPunct="1">
              <a:defRPr/>
            </a:pPr>
            <a:r>
              <a:rPr lang="en-GB" altLang="en-US" b="1">
                <a:cs typeface="Arial" pitchFamily="34" charset="0"/>
              </a:rPr>
              <a:t>Bad news mitigation fidelity</a:t>
            </a:r>
          </a:p>
        </p:txBody>
      </p:sp>
      <p:sp>
        <p:nvSpPr>
          <p:cNvPr id="71683" name="Content Placeholder 2"/>
          <p:cNvSpPr>
            <a:spLocks noGrp="1"/>
          </p:cNvSpPr>
          <p:nvPr>
            <p:ph idx="1"/>
          </p:nvPr>
        </p:nvSpPr>
        <p:spPr>
          <a:xfrm>
            <a:off x="3781425" y="4384675"/>
            <a:ext cx="4862513" cy="2089150"/>
          </a:xfrm>
        </p:spPr>
        <p:txBody>
          <a:bodyPr lIns="91440" tIns="45720" rIns="91440" bIns="45720"/>
          <a:lstStyle/>
          <a:p>
            <a:pPr marL="285750" lvl="1" indent="-285750" eaLnBrk="1" hangingPunct="1">
              <a:spcAft>
                <a:spcPts val="600"/>
              </a:spcAft>
              <a:buFont typeface="Arial" panose="020B0604020202020204" pitchFamily="34" charset="0"/>
              <a:buChar char="•"/>
              <a:defRPr/>
            </a:pPr>
            <a:r>
              <a:rPr lang="en-GB" altLang="en-US" sz="1800" dirty="0">
                <a:ea typeface="ＭＳ Ｐゴシック" charset="0"/>
              </a:rPr>
              <a:t>A way of protecting patients from life or threatening them with consequences or assuming how they will feel</a:t>
            </a:r>
          </a:p>
          <a:p>
            <a:pPr marL="285750" lvl="1" indent="-285750" eaLnBrk="1" hangingPunct="1">
              <a:spcAft>
                <a:spcPts val="600"/>
              </a:spcAft>
              <a:buFont typeface="Arial" panose="020B0604020202020204" pitchFamily="34" charset="0"/>
              <a:buChar char="•"/>
              <a:defRPr/>
            </a:pPr>
            <a:r>
              <a:rPr lang="en-GB" altLang="en-US" sz="1800" dirty="0">
                <a:ea typeface="ＭＳ Ｐゴシック" charset="0"/>
              </a:rPr>
              <a:t>Attaching the phrase ‘I am sorry to let you know’ when we tell patients they cannot have something they desperately want</a:t>
            </a:r>
          </a:p>
          <a:p>
            <a:pPr lvl="1" eaLnBrk="1" hangingPunct="1">
              <a:spcAft>
                <a:spcPts val="600"/>
              </a:spcAft>
              <a:buFont typeface="Arial" panose="020B0604020202020204" pitchFamily="34" charset="0"/>
              <a:buNone/>
              <a:defRPr/>
            </a:pPr>
            <a:endParaRPr lang="en-GB" altLang="en-US" sz="1800" dirty="0">
              <a:ea typeface="ＭＳ Ｐゴシック" charset="0"/>
            </a:endParaRPr>
          </a:p>
          <a:p>
            <a:pPr eaLnBrk="1" hangingPunct="1">
              <a:defRPr/>
            </a:pPr>
            <a:endParaRPr lang="en-GB" altLang="en-US" dirty="0">
              <a:ea typeface="ＭＳ Ｐゴシック" charset="0"/>
            </a:endParaRPr>
          </a:p>
        </p:txBody>
      </p:sp>
      <p:sp>
        <p:nvSpPr>
          <p:cNvPr id="5" name="Rectangle 4"/>
          <p:cNvSpPr>
            <a:spLocks noChangeArrowheads="1"/>
          </p:cNvSpPr>
          <p:nvPr/>
        </p:nvSpPr>
        <p:spPr bwMode="auto">
          <a:xfrm>
            <a:off x="495300" y="2166938"/>
            <a:ext cx="2273300" cy="1365250"/>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Arial"/>
                <a:ea typeface="+mn-ea"/>
              </a:rPr>
              <a:t>Bad news mitigation</a:t>
            </a:r>
          </a:p>
          <a:p>
            <a:pPr algn="ctr" eaLnBrk="1" fontAlgn="auto" hangingPunct="1">
              <a:spcBef>
                <a:spcPts val="0"/>
              </a:spcBef>
              <a:spcAft>
                <a:spcPts val="0"/>
              </a:spcAft>
              <a:defRPr/>
            </a:pPr>
            <a:r>
              <a:rPr lang="en-US" sz="2800" b="1" dirty="0">
                <a:solidFill>
                  <a:prstClr val="black"/>
                </a:solidFill>
                <a:latin typeface="Arial"/>
                <a:ea typeface="+mn-ea"/>
              </a:rPr>
              <a:t>IS</a:t>
            </a:r>
          </a:p>
        </p:txBody>
      </p:sp>
      <p:sp>
        <p:nvSpPr>
          <p:cNvPr id="58373"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
        <p:nvSpPr>
          <p:cNvPr id="7" name="Rectangle 6"/>
          <p:cNvSpPr>
            <a:spLocks noChangeArrowheads="1"/>
          </p:cNvSpPr>
          <p:nvPr/>
        </p:nvSpPr>
        <p:spPr bwMode="auto">
          <a:xfrm>
            <a:off x="495300" y="4659313"/>
            <a:ext cx="2273300" cy="1416050"/>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Arial"/>
                <a:ea typeface="+mn-ea"/>
              </a:rPr>
              <a:t>Bad news mitigation</a:t>
            </a:r>
          </a:p>
          <a:p>
            <a:pPr algn="ctr" eaLnBrk="1" fontAlgn="auto" hangingPunct="1">
              <a:spcBef>
                <a:spcPts val="0"/>
              </a:spcBef>
              <a:spcAft>
                <a:spcPts val="0"/>
              </a:spcAft>
              <a:defRPr/>
            </a:pPr>
            <a:r>
              <a:rPr lang="en-US" sz="2800" b="1" dirty="0">
                <a:solidFill>
                  <a:srgbClr val="FF0000"/>
                </a:solidFill>
                <a:latin typeface="Arial"/>
                <a:ea typeface="+mn-ea"/>
              </a:rPr>
              <a:t>IS NOT </a:t>
            </a:r>
          </a:p>
        </p:txBody>
      </p:sp>
      <p:sp>
        <p:nvSpPr>
          <p:cNvPr id="58375" name="Rectangle 7"/>
          <p:cNvSpPr>
            <a:spLocks noChangeArrowheads="1"/>
          </p:cNvSpPr>
          <p:nvPr/>
        </p:nvSpPr>
        <p:spPr bwMode="auto">
          <a:xfrm>
            <a:off x="3756025" y="1757363"/>
            <a:ext cx="51847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A proactive way to reach out to people before there is a reactive need to</a:t>
            </a:r>
          </a:p>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Keeping staff aware and looking for occasions when people might get upsetting news and delivering emotional support quickly</a:t>
            </a:r>
          </a:p>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Giving patients enough information so they can determine whether it’s bad news or not </a:t>
            </a:r>
          </a:p>
        </p:txBody>
      </p:sp>
      <p:sp>
        <p:nvSpPr>
          <p:cNvPr id="58376" name="TextBox 8"/>
          <p:cNvSpPr txBox="1">
            <a:spLocks noChangeArrowheads="1"/>
          </p:cNvSpPr>
          <p:nvPr/>
        </p:nvSpPr>
        <p:spPr bwMode="auto">
          <a:xfrm>
            <a:off x="3035300" y="4972050"/>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GB" b="1" dirty="0">
                <a:ea typeface="MS PGothic" charset="0"/>
                <a:cs typeface="Arial" panose="020B0604020202020204" pitchFamily="34" charset="0"/>
              </a:rPr>
              <a:t>Bad news mitigation </a:t>
            </a:r>
            <a:r>
              <a:rPr lang="en-GB" b="1" dirty="0">
                <a:ea typeface="+mn-ea"/>
                <a:cs typeface="Arial" panose="020B0604020202020204" pitchFamily="34" charset="0"/>
              </a:rPr>
              <a:t>adjustments</a:t>
            </a:r>
          </a:p>
        </p:txBody>
      </p:sp>
      <p:sp>
        <p:nvSpPr>
          <p:cNvPr id="3" name="Content Placeholder 2"/>
          <p:cNvSpPr>
            <a:spLocks noGrp="1"/>
          </p:cNvSpPr>
          <p:nvPr>
            <p:ph idx="1"/>
          </p:nvPr>
        </p:nvSpPr>
        <p:spPr>
          <a:xfrm>
            <a:off x="625475" y="2168525"/>
            <a:ext cx="8072438" cy="4294188"/>
          </a:xfrm>
        </p:spPr>
        <p:txBody>
          <a:bodyPr lIns="91440" tIns="45720" rIns="91440" bIns="45720"/>
          <a:lstStyle/>
          <a:p>
            <a:pPr marL="2336800" lvl="1" indent="-2336800" eaLnBrk="1" hangingPunct="1">
              <a:spcBef>
                <a:spcPts val="1000"/>
              </a:spcBef>
              <a:spcAft>
                <a:spcPts val="1000"/>
              </a:spcAft>
            </a:pPr>
            <a:r>
              <a:rPr lang="en-GB" altLang="en-US" b="1"/>
              <a:t>CAMHS	</a:t>
            </a:r>
            <a:r>
              <a:rPr lang="en-GB" altLang="en-US"/>
              <a:t>None, but understanding for meaning and relevance to age group</a:t>
            </a:r>
          </a:p>
          <a:p>
            <a:pPr marL="2336800" lvl="1" indent="-2336800" eaLnBrk="1" hangingPunct="1">
              <a:spcBef>
                <a:spcPts val="1000"/>
              </a:spcBef>
              <a:spcAft>
                <a:spcPts val="1000"/>
              </a:spcAft>
            </a:pPr>
            <a:r>
              <a:rPr lang="en-GB" altLang="en-US" b="1"/>
              <a:t>Forensic	</a:t>
            </a:r>
            <a:r>
              <a:rPr lang="en-GB" altLang="en-US"/>
              <a:t>None</a:t>
            </a:r>
          </a:p>
          <a:p>
            <a:pPr marL="2336800" lvl="1" indent="-2336800" eaLnBrk="1" hangingPunct="1">
              <a:spcBef>
                <a:spcPts val="1000"/>
              </a:spcBef>
              <a:spcAft>
                <a:spcPts val="1000"/>
              </a:spcAft>
            </a:pPr>
            <a:r>
              <a:rPr lang="en-GB" altLang="en-US" b="1"/>
              <a:t>Older people	</a:t>
            </a:r>
            <a:r>
              <a:rPr lang="en-GB" altLang="en-US"/>
              <a:t>None, but understanding for meaning and relevance to age group</a:t>
            </a:r>
            <a:endParaRPr lang="en-GB" altLang="en-US">
              <a:solidFill>
                <a:srgbClr val="8000FF"/>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altLang="en-US" b="1" dirty="0">
                <a:solidFill>
                  <a:srgbClr val="21A18D"/>
                </a:solidFill>
                <a:ea typeface="ＭＳ Ｐゴシック" charset="0"/>
              </a:rPr>
              <a:t>Task: Create your bad news mitigation implementation plan</a:t>
            </a:r>
            <a:endParaRPr lang="en-AU" dirty="0">
              <a:solidFill>
                <a:srgbClr val="21A18D"/>
              </a:solidFill>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604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97355">
            <a:off x="1704975" y="2397125"/>
            <a:ext cx="3252788" cy="402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96575">
            <a:off x="4111625" y="2508250"/>
            <a:ext cx="3070225" cy="380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695325" y="523875"/>
            <a:ext cx="6513513" cy="1017588"/>
          </a:xfrm>
        </p:spPr>
        <p:txBody>
          <a:bodyPr/>
          <a:lstStyle/>
          <a:p>
            <a:pPr algn="ctr" eaLnBrk="1" hangingPunct="1"/>
            <a:r>
              <a:rPr lang="en-AU" altLang="en-US" sz="4800" b="1">
                <a:latin typeface="Arial" panose="020B0604020202020204" pitchFamily="34" charset="0"/>
                <a:cs typeface="Arial" panose="020B0604020202020204" pitchFamily="34" charset="0"/>
              </a:rPr>
              <a:t>Mutual Help Meeting</a:t>
            </a:r>
          </a:p>
        </p:txBody>
      </p:sp>
      <p:pic>
        <p:nvPicPr>
          <p:cNvPr id="2" name="Picture 1"/>
          <p:cNvPicPr>
            <a:picLocks noChangeAspect="1"/>
          </p:cNvPicPr>
          <p:nvPr/>
        </p:nvPicPr>
        <p:blipFill rotWithShape="1">
          <a:blip r:embed="rId3"/>
          <a:srcRect l="25965" t="16377" r="43684" b="6548"/>
          <a:stretch/>
        </p:blipFill>
        <p:spPr>
          <a:xfrm rot="634693">
            <a:off x="2815097" y="1996239"/>
            <a:ext cx="3064774" cy="4375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5948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0862">
            <a:off x="6123137" y="4189785"/>
            <a:ext cx="1638349" cy="1638349"/>
          </a:xfrm>
          <a:prstGeom prst="rect">
            <a:avLst/>
          </a:prstGeom>
        </p:spPr>
      </p:pic>
      <p:sp>
        <p:nvSpPr>
          <p:cNvPr id="67586" name="Title 1"/>
          <p:cNvSpPr>
            <a:spLocks noGrp="1"/>
          </p:cNvSpPr>
          <p:nvPr>
            <p:ph type="title"/>
          </p:nvPr>
        </p:nvSpPr>
        <p:spPr>
          <a:xfrm>
            <a:off x="539750" y="469900"/>
            <a:ext cx="7199313" cy="768350"/>
          </a:xfrm>
        </p:spPr>
        <p:txBody>
          <a:bodyPr lIns="91440" tIns="45720" rIns="91440" bIns="45720" anchor="t"/>
          <a:lstStyle/>
          <a:p>
            <a:pPr algn="ctr" eaLnBrk="1" hangingPunct="1">
              <a:defRPr/>
            </a:pPr>
            <a:r>
              <a:rPr lang="en-US" altLang="en-US" b="1" dirty="0">
                <a:cs typeface="Arial" pitchFamily="34" charset="0"/>
              </a:rPr>
              <a:t>Background </a:t>
            </a:r>
            <a:r>
              <a:rPr lang="en-US" altLang="en-US" sz="2400" b="1" dirty="0">
                <a:cs typeface="Arial" pitchFamily="34" charset="0"/>
              </a:rPr>
              <a:t/>
            </a:r>
            <a:br>
              <a:rPr lang="en-US" altLang="en-US" sz="2400" b="1" dirty="0">
                <a:cs typeface="Arial" pitchFamily="34" charset="0"/>
              </a:rPr>
            </a:br>
            <a:endParaRPr lang="en-US" altLang="en-US" sz="2400" b="1" dirty="0">
              <a:cs typeface="Arial" pitchFamily="34" charset="0"/>
            </a:endParaRPr>
          </a:p>
        </p:txBody>
      </p:sp>
      <p:sp>
        <p:nvSpPr>
          <p:cNvPr id="34819"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buFont typeface="Arial" panose="020B0604020202020204" pitchFamily="34" charset="0"/>
              <a:buChar char="•"/>
            </a:pPr>
            <a:r>
              <a:rPr lang="en-US" altLang="en-US" dirty="0"/>
              <a:t>The unit is a social community and potentially a powerful engine to help patients, have a positive influence, and progress towards discharge.</a:t>
            </a:r>
          </a:p>
          <a:p>
            <a:pPr marL="342900" lvl="1" indent="-342900" eaLnBrk="1" hangingPunct="1">
              <a:buFont typeface="Arial" panose="020B0604020202020204" pitchFamily="34" charset="0"/>
              <a:buChar char="•"/>
            </a:pPr>
            <a:r>
              <a:rPr lang="en-US" altLang="en-US" dirty="0"/>
              <a:t>The help that patients give each other can be highly valued and effective. </a:t>
            </a:r>
          </a:p>
          <a:p>
            <a:pPr marL="342900" lvl="1" indent="-342900" eaLnBrk="1" hangingPunct="1">
              <a:buFont typeface="Arial" panose="020B0604020202020204" pitchFamily="34" charset="0"/>
              <a:buChar char="•"/>
            </a:pPr>
            <a:r>
              <a:rPr lang="en-US" altLang="en-US" dirty="0"/>
              <a:t>The giving of help and support between                         patients offers the giver:</a:t>
            </a:r>
          </a:p>
          <a:p>
            <a:pPr marL="804863" lvl="2" indent="-354013" eaLnBrk="1" hangingPunct="1">
              <a:buFont typeface="Arial" panose="020B0604020202020204" pitchFamily="34" charset="0"/>
              <a:buChar char="‒"/>
            </a:pPr>
            <a:r>
              <a:rPr lang="en-US" altLang="en-US" dirty="0"/>
              <a:t>a socially valued role</a:t>
            </a:r>
          </a:p>
          <a:p>
            <a:pPr marL="804863" lvl="2" indent="-354013" eaLnBrk="1" hangingPunct="1">
              <a:buFont typeface="Arial" panose="020B0604020202020204" pitchFamily="34" charset="0"/>
              <a:buChar char="‒"/>
            </a:pPr>
            <a:r>
              <a:rPr lang="en-US" altLang="en-US" dirty="0"/>
              <a:t>the chance to make a meaningful contribution</a:t>
            </a:r>
          </a:p>
          <a:p>
            <a:pPr marL="804863" lvl="2" indent="-354013" eaLnBrk="1" hangingPunct="1">
              <a:buFont typeface="Arial" panose="020B0604020202020204" pitchFamily="34" charset="0"/>
              <a:buChar char="‒"/>
            </a:pPr>
            <a:r>
              <a:rPr lang="en-US" altLang="en-US" dirty="0"/>
              <a:t>the potential to improve their self-esteem </a:t>
            </a:r>
          </a:p>
          <a:p>
            <a:pPr eaLnBrk="1" hangingPunct="1"/>
            <a:endParaRPr lang="en-US" altLang="en-US" dirty="0"/>
          </a:p>
          <a:p>
            <a:pPr eaLnBrk="1" hangingPunct="1"/>
            <a:endParaRPr lang="en-US" alt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6348" flipH="1">
            <a:off x="7275576" y="4986528"/>
            <a:ext cx="1871472" cy="1871472"/>
          </a:xfrm>
          <a:prstGeom prst="rect">
            <a:avLst/>
          </a:prstGeom>
        </p:spPr>
      </p:pic>
    </p:spTree>
    <p:extLst>
      <p:ext uri="{BB962C8B-B14F-4D97-AF65-F5344CB8AC3E}">
        <p14:creationId xmlns:p14="http://schemas.microsoft.com/office/powerpoint/2010/main" val="34876806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a:xfrm>
            <a:off x="539750" y="396875"/>
            <a:ext cx="7199313" cy="762000"/>
          </a:xfrm>
        </p:spPr>
        <p:txBody>
          <a:bodyPr lIns="91440" tIns="45720" rIns="91440" bIns="45720" anchor="t"/>
          <a:lstStyle/>
          <a:p>
            <a:pPr algn="ctr" eaLnBrk="1" hangingPunct="1">
              <a:defRPr/>
            </a:pPr>
            <a:r>
              <a:rPr lang="en-GB" altLang="en-US" b="1" dirty="0">
                <a:cs typeface="Arial" pitchFamily="34" charset="0"/>
              </a:rPr>
              <a:t>Aims</a:t>
            </a:r>
          </a:p>
        </p:txBody>
      </p:sp>
      <p:sp>
        <p:nvSpPr>
          <p:cNvPr id="35843" name="Content Placeholder 3"/>
          <p:cNvSpPr>
            <a:spLocks noGrp="1"/>
          </p:cNvSpPr>
          <p:nvPr>
            <p:ph idx="1"/>
          </p:nvPr>
        </p:nvSpPr>
        <p:spPr>
          <a:xfrm>
            <a:off x="312739" y="1730375"/>
            <a:ext cx="4783517" cy="4854575"/>
          </a:xfrm>
        </p:spPr>
        <p:txBody>
          <a:bodyPr lIns="91440" tIns="45720" rIns="91440" bIns="45720"/>
          <a:lstStyle/>
          <a:p>
            <a:pPr marL="457200" lvl="1" indent="-457200" eaLnBrk="1" hangingPunct="1">
              <a:buFont typeface="Arial" panose="020B0604020202020204" pitchFamily="34" charset="0"/>
              <a:buChar char="•"/>
            </a:pPr>
            <a:r>
              <a:rPr lang="en-GB" altLang="en-US" dirty="0"/>
              <a:t>Strengthen an existing mechanism that is highly valued by patients and staff</a:t>
            </a:r>
          </a:p>
          <a:p>
            <a:pPr marL="457200" lvl="1" indent="-457200" eaLnBrk="1" hangingPunct="1">
              <a:buFont typeface="Arial" panose="020B0604020202020204" pitchFamily="34" charset="0"/>
              <a:buChar char="•"/>
            </a:pPr>
            <a:r>
              <a:rPr lang="en-GB" altLang="en-US" dirty="0"/>
              <a:t>Create opportunities for patients to find valued roles and public </a:t>
            </a:r>
            <a:r>
              <a:rPr lang="en-GB" altLang="en-US" dirty="0" smtClean="0"/>
              <a:t>recognition</a:t>
            </a:r>
            <a:endParaRPr lang="en-GB"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5306">
            <a:off x="4900300" y="1940459"/>
            <a:ext cx="3817629" cy="2609157"/>
          </a:xfrm>
          <a:prstGeom prst="rect">
            <a:avLst/>
          </a:prstGeom>
        </p:spPr>
      </p:pic>
      <p:sp>
        <p:nvSpPr>
          <p:cNvPr id="6" name="Content Placeholder 3"/>
          <p:cNvSpPr txBox="1">
            <a:spLocks/>
          </p:cNvSpPr>
          <p:nvPr/>
        </p:nvSpPr>
        <p:spPr bwMode="auto">
          <a:xfrm>
            <a:off x="312739" y="4412257"/>
            <a:ext cx="7953437" cy="221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pPr>
            <a:r>
              <a:rPr lang="en-GB" altLang="en-US" dirty="0" smtClean="0"/>
              <a:t>Build patient self-esteem</a:t>
            </a:r>
          </a:p>
          <a:p>
            <a:pPr marL="457200" lvl="1" indent="-457200" eaLnBrk="1" hangingPunct="1">
              <a:buFont typeface="Arial" panose="020B0604020202020204" pitchFamily="34" charset="0"/>
              <a:buChar char="•"/>
            </a:pPr>
            <a:r>
              <a:rPr lang="en-GB" altLang="en-US" dirty="0" smtClean="0"/>
              <a:t>Increase mutual support and promote recovery</a:t>
            </a:r>
          </a:p>
          <a:p>
            <a:pPr marL="457200" lvl="1" indent="-457200" eaLnBrk="1" hangingPunct="1">
              <a:buFont typeface="Arial" panose="020B0604020202020204" pitchFamily="34" charset="0"/>
              <a:buChar char="•"/>
            </a:pPr>
            <a:r>
              <a:rPr lang="en-GB" altLang="en-US" dirty="0" smtClean="0"/>
              <a:t>Establish values, understanding and social connection</a:t>
            </a:r>
            <a:endParaRPr lang="en-GB" altLang="en-US" dirty="0"/>
          </a:p>
        </p:txBody>
      </p:sp>
    </p:spTree>
    <p:extLst>
      <p:ext uri="{BB962C8B-B14F-4D97-AF65-F5344CB8AC3E}">
        <p14:creationId xmlns:p14="http://schemas.microsoft.com/office/powerpoint/2010/main" val="2172449477"/>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grpSp>
        <p:nvGrpSpPr>
          <p:cNvPr id="65" name="Group 64"/>
          <p:cNvGrpSpPr/>
          <p:nvPr/>
        </p:nvGrpSpPr>
        <p:grpSpPr>
          <a:xfrm>
            <a:off x="-27317" y="1988326"/>
            <a:ext cx="5881273" cy="4742674"/>
            <a:chOff x="-27317" y="1988326"/>
            <a:chExt cx="5881273" cy="4742674"/>
          </a:xfrm>
        </p:grpSpPr>
        <p:grpSp>
          <p:nvGrpSpPr>
            <p:cNvPr id="60" name="Group 59"/>
            <p:cNvGrpSpPr/>
            <p:nvPr/>
          </p:nvGrpSpPr>
          <p:grpSpPr>
            <a:xfrm>
              <a:off x="-27317" y="2705100"/>
              <a:ext cx="4713618" cy="4025900"/>
              <a:chOff x="-27317" y="2705100"/>
              <a:chExt cx="4713618" cy="4025900"/>
            </a:xfrm>
          </p:grpSpPr>
          <p:sp>
            <p:nvSpPr>
              <p:cNvPr id="50" name="Rectangle 49"/>
              <p:cNvSpPr/>
              <p:nvPr/>
            </p:nvSpPr>
            <p:spPr>
              <a:xfrm>
                <a:off x="-27317" y="4430762"/>
                <a:ext cx="2407534" cy="2300238"/>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Rectangle 48"/>
              <p:cNvSpPr/>
              <p:nvPr/>
            </p:nvSpPr>
            <p:spPr>
              <a:xfrm>
                <a:off x="2435387" y="3449264"/>
                <a:ext cx="2250913" cy="12730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36" name="Straight Connector 35"/>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16834"/>
                <a:ext cx="3733748" cy="327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630422" y="3149600"/>
                <a:ext cx="39178" cy="62992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76200" y="1988326"/>
              <a:ext cx="5777756" cy="4558778"/>
              <a:chOff x="76200" y="1988326"/>
              <a:chExt cx="5777756" cy="4558778"/>
            </a:xfrm>
          </p:grpSpPr>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r>
                  <a:rPr lang="en-US" kern="0" dirty="0" smtClean="0">
                    <a:solidFill>
                      <a:schemeClr val="bg1"/>
                    </a:solidFill>
                    <a:latin typeface="Arial"/>
                    <a:cs typeface="Arial"/>
                  </a:rPr>
                  <a:t>Mutual help meeting</a:t>
                </a:r>
                <a:endParaRPr lang="en-US" kern="0" dirty="0">
                  <a:solidFill>
                    <a:schemeClr val="bg1"/>
                  </a:solidFill>
                  <a:latin typeface="Arial"/>
                  <a:cs typeface="Arial"/>
                </a:endParaRPr>
              </a:p>
            </p:txBody>
          </p:sp>
          <p:sp>
            <p:nvSpPr>
              <p:cNvPr id="33" name="Rectangle 32"/>
              <p:cNvSpPr/>
              <p:nvPr/>
            </p:nvSpPr>
            <p:spPr>
              <a:xfrm>
                <a:off x="76200" y="4620609"/>
                <a:ext cx="2229040" cy="192649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Originating domains</a:t>
                </a:r>
                <a:r>
                  <a:rPr kumimoji="0" lang="en-US" sz="1800" b="1" i="0" u="none" strike="noStrike" kern="0" cap="none" spc="0" normalizeH="0" noProof="0" dirty="0" smtClean="0">
                    <a:ln>
                      <a:noFill/>
                    </a:ln>
                    <a:solidFill>
                      <a:schemeClr val="bg1"/>
                    </a:solidFill>
                    <a:effectLst/>
                    <a:uLnTx/>
                    <a:uFillTx/>
                    <a:latin typeface="Arial"/>
                    <a:cs typeface="Arial"/>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noProof="0" dirty="0" smtClean="0">
                    <a:ln>
                      <a:noFill/>
                    </a:ln>
                    <a:solidFill>
                      <a:schemeClr val="bg1"/>
                    </a:solidFill>
                    <a:effectLst/>
                    <a:uLnTx/>
                    <a:uFillTx/>
                    <a:latin typeface="Arial"/>
                    <a:cs typeface="Arial"/>
                  </a:rPr>
                  <a:t>Patient community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smtClean="0">
                    <a:solidFill>
                      <a:schemeClr val="bg1"/>
                    </a:solidFill>
                    <a:latin typeface="Arial"/>
                    <a:cs typeface="Arial"/>
                  </a:rPr>
                  <a:t>Patient characteristics</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gr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4117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876801"/>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893057"/>
            <a:ext cx="0" cy="87274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893057"/>
            <a:ext cx="0" cy="87274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544894"/>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Mutual Help Meeting and the Safewards Model </a:t>
            </a:r>
            <a:endParaRPr lang="en-AU" b="1" dirty="0"/>
          </a:p>
        </p:txBody>
      </p:sp>
      <p:sp>
        <p:nvSpPr>
          <p:cNvPr id="41" name="Rectangle 40"/>
          <p:cNvSpPr/>
          <p:nvPr/>
        </p:nvSpPr>
        <p:spPr>
          <a:xfrm>
            <a:off x="2548127" y="3636963"/>
            <a:ext cx="1981453" cy="82073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Patient modifier</a:t>
            </a:r>
            <a:r>
              <a:rPr kumimoji="0" lang="en-US" sz="1800" b="1" i="0" u="none" strike="noStrike" kern="0" cap="none" spc="0" normalizeH="0" noProof="0" dirty="0" smtClean="0">
                <a:ln>
                  <a:noFill/>
                </a:ln>
                <a:solidFill>
                  <a:schemeClr val="bg1"/>
                </a:solidFill>
                <a:effectLst/>
                <a:uLnTx/>
                <a:uFillTx/>
                <a:latin typeface="Arial"/>
                <a:cs typeface="Arial"/>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smtClean="0">
                <a:ln>
                  <a:noFill/>
                </a:ln>
                <a:solidFill>
                  <a:schemeClr val="bg1"/>
                </a:solidFill>
                <a:effectLst/>
                <a:uLnTx/>
                <a:uFillTx/>
                <a:latin typeface="Arial"/>
                <a:cs typeface="Arial"/>
              </a:rPr>
              <a:t>Mutual support</a:t>
            </a:r>
            <a:endParaRPr kumimoji="0" lang="en-US" sz="1800" i="0" u="none" strike="noStrike" kern="0" cap="none" spc="0" normalizeH="0" baseline="0" noProof="0" dirty="0">
              <a:ln>
                <a:noFill/>
              </a:ln>
              <a:solidFill>
                <a:schemeClr val="bg1"/>
              </a:solidFill>
              <a:effectLst/>
              <a:uLnTx/>
              <a:uFillTx/>
              <a:latin typeface="Arial"/>
              <a:cs typeface="Arial"/>
            </a:endParaRPr>
          </a:p>
        </p:txBody>
      </p:sp>
      <p:grpSp>
        <p:nvGrpSpPr>
          <p:cNvPr id="52" name="Group 51"/>
          <p:cNvGrpSpPr/>
          <p:nvPr/>
        </p:nvGrpSpPr>
        <p:grpSpPr>
          <a:xfrm rot="5400000">
            <a:off x="3572229" y="4406871"/>
            <a:ext cx="56441" cy="432000"/>
            <a:chOff x="865632" y="1988326"/>
            <a:chExt cx="56441" cy="432000"/>
          </a:xfrm>
        </p:grpSpPr>
        <p:cxnSp>
          <p:nvCxnSpPr>
            <p:cNvPr id="53" name="Straight Connector 52"/>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cxnSp>
        <p:nvCxnSpPr>
          <p:cNvPr id="56" name="Straight Arrow Connector 55"/>
          <p:cNvCxnSpPr/>
          <p:nvPr/>
        </p:nvCxnSpPr>
        <p:spPr>
          <a:xfrm>
            <a:off x="4814229" y="3141712"/>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42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422000"/>
            <a:ext cx="9144000" cy="5443512"/>
            <a:chOff x="0" y="1422000"/>
            <a:chExt cx="9144000" cy="5443512"/>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9512"/>
              <a:ext cx="8154000" cy="54360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6349"/>
            <a:stretch/>
          </p:blipFill>
          <p:spPr>
            <a:xfrm flipH="1">
              <a:off x="8030880" y="1422000"/>
              <a:ext cx="1113120" cy="5436000"/>
            </a:xfrm>
            <a:prstGeom prst="rect">
              <a:avLst/>
            </a:prstGeom>
          </p:spPr>
        </p:pic>
      </p:grpSp>
      <p:sp>
        <p:nvSpPr>
          <p:cNvPr id="69634" name="Title 1"/>
          <p:cNvSpPr>
            <a:spLocks noGrp="1"/>
          </p:cNvSpPr>
          <p:nvPr>
            <p:ph type="title"/>
          </p:nvPr>
        </p:nvSpPr>
        <p:spPr>
          <a:xfrm>
            <a:off x="319088" y="481013"/>
            <a:ext cx="7199312" cy="890587"/>
          </a:xfrm>
        </p:spPr>
        <p:txBody>
          <a:bodyPr lIns="91440" tIns="45720" rIns="91440" bIns="45720" anchor="t"/>
          <a:lstStyle/>
          <a:p>
            <a:pPr algn="ctr" eaLnBrk="1" hangingPunct="1">
              <a:defRPr/>
            </a:pPr>
            <a:r>
              <a:rPr lang="en-US" altLang="en-US" sz="3200" b="1" dirty="0">
                <a:solidFill>
                  <a:srgbClr val="21A18D"/>
                </a:solidFill>
                <a:cs typeface="Arial" pitchFamily="34" charset="0"/>
              </a:rPr>
              <a:t>Task:  Invaluable mutual support</a:t>
            </a:r>
            <a:r>
              <a:rPr lang="en-US" altLang="en-US" b="1" dirty="0">
                <a:cs typeface="Arial" pitchFamily="34" charset="0"/>
              </a:rPr>
              <a:t/>
            </a:r>
            <a:br>
              <a:rPr lang="en-US" altLang="en-US" b="1" dirty="0">
                <a:cs typeface="Arial" pitchFamily="34" charset="0"/>
              </a:rPr>
            </a:br>
            <a:endParaRPr lang="en-US" altLang="en-US" b="1" dirty="0">
              <a:cs typeface="Arial" pitchFamily="34" charset="0"/>
            </a:endParaRPr>
          </a:p>
        </p:txBody>
      </p:sp>
      <p:sp>
        <p:nvSpPr>
          <p:cNvPr id="3" name="Content Placeholder 2"/>
          <p:cNvSpPr>
            <a:spLocks noGrp="1"/>
          </p:cNvSpPr>
          <p:nvPr>
            <p:ph idx="1"/>
          </p:nvPr>
        </p:nvSpPr>
        <p:spPr>
          <a:xfrm>
            <a:off x="5535168" y="1954212"/>
            <a:ext cx="3186557" cy="3885755"/>
          </a:xfrm>
        </p:spPr>
        <p:txBody>
          <a:bodyPr lIns="91440" tIns="45720" rIns="91440" bIns="45720"/>
          <a:lstStyle/>
          <a:p>
            <a:pPr lvl="1" algn="ctr" eaLnBrk="1" hangingPunct="1"/>
            <a:r>
              <a:rPr lang="en-US" altLang="en-US" sz="2800" b="1" dirty="0">
                <a:solidFill>
                  <a:schemeClr val="bg1"/>
                </a:solidFill>
              </a:rPr>
              <a:t>Think of an example where patient-to-patient mutual support has been invaluable on           your unit…</a:t>
            </a:r>
          </a:p>
        </p:txBody>
      </p:sp>
    </p:spTree>
    <p:extLst>
      <p:ext uri="{BB962C8B-B14F-4D97-AF65-F5344CB8AC3E}">
        <p14:creationId xmlns:p14="http://schemas.microsoft.com/office/powerpoint/2010/main" val="3296650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39750" y="406400"/>
            <a:ext cx="7199313" cy="844550"/>
          </a:xfrm>
        </p:spPr>
        <p:txBody>
          <a:bodyPr lIns="91440" tIns="45720" rIns="91440" bIns="45720" anchor="t"/>
          <a:lstStyle/>
          <a:p>
            <a:pPr algn="ctr" eaLnBrk="1" hangingPunct="1">
              <a:defRPr/>
            </a:pPr>
            <a:r>
              <a:rPr lang="en-US" altLang="en-US" b="1">
                <a:cs typeface="Arial" pitchFamily="34" charset="0"/>
              </a:rPr>
              <a:t>Conflict</a:t>
            </a:r>
          </a:p>
        </p:txBody>
      </p:sp>
      <p:sp>
        <p:nvSpPr>
          <p:cNvPr id="28675" name="Content Placeholder 2"/>
          <p:cNvSpPr>
            <a:spLocks noGrp="1"/>
          </p:cNvSpPr>
          <p:nvPr>
            <p:ph idx="1"/>
          </p:nvPr>
        </p:nvSpPr>
        <p:spPr>
          <a:xfrm>
            <a:off x="539750" y="1619250"/>
            <a:ext cx="8243888" cy="4854575"/>
          </a:xfrm>
        </p:spPr>
        <p:txBody>
          <a:bodyPr lIns="91440" tIns="45720" rIns="91440" bIns="45720"/>
          <a:lstStyle/>
          <a:p>
            <a:pPr lvl="1" eaLnBrk="1" hangingPunct="1">
              <a:spcAft>
                <a:spcPts val="1000"/>
              </a:spcAft>
              <a:buFont typeface="Arial" panose="020B0604020202020204" pitchFamily="34" charset="0"/>
              <a:buNone/>
              <a:defRPr/>
            </a:pPr>
            <a:r>
              <a:rPr lang="en-US" altLang="en-US" dirty="0">
                <a:ea typeface="ＭＳ Ｐゴシック" charset="0"/>
              </a:rPr>
              <a:t>Inpatient aggression can arise from many different factors. This intervention focuses on preventing conflict that may arise from patient-to-patient interactions, or from being in a strange and/or frightening environment.</a:t>
            </a:r>
          </a:p>
          <a:p>
            <a:pPr lvl="1" eaLnBrk="1" hangingPunct="1">
              <a:defRPr/>
            </a:pPr>
            <a:r>
              <a:rPr lang="en-US" altLang="en-US" sz="2000" dirty="0">
                <a:ea typeface="ＭＳ Ｐゴシック" charset="0"/>
              </a:rPr>
              <a:t> </a:t>
            </a:r>
            <a:r>
              <a:rPr lang="en-US" altLang="en-US" sz="2000" b="1" dirty="0">
                <a:ea typeface="ＭＳ Ｐゴシック" charset="0"/>
              </a:rPr>
              <a:t>Conflict can be reduced if patients:</a:t>
            </a:r>
          </a:p>
          <a:p>
            <a:pPr lvl="3" eaLnBrk="1" hangingPunct="1">
              <a:buFont typeface="Arial" charset="0"/>
              <a:buChar char="•"/>
              <a:defRPr/>
            </a:pPr>
            <a:r>
              <a:rPr lang="en-US" altLang="en-US" dirty="0">
                <a:ea typeface="ＭＳ Ｐゴシック" charset="0"/>
              </a:rPr>
              <a:t>Positively appreciate each other</a:t>
            </a:r>
          </a:p>
          <a:p>
            <a:pPr lvl="3" eaLnBrk="1" hangingPunct="1">
              <a:buFont typeface="Arial" charset="0"/>
              <a:buChar char="•"/>
              <a:defRPr/>
            </a:pPr>
            <a:r>
              <a:rPr lang="en-US" altLang="en-US" dirty="0">
                <a:ea typeface="ＭＳ Ｐゴシック" charset="0"/>
              </a:rPr>
              <a:t>Practice/learn ways regulate their own emotional reactions</a:t>
            </a:r>
          </a:p>
          <a:p>
            <a:pPr lvl="3" eaLnBrk="1" hangingPunct="1">
              <a:buFont typeface="Arial" charset="0"/>
              <a:buChar char="•"/>
              <a:defRPr/>
            </a:pPr>
            <a:r>
              <a:rPr lang="en-US" altLang="en-US" dirty="0">
                <a:ea typeface="ＭＳ Ｐゴシック" charset="0"/>
              </a:rPr>
              <a:t>Support each other to uphold shared expectations</a:t>
            </a:r>
          </a:p>
          <a:p>
            <a:pPr lvl="3" eaLnBrk="1" hangingPunct="1">
              <a:buFont typeface="Arial" charset="0"/>
              <a:buChar char="•"/>
              <a:defRPr/>
            </a:pPr>
            <a:r>
              <a:rPr lang="en-US" altLang="en-US" dirty="0">
                <a:ea typeface="ＭＳ Ｐゴシック" charset="0"/>
              </a:rPr>
              <a:t>Feel heard and valued</a:t>
            </a:r>
          </a:p>
          <a:p>
            <a:pPr lvl="3" eaLnBrk="1" hangingPunct="1">
              <a:buFont typeface="Arial" charset="0"/>
              <a:buChar char="•"/>
              <a:defRPr/>
            </a:pPr>
            <a:r>
              <a:rPr lang="en-US" altLang="en-US" dirty="0">
                <a:ea typeface="ＭＳ Ｐゴシック" charset="0"/>
              </a:rPr>
              <a:t>Have access to mutual support</a:t>
            </a:r>
          </a:p>
          <a:p>
            <a:pPr lvl="2" indent="-742950" algn="ctr" eaLnBrk="1" hangingPunct="1">
              <a:buFont typeface="Arial" panose="020B0604020202020204" pitchFamily="34" charset="0"/>
              <a:buNone/>
              <a:defRPr/>
            </a:pPr>
            <a:endParaRPr lang="en-US" altLang="en-US" dirty="0">
              <a:solidFill>
                <a:srgbClr val="21A18D"/>
              </a:solidFill>
              <a:ea typeface="ＭＳ Ｐゴシック" charset="0"/>
            </a:endParaRPr>
          </a:p>
          <a:p>
            <a:pPr eaLnBrk="1" hangingPunct="1">
              <a:defRPr/>
            </a:pPr>
            <a:endParaRPr lang="en-US" altLang="en-US" sz="2000" dirty="0">
              <a:ea typeface="ＭＳ Ｐゴシック" charset="0"/>
            </a:endParaRPr>
          </a:p>
        </p:txBody>
      </p:sp>
    </p:spTree>
    <p:extLst>
      <p:ext uri="{BB962C8B-B14F-4D97-AF65-F5344CB8AC3E}">
        <p14:creationId xmlns:p14="http://schemas.microsoft.com/office/powerpoint/2010/main" val="12866224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539750" y="392113"/>
            <a:ext cx="7199313" cy="868362"/>
          </a:xfrm>
        </p:spPr>
        <p:txBody>
          <a:bodyPr lIns="91440" tIns="45720" rIns="91440" bIns="45720" anchor="t"/>
          <a:lstStyle/>
          <a:p>
            <a:pPr algn="ctr" eaLnBrk="1" hangingPunct="1">
              <a:defRPr/>
            </a:pPr>
            <a:r>
              <a:rPr lang="en-US" altLang="en-US" b="1" dirty="0">
                <a:cs typeface="Arial" pitchFamily="34" charset="0"/>
              </a:rPr>
              <a:t>Mutual Help Meeting</a:t>
            </a:r>
            <a:r>
              <a:rPr lang="en-US" altLang="en-US" dirty="0">
                <a:cs typeface="Arial" pitchFamily="34" charset="0"/>
              </a:rPr>
              <a:t> </a:t>
            </a:r>
            <a:r>
              <a:rPr lang="en-US" altLang="en-US" sz="2400" dirty="0">
                <a:cs typeface="Arial" pitchFamily="34" charset="0"/>
              </a:rPr>
              <a:t/>
            </a:r>
            <a:br>
              <a:rPr lang="en-US" altLang="en-US" sz="2400" dirty="0">
                <a:cs typeface="Arial" pitchFamily="34" charset="0"/>
              </a:rPr>
            </a:br>
            <a:endParaRPr lang="en-US" altLang="en-US" sz="2400" dirty="0">
              <a:cs typeface="Arial" pitchFamily="34" charset="0"/>
            </a:endParaRPr>
          </a:p>
        </p:txBody>
      </p:sp>
      <p:sp>
        <p:nvSpPr>
          <p:cNvPr id="3" name="Content Placeholder 2"/>
          <p:cNvSpPr>
            <a:spLocks noGrp="1"/>
          </p:cNvSpPr>
          <p:nvPr>
            <p:ph idx="1"/>
          </p:nvPr>
        </p:nvSpPr>
        <p:spPr>
          <a:xfrm>
            <a:off x="383477" y="1744665"/>
            <a:ext cx="4115371" cy="3692968"/>
          </a:xfrm>
        </p:spPr>
        <p:txBody>
          <a:bodyPr>
            <a:normAutofit lnSpcReduction="10000"/>
          </a:bodyPr>
          <a:lstStyle/>
          <a:p>
            <a:pPr lvl="1" eaLnBrk="1" fontAlgn="auto" hangingPunct="1">
              <a:spcAft>
                <a:spcPts val="0"/>
              </a:spcAft>
              <a:buFont typeface="Arial" charset="0"/>
              <a:buNone/>
              <a:defRPr/>
            </a:pPr>
            <a:endParaRPr lang="en-US" sz="2800" b="1" dirty="0">
              <a:ea typeface="+mn-ea"/>
            </a:endParaRPr>
          </a:p>
          <a:p>
            <a:pPr marL="457200" lvl="1" indent="-457200" eaLnBrk="1" fontAlgn="auto" hangingPunct="1">
              <a:spcAft>
                <a:spcPts val="0"/>
              </a:spcAft>
              <a:buFont typeface="Arial" panose="020B0604020202020204" pitchFamily="34" charset="0"/>
              <a:buChar char="•"/>
              <a:defRPr/>
            </a:pPr>
            <a:r>
              <a:rPr lang="en-US" sz="2800" dirty="0">
                <a:ea typeface="+mn-ea"/>
              </a:rPr>
              <a:t>A voluntary meeting of all patients and staff on duty</a:t>
            </a:r>
          </a:p>
          <a:p>
            <a:pPr marL="457200" lvl="1" indent="-457200" eaLnBrk="1" fontAlgn="auto" hangingPunct="1">
              <a:spcAft>
                <a:spcPts val="0"/>
              </a:spcAft>
              <a:buFont typeface="Arial" panose="020B0604020202020204" pitchFamily="34" charset="0"/>
              <a:buChar char="•"/>
              <a:defRPr/>
            </a:pPr>
            <a:endParaRPr lang="en-US" sz="2800" dirty="0">
              <a:ea typeface="+mn-ea"/>
            </a:endParaRPr>
          </a:p>
          <a:p>
            <a:pPr marL="457200" lvl="1" indent="-457200" eaLnBrk="1" fontAlgn="auto" hangingPunct="1">
              <a:spcAft>
                <a:spcPts val="0"/>
              </a:spcAft>
              <a:buFont typeface="Arial" panose="020B0604020202020204" pitchFamily="34" charset="0"/>
              <a:buChar char="•"/>
              <a:defRPr/>
            </a:pPr>
            <a:r>
              <a:rPr lang="en-US" sz="2800" dirty="0">
                <a:ea typeface="MS PGothic" charset="0"/>
              </a:rPr>
              <a:t>The meeting’s focus is on how people can help each other </a:t>
            </a:r>
          </a:p>
          <a:p>
            <a:pPr eaLnBrk="1" fontAlgn="auto" hangingPunct="1">
              <a:spcAft>
                <a:spcPts val="0"/>
              </a:spcAft>
              <a:buFont typeface="Arial" charset="0"/>
              <a:buNone/>
              <a:defRPr/>
            </a:pPr>
            <a:endParaRPr lang="en-US" sz="2000" dirty="0">
              <a:ea typeface="+mn-ea"/>
              <a:cs typeface="+mn-cs"/>
            </a:endParaRPr>
          </a:p>
          <a:p>
            <a:pPr eaLnBrk="1" fontAlgn="auto" hangingPunct="1">
              <a:spcAft>
                <a:spcPts val="0"/>
              </a:spcAft>
              <a:buFont typeface="Arial"/>
              <a:buNone/>
              <a:defRPr/>
            </a:pPr>
            <a:endParaRPr lang="en-US" dirty="0">
              <a:ea typeface="+mn-ea"/>
              <a:cs typeface="+mn-cs"/>
            </a:endParaRPr>
          </a:p>
        </p:txBody>
      </p:sp>
      <p:pic>
        <p:nvPicPr>
          <p:cNvPr id="4" name="Picture 3"/>
          <p:cNvPicPr>
            <a:picLocks noChangeAspect="1"/>
          </p:cNvPicPr>
          <p:nvPr/>
        </p:nvPicPr>
        <p:blipFill rotWithShape="1">
          <a:blip r:embed="rId3"/>
          <a:srcRect l="25965" t="16377" r="43684" b="6548"/>
          <a:stretch/>
        </p:blipFill>
        <p:spPr>
          <a:xfrm rot="634693">
            <a:off x="4674044" y="1510449"/>
            <a:ext cx="3789359" cy="5410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1471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AU" altLang="en-US" b="1" dirty="0">
                <a:solidFill>
                  <a:srgbClr val="21A18D"/>
                </a:solidFill>
                <a:cs typeface="Arial" pitchFamily="34" charset="0"/>
              </a:rPr>
              <a:t>Task: Selling the model and benefits</a:t>
            </a:r>
            <a:endParaRPr lang="en-AU" dirty="0"/>
          </a:p>
        </p:txBody>
      </p:sp>
      <p:sp>
        <p:nvSpPr>
          <p:cNvPr id="11267" name="Content Placeholder 2"/>
          <p:cNvSpPr>
            <a:spLocks noGrp="1"/>
          </p:cNvSpPr>
          <p:nvPr>
            <p:ph idx="1"/>
          </p:nvPr>
        </p:nvSpPr>
        <p:spPr>
          <a:xfrm>
            <a:off x="539750" y="1619250"/>
            <a:ext cx="8243888" cy="4854575"/>
          </a:xfrm>
        </p:spPr>
        <p:txBody>
          <a:bodyPr/>
          <a:lstStyle/>
          <a:p>
            <a:r>
              <a:rPr lang="en-AU" altLang="en-US" sz="2800" b="0" dirty="0"/>
              <a:t>Prepare a two-minute presentation to sell the value and benefits of Safewards to a person or group.</a:t>
            </a:r>
          </a:p>
          <a:p>
            <a:pPr marL="1524000" indent="-541338"/>
            <a:r>
              <a:rPr lang="en-AU" altLang="en-US" sz="2400" b="0" dirty="0"/>
              <a:t>Different audiences:</a:t>
            </a:r>
          </a:p>
          <a:p>
            <a:pPr marL="1524000" indent="-541338">
              <a:buFont typeface="+mj-lt"/>
              <a:buAutoNum type="arabicPeriod"/>
            </a:pPr>
            <a:r>
              <a:rPr lang="en-AU" altLang="en-US" sz="2400" b="0" dirty="0"/>
              <a:t>Consumer Advisory Group</a:t>
            </a:r>
          </a:p>
          <a:p>
            <a:pPr marL="1524000" indent="-541338">
              <a:buFont typeface="+mj-lt"/>
              <a:buAutoNum type="arabicPeriod"/>
            </a:pPr>
            <a:r>
              <a:rPr lang="en-AU" altLang="en-US" sz="2400" b="0" dirty="0"/>
              <a:t>CEO at your service</a:t>
            </a:r>
          </a:p>
          <a:p>
            <a:pPr marL="1524000" indent="-541338">
              <a:buFont typeface="+mj-lt"/>
              <a:buAutoNum type="arabicPeriod"/>
            </a:pPr>
            <a:r>
              <a:rPr lang="en-AU" altLang="en-US" sz="2400" b="0" dirty="0"/>
              <a:t>Psychiatrists at your service</a:t>
            </a:r>
          </a:p>
          <a:p>
            <a:pPr marL="1524000" indent="-541338">
              <a:buFont typeface="+mj-lt"/>
              <a:buAutoNum type="arabicPeriod"/>
            </a:pPr>
            <a:r>
              <a:rPr lang="en-AU" altLang="en-US" sz="2400" b="0" dirty="0"/>
              <a:t>Colleagues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lIns="91440" tIns="45720" rIns="91440" bIns="45720" anchor="t"/>
          <a:lstStyle/>
          <a:p>
            <a:pPr algn="ctr" eaLnBrk="1" hangingPunct="1">
              <a:defRPr/>
            </a:pPr>
            <a:r>
              <a:rPr lang="en-US" altLang="en-US" b="1">
                <a:cs typeface="Arial" pitchFamily="34" charset="0"/>
              </a:rPr>
              <a:t>Agenda</a:t>
            </a:r>
          </a:p>
        </p:txBody>
      </p:sp>
      <p:sp>
        <p:nvSpPr>
          <p:cNvPr id="39939" name="Content Placeholder 2"/>
          <p:cNvSpPr>
            <a:spLocks noGrp="1"/>
          </p:cNvSpPr>
          <p:nvPr>
            <p:ph idx="1"/>
          </p:nvPr>
        </p:nvSpPr>
        <p:spPr>
          <a:xfrm>
            <a:off x="539750" y="1619250"/>
            <a:ext cx="7878536" cy="4854575"/>
          </a:xfrm>
        </p:spPr>
        <p:txBody>
          <a:bodyPr lIns="91440" tIns="45720" rIns="91440" bIns="45720"/>
          <a:lstStyle/>
          <a:p>
            <a:pPr lvl="1" algn="ctr" eaLnBrk="1" hangingPunct="1"/>
            <a:r>
              <a:rPr lang="en-US" altLang="en-US" dirty="0"/>
              <a:t>Ensure each agenda item is covered during the meeting</a:t>
            </a:r>
          </a:p>
          <a:p>
            <a:pPr lvl="1" algn="ctr" eaLnBrk="1" hangingPunct="1"/>
            <a:endParaRPr lang="en-US" altLang="en-US" sz="2000" b="1" dirty="0">
              <a:solidFill>
                <a:srgbClr val="21A18D"/>
              </a:solidFill>
            </a:endParaRPr>
          </a:p>
          <a:p>
            <a:pPr marL="514350" lvl="1" indent="-514350" eaLnBrk="1" hangingPunct="1">
              <a:buFont typeface="Calibri" panose="020F0502020204030204" pitchFamily="34" charset="0"/>
              <a:buAutoNum type="arabicPeriod"/>
            </a:pPr>
            <a:r>
              <a:rPr lang="en-US" altLang="en-US" sz="1800" b="1" dirty="0">
                <a:solidFill>
                  <a:srgbClr val="21A18D"/>
                </a:solidFill>
              </a:rPr>
              <a:t>Round of thanks: </a:t>
            </a:r>
            <a:r>
              <a:rPr lang="en-AU" altLang="en-US" sz="1800" dirty="0"/>
              <a:t>All patients and staff can individually thank </a:t>
            </a:r>
            <a:r>
              <a:rPr lang="en-AU" altLang="en-US" sz="1800" dirty="0" smtClean="0"/>
              <a:t>anyone or anything, </a:t>
            </a:r>
            <a:r>
              <a:rPr lang="en-AU" altLang="en-US" sz="1800" dirty="0"/>
              <a:t>present or not present, for anything they have done for them since the last meeting. Everyone is free to comment. </a:t>
            </a:r>
          </a:p>
          <a:p>
            <a:pPr marL="514350" lvl="1" indent="-514350" eaLnBrk="1" hangingPunct="1">
              <a:buFont typeface="Calibri" panose="020F0502020204030204" pitchFamily="34" charset="0"/>
              <a:buAutoNum type="arabicPeriod"/>
            </a:pPr>
            <a:r>
              <a:rPr lang="en-US" altLang="en-US" sz="1800" b="1" dirty="0">
                <a:solidFill>
                  <a:srgbClr val="21A18D"/>
                </a:solidFill>
              </a:rPr>
              <a:t>Round of news: </a:t>
            </a:r>
            <a:r>
              <a:rPr lang="en-US" altLang="en-US" sz="1800" dirty="0"/>
              <a:t>Staff can inform </a:t>
            </a:r>
            <a:r>
              <a:rPr lang="en-US" altLang="en-US" sz="1800" dirty="0" smtClean="0"/>
              <a:t>patients </a:t>
            </a:r>
            <a:r>
              <a:rPr lang="en-US" altLang="en-US" sz="1800" dirty="0"/>
              <a:t>about </a:t>
            </a:r>
            <a:r>
              <a:rPr lang="en-US" altLang="en-US" sz="1800" dirty="0" smtClean="0"/>
              <a:t>upcoming </a:t>
            </a:r>
            <a:r>
              <a:rPr lang="en-US" altLang="en-US" sz="1800" dirty="0"/>
              <a:t>events on the unit, or</a:t>
            </a:r>
            <a:r>
              <a:rPr lang="en-AU" altLang="en-US" sz="1800" dirty="0"/>
              <a:t> explain recent events on the unit that might be confusing or distressing. Ask everyone to watch over each other, keep each other safe, and call for help if they are worried.</a:t>
            </a:r>
          </a:p>
          <a:p>
            <a:pPr marL="514350" lvl="1" indent="-514350" eaLnBrk="1" hangingPunct="1">
              <a:buFont typeface="Calibri" panose="020F0502020204030204" pitchFamily="34" charset="0"/>
              <a:buAutoNum type="arabicPeriod"/>
            </a:pPr>
            <a:r>
              <a:rPr lang="en-US" altLang="en-US" sz="1800" b="1" dirty="0">
                <a:solidFill>
                  <a:srgbClr val="21A18D"/>
                </a:solidFill>
              </a:rPr>
              <a:t>Round of suggestions: </a:t>
            </a:r>
            <a:r>
              <a:rPr lang="en-AU" altLang="en-US" sz="1800" dirty="0"/>
              <a:t>Everyone has a chance to offer </a:t>
            </a:r>
            <a:r>
              <a:rPr lang="en-AU" altLang="en-US" sz="1800" dirty="0" smtClean="0"/>
              <a:t>suggestions.</a:t>
            </a:r>
            <a:endParaRPr lang="en-AU" altLang="en-US" sz="1800" dirty="0"/>
          </a:p>
          <a:p>
            <a:pPr marL="514350" lvl="1" indent="-514350" eaLnBrk="1" hangingPunct="1">
              <a:buFont typeface="Calibri" panose="020F0502020204030204" pitchFamily="34" charset="0"/>
              <a:buAutoNum type="arabicPeriod"/>
            </a:pPr>
            <a:r>
              <a:rPr lang="en-US" altLang="en-US" sz="1800" b="1" dirty="0">
                <a:solidFill>
                  <a:srgbClr val="21A18D"/>
                </a:solidFill>
              </a:rPr>
              <a:t>Round of requests and offers: </a:t>
            </a:r>
            <a:r>
              <a:rPr lang="en-AU" altLang="en-US" sz="1800" dirty="0"/>
              <a:t>Patients discuss how others in the unit can help </a:t>
            </a:r>
            <a:r>
              <a:rPr lang="en-AU" altLang="en-US" sz="1800" dirty="0" smtClean="0"/>
              <a:t>them, and make offers of support to each other.</a:t>
            </a:r>
            <a:endParaRPr lang="en-US" altLang="en-US" sz="1800" b="1" dirty="0"/>
          </a:p>
          <a:p>
            <a:pPr marL="514350" lvl="1" indent="-514350" eaLnBrk="1" hangingPunct="1"/>
            <a:endParaRPr lang="en-US" altLang="en-US" dirty="0"/>
          </a:p>
        </p:txBody>
      </p:sp>
    </p:spTree>
    <p:extLst>
      <p:ext uri="{BB962C8B-B14F-4D97-AF65-F5344CB8AC3E}">
        <p14:creationId xmlns:p14="http://schemas.microsoft.com/office/powerpoint/2010/main" val="16518856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39750" y="381000"/>
            <a:ext cx="7199313" cy="868363"/>
          </a:xfrm>
        </p:spPr>
        <p:txBody>
          <a:bodyPr lIns="91440" tIns="45720" rIns="91440" bIns="45720" anchor="t"/>
          <a:lstStyle/>
          <a:p>
            <a:pPr algn="ctr" eaLnBrk="1" hangingPunct="1">
              <a:defRPr/>
            </a:pPr>
            <a:r>
              <a:rPr lang="en-US" altLang="en-US" b="1" dirty="0">
                <a:cs typeface="Arial" pitchFamily="34" charset="0"/>
              </a:rPr>
              <a:t>Staff roles</a:t>
            </a:r>
          </a:p>
        </p:txBody>
      </p:sp>
      <p:sp>
        <p:nvSpPr>
          <p:cNvPr id="43011" name="Content Placeholder 2"/>
          <p:cNvSpPr>
            <a:spLocks noGrp="1"/>
          </p:cNvSpPr>
          <p:nvPr>
            <p:ph idx="1"/>
          </p:nvPr>
        </p:nvSpPr>
        <p:spPr>
          <a:xfrm>
            <a:off x="465138" y="1789113"/>
            <a:ext cx="5309082" cy="4854575"/>
          </a:xfrm>
        </p:spPr>
        <p:txBody>
          <a:bodyPr lIns="91440" tIns="45720" rIns="91440" bIns="45720"/>
          <a:lstStyle/>
          <a:p>
            <a:pPr lvl="1" eaLnBrk="1" hangingPunct="1">
              <a:spcAft>
                <a:spcPct val="0"/>
              </a:spcAft>
            </a:pPr>
            <a:r>
              <a:rPr lang="en-US" altLang="en-US" b="1" dirty="0"/>
              <a:t>Prepare for the group</a:t>
            </a:r>
          </a:p>
          <a:p>
            <a:pPr marL="594900" lvl="2" indent="-342900" eaLnBrk="1" hangingPunct="1">
              <a:spcAft>
                <a:spcPct val="0"/>
              </a:spcAft>
            </a:pPr>
            <a:r>
              <a:rPr lang="en-US" altLang="en-US" dirty="0"/>
              <a:t>Room</a:t>
            </a:r>
          </a:p>
          <a:p>
            <a:pPr marL="594900" lvl="2" indent="-342900" eaLnBrk="1" hangingPunct="1">
              <a:spcAft>
                <a:spcPct val="0"/>
              </a:spcAft>
            </a:pPr>
            <a:r>
              <a:rPr lang="en-US" altLang="en-US" dirty="0"/>
              <a:t>Support people</a:t>
            </a:r>
          </a:p>
          <a:p>
            <a:pPr marL="594900" lvl="2" indent="-342900" eaLnBrk="1" hangingPunct="1">
              <a:spcAft>
                <a:spcPct val="0"/>
              </a:spcAft>
            </a:pPr>
            <a:r>
              <a:rPr lang="en-US" altLang="en-US" dirty="0"/>
              <a:t>Resources (agenda, flyer, poster, minutes, news)</a:t>
            </a:r>
          </a:p>
          <a:p>
            <a:pPr marL="594900" lvl="2" indent="-342900" eaLnBrk="1" hangingPunct="1">
              <a:spcAft>
                <a:spcPct val="0"/>
              </a:spcAft>
            </a:pPr>
            <a:r>
              <a:rPr lang="en-AU" altLang="en-US" dirty="0"/>
              <a:t>Ideally first thing in the morning</a:t>
            </a:r>
          </a:p>
          <a:p>
            <a:pPr marL="594900" lvl="2" indent="-342900" eaLnBrk="1" hangingPunct="1">
              <a:spcAft>
                <a:spcPct val="0"/>
              </a:spcAft>
            </a:pPr>
            <a:r>
              <a:rPr lang="en-AU" altLang="en-US" dirty="0"/>
              <a:t>Preferably every day (at least 3/week)</a:t>
            </a:r>
          </a:p>
          <a:p>
            <a:pPr marL="594900" lvl="2" indent="-342900" eaLnBrk="1" hangingPunct="1">
              <a:spcAft>
                <a:spcPct val="0"/>
              </a:spcAft>
            </a:pPr>
            <a:r>
              <a:rPr lang="en-AU" altLang="en-US" dirty="0"/>
              <a:t>Protected space/time</a:t>
            </a:r>
          </a:p>
          <a:p>
            <a:pPr marL="594900" lvl="2" indent="-342900" eaLnBrk="1" hangingPunct="1">
              <a:spcAft>
                <a:spcPct val="0"/>
              </a:spcAft>
            </a:pPr>
            <a:r>
              <a:rPr lang="en-AU" altLang="en-US" dirty="0"/>
              <a:t>Follows a structured agenda </a:t>
            </a:r>
          </a:p>
          <a:p>
            <a:pPr marL="594900" lvl="2" indent="-342900" eaLnBrk="1" hangingPunct="1">
              <a:spcAft>
                <a:spcPct val="0"/>
              </a:spcAft>
            </a:pPr>
            <a:r>
              <a:rPr lang="en-AU" altLang="en-US" dirty="0"/>
              <a:t>Once all the points are covered the meeting is closed </a:t>
            </a:r>
          </a:p>
          <a:p>
            <a:pPr marL="594900" lvl="2" indent="-342900" eaLnBrk="1" hangingPunct="1">
              <a:spcAft>
                <a:spcPct val="0"/>
              </a:spcAft>
            </a:pPr>
            <a:r>
              <a:rPr lang="en-AU" altLang="en-US" dirty="0" smtClean="0"/>
              <a:t>Chaired </a:t>
            </a:r>
            <a:r>
              <a:rPr lang="en-AU" altLang="en-US" dirty="0"/>
              <a:t>by </a:t>
            </a:r>
            <a:r>
              <a:rPr lang="en-AU" altLang="en-US" dirty="0" smtClean="0"/>
              <a:t>patients or staff</a:t>
            </a:r>
            <a:endParaRPr lang="en-AU" altLang="en-US" dirty="0"/>
          </a:p>
          <a:p>
            <a:pPr marL="594900" lvl="2" indent="-342900" eaLnBrk="1" hangingPunct="1">
              <a:spcAft>
                <a:spcPct val="0"/>
              </a:spcAft>
            </a:pPr>
            <a:r>
              <a:rPr lang="en-AU" altLang="en-US" dirty="0"/>
              <a:t>Consider a log book</a:t>
            </a:r>
          </a:p>
          <a:p>
            <a:pPr marL="594900" lvl="2" indent="-342900" eaLnBrk="1" hangingPunct="1">
              <a:spcAft>
                <a:spcPct val="0"/>
              </a:spcAft>
            </a:pPr>
            <a:endParaRPr lang="en-US" altLang="en-US" dirty="0"/>
          </a:p>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6093">
            <a:off x="6019537" y="1999488"/>
            <a:ext cx="2539067" cy="366128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4196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539750" y="381000"/>
            <a:ext cx="7199313" cy="868363"/>
          </a:xfrm>
        </p:spPr>
        <p:txBody>
          <a:bodyPr lIns="91440" tIns="45720" rIns="91440" bIns="45720" anchor="t"/>
          <a:lstStyle/>
          <a:p>
            <a:pPr algn="ctr" eaLnBrk="1" hangingPunct="1">
              <a:defRPr/>
            </a:pPr>
            <a:r>
              <a:rPr lang="en-US" altLang="en-US" b="1" dirty="0">
                <a:cs typeface="Arial" pitchFamily="34" charset="0"/>
              </a:rPr>
              <a:t>Staff roles</a:t>
            </a:r>
          </a:p>
        </p:txBody>
      </p:sp>
      <p:sp>
        <p:nvSpPr>
          <p:cNvPr id="43011" name="Content Placeholder 2"/>
          <p:cNvSpPr>
            <a:spLocks noGrp="1"/>
          </p:cNvSpPr>
          <p:nvPr>
            <p:ph idx="1"/>
          </p:nvPr>
        </p:nvSpPr>
        <p:spPr>
          <a:xfrm>
            <a:off x="465138" y="1789113"/>
            <a:ext cx="8044877" cy="4854575"/>
          </a:xfrm>
        </p:spPr>
        <p:txBody>
          <a:bodyPr lIns="91440" tIns="45720" rIns="91440" bIns="45720"/>
          <a:lstStyle/>
          <a:p>
            <a:pPr lvl="1" eaLnBrk="1" hangingPunct="1">
              <a:spcAft>
                <a:spcPct val="0"/>
              </a:spcAft>
            </a:pPr>
            <a:r>
              <a:rPr lang="en-US" altLang="en-US" b="1" dirty="0"/>
              <a:t>Maintaining the meeting</a:t>
            </a:r>
          </a:p>
          <a:p>
            <a:pPr marL="594900" lvl="2" indent="-342900" eaLnBrk="1" hangingPunct="1">
              <a:spcAft>
                <a:spcPct val="0"/>
              </a:spcAft>
            </a:pPr>
            <a:r>
              <a:rPr lang="en-US" altLang="en-US" dirty="0"/>
              <a:t>Encourage good contributions through positive feedback.</a:t>
            </a:r>
          </a:p>
          <a:p>
            <a:pPr marL="594900" lvl="2" indent="-342900" eaLnBrk="1" hangingPunct="1">
              <a:spcAft>
                <a:spcPct val="0"/>
              </a:spcAft>
            </a:pPr>
            <a:r>
              <a:rPr lang="en-US" altLang="en-US" dirty="0"/>
              <a:t>Model mutual respect.</a:t>
            </a:r>
          </a:p>
          <a:p>
            <a:pPr marL="594900" lvl="2" indent="-342900" eaLnBrk="1" hangingPunct="1">
              <a:spcAft>
                <a:spcPct val="0"/>
              </a:spcAft>
            </a:pPr>
            <a:r>
              <a:rPr lang="en-US" altLang="en-US" dirty="0"/>
              <a:t>Enable everyone to contribute.</a:t>
            </a:r>
          </a:p>
          <a:p>
            <a:pPr marL="594900" lvl="2" indent="-342900" eaLnBrk="1" hangingPunct="1">
              <a:spcAft>
                <a:spcPct val="0"/>
              </a:spcAft>
            </a:pPr>
            <a:r>
              <a:rPr lang="en-US" altLang="en-US" dirty="0"/>
              <a:t>Seek information and opinions and provide information. </a:t>
            </a:r>
          </a:p>
          <a:p>
            <a:pPr marL="594900" lvl="2" indent="-342900" eaLnBrk="1" hangingPunct="1">
              <a:spcAft>
                <a:spcPct val="0"/>
              </a:spcAft>
            </a:pPr>
            <a:r>
              <a:rPr lang="en-US" altLang="en-US" dirty="0"/>
              <a:t>Clarify and </a:t>
            </a:r>
            <a:r>
              <a:rPr lang="en-US" altLang="en-US" dirty="0" err="1"/>
              <a:t>summarise</a:t>
            </a:r>
            <a:r>
              <a:rPr lang="en-US" altLang="en-US" dirty="0"/>
              <a:t> for others.</a:t>
            </a:r>
          </a:p>
          <a:p>
            <a:pPr marL="594900" lvl="2" indent="-342900" eaLnBrk="1" hangingPunct="1">
              <a:spcAft>
                <a:spcPct val="0"/>
              </a:spcAft>
            </a:pPr>
            <a:r>
              <a:rPr lang="en-US" altLang="en-US" dirty="0"/>
              <a:t>Suggest compromises and settlements.</a:t>
            </a:r>
          </a:p>
          <a:p>
            <a:pPr marL="594900" lvl="2" indent="-342900" eaLnBrk="1" hangingPunct="1">
              <a:spcAft>
                <a:spcPct val="0"/>
              </a:spcAft>
            </a:pPr>
            <a:r>
              <a:rPr lang="en-AU" altLang="en-US" dirty="0"/>
              <a:t>Offer advice on expression of mutual respect and positive appreciation</a:t>
            </a:r>
          </a:p>
          <a:p>
            <a:pPr marL="594900" lvl="2" indent="-342900" eaLnBrk="1" hangingPunct="1">
              <a:spcAft>
                <a:spcPct val="0"/>
              </a:spcAft>
            </a:pPr>
            <a:r>
              <a:rPr lang="en-AU" altLang="en-US" dirty="0"/>
              <a:t>Accurately describe any recent potentially distressing events on the </a:t>
            </a:r>
            <a:r>
              <a:rPr lang="en-AU" altLang="en-US" dirty="0" smtClean="0"/>
              <a:t>unit (reassurance).</a:t>
            </a:r>
            <a:endParaRPr lang="en-AU" altLang="en-US" dirty="0"/>
          </a:p>
          <a:p>
            <a:pPr marL="594900" lvl="2" indent="-342900" eaLnBrk="1" hangingPunct="1">
              <a:spcAft>
                <a:spcPct val="0"/>
              </a:spcAft>
            </a:pPr>
            <a:endParaRPr lang="en-US" altLang="en-US" dirty="0"/>
          </a:p>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sp>
        <p:nvSpPr>
          <p:cNvPr id="4" name="Content Placeholder 2"/>
          <p:cNvSpPr txBox="1">
            <a:spLocks/>
          </p:cNvSpPr>
          <p:nvPr/>
        </p:nvSpPr>
        <p:spPr bwMode="auto">
          <a:xfrm>
            <a:off x="4730496" y="1941513"/>
            <a:ext cx="4130929"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spcAft>
                <a:spcPct val="0"/>
              </a:spcAft>
              <a:buFont typeface="Arial" panose="020B0604020202020204" pitchFamily="34" charset="0"/>
              <a:buChar char="•"/>
            </a:pPr>
            <a:endParaRPr lang="en-AU" altLang="en-US" dirty="0"/>
          </a:p>
          <a:p>
            <a:pPr marL="342900" lvl="1" indent="-342900" eaLnBrk="1" hangingPunct="1">
              <a:spcAft>
                <a:spcPct val="0"/>
              </a:spcAft>
              <a:buFont typeface="Arial" panose="020B0604020202020204" pitchFamily="34" charset="0"/>
              <a:buChar char="•"/>
            </a:pPr>
            <a:endParaRPr lang="en-US" altLang="en-US" dirty="0"/>
          </a:p>
          <a:p>
            <a:pPr eaLnBrk="1" hangingPunct="1"/>
            <a:endParaRPr lang="en-US" altLang="en-US" sz="2000" dirty="0"/>
          </a:p>
          <a:p>
            <a:pPr eaLnBrk="1" hangingPunct="1"/>
            <a:endParaRPr lang="en-US" altLang="en-US" dirty="0"/>
          </a:p>
        </p:txBody>
      </p:sp>
    </p:spTree>
    <p:extLst>
      <p:ext uri="{BB962C8B-B14F-4D97-AF65-F5344CB8AC3E}">
        <p14:creationId xmlns:p14="http://schemas.microsoft.com/office/powerpoint/2010/main" val="57394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39750" y="425450"/>
            <a:ext cx="7199313" cy="846138"/>
          </a:xfrm>
        </p:spPr>
        <p:txBody>
          <a:bodyPr lIns="91440" tIns="45720" rIns="91440" bIns="45720" anchor="t"/>
          <a:lstStyle/>
          <a:p>
            <a:pPr algn="ctr" eaLnBrk="1" hangingPunct="1">
              <a:defRPr/>
            </a:pPr>
            <a:r>
              <a:rPr lang="en-US" altLang="en-US" b="1" dirty="0">
                <a:solidFill>
                  <a:schemeClr val="bg1"/>
                </a:solidFill>
                <a:cs typeface="Arial" pitchFamily="34" charset="0"/>
              </a:rPr>
              <a:t>What </a:t>
            </a:r>
            <a:r>
              <a:rPr lang="en-US" altLang="en-US" b="1" dirty="0">
                <a:cs typeface="Arial" pitchFamily="34" charset="0"/>
              </a:rPr>
              <a:t>to expect</a:t>
            </a:r>
          </a:p>
        </p:txBody>
      </p:sp>
      <p:sp>
        <p:nvSpPr>
          <p:cNvPr id="45059" name="Content Placeholder 2"/>
          <p:cNvSpPr>
            <a:spLocks noGrp="1"/>
          </p:cNvSpPr>
          <p:nvPr>
            <p:ph idx="1"/>
          </p:nvPr>
        </p:nvSpPr>
        <p:spPr>
          <a:xfrm>
            <a:off x="637286" y="1877568"/>
            <a:ext cx="7897114" cy="3704844"/>
          </a:xfrm>
        </p:spPr>
        <p:txBody>
          <a:bodyPr lIns="91440" tIns="45720" rIns="91440" bIns="45720"/>
          <a:lstStyle/>
          <a:p>
            <a:pPr marL="342900" lvl="1" indent="-342900" eaLnBrk="1" hangingPunct="1">
              <a:buFont typeface="Arial" panose="020B0604020202020204" pitchFamily="34" charset="0"/>
              <a:buChar char="•"/>
            </a:pPr>
            <a:r>
              <a:rPr lang="en-US" altLang="en-US" dirty="0"/>
              <a:t>Attendance will grow if the meeting is held regularly and is talked about.</a:t>
            </a:r>
          </a:p>
          <a:p>
            <a:pPr marL="342900" lvl="1" indent="-342900" eaLnBrk="1" hangingPunct="1">
              <a:buFont typeface="Arial" panose="020B0604020202020204" pitchFamily="34" charset="0"/>
              <a:buChar char="•"/>
            </a:pPr>
            <a:r>
              <a:rPr lang="en-US" altLang="en-US" dirty="0"/>
              <a:t>Even with only a few people the meeting can be productive</a:t>
            </a:r>
            <a:r>
              <a:rPr lang="en-US" altLang="en-US" dirty="0" smtClean="0"/>
              <a:t>.</a:t>
            </a:r>
          </a:p>
          <a:p>
            <a:pPr marL="342900" lvl="1" indent="-342900" eaLnBrk="1" hangingPunct="1">
              <a:buFont typeface="Arial" panose="020B0604020202020204" pitchFamily="34" charset="0"/>
              <a:buChar char="•"/>
            </a:pPr>
            <a:endParaRPr lang="en-US" altLang="en-US" dirty="0"/>
          </a:p>
          <a:p>
            <a:pPr marL="342900" lvl="1" indent="-342900" eaLnBrk="1" hangingPunct="1">
              <a:buFont typeface="Arial" panose="020B0604020202020204" pitchFamily="34" charset="0"/>
              <a:buChar char="•"/>
            </a:pPr>
            <a:endParaRPr lang="en-US" altLang="en-US" dirty="0"/>
          </a:p>
          <a:p>
            <a:pPr marL="342900" lvl="1" indent="-342900" eaLnBrk="1" hangingPunct="1">
              <a:buFont typeface="Arial" panose="020B0604020202020204" pitchFamily="34" charset="0"/>
              <a:buChar char="•"/>
            </a:pPr>
            <a:r>
              <a:rPr lang="en-US" altLang="en-US" dirty="0"/>
              <a:t>Attendees can consider how they can help others who aren't attending.</a:t>
            </a:r>
          </a:p>
          <a:p>
            <a:pPr marL="342900" lvl="1" indent="-342900" eaLnBrk="1" hangingPunct="1">
              <a:buFont typeface="Arial" panose="020B0604020202020204" pitchFamily="34" charset="0"/>
              <a:buChar char="•"/>
            </a:pPr>
            <a:r>
              <a:rPr lang="en-US" altLang="en-US" dirty="0"/>
              <a:t>Small things can be important to people.</a:t>
            </a:r>
          </a:p>
          <a:p>
            <a:pPr eaLnBrk="1" hangingPunct="1"/>
            <a:endParaRPr lang="en-US" altLang="en-US" dirty="0"/>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rot="21205306">
            <a:off x="3505801" y="3143601"/>
            <a:ext cx="2203704" cy="1340578"/>
          </a:xfrm>
          <a:prstGeom prst="rect">
            <a:avLst/>
          </a:prstGeom>
        </p:spPr>
      </p:pic>
    </p:spTree>
    <p:extLst>
      <p:ext uri="{BB962C8B-B14F-4D97-AF65-F5344CB8AC3E}">
        <p14:creationId xmlns:p14="http://schemas.microsoft.com/office/powerpoint/2010/main" val="9866138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539750" y="403225"/>
            <a:ext cx="7199313" cy="868363"/>
          </a:xfrm>
        </p:spPr>
        <p:txBody>
          <a:bodyPr lIns="91440" tIns="45720" rIns="91440" bIns="45720" anchor="t"/>
          <a:lstStyle/>
          <a:p>
            <a:pPr algn="ctr" eaLnBrk="1" hangingPunct="1">
              <a:defRPr/>
            </a:pPr>
            <a:r>
              <a:rPr lang="en-GB" altLang="en-US" b="1" dirty="0">
                <a:cs typeface="Arial" pitchFamily="34" charset="0"/>
              </a:rPr>
              <a:t>Mutual Help Meeting fidelity</a:t>
            </a:r>
          </a:p>
        </p:txBody>
      </p:sp>
      <p:sp>
        <p:nvSpPr>
          <p:cNvPr id="3" name="Content Placeholder 2"/>
          <p:cNvSpPr>
            <a:spLocks noGrp="1"/>
          </p:cNvSpPr>
          <p:nvPr>
            <p:ph idx="1"/>
          </p:nvPr>
        </p:nvSpPr>
        <p:spPr>
          <a:xfrm>
            <a:off x="3595688" y="4148138"/>
            <a:ext cx="4935537" cy="2325687"/>
          </a:xfrm>
        </p:spPr>
        <p:txBody>
          <a:bodyPr>
            <a:normAutofit fontScale="92500" lnSpcReduction="10000"/>
          </a:bodyPr>
          <a:lstStyle/>
          <a:p>
            <a:pPr lvl="1" eaLnBrk="1" fontAlgn="auto" hangingPunct="1">
              <a:spcAft>
                <a:spcPts val="0"/>
              </a:spcAft>
              <a:buFont typeface="Arial"/>
              <a:buChar char="–"/>
              <a:defRPr/>
            </a:pPr>
            <a:endParaRPr lang="en-GB" dirty="0">
              <a:ea typeface="+mn-ea"/>
            </a:endParaRPr>
          </a:p>
          <a:p>
            <a:pPr marL="571500" lvl="1" indent="-285750" eaLnBrk="1" fontAlgn="auto" hangingPunct="1">
              <a:spcAft>
                <a:spcPts val="600"/>
              </a:spcAft>
              <a:buFont typeface="Arial" panose="020B0604020202020204" pitchFamily="34" charset="0"/>
              <a:buChar char="•"/>
              <a:defRPr/>
            </a:pPr>
            <a:r>
              <a:rPr lang="en-GB" sz="1900" dirty="0">
                <a:ea typeface="+mn-ea"/>
              </a:rPr>
              <a:t>A forum for complaints and suggestions from patients about what the staff or hospital should do or for staff to give news to patients</a:t>
            </a:r>
          </a:p>
          <a:p>
            <a:pPr marL="571500" lvl="1" indent="-285750" eaLnBrk="1" fontAlgn="auto" hangingPunct="1">
              <a:spcAft>
                <a:spcPts val="600"/>
              </a:spcAft>
              <a:buFont typeface="Arial" panose="020B0604020202020204" pitchFamily="34" charset="0"/>
              <a:buChar char="•"/>
              <a:defRPr/>
            </a:pPr>
            <a:r>
              <a:rPr lang="en-GB" sz="1900" dirty="0">
                <a:ea typeface="+mn-ea"/>
              </a:rPr>
              <a:t>Another group in the unit where staff have a debrief while patients go back to bed</a:t>
            </a:r>
          </a:p>
          <a:p>
            <a:pPr eaLnBrk="1" fontAlgn="auto" hangingPunct="1">
              <a:spcAft>
                <a:spcPts val="0"/>
              </a:spcAft>
              <a:buFont typeface="Arial"/>
              <a:buChar char="•"/>
              <a:defRPr/>
            </a:pPr>
            <a:endParaRPr lang="en-GB" dirty="0">
              <a:ea typeface="+mn-ea"/>
              <a:cs typeface="+mn-cs"/>
            </a:endParaRPr>
          </a:p>
        </p:txBody>
      </p:sp>
      <p:sp>
        <p:nvSpPr>
          <p:cNvPr id="5" name="Rectangle 4"/>
          <p:cNvSpPr>
            <a:spLocks noChangeArrowheads="1"/>
          </p:cNvSpPr>
          <p:nvPr/>
        </p:nvSpPr>
        <p:spPr bwMode="auto">
          <a:xfrm>
            <a:off x="457200" y="1955800"/>
            <a:ext cx="2578100" cy="154622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rPr>
              <a:t>Mutual help meeting</a:t>
            </a:r>
          </a:p>
          <a:p>
            <a:pPr algn="ctr" eaLnBrk="1" fontAlgn="auto" hangingPunct="1">
              <a:spcBef>
                <a:spcPts val="0"/>
              </a:spcBef>
              <a:spcAft>
                <a:spcPts val="0"/>
              </a:spcAft>
              <a:defRPr/>
            </a:pPr>
            <a:r>
              <a:rPr lang="en-US" sz="2800" b="1" dirty="0">
                <a:solidFill>
                  <a:prstClr val="black"/>
                </a:solidFill>
                <a:latin typeface="Calibri"/>
              </a:rPr>
              <a:t>IS</a:t>
            </a:r>
          </a:p>
        </p:txBody>
      </p:sp>
      <p:sp>
        <p:nvSpPr>
          <p:cNvPr id="46085"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
        <p:nvSpPr>
          <p:cNvPr id="7" name="Rectangle 6"/>
          <p:cNvSpPr>
            <a:spLocks noChangeArrowheads="1"/>
          </p:cNvSpPr>
          <p:nvPr/>
        </p:nvSpPr>
        <p:spPr bwMode="auto">
          <a:xfrm>
            <a:off x="422275" y="4660900"/>
            <a:ext cx="2647950" cy="1617663"/>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r>
              <a:rPr lang="en-US" sz="2800" b="1" dirty="0">
                <a:solidFill>
                  <a:prstClr val="black"/>
                </a:solidFill>
                <a:latin typeface="Calibri"/>
              </a:rPr>
              <a:t>Mutual help meeting</a:t>
            </a:r>
          </a:p>
          <a:p>
            <a:pPr algn="ctr" eaLnBrk="1" fontAlgn="auto" hangingPunct="1">
              <a:spcBef>
                <a:spcPts val="0"/>
              </a:spcBef>
              <a:spcAft>
                <a:spcPts val="0"/>
              </a:spcAft>
              <a:defRPr/>
            </a:pPr>
            <a:r>
              <a:rPr lang="en-US" sz="2800" b="1" dirty="0">
                <a:solidFill>
                  <a:srgbClr val="FF0000"/>
                </a:solidFill>
                <a:latin typeface="Calibri"/>
              </a:rPr>
              <a:t>IS NOT </a:t>
            </a:r>
          </a:p>
        </p:txBody>
      </p:sp>
      <p:sp>
        <p:nvSpPr>
          <p:cNvPr id="46087" name="Rectangle 7"/>
          <p:cNvSpPr>
            <a:spLocks noChangeArrowheads="1"/>
          </p:cNvSpPr>
          <p:nvPr/>
        </p:nvSpPr>
        <p:spPr bwMode="auto">
          <a:xfrm>
            <a:off x="3756025" y="1833563"/>
            <a:ext cx="478631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Getting patients together to agree on small things they can do to help and support each other, and valuing those activities once completed</a:t>
            </a:r>
          </a:p>
          <a:p>
            <a:pPr eaLnBrk="1" hangingPunct="1">
              <a:spcAft>
                <a:spcPts val="600"/>
              </a:spcAft>
              <a:buFont typeface="Arial" panose="020B0604020202020204" pitchFamily="34" charset="0"/>
              <a:buChar char="•"/>
            </a:pPr>
            <a:r>
              <a:rPr lang="en-GB" altLang="en-US">
                <a:solidFill>
                  <a:srgbClr val="000000"/>
                </a:solidFill>
                <a:latin typeface="Arial" panose="020B0604020202020204" pitchFamily="34" charset="0"/>
              </a:rPr>
              <a:t>In terms of patient care – a chance for staff to take a step back and patients a step forward</a:t>
            </a:r>
          </a:p>
        </p:txBody>
      </p:sp>
      <p:sp>
        <p:nvSpPr>
          <p:cNvPr id="46088" name="TextBox 8"/>
          <p:cNvSpPr txBox="1">
            <a:spLocks noChangeArrowheads="1"/>
          </p:cNvSpPr>
          <p:nvPr/>
        </p:nvSpPr>
        <p:spPr bwMode="auto">
          <a:xfrm>
            <a:off x="3035300" y="4972050"/>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000">
                <a:solidFill>
                  <a:srgbClr val="000000"/>
                </a:solidFill>
              </a:rPr>
              <a:t>≠</a:t>
            </a:r>
          </a:p>
        </p:txBody>
      </p:sp>
    </p:spTree>
    <p:extLst>
      <p:ext uri="{BB962C8B-B14F-4D97-AF65-F5344CB8AC3E}">
        <p14:creationId xmlns:p14="http://schemas.microsoft.com/office/powerpoint/2010/main" val="2469162404"/>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GB" b="1" dirty="0">
                <a:ea typeface="+mn-ea"/>
                <a:cs typeface="Arial" panose="020B0604020202020204" pitchFamily="34" charset="0"/>
              </a:rPr>
              <a:t>Mutual help meeting adjustments</a:t>
            </a:r>
          </a:p>
        </p:txBody>
      </p:sp>
      <p:sp>
        <p:nvSpPr>
          <p:cNvPr id="3" name="Content Placeholder 2"/>
          <p:cNvSpPr>
            <a:spLocks noGrp="1"/>
          </p:cNvSpPr>
          <p:nvPr>
            <p:ph idx="1"/>
          </p:nvPr>
        </p:nvSpPr>
        <p:spPr>
          <a:xfrm>
            <a:off x="539750" y="1619250"/>
            <a:ext cx="8243888" cy="4854575"/>
          </a:xfrm>
        </p:spPr>
        <p:txBody>
          <a:bodyPr>
            <a:normAutofit/>
          </a:bodyPr>
          <a:lstStyle/>
          <a:p>
            <a:pPr marL="2336800" lvl="1" indent="-2336800" eaLnBrk="1" fontAlgn="auto" hangingPunct="1">
              <a:spcBef>
                <a:spcPts val="1000"/>
              </a:spcBef>
              <a:spcAft>
                <a:spcPts val="1000"/>
              </a:spcAft>
              <a:buFont typeface="Arial"/>
              <a:buNone/>
              <a:defRPr/>
            </a:pPr>
            <a:r>
              <a:rPr lang="en-GB" b="1" dirty="0">
                <a:ea typeface="+mn-ea"/>
              </a:rPr>
              <a:t>CAMHS	</a:t>
            </a:r>
            <a:r>
              <a:rPr lang="en-GB" dirty="0">
                <a:ea typeface="+mn-ea"/>
              </a:rPr>
              <a:t>Constraints and guidance on allowable tasks, new list of suggestions worked out with young people, new patient documentation</a:t>
            </a:r>
          </a:p>
          <a:p>
            <a:pPr marL="2336800" lvl="1" indent="-2336800" eaLnBrk="1" fontAlgn="auto" hangingPunct="1">
              <a:spcBef>
                <a:spcPts val="1000"/>
              </a:spcBef>
              <a:spcAft>
                <a:spcPts val="1000"/>
              </a:spcAft>
              <a:buFont typeface="Arial"/>
              <a:buNone/>
              <a:defRPr/>
            </a:pPr>
            <a:r>
              <a:rPr lang="en-GB" b="1" dirty="0">
                <a:ea typeface="+mn-ea"/>
              </a:rPr>
              <a:t>Forensic	</a:t>
            </a:r>
            <a:r>
              <a:rPr lang="en-GB" dirty="0">
                <a:ea typeface="+mn-ea"/>
              </a:rPr>
              <a:t>Constraints and guidance, limitations and rules about those, new patient support documentation</a:t>
            </a:r>
          </a:p>
          <a:p>
            <a:pPr marL="2336800" lvl="1" indent="-2336800" eaLnBrk="1" fontAlgn="auto" hangingPunct="1">
              <a:spcBef>
                <a:spcPts val="1000"/>
              </a:spcBef>
              <a:spcAft>
                <a:spcPts val="1000"/>
              </a:spcAft>
              <a:buFont typeface="Arial"/>
              <a:buNone/>
              <a:defRPr/>
            </a:pPr>
            <a:r>
              <a:rPr lang="en-GB" b="1" dirty="0">
                <a:ea typeface="+mn-ea"/>
              </a:rPr>
              <a:t>Older people	</a:t>
            </a:r>
            <a:r>
              <a:rPr lang="en-GB" dirty="0">
                <a:ea typeface="+mn-ea"/>
              </a:rPr>
              <a:t>May still be creatively feasible</a:t>
            </a:r>
          </a:p>
          <a:p>
            <a:pPr eaLnBrk="1" fontAlgn="auto" hangingPunct="1">
              <a:spcAft>
                <a:spcPts val="0"/>
              </a:spcAft>
              <a:buFont typeface="Arial"/>
              <a:buNone/>
              <a:defRPr/>
            </a:pPr>
            <a:endParaRPr lang="en-GB" sz="2000" dirty="0">
              <a:solidFill>
                <a:srgbClr val="8000FF"/>
              </a:solidFill>
              <a:ea typeface="+mn-ea"/>
              <a:cs typeface="+mn-cs"/>
            </a:endParaRPr>
          </a:p>
          <a:p>
            <a:pPr eaLnBrk="1" fontAlgn="auto" hangingPunct="1">
              <a:spcAft>
                <a:spcPts val="0"/>
              </a:spcAft>
              <a:buFont typeface="Arial"/>
              <a:buNone/>
              <a:defRPr/>
            </a:pPr>
            <a:endParaRPr lang="en-GB" sz="2000" dirty="0">
              <a:solidFill>
                <a:schemeClr val="accent4">
                  <a:lumMod val="75000"/>
                </a:schemeClr>
              </a:solidFill>
              <a:ea typeface="+mn-ea"/>
              <a:cs typeface="+mn-cs"/>
            </a:endParaRPr>
          </a:p>
        </p:txBody>
      </p:sp>
    </p:spTree>
    <p:extLst>
      <p:ext uri="{BB962C8B-B14F-4D97-AF65-F5344CB8AC3E}">
        <p14:creationId xmlns:p14="http://schemas.microsoft.com/office/powerpoint/2010/main" val="1101022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en-US" b="1" dirty="0">
                <a:solidFill>
                  <a:srgbClr val="21A18D"/>
                </a:solidFill>
                <a:ea typeface="ＭＳ Ｐゴシック" charset="0"/>
              </a:rPr>
              <a:t>Task:  Create your mutual help meeting implementation plan</a:t>
            </a:r>
            <a:endParaRPr lang="en-AU" dirty="0">
              <a:solidFill>
                <a:srgbClr val="21A18D"/>
              </a:solidFill>
              <a:ea typeface="ＭＳ Ｐゴシック" charset="0"/>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1498">
            <a:off x="3821113" y="2360613"/>
            <a:ext cx="3213100" cy="395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08405">
            <a:off x="1295400" y="2416175"/>
            <a:ext cx="3138488" cy="390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75" y="1349375"/>
            <a:ext cx="70723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7337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539750" y="425450"/>
            <a:ext cx="6827838" cy="722313"/>
          </a:xfrm>
        </p:spPr>
        <p:txBody>
          <a:bodyPr lIns="91440" tIns="45720" rIns="91440" bIns="45720" anchor="t"/>
          <a:lstStyle/>
          <a:p>
            <a:pPr algn="ctr" eaLnBrk="1" hangingPunct="1">
              <a:defRPr/>
            </a:pPr>
            <a:r>
              <a:rPr lang="en-US" altLang="en-US" b="1">
                <a:cs typeface="Arial" pitchFamily="34" charset="0"/>
              </a:rPr>
              <a:t>Wrap Up</a:t>
            </a:r>
          </a:p>
        </p:txBody>
      </p:sp>
      <p:sp>
        <p:nvSpPr>
          <p:cNvPr id="69635" name="Content Placeholder 2"/>
          <p:cNvSpPr>
            <a:spLocks noGrp="1"/>
          </p:cNvSpPr>
          <p:nvPr>
            <p:ph idx="1"/>
          </p:nvPr>
        </p:nvSpPr>
        <p:spPr>
          <a:xfrm>
            <a:off x="539750" y="1776413"/>
            <a:ext cx="8243888" cy="4697412"/>
          </a:xfrm>
        </p:spPr>
        <p:txBody>
          <a:bodyPr lIns="91440" tIns="45720" rIns="91440" bIns="45720"/>
          <a:lstStyle/>
          <a:p>
            <a:pPr marL="342900" lvl="1" indent="-342900" eaLnBrk="1" hangingPunct="1">
              <a:buFont typeface="Arial" panose="020B0604020202020204" pitchFamily="34" charset="0"/>
              <a:buChar char="•"/>
            </a:pPr>
            <a:r>
              <a:rPr lang="en-US" altLang="en-US" sz="2800" dirty="0">
                <a:solidFill>
                  <a:srgbClr val="000000"/>
                </a:solidFill>
              </a:rPr>
              <a:t>Today we have revised workshop one and covered another four interventions </a:t>
            </a:r>
          </a:p>
          <a:p>
            <a:pPr marL="342900" lvl="1" indent="-342900" eaLnBrk="1" hangingPunct="1">
              <a:buFont typeface="Arial" panose="020B0604020202020204" pitchFamily="34" charset="0"/>
              <a:buChar char="•"/>
            </a:pPr>
            <a:endParaRPr lang="en-US" altLang="en-US" sz="2800" dirty="0">
              <a:solidFill>
                <a:srgbClr val="000000"/>
              </a:solidFill>
            </a:endParaRPr>
          </a:p>
          <a:p>
            <a:pPr marL="342900" lvl="1" indent="-342900" eaLnBrk="1" hangingPunct="1">
              <a:buFont typeface="Arial" panose="020B0604020202020204" pitchFamily="34" charset="0"/>
              <a:buChar char="•"/>
            </a:pPr>
            <a:r>
              <a:rPr lang="en-US" altLang="en-US" sz="2800" dirty="0">
                <a:solidFill>
                  <a:srgbClr val="000000"/>
                </a:solidFill>
              </a:rPr>
              <a:t>How can we move forward from today?</a:t>
            </a:r>
          </a:p>
          <a:p>
            <a:pPr marL="342900" lvl="1" indent="-342900" eaLnBrk="1" hangingPunct="1">
              <a:buFont typeface="Arial" panose="020B0604020202020204" pitchFamily="34" charset="0"/>
              <a:buChar char="•"/>
            </a:pPr>
            <a:endParaRPr lang="en-US" altLang="en-US" sz="2800" dirty="0">
              <a:solidFill>
                <a:srgbClr val="000000"/>
              </a:solidFill>
            </a:endParaRPr>
          </a:p>
          <a:p>
            <a:pPr marL="342900" lvl="1" indent="-342900" eaLnBrk="1" hangingPunct="1">
              <a:buFont typeface="Arial" panose="020B0604020202020204" pitchFamily="34" charset="0"/>
              <a:buChar char="•"/>
            </a:pPr>
            <a:r>
              <a:rPr lang="en-US" altLang="en-US" sz="2800" dirty="0">
                <a:solidFill>
                  <a:srgbClr val="000000"/>
                </a:solidFill>
              </a:rPr>
              <a:t>The 3</a:t>
            </a:r>
            <a:r>
              <a:rPr lang="en-US" altLang="en-US" sz="2800" baseline="30000" dirty="0">
                <a:solidFill>
                  <a:srgbClr val="000000"/>
                </a:solidFill>
              </a:rPr>
              <a:t>rd</a:t>
            </a:r>
            <a:r>
              <a:rPr lang="en-US" altLang="en-US" sz="2800" dirty="0">
                <a:solidFill>
                  <a:srgbClr val="000000"/>
                </a:solidFill>
              </a:rPr>
              <a:t> day of training will include some revision from today’s workshop and cover the remaining three interventions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8" y="2218944"/>
            <a:ext cx="5161788" cy="34411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a:xfrm>
            <a:off x="476250" y="447675"/>
            <a:ext cx="7199313" cy="715963"/>
          </a:xfrm>
        </p:spPr>
        <p:txBody>
          <a:bodyPr lIns="91440" tIns="45720" rIns="91440" bIns="45720" anchor="t"/>
          <a:lstStyle/>
          <a:p>
            <a:pPr algn="ctr" eaLnBrk="1" hangingPunct="1">
              <a:defRPr/>
            </a:pPr>
            <a:r>
              <a:rPr lang="en-AU" altLang="en-US" b="1">
                <a:solidFill>
                  <a:srgbClr val="21A18D"/>
                </a:solidFill>
                <a:cs typeface="Arial" pitchFamily="34" charset="0"/>
              </a:rPr>
              <a:t>Task: Selling the Safewards model</a:t>
            </a:r>
          </a:p>
        </p:txBody>
      </p:sp>
      <p:sp>
        <p:nvSpPr>
          <p:cNvPr id="12291" name="Rectangle 17"/>
          <p:cNvSpPr>
            <a:spLocks noChangeArrowheads="1"/>
          </p:cNvSpPr>
          <p:nvPr/>
        </p:nvSpPr>
        <p:spPr bwMode="auto">
          <a:xfrm>
            <a:off x="442913" y="2133600"/>
            <a:ext cx="8310562"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2000" b="1" dirty="0">
              <a:solidFill>
                <a:srgbClr val="000000"/>
              </a:solidFill>
              <a:latin typeface="Arial" panose="020B0604020202020204" pitchFamily="34" charset="0"/>
            </a:endParaRPr>
          </a:p>
          <a:p>
            <a:pPr eaLnBrk="1" hangingPunct="1">
              <a:spcAft>
                <a:spcPts val="1000"/>
              </a:spcAft>
            </a:pPr>
            <a:r>
              <a:rPr lang="en-US" altLang="en-US" sz="2000" b="1" dirty="0">
                <a:solidFill>
                  <a:srgbClr val="000000"/>
                </a:solidFill>
                <a:latin typeface="+mn-lt"/>
              </a:rPr>
              <a:t>1. Consumer Advisory Group </a:t>
            </a:r>
          </a:p>
          <a:p>
            <a:pPr eaLnBrk="1" hangingPunct="1">
              <a:spcAft>
                <a:spcPts val="1000"/>
              </a:spcAft>
            </a:pPr>
            <a:r>
              <a:rPr lang="en-US" altLang="en-US" sz="2000" dirty="0">
                <a:solidFill>
                  <a:srgbClr val="000000"/>
                </a:solidFill>
                <a:latin typeface="+mn-lt"/>
              </a:rPr>
              <a:t>The consumer advisory group at your service have noticed changes on the unit and are wondering what Safewards is all about and how it will affect consumers. You have been chosen to present to the group.</a:t>
            </a:r>
          </a:p>
          <a:p>
            <a:pPr eaLnBrk="1" hangingPunct="1">
              <a:spcAft>
                <a:spcPts val="1000"/>
              </a:spcAft>
            </a:pPr>
            <a:r>
              <a:rPr lang="en-US" altLang="en-US" sz="2000" b="1" dirty="0">
                <a:solidFill>
                  <a:srgbClr val="000000"/>
                </a:solidFill>
                <a:latin typeface="+mn-lt"/>
              </a:rPr>
              <a:t>2. CEO </a:t>
            </a:r>
          </a:p>
          <a:p>
            <a:pPr eaLnBrk="1" hangingPunct="1">
              <a:spcAft>
                <a:spcPts val="1000"/>
              </a:spcAft>
            </a:pPr>
            <a:r>
              <a:rPr lang="en-US" altLang="en-US" sz="2000" dirty="0">
                <a:solidFill>
                  <a:srgbClr val="000000"/>
                </a:solidFill>
                <a:latin typeface="+mn-lt"/>
              </a:rPr>
              <a:t>The CEO has heard about Safewards from others outside the service but is interested to know more from an independent source. He is wondering if </a:t>
            </a:r>
            <a:r>
              <a:rPr lang="en-US" altLang="en-US" sz="2000" dirty="0">
                <a:solidFill>
                  <a:srgbClr val="000000"/>
                </a:solidFill>
                <a:latin typeface="Arial" panose="020B0604020202020204" pitchFamily="34" charset="0"/>
              </a:rPr>
              <a:t>it has a place in your service. You have been chosen to present to the CEO.</a:t>
            </a:r>
          </a:p>
        </p:txBody>
      </p:sp>
      <p:sp>
        <p:nvSpPr>
          <p:cNvPr id="12" name="Rectangle 11"/>
          <p:cNvSpPr>
            <a:spLocks noChangeArrowheads="1"/>
          </p:cNvSpPr>
          <p:nvPr/>
        </p:nvSpPr>
        <p:spPr bwMode="auto">
          <a:xfrm>
            <a:off x="476250" y="1692275"/>
            <a:ext cx="7072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1000"/>
              </a:spcAft>
            </a:pPr>
            <a:r>
              <a:rPr lang="en-AU" altLang="en-US" sz="2800" b="1" dirty="0">
                <a:solidFill>
                  <a:srgbClr val="000000"/>
                </a:solidFill>
                <a:latin typeface="+mn-lt"/>
              </a:rPr>
              <a:t>Audiences</a:t>
            </a:r>
            <a:endParaRPr lang="en-AU" altLang="en-US" sz="2000" b="1" dirty="0">
              <a:solidFill>
                <a:srgbClr val="00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a:xfrm>
            <a:off x="515938" y="508000"/>
            <a:ext cx="7199312" cy="655638"/>
          </a:xfrm>
        </p:spPr>
        <p:txBody>
          <a:bodyPr lIns="91440" tIns="45720" rIns="91440" bIns="45720" anchor="t"/>
          <a:lstStyle/>
          <a:p>
            <a:pPr algn="ctr" eaLnBrk="1" hangingPunct="1">
              <a:defRPr/>
            </a:pPr>
            <a:r>
              <a:rPr lang="en-AU" altLang="en-US" b="1">
                <a:solidFill>
                  <a:srgbClr val="21A18D"/>
                </a:solidFill>
                <a:cs typeface="Arial" pitchFamily="34" charset="0"/>
              </a:rPr>
              <a:t>Task: Selling the Safewards model</a:t>
            </a:r>
          </a:p>
        </p:txBody>
      </p:sp>
      <p:sp>
        <p:nvSpPr>
          <p:cNvPr id="13315" name="Rectangle 17"/>
          <p:cNvSpPr>
            <a:spLocks noChangeArrowheads="1"/>
          </p:cNvSpPr>
          <p:nvPr/>
        </p:nvSpPr>
        <p:spPr bwMode="auto">
          <a:xfrm>
            <a:off x="505947" y="2075469"/>
            <a:ext cx="8474075"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2000" b="1" dirty="0">
              <a:solidFill>
                <a:srgbClr val="000000"/>
              </a:solidFill>
              <a:latin typeface="Arial Black" panose="020B0A04020102020204" pitchFamily="34" charset="0"/>
            </a:endParaRPr>
          </a:p>
          <a:p>
            <a:pPr eaLnBrk="1" hangingPunct="1">
              <a:spcAft>
                <a:spcPts val="1000"/>
              </a:spcAft>
            </a:pPr>
            <a:r>
              <a:rPr lang="en-US" altLang="en-US" sz="2000" b="1" dirty="0">
                <a:solidFill>
                  <a:srgbClr val="000000"/>
                </a:solidFill>
                <a:latin typeface="+mn-lt"/>
              </a:rPr>
              <a:t>3. Psychiatrists at your service</a:t>
            </a:r>
          </a:p>
          <a:p>
            <a:pPr eaLnBrk="1" hangingPunct="1">
              <a:spcAft>
                <a:spcPts val="1000"/>
              </a:spcAft>
            </a:pPr>
            <a:r>
              <a:rPr lang="en-US" altLang="en-US" sz="2000" dirty="0">
                <a:solidFill>
                  <a:srgbClr val="000000"/>
                </a:solidFill>
                <a:latin typeface="+mn-lt"/>
              </a:rPr>
              <a:t>It has been bought to the attention of the psychiatrists at your service that a group of nurses are introducing an initiative called Safewards.  They know very little about Safewards. You have been chosen to present to the lead psychiatrists.</a:t>
            </a:r>
          </a:p>
          <a:p>
            <a:pPr eaLnBrk="1" hangingPunct="1">
              <a:spcAft>
                <a:spcPts val="1000"/>
              </a:spcAft>
            </a:pPr>
            <a:r>
              <a:rPr lang="en-US" altLang="en-US" sz="2000" b="1" dirty="0">
                <a:solidFill>
                  <a:srgbClr val="000000"/>
                </a:solidFill>
                <a:latin typeface="+mn-lt"/>
              </a:rPr>
              <a:t>4. Colleagues</a:t>
            </a:r>
          </a:p>
          <a:p>
            <a:pPr eaLnBrk="1" hangingPunct="1">
              <a:spcAft>
                <a:spcPts val="1000"/>
              </a:spcAft>
            </a:pPr>
            <a:r>
              <a:rPr lang="en-US" altLang="en-US" sz="2000" dirty="0">
                <a:solidFill>
                  <a:srgbClr val="000000"/>
                </a:solidFill>
                <a:latin typeface="+mn-lt"/>
              </a:rPr>
              <a:t>You are a Safewards ‘champion’ and have been approached by a colleague who is</a:t>
            </a:r>
            <a:r>
              <a:rPr lang="en-AU" altLang="en-US" sz="2000" dirty="0">
                <a:solidFill>
                  <a:srgbClr val="000000"/>
                </a:solidFill>
                <a:latin typeface="+mn-lt"/>
              </a:rPr>
              <a:t> expressing negative themes about implementing Safewards. You are </a:t>
            </a:r>
            <a:r>
              <a:rPr lang="en-AU" altLang="en-US" sz="2000" dirty="0">
                <a:solidFill>
                  <a:srgbClr val="000000"/>
                </a:solidFill>
                <a:latin typeface="Arial" panose="020B0604020202020204" pitchFamily="34" charset="0"/>
              </a:rPr>
              <a:t>a positive role model and would like to discuss the benefits of the model with this person.</a:t>
            </a:r>
            <a:r>
              <a:rPr lang="en-US" altLang="en-US" sz="2000" dirty="0">
                <a:solidFill>
                  <a:srgbClr val="000000"/>
                </a:solidFill>
                <a:latin typeface="Arial" panose="020B0604020202020204" pitchFamily="34" charset="0"/>
              </a:rPr>
              <a:t> </a:t>
            </a:r>
          </a:p>
        </p:txBody>
      </p:sp>
      <p:sp>
        <p:nvSpPr>
          <p:cNvPr id="24" name="Rectangle 23"/>
          <p:cNvSpPr>
            <a:spLocks noChangeArrowheads="1"/>
          </p:cNvSpPr>
          <p:nvPr/>
        </p:nvSpPr>
        <p:spPr bwMode="auto">
          <a:xfrm>
            <a:off x="505947" y="1579890"/>
            <a:ext cx="6100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1000"/>
              </a:spcAft>
            </a:pPr>
            <a:r>
              <a:rPr lang="en-AU" altLang="en-US" sz="2800" b="1" dirty="0">
                <a:solidFill>
                  <a:srgbClr val="000000"/>
                </a:solidFill>
                <a:latin typeface="+mn-lt"/>
              </a:rPr>
              <a:t>Audiences</a:t>
            </a:r>
            <a:endParaRPr lang="en-AU" altLang="en-US" sz="2000" b="1" dirty="0">
              <a:solidFill>
                <a:srgbClr val="00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HS Safewards Presentation template.pot [Compatibility Mode]" id="{40503164-3BE1-4930-AA91-58F5DF5BEAEA}" vid="{0A7ACF4F-89D8-4DE1-BFF5-41CC766677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13585</TotalTime>
  <Words>6119</Words>
  <Application>Microsoft Office PowerPoint</Application>
  <PresentationFormat>On-screen Show (4:3)</PresentationFormat>
  <Paragraphs>993</Paragraphs>
  <Slides>78</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ＭＳ Ｐゴシック</vt:lpstr>
      <vt:lpstr>Arial Black</vt:lpstr>
      <vt:lpstr>Geneva</vt:lpstr>
      <vt:lpstr>Calibri</vt:lpstr>
      <vt:lpstr>DHHS Safewards Presentation template</vt:lpstr>
      <vt:lpstr>Safewards Train the Trainer Workshop  Day 2  </vt:lpstr>
      <vt:lpstr>Day 1</vt:lpstr>
      <vt:lpstr>PowerPoint Presentation</vt:lpstr>
      <vt:lpstr>Services from the Victorian trial</vt:lpstr>
      <vt:lpstr>Task: Reviewing the Safewards model</vt:lpstr>
      <vt:lpstr>Revision: Summary Slide</vt:lpstr>
      <vt:lpstr>Task: Selling the model and benefits</vt:lpstr>
      <vt:lpstr>Task: Selling the Safewards model</vt:lpstr>
      <vt:lpstr>Task: Selling the Safewards model</vt:lpstr>
      <vt:lpstr>PowerPoint Presentation</vt:lpstr>
      <vt:lpstr>Clear Mutual Expectations - revision</vt:lpstr>
      <vt:lpstr>PowerPoint Presentation</vt:lpstr>
      <vt:lpstr>Soft words </vt:lpstr>
      <vt:lpstr>PowerPoint Presentation</vt:lpstr>
      <vt:lpstr>Background and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Soft words in practice</vt:lpstr>
      <vt:lpstr>Task: Identifying themes</vt:lpstr>
      <vt:lpstr>Role of the intervention lead  </vt:lpstr>
      <vt:lpstr>Soft words fidelity</vt:lpstr>
      <vt:lpstr>Soft words methods adjustments</vt:lpstr>
      <vt:lpstr>Task: Create your implementation plans</vt:lpstr>
      <vt:lpstr>Reassurance</vt:lpstr>
      <vt:lpstr>Reassurance background</vt:lpstr>
      <vt:lpstr>Reassurance aims</vt:lpstr>
      <vt:lpstr>Reassurance and the Safewards model</vt:lpstr>
      <vt:lpstr>Reassurance and the Safewards model</vt:lpstr>
      <vt:lpstr>Reassurance and Originating Domains</vt:lpstr>
      <vt:lpstr>PowerPoint Presentation</vt:lpstr>
      <vt:lpstr>Task: Walk in someone else’s shoes  </vt:lpstr>
      <vt:lpstr>Task: Walk in someone else’s shoes (continued) </vt:lpstr>
      <vt:lpstr>Task discussion</vt:lpstr>
      <vt:lpstr>Reassurance in practice Common situations requiring reassurance</vt:lpstr>
      <vt:lpstr>Reassurance in practice Explanation to patient and others  </vt:lpstr>
      <vt:lpstr>Reassurance in practice: Empathy is a critical staff skill</vt:lpstr>
      <vt:lpstr>Reassurance in practice: Empathy is a critical staff skill</vt:lpstr>
      <vt:lpstr>Intervention strategies   </vt:lpstr>
      <vt:lpstr>Intervention strategies</vt:lpstr>
      <vt:lpstr>Intervention strategies  </vt:lpstr>
      <vt:lpstr>Reassurance fidelity</vt:lpstr>
      <vt:lpstr>Reassurance adjustments</vt:lpstr>
      <vt:lpstr>Task: Create your Reassurance implementation plans</vt:lpstr>
      <vt:lpstr>Bad News Mitigation</vt:lpstr>
      <vt:lpstr>Background</vt:lpstr>
      <vt:lpstr>Bad news mitigation </vt:lpstr>
      <vt:lpstr>PowerPoint Presentation</vt:lpstr>
      <vt:lpstr>Task: Bad news scenarios</vt:lpstr>
      <vt:lpstr> Bad News Mitigation in practice</vt:lpstr>
      <vt:lpstr>Bad News Mitigation in practice </vt:lpstr>
      <vt:lpstr>Delivering Bad News Video</vt:lpstr>
      <vt:lpstr>Role of the intervention lead  </vt:lpstr>
      <vt:lpstr>Bad news mitigation fidelity</vt:lpstr>
      <vt:lpstr>Bad news mitigation adjustments</vt:lpstr>
      <vt:lpstr>Task: Create your bad news mitigation implementation plan</vt:lpstr>
      <vt:lpstr>Mutual Help Meeting</vt:lpstr>
      <vt:lpstr>Background  </vt:lpstr>
      <vt:lpstr>Aims</vt:lpstr>
      <vt:lpstr>PowerPoint Presentation</vt:lpstr>
      <vt:lpstr>Task:  Invaluable mutual support </vt:lpstr>
      <vt:lpstr>Conflict</vt:lpstr>
      <vt:lpstr>Mutual Help Meeting  </vt:lpstr>
      <vt:lpstr>Agenda</vt:lpstr>
      <vt:lpstr>Staff roles</vt:lpstr>
      <vt:lpstr>Staff roles</vt:lpstr>
      <vt:lpstr>What to expect</vt:lpstr>
      <vt:lpstr>Mutual Help Meeting fidelity</vt:lpstr>
      <vt:lpstr>Mutual help meeting adjustments</vt:lpstr>
      <vt:lpstr>Task:  Create your mutual help meeting implementation plan</vt:lpstr>
      <vt:lpstr>Wrap Up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Indigo Daya</cp:lastModifiedBy>
  <cp:revision>401</cp:revision>
  <cp:lastPrinted>2017-04-26T01:58:54Z</cp:lastPrinted>
  <dcterms:created xsi:type="dcterms:W3CDTF">2014-11-22T23:28:15Z</dcterms:created>
  <dcterms:modified xsi:type="dcterms:W3CDTF">2017-05-22T08:55:04Z</dcterms:modified>
</cp:coreProperties>
</file>