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73" r:id="rId1"/>
    <p:sldMasterId id="2147484209" r:id="rId2"/>
  </p:sldMasterIdLst>
  <p:notesMasterIdLst>
    <p:notesMasterId r:id="rId67"/>
  </p:notesMasterIdLst>
  <p:handoutMasterIdLst>
    <p:handoutMasterId r:id="rId68"/>
  </p:handoutMasterIdLst>
  <p:sldIdLst>
    <p:sldId id="399" r:id="rId3"/>
    <p:sldId id="449" r:id="rId4"/>
    <p:sldId id="439" r:id="rId5"/>
    <p:sldId id="445" r:id="rId6"/>
    <p:sldId id="440" r:id="rId7"/>
    <p:sldId id="441" r:id="rId8"/>
    <p:sldId id="458" r:id="rId9"/>
    <p:sldId id="459" r:id="rId10"/>
    <p:sldId id="470" r:id="rId11"/>
    <p:sldId id="460" r:id="rId12"/>
    <p:sldId id="461" r:id="rId13"/>
    <p:sldId id="462" r:id="rId14"/>
    <p:sldId id="463" r:id="rId15"/>
    <p:sldId id="464" r:id="rId16"/>
    <p:sldId id="465" r:id="rId17"/>
    <p:sldId id="466" r:id="rId18"/>
    <p:sldId id="468" r:id="rId19"/>
    <p:sldId id="417" r:id="rId20"/>
    <p:sldId id="418" r:id="rId21"/>
    <p:sldId id="419" r:id="rId22"/>
    <p:sldId id="471" r:id="rId23"/>
    <p:sldId id="472" r:id="rId24"/>
    <p:sldId id="421" r:id="rId25"/>
    <p:sldId id="423" r:id="rId26"/>
    <p:sldId id="424" r:id="rId27"/>
    <p:sldId id="425" r:id="rId28"/>
    <p:sldId id="426" r:id="rId29"/>
    <p:sldId id="447" r:id="rId30"/>
    <p:sldId id="427" r:id="rId31"/>
    <p:sldId id="448" r:id="rId32"/>
    <p:sldId id="476" r:id="rId33"/>
    <p:sldId id="469" r:id="rId34"/>
    <p:sldId id="420" r:id="rId35"/>
    <p:sldId id="429" r:id="rId36"/>
    <p:sldId id="432" r:id="rId37"/>
    <p:sldId id="433" r:id="rId38"/>
    <p:sldId id="434" r:id="rId39"/>
    <p:sldId id="397" r:id="rId40"/>
    <p:sldId id="435" r:id="rId41"/>
    <p:sldId id="450" r:id="rId42"/>
    <p:sldId id="452" r:id="rId43"/>
    <p:sldId id="453" r:id="rId44"/>
    <p:sldId id="474" r:id="rId45"/>
    <p:sldId id="454" r:id="rId46"/>
    <p:sldId id="455" r:id="rId47"/>
    <p:sldId id="456" r:id="rId48"/>
    <p:sldId id="457" r:id="rId49"/>
    <p:sldId id="336" r:id="rId50"/>
    <p:sldId id="333" r:id="rId51"/>
    <p:sldId id="346" r:id="rId52"/>
    <p:sldId id="331" r:id="rId53"/>
    <p:sldId id="332" r:id="rId54"/>
    <p:sldId id="329" r:id="rId55"/>
    <p:sldId id="330" r:id="rId56"/>
    <p:sldId id="437" r:id="rId57"/>
    <p:sldId id="347" r:id="rId58"/>
    <p:sldId id="345" r:id="rId59"/>
    <p:sldId id="344" r:id="rId60"/>
    <p:sldId id="334" r:id="rId61"/>
    <p:sldId id="335" r:id="rId62"/>
    <p:sldId id="337" r:id="rId63"/>
    <p:sldId id="398" r:id="rId64"/>
    <p:sldId id="436" r:id="rId65"/>
    <p:sldId id="475" r:id="rId66"/>
  </p:sldIdLst>
  <p:sldSz cx="9144000" cy="6858000" type="screen4x3"/>
  <p:notesSz cx="6807200" cy="9939338"/>
  <p:embeddedFontLst>
    <p:embeddedFont>
      <p:font typeface="ＭＳ Ｐゴシック" panose="020B0600070205080204" pitchFamily="34" charset="-128"/>
      <p:regular r:id="rId69"/>
    </p:embeddedFont>
    <p:embeddedFont>
      <p:font typeface="Calibri" panose="020F0502020204030204" pitchFamily="34" charset="0"/>
      <p:regular r:id="rId70"/>
      <p:bold r:id="rId71"/>
      <p:italic r:id="rId72"/>
      <p:boldItalic r:id="rId73"/>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18D"/>
    <a:srgbClr val="21278D"/>
    <a:srgbClr val="51BD89"/>
    <a:srgbClr val="D2EEE1"/>
    <a:srgbClr val="CEC3DB"/>
    <a:srgbClr val="B3A2C7"/>
    <a:srgbClr val="FFFFFF"/>
    <a:srgbClr val="4A0090"/>
    <a:srgbClr val="F8F8F8"/>
    <a:srgbClr val="2091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69" autoAdjust="0"/>
    <p:restoredTop sz="75798" autoAdjust="0"/>
  </p:normalViewPr>
  <p:slideViewPr>
    <p:cSldViewPr snapToGrid="0" snapToObjects="1">
      <p:cViewPr varScale="1">
        <p:scale>
          <a:sx n="46" d="100"/>
          <a:sy n="46" d="100"/>
        </p:scale>
        <p:origin x="-1148"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84" cy="497524"/>
          </a:xfrm>
          <a:prstGeom prst="rect">
            <a:avLst/>
          </a:prstGeom>
        </p:spPr>
        <p:txBody>
          <a:bodyPr vert="horz" lIns="92263" tIns="46131" rIns="92263" bIns="46131" rtlCol="0"/>
          <a:lstStyle>
            <a:lvl1pPr algn="l" eaLnBrk="1" fontAlgn="auto" hangingPunct="1">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6496" y="0"/>
            <a:ext cx="2949084" cy="497524"/>
          </a:xfrm>
          <a:prstGeom prst="rect">
            <a:avLst/>
          </a:prstGeom>
        </p:spPr>
        <p:txBody>
          <a:bodyPr vert="horz" wrap="square" lIns="92263" tIns="46131" rIns="92263" bIns="46131" numCol="1" anchor="t" anchorCtr="0" compatLnSpc="1">
            <a:prstTxWarp prst="textNoShape">
              <a:avLst/>
            </a:prstTxWarp>
          </a:bodyPr>
          <a:lstStyle>
            <a:lvl1pPr algn="r" eaLnBrk="1" hangingPunct="1">
              <a:defRPr sz="1300">
                <a:ea typeface="MS PGothic" pitchFamily="34" charset="-128"/>
              </a:defRPr>
            </a:lvl1pPr>
          </a:lstStyle>
          <a:p>
            <a:pPr>
              <a:defRPr/>
            </a:pPr>
            <a:r>
              <a:rPr lang="en-US" altLang="en-US" smtClean="0"/>
              <a:t>Safewards Victoria</a:t>
            </a:r>
            <a:endParaRPr lang="en-US" altLang="en-US"/>
          </a:p>
        </p:txBody>
      </p:sp>
      <p:sp>
        <p:nvSpPr>
          <p:cNvPr id="4" name="Footer Placeholder 3"/>
          <p:cNvSpPr>
            <a:spLocks noGrp="1"/>
          </p:cNvSpPr>
          <p:nvPr>
            <p:ph type="ftr" sz="quarter" idx="2"/>
          </p:nvPr>
        </p:nvSpPr>
        <p:spPr>
          <a:xfrm>
            <a:off x="1" y="9440226"/>
            <a:ext cx="2949084" cy="497523"/>
          </a:xfrm>
          <a:prstGeom prst="rect">
            <a:avLst/>
          </a:prstGeom>
        </p:spPr>
        <p:txBody>
          <a:bodyPr vert="horz" lIns="92263" tIns="46131" rIns="92263" bIns="46131" rtlCol="0" anchor="b"/>
          <a:lstStyle>
            <a:lvl1pPr algn="l" eaLnBrk="1" fontAlgn="auto" hangingPunct="1">
              <a:spcBef>
                <a:spcPts val="0"/>
              </a:spcBef>
              <a:spcAft>
                <a:spcPts val="0"/>
              </a:spcAft>
              <a:defRPr sz="1300">
                <a:latin typeface="+mn-lt"/>
                <a:ea typeface="+mn-ea"/>
                <a:cs typeface="+mn-cs"/>
              </a:defRPr>
            </a:lvl1pPr>
          </a:lstStyle>
          <a:p>
            <a:pPr>
              <a:defRPr/>
            </a:pPr>
            <a:r>
              <a:rPr lang="en-AU" smtClean="0"/>
              <a:t>Train the Trainer  |  DAY THREE</a:t>
            </a:r>
            <a:endParaRPr lang="en-US"/>
          </a:p>
        </p:txBody>
      </p:sp>
      <p:sp>
        <p:nvSpPr>
          <p:cNvPr id="5" name="Slide Number Placeholder 4"/>
          <p:cNvSpPr>
            <a:spLocks noGrp="1"/>
          </p:cNvSpPr>
          <p:nvPr>
            <p:ph type="sldNum" sz="quarter" idx="3"/>
          </p:nvPr>
        </p:nvSpPr>
        <p:spPr>
          <a:xfrm>
            <a:off x="3856496" y="9440226"/>
            <a:ext cx="2949084" cy="497523"/>
          </a:xfrm>
          <a:prstGeom prst="rect">
            <a:avLst/>
          </a:prstGeom>
        </p:spPr>
        <p:txBody>
          <a:bodyPr vert="horz" wrap="square" lIns="92263" tIns="46131" rIns="92263" bIns="46131" numCol="1" anchor="b" anchorCtr="0" compatLnSpc="1">
            <a:prstTxWarp prst="textNoShape">
              <a:avLst/>
            </a:prstTxWarp>
          </a:bodyPr>
          <a:lstStyle>
            <a:lvl1pPr algn="r" eaLnBrk="1" hangingPunct="1">
              <a:defRPr sz="1300">
                <a:ea typeface="MS PGothic" pitchFamily="34" charset="-128"/>
              </a:defRPr>
            </a:lvl1pPr>
          </a:lstStyle>
          <a:p>
            <a:pPr>
              <a:defRPr/>
            </a:pPr>
            <a:fld id="{F8AAD21E-5434-4D58-BA84-C820927B4E58}" type="slidenum">
              <a:rPr lang="en-US" altLang="en-US"/>
              <a:pPr>
                <a:defRPr/>
              </a:pPr>
              <a:t>‹#›</a:t>
            </a:fld>
            <a:endParaRPr lang="en-US" altLang="en-US"/>
          </a:p>
        </p:txBody>
      </p:sp>
    </p:spTree>
    <p:extLst>
      <p:ext uri="{BB962C8B-B14F-4D97-AF65-F5344CB8AC3E}">
        <p14:creationId xmlns:p14="http://schemas.microsoft.com/office/powerpoint/2010/main" val="364927981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84" cy="497524"/>
          </a:xfrm>
          <a:prstGeom prst="rect">
            <a:avLst/>
          </a:prstGeom>
        </p:spPr>
        <p:txBody>
          <a:bodyPr vert="horz" lIns="92263" tIns="46131" rIns="92263" bIns="46131" rtlCol="0"/>
          <a:lstStyle>
            <a:lvl1pPr algn="l" eaLnBrk="1" fontAlgn="auto" hangingPunct="1">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3856496" y="0"/>
            <a:ext cx="2949084" cy="497524"/>
          </a:xfrm>
          <a:prstGeom prst="rect">
            <a:avLst/>
          </a:prstGeom>
        </p:spPr>
        <p:txBody>
          <a:bodyPr vert="horz" wrap="square" lIns="92263" tIns="46131" rIns="92263" bIns="46131" numCol="1" anchor="t" anchorCtr="0" compatLnSpc="1">
            <a:prstTxWarp prst="textNoShape">
              <a:avLst/>
            </a:prstTxWarp>
          </a:bodyPr>
          <a:lstStyle>
            <a:lvl1pPr algn="r" eaLnBrk="1" hangingPunct="1">
              <a:defRPr sz="1300">
                <a:ea typeface="MS PGothic" pitchFamily="34" charset="-128"/>
              </a:defRPr>
            </a:lvl1pPr>
          </a:lstStyle>
          <a:p>
            <a:pPr>
              <a:defRPr/>
            </a:pPr>
            <a:r>
              <a:rPr lang="en-US" altLang="en-US" smtClean="0"/>
              <a:t>Safewards Victoria</a:t>
            </a:r>
            <a:endParaRPr lang="en-US" altLang="en-US"/>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2263" tIns="46131" rIns="92263" bIns="46131" rtlCol="0" anchor="ctr"/>
          <a:lstStyle/>
          <a:p>
            <a:pPr lvl="0"/>
            <a:endParaRPr lang="en-US" noProof="0"/>
          </a:p>
        </p:txBody>
      </p:sp>
      <p:sp>
        <p:nvSpPr>
          <p:cNvPr id="5" name="Notes Placeholder 4"/>
          <p:cNvSpPr>
            <a:spLocks noGrp="1"/>
          </p:cNvSpPr>
          <p:nvPr>
            <p:ph type="body" sz="quarter" idx="3"/>
          </p:nvPr>
        </p:nvSpPr>
        <p:spPr>
          <a:xfrm>
            <a:off x="680558" y="4720908"/>
            <a:ext cx="5446084" cy="4472940"/>
          </a:xfrm>
          <a:prstGeom prst="rect">
            <a:avLst/>
          </a:prstGeom>
        </p:spPr>
        <p:txBody>
          <a:bodyPr vert="horz" lIns="92263" tIns="46131" rIns="92263" bIns="46131" rtlCol="0"/>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endParaRPr lang="en-US" noProof="0"/>
          </a:p>
        </p:txBody>
      </p:sp>
      <p:sp>
        <p:nvSpPr>
          <p:cNvPr id="6" name="Footer Placeholder 5"/>
          <p:cNvSpPr>
            <a:spLocks noGrp="1"/>
          </p:cNvSpPr>
          <p:nvPr>
            <p:ph type="ftr" sz="quarter" idx="4"/>
          </p:nvPr>
        </p:nvSpPr>
        <p:spPr>
          <a:xfrm>
            <a:off x="1" y="9440226"/>
            <a:ext cx="2949084" cy="497523"/>
          </a:xfrm>
          <a:prstGeom prst="rect">
            <a:avLst/>
          </a:prstGeom>
        </p:spPr>
        <p:txBody>
          <a:bodyPr vert="horz" lIns="92263" tIns="46131" rIns="92263" bIns="46131" rtlCol="0" anchor="b"/>
          <a:lstStyle>
            <a:lvl1pPr algn="l" eaLnBrk="1" fontAlgn="auto" hangingPunct="1">
              <a:spcBef>
                <a:spcPts val="0"/>
              </a:spcBef>
              <a:spcAft>
                <a:spcPts val="0"/>
              </a:spcAft>
              <a:defRPr sz="1300">
                <a:latin typeface="+mn-lt"/>
                <a:ea typeface="+mn-ea"/>
                <a:cs typeface="+mn-cs"/>
              </a:defRPr>
            </a:lvl1pPr>
          </a:lstStyle>
          <a:p>
            <a:pPr>
              <a:defRPr/>
            </a:pPr>
            <a:r>
              <a:rPr lang="en-AU" smtClean="0"/>
              <a:t>Train the Trainer  |  DAY THREE</a:t>
            </a:r>
            <a:endParaRPr lang="en-US"/>
          </a:p>
        </p:txBody>
      </p:sp>
      <p:sp>
        <p:nvSpPr>
          <p:cNvPr id="7" name="Slide Number Placeholder 6"/>
          <p:cNvSpPr>
            <a:spLocks noGrp="1"/>
          </p:cNvSpPr>
          <p:nvPr>
            <p:ph type="sldNum" sz="quarter" idx="5"/>
          </p:nvPr>
        </p:nvSpPr>
        <p:spPr>
          <a:xfrm>
            <a:off x="3856496" y="9440226"/>
            <a:ext cx="2949084" cy="497523"/>
          </a:xfrm>
          <a:prstGeom prst="rect">
            <a:avLst/>
          </a:prstGeom>
        </p:spPr>
        <p:txBody>
          <a:bodyPr vert="horz" wrap="square" lIns="92263" tIns="46131" rIns="92263" bIns="46131" numCol="1" anchor="b" anchorCtr="0" compatLnSpc="1">
            <a:prstTxWarp prst="textNoShape">
              <a:avLst/>
            </a:prstTxWarp>
          </a:bodyPr>
          <a:lstStyle>
            <a:lvl1pPr algn="r" eaLnBrk="1" hangingPunct="1">
              <a:defRPr sz="1300">
                <a:ea typeface="MS PGothic" pitchFamily="34" charset="-128"/>
              </a:defRPr>
            </a:lvl1pPr>
          </a:lstStyle>
          <a:p>
            <a:pPr>
              <a:defRPr/>
            </a:pPr>
            <a:fld id="{B059E655-C52D-4DF0-9F82-B601B122B6FE}" type="slidenum">
              <a:rPr lang="en-US" altLang="en-US"/>
              <a:pPr>
                <a:defRPr/>
              </a:pPr>
              <a:t>‹#›</a:t>
            </a:fld>
            <a:endParaRPr lang="en-US" altLang="en-US"/>
          </a:p>
        </p:txBody>
      </p:sp>
    </p:spTree>
    <p:extLst>
      <p:ext uri="{BB962C8B-B14F-4D97-AF65-F5344CB8AC3E}">
        <p14:creationId xmlns:p14="http://schemas.microsoft.com/office/powerpoint/2010/main" val="762261694"/>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74A9AD7-28D3-4201-AE87-6DC0C6BC71EA}" type="slidenum">
              <a:rPr lang="en-US" altLang="en-US" smtClean="0">
                <a:solidFill>
                  <a:srgbClr val="000000"/>
                </a:solidFill>
              </a:rPr>
              <a:pPr/>
              <a:t>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Refer to the handout ‘Calm Down Methods: Resource Ideas’ from the resources pack.</a:t>
            </a:r>
          </a:p>
          <a:p>
            <a:endParaRPr lang="en-AU" altLang="en-US" dirty="0" smtClean="0"/>
          </a:p>
          <a:p>
            <a:r>
              <a:rPr lang="en-AU" altLang="en-US" b="1" baseline="0" dirty="0" smtClean="0"/>
              <a:t>Activity with handout</a:t>
            </a:r>
          </a:p>
          <a:p>
            <a:r>
              <a:rPr lang="en-AU" altLang="en-US" baseline="0" dirty="0" smtClean="0"/>
              <a:t>Split the group into small groups of 3-4 people.  Think about a common need you may have seen on the unit and which item might sit with this intervention. </a:t>
            </a:r>
          </a:p>
          <a:p>
            <a:endParaRPr lang="en-AU" altLang="en-US" baseline="0" dirty="0" smtClean="0"/>
          </a:p>
          <a:p>
            <a:r>
              <a:rPr lang="en-AU" altLang="en-US" dirty="0" smtClean="0"/>
              <a:t>The handout</a:t>
            </a:r>
            <a:r>
              <a:rPr lang="en-AU" altLang="en-US" baseline="0" dirty="0" smtClean="0"/>
              <a:t> can be used to prompt our thinking about the intervention</a:t>
            </a:r>
          </a:p>
          <a:p>
            <a:r>
              <a:rPr lang="en-AU" altLang="en-US" baseline="0" dirty="0" smtClean="0"/>
              <a:t>It can also be used to consider how you may add to the resources over time </a:t>
            </a:r>
          </a:p>
          <a:p>
            <a:endParaRPr lang="en-AU" altLang="en-US" baseline="0"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8454333A-DD57-4330-925A-EB262FF57F71}" type="slidenum">
              <a:rPr lang="en-US" altLang="en-US" smtClean="0"/>
              <a:pPr/>
              <a:t>12</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920750" y="746125"/>
            <a:ext cx="49657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http://www.safewards.net/interventions/calm-down-methods</a:t>
            </a:r>
          </a:p>
          <a:p>
            <a:pPr eaLnBrk="1" hangingPunct="1">
              <a:spcBef>
                <a:spcPct val="0"/>
              </a:spcBef>
            </a:pPr>
            <a:endParaRPr lang="en-US" altLang="en-US" smtClean="0"/>
          </a:p>
          <a:p>
            <a:pPr eaLnBrk="1" hangingPunct="1">
              <a:spcBef>
                <a:spcPct val="0"/>
              </a:spcBef>
            </a:pPr>
            <a:r>
              <a:rPr lang="en-US" altLang="en-US" smtClean="0"/>
              <a:t>You could show the Safewards calm down methods video here</a:t>
            </a:r>
          </a:p>
          <a:p>
            <a:endParaRPr lang="en-AU"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FB1FA740-8ADD-4F3B-B270-3DA82C06AFE5}" type="slidenum">
              <a:rPr lang="en-US" altLang="en-US" smtClean="0">
                <a:solidFill>
                  <a:srgbClr val="000000"/>
                </a:solidFill>
              </a:rPr>
              <a:pPr/>
              <a:t>13</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920750" y="746125"/>
            <a:ext cx="49657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http://www.safewards.net/interventions/calm-down-methods</a:t>
            </a:r>
          </a:p>
          <a:p>
            <a:pPr eaLnBrk="1" hangingPunct="1">
              <a:spcBef>
                <a:spcPct val="0"/>
              </a:spcBef>
            </a:pPr>
            <a:r>
              <a:rPr lang="en-US" altLang="en-US" smtClean="0"/>
              <a:t>You might also like to see some of the examples used in Victoria </a:t>
            </a:r>
          </a:p>
          <a:p>
            <a:endParaRPr lang="en-AU"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4C2BF51-D03A-4DDC-AD57-7223D5C70864}" type="slidenum">
              <a:rPr lang="en-US" altLang="en-US" smtClean="0">
                <a:solidFill>
                  <a:srgbClr val="000000"/>
                </a:solidFill>
              </a:rPr>
              <a:pPr/>
              <a:t>14</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920750" y="746125"/>
            <a:ext cx="49657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Taken from a PowerPoint from a presentation by Professor Len Bowers </a:t>
            </a:r>
          </a:p>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725B1966-1416-4D27-94E2-BDB62CED2BEA}" type="slidenum">
              <a:rPr lang="en-US" altLang="en-US" smtClean="0">
                <a:solidFill>
                  <a:srgbClr val="000000"/>
                </a:solidFill>
              </a:rPr>
              <a:pPr>
                <a:spcBef>
                  <a:spcPct val="0"/>
                </a:spcBef>
              </a:pPr>
              <a:t>15</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Taken from a PowerPoint from a presentation by Professor Len Bowers </a:t>
            </a:r>
          </a:p>
          <a:p>
            <a:endParaRPr lang="en-AU"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CD4B5077-5F6F-49BB-970D-220B2C0C48AF}" type="slidenum">
              <a:rPr lang="en-US" altLang="en-US" smtClean="0"/>
              <a:pPr/>
              <a:t>16</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5A01F7E-9CC5-42D6-B81D-48437E18C513}" type="slidenum">
              <a:rPr lang="en-US" altLang="en-US" smtClean="0">
                <a:solidFill>
                  <a:srgbClr val="000000"/>
                </a:solidFill>
              </a:rPr>
              <a:pPr/>
              <a:t>17</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Briefly explain Talk Down-http://www.safewards.net/interventions/talk-down</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497BB1C-906C-414E-B85B-A7140506ED2C}" type="slidenum">
              <a:rPr lang="en-US" altLang="en-US" smtClean="0">
                <a:solidFill>
                  <a:srgbClr val="000000"/>
                </a:solidFill>
              </a:rPr>
              <a:pPr/>
              <a:t>18</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C9EFE9C9-76CD-4CAD-B470-F8C44600F161}" type="slidenum">
              <a:rPr lang="en-US" altLang="en-US" smtClean="0">
                <a:solidFill>
                  <a:srgbClr val="000000"/>
                </a:solidFill>
              </a:rPr>
              <a:pPr/>
              <a:t>19</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8CC9F0E-89D8-471E-9296-F51155C25922}" type="slidenum">
              <a:rPr lang="en-US" altLang="en-US" smtClean="0">
                <a:solidFill>
                  <a:srgbClr val="000000"/>
                </a:solidFill>
              </a:rPr>
              <a:pPr/>
              <a:t>20</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Give a brief explanation of each of the boxes</a:t>
            </a:r>
          </a:p>
          <a:p>
            <a:endParaRPr lang="en-AU" altLang="en-US" smtClean="0"/>
          </a:p>
          <a:p>
            <a:r>
              <a:rPr lang="en-AU" altLang="en-US" smtClean="0"/>
              <a:t>You may like to show the talk down video here – this shows talk down in action. You can pause the video before the end description of the model, and ask participants to identify the aspects of the model the staff member has demonstrated.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8FD5468-FC78-45A2-9964-ADC99949A4A9}" type="slidenum">
              <a:rPr lang="en-US" altLang="en-US" smtClean="0">
                <a:solidFill>
                  <a:srgbClr val="000000"/>
                </a:solidFill>
              </a:rPr>
              <a:pPr/>
              <a:t>22</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t>2</a:t>
            </a:fld>
            <a:endParaRPr lang="en-US" dirty="0"/>
          </a:p>
        </p:txBody>
      </p:sp>
      <p:sp>
        <p:nvSpPr>
          <p:cNvPr id="5" name="Date Placeholder 4"/>
          <p:cNvSpPr>
            <a:spLocks noGrp="1"/>
          </p:cNvSpPr>
          <p:nvPr>
            <p:ph type="dt" idx="11"/>
          </p:nvPr>
        </p:nvSpPr>
        <p:spPr/>
        <p:txBody>
          <a:bodyPr/>
          <a:lstStyle/>
          <a:p>
            <a:r>
              <a:rPr lang="en-US" smtClean="0"/>
              <a:t>Safewards Victoria</a:t>
            </a:r>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 the Trainer  |  DAY THREE</a:t>
            </a:r>
            <a:endParaRPr lang="en-US"/>
          </a:p>
        </p:txBody>
      </p:sp>
    </p:spTree>
    <p:extLst>
      <p:ext uri="{BB962C8B-B14F-4D97-AF65-F5344CB8AC3E}">
        <p14:creationId xmlns:p14="http://schemas.microsoft.com/office/powerpoint/2010/main" val="249720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Here you might like to split people into groups according to the different processes of Talk Down (delimit, clarify, resolve, control yourself, respect and empathy). </a:t>
            </a:r>
          </a:p>
          <a:p>
            <a:r>
              <a:rPr lang="en-AU" altLang="en-US" smtClean="0"/>
              <a:t>Ask each group to discuss the process they have been assigned </a:t>
            </a:r>
          </a:p>
          <a:p>
            <a:r>
              <a:rPr lang="en-AU" altLang="en-US" smtClean="0"/>
              <a:t>Then feed back to the group (you could do this all at once or use the following slides and ask the group who had the process to describe the process and use the following slides to reinforce the key points).</a:t>
            </a:r>
          </a:p>
          <a:p>
            <a:r>
              <a:rPr lang="en-AU" altLang="en-US" smtClean="0"/>
              <a:t>Allow about 15-20 minutes for this.</a:t>
            </a:r>
          </a:p>
          <a:p>
            <a:pPr eaLnBrk="1" hangingPunct="1">
              <a:spcBef>
                <a:spcPct val="0"/>
              </a:spcBef>
            </a:pPr>
            <a:r>
              <a:rPr lang="en-AU" altLang="en-US" smtClean="0"/>
              <a:t>http://www.safewards.net/interventions/talk-down </a:t>
            </a:r>
          </a:p>
          <a:p>
            <a:endParaRPr lang="en-AU" alt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6E5B02B-7C15-4F80-83D8-B6E7B19DC591}" type="slidenum">
              <a:rPr lang="en-US" altLang="en-US" smtClean="0">
                <a:solidFill>
                  <a:srgbClr val="000000"/>
                </a:solidFill>
              </a:rPr>
              <a:pPr/>
              <a:t>23</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Go through each of the slides getting the group who focused on the process to feedback first</a:t>
            </a:r>
          </a:p>
          <a:p>
            <a:endParaRPr lang="en-AU" altLang="en-US" smtClean="0"/>
          </a:p>
          <a:p>
            <a:r>
              <a:rPr lang="en-AU" altLang="en-US" smtClean="0"/>
              <a:t>http://www.safewards.net/interventions/talk-down </a:t>
            </a:r>
          </a:p>
          <a:p>
            <a:endParaRPr lang="en-AU" altLang="en-US" smtClean="0"/>
          </a:p>
          <a:p>
            <a:endParaRPr lang="en-AU"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D9816122-C3F6-445B-B016-C029218B8F8F}" type="slidenum">
              <a:rPr lang="en-US" altLang="en-US" smtClean="0">
                <a:solidFill>
                  <a:srgbClr val="000000"/>
                </a:solidFill>
              </a:rPr>
              <a:pPr/>
              <a:t>24</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4AD1502C-AC0E-4294-B7ED-0B74B3CC7B61}" type="slidenum">
              <a:rPr lang="en-AU" altLang="en-US" smtClean="0">
                <a:solidFill>
                  <a:srgbClr val="000000"/>
                </a:solidFill>
              </a:rPr>
              <a:pPr/>
              <a:t>25</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E1B531D-6702-46EF-98B2-92007164136E}" type="slidenum">
              <a:rPr lang="en-AU" altLang="en-US" smtClean="0">
                <a:solidFill>
                  <a:srgbClr val="000000"/>
                </a:solidFill>
              </a:rPr>
              <a:pPr/>
              <a:t>26</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309AFE22-1130-41DE-A8D7-39D6AD166EF0}" type="slidenum">
              <a:rPr lang="en-AU" altLang="en-US" smtClean="0">
                <a:solidFill>
                  <a:srgbClr val="000000"/>
                </a:solidFill>
              </a:rPr>
              <a:pPr/>
              <a:t>27</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B54A4B43-20A1-43DB-99D6-E73E5F714B4F}" type="slidenum">
              <a:rPr lang="en-AU" altLang="en-US" smtClean="0">
                <a:solidFill>
                  <a:srgbClr val="000000"/>
                </a:solidFill>
              </a:rPr>
              <a:pPr/>
              <a:t>29</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Watch</a:t>
            </a:r>
            <a:r>
              <a:rPr lang="en-AU" baseline="0" dirty="0" smtClean="0"/>
              <a:t> the video</a:t>
            </a:r>
          </a:p>
          <a:p>
            <a:r>
              <a:rPr lang="en-AU" baseline="0" dirty="0" smtClean="0"/>
              <a:t>Ask the group to identify the parts of the model in the video.  </a:t>
            </a:r>
          </a:p>
          <a:p>
            <a:endParaRPr lang="en-AU" dirty="0"/>
          </a:p>
        </p:txBody>
      </p:sp>
      <p:sp>
        <p:nvSpPr>
          <p:cNvPr id="4" name="Date Placeholder 3"/>
          <p:cNvSpPr>
            <a:spLocks noGrp="1"/>
          </p:cNvSpPr>
          <p:nvPr>
            <p:ph type="dt" idx="10"/>
          </p:nvPr>
        </p:nvSpPr>
        <p:spPr/>
        <p:txBody>
          <a:bodyPr/>
          <a:lstStyle/>
          <a:p>
            <a:pPr>
              <a:defRPr/>
            </a:pPr>
            <a:r>
              <a:rPr lang="en-US" altLang="en-US" smtClean="0"/>
              <a:t>Safewards Victoria</a:t>
            </a:r>
            <a:endParaRPr lang="en-US" altLang="en-US"/>
          </a:p>
        </p:txBody>
      </p:sp>
      <p:sp>
        <p:nvSpPr>
          <p:cNvPr id="5" name="Footer Placeholder 4"/>
          <p:cNvSpPr>
            <a:spLocks noGrp="1"/>
          </p:cNvSpPr>
          <p:nvPr>
            <p:ph type="ftr" sz="quarter" idx="11"/>
          </p:nvPr>
        </p:nvSpPr>
        <p:spPr/>
        <p:txBody>
          <a:bodyPr/>
          <a:lstStyle/>
          <a:p>
            <a:pPr>
              <a:defRPr/>
            </a:pPr>
            <a:r>
              <a:rPr lang="en-AU" smtClean="0"/>
              <a:t>Train the Trainer  |  DAY THREE</a:t>
            </a:r>
            <a:endParaRPr lang="en-US"/>
          </a:p>
        </p:txBody>
      </p:sp>
      <p:sp>
        <p:nvSpPr>
          <p:cNvPr id="6" name="Slide Number Placeholder 5"/>
          <p:cNvSpPr>
            <a:spLocks noGrp="1"/>
          </p:cNvSpPr>
          <p:nvPr>
            <p:ph type="sldNum" sz="quarter" idx="12"/>
          </p:nvPr>
        </p:nvSpPr>
        <p:spPr/>
        <p:txBody>
          <a:bodyPr/>
          <a:lstStyle/>
          <a:p>
            <a:pPr>
              <a:defRPr/>
            </a:pPr>
            <a:fld id="{B059E655-C52D-4DF0-9F82-B601B122B6FE}" type="slidenum">
              <a:rPr lang="en-US" altLang="en-US" smtClean="0"/>
              <a:pPr>
                <a:defRPr/>
              </a:pPr>
              <a:t>32</a:t>
            </a:fld>
            <a:endParaRPr lang="en-US" altLang="en-US"/>
          </a:p>
        </p:txBody>
      </p:sp>
    </p:spTree>
    <p:extLst>
      <p:ext uri="{BB962C8B-B14F-4D97-AF65-F5344CB8AC3E}">
        <p14:creationId xmlns:p14="http://schemas.microsoft.com/office/powerpoint/2010/main" val="2759208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There are plenty of resources for this intervention e.g. the poster, the document on staying open friendly and positive, the explanation of the Talk Down poster contents for champions and the guidance for the on how to use the poster, please see the Safewards website</a:t>
            </a:r>
          </a:p>
          <a:p>
            <a:endParaRPr lang="en-AU" altLang="en-US"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6E70B731-E0BE-4807-AA05-9302C5AA1289}" type="slidenum">
              <a:rPr lang="en-US" altLang="en-US" smtClean="0">
                <a:solidFill>
                  <a:srgbClr val="000000"/>
                </a:solidFill>
              </a:rPr>
              <a:pPr/>
              <a:t>33</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F830622-D6D2-4E4A-8118-5A0C48D7FDE7}" type="slidenum">
              <a:rPr lang="en-AU" altLang="en-US" smtClean="0">
                <a:solidFill>
                  <a:srgbClr val="000000"/>
                </a:solidFill>
              </a:rPr>
              <a:pPr/>
              <a:t>34</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There are quite a few handouts as previously mentioned to help with this intervention.  </a:t>
            </a:r>
          </a:p>
          <a:p>
            <a:pPr eaLnBrk="1" hangingPunct="1">
              <a:spcBef>
                <a:spcPct val="0"/>
              </a:spcBef>
            </a:pPr>
            <a:r>
              <a:rPr lang="en-AU" altLang="en-US" smtClean="0"/>
              <a:t>http://www.safewards.net/interventions/talk-down </a:t>
            </a:r>
          </a:p>
          <a:p>
            <a:endParaRPr lang="en-AU"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52E7D8F1-6934-4688-AC97-CB5D2087602D}" type="slidenum">
              <a:rPr lang="en-US" altLang="en-US" smtClean="0">
                <a:solidFill>
                  <a:srgbClr val="000000"/>
                </a:solidFill>
              </a:rPr>
              <a:pPr/>
              <a:t>36</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AU" dirty="0" smtClean="0">
                <a:ea typeface="MS PGothic" pitchFamily="34" charset="-128"/>
              </a:rPr>
              <a:t>Split the participants into 4 groups:</a:t>
            </a:r>
          </a:p>
          <a:p>
            <a:pPr marL="172992" indent="-172992">
              <a:buFont typeface="Arial" panose="020B0604020202020204" pitchFamily="34" charset="0"/>
              <a:buChar char="•"/>
              <a:defRPr/>
            </a:pPr>
            <a:r>
              <a:rPr lang="en-AU" dirty="0" smtClean="0">
                <a:ea typeface="MS PGothic" pitchFamily="34" charset="-128"/>
              </a:rPr>
              <a:t>Reassurance</a:t>
            </a:r>
          </a:p>
          <a:p>
            <a:pPr marL="172992" indent="-172992">
              <a:buFont typeface="Arial" panose="020B0604020202020204" pitchFamily="34" charset="0"/>
              <a:buChar char="•"/>
              <a:defRPr/>
            </a:pPr>
            <a:r>
              <a:rPr lang="en-AU" dirty="0" smtClean="0">
                <a:ea typeface="MS PGothic" pitchFamily="34" charset="-128"/>
              </a:rPr>
              <a:t>Mutual help meeting</a:t>
            </a:r>
          </a:p>
          <a:p>
            <a:pPr marL="172992" indent="-172992">
              <a:buFont typeface="Arial" panose="020B0604020202020204" pitchFamily="34" charset="0"/>
              <a:buChar char="•"/>
              <a:defRPr/>
            </a:pPr>
            <a:r>
              <a:rPr lang="en-AU" dirty="0" smtClean="0">
                <a:ea typeface="MS PGothic" pitchFamily="34" charset="-128"/>
              </a:rPr>
              <a:t>Bad news mitigation</a:t>
            </a:r>
          </a:p>
          <a:p>
            <a:pPr marL="172992" indent="-172992">
              <a:buFont typeface="Arial" panose="020B0604020202020204" pitchFamily="34" charset="0"/>
              <a:buChar char="•"/>
              <a:defRPr/>
            </a:pPr>
            <a:r>
              <a:rPr lang="en-AU" dirty="0" smtClean="0">
                <a:ea typeface="MS PGothic" pitchFamily="34" charset="-128"/>
              </a:rPr>
              <a:t>Soft words</a:t>
            </a:r>
          </a:p>
          <a:p>
            <a:pPr>
              <a:defRPr/>
            </a:pPr>
            <a:endParaRPr lang="en-AU" dirty="0" smtClean="0">
              <a:ea typeface="MS PGothic" pitchFamily="34" charset="-128"/>
            </a:endParaRPr>
          </a:p>
          <a:p>
            <a:pPr>
              <a:defRPr/>
            </a:pPr>
            <a:r>
              <a:rPr lang="en-AU" dirty="0" smtClean="0">
                <a:ea typeface="MS PGothic" pitchFamily="34" charset="-128"/>
              </a:rPr>
              <a:t>Ask each group to spend 10 minutes discussing and preparing to present on their assigned intervention to a small group of clinicians.  Give a time limit of </a:t>
            </a:r>
            <a:r>
              <a:rPr lang="en-AU" b="1" dirty="0" smtClean="0">
                <a:ea typeface="MS PGothic" pitchFamily="34" charset="-128"/>
              </a:rPr>
              <a:t>5 minutes </a:t>
            </a:r>
            <a:r>
              <a:rPr lang="en-AU" dirty="0" smtClean="0">
                <a:ea typeface="MS PGothic" pitchFamily="34" charset="-128"/>
              </a:rPr>
              <a:t>to present to the group.  </a:t>
            </a:r>
          </a:p>
          <a:p>
            <a:pPr>
              <a:defRPr/>
            </a:pPr>
            <a:endParaRPr lang="en-AU" dirty="0" smtClean="0">
              <a:ea typeface="MS PGothic" pitchFamily="34" charset="-128"/>
            </a:endParaRPr>
          </a:p>
          <a:p>
            <a:pPr>
              <a:defRPr/>
            </a:pPr>
            <a:r>
              <a:rPr lang="en-AU" dirty="0" smtClean="0">
                <a:ea typeface="MS PGothic" pitchFamily="34" charset="-128"/>
              </a:rPr>
              <a:t>The purpose of this activity is to check that trainers have understood the background and aim for each intervention from the previous workshop, as well as practice having to train clinician.</a:t>
            </a:r>
            <a:endParaRPr lang="en-AU" b="1" dirty="0">
              <a:ea typeface="MS PGothic" pitchFamily="34" charset="-128"/>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8E5C1BE-8B63-4D34-82B7-86129F36F5B6}" type="slidenum">
              <a:rPr lang="en-US" altLang="en-US" smtClean="0"/>
              <a:pPr/>
              <a:t>4</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4" name="Footer Placeholder 3"/>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It might help to ensure that the poster is placed in an area where de-escalation is commonly used. </a:t>
            </a:r>
          </a:p>
          <a:p>
            <a:pPr eaLnBrk="1" hangingPunct="1">
              <a:spcBef>
                <a:spcPct val="0"/>
              </a:spcBef>
            </a:pPr>
            <a:endParaRPr lang="en-AU" altLang="en-US" smtClean="0"/>
          </a:p>
          <a:p>
            <a:pPr eaLnBrk="1" hangingPunct="1">
              <a:spcBef>
                <a:spcPct val="0"/>
              </a:spcBef>
            </a:pPr>
            <a:endParaRPr lang="en-AU" altLang="en-US" smtClean="0"/>
          </a:p>
          <a:p>
            <a:pPr eaLnBrk="1" hangingPunct="1">
              <a:spcBef>
                <a:spcPct val="0"/>
              </a:spcBef>
            </a:pPr>
            <a:r>
              <a:rPr lang="en-AU" altLang="en-US" smtClean="0"/>
              <a:t>Taken from a PowerPoint from a presentation by Professor Len Bowers </a:t>
            </a:r>
          </a:p>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B512A753-1420-43DE-AE7F-7B453ED47CA3}" type="slidenum">
              <a:rPr lang="en-US" altLang="en-US" smtClean="0">
                <a:solidFill>
                  <a:srgbClr val="000000"/>
                </a:solidFill>
              </a:rPr>
              <a:pPr>
                <a:spcBef>
                  <a:spcPct val="0"/>
                </a:spcBef>
              </a:pPr>
              <a:t>37</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Taken from a PowerPoint from a presentation by Professor Len Bowers </a:t>
            </a:r>
          </a:p>
          <a:p>
            <a:endParaRPr lang="en-AU"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55C8A92-7C02-4CD3-866B-42BDD54CE682}" type="slidenum">
              <a:rPr lang="en-US" altLang="en-US" smtClean="0"/>
              <a:pPr/>
              <a:t>38</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See handbook for templates</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A05FD4E4-1BEB-4D70-89DA-D0BF8499D83B}" type="slidenum">
              <a:rPr lang="en-US" altLang="en-US" smtClean="0">
                <a:solidFill>
                  <a:srgbClr val="000000"/>
                </a:solidFill>
              </a:rPr>
              <a:pPr/>
              <a:t>39</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Give a brief overview of Discharge Messages</a:t>
            </a:r>
          </a:p>
          <a:p>
            <a:r>
              <a:rPr lang="en-US" altLang="en-US"/>
              <a:t>http://www.safewards.net/interventions/discharge-message</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870477B-845D-46DF-A418-92A0E17AADB5}" type="slidenum">
              <a:rPr lang="en-US" altLang="en-US">
                <a:solidFill>
                  <a:srgbClr val="000000"/>
                </a:solidFill>
              </a:rPr>
              <a:pPr>
                <a:spcBef>
                  <a:spcPct val="0"/>
                </a:spcBef>
              </a:pPr>
              <a:t>40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http://www.safewards.net/interventions/discharge-message</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9F541C7-F946-4885-87A2-CE18B57B8854}" type="slidenum">
              <a:rPr lang="en-US" altLang="en-US"/>
              <a:pPr/>
              <a:t>41</a:t>
            </a:fld>
            <a:endParaRPr lang="en-US" altLang="en-US"/>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people to think about integrating this intervention into practice </a:t>
            </a:r>
            <a:r>
              <a:rPr lang="en-US" altLang="en-US" dirty="0" err="1"/>
              <a:t>eg</a:t>
            </a:r>
            <a:r>
              <a:rPr lang="en-US" altLang="en-US" dirty="0"/>
              <a:t>-it is not just about someone leaving. It is also about engaging people who are on the </a:t>
            </a:r>
            <a:r>
              <a:rPr lang="en-US" altLang="en-US" dirty="0" smtClean="0"/>
              <a:t>unit who </a:t>
            </a:r>
            <a:r>
              <a:rPr lang="en-US" altLang="en-US" dirty="0"/>
              <a:t>may be newly admitted, it is also about positivity and safety planning </a:t>
            </a:r>
            <a:r>
              <a:rPr lang="en-US" altLang="en-US" dirty="0" err="1"/>
              <a:t>etc</a:t>
            </a:r>
            <a:endParaRPr lang="en-US" altLang="en-US" dirty="0"/>
          </a:p>
          <a:p>
            <a:endParaRPr lang="en-AU" altLang="en-US" dirty="0"/>
          </a:p>
          <a:p>
            <a:r>
              <a:rPr lang="en-AU" altLang="en-US" dirty="0"/>
              <a:t>http://www.safewards.net/interventions/discharge-message</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59CBE2E-EF70-49D2-8FAF-7A2D09ABF732}" type="slidenum">
              <a:rPr lang="en-US" altLang="en-US">
                <a:solidFill>
                  <a:srgbClr val="000000"/>
                </a:solidFill>
              </a:rPr>
              <a:pPr/>
              <a:t>42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http://www.safewards.net/interventions/discharge-message</a:t>
            </a:r>
          </a:p>
          <a:p>
            <a:endParaRPr lang="en-AU" altLang="en-US"/>
          </a:p>
          <a:p>
            <a:r>
              <a:rPr lang="en-AU" altLang="en-US"/>
              <a:t>See examples from Victoria which may suit your ward.</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5115817-583A-48B1-86F7-52F8705797FE}" type="slidenum">
              <a:rPr lang="en-US" altLang="en-US">
                <a:solidFill>
                  <a:srgbClr val="000000"/>
                </a:solidFill>
              </a:rPr>
              <a:pPr/>
              <a:t>44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a:t>Taken from a PowerPoint from a presentation by Professor Len Bowers </a:t>
            </a:r>
          </a:p>
          <a:p>
            <a:pPr eaLnBrk="1" hangingPunct="1">
              <a:spcBef>
                <a:spcPct val="0"/>
              </a:spcBef>
            </a:pPr>
            <a:endParaRPr lang="en-US" altLang="en-US" dirty="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3F604CD-3C54-4160-B5C0-7EB95D6E442A}" type="slidenum">
              <a:rPr lang="en-US" altLang="en-US">
                <a:solidFill>
                  <a:srgbClr val="000000"/>
                </a:solidFill>
              </a:rPr>
              <a:pPr>
                <a:spcBef>
                  <a:spcPct val="0"/>
                </a:spcBef>
              </a:pPr>
              <a:t>45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7C7AA53-D479-4B22-9F31-4A7EE19721E4}" type="slidenum">
              <a:rPr lang="en-US" altLang="en-US"/>
              <a:pPr/>
              <a:t>46</a:t>
            </a:fld>
            <a:endParaRPr lang="en-US" altLang="en-US"/>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See handbook for templates</a:t>
            </a: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6956D62-9201-4594-9F76-B95076DEE555}" type="slidenum">
              <a:rPr lang="en-US" altLang="en-US">
                <a:solidFill>
                  <a:srgbClr val="000000"/>
                </a:solidFill>
              </a:rPr>
              <a:pPr/>
              <a:t>47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Print out the Safewards model as large as you can. </a:t>
            </a:r>
          </a:p>
          <a:p>
            <a:endParaRPr lang="en-AU" altLang="en-US" dirty="0" smtClean="0"/>
          </a:p>
          <a:p>
            <a:r>
              <a:rPr lang="en-AU" altLang="en-US" dirty="0" smtClean="0"/>
              <a:t>Give participants an intervention and ask them to identify where the interventions best sit in the model. </a:t>
            </a:r>
          </a:p>
          <a:p>
            <a:endParaRPr lang="en-AU" altLang="en-US" dirty="0" smtClean="0"/>
          </a:p>
          <a:p>
            <a:r>
              <a:rPr lang="en-AU" altLang="en-US" dirty="0" smtClean="0"/>
              <a:t>Facilitate a discussion about how each intervention fits in to the model.</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FB049C86-D4AB-4D96-848A-506983065F3F}" type="slidenum">
              <a:rPr lang="en-AU" altLang="en-US" smtClean="0">
                <a:solidFill>
                  <a:srgbClr val="000000"/>
                </a:solidFill>
              </a:rPr>
              <a:pPr/>
              <a:t>5</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The following slides are designed to refresh participants memories on each of the interventions and also to consider some of the issues that may occur in the medium to long term</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8420A982-52CE-4738-89B4-C9A098C4C2F7}" type="slidenum">
              <a:rPr lang="en-US" altLang="en-US" smtClean="0"/>
              <a:pPr/>
              <a:t>48</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Are there any suggestions for keeping this fresh?</a:t>
            </a:r>
          </a:p>
          <a:p>
            <a:r>
              <a:rPr lang="en-AU" altLang="en-US" smtClean="0"/>
              <a:t>Taken from a PowerPoint from a presentation by Professor Len Bowers </a:t>
            </a:r>
          </a:p>
          <a:p>
            <a:endParaRPr lang="en-AU"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B612D817-E225-4DE4-940D-FFA78050B6A7}" type="slidenum">
              <a:rPr lang="en-US" altLang="en-US" smtClean="0"/>
              <a:pPr/>
              <a:t>49</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Units will need to decide when the CME need to be reviewed-it may need to be reviewed more frequently on units that have a higher turn over for example. </a:t>
            </a:r>
          </a:p>
          <a:p>
            <a:endParaRPr lang="en-AU" altLang="en-US" dirty="0" smtClean="0"/>
          </a:p>
          <a:p>
            <a:r>
              <a:rPr lang="en-AU" altLang="en-US" dirty="0" smtClean="0"/>
              <a:t>Adapted from a presentation by Professor Len Bowers </a:t>
            </a:r>
          </a:p>
          <a:p>
            <a:endParaRPr lang="en-AU"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52D9F300-17B6-4509-8CE7-84C38C64ACAB}" type="slidenum">
              <a:rPr lang="en-US" altLang="en-US" smtClean="0"/>
              <a:pPr/>
              <a:t>50</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a:p>
            <a:endParaRPr lang="en-AU" altLang="en-US"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8547EE0-53D1-4A8D-B083-CAD173462A3D}" type="slidenum">
              <a:rPr lang="en-US" altLang="en-US" smtClean="0"/>
              <a:pPr/>
              <a:t>51</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83161EE-B67C-4AD7-A740-641C74C5833F}" type="slidenum">
              <a:rPr lang="en-US" altLang="en-US" smtClean="0"/>
              <a:pPr/>
              <a:t>52</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3A937299-D0CB-47BE-B72B-F79D0808D3AD}" type="slidenum">
              <a:rPr lang="en-US" altLang="en-US" smtClean="0"/>
              <a:pPr/>
              <a:t>53</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BDD40B6-68D5-4508-A6E7-3F7588A62AAD}" type="slidenum">
              <a:rPr lang="en-US" altLang="en-US" smtClean="0"/>
              <a:pPr/>
              <a:t>54</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059E655-C52D-4DF0-9F82-B601B122B6FE}" type="slidenum">
              <a:rPr lang="en-US" altLang="en-US" smtClean="0"/>
              <a:pPr>
                <a:defRPr/>
              </a:pPr>
              <a:t>55</a:t>
            </a:fld>
            <a:endParaRPr lang="en-US" altLang="en-US"/>
          </a:p>
        </p:txBody>
      </p:sp>
      <p:sp>
        <p:nvSpPr>
          <p:cNvPr id="5" name="Date Placeholder 4"/>
          <p:cNvSpPr>
            <a:spLocks noGrp="1"/>
          </p:cNvSpPr>
          <p:nvPr>
            <p:ph type="dt" idx="11"/>
          </p:nvPr>
        </p:nvSpPr>
        <p:spPr/>
        <p:txBody>
          <a:bodyPr/>
          <a:lstStyle/>
          <a:p>
            <a:pPr>
              <a:defRPr/>
            </a:pPr>
            <a:r>
              <a:rPr lang="en-US" altLang="en-US" smtClean="0"/>
              <a:t>Safewards Victoria</a:t>
            </a:r>
            <a:endParaRPr lang="en-US" altLang="en-US"/>
          </a:p>
        </p:txBody>
      </p:sp>
      <p:sp>
        <p:nvSpPr>
          <p:cNvPr id="6" name="Footer Placeholder 5"/>
          <p:cNvSpPr>
            <a:spLocks noGrp="1"/>
          </p:cNvSpPr>
          <p:nvPr>
            <p:ph type="ftr" sz="quarter" idx="12"/>
          </p:nvPr>
        </p:nvSpPr>
        <p:spPr/>
        <p:txBody>
          <a:bodyPr/>
          <a:lstStyle/>
          <a:p>
            <a:pPr>
              <a:defRPr/>
            </a:pPr>
            <a:r>
              <a:rPr lang="en-AU" smtClean="0"/>
              <a:t>Train the Trainer  |  DAY THREE</a:t>
            </a:r>
            <a:endParaRPr lang="en-US"/>
          </a:p>
        </p:txBody>
      </p:sp>
    </p:spTree>
    <p:extLst>
      <p:ext uri="{BB962C8B-B14F-4D97-AF65-F5344CB8AC3E}">
        <p14:creationId xmlns:p14="http://schemas.microsoft.com/office/powerpoint/2010/main" val="1742918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D3CE98AF-E384-486E-9A3F-A47791FB9869}" type="slidenum">
              <a:rPr lang="en-US" altLang="en-US" smtClean="0"/>
              <a:pPr/>
              <a:t>56</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Adapted from a PowerPoint presentation by Professor Len Bowers </a:t>
            </a:r>
          </a:p>
          <a:p>
            <a:endParaRPr lang="en-AU" altLang="en-US" dirty="0"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CAC2ADB-5C81-429F-AD2C-A55AF35306CC}" type="slidenum">
              <a:rPr lang="en-US" altLang="en-US" smtClean="0"/>
              <a:pPr/>
              <a:t>57</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3E0B2E2D-82C8-4632-B40B-72FC09573A34}" type="slidenum">
              <a:rPr lang="en-US" altLang="en-US" smtClean="0"/>
              <a:pPr/>
              <a:t>6</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Adapted from a PowerPoint presentation by Professor Len Bowers </a:t>
            </a: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CD20C30-A2F1-403C-AFCD-470149184D7E}" type="slidenum">
              <a:rPr lang="en-US" altLang="en-US" smtClean="0"/>
              <a:pPr/>
              <a:t>58</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Taken from a PowerPoint from a presentation by Professor Len Bowers </a:t>
            </a:r>
          </a:p>
          <a:p>
            <a:endParaRPr lang="en-AU"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558116CF-1189-496E-9714-B086C940E196}" type="slidenum">
              <a:rPr lang="en-US" altLang="en-US" smtClean="0"/>
              <a:pPr/>
              <a:t>59</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Taken from a PowerPoint from a presentation by Professor Len Bowers </a:t>
            </a:r>
          </a:p>
          <a:p>
            <a:endParaRPr lang="en-AU"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8101761-402A-4D3D-A5BC-B823B677DA36}" type="slidenum">
              <a:rPr lang="en-US" altLang="en-US" smtClean="0"/>
              <a:pPr/>
              <a:t>60</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This activity can be used to get the participants to focus on what they have learnt about the Safewards model and the interventions and how Safewards has (or will) have a positive impact on their ward. </a:t>
            </a:r>
          </a:p>
          <a:p>
            <a:endParaRPr lang="en-AU" altLang="en-US" dirty="0" smtClean="0"/>
          </a:p>
          <a:p>
            <a:r>
              <a:rPr lang="en-AU" altLang="en-US" dirty="0" smtClean="0"/>
              <a:t>Ask the participants to prepare two scenarios the first one will be their unit prior to Safewards. Ask them to act out a common scenario related to conflict and containment on their unit-give them permission to ‘ham it up’ use props etc. Then ask them to deliver the same scenario, but the second time showing how the same scenario could be done using Safewards interventions.  See how many of the Safewards interventions they can use!</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DD5553E7-5829-45B3-8042-770AD71587C8}" type="slidenum">
              <a:rPr lang="en-US" altLang="en-US" smtClean="0"/>
              <a:pPr/>
              <a:t>61</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F947F3A-3121-4FFE-ABCF-F4EC175FF10A}" type="slidenum">
              <a:rPr lang="en-AU" altLang="en-US" smtClean="0"/>
              <a:pPr/>
              <a:t>62</a:t>
            </a:fld>
            <a:endParaRPr lang="en-AU"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824CD76D-1DD6-45C3-BDED-FAA092772839}" type="slidenum">
              <a:rPr lang="en-US" altLang="en-US" smtClean="0">
                <a:solidFill>
                  <a:srgbClr val="000000"/>
                </a:solidFill>
              </a:rPr>
              <a:pPr/>
              <a:t>63</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920750" y="746125"/>
            <a:ext cx="49657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Briefly describe Calm Down Methods</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702FB48-38E6-416D-9567-C80EF8BC0631}" type="slidenum">
              <a:rPr lang="en-US" altLang="en-US" smtClean="0">
                <a:solidFill>
                  <a:srgbClr val="000000"/>
                </a:solidFill>
              </a:rPr>
              <a:pPr/>
              <a:t>7</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920750" y="746125"/>
            <a:ext cx="49657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http://www.safewards.net/interventions/calm-down-methods</a:t>
            </a:r>
          </a:p>
          <a:p>
            <a:endParaRPr lang="en-AU" altLang="en-US" smtClean="0"/>
          </a:p>
          <a:p>
            <a:endParaRPr lang="en-AU"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0BB67150-A554-4A68-B7CA-007AB757EC95}" type="slidenum">
              <a:rPr lang="en-US" altLang="en-US" smtClean="0">
                <a:solidFill>
                  <a:srgbClr val="000000"/>
                </a:solidFill>
              </a:rPr>
              <a:pPr/>
              <a:t>8</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920750" y="746125"/>
            <a:ext cx="49657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http://www.safewards.net/interventions/calm-down-methods</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5FFECC97-A40C-471A-A6DE-BD67FC0398CE}" type="slidenum">
              <a:rPr lang="en-US" altLang="en-US" smtClean="0">
                <a:solidFill>
                  <a:srgbClr val="000000"/>
                </a:solidFill>
              </a:rPr>
              <a:pPr>
                <a:spcBef>
                  <a:spcPct val="0"/>
                </a:spcBef>
              </a:pPr>
              <a:t>10</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Ask the group what changes they might identify</a:t>
            </a:r>
          </a:p>
          <a:p>
            <a:pPr eaLnBrk="1" hangingPunct="1">
              <a:spcBef>
                <a:spcPct val="0"/>
              </a:spcBef>
            </a:pPr>
            <a:r>
              <a:rPr lang="en-AU" altLang="en-US" smtClean="0"/>
              <a:t>http://www.safewards.net/interventions/calm-down-methods</a:t>
            </a:r>
          </a:p>
          <a:p>
            <a:endParaRPr lang="en-AU"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0DCFC8D-A3B5-424E-A913-512C39314BDB}" type="slidenum">
              <a:rPr lang="en-US" altLang="en-US" smtClean="0">
                <a:solidFill>
                  <a:srgbClr val="000000"/>
                </a:solidFill>
              </a:rPr>
              <a:pPr/>
              <a:t>11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300043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lvl1pPr>
              <a:defRPr>
                <a:ea typeface="MS PGothic" pitchFamily="34" charset="-128"/>
              </a:defRPr>
            </a:lvl1pPr>
          </a:lstStyle>
          <a:p>
            <a:pPr>
              <a:defRPr/>
            </a:pPr>
            <a:fld id="{D0202833-03D7-4148-AC7F-48E486F21ED0}" type="datetime4">
              <a:rPr lang="en-AU"/>
              <a:pPr>
                <a:defRPr/>
              </a:pPr>
              <a:t>22 May 2017</a:t>
            </a:fld>
            <a:endParaRPr lang="en-AU"/>
          </a:p>
        </p:txBody>
      </p:sp>
      <p:sp>
        <p:nvSpPr>
          <p:cNvPr id="5" name="Footer Placeholder 4"/>
          <p:cNvSpPr>
            <a:spLocks noGrp="1"/>
          </p:cNvSpPr>
          <p:nvPr>
            <p:ph type="ftr" sz="quarter" idx="11"/>
          </p:nvPr>
        </p:nvSpPr>
        <p:spPr/>
        <p:txBody>
          <a:bodyPr/>
          <a:lstStyle>
            <a:lvl1pPr>
              <a:defRPr>
                <a:ea typeface="MS PGothic" pitchFamily="34" charset="-128"/>
              </a:defRPr>
            </a:lvl1pPr>
          </a:lstStyle>
          <a:p>
            <a:pPr>
              <a:defRPr/>
            </a:pPr>
            <a:endParaRPr lang="en-AU"/>
          </a:p>
        </p:txBody>
      </p:sp>
      <p:sp>
        <p:nvSpPr>
          <p:cNvPr id="6" name="Slide Number Placeholder 5"/>
          <p:cNvSpPr>
            <a:spLocks noGrp="1"/>
          </p:cNvSpPr>
          <p:nvPr>
            <p:ph type="sldNum" sz="quarter" idx="12"/>
          </p:nvPr>
        </p:nvSpPr>
        <p:spPr>
          <a:xfrm>
            <a:off x="8243888" y="6480175"/>
            <a:ext cx="539750" cy="374650"/>
          </a:xfrm>
        </p:spPr>
        <p:txBody>
          <a:bodyPr/>
          <a:lstStyle>
            <a:lvl1pPr>
              <a:defRPr>
                <a:latin typeface="Calibri" pitchFamily="34" charset="0"/>
                <a:ea typeface="MS PGothic" pitchFamily="34" charset="-128"/>
              </a:defRPr>
            </a:lvl1pPr>
          </a:lstStyle>
          <a:p>
            <a:pPr>
              <a:defRPr/>
            </a:pPr>
            <a:fld id="{2DCF13C5-3C58-4B9E-8DFA-12D7A60A0590}" type="slidenum">
              <a:rPr lang="en-AU" altLang="en-US"/>
              <a:pPr>
                <a:defRPr/>
              </a:pPr>
              <a:t>‹#›</a:t>
            </a:fld>
            <a:endParaRPr lang="en-AU" altLang="en-US"/>
          </a:p>
        </p:txBody>
      </p:sp>
    </p:spTree>
    <p:extLst>
      <p:ext uri="{BB962C8B-B14F-4D97-AF65-F5344CB8AC3E}">
        <p14:creationId xmlns:p14="http://schemas.microsoft.com/office/powerpoint/2010/main" val="24052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S PGothic" pitchFamily="34" charset="-128"/>
              </a:defRPr>
            </a:lvl1pPr>
          </a:lstStyle>
          <a:p>
            <a:pPr>
              <a:defRPr/>
            </a:pPr>
            <a:fld id="{82D57ECF-CE9B-4398-9C29-B28E42F3BA52}" type="datetimeFigureOut">
              <a:rPr lang="en-US"/>
              <a:pPr>
                <a:defRPr/>
              </a:pPr>
              <a:t>5/22/2017</a:t>
            </a:fld>
            <a:endParaRPr lang="en-US"/>
          </a:p>
        </p:txBody>
      </p:sp>
      <p:sp>
        <p:nvSpPr>
          <p:cNvPr id="3" name="Footer Placeholder 2"/>
          <p:cNvSpPr>
            <a:spLocks noGrp="1"/>
          </p:cNvSpPr>
          <p:nvPr>
            <p:ph type="ftr" sz="quarter" idx="11"/>
          </p:nvPr>
        </p:nvSpPr>
        <p:spPr/>
        <p:txBody>
          <a:bodyPr/>
          <a:lstStyle>
            <a:lvl1pPr>
              <a:defRPr>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alibri" pitchFamily="34" charset="0"/>
                <a:ea typeface="MS PGothic" pitchFamily="34" charset="-128"/>
              </a:defRPr>
            </a:lvl1pPr>
          </a:lstStyle>
          <a:p>
            <a:pPr>
              <a:defRPr/>
            </a:pPr>
            <a:fld id="{10FE90DB-5F84-4FCB-8DE4-001071B0828F}" type="slidenum">
              <a:rPr lang="en-US"/>
              <a:pPr>
                <a:defRPr/>
              </a:pPr>
              <a:t>‹#›</a:t>
            </a:fld>
            <a:endParaRPr lang="en-US"/>
          </a:p>
        </p:txBody>
      </p:sp>
    </p:spTree>
    <p:extLst>
      <p:ext uri="{BB962C8B-B14F-4D97-AF65-F5344CB8AC3E}">
        <p14:creationId xmlns:p14="http://schemas.microsoft.com/office/powerpoint/2010/main" val="138602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6"/>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48993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9751" y="1619252"/>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lvl1pPr>
              <a:defRPr>
                <a:ea typeface="MS PGothic" pitchFamily="34" charset="-128"/>
              </a:defRPr>
            </a:lvl1pPr>
          </a:lstStyle>
          <a:p>
            <a:pPr>
              <a:defRPr/>
            </a:pPr>
            <a:fld id="{B82E3B98-770E-4BF1-B6F5-851368248C53}" type="datetime4">
              <a:rPr lang="en-AU"/>
              <a:pPr>
                <a:defRPr/>
              </a:pPr>
              <a:t>22 May 2017</a:t>
            </a:fld>
            <a:endParaRPr lang="en-AU"/>
          </a:p>
        </p:txBody>
      </p:sp>
      <p:sp>
        <p:nvSpPr>
          <p:cNvPr id="5" name="Footer Placeholder 4"/>
          <p:cNvSpPr>
            <a:spLocks noGrp="1"/>
          </p:cNvSpPr>
          <p:nvPr>
            <p:ph type="ftr" sz="quarter" idx="11"/>
          </p:nvPr>
        </p:nvSpPr>
        <p:spPr/>
        <p:txBody>
          <a:bodyPr/>
          <a:lstStyle>
            <a:lvl1pPr>
              <a:defRPr>
                <a:ea typeface="MS PGothic" pitchFamily="34" charset="-128"/>
              </a:defRPr>
            </a:lvl1pPr>
          </a:lstStyle>
          <a:p>
            <a:pPr>
              <a:defRPr/>
            </a:pPr>
            <a:endParaRPr lang="en-AU"/>
          </a:p>
        </p:txBody>
      </p:sp>
      <p:sp>
        <p:nvSpPr>
          <p:cNvPr id="6" name="Slide Number Placeholder 5"/>
          <p:cNvSpPr>
            <a:spLocks noGrp="1"/>
          </p:cNvSpPr>
          <p:nvPr>
            <p:ph type="sldNum" sz="quarter" idx="12"/>
          </p:nvPr>
        </p:nvSpPr>
        <p:spPr>
          <a:xfrm>
            <a:off x="8243888" y="6480175"/>
            <a:ext cx="539750" cy="374650"/>
          </a:xfrm>
        </p:spPr>
        <p:txBody>
          <a:bodyPr/>
          <a:lstStyle>
            <a:lvl1pPr>
              <a:defRPr>
                <a:latin typeface="Calibri" pitchFamily="34" charset="0"/>
                <a:ea typeface="MS PGothic" pitchFamily="34" charset="-128"/>
              </a:defRPr>
            </a:lvl1pPr>
          </a:lstStyle>
          <a:p>
            <a:pPr>
              <a:defRPr/>
            </a:pPr>
            <a:fld id="{A1F8DEE2-6A54-4A32-A37C-D65353CBF80E}" type="slidenum">
              <a:rPr lang="en-AU" altLang="en-US"/>
              <a:pPr>
                <a:defRPr/>
              </a:pPr>
              <a:t>‹#›</a:t>
            </a:fld>
            <a:endParaRPr lang="en-AU" altLang="en-US"/>
          </a:p>
        </p:txBody>
      </p:sp>
    </p:spTree>
    <p:extLst>
      <p:ext uri="{BB962C8B-B14F-4D97-AF65-F5344CB8AC3E}">
        <p14:creationId xmlns:p14="http://schemas.microsoft.com/office/powerpoint/2010/main" val="1488713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prstClr val="black">
                    <a:lumMod val="65000"/>
                    <a:lumOff val="35000"/>
                  </a:prstClr>
                </a:solidFill>
                <a:latin typeface="Arial" panose="020B0604020202020204" pitchFamily="34" charset="0"/>
                <a:ea typeface="ＭＳ Ｐゴシック" pitchFamily="34" charset="-128"/>
              </a:defRPr>
            </a:lvl1pPr>
          </a:lstStyle>
          <a:p>
            <a:pPr>
              <a:defRPr/>
            </a:pPr>
            <a:fld id="{30A80C3F-A136-4F87-8383-2E651EB74C22}" type="datetime4">
              <a:rPr lang="en-AU"/>
              <a:pPr>
                <a:defRPr/>
              </a:pPr>
              <a:t>22 May 2017</a:t>
            </a:fld>
            <a:endParaRPr lang="en-AU"/>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prstClr val="black">
                    <a:lumMod val="65000"/>
                    <a:lumOff val="35000"/>
                  </a:prstClr>
                </a:solidFill>
                <a:latin typeface="Arial" panose="020B0604020202020204" pitchFamily="34" charset="0"/>
                <a:ea typeface="ＭＳ Ｐゴシック" pitchFamily="34" charset="-128"/>
              </a:defRPr>
            </a:lvl1pPr>
          </a:lstStyle>
          <a:p>
            <a:pPr>
              <a:defRPr/>
            </a:pPr>
            <a:endParaRPr lang="en-AU"/>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latin typeface="Arial"/>
                <a:ea typeface="ＭＳ Ｐゴシック" pitchFamily="34" charset="-128"/>
              </a:defRPr>
            </a:lvl1pPr>
          </a:lstStyle>
          <a:p>
            <a:pPr>
              <a:defRPr/>
            </a:pPr>
            <a:fld id="{AD05BB1D-F33C-49BD-9370-7E84E3A2705B}"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Lst>
  <p:timing>
    <p:tnLst>
      <p:par>
        <p:cTn id="1" dur="indefinite" restart="never" nodeType="tmRoot"/>
      </p:par>
    </p:tnLst>
  </p:timing>
  <p:hf sldNum="0" hdr="0" ftr="0" dt="0"/>
  <p:txStyles>
    <p:titleStyle>
      <a:lvl1pPr algn="l" defTabSz="457200" rtl="0" eaLnBrk="0" fontAlgn="base" hangingPunct="0">
        <a:spcBef>
          <a:spcPct val="0"/>
        </a:spcBef>
        <a:spcAft>
          <a:spcPct val="0"/>
        </a:spcAft>
        <a:defRPr sz="2400" kern="1200">
          <a:solidFill>
            <a:schemeClr val="bg1"/>
          </a:solidFill>
          <a:latin typeface="Arial"/>
          <a:ea typeface="ＭＳ Ｐゴシック"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0" fontAlgn="base" hangingPunct="0">
        <a:lnSpc>
          <a:spcPct val="110000"/>
        </a:lnSpc>
        <a:spcBef>
          <a:spcPts val="800"/>
        </a:spcBef>
        <a:spcAft>
          <a:spcPts val="800"/>
        </a:spcAft>
        <a:defRPr sz="2200" b="1" kern="1200">
          <a:solidFill>
            <a:srgbClr val="201547"/>
          </a:solidFill>
          <a:latin typeface="+mn-lt"/>
          <a:ea typeface="ＭＳ Ｐゴシック" pitchFamily="34" charset="-128"/>
          <a:cs typeface="ＭＳ Ｐゴシック" charset="0"/>
        </a:defRPr>
      </a:lvl1pPr>
      <a:lvl2pPr algn="l" defTabSz="457200" rtl="0" eaLnBrk="0" fontAlgn="base" hangingPunct="0">
        <a:lnSpc>
          <a:spcPct val="110000"/>
        </a:lnSpc>
        <a:spcBef>
          <a:spcPct val="0"/>
        </a:spcBef>
        <a:spcAft>
          <a:spcPts val="800"/>
        </a:spcAft>
        <a:defRPr sz="2000" kern="1200">
          <a:solidFill>
            <a:schemeClr val="tx1"/>
          </a:solidFill>
          <a:latin typeface="+mn-lt"/>
          <a:ea typeface="ＭＳ Ｐゴシック" pitchFamily="34" charset="-128"/>
          <a:cs typeface="+mn-cs"/>
        </a:defRPr>
      </a:lvl2pPr>
      <a:lvl3pPr marL="250825"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3238"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prstClr val="black">
                    <a:lumMod val="65000"/>
                    <a:lumOff val="35000"/>
                  </a:prstClr>
                </a:solidFill>
                <a:latin typeface="Arial" panose="020B0604020202020204" pitchFamily="34" charset="0"/>
              </a:defRPr>
            </a:lvl1pPr>
          </a:lstStyle>
          <a:p>
            <a:pPr>
              <a:defRPr/>
            </a:pPr>
            <a:fld id="{CC9EC552-5894-4C14-BF6C-42D198FA3FC3}" type="datetime4">
              <a:rPr lang="en-AU"/>
              <a:pPr>
                <a:defRPr/>
              </a:pPr>
              <a:t>22 May 2017</a:t>
            </a:fld>
            <a:endParaRPr lang="en-AU"/>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prstClr val="black">
                    <a:lumMod val="65000"/>
                    <a:lumOff val="35000"/>
                  </a:prst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smtClean="0">
                <a:solidFill>
                  <a:srgbClr val="595959"/>
                </a:solidFill>
                <a:latin typeface="Arial"/>
              </a:defRPr>
            </a:lvl1pPr>
          </a:lstStyle>
          <a:p>
            <a:pPr>
              <a:defRPr/>
            </a:pPr>
            <a:fld id="{00F06DA6-4A13-4672-934A-57C2A303FB35}"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Lst>
  <p:timing>
    <p:tnLst>
      <p:par>
        <p:cTn id="1" dur="indefinite" restart="never" nodeType="tmRoot"/>
      </p:par>
    </p:tnLst>
  </p:timing>
  <p:hf sldNum="0" hdr="0" ftr="0" dt="0"/>
  <p:txStyles>
    <p:titleStyle>
      <a:lvl1pPr algn="l" defTabSz="457200" rtl="0" fontAlgn="base">
        <a:spcBef>
          <a:spcPct val="0"/>
        </a:spcBef>
        <a:spcAft>
          <a:spcPct val="0"/>
        </a:spcAft>
        <a:defRPr sz="2400" kern="1200">
          <a:solidFill>
            <a:schemeClr val="bg1"/>
          </a:solidFill>
          <a:latin typeface="Arial"/>
          <a:ea typeface="ＭＳ Ｐゴシック" charset="0"/>
          <a:cs typeface="Arial"/>
        </a:defRPr>
      </a:lvl1pPr>
      <a:lvl2pPr algn="l" defTabSz="457200" rtl="0" fontAlgn="base">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fontAlgn="base">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fontAlgn="base">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fontAlgn="base">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fontAlgn="base">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fontAlgn="base">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fontAlgn="base">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fontAlgn="base">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fontAlgn="base">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health.vic.gov.au/safewards"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Q4T-x1za6l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ctrTitle"/>
          </p:nvPr>
        </p:nvSpPr>
        <p:spPr>
          <a:xfrm>
            <a:off x="741363" y="928688"/>
            <a:ext cx="6511925" cy="4811712"/>
          </a:xfrm>
        </p:spPr>
        <p:txBody>
          <a:bodyPr/>
          <a:lstStyle/>
          <a:p>
            <a:pPr eaLnBrk="1" hangingPunct="1"/>
            <a:r>
              <a:rPr lang="en-US" altLang="en-US" sz="6000" b="1" smtClean="0">
                <a:latin typeface="Arial" charset="0"/>
                <a:cs typeface="Arial" charset="0"/>
              </a:rPr>
              <a:t>Safewards</a:t>
            </a:r>
            <a:br>
              <a:rPr lang="en-US" altLang="en-US" sz="6000" b="1" smtClean="0">
                <a:latin typeface="Arial" charset="0"/>
                <a:cs typeface="Arial" charset="0"/>
              </a:rPr>
            </a:br>
            <a:r>
              <a:rPr lang="en-US" altLang="en-US" sz="4800" b="1" smtClean="0">
                <a:latin typeface="Arial" charset="0"/>
                <a:cs typeface="Arial" charset="0"/>
              </a:rPr>
              <a:t>Train the Trainer Workshop</a:t>
            </a:r>
            <a:r>
              <a:rPr lang="en-US" altLang="en-US" sz="5400" b="1" smtClean="0">
                <a:latin typeface="Arial" charset="0"/>
                <a:cs typeface="Arial" charset="0"/>
              </a:rPr>
              <a:t/>
            </a:r>
            <a:br>
              <a:rPr lang="en-US" altLang="en-US" sz="5400" b="1" smtClean="0">
                <a:latin typeface="Arial" charset="0"/>
                <a:cs typeface="Arial" charset="0"/>
              </a:rPr>
            </a:br>
            <a:r>
              <a:rPr lang="en-US" altLang="en-US" sz="5400" b="1" smtClean="0">
                <a:latin typeface="Arial" charset="0"/>
                <a:cs typeface="Arial" charset="0"/>
              </a:rPr>
              <a:t/>
            </a:r>
            <a:br>
              <a:rPr lang="en-US" altLang="en-US" sz="5400" b="1" smtClean="0">
                <a:latin typeface="Arial" charset="0"/>
                <a:cs typeface="Arial" charset="0"/>
              </a:rPr>
            </a:br>
            <a:r>
              <a:rPr lang="en-US" altLang="en-US" sz="4800" b="1" smtClean="0">
                <a:latin typeface="Arial" charset="0"/>
                <a:cs typeface="Arial" charset="0"/>
              </a:rPr>
              <a:t>Day 3</a:t>
            </a:r>
            <a:r>
              <a:rPr lang="en-US" altLang="en-US" sz="3600" b="1" smtClean="0">
                <a:latin typeface="Arial" charset="0"/>
                <a:cs typeface="Arial" charset="0"/>
              </a:rPr>
              <a:t/>
            </a:r>
            <a:br>
              <a:rPr lang="en-US" altLang="en-US" sz="3600" b="1" smtClean="0">
                <a:latin typeface="Arial" charset="0"/>
                <a:cs typeface="Arial" charset="0"/>
              </a:rPr>
            </a:br>
            <a:endParaRPr lang="en-US" altLang="en-US" sz="3600" b="1" smtClean="0">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407541"/>
            <a:ext cx="9144000" cy="5632073"/>
          </a:xfrm>
          <a:prstGeom prst="rect">
            <a:avLst/>
          </a:prstGeom>
        </p:spPr>
      </p:pic>
      <p:sp>
        <p:nvSpPr>
          <p:cNvPr id="18433" name="Content Placeholder 2"/>
          <p:cNvSpPr>
            <a:spLocks noGrp="1"/>
          </p:cNvSpPr>
          <p:nvPr>
            <p:ph idx="1"/>
          </p:nvPr>
        </p:nvSpPr>
        <p:spPr>
          <a:xfrm>
            <a:off x="539750" y="1619250"/>
            <a:ext cx="5807262" cy="4854575"/>
          </a:xfrm>
        </p:spPr>
        <p:txBody>
          <a:bodyPr lIns="68580" tIns="34290" rIns="68580" bIns="34290"/>
          <a:lstStyle/>
          <a:p>
            <a:pPr lvl="1" eaLnBrk="1" hangingPunct="1">
              <a:spcAft>
                <a:spcPts val="750"/>
              </a:spcAft>
              <a:defRPr/>
            </a:pPr>
            <a:r>
              <a:rPr lang="en-US" dirty="0">
                <a:ea typeface="MS PGothic" charset="0"/>
              </a:rPr>
              <a:t>PRN medication is an effective </a:t>
            </a:r>
            <a:r>
              <a:rPr lang="en-US" dirty="0" smtClean="0">
                <a:ea typeface="MS PGothic" charset="0"/>
              </a:rPr>
              <a:t>strategy for some people, some of the time, however calm </a:t>
            </a:r>
            <a:r>
              <a:rPr lang="en-US" dirty="0">
                <a:ea typeface="MS PGothic" charset="0"/>
              </a:rPr>
              <a:t>d</a:t>
            </a:r>
            <a:r>
              <a:rPr lang="en-US" dirty="0" smtClean="0">
                <a:ea typeface="MS PGothic" charset="0"/>
              </a:rPr>
              <a:t>own methods can:</a:t>
            </a:r>
          </a:p>
          <a:p>
            <a:pPr marL="457200" lvl="1" indent="-457200" eaLnBrk="1" hangingPunct="1">
              <a:spcAft>
                <a:spcPts val="750"/>
              </a:spcAft>
              <a:buFont typeface="Arial" panose="020B0604020202020204" pitchFamily="34" charset="0"/>
              <a:buChar char="•"/>
              <a:defRPr/>
            </a:pPr>
            <a:r>
              <a:rPr lang="en-US" dirty="0" smtClean="0">
                <a:ea typeface="MS PGothic" charset="0"/>
              </a:rPr>
              <a:t>Support people </a:t>
            </a:r>
            <a:r>
              <a:rPr lang="en-US" dirty="0">
                <a:ea typeface="MS PGothic" charset="0"/>
              </a:rPr>
              <a:t>to draw on their own strengths and coping </a:t>
            </a:r>
            <a:r>
              <a:rPr lang="en-US" dirty="0" smtClean="0">
                <a:ea typeface="MS PGothic" charset="0"/>
              </a:rPr>
              <a:t>mechanisms </a:t>
            </a:r>
          </a:p>
          <a:p>
            <a:pPr marL="457200" lvl="1" indent="-457200" eaLnBrk="1" hangingPunct="1">
              <a:spcAft>
                <a:spcPts val="750"/>
              </a:spcAft>
              <a:buFont typeface="Arial" panose="020B0604020202020204" pitchFamily="34" charset="0"/>
              <a:buChar char="•"/>
              <a:defRPr/>
            </a:pPr>
            <a:r>
              <a:rPr lang="en-US" dirty="0" smtClean="0">
                <a:ea typeface="MS PGothic" charset="0"/>
              </a:rPr>
              <a:t>Offer alternatives to medication, that can be sustained well past an admission</a:t>
            </a:r>
          </a:p>
          <a:p>
            <a:pPr marL="457200" lvl="1" indent="-457200" eaLnBrk="1" hangingPunct="1">
              <a:spcAft>
                <a:spcPts val="750"/>
              </a:spcAft>
              <a:buFont typeface="Arial" panose="020B0604020202020204" pitchFamily="34" charset="0"/>
              <a:buChar char="•"/>
              <a:defRPr/>
            </a:pPr>
            <a:r>
              <a:rPr lang="en-AU" dirty="0">
                <a:ea typeface="MS PGothic" charset="0"/>
              </a:rPr>
              <a:t>Build self-knowledge</a:t>
            </a:r>
          </a:p>
          <a:p>
            <a:pPr marL="457200" lvl="1" indent="-457200" eaLnBrk="1" hangingPunct="1">
              <a:spcAft>
                <a:spcPts val="750"/>
              </a:spcAft>
              <a:buFont typeface="Arial" panose="020B0604020202020204" pitchFamily="34" charset="0"/>
              <a:buChar char="•"/>
              <a:defRPr/>
            </a:pPr>
            <a:r>
              <a:rPr lang="en-AU" dirty="0" smtClean="0">
                <a:ea typeface="MS PGothic" charset="0"/>
              </a:rPr>
              <a:t>Facilitate learning of new strengths and skills </a:t>
            </a:r>
            <a:endParaRPr lang="en-US" dirty="0">
              <a:ea typeface="MS PGothic" charset="0"/>
            </a:endParaRPr>
          </a:p>
          <a:p>
            <a:pPr eaLnBrk="1" hangingPunct="1">
              <a:spcBef>
                <a:spcPct val="0"/>
              </a:spcBef>
              <a:spcAft>
                <a:spcPts val="750"/>
              </a:spcAft>
              <a:defRPr/>
            </a:pPr>
            <a:r>
              <a:rPr lang="en-US" sz="1650" dirty="0">
                <a:ea typeface="MS PGothic" charset="0"/>
              </a:rPr>
              <a:t> </a:t>
            </a:r>
          </a:p>
          <a:p>
            <a:pPr eaLnBrk="1" hangingPunct="1">
              <a:spcBef>
                <a:spcPct val="0"/>
              </a:spcBef>
              <a:spcAft>
                <a:spcPts val="750"/>
              </a:spcAft>
              <a:defRPr/>
            </a:pPr>
            <a:endParaRPr lang="en-US" sz="1650" dirty="0">
              <a:ea typeface="MS PGothic" charset="0"/>
            </a:endParaRPr>
          </a:p>
        </p:txBody>
      </p:sp>
      <p:sp>
        <p:nvSpPr>
          <p:cNvPr id="18435" name="TextBox 1"/>
          <p:cNvSpPr txBox="1">
            <a:spLocks noChangeArrowheads="1"/>
          </p:cNvSpPr>
          <p:nvPr/>
        </p:nvSpPr>
        <p:spPr bwMode="auto">
          <a:xfrm>
            <a:off x="3346450" y="482600"/>
            <a:ext cx="1604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altLang="en-US" sz="2800" b="1">
                <a:solidFill>
                  <a:srgbClr val="FFFFFF"/>
                </a:solidFill>
                <a:latin typeface="Arial" charset="0"/>
                <a:cs typeface="Arial" charset="0"/>
              </a:rPr>
              <a:t>Benefits</a:t>
            </a:r>
          </a:p>
        </p:txBody>
      </p:sp>
    </p:spTree>
    <p:extLst>
      <p:ext uri="{BB962C8B-B14F-4D97-AF65-F5344CB8AC3E}">
        <p14:creationId xmlns:p14="http://schemas.microsoft.com/office/powerpoint/2010/main" val="71533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hangingPunct="1">
              <a:defRPr/>
            </a:pPr>
            <a:r>
              <a:rPr lang="en-AU" b="1" dirty="0" smtClean="0">
                <a:solidFill>
                  <a:schemeClr val="bg1"/>
                </a:solidFill>
                <a:ea typeface="ＭＳ Ｐゴシック" charset="0"/>
              </a:rPr>
              <a:t>Early signs of distress/agitation</a:t>
            </a:r>
            <a:endParaRPr lang="en-US" b="1" dirty="0">
              <a:solidFill>
                <a:schemeClr val="bg1"/>
              </a:solidFill>
              <a:ea typeface="ＭＳ Ｐゴシック" charset="0"/>
            </a:endParaRPr>
          </a:p>
        </p:txBody>
      </p:sp>
      <p:sp>
        <p:nvSpPr>
          <p:cNvPr id="3" name="Content Placeholder 2"/>
          <p:cNvSpPr>
            <a:spLocks noGrp="1"/>
          </p:cNvSpPr>
          <p:nvPr>
            <p:ph idx="1"/>
          </p:nvPr>
        </p:nvSpPr>
        <p:spPr>
          <a:xfrm>
            <a:off x="539750" y="1619250"/>
            <a:ext cx="6909921" cy="4854575"/>
          </a:xfrm>
        </p:spPr>
        <p:txBody>
          <a:bodyPr lIns="91440" tIns="45720" rIns="91440" bIns="45720"/>
          <a:lstStyle/>
          <a:p>
            <a:pPr lvl="1" eaLnBrk="1" hangingPunct="1">
              <a:spcAft>
                <a:spcPts val="1000"/>
              </a:spcAft>
              <a:defRPr/>
            </a:pPr>
            <a:r>
              <a:rPr lang="en-US" dirty="0" smtClean="0">
                <a:ea typeface="MS PGothic" charset="0"/>
              </a:rPr>
              <a:t>Notice potential </a:t>
            </a:r>
            <a:r>
              <a:rPr lang="en-US" dirty="0">
                <a:ea typeface="MS PGothic" charset="0"/>
              </a:rPr>
              <a:t>changes in:</a:t>
            </a:r>
          </a:p>
          <a:p>
            <a:pPr marL="712788" lvl="1" indent="-444500" eaLnBrk="1" hangingPunct="1">
              <a:spcAft>
                <a:spcPts val="1000"/>
              </a:spcAft>
              <a:buFont typeface="Arial" panose="020B0604020202020204" pitchFamily="34" charset="0"/>
              <a:buChar char="•"/>
              <a:defRPr/>
            </a:pPr>
            <a:r>
              <a:rPr lang="en-US" dirty="0">
                <a:ea typeface="MS PGothic" charset="0"/>
              </a:rPr>
              <a:t>facial expression</a:t>
            </a:r>
          </a:p>
          <a:p>
            <a:pPr marL="712788" lvl="1" indent="-444500" eaLnBrk="1" hangingPunct="1">
              <a:spcAft>
                <a:spcPts val="1000"/>
              </a:spcAft>
              <a:buFont typeface="Arial" panose="020B0604020202020204" pitchFamily="34" charset="0"/>
              <a:buChar char="•"/>
              <a:defRPr/>
            </a:pPr>
            <a:r>
              <a:rPr lang="en-US" dirty="0">
                <a:ea typeface="MS PGothic" charset="0"/>
              </a:rPr>
              <a:t>tone of voice</a:t>
            </a:r>
          </a:p>
          <a:p>
            <a:pPr marL="712788" lvl="1" indent="-444500" eaLnBrk="1" hangingPunct="1">
              <a:spcAft>
                <a:spcPts val="1000"/>
              </a:spcAft>
              <a:buFont typeface="Arial" panose="020B0604020202020204" pitchFamily="34" charset="0"/>
              <a:buChar char="•"/>
              <a:defRPr/>
            </a:pPr>
            <a:r>
              <a:rPr lang="en-US" dirty="0">
                <a:ea typeface="MS PGothic" charset="0"/>
              </a:rPr>
              <a:t>q</a:t>
            </a:r>
            <a:r>
              <a:rPr lang="en-US" dirty="0" smtClean="0">
                <a:ea typeface="MS PGothic" charset="0"/>
              </a:rPr>
              <a:t>uick </a:t>
            </a:r>
            <a:r>
              <a:rPr lang="en-US" dirty="0">
                <a:ea typeface="MS PGothic" charset="0"/>
              </a:rPr>
              <a:t>response to a normal reminder</a:t>
            </a:r>
          </a:p>
          <a:p>
            <a:pPr marL="712788" lvl="1" indent="-444500" eaLnBrk="1" hangingPunct="1">
              <a:spcAft>
                <a:spcPts val="1000"/>
              </a:spcAft>
              <a:buFont typeface="Arial" panose="020B0604020202020204" pitchFamily="34" charset="0"/>
              <a:buChar char="•"/>
              <a:defRPr/>
            </a:pPr>
            <a:r>
              <a:rPr lang="en-US" dirty="0">
                <a:ea typeface="MS PGothic" charset="0"/>
              </a:rPr>
              <a:t>restlessness</a:t>
            </a:r>
          </a:p>
          <a:p>
            <a:pPr marL="712788" lvl="1" indent="-444500" eaLnBrk="1" hangingPunct="1">
              <a:spcAft>
                <a:spcPts val="1000"/>
              </a:spcAft>
              <a:buFont typeface="Arial" panose="020B0604020202020204" pitchFamily="34" charset="0"/>
              <a:buChar char="•"/>
              <a:defRPr/>
            </a:pPr>
            <a:r>
              <a:rPr lang="en-US" dirty="0">
                <a:ea typeface="MS PGothic" charset="0"/>
              </a:rPr>
              <a:t>breathing patterns</a:t>
            </a:r>
          </a:p>
          <a:p>
            <a:pPr marL="712788" lvl="1" indent="-444500" eaLnBrk="1" hangingPunct="1">
              <a:spcAft>
                <a:spcPts val="1000"/>
              </a:spcAft>
              <a:buFont typeface="Arial" panose="020B0604020202020204" pitchFamily="34" charset="0"/>
              <a:buChar char="•"/>
              <a:defRPr/>
            </a:pPr>
            <a:r>
              <a:rPr lang="en-US" dirty="0">
                <a:ea typeface="MS PGothic" charset="0"/>
              </a:rPr>
              <a:t>body language</a:t>
            </a:r>
          </a:p>
          <a:p>
            <a:pPr marL="712788" lvl="1" indent="-444500" eaLnBrk="1" hangingPunct="1">
              <a:spcAft>
                <a:spcPts val="1000"/>
              </a:spcAft>
              <a:buFont typeface="Arial" panose="020B0604020202020204" pitchFamily="34" charset="0"/>
              <a:buChar char="•"/>
              <a:defRPr/>
            </a:pPr>
            <a:r>
              <a:rPr lang="en-US" dirty="0">
                <a:ea typeface="MS PGothic" charset="0"/>
              </a:rPr>
              <a:t>eye contact (or lack thereof) </a:t>
            </a:r>
          </a:p>
          <a:p>
            <a:pPr marL="712788" lvl="1" indent="-444500" eaLnBrk="1" hangingPunct="1">
              <a:spcAft>
                <a:spcPts val="1000"/>
              </a:spcAft>
              <a:buFont typeface="Arial" panose="020B0604020202020204" pitchFamily="34" charset="0"/>
              <a:buChar char="•"/>
              <a:defRPr/>
            </a:pPr>
            <a:r>
              <a:rPr lang="en-US" dirty="0">
                <a:ea typeface="MS PGothic" charset="0"/>
              </a:rPr>
              <a:t>movement around the ward</a:t>
            </a:r>
          </a:p>
          <a:p>
            <a:pPr eaLnBrk="1" hangingPunct="1">
              <a:spcBef>
                <a:spcPct val="0"/>
              </a:spcBef>
              <a:spcAft>
                <a:spcPts val="1000"/>
              </a:spcAft>
              <a:defRPr/>
            </a:pPr>
            <a:endParaRPr lang="en-US" dirty="0">
              <a:ea typeface="MS PGothic" charset="0"/>
            </a:endParaRPr>
          </a:p>
        </p:txBody>
      </p:sp>
    </p:spTree>
    <p:extLst>
      <p:ext uri="{BB962C8B-B14F-4D97-AF65-F5344CB8AC3E}">
        <p14:creationId xmlns:p14="http://schemas.microsoft.com/office/powerpoint/2010/main" val="3434000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04800" y="3569268"/>
            <a:ext cx="4959927" cy="1446077"/>
          </a:xfrm>
          <a:prstGeom prst="homePlate">
            <a:avLst>
              <a:gd name="adj" fmla="val 36290"/>
            </a:avLst>
          </a:prstGeom>
          <a:solidFill>
            <a:srgbClr val="D2EE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Pentagon 4"/>
          <p:cNvSpPr/>
          <p:nvPr/>
        </p:nvSpPr>
        <p:spPr>
          <a:xfrm>
            <a:off x="304800" y="1717965"/>
            <a:ext cx="4959927" cy="1498890"/>
          </a:xfrm>
          <a:prstGeom prst="homePlate">
            <a:avLst>
              <a:gd name="adj" fmla="val 36290"/>
            </a:avLst>
          </a:prstGeom>
          <a:solidFill>
            <a:srgbClr val="D2EE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pPr algn="ctr">
              <a:defRPr/>
            </a:pPr>
            <a:r>
              <a:rPr lang="en-AU" b="1" dirty="0" smtClean="0">
                <a:solidFill>
                  <a:srgbClr val="21A18D"/>
                </a:solidFill>
                <a:ea typeface="MS PGothic" pitchFamily="34" charset="-128"/>
              </a:rPr>
              <a:t>Task: Calm down methods handout</a:t>
            </a:r>
            <a:r>
              <a:rPr lang="en-AU" b="1" dirty="0" smtClean="0">
                <a:ea typeface="MS PGothic" pitchFamily="34" charset="-128"/>
              </a:rPr>
              <a:t> </a:t>
            </a:r>
            <a:endParaRPr lang="en-AU" b="1" dirty="0">
              <a:ea typeface="MS PGothic" pitchFamily="34" charset="-128"/>
            </a:endParaRPr>
          </a:p>
        </p:txBody>
      </p:sp>
      <p:sp>
        <p:nvSpPr>
          <p:cNvPr id="20483" name="Content Placeholder 2"/>
          <p:cNvSpPr>
            <a:spLocks noGrp="1"/>
          </p:cNvSpPr>
          <p:nvPr>
            <p:ph idx="1"/>
          </p:nvPr>
        </p:nvSpPr>
        <p:spPr>
          <a:xfrm>
            <a:off x="539750" y="1839913"/>
            <a:ext cx="4337050" cy="4237037"/>
          </a:xfrm>
        </p:spPr>
        <p:txBody>
          <a:bodyPr/>
          <a:lstStyle/>
          <a:p>
            <a:pPr>
              <a:spcAft>
                <a:spcPts val="0"/>
              </a:spcAft>
            </a:pPr>
            <a:r>
              <a:rPr lang="en-AU" altLang="en-US" sz="2400" b="0" dirty="0" smtClean="0"/>
              <a:t>Think about what might be helpful for different types of  ‘calm down’ needs.</a:t>
            </a:r>
          </a:p>
          <a:p>
            <a:pPr>
              <a:spcAft>
                <a:spcPts val="0"/>
              </a:spcAft>
            </a:pPr>
            <a:endParaRPr lang="en-AU" altLang="en-US" sz="2400" b="0" dirty="0" smtClean="0"/>
          </a:p>
          <a:p>
            <a:pPr>
              <a:spcAft>
                <a:spcPts val="0"/>
              </a:spcAft>
            </a:pPr>
            <a:r>
              <a:rPr lang="en-AU" altLang="en-US" sz="2400" b="0" dirty="0" smtClean="0"/>
              <a:t>Think about different types of resources and the functions they could serve.</a:t>
            </a:r>
          </a:p>
          <a:p>
            <a:pPr>
              <a:spcAft>
                <a:spcPts val="0"/>
              </a:spcAft>
            </a:pPr>
            <a:endParaRPr lang="en-AU" altLang="en-US" sz="2400" b="0" dirty="0" smtClean="0"/>
          </a:p>
          <a:p>
            <a:pPr algn="ctr"/>
            <a:r>
              <a:rPr lang="en-AU" altLang="en-US" sz="1800" i="1" dirty="0" smtClean="0">
                <a:solidFill>
                  <a:srgbClr val="51BD89"/>
                </a:solidFill>
              </a:rPr>
              <a:t>‘It </a:t>
            </a:r>
            <a:r>
              <a:rPr lang="en-AU" altLang="en-US" sz="1800" i="1" dirty="0">
                <a:solidFill>
                  <a:srgbClr val="51BD89"/>
                </a:solidFill>
              </a:rPr>
              <a:t>can be easy to say someone is agitated but harder to </a:t>
            </a:r>
            <a:r>
              <a:rPr lang="en-AU" altLang="en-US" sz="1800" i="1" dirty="0" smtClean="0">
                <a:solidFill>
                  <a:srgbClr val="51BD89"/>
                </a:solidFill>
              </a:rPr>
              <a:t>understand why’</a:t>
            </a:r>
            <a:endParaRPr lang="en-AU" altLang="en-US" sz="1800" i="1" dirty="0">
              <a:solidFill>
                <a:srgbClr val="51BD89"/>
              </a:solidFill>
            </a:endParaRPr>
          </a:p>
          <a:p>
            <a:endParaRPr lang="en-AU" altLang="en-US" b="0" dirty="0" smtClean="0"/>
          </a:p>
          <a:p>
            <a:endParaRPr lang="en-AU" altLang="en-US" b="0" dirty="0" smtClean="0"/>
          </a:p>
          <a:p>
            <a:endParaRPr lang="en-AU" altLang="en-US" dirty="0" smtClean="0"/>
          </a:p>
        </p:txBody>
      </p:sp>
      <p:sp>
        <p:nvSpPr>
          <p:cNvPr id="3" name="Rectangle 2"/>
          <p:cNvSpPr/>
          <p:nvPr/>
        </p:nvSpPr>
        <p:spPr>
          <a:xfrm>
            <a:off x="5522335" y="2005745"/>
            <a:ext cx="3372283" cy="923330"/>
          </a:xfrm>
          <a:prstGeom prst="rect">
            <a:avLst/>
          </a:prstGeom>
        </p:spPr>
        <p:txBody>
          <a:bodyPr wrap="square">
            <a:spAutoFit/>
          </a:bodyPr>
          <a:lstStyle/>
          <a:p>
            <a:pPr marL="360363" indent="-277813" defTabSz="263525">
              <a:spcBef>
                <a:spcPts val="0"/>
              </a:spcBef>
              <a:spcAft>
                <a:spcPts val="0"/>
              </a:spcAft>
              <a:buFont typeface="Arial" panose="020B0604020202020204" pitchFamily="34" charset="0"/>
              <a:buChar char="•"/>
            </a:pPr>
            <a:r>
              <a:rPr lang="en-AU" altLang="en-US" dirty="0">
                <a:latin typeface="+mj-lt"/>
              </a:rPr>
              <a:t>Difficult emotions</a:t>
            </a:r>
          </a:p>
          <a:p>
            <a:pPr marL="360363" indent="-277813" defTabSz="263525">
              <a:spcBef>
                <a:spcPts val="0"/>
              </a:spcBef>
              <a:spcAft>
                <a:spcPts val="0"/>
              </a:spcAft>
              <a:buFont typeface="Arial" panose="020B0604020202020204" pitchFamily="34" charset="0"/>
              <a:buChar char="•"/>
            </a:pPr>
            <a:r>
              <a:rPr lang="en-AU" altLang="en-US" dirty="0">
                <a:latin typeface="+mj-lt"/>
              </a:rPr>
              <a:t>Difficult thoughts and urges</a:t>
            </a:r>
          </a:p>
          <a:p>
            <a:pPr marL="360363" indent="-277813" defTabSz="263525">
              <a:spcBef>
                <a:spcPts val="0"/>
              </a:spcBef>
              <a:spcAft>
                <a:spcPts val="0"/>
              </a:spcAft>
              <a:buFont typeface="Arial" panose="020B0604020202020204" pitchFamily="34" charset="0"/>
              <a:buChar char="•"/>
            </a:pPr>
            <a:r>
              <a:rPr lang="en-AU" altLang="en-US" dirty="0">
                <a:latin typeface="+mj-lt"/>
              </a:rPr>
              <a:t>Difficult experiences</a:t>
            </a:r>
          </a:p>
        </p:txBody>
      </p:sp>
      <p:sp>
        <p:nvSpPr>
          <p:cNvPr id="4" name="Rectangle 3"/>
          <p:cNvSpPr/>
          <p:nvPr/>
        </p:nvSpPr>
        <p:spPr>
          <a:xfrm>
            <a:off x="5633171" y="3138144"/>
            <a:ext cx="3372283" cy="2308324"/>
          </a:xfrm>
          <a:prstGeom prst="rect">
            <a:avLst/>
          </a:prstGeom>
        </p:spPr>
        <p:txBody>
          <a:bodyPr wrap="square">
            <a:spAutoFit/>
          </a:bodyPr>
          <a:lstStyle/>
          <a:p>
            <a:pPr>
              <a:lnSpc>
                <a:spcPct val="100000"/>
              </a:lnSpc>
            </a:pPr>
            <a:r>
              <a:rPr lang="en-AU" altLang="en-US" dirty="0">
                <a:latin typeface="+mn-lt"/>
              </a:rPr>
              <a:t>Sensory &amp; grounding, comfort &amp; soothing, humour, distraction, mindfulness, inspirational, expressive &amp; venting, harm minimisation, problem solving &amp; reflection, movement &amp; activity, drawing on nature or creativity</a:t>
            </a:r>
          </a:p>
        </p:txBody>
      </p:sp>
    </p:spTree>
    <p:extLst>
      <p:ext uri="{BB962C8B-B14F-4D97-AF65-F5344CB8AC3E}">
        <p14:creationId xmlns:p14="http://schemas.microsoft.com/office/powerpoint/2010/main" val="4163406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539750" y="436563"/>
            <a:ext cx="7199313" cy="868362"/>
          </a:xfrm>
        </p:spPr>
        <p:txBody>
          <a:bodyPr lIns="68580" tIns="34290" rIns="68580" bIns="34290" anchor="t"/>
          <a:lstStyle/>
          <a:p>
            <a:pPr algn="ctr" eaLnBrk="1" hangingPunct="1">
              <a:defRPr/>
            </a:pPr>
            <a:r>
              <a:rPr lang="en-US" altLang="en-US" b="1" dirty="0" smtClean="0">
                <a:ea typeface="MS PGothic" pitchFamily="34" charset="-128"/>
                <a:cs typeface="Arial" charset="0"/>
              </a:rPr>
              <a:t>Calm down methods in practice</a:t>
            </a:r>
          </a:p>
        </p:txBody>
      </p:sp>
      <p:sp>
        <p:nvSpPr>
          <p:cNvPr id="5" name="Content Placeholder 4"/>
          <p:cNvSpPr>
            <a:spLocks noGrp="1"/>
          </p:cNvSpPr>
          <p:nvPr>
            <p:ph idx="1"/>
          </p:nvPr>
        </p:nvSpPr>
        <p:spPr>
          <a:xfrm>
            <a:off x="523875" y="2750936"/>
            <a:ext cx="4233778" cy="3563471"/>
          </a:xfrm>
        </p:spPr>
        <p:txBody>
          <a:bodyPr/>
          <a:lstStyle/>
          <a:p>
            <a:pPr marL="342900" lvl="1" indent="-342900" eaLnBrk="1" hangingPunct="1">
              <a:spcAft>
                <a:spcPts val="0"/>
              </a:spcAft>
              <a:buFont typeface="Arial" panose="020B0604020202020204" pitchFamily="34" charset="0"/>
              <a:buChar char="•"/>
              <a:defRPr/>
            </a:pPr>
            <a:r>
              <a:rPr lang="en-US" dirty="0" smtClean="0">
                <a:ea typeface="ＭＳ Ｐゴシック" charset="0"/>
              </a:rPr>
              <a:t>Support people to explore the potential uses of calm down methods </a:t>
            </a:r>
          </a:p>
          <a:p>
            <a:pPr marL="342900" lvl="1" indent="-342900" eaLnBrk="1" hangingPunct="1">
              <a:spcAft>
                <a:spcPts val="0"/>
              </a:spcAft>
              <a:buFont typeface="Arial" panose="020B0604020202020204" pitchFamily="34" charset="0"/>
              <a:buChar char="•"/>
              <a:defRPr/>
            </a:pPr>
            <a:endParaRPr lang="en-US" sz="1400" dirty="0">
              <a:ea typeface="ＭＳ Ｐゴシック" charset="0"/>
            </a:endParaRPr>
          </a:p>
          <a:p>
            <a:pPr marL="342900" lvl="1" indent="-342900" eaLnBrk="1" hangingPunct="1">
              <a:spcAft>
                <a:spcPts val="0"/>
              </a:spcAft>
              <a:buFont typeface="Arial" panose="020B0604020202020204" pitchFamily="34" charset="0"/>
              <a:buChar char="•"/>
              <a:defRPr/>
            </a:pPr>
            <a:r>
              <a:rPr lang="en-US" dirty="0" smtClean="0">
                <a:ea typeface="ＭＳ Ｐゴシック" charset="0"/>
              </a:rPr>
              <a:t>Some of the calm down activities </a:t>
            </a:r>
            <a:r>
              <a:rPr lang="en-US" dirty="0">
                <a:ea typeface="ＭＳ Ｐゴシック" charset="0"/>
              </a:rPr>
              <a:t>can be done </a:t>
            </a:r>
            <a:r>
              <a:rPr lang="en-US" dirty="0" smtClean="0">
                <a:ea typeface="ＭＳ Ｐゴシック" charset="0"/>
              </a:rPr>
              <a:t>together</a:t>
            </a:r>
          </a:p>
          <a:p>
            <a:pPr marL="342900" lvl="1" indent="-342900" eaLnBrk="1" hangingPunct="1">
              <a:spcAft>
                <a:spcPts val="0"/>
              </a:spcAft>
              <a:buFont typeface="Arial" panose="020B0604020202020204" pitchFamily="34" charset="0"/>
              <a:buChar char="•"/>
              <a:defRPr/>
            </a:pPr>
            <a:endParaRPr lang="en-US" sz="1400" dirty="0">
              <a:ea typeface="ＭＳ Ｐゴシック" charset="0"/>
            </a:endParaRPr>
          </a:p>
          <a:p>
            <a:pPr marL="342900" lvl="1" indent="-342900" eaLnBrk="1" hangingPunct="1">
              <a:spcAft>
                <a:spcPts val="0"/>
              </a:spcAft>
              <a:buFont typeface="Arial" panose="020B0604020202020204" pitchFamily="34" charset="0"/>
              <a:buChar char="•"/>
              <a:defRPr/>
            </a:pPr>
            <a:r>
              <a:rPr lang="en-US" dirty="0">
                <a:ea typeface="ＭＳ Ｐゴシック" charset="0"/>
              </a:rPr>
              <a:t>Record calm down methods </a:t>
            </a:r>
            <a:r>
              <a:rPr lang="en-US" dirty="0" smtClean="0">
                <a:ea typeface="ＭＳ Ｐゴシック" charset="0"/>
              </a:rPr>
              <a:t>use </a:t>
            </a:r>
            <a:r>
              <a:rPr lang="en-US" dirty="0">
                <a:ea typeface="ＭＳ Ｐゴシック" charset="0"/>
              </a:rPr>
              <a:t>in a log </a:t>
            </a:r>
            <a:r>
              <a:rPr lang="en-US" dirty="0" smtClean="0">
                <a:ea typeface="ＭＳ Ｐゴシック" charset="0"/>
              </a:rPr>
              <a:t>book, and patient files</a:t>
            </a:r>
            <a:endParaRPr lang="en-US" dirty="0">
              <a:ea typeface="ＭＳ Ｐゴシック" charset="0"/>
            </a:endParaRPr>
          </a:p>
          <a:p>
            <a:pPr lvl="1" eaLnBrk="1" hangingPunct="1">
              <a:spcAft>
                <a:spcPts val="0"/>
              </a:spcAft>
              <a:defRPr/>
            </a:pPr>
            <a:endParaRPr lang="en-US" dirty="0">
              <a:ea typeface="ＭＳ Ｐゴシック" charset="0"/>
            </a:endParaRPr>
          </a:p>
          <a:p>
            <a:pPr lvl="1" eaLnBrk="1" hangingPunct="1">
              <a:spcAft>
                <a:spcPts val="0"/>
              </a:spcAft>
              <a:defRPr/>
            </a:pPr>
            <a:endParaRPr lang="en-US" sz="2800" dirty="0">
              <a:ea typeface="ＭＳ Ｐゴシック"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4796">
            <a:off x="4794772" y="3238693"/>
            <a:ext cx="4007223" cy="2757630"/>
          </a:xfrm>
          <a:prstGeom prst="rect">
            <a:avLst/>
          </a:prstGeom>
        </p:spPr>
      </p:pic>
      <p:sp>
        <p:nvSpPr>
          <p:cNvPr id="6" name="Content Placeholder 4"/>
          <p:cNvSpPr txBox="1">
            <a:spLocks/>
          </p:cNvSpPr>
          <p:nvPr/>
        </p:nvSpPr>
        <p:spPr bwMode="auto">
          <a:xfrm>
            <a:off x="523874" y="1514366"/>
            <a:ext cx="8467558" cy="177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ＭＳ Ｐゴシック"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ＭＳ Ｐゴシック" pitchFamily="34" charset="-128"/>
                <a:cs typeface="+mn-cs"/>
              </a:defRPr>
            </a:lvl2pPr>
            <a:lvl3pPr marL="252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4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spcAft>
                <a:spcPts val="0"/>
              </a:spcAft>
              <a:buFont typeface="Arial" panose="020B0604020202020204" pitchFamily="34" charset="0"/>
              <a:buChar char="•"/>
              <a:defRPr/>
            </a:pPr>
            <a:r>
              <a:rPr lang="en-US" dirty="0" smtClean="0">
                <a:ea typeface="ＭＳ Ｐゴシック" charset="0"/>
              </a:rPr>
              <a:t>Assemble a box of ‘calm down resources’ for your unit</a:t>
            </a:r>
          </a:p>
          <a:p>
            <a:pPr marL="342900" lvl="1" indent="-342900" eaLnBrk="1" hangingPunct="1">
              <a:spcAft>
                <a:spcPts val="0"/>
              </a:spcAft>
              <a:buFont typeface="Arial" panose="020B0604020202020204" pitchFamily="34" charset="0"/>
              <a:buChar char="•"/>
              <a:defRPr/>
            </a:pPr>
            <a:endParaRPr lang="en-US" sz="1400" dirty="0" smtClean="0">
              <a:ea typeface="ＭＳ Ｐゴシック" charset="0"/>
            </a:endParaRPr>
          </a:p>
          <a:p>
            <a:pPr marL="342900" lvl="1" indent="-342900" eaLnBrk="1" hangingPunct="1">
              <a:spcAft>
                <a:spcPts val="0"/>
              </a:spcAft>
              <a:buFont typeface="Arial" panose="020B0604020202020204" pitchFamily="34" charset="0"/>
              <a:buChar char="•"/>
              <a:defRPr/>
            </a:pPr>
            <a:r>
              <a:rPr lang="en-US" dirty="0" smtClean="0">
                <a:ea typeface="ＭＳ Ｐゴシック" charset="0"/>
              </a:rPr>
              <a:t>Offer/explore calm down methods before considering PRN</a:t>
            </a:r>
            <a:endParaRPr lang="en-US" sz="2800" dirty="0">
              <a:ea typeface="ＭＳ Ｐゴシック" charset="0"/>
            </a:endParaRPr>
          </a:p>
        </p:txBody>
      </p:sp>
    </p:spTree>
    <p:extLst>
      <p:ext uri="{BB962C8B-B14F-4D97-AF65-F5344CB8AC3E}">
        <p14:creationId xmlns:p14="http://schemas.microsoft.com/office/powerpoint/2010/main" val="425082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55613"/>
            <a:ext cx="7199313" cy="790575"/>
          </a:xfrm>
        </p:spPr>
        <p:txBody>
          <a:bodyPr lIns="68580" tIns="34290" rIns="68580" bIns="34290" anchor="t">
            <a:normAutofit fontScale="90000"/>
          </a:bodyPr>
          <a:lstStyle/>
          <a:p>
            <a:pPr algn="ctr" eaLnBrk="1" hangingPunct="1">
              <a:defRPr/>
            </a:pPr>
            <a:r>
              <a:rPr lang="en-US" altLang="en-US" sz="3100" b="1" dirty="0">
                <a:ea typeface="ＭＳ Ｐゴシック" charset="0"/>
              </a:rPr>
              <a:t>Role of the </a:t>
            </a:r>
            <a:r>
              <a:rPr lang="en-US" altLang="en-US" sz="3100" b="1" dirty="0" smtClean="0">
                <a:ea typeface="ＭＳ Ｐゴシック" charset="0"/>
              </a:rPr>
              <a:t>intervention lead </a:t>
            </a:r>
            <a:r>
              <a:rPr lang="en-US" altLang="en-US" sz="2175" b="1" dirty="0" smtClean="0">
                <a:ea typeface="ＭＳ Ｐゴシック" charset="0"/>
              </a:rPr>
              <a:t/>
            </a:r>
            <a:br>
              <a:rPr lang="en-US" altLang="en-US" sz="2175" b="1" dirty="0" smtClean="0">
                <a:ea typeface="ＭＳ Ｐゴシック" charset="0"/>
              </a:rPr>
            </a:br>
            <a:endParaRPr lang="en-US" altLang="en-US" sz="2175" b="1" dirty="0">
              <a:ea typeface="ＭＳ Ｐゴシック" charset="0"/>
            </a:endParaRPr>
          </a:p>
        </p:txBody>
      </p:sp>
      <p:sp>
        <p:nvSpPr>
          <p:cNvPr id="22531" name="Content Placeholder 2"/>
          <p:cNvSpPr>
            <a:spLocks noGrp="1"/>
          </p:cNvSpPr>
          <p:nvPr>
            <p:ph idx="1"/>
          </p:nvPr>
        </p:nvSpPr>
        <p:spPr>
          <a:xfrm>
            <a:off x="539750" y="1619250"/>
            <a:ext cx="8243888" cy="4854575"/>
          </a:xfrm>
        </p:spPr>
        <p:txBody>
          <a:bodyPr lIns="68580" tIns="34290" rIns="68580" bIns="34290"/>
          <a:lstStyle/>
          <a:p>
            <a:pPr marL="342900" lvl="1" indent="-342900" eaLnBrk="1" hangingPunct="1">
              <a:spcAft>
                <a:spcPts val="750"/>
              </a:spcAft>
              <a:buFont typeface="Arial" charset="0"/>
              <a:buChar char="•"/>
            </a:pPr>
            <a:r>
              <a:rPr lang="en-US" altLang="en-US" sz="2000" dirty="0" smtClean="0"/>
              <a:t>Suggest when calm down methods are appropriate</a:t>
            </a:r>
          </a:p>
          <a:p>
            <a:pPr marL="342900" lvl="1" indent="-342900" eaLnBrk="1" hangingPunct="1">
              <a:spcAft>
                <a:spcPts val="750"/>
              </a:spcAft>
              <a:buFont typeface="Arial" charset="0"/>
              <a:buChar char="•"/>
            </a:pPr>
            <a:r>
              <a:rPr lang="en-US" altLang="en-US" sz="2000" dirty="0" smtClean="0"/>
              <a:t>Ask if/how calm down was used when people mention agitation or PRN at handover</a:t>
            </a:r>
          </a:p>
          <a:p>
            <a:pPr marL="342900" lvl="1" indent="-342900" eaLnBrk="1" hangingPunct="1">
              <a:spcAft>
                <a:spcPts val="750"/>
              </a:spcAft>
              <a:buFont typeface="Arial" charset="0"/>
              <a:buChar char="•"/>
            </a:pPr>
            <a:r>
              <a:rPr lang="en-US" altLang="en-US" sz="2000" dirty="0" smtClean="0"/>
              <a:t>Ask if/how calm down was used if there was a restrictive intervention</a:t>
            </a:r>
          </a:p>
          <a:p>
            <a:pPr marL="342900" lvl="1" indent="-342900" eaLnBrk="1" hangingPunct="1">
              <a:spcAft>
                <a:spcPts val="750"/>
              </a:spcAft>
              <a:buFont typeface="Arial" charset="0"/>
              <a:buChar char="•"/>
            </a:pPr>
            <a:r>
              <a:rPr lang="en-US" altLang="en-US" sz="2000" dirty="0" smtClean="0"/>
              <a:t>Ensure resources are easily available to patients when needed</a:t>
            </a:r>
          </a:p>
          <a:p>
            <a:pPr marL="342900" lvl="1" indent="-342900" eaLnBrk="1" hangingPunct="1">
              <a:spcAft>
                <a:spcPts val="750"/>
              </a:spcAft>
              <a:buFont typeface="Arial" charset="0"/>
              <a:buChar char="•"/>
            </a:pPr>
            <a:r>
              <a:rPr lang="en-US" altLang="en-US" sz="2000" dirty="0" smtClean="0"/>
              <a:t>Check resources regularly to ensure items are returned, clean and in good working order (develop an infection control plan)</a:t>
            </a:r>
          </a:p>
          <a:p>
            <a:pPr marL="342900" lvl="1" indent="-342900" eaLnBrk="1" hangingPunct="1">
              <a:spcAft>
                <a:spcPts val="750"/>
              </a:spcAft>
              <a:buFont typeface="Arial" charset="0"/>
              <a:buChar char="•"/>
            </a:pPr>
            <a:r>
              <a:rPr lang="en-US" altLang="en-US" sz="2000" dirty="0" smtClean="0"/>
              <a:t>Replace missing, depleted or broken items </a:t>
            </a:r>
          </a:p>
          <a:p>
            <a:pPr lvl="1" eaLnBrk="1" hangingPunct="1">
              <a:spcAft>
                <a:spcPts val="750"/>
              </a:spcAft>
            </a:pPr>
            <a:r>
              <a:rPr lang="en-US" altLang="en-US" sz="2000" b="1" dirty="0" smtClean="0"/>
              <a:t>Expanding Calm Down Methods…</a:t>
            </a:r>
          </a:p>
          <a:p>
            <a:pPr marL="342900" lvl="1" indent="-342900" eaLnBrk="1" hangingPunct="1">
              <a:spcAft>
                <a:spcPts val="750"/>
              </a:spcAft>
              <a:buFont typeface="Arial" charset="0"/>
              <a:buChar char="•"/>
            </a:pPr>
            <a:r>
              <a:rPr lang="en-US" altLang="en-US" sz="2000" dirty="0" smtClean="0"/>
              <a:t>Look at increasing the number and type of resources over time</a:t>
            </a:r>
          </a:p>
          <a:p>
            <a:pPr marL="342900" lvl="1" indent="-342900" eaLnBrk="1" hangingPunct="1">
              <a:spcAft>
                <a:spcPts val="750"/>
              </a:spcAft>
              <a:buFont typeface="Arial" charset="0"/>
              <a:buChar char="•"/>
            </a:pPr>
            <a:r>
              <a:rPr lang="en-US" altLang="en-US" sz="2000" dirty="0" smtClean="0"/>
              <a:t>Make calm down resources available in more spaces</a:t>
            </a:r>
          </a:p>
          <a:p>
            <a:pPr marL="342900" lvl="1" indent="-342900" eaLnBrk="1" hangingPunct="1">
              <a:spcAft>
                <a:spcPts val="750"/>
              </a:spcAft>
              <a:buFont typeface="Arial" charset="0"/>
              <a:buChar char="•"/>
            </a:pPr>
            <a:r>
              <a:rPr lang="en-US" altLang="en-US" sz="2000" dirty="0" smtClean="0"/>
              <a:t>Think about how patients can take resources home after discharge</a:t>
            </a:r>
          </a:p>
          <a:p>
            <a:pPr marL="342900" lvl="1" indent="-342900" eaLnBrk="1" hangingPunct="1">
              <a:spcAft>
                <a:spcPts val="750"/>
              </a:spcAft>
              <a:buFont typeface="Arial" charset="0"/>
              <a:buChar char="•"/>
            </a:pPr>
            <a:endParaRPr lang="en-US" altLang="en-US" sz="2000" dirty="0" smtClean="0"/>
          </a:p>
          <a:p>
            <a:pPr eaLnBrk="1" hangingPunct="1"/>
            <a:endParaRPr lang="en-US" altLang="en-US" dirty="0" smtClean="0"/>
          </a:p>
        </p:txBody>
      </p:sp>
      <p:sp>
        <p:nvSpPr>
          <p:cNvPr id="22532" name="TextBox 2"/>
          <p:cNvSpPr txBox="1">
            <a:spLocks noChangeArrowheads="1"/>
          </p:cNvSpPr>
          <p:nvPr/>
        </p:nvSpPr>
        <p:spPr bwMode="auto">
          <a:xfrm>
            <a:off x="1695450" y="1246188"/>
            <a:ext cx="1841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1" hangingPunct="1">
              <a:defRPr/>
            </a:pPr>
            <a:endParaRPr lang="en-US" altLang="en-US" sz="1350">
              <a:solidFill>
                <a:prstClr val="black"/>
              </a:solidFill>
            </a:endParaRPr>
          </a:p>
        </p:txBody>
      </p:sp>
    </p:spTree>
    <p:extLst>
      <p:ext uri="{BB962C8B-B14F-4D97-AF65-F5344CB8AC3E}">
        <p14:creationId xmlns:p14="http://schemas.microsoft.com/office/powerpoint/2010/main" val="2169717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39750" y="436563"/>
            <a:ext cx="7199313" cy="790575"/>
          </a:xfrm>
        </p:spPr>
        <p:txBody>
          <a:bodyPr lIns="68580" tIns="34290" rIns="68580" bIns="34290" anchor="t"/>
          <a:lstStyle/>
          <a:p>
            <a:pPr algn="ctr" eaLnBrk="1" hangingPunct="1">
              <a:defRPr/>
            </a:pPr>
            <a:r>
              <a:rPr lang="en-GB" altLang="en-US" b="1" smtClean="0">
                <a:ea typeface="MS PGothic" pitchFamily="34" charset="-128"/>
                <a:cs typeface="Arial" charset="0"/>
              </a:rPr>
              <a:t>Calm down methods fidelity</a:t>
            </a:r>
          </a:p>
        </p:txBody>
      </p:sp>
      <p:sp>
        <p:nvSpPr>
          <p:cNvPr id="3" name="Content Placeholder 2"/>
          <p:cNvSpPr>
            <a:spLocks noGrp="1"/>
          </p:cNvSpPr>
          <p:nvPr>
            <p:ph idx="1"/>
          </p:nvPr>
        </p:nvSpPr>
        <p:spPr>
          <a:xfrm>
            <a:off x="4375150" y="4291666"/>
            <a:ext cx="4356100" cy="2235200"/>
          </a:xfrm>
        </p:spPr>
        <p:txBody>
          <a:bodyPr lIns="68580" tIns="34290" rIns="68580" bIns="34290">
            <a:normAutofit/>
          </a:bodyPr>
          <a:lstStyle/>
          <a:p>
            <a:pPr lvl="1" eaLnBrk="1" hangingPunct="1">
              <a:defRPr/>
            </a:pPr>
            <a:endParaRPr lang="en-GB" altLang="en-US" sz="1500" dirty="0">
              <a:ea typeface="ＭＳ Ｐゴシック" charset="0"/>
            </a:endParaRPr>
          </a:p>
          <a:p>
            <a:pPr marL="270271" lvl="1" indent="-285750" eaLnBrk="1" hangingPunct="1">
              <a:spcAft>
                <a:spcPts val="750"/>
              </a:spcAft>
              <a:buFont typeface="Arial" panose="020B0604020202020204" pitchFamily="34" charset="0"/>
              <a:buChar char="•"/>
              <a:defRPr/>
            </a:pPr>
            <a:r>
              <a:rPr lang="en-GB" altLang="en-US" sz="1800" dirty="0">
                <a:ea typeface="ＭＳ Ｐゴシック" charset="0"/>
              </a:rPr>
              <a:t>A  box of things that gathers dust in the office or gets dragged to a </a:t>
            </a:r>
            <a:r>
              <a:rPr lang="en-GB" altLang="en-US" sz="1800" dirty="0" smtClean="0">
                <a:ea typeface="ＭＳ Ｐゴシック" charset="0"/>
              </a:rPr>
              <a:t>group</a:t>
            </a:r>
            <a:endParaRPr lang="en-GB" altLang="en-US" sz="1800" dirty="0">
              <a:ea typeface="ＭＳ Ｐゴシック" charset="0"/>
            </a:endParaRPr>
          </a:p>
          <a:p>
            <a:pPr marL="266700" lvl="1" indent="-285750" eaLnBrk="1" hangingPunct="1">
              <a:spcAft>
                <a:spcPts val="750"/>
              </a:spcAft>
              <a:buFont typeface="Arial" panose="020B0604020202020204" pitchFamily="34" charset="0"/>
              <a:buChar char="•"/>
              <a:defRPr/>
            </a:pPr>
            <a:r>
              <a:rPr lang="en-GB" altLang="en-US" sz="1800" dirty="0">
                <a:ea typeface="ＭＳ Ｐゴシック" charset="0"/>
              </a:rPr>
              <a:t>A store of equipment for diversional or recreational activities for patients to do on request</a:t>
            </a:r>
          </a:p>
        </p:txBody>
      </p:sp>
      <p:sp>
        <p:nvSpPr>
          <p:cNvPr id="5" name="Rectangle 4"/>
          <p:cNvSpPr>
            <a:spLocks noChangeArrowheads="1"/>
          </p:cNvSpPr>
          <p:nvPr/>
        </p:nvSpPr>
        <p:spPr bwMode="auto">
          <a:xfrm>
            <a:off x="1014413" y="2174875"/>
            <a:ext cx="2090737" cy="143827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Calm down methods </a:t>
            </a:r>
          </a:p>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23557"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1014413" y="4443413"/>
            <a:ext cx="2119312" cy="1393825"/>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Calm down methods  </a:t>
            </a:r>
          </a:p>
          <a:p>
            <a:pPr algn="ctr" defTabSz="342900"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23559" name="TextBox 8"/>
          <p:cNvSpPr txBox="1">
            <a:spLocks noChangeArrowheads="1"/>
          </p:cNvSpPr>
          <p:nvPr/>
        </p:nvSpPr>
        <p:spPr bwMode="auto">
          <a:xfrm>
            <a:off x="3419475" y="469741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23560" name="Rectangle 1"/>
          <p:cNvSpPr>
            <a:spLocks noChangeArrowheads="1"/>
          </p:cNvSpPr>
          <p:nvPr/>
        </p:nvSpPr>
        <p:spPr bwMode="auto">
          <a:xfrm>
            <a:off x="3960812" y="1659980"/>
            <a:ext cx="5183188" cy="263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342900">
              <a:defRPr>
                <a:solidFill>
                  <a:schemeClr val="tx1"/>
                </a:solidFill>
                <a:latin typeface="Calibri" pitchFamily="34" charset="0"/>
                <a:ea typeface="ＭＳ Ｐゴシック" pitchFamily="34" charset="-128"/>
              </a:defRPr>
            </a:lvl1pPr>
            <a:lvl2pPr marL="6286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1" defTabSz="457200" eaLnBrk="1" hangingPunct="1">
              <a:lnSpc>
                <a:spcPct val="110000"/>
              </a:lnSpc>
              <a:spcAft>
                <a:spcPts val="750"/>
              </a:spcAft>
              <a:buFont typeface="Arial" panose="020B0604020202020204" pitchFamily="34" charset="0"/>
              <a:buChar char="•"/>
              <a:defRPr/>
            </a:pPr>
            <a:r>
              <a:rPr lang="en-GB" altLang="en-US" dirty="0">
                <a:latin typeface="+mn-lt"/>
                <a:ea typeface="ＭＳ Ｐゴシック" charset="0"/>
              </a:rPr>
              <a:t>A practical set of equipment and patient resource for self–help when in distress</a:t>
            </a:r>
          </a:p>
          <a:p>
            <a:pPr lvl="1" defTabSz="457200" eaLnBrk="1" hangingPunct="1">
              <a:lnSpc>
                <a:spcPct val="110000"/>
              </a:lnSpc>
              <a:spcAft>
                <a:spcPts val="750"/>
              </a:spcAft>
              <a:buFont typeface="Arial" panose="020B0604020202020204" pitchFamily="34" charset="0"/>
              <a:buChar char="•"/>
              <a:defRPr/>
            </a:pPr>
            <a:r>
              <a:rPr lang="en-GB" altLang="en-US" dirty="0">
                <a:latin typeface="+mn-lt"/>
                <a:ea typeface="ＭＳ Ｐゴシック" charset="0"/>
              </a:rPr>
              <a:t>A store of equipment that can be used to help people who may be feeling </a:t>
            </a:r>
            <a:r>
              <a:rPr lang="en-GB" altLang="en-US" dirty="0" smtClean="0">
                <a:latin typeface="+mn-lt"/>
                <a:ea typeface="ＭＳ Ｐゴシック" charset="0"/>
              </a:rPr>
              <a:t>agitated/restless, anxious/frightened,  angry/irritable, ashamed or depressed/despairing to </a:t>
            </a:r>
            <a:r>
              <a:rPr lang="en-GB" altLang="en-US" dirty="0">
                <a:latin typeface="+mn-lt"/>
                <a:ea typeface="ＭＳ Ｐゴシック" charset="0"/>
              </a:rPr>
              <a:t>reach a relaxed state of mind</a:t>
            </a:r>
          </a:p>
        </p:txBody>
      </p:sp>
    </p:spTree>
    <p:extLst>
      <p:ext uri="{BB962C8B-B14F-4D97-AF65-F5344CB8AC3E}">
        <p14:creationId xmlns:p14="http://schemas.microsoft.com/office/powerpoint/2010/main" val="824372722"/>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39750" y="420688"/>
            <a:ext cx="7199313" cy="784225"/>
          </a:xfrm>
        </p:spPr>
        <p:txBody>
          <a:bodyPr lIns="91440" tIns="45720" rIns="91440" bIns="45720" anchor="t"/>
          <a:lstStyle/>
          <a:p>
            <a:pPr algn="ctr" eaLnBrk="1" hangingPunct="1">
              <a:defRPr/>
            </a:pPr>
            <a:r>
              <a:rPr lang="en-GB" altLang="en-US" b="1" smtClean="0">
                <a:ea typeface="MS PGothic" pitchFamily="34" charset="-128"/>
                <a:cs typeface="Arial" charset="0"/>
              </a:rPr>
              <a:t>Calm down methods adjustments</a:t>
            </a:r>
          </a:p>
        </p:txBody>
      </p:sp>
      <p:sp>
        <p:nvSpPr>
          <p:cNvPr id="24579" name="Content Placeholder 2"/>
          <p:cNvSpPr>
            <a:spLocks noGrp="1"/>
          </p:cNvSpPr>
          <p:nvPr>
            <p:ph idx="1"/>
          </p:nvPr>
        </p:nvSpPr>
        <p:spPr>
          <a:xfrm>
            <a:off x="539750" y="2000250"/>
            <a:ext cx="8243888" cy="4473575"/>
          </a:xfrm>
        </p:spPr>
        <p:txBody>
          <a:bodyPr lIns="91440" tIns="45720" rIns="91440" bIns="45720"/>
          <a:lstStyle/>
          <a:p>
            <a:pPr marL="2147888" lvl="1" indent="-2147888" eaLnBrk="1" hangingPunct="1">
              <a:spcAft>
                <a:spcPts val="2000"/>
              </a:spcAft>
              <a:tabLst>
                <a:tab pos="2147888" algn="l"/>
              </a:tabLst>
            </a:pPr>
            <a:r>
              <a:rPr lang="en-GB" altLang="en-US" b="1" smtClean="0"/>
              <a:t>CAMHS</a:t>
            </a:r>
            <a:r>
              <a:rPr lang="en-GB" altLang="en-US" smtClean="0"/>
              <a:t>	Safety and supervision review, choice of items different</a:t>
            </a:r>
          </a:p>
          <a:p>
            <a:pPr marL="2147888" lvl="1" indent="-2147888" eaLnBrk="1" hangingPunct="1">
              <a:spcAft>
                <a:spcPts val="2000"/>
              </a:spcAft>
              <a:tabLst>
                <a:tab pos="2147888" algn="l"/>
              </a:tabLst>
            </a:pPr>
            <a:r>
              <a:rPr lang="en-GB" altLang="en-US" b="1" smtClean="0"/>
              <a:t>Forensic</a:t>
            </a:r>
            <a:r>
              <a:rPr lang="en-GB" altLang="en-US" smtClean="0"/>
              <a:t> 	Safety and supervision review, choice of items different</a:t>
            </a:r>
          </a:p>
          <a:p>
            <a:pPr marL="2147888" lvl="1" indent="-2147888" eaLnBrk="1" hangingPunct="1">
              <a:spcAft>
                <a:spcPts val="2000"/>
              </a:spcAft>
              <a:tabLst>
                <a:tab pos="2147888" algn="l"/>
              </a:tabLst>
            </a:pPr>
            <a:r>
              <a:rPr lang="en-GB" altLang="en-US" b="1" smtClean="0"/>
              <a:t>Older people</a:t>
            </a:r>
            <a:r>
              <a:rPr lang="en-GB" altLang="en-US" smtClean="0"/>
              <a:t>	Safety and supervision review, choice of items different</a:t>
            </a:r>
          </a:p>
          <a:p>
            <a:pPr eaLnBrk="1" hangingPunct="1">
              <a:buFontTx/>
              <a:buChar char="•"/>
              <a:tabLst>
                <a:tab pos="2147888" algn="l"/>
              </a:tabLst>
            </a:pPr>
            <a:endParaRPr lang="en-GB" altLang="en-US" smtClean="0"/>
          </a:p>
          <a:p>
            <a:pPr eaLnBrk="1" hangingPunct="1">
              <a:spcAft>
                <a:spcPts val="2000"/>
              </a:spcAft>
              <a:tabLst>
                <a:tab pos="2147888" algn="l"/>
              </a:tabLst>
            </a:pPr>
            <a:endParaRPr lang="en-GB" altLang="en-US" smtClean="0"/>
          </a:p>
        </p:txBody>
      </p:sp>
    </p:spTree>
    <p:extLst>
      <p:ext uri="{BB962C8B-B14F-4D97-AF65-F5344CB8AC3E}">
        <p14:creationId xmlns:p14="http://schemas.microsoft.com/office/powerpoint/2010/main" val="313078381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b="1" dirty="0">
                <a:solidFill>
                  <a:srgbClr val="21A18D"/>
                </a:solidFill>
                <a:ea typeface="ＭＳ Ｐゴシック" charset="0"/>
              </a:rPr>
              <a:t>Task: Create your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95227">
            <a:off x="1568450" y="2416175"/>
            <a:ext cx="3232150"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0367">
            <a:off x="3868738" y="2457450"/>
            <a:ext cx="3232150"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277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2044700" y="569913"/>
            <a:ext cx="46974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1" hangingPunct="1">
              <a:defRPr/>
            </a:pPr>
            <a:r>
              <a:rPr lang="en-AU" altLang="en-US" sz="4800" b="1" dirty="0">
                <a:solidFill>
                  <a:prstClr val="white"/>
                </a:solidFill>
                <a:latin typeface="Arial" panose="020B0604020202020204" pitchFamily="34" charset="0"/>
              </a:rPr>
              <a:t>Talk </a:t>
            </a:r>
            <a:r>
              <a:rPr lang="en-AU" altLang="en-US" sz="4800" b="1" dirty="0" smtClean="0">
                <a:solidFill>
                  <a:prstClr val="white"/>
                </a:solidFill>
                <a:latin typeface="Arial" panose="020B0604020202020204" pitchFamily="34" charset="0"/>
              </a:rPr>
              <a:t>down</a:t>
            </a:r>
            <a:r>
              <a:rPr lang="en-AU" altLang="en-US" sz="1350" dirty="0">
                <a:solidFill>
                  <a:srgbClr val="21A18D"/>
                </a:solidFill>
                <a:latin typeface="Arial" panose="020B0604020202020204" pitchFamily="34" charset="0"/>
              </a:rPr>
              <a:t/>
            </a:r>
            <a:br>
              <a:rPr lang="en-AU" altLang="en-US" sz="1350" dirty="0">
                <a:solidFill>
                  <a:srgbClr val="21A18D"/>
                </a:solidFill>
                <a:latin typeface="Arial" panose="020B0604020202020204" pitchFamily="34" charset="0"/>
              </a:rPr>
            </a:br>
            <a:endParaRPr lang="en-US" altLang="en-US" sz="1350" dirty="0">
              <a:solidFill>
                <a:srgbClr val="21A18D"/>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06622">
            <a:off x="893473" y="1921372"/>
            <a:ext cx="4597020" cy="44788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57200"/>
            <a:ext cx="7199313" cy="669925"/>
          </a:xfrm>
        </p:spPr>
        <p:txBody>
          <a:bodyPr lIns="68580" tIns="34290" rIns="68580" bIns="34290" anchor="t">
            <a:normAutofit fontScale="90000"/>
          </a:bodyPr>
          <a:lstStyle/>
          <a:p>
            <a:pPr algn="ctr" eaLnBrk="1" hangingPunct="1">
              <a:defRPr/>
            </a:pPr>
            <a:r>
              <a:rPr lang="en-US" altLang="en-US" sz="3100" b="1" dirty="0">
                <a:ea typeface="ＭＳ Ｐゴシック" charset="0"/>
              </a:rPr>
              <a:t>Background </a:t>
            </a:r>
            <a:r>
              <a:rPr lang="en-US" altLang="en-US" sz="2175" dirty="0">
                <a:ea typeface="ＭＳ Ｐゴシック" charset="0"/>
              </a:rPr>
              <a:t/>
            </a:r>
            <a:br>
              <a:rPr lang="en-US" altLang="en-US" sz="2175" dirty="0">
                <a:ea typeface="ＭＳ Ｐゴシック" charset="0"/>
              </a:rPr>
            </a:br>
            <a:endParaRPr lang="en-US" altLang="en-US" sz="2175" dirty="0">
              <a:ea typeface="ＭＳ Ｐゴシック" charset="0"/>
            </a:endParaRPr>
          </a:p>
        </p:txBody>
      </p:sp>
      <p:sp>
        <p:nvSpPr>
          <p:cNvPr id="44035" name="Content Placeholder 2"/>
          <p:cNvSpPr>
            <a:spLocks noGrp="1"/>
          </p:cNvSpPr>
          <p:nvPr>
            <p:ph idx="1"/>
          </p:nvPr>
        </p:nvSpPr>
        <p:spPr>
          <a:xfrm>
            <a:off x="364939" y="1744663"/>
            <a:ext cx="4986990" cy="5113337"/>
          </a:xfrm>
        </p:spPr>
        <p:txBody>
          <a:bodyPr lIns="68580" tIns="34290" rIns="68580" bIns="34290"/>
          <a:lstStyle/>
          <a:p>
            <a:pPr marL="342900" lvl="1" indent="-342900" eaLnBrk="1" fontAlgn="auto" hangingPunct="1">
              <a:spcAft>
                <a:spcPts val="0"/>
              </a:spcAft>
              <a:buFont typeface="Arial"/>
              <a:buChar char="•"/>
              <a:defRPr/>
            </a:pPr>
            <a:r>
              <a:rPr lang="en-US" altLang="en-US" sz="2200" dirty="0">
                <a:solidFill>
                  <a:prstClr val="black"/>
                </a:solidFill>
                <a:ea typeface="+mn-ea"/>
              </a:rPr>
              <a:t>When people become agitated, </a:t>
            </a:r>
            <a:r>
              <a:rPr lang="en-US" altLang="en-US" sz="2200" dirty="0" smtClean="0">
                <a:solidFill>
                  <a:prstClr val="black"/>
                </a:solidFill>
                <a:ea typeface="+mn-ea"/>
              </a:rPr>
              <a:t>fearful, angry, ashamed, depressed or suicidal, it should be possible to lessen people’s distress by talking to them</a:t>
            </a:r>
          </a:p>
          <a:p>
            <a:pPr marL="342900" lvl="1" indent="-342900" eaLnBrk="1" fontAlgn="auto" hangingPunct="1">
              <a:spcAft>
                <a:spcPts val="0"/>
              </a:spcAft>
              <a:buFont typeface="Arial"/>
              <a:buChar char="•"/>
              <a:defRPr/>
            </a:pPr>
            <a:endParaRPr lang="en-US" altLang="en-US" sz="1400" dirty="0" smtClean="0">
              <a:solidFill>
                <a:prstClr val="black"/>
              </a:solidFill>
              <a:ea typeface="+mn-ea"/>
            </a:endParaRPr>
          </a:p>
          <a:p>
            <a:pPr marL="342900" lvl="1" indent="-342900" eaLnBrk="1" fontAlgn="auto" hangingPunct="1">
              <a:spcAft>
                <a:spcPts val="0"/>
              </a:spcAft>
              <a:buFont typeface="Arial"/>
              <a:buChar char="•"/>
              <a:defRPr/>
            </a:pPr>
            <a:r>
              <a:rPr lang="en-US" altLang="en-US" sz="2200" dirty="0" smtClean="0">
                <a:ea typeface="ＭＳ Ｐゴシック" charset="0"/>
              </a:rPr>
              <a:t>Most </a:t>
            </a:r>
            <a:r>
              <a:rPr lang="en-US" altLang="en-US" sz="2200" dirty="0">
                <a:ea typeface="ＭＳ Ｐゴシック" charset="0"/>
              </a:rPr>
              <a:t>of us have had instruction in </a:t>
            </a:r>
            <a:r>
              <a:rPr lang="en-US" altLang="en-US" sz="2200" dirty="0" smtClean="0">
                <a:ea typeface="ＭＳ Ｐゴシック" charset="0"/>
              </a:rPr>
              <a:t>de-escalation in aggression management training but this may be limited</a:t>
            </a:r>
          </a:p>
          <a:p>
            <a:pPr lvl="1" eaLnBrk="1" hangingPunct="1">
              <a:spcAft>
                <a:spcPts val="0"/>
              </a:spcAft>
              <a:defRPr/>
            </a:pPr>
            <a:endParaRPr lang="en-AU" altLang="en-US" sz="1400" dirty="0" smtClean="0">
              <a:ea typeface="ＭＳ Ｐゴシック" charset="0"/>
            </a:endParaRPr>
          </a:p>
          <a:p>
            <a:pPr marL="342900" lvl="1" indent="-342900" eaLnBrk="1" hangingPunct="1">
              <a:spcAft>
                <a:spcPts val="0"/>
              </a:spcAft>
              <a:buFont typeface="Arial" panose="020B0604020202020204" pitchFamily="34" charset="0"/>
              <a:buChar char="•"/>
              <a:defRPr/>
            </a:pPr>
            <a:r>
              <a:rPr lang="en-US" altLang="en-US" sz="2200" dirty="0" smtClean="0">
                <a:ea typeface="ＭＳ Ｐゴシック" charset="0"/>
              </a:rPr>
              <a:t>Safewards pulls </a:t>
            </a:r>
            <a:r>
              <a:rPr lang="en-US" altLang="en-US" sz="2200" dirty="0">
                <a:ea typeface="ＭＳ Ｐゴシック" charset="0"/>
              </a:rPr>
              <a:t>together </a:t>
            </a:r>
            <a:r>
              <a:rPr lang="en-US" altLang="en-US" sz="2200" dirty="0" smtClean="0">
                <a:ea typeface="ＭＳ Ｐゴシック" charset="0"/>
              </a:rPr>
              <a:t>‘Talk Down’ techniques into </a:t>
            </a:r>
            <a:r>
              <a:rPr lang="en-US" altLang="en-US" sz="2200" dirty="0">
                <a:ea typeface="ＭＳ Ｐゴシック" charset="0"/>
              </a:rPr>
              <a:t>a meaningful </a:t>
            </a:r>
            <a:r>
              <a:rPr lang="en-US" altLang="en-US" sz="2200" dirty="0" smtClean="0">
                <a:ea typeface="ＭＳ Ｐゴシック" charset="0"/>
              </a:rPr>
              <a:t>picture </a:t>
            </a:r>
            <a:endParaRPr lang="en-US" altLang="en-US" sz="2200" dirty="0">
              <a:ea typeface="ＭＳ Ｐゴシック"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36210" y="2298173"/>
            <a:ext cx="3244720" cy="316133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9400" y="1598104"/>
            <a:ext cx="2667000" cy="693738"/>
          </a:xfrm>
        </p:spPr>
        <p:txBody>
          <a:bodyPr>
            <a:normAutofit/>
          </a:bodyPr>
          <a:lstStyle/>
          <a:p>
            <a:pPr algn="ctr"/>
            <a:r>
              <a:rPr lang="en-AU" b="1" dirty="0" smtClean="0">
                <a:solidFill>
                  <a:schemeClr val="tx1"/>
                </a:solidFill>
              </a:rPr>
              <a:t>Day 1</a:t>
            </a:r>
            <a:endParaRPr lang="en-US" b="1" dirty="0"/>
          </a:p>
        </p:txBody>
      </p:sp>
      <p:sp>
        <p:nvSpPr>
          <p:cNvPr id="3" name="Content Placeholder 2"/>
          <p:cNvSpPr>
            <a:spLocks noGrp="1"/>
          </p:cNvSpPr>
          <p:nvPr>
            <p:ph idx="4294967295"/>
          </p:nvPr>
        </p:nvSpPr>
        <p:spPr>
          <a:xfrm>
            <a:off x="138023" y="4241798"/>
            <a:ext cx="2713461" cy="2249488"/>
          </a:xfrm>
        </p:spPr>
        <p:style>
          <a:lnRef idx="2">
            <a:schemeClr val="accent3"/>
          </a:lnRef>
          <a:fillRef idx="1">
            <a:schemeClr val="lt1"/>
          </a:fillRef>
          <a:effectRef idx="0">
            <a:schemeClr val="accent3"/>
          </a:effectRef>
          <a:fontRef idx="minor">
            <a:schemeClr val="dk1"/>
          </a:fontRef>
        </p:style>
        <p:txBody>
          <a:bodyPr>
            <a:normAutofit lnSpcReduction="10000"/>
          </a:bodyPr>
          <a:lstStyle/>
          <a:p>
            <a:pPr marL="0" lvl="0" indent="0">
              <a:lnSpc>
                <a:spcPct val="100000"/>
              </a:lnSpc>
              <a:spcBef>
                <a:spcPts val="576"/>
              </a:spcBef>
              <a:spcAft>
                <a:spcPts val="400"/>
              </a:spcAft>
              <a:buNone/>
            </a:pPr>
            <a:r>
              <a:rPr lang="en-AU" sz="1800" b="1" dirty="0" smtClean="0">
                <a:solidFill>
                  <a:srgbClr val="21A18D"/>
                </a:solidFill>
                <a:cs typeface="Arial"/>
              </a:rPr>
              <a:t> </a:t>
            </a:r>
            <a:r>
              <a:rPr lang="en-AU" sz="2400" dirty="0">
                <a:solidFill>
                  <a:srgbClr val="21A18D"/>
                </a:solidFill>
                <a:latin typeface="Arial"/>
                <a:cs typeface="Arial"/>
              </a:rPr>
              <a:t>Interventions</a:t>
            </a:r>
          </a:p>
          <a:p>
            <a:pPr marL="357188" lvl="1" indent="-268288">
              <a:lnSpc>
                <a:spcPct val="150000"/>
              </a:lnSpc>
              <a:spcAft>
                <a:spcPts val="400"/>
              </a:spcAft>
            </a:pPr>
            <a:r>
              <a:rPr lang="en-AU" sz="1900" dirty="0" smtClean="0">
                <a:cs typeface="Arial"/>
              </a:rPr>
              <a:t>1. Know each other</a:t>
            </a:r>
          </a:p>
          <a:p>
            <a:pPr marL="357188" lvl="1" indent="-268288">
              <a:lnSpc>
                <a:spcPct val="150000"/>
              </a:lnSpc>
              <a:spcAft>
                <a:spcPts val="400"/>
              </a:spcAft>
            </a:pPr>
            <a:r>
              <a:rPr lang="en-AU" sz="1900" dirty="0" smtClean="0">
                <a:cs typeface="Arial"/>
              </a:rPr>
              <a:t>2. Clear mutual expectations</a:t>
            </a:r>
          </a:p>
          <a:p>
            <a:pPr marL="357188" lvl="1" indent="-268288">
              <a:lnSpc>
                <a:spcPct val="150000"/>
              </a:lnSpc>
              <a:spcAft>
                <a:spcPts val="400"/>
              </a:spcAft>
            </a:pPr>
            <a:r>
              <a:rPr lang="en-AU" sz="1900" dirty="0" smtClean="0">
                <a:cs typeface="Arial"/>
              </a:rPr>
              <a:t>3. Positive words</a:t>
            </a:r>
          </a:p>
          <a:p>
            <a:pPr marL="0" indent="0">
              <a:lnSpc>
                <a:spcPct val="100000"/>
              </a:lnSpc>
              <a:spcAft>
                <a:spcPts val="400"/>
              </a:spcAft>
              <a:buNone/>
            </a:pPr>
            <a:endParaRPr lang="en-US" sz="1800" dirty="0">
              <a:cs typeface="Arial"/>
            </a:endParaRPr>
          </a:p>
        </p:txBody>
      </p:sp>
      <p:sp>
        <p:nvSpPr>
          <p:cNvPr id="6" name="Title 1"/>
          <p:cNvSpPr txBox="1">
            <a:spLocks/>
          </p:cNvSpPr>
          <p:nvPr/>
        </p:nvSpPr>
        <p:spPr>
          <a:xfrm>
            <a:off x="3086100" y="1625556"/>
            <a:ext cx="2730500" cy="7378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2400" b="1" dirty="0" smtClean="0">
                <a:latin typeface="Arial" panose="020B0604020202020204" pitchFamily="34" charset="0"/>
                <a:cs typeface="Arial" panose="020B0604020202020204" pitchFamily="34" charset="0"/>
              </a:rPr>
              <a:t>Day</a:t>
            </a:r>
            <a:r>
              <a:rPr lang="en-AU" sz="2400" b="1" dirty="0">
                <a:latin typeface="Arial" panose="020B0604020202020204" pitchFamily="34" charset="0"/>
                <a:cs typeface="Arial" panose="020B0604020202020204" pitchFamily="34" charset="0"/>
              </a:rPr>
              <a:t> </a:t>
            </a:r>
            <a:r>
              <a:rPr lang="en-AU" sz="2400" b="1" dirty="0" smtClean="0">
                <a:latin typeface="Arial" panose="020B0604020202020204" pitchFamily="34" charset="0"/>
                <a:cs typeface="Arial" panose="020B0604020202020204" pitchFamily="34" charset="0"/>
              </a:rPr>
              <a:t>2</a:t>
            </a:r>
            <a:endParaRPr lang="en-US" sz="2400" b="1" dirty="0"/>
          </a:p>
        </p:txBody>
      </p:sp>
      <p:sp>
        <p:nvSpPr>
          <p:cNvPr id="7" name="Content Placeholder 2"/>
          <p:cNvSpPr txBox="1">
            <a:spLocks/>
          </p:cNvSpPr>
          <p:nvPr/>
        </p:nvSpPr>
        <p:spPr>
          <a:xfrm>
            <a:off x="3149600" y="4241799"/>
            <a:ext cx="2743200" cy="227012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9600" b="1" dirty="0">
                <a:solidFill>
                  <a:srgbClr val="21A18D"/>
                </a:solidFill>
                <a:latin typeface="Arial"/>
                <a:cs typeface="Arial"/>
              </a:rPr>
              <a:t>Interventions</a:t>
            </a:r>
            <a:r>
              <a:rPr lang="en-AU" sz="5100" dirty="0" smtClean="0">
                <a:solidFill>
                  <a:srgbClr val="21A18D"/>
                </a:solidFill>
                <a:latin typeface="Arial"/>
                <a:cs typeface="Arial"/>
              </a:rPr>
              <a:t> </a:t>
            </a:r>
            <a:endParaRPr lang="en-AU" sz="2600" dirty="0">
              <a:solidFill>
                <a:srgbClr val="21A18D"/>
              </a:solidFill>
              <a:latin typeface="Arial"/>
              <a:cs typeface="Arial"/>
            </a:endParaRPr>
          </a:p>
          <a:p>
            <a:pPr marL="0" indent="0" algn="just">
              <a:lnSpc>
                <a:spcPct val="170000"/>
              </a:lnSpc>
              <a:spcBef>
                <a:spcPts val="0"/>
              </a:spcBef>
              <a:buNone/>
            </a:pPr>
            <a:r>
              <a:rPr lang="en-AU" sz="7600" dirty="0" smtClean="0">
                <a:latin typeface="Arial"/>
                <a:cs typeface="Arial"/>
              </a:rPr>
              <a:t>4. </a:t>
            </a:r>
            <a:r>
              <a:rPr lang="en-AU" sz="7600" dirty="0" smtClean="0">
                <a:cs typeface="Arial"/>
              </a:rPr>
              <a:t>Soft words</a:t>
            </a:r>
          </a:p>
          <a:p>
            <a:pPr marL="0" indent="0" algn="just">
              <a:lnSpc>
                <a:spcPct val="170000"/>
              </a:lnSpc>
              <a:spcBef>
                <a:spcPts val="0"/>
              </a:spcBef>
              <a:buNone/>
            </a:pPr>
            <a:r>
              <a:rPr lang="en-AU" sz="7600" dirty="0" smtClean="0">
                <a:latin typeface="Arial"/>
                <a:cs typeface="Arial"/>
              </a:rPr>
              <a:t>5. </a:t>
            </a:r>
            <a:r>
              <a:rPr lang="en-AU" sz="7600" dirty="0">
                <a:cs typeface="Arial"/>
              </a:rPr>
              <a:t>Bad news mitigation</a:t>
            </a:r>
          </a:p>
          <a:p>
            <a:pPr marL="0" indent="0" algn="just">
              <a:lnSpc>
                <a:spcPct val="170000"/>
              </a:lnSpc>
              <a:spcBef>
                <a:spcPts val="0"/>
              </a:spcBef>
              <a:buNone/>
            </a:pPr>
            <a:r>
              <a:rPr lang="en-AU" sz="7600" dirty="0" smtClean="0">
                <a:latin typeface="Arial"/>
                <a:cs typeface="Arial"/>
              </a:rPr>
              <a:t>6. </a:t>
            </a:r>
            <a:r>
              <a:rPr lang="en-AU" sz="7600" dirty="0">
                <a:cs typeface="Arial"/>
              </a:rPr>
              <a:t>Reassurance</a:t>
            </a:r>
            <a:endParaRPr lang="en-US" sz="7600" dirty="0">
              <a:cs typeface="Arial"/>
            </a:endParaRPr>
          </a:p>
          <a:p>
            <a:pPr marL="0" indent="0" algn="just">
              <a:lnSpc>
                <a:spcPct val="170000"/>
              </a:lnSpc>
              <a:spcBef>
                <a:spcPts val="0"/>
              </a:spcBef>
              <a:buNone/>
            </a:pPr>
            <a:r>
              <a:rPr lang="en-AU" sz="7600" dirty="0" smtClean="0">
                <a:latin typeface="Arial"/>
                <a:cs typeface="Arial"/>
              </a:rPr>
              <a:t>7.</a:t>
            </a:r>
            <a:r>
              <a:rPr lang="en-AU" sz="7600" dirty="0" smtClean="0">
                <a:cs typeface="Arial"/>
              </a:rPr>
              <a:t>Mutual </a:t>
            </a:r>
            <a:r>
              <a:rPr lang="en-AU" sz="7600" dirty="0">
                <a:cs typeface="Arial"/>
              </a:rPr>
              <a:t>help meeting</a:t>
            </a:r>
          </a:p>
          <a:p>
            <a:pPr marL="0" lvl="0" indent="0">
              <a:buNone/>
            </a:pPr>
            <a:endParaRPr lang="en-US" sz="2000" dirty="0">
              <a:latin typeface="Arial"/>
              <a:cs typeface="Arial"/>
            </a:endParaRPr>
          </a:p>
        </p:txBody>
      </p:sp>
      <p:sp>
        <p:nvSpPr>
          <p:cNvPr id="8" name="Title 1"/>
          <p:cNvSpPr txBox="1">
            <a:spLocks/>
          </p:cNvSpPr>
          <p:nvPr/>
        </p:nvSpPr>
        <p:spPr>
          <a:xfrm>
            <a:off x="6096000" y="1605168"/>
            <a:ext cx="2730500" cy="778627"/>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2400" b="1" dirty="0" smtClean="0">
                <a:latin typeface="Arial" panose="020B0604020202020204" pitchFamily="34" charset="0"/>
                <a:cs typeface="Arial" panose="020B0604020202020204" pitchFamily="34" charset="0"/>
              </a:rPr>
              <a:t>Day</a:t>
            </a:r>
            <a:r>
              <a:rPr lang="en-AU" sz="2400" b="1" dirty="0">
                <a:latin typeface="Arial" panose="020B0604020202020204" pitchFamily="34" charset="0"/>
                <a:cs typeface="Arial" panose="020B0604020202020204" pitchFamily="34" charset="0"/>
              </a:rPr>
              <a:t> </a:t>
            </a:r>
            <a:r>
              <a:rPr lang="en-AU" sz="2400" b="1" dirty="0" smtClean="0">
                <a:latin typeface="Arial" panose="020B0604020202020204" pitchFamily="34" charset="0"/>
                <a:cs typeface="Arial" panose="020B0604020202020204" pitchFamily="34" charset="0"/>
              </a:rPr>
              <a:t>3</a:t>
            </a:r>
            <a:endParaRPr lang="en-US" sz="2400" b="1"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6096000" y="4241799"/>
            <a:ext cx="2832100" cy="2249487"/>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9600" b="1" dirty="0" smtClean="0">
                <a:solidFill>
                  <a:srgbClr val="21A18D"/>
                </a:solidFill>
                <a:latin typeface="Arial"/>
                <a:cs typeface="Arial"/>
              </a:rPr>
              <a:t>Interventions</a:t>
            </a:r>
            <a:endParaRPr lang="en-AU" sz="4400" b="1" dirty="0" smtClean="0">
              <a:solidFill>
                <a:srgbClr val="21A18D"/>
              </a:solidFill>
              <a:latin typeface="Arial"/>
              <a:cs typeface="Arial"/>
            </a:endParaRPr>
          </a:p>
          <a:p>
            <a:pPr marL="0" indent="0">
              <a:buNone/>
            </a:pPr>
            <a:endParaRPr lang="en-AU" sz="2800" b="1" dirty="0">
              <a:solidFill>
                <a:srgbClr val="21A18D"/>
              </a:solidFill>
              <a:latin typeface="Arial"/>
              <a:cs typeface="Arial"/>
            </a:endParaRPr>
          </a:p>
          <a:p>
            <a:pPr marL="177800" indent="-177800">
              <a:lnSpc>
                <a:spcPct val="120000"/>
              </a:lnSpc>
              <a:buNone/>
            </a:pPr>
            <a:r>
              <a:rPr lang="en-AU" sz="8000" dirty="0" smtClean="0">
                <a:latin typeface="Arial"/>
                <a:cs typeface="Arial"/>
              </a:rPr>
              <a:t>8. </a:t>
            </a:r>
            <a:r>
              <a:rPr lang="en-AU" sz="4500" dirty="0" smtClean="0">
                <a:latin typeface="Arial"/>
                <a:cs typeface="Arial"/>
              </a:rPr>
              <a:t>	</a:t>
            </a:r>
            <a:r>
              <a:rPr lang="en-AU" sz="8000" dirty="0" smtClean="0">
                <a:latin typeface="Arial"/>
                <a:cs typeface="Arial"/>
              </a:rPr>
              <a:t>Calm down 	methods</a:t>
            </a:r>
          </a:p>
          <a:p>
            <a:pPr marL="177800" indent="-177800">
              <a:lnSpc>
                <a:spcPct val="120000"/>
              </a:lnSpc>
              <a:buNone/>
            </a:pPr>
            <a:r>
              <a:rPr lang="en-AU" sz="8000" dirty="0" smtClean="0">
                <a:latin typeface="Arial"/>
                <a:cs typeface="Arial"/>
              </a:rPr>
              <a:t>9. 	</a:t>
            </a:r>
            <a:r>
              <a:rPr lang="en-AU" sz="8000" dirty="0" smtClean="0">
                <a:cs typeface="Arial"/>
              </a:rPr>
              <a:t>Talk down</a:t>
            </a:r>
          </a:p>
          <a:p>
            <a:pPr marL="177800" lvl="0" indent="-177800">
              <a:lnSpc>
                <a:spcPct val="120000"/>
              </a:lnSpc>
              <a:buNone/>
            </a:pPr>
            <a:r>
              <a:rPr lang="en-AU" sz="8000" dirty="0" smtClean="0">
                <a:latin typeface="Arial"/>
                <a:cs typeface="Arial"/>
              </a:rPr>
              <a:t>10. 	D</a:t>
            </a:r>
            <a:r>
              <a:rPr lang="en-AU" sz="8000" dirty="0" smtClean="0">
                <a:cs typeface="Arial"/>
              </a:rPr>
              <a:t>ischarge   	messages  </a:t>
            </a:r>
            <a:endParaRPr lang="en-AU" sz="8000" dirty="0" smtClean="0">
              <a:latin typeface="Arial"/>
              <a:cs typeface="Arial"/>
            </a:endParaRPr>
          </a:p>
        </p:txBody>
      </p:sp>
      <p:sp>
        <p:nvSpPr>
          <p:cNvPr id="10" name="Title 1"/>
          <p:cNvSpPr txBox="1">
            <a:spLocks/>
          </p:cNvSpPr>
          <p:nvPr/>
        </p:nvSpPr>
        <p:spPr>
          <a:xfrm>
            <a:off x="279400" y="508793"/>
            <a:ext cx="7988300" cy="820738"/>
          </a:xfrm>
          <a:prstGeom prst="rect">
            <a:avLst/>
          </a:prstGeom>
        </p:spPr>
        <p:txBody>
          <a:bodyPr>
            <a:noAutofit/>
          </a:bodyPr>
          <a:lstStyle>
            <a:lvl1pPr>
              <a:spcBef>
                <a:spcPct val="0"/>
              </a:spcBef>
              <a:buNone/>
              <a:defRPr sz="2400" b="1">
                <a:solidFill>
                  <a:srgbClr val="21A18D"/>
                </a:solidFill>
                <a:latin typeface="Arial"/>
                <a:ea typeface="+mj-ea"/>
                <a:cs typeface="+mj-cs"/>
              </a:defRPr>
            </a:lvl1pPr>
          </a:lstStyle>
          <a:p>
            <a:pPr algn="ctr"/>
            <a:r>
              <a:rPr lang="en-AU" sz="2800" dirty="0">
                <a:solidFill>
                  <a:schemeClr val="bg1"/>
                </a:solidFill>
              </a:rPr>
              <a:t>Introducing the </a:t>
            </a:r>
            <a:r>
              <a:rPr lang="en-AU" sz="2800" dirty="0" smtClean="0">
                <a:solidFill>
                  <a:schemeClr val="bg1"/>
                </a:solidFill>
              </a:rPr>
              <a:t>model and interventions</a:t>
            </a:r>
            <a:endParaRPr lang="en-US" sz="2800" dirty="0">
              <a:solidFill>
                <a:schemeClr val="bg1"/>
              </a:solidFill>
            </a:endParaRPr>
          </a:p>
        </p:txBody>
      </p:sp>
      <p:sp>
        <p:nvSpPr>
          <p:cNvPr id="11" name="Content Placeholder 2"/>
          <p:cNvSpPr txBox="1">
            <a:spLocks/>
          </p:cNvSpPr>
          <p:nvPr/>
        </p:nvSpPr>
        <p:spPr>
          <a:xfrm>
            <a:off x="279400" y="2434972"/>
            <a:ext cx="2572084" cy="1574799"/>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00"/>
              </a:spcAft>
              <a:buNone/>
            </a:pPr>
            <a:r>
              <a:rPr lang="en-AU" sz="2400" b="1" dirty="0">
                <a:solidFill>
                  <a:srgbClr val="21A18D"/>
                </a:solidFill>
                <a:latin typeface="Arial"/>
                <a:cs typeface="Arial"/>
              </a:rPr>
              <a:t>Theory</a:t>
            </a:r>
          </a:p>
          <a:p>
            <a:pPr marL="177800" indent="-177800">
              <a:spcAft>
                <a:spcPts val="400"/>
              </a:spcAft>
            </a:pPr>
            <a:r>
              <a:rPr lang="en-US" sz="2000" dirty="0" smtClean="0">
                <a:latin typeface="Arial"/>
                <a:cs typeface="Arial"/>
              </a:rPr>
              <a:t>U</a:t>
            </a:r>
            <a:r>
              <a:rPr lang="en-AU" sz="2000" dirty="0" smtClean="0">
                <a:latin typeface="Arial"/>
                <a:cs typeface="Arial"/>
              </a:rPr>
              <a:t>nderstanding the Safewards model</a:t>
            </a:r>
            <a:endParaRPr lang="en-AU" sz="1700" dirty="0" smtClean="0">
              <a:latin typeface="Arial"/>
              <a:cs typeface="Arial"/>
            </a:endParaRPr>
          </a:p>
          <a:p>
            <a:pPr marL="0" indent="0">
              <a:spcAft>
                <a:spcPts val="400"/>
              </a:spcAft>
              <a:buFont typeface="Arial"/>
              <a:buNone/>
            </a:pPr>
            <a:endParaRPr lang="en-US" sz="1800" dirty="0">
              <a:latin typeface="Arial"/>
              <a:cs typeface="Arial"/>
            </a:endParaRPr>
          </a:p>
        </p:txBody>
      </p:sp>
      <p:sp>
        <p:nvSpPr>
          <p:cNvPr id="12" name="Content Placeholder 2"/>
          <p:cNvSpPr txBox="1">
            <a:spLocks/>
          </p:cNvSpPr>
          <p:nvPr/>
        </p:nvSpPr>
        <p:spPr>
          <a:xfrm>
            <a:off x="3149600" y="2434972"/>
            <a:ext cx="2743200" cy="1574799"/>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b="1" dirty="0">
                <a:solidFill>
                  <a:srgbClr val="21A18D"/>
                </a:solidFill>
                <a:latin typeface="Arial"/>
                <a:cs typeface="Arial"/>
              </a:rPr>
              <a:t>Theory</a:t>
            </a:r>
          </a:p>
          <a:p>
            <a:pPr marL="266700" indent="-266700">
              <a:lnSpc>
                <a:spcPct val="90000"/>
              </a:lnSpc>
              <a:spcAft>
                <a:spcPts val="400"/>
              </a:spcAft>
            </a:pPr>
            <a:r>
              <a:rPr lang="en-AU" sz="2000" dirty="0">
                <a:latin typeface="Arial"/>
                <a:cs typeface="Arial"/>
              </a:rPr>
              <a:t>Revision </a:t>
            </a:r>
            <a:r>
              <a:rPr lang="en-AU" sz="2000" dirty="0" smtClean="0">
                <a:latin typeface="Arial"/>
                <a:cs typeface="Arial"/>
              </a:rPr>
              <a:t>of the Safewards model</a:t>
            </a:r>
            <a:endParaRPr lang="en-AU" sz="2000" dirty="0">
              <a:latin typeface="Arial"/>
              <a:cs typeface="Arial"/>
            </a:endParaRPr>
          </a:p>
        </p:txBody>
      </p:sp>
      <p:sp>
        <p:nvSpPr>
          <p:cNvPr id="13" name="Content Placeholder 2"/>
          <p:cNvSpPr txBox="1">
            <a:spLocks/>
          </p:cNvSpPr>
          <p:nvPr/>
        </p:nvSpPr>
        <p:spPr>
          <a:xfrm>
            <a:off x="6096000" y="2434972"/>
            <a:ext cx="2832100" cy="157479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b="1" dirty="0" smtClean="0">
                <a:solidFill>
                  <a:srgbClr val="21A18D"/>
                </a:solidFill>
                <a:latin typeface="Arial"/>
                <a:cs typeface="Arial"/>
              </a:rPr>
              <a:t>Theory</a:t>
            </a:r>
            <a:endParaRPr lang="en-AU" sz="2400" dirty="0" smtClean="0">
              <a:solidFill>
                <a:srgbClr val="21A18D"/>
              </a:solidFill>
              <a:latin typeface="Arial"/>
              <a:cs typeface="Arial"/>
            </a:endParaRPr>
          </a:p>
          <a:p>
            <a:pPr marL="266700" indent="-266700">
              <a:lnSpc>
                <a:spcPct val="90000"/>
              </a:lnSpc>
              <a:spcAft>
                <a:spcPts val="400"/>
              </a:spcAft>
            </a:pPr>
            <a:r>
              <a:rPr lang="en-AU" sz="2000" dirty="0">
                <a:latin typeface="Arial"/>
                <a:cs typeface="Arial"/>
              </a:rPr>
              <a:t>Revision </a:t>
            </a:r>
            <a:r>
              <a:rPr lang="en-AU" sz="2000" dirty="0" smtClean="0">
                <a:latin typeface="Arial"/>
                <a:cs typeface="Arial"/>
              </a:rPr>
              <a:t>of the Safewards model</a:t>
            </a:r>
            <a:endParaRPr lang="en-US" sz="1800" dirty="0">
              <a:latin typeface="Arial"/>
              <a:cs typeface="Arial"/>
            </a:endParaRPr>
          </a:p>
        </p:txBody>
      </p:sp>
    </p:spTree>
    <p:extLst>
      <p:ext uri="{BB962C8B-B14F-4D97-AF65-F5344CB8AC3E}">
        <p14:creationId xmlns:p14="http://schemas.microsoft.com/office/powerpoint/2010/main" val="393742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539750" y="457200"/>
            <a:ext cx="7199313" cy="657225"/>
          </a:xfrm>
        </p:spPr>
        <p:txBody>
          <a:bodyPr lIns="68580" tIns="34290" rIns="68580" bIns="34290" anchor="t"/>
          <a:lstStyle/>
          <a:p>
            <a:pPr algn="ctr" eaLnBrk="1" hangingPunct="1">
              <a:defRPr/>
            </a:pPr>
            <a:r>
              <a:rPr lang="en-GB" altLang="en-US" b="1" dirty="0" smtClean="0">
                <a:ea typeface="MS PGothic" pitchFamily="34" charset="-128"/>
                <a:cs typeface="Arial" charset="0"/>
              </a:rPr>
              <a:t>Aims</a:t>
            </a:r>
          </a:p>
        </p:txBody>
      </p:sp>
      <p:sp>
        <p:nvSpPr>
          <p:cNvPr id="43011" name="Content Placeholder 3"/>
          <p:cNvSpPr>
            <a:spLocks noGrp="1"/>
          </p:cNvSpPr>
          <p:nvPr>
            <p:ph idx="1"/>
          </p:nvPr>
        </p:nvSpPr>
        <p:spPr>
          <a:xfrm>
            <a:off x="539750" y="1619250"/>
            <a:ext cx="8243888" cy="4854575"/>
          </a:xfrm>
        </p:spPr>
        <p:txBody>
          <a:bodyPr lIns="68580" tIns="34290" rIns="68580" bIns="34290"/>
          <a:lstStyle/>
          <a:p>
            <a:pPr marL="457200" lvl="1" indent="-457200" eaLnBrk="1" hangingPunct="1">
              <a:spcAft>
                <a:spcPts val="750"/>
              </a:spcAft>
              <a:buFont typeface="Arial" panose="020B0604020202020204" pitchFamily="34" charset="0"/>
              <a:buChar char="•"/>
              <a:defRPr/>
            </a:pPr>
            <a:r>
              <a:rPr lang="en-GB" altLang="en-US" sz="2600" dirty="0">
                <a:ea typeface="ＭＳ Ｐゴシック" charset="0"/>
              </a:rPr>
              <a:t>Build </a:t>
            </a:r>
            <a:r>
              <a:rPr lang="en-GB" altLang="en-US" sz="2600" dirty="0" smtClean="0">
                <a:ea typeface="ＭＳ Ｐゴシック" charset="0"/>
              </a:rPr>
              <a:t>patient’s </a:t>
            </a:r>
            <a:r>
              <a:rPr lang="en-GB" altLang="en-US" sz="2600" dirty="0">
                <a:ea typeface="ＭＳ Ｐゴシック" charset="0"/>
              </a:rPr>
              <a:t>emotional self-management skills, self-monitoring, self-awareness and psychological </a:t>
            </a:r>
            <a:r>
              <a:rPr lang="en-GB" altLang="en-US" sz="2600" dirty="0" smtClean="0">
                <a:ea typeface="ＭＳ Ｐゴシック" charset="0"/>
              </a:rPr>
              <a:t>understanding</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Using crisis as an opportunity for therapeutic learning for everyone</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Improve </a:t>
            </a:r>
            <a:r>
              <a:rPr lang="en-GB" altLang="en-US" sz="2600" dirty="0">
                <a:ea typeface="ＭＳ Ｐゴシック" charset="0"/>
              </a:rPr>
              <a:t>team cohesion, skill sharing, mutual </a:t>
            </a:r>
            <a:r>
              <a:rPr lang="en-GB" altLang="en-US" sz="2600" dirty="0" smtClean="0">
                <a:ea typeface="ＭＳ Ｐゴシック" charset="0"/>
              </a:rPr>
              <a:t>support</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Expand staff skill set</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Avoid conflict and containment - or minimise the impact in the event of conflict and/or containment </a:t>
            </a:r>
            <a:endParaRPr lang="en-GB" altLang="en-US" sz="2600" dirty="0">
              <a:ea typeface="ＭＳ Ｐゴシック" charset="0"/>
            </a:endParaRPr>
          </a:p>
          <a:p>
            <a:pPr eaLnBrk="1" hangingPunct="1">
              <a:spcBef>
                <a:spcPct val="0"/>
              </a:spcBef>
              <a:spcAft>
                <a:spcPts val="750"/>
              </a:spcAft>
              <a:defRPr/>
            </a:pPr>
            <a:endParaRPr lang="en-GB" altLang="en-US" sz="1650" dirty="0">
              <a:ea typeface="ＭＳ Ｐゴシック" charset="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49" name="Rectangle 48"/>
          <p:cNvSpPr/>
          <p:nvPr/>
        </p:nvSpPr>
        <p:spPr>
          <a:xfrm>
            <a:off x="4622800" y="5283199"/>
            <a:ext cx="4386728" cy="920751"/>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Talk Down and the Safewards Model </a:t>
            </a:r>
            <a:endParaRPr lang="en-AU" b="1" dirty="0"/>
          </a:p>
        </p:txBody>
      </p:sp>
      <p:grpSp>
        <p:nvGrpSpPr>
          <p:cNvPr id="31" name="Group 30"/>
          <p:cNvGrpSpPr/>
          <p:nvPr/>
        </p:nvGrpSpPr>
        <p:grpSpPr>
          <a:xfrm>
            <a:off x="4653317" y="5556258"/>
            <a:ext cx="2381788" cy="432000"/>
            <a:chOff x="4653317" y="5556258"/>
            <a:chExt cx="2381788" cy="432000"/>
          </a:xfrm>
        </p:grpSpPr>
        <p:grpSp>
          <p:nvGrpSpPr>
            <p:cNvPr id="41" name="Group 40"/>
            <p:cNvGrpSpPr/>
            <p:nvPr/>
          </p:nvGrpSpPr>
          <p:grpSpPr>
            <a:xfrm>
              <a:off x="4653317" y="5556258"/>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6978664" y="5556258"/>
              <a:ext cx="56441" cy="432000"/>
              <a:chOff x="865632" y="1988326"/>
              <a:chExt cx="56441" cy="432000"/>
            </a:xfrm>
          </p:grpSpPr>
          <p:cxnSp>
            <p:nvCxnSpPr>
              <p:cNvPr id="48" name="Straight Connector 47"/>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cxnSp>
        <p:nvCxnSpPr>
          <p:cNvPr id="57" name="Straight Arrow Connector 56"/>
          <p:cNvCxnSpPr/>
          <p:nvPr/>
        </p:nvCxnSpPr>
        <p:spPr>
          <a:xfrm>
            <a:off x="480974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4622800" y="2705100"/>
            <a:ext cx="3452191" cy="3016250"/>
            <a:chOff x="4622800" y="2705100"/>
            <a:chExt cx="3452191" cy="3016250"/>
          </a:xfrm>
        </p:grpSpPr>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4622800" y="3149600"/>
              <a:ext cx="3452191" cy="2571750"/>
              <a:chOff x="4622800" y="3149600"/>
              <a:chExt cx="3452191" cy="2571750"/>
            </a:xfrm>
          </p:grpSpPr>
          <p:cxnSp>
            <p:nvCxnSpPr>
              <p:cNvPr id="39" name="Straight Connector 38"/>
              <p:cNvCxnSpPr/>
              <p:nvPr/>
            </p:nvCxnSpPr>
            <p:spPr>
              <a:xfrm flipH="1">
                <a:off x="4622800" y="3149600"/>
                <a:ext cx="3452191"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09746" y="3189843"/>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95610" y="3192181"/>
                <a:ext cx="14826" cy="252916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7" idx="0"/>
              </p:cNvCxnSpPr>
              <p:nvPr/>
            </p:nvCxnSpPr>
            <p:spPr>
              <a:xfrm>
                <a:off x="8045337" y="3180834"/>
                <a:ext cx="14827" cy="21912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Talk Down</a:t>
            </a:r>
            <a:endParaRPr lang="en-US" kern="0" dirty="0">
              <a:solidFill>
                <a:schemeClr val="bg1"/>
              </a:solidFill>
              <a:latin typeface="Arial"/>
              <a:cs typeface="Arial"/>
            </a:endParaRPr>
          </a:p>
        </p:txBody>
      </p:sp>
      <p:sp>
        <p:nvSpPr>
          <p:cNvPr id="60" name="Rectangle 59"/>
          <p:cNvSpPr/>
          <p:nvPr/>
        </p:nvSpPr>
        <p:spPr>
          <a:xfrm>
            <a:off x="4978400" y="5380773"/>
            <a:ext cx="1511300" cy="688672"/>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Conflict: </a:t>
            </a:r>
          </a:p>
          <a:p>
            <a:pPr algn="ctr" defTabSz="914400"/>
            <a:r>
              <a:rPr lang="en-US" kern="0" dirty="0" smtClean="0">
                <a:solidFill>
                  <a:schemeClr val="bg1"/>
                </a:solidFill>
                <a:latin typeface="Arial"/>
                <a:cs typeface="Arial"/>
              </a:rPr>
              <a:t>Any type</a:t>
            </a:r>
            <a:endParaRPr lang="en-US" kern="0" dirty="0">
              <a:solidFill>
                <a:schemeClr val="bg1"/>
              </a:solidFill>
              <a:latin typeface="Arial"/>
              <a:cs typeface="Arial"/>
            </a:endParaRPr>
          </a:p>
        </p:txBody>
      </p:sp>
    </p:spTree>
    <p:extLst>
      <p:ext uri="{BB962C8B-B14F-4D97-AF65-F5344CB8AC3E}">
        <p14:creationId xmlns:p14="http://schemas.microsoft.com/office/powerpoint/2010/main" val="33982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p:cNvSpPr txBox="1">
            <a:spLocks/>
          </p:cNvSpPr>
          <p:nvPr/>
        </p:nvSpPr>
        <p:spPr>
          <a:xfrm>
            <a:off x="539750" y="457200"/>
            <a:ext cx="7199313" cy="657225"/>
          </a:xfrm>
          <a:prstGeom prst="rect">
            <a:avLst/>
          </a:prstGeom>
        </p:spPr>
        <p:txBody>
          <a:bodyPr lIns="68580" tIns="34290" rIns="68580" bIns="34290" anchor="t"/>
          <a:lstStyle>
            <a:lvl1pPr algn="l" defTabSz="457200" rtl="0" eaLnBrk="0" fontAlgn="base" hangingPunct="0">
              <a:spcBef>
                <a:spcPct val="0"/>
              </a:spcBef>
              <a:spcAft>
                <a:spcPct val="0"/>
              </a:spcAft>
              <a:defRPr sz="2400" kern="1200">
                <a:solidFill>
                  <a:schemeClr val="bg1"/>
                </a:solidFill>
                <a:latin typeface="Arial"/>
                <a:ea typeface="ＭＳ Ｐゴシック"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defRPr/>
            </a:pPr>
            <a:r>
              <a:rPr lang="en-GB" altLang="en-US" b="1" dirty="0" smtClean="0">
                <a:ea typeface="MS PGothic" pitchFamily="34" charset="-128"/>
                <a:cs typeface="Arial" charset="0"/>
              </a:rPr>
              <a:t>Talk Down </a:t>
            </a:r>
            <a:r>
              <a:rPr lang="en-GB" altLang="en-US" b="1" dirty="0" smtClean="0">
                <a:ea typeface="MS PGothic" pitchFamily="34" charset="-128"/>
                <a:cs typeface="Arial" charset="0"/>
              </a:rPr>
              <a:t>Process</a:t>
            </a:r>
            <a:endParaRPr lang="en-GB" altLang="en-US" b="1" dirty="0" smtClean="0">
              <a:ea typeface="MS PGothic" pitchFamily="34" charset="-128"/>
              <a:cs typeface="Arial" charset="0"/>
            </a:endParaRP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rot="785780">
            <a:off x="7656537" y="5287783"/>
            <a:ext cx="1549470" cy="1522040"/>
          </a:xfrm>
          <a:prstGeom prst="rect">
            <a:avLst/>
          </a:prstGeom>
        </p:spPr>
      </p:pic>
      <p:pic>
        <p:nvPicPr>
          <p:cNvPr id="7" name="Picture 6"/>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rot="481902" flipH="1">
            <a:off x="162247" y="785811"/>
            <a:ext cx="1407246" cy="1285035"/>
          </a:xfrm>
          <a:prstGeom prst="rect">
            <a:avLst/>
          </a:prstGeom>
        </p:spPr>
      </p:pic>
      <p:pic>
        <p:nvPicPr>
          <p:cNvPr id="8" name="Picture 7"/>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rot="21235233">
            <a:off x="7064993" y="4488939"/>
            <a:ext cx="2082315" cy="1379042"/>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9482" y="1558916"/>
            <a:ext cx="5224002" cy="513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007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39750" y="508000"/>
            <a:ext cx="7199313" cy="682625"/>
          </a:xfrm>
        </p:spPr>
        <p:txBody>
          <a:bodyPr lIns="68580" tIns="34290" rIns="68580" bIns="34290" anchor="t"/>
          <a:lstStyle/>
          <a:p>
            <a:pPr algn="ctr" eaLnBrk="1" hangingPunct="1">
              <a:defRPr/>
            </a:pPr>
            <a:r>
              <a:rPr lang="en-US" altLang="en-US" b="1" smtClean="0">
                <a:ea typeface="MS PGothic" pitchFamily="34" charset="-128"/>
                <a:cs typeface="Arial" charset="0"/>
              </a:rPr>
              <a:t>De-escalation model</a:t>
            </a:r>
            <a:endParaRPr lang="en-US" altLang="en-US" b="1" smtClean="0">
              <a:solidFill>
                <a:srgbClr val="FF0000"/>
              </a:solidFill>
              <a:ea typeface="MS PGothic" pitchFamily="34" charset="-128"/>
              <a:cs typeface="Arial" charset="0"/>
            </a:endParaRPr>
          </a:p>
        </p:txBody>
      </p:sp>
      <p:sp>
        <p:nvSpPr>
          <p:cNvPr id="3" name="Content Placeholder 2"/>
          <p:cNvSpPr>
            <a:spLocks noGrp="1"/>
          </p:cNvSpPr>
          <p:nvPr>
            <p:ph idx="1"/>
          </p:nvPr>
        </p:nvSpPr>
        <p:spPr>
          <a:xfrm>
            <a:off x="539750" y="1619250"/>
            <a:ext cx="8243888" cy="5137150"/>
          </a:xfrm>
        </p:spPr>
        <p:txBody>
          <a:bodyPr>
            <a:normAutofit/>
          </a:bodyPr>
          <a:lstStyle/>
          <a:p>
            <a:pPr lvl="1" eaLnBrk="1" hangingPunct="1">
              <a:spcBef>
                <a:spcPts val="0"/>
              </a:spcBef>
              <a:spcAft>
                <a:spcPts val="750"/>
              </a:spcAft>
              <a:defRPr/>
            </a:pPr>
            <a:r>
              <a:rPr lang="en-US" sz="2600" b="1" dirty="0">
                <a:ea typeface="ＭＳ Ｐゴシック" charset="0"/>
              </a:rPr>
              <a:t>Depicts de-escalation as a </a:t>
            </a:r>
            <a:r>
              <a:rPr lang="en-US" sz="2600" b="1" dirty="0" smtClean="0">
                <a:ea typeface="ＭＳ Ｐゴシック" charset="0"/>
              </a:rPr>
              <a:t>process:</a:t>
            </a:r>
            <a:endParaRPr lang="en-US" sz="2600" b="1" dirty="0">
              <a:ea typeface="ＭＳ Ｐゴシック" charset="0"/>
            </a:endParaRP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Starts with delimiting the situation</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Moves onto clarification of the problem with the </a:t>
            </a:r>
            <a:r>
              <a:rPr lang="en-US" sz="2600" dirty="0" smtClean="0">
                <a:ea typeface="ＭＳ Ｐゴシック" charset="0"/>
              </a:rPr>
              <a:t>patient</a:t>
            </a:r>
            <a:endParaRPr lang="en-US" sz="2600" dirty="0">
              <a:ea typeface="ＭＳ Ｐゴシック" charset="0"/>
            </a:endParaRP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Reaches a </a:t>
            </a:r>
            <a:r>
              <a:rPr lang="en-US" sz="2600" dirty="0" smtClean="0">
                <a:ea typeface="ＭＳ Ｐゴシック" charset="0"/>
              </a:rPr>
              <a:t>resolution</a:t>
            </a:r>
          </a:p>
          <a:p>
            <a:pPr lvl="1" algn="ctr" eaLnBrk="1" hangingPunct="1">
              <a:spcBef>
                <a:spcPts val="0"/>
              </a:spcBef>
              <a:spcAft>
                <a:spcPts val="750"/>
              </a:spcAft>
              <a:defRPr/>
            </a:pPr>
            <a:endParaRPr lang="en-US" sz="1200" dirty="0" smtClean="0">
              <a:ea typeface="ＭＳ Ｐゴシック" charset="0"/>
            </a:endParaRPr>
          </a:p>
          <a:p>
            <a:pPr lvl="1" eaLnBrk="1" hangingPunct="1">
              <a:spcBef>
                <a:spcPts val="0"/>
              </a:spcBef>
              <a:spcAft>
                <a:spcPts val="750"/>
              </a:spcAft>
              <a:defRPr/>
            </a:pPr>
            <a:r>
              <a:rPr lang="en-US" sz="2600" dirty="0" smtClean="0">
                <a:ea typeface="ＭＳ Ｐゴシック" charset="0"/>
              </a:rPr>
              <a:t>The </a:t>
            </a:r>
            <a:r>
              <a:rPr lang="en-US" sz="2600" dirty="0">
                <a:ea typeface="ＭＳ Ｐゴシック" charset="0"/>
              </a:rPr>
              <a:t>model </a:t>
            </a:r>
            <a:r>
              <a:rPr lang="en-US" sz="2600" dirty="0" smtClean="0">
                <a:ea typeface="ＭＳ Ｐゴシック" charset="0"/>
              </a:rPr>
              <a:t>indicates </a:t>
            </a:r>
            <a:r>
              <a:rPr lang="en-US" sz="2600" dirty="0">
                <a:ea typeface="ＭＳ Ｐゴシック" charset="0"/>
              </a:rPr>
              <a:t>that </a:t>
            </a:r>
            <a:r>
              <a:rPr lang="en-US" sz="2600" dirty="0" smtClean="0">
                <a:ea typeface="ＭＳ Ｐゴシック" charset="0"/>
              </a:rPr>
              <a:t>de-escalation is </a:t>
            </a:r>
            <a:r>
              <a:rPr lang="en-US" sz="2600" dirty="0">
                <a:ea typeface="ＭＳ Ｐゴシック" charset="0"/>
              </a:rPr>
              <a:t>only likely to succeed </a:t>
            </a:r>
            <a:r>
              <a:rPr lang="en-US" sz="2600" dirty="0" smtClean="0">
                <a:ea typeface="ＭＳ Ｐゴシック" charset="0"/>
              </a:rPr>
              <a:t>if, </a:t>
            </a:r>
            <a:r>
              <a:rPr lang="en-US" sz="2600" b="1" dirty="0" smtClean="0">
                <a:ea typeface="ＭＳ Ｐゴシック" charset="0"/>
              </a:rPr>
              <a:t>at </a:t>
            </a:r>
            <a:r>
              <a:rPr lang="en-US" sz="2600" b="1" u="sng" dirty="0" smtClean="0">
                <a:ea typeface="ＭＳ Ｐゴシック" charset="0"/>
              </a:rPr>
              <a:t>every</a:t>
            </a:r>
            <a:r>
              <a:rPr lang="en-US" sz="2600" b="1" dirty="0" smtClean="0">
                <a:ea typeface="ＭＳ Ｐゴシック" charset="0"/>
              </a:rPr>
              <a:t> stage, </a:t>
            </a:r>
            <a:r>
              <a:rPr lang="en-US" sz="2600" b="1" dirty="0">
                <a:ea typeface="ＭＳ Ｐゴシック" charset="0"/>
              </a:rPr>
              <a:t>the </a:t>
            </a:r>
            <a:r>
              <a:rPr lang="en-US" sz="2600" b="1" dirty="0" smtClean="0">
                <a:ea typeface="ＭＳ Ｐゴシック" charset="0"/>
              </a:rPr>
              <a:t>de-escalator:</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C</a:t>
            </a:r>
            <a:r>
              <a:rPr lang="en-US" sz="2600" dirty="0" smtClean="0">
                <a:ea typeface="ＭＳ Ｐゴシック" charset="0"/>
              </a:rPr>
              <a:t>ontrols </a:t>
            </a:r>
            <a:r>
              <a:rPr lang="en-US" sz="2600" dirty="0">
                <a:ea typeface="ＭＳ Ｐゴシック" charset="0"/>
              </a:rPr>
              <a:t>their own </a:t>
            </a:r>
            <a:r>
              <a:rPr lang="en-US" sz="2600" dirty="0" smtClean="0">
                <a:ea typeface="ＭＳ Ｐゴシック" charset="0"/>
              </a:rPr>
              <a:t>emotions, and </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E</a:t>
            </a:r>
            <a:r>
              <a:rPr lang="en-US" sz="2600" dirty="0" smtClean="0">
                <a:ea typeface="ＭＳ Ｐゴシック" charset="0"/>
              </a:rPr>
              <a:t>xpresses </a:t>
            </a:r>
            <a:r>
              <a:rPr lang="en-US" sz="2600" dirty="0">
                <a:ea typeface="ＭＳ Ｐゴシック" charset="0"/>
              </a:rPr>
              <a:t>respect and </a:t>
            </a:r>
            <a:r>
              <a:rPr lang="en-US" sz="2600" dirty="0" smtClean="0">
                <a:ea typeface="ＭＳ Ｐゴシック" charset="0"/>
              </a:rPr>
              <a:t>empathy for the patient</a:t>
            </a:r>
          </a:p>
          <a:p>
            <a:pPr lvl="1" algn="ctr" eaLnBrk="1" hangingPunct="1">
              <a:spcBef>
                <a:spcPts val="0"/>
              </a:spcBef>
              <a:spcAft>
                <a:spcPts val="750"/>
              </a:spcAft>
              <a:defRPr/>
            </a:pPr>
            <a:endParaRPr lang="en-US" sz="2600" dirty="0" smtClean="0">
              <a:ea typeface="ＭＳ Ｐゴシック" charset="0"/>
            </a:endParaRPr>
          </a:p>
          <a:p>
            <a:pPr lvl="1" algn="ctr" eaLnBrk="1" hangingPunct="1">
              <a:spcBef>
                <a:spcPts val="0"/>
              </a:spcBef>
              <a:spcAft>
                <a:spcPts val="750"/>
              </a:spcAft>
              <a:defRPr/>
            </a:pPr>
            <a:endParaRPr lang="en-US" sz="2600" dirty="0">
              <a:ea typeface="ＭＳ Ｐゴシック"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39750" y="508000"/>
            <a:ext cx="7199313" cy="7143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Delimit</a:t>
            </a:r>
          </a:p>
        </p:txBody>
      </p:sp>
      <p:sp>
        <p:nvSpPr>
          <p:cNvPr id="41987" name="Content Placeholder 2"/>
          <p:cNvSpPr>
            <a:spLocks noGrp="1"/>
          </p:cNvSpPr>
          <p:nvPr>
            <p:ph idx="1"/>
          </p:nvPr>
        </p:nvSpPr>
        <p:spPr>
          <a:xfrm>
            <a:off x="539750" y="1792288"/>
            <a:ext cx="8243888" cy="4854575"/>
          </a:xfrm>
        </p:spPr>
        <p:txBody>
          <a:bodyPr lIns="91440" tIns="45720" rIns="91440" bIns="45720"/>
          <a:lstStyle/>
          <a:p>
            <a:pPr marL="444500" indent="-444500" eaLnBrk="1" hangingPunct="1">
              <a:spcAft>
                <a:spcPts val="2000"/>
              </a:spcAft>
            </a:pPr>
            <a:r>
              <a:rPr lang="en-AU" altLang="en-US" b="0" dirty="0" smtClean="0"/>
              <a:t>•	</a:t>
            </a:r>
            <a:r>
              <a:rPr lang="en-AU" altLang="en-US" sz="2400" b="0" dirty="0" smtClean="0"/>
              <a:t>Invite person to move to a quiet place,                                   away from others, audience, people at risk</a:t>
            </a:r>
          </a:p>
          <a:p>
            <a:pPr eaLnBrk="1" hangingPunct="1">
              <a:spcAft>
                <a:spcPts val="2000"/>
              </a:spcAft>
            </a:pPr>
            <a:r>
              <a:rPr lang="en-AU" altLang="en-US" sz="2400" b="0" dirty="0" smtClean="0"/>
              <a:t>•	Invite person to sit down</a:t>
            </a:r>
          </a:p>
          <a:p>
            <a:pPr eaLnBrk="1" hangingPunct="1">
              <a:spcAft>
                <a:spcPts val="2000"/>
              </a:spcAft>
            </a:pPr>
            <a:r>
              <a:rPr lang="en-AU" altLang="en-US" sz="2400" b="0" dirty="0" smtClean="0"/>
              <a:t>•	Assess the need for support or backup</a:t>
            </a:r>
          </a:p>
          <a:p>
            <a:pPr eaLnBrk="1" hangingPunct="1">
              <a:spcAft>
                <a:spcPts val="2000"/>
              </a:spcAft>
            </a:pPr>
            <a:r>
              <a:rPr lang="en-AU" altLang="en-US" sz="2400" b="0" dirty="0" smtClean="0"/>
              <a:t>•	Keep safe, maintain distance if required</a:t>
            </a:r>
          </a:p>
          <a:p>
            <a:pPr eaLnBrk="1" hangingPunct="1"/>
            <a:endParaRPr lang="en-US" altLang="en-US"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663" y="5432612"/>
            <a:ext cx="4463338" cy="14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72967"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28638" y="423863"/>
            <a:ext cx="7199312" cy="776287"/>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Clarify</a:t>
            </a:r>
          </a:p>
        </p:txBody>
      </p:sp>
      <p:sp>
        <p:nvSpPr>
          <p:cNvPr id="43011" name="Content Placeholder 2"/>
          <p:cNvSpPr>
            <a:spLocks noGrp="1"/>
          </p:cNvSpPr>
          <p:nvPr>
            <p:ph idx="1"/>
          </p:nvPr>
        </p:nvSpPr>
        <p:spPr>
          <a:xfrm>
            <a:off x="320813" y="1619250"/>
            <a:ext cx="8809326" cy="4854575"/>
          </a:xfrm>
        </p:spPr>
        <p:txBody>
          <a:bodyPr lIns="91440" tIns="45720" rIns="91440" bIns="45720"/>
          <a:lstStyle/>
          <a:p>
            <a:pPr marL="442913" lvl="1" indent="-442913" eaLnBrk="1" hangingPunct="1">
              <a:lnSpc>
                <a:spcPct val="100000"/>
              </a:lnSpc>
              <a:spcAft>
                <a:spcPts val="2000"/>
              </a:spcAft>
            </a:pPr>
            <a:r>
              <a:rPr lang="en-AU" altLang="en-US" dirty="0" smtClean="0">
                <a:solidFill>
                  <a:srgbClr val="000000"/>
                </a:solidFill>
              </a:rPr>
              <a:t>•	Speak clearly, say who you are, use each other’s 	names, remind of existing relationship, offer your help</a:t>
            </a:r>
          </a:p>
          <a:p>
            <a:pPr marL="442913" lvl="1" indent="-442913" eaLnBrk="1" hangingPunct="1">
              <a:lnSpc>
                <a:spcPct val="100000"/>
              </a:lnSpc>
              <a:spcAft>
                <a:spcPts val="2000"/>
              </a:spcAft>
            </a:pPr>
            <a:r>
              <a:rPr lang="en-AU" altLang="en-US" dirty="0" smtClean="0">
                <a:solidFill>
                  <a:srgbClr val="000000"/>
                </a:solidFill>
              </a:rPr>
              <a:t>•	Use open questions to ask what’s happening</a:t>
            </a:r>
          </a:p>
          <a:p>
            <a:pPr marL="442913" lvl="1" indent="-442913" eaLnBrk="1" hangingPunct="1">
              <a:lnSpc>
                <a:spcPct val="100000"/>
              </a:lnSpc>
              <a:spcAft>
                <a:spcPts val="2000"/>
              </a:spcAft>
            </a:pPr>
            <a:r>
              <a:rPr lang="en-AU" altLang="en-US" dirty="0" smtClean="0">
                <a:solidFill>
                  <a:srgbClr val="000000"/>
                </a:solidFill>
              </a:rPr>
              <a:t>•	Listen attentively to patient</a:t>
            </a:r>
          </a:p>
          <a:p>
            <a:pPr marL="442913" lvl="1" indent="-442913" eaLnBrk="1" hangingPunct="1">
              <a:lnSpc>
                <a:spcPct val="100000"/>
              </a:lnSpc>
              <a:spcAft>
                <a:spcPts val="2000"/>
              </a:spcAft>
            </a:pPr>
            <a:r>
              <a:rPr lang="en-AU" altLang="en-US" dirty="0" smtClean="0">
                <a:solidFill>
                  <a:srgbClr val="000000"/>
                </a:solidFill>
              </a:rPr>
              <a:t>•	Paraphrase what they’ve said to check your understanding</a:t>
            </a:r>
          </a:p>
          <a:p>
            <a:pPr marL="442913" lvl="1" indent="-442913" eaLnBrk="1" hangingPunct="1">
              <a:lnSpc>
                <a:spcPct val="100000"/>
              </a:lnSpc>
              <a:spcAft>
                <a:spcPts val="2000"/>
              </a:spcAft>
            </a:pPr>
            <a:r>
              <a:rPr lang="en-AU" altLang="en-US" dirty="0" smtClean="0">
                <a:solidFill>
                  <a:srgbClr val="000000"/>
                </a:solidFill>
              </a:rPr>
              <a:t>•	Answer questions and clarify any misunderstandings</a:t>
            </a:r>
          </a:p>
          <a:p>
            <a:pPr lvl="1" eaLnBrk="1" hangingPunct="1">
              <a:spcAft>
                <a:spcPts val="1000"/>
              </a:spcAft>
            </a:pPr>
            <a:endParaRPr lang="en-US" altLang="en-US" dirty="0" smtClean="0">
              <a:solidFill>
                <a:srgbClr val="00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663" y="5432612"/>
            <a:ext cx="4463338" cy="14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6209831"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63563" y="423863"/>
            <a:ext cx="7199312" cy="7397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Resolve</a:t>
            </a:r>
          </a:p>
        </p:txBody>
      </p:sp>
      <p:sp>
        <p:nvSpPr>
          <p:cNvPr id="44035" name="Content Placeholder 2"/>
          <p:cNvSpPr>
            <a:spLocks noGrp="1"/>
          </p:cNvSpPr>
          <p:nvPr>
            <p:ph idx="1"/>
          </p:nvPr>
        </p:nvSpPr>
        <p:spPr>
          <a:xfrm>
            <a:off x="539750" y="1619250"/>
            <a:ext cx="8243888" cy="5238750"/>
          </a:xfrm>
        </p:spPr>
        <p:txBody>
          <a:bodyPr/>
          <a:lstStyle/>
          <a:p>
            <a:pPr marL="442913" lvl="1" indent="-360363" eaLnBrk="1" hangingPunct="1">
              <a:spcAft>
                <a:spcPts val="1000"/>
              </a:spcAft>
            </a:pPr>
            <a:r>
              <a:rPr lang="en-AU" altLang="en-US" sz="2000" dirty="0" smtClean="0"/>
              <a:t>•	Give patient opportunity to self-regulate, consider using calm down methods</a:t>
            </a:r>
          </a:p>
          <a:p>
            <a:pPr marL="442913" lvl="1" indent="-360363" eaLnBrk="1" hangingPunct="1">
              <a:spcAft>
                <a:spcPts val="1000"/>
              </a:spcAft>
            </a:pPr>
            <a:r>
              <a:rPr lang="en-AU" altLang="en-US" sz="2000" dirty="0" smtClean="0"/>
              <a:t>•	Be flexible, if possible problem-solve and compromise together</a:t>
            </a:r>
          </a:p>
          <a:p>
            <a:pPr marL="442913" lvl="1" indent="-360363" eaLnBrk="1" hangingPunct="1">
              <a:spcAft>
                <a:spcPts val="1000"/>
              </a:spcAft>
            </a:pPr>
            <a:r>
              <a:rPr lang="en-AU" altLang="en-US" sz="2000" dirty="0" smtClean="0"/>
              <a:t>•	Offer choices and options </a:t>
            </a:r>
          </a:p>
          <a:p>
            <a:pPr marL="442913" lvl="1" indent="-360363" eaLnBrk="1" hangingPunct="1">
              <a:spcAft>
                <a:spcPts val="1000"/>
              </a:spcAft>
            </a:pPr>
            <a:r>
              <a:rPr lang="en-AU" altLang="en-US" sz="2000" dirty="0" smtClean="0"/>
              <a:t>•	Give reasons, explain rules, reasoning behind them, be honest, 	express fallibility (or even agree that it’s unfair)</a:t>
            </a:r>
          </a:p>
          <a:p>
            <a:pPr marL="442913" lvl="1" indent="-360363" eaLnBrk="1" hangingPunct="1">
              <a:spcAft>
                <a:spcPts val="1000"/>
              </a:spcAft>
            </a:pPr>
            <a:r>
              <a:rPr lang="en-AU" altLang="en-US" sz="2000" dirty="0" smtClean="0"/>
              <a:t>•	Deal with the complaint, apologise, make a change</a:t>
            </a:r>
          </a:p>
          <a:p>
            <a:pPr marL="442913" lvl="1" indent="-360363" eaLnBrk="1" hangingPunct="1">
              <a:spcAft>
                <a:spcPts val="1000"/>
              </a:spcAft>
            </a:pPr>
            <a:r>
              <a:rPr lang="en-AU" altLang="en-US" sz="2000" dirty="0" smtClean="0"/>
              <a:t>•	Make a personal appeal, remind them of any previously agreed 	strategy, summarise what’s been said</a:t>
            </a:r>
          </a:p>
          <a:p>
            <a:pPr marL="442913" lvl="1" indent="-360363" eaLnBrk="1" hangingPunct="1">
              <a:spcAft>
                <a:spcPts val="0"/>
              </a:spcAft>
            </a:pPr>
            <a:r>
              <a:rPr lang="en-AU" altLang="en-US" sz="2000" dirty="0" smtClean="0"/>
              <a:t>•	Ask if there is anything else you</a:t>
            </a:r>
          </a:p>
          <a:p>
            <a:pPr marL="442913" lvl="1" eaLnBrk="1" hangingPunct="1">
              <a:spcAft>
                <a:spcPts val="0"/>
              </a:spcAft>
            </a:pPr>
            <a:r>
              <a:rPr lang="en-AU" altLang="en-US" sz="2000" dirty="0" smtClean="0"/>
              <a:t>can do or say that will be </a:t>
            </a:r>
          </a:p>
          <a:p>
            <a:pPr marL="442913" lvl="1" eaLnBrk="1" hangingPunct="1">
              <a:spcAft>
                <a:spcPts val="0"/>
              </a:spcAft>
            </a:pPr>
            <a:r>
              <a:rPr lang="en-AU" altLang="en-US" sz="2000" dirty="0" smtClean="0"/>
              <a:t>helpful, end positively</a:t>
            </a:r>
          </a:p>
          <a:p>
            <a:pPr lvl="1" eaLnBrk="1" hangingPunct="1">
              <a:spcAft>
                <a:spcPts val="1000"/>
              </a:spcAft>
            </a:pPr>
            <a:endParaRPr lang="en-US" altLang="en-US" sz="2000" b="1"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769" y="5446060"/>
            <a:ext cx="4421231" cy="141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7706983"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452283"/>
            <a:ext cx="9144001" cy="5405717"/>
            <a:chOff x="-1" y="1452283"/>
            <a:chExt cx="9144001" cy="5405717"/>
          </a:xfrm>
        </p:grpSpPr>
        <p:pic>
          <p:nvPicPr>
            <p:cNvPr id="9"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3722014"/>
              <a:ext cx="9143999" cy="313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3"/>
              <a:ext cx="9143999" cy="278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1" y="1452283"/>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1202" name="Title 1"/>
          <p:cNvSpPr>
            <a:spLocks noGrp="1"/>
          </p:cNvSpPr>
          <p:nvPr>
            <p:ph type="title"/>
          </p:nvPr>
        </p:nvSpPr>
        <p:spPr>
          <a:xfrm>
            <a:off x="563563" y="423863"/>
            <a:ext cx="7199312" cy="7524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Control yourself</a:t>
            </a:r>
          </a:p>
        </p:txBody>
      </p:sp>
      <p:sp>
        <p:nvSpPr>
          <p:cNvPr id="45059" name="Content Placeholder 2"/>
          <p:cNvSpPr>
            <a:spLocks noGrp="1"/>
          </p:cNvSpPr>
          <p:nvPr>
            <p:ph idx="1"/>
          </p:nvPr>
        </p:nvSpPr>
        <p:spPr>
          <a:xfrm>
            <a:off x="379413" y="1506071"/>
            <a:ext cx="8658225" cy="5123329"/>
          </a:xfrm>
        </p:spPr>
        <p:txBody>
          <a:bodyPr lIns="91440" tIns="45720" rIns="91440" bIns="45720"/>
          <a:lstStyle/>
          <a:p>
            <a:pPr lvl="1" eaLnBrk="1" hangingPunct="1">
              <a:spcAft>
                <a:spcPts val="1000"/>
              </a:spcAft>
            </a:pPr>
            <a:r>
              <a:rPr lang="en-AU" altLang="en-US" sz="3200" b="1" dirty="0" smtClean="0">
                <a:solidFill>
                  <a:srgbClr val="000000"/>
                </a:solidFill>
              </a:rPr>
              <a:t>A</a:t>
            </a:r>
            <a:r>
              <a:rPr lang="en-AU" altLang="en-US" sz="2000" b="1" dirty="0" smtClean="0">
                <a:solidFill>
                  <a:srgbClr val="000000"/>
                </a:solidFill>
              </a:rPr>
              <a:t>ctions</a:t>
            </a:r>
          </a:p>
          <a:p>
            <a:pPr lvl="1" eaLnBrk="1" hangingPunct="1">
              <a:spcAft>
                <a:spcPts val="1000"/>
              </a:spcAft>
            </a:pPr>
            <a:r>
              <a:rPr lang="en-AU" altLang="en-US" sz="2000" dirty="0" smtClean="0">
                <a:solidFill>
                  <a:srgbClr val="000000"/>
                </a:solidFill>
              </a:rPr>
              <a:t>•	Act calmly and confidently. </a:t>
            </a:r>
          </a:p>
          <a:p>
            <a:pPr lvl="1" eaLnBrk="1" hangingPunct="1">
              <a:spcAft>
                <a:spcPts val="1000"/>
              </a:spcAft>
            </a:pPr>
            <a:r>
              <a:rPr lang="en-AU" altLang="en-US" sz="2000" dirty="0" smtClean="0">
                <a:solidFill>
                  <a:srgbClr val="000000"/>
                </a:solidFill>
              </a:rPr>
              <a:t>•	Don’t corner patients, threaten or make false promises</a:t>
            </a:r>
          </a:p>
          <a:p>
            <a:pPr lvl="1" eaLnBrk="1" hangingPunct="1">
              <a:spcAft>
                <a:spcPts val="1000"/>
              </a:spcAft>
            </a:pPr>
            <a:r>
              <a:rPr lang="en-AU" altLang="en-US" sz="2000" dirty="0" smtClean="0">
                <a:solidFill>
                  <a:srgbClr val="000000"/>
                </a:solidFill>
              </a:rPr>
              <a:t>•	Don’t judge, criticise, show irritation, frustration, anger or be retaliative</a:t>
            </a:r>
          </a:p>
          <a:p>
            <a:pPr lvl="1" eaLnBrk="1" hangingPunct="1">
              <a:spcAft>
                <a:spcPts val="1000"/>
              </a:spcAft>
            </a:pPr>
            <a:r>
              <a:rPr lang="en-AU" altLang="en-US" sz="2000" dirty="0" smtClean="0">
                <a:solidFill>
                  <a:srgbClr val="000000"/>
                </a:solidFill>
              </a:rPr>
              <a:t>•	Let patient have the last word </a:t>
            </a:r>
          </a:p>
          <a:p>
            <a:pPr lvl="1" eaLnBrk="1" hangingPunct="1">
              <a:spcAft>
                <a:spcPts val="1000"/>
              </a:spcAft>
            </a:pPr>
            <a:r>
              <a:rPr lang="en-AU" altLang="en-US" sz="3200" b="1" dirty="0" smtClean="0"/>
              <a:t>B</a:t>
            </a:r>
            <a:r>
              <a:rPr lang="en-AU" altLang="en-US" sz="2000" b="1" dirty="0" smtClean="0"/>
              <a:t>ody language</a:t>
            </a:r>
          </a:p>
          <a:p>
            <a:pPr lvl="1" eaLnBrk="1" hangingPunct="1">
              <a:spcAft>
                <a:spcPts val="1000"/>
              </a:spcAft>
            </a:pPr>
            <a:r>
              <a:rPr lang="en-AU" altLang="en-US" sz="2000" dirty="0" smtClean="0"/>
              <a:t>•	Have slow and gentle movements</a:t>
            </a:r>
          </a:p>
          <a:p>
            <a:pPr lvl="1" eaLnBrk="1" hangingPunct="1">
              <a:spcAft>
                <a:spcPts val="1000"/>
              </a:spcAft>
            </a:pPr>
            <a:r>
              <a:rPr lang="en-AU" altLang="en-US" sz="2000" dirty="0" smtClean="0"/>
              <a:t>•	Relax face, don’t frown, or purse lips</a:t>
            </a:r>
          </a:p>
          <a:p>
            <a:pPr lvl="1" eaLnBrk="1" hangingPunct="1">
              <a:spcAft>
                <a:spcPts val="1000"/>
              </a:spcAft>
            </a:pPr>
            <a:r>
              <a:rPr lang="en-AU" altLang="en-US" sz="2000" dirty="0" smtClean="0"/>
              <a:t>•	Relax body, no hands on hips or in pockets, don’t finger wag or prod</a:t>
            </a:r>
          </a:p>
          <a:p>
            <a:pPr lvl="1" eaLnBrk="1" hangingPunct="1">
              <a:spcAft>
                <a:spcPts val="1000"/>
              </a:spcAft>
            </a:pPr>
            <a:r>
              <a:rPr lang="en-AU" altLang="en-US" sz="2000" dirty="0" smtClean="0"/>
              <a:t>•	Have lowered, uncrossed arms and open hands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452281"/>
            <a:ext cx="9144001" cy="5405719"/>
            <a:chOff x="-1" y="1452281"/>
            <a:chExt cx="9144001" cy="5405719"/>
          </a:xfrm>
        </p:grpSpPr>
        <p:grpSp>
          <p:nvGrpSpPr>
            <p:cNvPr id="3" name="Group 2"/>
            <p:cNvGrpSpPr/>
            <p:nvPr/>
          </p:nvGrpSpPr>
          <p:grpSpPr>
            <a:xfrm>
              <a:off x="-1" y="1452281"/>
              <a:ext cx="9144001" cy="5405719"/>
              <a:chOff x="-1" y="1452281"/>
              <a:chExt cx="9144001" cy="5405719"/>
            </a:xfrm>
          </p:grpSpPr>
          <p:pic>
            <p:nvPicPr>
              <p:cNvPr id="6"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2" name="Title 1"/>
          <p:cNvSpPr>
            <a:spLocks noGrp="1"/>
          </p:cNvSpPr>
          <p:nvPr>
            <p:ph type="title"/>
          </p:nvPr>
        </p:nvSpPr>
        <p:spPr/>
        <p:txBody>
          <a:bodyPr/>
          <a:lstStyle/>
          <a:p>
            <a:pPr algn="ctr">
              <a:defRPr/>
            </a:pPr>
            <a:r>
              <a:rPr lang="en-AU" b="1" dirty="0" smtClean="0">
                <a:ea typeface="MS PGothic" pitchFamily="34" charset="-128"/>
              </a:rPr>
              <a:t>…control yourself</a:t>
            </a:r>
            <a:endParaRPr lang="en-AU" b="1" dirty="0">
              <a:ea typeface="MS PGothic" pitchFamily="34" charset="-128"/>
            </a:endParaRPr>
          </a:p>
        </p:txBody>
      </p:sp>
      <p:sp>
        <p:nvSpPr>
          <p:cNvPr id="46083" name="Content Placeholder 2"/>
          <p:cNvSpPr>
            <a:spLocks noGrp="1"/>
          </p:cNvSpPr>
          <p:nvPr>
            <p:ph idx="1"/>
          </p:nvPr>
        </p:nvSpPr>
        <p:spPr>
          <a:xfrm>
            <a:off x="539750" y="1619250"/>
            <a:ext cx="8243888" cy="4854575"/>
          </a:xfrm>
        </p:spPr>
        <p:txBody>
          <a:bodyPr/>
          <a:lstStyle/>
          <a:p>
            <a:pPr lvl="1" eaLnBrk="1" hangingPunct="1">
              <a:spcAft>
                <a:spcPts val="1000"/>
              </a:spcAft>
            </a:pPr>
            <a:r>
              <a:rPr lang="en-AU" altLang="en-US" sz="3200" b="1" dirty="0" smtClean="0"/>
              <a:t>C</a:t>
            </a:r>
            <a:r>
              <a:rPr lang="en-AU" altLang="en-US" sz="2000" b="1" dirty="0" smtClean="0"/>
              <a:t>ommunication</a:t>
            </a:r>
          </a:p>
          <a:p>
            <a:pPr marL="444500" lvl="1" indent="-444500" eaLnBrk="1" hangingPunct="1">
              <a:spcAft>
                <a:spcPts val="1000"/>
              </a:spcAft>
            </a:pPr>
            <a:r>
              <a:rPr lang="en-AU" altLang="en-US" sz="2000" dirty="0" smtClean="0"/>
              <a:t>•	No hesitation or uncertainty of speech</a:t>
            </a:r>
          </a:p>
          <a:p>
            <a:pPr marL="444500" lvl="1" indent="-444500" eaLnBrk="1" hangingPunct="1">
              <a:spcAft>
                <a:spcPts val="1000"/>
              </a:spcAft>
            </a:pPr>
            <a:r>
              <a:rPr lang="en-AU" altLang="en-US" sz="2000" dirty="0" smtClean="0"/>
              <a:t>•	Don’t argue or say they are wrong and you are right</a:t>
            </a:r>
          </a:p>
          <a:p>
            <a:pPr marL="444500" lvl="1" indent="-444500" eaLnBrk="1" hangingPunct="1">
              <a:spcAft>
                <a:spcPts val="1000"/>
              </a:spcAft>
            </a:pPr>
            <a:r>
              <a:rPr lang="en-AU" altLang="en-US" sz="2000" dirty="0" smtClean="0"/>
              <a:t>•	Don’t defend or justify yourself</a:t>
            </a:r>
          </a:p>
          <a:p>
            <a:pPr marL="444500" lvl="1" indent="-444500" eaLnBrk="1" hangingPunct="1">
              <a:spcAft>
                <a:spcPts val="1000"/>
              </a:spcAft>
            </a:pPr>
            <a:r>
              <a:rPr lang="en-AU" altLang="en-US" sz="2000" dirty="0" smtClean="0"/>
              <a:t>•	Show no reaction to abuse or insults directed at you, ignore them or partially agree with them</a:t>
            </a:r>
          </a:p>
          <a:p>
            <a:pPr marL="444500" lvl="1" indent="-444500" eaLnBrk="1" hangingPunct="1">
              <a:spcAft>
                <a:spcPts val="1000"/>
              </a:spcAft>
            </a:pPr>
            <a:r>
              <a:rPr lang="en-AU" altLang="en-US" sz="2000" dirty="0" smtClean="0"/>
              <a:t>•	Prepare responses in advance to typical insults</a:t>
            </a:r>
          </a:p>
          <a:p>
            <a:pPr lvl="1" eaLnBrk="1" hangingPunct="1">
              <a:spcAft>
                <a:spcPts val="1000"/>
              </a:spcAft>
            </a:pPr>
            <a:r>
              <a:rPr lang="en-AU" altLang="en-US" sz="3200" b="1" dirty="0" smtClean="0"/>
              <a:t>E</a:t>
            </a:r>
            <a:r>
              <a:rPr lang="en-AU" altLang="en-US" sz="2000" b="1" dirty="0" smtClean="0"/>
              <a:t>motions</a:t>
            </a:r>
          </a:p>
          <a:p>
            <a:pPr lvl="1" eaLnBrk="1" hangingPunct="1">
              <a:spcAft>
                <a:spcPts val="1000"/>
              </a:spcAft>
            </a:pPr>
            <a:r>
              <a:rPr lang="en-AU" altLang="en-US" sz="2000" dirty="0" smtClean="0"/>
              <a:t>•	Breathe deeply and concentrate on situation</a:t>
            </a:r>
          </a:p>
          <a:p>
            <a:pPr lvl="1" eaLnBrk="1" hangingPunct="1">
              <a:spcAft>
                <a:spcPts val="1000"/>
              </a:spcAft>
            </a:pPr>
            <a:r>
              <a:rPr lang="en-AU" altLang="en-US" sz="2000" dirty="0" smtClean="0"/>
              <a:t>•	This is not personal and it is not about you</a:t>
            </a:r>
          </a:p>
          <a:p>
            <a:pPr lvl="1" eaLnBrk="1" hangingPunct="1">
              <a:spcAft>
                <a:spcPts val="1000"/>
              </a:spcAft>
            </a:pPr>
            <a:endParaRPr lang="en-US" altLang="en-US" sz="2000" dirty="0" smtClean="0">
              <a:solidFill>
                <a:srgbClr val="000000"/>
              </a:solidFill>
            </a:endParaRPr>
          </a:p>
          <a:p>
            <a:endParaRPr lang="en-AU" alt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452281"/>
            <a:ext cx="9144001" cy="5405719"/>
            <a:chOff x="-1" y="1452281"/>
            <a:chExt cx="9144001" cy="5405719"/>
          </a:xfrm>
        </p:grpSpPr>
        <p:grpSp>
          <p:nvGrpSpPr>
            <p:cNvPr id="8" name="Group 7"/>
            <p:cNvGrpSpPr/>
            <p:nvPr/>
          </p:nvGrpSpPr>
          <p:grpSpPr>
            <a:xfrm>
              <a:off x="-1" y="1452281"/>
              <a:ext cx="9144001" cy="5405719"/>
              <a:chOff x="-1" y="1452281"/>
              <a:chExt cx="9144001" cy="5405719"/>
            </a:xfrm>
          </p:grpSpPr>
          <p:pic>
            <p:nvPicPr>
              <p:cNvPr id="10"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52226" name="Title 1"/>
          <p:cNvSpPr>
            <a:spLocks noGrp="1"/>
          </p:cNvSpPr>
          <p:nvPr>
            <p:ph type="title"/>
          </p:nvPr>
        </p:nvSpPr>
        <p:spPr>
          <a:xfrm>
            <a:off x="563563" y="436563"/>
            <a:ext cx="7199312" cy="692150"/>
          </a:xfrm>
        </p:spPr>
        <p:txBody>
          <a:bodyPr lIns="91440" tIns="45720" rIns="91440" bIns="45720" anchor="t"/>
          <a:lstStyle/>
          <a:p>
            <a:pPr algn="ctr" eaLnBrk="1" hangingPunct="1">
              <a:defRPr/>
            </a:pPr>
            <a:r>
              <a:rPr lang="en-US" altLang="en-US" b="1" smtClean="0">
                <a:ea typeface="MS PGothic" pitchFamily="34" charset="-128"/>
                <a:cs typeface="Arial" charset="0"/>
              </a:rPr>
              <a:t>Respect and empathy</a:t>
            </a:r>
          </a:p>
        </p:txBody>
      </p:sp>
      <p:sp>
        <p:nvSpPr>
          <p:cNvPr id="47107" name="Content Placeholder 2"/>
          <p:cNvSpPr>
            <a:spLocks noGrp="1"/>
          </p:cNvSpPr>
          <p:nvPr>
            <p:ph idx="1"/>
          </p:nvPr>
        </p:nvSpPr>
        <p:spPr>
          <a:xfrm>
            <a:off x="539750" y="1757363"/>
            <a:ext cx="8243888" cy="4716462"/>
          </a:xfrm>
        </p:spPr>
        <p:txBody>
          <a:bodyPr lIns="91440" tIns="45720" rIns="91440" bIns="45720"/>
          <a:lstStyle/>
          <a:p>
            <a:pPr eaLnBrk="1" hangingPunct="1">
              <a:spcBef>
                <a:spcPct val="0"/>
              </a:spcBef>
              <a:spcAft>
                <a:spcPts val="1000"/>
              </a:spcAft>
            </a:pPr>
            <a:r>
              <a:rPr lang="en-AU" altLang="en-US" sz="3200" dirty="0" smtClean="0"/>
              <a:t>A</a:t>
            </a:r>
            <a:r>
              <a:rPr lang="en-AU" altLang="en-US" dirty="0" smtClean="0"/>
              <a:t>ctions</a:t>
            </a:r>
          </a:p>
          <a:p>
            <a:pPr marL="444500" indent="-444500" eaLnBrk="1" hangingPunct="1">
              <a:spcBef>
                <a:spcPct val="0"/>
              </a:spcBef>
              <a:spcAft>
                <a:spcPts val="900"/>
              </a:spcAft>
            </a:pPr>
            <a:r>
              <a:rPr lang="en-AU" altLang="en-US" b="0" dirty="0" smtClean="0"/>
              <a:t>•	Be congruent: your actions should match your words</a:t>
            </a:r>
          </a:p>
          <a:p>
            <a:pPr marL="444500" indent="-444500" eaLnBrk="1" hangingPunct="1">
              <a:spcBef>
                <a:spcPct val="0"/>
              </a:spcBef>
              <a:spcAft>
                <a:spcPts val="900"/>
              </a:spcAft>
            </a:pPr>
            <a:r>
              <a:rPr lang="en-AU" altLang="en-US" b="0" dirty="0" smtClean="0"/>
              <a:t>•	Listen, hear, acknowledge feelings and needs</a:t>
            </a:r>
          </a:p>
          <a:p>
            <a:pPr marL="444500" indent="-444500" eaLnBrk="1" hangingPunct="1">
              <a:spcBef>
                <a:spcPct val="0"/>
              </a:spcBef>
              <a:spcAft>
                <a:spcPts val="900"/>
              </a:spcAft>
            </a:pPr>
            <a:r>
              <a:rPr lang="en-AU" altLang="en-US" b="0" dirty="0" smtClean="0"/>
              <a:t>•	Don’t tell the patient what they should or should not be 	feeling</a:t>
            </a:r>
          </a:p>
          <a:p>
            <a:pPr marL="444500" indent="-444500" eaLnBrk="1" hangingPunct="1">
              <a:spcBef>
                <a:spcPct val="0"/>
              </a:spcBef>
              <a:spcAft>
                <a:spcPts val="900"/>
              </a:spcAft>
            </a:pPr>
            <a:r>
              <a:rPr lang="en-AU" altLang="en-US" b="0" dirty="0" smtClean="0"/>
              <a:t>•	Take time to hear the patient out, be patient and don’t hurry them</a:t>
            </a:r>
          </a:p>
          <a:p>
            <a:pPr eaLnBrk="1" hangingPunct="1">
              <a:spcBef>
                <a:spcPts val="600"/>
              </a:spcBef>
              <a:spcAft>
                <a:spcPts val="1000"/>
              </a:spcAft>
            </a:pPr>
            <a:r>
              <a:rPr lang="en-AU" altLang="en-US" sz="3200" dirty="0" smtClean="0">
                <a:solidFill>
                  <a:schemeClr val="tx1"/>
                </a:solidFill>
              </a:rPr>
              <a:t>B</a:t>
            </a:r>
            <a:r>
              <a:rPr lang="en-AU" altLang="en-US" dirty="0" smtClean="0">
                <a:solidFill>
                  <a:schemeClr val="tx1"/>
                </a:solidFill>
              </a:rPr>
              <a:t>ody language</a:t>
            </a:r>
          </a:p>
          <a:p>
            <a:pPr eaLnBrk="1" hangingPunct="1">
              <a:spcBef>
                <a:spcPct val="0"/>
              </a:spcBef>
              <a:spcAft>
                <a:spcPts val="1000"/>
              </a:spcAft>
            </a:pPr>
            <a:r>
              <a:rPr lang="en-AU" altLang="en-US" b="0" dirty="0" smtClean="0">
                <a:solidFill>
                  <a:schemeClr val="tx1"/>
                </a:solidFill>
              </a:rPr>
              <a:t>•	Make eye contact (exercising care not to be confrontational)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b="1" dirty="0" smtClean="0">
                <a:ea typeface="MS PGothic" pitchFamily="34" charset="-128"/>
              </a:rPr>
              <a:t>Training Resources</a:t>
            </a:r>
            <a:endParaRPr lang="en-AU" b="1" dirty="0">
              <a:ea typeface="MS PGothic" pitchFamily="34" charset="-128"/>
            </a:endParaRPr>
          </a:p>
        </p:txBody>
      </p:sp>
      <p:sp>
        <p:nvSpPr>
          <p:cNvPr id="3" name="Content Placeholder 2"/>
          <p:cNvSpPr>
            <a:spLocks noGrp="1"/>
          </p:cNvSpPr>
          <p:nvPr>
            <p:ph idx="1"/>
          </p:nvPr>
        </p:nvSpPr>
        <p:spPr>
          <a:xfrm>
            <a:off x="539750" y="1619250"/>
            <a:ext cx="8243888" cy="4854575"/>
          </a:xfrm>
        </p:spPr>
        <p:txBody>
          <a:bodyPr/>
          <a:lstStyle/>
          <a:p>
            <a:pPr marL="342900" indent="-342900">
              <a:lnSpc>
                <a:spcPct val="100000"/>
              </a:lnSpc>
              <a:buFont typeface="Arial" panose="020B0604020202020204" pitchFamily="34" charset="0"/>
              <a:buChar char="•"/>
              <a:defRPr/>
            </a:pPr>
            <a:r>
              <a:rPr lang="en-AU" b="0" dirty="0" smtClean="0">
                <a:solidFill>
                  <a:srgbClr val="51BD89"/>
                </a:solidFill>
                <a:ea typeface="MS PGothic" pitchFamily="34" charset="-128"/>
              </a:rPr>
              <a:t>Handouts for all trainees</a:t>
            </a:r>
          </a:p>
          <a:p>
            <a:pPr marL="594900" lvl="2" indent="-342900">
              <a:lnSpc>
                <a:spcPct val="100000"/>
              </a:lnSpc>
              <a:buFont typeface="Arial" panose="020B0604020202020204" pitchFamily="34" charset="0"/>
              <a:buChar char="–"/>
              <a:defRPr/>
            </a:pPr>
            <a:r>
              <a:rPr lang="en-AU" dirty="0" smtClean="0">
                <a:ea typeface="MS PGothic" pitchFamily="34" charset="-128"/>
              </a:rPr>
              <a:t>Presentation slides</a:t>
            </a:r>
            <a:endParaRPr lang="en-AU" dirty="0">
              <a:ea typeface="MS PGothic" pitchFamily="34" charset="-128"/>
            </a:endParaRPr>
          </a:p>
          <a:p>
            <a:pPr marL="342900" indent="-342900">
              <a:lnSpc>
                <a:spcPct val="100000"/>
              </a:lnSpc>
              <a:buFont typeface="Arial" panose="020B0604020202020204" pitchFamily="34" charset="0"/>
              <a:buChar char="•"/>
              <a:defRPr/>
            </a:pPr>
            <a:r>
              <a:rPr lang="en-AU" b="0" dirty="0" smtClean="0">
                <a:solidFill>
                  <a:srgbClr val="51BD89"/>
                </a:solidFill>
                <a:ea typeface="MS PGothic" pitchFamily="34" charset="-128"/>
              </a:rPr>
              <a:t>Trainer Manual for training lead/s</a:t>
            </a:r>
          </a:p>
          <a:p>
            <a:pPr marL="594900" lvl="2" indent="-342900">
              <a:lnSpc>
                <a:spcPct val="100000"/>
              </a:lnSpc>
              <a:buFont typeface="Arial" panose="020B0604020202020204" pitchFamily="34" charset="0"/>
              <a:buChar char="–"/>
              <a:defRPr/>
            </a:pPr>
            <a:r>
              <a:rPr lang="en-AU" dirty="0" smtClean="0">
                <a:ea typeface="MS PGothic" pitchFamily="34" charset="-128"/>
              </a:rPr>
              <a:t>Handbook</a:t>
            </a:r>
          </a:p>
          <a:p>
            <a:pPr marL="594900" lvl="2" indent="-342900">
              <a:lnSpc>
                <a:spcPct val="100000"/>
              </a:lnSpc>
              <a:buFont typeface="Arial" panose="020B0604020202020204" pitchFamily="34" charset="0"/>
              <a:buChar char="–"/>
              <a:defRPr/>
            </a:pPr>
            <a:r>
              <a:rPr lang="en-AU" dirty="0">
                <a:ea typeface="MS PGothic" pitchFamily="34" charset="-128"/>
              </a:rPr>
              <a:t>Presentation slides</a:t>
            </a:r>
          </a:p>
          <a:p>
            <a:pPr marL="594900" lvl="2" indent="-342900">
              <a:lnSpc>
                <a:spcPct val="100000"/>
              </a:lnSpc>
              <a:buFont typeface="Arial" panose="020B0604020202020204" pitchFamily="34" charset="0"/>
              <a:buChar char="–"/>
              <a:defRPr/>
            </a:pPr>
            <a:r>
              <a:rPr lang="en-AU" dirty="0" smtClean="0">
                <a:ea typeface="MS PGothic" pitchFamily="34" charset="-128"/>
              </a:rPr>
              <a:t>Session plan</a:t>
            </a:r>
          </a:p>
          <a:p>
            <a:pPr marL="594900" lvl="2" indent="-342900">
              <a:lnSpc>
                <a:spcPct val="100000"/>
              </a:lnSpc>
              <a:buFont typeface="Arial" panose="020B0604020202020204" pitchFamily="34" charset="0"/>
              <a:buChar char="–"/>
              <a:defRPr/>
            </a:pPr>
            <a:r>
              <a:rPr lang="en-AU" dirty="0" smtClean="0">
                <a:ea typeface="MS PGothic" pitchFamily="34" charset="-128"/>
              </a:rPr>
              <a:t>Implementation plan</a:t>
            </a:r>
          </a:p>
          <a:p>
            <a:pPr marL="594900" lvl="2" indent="-342900">
              <a:lnSpc>
                <a:spcPct val="100000"/>
              </a:lnSpc>
              <a:buFont typeface="Arial" panose="020B0604020202020204" pitchFamily="34" charset="0"/>
              <a:buChar char="–"/>
              <a:defRPr/>
            </a:pPr>
            <a:r>
              <a:rPr lang="en-AU" dirty="0" smtClean="0">
                <a:ea typeface="MS PGothic" pitchFamily="34" charset="-128"/>
              </a:rPr>
              <a:t>Supporting documents</a:t>
            </a:r>
          </a:p>
          <a:p>
            <a:pPr marL="594900" lvl="2" indent="-342900">
              <a:lnSpc>
                <a:spcPct val="100000"/>
              </a:lnSpc>
              <a:buFont typeface="Arial" panose="020B0604020202020204" pitchFamily="34" charset="0"/>
              <a:buChar char="–"/>
              <a:defRPr/>
            </a:pPr>
            <a:r>
              <a:rPr lang="en-AU" dirty="0" smtClean="0">
                <a:ea typeface="MS PGothic" pitchFamily="34" charset="-128"/>
              </a:rPr>
              <a:t>Training &amp; implementation resources</a:t>
            </a:r>
          </a:p>
          <a:p>
            <a:pPr marL="342900" indent="-342900">
              <a:lnSpc>
                <a:spcPct val="100000"/>
              </a:lnSpc>
              <a:buFont typeface="Arial" panose="020B0604020202020204" pitchFamily="34" charset="0"/>
              <a:buChar char="•"/>
              <a:defRPr/>
            </a:pPr>
            <a:r>
              <a:rPr lang="en-AU" b="0" dirty="0" smtClean="0">
                <a:solidFill>
                  <a:srgbClr val="51BD89"/>
                </a:solidFill>
                <a:ea typeface="MS PGothic" pitchFamily="34" charset="-128"/>
              </a:rPr>
              <a:t>Website </a:t>
            </a:r>
            <a:r>
              <a:rPr lang="en-AU" b="0" dirty="0" smtClean="0">
                <a:solidFill>
                  <a:srgbClr val="21A18D"/>
                </a:solidFill>
                <a:ea typeface="MS PGothic" pitchFamily="34" charset="-128"/>
              </a:rPr>
              <a:t> </a:t>
            </a:r>
            <a:r>
              <a:rPr lang="en-AU" b="0" dirty="0" smtClean="0">
                <a:ea typeface="MS PGothic" pitchFamily="34" charset="-128"/>
                <a:hlinkClick r:id="rId2"/>
              </a:rPr>
              <a:t>www.health.vic.gov.au/safewards</a:t>
            </a:r>
            <a:r>
              <a:rPr lang="en-AU" b="0" dirty="0" smtClean="0">
                <a:ea typeface="MS PGothic" pitchFamily="34" charset="-128"/>
              </a:rPr>
              <a:t> </a:t>
            </a:r>
            <a:endParaRPr lang="en-AU" b="0" dirty="0">
              <a:ea typeface="MS PGothic" pitchFamily="34" charset="-128"/>
            </a:endParaRPr>
          </a:p>
          <a:p>
            <a:pPr>
              <a:defRPr/>
            </a:pPr>
            <a:endParaRPr lang="en-AU" b="0" dirty="0">
              <a:ea typeface="MS PGothic" pitchFamily="34" charset="-128"/>
            </a:endParaRPr>
          </a:p>
        </p:txBody>
      </p:sp>
      <p:pic>
        <p:nvPicPr>
          <p:cNvPr id="112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493" y="1619250"/>
            <a:ext cx="3124200" cy="274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94840">
            <a:off x="6774519" y="3603180"/>
            <a:ext cx="1929088" cy="2704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452281"/>
            <a:ext cx="9144001" cy="5405719"/>
            <a:chOff x="-1" y="1452281"/>
            <a:chExt cx="9144001" cy="5405719"/>
          </a:xfrm>
        </p:grpSpPr>
        <p:grpSp>
          <p:nvGrpSpPr>
            <p:cNvPr id="7" name="Group 6"/>
            <p:cNvGrpSpPr/>
            <p:nvPr/>
          </p:nvGrpSpPr>
          <p:grpSpPr>
            <a:xfrm>
              <a:off x="-1" y="1452281"/>
              <a:ext cx="9144001" cy="5405719"/>
              <a:chOff x="-1" y="1452281"/>
              <a:chExt cx="9144001" cy="5405719"/>
            </a:xfrm>
          </p:grpSpPr>
          <p:pic>
            <p:nvPicPr>
              <p:cNvPr id="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2" name="Title 1"/>
          <p:cNvSpPr>
            <a:spLocks noGrp="1"/>
          </p:cNvSpPr>
          <p:nvPr>
            <p:ph type="title"/>
          </p:nvPr>
        </p:nvSpPr>
        <p:spPr/>
        <p:txBody>
          <a:bodyPr/>
          <a:lstStyle/>
          <a:p>
            <a:pPr algn="ctr">
              <a:defRPr/>
            </a:pPr>
            <a:r>
              <a:rPr lang="en-AU" b="1" dirty="0" smtClean="0">
                <a:ea typeface="MS PGothic" pitchFamily="34" charset="-128"/>
              </a:rPr>
              <a:t>…respect and empathy</a:t>
            </a:r>
            <a:endParaRPr lang="en-AU" b="1" dirty="0">
              <a:ea typeface="MS PGothic" pitchFamily="34" charset="-128"/>
            </a:endParaRPr>
          </a:p>
        </p:txBody>
      </p:sp>
      <p:sp>
        <p:nvSpPr>
          <p:cNvPr id="48131" name="Content Placeholder 2"/>
          <p:cNvSpPr>
            <a:spLocks noGrp="1"/>
          </p:cNvSpPr>
          <p:nvPr>
            <p:ph idx="1"/>
          </p:nvPr>
        </p:nvSpPr>
        <p:spPr>
          <a:xfrm>
            <a:off x="539750" y="1619250"/>
            <a:ext cx="8243888" cy="4854575"/>
          </a:xfrm>
        </p:spPr>
        <p:txBody>
          <a:bodyPr/>
          <a:lstStyle/>
          <a:p>
            <a:r>
              <a:rPr lang="en-AU" altLang="en-US" sz="3200" dirty="0" smtClean="0">
                <a:solidFill>
                  <a:schemeClr val="tx1"/>
                </a:solidFill>
              </a:rPr>
              <a:t>C</a:t>
            </a:r>
            <a:r>
              <a:rPr lang="en-AU" altLang="en-US" dirty="0" smtClean="0">
                <a:solidFill>
                  <a:schemeClr val="tx1"/>
                </a:solidFill>
              </a:rPr>
              <a:t>ommunication</a:t>
            </a:r>
          </a:p>
          <a:p>
            <a:r>
              <a:rPr lang="en-AU" altLang="en-US" b="0" dirty="0" smtClean="0">
                <a:solidFill>
                  <a:schemeClr val="tx1"/>
                </a:solidFill>
              </a:rPr>
              <a:t>•	Extend self and thinking to understand patient viewpoint</a:t>
            </a:r>
          </a:p>
          <a:p>
            <a:r>
              <a:rPr lang="en-AU" altLang="en-US" b="0" dirty="0" smtClean="0">
                <a:solidFill>
                  <a:schemeClr val="tx1"/>
                </a:solidFill>
              </a:rPr>
              <a:t>•	Have a concerned and interested tone of voice</a:t>
            </a:r>
          </a:p>
          <a:p>
            <a:r>
              <a:rPr lang="en-AU" altLang="en-US" b="0" dirty="0" smtClean="0">
                <a:solidFill>
                  <a:schemeClr val="tx1"/>
                </a:solidFill>
              </a:rPr>
              <a:t>•	Don’t yell or shout over people </a:t>
            </a:r>
          </a:p>
          <a:p>
            <a:r>
              <a:rPr lang="en-AU" altLang="en-US" b="0" dirty="0" smtClean="0">
                <a:solidFill>
                  <a:schemeClr val="tx1"/>
                </a:solidFill>
              </a:rPr>
              <a:t>•	Answer all requests for information, however they are phrased</a:t>
            </a:r>
          </a:p>
          <a:p>
            <a:r>
              <a:rPr lang="en-AU" altLang="en-US" sz="3200" dirty="0" smtClean="0">
                <a:solidFill>
                  <a:schemeClr val="tx1"/>
                </a:solidFill>
              </a:rPr>
              <a:t>D</a:t>
            </a:r>
            <a:r>
              <a:rPr lang="en-AU" altLang="en-US" dirty="0" smtClean="0">
                <a:solidFill>
                  <a:schemeClr val="tx1"/>
                </a:solidFill>
              </a:rPr>
              <a:t>on’ts</a:t>
            </a:r>
          </a:p>
          <a:p>
            <a:r>
              <a:rPr lang="en-AU" altLang="en-US" b="0" dirty="0" smtClean="0">
                <a:solidFill>
                  <a:schemeClr val="tx1"/>
                </a:solidFill>
              </a:rPr>
              <a:t>•	No advice giving and no orders, no “if I were you I would…”</a:t>
            </a:r>
          </a:p>
          <a:p>
            <a:r>
              <a:rPr lang="en-AU" altLang="en-US" b="0" dirty="0" smtClean="0">
                <a:solidFill>
                  <a:schemeClr val="tx1"/>
                </a:solidFill>
              </a:rPr>
              <a:t>•	Don’t overly smile as this can be condescending</a:t>
            </a:r>
          </a:p>
          <a:p>
            <a:endParaRPr lang="en-AU" altLang="en-US" dirty="0" smtClean="0"/>
          </a:p>
          <a:p>
            <a:endParaRPr lang="en-AU" alt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a:t>
            </a:r>
            <a:endParaRPr lang="en-AU" dirty="0"/>
          </a:p>
        </p:txBody>
      </p:sp>
      <p:sp>
        <p:nvSpPr>
          <p:cNvPr id="3" name="Content Placeholder 2"/>
          <p:cNvSpPr>
            <a:spLocks noGrp="1"/>
          </p:cNvSpPr>
          <p:nvPr>
            <p:ph idx="1"/>
          </p:nvPr>
        </p:nvSpPr>
        <p:spPr/>
        <p:txBody>
          <a:bodyPr/>
          <a:lstStyle/>
          <a:p>
            <a:r>
              <a:rPr lang="en-AU" dirty="0" smtClean="0">
                <a:solidFill>
                  <a:srgbClr val="21A18D"/>
                </a:solidFill>
              </a:rPr>
              <a:t>All the time:</a:t>
            </a:r>
          </a:p>
          <a:p>
            <a:pPr marL="457200" indent="-457200">
              <a:buAutoNum type="arabicPeriod"/>
            </a:pPr>
            <a:r>
              <a:rPr lang="en-AU" dirty="0" smtClean="0"/>
              <a:t>Control yourself </a:t>
            </a:r>
            <a:r>
              <a:rPr lang="en-AU" b="0" dirty="0" smtClean="0"/>
              <a:t>(Actions, Body language, Communication, Emotions)</a:t>
            </a:r>
          </a:p>
          <a:p>
            <a:pPr marL="457200" indent="-457200">
              <a:buAutoNum type="arabicPeriod"/>
            </a:pPr>
            <a:r>
              <a:rPr lang="en-AU" dirty="0" smtClean="0"/>
              <a:t>Show respect and empathy </a:t>
            </a:r>
            <a:r>
              <a:rPr lang="en-AU" b="0" dirty="0" smtClean="0"/>
              <a:t>(Actions, Body language, Communication)</a:t>
            </a:r>
          </a:p>
          <a:p>
            <a:r>
              <a:rPr lang="en-AU" dirty="0" smtClean="0">
                <a:solidFill>
                  <a:srgbClr val="21A18D"/>
                </a:solidFill>
              </a:rPr>
              <a:t>Three step process:</a:t>
            </a:r>
          </a:p>
          <a:p>
            <a:pPr marL="457200" indent="-457200">
              <a:buAutoNum type="arabicPeriod"/>
            </a:pPr>
            <a:r>
              <a:rPr lang="en-AU" dirty="0" smtClean="0"/>
              <a:t>Delimit: </a:t>
            </a:r>
            <a:r>
              <a:rPr lang="en-AU" b="0" dirty="0" smtClean="0"/>
              <a:t>Ensure safety and privacy for all parties</a:t>
            </a:r>
          </a:p>
          <a:p>
            <a:pPr marL="457200" indent="-457200">
              <a:buAutoNum type="arabicPeriod"/>
            </a:pPr>
            <a:r>
              <a:rPr lang="en-AU" dirty="0" smtClean="0"/>
              <a:t>Clarify: </a:t>
            </a:r>
            <a:r>
              <a:rPr lang="en-AU" b="0" dirty="0" smtClean="0"/>
              <a:t>Find a shared understanding of the problem</a:t>
            </a:r>
          </a:p>
          <a:p>
            <a:pPr marL="457200" indent="-457200">
              <a:buAutoNum type="arabicPeriod"/>
            </a:pPr>
            <a:r>
              <a:rPr lang="en-AU" dirty="0" smtClean="0"/>
              <a:t>Resolve: </a:t>
            </a:r>
            <a:r>
              <a:rPr lang="en-AU" b="0" dirty="0" smtClean="0"/>
              <a:t>Find a solution together</a:t>
            </a:r>
          </a:p>
          <a:p>
            <a:pPr marL="457200" indent="-457200">
              <a:buAutoNum type="arabicPeriod"/>
            </a:pPr>
            <a:endParaRPr lang="en-AU" dirty="0"/>
          </a:p>
        </p:txBody>
      </p:sp>
    </p:spTree>
    <p:extLst>
      <p:ext uri="{BB962C8B-B14F-4D97-AF65-F5344CB8AC3E}">
        <p14:creationId xmlns:p14="http://schemas.microsoft.com/office/powerpoint/2010/main" val="1841864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Talk Down in practice </a:t>
            </a:r>
            <a:endParaRPr lang="en-AU" dirty="0"/>
          </a:p>
        </p:txBody>
      </p:sp>
      <p:sp>
        <p:nvSpPr>
          <p:cNvPr id="3" name="Content Placeholder 2"/>
          <p:cNvSpPr>
            <a:spLocks noGrp="1"/>
          </p:cNvSpPr>
          <p:nvPr>
            <p:ph idx="1"/>
          </p:nvPr>
        </p:nvSpPr>
        <p:spPr>
          <a:xfrm>
            <a:off x="539750" y="5701553"/>
            <a:ext cx="8243888" cy="772494"/>
          </a:xfrm>
        </p:spPr>
        <p:txBody>
          <a:bodyPr/>
          <a:lstStyle/>
          <a:p>
            <a:endParaRPr lang="en-AU" dirty="0" smtClean="0">
              <a:hlinkClick r:id="rId3"/>
            </a:endParaRPr>
          </a:p>
          <a:p>
            <a:r>
              <a:rPr lang="en-AU" dirty="0" smtClean="0">
                <a:hlinkClick r:id="rId3"/>
              </a:rPr>
              <a:t>https</a:t>
            </a:r>
            <a:r>
              <a:rPr lang="en-AU" dirty="0">
                <a:hlinkClick r:id="rId3"/>
              </a:rPr>
              <a:t>://</a:t>
            </a:r>
            <a:r>
              <a:rPr lang="en-AU" dirty="0" smtClean="0">
                <a:hlinkClick r:id="rId3"/>
              </a:rPr>
              <a:t>youtu.be/Q4T-x1za6lg</a:t>
            </a:r>
            <a:r>
              <a:rPr lang="en-AU" dirty="0" smtClean="0"/>
              <a:t> </a:t>
            </a:r>
            <a:endParaRPr lang="en-AU"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75" y="1859803"/>
            <a:ext cx="6242050" cy="356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750" y="5688106"/>
            <a:ext cx="5190565" cy="461665"/>
          </a:xfrm>
          <a:prstGeom prst="rect">
            <a:avLst/>
          </a:prstGeom>
          <a:noFill/>
        </p:spPr>
        <p:txBody>
          <a:bodyPr wrap="square" rtlCol="0">
            <a:spAutoFit/>
          </a:bodyPr>
          <a:lstStyle/>
          <a:p>
            <a:r>
              <a:rPr lang="en-AU" sz="2400" dirty="0" smtClean="0"/>
              <a:t>Video by Chris Hart, </a:t>
            </a:r>
            <a:r>
              <a:rPr lang="en-AU" sz="2400" dirty="0" err="1" smtClean="0"/>
              <a:t>Youtube</a:t>
            </a:r>
            <a:endParaRPr lang="en-AU" sz="2400" dirty="0"/>
          </a:p>
        </p:txBody>
      </p:sp>
    </p:spTree>
    <p:extLst>
      <p:ext uri="{BB962C8B-B14F-4D97-AF65-F5344CB8AC3E}">
        <p14:creationId xmlns:p14="http://schemas.microsoft.com/office/powerpoint/2010/main" val="3947127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flipV="1">
            <a:off x="1" y="1425388"/>
            <a:ext cx="9144000" cy="543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495300"/>
            <a:ext cx="7199313" cy="682625"/>
          </a:xfrm>
        </p:spPr>
        <p:txBody>
          <a:bodyPr lIns="68580" tIns="34290" rIns="68580" bIns="34290" anchor="t">
            <a:normAutofit fontScale="90000"/>
          </a:bodyPr>
          <a:lstStyle/>
          <a:p>
            <a:pPr algn="ctr" eaLnBrk="1" hangingPunct="1">
              <a:defRPr/>
            </a:pPr>
            <a:r>
              <a:rPr lang="en-US" altLang="en-US" sz="3100" b="1" dirty="0" smtClean="0">
                <a:solidFill>
                  <a:schemeClr val="bg1"/>
                </a:solidFill>
                <a:ea typeface="ＭＳ Ｐゴシック" charset="0"/>
              </a:rPr>
              <a:t>Talk down in practice </a:t>
            </a:r>
            <a:r>
              <a:rPr lang="en-US" altLang="en-US" sz="2175" dirty="0">
                <a:ea typeface="ＭＳ Ｐゴシック" charset="0"/>
              </a:rPr>
              <a:t/>
            </a:r>
            <a:br>
              <a:rPr lang="en-US" altLang="en-US" sz="2175" dirty="0">
                <a:ea typeface="ＭＳ Ｐゴシック" charset="0"/>
              </a:rPr>
            </a:br>
            <a:endParaRPr lang="en-US" altLang="en-US" sz="2175" dirty="0">
              <a:ea typeface="ＭＳ Ｐゴシック" charset="0"/>
            </a:endParaRPr>
          </a:p>
        </p:txBody>
      </p:sp>
      <p:sp>
        <p:nvSpPr>
          <p:cNvPr id="47107" name="Content Placeholder 2"/>
          <p:cNvSpPr>
            <a:spLocks noGrp="1"/>
          </p:cNvSpPr>
          <p:nvPr>
            <p:ph idx="1"/>
          </p:nvPr>
        </p:nvSpPr>
        <p:spPr>
          <a:xfrm>
            <a:off x="539750" y="1619250"/>
            <a:ext cx="8243888" cy="4854575"/>
          </a:xfrm>
        </p:spPr>
        <p:txBody>
          <a:bodyPr lIns="68580" tIns="34290" rIns="68580" bIns="34290"/>
          <a:lstStyle/>
          <a:p>
            <a:pPr marL="383382" lvl="1" indent="-342900" eaLnBrk="1" hangingPunct="1">
              <a:spcAft>
                <a:spcPts val="750"/>
              </a:spcAft>
              <a:buFont typeface="Arial" panose="020B0604020202020204" pitchFamily="34" charset="0"/>
              <a:buChar char="•"/>
              <a:defRPr/>
            </a:pPr>
            <a:r>
              <a:rPr lang="en-US" altLang="en-US" dirty="0">
                <a:ea typeface="ＭＳ Ｐゴシック" charset="0"/>
              </a:rPr>
              <a:t>A poster summarising </a:t>
            </a:r>
            <a:r>
              <a:rPr lang="en-US" altLang="en-US" dirty="0" smtClean="0">
                <a:ea typeface="ＭＳ Ｐゴシック" charset="0"/>
              </a:rPr>
              <a:t>de</a:t>
            </a:r>
            <a:r>
              <a:rPr lang="en-US" altLang="en-US" dirty="0">
                <a:ea typeface="ＭＳ Ｐゴシック" charset="0"/>
              </a:rPr>
              <a:t>-escalation techniques is placed in an area frequented by </a:t>
            </a:r>
            <a:r>
              <a:rPr lang="en-US" altLang="en-US" dirty="0" smtClean="0">
                <a:ea typeface="ＭＳ Ｐゴシック" charset="0"/>
              </a:rPr>
              <a:t>staff</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a:ea typeface="ＭＳ Ｐゴシック" charset="0"/>
              </a:rPr>
              <a:t>The </a:t>
            </a:r>
            <a:r>
              <a:rPr lang="en-US" altLang="en-US" dirty="0" smtClean="0">
                <a:ea typeface="ＭＳ Ｐゴシック" charset="0"/>
              </a:rPr>
              <a:t>unit decides on the ‘talk down’ lead</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a:ea typeface="ＭＳ Ｐゴシック" charset="0"/>
              </a:rPr>
              <a:t>The lead </a:t>
            </a:r>
            <a:r>
              <a:rPr lang="en-US" altLang="en-US" dirty="0" smtClean="0">
                <a:ea typeface="ＭＳ Ｐゴシック" charset="0"/>
              </a:rPr>
              <a:t>spends </a:t>
            </a:r>
            <a:r>
              <a:rPr lang="en-US" altLang="en-US" dirty="0">
                <a:ea typeface="ＭＳ Ｐゴシック" charset="0"/>
              </a:rPr>
              <a:t>10-15 minutes with other </a:t>
            </a:r>
            <a:r>
              <a:rPr lang="en-US" altLang="en-US" dirty="0" smtClean="0">
                <a:ea typeface="ＭＳ Ｐゴシック" charset="0"/>
              </a:rPr>
              <a:t>members </a:t>
            </a:r>
            <a:r>
              <a:rPr lang="en-US" altLang="en-US" dirty="0">
                <a:ea typeface="ＭＳ Ｐゴシック" charset="0"/>
              </a:rPr>
              <a:t>of the team explaining the poster and giving examples from their experience</a:t>
            </a:r>
          </a:p>
          <a:p>
            <a:pPr marL="383382" lvl="1" indent="-342900" eaLnBrk="1" hangingPunct="1">
              <a:spcAft>
                <a:spcPts val="750"/>
              </a:spcAft>
              <a:buFont typeface="Arial" panose="020B0604020202020204" pitchFamily="34" charset="0"/>
              <a:buChar char="•"/>
              <a:defRPr/>
            </a:pPr>
            <a:r>
              <a:rPr lang="en-US" altLang="en-US" dirty="0" smtClean="0">
                <a:ea typeface="ＭＳ Ｐゴシック" charset="0"/>
              </a:rPr>
              <a:t>The lead gives each staff member a </a:t>
            </a:r>
            <a:r>
              <a:rPr lang="en-US" altLang="en-US" dirty="0">
                <a:ea typeface="ＭＳ Ｐゴシック" charset="0"/>
              </a:rPr>
              <a:t>copy </a:t>
            </a:r>
            <a:r>
              <a:rPr lang="en-US" altLang="en-US" dirty="0" smtClean="0">
                <a:ea typeface="ＭＳ Ｐゴシック" charset="0"/>
              </a:rPr>
              <a:t>of Talk Down ‘</a:t>
            </a:r>
            <a:r>
              <a:rPr lang="en-US" altLang="en-US" i="1" dirty="0" smtClean="0">
                <a:ea typeface="ＭＳ Ｐゴシック" charset="0"/>
              </a:rPr>
              <a:t>Staying </a:t>
            </a:r>
            <a:r>
              <a:rPr lang="en-US" altLang="en-US" i="1" dirty="0">
                <a:ea typeface="ＭＳ Ｐゴシック" charset="0"/>
              </a:rPr>
              <a:t>open, friendly and </a:t>
            </a:r>
            <a:r>
              <a:rPr lang="en-US" altLang="en-US" i="1" dirty="0" smtClean="0">
                <a:ea typeface="ＭＳ Ｐゴシック" charset="0"/>
              </a:rPr>
              <a:t>positive handout’</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smtClean="0">
                <a:ea typeface="ＭＳ Ｐゴシック" charset="0"/>
              </a:rPr>
              <a:t>The lead invites staff to read the poster, ask questions and use it to reflect after the process is used</a:t>
            </a:r>
            <a:endParaRPr lang="en-US" altLang="en-US" dirty="0">
              <a:ea typeface="ＭＳ Ｐゴシック" charset="0"/>
            </a:endParaRPr>
          </a:p>
          <a:p>
            <a:pPr marL="309563" indent="-269081" eaLnBrk="1" hangingPunct="1">
              <a:lnSpc>
                <a:spcPct val="80000"/>
              </a:lnSpc>
              <a:spcBef>
                <a:spcPct val="0"/>
              </a:spcBef>
              <a:spcAft>
                <a:spcPts val="750"/>
              </a:spcAft>
              <a:defRPr/>
            </a:pPr>
            <a:endParaRPr lang="en-US" altLang="en-US" sz="1950" dirty="0">
              <a:ea typeface="ＭＳ Ｐゴシック" charset="0"/>
            </a:endParaRPr>
          </a:p>
          <a:p>
            <a:pPr marL="309563" indent="-269081" eaLnBrk="1" hangingPunct="1">
              <a:lnSpc>
                <a:spcPct val="80000"/>
              </a:lnSpc>
              <a:spcBef>
                <a:spcPct val="0"/>
              </a:spcBef>
              <a:spcAft>
                <a:spcPts val="750"/>
              </a:spcAft>
              <a:defRPr/>
            </a:pPr>
            <a:endParaRPr lang="en-US" altLang="en-US" sz="1500" dirty="0">
              <a:ea typeface="ＭＳ Ｐゴシック"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176" y="5552329"/>
            <a:ext cx="6570315" cy="120032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lvl="1" algn="ctr" eaLnBrk="1" hangingPunct="1">
              <a:spcAft>
                <a:spcPts val="750"/>
              </a:spcAft>
              <a:defRPr/>
            </a:pPr>
            <a:r>
              <a:rPr lang="en-US" sz="2400" b="1" dirty="0">
                <a:solidFill>
                  <a:srgbClr val="21A18D"/>
                </a:solidFill>
                <a:ea typeface="MS PGothic" charset="0"/>
              </a:rPr>
              <a:t>The reality is usually more muddled, nevertheless these principles can be applied to most situations to some degree</a:t>
            </a:r>
            <a:endParaRPr lang="en-US" sz="1600" dirty="0">
              <a:solidFill>
                <a:srgbClr val="21A18D"/>
              </a:solidFill>
              <a:ea typeface="MS PGothic" charset="0"/>
            </a:endParaRPr>
          </a:p>
        </p:txBody>
      </p:sp>
      <p:sp>
        <p:nvSpPr>
          <p:cNvPr id="58370" name="Content Placeholder 2"/>
          <p:cNvSpPr>
            <a:spLocks noGrp="1"/>
          </p:cNvSpPr>
          <p:nvPr>
            <p:ph idx="1"/>
          </p:nvPr>
        </p:nvSpPr>
        <p:spPr>
          <a:xfrm>
            <a:off x="4690783" y="1908403"/>
            <a:ext cx="4305300" cy="4815594"/>
          </a:xfrm>
        </p:spPr>
        <p:txBody>
          <a:bodyPr lIns="68580" tIns="34290" rIns="68580" bIns="34290"/>
          <a:lstStyle/>
          <a:p>
            <a:pPr marL="457200" lvl="1" indent="-457200" eaLnBrk="1" hangingPunct="1">
              <a:spcAft>
                <a:spcPts val="750"/>
              </a:spcAft>
              <a:buFont typeface="Arial" panose="020B0604020202020204" pitchFamily="34" charset="0"/>
              <a:buChar char="•"/>
              <a:defRPr/>
            </a:pPr>
            <a:r>
              <a:rPr lang="en-US" sz="2600" dirty="0" smtClean="0">
                <a:ea typeface="MS PGothic" charset="0"/>
              </a:rPr>
              <a:t>The </a:t>
            </a:r>
            <a:r>
              <a:rPr lang="en-US" sz="2600" dirty="0">
                <a:ea typeface="MS PGothic" charset="0"/>
              </a:rPr>
              <a:t>poster summarises how the </a:t>
            </a:r>
            <a:r>
              <a:rPr lang="en-US" sz="2600" dirty="0" smtClean="0">
                <a:ea typeface="MS PGothic" charset="0"/>
              </a:rPr>
              <a:t>de-escalation process </a:t>
            </a:r>
            <a:r>
              <a:rPr lang="en-US" sz="2600" dirty="0">
                <a:ea typeface="MS PGothic" charset="0"/>
              </a:rPr>
              <a:t>would </a:t>
            </a:r>
            <a:r>
              <a:rPr lang="en-US" sz="2600" dirty="0" smtClean="0">
                <a:ea typeface="MS PGothic" charset="0"/>
              </a:rPr>
              <a:t>ideally </a:t>
            </a:r>
            <a:r>
              <a:rPr lang="en-US" sz="2600" dirty="0">
                <a:ea typeface="MS PGothic" charset="0"/>
              </a:rPr>
              <a:t>work</a:t>
            </a:r>
          </a:p>
          <a:p>
            <a:pPr marL="457200" lvl="1" indent="-457200" eaLnBrk="1" hangingPunct="1">
              <a:spcAft>
                <a:spcPts val="0"/>
              </a:spcAft>
              <a:buFont typeface="Arial" panose="020B0604020202020204" pitchFamily="34" charset="0"/>
              <a:buChar char="•"/>
              <a:defRPr/>
            </a:pPr>
            <a:r>
              <a:rPr lang="en-US" sz="2600" dirty="0" smtClean="0">
                <a:ea typeface="MS PGothic" charset="0"/>
              </a:rPr>
              <a:t>The </a:t>
            </a:r>
            <a:r>
              <a:rPr lang="en-US" sz="2600" dirty="0">
                <a:ea typeface="MS PGothic" charset="0"/>
              </a:rPr>
              <a:t>poster is a </a:t>
            </a:r>
            <a:r>
              <a:rPr lang="en-US" sz="2600" dirty="0" smtClean="0">
                <a:ea typeface="MS PGothic" charset="0"/>
              </a:rPr>
              <a:t>guide only. All de-escalation </a:t>
            </a:r>
          </a:p>
          <a:p>
            <a:pPr marL="444500" lvl="1" eaLnBrk="1" hangingPunct="1">
              <a:spcAft>
                <a:spcPts val="0"/>
              </a:spcAft>
              <a:defRPr/>
            </a:pPr>
            <a:r>
              <a:rPr lang="en-US" sz="2600" dirty="0" smtClean="0">
                <a:ea typeface="MS PGothic" charset="0"/>
              </a:rPr>
              <a:t>situations </a:t>
            </a:r>
            <a:r>
              <a:rPr lang="en-US" sz="2600" dirty="0">
                <a:ea typeface="MS PGothic" charset="0"/>
              </a:rPr>
              <a:t>vary</a:t>
            </a:r>
          </a:p>
          <a:p>
            <a:pPr lvl="1" eaLnBrk="1" hangingPunct="1">
              <a:spcAft>
                <a:spcPts val="750"/>
              </a:spcAft>
              <a:defRPr/>
            </a:pPr>
            <a:endParaRPr lang="en-US" sz="2600" dirty="0" smtClean="0">
              <a:ea typeface="MS PGothic" charset="0"/>
            </a:endParaRPr>
          </a:p>
          <a:p>
            <a:pPr lvl="1" eaLnBrk="1" hangingPunct="1">
              <a:spcAft>
                <a:spcPts val="750"/>
              </a:spcAft>
              <a:defRPr/>
            </a:pPr>
            <a:endParaRPr lang="en-US" sz="4400" dirty="0" smtClean="0">
              <a:solidFill>
                <a:srgbClr val="21A18D"/>
              </a:solidFill>
              <a:ea typeface="MS PGothic" charset="0"/>
            </a:endParaRPr>
          </a:p>
        </p:txBody>
      </p:sp>
      <p:sp>
        <p:nvSpPr>
          <p:cNvPr id="54274" name="Title 1"/>
          <p:cNvSpPr>
            <a:spLocks noGrp="1"/>
          </p:cNvSpPr>
          <p:nvPr>
            <p:ph type="title"/>
          </p:nvPr>
        </p:nvSpPr>
        <p:spPr>
          <a:xfrm>
            <a:off x="539750" y="546100"/>
            <a:ext cx="7199313" cy="668338"/>
          </a:xfrm>
        </p:spPr>
        <p:txBody>
          <a:bodyPr lIns="68580" tIns="34290" rIns="68580" bIns="34290" anchor="t"/>
          <a:lstStyle/>
          <a:p>
            <a:pPr algn="ctr" eaLnBrk="1" hangingPunct="1">
              <a:defRPr/>
            </a:pPr>
            <a:r>
              <a:rPr lang="en-US" altLang="en-US" b="1" smtClean="0">
                <a:ea typeface="MS PGothic" pitchFamily="34" charset="-128"/>
                <a:cs typeface="Arial" charset="0"/>
              </a:rPr>
              <a:t>Talk down poster</a:t>
            </a:r>
            <a:endParaRPr lang="en-US" altLang="en-US" smtClean="0">
              <a:ea typeface="MS PGothic" pitchFamily="34" charset="-128"/>
              <a:cs typeface="Arial" charset="0"/>
            </a:endParaRPr>
          </a:p>
        </p:txBody>
      </p:sp>
      <p:sp>
        <p:nvSpPr>
          <p:cNvPr id="3" name="Rectangle 2"/>
          <p:cNvSpPr/>
          <p:nvPr/>
        </p:nvSpPr>
        <p:spPr>
          <a:xfrm>
            <a:off x="4453217" y="3244334"/>
            <a:ext cx="237566" cy="369332"/>
          </a:xfrm>
          <a:prstGeom prst="rect">
            <a:avLst/>
          </a:prstGeom>
        </p:spPr>
        <p:txBody>
          <a:bodyPr wrap="none">
            <a:spAutoFit/>
          </a:bodyPr>
          <a:lstStyle/>
          <a:p>
            <a:r>
              <a:rPr lang="en-AU" dirty="0"/>
              <a:t>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40363" t="52686"/>
          <a:stretch/>
        </p:blipFill>
        <p:spPr>
          <a:xfrm rot="21235233">
            <a:off x="798971" y="5320376"/>
            <a:ext cx="1769373" cy="117179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53" y="1908403"/>
            <a:ext cx="4295147" cy="3041194"/>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lIns="68580" tIns="34290" rIns="68580" bIns="34290" anchor="t"/>
          <a:lstStyle/>
          <a:p>
            <a:pPr algn="ctr" eaLnBrk="1" hangingPunct="1">
              <a:defRPr/>
            </a:pPr>
            <a:r>
              <a:rPr lang="en-US" altLang="en-US" b="1" smtClean="0">
                <a:ea typeface="MS PGothic" pitchFamily="34" charset="-128"/>
                <a:cs typeface="Arial" charset="0"/>
              </a:rPr>
              <a:t>Role of the intervention lead – </a:t>
            </a:r>
            <a:br>
              <a:rPr lang="en-US" altLang="en-US" b="1" smtClean="0">
                <a:ea typeface="MS PGothic" pitchFamily="34" charset="-128"/>
                <a:cs typeface="Arial" charset="0"/>
              </a:rPr>
            </a:br>
            <a:r>
              <a:rPr lang="en-US" altLang="en-US" b="1" smtClean="0">
                <a:ea typeface="MS PGothic" pitchFamily="34" charset="-128"/>
                <a:cs typeface="Arial" charset="0"/>
              </a:rPr>
              <a:t>promote talk down</a:t>
            </a:r>
          </a:p>
        </p:txBody>
      </p:sp>
      <p:sp>
        <p:nvSpPr>
          <p:cNvPr id="52227" name="Content Placeholder 2"/>
          <p:cNvSpPr>
            <a:spLocks noGrp="1"/>
          </p:cNvSpPr>
          <p:nvPr>
            <p:ph idx="1"/>
          </p:nvPr>
        </p:nvSpPr>
        <p:spPr>
          <a:xfrm>
            <a:off x="439738" y="1673225"/>
            <a:ext cx="8243887" cy="4854575"/>
          </a:xfrm>
        </p:spPr>
        <p:txBody>
          <a:bodyPr lIns="68580" tIns="34290" rIns="68580" bIns="34290"/>
          <a:lstStyle/>
          <a:p>
            <a:pPr marL="457200" lvl="1" indent="-457200" eaLnBrk="1" hangingPunct="1">
              <a:spcAft>
                <a:spcPts val="750"/>
              </a:spcAft>
              <a:buFont typeface="Arial" charset="0"/>
              <a:buChar char="•"/>
            </a:pPr>
            <a:r>
              <a:rPr lang="en-US" altLang="en-US" dirty="0" smtClean="0"/>
              <a:t>Highlight to the team when talk down methods are used effectively</a:t>
            </a:r>
          </a:p>
          <a:p>
            <a:pPr marL="457200" lvl="1" indent="-457200" eaLnBrk="1" hangingPunct="1">
              <a:spcAft>
                <a:spcPts val="750"/>
              </a:spcAft>
              <a:buFont typeface="Arial" charset="0"/>
              <a:buChar char="•"/>
            </a:pPr>
            <a:r>
              <a:rPr lang="en-US" altLang="en-US" dirty="0" smtClean="0"/>
              <a:t>Mention talk down in handovers or other team meetings</a:t>
            </a:r>
          </a:p>
          <a:p>
            <a:pPr marL="457200" lvl="1" indent="-457200" eaLnBrk="1" hangingPunct="1">
              <a:spcAft>
                <a:spcPts val="750"/>
              </a:spcAft>
              <a:buFont typeface="Arial" charset="0"/>
              <a:buChar char="•"/>
            </a:pPr>
            <a:r>
              <a:rPr lang="en-US" altLang="en-US" dirty="0" smtClean="0"/>
              <a:t>Express respect for use of talk down methods</a:t>
            </a:r>
          </a:p>
          <a:p>
            <a:pPr marL="457200" lvl="1" indent="-457200" eaLnBrk="1" hangingPunct="1">
              <a:spcAft>
                <a:spcPts val="750"/>
              </a:spcAft>
              <a:buFont typeface="Arial" charset="0"/>
              <a:buChar char="•"/>
            </a:pPr>
            <a:r>
              <a:rPr lang="en-US" altLang="en-US" dirty="0" smtClean="0"/>
              <a:t>Acknowledge the growing skill of the team </a:t>
            </a:r>
          </a:p>
          <a:p>
            <a:pPr marL="457200" lvl="1" indent="-457200" eaLnBrk="1" hangingPunct="1">
              <a:spcAft>
                <a:spcPts val="750"/>
              </a:spcAft>
              <a:buFont typeface="Arial" charset="0"/>
              <a:buChar char="•"/>
            </a:pPr>
            <a:r>
              <a:rPr lang="en-US" altLang="en-US" dirty="0" smtClean="0"/>
              <a:t>Consider using the poster when debriefing following an incident - not only recognising the skills that were used but also those that were not and discussing opportunities for improvement</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81013" y="471488"/>
            <a:ext cx="7199312" cy="704850"/>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Resources for the intervention lead </a:t>
            </a:r>
          </a:p>
        </p:txBody>
      </p:sp>
      <p:sp>
        <p:nvSpPr>
          <p:cNvPr id="53251" name="Content Placeholder 2"/>
          <p:cNvSpPr>
            <a:spLocks noGrp="1"/>
          </p:cNvSpPr>
          <p:nvPr>
            <p:ph idx="1"/>
          </p:nvPr>
        </p:nvSpPr>
        <p:spPr>
          <a:xfrm>
            <a:off x="338137" y="2101850"/>
            <a:ext cx="4458149" cy="2470150"/>
          </a:xfrm>
        </p:spPr>
        <p:txBody>
          <a:bodyPr/>
          <a:lstStyle/>
          <a:p>
            <a:pPr marL="342900" lvl="1" indent="-342900" eaLnBrk="1" hangingPunct="1">
              <a:spcAft>
                <a:spcPts val="1000"/>
              </a:spcAft>
              <a:buFont typeface="Arial" charset="0"/>
              <a:buChar char="•"/>
            </a:pPr>
            <a:r>
              <a:rPr lang="en-US" altLang="en-US" sz="2800" dirty="0" smtClean="0"/>
              <a:t>Guidance for Talk Down training handout</a:t>
            </a:r>
          </a:p>
          <a:p>
            <a:pPr marL="342900" lvl="1" indent="-342900" eaLnBrk="1" hangingPunct="1">
              <a:spcAft>
                <a:spcPts val="1000"/>
              </a:spcAft>
              <a:buFont typeface="Arial" charset="0"/>
              <a:buChar char="•"/>
            </a:pPr>
            <a:r>
              <a:rPr lang="en-US" altLang="en-US" sz="2800" dirty="0" smtClean="0"/>
              <a:t>‘Staying calm…’ handout</a:t>
            </a:r>
          </a:p>
          <a:p>
            <a:pPr eaLnBrk="1" hangingPunct="1">
              <a:spcBef>
                <a:spcPct val="0"/>
              </a:spcBef>
              <a:spcAft>
                <a:spcPts val="1000"/>
              </a:spcAft>
            </a:pPr>
            <a:endParaRPr lang="en-US" altLang="en-US" dirty="0" smtClean="0"/>
          </a:p>
        </p:txBody>
      </p:sp>
      <p:pic>
        <p:nvPicPr>
          <p:cNvPr id="532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2174">
            <a:off x="5788025" y="1895475"/>
            <a:ext cx="2884488" cy="409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lIns="68580" tIns="34290" rIns="68580" bIns="34290" anchor="t"/>
          <a:lstStyle/>
          <a:p>
            <a:pPr algn="ctr" eaLnBrk="1" hangingPunct="1">
              <a:defRPr/>
            </a:pPr>
            <a:r>
              <a:rPr lang="en-GB" altLang="en-US" sz="3600" b="1" smtClean="0">
                <a:ea typeface="MS PGothic" pitchFamily="34" charset="-128"/>
                <a:cs typeface="Arial" charset="0"/>
              </a:rPr>
              <a:t>Talk down fidelity</a:t>
            </a:r>
          </a:p>
        </p:txBody>
      </p:sp>
      <p:sp>
        <p:nvSpPr>
          <p:cNvPr id="67587" name="Content Placeholder 2"/>
          <p:cNvSpPr>
            <a:spLocks noGrp="1"/>
          </p:cNvSpPr>
          <p:nvPr>
            <p:ph idx="1"/>
          </p:nvPr>
        </p:nvSpPr>
        <p:spPr>
          <a:xfrm>
            <a:off x="4008438" y="4184650"/>
            <a:ext cx="4735512" cy="2127250"/>
          </a:xfrm>
        </p:spPr>
        <p:txBody>
          <a:bodyPr lIns="68580" tIns="34290" rIns="68580" bIns="34290"/>
          <a:lstStyle/>
          <a:p>
            <a:pPr lvl="1" eaLnBrk="1" hangingPunct="1">
              <a:defRPr/>
            </a:pPr>
            <a:endParaRPr lang="en-GB" altLang="en-US" sz="1500" dirty="0">
              <a:ea typeface="ＭＳ Ｐゴシック" charset="0"/>
            </a:endParaRPr>
          </a:p>
          <a:p>
            <a:pPr marL="620316" lvl="1" indent="-285750" eaLnBrk="1" hangingPunct="1">
              <a:spcAft>
                <a:spcPts val="750"/>
              </a:spcAft>
              <a:buFont typeface="Arial" panose="020B0604020202020204" pitchFamily="34" charset="0"/>
              <a:buChar char="•"/>
              <a:defRPr/>
            </a:pPr>
            <a:r>
              <a:rPr lang="en-GB" altLang="en-US" sz="1800" dirty="0">
                <a:ea typeface="ＭＳ Ｐゴシック" charset="0"/>
              </a:rPr>
              <a:t>Hanging a small poster in the corner of the </a:t>
            </a:r>
            <a:r>
              <a:rPr lang="en-GB" altLang="en-US" sz="1800" dirty="0" smtClean="0">
                <a:ea typeface="ＭＳ Ｐゴシック" charset="0"/>
              </a:rPr>
              <a:t>unit, </a:t>
            </a:r>
            <a:r>
              <a:rPr lang="en-GB" altLang="en-US" sz="1800" dirty="0">
                <a:ea typeface="ＭＳ Ｐゴシック" charset="0"/>
              </a:rPr>
              <a:t>hoping the staff read it and understand it </a:t>
            </a:r>
          </a:p>
          <a:p>
            <a:pPr marL="620316" lvl="1" indent="-285750" eaLnBrk="1" hangingPunct="1">
              <a:spcAft>
                <a:spcPts val="750"/>
              </a:spcAft>
              <a:buFont typeface="Arial" panose="020B0604020202020204" pitchFamily="34" charset="0"/>
              <a:buChar char="•"/>
              <a:defRPr/>
            </a:pPr>
            <a:r>
              <a:rPr lang="en-GB" altLang="en-US" sz="1800" dirty="0">
                <a:ea typeface="ＭＳ Ｐゴシック" charset="0"/>
              </a:rPr>
              <a:t>Something that </a:t>
            </a:r>
            <a:r>
              <a:rPr lang="en-GB" altLang="en-US" sz="1800" dirty="0" smtClean="0">
                <a:ea typeface="ＭＳ Ｐゴシック" charset="0"/>
              </a:rPr>
              <a:t>‘happens anyway’ </a:t>
            </a:r>
            <a:r>
              <a:rPr lang="en-GB" altLang="en-US" sz="1800" dirty="0">
                <a:ea typeface="ＭＳ Ｐゴシック" charset="0"/>
              </a:rPr>
              <a:t>– </a:t>
            </a:r>
            <a:r>
              <a:rPr lang="en-GB" altLang="en-US" sz="1800" dirty="0" smtClean="0">
                <a:ea typeface="ＭＳ Ｐゴシック" charset="0"/>
              </a:rPr>
              <a:t>‘patient </a:t>
            </a:r>
            <a:r>
              <a:rPr lang="en-GB" altLang="en-US" sz="1800" dirty="0">
                <a:ea typeface="ＭＳ Ｐゴシック" charset="0"/>
              </a:rPr>
              <a:t>was de-</a:t>
            </a:r>
            <a:r>
              <a:rPr lang="en-GB" altLang="en-US" sz="1800" dirty="0" smtClean="0">
                <a:ea typeface="ＭＳ Ｐゴシック" charset="0"/>
              </a:rPr>
              <a:t>escalated’ </a:t>
            </a:r>
            <a:r>
              <a:rPr lang="en-GB" altLang="en-US" sz="1800" dirty="0">
                <a:ea typeface="ＭＳ Ｐゴシック" charset="0"/>
              </a:rPr>
              <a:t>is often a myth</a:t>
            </a:r>
          </a:p>
        </p:txBody>
      </p:sp>
      <p:sp>
        <p:nvSpPr>
          <p:cNvPr id="5" name="Rectangle 4"/>
          <p:cNvSpPr>
            <a:spLocks noChangeArrowheads="1"/>
          </p:cNvSpPr>
          <p:nvPr/>
        </p:nvSpPr>
        <p:spPr bwMode="auto">
          <a:xfrm>
            <a:off x="939800" y="2217738"/>
            <a:ext cx="2193925" cy="1252537"/>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Talk down  </a:t>
            </a:r>
          </a:p>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54277"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939800" y="4732338"/>
            <a:ext cx="2193925" cy="1281112"/>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Talk down  </a:t>
            </a:r>
          </a:p>
          <a:p>
            <a:pPr algn="ctr" defTabSz="342900"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54279" name="TextBox 8"/>
          <p:cNvSpPr txBox="1">
            <a:spLocks noChangeArrowheads="1"/>
          </p:cNvSpPr>
          <p:nvPr/>
        </p:nvSpPr>
        <p:spPr bwMode="auto">
          <a:xfrm>
            <a:off x="3419475" y="497046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54280" name="Rectangle 1"/>
          <p:cNvSpPr>
            <a:spLocks noChangeArrowheads="1"/>
          </p:cNvSpPr>
          <p:nvPr/>
        </p:nvSpPr>
        <p:spPr bwMode="auto">
          <a:xfrm>
            <a:off x="3960813" y="1901825"/>
            <a:ext cx="49069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42900">
              <a:defRPr>
                <a:solidFill>
                  <a:schemeClr val="tx1"/>
                </a:solidFill>
                <a:latin typeface="Calibri" pitchFamily="34" charset="0"/>
                <a:ea typeface="ＭＳ Ｐゴシック" pitchFamily="34" charset="-128"/>
              </a:defRPr>
            </a:lvl1pPr>
            <a:lvl2pPr marL="6286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1" eaLnBrk="1" hangingPunct="1">
              <a:spcAft>
                <a:spcPts val="750"/>
              </a:spcAft>
              <a:buFont typeface="Arial" charset="0"/>
              <a:buChar char="•"/>
            </a:pPr>
            <a:r>
              <a:rPr lang="en-GB" altLang="en-US" dirty="0">
                <a:solidFill>
                  <a:srgbClr val="000000"/>
                </a:solidFill>
                <a:latin typeface="Arial" charset="0"/>
                <a:cs typeface="Arial" charset="0"/>
              </a:rPr>
              <a:t>Expanding de-escalation skills and increasing psychological understanding, capitalising on the best of existing team skills and building team cohesion </a:t>
            </a:r>
          </a:p>
          <a:p>
            <a:pPr lvl="1" eaLnBrk="1" hangingPunct="1">
              <a:spcAft>
                <a:spcPts val="750"/>
              </a:spcAft>
              <a:buFont typeface="Arial" charset="0"/>
              <a:buChar char="•"/>
            </a:pPr>
            <a:r>
              <a:rPr lang="en-GB" altLang="en-US" dirty="0">
                <a:solidFill>
                  <a:srgbClr val="000000"/>
                </a:solidFill>
                <a:latin typeface="Arial" charset="0"/>
                <a:cs typeface="Arial" charset="0"/>
              </a:rPr>
              <a:t>A crystallisation of de-escalation skills packaged for </a:t>
            </a:r>
            <a:r>
              <a:rPr lang="en-GB" altLang="en-US" dirty="0" smtClean="0">
                <a:solidFill>
                  <a:srgbClr val="000000"/>
                </a:solidFill>
                <a:latin typeface="Arial" charset="0"/>
                <a:cs typeface="Arial" charset="0"/>
              </a:rPr>
              <a:t>unit-based </a:t>
            </a:r>
            <a:r>
              <a:rPr lang="en-GB" altLang="en-US" dirty="0">
                <a:solidFill>
                  <a:srgbClr val="000000"/>
                </a:solidFill>
                <a:latin typeface="Arial" charset="0"/>
                <a:cs typeface="Arial" charset="0"/>
              </a:rPr>
              <a:t>teaching and promotion</a:t>
            </a: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539750" y="452438"/>
            <a:ext cx="7199313" cy="720725"/>
          </a:xfrm>
        </p:spPr>
        <p:txBody>
          <a:bodyPr lIns="91440" tIns="45720" rIns="91440" bIns="45720" anchor="t"/>
          <a:lstStyle/>
          <a:p>
            <a:pPr algn="ctr" eaLnBrk="1" hangingPunct="1">
              <a:defRPr/>
            </a:pPr>
            <a:r>
              <a:rPr lang="en-GB" altLang="en-US" b="1" smtClean="0">
                <a:ea typeface="MS PGothic" pitchFamily="34" charset="-128"/>
                <a:cs typeface="Arial" charset="0"/>
              </a:rPr>
              <a:t>Talk down methods adjustments</a:t>
            </a:r>
          </a:p>
        </p:txBody>
      </p:sp>
      <p:sp>
        <p:nvSpPr>
          <p:cNvPr id="55299" name="Content Placeholder 2"/>
          <p:cNvSpPr>
            <a:spLocks noGrp="1"/>
          </p:cNvSpPr>
          <p:nvPr>
            <p:ph idx="1"/>
          </p:nvPr>
        </p:nvSpPr>
        <p:spPr>
          <a:xfrm>
            <a:off x="539750" y="1806575"/>
            <a:ext cx="8243888" cy="4303713"/>
          </a:xfrm>
        </p:spPr>
        <p:txBody>
          <a:bodyPr lIns="91440" tIns="45720" rIns="91440" bIns="45720"/>
          <a:lstStyle/>
          <a:p>
            <a:pPr marL="2147888" lvl="1" indent="-2147888" eaLnBrk="1" hangingPunct="1">
              <a:spcAft>
                <a:spcPts val="2000"/>
              </a:spcAft>
              <a:tabLst>
                <a:tab pos="2147888" algn="l"/>
              </a:tabLst>
            </a:pPr>
            <a:r>
              <a:rPr lang="en-GB" altLang="en-US" b="1" smtClean="0"/>
              <a:t>CAMHS</a:t>
            </a:r>
            <a:r>
              <a:rPr lang="en-GB" altLang="en-US" smtClean="0"/>
              <a:t>	age-specific techniques</a:t>
            </a:r>
          </a:p>
          <a:p>
            <a:pPr marL="2147888" lvl="1" indent="-2147888" eaLnBrk="1" hangingPunct="1">
              <a:spcAft>
                <a:spcPts val="2000"/>
              </a:spcAft>
              <a:tabLst>
                <a:tab pos="2147888" algn="l"/>
              </a:tabLst>
            </a:pPr>
            <a:r>
              <a:rPr lang="en-GB" altLang="en-US" b="1" smtClean="0"/>
              <a:t>Forensic</a:t>
            </a:r>
            <a:r>
              <a:rPr lang="en-GB" altLang="en-US" smtClean="0"/>
              <a:t> 	none</a:t>
            </a:r>
          </a:p>
          <a:p>
            <a:pPr marL="2147888" lvl="1" indent="-2147888" eaLnBrk="1" hangingPunct="1">
              <a:spcAft>
                <a:spcPts val="2000"/>
              </a:spcAft>
              <a:tabLst>
                <a:tab pos="2147888" algn="l"/>
              </a:tabLst>
            </a:pPr>
            <a:r>
              <a:rPr lang="en-GB" altLang="en-US" b="1" smtClean="0"/>
              <a:t>Older people</a:t>
            </a:r>
            <a:r>
              <a:rPr lang="en-GB" altLang="en-US" smtClean="0"/>
              <a:t>	age-specific techniques</a:t>
            </a:r>
          </a:p>
          <a:p>
            <a:pPr marL="2147888" lvl="1" indent="-2147888" eaLnBrk="1" hangingPunct="1">
              <a:tabLst>
                <a:tab pos="2147888" algn="l"/>
              </a:tabLst>
            </a:pPr>
            <a:endParaRPr lang="en-GB" altLang="en-US" smtClean="0"/>
          </a:p>
          <a:p>
            <a:pPr marL="2147888" lvl="1" indent="-2147888" algn="ctr" eaLnBrk="1" hangingPunct="1">
              <a:spcAft>
                <a:spcPts val="2000"/>
              </a:spcAft>
              <a:tabLst>
                <a:tab pos="2147888" algn="l"/>
              </a:tabLst>
            </a:pPr>
            <a:r>
              <a:rPr lang="en-GB" altLang="en-US" sz="2600" smtClean="0"/>
              <a:t>What would you need to adjust on your unit?</a:t>
            </a:r>
          </a:p>
          <a:p>
            <a:pPr marL="2147888" lvl="1" indent="-2147888" eaLnBrk="1" hangingPunct="1">
              <a:spcAft>
                <a:spcPts val="2000"/>
              </a:spcAft>
              <a:tabLst>
                <a:tab pos="2147888" algn="l"/>
              </a:tabLst>
            </a:pPr>
            <a:endParaRPr lang="en-GB" altLang="en-US" smtClean="0"/>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b="1" dirty="0">
                <a:solidFill>
                  <a:srgbClr val="21A18D"/>
                </a:solidFill>
                <a:ea typeface="ＭＳ Ｐゴシック" charset="0"/>
              </a:rPr>
              <a:t>Task: Create your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8448">
            <a:off x="4033838" y="2273300"/>
            <a:ext cx="3175000" cy="401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4809">
            <a:off x="1806575" y="2435225"/>
            <a:ext cx="3176588" cy="401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82035" y="1681710"/>
            <a:ext cx="3993777" cy="2581008"/>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4454" y="1681710"/>
            <a:ext cx="2849734" cy="3038029"/>
          </a:xfrm>
          <a:prstGeom prst="rect">
            <a:avLst/>
          </a:prstGeom>
          <a:effectLst>
            <a:outerShdw blurRad="50800" dist="38100" dir="2700000" algn="tl" rotWithShape="0">
              <a:prstClr val="black">
                <a:alpha val="40000"/>
              </a:prstClr>
            </a:outerShdw>
          </a:effec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293425" y="4433026"/>
            <a:ext cx="2535065" cy="2260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defRPr/>
            </a:pPr>
            <a:r>
              <a:rPr lang="en-AU" b="1" dirty="0" smtClean="0">
                <a:ea typeface="MS PGothic" pitchFamily="34" charset="-128"/>
              </a:rPr>
              <a:t>Intervention Refreshers</a:t>
            </a:r>
            <a:endParaRPr lang="en-AU" b="1" dirty="0">
              <a:ea typeface="MS PGothic" pitchFamily="34" charset="-128"/>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6194" y="1681710"/>
            <a:ext cx="3607911" cy="2465826"/>
          </a:xfrm>
          <a:prstGeom prst="rect">
            <a:avLst/>
          </a:prstGeom>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7424" y="4433027"/>
            <a:ext cx="3244616" cy="2156032"/>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5"/>
          <p:cNvSpPr>
            <a:spLocks noGrp="1"/>
          </p:cNvSpPr>
          <p:nvPr>
            <p:ph type="ctrTitle"/>
          </p:nvPr>
        </p:nvSpPr>
        <p:spPr>
          <a:xfrm>
            <a:off x="652463" y="674688"/>
            <a:ext cx="6513512" cy="1404937"/>
          </a:xfrm>
        </p:spPr>
        <p:txBody>
          <a:bodyPr lIns="68580" tIns="34290" rIns="68580" bIns="34290" anchor="t"/>
          <a:lstStyle/>
          <a:p>
            <a:pPr algn="ctr" eaLnBrk="1" hangingPunct="1"/>
            <a:r>
              <a:rPr lang="en-AU" altLang="en-US" sz="1800" b="1" dirty="0">
                <a:latin typeface="Arial" panose="020B0604020202020204" pitchFamily="34" charset="0"/>
                <a:cs typeface="Arial" panose="020B0604020202020204" pitchFamily="34" charset="0"/>
              </a:rPr>
              <a:t/>
            </a:r>
            <a:br>
              <a:rPr lang="en-AU" altLang="en-US" sz="1800" b="1" dirty="0">
                <a:latin typeface="Arial" panose="020B0604020202020204" pitchFamily="34" charset="0"/>
                <a:cs typeface="Arial" panose="020B0604020202020204" pitchFamily="34" charset="0"/>
              </a:rPr>
            </a:br>
            <a:r>
              <a:rPr lang="en-AU" altLang="en-US" sz="4800" b="1" dirty="0">
                <a:latin typeface="Arial" panose="020B0604020202020204" pitchFamily="34" charset="0"/>
                <a:cs typeface="Arial" panose="020B0604020202020204" pitchFamily="34" charset="0"/>
              </a:rPr>
              <a:t>Discharge messages</a:t>
            </a:r>
            <a:r>
              <a:rPr lang="en-AU" altLang="en-US" sz="1800" b="1" dirty="0">
                <a:latin typeface="Arial" panose="020B0604020202020204" pitchFamily="34" charset="0"/>
                <a:cs typeface="Arial" panose="020B0604020202020204" pitchFamily="34" charset="0"/>
              </a:rPr>
              <a:t/>
            </a:r>
            <a:br>
              <a:rPr lang="en-AU" altLang="en-US" sz="1800" b="1" dirty="0">
                <a:latin typeface="Arial" panose="020B0604020202020204" pitchFamily="34" charset="0"/>
                <a:cs typeface="Arial" panose="020B0604020202020204" pitchFamily="34" charset="0"/>
              </a:rPr>
            </a:br>
            <a:endParaRPr lang="en-US" altLang="en-US" sz="18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0622">
            <a:off x="1452280" y="2541037"/>
            <a:ext cx="4343400" cy="4343400"/>
          </a:xfrm>
          <a:prstGeom prst="rect">
            <a:avLst/>
          </a:prstGeom>
        </p:spPr>
      </p:pic>
    </p:spTree>
    <p:extLst>
      <p:ext uri="{BB962C8B-B14F-4D97-AF65-F5344CB8AC3E}">
        <p14:creationId xmlns:p14="http://schemas.microsoft.com/office/powerpoint/2010/main" val="20936346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539750" y="503238"/>
            <a:ext cx="7199313" cy="698500"/>
          </a:xfrm>
        </p:spPr>
        <p:txBody>
          <a:bodyPr lIns="91440" tIns="45720" rIns="91440" bIns="45720" anchor="t"/>
          <a:lstStyle/>
          <a:p>
            <a:pPr algn="ctr" eaLnBrk="1" hangingPunct="1">
              <a:defRPr/>
            </a:pPr>
            <a:r>
              <a:rPr lang="en-US" altLang="en-US" b="1">
                <a:cs typeface="Arial" pitchFamily="34" charset="0"/>
              </a:rPr>
              <a:t>Background</a:t>
            </a:r>
            <a:r>
              <a:rPr lang="en-US" altLang="en-US" sz="2400" b="1">
                <a:cs typeface="Arial" pitchFamily="34" charset="0"/>
              </a:rPr>
              <a:t> </a:t>
            </a:r>
            <a:endParaRPr lang="en-US" altLang="en-US" sz="2400">
              <a:cs typeface="Arial" pitchFamily="34" charset="0"/>
            </a:endParaRPr>
          </a:p>
        </p:txBody>
      </p:sp>
      <p:sp>
        <p:nvSpPr>
          <p:cNvPr id="90114" name="Content Placeholder 2"/>
          <p:cNvSpPr>
            <a:spLocks noGrp="1"/>
          </p:cNvSpPr>
          <p:nvPr>
            <p:ph idx="1"/>
          </p:nvPr>
        </p:nvSpPr>
        <p:spPr>
          <a:xfrm>
            <a:off x="401638" y="1705988"/>
            <a:ext cx="5010150" cy="4357687"/>
          </a:xfrm>
        </p:spPr>
        <p:txBody>
          <a:bodyPr lIns="91440" tIns="45720" rIns="91440" bIns="45720"/>
          <a:lstStyle/>
          <a:p>
            <a:pPr lvl="1" eaLnBrk="1" hangingPunct="1"/>
            <a:r>
              <a:rPr lang="en-US" altLang="en-US" dirty="0"/>
              <a:t>Discharge messages provides a way of helping people connect with hope by:</a:t>
            </a:r>
          </a:p>
          <a:p>
            <a:pPr marL="503238" lvl="3" indent="-250825" eaLnBrk="1" hangingPunct="1"/>
            <a:r>
              <a:rPr lang="en-US" altLang="en-US" dirty="0"/>
              <a:t>Demonstrating care and concern</a:t>
            </a:r>
          </a:p>
          <a:p>
            <a:pPr marL="503238" lvl="3" indent="-250825" eaLnBrk="1" hangingPunct="1"/>
            <a:r>
              <a:rPr lang="en-US" altLang="en-US" dirty="0"/>
              <a:t>Attending to what people feel and are concerned about</a:t>
            </a:r>
          </a:p>
          <a:p>
            <a:pPr marL="503238" lvl="3" indent="-250825" eaLnBrk="1" hangingPunct="1"/>
            <a:r>
              <a:rPr lang="en-US" altLang="en-US" dirty="0"/>
              <a:t>Creating an avenue for patients to inspire and support each other (even anonymously)</a:t>
            </a:r>
          </a:p>
          <a:p>
            <a:pPr marL="503238" lvl="3" indent="-250825" eaLnBrk="1" hangingPunct="1"/>
            <a:r>
              <a:rPr lang="en-US" altLang="en-US" dirty="0"/>
              <a:t>Providing hopeful messages from other patients (rather than from staff) </a:t>
            </a:r>
          </a:p>
        </p:txBody>
      </p:sp>
      <p:pic>
        <p:nvPicPr>
          <p:cNvPr id="634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5545" y="1578047"/>
            <a:ext cx="2805328" cy="327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25545" y="5055475"/>
            <a:ext cx="2805328" cy="1015663"/>
          </a:xfrm>
          <a:prstGeom prst="rect">
            <a:avLst/>
          </a:prstGeom>
          <a:solidFill>
            <a:srgbClr val="21278D"/>
          </a:solidFill>
          <a:ln>
            <a:solidFill>
              <a:srgbClr val="4A0090"/>
            </a:solidFill>
          </a:ln>
        </p:spPr>
        <p:txBody>
          <a:bodyPr wrap="square">
            <a:spAutoFit/>
          </a:bodyPr>
          <a:lstStyle/>
          <a:p>
            <a:pPr algn="ctr"/>
            <a:r>
              <a:rPr lang="en-AU" sz="2000" b="1" dirty="0">
                <a:solidFill>
                  <a:schemeClr val="bg1"/>
                </a:solidFill>
                <a:latin typeface="+mn-lt"/>
                <a:ea typeface="MS PGothic" charset="0"/>
              </a:rPr>
              <a:t>Patient engagement </a:t>
            </a:r>
            <a:r>
              <a:rPr lang="en-AU" sz="2000" b="1" dirty="0" smtClean="0">
                <a:solidFill>
                  <a:schemeClr val="bg1"/>
                </a:solidFill>
                <a:latin typeface="+mn-lt"/>
                <a:ea typeface="MS PGothic" charset="0"/>
              </a:rPr>
              <a:t>is </a:t>
            </a:r>
            <a:r>
              <a:rPr lang="en-AU" sz="2000" b="1" dirty="0">
                <a:solidFill>
                  <a:schemeClr val="bg1"/>
                </a:solidFill>
                <a:latin typeface="+mn-lt"/>
                <a:ea typeface="MS PGothic" charset="0"/>
              </a:rPr>
              <a:t>fundamental </a:t>
            </a:r>
            <a:r>
              <a:rPr lang="en-AU" sz="2000" b="1" dirty="0" smtClean="0">
                <a:solidFill>
                  <a:schemeClr val="bg1"/>
                </a:solidFill>
                <a:latin typeface="+mn-lt"/>
                <a:ea typeface="MS PGothic" charset="0"/>
              </a:rPr>
              <a:t>to this intervention</a:t>
            </a:r>
            <a:endParaRPr lang="en-AU" sz="2000" b="1" dirty="0">
              <a:solidFill>
                <a:schemeClr val="bg1"/>
              </a:solidFill>
              <a:latin typeface="+mn-lt"/>
            </a:endParaRPr>
          </a:p>
        </p:txBody>
      </p:sp>
    </p:spTree>
    <p:extLst>
      <p:ext uri="{BB962C8B-B14F-4D97-AF65-F5344CB8AC3E}">
        <p14:creationId xmlns:p14="http://schemas.microsoft.com/office/powerpoint/2010/main" val="2639122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2"/>
          <p:cNvSpPr>
            <a:spLocks noGrp="1"/>
          </p:cNvSpPr>
          <p:nvPr>
            <p:ph type="title"/>
          </p:nvPr>
        </p:nvSpPr>
        <p:spPr>
          <a:xfrm>
            <a:off x="539750" y="420688"/>
            <a:ext cx="7199313" cy="757237"/>
          </a:xfrm>
        </p:spPr>
        <p:txBody>
          <a:bodyPr lIns="68580" tIns="34290" rIns="68580" bIns="34290" anchor="t"/>
          <a:lstStyle/>
          <a:p>
            <a:pPr algn="ctr" eaLnBrk="1" hangingPunct="1">
              <a:defRPr/>
            </a:pPr>
            <a:r>
              <a:rPr lang="en-GB" altLang="en-US" b="1">
                <a:cs typeface="Arial" pitchFamily="34" charset="0"/>
              </a:rPr>
              <a:t>Aims</a:t>
            </a:r>
          </a:p>
        </p:txBody>
      </p:sp>
      <p:sp>
        <p:nvSpPr>
          <p:cNvPr id="105474" name="Content Placeholder 3"/>
          <p:cNvSpPr>
            <a:spLocks noGrp="1"/>
          </p:cNvSpPr>
          <p:nvPr>
            <p:ph idx="1"/>
          </p:nvPr>
        </p:nvSpPr>
        <p:spPr>
          <a:xfrm>
            <a:off x="3143250" y="1670318"/>
            <a:ext cx="5788025" cy="4854575"/>
          </a:xfrm>
        </p:spPr>
        <p:txBody>
          <a:bodyPr lIns="68580" tIns="34290" rIns="68580" bIns="34290"/>
          <a:lstStyle/>
          <a:p>
            <a:pPr lvl="1" eaLnBrk="1" hangingPunct="1">
              <a:defRPr/>
            </a:pPr>
            <a:r>
              <a:rPr lang="en-GB" sz="2000" dirty="0">
                <a:ea typeface="MS PGothic" charset="0"/>
              </a:rPr>
              <a:t>When a patient is preparing to leave, there is an opportunity for them to provide a discharge message as a form of closure for themselves and to help others on the </a:t>
            </a:r>
            <a:r>
              <a:rPr lang="en-GB" sz="2000" dirty="0" smtClean="0">
                <a:ea typeface="MS PGothic" charset="0"/>
              </a:rPr>
              <a:t>unit.</a:t>
            </a:r>
            <a:endParaRPr lang="en-GB" sz="2000" dirty="0">
              <a:ea typeface="MS PGothic" charset="0"/>
            </a:endParaRPr>
          </a:p>
          <a:p>
            <a:pPr lvl="1" eaLnBrk="1" hangingPunct="1">
              <a:defRPr/>
            </a:pPr>
            <a:endParaRPr lang="en-GB" sz="2000" dirty="0">
              <a:ea typeface="MS PGothic" charset="0"/>
            </a:endParaRPr>
          </a:p>
          <a:p>
            <a:pPr lvl="1" eaLnBrk="1" hangingPunct="1">
              <a:defRPr/>
            </a:pPr>
            <a:r>
              <a:rPr lang="en-GB" sz="2000" b="1" dirty="0">
                <a:ea typeface="MS PGothic" charset="0"/>
              </a:rPr>
              <a:t>Aims:</a:t>
            </a:r>
          </a:p>
          <a:p>
            <a:pPr marL="342900" lvl="1" indent="-342900" eaLnBrk="1" hangingPunct="1">
              <a:spcAft>
                <a:spcPts val="750"/>
              </a:spcAft>
              <a:buFont typeface="Arial" panose="020B0604020202020204" pitchFamily="34" charset="0"/>
              <a:buChar char="•"/>
              <a:defRPr/>
            </a:pPr>
            <a:r>
              <a:rPr lang="en-GB" sz="2000" dirty="0">
                <a:ea typeface="MS PGothic" charset="0"/>
              </a:rPr>
              <a:t>Provide authentic encouragement and support for new patients</a:t>
            </a:r>
          </a:p>
          <a:p>
            <a:pPr marL="342900" lvl="1" indent="-342900" eaLnBrk="1" hangingPunct="1">
              <a:spcAft>
                <a:spcPts val="750"/>
              </a:spcAft>
              <a:buFont typeface="Arial" panose="020B0604020202020204" pitchFamily="34" charset="0"/>
              <a:buChar char="•"/>
              <a:defRPr/>
            </a:pPr>
            <a:r>
              <a:rPr lang="en-US" sz="2000" dirty="0">
                <a:ea typeface="MS PGothic" charset="0"/>
              </a:rPr>
              <a:t>Provide hope and convey </a:t>
            </a:r>
            <a:r>
              <a:rPr lang="en-US" sz="2000" dirty="0" smtClean="0">
                <a:ea typeface="MS PGothic" charset="0"/>
              </a:rPr>
              <a:t>messages </a:t>
            </a:r>
            <a:r>
              <a:rPr lang="en-US" sz="2000" dirty="0">
                <a:ea typeface="MS PGothic" charset="0"/>
              </a:rPr>
              <a:t>about the purpose and </a:t>
            </a:r>
            <a:r>
              <a:rPr lang="en-US" sz="2000" dirty="0" smtClean="0">
                <a:ea typeface="MS PGothic" charset="0"/>
              </a:rPr>
              <a:t>potential benefits </a:t>
            </a:r>
            <a:r>
              <a:rPr lang="en-US" sz="2000" dirty="0">
                <a:ea typeface="MS PGothic" charset="0"/>
              </a:rPr>
              <a:t>of an admission</a:t>
            </a:r>
            <a:endParaRPr lang="en-GB" sz="2000" dirty="0">
              <a:ea typeface="MS PGothic" charset="0"/>
            </a:endParaRPr>
          </a:p>
          <a:p>
            <a:pPr marL="342900" lvl="1" indent="-342900" eaLnBrk="1" hangingPunct="1">
              <a:spcAft>
                <a:spcPts val="750"/>
              </a:spcAft>
              <a:buFont typeface="Arial" panose="020B0604020202020204" pitchFamily="34" charset="0"/>
              <a:buChar char="•"/>
              <a:defRPr/>
            </a:pPr>
            <a:r>
              <a:rPr lang="en-GB" sz="2000" dirty="0">
                <a:ea typeface="MS PGothic" charset="0"/>
              </a:rPr>
              <a:t>Provide a boost to self-esteem </a:t>
            </a:r>
            <a:r>
              <a:rPr lang="en-GB" sz="2000" dirty="0" smtClean="0">
                <a:ea typeface="MS PGothic" charset="0"/>
              </a:rPr>
              <a:t>/ identity on </a:t>
            </a:r>
            <a:r>
              <a:rPr lang="en-GB" sz="2000" dirty="0">
                <a:ea typeface="MS PGothic" charset="0"/>
              </a:rPr>
              <a:t>leaving the </a:t>
            </a:r>
            <a:r>
              <a:rPr lang="en-GB" sz="2000" dirty="0" smtClean="0">
                <a:ea typeface="MS PGothic" charset="0"/>
              </a:rPr>
              <a:t>unit through </a:t>
            </a:r>
            <a:r>
              <a:rPr lang="en-GB" sz="2000" dirty="0">
                <a:ea typeface="MS PGothic" charset="0"/>
              </a:rPr>
              <a:t>making a valued </a:t>
            </a:r>
            <a:r>
              <a:rPr lang="en-GB" sz="2000" dirty="0" smtClean="0">
                <a:ea typeface="MS PGothic" charset="0"/>
              </a:rPr>
              <a:t>contribution to the patient community</a:t>
            </a:r>
            <a:endParaRPr lang="en-GB" sz="2000" dirty="0">
              <a:ea typeface="MS PGothic" charset="0"/>
            </a:endParaRPr>
          </a:p>
        </p:txBody>
      </p:sp>
      <p:pic>
        <p:nvPicPr>
          <p:cNvPr id="645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895475"/>
            <a:ext cx="28194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545125"/>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553680" y="3570473"/>
            <a:ext cx="2268000" cy="1193434"/>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553680"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49" name="Rectangle 48"/>
          <p:cNvSpPr/>
          <p:nvPr/>
        </p:nvSpPr>
        <p:spPr>
          <a:xfrm>
            <a:off x="96985" y="3393282"/>
            <a:ext cx="2232000" cy="2896682"/>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882209"/>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882209"/>
            <a:ext cx="0" cy="883591"/>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882209"/>
            <a:ext cx="0" cy="883591"/>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534046"/>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Discharge messages and the Safewards Model </a:t>
            </a:r>
            <a:endParaRPr lang="en-AU" b="1" dirty="0"/>
          </a:p>
        </p:txBody>
      </p:sp>
      <p:grpSp>
        <p:nvGrpSpPr>
          <p:cNvPr id="41" name="Group 40"/>
          <p:cNvGrpSpPr/>
          <p:nvPr/>
        </p:nvGrpSpPr>
        <p:grpSpPr>
          <a:xfrm>
            <a:off x="2396133" y="5549800"/>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cxnSp>
        <p:nvCxnSpPr>
          <p:cNvPr id="57" name="Straight Arrow Connector 56"/>
          <p:cNvCxnSpPr/>
          <p:nvPr/>
        </p:nvCxnSpPr>
        <p:spPr>
          <a:xfrm>
            <a:off x="483745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76494" y="2747005"/>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952553" y="3149244"/>
            <a:ext cx="3670248" cy="9495"/>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952553" y="3149244"/>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Discharge messages</a:t>
            </a:r>
            <a:endParaRPr lang="en-US" kern="0" dirty="0">
              <a:solidFill>
                <a:schemeClr val="bg1"/>
              </a:solidFill>
              <a:latin typeface="Arial"/>
              <a:cs typeface="Arial"/>
            </a:endParaRPr>
          </a:p>
        </p:txBody>
      </p:sp>
      <p:sp>
        <p:nvSpPr>
          <p:cNvPr id="60" name="Rectangle 59"/>
          <p:cNvSpPr/>
          <p:nvPr/>
        </p:nvSpPr>
        <p:spPr>
          <a:xfrm>
            <a:off x="186261" y="3636963"/>
            <a:ext cx="2039313" cy="2490493"/>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Originating domains: </a:t>
            </a:r>
          </a:p>
          <a:p>
            <a:pPr marL="285750" indent="-285750" defTabSz="914400">
              <a:buFont typeface="Arial" panose="020B0604020202020204" pitchFamily="34" charset="0"/>
              <a:buChar char="•"/>
            </a:pPr>
            <a:r>
              <a:rPr lang="en-US" kern="0" dirty="0" smtClean="0">
                <a:solidFill>
                  <a:schemeClr val="bg1"/>
                </a:solidFill>
                <a:latin typeface="Arial"/>
                <a:cs typeface="Arial"/>
              </a:rPr>
              <a:t>Patient community</a:t>
            </a:r>
          </a:p>
          <a:p>
            <a:pPr marL="285750" indent="-285750" defTabSz="914400">
              <a:buFont typeface="Arial" panose="020B0604020202020204" pitchFamily="34" charset="0"/>
              <a:buChar char="•"/>
            </a:pPr>
            <a:r>
              <a:rPr lang="en-US" kern="0" dirty="0" smtClean="0">
                <a:solidFill>
                  <a:schemeClr val="bg1"/>
                </a:solidFill>
                <a:latin typeface="Arial"/>
                <a:cs typeface="Arial"/>
              </a:rPr>
              <a:t>Patient characteristics</a:t>
            </a:r>
          </a:p>
          <a:p>
            <a:pPr marL="285750" indent="-285750" defTabSz="914400">
              <a:buFont typeface="Arial" panose="020B0604020202020204" pitchFamily="34" charset="0"/>
              <a:buChar char="•"/>
            </a:pPr>
            <a:r>
              <a:rPr lang="en-US" kern="0" dirty="0" smtClean="0">
                <a:solidFill>
                  <a:schemeClr val="bg1"/>
                </a:solidFill>
                <a:latin typeface="Arial"/>
                <a:cs typeface="Arial"/>
              </a:rPr>
              <a:t>Physical environment</a:t>
            </a:r>
            <a:endParaRPr lang="en-US" kern="0" dirty="0">
              <a:solidFill>
                <a:schemeClr val="bg1"/>
              </a:solidFill>
              <a:latin typeface="Arial"/>
              <a:cs typeface="Arial"/>
            </a:endParaRPr>
          </a:p>
        </p:txBody>
      </p:sp>
      <p:sp>
        <p:nvSpPr>
          <p:cNvPr id="44" name="Rectangle 43"/>
          <p:cNvSpPr/>
          <p:nvPr/>
        </p:nvSpPr>
        <p:spPr>
          <a:xfrm>
            <a:off x="2601765" y="3636963"/>
            <a:ext cx="2160000" cy="103663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Patient modifiers: </a:t>
            </a:r>
          </a:p>
          <a:p>
            <a:pPr algn="ctr" defTabSz="914400"/>
            <a:r>
              <a:rPr lang="en-US" kern="0" dirty="0" smtClean="0">
                <a:solidFill>
                  <a:schemeClr val="bg1"/>
                </a:solidFill>
                <a:latin typeface="Arial"/>
                <a:cs typeface="Arial"/>
              </a:rPr>
              <a:t>Hope, mutual help</a:t>
            </a:r>
            <a:endParaRPr lang="en-US" kern="0" dirty="0">
              <a:solidFill>
                <a:schemeClr val="bg1"/>
              </a:solidFill>
              <a:latin typeface="Arial"/>
              <a:cs typeface="Arial"/>
            </a:endParaRPr>
          </a:p>
        </p:txBody>
      </p:sp>
      <p:sp>
        <p:nvSpPr>
          <p:cNvPr id="46" name="Rectangle 45"/>
          <p:cNvSpPr/>
          <p:nvPr/>
        </p:nvSpPr>
        <p:spPr>
          <a:xfrm>
            <a:off x="2368423" y="5392982"/>
            <a:ext cx="134816" cy="761613"/>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51" name="Straight Connector 50"/>
          <p:cNvCxnSpPr/>
          <p:nvPr/>
        </p:nvCxnSpPr>
        <p:spPr>
          <a:xfrm>
            <a:off x="3633362" y="3158739"/>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38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9" grpId="0" animBg="1"/>
      <p:bldP spid="29" grpId="0" animBg="1"/>
      <p:bldP spid="44" grpId="0" animBg="1"/>
      <p:bldP spid="4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438835"/>
            <a:ext cx="9144001" cy="5446059"/>
            <a:chOff x="-1" y="1438835"/>
            <a:chExt cx="9144001" cy="5446059"/>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438835"/>
              <a:ext cx="4760259" cy="544605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1411"/>
            <a:stretch/>
          </p:blipFill>
          <p:spPr>
            <a:xfrm flipH="1">
              <a:off x="4760258" y="1438835"/>
              <a:ext cx="1836949" cy="544605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1411"/>
            <a:stretch/>
          </p:blipFill>
          <p:spPr>
            <a:xfrm>
              <a:off x="6597207" y="1438835"/>
              <a:ext cx="2546793" cy="5446059"/>
            </a:xfrm>
            <a:prstGeom prst="rect">
              <a:avLst/>
            </a:prstGeom>
          </p:spPr>
        </p:pic>
      </p:grpSp>
      <p:sp>
        <p:nvSpPr>
          <p:cNvPr id="98306" name="Title 1"/>
          <p:cNvSpPr>
            <a:spLocks noGrp="1"/>
          </p:cNvSpPr>
          <p:nvPr>
            <p:ph type="title"/>
          </p:nvPr>
        </p:nvSpPr>
        <p:spPr>
          <a:xfrm>
            <a:off x="539750" y="592138"/>
            <a:ext cx="7199313" cy="644525"/>
          </a:xfrm>
        </p:spPr>
        <p:txBody>
          <a:bodyPr lIns="68580" tIns="34290" rIns="68580" bIns="34290" anchor="t"/>
          <a:lstStyle/>
          <a:p>
            <a:pPr algn="ctr" eaLnBrk="1" hangingPunct="1">
              <a:defRPr/>
            </a:pPr>
            <a:r>
              <a:rPr lang="en-US" altLang="en-US" b="1" dirty="0">
                <a:cs typeface="Arial" pitchFamily="34" charset="0"/>
              </a:rPr>
              <a:t>Role of the intervention lead </a:t>
            </a:r>
            <a:r>
              <a:rPr lang="en-US" altLang="en-US" sz="1800" dirty="0">
                <a:cs typeface="Arial" pitchFamily="34" charset="0"/>
              </a:rPr>
              <a:t/>
            </a:r>
            <a:br>
              <a:rPr lang="en-US" altLang="en-US" sz="1800" dirty="0">
                <a:cs typeface="Arial" pitchFamily="34" charset="0"/>
              </a:rPr>
            </a:br>
            <a:endParaRPr lang="en-US" altLang="en-US" sz="1800" dirty="0">
              <a:cs typeface="Arial" pitchFamily="34" charset="0"/>
            </a:endParaRPr>
          </a:p>
        </p:txBody>
      </p:sp>
      <p:sp>
        <p:nvSpPr>
          <p:cNvPr id="65539" name="Content Placeholder 2"/>
          <p:cNvSpPr>
            <a:spLocks noGrp="1"/>
          </p:cNvSpPr>
          <p:nvPr>
            <p:ph idx="1"/>
          </p:nvPr>
        </p:nvSpPr>
        <p:spPr>
          <a:xfrm>
            <a:off x="2595281" y="1649558"/>
            <a:ext cx="6252883" cy="4854575"/>
          </a:xfrm>
        </p:spPr>
        <p:txBody>
          <a:bodyPr lIns="68580" tIns="34290" rIns="68580" bIns="34290"/>
          <a:lstStyle/>
          <a:p>
            <a:pPr marL="457200" lvl="1" indent="-457200" eaLnBrk="1" hangingPunct="1">
              <a:buFont typeface="Arial" panose="020B0604020202020204" pitchFamily="34" charset="0"/>
              <a:buChar char="•"/>
            </a:pPr>
            <a:r>
              <a:rPr lang="en-US" altLang="en-US" dirty="0"/>
              <a:t>Establish the discharge message tree or noticeboard</a:t>
            </a:r>
          </a:p>
          <a:p>
            <a:pPr marL="457200" lvl="1" indent="-457200" eaLnBrk="1" hangingPunct="1">
              <a:buFont typeface="Arial" panose="020B0604020202020204" pitchFamily="34" charset="0"/>
              <a:buChar char="•"/>
            </a:pPr>
            <a:r>
              <a:rPr lang="en-US" altLang="en-US" dirty="0"/>
              <a:t>Check the discharge message tree or noticeboard, keep it tidy and remind staff to </a:t>
            </a:r>
            <a:r>
              <a:rPr lang="en-US" altLang="en-US" dirty="0" smtClean="0"/>
              <a:t>encourage writing a message when </a:t>
            </a:r>
            <a:r>
              <a:rPr lang="en-US" altLang="en-US" dirty="0"/>
              <a:t>a patient's discharge is forthcoming</a:t>
            </a:r>
          </a:p>
          <a:p>
            <a:pPr marL="457200" lvl="1" indent="-457200" eaLnBrk="1" hangingPunct="1">
              <a:buFont typeface="Arial" panose="020B0604020202020204" pitchFamily="34" charset="0"/>
              <a:buChar char="•"/>
            </a:pPr>
            <a:r>
              <a:rPr lang="en-US" altLang="en-US" dirty="0" smtClean="0"/>
              <a:t>Remind patients the opportunity to complete a discharge message (this could be done during a mutual help meeting).  Offer support to write the message if necessary.</a:t>
            </a:r>
            <a:endParaRPr lang="en-US" altLang="en-US" sz="2000" dirty="0"/>
          </a:p>
        </p:txBody>
      </p:sp>
    </p:spTree>
    <p:extLst>
      <p:ext uri="{BB962C8B-B14F-4D97-AF65-F5344CB8AC3E}">
        <p14:creationId xmlns:p14="http://schemas.microsoft.com/office/powerpoint/2010/main" val="41478939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539750" y="457200"/>
            <a:ext cx="7199313" cy="657225"/>
          </a:xfrm>
        </p:spPr>
        <p:txBody>
          <a:bodyPr lIns="68580" tIns="34290" rIns="68580" bIns="34290" anchor="t"/>
          <a:lstStyle/>
          <a:p>
            <a:pPr algn="ctr" eaLnBrk="1" hangingPunct="1">
              <a:defRPr/>
            </a:pPr>
            <a:r>
              <a:rPr lang="en-GB" altLang="en-US" b="1">
                <a:cs typeface="Arial" pitchFamily="34" charset="0"/>
              </a:rPr>
              <a:t>Discharge messages fidelity</a:t>
            </a:r>
          </a:p>
        </p:txBody>
      </p:sp>
      <p:sp>
        <p:nvSpPr>
          <p:cNvPr id="3" name="Content Placeholder 2"/>
          <p:cNvSpPr>
            <a:spLocks noGrp="1"/>
          </p:cNvSpPr>
          <p:nvPr>
            <p:ph idx="1"/>
          </p:nvPr>
        </p:nvSpPr>
        <p:spPr>
          <a:xfrm>
            <a:off x="4135438" y="4333875"/>
            <a:ext cx="4445000" cy="1741488"/>
          </a:xfrm>
        </p:spPr>
        <p:txBody>
          <a:bodyPr>
            <a:normAutofit/>
          </a:bodyPr>
          <a:lstStyle/>
          <a:p>
            <a:pPr marL="557213" lvl="1" indent="-342900" eaLnBrk="1" fontAlgn="auto" hangingPunct="1">
              <a:spcAft>
                <a:spcPts val="450"/>
              </a:spcAft>
              <a:buFont typeface="Arial" panose="020B0604020202020204" pitchFamily="34" charset="0"/>
              <a:buChar char="•"/>
              <a:defRPr/>
            </a:pPr>
            <a:r>
              <a:rPr lang="en-GB" sz="1800" dirty="0">
                <a:ea typeface="+mn-ea"/>
              </a:rPr>
              <a:t>A way of highlighting how good the </a:t>
            </a:r>
            <a:r>
              <a:rPr lang="en-GB" sz="1800" dirty="0" smtClean="0">
                <a:ea typeface="+mn-ea"/>
              </a:rPr>
              <a:t>unit and </a:t>
            </a:r>
            <a:r>
              <a:rPr lang="en-GB" sz="1800" dirty="0">
                <a:ea typeface="+mn-ea"/>
              </a:rPr>
              <a:t>staff are to visitors</a:t>
            </a:r>
          </a:p>
          <a:p>
            <a:pPr marL="557213" lvl="1" indent="-342900" eaLnBrk="1" fontAlgn="auto" hangingPunct="1">
              <a:spcAft>
                <a:spcPts val="450"/>
              </a:spcAft>
              <a:buFont typeface="Arial" panose="020B0604020202020204" pitchFamily="34" charset="0"/>
              <a:buChar char="•"/>
              <a:defRPr/>
            </a:pPr>
            <a:r>
              <a:rPr lang="en-GB" sz="1800" dirty="0">
                <a:ea typeface="+mn-ea"/>
              </a:rPr>
              <a:t>Soliciting compliments from patients leaving the </a:t>
            </a:r>
            <a:r>
              <a:rPr lang="en-GB" sz="1800" dirty="0" smtClean="0">
                <a:ea typeface="+mn-ea"/>
              </a:rPr>
              <a:t>unit to </a:t>
            </a:r>
            <a:r>
              <a:rPr lang="en-GB" sz="1800" dirty="0">
                <a:ea typeface="+mn-ea"/>
              </a:rPr>
              <a:t>make the staff feel good</a:t>
            </a:r>
          </a:p>
          <a:p>
            <a:pPr eaLnBrk="1" fontAlgn="auto" hangingPunct="1">
              <a:spcAft>
                <a:spcPts val="0"/>
              </a:spcAft>
              <a:buFont typeface="Arial"/>
              <a:buChar char="•"/>
              <a:defRPr/>
            </a:pPr>
            <a:endParaRPr lang="en-GB" dirty="0">
              <a:ea typeface="+mn-ea"/>
              <a:cs typeface="+mn-cs"/>
            </a:endParaRPr>
          </a:p>
        </p:txBody>
      </p:sp>
      <p:sp>
        <p:nvSpPr>
          <p:cNvPr id="5" name="Rectangle 4"/>
          <p:cNvSpPr>
            <a:spLocks noChangeArrowheads="1"/>
          </p:cNvSpPr>
          <p:nvPr/>
        </p:nvSpPr>
        <p:spPr bwMode="auto">
          <a:xfrm>
            <a:off x="965200" y="2266950"/>
            <a:ext cx="2139950" cy="1401763"/>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rPr>
              <a:t>Discharge messages</a:t>
            </a:r>
          </a:p>
          <a:p>
            <a:pPr algn="ctr" defTabSz="342900" eaLnBrk="1" fontAlgn="auto" hangingPunct="1">
              <a:spcBef>
                <a:spcPts val="0"/>
              </a:spcBef>
              <a:spcAft>
                <a:spcPts val="0"/>
              </a:spcAft>
              <a:defRPr/>
            </a:pPr>
            <a:r>
              <a:rPr lang="en-US" sz="2800" b="1" dirty="0">
                <a:solidFill>
                  <a:prstClr val="black"/>
                </a:solidFill>
                <a:latin typeface="Calibri"/>
              </a:rPr>
              <a:t>IS</a:t>
            </a:r>
          </a:p>
        </p:txBody>
      </p:sp>
      <p:sp>
        <p:nvSpPr>
          <p:cNvPr id="66565"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950913" y="4502150"/>
            <a:ext cx="2168525" cy="1276350"/>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rPr>
              <a:t>Discharge message</a:t>
            </a:r>
          </a:p>
          <a:p>
            <a:pPr algn="ctr" defTabSz="342900" eaLnBrk="1" fontAlgn="auto" hangingPunct="1">
              <a:spcBef>
                <a:spcPts val="0"/>
              </a:spcBef>
              <a:spcAft>
                <a:spcPts val="0"/>
              </a:spcAft>
              <a:defRPr/>
            </a:pPr>
            <a:r>
              <a:rPr lang="en-US" sz="2800" b="1" dirty="0">
                <a:solidFill>
                  <a:srgbClr val="FF0000"/>
                </a:solidFill>
                <a:latin typeface="Calibri"/>
              </a:rPr>
              <a:t>IS NOT </a:t>
            </a:r>
          </a:p>
        </p:txBody>
      </p:sp>
      <p:sp>
        <p:nvSpPr>
          <p:cNvPr id="66567" name="Rectangle 7"/>
          <p:cNvSpPr>
            <a:spLocks noChangeArrowheads="1"/>
          </p:cNvSpPr>
          <p:nvPr/>
        </p:nvSpPr>
        <p:spPr bwMode="auto">
          <a:xfrm>
            <a:off x="4246563" y="2041525"/>
            <a:ext cx="4333875" cy="181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A way of passing on the </a:t>
            </a:r>
            <a:r>
              <a:rPr lang="en-GB" altLang="en-US" dirty="0" smtClean="0">
                <a:solidFill>
                  <a:srgbClr val="000000"/>
                </a:solidFill>
                <a:latin typeface="Arial" panose="020B0604020202020204" pitchFamily="34" charset="0"/>
              </a:rPr>
              <a:t>messages &amp; advice from </a:t>
            </a:r>
            <a:r>
              <a:rPr lang="en-GB" altLang="en-US" dirty="0">
                <a:solidFill>
                  <a:srgbClr val="000000"/>
                </a:solidFill>
                <a:latin typeface="Arial" panose="020B0604020202020204" pitchFamily="34" charset="0"/>
              </a:rPr>
              <a:t>leaving patients </a:t>
            </a:r>
            <a:r>
              <a:rPr lang="en-GB" altLang="en-US" dirty="0" smtClean="0">
                <a:solidFill>
                  <a:srgbClr val="000000"/>
                </a:solidFill>
                <a:latin typeface="Arial" panose="020B0604020202020204" pitchFamily="34" charset="0"/>
              </a:rPr>
              <a:t>to arriving </a:t>
            </a:r>
            <a:r>
              <a:rPr lang="en-GB" altLang="en-US" dirty="0">
                <a:solidFill>
                  <a:srgbClr val="000000"/>
                </a:solidFill>
                <a:latin typeface="Arial" panose="020B0604020202020204" pitchFamily="34" charset="0"/>
              </a:rPr>
              <a:t>patients</a:t>
            </a:r>
          </a:p>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Delivering positive messages to provide hope and encouragement to arriving patients</a:t>
            </a:r>
          </a:p>
        </p:txBody>
      </p:sp>
      <p:sp>
        <p:nvSpPr>
          <p:cNvPr id="66568" name="TextBox 8"/>
          <p:cNvSpPr txBox="1">
            <a:spLocks noChangeArrowheads="1"/>
          </p:cNvSpPr>
          <p:nvPr/>
        </p:nvSpPr>
        <p:spPr bwMode="auto">
          <a:xfrm>
            <a:off x="3419475" y="486251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Tree>
    <p:extLst>
      <p:ext uri="{BB962C8B-B14F-4D97-AF65-F5344CB8AC3E}">
        <p14:creationId xmlns:p14="http://schemas.microsoft.com/office/powerpoint/2010/main" val="311583676"/>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GB" b="1" dirty="0">
                <a:ea typeface="+mn-ea"/>
                <a:cs typeface="Arial" panose="020B0604020202020204" pitchFamily="34" charset="0"/>
              </a:rPr>
              <a:t>Discharge messages adjustments</a:t>
            </a:r>
          </a:p>
        </p:txBody>
      </p:sp>
      <p:sp>
        <p:nvSpPr>
          <p:cNvPr id="3" name="Content Placeholder 2"/>
          <p:cNvSpPr>
            <a:spLocks noGrp="1"/>
          </p:cNvSpPr>
          <p:nvPr>
            <p:ph idx="1"/>
          </p:nvPr>
        </p:nvSpPr>
        <p:spPr>
          <a:xfrm>
            <a:off x="701675" y="2211388"/>
            <a:ext cx="8081963" cy="4262437"/>
          </a:xfrm>
        </p:spPr>
        <p:txBody>
          <a:bodyPr>
            <a:normAutofit/>
          </a:bodyPr>
          <a:lstStyle/>
          <a:p>
            <a:pPr marL="2336800" lvl="1" indent="-2336800" eaLnBrk="1" fontAlgn="auto" hangingPunct="1">
              <a:spcBef>
                <a:spcPts val="1000"/>
              </a:spcBef>
              <a:spcAft>
                <a:spcPts val="1000"/>
              </a:spcAft>
              <a:buFont typeface="Arial"/>
              <a:buNone/>
              <a:defRPr/>
            </a:pPr>
            <a:r>
              <a:rPr lang="en-GB" b="1" dirty="0">
                <a:ea typeface="+mn-ea"/>
              </a:rPr>
              <a:t>CAMHS	</a:t>
            </a:r>
            <a:r>
              <a:rPr lang="en-GB" dirty="0">
                <a:ea typeface="+mn-ea"/>
              </a:rPr>
              <a:t>None</a:t>
            </a:r>
          </a:p>
          <a:p>
            <a:pPr marL="2336800" lvl="1" indent="-2336800" eaLnBrk="1" fontAlgn="auto" hangingPunct="1">
              <a:spcBef>
                <a:spcPts val="1000"/>
              </a:spcBef>
              <a:spcAft>
                <a:spcPts val="1000"/>
              </a:spcAft>
              <a:buFont typeface="Arial"/>
              <a:buNone/>
              <a:defRPr/>
            </a:pPr>
            <a:r>
              <a:rPr lang="en-GB" b="1" dirty="0">
                <a:ea typeface="+mn-ea"/>
              </a:rPr>
              <a:t>Forensic	</a:t>
            </a:r>
            <a:r>
              <a:rPr lang="en-GB" dirty="0">
                <a:ea typeface="+mn-ea"/>
              </a:rPr>
              <a:t>Goodbye messages, transfer messages</a:t>
            </a:r>
          </a:p>
          <a:p>
            <a:pPr marL="2336800" lvl="1" indent="-2336800" eaLnBrk="1" fontAlgn="auto" hangingPunct="1">
              <a:spcBef>
                <a:spcPts val="1000"/>
              </a:spcBef>
              <a:spcAft>
                <a:spcPts val="1000"/>
              </a:spcAft>
              <a:buFont typeface="Arial"/>
              <a:buNone/>
              <a:defRPr/>
            </a:pPr>
            <a:r>
              <a:rPr lang="en-GB" b="1" dirty="0">
                <a:ea typeface="+mn-ea"/>
              </a:rPr>
              <a:t>Older people	</a:t>
            </a:r>
            <a:r>
              <a:rPr lang="en-GB" dirty="0">
                <a:ea typeface="+mn-ea"/>
              </a:rPr>
              <a:t>None in some cases, impossible in </a:t>
            </a:r>
            <a:r>
              <a:rPr lang="en-GB" dirty="0" smtClean="0">
                <a:ea typeface="+mn-ea"/>
              </a:rPr>
              <a:t>others, engaging family</a:t>
            </a:r>
            <a:endParaRPr lang="en-GB" dirty="0">
              <a:ea typeface="+mn-ea"/>
            </a:endParaRPr>
          </a:p>
          <a:p>
            <a:pPr eaLnBrk="1" fontAlgn="auto" hangingPunct="1">
              <a:spcAft>
                <a:spcPts val="0"/>
              </a:spcAft>
              <a:buFont typeface="Arial"/>
              <a:buNone/>
              <a:defRPr/>
            </a:pPr>
            <a:endParaRPr lang="en-GB" sz="2000" dirty="0">
              <a:solidFill>
                <a:srgbClr val="8000FF"/>
              </a:solidFill>
              <a:ea typeface="+mn-ea"/>
              <a:cs typeface="+mn-cs"/>
            </a:endParaRPr>
          </a:p>
        </p:txBody>
      </p:sp>
    </p:spTree>
    <p:extLst>
      <p:ext uri="{BB962C8B-B14F-4D97-AF65-F5344CB8AC3E}">
        <p14:creationId xmlns:p14="http://schemas.microsoft.com/office/powerpoint/2010/main" val="690511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b="1" dirty="0">
                <a:solidFill>
                  <a:srgbClr val="21A18D"/>
                </a:solidFill>
                <a:ea typeface="ＭＳ Ｐゴシック" charset="0"/>
              </a:rPr>
              <a:t>Task: Create your discharge messages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06263">
            <a:off x="1819275" y="2378075"/>
            <a:ext cx="3116263" cy="394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41278">
            <a:off x="3452813" y="2463800"/>
            <a:ext cx="3116262" cy="394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4377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ctrTitle"/>
          </p:nvPr>
        </p:nvSpPr>
        <p:spPr>
          <a:xfrm>
            <a:off x="539750" y="1366838"/>
            <a:ext cx="6513513" cy="1577975"/>
          </a:xfrm>
        </p:spPr>
        <p:txBody>
          <a:bodyPr lIns="91440" tIns="45720" rIns="91440" bIns="45720" anchor="t"/>
          <a:lstStyle/>
          <a:p>
            <a:pPr eaLnBrk="1" hangingPunct="1"/>
            <a:r>
              <a:rPr lang="en-US" altLang="en-US" sz="4400" b="1" smtClean="0">
                <a:latin typeface="Arial" charset="0"/>
                <a:cs typeface="Arial" charset="0"/>
              </a:rPr>
              <a:t>Interventions: </a:t>
            </a:r>
            <a:br>
              <a:rPr lang="en-US" altLang="en-US" sz="4400" b="1" smtClean="0">
                <a:latin typeface="Arial" charset="0"/>
                <a:cs typeface="Arial" charset="0"/>
              </a:rPr>
            </a:br>
            <a:r>
              <a:rPr lang="en-US" altLang="en-US" sz="4400" b="1" smtClean="0">
                <a:latin typeface="Arial" charset="0"/>
                <a:cs typeface="Arial" charset="0"/>
              </a:rPr>
              <a:t>Long-term implementation factors to consider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Know each other – long-term implementation</a:t>
            </a:r>
          </a:p>
        </p:txBody>
      </p:sp>
      <p:sp>
        <p:nvSpPr>
          <p:cNvPr id="58371" name="Content Placeholder 2"/>
          <p:cNvSpPr>
            <a:spLocks noGrp="1"/>
          </p:cNvSpPr>
          <p:nvPr>
            <p:ph idx="1"/>
          </p:nvPr>
        </p:nvSpPr>
        <p:spPr>
          <a:xfrm>
            <a:off x="539750" y="1739900"/>
            <a:ext cx="5054600" cy="4854575"/>
          </a:xfrm>
        </p:spPr>
        <p:txBody>
          <a:bodyPr lIns="91440" tIns="45720" rIns="91440" bIns="45720"/>
          <a:lstStyle/>
          <a:p>
            <a:pPr marL="342900" lvl="1" indent="-342900" eaLnBrk="1" hangingPunct="1">
              <a:buFont typeface="Arial" charset="0"/>
              <a:buChar char="•"/>
            </a:pPr>
            <a:r>
              <a:rPr lang="en-GB" altLang="en-US" smtClean="0"/>
              <a:t>Unproblematic to continue long term if new staff contribute and the folders are maintained </a:t>
            </a:r>
          </a:p>
          <a:p>
            <a:pPr marL="342900" lvl="1" indent="-342900" eaLnBrk="1" hangingPunct="1">
              <a:buFont typeface="Arial" charset="0"/>
              <a:buChar char="•"/>
            </a:pPr>
            <a:r>
              <a:rPr lang="en-GB" altLang="en-US" smtClean="0"/>
              <a:t>Continuous input of new patients and their information renews this intervention</a:t>
            </a:r>
          </a:p>
          <a:p>
            <a:pPr marL="342900" lvl="1" indent="-342900" eaLnBrk="1" hangingPunct="1">
              <a:buFont typeface="Arial" charset="0"/>
              <a:buChar char="•"/>
            </a:pPr>
            <a:r>
              <a:rPr lang="en-GB" altLang="en-US" smtClean="0"/>
              <a:t>If this becomes routine for staff, they could be asked to contribute a new information sheet containing facts not previously shared</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722265">
            <a:off x="5824730" y="2227783"/>
            <a:ext cx="3065403" cy="4358483"/>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exagon 10"/>
          <p:cNvSpPr/>
          <p:nvPr/>
        </p:nvSpPr>
        <p:spPr>
          <a:xfrm>
            <a:off x="1750534" y="1665027"/>
            <a:ext cx="5585100" cy="4735774"/>
          </a:xfrm>
          <a:prstGeom prst="hexagon">
            <a:avLst>
              <a:gd name="adj" fmla="val 28859"/>
              <a:gd name="vf" fmla="val 115470"/>
            </a:avLst>
          </a:prstGeom>
          <a:solidFill>
            <a:schemeClr val="bg1"/>
          </a:solidFill>
          <a:ln>
            <a:solidFill>
              <a:srgbClr val="21278D"/>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Title 2"/>
          <p:cNvSpPr>
            <a:spLocks noGrp="1"/>
          </p:cNvSpPr>
          <p:nvPr>
            <p:ph type="title"/>
          </p:nvPr>
        </p:nvSpPr>
        <p:spPr/>
        <p:txBody>
          <a:bodyPr/>
          <a:lstStyle/>
          <a:p>
            <a:pPr algn="ctr">
              <a:defRPr/>
            </a:pPr>
            <a:r>
              <a:rPr lang="en-AU" sz="2400" b="1" dirty="0" smtClean="0">
                <a:solidFill>
                  <a:srgbClr val="51BD89"/>
                </a:solidFill>
              </a:rPr>
              <a:t>Task: Pin the intervention on                                           the Safewards model</a:t>
            </a:r>
            <a:endParaRPr lang="en-AU" sz="2400" b="1" dirty="0">
              <a:solidFill>
                <a:srgbClr val="51BD89"/>
              </a:solidFill>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747" y="1857282"/>
            <a:ext cx="5018752" cy="43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17" y="5400731"/>
            <a:ext cx="1196788" cy="127895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117" y="2940442"/>
            <a:ext cx="1195200" cy="796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117" y="1557281"/>
            <a:ext cx="1195200" cy="113489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5634" y="5519909"/>
            <a:ext cx="1566000" cy="1040599"/>
          </a:xfrm>
          <a:prstGeom prst="rect">
            <a:avLst/>
          </a:prstGeom>
        </p:spPr>
      </p:pic>
      <p:pic>
        <p:nvPicPr>
          <p:cNvPr id="9" name="Picture 8"/>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335634" y="1665027"/>
            <a:ext cx="1564166" cy="1005084"/>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69117" y="3985506"/>
            <a:ext cx="1195200" cy="1166961"/>
          </a:xfrm>
          <a:prstGeom prst="rect">
            <a:avLst/>
          </a:prstGeom>
        </p:spPr>
      </p:pic>
      <p:sp>
        <p:nvSpPr>
          <p:cNvPr id="12" name="TextBox 11"/>
          <p:cNvSpPr txBox="1"/>
          <p:nvPr/>
        </p:nvSpPr>
        <p:spPr>
          <a:xfrm>
            <a:off x="269117" y="2318962"/>
            <a:ext cx="1062142" cy="400110"/>
          </a:xfrm>
          <a:prstGeom prst="rect">
            <a:avLst/>
          </a:prstGeom>
          <a:noFill/>
        </p:spPr>
        <p:txBody>
          <a:bodyPr wrap="square" rtlCol="0">
            <a:spAutoFit/>
          </a:bodyPr>
          <a:lstStyle/>
          <a:p>
            <a:r>
              <a:rPr lang="en-AU" sz="2000" b="1" dirty="0" smtClean="0">
                <a:solidFill>
                  <a:srgbClr val="21278D"/>
                </a:solidFill>
              </a:rPr>
              <a:t>MHM</a:t>
            </a:r>
            <a:endParaRPr lang="en-AU" sz="2000" b="1" dirty="0">
              <a:solidFill>
                <a:srgbClr val="21278D"/>
              </a:solidFill>
            </a:endParaRPr>
          </a:p>
        </p:txBody>
      </p:sp>
      <p:sp>
        <p:nvSpPr>
          <p:cNvPr id="15" name="TextBox 14"/>
          <p:cNvSpPr txBox="1"/>
          <p:nvPr/>
        </p:nvSpPr>
        <p:spPr>
          <a:xfrm>
            <a:off x="430657" y="2898391"/>
            <a:ext cx="1062142" cy="400110"/>
          </a:xfrm>
          <a:prstGeom prst="rect">
            <a:avLst/>
          </a:prstGeom>
          <a:noFill/>
        </p:spPr>
        <p:txBody>
          <a:bodyPr wrap="square" rtlCol="0">
            <a:spAutoFit/>
          </a:bodyPr>
          <a:lstStyle/>
          <a:p>
            <a:pPr algn="r"/>
            <a:r>
              <a:rPr lang="en-AU" sz="2000" b="1" dirty="0" smtClean="0">
                <a:solidFill>
                  <a:srgbClr val="21278D"/>
                </a:solidFill>
              </a:rPr>
              <a:t>KEO</a:t>
            </a:r>
            <a:endParaRPr lang="en-AU" sz="2000" b="1" dirty="0">
              <a:solidFill>
                <a:srgbClr val="21278D"/>
              </a:solidFill>
            </a:endParaRPr>
          </a:p>
        </p:txBody>
      </p:sp>
      <p:sp>
        <p:nvSpPr>
          <p:cNvPr id="16" name="TextBox 15"/>
          <p:cNvSpPr txBox="1"/>
          <p:nvPr/>
        </p:nvSpPr>
        <p:spPr>
          <a:xfrm>
            <a:off x="269117" y="3996056"/>
            <a:ext cx="1062142" cy="400110"/>
          </a:xfrm>
          <a:prstGeom prst="rect">
            <a:avLst/>
          </a:prstGeom>
          <a:noFill/>
        </p:spPr>
        <p:txBody>
          <a:bodyPr wrap="square" rtlCol="0">
            <a:spAutoFit/>
          </a:bodyPr>
          <a:lstStyle/>
          <a:p>
            <a:r>
              <a:rPr lang="en-AU" sz="2000" b="1" dirty="0" smtClean="0">
                <a:solidFill>
                  <a:srgbClr val="21278D"/>
                </a:solidFill>
              </a:rPr>
              <a:t>PW</a:t>
            </a:r>
            <a:endParaRPr lang="en-AU" sz="2000" b="1" dirty="0">
              <a:solidFill>
                <a:srgbClr val="21278D"/>
              </a:solidFill>
            </a:endParaRPr>
          </a:p>
        </p:txBody>
      </p:sp>
      <p:sp>
        <p:nvSpPr>
          <p:cNvPr id="17" name="TextBox 16"/>
          <p:cNvSpPr txBox="1"/>
          <p:nvPr/>
        </p:nvSpPr>
        <p:spPr>
          <a:xfrm>
            <a:off x="402175" y="6252882"/>
            <a:ext cx="1062142" cy="400110"/>
          </a:xfrm>
          <a:prstGeom prst="rect">
            <a:avLst/>
          </a:prstGeom>
          <a:noFill/>
        </p:spPr>
        <p:txBody>
          <a:bodyPr wrap="square" rtlCol="0">
            <a:spAutoFit/>
          </a:bodyPr>
          <a:lstStyle/>
          <a:p>
            <a:pPr algn="r"/>
            <a:r>
              <a:rPr lang="en-AU" sz="2000" b="1" dirty="0" smtClean="0">
                <a:solidFill>
                  <a:srgbClr val="21278D"/>
                </a:solidFill>
              </a:rPr>
              <a:t>CME</a:t>
            </a:r>
            <a:endParaRPr lang="en-AU" sz="2000" b="1" dirty="0">
              <a:solidFill>
                <a:srgbClr val="21278D"/>
              </a:solidFill>
            </a:endParaRPr>
          </a:p>
        </p:txBody>
      </p:sp>
      <p:sp>
        <p:nvSpPr>
          <p:cNvPr id="18" name="TextBox 17"/>
          <p:cNvSpPr txBox="1"/>
          <p:nvPr/>
        </p:nvSpPr>
        <p:spPr>
          <a:xfrm>
            <a:off x="7837658" y="2253657"/>
            <a:ext cx="1062142" cy="400110"/>
          </a:xfrm>
          <a:prstGeom prst="rect">
            <a:avLst/>
          </a:prstGeom>
          <a:noFill/>
        </p:spPr>
        <p:txBody>
          <a:bodyPr wrap="square" rtlCol="0">
            <a:spAutoFit/>
          </a:bodyPr>
          <a:lstStyle/>
          <a:p>
            <a:pPr algn="r"/>
            <a:r>
              <a:rPr lang="en-AU" sz="2000" b="1" dirty="0" smtClean="0">
                <a:solidFill>
                  <a:srgbClr val="21278D"/>
                </a:solidFill>
              </a:rPr>
              <a:t>SW</a:t>
            </a:r>
            <a:endParaRPr lang="en-AU" sz="2000" b="1" dirty="0">
              <a:solidFill>
                <a:srgbClr val="21278D"/>
              </a:solidFill>
            </a:endParaRPr>
          </a:p>
        </p:txBody>
      </p:sp>
      <p:grpSp>
        <p:nvGrpSpPr>
          <p:cNvPr id="14" name="Group 13"/>
          <p:cNvGrpSpPr/>
          <p:nvPr/>
        </p:nvGrpSpPr>
        <p:grpSpPr>
          <a:xfrm>
            <a:off x="7396824" y="3271154"/>
            <a:ext cx="1473929" cy="1661656"/>
            <a:chOff x="7425871" y="2907330"/>
            <a:chExt cx="1473929" cy="1661656"/>
          </a:xfrm>
        </p:grpSpPr>
        <p:sp>
          <p:nvSpPr>
            <p:cNvPr id="13" name="Rectangle 12"/>
            <p:cNvSpPr/>
            <p:nvPr/>
          </p:nvSpPr>
          <p:spPr>
            <a:xfrm>
              <a:off x="7475001" y="2907330"/>
              <a:ext cx="1395752" cy="1661656"/>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425871" y="3067794"/>
              <a:ext cx="1279034" cy="1501192"/>
            </a:xfrm>
            <a:prstGeom prst="rect">
              <a:avLst/>
            </a:prstGeom>
          </p:spPr>
        </p:pic>
        <p:sp>
          <p:nvSpPr>
            <p:cNvPr id="19" name="TextBox 18"/>
            <p:cNvSpPr txBox="1"/>
            <p:nvPr/>
          </p:nvSpPr>
          <p:spPr>
            <a:xfrm>
              <a:off x="7837658" y="2940442"/>
              <a:ext cx="1062142" cy="400110"/>
            </a:xfrm>
            <a:prstGeom prst="rect">
              <a:avLst/>
            </a:prstGeom>
            <a:noFill/>
          </p:spPr>
          <p:txBody>
            <a:bodyPr wrap="square" rtlCol="0">
              <a:spAutoFit/>
            </a:bodyPr>
            <a:lstStyle/>
            <a:p>
              <a:pPr algn="r"/>
              <a:r>
                <a:rPr lang="en-AU" sz="2000" b="1" dirty="0" smtClean="0">
                  <a:solidFill>
                    <a:srgbClr val="21278D"/>
                  </a:solidFill>
                </a:rPr>
                <a:t>BNM</a:t>
              </a:r>
              <a:endParaRPr lang="en-AU" sz="2000" b="1" dirty="0">
                <a:solidFill>
                  <a:srgbClr val="21278D"/>
                </a:solidFill>
              </a:endParaRPr>
            </a:p>
          </p:txBody>
        </p:sp>
      </p:grpSp>
      <p:sp>
        <p:nvSpPr>
          <p:cNvPr id="20" name="TextBox 19"/>
          <p:cNvSpPr txBox="1"/>
          <p:nvPr/>
        </p:nvSpPr>
        <p:spPr>
          <a:xfrm>
            <a:off x="7306587" y="6157501"/>
            <a:ext cx="1062142" cy="400110"/>
          </a:xfrm>
          <a:prstGeom prst="rect">
            <a:avLst/>
          </a:prstGeom>
          <a:noFill/>
        </p:spPr>
        <p:txBody>
          <a:bodyPr wrap="square" rtlCol="0">
            <a:spAutoFit/>
          </a:bodyPr>
          <a:lstStyle/>
          <a:p>
            <a:r>
              <a:rPr lang="en-AU" sz="2000" b="1" dirty="0" smtClean="0">
                <a:solidFill>
                  <a:schemeClr val="bg1"/>
                </a:solidFill>
              </a:rPr>
              <a:t>R</a:t>
            </a:r>
            <a:endParaRPr lang="en-AU" sz="2000" b="1"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Clear mutual expectations – long-term implementation</a:t>
            </a:r>
          </a:p>
        </p:txBody>
      </p:sp>
      <p:sp>
        <p:nvSpPr>
          <p:cNvPr id="59395" name="Content Placeholder 2"/>
          <p:cNvSpPr>
            <a:spLocks noGrp="1"/>
          </p:cNvSpPr>
          <p:nvPr>
            <p:ph idx="1"/>
          </p:nvPr>
        </p:nvSpPr>
        <p:spPr>
          <a:xfrm>
            <a:off x="3832412" y="1914525"/>
            <a:ext cx="4951226" cy="4559300"/>
          </a:xfrm>
        </p:spPr>
        <p:txBody>
          <a:bodyPr lIns="91440" tIns="45720" rIns="91440" bIns="45720"/>
          <a:lstStyle/>
          <a:p>
            <a:pPr marL="342900" lvl="1" indent="-342900" eaLnBrk="1" hangingPunct="1">
              <a:buFont typeface="Arial" charset="0"/>
              <a:buChar char="•"/>
            </a:pPr>
            <a:r>
              <a:rPr lang="en-GB" altLang="en-US" dirty="0" smtClean="0"/>
              <a:t>Needs to be periodically renegotiated between the staff and patient group </a:t>
            </a:r>
          </a:p>
          <a:p>
            <a:pPr marL="342900" lvl="1" indent="-342900" eaLnBrk="1" hangingPunct="1">
              <a:buFont typeface="Arial" charset="0"/>
              <a:buChar char="•"/>
            </a:pPr>
            <a:r>
              <a:rPr lang="en-GB" altLang="en-US" dirty="0" smtClean="0"/>
              <a:t>Resources should be renewed, for example, by varying the design schemes and the negotiation process</a:t>
            </a:r>
            <a:endParaRPr lang="en-GB" altLang="en-US" sz="2600" dirty="0" smtClean="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439963">
            <a:off x="150818" y="1934078"/>
            <a:ext cx="3180166" cy="444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195263" y="1511300"/>
            <a:ext cx="8626008" cy="4854575"/>
          </a:xfrm>
        </p:spPr>
        <p:txBody>
          <a:bodyPr lIns="91440" tIns="45720" rIns="91440" bIns="45720"/>
          <a:lstStyle/>
          <a:p>
            <a:pPr marL="342900" lvl="1" indent="-342900" eaLnBrk="1" hangingPunct="1">
              <a:lnSpc>
                <a:spcPct val="100000"/>
              </a:lnSpc>
              <a:buFont typeface="Arial" charset="0"/>
              <a:buChar char="•"/>
              <a:defRPr/>
            </a:pPr>
            <a:r>
              <a:rPr lang="en-GB" altLang="en-US" dirty="0" smtClean="0">
                <a:ea typeface="MS PGothic" pitchFamily="34" charset="-128"/>
              </a:rPr>
              <a:t>Aim for balanced communication to become part of professional communication</a:t>
            </a:r>
          </a:p>
          <a:p>
            <a:pPr marL="342900" lvl="1" indent="-342900" eaLnBrk="1" hangingPunct="1">
              <a:lnSpc>
                <a:spcPct val="100000"/>
              </a:lnSpc>
              <a:buFont typeface="Arial" charset="0"/>
              <a:buChar char="•"/>
              <a:defRPr/>
            </a:pPr>
            <a:r>
              <a:rPr lang="en-GB" altLang="en-US" dirty="0" smtClean="0">
                <a:ea typeface="MS PGothic" pitchFamily="34" charset="-128"/>
              </a:rPr>
              <a:t>Renew by switching the focus of communication to other professionals (pharmacists, doctors, etc.)</a:t>
            </a:r>
          </a:p>
          <a:p>
            <a:pPr marL="342900" lvl="1" indent="-342900" eaLnBrk="1" hangingPunct="1">
              <a:lnSpc>
                <a:spcPct val="100000"/>
              </a:lnSpc>
              <a:buFont typeface="Arial" charset="0"/>
              <a:buChar char="•"/>
              <a:defRPr/>
            </a:pPr>
            <a:r>
              <a:rPr lang="en-GB" altLang="en-US" dirty="0" smtClean="0">
                <a:ea typeface="MS PGothic" pitchFamily="34" charset="-128"/>
              </a:rPr>
              <a:t>Rotate the focus over longer time periods to reinforce the underlying impetus </a:t>
            </a:r>
          </a:p>
          <a:p>
            <a:pPr marL="3133725" lvl="1" indent="-350838" eaLnBrk="1" hangingPunct="1">
              <a:lnSpc>
                <a:spcPct val="100000"/>
              </a:lnSpc>
              <a:buFont typeface="Arial" charset="0"/>
              <a:buChar char="•"/>
              <a:defRPr/>
            </a:pPr>
            <a:r>
              <a:rPr lang="en-GB" altLang="en-US" dirty="0" smtClean="0">
                <a:ea typeface="MS PGothic" pitchFamily="34" charset="-128"/>
              </a:rPr>
              <a:t>Consult with consumer groups or patients on the unit to expand and identify strengths and positive features of patients that staff can use </a:t>
            </a:r>
          </a:p>
          <a:p>
            <a:pPr marL="3133725" lvl="1" indent="-350838" eaLnBrk="1" hangingPunct="1">
              <a:lnSpc>
                <a:spcPct val="100000"/>
              </a:lnSpc>
              <a:buFont typeface="Arial" charset="0"/>
              <a:buChar char="•"/>
              <a:defRPr/>
            </a:pPr>
            <a:r>
              <a:rPr lang="en-GB" altLang="en-US" dirty="0" smtClean="0">
                <a:ea typeface="MS PGothic" pitchFamily="34" charset="-128"/>
              </a:rPr>
              <a:t>Discharge reviews with an external facilitator could identify strengths the unit staff missed.</a:t>
            </a:r>
          </a:p>
        </p:txBody>
      </p:sp>
      <p:sp>
        <p:nvSpPr>
          <p:cNvPr id="65538"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Positive words – long-term implementation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4791" flipH="1">
            <a:off x="68539" y="4498690"/>
            <a:ext cx="3257290" cy="1943362"/>
          </a:xfrm>
          <a:prstGeom prst="rect">
            <a:avLst/>
          </a:prstGeom>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Discharge messages – long-term implementation</a:t>
            </a:r>
          </a:p>
        </p:txBody>
      </p:sp>
      <p:grpSp>
        <p:nvGrpSpPr>
          <p:cNvPr id="2" name="Group 1"/>
          <p:cNvGrpSpPr/>
          <p:nvPr/>
        </p:nvGrpSpPr>
        <p:grpSpPr>
          <a:xfrm>
            <a:off x="0" y="1438836"/>
            <a:ext cx="9144000" cy="5419164"/>
            <a:chOff x="0" y="1465730"/>
            <a:chExt cx="9144000" cy="541572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65730"/>
              <a:ext cx="5002306" cy="541572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2545"/>
            <a:stretch/>
          </p:blipFill>
          <p:spPr>
            <a:xfrm flipH="1">
              <a:off x="5002306" y="1465730"/>
              <a:ext cx="1873624" cy="54157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545"/>
            <a:stretch/>
          </p:blipFill>
          <p:spPr>
            <a:xfrm>
              <a:off x="6875930" y="1465730"/>
              <a:ext cx="2268070" cy="5415720"/>
            </a:xfrm>
            <a:prstGeom prst="rect">
              <a:avLst/>
            </a:prstGeom>
          </p:spPr>
        </p:pic>
      </p:grpSp>
      <p:sp>
        <p:nvSpPr>
          <p:cNvPr id="61443" name="Content Placeholder 2"/>
          <p:cNvSpPr>
            <a:spLocks noGrp="1"/>
          </p:cNvSpPr>
          <p:nvPr>
            <p:ph idx="1"/>
          </p:nvPr>
        </p:nvSpPr>
        <p:spPr>
          <a:xfrm>
            <a:off x="3536576" y="1968500"/>
            <a:ext cx="5247062" cy="4505325"/>
          </a:xfrm>
        </p:spPr>
        <p:txBody>
          <a:bodyPr lIns="91440" tIns="45720" rIns="91440" bIns="45720"/>
          <a:lstStyle/>
          <a:p>
            <a:pPr marL="342900" lvl="1" indent="-342900" eaLnBrk="1" hangingPunct="1">
              <a:buFont typeface="Arial" panose="020B0604020202020204" pitchFamily="34" charset="0"/>
              <a:buChar char="•"/>
            </a:pPr>
            <a:r>
              <a:rPr lang="en-GB" altLang="en-US" dirty="0" smtClean="0"/>
              <a:t>Unproblematic to continue in the long term. </a:t>
            </a:r>
          </a:p>
          <a:p>
            <a:pPr marL="342900" lvl="1" indent="-342900" eaLnBrk="1" hangingPunct="1">
              <a:buFont typeface="Arial" panose="020B0604020202020204" pitchFamily="34" charset="0"/>
              <a:buChar char="•"/>
            </a:pPr>
            <a:r>
              <a:rPr lang="en-GB" altLang="en-US" dirty="0" smtClean="0"/>
              <a:t>Renew and change the display type to refresh discharge messages.</a:t>
            </a:r>
          </a:p>
          <a:p>
            <a:pPr marL="342900" lvl="1" indent="-342900" eaLnBrk="1" hangingPunct="1">
              <a:buFont typeface="Arial" panose="020B0604020202020204" pitchFamily="34" charset="0"/>
              <a:buChar char="•"/>
            </a:pPr>
            <a:r>
              <a:rPr lang="en-GB" altLang="en-US" dirty="0" smtClean="0"/>
              <a:t>Consider storage of older messages removed from tree              (</a:t>
            </a:r>
            <a:r>
              <a:rPr lang="en-GB" altLang="en-US" dirty="0" err="1" smtClean="0"/>
              <a:t>eg</a:t>
            </a:r>
            <a:r>
              <a:rPr lang="en-GB" altLang="en-US" dirty="0" smtClean="0"/>
              <a:t>, photo album)</a:t>
            </a: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Mutual help meeting – long-term implementation</a:t>
            </a:r>
          </a:p>
        </p:txBody>
      </p:sp>
      <p:sp>
        <p:nvSpPr>
          <p:cNvPr id="62467" name="Content Placeholder 2"/>
          <p:cNvSpPr>
            <a:spLocks noGrp="1"/>
          </p:cNvSpPr>
          <p:nvPr>
            <p:ph idx="1"/>
          </p:nvPr>
        </p:nvSpPr>
        <p:spPr>
          <a:xfrm>
            <a:off x="539750" y="1619250"/>
            <a:ext cx="4795838" cy="4854575"/>
          </a:xfrm>
        </p:spPr>
        <p:txBody>
          <a:bodyPr lIns="91440" tIns="45720" rIns="91440" bIns="45720"/>
          <a:lstStyle/>
          <a:p>
            <a:pPr marL="342900" lvl="1" indent="-342900" eaLnBrk="1" hangingPunct="1">
              <a:buFont typeface="Arial" charset="0"/>
              <a:buChar char="•"/>
            </a:pPr>
            <a:r>
              <a:rPr lang="en-GB" altLang="en-US" dirty="0" smtClean="0"/>
              <a:t>Meetings should improve as staff become more skilled and experienced in encouraging mutual support</a:t>
            </a:r>
          </a:p>
          <a:p>
            <a:pPr marL="342900" lvl="1" indent="-342900" eaLnBrk="1" hangingPunct="1">
              <a:buFont typeface="Arial" charset="0"/>
              <a:buChar char="•"/>
            </a:pPr>
            <a:r>
              <a:rPr lang="en-GB" altLang="en-US" dirty="0" smtClean="0"/>
              <a:t>Critical to pass on skills and experience to new staff and students</a:t>
            </a:r>
          </a:p>
          <a:p>
            <a:pPr marL="342900" lvl="1" indent="-342900" eaLnBrk="1" hangingPunct="1">
              <a:buFont typeface="Arial" charset="0"/>
              <a:buChar char="•"/>
            </a:pPr>
            <a:r>
              <a:rPr lang="en-GB" altLang="en-US" dirty="0" smtClean="0"/>
              <a:t>Networking and sharing successes and failures could assist with this intervention</a:t>
            </a:r>
          </a:p>
          <a:p>
            <a:pPr eaLnBrk="1" hangingPunct="1"/>
            <a:endParaRPr lang="en-GB" altLang="en-US" dirty="0" smtClean="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634693">
            <a:off x="5509480" y="1961554"/>
            <a:ext cx="3064774" cy="437571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399608">
            <a:off x="5165535" y="2139212"/>
            <a:ext cx="3952774" cy="4504765"/>
          </a:xfrm>
          <a:prstGeom prst="rect">
            <a:avLst/>
          </a:prstGeom>
        </p:spPr>
      </p:pic>
      <p:sp>
        <p:nvSpPr>
          <p:cNvPr id="68610"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Bad news mitigation – long-term implementation</a:t>
            </a:r>
          </a:p>
        </p:txBody>
      </p:sp>
      <p:sp>
        <p:nvSpPr>
          <p:cNvPr id="63491" name="Content Placeholder 2"/>
          <p:cNvSpPr>
            <a:spLocks noGrp="1"/>
          </p:cNvSpPr>
          <p:nvPr>
            <p:ph idx="1"/>
          </p:nvPr>
        </p:nvSpPr>
        <p:spPr>
          <a:xfrm>
            <a:off x="311150" y="1619250"/>
            <a:ext cx="5941732" cy="4854575"/>
          </a:xfrm>
        </p:spPr>
        <p:txBody>
          <a:bodyPr lIns="91440" tIns="45720" rIns="91440" bIns="45720"/>
          <a:lstStyle/>
          <a:p>
            <a:pPr marL="342900" lvl="1" indent="-342900" eaLnBrk="1" hangingPunct="1">
              <a:buFont typeface="Arial" charset="0"/>
              <a:buChar char="•"/>
            </a:pPr>
            <a:r>
              <a:rPr lang="en-GB" altLang="en-US" dirty="0" smtClean="0"/>
              <a:t>Periodically remind staff to maintain awareness of each patient’s personal life, and likely domains for bad news</a:t>
            </a:r>
          </a:p>
          <a:p>
            <a:pPr marL="342900" lvl="1" indent="-342900" eaLnBrk="1" hangingPunct="1">
              <a:buFont typeface="Arial" charset="0"/>
              <a:buChar char="•"/>
            </a:pPr>
            <a:r>
              <a:rPr lang="en-GB" altLang="en-US" dirty="0" smtClean="0"/>
              <a:t>Extend to make patients’ family and friends aware of the impact of bad news  and share responsibility </a:t>
            </a:r>
            <a:endParaRPr lang="en-GB" altLang="en-US" dirty="0"/>
          </a:p>
          <a:p>
            <a:pPr marL="342900" lvl="1" indent="-342900" eaLnBrk="1" hangingPunct="1">
              <a:buFont typeface="Arial" charset="0"/>
              <a:buChar char="•"/>
            </a:pPr>
            <a:r>
              <a:rPr lang="en-GB" altLang="en-US" dirty="0" smtClean="0"/>
              <a:t>Have signs and leaflets on the unit about the intervention and potential for receiving bad news</a:t>
            </a:r>
          </a:p>
          <a:p>
            <a:pPr marL="342900" lvl="1" indent="-342900" eaLnBrk="1" hangingPunct="1">
              <a:buFont typeface="Arial" charset="0"/>
              <a:buChar char="•"/>
            </a:pPr>
            <a:r>
              <a:rPr lang="en-GB" altLang="en-US" dirty="0" smtClean="0"/>
              <a:t>Include bad news mitigation as an agenda item during handovers</a:t>
            </a:r>
          </a:p>
          <a:p>
            <a:pPr marL="342900" lvl="1" indent="-342900" eaLnBrk="1" hangingPunct="1">
              <a:buFont typeface="Arial" charset="0"/>
              <a:buChar char="•"/>
            </a:pPr>
            <a:endParaRPr lang="en-GB" altLang="en-US" dirty="0" smtClean="0"/>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295" y="1633085"/>
            <a:ext cx="2866248" cy="2128486"/>
          </a:xfrm>
          <a:prstGeom prst="rect">
            <a:avLst/>
          </a:prstGeom>
        </p:spPr>
      </p:pic>
      <p:sp>
        <p:nvSpPr>
          <p:cNvPr id="69634" name="Title 1"/>
          <p:cNvSpPr>
            <a:spLocks noGrp="1"/>
          </p:cNvSpPr>
          <p:nvPr>
            <p:ph type="title"/>
          </p:nvPr>
        </p:nvSpPr>
        <p:spPr>
          <a:xfrm>
            <a:off x="336550" y="431800"/>
            <a:ext cx="7708900" cy="684213"/>
          </a:xfrm>
        </p:spPr>
        <p:txBody>
          <a:bodyPr lIns="91440" tIns="45720" rIns="91440" bIns="45720" anchor="t"/>
          <a:lstStyle/>
          <a:p>
            <a:pPr algn="ctr" eaLnBrk="1" hangingPunct="1">
              <a:defRPr/>
            </a:pPr>
            <a:r>
              <a:rPr lang="en-GB" altLang="en-US" b="1" smtClean="0">
                <a:ea typeface="MS PGothic" pitchFamily="34" charset="-128"/>
                <a:cs typeface="Arial" charset="0"/>
              </a:rPr>
              <a:t>Reassurance long term implementation</a:t>
            </a:r>
          </a:p>
        </p:txBody>
      </p:sp>
      <p:sp>
        <p:nvSpPr>
          <p:cNvPr id="64515" name="Content Placeholder 2"/>
          <p:cNvSpPr>
            <a:spLocks noGrp="1"/>
          </p:cNvSpPr>
          <p:nvPr>
            <p:ph idx="1"/>
          </p:nvPr>
        </p:nvSpPr>
        <p:spPr>
          <a:xfrm>
            <a:off x="336550" y="1633086"/>
            <a:ext cx="4926013" cy="2128486"/>
          </a:xfrm>
        </p:spPr>
        <p:txBody>
          <a:bodyPr lIns="91440" tIns="45720" rIns="91440" bIns="45720"/>
          <a:lstStyle/>
          <a:p>
            <a:pPr marL="342900" lvl="1" indent="-342900" eaLnBrk="1" hangingPunct="1">
              <a:buFont typeface="Arial" charset="0"/>
              <a:buChar char="•"/>
            </a:pPr>
            <a:r>
              <a:rPr lang="en-GB" altLang="en-US" dirty="0"/>
              <a:t>U</a:t>
            </a:r>
            <a:r>
              <a:rPr lang="en-GB" altLang="en-US" dirty="0" smtClean="0"/>
              <a:t>nproblematic to implement on a permanent basis, but will require strategies to periodically remind staff to maintain awareness and act upon it </a:t>
            </a:r>
          </a:p>
          <a:p>
            <a:pPr marL="342900" lvl="1" indent="-342900" eaLnBrk="1" hangingPunct="1">
              <a:buFont typeface="Arial" charset="0"/>
              <a:buChar char="•"/>
            </a:pPr>
            <a:endParaRPr lang="en-GB" alt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 y="4049484"/>
            <a:ext cx="3491736" cy="2320241"/>
          </a:xfrm>
          <a:prstGeom prst="rect">
            <a:avLst/>
          </a:prstGeom>
        </p:spPr>
      </p:pic>
      <p:sp>
        <p:nvSpPr>
          <p:cNvPr id="7" name="Content Placeholder 2"/>
          <p:cNvSpPr txBox="1">
            <a:spLocks/>
          </p:cNvSpPr>
          <p:nvPr/>
        </p:nvSpPr>
        <p:spPr bwMode="auto">
          <a:xfrm>
            <a:off x="4102012" y="3911827"/>
            <a:ext cx="4926013"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ＭＳ Ｐゴシック"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ＭＳ Ｐゴシック" pitchFamily="34" charset="-128"/>
                <a:cs typeface="+mn-cs"/>
              </a:defRPr>
            </a:lvl2pPr>
            <a:lvl3pPr marL="252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4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buFont typeface="Arial" charset="0"/>
              <a:buChar char="•"/>
            </a:pPr>
            <a:r>
              <a:rPr lang="en-GB" altLang="en-US" dirty="0" smtClean="0"/>
              <a:t>Consider including as an agenda item during handover</a:t>
            </a:r>
          </a:p>
          <a:p>
            <a:pPr marL="342900" lvl="1" indent="-342900" eaLnBrk="1" hangingPunct="1">
              <a:buFont typeface="Arial" charset="0"/>
              <a:buChar char="•"/>
            </a:pPr>
            <a:r>
              <a:rPr lang="en-GB" altLang="en-US" dirty="0" smtClean="0"/>
              <a:t>Consider </a:t>
            </a:r>
            <a:r>
              <a:rPr lang="en-GB" altLang="en-US" dirty="0"/>
              <a:t>the inattention that eventually follows a </a:t>
            </a:r>
            <a:r>
              <a:rPr lang="en-GB" altLang="en-US" dirty="0" err="1"/>
              <a:t>routinised</a:t>
            </a:r>
            <a:r>
              <a:rPr lang="en-GB" altLang="en-US" dirty="0"/>
              <a:t> </a:t>
            </a:r>
            <a:r>
              <a:rPr lang="en-GB" altLang="en-US" dirty="0" smtClean="0"/>
              <a:t>practice - and consider other creative mechanisms</a:t>
            </a: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Calm down methods – long-term implementation</a:t>
            </a:r>
          </a:p>
        </p:txBody>
      </p:sp>
      <p:sp>
        <p:nvSpPr>
          <p:cNvPr id="65539"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buFont typeface="Arial" charset="0"/>
              <a:buChar char="•"/>
            </a:pPr>
            <a:r>
              <a:rPr lang="en-GB" altLang="en-US" dirty="0" smtClean="0"/>
              <a:t>Equipment will need permanent care and a robust storage strategy</a:t>
            </a:r>
          </a:p>
          <a:p>
            <a:pPr marL="342900" lvl="1" indent="-342900" eaLnBrk="1" hangingPunct="1">
              <a:buFont typeface="Arial" charset="0"/>
              <a:buChar char="•"/>
            </a:pPr>
            <a:r>
              <a:rPr lang="en-GB" altLang="en-US" dirty="0" smtClean="0"/>
              <a:t>A budget will be required for replacements, and ideally to expand the types and number of resources over time</a:t>
            </a:r>
          </a:p>
          <a:p>
            <a:pPr marL="342900" lvl="1" indent="-342900" eaLnBrk="1" hangingPunct="1">
              <a:buFont typeface="Arial" charset="0"/>
              <a:buChar char="•"/>
            </a:pPr>
            <a:r>
              <a:rPr lang="en-GB" altLang="en-US" dirty="0" smtClean="0"/>
              <a:t>Review will be necessary to remove items that may prove to be problematic and to consider and approve replacements and substitutions</a:t>
            </a:r>
          </a:p>
          <a:p>
            <a:pPr marL="342900" lvl="1" indent="-342900" eaLnBrk="1" hangingPunct="1">
              <a:buFont typeface="Arial" charset="0"/>
              <a:buChar char="•"/>
            </a:pPr>
            <a:r>
              <a:rPr lang="en-GB" altLang="en-US" dirty="0" smtClean="0"/>
              <a:t>Reviews should consider strategies to                                    maximise quick and easy patient                              access to resources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502" y="4532467"/>
            <a:ext cx="2632668" cy="181171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flipH="1">
            <a:off x="0" y="1452283"/>
            <a:ext cx="9144000" cy="5405717"/>
          </a:xfrm>
          <a:prstGeom prst="rect">
            <a:avLst/>
          </a:prstGeom>
        </p:spPr>
      </p:pic>
      <p:sp>
        <p:nvSpPr>
          <p:cNvPr id="71682"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Soft words – long-term implementation</a:t>
            </a:r>
          </a:p>
        </p:txBody>
      </p:sp>
      <p:sp>
        <p:nvSpPr>
          <p:cNvPr id="66563" name="Content Placeholder 2"/>
          <p:cNvSpPr>
            <a:spLocks noGrp="1"/>
          </p:cNvSpPr>
          <p:nvPr>
            <p:ph idx="1"/>
          </p:nvPr>
        </p:nvSpPr>
        <p:spPr>
          <a:xfrm>
            <a:off x="405281" y="2128557"/>
            <a:ext cx="5632448" cy="4053168"/>
          </a:xfrm>
        </p:spPr>
        <p:txBody>
          <a:bodyPr lIns="91440" tIns="45720" rIns="91440" bIns="45720"/>
          <a:lstStyle/>
          <a:p>
            <a:pPr marL="342900" lvl="1" indent="-342900" eaLnBrk="1" hangingPunct="1">
              <a:spcAft>
                <a:spcPts val="1000"/>
              </a:spcAft>
              <a:buFont typeface="Arial" charset="0"/>
              <a:buChar char="•"/>
            </a:pPr>
            <a:r>
              <a:rPr lang="en-GB" altLang="en-US" dirty="0" smtClean="0"/>
              <a:t>Remove soft words statements then re-introduce to regain attention</a:t>
            </a:r>
          </a:p>
          <a:p>
            <a:pPr marL="342900" lvl="1" indent="-342900" eaLnBrk="1" hangingPunct="1">
              <a:spcAft>
                <a:spcPts val="1000"/>
              </a:spcAft>
              <a:buFont typeface="Arial" charset="0"/>
              <a:buChar char="•"/>
            </a:pPr>
            <a:r>
              <a:rPr lang="en-GB" altLang="en-US" dirty="0" smtClean="0"/>
              <a:t>Reformat or redisplay soft words statements in new ways</a:t>
            </a:r>
          </a:p>
          <a:p>
            <a:pPr marL="342900" lvl="1" indent="-342900" eaLnBrk="1" hangingPunct="1">
              <a:spcAft>
                <a:spcPts val="1000"/>
              </a:spcAft>
              <a:buFont typeface="Arial" charset="0"/>
              <a:buChar char="•"/>
            </a:pPr>
            <a:r>
              <a:rPr lang="en-GB" altLang="en-US" dirty="0" smtClean="0"/>
              <a:t>Challenge a team to write their own verses or compose their own soft words</a:t>
            </a:r>
          </a:p>
          <a:p>
            <a:pPr marL="342900" lvl="1" indent="-342900" eaLnBrk="1" hangingPunct="1">
              <a:spcAft>
                <a:spcPts val="1000"/>
              </a:spcAft>
              <a:buFont typeface="Arial" charset="0"/>
              <a:buChar char="•"/>
            </a:pPr>
            <a:r>
              <a:rPr lang="en-GB" altLang="en-US" dirty="0" smtClean="0"/>
              <a:t>Periodically revisit soft words and limit-setting in reflective practice and supervision</a:t>
            </a:r>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Talk down – long-term implementation</a:t>
            </a:r>
          </a:p>
        </p:txBody>
      </p:sp>
      <p:sp>
        <p:nvSpPr>
          <p:cNvPr id="67587" name="Content Placeholder 2"/>
          <p:cNvSpPr>
            <a:spLocks noGrp="1"/>
          </p:cNvSpPr>
          <p:nvPr>
            <p:ph idx="1"/>
          </p:nvPr>
        </p:nvSpPr>
        <p:spPr>
          <a:xfrm>
            <a:off x="364940" y="1836545"/>
            <a:ext cx="4946650" cy="4591149"/>
          </a:xfrm>
        </p:spPr>
        <p:txBody>
          <a:bodyPr lIns="91440" tIns="45720" rIns="91440" bIns="45720"/>
          <a:lstStyle/>
          <a:p>
            <a:pPr marL="342900" lvl="1" indent="-342900" eaLnBrk="1" hangingPunct="1">
              <a:spcAft>
                <a:spcPts val="1000"/>
              </a:spcAft>
              <a:buFont typeface="Arial" charset="0"/>
              <a:buChar char="•"/>
            </a:pPr>
            <a:r>
              <a:rPr lang="en-GB" altLang="en-US" dirty="0" smtClean="0"/>
              <a:t>Continually display the poster and </a:t>
            </a:r>
            <a:r>
              <a:rPr lang="en-GB" altLang="en-US" dirty="0"/>
              <a:t>change location</a:t>
            </a:r>
            <a:endParaRPr lang="en-GB" altLang="en-US" dirty="0" smtClean="0"/>
          </a:p>
          <a:p>
            <a:pPr marL="342900" lvl="1" indent="-342900" eaLnBrk="1" hangingPunct="1">
              <a:spcAft>
                <a:spcPts val="1000"/>
              </a:spcAft>
              <a:buFont typeface="Arial" charset="0"/>
              <a:buChar char="•"/>
            </a:pPr>
            <a:r>
              <a:rPr lang="en-GB" altLang="en-US" dirty="0"/>
              <a:t>Use the poster in post-incident debriefing to identify strengths and </a:t>
            </a:r>
            <a:r>
              <a:rPr lang="en-GB" altLang="en-US" dirty="0" smtClean="0"/>
              <a:t>weaknesses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677" b="15271"/>
          <a:stretch/>
        </p:blipFill>
        <p:spPr>
          <a:xfrm>
            <a:off x="820271" y="4268642"/>
            <a:ext cx="2998695" cy="2192738"/>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0503">
            <a:off x="5404389" y="1948121"/>
            <a:ext cx="3014220" cy="2134229"/>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Content Placeholder 2"/>
          <p:cNvSpPr txBox="1">
            <a:spLocks/>
          </p:cNvSpPr>
          <p:nvPr/>
        </p:nvSpPr>
        <p:spPr bwMode="auto">
          <a:xfrm>
            <a:off x="4235825" y="4426222"/>
            <a:ext cx="4773704" cy="203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ＭＳ Ｐゴシック"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ＭＳ Ｐゴシック" pitchFamily="34" charset="-128"/>
                <a:cs typeface="+mn-cs"/>
              </a:defRPr>
            </a:lvl2pPr>
            <a:lvl3pPr marL="252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4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spcAft>
                <a:spcPts val="1000"/>
              </a:spcAft>
              <a:buFont typeface="Arial" charset="0"/>
              <a:buChar char="•"/>
            </a:pPr>
            <a:r>
              <a:rPr lang="en-GB" altLang="en-US" dirty="0"/>
              <a:t>Renew training when there is significant staff turnover</a:t>
            </a:r>
          </a:p>
          <a:p>
            <a:pPr marL="342900" lvl="1" indent="-342900" eaLnBrk="1" hangingPunct="1">
              <a:spcAft>
                <a:spcPts val="1000"/>
              </a:spcAft>
              <a:buFont typeface="Arial" charset="0"/>
              <a:buChar char="•"/>
            </a:pPr>
            <a:r>
              <a:rPr lang="en-GB" altLang="en-US" dirty="0" smtClean="0"/>
              <a:t>Incorporate into local aggression prevention training</a:t>
            </a:r>
          </a:p>
          <a:p>
            <a:pPr marL="342900" lvl="1" indent="-342900" eaLnBrk="1" hangingPunct="1">
              <a:spcAft>
                <a:spcPts val="1000"/>
              </a:spcAft>
              <a:buFont typeface="Arial" charset="0"/>
              <a:buChar char="•"/>
            </a:pPr>
            <a:endParaRPr lang="en-GB" altLang="en-US" dirty="0" smtClean="0"/>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2"/>
          <p:cNvSpPr>
            <a:spLocks noGrp="1"/>
          </p:cNvSpPr>
          <p:nvPr>
            <p:ph type="title"/>
          </p:nvPr>
        </p:nvSpPr>
        <p:spPr>
          <a:xfrm>
            <a:off x="539750" y="463550"/>
            <a:ext cx="7199313" cy="752475"/>
          </a:xfrm>
        </p:spPr>
        <p:txBody>
          <a:bodyPr lIns="91440" tIns="45720" rIns="91440" bIns="45720" anchor="t"/>
          <a:lstStyle/>
          <a:p>
            <a:pPr algn="r" eaLnBrk="1" hangingPunct="1">
              <a:defRPr/>
            </a:pPr>
            <a:r>
              <a:rPr lang="en-GB" altLang="en-US" b="1" dirty="0" smtClean="0">
                <a:ea typeface="MS PGothic" pitchFamily="34" charset="-128"/>
                <a:cs typeface="Arial" charset="0"/>
              </a:rPr>
              <a:t>Final comments from Len…</a:t>
            </a:r>
          </a:p>
        </p:txBody>
      </p:sp>
      <p:sp>
        <p:nvSpPr>
          <p:cNvPr id="68611" name="Content Placeholder 3"/>
          <p:cNvSpPr>
            <a:spLocks noGrp="1"/>
          </p:cNvSpPr>
          <p:nvPr>
            <p:ph idx="1"/>
          </p:nvPr>
        </p:nvSpPr>
        <p:spPr>
          <a:xfrm>
            <a:off x="539750" y="2410065"/>
            <a:ext cx="8243888" cy="4215022"/>
          </a:xfrm>
        </p:spPr>
        <p:txBody>
          <a:bodyPr lIns="91440" tIns="45720" rIns="91440" bIns="45720"/>
          <a:lstStyle/>
          <a:p>
            <a:pPr marL="342900" lvl="1" indent="-342900" eaLnBrk="1" hangingPunct="1">
              <a:buFont typeface="Arial" charset="0"/>
              <a:buChar char="•"/>
            </a:pPr>
            <a:r>
              <a:rPr lang="en-GB" altLang="en-US" sz="2800" i="1" dirty="0" smtClean="0"/>
              <a:t>If your intervention doesn’t alter any of the ‘staff modifiers’ identified in the Safewards Model, then it isn’t classified as a Safewards intervention</a:t>
            </a:r>
          </a:p>
          <a:p>
            <a:pPr marL="342900" lvl="1" indent="-342900" eaLnBrk="1" hangingPunct="1">
              <a:buFont typeface="Arial" charset="0"/>
              <a:buChar char="•"/>
            </a:pPr>
            <a:r>
              <a:rPr lang="en-GB" altLang="en-US" sz="2800" i="1" dirty="0" smtClean="0"/>
              <a:t>Although many Safewards interventions can be done creatively, that doesn’t mean anything creative or arty is a Safewards intervention</a:t>
            </a:r>
          </a:p>
          <a:p>
            <a:pPr eaLnBrk="1" hangingPunct="1"/>
            <a:endParaRPr lang="en-GB" altLang="en-US" sz="2000" dirty="0" smtClean="0"/>
          </a:p>
        </p:txBody>
      </p:sp>
      <p:pic>
        <p:nvPicPr>
          <p:cNvPr id="1026" name="Picture 2" descr="Image result for len b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b="1" dirty="0" smtClean="0">
                <a:ea typeface="MS PGothic" pitchFamily="34" charset="-128"/>
              </a:rPr>
              <a:t>Feedback from Consumers and Carers</a:t>
            </a:r>
            <a:endParaRPr lang="en-AU" b="1" dirty="0">
              <a:ea typeface="MS PGothic" pitchFamily="34" charset="-128"/>
            </a:endParaRPr>
          </a:p>
        </p:txBody>
      </p:sp>
      <p:sp>
        <p:nvSpPr>
          <p:cNvPr id="14339" name="Content Placeholder 2"/>
          <p:cNvSpPr>
            <a:spLocks noGrp="1"/>
          </p:cNvSpPr>
          <p:nvPr>
            <p:ph idx="1"/>
          </p:nvPr>
        </p:nvSpPr>
        <p:spPr>
          <a:xfrm>
            <a:off x="539750" y="1619250"/>
            <a:ext cx="8243888" cy="4854575"/>
          </a:xfrm>
        </p:spPr>
        <p:txBody>
          <a:bodyPr/>
          <a:lstStyle/>
          <a:p>
            <a:r>
              <a:rPr lang="en-AU" altLang="en-US" sz="2800" b="0" dirty="0" smtClean="0"/>
              <a:t>What mechanisms do you have for collecting feedback? </a:t>
            </a:r>
          </a:p>
          <a:p>
            <a:endParaRPr lang="en-AU" altLang="en-US" sz="2800" b="0" dirty="0"/>
          </a:p>
          <a:p>
            <a:r>
              <a:rPr lang="en-AU" altLang="en-US" sz="2800" b="0" dirty="0" smtClean="0"/>
              <a:t>How will you know what impact Safewards is having?</a:t>
            </a:r>
          </a:p>
          <a:p>
            <a:endParaRPr lang="en-AU" altLang="en-US" b="0" dirty="0"/>
          </a:p>
          <a:p>
            <a:pPr algn="ctr"/>
            <a:r>
              <a:rPr lang="en-AU" altLang="en-US" b="0" i="1" dirty="0" smtClean="0">
                <a:solidFill>
                  <a:srgbClr val="51BD89"/>
                </a:solidFill>
              </a:rPr>
              <a:t>The Safewards Victoria evaluation will look at how          consumers feel about Safewards by inviting                              them to take part in surveys and focus groups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539750" y="539750"/>
            <a:ext cx="7199313" cy="793750"/>
          </a:xfrm>
        </p:spPr>
        <p:txBody>
          <a:bodyPr lIns="91440" tIns="45720" rIns="91440" bIns="45720" anchor="t"/>
          <a:lstStyle/>
          <a:p>
            <a:pPr algn="r" eaLnBrk="1" hangingPunct="1">
              <a:defRPr/>
            </a:pPr>
            <a:r>
              <a:rPr lang="en-GB" altLang="en-US" b="1" dirty="0" smtClean="0">
                <a:ea typeface="MS PGothic" pitchFamily="34" charset="-128"/>
                <a:cs typeface="Arial" charset="0"/>
              </a:rPr>
              <a:t>Final comments from Len…</a:t>
            </a:r>
          </a:p>
        </p:txBody>
      </p:sp>
      <p:sp>
        <p:nvSpPr>
          <p:cNvPr id="69635" name="Content Placeholder 2"/>
          <p:cNvSpPr>
            <a:spLocks noGrp="1"/>
          </p:cNvSpPr>
          <p:nvPr>
            <p:ph idx="1"/>
          </p:nvPr>
        </p:nvSpPr>
        <p:spPr>
          <a:xfrm>
            <a:off x="387350" y="2000909"/>
            <a:ext cx="8396288" cy="4854575"/>
          </a:xfrm>
        </p:spPr>
        <p:txBody>
          <a:bodyPr lIns="91440" tIns="45720" rIns="91440" bIns="45720"/>
          <a:lstStyle/>
          <a:p>
            <a:pPr marL="342900" lvl="1" indent="-342900" eaLnBrk="1" hangingPunct="1">
              <a:buFont typeface="Arial" charset="0"/>
              <a:buChar char="•"/>
            </a:pPr>
            <a:r>
              <a:rPr lang="en-GB" altLang="en-US" sz="2800" i="1" dirty="0" smtClean="0"/>
              <a:t>None of the interventions will work if you and your team do not actually do them! </a:t>
            </a:r>
          </a:p>
          <a:p>
            <a:pPr marL="342900" lvl="1" indent="-342900" eaLnBrk="1" hangingPunct="1">
              <a:buFont typeface="Arial" charset="0"/>
              <a:buChar char="•"/>
            </a:pPr>
            <a:r>
              <a:rPr lang="en-GB" altLang="en-US" sz="2800" i="1" dirty="0" smtClean="0"/>
              <a:t>If you present an over-optimistic, exaggeratedly positive, all bad news removed story to your immediate manager, who does the same plus a bit extra to theirs, etc. then the people at the top think everything is wonderful and being put into effect, while in reality nothing much is happening on the wards at all</a:t>
            </a:r>
          </a:p>
        </p:txBody>
      </p:sp>
      <p:pic>
        <p:nvPicPr>
          <p:cNvPr id="4" name="Picture 2" descr="Image result for len b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 y="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a:xfrm>
            <a:off x="539750" y="431800"/>
            <a:ext cx="7199313" cy="698500"/>
          </a:xfrm>
        </p:spPr>
        <p:txBody>
          <a:bodyPr lIns="91440" tIns="45720" rIns="91440" bIns="45720" anchor="t"/>
          <a:lstStyle/>
          <a:p>
            <a:pPr algn="ctr" eaLnBrk="1" hangingPunct="1">
              <a:defRPr/>
            </a:pPr>
            <a:r>
              <a:rPr lang="en-US" altLang="en-US" b="1" smtClean="0">
                <a:solidFill>
                  <a:srgbClr val="21A18D"/>
                </a:solidFill>
                <a:ea typeface="MS PGothic" pitchFamily="34" charset="-128"/>
                <a:cs typeface="Arial" charset="0"/>
              </a:rPr>
              <a:t>Task: Role play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1673464"/>
            <a:ext cx="7342094" cy="490250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30213"/>
            <a:ext cx="7034213" cy="919162"/>
          </a:xfrm>
        </p:spPr>
        <p:txBody>
          <a:bodyPr/>
          <a:lstStyle/>
          <a:p>
            <a:pPr algn="ctr" eaLnBrk="1" hangingPunct="1">
              <a:defRPr/>
            </a:pPr>
            <a:r>
              <a:rPr lang="en-AU" b="1" dirty="0" smtClean="0">
                <a:ea typeface="ＭＳ Ｐゴシック" charset="0"/>
              </a:rPr>
              <a:t>Wrap up</a:t>
            </a:r>
            <a:endParaRPr lang="en-AU" b="1" dirty="0">
              <a:ea typeface="ＭＳ Ｐゴシック" charset="0"/>
            </a:endParaRPr>
          </a:p>
        </p:txBody>
      </p:sp>
      <p:sp>
        <p:nvSpPr>
          <p:cNvPr id="71683"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buFont typeface="Arial" charset="0"/>
              <a:buChar char="•"/>
            </a:pPr>
            <a:r>
              <a:rPr lang="en-US" altLang="en-US" sz="2800" smtClean="0">
                <a:solidFill>
                  <a:srgbClr val="000000"/>
                </a:solidFill>
              </a:rPr>
              <a:t>Today we revised the previous workshop and learnt the last three interventions </a:t>
            </a:r>
          </a:p>
          <a:p>
            <a:pPr marL="342900" lvl="1" indent="-342900" eaLnBrk="1" hangingPunct="1">
              <a:buFont typeface="Arial" charset="0"/>
              <a:buChar char="•"/>
            </a:pPr>
            <a:endParaRPr lang="en-US" altLang="en-US" sz="2800" smtClean="0">
              <a:solidFill>
                <a:srgbClr val="000000"/>
              </a:solidFill>
            </a:endParaRPr>
          </a:p>
          <a:p>
            <a:pPr marL="342900" lvl="1" indent="-342900" eaLnBrk="1" hangingPunct="1">
              <a:buFont typeface="Arial" charset="0"/>
              <a:buChar char="•"/>
            </a:pPr>
            <a:r>
              <a:rPr lang="en-US" altLang="en-US" sz="2800" smtClean="0">
                <a:solidFill>
                  <a:srgbClr val="000000"/>
                </a:solidFill>
              </a:rPr>
              <a:t>How will we move forward with Safewards?</a:t>
            </a:r>
          </a:p>
          <a:p>
            <a:pPr marL="342900" lvl="1" indent="-342900" eaLnBrk="1" hangingPunct="1">
              <a:buFont typeface="Arial" charset="0"/>
              <a:buChar char="•"/>
            </a:pPr>
            <a:endParaRPr lang="en-US" altLang="en-US" sz="2800" smtClean="0">
              <a:solidFill>
                <a:srgbClr val="000000"/>
              </a:solidFill>
            </a:endParaRPr>
          </a:p>
          <a:p>
            <a:pPr marL="342900" lvl="1" indent="-342900" eaLnBrk="1" hangingPunct="1">
              <a:buFont typeface="Arial" charset="0"/>
              <a:buChar char="•"/>
            </a:pPr>
            <a:r>
              <a:rPr lang="en-US" altLang="en-US" sz="2800" smtClean="0">
                <a:solidFill>
                  <a:srgbClr val="000000"/>
                </a:solidFill>
              </a:rPr>
              <a:t>What do you think will be some of the benefits of introducing Safewards?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le 2"/>
          <p:cNvSpPr>
            <a:spLocks noGrp="1"/>
          </p:cNvSpPr>
          <p:nvPr>
            <p:ph type="ctrTitle"/>
          </p:nvPr>
        </p:nvSpPr>
        <p:spPr>
          <a:xfrm>
            <a:off x="676275" y="263525"/>
            <a:ext cx="6376988" cy="828675"/>
          </a:xfrm>
        </p:spPr>
        <p:txBody>
          <a:bodyPr/>
          <a:lstStyle/>
          <a:p>
            <a:pPr eaLnBrk="1" hangingPunct="1"/>
            <a:r>
              <a:rPr lang="en-AU" altLang="en-US" sz="4000" b="1" smtClean="0">
                <a:latin typeface="Arial" charset="0"/>
                <a:cs typeface="Arial" charset="0"/>
              </a:rPr>
              <a:t>Evaluation and questions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 y="1577789"/>
            <a:ext cx="6104965" cy="406997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Congratulations and </a:t>
            </a:r>
            <a:r>
              <a:rPr lang="en-AU" b="1" dirty="0" smtClean="0"/>
              <a:t>welcome</a:t>
            </a:r>
            <a:r>
              <a:rPr lang="en-AU" b="1" dirty="0" smtClean="0"/>
              <a:t>…</a:t>
            </a:r>
            <a:endParaRPr lang="en-AU"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03470"/>
            <a:ext cx="9144000" cy="5454530"/>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543" r="6586" b="9182"/>
          <a:stretch/>
        </p:blipFill>
        <p:spPr>
          <a:xfrm>
            <a:off x="3052447" y="1321667"/>
            <a:ext cx="6091554" cy="5536333"/>
          </a:xfrm>
          <a:prstGeom prst="rect">
            <a:avLst/>
          </a:prstGeom>
        </p:spPr>
      </p:pic>
      <p:sp>
        <p:nvSpPr>
          <p:cNvPr id="5" name="TextBox 4"/>
          <p:cNvSpPr txBox="1"/>
          <p:nvPr/>
        </p:nvSpPr>
        <p:spPr>
          <a:xfrm>
            <a:off x="539750" y="1861994"/>
            <a:ext cx="4586432" cy="3477875"/>
          </a:xfrm>
          <a:prstGeom prst="rect">
            <a:avLst/>
          </a:prstGeom>
          <a:noFill/>
        </p:spPr>
        <p:txBody>
          <a:bodyPr wrap="square" rtlCol="0">
            <a:spAutoFit/>
          </a:bodyPr>
          <a:lstStyle/>
          <a:p>
            <a:r>
              <a:rPr lang="en-AU" sz="4400" dirty="0" smtClean="0">
                <a:solidFill>
                  <a:srgbClr val="21A18D"/>
                </a:solidFill>
                <a:effectLst>
                  <a:outerShdw blurRad="50800" dist="38100" dir="2700000" algn="tl" rotWithShape="0">
                    <a:prstClr val="black">
                      <a:alpha val="40000"/>
                    </a:prstClr>
                  </a:outerShdw>
                </a:effectLst>
                <a:latin typeface="+mj-lt"/>
              </a:rPr>
              <a:t>…to the international community of Safewards Champions!</a:t>
            </a:r>
            <a:endParaRPr lang="en-AU" sz="4400" dirty="0">
              <a:solidFill>
                <a:srgbClr val="21A18D"/>
              </a:solidFill>
              <a:effectLst>
                <a:outerShdw blurRad="50800" dist="38100" dir="2700000" algn="tl" rotWithShape="0">
                  <a:prstClr val="black">
                    <a:alpha val="40000"/>
                  </a:prstClr>
                </a:outerShdw>
              </a:effectLst>
              <a:latin typeface="+mj-lt"/>
            </a:endParaRPr>
          </a:p>
        </p:txBody>
      </p:sp>
      <p:sp>
        <p:nvSpPr>
          <p:cNvPr id="6" name="TextBox 5"/>
          <p:cNvSpPr txBox="1"/>
          <p:nvPr/>
        </p:nvSpPr>
        <p:spPr>
          <a:xfrm>
            <a:off x="539750" y="6088559"/>
            <a:ext cx="8035636" cy="461665"/>
          </a:xfrm>
          <a:prstGeom prst="rect">
            <a:avLst/>
          </a:prstGeom>
          <a:noFill/>
        </p:spPr>
        <p:txBody>
          <a:bodyPr wrap="square" rtlCol="0">
            <a:spAutoFit/>
          </a:bodyPr>
          <a:lstStyle/>
          <a:p>
            <a:r>
              <a:rPr lang="en-AU" sz="2400" b="1" dirty="0" smtClean="0">
                <a:solidFill>
                  <a:schemeClr val="bg1"/>
                </a:solidFill>
                <a:effectLst>
                  <a:outerShdw blurRad="50800" dist="38100" dir="2700000" algn="tl" rotWithShape="0">
                    <a:prstClr val="black">
                      <a:alpha val="40000"/>
                    </a:prstClr>
                  </a:outerShdw>
                </a:effectLst>
                <a:latin typeface="+mj-lt"/>
              </a:rPr>
              <a:t>www.health.vic.gov.au/safewards</a:t>
            </a:r>
            <a:endParaRPr lang="en-AU" sz="2400" b="1"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512255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577850" y="638175"/>
            <a:ext cx="6513513" cy="1212850"/>
          </a:xfrm>
        </p:spPr>
        <p:txBody>
          <a:bodyPr lIns="68580" tIns="34290" rIns="68580" bIns="34290" anchor="t"/>
          <a:lstStyle/>
          <a:p>
            <a:pPr eaLnBrk="1" hangingPunct="1"/>
            <a:r>
              <a:rPr lang="en-AU" altLang="en-US" sz="4800" b="1" smtClean="0">
                <a:latin typeface="Arial" charset="0"/>
                <a:cs typeface="Arial" charset="0"/>
              </a:rPr>
              <a:t>Calm down methods</a:t>
            </a:r>
            <a:endParaRPr lang="en-US" altLang="en-US" sz="4800" b="1" smtClean="0">
              <a:latin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0521">
            <a:off x="1038485" y="2368008"/>
            <a:ext cx="5549103" cy="381869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54622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539750" y="458788"/>
            <a:ext cx="7199313" cy="790575"/>
          </a:xfrm>
        </p:spPr>
        <p:txBody>
          <a:bodyPr lIns="68580" tIns="34290" rIns="68580" bIns="34290" anchor="t"/>
          <a:lstStyle/>
          <a:p>
            <a:pPr algn="ctr" eaLnBrk="1" hangingPunct="1">
              <a:defRPr/>
            </a:pPr>
            <a:r>
              <a:rPr lang="en-GB" altLang="en-US" b="1" smtClean="0">
                <a:solidFill>
                  <a:schemeClr val="bg1"/>
                </a:solidFill>
                <a:ea typeface="MS PGothic" pitchFamily="34" charset="-128"/>
                <a:cs typeface="Arial" charset="0"/>
              </a:rPr>
              <a:t>Background and aims</a:t>
            </a:r>
          </a:p>
        </p:txBody>
      </p:sp>
      <p:sp>
        <p:nvSpPr>
          <p:cNvPr id="16387" name="Content Placeholder 3"/>
          <p:cNvSpPr>
            <a:spLocks noGrp="1"/>
          </p:cNvSpPr>
          <p:nvPr>
            <p:ph idx="1"/>
          </p:nvPr>
        </p:nvSpPr>
        <p:spPr>
          <a:xfrm>
            <a:off x="539750" y="1619250"/>
            <a:ext cx="8243888" cy="4854575"/>
          </a:xfrm>
        </p:spPr>
        <p:txBody>
          <a:bodyPr lIns="68580" tIns="34290" rIns="68580" bIns="34290"/>
          <a:lstStyle/>
          <a:p>
            <a:pPr lvl="1" eaLnBrk="1" hangingPunct="1">
              <a:spcAft>
                <a:spcPts val="750"/>
              </a:spcAft>
              <a:defRPr/>
            </a:pPr>
            <a:r>
              <a:rPr lang="en-GB" altLang="en-US" b="1" dirty="0" smtClean="0">
                <a:ea typeface="ＭＳ Ｐゴシック" charset="0"/>
              </a:rPr>
              <a:t>Background</a:t>
            </a:r>
          </a:p>
          <a:p>
            <a:pPr lvl="1" eaLnBrk="1" hangingPunct="1">
              <a:defRPr/>
            </a:pPr>
            <a:r>
              <a:rPr lang="en-AU" sz="2000" dirty="0">
                <a:ea typeface="ＭＳ Ｐゴシック" charset="0"/>
              </a:rPr>
              <a:t>Pro re nata (PRN) medication </a:t>
            </a:r>
            <a:r>
              <a:rPr lang="en-AU" sz="2000" dirty="0" smtClean="0">
                <a:ea typeface="ＭＳ Ｐゴシック" charset="0"/>
              </a:rPr>
              <a:t>can been </a:t>
            </a:r>
            <a:r>
              <a:rPr lang="en-AU" sz="2000" dirty="0">
                <a:ea typeface="ＭＳ Ｐゴシック" charset="0"/>
              </a:rPr>
              <a:t>used as an effective strategy to </a:t>
            </a:r>
            <a:r>
              <a:rPr lang="en-AU" sz="2000" dirty="0" smtClean="0">
                <a:ea typeface="ＭＳ Ｐゴシック" charset="0"/>
              </a:rPr>
              <a:t>assist people to feel calm, </a:t>
            </a:r>
            <a:r>
              <a:rPr lang="en-AU" sz="2000" dirty="0">
                <a:ea typeface="ＭＳ Ｐゴシック" charset="0"/>
              </a:rPr>
              <a:t>but perhaps we reach for it too easily and too </a:t>
            </a:r>
            <a:r>
              <a:rPr lang="en-AU" sz="2000" dirty="0" smtClean="0">
                <a:ea typeface="ＭＳ Ｐゴシック" charset="0"/>
              </a:rPr>
              <a:t>quickly. Where possible and practical, it’s always best to use the patient’s own strengths and coping mechanisms – or support people to develop new strengths and skills – to enable people to self-regulate. </a:t>
            </a:r>
          </a:p>
          <a:p>
            <a:pPr lvl="1" eaLnBrk="1" hangingPunct="1">
              <a:defRPr/>
            </a:pPr>
            <a:r>
              <a:rPr lang="en-GB" altLang="en-US" b="1" dirty="0" smtClean="0">
                <a:ea typeface="ＭＳ Ｐゴシック" charset="0"/>
              </a:rPr>
              <a:t>Aims</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Early </a:t>
            </a:r>
            <a:r>
              <a:rPr lang="en-GB" altLang="en-US" sz="2000" dirty="0">
                <a:ea typeface="ＭＳ Ｐゴシック" charset="0"/>
              </a:rPr>
              <a:t>de-escalation</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Divert and </a:t>
            </a:r>
            <a:r>
              <a:rPr lang="en-GB" altLang="en-US" sz="2000" dirty="0">
                <a:ea typeface="ＭＳ Ｐゴシック" charset="0"/>
              </a:rPr>
              <a:t>prevent</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Increase people’s sense of </a:t>
            </a:r>
            <a:r>
              <a:rPr lang="en-GB" altLang="en-US" sz="2000" dirty="0">
                <a:ea typeface="ＭＳ Ｐゴシック" charset="0"/>
              </a:rPr>
              <a:t>empowerment </a:t>
            </a:r>
            <a:r>
              <a:rPr lang="en-GB" altLang="en-US" sz="2000" dirty="0" smtClean="0">
                <a:ea typeface="ＭＳ Ｐゴシック" charset="0"/>
              </a:rPr>
              <a:t>and self-control (these processes contribute to recovery)</a:t>
            </a:r>
          </a:p>
          <a:p>
            <a:pPr lvl="1" eaLnBrk="1" hangingPunct="1">
              <a:spcAft>
                <a:spcPts val="750"/>
              </a:spcAft>
              <a:defRPr/>
            </a:pPr>
            <a:endParaRPr lang="en-GB" altLang="en-US" sz="2000" dirty="0">
              <a:ea typeface="ＭＳ Ｐゴシック" charset="0"/>
            </a:endParaRPr>
          </a:p>
        </p:txBody>
      </p:sp>
    </p:spTree>
    <p:extLst>
      <p:ext uri="{BB962C8B-B14F-4D97-AF65-F5344CB8AC3E}">
        <p14:creationId xmlns:p14="http://schemas.microsoft.com/office/powerpoint/2010/main" val="239284156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615054" y="3410148"/>
            <a:ext cx="1898717" cy="1157175"/>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50" name="Rectangle 49"/>
          <p:cNvSpPr/>
          <p:nvPr/>
        </p:nvSpPr>
        <p:spPr>
          <a:xfrm>
            <a:off x="21451" y="5070574"/>
            <a:ext cx="2407534" cy="16604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Rectangle 48"/>
          <p:cNvSpPr/>
          <p:nvPr/>
        </p:nvSpPr>
        <p:spPr>
          <a:xfrm>
            <a:off x="2428985" y="5283199"/>
            <a:ext cx="6580543" cy="920751"/>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Calm Down Methods and the Safewards Model </a:t>
            </a:r>
            <a:endParaRPr lang="en-AU" b="1" dirty="0"/>
          </a:p>
        </p:txBody>
      </p:sp>
      <p:grpSp>
        <p:nvGrpSpPr>
          <p:cNvPr id="31" name="Group 30"/>
          <p:cNvGrpSpPr/>
          <p:nvPr/>
        </p:nvGrpSpPr>
        <p:grpSpPr>
          <a:xfrm>
            <a:off x="2550099" y="4510881"/>
            <a:ext cx="4485006" cy="1477377"/>
            <a:chOff x="2550099" y="4510881"/>
            <a:chExt cx="4485006" cy="1477377"/>
          </a:xfrm>
        </p:grpSpPr>
        <p:grpSp>
          <p:nvGrpSpPr>
            <p:cNvPr id="44" name="Group 43"/>
            <p:cNvGrpSpPr/>
            <p:nvPr/>
          </p:nvGrpSpPr>
          <p:grpSpPr>
            <a:xfrm>
              <a:off x="2550099" y="5556258"/>
              <a:ext cx="56441" cy="432000"/>
              <a:chOff x="865632" y="1988326"/>
              <a:chExt cx="56441" cy="432000"/>
            </a:xfrm>
          </p:grpSpPr>
          <p:cxnSp>
            <p:nvCxnSpPr>
              <p:cNvPr id="45" name="Straight Connector 4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653317" y="5556258"/>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6978664" y="5556258"/>
              <a:ext cx="56441" cy="432000"/>
              <a:chOff x="865632" y="1988326"/>
              <a:chExt cx="56441" cy="432000"/>
            </a:xfrm>
          </p:grpSpPr>
          <p:cxnSp>
            <p:nvCxnSpPr>
              <p:cNvPr id="48" name="Straight Connector 47"/>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rot="5400000">
              <a:off x="3608309" y="4323102"/>
              <a:ext cx="56441" cy="432000"/>
              <a:chOff x="865632" y="1988326"/>
              <a:chExt cx="56441" cy="432000"/>
            </a:xfrm>
          </p:grpSpPr>
          <p:cxnSp>
            <p:nvCxnSpPr>
              <p:cNvPr id="55" name="Straight Connector 5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cxnSp>
        <p:nvCxnSpPr>
          <p:cNvPr id="57" name="Straight Arrow Connector 56"/>
          <p:cNvCxnSpPr/>
          <p:nvPr/>
        </p:nvCxnSpPr>
        <p:spPr>
          <a:xfrm>
            <a:off x="480974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952553" y="2705100"/>
            <a:ext cx="7122437" cy="3022600"/>
            <a:chOff x="952553" y="2705100"/>
            <a:chExt cx="7122437" cy="3022600"/>
          </a:xfrm>
        </p:grpSpPr>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952553" y="3143250"/>
              <a:ext cx="7122437" cy="2584450"/>
              <a:chOff x="952553" y="3143250"/>
              <a:chExt cx="7122437" cy="2584450"/>
            </a:xfrm>
          </p:grpSpPr>
          <p:cxnSp>
            <p:nvCxnSpPr>
              <p:cNvPr id="36" name="Straight Connector 35"/>
              <p:cNvCxnSpPr/>
              <p:nvPr/>
            </p:nvCxnSpPr>
            <p:spPr>
              <a:xfrm>
                <a:off x="955728"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49600"/>
                <a:ext cx="7122437"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435388" y="314325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09746" y="3189843"/>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95610" y="3192181"/>
                <a:ext cx="14826" cy="252916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7" idx="0"/>
              </p:cNvCxnSpPr>
              <p:nvPr/>
            </p:nvCxnSpPr>
            <p:spPr>
              <a:xfrm>
                <a:off x="8045337" y="3180834"/>
                <a:ext cx="14827" cy="21912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613371" y="3143250"/>
                <a:ext cx="0" cy="493713"/>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33" name="Rectangle 32"/>
          <p:cNvSpPr/>
          <p:nvPr/>
        </p:nvSpPr>
        <p:spPr>
          <a:xfrm>
            <a:off x="76200" y="5219699"/>
            <a:ext cx="2229040" cy="132740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Originating domain</a:t>
            </a:r>
            <a:r>
              <a:rPr kumimoji="0" lang="en-US" sz="1800" b="1" i="0" u="none" strike="noStrike" kern="0" cap="none" spc="0" normalizeH="0" noProof="0" dirty="0" smtClean="0">
                <a:ln>
                  <a:noFill/>
                </a:ln>
                <a:solidFill>
                  <a:schemeClr val="bg1"/>
                </a:solidFill>
                <a:effectLst/>
                <a:uLnTx/>
                <a:uFillTx/>
                <a:latin typeface="Arial"/>
                <a:cs typeface="Arial"/>
              </a:rPr>
              <a:t> </a:t>
            </a:r>
          </a:p>
          <a:p>
            <a:pPr marR="0" lvl="0" algn="ctr" defTabSz="914400" eaLnBrk="1" fontAlgn="auto" latinLnBrk="0" hangingPunct="1">
              <a:lnSpc>
                <a:spcPct val="100000"/>
              </a:lnSpc>
              <a:spcBef>
                <a:spcPts val="0"/>
              </a:spcBef>
              <a:spcAft>
                <a:spcPts val="0"/>
              </a:spcAft>
              <a:buClrTx/>
              <a:buSzTx/>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endParaRPr kumimoji="0" lang="en-US" sz="1800" i="0" u="none" strike="noStrike" kern="0" cap="none" spc="0" normalizeH="0" baseline="0" noProof="0" dirty="0">
              <a:ln>
                <a:noFill/>
              </a:ln>
              <a:solidFill>
                <a:schemeClr val="bg1"/>
              </a:solidFill>
              <a:effectLst/>
              <a:uLnTx/>
              <a:uFillTx/>
              <a:latin typeface="Arial"/>
              <a:cs typeface="Arial"/>
            </a:endParaRPr>
          </a:p>
        </p:txBody>
      </p: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Calm Down Methods</a:t>
            </a:r>
            <a:endParaRPr lang="en-US" kern="0" dirty="0">
              <a:solidFill>
                <a:schemeClr val="bg1"/>
              </a:solidFill>
              <a:latin typeface="Arial"/>
              <a:cs typeface="Arial"/>
            </a:endParaRPr>
          </a:p>
        </p:txBody>
      </p:sp>
    </p:spTree>
    <p:extLst>
      <p:ext uri="{BB962C8B-B14F-4D97-AF65-F5344CB8AC3E}">
        <p14:creationId xmlns:p14="http://schemas.microsoft.com/office/powerpoint/2010/main" val="4085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0" grpId="0" animBg="1"/>
      <p:bldP spid="49" grpId="0" animBg="1"/>
      <p:bldP spid="29" grpId="0" animBg="1"/>
    </p:bldLst>
  </p:timing>
</p:sld>
</file>

<file path=ppt/theme/theme1.xml><?xml version="1.0" encoding="utf-8"?>
<a:theme xmlns:a="http://schemas.openxmlformats.org/drawingml/2006/main" name="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HS Safewards Presentation template.pot [Compatibility Mode]" id="{40503164-3BE1-4930-AA91-58F5DF5BEAEA}" vid="{0A7ACF4F-89D8-4DE1-BFF5-41CC76667738}"/>
    </a:ext>
  </a:extLst>
</a:theme>
</file>

<file path=ppt/theme/theme2.xml><?xml version="1.0" encoding="utf-8"?>
<a:theme xmlns:a="http://schemas.openxmlformats.org/drawingml/2006/main" name="2_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DHHS Safewards Presentation template.pot [Compatibility Mode]" id="{40503164-3BE1-4930-AA91-58F5DF5BEAEA}" vid="{0A7ACF4F-89D8-4DE1-BFF5-41CC766677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16471</TotalTime>
  <Words>3889</Words>
  <Application>Microsoft Office PowerPoint</Application>
  <PresentationFormat>On-screen Show (4:3)</PresentationFormat>
  <Paragraphs>655</Paragraphs>
  <Slides>64</Slides>
  <Notes>55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64</vt:i4>
      </vt:variant>
    </vt:vector>
  </HeadingPairs>
  <TitlesOfParts>
    <vt:vector size="69" baseType="lpstr">
      <vt:lpstr>Arial</vt:lpstr>
      <vt:lpstr>ＭＳ Ｐゴシック</vt:lpstr>
      <vt:lpstr>Calibri</vt:lpstr>
      <vt:lpstr>DHHS Safewards Presentation template</vt:lpstr>
      <vt:lpstr>2_DHHS Safewards Presentation template</vt:lpstr>
      <vt:lpstr>Safewards Train the Trainer Workshop  Day 3 </vt:lpstr>
      <vt:lpstr>Day 1</vt:lpstr>
      <vt:lpstr>Training Resources</vt:lpstr>
      <vt:lpstr>Intervention Refreshers</vt:lpstr>
      <vt:lpstr>Task: Pin the intervention on                                           the Safewards model</vt:lpstr>
      <vt:lpstr>Feedback from Consumers and Carers</vt:lpstr>
      <vt:lpstr>Calm down methods</vt:lpstr>
      <vt:lpstr>Background and aims</vt:lpstr>
      <vt:lpstr>PowerPoint Presentation</vt:lpstr>
      <vt:lpstr>PowerPoint Presentation</vt:lpstr>
      <vt:lpstr>Early signs of distress/agitation</vt:lpstr>
      <vt:lpstr>Task: Calm down methods handout </vt:lpstr>
      <vt:lpstr>Calm down methods in practice</vt:lpstr>
      <vt:lpstr>Role of the intervention lead  </vt:lpstr>
      <vt:lpstr>Calm down methods fidelity</vt:lpstr>
      <vt:lpstr>Calm down methods adjustments</vt:lpstr>
      <vt:lpstr>Task: Create your implementation plans</vt:lpstr>
      <vt:lpstr>PowerPoint Presentation</vt:lpstr>
      <vt:lpstr>Background  </vt:lpstr>
      <vt:lpstr>Aims</vt:lpstr>
      <vt:lpstr>PowerPoint Presentation</vt:lpstr>
      <vt:lpstr>PowerPoint Presentation</vt:lpstr>
      <vt:lpstr>De-escalation model</vt:lpstr>
      <vt:lpstr>Delimit</vt:lpstr>
      <vt:lpstr>Clarify</vt:lpstr>
      <vt:lpstr>Resolve</vt:lpstr>
      <vt:lpstr>Control yourself</vt:lpstr>
      <vt:lpstr>…control yourself</vt:lpstr>
      <vt:lpstr>Respect and empathy</vt:lpstr>
      <vt:lpstr>…respect and empathy</vt:lpstr>
      <vt:lpstr>Summary</vt:lpstr>
      <vt:lpstr>Talk Down in practice </vt:lpstr>
      <vt:lpstr>Talk down in practice  </vt:lpstr>
      <vt:lpstr>Talk down poster</vt:lpstr>
      <vt:lpstr>Role of the intervention lead –  promote talk down</vt:lpstr>
      <vt:lpstr>Resources for the intervention lead </vt:lpstr>
      <vt:lpstr>Talk down fidelity</vt:lpstr>
      <vt:lpstr>Talk down methods adjustments</vt:lpstr>
      <vt:lpstr>Task: Create your implementation plans</vt:lpstr>
      <vt:lpstr> Discharge messages </vt:lpstr>
      <vt:lpstr>Background </vt:lpstr>
      <vt:lpstr>Aims</vt:lpstr>
      <vt:lpstr>PowerPoint Presentation</vt:lpstr>
      <vt:lpstr>Role of the intervention lead  </vt:lpstr>
      <vt:lpstr>Discharge messages fidelity</vt:lpstr>
      <vt:lpstr>Discharge messages adjustments</vt:lpstr>
      <vt:lpstr>Task: Create your discharge messages implementation plans</vt:lpstr>
      <vt:lpstr>Interventions:  Long-term implementation factors to consider</vt:lpstr>
      <vt:lpstr>Know each other – long-term implementation</vt:lpstr>
      <vt:lpstr>Clear mutual expectations – long-term implementation</vt:lpstr>
      <vt:lpstr>Positive words – long-term implementation</vt:lpstr>
      <vt:lpstr>Discharge messages – long-term implementation</vt:lpstr>
      <vt:lpstr>Mutual help meeting – long-term implementation</vt:lpstr>
      <vt:lpstr>Bad news mitigation – long-term implementation</vt:lpstr>
      <vt:lpstr>Reassurance long term implementation</vt:lpstr>
      <vt:lpstr>Calm down methods – long-term implementation</vt:lpstr>
      <vt:lpstr>Soft words – long-term implementation</vt:lpstr>
      <vt:lpstr>Talk down – long-term implementation</vt:lpstr>
      <vt:lpstr>Final comments from Len…</vt:lpstr>
      <vt:lpstr>Final comments from Len…</vt:lpstr>
      <vt:lpstr>Task: Role play</vt:lpstr>
      <vt:lpstr>Wrap up</vt:lpstr>
      <vt:lpstr>Evaluation and questions </vt:lpstr>
      <vt:lpstr>Congratulations and welcome…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Indigo Daya</cp:lastModifiedBy>
  <cp:revision>391</cp:revision>
  <cp:lastPrinted>2017-05-08T02:48:12Z</cp:lastPrinted>
  <dcterms:created xsi:type="dcterms:W3CDTF">2014-11-22T23:28:15Z</dcterms:created>
  <dcterms:modified xsi:type="dcterms:W3CDTF">2017-05-22T09:14:27Z</dcterms:modified>
</cp:coreProperties>
</file>