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Lst>
  <p:notesMasterIdLst>
    <p:notesMasterId r:id="rId115"/>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95" r:id="rId99"/>
    <p:sldId id="396" r:id="rId100"/>
    <p:sldId id="397" r:id="rId101"/>
    <p:sldId id="398" r:id="rId102"/>
    <p:sldId id="399" r:id="rId103"/>
    <p:sldId id="400" r:id="rId104"/>
    <p:sldId id="401" r:id="rId105"/>
    <p:sldId id="402" r:id="rId106"/>
    <p:sldId id="403" r:id="rId107"/>
    <p:sldId id="404" r:id="rId108"/>
    <p:sldId id="405" r:id="rId109"/>
    <p:sldId id="406" r:id="rId110"/>
    <p:sldId id="407" r:id="rId111"/>
    <p:sldId id="408" r:id="rId112"/>
    <p:sldId id="334" r:id="rId113"/>
    <p:sldId id="410"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1" autoAdjust="0"/>
    <p:restoredTop sz="94660"/>
  </p:normalViewPr>
  <p:slideViewPr>
    <p:cSldViewPr>
      <p:cViewPr varScale="1">
        <p:scale>
          <a:sx n="99" d="100"/>
          <a:sy n="99" d="100"/>
        </p:scale>
        <p:origin x="-96" y="-138"/>
      </p:cViewPr>
      <p:guideLst>
        <p:guide orient="horz" pos="2160"/>
        <p:guide pos="2880"/>
      </p:guideLst>
    </p:cSldViewPr>
  </p:slideViewPr>
  <p:notesTextViewPr>
    <p:cViewPr>
      <p:scale>
        <a:sx n="1" d="1"/>
        <a:sy n="1" d="1"/>
      </p:scale>
      <p:origin x="0" y="0"/>
    </p:cViewPr>
  </p:notesTextViewPr>
  <p:sorterViewPr>
    <p:cViewPr>
      <p:scale>
        <a:sx n="70" d="100"/>
        <a:sy n="70" d="100"/>
      </p:scale>
      <p:origin x="0" y="19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8B8601-A852-42E8-A699-9B187578D631}" type="datetimeFigureOut">
              <a:rPr lang="en-AU" smtClean="0"/>
              <a:t>13/07/2017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0310D-B558-4701-9480-04BF9B2C22B2}" type="slidenum">
              <a:rPr lang="en-AU" smtClean="0"/>
              <a:t>‹#›</a:t>
            </a:fld>
            <a:endParaRPr lang="en-AU"/>
          </a:p>
        </p:txBody>
      </p:sp>
    </p:spTree>
    <p:extLst>
      <p:ext uri="{BB962C8B-B14F-4D97-AF65-F5344CB8AC3E}">
        <p14:creationId xmlns:p14="http://schemas.microsoft.com/office/powerpoint/2010/main" val="409901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437543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For this slide refer to: </a:t>
            </a:r>
          </a:p>
          <a:p>
            <a:endParaRPr lang="en-AU" baseline="0" dirty="0" smtClean="0"/>
          </a:p>
          <a:p>
            <a:r>
              <a:rPr lang="en-AU" baseline="0" dirty="0" smtClean="0"/>
              <a:t>Bowers, L. (2014). Safewards: a new model of conflict and containment on psychiatric wards. </a:t>
            </a:r>
            <a:r>
              <a:rPr lang="en-AU" i="1" baseline="0" dirty="0" smtClean="0"/>
              <a:t>Journal of Psychiatric and Mental Health Nursing, 21</a:t>
            </a:r>
            <a:r>
              <a:rPr lang="en-AU" baseline="0" dirty="0" smtClean="0"/>
              <a:t>, 499-508. </a:t>
            </a:r>
          </a:p>
          <a:p>
            <a:r>
              <a:rPr lang="en-AU" baseline="0" dirty="0" smtClean="0"/>
              <a:t> </a:t>
            </a:r>
          </a:p>
          <a:p>
            <a:r>
              <a:rPr lang="en-AU" baseline="0" dirty="0" smtClean="0"/>
              <a:t>and also see the Safewards Model document which discusses the points in this slide. See http://www.safewards.net/model/technical </a:t>
            </a:r>
          </a:p>
          <a:p>
            <a:pPr marL="0" lvl="1" defTabSz="437512">
              <a:defRPr/>
            </a:pPr>
            <a:endParaRPr lang="en-US" sz="2500" dirty="0"/>
          </a:p>
          <a:p>
            <a:pPr marL="0" lvl="1" defTabSz="437512">
              <a:defRPr/>
            </a:pPr>
            <a:r>
              <a:rPr lang="en-US" sz="2500" dirty="0"/>
              <a:t>Reasons for these differences provide an opportunity to devise ways to reduce the frequency of risky events - keeping people safer</a:t>
            </a:r>
          </a:p>
          <a:p>
            <a:pPr marL="0" lvl="1" defTabSz="437512">
              <a:defRPr/>
            </a:pPr>
            <a:endParaRPr lang="en-US" sz="1900" dirty="0"/>
          </a:p>
          <a:p>
            <a:pPr marL="0" lvl="1" defTabSz="437512">
              <a:defRPr/>
            </a:pPr>
            <a:r>
              <a:rPr lang="en-US" sz="1900" dirty="0"/>
              <a:t>Containment methods used in some countries are not used in others </a:t>
            </a:r>
          </a:p>
          <a:p>
            <a:endParaRPr lang="en-US" baseline="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10</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42388902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See appendix for implementation plan</a:t>
            </a:r>
          </a:p>
          <a:p>
            <a:endParaRPr lang="en-AU" altLang="en-US"/>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8D0CF8B-07C7-40C0-BE30-D0FAFAA96418}" type="slidenum">
              <a:rPr lang="en-US" altLang="en-US">
                <a:solidFill>
                  <a:srgbClr val="000000"/>
                </a:solidFill>
              </a:rPr>
              <a:pPr/>
              <a:t>108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109</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200204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5E64478-8A14-4827-8F39-3CF1A28ED04D}" type="slidenum">
              <a:rPr lang="en-US" altLang="en-US">
                <a:solidFill>
                  <a:srgbClr val="000000"/>
                </a:solidFill>
              </a:rPr>
              <a:pPr/>
              <a:t>110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703263"/>
            <a:ext cx="4575175" cy="3430587"/>
          </a:xfrm>
        </p:spPr>
      </p:sp>
      <p:sp>
        <p:nvSpPr>
          <p:cNvPr id="3" name="Notes Placeholder 2"/>
          <p:cNvSpPr>
            <a:spLocks noGrp="1"/>
          </p:cNvSpPr>
          <p:nvPr>
            <p:ph type="body" idx="1"/>
          </p:nvPr>
        </p:nvSpPr>
        <p:spPr/>
        <p:txBody>
          <a:bodyPr/>
          <a:lstStyle/>
          <a:p>
            <a:r>
              <a:rPr lang="en-AU" dirty="0" smtClean="0"/>
              <a:t>Give a brief</a:t>
            </a:r>
            <a:r>
              <a:rPr lang="en-AU" baseline="0" dirty="0" smtClean="0"/>
              <a:t> </a:t>
            </a:r>
            <a:r>
              <a:rPr lang="en-AU" dirty="0" smtClean="0"/>
              <a:t>summary of each of the domains (you will go into more detail later) and describe</a:t>
            </a:r>
            <a:r>
              <a:rPr lang="en-AU" baseline="0" dirty="0" smtClean="0"/>
              <a:t> how factors in the domains can lead to flashpoints. </a:t>
            </a:r>
            <a:endParaRPr lang="en-AU" dirty="0" smtClean="0"/>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12</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04987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See Bowers (2014)</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13</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040290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a:t>
            </a:r>
            <a:r>
              <a:rPr lang="en-AU" baseline="0" dirty="0" smtClean="0"/>
              <a:t> slide highlights the various ways that staff can have an influence on conflict and containment rates on their ward. </a:t>
            </a:r>
          </a:p>
          <a:p>
            <a:r>
              <a:rPr lang="en-AU" baseline="0" dirty="0" smtClean="0"/>
              <a:t>Go through each of the points highlighting examples that are relevant to your participants. </a:t>
            </a:r>
            <a:endParaRPr lang="en-AU" dirty="0" smtClean="0"/>
          </a:p>
          <a:p>
            <a:endParaRPr lang="en-AU" dirty="0" smtClean="0"/>
          </a:p>
          <a:p>
            <a:r>
              <a:rPr lang="en-AU" dirty="0" smtClean="0"/>
              <a:t>For dot</a:t>
            </a:r>
            <a:r>
              <a:rPr lang="en-AU" baseline="0" dirty="0" smtClean="0"/>
              <a:t> point 4 - c</a:t>
            </a:r>
            <a:r>
              <a:rPr lang="en-AU" dirty="0" smtClean="0"/>
              <a:t>hoose not to use containment on occasions when it would be counterproductive - here you could ask the participants if they can talk about a time when they have done this and it has been a positive experience. </a:t>
            </a:r>
          </a:p>
          <a:p>
            <a:endParaRPr lang="en-AU" dirty="0" smtClean="0"/>
          </a:p>
          <a:p>
            <a:r>
              <a:rPr lang="en-AU" dirty="0" smtClean="0"/>
              <a:t>You can</a:t>
            </a:r>
            <a:r>
              <a:rPr lang="en-AU" baseline="0" dirty="0" smtClean="0"/>
              <a:t> also facilitate discussion around how to prevent further conflict when using containment methods.</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14</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01375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Important to note that patients can also have an influence.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15</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51591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Whiteboard activity </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59975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each of the boxes briefly and how they relate to and influence each other. The YouTube video of Professor Len Bowers describing the model is helpful </a:t>
            </a:r>
          </a:p>
          <a:p>
            <a:endParaRPr lang="en-AU" dirty="0" smtClean="0"/>
          </a:p>
          <a:p>
            <a:r>
              <a:rPr lang="en-AU" dirty="0" smtClean="0"/>
              <a:t>https://www.youtube.com/watch?v=C3z7zRRXMFo </a:t>
            </a:r>
          </a:p>
          <a:p>
            <a:endParaRPr lang="en-AU" dirty="0" smtClean="0"/>
          </a:p>
          <a:p>
            <a:r>
              <a:rPr lang="en-AU" dirty="0" smtClean="0"/>
              <a:t>The Victorian</a:t>
            </a:r>
            <a:r>
              <a:rPr lang="en-AU" baseline="0" dirty="0" smtClean="0"/>
              <a:t> </a:t>
            </a:r>
            <a:r>
              <a:rPr lang="en-AU" baseline="0" dirty="0" err="1" smtClean="0"/>
              <a:t>Safewards</a:t>
            </a:r>
            <a:r>
              <a:rPr lang="en-AU" baseline="0" dirty="0" smtClean="0"/>
              <a:t> Introduction to the model video also provides a helpful explanation</a:t>
            </a:r>
            <a:endParaRPr lang="en-AU" dirty="0" smtClean="0"/>
          </a:p>
          <a:p>
            <a:endParaRPr lang="en-AU" dirty="0" smtClean="0"/>
          </a:p>
          <a:p>
            <a:pPr defTabSz="440749">
              <a:defRPr/>
            </a:pPr>
            <a:r>
              <a:rPr lang="en-AU" dirty="0" smtClean="0"/>
              <a:t>For information relating to the simple form of the model see http://www.safewards.net/images/pdf/Safewards%20model.pdf </a:t>
            </a:r>
          </a:p>
          <a:p>
            <a:pPr defTabSz="440749">
              <a:defRPr/>
            </a:pPr>
            <a:endParaRPr lang="en-AU" dirty="0" smtClean="0"/>
          </a:p>
          <a:p>
            <a:pPr defTabSz="440749">
              <a:defRPr/>
            </a:pPr>
            <a:r>
              <a:rPr lang="en-AU" dirty="0" smtClean="0"/>
              <a:t>http://www.safewards.net/model/easy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18</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04255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Show</a:t>
            </a:r>
            <a:r>
              <a:rPr lang="en-AU" baseline="0" dirty="0" smtClean="0"/>
              <a:t> how the originating domains from the previous slide wrap around the outside of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80593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that</a:t>
            </a:r>
            <a:r>
              <a:rPr lang="en-AU" baseline="0" dirty="0" smtClean="0"/>
              <a:t> the model has detailed descriptions for each domain</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this is where patient modifiers sit in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2</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49720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this is where staff modifiers sit in the model</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solidFill>
                <a:schemeClr val="accent1"/>
              </a:solidFill>
            </a:endParaRPr>
          </a:p>
          <a:p>
            <a:r>
              <a:rPr lang="en-AU" sz="1000" dirty="0">
                <a:solidFill>
                  <a:schemeClr val="accent1"/>
                </a:solidFill>
              </a:rPr>
              <a:t>This is where flashpoints sit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Explain how the whole model wraps around aiming to prevent what’s in the centre: conflict and containment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Discuss a denial of a patient request as an example of a flashpoint</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solidFill>
                  <a:schemeClr val="accent1"/>
                </a:solidFill>
              </a:rPr>
              <a:t>Discuss bad news as an example of a flashpoint</a:t>
            </a: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solidFill>
                  <a:schemeClr val="accent1"/>
                </a:solidFill>
              </a:rPr>
              <a:t>Discuss compulsory detention as an example of a flashpoint</a:t>
            </a: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solidFill>
                  <a:schemeClr val="accent1"/>
                </a:solidFill>
              </a:rPr>
              <a:t>This is the technical version of the model.</a:t>
            </a:r>
          </a:p>
          <a:p>
            <a:endParaRPr lang="en-AU" sz="1000" dirty="0">
              <a:solidFill>
                <a:schemeClr val="accent1"/>
              </a:solidFill>
            </a:endParaRPr>
          </a:p>
          <a:p>
            <a:r>
              <a:rPr lang="en-AU" sz="1000" dirty="0">
                <a:solidFill>
                  <a:schemeClr val="accent1"/>
                </a:solidFill>
              </a:rPr>
              <a:t>Time permitting, a good activity at this point is to break up into smaller groups to brainstorm common flashpoints and staff modifiers for each originating domain. Each group can report back to the larger group.</a:t>
            </a:r>
          </a:p>
          <a:p>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60143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Staff team domain please see  http://www.safewards.net/images/pdf/Safewards%20model.pdf</a:t>
            </a:r>
          </a:p>
          <a:p>
            <a:endParaRPr lang="en-US" dirty="0" smtClean="0"/>
          </a:p>
          <a:p>
            <a:pPr defTabSz="440749">
              <a:defRPr/>
            </a:pPr>
            <a:r>
              <a:rPr lang="en-US" dirty="0" smtClean="0"/>
              <a:t>For each of the following 6 slides</a:t>
            </a:r>
            <a:r>
              <a:rPr lang="en-US" baseline="0" dirty="0" smtClean="0"/>
              <a:t> you need to be familiar with each of the domains and you need to encourage the participants to start thinking about the factors, modifiers and flashpoints that are specific to their ward. Here you will need to facilitate the discussion and perhaps pose some questions or prompts that are specific to the unit to encourage discussion and reflection. You may need to refer back to the comments you collected from slide 4</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31</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426981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physical environment domain</a:t>
            </a:r>
            <a:r>
              <a:rPr lang="en-US" baseline="0" dirty="0" smtClean="0"/>
              <a:t> please see </a:t>
            </a:r>
            <a:r>
              <a:rPr lang="en-US" dirty="0" smtClean="0"/>
              <a:t>http://www.safewards.net/images/pdf/Safewards%20model.pdf </a:t>
            </a:r>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32</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78679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Safewards aims to have a transformational</a:t>
            </a:r>
            <a:r>
              <a:rPr lang="en-AU" baseline="0" dirty="0" smtClean="0"/>
              <a:t> effect on our work…</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71108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outside hospital domain please see http://www.safewards.net/images/pdf/Safewards%20model.pdf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33</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837020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patient community domain please</a:t>
            </a:r>
            <a:r>
              <a:rPr lang="en-US" baseline="0" dirty="0" smtClean="0"/>
              <a:t> see http://www.safewards.net/images/pdf/Safewards%20model.pdf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34</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93524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 characteristics domain please see http://www.safewards.net/images/pdf/Safewards%20model.pdf </a:t>
            </a:r>
            <a:endParaRPr lang="en-US" b="0" i="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35</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716848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Regulatory framework domain please see http://www.safewards.net/images /pdf/Safewards%20model.pdf</a:t>
            </a:r>
            <a:endParaRPr lang="en-US" b="0" i="0" dirty="0" smtClean="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36</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593737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669">
              <a:defRPr/>
            </a:pPr>
            <a:r>
              <a:rPr lang="en-US" dirty="0"/>
              <a:t>Incorporates:</a:t>
            </a:r>
          </a:p>
          <a:p>
            <a:pPr marL="165252" indent="-165252" defTabSz="440669">
              <a:buFont typeface="Arial" panose="020B0604020202020204" pitchFamily="34" charset="0"/>
              <a:buChar char="•"/>
              <a:defRPr/>
            </a:pPr>
            <a:r>
              <a:rPr lang="en-US" dirty="0"/>
              <a:t>Systematic influences on the ward</a:t>
            </a:r>
          </a:p>
          <a:p>
            <a:pPr marL="165252" indent="-165252" defTabSz="440669">
              <a:buFont typeface="Arial" panose="020B0604020202020204" pitchFamily="34" charset="0"/>
              <a:buChar char="•"/>
              <a:defRPr/>
            </a:pPr>
            <a:r>
              <a:rPr lang="en-US" dirty="0"/>
              <a:t>Patient behaviour as a result of outside hospital influences</a:t>
            </a:r>
          </a:p>
          <a:p>
            <a:pPr defTabSz="440669">
              <a:defRPr/>
            </a:pPr>
            <a:endParaRPr lang="en-US" dirty="0"/>
          </a:p>
          <a:p>
            <a:pPr defTabSz="440669">
              <a:defRPr/>
            </a:pPr>
            <a:r>
              <a:rPr lang="en-US" dirty="0"/>
              <a:t>See https://www.youtube.com/watch?v=C3z7zRRXMFo </a:t>
            </a:r>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37</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127199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38</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251535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Briefly explain Know Each Other</a:t>
            </a:r>
          </a:p>
          <a:p>
            <a:pPr defTabSz="440749">
              <a:defRPr/>
            </a:pPr>
            <a:r>
              <a:rPr lang="en-AU" dirty="0" smtClean="0"/>
              <a:t>http://www.safewards.net/interventions/know-each-other</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39</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257394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http://www.safewards.net/interventions/know-each-other</a:t>
            </a:r>
          </a:p>
          <a:p>
            <a:endParaRPr lang="en-AU" dirty="0" smtClean="0"/>
          </a:p>
          <a:p>
            <a:r>
              <a:rPr lang="en-AU" dirty="0" smtClean="0"/>
              <a:t>This slide covers the reasons</a:t>
            </a:r>
            <a:r>
              <a:rPr lang="en-AU" baseline="0" dirty="0" smtClean="0"/>
              <a:t> for this intervention and the anticipated outcomes</a:t>
            </a:r>
          </a:p>
          <a:p>
            <a:endParaRPr lang="en-AU" baseline="0"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40</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485221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http://www.safewards.net/interventions/know-each-other</a:t>
            </a:r>
          </a:p>
          <a:p>
            <a:endParaRPr lang="en-AU" dirty="0" smtClean="0"/>
          </a:p>
          <a:p>
            <a:r>
              <a:rPr lang="en-AU" dirty="0" smtClean="0"/>
              <a:t>This slide covers the aims</a:t>
            </a:r>
            <a:r>
              <a:rPr lang="en-AU" baseline="0" dirty="0" smtClean="0"/>
              <a:t> for this intervention</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41</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215314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the participants to get into pairs (preferably with someone they do not know so well) and discuss each of these questions. </a:t>
            </a:r>
          </a:p>
          <a:p>
            <a:endParaRPr lang="en-AU" dirty="0" smtClean="0"/>
          </a:p>
          <a:p>
            <a:r>
              <a:rPr lang="en-AU" dirty="0" smtClean="0"/>
              <a:t>Allow approximately 10 minutes.</a:t>
            </a:r>
          </a:p>
          <a:p>
            <a:endParaRPr lang="en-AU" dirty="0" smtClean="0"/>
          </a:p>
          <a:p>
            <a:r>
              <a:rPr lang="en-AU" dirty="0" smtClean="0"/>
              <a:t>When you bring the group back together ask if they learnt something they didn’t know about each other</a:t>
            </a:r>
          </a:p>
          <a:p>
            <a:endParaRPr lang="en-AU" dirty="0" smtClean="0"/>
          </a:p>
          <a:p>
            <a:r>
              <a:rPr lang="en-AU" dirty="0" smtClean="0"/>
              <a:t>You</a:t>
            </a:r>
            <a:r>
              <a:rPr lang="en-AU" baseline="0" dirty="0" smtClean="0"/>
              <a:t> may like to a</a:t>
            </a:r>
            <a:r>
              <a:rPr lang="en-AU" dirty="0" smtClean="0"/>
              <a:t>sk for a few examples</a:t>
            </a:r>
            <a:r>
              <a:rPr lang="en-AU" baseline="0" dirty="0" smtClean="0"/>
              <a:t> from the participants</a:t>
            </a:r>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43</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16592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Provide a brief overview of how</a:t>
            </a:r>
            <a:r>
              <a:rPr lang="en-AU" baseline="0" dirty="0" smtClean="0"/>
              <a:t> the model was developed. To be able to talk to this slide you need to do some reading about how the model was developed – see Bowers et al. (2015).</a:t>
            </a:r>
            <a:endParaRPr lang="en-AU" dirty="0" smtClean="0"/>
          </a:p>
          <a:p>
            <a:endParaRPr lang="en-AU" dirty="0" smtClean="0"/>
          </a:p>
          <a:p>
            <a:r>
              <a:rPr lang="en-AU" dirty="0" smtClean="0"/>
              <a:t>Sources: </a:t>
            </a:r>
            <a:r>
              <a:rPr lang="en-AU" dirty="0" err="1" smtClean="0"/>
              <a:t>Safewards</a:t>
            </a:r>
            <a:r>
              <a:rPr lang="en-AU" dirty="0" smtClean="0"/>
              <a:t> model is based on</a:t>
            </a:r>
          </a:p>
          <a:p>
            <a:pPr marL="165281" indent="-165281">
              <a:buFont typeface="Arial" panose="020B0604020202020204" pitchFamily="34" charset="0"/>
              <a:buChar char="•"/>
            </a:pPr>
            <a:r>
              <a:rPr lang="en-AU" dirty="0" smtClean="0"/>
              <a:t>Len’s own research</a:t>
            </a:r>
          </a:p>
          <a:p>
            <a:pPr marL="165281" indent="-165281">
              <a:buFont typeface="Arial" panose="020B0604020202020204" pitchFamily="34" charset="0"/>
              <a:buChar char="•"/>
            </a:pPr>
            <a:r>
              <a:rPr lang="en-AU" dirty="0" smtClean="0"/>
              <a:t>Cross topic literature review</a:t>
            </a:r>
          </a:p>
          <a:p>
            <a:pPr marL="165281" indent="-165281">
              <a:buFont typeface="Arial" panose="020B0604020202020204" pitchFamily="34" charset="0"/>
              <a:buChar char="•"/>
            </a:pPr>
            <a:r>
              <a:rPr lang="en-AU" dirty="0" smtClean="0"/>
              <a:t>Reasoned thinking</a:t>
            </a:r>
          </a:p>
          <a:p>
            <a:pPr marL="165281" indent="-165281">
              <a:buFont typeface="Arial" panose="020B0604020202020204" pitchFamily="34" charset="0"/>
              <a:buChar char="•"/>
            </a:pPr>
            <a:r>
              <a:rPr lang="en-AU" dirty="0" smtClean="0"/>
              <a:t>RCT:</a:t>
            </a:r>
          </a:p>
          <a:p>
            <a:pPr marL="738572" lvl="2" indent="-316531">
              <a:buFont typeface="Arial" panose="020B0604020202020204" pitchFamily="34" charset="0"/>
              <a:buChar char="•"/>
            </a:pPr>
            <a:r>
              <a:rPr lang="en-AU" sz="2200" dirty="0"/>
              <a:t>31 units, blind</a:t>
            </a:r>
          </a:p>
          <a:p>
            <a:pPr marL="738572" lvl="2" indent="-316531">
              <a:buFont typeface="Arial" panose="020B0604020202020204" pitchFamily="34" charset="0"/>
              <a:buChar char="•"/>
            </a:pPr>
            <a:r>
              <a:rPr lang="en-AU" sz="2200" dirty="0"/>
              <a:t>Conflict 14.6% decrease, containment 23.6% decrease</a:t>
            </a:r>
          </a:p>
          <a:p>
            <a:pPr lvl="3"/>
            <a:r>
              <a:rPr lang="en-AU" dirty="0" smtClean="0"/>
              <a:t>Strengths: randomised, blind, adequate power, independence of randomisation and analysis</a:t>
            </a:r>
          </a:p>
          <a:p>
            <a:pPr lvl="3"/>
            <a:r>
              <a:rPr lang="en-AU" dirty="0" smtClean="0"/>
              <a:t>Weaknesses: level of cooperation and implementation, nil results from questionnaires  </a:t>
            </a:r>
          </a:p>
          <a:p>
            <a:pPr marL="165281" indent="-165281">
              <a:buFont typeface="Arial" panose="020B0604020202020204" pitchFamily="34" charset="0"/>
              <a:buChar char="•"/>
            </a:pPr>
            <a:endParaRPr lang="en-AU" dirty="0" smtClean="0"/>
          </a:p>
          <a:p>
            <a:r>
              <a:rPr lang="en-AU" dirty="0" smtClean="0"/>
              <a:t>See Bowers et al. (2014) </a:t>
            </a:r>
            <a:r>
              <a:rPr lang="en-AU" i="1" dirty="0" smtClean="0"/>
              <a:t>Safewards: the empirical basis of the model and a critical appraisal </a:t>
            </a:r>
          </a:p>
          <a:p>
            <a:pPr marL="165281" indent="-165281">
              <a:buFont typeface="Arial" panose="020B0604020202020204" pitchFamily="34" charset="0"/>
              <a:buChar char="•"/>
            </a:pPr>
            <a:endParaRPr lang="en-AU" i="1" dirty="0" smtClean="0"/>
          </a:p>
          <a:p>
            <a:endParaRPr lang="en-AU" dirty="0" smtClean="0"/>
          </a:p>
          <a:p>
            <a:r>
              <a:rPr lang="en-AU" dirty="0" smtClean="0"/>
              <a:t>Explain how the model was created, subject to a randomised control</a:t>
            </a:r>
            <a:r>
              <a:rPr lang="en-AU" baseline="0" dirty="0" smtClean="0"/>
              <a:t> trial</a:t>
            </a:r>
            <a:r>
              <a:rPr lang="en-AU" dirty="0" smtClean="0"/>
              <a:t>, and translated into practice</a:t>
            </a:r>
            <a:r>
              <a:rPr lang="en-AU" baseline="0" dirty="0" smtClean="0"/>
              <a:t> (See Bowers et al., 2015).</a:t>
            </a:r>
          </a:p>
          <a:p>
            <a:endParaRPr lang="en-AU" baseline="0" dirty="0" smtClean="0"/>
          </a:p>
          <a:p>
            <a:r>
              <a:rPr lang="en-AU" baseline="0" dirty="0" smtClean="0"/>
              <a:t>Mention that Victoria has done its own research to validate the model – this is presented on Day 2.</a:t>
            </a:r>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664791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baseline="0" dirty="0" smtClean="0"/>
              <a:t> </a:t>
            </a:r>
            <a:r>
              <a:rPr lang="en-AU" dirty="0" smtClean="0"/>
              <a:t>http://www.safewards.net/interventions/know-each-other</a:t>
            </a:r>
          </a:p>
          <a:p>
            <a:pPr defTabSz="440749">
              <a:defRPr/>
            </a:pPr>
            <a:endParaRPr lang="en-AU" dirty="0" smtClean="0"/>
          </a:p>
          <a:p>
            <a:pPr defTabSz="440749">
              <a:defRPr/>
            </a:pPr>
            <a:r>
              <a:rPr lang="en-AU" dirty="0" smtClean="0"/>
              <a:t>Ask the</a:t>
            </a:r>
            <a:r>
              <a:rPr lang="en-AU" baseline="0" dirty="0" smtClean="0"/>
              <a:t> participants what information is usually collected about patients?</a:t>
            </a:r>
            <a:r>
              <a:rPr lang="en-AU"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44</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942012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Ask the participants for examples of what they can share (try to move people away from thinking about what they can share rather than what they cannot share).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45</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509049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http://www.safewards.net/interventions/know-each-other</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46</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012108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http://www.safewards.net/interventions/know-each-other</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47</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058840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http://www.safewards.net/interventions/know-each-other</a:t>
            </a:r>
          </a:p>
          <a:p>
            <a:pPr defTabSz="440749">
              <a:defRPr/>
            </a:pPr>
            <a:endParaRPr lang="en-AU" dirty="0" smtClean="0"/>
          </a:p>
          <a:p>
            <a:pPr defTabSz="440749">
              <a:defRPr/>
            </a:pPr>
            <a:r>
              <a:rPr lang="en-AU" dirty="0" smtClean="0"/>
              <a:t>You</a:t>
            </a:r>
            <a:r>
              <a:rPr lang="en-AU" baseline="0" dirty="0" smtClean="0"/>
              <a:t> might like to refer to some of the examples from Victoria here-it does not necessarily have to be in the form of a folder. </a:t>
            </a:r>
          </a:p>
          <a:p>
            <a:pPr defTabSz="440749">
              <a:defRPr/>
            </a:pPr>
            <a:endParaRPr lang="en-AU" dirty="0" smtClean="0"/>
          </a:p>
          <a:p>
            <a:pPr defTabSz="440749">
              <a:defRPr/>
            </a:pPr>
            <a:r>
              <a:rPr lang="en-US" dirty="0"/>
              <a:t>On discharge the patient can either take their sheet home or choose to have it destroyed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48</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74600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An example</a:t>
            </a:r>
            <a:endParaRPr lang="en-AU" dirty="0"/>
          </a:p>
        </p:txBody>
      </p:sp>
      <p:sp>
        <p:nvSpPr>
          <p:cNvPr id="4" name="Header Placeholder 3"/>
          <p:cNvSpPr>
            <a:spLocks noGrp="1"/>
          </p:cNvSpPr>
          <p:nvPr>
            <p:ph type="hdr" sz="quarter" idx="10"/>
          </p:nvPr>
        </p:nvSpPr>
        <p:spPr/>
        <p:txBody>
          <a:bodyPr/>
          <a:lstStyle/>
          <a:p>
            <a:r>
              <a:rPr lang="en-AU" smtClean="0">
                <a:solidFill>
                  <a:prstClr val="black"/>
                </a:solidFill>
              </a:rPr>
              <a:t>Safewards Victoria</a:t>
            </a:r>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6" name="Footer Placeholder 5"/>
          <p:cNvSpPr>
            <a:spLocks noGrp="1"/>
          </p:cNvSpPr>
          <p:nvPr>
            <p:ph type="ftr" sz="quarter" idx="12"/>
          </p:nvPr>
        </p:nvSpPr>
        <p:spPr/>
        <p:txBody>
          <a:bodyPr/>
          <a:lstStyle/>
          <a:p>
            <a:r>
              <a:rPr lang="en-AU" smtClean="0">
                <a:solidFill>
                  <a:prstClr val="black"/>
                </a:solidFill>
              </a:rPr>
              <a:t>Trainer the Trainer  |  DAY ONE</a:t>
            </a:r>
            <a:endParaRPr lang="en-US">
              <a:solidFill>
                <a:prstClr val="black"/>
              </a:solidFill>
            </a:endParaRPr>
          </a:p>
        </p:txBody>
      </p:sp>
      <p:sp>
        <p:nvSpPr>
          <p:cNvPr id="7" name="Slide Number Placeholder 6"/>
          <p:cNvSpPr>
            <a:spLocks noGrp="1"/>
          </p:cNvSpPr>
          <p:nvPr>
            <p:ph type="sldNum" sz="quarter" idx="13"/>
          </p:nvPr>
        </p:nvSpPr>
        <p:spPr/>
        <p:txBody>
          <a:bodyPr/>
          <a:lstStyle/>
          <a:p>
            <a:fld id="{39480C51-44AE-C747-8976-226D99FAD402}"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537957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Before the training you may want to ask someone well known to the participants to fill out a Know Each Other Template (this could be anyone from your CEO to your administration, payroll staff etc.) with the persons consent read this out during the training.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50</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4258119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51</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631993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512">
              <a:defRPr/>
            </a:pPr>
            <a:r>
              <a:rPr lang="en-AU" altLang="en-US" dirty="0" smtClean="0"/>
              <a:t>Taken from a PowerPoint</a:t>
            </a:r>
            <a:r>
              <a:rPr lang="en-AU" altLang="en-US" baseline="0" dirty="0" smtClean="0"/>
              <a:t> from a presentation by Professor Len Bowers</a:t>
            </a:r>
            <a:r>
              <a:rPr lang="en-AU" altLang="en-US" dirty="0" smtClean="0"/>
              <a:t> </a:t>
            </a:r>
          </a:p>
          <a:p>
            <a:pPr defTabSz="437512">
              <a:defRPr/>
            </a:pPr>
            <a:endParaRPr lang="en-AU" altLang="en-US" dirty="0" smtClean="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52</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953243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r>
              <a:rPr lang="en-AU" dirty="0" smtClean="0"/>
              <a:t>Task: ask participants to form groups and fill out the implementation template for KEO</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53</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61556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spcBef>
                <a:spcPts val="964"/>
              </a:spcBef>
              <a:defRPr/>
            </a:pPr>
            <a:r>
              <a:rPr lang="en-AU" dirty="0" smtClean="0"/>
              <a:t>The model can be used to explore the relationship between conflict and containment, identify where we can intervene and to help generate ideas about how we can reduce conflict and containment (See</a:t>
            </a:r>
            <a:r>
              <a:rPr lang="en-AU" baseline="0" dirty="0" smtClean="0"/>
              <a:t> Bowers 2014; </a:t>
            </a:r>
            <a:r>
              <a:rPr lang="en-AU" dirty="0" smtClean="0"/>
              <a:t>Bowers et al., 2014). </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5</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714774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Brief overview of clear mutual expectations</a:t>
            </a:r>
            <a:r>
              <a:rPr lang="en-AU" baseline="0" dirty="0" smtClean="0"/>
              <a:t> (</a:t>
            </a:r>
            <a:r>
              <a:rPr lang="en-AU" dirty="0" smtClean="0"/>
              <a:t>CME)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54</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179324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64"/>
              </a:spcAft>
            </a:pPr>
            <a:r>
              <a:rPr lang="en-AU" dirty="0" smtClean="0"/>
              <a:t>See http://www.safewards.net/interventions/clear-mutual-expectations</a:t>
            </a:r>
            <a:r>
              <a:rPr lang="en-AU" baseline="0" dirty="0" smtClean="0"/>
              <a:t> which states that lack of consistency can affect people who may be unwell, distracted, have difficulty interpreting what has been said, experiencing fluctuations in mood, have a history of trauma etc. </a:t>
            </a:r>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55</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018584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http://www.safewards.net/interventions/clear-mutual-expectations</a:t>
            </a:r>
          </a:p>
          <a:p>
            <a:endParaRPr lang="en-AU" dirty="0" smtClean="0"/>
          </a:p>
          <a:p>
            <a:r>
              <a:rPr lang="en-AU" dirty="0" smtClean="0"/>
              <a:t>Lack</a:t>
            </a:r>
            <a:r>
              <a:rPr lang="en-AU" baseline="0" dirty="0" smtClean="0"/>
              <a:t> of consistency and clarity can be difficult for </a:t>
            </a:r>
            <a:r>
              <a:rPr lang="en-AU" b="1" baseline="0" dirty="0" smtClean="0"/>
              <a:t>everyone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57</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704870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http://www.safewards.net/interventions/clear-mutual-expectations</a:t>
            </a:r>
          </a:p>
          <a:p>
            <a:pPr defTabSz="440749">
              <a:defRPr/>
            </a:pPr>
            <a:r>
              <a:rPr lang="en-AU" dirty="0" smtClean="0"/>
              <a:t>These may be helpful topics to start thinking about mutual expectations.</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58</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3311347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ideas</a:t>
            </a:r>
            <a:r>
              <a:rPr lang="en-US" baseline="0" dirty="0" smtClean="0"/>
              <a:t> do you have for design on your unit?</a:t>
            </a:r>
          </a:p>
          <a:p>
            <a:r>
              <a:rPr lang="en-US" baseline="0" dirty="0" smtClean="0"/>
              <a:t>The Safewards Victoria video on clear mutual expectations would be helpful here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59</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0054593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60</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83795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512">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61</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866129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62</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615565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Provide a brief overview of what positive words is</a:t>
            </a:r>
          </a:p>
          <a:p>
            <a:r>
              <a:rPr lang="en-AU" dirty="0" smtClean="0"/>
              <a:t>http://www.safewards.net/interventions/positive-words</a:t>
            </a:r>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63</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99972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Outline the background and aims of this intervention</a:t>
            </a:r>
          </a:p>
          <a:p>
            <a:endParaRPr lang="en-AU" dirty="0" smtClean="0"/>
          </a:p>
          <a:p>
            <a:r>
              <a:rPr lang="en-AU" dirty="0" smtClean="0"/>
              <a:t>http://www.safewards.net/interventions/positive-words</a:t>
            </a:r>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64</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89323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877" indent="-285722" eaLnBrk="0" hangingPunct="0">
              <a:defRPr>
                <a:solidFill>
                  <a:schemeClr val="tx1"/>
                </a:solidFill>
                <a:latin typeface="Calibri" panose="020F0502020204030204" pitchFamily="34" charset="0"/>
                <a:cs typeface="Arial" panose="020B0604020202020204" pitchFamily="34" charset="0"/>
              </a:defRPr>
            </a:lvl2pPr>
            <a:lvl3pPr marL="1142888" indent="-228578" eaLnBrk="0" hangingPunct="0">
              <a:defRPr>
                <a:solidFill>
                  <a:schemeClr val="tx1"/>
                </a:solidFill>
                <a:latin typeface="Calibri" panose="020F0502020204030204" pitchFamily="34" charset="0"/>
                <a:cs typeface="Arial" panose="020B0604020202020204" pitchFamily="34" charset="0"/>
              </a:defRPr>
            </a:lvl3pPr>
            <a:lvl4pPr marL="1600043" indent="-228578" eaLnBrk="0" hangingPunct="0">
              <a:defRPr>
                <a:solidFill>
                  <a:schemeClr val="tx1"/>
                </a:solidFill>
                <a:latin typeface="Calibri" panose="020F0502020204030204" pitchFamily="34" charset="0"/>
                <a:cs typeface="Arial" panose="020B0604020202020204" pitchFamily="34" charset="0"/>
              </a:defRPr>
            </a:lvl4pPr>
            <a:lvl5pPr marL="2057199" indent="-228578" eaLnBrk="0" hangingPunct="0">
              <a:defRPr>
                <a:solidFill>
                  <a:schemeClr val="tx1"/>
                </a:solidFill>
                <a:latin typeface="Calibri" panose="020F0502020204030204" pitchFamily="34" charset="0"/>
                <a:cs typeface="Arial" panose="020B0604020202020204" pitchFamily="34" charset="0"/>
              </a:defRPr>
            </a:lvl5pPr>
            <a:lvl6pPr marL="251435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50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66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81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solidFill>
                  <a:prstClr val="black"/>
                </a:solidFill>
              </a:rPr>
              <a:pPr eaLnBrk="1" hangingPunct="1"/>
              <a:t>6</a:t>
            </a:fld>
            <a:endParaRPr lang="en-AU" altLang="en-US">
              <a:solidFill>
                <a:prstClr val="black"/>
              </a:solidFill>
            </a:endParaRPr>
          </a:p>
        </p:txBody>
      </p:sp>
    </p:spTree>
    <p:extLst>
      <p:ext uri="{BB962C8B-B14F-4D97-AF65-F5344CB8AC3E}">
        <p14:creationId xmlns:p14="http://schemas.microsoft.com/office/powerpoint/2010/main" val="1324797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Outline the function of handover and some of the issues that can be associated with handover.</a:t>
            </a:r>
          </a:p>
          <a:p>
            <a:pPr defTabSz="440749">
              <a:defRPr/>
            </a:pPr>
            <a:r>
              <a:rPr lang="en-AU" dirty="0" smtClean="0"/>
              <a:t>http://www.safewards.net/interventions/positive-words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66</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875241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pPr>
              <a:defRPr/>
            </a:pPr>
            <a:fld id="{39480C51-44AE-C747-8976-226D99FAD402}" type="slidenum">
              <a:rPr lang="en-US" smtClean="0">
                <a:solidFill>
                  <a:prstClr val="black"/>
                </a:solidFill>
              </a:rPr>
              <a:pPr>
                <a:defRPr/>
              </a:pPr>
              <a:t>68</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716905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69</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42403752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dirty="0" smtClean="0"/>
              <a:t>http://www.safewards.net/interventions/positive-words</a:t>
            </a:r>
            <a:endParaRPr lang="en-US" dirty="0" smtClean="0"/>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70</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48237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512">
              <a:defRPr/>
            </a:pPr>
            <a:r>
              <a:rPr lang="en-US" dirty="0"/>
              <a:t>Understanding unsafe and risky patient behaviours can be found on the Safewards website </a:t>
            </a:r>
          </a:p>
          <a:p>
            <a:pPr defTabSz="437512">
              <a:defRPr/>
            </a:pPr>
            <a:endParaRPr lang="en-US" dirty="0"/>
          </a:p>
          <a:p>
            <a:pPr defTabSz="437512">
              <a:defRPr/>
            </a:pPr>
            <a:r>
              <a:rPr lang="en-AU" dirty="0" smtClean="0"/>
              <a:t>http://www.safewards.net/interventions/positive-words</a:t>
            </a:r>
          </a:p>
          <a:p>
            <a:pPr defTabSz="437512">
              <a:defRPr/>
            </a:pP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71</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3183888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Hand out post it</a:t>
            </a:r>
            <a:r>
              <a:rPr lang="en-AU" baseline="0" dirty="0" smtClean="0"/>
              <a:t> notes</a:t>
            </a:r>
          </a:p>
          <a:p>
            <a:r>
              <a:rPr lang="en-AU" baseline="0" dirty="0" smtClean="0">
                <a:solidFill>
                  <a:prstClr val="black"/>
                </a:solidFill>
              </a:rPr>
              <a:t>Ask people to write their answer about what made them initially choose to work in mental health</a:t>
            </a:r>
          </a:p>
          <a:p>
            <a:r>
              <a:rPr lang="en-AU" baseline="0" dirty="0" smtClean="0">
                <a:solidFill>
                  <a:prstClr val="black"/>
                </a:solidFill>
              </a:rPr>
              <a:t>Ask the group to read out their answer  - or stick post its on the wall and trainers read out </a:t>
            </a:r>
          </a:p>
          <a:p>
            <a:r>
              <a:rPr lang="en-AU" baseline="0" dirty="0" smtClean="0">
                <a:solidFill>
                  <a:prstClr val="black"/>
                </a:solidFill>
              </a:rPr>
              <a:t>Whiteboard the key words or themes: common themes are likely to be hope, to help others, to make a difference</a:t>
            </a:r>
          </a:p>
          <a:p>
            <a:r>
              <a:rPr lang="en-AU" baseline="0" dirty="0" smtClean="0">
                <a:solidFill>
                  <a:prstClr val="black"/>
                </a:solidFill>
              </a:rPr>
              <a:t>Discuss how positive words connects us with what really matters</a:t>
            </a:r>
            <a:endParaRPr lang="en-US" dirty="0">
              <a:solidFill>
                <a:prstClr val="black"/>
              </a:solidFill>
            </a:endParaRPr>
          </a:p>
          <a:p>
            <a:r>
              <a:rPr lang="en-AU" dirty="0" smtClean="0"/>
              <a:t>Reflect that sometimes we can become disconnected from this because of daily</a:t>
            </a:r>
            <a:r>
              <a:rPr lang="en-AU" baseline="0" dirty="0" smtClean="0"/>
              <a:t> pressures, and this can make us forget to look for the positives in the people we work with, or to do the things that make the most positive difference to the people we work with.</a:t>
            </a:r>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72</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944399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is a great video to end the positive words training with.</a:t>
            </a:r>
          </a:p>
          <a:p>
            <a:r>
              <a:rPr lang="en-AU" dirty="0" smtClean="0"/>
              <a:t>Here is</a:t>
            </a:r>
            <a:r>
              <a:rPr lang="en-AU" baseline="0" dirty="0" smtClean="0"/>
              <a:t> the link for the positive words video </a:t>
            </a:r>
            <a:r>
              <a:rPr lang="en-AU" dirty="0" smtClean="0"/>
              <a:t>https://www.youtube.com/watch?v=Hzgzim5m7oU</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73</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4503731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74</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607490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512">
              <a:defRPr/>
            </a:pPr>
            <a:r>
              <a:rPr lang="en-AU" altLang="en-US" dirty="0" smtClean="0"/>
              <a:t>Taken from a PowerPoint</a:t>
            </a:r>
            <a:r>
              <a:rPr lang="en-AU" altLang="en-US" baseline="0" dirty="0" smtClean="0"/>
              <a:t> from a presentation by Professor Len Bowers</a:t>
            </a:r>
            <a:r>
              <a:rPr lang="en-AU" altLang="en-US" dirty="0" smtClean="0"/>
              <a:t> </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75</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484366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749"/>
            <a:r>
              <a:rPr lang="en-AU" dirty="0" smtClean="0"/>
              <a:t>See appendix for template</a:t>
            </a:r>
          </a:p>
          <a:p>
            <a:endParaRPr lang="en-AU" dirty="0"/>
          </a:p>
        </p:txBody>
      </p:sp>
      <p:sp>
        <p:nvSpPr>
          <p:cNvPr id="4" name="Slide Number Placeholder 3"/>
          <p:cNvSpPr>
            <a:spLocks noGrp="1"/>
          </p:cNvSpPr>
          <p:nvPr>
            <p:ph type="sldNum" sz="quarter" idx="10"/>
          </p:nvPr>
        </p:nvSpPr>
        <p:spPr/>
        <p:txBody>
          <a:bodyPr/>
          <a:lstStyle/>
          <a:p>
            <a:fld id="{39480C51-44AE-C747-8976-226D99FAD402}" type="slidenum">
              <a:rPr lang="en-US" smtClean="0">
                <a:solidFill>
                  <a:prstClr val="black"/>
                </a:solidFill>
              </a:rPr>
              <a:pPr/>
              <a:t>76</a:t>
            </a:fld>
            <a:endParaRPr lang="en-US">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161556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Conflict and containment are often seen as being one and the same issue.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877" indent="-285722" eaLnBrk="0" hangingPunct="0">
              <a:defRPr>
                <a:solidFill>
                  <a:schemeClr val="tx1"/>
                </a:solidFill>
                <a:latin typeface="Calibri" panose="020F0502020204030204" pitchFamily="34" charset="0"/>
                <a:cs typeface="Arial" panose="020B0604020202020204" pitchFamily="34" charset="0"/>
              </a:defRPr>
            </a:lvl2pPr>
            <a:lvl3pPr marL="1142888" indent="-228578" eaLnBrk="0" hangingPunct="0">
              <a:defRPr>
                <a:solidFill>
                  <a:schemeClr val="tx1"/>
                </a:solidFill>
                <a:latin typeface="Calibri" panose="020F0502020204030204" pitchFamily="34" charset="0"/>
                <a:cs typeface="Arial" panose="020B0604020202020204" pitchFamily="34" charset="0"/>
              </a:defRPr>
            </a:lvl3pPr>
            <a:lvl4pPr marL="1600043" indent="-228578" eaLnBrk="0" hangingPunct="0">
              <a:defRPr>
                <a:solidFill>
                  <a:schemeClr val="tx1"/>
                </a:solidFill>
                <a:latin typeface="Calibri" panose="020F0502020204030204" pitchFamily="34" charset="0"/>
                <a:cs typeface="Arial" panose="020B0604020202020204" pitchFamily="34" charset="0"/>
              </a:defRPr>
            </a:lvl4pPr>
            <a:lvl5pPr marL="2057199" indent="-228578" eaLnBrk="0" hangingPunct="0">
              <a:defRPr>
                <a:solidFill>
                  <a:schemeClr val="tx1"/>
                </a:solidFill>
                <a:latin typeface="Calibri" panose="020F0502020204030204" pitchFamily="34" charset="0"/>
                <a:cs typeface="Arial" panose="020B0604020202020204" pitchFamily="34" charset="0"/>
              </a:defRPr>
            </a:lvl5pPr>
            <a:lvl6pPr marL="251435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50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66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81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solidFill>
                  <a:prstClr val="black"/>
                </a:solidFill>
              </a:rPr>
              <a:pPr eaLnBrk="1" hangingPunct="1"/>
              <a:t>7</a:t>
            </a:fld>
            <a:endParaRPr lang="en-AU" altLang="en-US">
              <a:solidFill>
                <a:prstClr val="black"/>
              </a:solidFill>
            </a:endParaRPr>
          </a:p>
        </p:txBody>
      </p:sp>
    </p:spTree>
    <p:extLst>
      <p:ext uri="{BB962C8B-B14F-4D97-AF65-F5344CB8AC3E}">
        <p14:creationId xmlns:p14="http://schemas.microsoft.com/office/powerpoint/2010/main" val="13247974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Briefly describe Soft Words (SW)</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2419A52A-A64D-40CD-853C-335B481E0090}" type="slidenum">
              <a:rPr lang="en-US" altLang="en-US" smtClean="0">
                <a:solidFill>
                  <a:srgbClr val="000000"/>
                </a:solidFill>
              </a:rPr>
              <a:pPr>
                <a:spcBef>
                  <a:spcPct val="0"/>
                </a:spcBef>
              </a:pPr>
              <a:t>77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defRPr/>
            </a:pPr>
            <a:r>
              <a:rPr lang="en-US" dirty="0">
                <a:latin typeface="Arial" charset="0"/>
                <a:ea typeface="MS PGothic" pitchFamily="34" charset="-128"/>
              </a:rPr>
              <a:t>Ask the group what they think about this statement and discuss the responses </a:t>
            </a:r>
          </a:p>
          <a:p>
            <a:pPr>
              <a:defRPr/>
            </a:pPr>
            <a:endParaRPr lang="en-US" dirty="0">
              <a:latin typeface="Arial" charset="0"/>
              <a:ea typeface="MS PGothic" pitchFamily="34" charset="-128"/>
            </a:endParaRPr>
          </a:p>
          <a:p>
            <a:pPr>
              <a:defRPr/>
            </a:pPr>
            <a:r>
              <a:rPr lang="en-US" dirty="0">
                <a:latin typeface="Arial" charset="0"/>
                <a:ea typeface="MS PGothic" pitchFamily="34" charset="-128"/>
              </a:rPr>
              <a:t>This quote is taken from the article: </a:t>
            </a:r>
            <a:r>
              <a:rPr lang="en-US" dirty="0" err="1">
                <a:latin typeface="Arial" charset="0"/>
                <a:ea typeface="MS PGothic" pitchFamily="34" charset="-128"/>
              </a:rPr>
              <a:t>Lancee</a:t>
            </a:r>
            <a:r>
              <a:rPr lang="en-US" dirty="0">
                <a:latin typeface="Arial" charset="0"/>
                <a:ea typeface="MS PGothic" pitchFamily="34" charset="-128"/>
              </a:rPr>
              <a:t>, W. J., Gallop, R., </a:t>
            </a:r>
            <a:r>
              <a:rPr lang="en-US" dirty="0" err="1">
                <a:latin typeface="Arial" charset="0"/>
                <a:ea typeface="MS PGothic" pitchFamily="34" charset="-128"/>
              </a:rPr>
              <a:t>McCay</a:t>
            </a:r>
            <a:r>
              <a:rPr lang="en-US" dirty="0">
                <a:latin typeface="Arial" charset="0"/>
                <a:ea typeface="MS PGothic" pitchFamily="34" charset="-128"/>
              </a:rPr>
              <a:t>, E., &amp; Toner, B. (1995). The relationship between nurses’ limit-setting styles and anger in psychiatric inpatients. </a:t>
            </a:r>
            <a:r>
              <a:rPr lang="en-US" i="1" dirty="0">
                <a:latin typeface="Arial" charset="0"/>
                <a:ea typeface="MS PGothic" pitchFamily="34" charset="-128"/>
              </a:rPr>
              <a:t>Psychiatric Services, 46(6</a:t>
            </a:r>
            <a:r>
              <a:rPr lang="en-US" dirty="0">
                <a:latin typeface="Arial" charset="0"/>
                <a:ea typeface="MS PGothic" pitchFamily="34" charset="-128"/>
              </a:rPr>
              <a:t>), 609-613.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9A5C69B6-788F-4344-BD7C-A6A2C00A5A81}" type="slidenum">
              <a:rPr lang="en-US" altLang="en-US" smtClean="0">
                <a:solidFill>
                  <a:srgbClr val="000000"/>
                </a:solidFill>
                <a:latin typeface="Arial" charset="0"/>
              </a:rPr>
              <a:pPr>
                <a:spcBef>
                  <a:spcPct val="0"/>
                </a:spcBef>
              </a:pPr>
              <a:t>78</a:t>
            </a:fld>
            <a:endParaRPr lang="en-US" altLang="en-US">
              <a:solidFill>
                <a:srgbClr val="000000"/>
              </a:solidFill>
              <a:latin typeface="Arial" charset="0"/>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http://www.safewards.net/interventions/soft-words</a:t>
            </a:r>
          </a:p>
          <a:p>
            <a:endParaRPr lang="en-AU"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A2161931-E30D-4B47-9056-B88A2CEA7CED}" type="slidenum">
              <a:rPr lang="en-US" altLang="en-US" smtClean="0">
                <a:solidFill>
                  <a:srgbClr val="000000"/>
                </a:solidFill>
              </a:rPr>
              <a:pPr/>
              <a:t>79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80</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27546274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81</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3844747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82</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28718521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83</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3653253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84</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1378057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85</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86</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Safewards reminds us that these are two separate issues. Conflict is different to containment, and while it can lead to conflict, there are also other responses.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877" indent="-285722" eaLnBrk="0" hangingPunct="0">
              <a:defRPr>
                <a:solidFill>
                  <a:schemeClr val="tx1"/>
                </a:solidFill>
                <a:latin typeface="Calibri" panose="020F0502020204030204" pitchFamily="34" charset="0"/>
                <a:cs typeface="Arial" panose="020B0604020202020204" pitchFamily="34" charset="0"/>
              </a:defRPr>
            </a:lvl2pPr>
            <a:lvl3pPr marL="1142888" indent="-228578" eaLnBrk="0" hangingPunct="0">
              <a:defRPr>
                <a:solidFill>
                  <a:schemeClr val="tx1"/>
                </a:solidFill>
                <a:latin typeface="Calibri" panose="020F0502020204030204" pitchFamily="34" charset="0"/>
                <a:cs typeface="Arial" panose="020B0604020202020204" pitchFamily="34" charset="0"/>
              </a:defRPr>
            </a:lvl3pPr>
            <a:lvl4pPr marL="1600043" indent="-228578" eaLnBrk="0" hangingPunct="0">
              <a:defRPr>
                <a:solidFill>
                  <a:schemeClr val="tx1"/>
                </a:solidFill>
                <a:latin typeface="Calibri" panose="020F0502020204030204" pitchFamily="34" charset="0"/>
                <a:cs typeface="Arial" panose="020B0604020202020204" pitchFamily="34" charset="0"/>
              </a:defRPr>
            </a:lvl4pPr>
            <a:lvl5pPr marL="2057199" indent="-228578" eaLnBrk="0" hangingPunct="0">
              <a:defRPr>
                <a:solidFill>
                  <a:schemeClr val="tx1"/>
                </a:solidFill>
                <a:latin typeface="Calibri" panose="020F0502020204030204" pitchFamily="34" charset="0"/>
                <a:cs typeface="Arial" panose="020B0604020202020204" pitchFamily="34" charset="0"/>
              </a:defRPr>
            </a:lvl5pPr>
            <a:lvl6pPr marL="251435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50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664"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819" indent="-22857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81C8DA-DA6C-47AA-8733-FF8C3B2E44B4}" type="slidenum">
              <a:rPr lang="en-AU" altLang="en-US">
                <a:solidFill>
                  <a:prstClr val="black"/>
                </a:solidFill>
              </a:rPr>
              <a:pPr eaLnBrk="1" hangingPunct="1"/>
              <a:t>8</a:t>
            </a:fld>
            <a:endParaRPr lang="en-AU" altLang="en-US">
              <a:solidFill>
                <a:prstClr val="black"/>
              </a:solidFill>
            </a:endParaRPr>
          </a:p>
        </p:txBody>
      </p:sp>
    </p:spTree>
    <p:extLst>
      <p:ext uri="{BB962C8B-B14F-4D97-AF65-F5344CB8AC3E}">
        <p14:creationId xmlns:p14="http://schemas.microsoft.com/office/powerpoint/2010/main" val="13247974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87</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88</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See the Safewards internet for examples http://www.safewards.net/interventions/soft-words</a:t>
            </a:r>
          </a:p>
          <a:p>
            <a:endParaRPr lang="en-AU" altLang="en-US"/>
          </a:p>
          <a:p>
            <a:r>
              <a:rPr lang="en-AU" altLang="en-US"/>
              <a:t>Soft words video may be useful here – shows soft words in practice – turning down a request from a patient</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5EB89FB-130A-4B17-9D40-EB4A181B8394}" type="slidenum">
              <a:rPr lang="en-US" altLang="en-US" smtClean="0">
                <a:solidFill>
                  <a:srgbClr val="000000"/>
                </a:solidFill>
              </a:rPr>
              <a:pPr/>
              <a:t>89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 to the soft words ‘messages of the day’ in the resource pack.</a:t>
            </a:r>
          </a:p>
          <a:p>
            <a:endParaRPr lang="en-US" altLang="en-US"/>
          </a:p>
          <a:p>
            <a:r>
              <a:rPr lang="en-US" altLang="en-US"/>
              <a:t>Break the participants into 4 groups and provide with the posters from one of the 4 themes listed on the slide.  </a:t>
            </a:r>
          </a:p>
          <a:p>
            <a:endParaRPr lang="en-US" altLang="en-US"/>
          </a:p>
          <a:p>
            <a:r>
              <a:rPr lang="en-US" altLang="en-US"/>
              <a:t>Each group is assigned a theme, ask them to read through each of the poster examples and identify which theme their posters are and how they would use the resource in practice.</a:t>
            </a:r>
          </a:p>
          <a:p>
            <a:endParaRPr lang="en-US" altLang="en-US"/>
          </a:p>
          <a:p>
            <a:r>
              <a:rPr lang="en-US" altLang="en-US"/>
              <a:t>The aim would be to both use them as a training resource with colleagues i.e. talking through the purpose of the poster and also role modeling how to interact with consumers using these principles.  </a:t>
            </a:r>
            <a:endParaRPr lang="en-AU"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3C393E7-B85A-468F-9DB6-5F6C813CA187}" type="slidenum">
              <a:rPr lang="en-US" altLang="en-US" smtClean="0"/>
              <a:pPr/>
              <a:t>90</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http://www.safewards.net/interventions/soft-words</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FEB6297-E054-4995-B958-985D0FB3876D}" type="slidenum">
              <a:rPr lang="en-US" altLang="en-US" smtClean="0">
                <a:solidFill>
                  <a:srgbClr val="000000"/>
                </a:solidFill>
              </a:rPr>
              <a:pPr/>
              <a:t>91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0DC93627-3ACA-457B-B90C-22E81BC561AF}" type="slidenum">
              <a:rPr lang="en-US" altLang="en-US" smtClean="0">
                <a:solidFill>
                  <a:srgbClr val="000000"/>
                </a:solidFill>
              </a:rPr>
              <a:pPr>
                <a:spcBef>
                  <a:spcPct val="0"/>
                </a:spcBef>
              </a:pPr>
              <a:t>92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A2EA38E8-AF65-4DDE-862F-94A57AE1FE8B}" type="slidenum">
              <a:rPr lang="en-US" altLang="en-US" smtClean="0"/>
              <a:pPr/>
              <a:t>93</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If you have enough participants split them into 10 groups and ask them to spend 15 minutes working on one of the implementation plans. </a:t>
            </a:r>
          </a:p>
          <a:p>
            <a:endParaRPr lang="en-AU" alt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BA239CB-09D2-4B71-AA10-290A96076D99}" type="slidenum">
              <a:rPr lang="en-US" altLang="en-US" smtClean="0">
                <a:solidFill>
                  <a:srgbClr val="000000"/>
                </a:solidFill>
              </a:rPr>
              <a:pPr/>
              <a:t>94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Briefly explain the essence of the mutual help meeting (MHM) </a:t>
            </a:r>
          </a:p>
          <a:p>
            <a:endParaRPr lang="en-US"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8F7F9BB-70CA-4668-BB2C-8634BA1A4AEF}" type="slidenum">
              <a:rPr lang="en-US" altLang="en-US">
                <a:solidFill>
                  <a:srgbClr val="000000"/>
                </a:solidFill>
              </a:rPr>
              <a:pPr>
                <a:spcBef>
                  <a:spcPct val="0"/>
                </a:spcBef>
              </a:pPr>
              <a:t>95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BF0780-4CFB-451D-BD7E-FEAD34764AFB}" type="slidenum">
              <a:rPr lang="en-US" altLang="en-US">
                <a:solidFill>
                  <a:srgbClr val="000000"/>
                </a:solidFill>
              </a:rPr>
              <a:pPr/>
              <a:t>96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 this activity</a:t>
            </a:r>
            <a:r>
              <a:rPr lang="en-AU" baseline="0" dirty="0" smtClean="0"/>
              <a:t> ask the group to consider what contributes to conflict and containment on their ward</a:t>
            </a:r>
          </a:p>
          <a:p>
            <a:endParaRPr lang="en-AU" baseline="0" dirty="0" smtClean="0"/>
          </a:p>
          <a:p>
            <a:r>
              <a:rPr lang="en-AU" baseline="0" dirty="0" smtClean="0"/>
              <a:t>Write down people’s responses on a whiteboard or butchers paper (allow approx. 10 minutes). </a:t>
            </a:r>
          </a:p>
          <a:p>
            <a:endParaRPr lang="en-AU" baseline="0" dirty="0" smtClean="0"/>
          </a:p>
          <a:p>
            <a:r>
              <a:rPr lang="en-AU" baseline="0" dirty="0" smtClean="0"/>
              <a:t>Try and tease out the issues and keep these in mind for the rest of the day.</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smtClean="0">
                <a:solidFill>
                  <a:prstClr val="black"/>
                </a:solidFill>
              </a:rPr>
              <a:pPr/>
              <a:t>9</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smtClean="0">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smtClean="0">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7561719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31243E-0C9E-4D03-B21B-573CAD5EB138}" type="slidenum">
              <a:rPr lang="en-US" altLang="en-US">
                <a:solidFill>
                  <a:srgbClr val="000000"/>
                </a:solidFill>
              </a:rPr>
              <a:pPr/>
              <a:t>97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Ask the participants for some examples they have seen in practice</a:t>
            </a:r>
          </a:p>
          <a:p>
            <a:r>
              <a:rPr lang="en-AU" altLang="en-US"/>
              <a:t>The Safewards mutual help meeting video may be useful hear to provide a consumer perspective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4A1F1C-0DF5-47A3-9CE2-93A4E929939B}" type="slidenum">
              <a:rPr lang="en-US" altLang="en-US">
                <a:solidFill>
                  <a:srgbClr val="000000"/>
                </a:solidFill>
              </a:rPr>
              <a:pPr/>
              <a:t>99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010D64-A70E-421D-BE59-E3F09D935CCF}" type="slidenum">
              <a:rPr lang="en-US" altLang="en-US">
                <a:solidFill>
                  <a:srgbClr val="000000"/>
                </a:solidFill>
              </a:rPr>
              <a:pPr/>
              <a:t>100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31882A8-967F-4764-AB2E-3AEA525B23B7}" type="slidenum">
              <a:rPr lang="en-US" altLang="en-US">
                <a:solidFill>
                  <a:srgbClr val="000000"/>
                </a:solidFill>
              </a:rPr>
              <a:pPr/>
              <a:t>101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Here are some examples of offers and request you may wish to add (fromhttp://www.safewards.net/images/pdf/Mutual%20Help%20Meeting%20website%20download.pdf) </a:t>
            </a:r>
          </a:p>
          <a:p>
            <a:pPr marL="172978" indent="-172978" eaLnBrk="1" hangingPunct="1">
              <a:buFont typeface="Arial" panose="020B0604020202020204" pitchFamily="34" charset="0"/>
              <a:buChar char="•"/>
              <a:defRPr/>
            </a:pPr>
            <a:r>
              <a:rPr lang="en-US" altLang="en-US" dirty="0">
                <a:latin typeface="Arial" panose="020B0604020202020204" pitchFamily="34" charset="0"/>
              </a:rPr>
              <a:t>Share knowledge and experience about care and services </a:t>
            </a:r>
          </a:p>
          <a:p>
            <a:pPr marL="172978" indent="-172978" eaLnBrk="1" hangingPunct="1">
              <a:buFont typeface="Arial" panose="020B0604020202020204" pitchFamily="34" charset="0"/>
              <a:buChar char="•"/>
              <a:defRPr/>
            </a:pPr>
            <a:r>
              <a:rPr lang="en-US" altLang="en-US" dirty="0">
                <a:latin typeface="Arial" panose="020B0604020202020204" pitchFamily="34" charset="0"/>
              </a:rPr>
              <a:t>Support each other in practical tasks</a:t>
            </a:r>
          </a:p>
          <a:p>
            <a:pPr marL="172978" indent="-172978" eaLnBrk="1" hangingPunct="1">
              <a:buFont typeface="Arial" panose="020B0604020202020204" pitchFamily="34" charset="0"/>
              <a:buChar char="•"/>
              <a:defRPr/>
            </a:pPr>
            <a:r>
              <a:rPr lang="en-US" altLang="en-US" dirty="0">
                <a:latin typeface="Arial" panose="020B0604020202020204" pitchFamily="34" charset="0"/>
              </a:rPr>
              <a:t>Encourage each other to take part in structured activities</a:t>
            </a:r>
          </a:p>
          <a:p>
            <a:pPr marL="172978" indent="-172978" eaLnBrk="1" hangingPunct="1">
              <a:buFont typeface="Arial" panose="020B0604020202020204" pitchFamily="34" charset="0"/>
              <a:buChar char="•"/>
              <a:defRPr/>
            </a:pPr>
            <a:r>
              <a:rPr lang="en-US" altLang="en-US" dirty="0">
                <a:latin typeface="Arial" panose="020B0604020202020204" pitchFamily="34" charset="0"/>
              </a:rPr>
              <a:t>Accompany each other on walks or activates </a:t>
            </a:r>
          </a:p>
          <a:p>
            <a:pPr marL="172978" indent="-172978" eaLnBrk="1" hangingPunct="1">
              <a:buFont typeface="Arial" panose="020B0604020202020204" pitchFamily="34" charset="0"/>
              <a:buChar char="•"/>
              <a:defRPr/>
            </a:pPr>
            <a:r>
              <a:rPr lang="en-US" altLang="en-US" dirty="0">
                <a:latin typeface="Arial" panose="020B0604020202020204" pitchFamily="34" charset="0"/>
              </a:rPr>
              <a:t>Play games such as cards or table tennis</a:t>
            </a:r>
          </a:p>
          <a:p>
            <a:pPr marL="172978" indent="-172978" eaLnBrk="1" hangingPunct="1">
              <a:buFont typeface="Arial" panose="020B0604020202020204" pitchFamily="34" charset="0"/>
              <a:buChar char="•"/>
              <a:defRPr/>
            </a:pPr>
            <a:r>
              <a:rPr lang="en-US" altLang="en-US" dirty="0">
                <a:latin typeface="Arial" panose="020B0604020202020204" pitchFamily="34" charset="0"/>
              </a:rPr>
              <a:t>Discuss current affairs </a:t>
            </a:r>
          </a:p>
          <a:p>
            <a:pPr marL="172978" indent="-172978" eaLnBrk="1" hangingPunct="1">
              <a:buFont typeface="Arial" panose="020B0604020202020204" pitchFamily="34" charset="0"/>
              <a:buChar char="•"/>
              <a:defRPr/>
            </a:pPr>
            <a:r>
              <a:rPr lang="en-US" altLang="en-US" dirty="0">
                <a:latin typeface="Arial" panose="020B0604020202020204" pitchFamily="34" charset="0"/>
              </a:rPr>
              <a:t>Spend time with people</a:t>
            </a:r>
          </a:p>
          <a:p>
            <a:pPr marL="172978" indent="-172978" eaLnBrk="1" hangingPunct="1">
              <a:buFont typeface="Arial" panose="020B0604020202020204" pitchFamily="34" charset="0"/>
              <a:buChar char="•"/>
              <a:defRPr/>
            </a:pPr>
            <a:r>
              <a:rPr lang="en-US" altLang="en-US" dirty="0">
                <a:latin typeface="Arial" panose="020B0604020202020204" pitchFamily="34" charset="0"/>
              </a:rPr>
              <a:t>Share coping strategies, such as relaxation techniques </a:t>
            </a:r>
          </a:p>
          <a:p>
            <a:pPr marL="172978" indent="-172978" eaLnBrk="1" hangingPunct="1">
              <a:buFont typeface="Arial" panose="020B0604020202020204" pitchFamily="34" charset="0"/>
              <a:buChar char="•"/>
              <a:defRPr/>
            </a:pPr>
            <a:r>
              <a:rPr lang="en-US" altLang="en-US" dirty="0">
                <a:latin typeface="Arial" panose="020B0604020202020204" pitchFamily="34" charset="0"/>
              </a:rPr>
              <a:t>Make a drink for someone else </a:t>
            </a:r>
          </a:p>
          <a:p>
            <a:pPr marL="172978" indent="-172978" eaLnBrk="1" hangingPunct="1">
              <a:buFont typeface="Arial" panose="020B0604020202020204" pitchFamily="34" charset="0"/>
              <a:buChar char="•"/>
              <a:defRPr/>
            </a:pPr>
            <a:r>
              <a:rPr lang="en-US" altLang="en-US" dirty="0">
                <a:latin typeface="Arial" panose="020B0604020202020204" pitchFamily="34" charset="0"/>
              </a:rPr>
              <a:t>Sit next to someone at meal times </a:t>
            </a:r>
          </a:p>
          <a:p>
            <a:pPr marL="172978" indent="-172978" eaLnBrk="1" hangingPunct="1">
              <a:buFont typeface="Arial" panose="020B0604020202020204" pitchFamily="34" charset="0"/>
              <a:buChar char="•"/>
              <a:defRPr/>
            </a:pPr>
            <a:r>
              <a:rPr lang="en-US" altLang="en-US" dirty="0">
                <a:latin typeface="Arial" panose="020B0604020202020204" pitchFamily="34" charset="0"/>
              </a:rPr>
              <a:t>Say good morning</a:t>
            </a:r>
          </a:p>
          <a:p>
            <a:pPr marL="172978" indent="-172978" eaLnBrk="1" hangingPunct="1">
              <a:buFont typeface="Arial" panose="020B0604020202020204" pitchFamily="34" charset="0"/>
              <a:buChar char="•"/>
              <a:defRPr/>
            </a:pPr>
            <a:r>
              <a:rPr lang="en-US" altLang="en-US" dirty="0">
                <a:latin typeface="Arial" panose="020B0604020202020204" pitchFamily="34" charset="0"/>
              </a:rPr>
              <a:t>Ask how someone else is feeling </a:t>
            </a:r>
          </a:p>
          <a:p>
            <a:pPr marL="172978" indent="-172978" eaLnBrk="1" hangingPunct="1">
              <a:buFont typeface="Arial" panose="020B0604020202020204" pitchFamily="34" charset="0"/>
              <a:buChar char="•"/>
              <a:defRPr/>
            </a:pPr>
            <a:r>
              <a:rPr lang="en-US" altLang="en-US" dirty="0">
                <a:latin typeface="Arial" panose="020B0604020202020204" pitchFamily="34" charset="0"/>
              </a:rPr>
              <a:t>Listen to music or watch TV with someone and talk about it afterwards </a:t>
            </a:r>
          </a:p>
          <a:p>
            <a:pPr>
              <a:defRPr/>
            </a:pPr>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713E6A0-183B-4099-8F6D-AF516F33F2DE}" type="slidenum">
              <a:rPr lang="en-US" altLang="en-US">
                <a:solidFill>
                  <a:srgbClr val="000000"/>
                </a:solidFill>
              </a:rPr>
              <a:pPr>
                <a:spcBef>
                  <a:spcPct val="0"/>
                </a:spcBef>
              </a:pPr>
              <a:t>102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http://www.safewards.net/interventions/mutual-help-meeting </a:t>
            </a:r>
          </a:p>
          <a:p>
            <a:endParaRPr lang="en-AU" altLang="en-US" dirty="0"/>
          </a:p>
          <a:p>
            <a:r>
              <a:rPr lang="en-AU" altLang="en-US" dirty="0"/>
              <a:t>Provide examples of how to</a:t>
            </a:r>
            <a:r>
              <a:rPr lang="en-AU" altLang="en-US" baseline="0" dirty="0"/>
              <a:t> prepare for the group</a:t>
            </a:r>
          </a:p>
          <a:p>
            <a:endParaRPr lang="en-AU" altLang="en-US" dirty="0"/>
          </a:p>
          <a:p>
            <a:pPr marL="165638" indent="-165638">
              <a:buFont typeface="Arial" panose="020B0604020202020204" pitchFamily="34" charset="0"/>
              <a:buChar char="•"/>
            </a:pPr>
            <a:r>
              <a:rPr lang="en-AU" altLang="en-US" dirty="0"/>
              <a:t>Prepare the room.</a:t>
            </a:r>
          </a:p>
          <a:p>
            <a:pPr marL="165638" indent="-165638">
              <a:buFont typeface="Arial" panose="020B0604020202020204" pitchFamily="34" charset="0"/>
              <a:buChar char="•"/>
            </a:pPr>
            <a:r>
              <a:rPr lang="en-AU" altLang="en-US" dirty="0"/>
              <a:t>Gather patients and staff.</a:t>
            </a:r>
          </a:p>
          <a:p>
            <a:pPr marL="165638" indent="-165638">
              <a:buFont typeface="Arial" panose="020B0604020202020204" pitchFamily="34" charset="0"/>
              <a:buChar char="•"/>
            </a:pPr>
            <a:r>
              <a:rPr lang="en-AU" altLang="en-US" dirty="0"/>
              <a:t>Prepare contributions and offer support in advance. </a:t>
            </a:r>
          </a:p>
          <a:p>
            <a:endParaRPr lang="en-AU" altLang="en-US" dirty="0"/>
          </a:p>
          <a:p>
            <a:endParaRPr lang="en-AU" altLang="en-US" dirty="0"/>
          </a:p>
          <a:p>
            <a:r>
              <a:rPr lang="en-AU" altLang="en-US" dirty="0"/>
              <a:t>Acknowledge</a:t>
            </a:r>
            <a:r>
              <a:rPr lang="en-AU" altLang="en-US" baseline="0" dirty="0"/>
              <a:t> and support a complaint following your local processes.  This isn’t the forum for complaints.</a:t>
            </a:r>
            <a:endParaRPr lang="en-AU" altLang="en-US" dirty="0"/>
          </a:p>
          <a:p>
            <a:pPr marL="165638" indent="-165638">
              <a:buFont typeface="Arial" panose="020B0604020202020204" pitchFamily="34" charset="0"/>
              <a:buChar char="•"/>
            </a:pPr>
            <a:endParaRPr lang="en-AU"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1CC0D3-FAC6-4E5B-B200-D43F10DB9A5F}" type="slidenum">
              <a:rPr lang="en-US" altLang="en-US">
                <a:solidFill>
                  <a:srgbClr val="000000"/>
                </a:solidFill>
              </a:rPr>
              <a:pPr/>
              <a:t>103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http://www.safewards.net/interventions/mutual-help-meeting </a:t>
            </a:r>
          </a:p>
          <a:p>
            <a:endParaRPr lang="en-AU" altLang="en-US" dirty="0"/>
          </a:p>
          <a:p>
            <a:r>
              <a:rPr lang="en-AU" altLang="en-US" dirty="0"/>
              <a:t>Provide examples of how to</a:t>
            </a:r>
            <a:r>
              <a:rPr lang="en-AU" altLang="en-US" baseline="0" dirty="0"/>
              <a:t> prepare for the group</a:t>
            </a:r>
          </a:p>
          <a:p>
            <a:endParaRPr lang="en-AU" altLang="en-US" dirty="0"/>
          </a:p>
          <a:p>
            <a:pPr marL="165638" indent="-165638">
              <a:buFont typeface="Arial" panose="020B0604020202020204" pitchFamily="34" charset="0"/>
              <a:buChar char="•"/>
            </a:pPr>
            <a:r>
              <a:rPr lang="en-AU" altLang="en-US" dirty="0"/>
              <a:t>Prepare the room.</a:t>
            </a:r>
          </a:p>
          <a:p>
            <a:pPr marL="165638" indent="-165638">
              <a:buFont typeface="Arial" panose="020B0604020202020204" pitchFamily="34" charset="0"/>
              <a:buChar char="•"/>
            </a:pPr>
            <a:r>
              <a:rPr lang="en-AU" altLang="en-US" dirty="0"/>
              <a:t>Gather patients and staff.</a:t>
            </a:r>
          </a:p>
          <a:p>
            <a:pPr marL="165638" indent="-165638">
              <a:buFont typeface="Arial" panose="020B0604020202020204" pitchFamily="34" charset="0"/>
              <a:buChar char="•"/>
            </a:pPr>
            <a:r>
              <a:rPr lang="en-AU" altLang="en-US" dirty="0"/>
              <a:t>Prepare contributions and offer support in advance. </a:t>
            </a:r>
          </a:p>
          <a:p>
            <a:endParaRPr lang="en-AU" altLang="en-US" dirty="0"/>
          </a:p>
          <a:p>
            <a:endParaRPr lang="en-AU" altLang="en-US" dirty="0"/>
          </a:p>
          <a:p>
            <a:r>
              <a:rPr lang="en-AU" altLang="en-US" dirty="0"/>
              <a:t>Acknowledge</a:t>
            </a:r>
            <a:r>
              <a:rPr lang="en-AU" altLang="en-US" baseline="0" dirty="0"/>
              <a:t> and support a complaint following your local processes.  This isn’t the forum for complaints.</a:t>
            </a:r>
            <a:endParaRPr lang="en-AU" altLang="en-US" dirty="0"/>
          </a:p>
          <a:p>
            <a:pPr marL="165638" indent="-165638">
              <a:buFont typeface="Arial" panose="020B0604020202020204" pitchFamily="34" charset="0"/>
              <a:buChar char="•"/>
            </a:pPr>
            <a:endParaRPr lang="en-AU"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1CC0D3-FAC6-4E5B-B200-D43F10DB9A5F}" type="slidenum">
              <a:rPr lang="en-US" altLang="en-US">
                <a:solidFill>
                  <a:srgbClr val="000000"/>
                </a:solidFill>
              </a:rPr>
              <a:pPr/>
              <a:t>104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http://www.safewards.net/interventions/mutual-help-meeting</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2050A74-E3F3-4CBD-B5E6-6812C0B11725}" type="slidenum">
              <a:rPr lang="en-US" altLang="en-US">
                <a:solidFill>
                  <a:srgbClr val="000000"/>
                </a:solidFill>
              </a:rPr>
              <a:pPr>
                <a:spcBef>
                  <a:spcPct val="0"/>
                </a:spcBef>
              </a:pPr>
              <a:t>105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02FD67C-CDEF-437C-A53D-ED639C997505}" type="slidenum">
              <a:rPr lang="en-US" altLang="en-US">
                <a:solidFill>
                  <a:srgbClr val="000000"/>
                </a:solidFill>
              </a:rPr>
              <a:pPr>
                <a:spcBef>
                  <a:spcPct val="0"/>
                </a:spcBef>
              </a:pPr>
              <a:t>106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36EAB77-BBBA-4666-A95F-E98B109C0DCE}" type="slidenum">
              <a:rPr lang="en-US" altLang="en-US"/>
              <a:pPr/>
              <a:t>107</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4199672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13 July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326605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02F6-430B-F348-AE16-EF6EFB154292}" type="datetimeFigureOut">
              <a:rPr lang="en-US" smtClean="0">
                <a:solidFill>
                  <a:prstClr val="black">
                    <a:lumMod val="65000"/>
                    <a:lumOff val="35000"/>
                  </a:prstClr>
                </a:solidFill>
              </a:rPr>
              <a:pPr/>
              <a:t>7/13/2017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C762A7C-22EF-5B46-B9BB-C675EC5F4132}" type="slidenum">
              <a:rPr lang="en-US" smtClean="0"/>
              <a:pPr/>
              <a:t>‹#›</a:t>
            </a:fld>
            <a:endParaRPr lang="en-US"/>
          </a:p>
        </p:txBody>
      </p:sp>
    </p:spTree>
    <p:extLst>
      <p:ext uri="{BB962C8B-B14F-4D97-AF65-F5344CB8AC3E}">
        <p14:creationId xmlns:p14="http://schemas.microsoft.com/office/powerpoint/2010/main" val="409899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28116690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13 July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199938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02F6-430B-F348-AE16-EF6EFB154292}" type="datetimeFigureOut">
              <a:rPr lang="en-US" smtClean="0">
                <a:solidFill>
                  <a:prstClr val="black">
                    <a:lumMod val="65000"/>
                    <a:lumOff val="35000"/>
                  </a:prstClr>
                </a:solidFill>
              </a:rPr>
              <a:pPr/>
              <a:t>7/13/2017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C762A7C-22EF-5B46-B9BB-C675EC5F4132}" type="slidenum">
              <a:rPr lang="en-US" smtClean="0"/>
              <a:pPr/>
              <a:t>‹#›</a:t>
            </a:fld>
            <a:endParaRPr lang="en-US"/>
          </a:p>
        </p:txBody>
      </p:sp>
    </p:spTree>
    <p:extLst>
      <p:ext uri="{BB962C8B-B14F-4D97-AF65-F5344CB8AC3E}">
        <p14:creationId xmlns:p14="http://schemas.microsoft.com/office/powerpoint/2010/main" val="320287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B1076-051A-42FB-9E15-60F1B8E042C9}" type="datetimeFigureOut">
              <a:rPr lang="en-AU">
                <a:solidFill>
                  <a:prstClr val="black">
                    <a:tint val="75000"/>
                  </a:prstClr>
                </a:solidFill>
              </a:rPr>
              <a:pPr/>
              <a:t>13/07/2017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BF045A50-6027-40F9-9853-8104E6D8D875}" type="slidenum">
              <a:rPr lang="en-AU">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828627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29527541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13 July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1007124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defTabSz="457200" eaLnBrk="0" fontAlgn="base" hangingPunct="0">
                <a:spcBef>
                  <a:spcPct val="0"/>
                </a:spcBef>
                <a:spcAft>
                  <a:spcPct val="0"/>
                </a:spcAft>
                <a:defRPr/>
              </a:pPr>
              <a:t>13 July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defTabSz="457200" eaLnBrk="0" fontAlgn="base" hangingPunct="0">
              <a:spcBef>
                <a:spcPct val="0"/>
              </a:spcBef>
              <a:spcAft>
                <a:spcPct val="0"/>
              </a:spcAft>
            </a:pPr>
            <a:fld id="{6D890775-0703-400C-AED1-1D3BAE3D0DCB}" type="slidenum">
              <a:rPr lang="en-AU" altLang="en-US" smtClean="0">
                <a:ea typeface="ＭＳ Ｐゴシック" pitchFamily="34" charset="-128"/>
              </a:rPr>
              <a:pPr defTabSz="457200"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432288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defTabSz="457200" eaLnBrk="0" fontAlgn="base" hangingPunct="0">
                <a:spcBef>
                  <a:spcPct val="0"/>
                </a:spcBef>
                <a:spcAft>
                  <a:spcPct val="0"/>
                </a:spcAft>
                <a:defRPr/>
              </a:pPr>
              <a:t>13 July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defTabSz="457200" eaLnBrk="0" fontAlgn="base" hangingPunct="0">
              <a:spcBef>
                <a:spcPct val="0"/>
              </a:spcBef>
              <a:spcAft>
                <a:spcPct val="0"/>
              </a:spcAft>
            </a:pPr>
            <a:fld id="{6D890775-0703-400C-AED1-1D3BAE3D0DCB}" type="slidenum">
              <a:rPr lang="en-AU" altLang="en-US" smtClean="0">
                <a:ea typeface="ＭＳ Ｐゴシック" pitchFamily="34" charset="-128"/>
              </a:rPr>
              <a:pPr defTabSz="457200"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42084727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B1076-051A-42FB-9E15-60F1B8E042C9}" type="datetimeFigureOut">
              <a:rPr lang="en-AU" smtClean="0">
                <a:solidFill>
                  <a:prstClr val="black">
                    <a:tint val="75000"/>
                  </a:prstClr>
                </a:solidFill>
              </a:rPr>
              <a:pPr/>
              <a:t>13/07/2017</a:t>
            </a:fld>
            <a:endParaRPr lang="en-AU"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45A50-6027-40F9-9853-8104E6D8D875}" type="slidenum">
              <a:rPr lang="en-AU" smtClean="0">
                <a:solidFill>
                  <a:prstClr val="black">
                    <a:tint val="75000"/>
                  </a:prstClr>
                </a:solidFill>
              </a:rPr>
              <a:pPr/>
              <a:t>‹#›</a:t>
            </a:fld>
            <a:endParaRPr lang="en-AU" smtClean="0">
              <a:solidFill>
                <a:prstClr val="black">
                  <a:tint val="75000"/>
                </a:prstClr>
              </a:solidFill>
            </a:endParaRPr>
          </a:p>
        </p:txBody>
      </p:sp>
    </p:spTree>
    <p:extLst>
      <p:ext uri="{BB962C8B-B14F-4D97-AF65-F5344CB8AC3E}">
        <p14:creationId xmlns:p14="http://schemas.microsoft.com/office/powerpoint/2010/main" val="3491727445"/>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defTabSz="457200" eaLnBrk="0" fontAlgn="base" hangingPunct="0">
                <a:spcBef>
                  <a:spcPct val="0"/>
                </a:spcBef>
                <a:spcAft>
                  <a:spcPct val="0"/>
                </a:spcAft>
                <a:defRPr/>
              </a:pPr>
              <a:t>13 July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defTabSz="457200" eaLnBrk="0" fontAlgn="base" hangingPunct="0">
              <a:spcBef>
                <a:spcPct val="0"/>
              </a:spcBef>
              <a:spcAft>
                <a:spcPct val="0"/>
              </a:spcAft>
            </a:pPr>
            <a:fld id="{6D890775-0703-400C-AED1-1D3BAE3D0DCB}" type="slidenum">
              <a:rPr lang="en-AU" altLang="en-US" smtClean="0">
                <a:ea typeface="ＭＳ Ｐゴシック" pitchFamily="34" charset="-128"/>
              </a:rPr>
              <a:pPr defTabSz="457200"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3538338701"/>
      </p:ext>
    </p:extLst>
  </p:cSld>
  <p:clrMap bg1="lt1" tx1="dk1" bg2="lt2" tx2="dk2" accent1="accent1" accent2="accent2" accent3="accent3" accent4="accent4" accent5="accent5" accent6="accent6" hlink="hlink" folHlink="folHlink"/>
  <p:sldLayoutIdLst>
    <p:sldLayoutId id="2147483671" r:id="rId1"/>
    <p:sldLayoutId id="2147483672" r:id="rId2"/>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7.xml"/><Relationship Id="rId1" Type="http://schemas.openxmlformats.org/officeDocument/2006/relationships/slideLayout" Target="../slideLayouts/slideLayout5.xml"/><Relationship Id="rId4" Type="http://schemas.microsoft.com/office/2007/relationships/hdphoto" Target="../media/hdphoto9.wdp"/></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hyperlink" Target="https://www.youtube.com/watch?v=Hzgzim5m7oU"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microsoft.com/office/2007/relationships/hdphoto" Target="../media/hdphoto7.wdp"/></Relationships>
</file>

<file path=ppt/slides/_rels/slide7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microsoft.com/office/2007/relationships/hdphoto" Target="../media/hdphoto8.wdp"/></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40722" y="928468"/>
            <a:ext cx="6513072" cy="4811149"/>
          </a:xfrm>
        </p:spPr>
        <p:txBody>
          <a:bodyPr>
            <a:noAutofit/>
          </a:bodyPr>
          <a:lstStyle/>
          <a:p>
            <a:r>
              <a:rPr lang="en-US" sz="6000" b="1" dirty="0" smtClean="0"/>
              <a:t>Safewards</a:t>
            </a:r>
            <a:br>
              <a:rPr lang="en-US" sz="6000" b="1" dirty="0" smtClean="0"/>
            </a:br>
            <a:r>
              <a:rPr lang="en-US" sz="4000" b="1" dirty="0" smtClean="0"/>
              <a:t>2 day </a:t>
            </a:r>
            <a:r>
              <a:rPr lang="en-US" sz="4000" b="1" dirty="0" smtClean="0">
                <a:latin typeface="Arial" panose="020B0604020202020204" pitchFamily="34" charset="0"/>
                <a:cs typeface="Arial" panose="020B0604020202020204" pitchFamily="34" charset="0"/>
              </a:rPr>
              <a:t>Workshop</a:t>
            </a:r>
            <a:r>
              <a:rPr lang="en-US" sz="5400" b="1" dirty="0" smtClean="0">
                <a:latin typeface="Arial" panose="020B0604020202020204" pitchFamily="34" charset="0"/>
                <a:cs typeface="Arial" panose="020B0604020202020204" pitchFamily="34" charset="0"/>
              </a:rPr>
              <a:t/>
            </a:r>
            <a:br>
              <a:rPr lang="en-US" sz="5400" b="1" dirty="0" smtClean="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
            </a:r>
            <a:br>
              <a:rPr lang="en-US" sz="5400" b="1" dirty="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Day 1 </a:t>
            </a: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endParaRPr lang="en-US" sz="3600" b="1" dirty="0"/>
          </a:p>
        </p:txBody>
      </p:sp>
    </p:spTree>
    <p:extLst>
      <p:ext uri="{BB962C8B-B14F-4D97-AF65-F5344CB8AC3E}">
        <p14:creationId xmlns:p14="http://schemas.microsoft.com/office/powerpoint/2010/main" val="3088094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Conflict </a:t>
            </a:r>
            <a:r>
              <a:rPr lang="en-US" sz="2800" b="1" dirty="0"/>
              <a:t>and c</a:t>
            </a:r>
            <a:r>
              <a:rPr lang="en-US" sz="2800" b="1" dirty="0" smtClean="0"/>
              <a:t>ontainment </a:t>
            </a:r>
            <a:r>
              <a:rPr lang="en-US" sz="2800" b="1" dirty="0"/>
              <a:t>r</a:t>
            </a:r>
            <a:r>
              <a:rPr lang="en-US" sz="2800" b="1" dirty="0" smtClean="0"/>
              <a:t>ates</a:t>
            </a:r>
            <a:endParaRPr lang="en-US" sz="2800" b="1" dirty="0"/>
          </a:p>
        </p:txBody>
      </p:sp>
      <p:sp>
        <p:nvSpPr>
          <p:cNvPr id="3" name="Content Placeholder 2"/>
          <p:cNvSpPr>
            <a:spLocks noGrp="1"/>
          </p:cNvSpPr>
          <p:nvPr>
            <p:ph idx="1"/>
          </p:nvPr>
        </p:nvSpPr>
        <p:spPr>
          <a:xfrm>
            <a:off x="539750" y="1731985"/>
            <a:ext cx="8407302" cy="4568608"/>
          </a:xfrm>
        </p:spPr>
        <p:txBody>
          <a:bodyPr>
            <a:normAutofit/>
          </a:bodyPr>
          <a:lstStyle/>
          <a:p>
            <a:pPr marL="342900" lvl="1" indent="-342900">
              <a:spcBef>
                <a:spcPts val="1000"/>
              </a:spcBef>
              <a:spcAft>
                <a:spcPts val="0"/>
              </a:spcAft>
              <a:buFont typeface="Arial" panose="020B0604020202020204" pitchFamily="34" charset="0"/>
              <a:buChar char="•"/>
            </a:pPr>
            <a:r>
              <a:rPr lang="en-US" dirty="0"/>
              <a:t>Rates of conflict and containment vary locally and internationally </a:t>
            </a:r>
          </a:p>
          <a:p>
            <a:pPr marL="355600" lvl="1" algn="r">
              <a:spcBef>
                <a:spcPts val="0"/>
              </a:spcBef>
              <a:spcAft>
                <a:spcPts val="600"/>
              </a:spcAft>
            </a:pPr>
            <a:r>
              <a:rPr lang="en-US" sz="1400" i="1" dirty="0"/>
              <a:t>(Bowers et al., 2005a, Nijman et al., 2005)</a:t>
            </a:r>
          </a:p>
          <a:p>
            <a:pPr marL="342900" lvl="1" indent="-342900">
              <a:spcBef>
                <a:spcPts val="1500"/>
              </a:spcBef>
              <a:buFont typeface="Arial" panose="020B0604020202020204" pitchFamily="34" charset="0"/>
              <a:buChar char="•"/>
            </a:pPr>
            <a:r>
              <a:rPr lang="en-US" dirty="0" smtClean="0"/>
              <a:t>Factors that </a:t>
            </a:r>
            <a:r>
              <a:rPr lang="en-US" dirty="0"/>
              <a:t>can influence the frequency of conflict and </a:t>
            </a:r>
            <a:r>
              <a:rPr lang="en-US" dirty="0" smtClean="0"/>
              <a:t>containment:</a:t>
            </a:r>
            <a:endParaRPr lang="en-US" dirty="0"/>
          </a:p>
          <a:p>
            <a:pPr marL="1058863" lvl="1" indent="-342900">
              <a:buFont typeface="Arial" panose="020B0604020202020204" pitchFamily="34" charset="0"/>
              <a:buChar char="•"/>
            </a:pPr>
            <a:r>
              <a:rPr lang="en-US" dirty="0"/>
              <a:t>s</a:t>
            </a:r>
            <a:r>
              <a:rPr lang="en-US" dirty="0" smtClean="0"/>
              <a:t>ocial </a:t>
            </a:r>
            <a:r>
              <a:rPr lang="en-US" dirty="0"/>
              <a:t>and physical </a:t>
            </a:r>
            <a:r>
              <a:rPr lang="en-US" dirty="0" smtClean="0"/>
              <a:t>locations of units</a:t>
            </a:r>
            <a:endParaRPr lang="en-US" dirty="0"/>
          </a:p>
          <a:p>
            <a:pPr marL="1058863" lvl="1" indent="-342900">
              <a:buFont typeface="Arial" panose="020B0604020202020204" pitchFamily="34" charset="0"/>
              <a:buChar char="•"/>
            </a:pPr>
            <a:r>
              <a:rPr lang="en-US" dirty="0"/>
              <a:t>s</a:t>
            </a:r>
            <a:r>
              <a:rPr lang="en-US" dirty="0" smtClean="0"/>
              <a:t>eparation </a:t>
            </a:r>
            <a:r>
              <a:rPr lang="en-US" dirty="0"/>
              <a:t>from </a:t>
            </a:r>
            <a:r>
              <a:rPr lang="en-US" dirty="0" smtClean="0"/>
              <a:t>a person’s </a:t>
            </a:r>
            <a:r>
              <a:rPr lang="en-US" dirty="0"/>
              <a:t>normal residence</a:t>
            </a:r>
          </a:p>
          <a:p>
            <a:pPr marL="1058863" lvl="1" indent="-342900">
              <a:buFont typeface="Arial" panose="020B0604020202020204" pitchFamily="34" charset="0"/>
              <a:buChar char="•"/>
            </a:pPr>
            <a:r>
              <a:rPr lang="en-US" dirty="0"/>
              <a:t>p</a:t>
            </a:r>
            <a:r>
              <a:rPr lang="en-US" dirty="0" smtClean="0"/>
              <a:t>rovision </a:t>
            </a:r>
            <a:r>
              <a:rPr lang="en-US" dirty="0"/>
              <a:t>of 24/7 </a:t>
            </a:r>
            <a:r>
              <a:rPr lang="en-US" dirty="0" smtClean="0"/>
              <a:t>mental health </a:t>
            </a:r>
            <a:r>
              <a:rPr lang="en-US" dirty="0"/>
              <a:t>care</a:t>
            </a:r>
          </a:p>
          <a:p>
            <a:pPr marL="1058863" lvl="1" indent="-342900">
              <a:buFont typeface="Arial" panose="020B0604020202020204" pitchFamily="34" charset="0"/>
              <a:buChar char="•"/>
            </a:pPr>
            <a:r>
              <a:rPr lang="en-US" dirty="0"/>
              <a:t>m</a:t>
            </a:r>
            <a:r>
              <a:rPr lang="en-US" dirty="0" smtClean="0"/>
              <a:t>ixed </a:t>
            </a:r>
            <a:r>
              <a:rPr lang="en-US" dirty="0"/>
              <a:t>voluntary and legal </a:t>
            </a:r>
            <a:r>
              <a:rPr lang="en-US" dirty="0" smtClean="0"/>
              <a:t>coercion</a:t>
            </a:r>
          </a:p>
          <a:p>
            <a:pPr marL="0" indent="0">
              <a:buNone/>
            </a:pPr>
            <a:endParaRPr lang="en-US" dirty="0"/>
          </a:p>
        </p:txBody>
      </p:sp>
    </p:spTree>
    <p:extLst>
      <p:ext uri="{BB962C8B-B14F-4D97-AF65-F5344CB8AC3E}">
        <p14:creationId xmlns:p14="http://schemas.microsoft.com/office/powerpoint/2010/main" val="210704650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39750" y="406400"/>
            <a:ext cx="7199313" cy="844550"/>
          </a:xfrm>
        </p:spPr>
        <p:txBody>
          <a:bodyPr lIns="91440" tIns="45720" rIns="91440" bIns="45720" anchor="t"/>
          <a:lstStyle/>
          <a:p>
            <a:pPr algn="ctr" eaLnBrk="1" hangingPunct="1">
              <a:defRPr/>
            </a:pPr>
            <a:r>
              <a:rPr lang="en-US" altLang="en-US" b="1">
                <a:cs typeface="Arial" pitchFamily="34" charset="0"/>
              </a:rPr>
              <a:t>Conflict</a:t>
            </a:r>
          </a:p>
        </p:txBody>
      </p:sp>
      <p:sp>
        <p:nvSpPr>
          <p:cNvPr id="28675" name="Content Placeholder 2"/>
          <p:cNvSpPr>
            <a:spLocks noGrp="1"/>
          </p:cNvSpPr>
          <p:nvPr>
            <p:ph idx="1"/>
          </p:nvPr>
        </p:nvSpPr>
        <p:spPr>
          <a:xfrm>
            <a:off x="539750" y="1619250"/>
            <a:ext cx="8243888" cy="4854575"/>
          </a:xfrm>
        </p:spPr>
        <p:txBody>
          <a:bodyPr lIns="91440" tIns="45720" rIns="91440" bIns="45720"/>
          <a:lstStyle/>
          <a:p>
            <a:pPr lvl="1" eaLnBrk="1" hangingPunct="1">
              <a:spcAft>
                <a:spcPts val="1000"/>
              </a:spcAft>
              <a:buFont typeface="Arial" panose="020B0604020202020204" pitchFamily="34" charset="0"/>
              <a:buNone/>
              <a:defRPr/>
            </a:pPr>
            <a:r>
              <a:rPr lang="en-US" altLang="en-US" dirty="0">
                <a:ea typeface="ＭＳ Ｐゴシック" charset="0"/>
              </a:rPr>
              <a:t>Inpatient aggression can arise from many different factors. This intervention focuses on preventing conflict that may arise from patient-to-patient interactions, or from being in a strange and/or frightening environment.</a:t>
            </a:r>
          </a:p>
          <a:p>
            <a:pPr lvl="1" eaLnBrk="1" hangingPunct="1">
              <a:defRPr/>
            </a:pPr>
            <a:r>
              <a:rPr lang="en-US" altLang="en-US" sz="2000" dirty="0">
                <a:ea typeface="ＭＳ Ｐゴシック" charset="0"/>
              </a:rPr>
              <a:t> </a:t>
            </a:r>
            <a:r>
              <a:rPr lang="en-US" altLang="en-US" sz="2000" b="1" dirty="0">
                <a:ea typeface="ＭＳ Ｐゴシック" charset="0"/>
              </a:rPr>
              <a:t>Conflict can be reduced if patients:</a:t>
            </a:r>
          </a:p>
          <a:p>
            <a:pPr lvl="3" eaLnBrk="1" hangingPunct="1">
              <a:buFont typeface="Arial" charset="0"/>
              <a:buChar char="•"/>
              <a:defRPr/>
            </a:pPr>
            <a:r>
              <a:rPr lang="en-US" altLang="en-US" dirty="0">
                <a:ea typeface="ＭＳ Ｐゴシック" charset="0"/>
              </a:rPr>
              <a:t>Positively appreciate each other</a:t>
            </a:r>
          </a:p>
          <a:p>
            <a:pPr lvl="3" eaLnBrk="1" hangingPunct="1">
              <a:buFont typeface="Arial" charset="0"/>
              <a:buChar char="•"/>
              <a:defRPr/>
            </a:pPr>
            <a:r>
              <a:rPr lang="en-US" altLang="en-US" dirty="0">
                <a:ea typeface="ＭＳ Ｐゴシック" charset="0"/>
              </a:rPr>
              <a:t>Practice/learn ways regulate their own emotional reactions</a:t>
            </a:r>
          </a:p>
          <a:p>
            <a:pPr lvl="3" eaLnBrk="1" hangingPunct="1">
              <a:buFont typeface="Arial" charset="0"/>
              <a:buChar char="•"/>
              <a:defRPr/>
            </a:pPr>
            <a:r>
              <a:rPr lang="en-US" altLang="en-US" dirty="0">
                <a:ea typeface="ＭＳ Ｐゴシック" charset="0"/>
              </a:rPr>
              <a:t>Support each other to uphold shared expectations</a:t>
            </a:r>
          </a:p>
          <a:p>
            <a:pPr lvl="3" eaLnBrk="1" hangingPunct="1">
              <a:buFont typeface="Arial" charset="0"/>
              <a:buChar char="•"/>
              <a:defRPr/>
            </a:pPr>
            <a:r>
              <a:rPr lang="en-US" altLang="en-US" dirty="0">
                <a:ea typeface="ＭＳ Ｐゴシック" charset="0"/>
              </a:rPr>
              <a:t>Feel heard and valued</a:t>
            </a:r>
          </a:p>
          <a:p>
            <a:pPr lvl="3" eaLnBrk="1" hangingPunct="1">
              <a:buFont typeface="Arial" charset="0"/>
              <a:buChar char="•"/>
              <a:defRPr/>
            </a:pPr>
            <a:r>
              <a:rPr lang="en-US" altLang="en-US" dirty="0">
                <a:ea typeface="ＭＳ Ｐゴシック" charset="0"/>
              </a:rPr>
              <a:t>Have access to mutual support</a:t>
            </a:r>
          </a:p>
          <a:p>
            <a:pPr lvl="2" indent="-742950" algn="ctr" eaLnBrk="1" hangingPunct="1">
              <a:buFont typeface="Arial" panose="020B0604020202020204" pitchFamily="34" charset="0"/>
              <a:buNone/>
              <a:defRPr/>
            </a:pPr>
            <a:endParaRPr lang="en-US" altLang="en-US" dirty="0">
              <a:solidFill>
                <a:srgbClr val="21A18D"/>
              </a:solidFill>
              <a:ea typeface="ＭＳ Ｐゴシック" charset="0"/>
            </a:endParaRPr>
          </a:p>
          <a:p>
            <a:pPr eaLnBrk="1" hangingPunct="1">
              <a:defRPr/>
            </a:pPr>
            <a:endParaRPr lang="en-US" altLang="en-US" sz="2000" dirty="0">
              <a:ea typeface="ＭＳ Ｐゴシック" charset="0"/>
            </a:endParaRPr>
          </a:p>
        </p:txBody>
      </p:sp>
    </p:spTree>
    <p:extLst>
      <p:ext uri="{BB962C8B-B14F-4D97-AF65-F5344CB8AC3E}">
        <p14:creationId xmlns:p14="http://schemas.microsoft.com/office/powerpoint/2010/main" val="16481180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539750" y="392113"/>
            <a:ext cx="7199313" cy="868362"/>
          </a:xfrm>
        </p:spPr>
        <p:txBody>
          <a:bodyPr lIns="91440" tIns="45720" rIns="91440" bIns="45720" anchor="t"/>
          <a:lstStyle/>
          <a:p>
            <a:pPr algn="ctr" eaLnBrk="1" hangingPunct="1">
              <a:defRPr/>
            </a:pPr>
            <a:r>
              <a:rPr lang="en-US" altLang="en-US" b="1" dirty="0">
                <a:cs typeface="Arial" pitchFamily="34" charset="0"/>
              </a:rPr>
              <a:t>Mutual Help Meeting</a:t>
            </a:r>
            <a:r>
              <a:rPr lang="en-US" altLang="en-US" dirty="0">
                <a:cs typeface="Arial" pitchFamily="34" charset="0"/>
              </a:rPr>
              <a:t> </a:t>
            </a:r>
            <a:r>
              <a:rPr lang="en-US" altLang="en-US" sz="2400" dirty="0">
                <a:cs typeface="Arial" pitchFamily="34" charset="0"/>
              </a:rPr>
              <a:t/>
            </a:r>
            <a:br>
              <a:rPr lang="en-US" altLang="en-US" sz="2400" dirty="0">
                <a:cs typeface="Arial" pitchFamily="34" charset="0"/>
              </a:rPr>
            </a:br>
            <a:endParaRPr lang="en-US" altLang="en-US" sz="2400" dirty="0">
              <a:cs typeface="Arial" pitchFamily="34" charset="0"/>
            </a:endParaRPr>
          </a:p>
        </p:txBody>
      </p:sp>
      <p:sp>
        <p:nvSpPr>
          <p:cNvPr id="3" name="Content Placeholder 2"/>
          <p:cNvSpPr>
            <a:spLocks noGrp="1"/>
          </p:cNvSpPr>
          <p:nvPr>
            <p:ph idx="1"/>
          </p:nvPr>
        </p:nvSpPr>
        <p:spPr>
          <a:xfrm>
            <a:off x="383477" y="1744665"/>
            <a:ext cx="4115371" cy="3692968"/>
          </a:xfrm>
        </p:spPr>
        <p:txBody>
          <a:bodyPr>
            <a:normAutofit lnSpcReduction="10000"/>
          </a:bodyPr>
          <a:lstStyle/>
          <a:p>
            <a:pPr lvl="1" eaLnBrk="1" fontAlgn="auto" hangingPunct="1">
              <a:spcAft>
                <a:spcPts val="0"/>
              </a:spcAft>
              <a:buFont typeface="Arial" charset="0"/>
              <a:buNone/>
              <a:defRPr/>
            </a:pPr>
            <a:endParaRPr lang="en-US" sz="2800" b="1" dirty="0">
              <a:ea typeface="+mn-ea"/>
            </a:endParaRPr>
          </a:p>
          <a:p>
            <a:pPr marL="457200" lvl="1" indent="-457200" eaLnBrk="1" fontAlgn="auto" hangingPunct="1">
              <a:spcAft>
                <a:spcPts val="0"/>
              </a:spcAft>
              <a:buFont typeface="Arial" panose="020B0604020202020204" pitchFamily="34" charset="0"/>
              <a:buChar char="•"/>
              <a:defRPr/>
            </a:pPr>
            <a:r>
              <a:rPr lang="en-US" sz="2800" dirty="0">
                <a:ea typeface="+mn-ea"/>
              </a:rPr>
              <a:t>A voluntary meeting of all patients and staff on duty</a:t>
            </a:r>
          </a:p>
          <a:p>
            <a:pPr marL="457200" lvl="1" indent="-457200" eaLnBrk="1" fontAlgn="auto" hangingPunct="1">
              <a:spcAft>
                <a:spcPts val="0"/>
              </a:spcAft>
              <a:buFont typeface="Arial" panose="020B0604020202020204" pitchFamily="34" charset="0"/>
              <a:buChar char="•"/>
              <a:defRPr/>
            </a:pPr>
            <a:endParaRPr lang="en-US" sz="2800" dirty="0">
              <a:ea typeface="+mn-ea"/>
            </a:endParaRPr>
          </a:p>
          <a:p>
            <a:pPr marL="457200" lvl="1" indent="-457200" eaLnBrk="1" fontAlgn="auto" hangingPunct="1">
              <a:spcAft>
                <a:spcPts val="0"/>
              </a:spcAft>
              <a:buFont typeface="Arial" panose="020B0604020202020204" pitchFamily="34" charset="0"/>
              <a:buChar char="•"/>
              <a:defRPr/>
            </a:pPr>
            <a:r>
              <a:rPr lang="en-US" sz="2800" dirty="0">
                <a:ea typeface="MS PGothic" charset="0"/>
              </a:rPr>
              <a:t>The meeting’s focus is on how people can help each other </a:t>
            </a:r>
          </a:p>
          <a:p>
            <a:pPr eaLnBrk="1" fontAlgn="auto" hangingPunct="1">
              <a:spcAft>
                <a:spcPts val="0"/>
              </a:spcAft>
              <a:buFont typeface="Arial" charset="0"/>
              <a:buNone/>
              <a:defRPr/>
            </a:pPr>
            <a:endParaRPr lang="en-US" sz="2000" dirty="0">
              <a:ea typeface="+mn-ea"/>
              <a:cs typeface="+mn-cs"/>
            </a:endParaRPr>
          </a:p>
          <a:p>
            <a:pPr eaLnBrk="1" fontAlgn="auto" hangingPunct="1">
              <a:spcAft>
                <a:spcPts val="0"/>
              </a:spcAft>
              <a:buFont typeface="Arial"/>
              <a:buNone/>
              <a:defRPr/>
            </a:pPr>
            <a:endParaRPr lang="en-US" dirty="0">
              <a:ea typeface="+mn-ea"/>
              <a:cs typeface="+mn-cs"/>
            </a:endParaRPr>
          </a:p>
        </p:txBody>
      </p:sp>
      <p:pic>
        <p:nvPicPr>
          <p:cNvPr id="4" name="Picture 3"/>
          <p:cNvPicPr>
            <a:picLocks noChangeAspect="1"/>
          </p:cNvPicPr>
          <p:nvPr/>
        </p:nvPicPr>
        <p:blipFill rotWithShape="1">
          <a:blip r:embed="rId3"/>
          <a:srcRect l="25965" t="16377" r="43684" b="6548"/>
          <a:stretch/>
        </p:blipFill>
        <p:spPr>
          <a:xfrm rot="634693">
            <a:off x="4674044" y="1510449"/>
            <a:ext cx="3789359" cy="541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0086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lIns="91440" tIns="45720" rIns="91440" bIns="45720" anchor="t"/>
          <a:lstStyle/>
          <a:p>
            <a:pPr algn="ctr" eaLnBrk="1" hangingPunct="1">
              <a:defRPr/>
            </a:pPr>
            <a:r>
              <a:rPr lang="en-US" altLang="en-US" b="1">
                <a:cs typeface="Arial" pitchFamily="34" charset="0"/>
              </a:rPr>
              <a:t>Agenda</a:t>
            </a:r>
          </a:p>
        </p:txBody>
      </p:sp>
      <p:sp>
        <p:nvSpPr>
          <p:cNvPr id="39939" name="Content Placeholder 2"/>
          <p:cNvSpPr>
            <a:spLocks noGrp="1"/>
          </p:cNvSpPr>
          <p:nvPr>
            <p:ph idx="1"/>
          </p:nvPr>
        </p:nvSpPr>
        <p:spPr>
          <a:xfrm>
            <a:off x="539750" y="1619250"/>
            <a:ext cx="7878536" cy="4854575"/>
          </a:xfrm>
        </p:spPr>
        <p:txBody>
          <a:bodyPr lIns="91440" tIns="45720" rIns="91440" bIns="45720"/>
          <a:lstStyle/>
          <a:p>
            <a:pPr lvl="1" algn="ctr" eaLnBrk="1" hangingPunct="1"/>
            <a:r>
              <a:rPr lang="en-US" altLang="en-US" dirty="0"/>
              <a:t>Ensure each agenda item is covered during the meeting</a:t>
            </a:r>
          </a:p>
          <a:p>
            <a:pPr lvl="1" algn="ctr" eaLnBrk="1" hangingPunct="1"/>
            <a:endParaRPr lang="en-US" altLang="en-US" sz="2000" b="1" dirty="0">
              <a:solidFill>
                <a:srgbClr val="21A18D"/>
              </a:solidFill>
            </a:endParaRPr>
          </a:p>
          <a:p>
            <a:pPr marL="514350" lvl="1" indent="-514350" eaLnBrk="1" hangingPunct="1">
              <a:buFont typeface="Calibri" panose="020F0502020204030204" pitchFamily="34" charset="0"/>
              <a:buAutoNum type="arabicPeriod"/>
            </a:pPr>
            <a:r>
              <a:rPr lang="en-US" altLang="en-US" sz="1800" b="1" dirty="0">
                <a:solidFill>
                  <a:srgbClr val="21A18D"/>
                </a:solidFill>
              </a:rPr>
              <a:t>Round of thanks: </a:t>
            </a:r>
            <a:r>
              <a:rPr lang="en-AU" altLang="en-US" sz="1800" dirty="0"/>
              <a:t>All patients and staff can individually thank </a:t>
            </a:r>
            <a:r>
              <a:rPr lang="en-AU" altLang="en-US" sz="1800" dirty="0" smtClean="0"/>
              <a:t>anyone or anything, </a:t>
            </a:r>
            <a:r>
              <a:rPr lang="en-AU" altLang="en-US" sz="1800" dirty="0"/>
              <a:t>present or not present, for anything they have done for them since the last meeting. Everyone is free to comment. </a:t>
            </a:r>
          </a:p>
          <a:p>
            <a:pPr marL="514350" lvl="1" indent="-514350" eaLnBrk="1" hangingPunct="1">
              <a:buFont typeface="Calibri" panose="020F0502020204030204" pitchFamily="34" charset="0"/>
              <a:buAutoNum type="arabicPeriod"/>
            </a:pPr>
            <a:r>
              <a:rPr lang="en-US" altLang="en-US" sz="1800" b="1" dirty="0">
                <a:solidFill>
                  <a:srgbClr val="21A18D"/>
                </a:solidFill>
              </a:rPr>
              <a:t>Round of news: </a:t>
            </a:r>
            <a:r>
              <a:rPr lang="en-US" altLang="en-US" sz="1800" dirty="0"/>
              <a:t>Staff can inform </a:t>
            </a:r>
            <a:r>
              <a:rPr lang="en-US" altLang="en-US" sz="1800" dirty="0" smtClean="0"/>
              <a:t>patients </a:t>
            </a:r>
            <a:r>
              <a:rPr lang="en-US" altLang="en-US" sz="1800" dirty="0"/>
              <a:t>about </a:t>
            </a:r>
            <a:r>
              <a:rPr lang="en-US" altLang="en-US" sz="1800" dirty="0" smtClean="0"/>
              <a:t>upcoming </a:t>
            </a:r>
            <a:r>
              <a:rPr lang="en-US" altLang="en-US" sz="1800" dirty="0"/>
              <a:t>events on the unit, or</a:t>
            </a:r>
            <a:r>
              <a:rPr lang="en-AU" altLang="en-US" sz="1800" dirty="0"/>
              <a:t> explain recent events on the unit that might be confusing or distressing. Ask everyone to watch over each other, keep each other safe, and call for help if they are worried.</a:t>
            </a:r>
          </a:p>
          <a:p>
            <a:pPr marL="514350" lvl="1" indent="-514350" eaLnBrk="1" hangingPunct="1">
              <a:buFont typeface="Calibri" panose="020F0502020204030204" pitchFamily="34" charset="0"/>
              <a:buAutoNum type="arabicPeriod"/>
            </a:pPr>
            <a:r>
              <a:rPr lang="en-US" altLang="en-US" sz="1800" b="1" dirty="0">
                <a:solidFill>
                  <a:srgbClr val="21A18D"/>
                </a:solidFill>
              </a:rPr>
              <a:t>Round of suggestions: </a:t>
            </a:r>
            <a:r>
              <a:rPr lang="en-AU" altLang="en-US" sz="1800" dirty="0"/>
              <a:t>Everyone has a chance to offer </a:t>
            </a:r>
            <a:r>
              <a:rPr lang="en-AU" altLang="en-US" sz="1800" dirty="0" smtClean="0"/>
              <a:t>suggestions.</a:t>
            </a:r>
            <a:endParaRPr lang="en-AU" altLang="en-US" sz="1800" dirty="0"/>
          </a:p>
          <a:p>
            <a:pPr marL="514350" lvl="1" indent="-514350" eaLnBrk="1" hangingPunct="1">
              <a:buFont typeface="Calibri" panose="020F0502020204030204" pitchFamily="34" charset="0"/>
              <a:buAutoNum type="arabicPeriod"/>
            </a:pPr>
            <a:r>
              <a:rPr lang="en-US" altLang="en-US" sz="1800" b="1" dirty="0">
                <a:solidFill>
                  <a:srgbClr val="21A18D"/>
                </a:solidFill>
              </a:rPr>
              <a:t>Round of requests and offers: </a:t>
            </a:r>
            <a:r>
              <a:rPr lang="en-AU" altLang="en-US" sz="1800" dirty="0"/>
              <a:t>Patients discuss how others in the unit can help </a:t>
            </a:r>
            <a:r>
              <a:rPr lang="en-AU" altLang="en-US" sz="1800" dirty="0" smtClean="0"/>
              <a:t>them, and make offers of support to each other.</a:t>
            </a:r>
            <a:endParaRPr lang="en-US" altLang="en-US" sz="1800" b="1" dirty="0"/>
          </a:p>
          <a:p>
            <a:pPr marL="514350" lvl="1" indent="-514350" eaLnBrk="1" hangingPunct="1"/>
            <a:endParaRPr lang="en-US" altLang="en-US" dirty="0"/>
          </a:p>
        </p:txBody>
      </p:sp>
    </p:spTree>
    <p:extLst>
      <p:ext uri="{BB962C8B-B14F-4D97-AF65-F5344CB8AC3E}">
        <p14:creationId xmlns:p14="http://schemas.microsoft.com/office/powerpoint/2010/main" val="27467460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9750" y="381000"/>
            <a:ext cx="7199313" cy="868363"/>
          </a:xfrm>
        </p:spPr>
        <p:txBody>
          <a:bodyPr lIns="91440" tIns="45720" rIns="91440" bIns="45720" anchor="t"/>
          <a:lstStyle/>
          <a:p>
            <a:pPr algn="ctr" eaLnBrk="1" hangingPunct="1">
              <a:defRPr/>
            </a:pPr>
            <a:r>
              <a:rPr lang="en-US" altLang="en-US" b="1" dirty="0">
                <a:cs typeface="Arial" pitchFamily="34" charset="0"/>
              </a:rPr>
              <a:t>Staff roles</a:t>
            </a:r>
          </a:p>
        </p:txBody>
      </p:sp>
      <p:sp>
        <p:nvSpPr>
          <p:cNvPr id="43011" name="Content Placeholder 2"/>
          <p:cNvSpPr>
            <a:spLocks noGrp="1"/>
          </p:cNvSpPr>
          <p:nvPr>
            <p:ph idx="1"/>
          </p:nvPr>
        </p:nvSpPr>
        <p:spPr>
          <a:xfrm>
            <a:off x="465138" y="1789113"/>
            <a:ext cx="5309082" cy="4854575"/>
          </a:xfrm>
        </p:spPr>
        <p:txBody>
          <a:bodyPr lIns="91440" tIns="45720" rIns="91440" bIns="45720"/>
          <a:lstStyle/>
          <a:p>
            <a:pPr lvl="1" eaLnBrk="1" hangingPunct="1">
              <a:spcAft>
                <a:spcPct val="0"/>
              </a:spcAft>
            </a:pPr>
            <a:r>
              <a:rPr lang="en-US" altLang="en-US" b="1" dirty="0"/>
              <a:t>Prepare for the group</a:t>
            </a:r>
          </a:p>
          <a:p>
            <a:pPr marL="594900" lvl="2" indent="-342900" eaLnBrk="1" hangingPunct="1">
              <a:spcAft>
                <a:spcPct val="0"/>
              </a:spcAft>
            </a:pPr>
            <a:r>
              <a:rPr lang="en-US" altLang="en-US" dirty="0"/>
              <a:t>Room</a:t>
            </a:r>
          </a:p>
          <a:p>
            <a:pPr marL="594900" lvl="2" indent="-342900" eaLnBrk="1" hangingPunct="1">
              <a:spcAft>
                <a:spcPct val="0"/>
              </a:spcAft>
            </a:pPr>
            <a:r>
              <a:rPr lang="en-US" altLang="en-US" dirty="0"/>
              <a:t>Support people</a:t>
            </a:r>
          </a:p>
          <a:p>
            <a:pPr marL="594900" lvl="2" indent="-342900" eaLnBrk="1" hangingPunct="1">
              <a:spcAft>
                <a:spcPct val="0"/>
              </a:spcAft>
            </a:pPr>
            <a:r>
              <a:rPr lang="en-US" altLang="en-US" dirty="0"/>
              <a:t>Resources (agenda, flyer, poster, minutes, news)</a:t>
            </a:r>
          </a:p>
          <a:p>
            <a:pPr marL="594900" lvl="2" indent="-342900" eaLnBrk="1" hangingPunct="1">
              <a:spcAft>
                <a:spcPct val="0"/>
              </a:spcAft>
            </a:pPr>
            <a:r>
              <a:rPr lang="en-AU" altLang="en-US" dirty="0"/>
              <a:t>Ideally first thing in the morning</a:t>
            </a:r>
          </a:p>
          <a:p>
            <a:pPr marL="594900" lvl="2" indent="-342900" eaLnBrk="1" hangingPunct="1">
              <a:spcAft>
                <a:spcPct val="0"/>
              </a:spcAft>
            </a:pPr>
            <a:r>
              <a:rPr lang="en-AU" altLang="en-US" dirty="0"/>
              <a:t>Preferably every day (at least 3/week)</a:t>
            </a:r>
          </a:p>
          <a:p>
            <a:pPr marL="594900" lvl="2" indent="-342900" eaLnBrk="1" hangingPunct="1">
              <a:spcAft>
                <a:spcPct val="0"/>
              </a:spcAft>
            </a:pPr>
            <a:r>
              <a:rPr lang="en-AU" altLang="en-US" dirty="0"/>
              <a:t>Protected space/time</a:t>
            </a:r>
          </a:p>
          <a:p>
            <a:pPr marL="594900" lvl="2" indent="-342900" eaLnBrk="1" hangingPunct="1">
              <a:spcAft>
                <a:spcPct val="0"/>
              </a:spcAft>
            </a:pPr>
            <a:r>
              <a:rPr lang="en-AU" altLang="en-US" dirty="0"/>
              <a:t>Follows a structured agenda </a:t>
            </a:r>
          </a:p>
          <a:p>
            <a:pPr marL="594900" lvl="2" indent="-342900" eaLnBrk="1" hangingPunct="1">
              <a:spcAft>
                <a:spcPct val="0"/>
              </a:spcAft>
            </a:pPr>
            <a:r>
              <a:rPr lang="en-AU" altLang="en-US" dirty="0"/>
              <a:t>Once all the points are covered the meeting is closed </a:t>
            </a:r>
          </a:p>
          <a:p>
            <a:pPr marL="594900" lvl="2" indent="-342900" eaLnBrk="1" hangingPunct="1">
              <a:spcAft>
                <a:spcPct val="0"/>
              </a:spcAft>
            </a:pPr>
            <a:r>
              <a:rPr lang="en-AU" altLang="en-US" dirty="0" smtClean="0"/>
              <a:t>Chaired </a:t>
            </a:r>
            <a:r>
              <a:rPr lang="en-AU" altLang="en-US" dirty="0"/>
              <a:t>by </a:t>
            </a:r>
            <a:r>
              <a:rPr lang="en-AU" altLang="en-US" dirty="0" smtClean="0"/>
              <a:t>patients or staff</a:t>
            </a:r>
            <a:endParaRPr lang="en-AU" altLang="en-US" dirty="0"/>
          </a:p>
          <a:p>
            <a:pPr marL="594900" lvl="2" indent="-342900" eaLnBrk="1" hangingPunct="1">
              <a:spcAft>
                <a:spcPct val="0"/>
              </a:spcAft>
            </a:pPr>
            <a:r>
              <a:rPr lang="en-AU" altLang="en-US" dirty="0"/>
              <a:t>Consider a log book</a:t>
            </a:r>
          </a:p>
          <a:p>
            <a:pPr marL="594900" lvl="2" indent="-342900" eaLnBrk="1" hangingPunct="1">
              <a:spcAft>
                <a:spcPct val="0"/>
              </a:spcAft>
            </a:pPr>
            <a:endParaRPr lang="en-US" altLang="en-US" dirty="0"/>
          </a:p>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6093">
            <a:off x="6019537" y="1999488"/>
            <a:ext cx="2539067" cy="366128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37571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9750" y="381000"/>
            <a:ext cx="7199313" cy="868363"/>
          </a:xfrm>
        </p:spPr>
        <p:txBody>
          <a:bodyPr lIns="91440" tIns="45720" rIns="91440" bIns="45720" anchor="t"/>
          <a:lstStyle/>
          <a:p>
            <a:pPr algn="ctr" eaLnBrk="1" hangingPunct="1">
              <a:defRPr/>
            </a:pPr>
            <a:r>
              <a:rPr lang="en-US" altLang="en-US" b="1" dirty="0">
                <a:cs typeface="Arial" pitchFamily="34" charset="0"/>
              </a:rPr>
              <a:t>Staff roles</a:t>
            </a:r>
          </a:p>
        </p:txBody>
      </p:sp>
      <p:sp>
        <p:nvSpPr>
          <p:cNvPr id="43011" name="Content Placeholder 2"/>
          <p:cNvSpPr>
            <a:spLocks noGrp="1"/>
          </p:cNvSpPr>
          <p:nvPr>
            <p:ph idx="1"/>
          </p:nvPr>
        </p:nvSpPr>
        <p:spPr>
          <a:xfrm>
            <a:off x="465138" y="1789113"/>
            <a:ext cx="8044877" cy="4854575"/>
          </a:xfrm>
        </p:spPr>
        <p:txBody>
          <a:bodyPr lIns="91440" tIns="45720" rIns="91440" bIns="45720"/>
          <a:lstStyle/>
          <a:p>
            <a:pPr lvl="1" eaLnBrk="1" hangingPunct="1">
              <a:spcAft>
                <a:spcPct val="0"/>
              </a:spcAft>
            </a:pPr>
            <a:r>
              <a:rPr lang="en-US" altLang="en-US" b="1" dirty="0"/>
              <a:t>Maintaining the meeting</a:t>
            </a:r>
          </a:p>
          <a:p>
            <a:pPr marL="594900" lvl="2" indent="-342900" eaLnBrk="1" hangingPunct="1">
              <a:spcAft>
                <a:spcPct val="0"/>
              </a:spcAft>
            </a:pPr>
            <a:r>
              <a:rPr lang="en-US" altLang="en-US" dirty="0"/>
              <a:t>Encourage good contributions through positive feedback.</a:t>
            </a:r>
          </a:p>
          <a:p>
            <a:pPr marL="594900" lvl="2" indent="-342900" eaLnBrk="1" hangingPunct="1">
              <a:spcAft>
                <a:spcPct val="0"/>
              </a:spcAft>
            </a:pPr>
            <a:r>
              <a:rPr lang="en-US" altLang="en-US" dirty="0"/>
              <a:t>Model mutual respect.</a:t>
            </a:r>
          </a:p>
          <a:p>
            <a:pPr marL="594900" lvl="2" indent="-342900" eaLnBrk="1" hangingPunct="1">
              <a:spcAft>
                <a:spcPct val="0"/>
              </a:spcAft>
            </a:pPr>
            <a:r>
              <a:rPr lang="en-US" altLang="en-US" dirty="0"/>
              <a:t>Enable everyone to contribute.</a:t>
            </a:r>
          </a:p>
          <a:p>
            <a:pPr marL="594900" lvl="2" indent="-342900" eaLnBrk="1" hangingPunct="1">
              <a:spcAft>
                <a:spcPct val="0"/>
              </a:spcAft>
            </a:pPr>
            <a:r>
              <a:rPr lang="en-US" altLang="en-US" dirty="0"/>
              <a:t>Seek information and opinions and provide information. </a:t>
            </a:r>
          </a:p>
          <a:p>
            <a:pPr marL="594900" lvl="2" indent="-342900" eaLnBrk="1" hangingPunct="1">
              <a:spcAft>
                <a:spcPct val="0"/>
              </a:spcAft>
            </a:pPr>
            <a:r>
              <a:rPr lang="en-US" altLang="en-US" dirty="0"/>
              <a:t>Clarify and </a:t>
            </a:r>
            <a:r>
              <a:rPr lang="en-US" altLang="en-US" dirty="0" err="1"/>
              <a:t>summarise</a:t>
            </a:r>
            <a:r>
              <a:rPr lang="en-US" altLang="en-US" dirty="0"/>
              <a:t> for others.</a:t>
            </a:r>
          </a:p>
          <a:p>
            <a:pPr marL="594900" lvl="2" indent="-342900" eaLnBrk="1" hangingPunct="1">
              <a:spcAft>
                <a:spcPct val="0"/>
              </a:spcAft>
            </a:pPr>
            <a:r>
              <a:rPr lang="en-US" altLang="en-US" dirty="0"/>
              <a:t>Suggest compromises and settlements.</a:t>
            </a:r>
          </a:p>
          <a:p>
            <a:pPr marL="594900" lvl="2" indent="-342900" eaLnBrk="1" hangingPunct="1">
              <a:spcAft>
                <a:spcPct val="0"/>
              </a:spcAft>
            </a:pPr>
            <a:r>
              <a:rPr lang="en-AU" altLang="en-US" dirty="0"/>
              <a:t>Offer advice on expression of mutual respect and positive appreciation</a:t>
            </a:r>
          </a:p>
          <a:p>
            <a:pPr marL="594900" lvl="2" indent="-342900" eaLnBrk="1" hangingPunct="1">
              <a:spcAft>
                <a:spcPct val="0"/>
              </a:spcAft>
            </a:pPr>
            <a:r>
              <a:rPr lang="en-AU" altLang="en-US" dirty="0"/>
              <a:t>Accurately describe any recent potentially distressing events on the </a:t>
            </a:r>
            <a:r>
              <a:rPr lang="en-AU" altLang="en-US" dirty="0" smtClean="0"/>
              <a:t>unit (reassurance).</a:t>
            </a:r>
            <a:endParaRPr lang="en-AU" altLang="en-US" dirty="0"/>
          </a:p>
          <a:p>
            <a:pPr marL="594900" lvl="2" indent="-342900" eaLnBrk="1" hangingPunct="1">
              <a:spcAft>
                <a:spcPct val="0"/>
              </a:spcAft>
            </a:pPr>
            <a:endParaRPr lang="en-US" altLang="en-US" dirty="0"/>
          </a:p>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sp>
        <p:nvSpPr>
          <p:cNvPr id="4" name="Content Placeholder 2"/>
          <p:cNvSpPr txBox="1">
            <a:spLocks/>
          </p:cNvSpPr>
          <p:nvPr/>
        </p:nvSpPr>
        <p:spPr bwMode="auto">
          <a:xfrm>
            <a:off x="4730496" y="1941513"/>
            <a:ext cx="4130929"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spTree>
    <p:extLst>
      <p:ext uri="{BB962C8B-B14F-4D97-AF65-F5344CB8AC3E}">
        <p14:creationId xmlns:p14="http://schemas.microsoft.com/office/powerpoint/2010/main" val="32479803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39750" y="425450"/>
            <a:ext cx="7199313" cy="846138"/>
          </a:xfrm>
        </p:spPr>
        <p:txBody>
          <a:bodyPr lIns="91440" tIns="45720" rIns="91440" bIns="45720" anchor="t"/>
          <a:lstStyle/>
          <a:p>
            <a:pPr algn="ctr" eaLnBrk="1" hangingPunct="1">
              <a:defRPr/>
            </a:pPr>
            <a:r>
              <a:rPr lang="en-US" altLang="en-US" b="1" dirty="0">
                <a:solidFill>
                  <a:schemeClr val="bg1"/>
                </a:solidFill>
                <a:cs typeface="Arial" pitchFamily="34" charset="0"/>
              </a:rPr>
              <a:t>What </a:t>
            </a:r>
            <a:r>
              <a:rPr lang="en-US" altLang="en-US" b="1" dirty="0">
                <a:cs typeface="Arial" pitchFamily="34" charset="0"/>
              </a:rPr>
              <a:t>to expect</a:t>
            </a:r>
          </a:p>
        </p:txBody>
      </p:sp>
      <p:sp>
        <p:nvSpPr>
          <p:cNvPr id="45059" name="Content Placeholder 2"/>
          <p:cNvSpPr>
            <a:spLocks noGrp="1"/>
          </p:cNvSpPr>
          <p:nvPr>
            <p:ph idx="1"/>
          </p:nvPr>
        </p:nvSpPr>
        <p:spPr>
          <a:xfrm>
            <a:off x="637286" y="1877568"/>
            <a:ext cx="7897114" cy="3704844"/>
          </a:xfrm>
        </p:spPr>
        <p:txBody>
          <a:bodyPr lIns="91440" tIns="45720" rIns="91440" bIns="45720"/>
          <a:lstStyle/>
          <a:p>
            <a:pPr marL="342900" lvl="1" indent="-342900" eaLnBrk="1" hangingPunct="1">
              <a:buFont typeface="Arial" panose="020B0604020202020204" pitchFamily="34" charset="0"/>
              <a:buChar char="•"/>
            </a:pPr>
            <a:r>
              <a:rPr lang="en-US" altLang="en-US" dirty="0"/>
              <a:t>Attendance will grow if the meeting is held regularly and is talked about.</a:t>
            </a:r>
          </a:p>
          <a:p>
            <a:pPr marL="342900" lvl="1" indent="-342900" eaLnBrk="1" hangingPunct="1">
              <a:buFont typeface="Arial" panose="020B0604020202020204" pitchFamily="34" charset="0"/>
              <a:buChar char="•"/>
            </a:pPr>
            <a:r>
              <a:rPr lang="en-US" altLang="en-US" dirty="0"/>
              <a:t>Even with only a few people the meeting can be productive</a:t>
            </a:r>
            <a:r>
              <a:rPr lang="en-US" altLang="en-US" dirty="0" smtClean="0"/>
              <a:t>.</a:t>
            </a:r>
          </a:p>
          <a:p>
            <a:pPr marL="342900" lvl="1" indent="-342900" eaLnBrk="1" hangingPunct="1">
              <a:buFont typeface="Arial" panose="020B0604020202020204" pitchFamily="34" charset="0"/>
              <a:buChar char="•"/>
            </a:pPr>
            <a:endParaRPr lang="en-US" altLang="en-US" dirty="0"/>
          </a:p>
          <a:p>
            <a:pPr marL="342900" lvl="1" indent="-342900" eaLnBrk="1" hangingPunct="1">
              <a:buFont typeface="Arial" panose="020B0604020202020204" pitchFamily="34" charset="0"/>
              <a:buChar char="•"/>
            </a:pPr>
            <a:endParaRPr lang="en-US" altLang="en-US" dirty="0"/>
          </a:p>
          <a:p>
            <a:pPr marL="342900" lvl="1" indent="-342900" eaLnBrk="1" hangingPunct="1">
              <a:buFont typeface="Arial" panose="020B0604020202020204" pitchFamily="34" charset="0"/>
              <a:buChar char="•"/>
            </a:pPr>
            <a:r>
              <a:rPr lang="en-US" altLang="en-US" dirty="0"/>
              <a:t>Attendees can consider how they can help others who aren't attending.</a:t>
            </a:r>
          </a:p>
          <a:p>
            <a:pPr marL="342900" lvl="1" indent="-342900" eaLnBrk="1" hangingPunct="1">
              <a:buFont typeface="Arial" panose="020B0604020202020204" pitchFamily="34" charset="0"/>
              <a:buChar char="•"/>
            </a:pPr>
            <a:r>
              <a:rPr lang="en-US" altLang="en-US" dirty="0"/>
              <a:t>Small things can be important to people.</a:t>
            </a:r>
          </a:p>
          <a:p>
            <a:pPr eaLnBrk="1" hangingPunct="1"/>
            <a:endParaRPr lang="en-US" altLang="en-US"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rot="21205306">
            <a:off x="3505801" y="3143601"/>
            <a:ext cx="2203704" cy="1340578"/>
          </a:xfrm>
          <a:prstGeom prst="rect">
            <a:avLst/>
          </a:prstGeom>
        </p:spPr>
      </p:pic>
    </p:spTree>
    <p:extLst>
      <p:ext uri="{BB962C8B-B14F-4D97-AF65-F5344CB8AC3E}">
        <p14:creationId xmlns:p14="http://schemas.microsoft.com/office/powerpoint/2010/main" val="6992606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539750" y="403225"/>
            <a:ext cx="7199313" cy="868363"/>
          </a:xfrm>
        </p:spPr>
        <p:txBody>
          <a:bodyPr lIns="91440" tIns="45720" rIns="91440" bIns="45720" anchor="t"/>
          <a:lstStyle/>
          <a:p>
            <a:pPr algn="ctr" eaLnBrk="1" hangingPunct="1">
              <a:defRPr/>
            </a:pPr>
            <a:r>
              <a:rPr lang="en-GB" altLang="en-US" b="1" dirty="0">
                <a:cs typeface="Arial" pitchFamily="34" charset="0"/>
              </a:rPr>
              <a:t>Mutual Help Meeting fidelity</a:t>
            </a:r>
          </a:p>
        </p:txBody>
      </p:sp>
      <p:sp>
        <p:nvSpPr>
          <p:cNvPr id="3" name="Content Placeholder 2"/>
          <p:cNvSpPr>
            <a:spLocks noGrp="1"/>
          </p:cNvSpPr>
          <p:nvPr>
            <p:ph idx="1"/>
          </p:nvPr>
        </p:nvSpPr>
        <p:spPr>
          <a:xfrm>
            <a:off x="3595688" y="4148138"/>
            <a:ext cx="4935537" cy="2325687"/>
          </a:xfrm>
        </p:spPr>
        <p:txBody>
          <a:bodyPr>
            <a:normAutofit fontScale="92500" lnSpcReduction="10000"/>
          </a:bodyPr>
          <a:lstStyle/>
          <a:p>
            <a:pPr lvl="1" eaLnBrk="1" fontAlgn="auto" hangingPunct="1">
              <a:spcAft>
                <a:spcPts val="0"/>
              </a:spcAft>
              <a:buFont typeface="Arial"/>
              <a:buChar char="–"/>
              <a:defRPr/>
            </a:pPr>
            <a:endParaRPr lang="en-GB" dirty="0">
              <a:ea typeface="+mn-ea"/>
            </a:endParaRPr>
          </a:p>
          <a:p>
            <a:pPr marL="571500" lvl="1" indent="-285750" eaLnBrk="1" fontAlgn="auto" hangingPunct="1">
              <a:spcAft>
                <a:spcPts val="600"/>
              </a:spcAft>
              <a:buFont typeface="Arial" panose="020B0604020202020204" pitchFamily="34" charset="0"/>
              <a:buChar char="•"/>
              <a:defRPr/>
            </a:pPr>
            <a:r>
              <a:rPr lang="en-GB" sz="1900" dirty="0">
                <a:ea typeface="+mn-ea"/>
              </a:rPr>
              <a:t>A forum for complaints and suggestions from patients about what the staff or hospital should do or for staff to give news to patients</a:t>
            </a:r>
          </a:p>
          <a:p>
            <a:pPr marL="571500" lvl="1" indent="-285750" eaLnBrk="1" fontAlgn="auto" hangingPunct="1">
              <a:spcAft>
                <a:spcPts val="600"/>
              </a:spcAft>
              <a:buFont typeface="Arial" panose="020B0604020202020204" pitchFamily="34" charset="0"/>
              <a:buChar char="•"/>
              <a:defRPr/>
            </a:pPr>
            <a:r>
              <a:rPr lang="en-GB" sz="1900" dirty="0">
                <a:ea typeface="+mn-ea"/>
              </a:rPr>
              <a:t>Another group in the unit where staff have a debrief while patients go back to bed</a:t>
            </a:r>
          </a:p>
          <a:p>
            <a:pPr eaLnBrk="1" fontAlgn="auto" hangingPunct="1">
              <a:spcAft>
                <a:spcPts val="0"/>
              </a:spcAft>
              <a:buFont typeface="Arial"/>
              <a:buChar char="•"/>
              <a:defRPr/>
            </a:pPr>
            <a:endParaRPr lang="en-GB" dirty="0">
              <a:ea typeface="+mn-ea"/>
              <a:cs typeface="+mn-cs"/>
            </a:endParaRPr>
          </a:p>
        </p:txBody>
      </p:sp>
      <p:sp>
        <p:nvSpPr>
          <p:cNvPr id="5" name="Rectangle 4"/>
          <p:cNvSpPr>
            <a:spLocks noChangeArrowheads="1"/>
          </p:cNvSpPr>
          <p:nvPr/>
        </p:nvSpPr>
        <p:spPr bwMode="auto">
          <a:xfrm>
            <a:off x="457200" y="1955800"/>
            <a:ext cx="2578100" cy="154622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rPr>
              <a:t>Mutual help meeting</a:t>
            </a:r>
          </a:p>
          <a:p>
            <a:pPr algn="ctr" eaLnBrk="1" fontAlgn="auto" hangingPunct="1">
              <a:spcBef>
                <a:spcPts val="0"/>
              </a:spcBef>
              <a:spcAft>
                <a:spcPts val="0"/>
              </a:spcAft>
              <a:defRPr/>
            </a:pPr>
            <a:r>
              <a:rPr lang="en-US" sz="2800" b="1" dirty="0">
                <a:solidFill>
                  <a:prstClr val="black"/>
                </a:solidFill>
                <a:latin typeface="Calibri"/>
              </a:rPr>
              <a:t>IS</a:t>
            </a:r>
          </a:p>
        </p:txBody>
      </p:sp>
      <p:sp>
        <p:nvSpPr>
          <p:cNvPr id="46085"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22275" y="4660900"/>
            <a:ext cx="2647950" cy="1617663"/>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rPr>
              <a:t>Mutual help meeting</a:t>
            </a:r>
          </a:p>
          <a:p>
            <a:pPr algn="ctr" eaLnBrk="1" fontAlgn="auto" hangingPunct="1">
              <a:spcBef>
                <a:spcPts val="0"/>
              </a:spcBef>
              <a:spcAft>
                <a:spcPts val="0"/>
              </a:spcAft>
              <a:defRPr/>
            </a:pPr>
            <a:r>
              <a:rPr lang="en-US" sz="2800" b="1" dirty="0">
                <a:solidFill>
                  <a:srgbClr val="FF0000"/>
                </a:solidFill>
                <a:latin typeface="Calibri"/>
              </a:rPr>
              <a:t>IS NOT </a:t>
            </a:r>
          </a:p>
        </p:txBody>
      </p:sp>
      <p:sp>
        <p:nvSpPr>
          <p:cNvPr id="46087" name="Rectangle 7"/>
          <p:cNvSpPr>
            <a:spLocks noChangeArrowheads="1"/>
          </p:cNvSpPr>
          <p:nvPr/>
        </p:nvSpPr>
        <p:spPr bwMode="auto">
          <a:xfrm>
            <a:off x="3756025" y="1833563"/>
            <a:ext cx="478631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Getting patients together to agree on small things they can do to help and support each other, and valuing those activities once completed</a:t>
            </a:r>
          </a:p>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In terms of patient care – a chance for staff to take a step back and patients a step forward</a:t>
            </a:r>
          </a:p>
        </p:txBody>
      </p:sp>
      <p:sp>
        <p:nvSpPr>
          <p:cNvPr id="46088" name="TextBox 8"/>
          <p:cNvSpPr txBox="1">
            <a:spLocks noChangeArrowheads="1"/>
          </p:cNvSpPr>
          <p:nvPr/>
        </p:nvSpPr>
        <p:spPr bwMode="auto">
          <a:xfrm>
            <a:off x="3035300" y="4972050"/>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Tree>
    <p:extLst>
      <p:ext uri="{BB962C8B-B14F-4D97-AF65-F5344CB8AC3E}">
        <p14:creationId xmlns:p14="http://schemas.microsoft.com/office/powerpoint/2010/main" val="844644101"/>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n-ea"/>
                <a:cs typeface="Arial" panose="020B0604020202020204" pitchFamily="34" charset="0"/>
              </a:rPr>
              <a:t>Mutual help meeting adjustments</a:t>
            </a:r>
          </a:p>
        </p:txBody>
      </p:sp>
      <p:sp>
        <p:nvSpPr>
          <p:cNvPr id="3" name="Content Placeholder 2"/>
          <p:cNvSpPr>
            <a:spLocks noGrp="1"/>
          </p:cNvSpPr>
          <p:nvPr>
            <p:ph idx="1"/>
          </p:nvPr>
        </p:nvSpPr>
        <p:spPr>
          <a:xfrm>
            <a:off x="539750" y="1619250"/>
            <a:ext cx="8243888" cy="4854575"/>
          </a:xfrm>
        </p:spPr>
        <p:txBody>
          <a:bodyPr>
            <a:normAutofit/>
          </a:bodyPr>
          <a:lstStyle/>
          <a:p>
            <a:pPr marL="2336800" lvl="1" indent="-2336800" eaLnBrk="1" fontAlgn="auto" hangingPunct="1">
              <a:spcBef>
                <a:spcPts val="1000"/>
              </a:spcBef>
              <a:spcAft>
                <a:spcPts val="1000"/>
              </a:spcAft>
              <a:buFont typeface="Arial"/>
              <a:buNone/>
              <a:defRPr/>
            </a:pPr>
            <a:r>
              <a:rPr lang="en-GB" b="1" dirty="0">
                <a:ea typeface="+mn-ea"/>
              </a:rPr>
              <a:t>CAMHS	</a:t>
            </a:r>
            <a:r>
              <a:rPr lang="en-GB" dirty="0">
                <a:ea typeface="+mn-ea"/>
              </a:rPr>
              <a:t>Constraints and guidance on allowable tasks, new list of suggestions worked out with young people, new patient documentation</a:t>
            </a:r>
          </a:p>
          <a:p>
            <a:pPr marL="2336800" lvl="1" indent="-2336800" eaLnBrk="1" fontAlgn="auto" hangingPunct="1">
              <a:spcBef>
                <a:spcPts val="1000"/>
              </a:spcBef>
              <a:spcAft>
                <a:spcPts val="1000"/>
              </a:spcAft>
              <a:buFont typeface="Arial"/>
              <a:buNone/>
              <a:defRPr/>
            </a:pPr>
            <a:r>
              <a:rPr lang="en-GB" b="1" dirty="0">
                <a:ea typeface="+mn-ea"/>
              </a:rPr>
              <a:t>Forensic	</a:t>
            </a:r>
            <a:r>
              <a:rPr lang="en-GB" dirty="0">
                <a:ea typeface="+mn-ea"/>
              </a:rPr>
              <a:t>Constraints and guidance, limitations and rules about those, new patient support documentation</a:t>
            </a:r>
          </a:p>
          <a:p>
            <a:pPr marL="2336800" lvl="1" indent="-2336800" eaLnBrk="1" fontAlgn="auto" hangingPunct="1">
              <a:spcBef>
                <a:spcPts val="1000"/>
              </a:spcBef>
              <a:spcAft>
                <a:spcPts val="1000"/>
              </a:spcAft>
              <a:buFont typeface="Arial"/>
              <a:buNone/>
              <a:defRPr/>
            </a:pPr>
            <a:r>
              <a:rPr lang="en-GB" b="1" dirty="0">
                <a:ea typeface="+mn-ea"/>
              </a:rPr>
              <a:t>Older people	</a:t>
            </a:r>
            <a:r>
              <a:rPr lang="en-GB" dirty="0">
                <a:ea typeface="+mn-ea"/>
              </a:rPr>
              <a:t>May still be creatively feasible</a:t>
            </a:r>
          </a:p>
          <a:p>
            <a:pPr eaLnBrk="1" fontAlgn="auto" hangingPunct="1">
              <a:spcAft>
                <a:spcPts val="0"/>
              </a:spcAft>
              <a:buFont typeface="Arial"/>
              <a:buNone/>
              <a:defRPr/>
            </a:pPr>
            <a:endParaRPr lang="en-GB" sz="2000" dirty="0">
              <a:solidFill>
                <a:srgbClr val="8000FF"/>
              </a:solidFill>
              <a:ea typeface="+mn-ea"/>
              <a:cs typeface="+mn-cs"/>
            </a:endParaRPr>
          </a:p>
          <a:p>
            <a:pPr eaLnBrk="1" fontAlgn="auto" hangingPunct="1">
              <a:spcAft>
                <a:spcPts val="0"/>
              </a:spcAft>
              <a:buFont typeface="Arial"/>
              <a:buNone/>
              <a:defRPr/>
            </a:pPr>
            <a:endParaRPr lang="en-GB" sz="2000" dirty="0">
              <a:solidFill>
                <a:schemeClr val="accent4">
                  <a:lumMod val="75000"/>
                </a:schemeClr>
              </a:solidFill>
              <a:ea typeface="+mn-ea"/>
              <a:cs typeface="+mn-cs"/>
            </a:endParaRPr>
          </a:p>
        </p:txBody>
      </p:sp>
    </p:spTree>
    <p:extLst>
      <p:ext uri="{BB962C8B-B14F-4D97-AF65-F5344CB8AC3E}">
        <p14:creationId xmlns:p14="http://schemas.microsoft.com/office/powerpoint/2010/main" val="1083918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b="1" dirty="0">
                <a:solidFill>
                  <a:srgbClr val="21A18D"/>
                </a:solidFill>
                <a:ea typeface="ＭＳ Ｐゴシック" charset="0"/>
              </a:rPr>
              <a:t>Task:  Create your mutual help meeting implementation plan</a:t>
            </a:r>
            <a:endParaRPr lang="en-AU" dirty="0">
              <a:solidFill>
                <a:srgbClr val="21A18D"/>
              </a:solidFill>
              <a:ea typeface="ＭＳ Ｐゴシック" charset="0"/>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1498">
            <a:off x="3821113" y="2360613"/>
            <a:ext cx="3213100" cy="395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08405">
            <a:off x="1295400" y="2416175"/>
            <a:ext cx="3138488" cy="390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5" y="1349375"/>
            <a:ext cx="70723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9020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Wrap up</a:t>
            </a:r>
            <a:endParaRPr lang="en-US" b="1" dirty="0"/>
          </a:p>
        </p:txBody>
      </p:sp>
      <p:sp>
        <p:nvSpPr>
          <p:cNvPr id="3" name="Content Placeholder 2"/>
          <p:cNvSpPr>
            <a:spLocks noGrp="1"/>
          </p:cNvSpPr>
          <p:nvPr>
            <p:ph idx="1"/>
          </p:nvPr>
        </p:nvSpPr>
        <p:spPr>
          <a:xfrm>
            <a:off x="467544" y="1628800"/>
            <a:ext cx="7301543" cy="4854797"/>
          </a:xfrm>
        </p:spPr>
        <p:txBody>
          <a:bodyPr/>
          <a:lstStyle/>
          <a:p>
            <a:pPr lvl="1">
              <a:lnSpc>
                <a:spcPct val="90000"/>
              </a:lnSpc>
              <a:spcAft>
                <a:spcPts val="400"/>
              </a:spcAft>
            </a:pPr>
            <a:r>
              <a:rPr lang="en-AU" sz="2800" dirty="0" smtClean="0">
                <a:cs typeface="Arial"/>
              </a:rPr>
              <a:t>This workshop has covered the Safewards model and 5 interventions: </a:t>
            </a:r>
          </a:p>
          <a:p>
            <a:pPr marL="709200" lvl="2" indent="-457200">
              <a:lnSpc>
                <a:spcPct val="90000"/>
              </a:lnSpc>
              <a:spcAft>
                <a:spcPts val="400"/>
              </a:spcAft>
              <a:buFont typeface="Arial" panose="020B0604020202020204" pitchFamily="34" charset="0"/>
              <a:buChar char="•"/>
            </a:pPr>
            <a:r>
              <a:rPr lang="en-AU" sz="2400" dirty="0" smtClean="0">
                <a:cs typeface="Arial"/>
              </a:rPr>
              <a:t>Know </a:t>
            </a:r>
            <a:r>
              <a:rPr lang="en-AU" sz="2400" dirty="0">
                <a:cs typeface="Arial"/>
              </a:rPr>
              <a:t>each </a:t>
            </a:r>
            <a:r>
              <a:rPr lang="en-AU" sz="2400" dirty="0" smtClean="0">
                <a:cs typeface="Arial"/>
              </a:rPr>
              <a:t>other</a:t>
            </a:r>
          </a:p>
          <a:p>
            <a:pPr marL="709200" lvl="2" indent="-457200">
              <a:lnSpc>
                <a:spcPct val="90000"/>
              </a:lnSpc>
              <a:spcAft>
                <a:spcPts val="400"/>
              </a:spcAft>
              <a:buFont typeface="Arial" panose="020B0604020202020204" pitchFamily="34" charset="0"/>
              <a:buChar char="•"/>
            </a:pPr>
            <a:r>
              <a:rPr lang="en-AU" sz="2400" dirty="0" smtClean="0">
                <a:cs typeface="Arial"/>
              </a:rPr>
              <a:t>Clear </a:t>
            </a:r>
            <a:r>
              <a:rPr lang="en-AU" sz="2400" dirty="0">
                <a:cs typeface="Arial"/>
              </a:rPr>
              <a:t>mutual </a:t>
            </a:r>
            <a:r>
              <a:rPr lang="en-AU" sz="2400" dirty="0" smtClean="0">
                <a:cs typeface="Arial"/>
              </a:rPr>
              <a:t>expectations</a:t>
            </a:r>
          </a:p>
          <a:p>
            <a:pPr marL="709200" lvl="2" indent="-457200">
              <a:lnSpc>
                <a:spcPct val="90000"/>
              </a:lnSpc>
              <a:spcAft>
                <a:spcPts val="400"/>
              </a:spcAft>
              <a:buFont typeface="Arial" panose="020B0604020202020204" pitchFamily="34" charset="0"/>
              <a:buChar char="•"/>
            </a:pPr>
            <a:r>
              <a:rPr lang="en-AU" sz="2400" dirty="0" smtClean="0">
                <a:cs typeface="Arial"/>
              </a:rPr>
              <a:t>Positive words</a:t>
            </a:r>
          </a:p>
          <a:p>
            <a:pPr marL="709200" lvl="2" indent="-457200">
              <a:lnSpc>
                <a:spcPct val="90000"/>
              </a:lnSpc>
              <a:spcAft>
                <a:spcPts val="400"/>
              </a:spcAft>
              <a:buFont typeface="Arial" panose="020B0604020202020204" pitchFamily="34" charset="0"/>
              <a:buChar char="•"/>
            </a:pPr>
            <a:r>
              <a:rPr lang="en-AU" sz="2400" dirty="0" smtClean="0">
                <a:cs typeface="Arial"/>
              </a:rPr>
              <a:t>Soft words</a:t>
            </a:r>
          </a:p>
          <a:p>
            <a:pPr marL="709200" lvl="2" indent="-457200">
              <a:lnSpc>
                <a:spcPct val="90000"/>
              </a:lnSpc>
              <a:spcAft>
                <a:spcPts val="400"/>
              </a:spcAft>
              <a:buFont typeface="Arial" panose="020B0604020202020204" pitchFamily="34" charset="0"/>
              <a:buChar char="•"/>
            </a:pPr>
            <a:r>
              <a:rPr lang="en-AU" sz="2400" dirty="0" smtClean="0">
                <a:cs typeface="Arial"/>
              </a:rPr>
              <a:t>Mutual </a:t>
            </a:r>
            <a:r>
              <a:rPr lang="en-AU" sz="2400" dirty="0">
                <a:cs typeface="Arial"/>
              </a:rPr>
              <a:t>help meeting</a:t>
            </a:r>
          </a:p>
          <a:p>
            <a:pPr marL="709200" lvl="2" indent="-457200">
              <a:lnSpc>
                <a:spcPct val="90000"/>
              </a:lnSpc>
              <a:spcAft>
                <a:spcPts val="400"/>
              </a:spcAft>
              <a:buFont typeface="Arial" panose="020B0604020202020204" pitchFamily="34" charset="0"/>
              <a:buChar char="•"/>
            </a:pPr>
            <a:endParaRPr lang="en-US" sz="2400" dirty="0">
              <a:solidFill>
                <a:schemeClr val="accent5"/>
              </a:solidFill>
              <a:cs typeface="Arial"/>
            </a:endParaRPr>
          </a:p>
          <a:p>
            <a:pPr lvl="1">
              <a:lnSpc>
                <a:spcPct val="90000"/>
              </a:lnSpc>
              <a:spcAft>
                <a:spcPts val="400"/>
              </a:spcAft>
            </a:pPr>
            <a:endParaRPr lang="en-AU" sz="2800" dirty="0" smtClean="0">
              <a:cs typeface="Arial"/>
            </a:endParaRPr>
          </a:p>
          <a:p>
            <a:pPr marL="577850" lvl="1" indent="-177800">
              <a:lnSpc>
                <a:spcPct val="90000"/>
              </a:lnSpc>
              <a:spcAft>
                <a:spcPts val="400"/>
              </a:spcAft>
            </a:pPr>
            <a:endParaRPr lang="en-AU" dirty="0">
              <a:cs typeface="Arial"/>
            </a:endParaRPr>
          </a:p>
          <a:p>
            <a:pPr marL="0" indent="0">
              <a:buNone/>
            </a:pPr>
            <a:endParaRPr lang="en-US" dirty="0">
              <a:solidFill>
                <a:srgbClr val="FF0000"/>
              </a:solidFill>
            </a:endParaRPr>
          </a:p>
        </p:txBody>
      </p:sp>
      <p:sp>
        <p:nvSpPr>
          <p:cNvPr id="4" name="TextBox 3"/>
          <p:cNvSpPr txBox="1"/>
          <p:nvPr/>
        </p:nvSpPr>
        <p:spPr>
          <a:xfrm>
            <a:off x="3995936" y="3573016"/>
            <a:ext cx="5004048" cy="2782300"/>
          </a:xfrm>
          <a:prstGeom prst="rect">
            <a:avLst/>
          </a:prstGeom>
          <a:noFill/>
        </p:spPr>
        <p:txBody>
          <a:bodyPr wrap="square" rtlCol="0">
            <a:spAutoFit/>
          </a:bodyPr>
          <a:lstStyle/>
          <a:p>
            <a:pPr lvl="1">
              <a:lnSpc>
                <a:spcPct val="90000"/>
              </a:lnSpc>
              <a:spcAft>
                <a:spcPts val="400"/>
              </a:spcAft>
            </a:pPr>
            <a:r>
              <a:rPr lang="en-AU" sz="2800" dirty="0" smtClean="0">
                <a:cs typeface="Arial"/>
              </a:rPr>
              <a:t>Next workshop will include:</a:t>
            </a:r>
          </a:p>
          <a:p>
            <a:pPr marL="709200" lvl="2" indent="-457200">
              <a:lnSpc>
                <a:spcPct val="90000"/>
              </a:lnSpc>
              <a:spcAft>
                <a:spcPts val="400"/>
              </a:spcAft>
              <a:buFont typeface="Arial" panose="020B0604020202020204" pitchFamily="34" charset="0"/>
              <a:buChar char="•"/>
            </a:pPr>
            <a:r>
              <a:rPr lang="en-AU" sz="2400" dirty="0" smtClean="0">
                <a:solidFill>
                  <a:srgbClr val="51BD89"/>
                </a:solidFill>
                <a:cs typeface="Arial"/>
              </a:rPr>
              <a:t>Revision of the model</a:t>
            </a:r>
          </a:p>
          <a:p>
            <a:pPr marL="709200" lvl="2" indent="-457200">
              <a:lnSpc>
                <a:spcPct val="90000"/>
              </a:lnSpc>
              <a:spcAft>
                <a:spcPts val="400"/>
              </a:spcAft>
              <a:buFont typeface="Arial" panose="020B0604020202020204" pitchFamily="34" charset="0"/>
              <a:buChar char="•"/>
            </a:pPr>
            <a:r>
              <a:rPr lang="en-AU" sz="2400" dirty="0" smtClean="0">
                <a:solidFill>
                  <a:srgbClr val="00CC99"/>
                </a:solidFill>
                <a:cs typeface="Arial"/>
              </a:rPr>
              <a:t>Reassurance</a:t>
            </a:r>
          </a:p>
          <a:p>
            <a:pPr marL="709200" lvl="2" indent="-457200">
              <a:lnSpc>
                <a:spcPct val="90000"/>
              </a:lnSpc>
              <a:spcAft>
                <a:spcPts val="400"/>
              </a:spcAft>
              <a:buFont typeface="Arial" panose="020B0604020202020204" pitchFamily="34" charset="0"/>
              <a:buChar char="•"/>
            </a:pPr>
            <a:r>
              <a:rPr lang="en-AU" sz="2400" dirty="0" smtClean="0">
                <a:solidFill>
                  <a:srgbClr val="00CC99"/>
                </a:solidFill>
                <a:cs typeface="Arial"/>
              </a:rPr>
              <a:t>Bad news mitigation</a:t>
            </a:r>
          </a:p>
          <a:p>
            <a:pPr marL="709200" lvl="2" indent="-457200">
              <a:lnSpc>
                <a:spcPct val="90000"/>
              </a:lnSpc>
              <a:spcAft>
                <a:spcPts val="400"/>
              </a:spcAft>
              <a:buFont typeface="Arial" panose="020B0604020202020204" pitchFamily="34" charset="0"/>
              <a:buChar char="•"/>
            </a:pPr>
            <a:r>
              <a:rPr lang="en-AU" sz="2400" dirty="0" smtClean="0">
                <a:solidFill>
                  <a:srgbClr val="00CC99"/>
                </a:solidFill>
                <a:cs typeface="Arial"/>
              </a:rPr>
              <a:t>Calm down methods</a:t>
            </a:r>
          </a:p>
          <a:p>
            <a:pPr marL="709200" lvl="2" indent="-457200">
              <a:lnSpc>
                <a:spcPct val="90000"/>
              </a:lnSpc>
              <a:spcAft>
                <a:spcPts val="400"/>
              </a:spcAft>
              <a:buFont typeface="Arial" panose="020B0604020202020204" pitchFamily="34" charset="0"/>
              <a:buChar char="•"/>
            </a:pPr>
            <a:r>
              <a:rPr lang="en-AU" sz="2400" dirty="0" smtClean="0">
                <a:solidFill>
                  <a:srgbClr val="00CC99"/>
                </a:solidFill>
                <a:cs typeface="Arial"/>
              </a:rPr>
              <a:t>Talk down</a:t>
            </a:r>
          </a:p>
          <a:p>
            <a:pPr marL="709200" lvl="2" indent="-457200">
              <a:lnSpc>
                <a:spcPct val="90000"/>
              </a:lnSpc>
              <a:spcAft>
                <a:spcPts val="400"/>
              </a:spcAft>
              <a:buFont typeface="Arial" panose="020B0604020202020204" pitchFamily="34" charset="0"/>
              <a:buChar char="•"/>
            </a:pPr>
            <a:r>
              <a:rPr lang="en-AU" sz="2400" dirty="0" smtClean="0">
                <a:solidFill>
                  <a:srgbClr val="00CC99"/>
                </a:solidFill>
                <a:cs typeface="Arial"/>
              </a:rPr>
              <a:t>Discharge messages</a:t>
            </a:r>
            <a:endParaRPr lang="en-AU" sz="2400" dirty="0">
              <a:solidFill>
                <a:srgbClr val="00CC99"/>
              </a:solidFill>
              <a:cs typeface="Arial"/>
            </a:endParaRPr>
          </a:p>
        </p:txBody>
      </p:sp>
    </p:spTree>
    <p:extLst>
      <p:ext uri="{BB962C8B-B14F-4D97-AF65-F5344CB8AC3E}">
        <p14:creationId xmlns:p14="http://schemas.microsoft.com/office/powerpoint/2010/main" val="1155435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The </a:t>
            </a:r>
            <a:r>
              <a:rPr lang="en-AU" b="1" dirty="0"/>
              <a:t>S</a:t>
            </a:r>
            <a:r>
              <a:rPr lang="en-AU" b="1" dirty="0" smtClean="0"/>
              <a:t>afewards model</a:t>
            </a:r>
            <a:endParaRPr lang="en-AU"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34" y="2490951"/>
            <a:ext cx="4742794" cy="269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4138" y="5874891"/>
            <a:ext cx="4303986" cy="461665"/>
          </a:xfrm>
          <a:prstGeom prst="rect">
            <a:avLst/>
          </a:prstGeom>
          <a:noFill/>
        </p:spPr>
        <p:txBody>
          <a:bodyPr wrap="square" rtlCol="0">
            <a:spAutoFit/>
          </a:bodyPr>
          <a:lstStyle/>
          <a:p>
            <a:pPr algn="ctr" defTabSz="457200"/>
            <a:r>
              <a:rPr lang="en-AU" sz="2400" b="1" dirty="0">
                <a:solidFill>
                  <a:srgbClr val="51BD89"/>
                </a:solidFill>
              </a:rPr>
              <a:t>Simple model</a:t>
            </a:r>
          </a:p>
        </p:txBody>
      </p:sp>
      <p:sp>
        <p:nvSpPr>
          <p:cNvPr id="7" name="TextBox 6"/>
          <p:cNvSpPr txBox="1"/>
          <p:nvPr/>
        </p:nvSpPr>
        <p:spPr>
          <a:xfrm>
            <a:off x="5152645" y="5874891"/>
            <a:ext cx="3641835" cy="461665"/>
          </a:xfrm>
          <a:prstGeom prst="rect">
            <a:avLst/>
          </a:prstGeom>
          <a:noFill/>
        </p:spPr>
        <p:txBody>
          <a:bodyPr wrap="square" rtlCol="0">
            <a:spAutoFit/>
          </a:bodyPr>
          <a:lstStyle/>
          <a:p>
            <a:pPr algn="ctr" defTabSz="457200"/>
            <a:r>
              <a:rPr lang="en-AU" sz="2400" b="1" dirty="0">
                <a:solidFill>
                  <a:srgbClr val="51BD89"/>
                </a:solidFill>
              </a:rPr>
              <a:t>Technical model</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97"/>
          <a:stretch/>
        </p:blipFill>
        <p:spPr bwMode="auto">
          <a:xfrm>
            <a:off x="4881728" y="1962068"/>
            <a:ext cx="4262272" cy="375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37525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48" y="2218944"/>
            <a:ext cx="5161788" cy="3441192"/>
          </a:xfrm>
          <a:prstGeom prst="rect">
            <a:avLst/>
          </a:prstGeom>
        </p:spPr>
      </p:pic>
    </p:spTree>
    <p:extLst>
      <p:ext uri="{BB962C8B-B14F-4D97-AF65-F5344CB8AC3E}">
        <p14:creationId xmlns:p14="http://schemas.microsoft.com/office/powerpoint/2010/main" val="193511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Six domains that influence </a:t>
            </a:r>
            <a:r>
              <a:rPr lang="en-US" sz="2800" b="1" dirty="0"/>
              <a:t>or trigger conflic</a:t>
            </a:r>
            <a:r>
              <a:rPr lang="en-US" sz="2800" b="1" dirty="0" smtClean="0"/>
              <a:t>t </a:t>
            </a:r>
            <a:endParaRPr lang="en-US" sz="2800" b="1" dirty="0"/>
          </a:p>
        </p:txBody>
      </p:sp>
      <p:sp>
        <p:nvSpPr>
          <p:cNvPr id="5" name="Rectangle 4"/>
          <p:cNvSpPr/>
          <p:nvPr/>
        </p:nvSpPr>
        <p:spPr>
          <a:xfrm>
            <a:off x="563747" y="5658921"/>
            <a:ext cx="3106553" cy="601133"/>
          </a:xfrm>
          <a:prstGeom prst="rect">
            <a:avLst/>
          </a:prstGeom>
          <a:solidFill>
            <a:srgbClr val="4E97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dirty="0">
                <a:solidFill>
                  <a:prstClr val="white"/>
                </a:solidFill>
              </a:rPr>
              <a:t>6. Outside hospital</a:t>
            </a:r>
          </a:p>
        </p:txBody>
      </p:sp>
      <p:sp>
        <p:nvSpPr>
          <p:cNvPr id="6" name="Rectangle 5"/>
          <p:cNvSpPr/>
          <p:nvPr/>
        </p:nvSpPr>
        <p:spPr>
          <a:xfrm rot="21056092">
            <a:off x="5845364" y="3106326"/>
            <a:ext cx="2464536" cy="54475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r>
              <a:rPr lang="en-US" sz="2400" b="1" dirty="0">
                <a:solidFill>
                  <a:prstClr val="black"/>
                </a:solidFill>
              </a:rPr>
              <a:t>Flashpoint</a:t>
            </a:r>
          </a:p>
        </p:txBody>
      </p:sp>
      <p:sp>
        <p:nvSpPr>
          <p:cNvPr id="7" name="Rectangle 6"/>
          <p:cNvSpPr/>
          <p:nvPr/>
        </p:nvSpPr>
        <p:spPr>
          <a:xfrm>
            <a:off x="563747" y="4983467"/>
            <a:ext cx="3106553" cy="586291"/>
          </a:xfrm>
          <a:prstGeom prst="rect">
            <a:avLst/>
          </a:prstGeom>
          <a:solidFill>
            <a:srgbClr val="FF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dirty="0">
                <a:solidFill>
                  <a:srgbClr val="21278D"/>
                </a:solidFill>
              </a:rPr>
              <a:t>5. Physical environment</a:t>
            </a:r>
          </a:p>
        </p:txBody>
      </p:sp>
      <p:sp>
        <p:nvSpPr>
          <p:cNvPr id="8" name="Rectangle 7"/>
          <p:cNvSpPr/>
          <p:nvPr/>
        </p:nvSpPr>
        <p:spPr>
          <a:xfrm>
            <a:off x="563747" y="4288417"/>
            <a:ext cx="3106553" cy="613784"/>
          </a:xfrm>
          <a:prstGeom prst="rect">
            <a:avLst/>
          </a:prstGeom>
          <a:solidFill>
            <a:srgbClr val="E65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dirty="0">
                <a:solidFill>
                  <a:prstClr val="white"/>
                </a:solidFill>
              </a:rPr>
              <a:t>4. Staff team</a:t>
            </a:r>
          </a:p>
        </p:txBody>
      </p:sp>
      <p:sp>
        <p:nvSpPr>
          <p:cNvPr id="9" name="Rectangle 8"/>
          <p:cNvSpPr/>
          <p:nvPr/>
        </p:nvSpPr>
        <p:spPr>
          <a:xfrm>
            <a:off x="563747" y="3633602"/>
            <a:ext cx="3106553" cy="56089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dirty="0">
                <a:solidFill>
                  <a:prstClr val="white"/>
                </a:solidFill>
              </a:rPr>
              <a:t>3. Regulatory framework</a:t>
            </a:r>
          </a:p>
        </p:txBody>
      </p:sp>
      <p:sp>
        <p:nvSpPr>
          <p:cNvPr id="10" name="Rectangle 9"/>
          <p:cNvSpPr/>
          <p:nvPr/>
        </p:nvSpPr>
        <p:spPr>
          <a:xfrm>
            <a:off x="563747" y="2971893"/>
            <a:ext cx="3106553" cy="560891"/>
          </a:xfrm>
          <a:prstGeom prst="rect">
            <a:avLst/>
          </a:prstGeom>
          <a:solidFill>
            <a:srgbClr val="580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dirty="0">
                <a:solidFill>
                  <a:prstClr val="white"/>
                </a:solidFill>
              </a:rPr>
              <a:t>2. Patient characteristics</a:t>
            </a:r>
          </a:p>
        </p:txBody>
      </p:sp>
      <p:sp>
        <p:nvSpPr>
          <p:cNvPr id="11" name="Rectangle 10"/>
          <p:cNvSpPr/>
          <p:nvPr/>
        </p:nvSpPr>
        <p:spPr>
          <a:xfrm>
            <a:off x="563747" y="2310184"/>
            <a:ext cx="3106553" cy="560891"/>
          </a:xfrm>
          <a:prstGeom prst="rect">
            <a:avLst/>
          </a:prstGeom>
          <a:solidFill>
            <a:srgbClr val="1111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n-US" b="1" dirty="0">
                <a:solidFill>
                  <a:prstClr val="white"/>
                </a:solidFill>
              </a:rPr>
              <a:t>1. The patient community </a:t>
            </a:r>
          </a:p>
        </p:txBody>
      </p:sp>
      <p:sp>
        <p:nvSpPr>
          <p:cNvPr id="14" name="Right Arrow 13"/>
          <p:cNvSpPr/>
          <p:nvPr/>
        </p:nvSpPr>
        <p:spPr>
          <a:xfrm>
            <a:off x="3936379" y="2310184"/>
            <a:ext cx="1170879" cy="3949870"/>
          </a:xfrm>
          <a:prstGeom prst="rightArrow">
            <a:avLst>
              <a:gd name="adj1" fmla="val 97169"/>
              <a:gd name="adj2" fmla="val 44800"/>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5274528" y="4714762"/>
            <a:ext cx="3640872" cy="1754326"/>
          </a:xfrm>
          <a:prstGeom prst="rect">
            <a:avLst/>
          </a:prstGeom>
        </p:spPr>
        <p:txBody>
          <a:bodyPr wrap="square">
            <a:spAutoFit/>
          </a:bodyPr>
          <a:lstStyle/>
          <a:p>
            <a:pPr defTabSz="457200"/>
            <a:r>
              <a:rPr lang="en-US" b="1" dirty="0">
                <a:solidFill>
                  <a:prstClr val="black"/>
                </a:solidFill>
              </a:rPr>
              <a:t>Definition: </a:t>
            </a:r>
          </a:p>
          <a:p>
            <a:pPr defTabSz="457200"/>
            <a:r>
              <a:rPr lang="en-US" dirty="0">
                <a:solidFill>
                  <a:prstClr val="black"/>
                </a:solidFill>
              </a:rPr>
              <a:t>Social and psychological situations arising out of features of the originating domains, signaling and preceding  imminent conflict</a:t>
            </a:r>
          </a:p>
        </p:txBody>
      </p:sp>
      <p:sp>
        <p:nvSpPr>
          <p:cNvPr id="15" name="TextBox 14"/>
          <p:cNvSpPr txBox="1"/>
          <p:nvPr/>
        </p:nvSpPr>
        <p:spPr>
          <a:xfrm>
            <a:off x="140677" y="1683136"/>
            <a:ext cx="3910818" cy="461665"/>
          </a:xfrm>
          <a:prstGeom prst="rect">
            <a:avLst/>
          </a:prstGeom>
          <a:noFill/>
        </p:spPr>
        <p:txBody>
          <a:bodyPr wrap="square" rtlCol="0">
            <a:spAutoFit/>
          </a:bodyPr>
          <a:lstStyle/>
          <a:p>
            <a:pPr algn="ctr" defTabSz="457200"/>
            <a:r>
              <a:rPr lang="en-US" sz="2400" b="1" dirty="0">
                <a:solidFill>
                  <a:prstClr val="black"/>
                </a:solidFill>
                <a:cs typeface="Arial Black"/>
              </a:rPr>
              <a:t>Originating Domains</a:t>
            </a:r>
          </a:p>
        </p:txBody>
      </p:sp>
      <p:sp>
        <p:nvSpPr>
          <p:cNvPr id="4" name="Isosceles Triangle 3"/>
          <p:cNvSpPr/>
          <p:nvPr/>
        </p:nvSpPr>
        <p:spPr>
          <a:xfrm>
            <a:off x="6772914" y="3686355"/>
            <a:ext cx="644100" cy="703385"/>
          </a:xfrm>
          <a:prstGeom prst="triangle">
            <a:avLst/>
          </a:prstGeom>
          <a:solidFill>
            <a:srgbClr val="660033"/>
          </a:solidFill>
          <a:ln>
            <a:noFill/>
          </a:ln>
          <a:effectLst>
            <a:outerShdw blurRad="127000" dist="127000" dir="20940000" sy="23000" kx="-1200000" algn="b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prstClr val="white"/>
              </a:solidFill>
            </a:endParaRPr>
          </a:p>
        </p:txBody>
      </p:sp>
      <p:sp>
        <p:nvSpPr>
          <p:cNvPr id="3" name="Rectangle 2"/>
          <p:cNvSpPr/>
          <p:nvPr/>
        </p:nvSpPr>
        <p:spPr>
          <a:xfrm rot="21078026">
            <a:off x="5371672" y="3609665"/>
            <a:ext cx="3446584" cy="93924"/>
          </a:xfrm>
          <a:prstGeom prst="rect">
            <a:avLst/>
          </a:prstGeom>
          <a:solidFill>
            <a:srgbClr val="660033"/>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prstClr val="white"/>
              </a:solidFill>
            </a:endParaRPr>
          </a:p>
        </p:txBody>
      </p:sp>
      <p:sp>
        <p:nvSpPr>
          <p:cNvPr id="12" name="Arc 11"/>
          <p:cNvSpPr/>
          <p:nvPr/>
        </p:nvSpPr>
        <p:spPr>
          <a:xfrm>
            <a:off x="8811732" y="3178537"/>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AU">
              <a:solidFill>
                <a:prstClr val="black"/>
              </a:solidFill>
            </a:endParaRPr>
          </a:p>
        </p:txBody>
      </p:sp>
      <p:sp>
        <p:nvSpPr>
          <p:cNvPr id="16" name="Arc 15"/>
          <p:cNvSpPr/>
          <p:nvPr/>
        </p:nvSpPr>
        <p:spPr>
          <a:xfrm>
            <a:off x="8656676" y="3196013"/>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AU">
              <a:solidFill>
                <a:prstClr val="black"/>
              </a:solidFill>
            </a:endParaRPr>
          </a:p>
        </p:txBody>
      </p:sp>
      <p:sp>
        <p:nvSpPr>
          <p:cNvPr id="17" name="Arc 16"/>
          <p:cNvSpPr/>
          <p:nvPr/>
        </p:nvSpPr>
        <p:spPr>
          <a:xfrm flipH="1" flipV="1">
            <a:off x="5280727" y="3858993"/>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AU">
              <a:solidFill>
                <a:prstClr val="black"/>
              </a:solidFill>
            </a:endParaRPr>
          </a:p>
        </p:txBody>
      </p:sp>
      <p:sp>
        <p:nvSpPr>
          <p:cNvPr id="18" name="Arc 17"/>
          <p:cNvSpPr/>
          <p:nvPr/>
        </p:nvSpPr>
        <p:spPr>
          <a:xfrm flipH="1" flipV="1">
            <a:off x="5329459" y="3760509"/>
            <a:ext cx="207335" cy="307076"/>
          </a:xfrm>
          <a:prstGeom prst="arc">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AU">
              <a:solidFill>
                <a:prstClr val="black"/>
              </a:solidFill>
            </a:endParaRPr>
          </a:p>
        </p:txBody>
      </p:sp>
    </p:spTree>
    <p:extLst>
      <p:ext uri="{BB962C8B-B14F-4D97-AF65-F5344CB8AC3E}">
        <p14:creationId xmlns:p14="http://schemas.microsoft.com/office/powerpoint/2010/main" val="368789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a:lnSpc>
                <a:spcPct val="110000"/>
              </a:lnSpc>
            </a:pPr>
            <a:r>
              <a:rPr lang="en-US" b="1" dirty="0"/>
              <a:t/>
            </a:r>
            <a:br>
              <a:rPr lang="en-US" b="1" dirty="0"/>
            </a:br>
            <a:r>
              <a:rPr lang="en-US" b="1" dirty="0" smtClean="0"/>
              <a:t/>
            </a:r>
            <a:br>
              <a:rPr lang="en-US" b="1" dirty="0" smtClean="0"/>
            </a:br>
            <a:r>
              <a:rPr lang="en-US" sz="3200" b="1" dirty="0" smtClean="0"/>
              <a:t>Staff </a:t>
            </a:r>
            <a:r>
              <a:rPr lang="en-US" sz="3200" b="1" dirty="0"/>
              <a:t>modifiers </a:t>
            </a:r>
            <a:br>
              <a:rPr lang="en-US" sz="3200" b="1" dirty="0"/>
            </a:br>
            <a:r>
              <a:rPr lang="en-US" b="1" dirty="0" smtClean="0"/>
              <a:t> </a:t>
            </a:r>
            <a:r>
              <a:rPr lang="en-US" b="1" dirty="0"/>
              <a:t/>
            </a:r>
            <a:br>
              <a:rPr lang="en-US" b="1" dirty="0"/>
            </a:br>
            <a:endParaRPr lang="en-US" b="1" dirty="0"/>
          </a:p>
        </p:txBody>
      </p:sp>
      <p:sp>
        <p:nvSpPr>
          <p:cNvPr id="3" name="Content Placeholder 2"/>
          <p:cNvSpPr>
            <a:spLocks noGrp="1"/>
          </p:cNvSpPr>
          <p:nvPr>
            <p:ph idx="1"/>
          </p:nvPr>
        </p:nvSpPr>
        <p:spPr/>
        <p:txBody>
          <a:bodyPr/>
          <a:lstStyle/>
          <a:p>
            <a:pPr lvl="1"/>
            <a:endParaRPr lang="en-US" sz="2800" b="1" dirty="0" smtClean="0"/>
          </a:p>
          <a:p>
            <a:pPr lvl="1"/>
            <a:r>
              <a:rPr lang="en-US" sz="2800" b="1" dirty="0" smtClean="0"/>
              <a:t>Definition</a:t>
            </a:r>
          </a:p>
          <a:p>
            <a:pPr lvl="1"/>
            <a:r>
              <a:rPr lang="en-US" sz="2800" dirty="0" smtClean="0"/>
              <a:t>Characteristics </a:t>
            </a:r>
            <a:r>
              <a:rPr lang="en-US" sz="2800" dirty="0"/>
              <a:t>of </a:t>
            </a:r>
            <a:r>
              <a:rPr lang="en-US" sz="2800" dirty="0" smtClean="0"/>
              <a:t>staff or </a:t>
            </a:r>
            <a:r>
              <a:rPr lang="en-US" sz="2800" dirty="0"/>
              <a:t>teams or </a:t>
            </a:r>
            <a:r>
              <a:rPr lang="en-US" sz="2800" dirty="0" smtClean="0"/>
              <a:t>the way staff </a:t>
            </a:r>
            <a:r>
              <a:rPr lang="en-US" sz="2800" dirty="0"/>
              <a:t>act in </a:t>
            </a:r>
            <a:r>
              <a:rPr lang="en-US" sz="2800" dirty="0" smtClean="0"/>
              <a:t>working with patients </a:t>
            </a:r>
            <a:r>
              <a:rPr lang="en-US" sz="2800" dirty="0"/>
              <a:t>or </a:t>
            </a:r>
            <a:r>
              <a:rPr lang="en-US" sz="2800" dirty="0" smtClean="0"/>
              <a:t>the environment</a:t>
            </a:r>
            <a:endParaRPr lang="en-US" sz="2800" dirty="0"/>
          </a:p>
          <a:p>
            <a:pPr lvl="1"/>
            <a:endParaRPr lang="en-US" sz="2800" b="1" dirty="0" smtClean="0"/>
          </a:p>
          <a:p>
            <a:pPr lvl="1"/>
            <a:r>
              <a:rPr lang="en-US" sz="2800" b="1" dirty="0" smtClean="0"/>
              <a:t>Potential </a:t>
            </a:r>
            <a:endParaRPr lang="en-US" sz="2800" dirty="0"/>
          </a:p>
          <a:p>
            <a:pPr lvl="1"/>
            <a:r>
              <a:rPr lang="en-US" sz="2800" dirty="0" smtClean="0"/>
              <a:t>The way staff </a:t>
            </a:r>
            <a:r>
              <a:rPr lang="en-US" sz="2800" dirty="0"/>
              <a:t>initiate or respond to interactions </a:t>
            </a:r>
            <a:r>
              <a:rPr lang="en-US" sz="2800" dirty="0" smtClean="0"/>
              <a:t>can influence </a:t>
            </a:r>
            <a:r>
              <a:rPr lang="en-US" sz="2800" dirty="0"/>
              <a:t>the frequency of conflict </a:t>
            </a:r>
            <a:r>
              <a:rPr lang="en-US" sz="2800" dirty="0" smtClean="0"/>
              <a:t>and containment </a:t>
            </a:r>
          </a:p>
          <a:p>
            <a:pPr marL="0" indent="0">
              <a:buNone/>
            </a:pPr>
            <a:endParaRPr lang="en-US" sz="2000" dirty="0" smtClean="0"/>
          </a:p>
          <a:p>
            <a:pPr marL="0" indent="0">
              <a:buNone/>
            </a:pPr>
            <a:endParaRPr lang="en-US" sz="2000" dirty="0" smtClean="0"/>
          </a:p>
          <a:p>
            <a:endParaRPr lang="en-US" sz="2000" dirty="0"/>
          </a:p>
        </p:txBody>
      </p:sp>
    </p:spTree>
    <p:extLst>
      <p:ext uri="{BB962C8B-B14F-4D97-AF65-F5344CB8AC3E}">
        <p14:creationId xmlns:p14="http://schemas.microsoft.com/office/powerpoint/2010/main" val="2963383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2" y="169514"/>
            <a:ext cx="7259444" cy="1079500"/>
          </a:xfrm>
        </p:spPr>
        <p:txBody>
          <a:bodyPr>
            <a:noAutofit/>
          </a:bodyPr>
          <a:lstStyle/>
          <a:p>
            <a:pPr algn="ctr"/>
            <a:r>
              <a:rPr lang="en-US" sz="2800" b="1" dirty="0" smtClean="0"/>
              <a:t>Staff can influence conflict </a:t>
            </a:r>
            <a:r>
              <a:rPr lang="en-US" sz="2800" b="1" dirty="0"/>
              <a:t>and </a:t>
            </a:r>
            <a:r>
              <a:rPr lang="en-US" sz="2800" b="1" dirty="0" smtClean="0"/>
              <a:t>containment by:</a:t>
            </a:r>
            <a:endParaRPr lang="en-US" sz="2800" b="1" dirty="0"/>
          </a:p>
        </p:txBody>
      </p:sp>
      <p:sp>
        <p:nvSpPr>
          <p:cNvPr id="3" name="Content Placeholder 2"/>
          <p:cNvSpPr>
            <a:spLocks noGrp="1"/>
          </p:cNvSpPr>
          <p:nvPr>
            <p:ph idx="1"/>
          </p:nvPr>
        </p:nvSpPr>
        <p:spPr>
          <a:xfrm>
            <a:off x="539750" y="1857245"/>
            <a:ext cx="8243888" cy="4854797"/>
          </a:xfrm>
        </p:spPr>
        <p:txBody>
          <a:bodyPr>
            <a:normAutofit/>
          </a:bodyPr>
          <a:lstStyle/>
          <a:p>
            <a:pPr marL="457200" lvl="1" indent="-457200">
              <a:spcBef>
                <a:spcPts val="0"/>
              </a:spcBef>
              <a:spcAft>
                <a:spcPts val="1000"/>
              </a:spcAft>
              <a:buFont typeface="Arial" panose="020B0604020202020204" pitchFamily="34" charset="0"/>
              <a:buChar char="•"/>
            </a:pPr>
            <a:r>
              <a:rPr lang="en-US" dirty="0"/>
              <a:t>R</a:t>
            </a:r>
            <a:r>
              <a:rPr lang="en-US" dirty="0" smtClean="0"/>
              <a:t>educing </a:t>
            </a:r>
            <a:r>
              <a:rPr lang="en-US" dirty="0"/>
              <a:t>or </a:t>
            </a:r>
            <a:r>
              <a:rPr lang="en-US" dirty="0" smtClean="0"/>
              <a:t>eradicating </a:t>
            </a:r>
            <a:r>
              <a:rPr lang="en-US" dirty="0"/>
              <a:t>the </a:t>
            </a:r>
            <a:r>
              <a:rPr lang="en-US" dirty="0" smtClean="0"/>
              <a:t>originating conflict factors</a:t>
            </a:r>
          </a:p>
          <a:p>
            <a:pPr marL="457200" lvl="1" indent="-457200">
              <a:spcBef>
                <a:spcPts val="0"/>
              </a:spcBef>
              <a:spcAft>
                <a:spcPts val="1000"/>
              </a:spcAft>
              <a:buFont typeface="Arial" panose="020B0604020202020204" pitchFamily="34" charset="0"/>
              <a:buChar char="•"/>
            </a:pPr>
            <a:r>
              <a:rPr lang="en-US" dirty="0"/>
              <a:t>P</a:t>
            </a:r>
            <a:r>
              <a:rPr lang="en-US" dirty="0" smtClean="0"/>
              <a:t>reventing flashpoints</a:t>
            </a:r>
          </a:p>
          <a:p>
            <a:pPr marL="457200" lvl="1" indent="-457200">
              <a:spcBef>
                <a:spcPts val="0"/>
              </a:spcBef>
              <a:spcAft>
                <a:spcPts val="1000"/>
              </a:spcAft>
              <a:buFont typeface="Arial" panose="020B0604020202020204" pitchFamily="34" charset="0"/>
              <a:buChar char="•"/>
            </a:pPr>
            <a:r>
              <a:rPr lang="en-US" dirty="0"/>
              <a:t>C</a:t>
            </a:r>
            <a:r>
              <a:rPr lang="en-US" dirty="0" smtClean="0"/>
              <a:t>utting </a:t>
            </a:r>
            <a:r>
              <a:rPr lang="en-US" dirty="0"/>
              <a:t>the link between the flashpoint and </a:t>
            </a:r>
            <a:r>
              <a:rPr lang="en-US" dirty="0" smtClean="0"/>
              <a:t>conflict</a:t>
            </a:r>
            <a:endParaRPr lang="en-US" dirty="0"/>
          </a:p>
          <a:p>
            <a:pPr marL="457200" lvl="1" indent="-457200">
              <a:spcBef>
                <a:spcPts val="0"/>
              </a:spcBef>
              <a:spcAft>
                <a:spcPts val="1000"/>
              </a:spcAft>
              <a:buFont typeface="Arial" panose="020B0604020202020204" pitchFamily="34" charset="0"/>
              <a:buChar char="•"/>
            </a:pPr>
            <a:r>
              <a:rPr lang="en-US" dirty="0"/>
              <a:t>C</a:t>
            </a:r>
            <a:r>
              <a:rPr lang="en-US" dirty="0" smtClean="0"/>
              <a:t>hoosing not </a:t>
            </a:r>
            <a:r>
              <a:rPr lang="en-US" dirty="0"/>
              <a:t>to use containment </a:t>
            </a:r>
            <a:r>
              <a:rPr lang="en-US" dirty="0" smtClean="0"/>
              <a:t>when </a:t>
            </a:r>
            <a:r>
              <a:rPr lang="en-US" dirty="0"/>
              <a:t>it would be </a:t>
            </a:r>
            <a:r>
              <a:rPr lang="en-US" dirty="0" smtClean="0"/>
              <a:t>counterproductive</a:t>
            </a:r>
          </a:p>
          <a:p>
            <a:pPr marL="457200" lvl="1" indent="-457200">
              <a:spcBef>
                <a:spcPts val="0"/>
              </a:spcBef>
              <a:spcAft>
                <a:spcPts val="1000"/>
              </a:spcAft>
              <a:buFont typeface="Arial" panose="020B0604020202020204" pitchFamily="34" charset="0"/>
              <a:buChar char="•"/>
            </a:pPr>
            <a:r>
              <a:rPr lang="en-US" dirty="0"/>
              <a:t>E</a:t>
            </a:r>
            <a:r>
              <a:rPr lang="en-US" dirty="0" smtClean="0"/>
              <a:t>nsuring </a:t>
            </a:r>
            <a:r>
              <a:rPr lang="en-US" dirty="0"/>
              <a:t>that </a:t>
            </a:r>
            <a:r>
              <a:rPr lang="en-US" dirty="0" smtClean="0"/>
              <a:t>containment does </a:t>
            </a:r>
            <a:r>
              <a:rPr lang="en-US" dirty="0"/>
              <a:t>not lead to further </a:t>
            </a:r>
            <a:r>
              <a:rPr lang="en-US" dirty="0" smtClean="0"/>
              <a:t>conflict</a:t>
            </a:r>
          </a:p>
        </p:txBody>
      </p:sp>
    </p:spTree>
    <p:extLst>
      <p:ext uri="{BB962C8B-B14F-4D97-AF65-F5344CB8AC3E}">
        <p14:creationId xmlns:p14="http://schemas.microsoft.com/office/powerpoint/2010/main" val="3954819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Patient modifiers</a:t>
            </a:r>
            <a:endParaRPr lang="en-US" b="1" dirty="0"/>
          </a:p>
        </p:txBody>
      </p:sp>
      <p:sp>
        <p:nvSpPr>
          <p:cNvPr id="3" name="Content Placeholder 2"/>
          <p:cNvSpPr>
            <a:spLocks noGrp="1"/>
          </p:cNvSpPr>
          <p:nvPr>
            <p:ph idx="1"/>
          </p:nvPr>
        </p:nvSpPr>
        <p:spPr>
          <a:xfrm>
            <a:off x="539750" y="1659988"/>
            <a:ext cx="8243888" cy="4490502"/>
          </a:xfrm>
        </p:spPr>
        <p:txBody>
          <a:bodyPr/>
          <a:lstStyle/>
          <a:p>
            <a:pPr marL="0" indent="0">
              <a:buNone/>
            </a:pPr>
            <a:endParaRPr lang="en-US" sz="2000" b="1" dirty="0"/>
          </a:p>
          <a:p>
            <a:pPr lvl="1"/>
            <a:r>
              <a:rPr lang="en-US" sz="2800" b="1" dirty="0" smtClean="0"/>
              <a:t>Definition</a:t>
            </a:r>
            <a:r>
              <a:rPr lang="en-US" sz="2800" dirty="0" smtClean="0"/>
              <a:t> </a:t>
            </a:r>
          </a:p>
          <a:p>
            <a:pPr lvl="1"/>
            <a:r>
              <a:rPr lang="en-US" sz="2800" dirty="0" smtClean="0"/>
              <a:t>How patients </a:t>
            </a:r>
            <a:r>
              <a:rPr lang="en-US" sz="2800" dirty="0"/>
              <a:t>respond and behave towards each other </a:t>
            </a:r>
            <a:r>
              <a:rPr lang="en-US" sz="2800" dirty="0" smtClean="0"/>
              <a:t>can </a:t>
            </a:r>
            <a:r>
              <a:rPr lang="en-US" sz="2800" dirty="0"/>
              <a:t>influence the frequency of </a:t>
            </a:r>
            <a:r>
              <a:rPr lang="en-US" sz="2800" dirty="0" smtClean="0"/>
              <a:t>conflict and containment. </a:t>
            </a:r>
          </a:p>
          <a:p>
            <a:pPr lvl="1"/>
            <a:r>
              <a:rPr lang="en-US" sz="2800" dirty="0" smtClean="0"/>
              <a:t>Patients are </a:t>
            </a:r>
            <a:r>
              <a:rPr lang="en-US" sz="2800" dirty="0"/>
              <a:t>susceptible to staff </a:t>
            </a:r>
            <a:r>
              <a:rPr lang="en-US" sz="2800" dirty="0" smtClean="0"/>
              <a:t>influence.</a:t>
            </a:r>
          </a:p>
          <a:p>
            <a:pPr marL="0" indent="0">
              <a:buNone/>
            </a:pPr>
            <a:endParaRPr lang="en-US" dirty="0"/>
          </a:p>
        </p:txBody>
      </p:sp>
    </p:spTree>
    <p:extLst>
      <p:ext uri="{BB962C8B-B14F-4D97-AF65-F5344CB8AC3E}">
        <p14:creationId xmlns:p14="http://schemas.microsoft.com/office/powerpoint/2010/main" val="320230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Patients can influence </a:t>
            </a:r>
            <a:br>
              <a:rPr lang="en-AU" b="1" dirty="0" smtClean="0"/>
            </a:br>
            <a:r>
              <a:rPr lang="en-AU" b="1" dirty="0" smtClean="0"/>
              <a:t>conflict and containment</a:t>
            </a:r>
            <a:endParaRPr lang="en-AU" b="1" dirty="0"/>
          </a:p>
        </p:txBody>
      </p:sp>
      <p:sp>
        <p:nvSpPr>
          <p:cNvPr id="4" name="TextBox 3"/>
          <p:cNvSpPr txBox="1"/>
          <p:nvPr/>
        </p:nvSpPr>
        <p:spPr>
          <a:xfrm>
            <a:off x="539750" y="1828800"/>
            <a:ext cx="8107293" cy="3375283"/>
          </a:xfrm>
          <a:prstGeom prst="rect">
            <a:avLst/>
          </a:prstGeom>
          <a:noFill/>
        </p:spPr>
        <p:txBody>
          <a:bodyPr wrap="square" rtlCol="0">
            <a:spAutoFit/>
          </a:bodyPr>
          <a:lstStyle/>
          <a:p>
            <a:pPr lvl="1" indent="-457200" defTabSz="457200" fontAlgn="base">
              <a:lnSpc>
                <a:spcPct val="110000"/>
              </a:lnSpc>
              <a:spcAft>
                <a:spcPts val="1000"/>
              </a:spcAft>
              <a:buFont typeface="Arial" panose="020B0604020202020204" pitchFamily="34" charset="0"/>
              <a:buChar char="•"/>
            </a:pPr>
            <a:r>
              <a:rPr lang="en-AU" sz="2400" dirty="0">
                <a:solidFill>
                  <a:prstClr val="black"/>
                </a:solidFill>
                <a:ea typeface="ＭＳ Ｐゴシック" charset="0"/>
              </a:rPr>
              <a:t>Understanding and identifying possible flashpoints</a:t>
            </a:r>
          </a:p>
          <a:p>
            <a:pPr lvl="1" indent="-457200" defTabSz="457200" fontAlgn="base">
              <a:lnSpc>
                <a:spcPct val="110000"/>
              </a:lnSpc>
              <a:spcAft>
                <a:spcPts val="1000"/>
              </a:spcAft>
              <a:buFont typeface="Arial" panose="020B0604020202020204" pitchFamily="34" charset="0"/>
              <a:buChar char="•"/>
            </a:pPr>
            <a:r>
              <a:rPr lang="en-AU" sz="2400" dirty="0">
                <a:solidFill>
                  <a:prstClr val="black"/>
                </a:solidFill>
                <a:ea typeface="ＭＳ Ｐゴシック" charset="0"/>
              </a:rPr>
              <a:t>Seeking assistance or using coping skills to avoid or minimise the impact of flashpoints</a:t>
            </a:r>
          </a:p>
          <a:p>
            <a:pPr lvl="1" indent="-457200" defTabSz="457200" fontAlgn="base">
              <a:lnSpc>
                <a:spcPct val="110000"/>
              </a:lnSpc>
              <a:spcAft>
                <a:spcPts val="1000"/>
              </a:spcAft>
              <a:buFont typeface="Arial" panose="020B0604020202020204" pitchFamily="34" charset="0"/>
              <a:buChar char="•"/>
            </a:pPr>
            <a:r>
              <a:rPr lang="en-AU" sz="2400" dirty="0">
                <a:solidFill>
                  <a:prstClr val="black"/>
                </a:solidFill>
                <a:ea typeface="ＭＳ Ｐゴシック" charset="0"/>
              </a:rPr>
              <a:t>Cutting the link between flashpoint and conflict</a:t>
            </a:r>
          </a:p>
          <a:p>
            <a:pPr lvl="1" indent="-457200" defTabSz="457200" fontAlgn="base">
              <a:lnSpc>
                <a:spcPct val="110000"/>
              </a:lnSpc>
              <a:spcAft>
                <a:spcPts val="1000"/>
              </a:spcAft>
              <a:buFont typeface="Arial" panose="020B0604020202020204" pitchFamily="34" charset="0"/>
              <a:buChar char="•"/>
            </a:pPr>
            <a:r>
              <a:rPr lang="en-AU" sz="2400" dirty="0">
                <a:solidFill>
                  <a:prstClr val="black"/>
                </a:solidFill>
                <a:ea typeface="ＭＳ Ｐゴシック" charset="0"/>
              </a:rPr>
              <a:t>Seeking advocacy to avoid containment </a:t>
            </a:r>
          </a:p>
          <a:p>
            <a:pPr defTabSz="457200"/>
            <a:endParaRPr lang="en-AU" sz="2400" dirty="0">
              <a:solidFill>
                <a:prstClr val="black"/>
              </a:solidFill>
            </a:endParaRPr>
          </a:p>
          <a:p>
            <a:pPr marL="285750" indent="-285750" defTabSz="457200">
              <a:buFont typeface="Arial" panose="020B0604020202020204" pitchFamily="34" charset="0"/>
              <a:buChar char="•"/>
            </a:pPr>
            <a:endParaRPr lang="en-AU" sz="2400" dirty="0">
              <a:solidFill>
                <a:prstClr val="black"/>
              </a:solidFill>
            </a:endParaRPr>
          </a:p>
        </p:txBody>
      </p:sp>
    </p:spTree>
    <p:extLst>
      <p:ext uri="{BB962C8B-B14F-4D97-AF65-F5344CB8AC3E}">
        <p14:creationId xmlns:p14="http://schemas.microsoft.com/office/powerpoint/2010/main" val="54765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sz="3200" b="1" dirty="0" smtClean="0"/>
              <a:t>Patient modifiers</a:t>
            </a:r>
            <a:endParaRPr lang="en-AU" sz="3200" b="1" dirty="0"/>
          </a:p>
        </p:txBody>
      </p:sp>
      <p:sp>
        <p:nvSpPr>
          <p:cNvPr id="3" name="Content Placeholder 2"/>
          <p:cNvSpPr>
            <a:spLocks noGrp="1"/>
          </p:cNvSpPr>
          <p:nvPr>
            <p:ph idx="1"/>
          </p:nvPr>
        </p:nvSpPr>
        <p:spPr>
          <a:xfrm>
            <a:off x="539750" y="1837911"/>
            <a:ext cx="8243888" cy="4854797"/>
          </a:xfrm>
        </p:spPr>
        <p:txBody>
          <a:bodyPr/>
          <a:lstStyle/>
          <a:p>
            <a:r>
              <a:rPr lang="en-AU" sz="2800" b="0" dirty="0" smtClean="0"/>
              <a:t>When do patients have control over conflict?</a:t>
            </a:r>
          </a:p>
          <a:p>
            <a:endParaRPr lang="en-AU" sz="2800" b="0" dirty="0"/>
          </a:p>
          <a:p>
            <a:r>
              <a:rPr lang="en-AU" sz="2800" b="0" dirty="0" smtClean="0"/>
              <a:t>When do patients have control over containment?</a:t>
            </a:r>
          </a:p>
          <a:p>
            <a:endParaRPr lang="en-AU" sz="2800" b="0" dirty="0"/>
          </a:p>
          <a:p>
            <a:r>
              <a:rPr lang="en-AU" sz="2800" b="0" dirty="0" smtClean="0"/>
              <a:t>What influences whether or not patients have control?</a:t>
            </a:r>
            <a:endParaRPr lang="en-AU" sz="2800" b="0" dirty="0"/>
          </a:p>
        </p:txBody>
      </p:sp>
    </p:spTree>
    <p:extLst>
      <p:ext uri="{BB962C8B-B14F-4D97-AF65-F5344CB8AC3E}">
        <p14:creationId xmlns:p14="http://schemas.microsoft.com/office/powerpoint/2010/main" val="95484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algn="ctr" defTabSz="457200">
              <a:spcBef>
                <a:spcPct val="0"/>
              </a:spcBef>
            </a:pPr>
            <a:r>
              <a:rPr lang="en-US" sz="3600" b="1" dirty="0">
                <a:solidFill>
                  <a:prstClr val="white"/>
                </a:solidFill>
              </a:rPr>
              <a:t>Simple model</a:t>
            </a:r>
          </a:p>
        </p:txBody>
      </p:sp>
      <p:sp>
        <p:nvSpPr>
          <p:cNvPr id="3" name="Rectangle 2"/>
          <p:cNvSpPr/>
          <p:nvPr/>
        </p:nvSpPr>
        <p:spPr>
          <a:xfrm>
            <a:off x="338666" y="54222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1F497D"/>
                </a:solidFill>
                <a:cs typeface="Arial"/>
              </a:rPr>
              <a:t>Originating domains</a:t>
            </a:r>
          </a:p>
        </p:txBody>
      </p:sp>
      <p:sp>
        <p:nvSpPr>
          <p:cNvPr id="5" name="Rectangle 4"/>
          <p:cNvSpPr/>
          <p:nvPr/>
        </p:nvSpPr>
        <p:spPr>
          <a:xfrm>
            <a:off x="2870200" y="53841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1F497D"/>
                </a:solidFill>
                <a:cs typeface="Arial"/>
              </a:rPr>
              <a:t>Flashpoints</a:t>
            </a:r>
          </a:p>
        </p:txBody>
      </p:sp>
      <p:sp>
        <p:nvSpPr>
          <p:cNvPr id="6" name="Rectangle 5"/>
          <p:cNvSpPr/>
          <p:nvPr/>
        </p:nvSpPr>
        <p:spPr>
          <a:xfrm>
            <a:off x="4978400" y="5384132"/>
            <a:ext cx="15113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1F497D"/>
                </a:solidFill>
                <a:cs typeface="Arial"/>
              </a:rPr>
              <a:t>Conflict</a:t>
            </a:r>
          </a:p>
        </p:txBody>
      </p:sp>
      <p:sp>
        <p:nvSpPr>
          <p:cNvPr id="7" name="Rectangle 6"/>
          <p:cNvSpPr/>
          <p:nvPr/>
        </p:nvSpPr>
        <p:spPr>
          <a:xfrm>
            <a:off x="7253714" y="5384132"/>
            <a:ext cx="1612900" cy="711200"/>
          </a:xfrm>
          <a:prstGeom prst="rect">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1F497D"/>
                </a:solidFil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51BD89"/>
                </a:solidFil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b="1" dirty="0">
                <a:solidFill>
                  <a:srgbClr val="00B0F0"/>
                </a:solidFill>
                <a:cs typeface="Arial"/>
              </a:rPr>
              <a:t>Staff modifiers</a:t>
            </a:r>
          </a:p>
        </p:txBody>
      </p:sp>
      <p:cxnSp>
        <p:nvCxnSpPr>
          <p:cNvPr id="11" name="Straight Connector 10"/>
          <p:cNvCxnSpPr/>
          <p:nvPr/>
        </p:nvCxnSpPr>
        <p:spPr>
          <a:xfrm>
            <a:off x="1059366" y="3149600"/>
            <a:ext cx="7000798" cy="0"/>
          </a:xfrm>
          <a:prstGeom prst="line">
            <a:avLst/>
          </a:prstGeom>
          <a:ln w="635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16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63393" y="3149600"/>
            <a:ext cx="0" cy="216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77832"/>
            <a:ext cx="764014" cy="0"/>
          </a:xfrm>
          <a:prstGeom prst="straightConnector1">
            <a:avLst/>
          </a:prstGeom>
          <a:ln w="19050">
            <a:solidFill>
              <a:schemeClr val="tx2"/>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77832"/>
            <a:ext cx="609600" cy="0"/>
          </a:xfrm>
          <a:prstGeom prst="straightConnector1">
            <a:avLst/>
          </a:prstGeom>
          <a:ln w="19050">
            <a:solidFill>
              <a:schemeClr val="tx2"/>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849966" y="5777832"/>
            <a:ext cx="1020234" cy="0"/>
          </a:xfrm>
          <a:prstGeom prst="straightConnector1">
            <a:avLst/>
          </a:prstGeom>
          <a:ln w="19050">
            <a:solidFill>
              <a:schemeClr val="tx2"/>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rgbClr val="51BD89"/>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44000"/>
          </a:xfrm>
          <a:prstGeom prst="straightConnector1">
            <a:avLst/>
          </a:prstGeom>
          <a:ln w="6350">
            <a:solidFill>
              <a:srgbClr val="51BD89"/>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44000"/>
          </a:xfrm>
          <a:prstGeom prst="straightConnector1">
            <a:avLst/>
          </a:prstGeom>
          <a:ln w="6350">
            <a:solidFill>
              <a:srgbClr val="51BD89"/>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25850" y="3149600"/>
            <a:ext cx="0" cy="450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625850" y="4348163"/>
            <a:ext cx="0" cy="325437"/>
          </a:xfrm>
          <a:prstGeom prst="line">
            <a:avLst/>
          </a:prstGeom>
          <a:ln w="6350">
            <a:solidFill>
              <a:srgbClr val="51BD89"/>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766295" y="3149600"/>
            <a:ext cx="0" cy="2556000"/>
          </a:xfrm>
          <a:prstGeom prst="straightConnector1">
            <a:avLst/>
          </a:prstGeom>
          <a:ln w="6350">
            <a:solidFill>
              <a:srgbClr val="00B0F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375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28143"/>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a:t>
              </a:r>
              <a:r>
                <a:rPr lang="en-AU" sz="1400" dirty="0">
                  <a:solidFill>
                    <a:prstClr val="white"/>
                  </a:solidFill>
                </a:rPr>
                <a:t> </a:t>
              </a:r>
              <a:r>
                <a:rPr lang="en-AU" b="1" dirty="0">
                  <a:solidFill>
                    <a:prstClr val="white"/>
                  </a:solidFill>
                </a:rPr>
                <a:t>Hospital</a:t>
              </a:r>
            </a:p>
          </p:txBody>
        </p:sp>
        <p:sp>
          <p:nvSpPr>
            <p:cNvPr id="69" name="Isosceles Triangle 68"/>
            <p:cNvSpPr/>
            <p:nvPr/>
          </p:nvSpPr>
          <p:spPr>
            <a:xfrm rot="18000000" flipH="1" flipV="1">
              <a:off x="2140501" y="1883051"/>
              <a:ext cx="4713499"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53547"/>
              <a:ext cx="4510336" cy="40487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3" y="845903"/>
              <a:ext cx="4556042"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30458"/>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64797" y="8906312"/>
              <a:ext cx="4945476" cy="517065"/>
            </a:xfrm>
            <a:prstGeom prst="rect">
              <a:avLst/>
            </a:prstGeom>
            <a:noFill/>
          </p:spPr>
          <p:txBody>
            <a:bodyPr wrap="square" rtlCol="0">
              <a:spAutoFit/>
            </a:bodyPr>
            <a:lstStyle/>
            <a:p>
              <a:pPr algn="ctr" defTabSz="457200"/>
              <a:r>
                <a:rPr lang="en-AU" b="1" dirty="0">
                  <a:solidFill>
                    <a:prstClr val="white"/>
                  </a:solidFill>
                </a:rPr>
                <a:t>Staff</a:t>
              </a:r>
              <a:r>
                <a:rPr lang="en-AU" sz="1400" dirty="0">
                  <a:solidFill>
                    <a:prstClr val="white"/>
                  </a:solidFill>
                </a:rPr>
                <a:t> </a:t>
              </a:r>
              <a:r>
                <a:rPr lang="en-AU" b="1" dirty="0">
                  <a:solidFill>
                    <a:prstClr val="white"/>
                  </a:solidFill>
                </a:rPr>
                <a:t>Team</a:t>
              </a:r>
            </a:p>
          </p:txBody>
        </p:sp>
        <p:sp>
          <p:nvSpPr>
            <p:cNvPr id="37" name="TextBox 36"/>
            <p:cNvSpPr txBox="1"/>
            <p:nvPr/>
          </p:nvSpPr>
          <p:spPr>
            <a:xfrm rot="3600000">
              <a:off x="7513647" y="2447681"/>
              <a:ext cx="4945476" cy="517065"/>
            </a:xfrm>
            <a:prstGeom prst="rect">
              <a:avLst/>
            </a:prstGeom>
            <a:noFill/>
          </p:spPr>
          <p:txBody>
            <a:bodyPr wrap="square" rtlCol="0">
              <a:spAutoFit/>
            </a:bodyPr>
            <a:lstStyle/>
            <a:p>
              <a:pPr algn="ctr" defTabSz="457200"/>
              <a:r>
                <a:rPr lang="en-AU" b="1" dirty="0">
                  <a:solidFill>
                    <a:prstClr val="white"/>
                  </a:solidFill>
                </a:rPr>
                <a:t>Patient</a:t>
              </a:r>
              <a:r>
                <a:rPr lang="en-AU" sz="1100" dirty="0">
                  <a:solidFill>
                    <a:prstClr val="white"/>
                  </a:solidFill>
                </a:rPr>
                <a:t>  </a:t>
              </a:r>
              <a:r>
                <a:rPr lang="en-AU" b="1" dirty="0">
                  <a:solidFill>
                    <a:prstClr val="white"/>
                  </a:solidFill>
                </a:rPr>
                <a:t>Characteristics</a:t>
              </a:r>
            </a:p>
          </p:txBody>
        </p:sp>
        <p:sp>
          <p:nvSpPr>
            <p:cNvPr id="39" name="TextBox 38"/>
            <p:cNvSpPr txBox="1"/>
            <p:nvPr/>
          </p:nvSpPr>
          <p:spPr>
            <a:xfrm rot="17968171">
              <a:off x="7483832" y="6815820"/>
              <a:ext cx="4945476" cy="517065"/>
            </a:xfrm>
            <a:prstGeom prst="rect">
              <a:avLst/>
            </a:prstGeom>
            <a:noFill/>
          </p:spPr>
          <p:txBody>
            <a:bodyPr wrap="square" rtlCol="0">
              <a:spAutoFit/>
            </a:bodyPr>
            <a:lstStyle/>
            <a:p>
              <a:pPr algn="ctr" defTabSz="457200"/>
              <a:r>
                <a:rPr lang="en-AU" b="1" dirty="0">
                  <a:solidFill>
                    <a:prstClr val="white"/>
                  </a:solidFill>
                </a:rPr>
                <a:t>Regulatory</a:t>
              </a:r>
              <a:r>
                <a:rPr lang="en-AU" sz="1400" dirty="0">
                  <a:solidFill>
                    <a:prstClr val="white"/>
                  </a:solidFill>
                </a:rPr>
                <a:t> </a:t>
              </a:r>
              <a:r>
                <a:rPr lang="en-AU" b="1" dirty="0">
                  <a:solidFill>
                    <a:prstClr val="white"/>
                  </a:solidFill>
                </a:rPr>
                <a:t>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a:t>
              </a:r>
              <a:r>
                <a:rPr lang="en-AU" sz="1400" dirty="0">
                  <a:solidFill>
                    <a:prstClr val="white"/>
                  </a:solidFill>
                </a:rPr>
                <a:t> </a:t>
              </a:r>
              <a:r>
                <a:rPr lang="en-AU" b="1" dirty="0">
                  <a:solidFill>
                    <a:prstClr val="white"/>
                  </a:solidFill>
                </a:rPr>
                <a:t>Environment</a:t>
              </a:r>
            </a:p>
          </p:txBody>
        </p:sp>
        <p:sp>
          <p:nvSpPr>
            <p:cNvPr id="53" name="Isosceles Triangle 52"/>
            <p:cNvSpPr/>
            <p:nvPr/>
          </p:nvSpPr>
          <p:spPr>
            <a:xfrm flipV="1">
              <a:off x="5202632" y="2796023"/>
              <a:ext cx="2269807" cy="20519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4" name="Isosceles Triangle 53"/>
            <p:cNvSpPr/>
            <p:nvPr/>
          </p:nvSpPr>
          <p:spPr>
            <a:xfrm rot="3600000" flipV="1">
              <a:off x="5667159" y="1802151"/>
              <a:ext cx="4777204"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4" name="Isosceles Triangle 73"/>
            <p:cNvSpPr/>
            <p:nvPr/>
          </p:nvSpPr>
          <p:spPr>
            <a:xfrm rot="3600000" flipH="1">
              <a:off x="6939035" y="4028996"/>
              <a:ext cx="4634633" cy="39276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6" name="Isosceles Triangle 85"/>
            <p:cNvSpPr/>
            <p:nvPr/>
          </p:nvSpPr>
          <p:spPr>
            <a:xfrm rot="18000000">
              <a:off x="1023330" y="3950408"/>
              <a:ext cx="4556042" cy="39276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77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1403648" y="692696"/>
            <a:ext cx="6660680" cy="5472608"/>
            <a:chOff x="1403648" y="692696"/>
            <a:chExt cx="6660680" cy="5472608"/>
          </a:xfrm>
        </p:grpSpPr>
        <p:sp>
          <p:nvSpPr>
            <p:cNvPr id="61" name="Hexagon 60"/>
            <p:cNvSpPr/>
            <p:nvPr/>
          </p:nvSpPr>
          <p:spPr>
            <a:xfrm>
              <a:off x="1403648" y="692696"/>
              <a:ext cx="6264695" cy="5472608"/>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 name="Right Triangle 1"/>
            <p:cNvSpPr/>
            <p:nvPr/>
          </p:nvSpPr>
          <p:spPr>
            <a:xfrm rot="5400000">
              <a:off x="7524328" y="3429000"/>
              <a:ext cx="540000" cy="540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spTree>
    <p:extLst>
      <p:ext uri="{BB962C8B-B14F-4D97-AF65-F5344CB8AC3E}">
        <p14:creationId xmlns:p14="http://schemas.microsoft.com/office/powerpoint/2010/main" val="3248903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01263" y="1652496"/>
            <a:ext cx="2667000" cy="693738"/>
          </a:xfrm>
        </p:spPr>
        <p:txBody>
          <a:bodyPr>
            <a:normAutofit/>
          </a:bodyPr>
          <a:lstStyle/>
          <a:p>
            <a:pPr algn="ctr"/>
            <a:r>
              <a:rPr lang="en-AU" b="1" dirty="0" smtClean="0">
                <a:solidFill>
                  <a:schemeClr val="tx1"/>
                </a:solidFill>
              </a:rPr>
              <a:t>Day 1</a:t>
            </a:r>
            <a:endParaRPr lang="en-US" b="1" dirty="0"/>
          </a:p>
        </p:txBody>
      </p:sp>
      <p:sp>
        <p:nvSpPr>
          <p:cNvPr id="6" name="Title 1"/>
          <p:cNvSpPr txBox="1">
            <a:spLocks/>
          </p:cNvSpPr>
          <p:nvPr/>
        </p:nvSpPr>
        <p:spPr>
          <a:xfrm>
            <a:off x="5258978" y="1605976"/>
            <a:ext cx="2730500" cy="7378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400" b="1" dirty="0" smtClean="0">
                <a:solidFill>
                  <a:prstClr val="black"/>
                </a:solidFill>
                <a:cs typeface="Arial" panose="020B0604020202020204" pitchFamily="34" charset="0"/>
              </a:rPr>
              <a:t>Day</a:t>
            </a:r>
            <a:r>
              <a:rPr lang="en-AU" sz="2400" b="1" dirty="0">
                <a:solidFill>
                  <a:prstClr val="black"/>
                </a:solidFill>
                <a:cs typeface="Arial" panose="020B0604020202020204" pitchFamily="34" charset="0"/>
              </a:rPr>
              <a:t> </a:t>
            </a:r>
            <a:r>
              <a:rPr lang="en-AU" sz="2400" b="1" dirty="0" smtClean="0">
                <a:solidFill>
                  <a:prstClr val="black"/>
                </a:solidFill>
                <a:cs typeface="Arial" panose="020B0604020202020204" pitchFamily="34" charset="0"/>
              </a:rPr>
              <a:t>2</a:t>
            </a:r>
            <a:endParaRPr lang="en-US" sz="2400" b="1" dirty="0">
              <a:solidFill>
                <a:prstClr val="black"/>
              </a:solidFill>
            </a:endParaRPr>
          </a:p>
        </p:txBody>
      </p:sp>
      <p:sp>
        <p:nvSpPr>
          <p:cNvPr id="10" name="Title 1"/>
          <p:cNvSpPr txBox="1">
            <a:spLocks/>
          </p:cNvSpPr>
          <p:nvPr/>
        </p:nvSpPr>
        <p:spPr>
          <a:xfrm>
            <a:off x="279400" y="508793"/>
            <a:ext cx="7471898" cy="820738"/>
          </a:xfrm>
          <a:prstGeom prst="rect">
            <a:avLst/>
          </a:prstGeom>
        </p:spPr>
        <p:txBody>
          <a:bodyPr>
            <a:noAutofit/>
          </a:bodyPr>
          <a:lstStyle>
            <a:lvl1pPr>
              <a:spcBef>
                <a:spcPct val="0"/>
              </a:spcBef>
              <a:buNone/>
              <a:defRPr sz="2400" b="1">
                <a:solidFill>
                  <a:srgbClr val="21A18D"/>
                </a:solidFill>
                <a:latin typeface="Arial"/>
                <a:ea typeface="+mj-ea"/>
                <a:cs typeface="+mj-cs"/>
              </a:defRPr>
            </a:lvl1pPr>
          </a:lstStyle>
          <a:p>
            <a:pPr algn="ctr" defTabSz="457200"/>
            <a:r>
              <a:rPr lang="en-AU" sz="2800" dirty="0">
                <a:solidFill>
                  <a:prstClr val="white"/>
                </a:solidFill>
              </a:rPr>
              <a:t>Introducing the </a:t>
            </a:r>
            <a:r>
              <a:rPr lang="en-AU" sz="2800" dirty="0" smtClean="0">
                <a:solidFill>
                  <a:prstClr val="white"/>
                </a:solidFill>
              </a:rPr>
              <a:t>model and interventions</a:t>
            </a:r>
            <a:endParaRPr lang="en-US" sz="2800" dirty="0">
              <a:solidFill>
                <a:prstClr val="white"/>
              </a:solidFill>
            </a:endParaRPr>
          </a:p>
        </p:txBody>
      </p:sp>
      <p:sp>
        <p:nvSpPr>
          <p:cNvPr id="11" name="Content Placeholder 2"/>
          <p:cNvSpPr txBox="1">
            <a:spLocks/>
          </p:cNvSpPr>
          <p:nvPr/>
        </p:nvSpPr>
        <p:spPr>
          <a:xfrm>
            <a:off x="755576" y="2473979"/>
            <a:ext cx="3528392" cy="1574799"/>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00"/>
              </a:spcAft>
              <a:buFont typeface="Arial"/>
              <a:buNone/>
            </a:pPr>
            <a:r>
              <a:rPr lang="en-AU" sz="2400" b="1" dirty="0">
                <a:solidFill>
                  <a:srgbClr val="21A18D"/>
                </a:solidFill>
                <a:cs typeface="Arial"/>
              </a:rPr>
              <a:t>Theory</a:t>
            </a:r>
          </a:p>
          <a:p>
            <a:pPr>
              <a:spcAft>
                <a:spcPts val="400"/>
              </a:spcAft>
            </a:pPr>
            <a:r>
              <a:rPr lang="en-US" sz="2000" dirty="0" smtClean="0">
                <a:solidFill>
                  <a:prstClr val="black"/>
                </a:solidFill>
                <a:cs typeface="Arial"/>
              </a:rPr>
              <a:t>U</a:t>
            </a:r>
            <a:r>
              <a:rPr lang="en-AU" sz="2000" dirty="0" smtClean="0">
                <a:solidFill>
                  <a:prstClr val="black"/>
                </a:solidFill>
                <a:cs typeface="Arial"/>
              </a:rPr>
              <a:t>nderstanding the Safewards model</a:t>
            </a:r>
            <a:endParaRPr lang="en-AU" sz="1700" dirty="0" smtClean="0">
              <a:solidFill>
                <a:prstClr val="black"/>
              </a:solidFill>
              <a:cs typeface="Arial"/>
            </a:endParaRPr>
          </a:p>
          <a:p>
            <a:pPr marL="0" indent="0">
              <a:spcAft>
                <a:spcPts val="400"/>
              </a:spcAft>
              <a:buFont typeface="Arial"/>
              <a:buNone/>
            </a:pPr>
            <a:endParaRPr lang="en-US" sz="1800" dirty="0">
              <a:solidFill>
                <a:prstClr val="black"/>
              </a:solidFill>
              <a:cs typeface="Arial"/>
            </a:endParaRPr>
          </a:p>
        </p:txBody>
      </p:sp>
      <p:sp>
        <p:nvSpPr>
          <p:cNvPr id="12" name="Content Placeholder 2"/>
          <p:cNvSpPr txBox="1">
            <a:spLocks/>
          </p:cNvSpPr>
          <p:nvPr/>
        </p:nvSpPr>
        <p:spPr>
          <a:xfrm>
            <a:off x="4860032" y="2473978"/>
            <a:ext cx="3528392" cy="1574799"/>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AU" sz="2400" b="1" dirty="0">
                <a:solidFill>
                  <a:srgbClr val="21A18D"/>
                </a:solidFill>
                <a:cs typeface="Arial"/>
              </a:rPr>
              <a:t>Theory</a:t>
            </a:r>
          </a:p>
          <a:p>
            <a:pPr marL="266700" indent="-266700">
              <a:lnSpc>
                <a:spcPct val="90000"/>
              </a:lnSpc>
              <a:spcAft>
                <a:spcPts val="400"/>
              </a:spcAft>
            </a:pPr>
            <a:r>
              <a:rPr lang="en-AU" sz="2000" dirty="0">
                <a:solidFill>
                  <a:prstClr val="black"/>
                </a:solidFill>
                <a:cs typeface="Arial"/>
              </a:rPr>
              <a:t>Revision </a:t>
            </a:r>
            <a:r>
              <a:rPr lang="en-AU" sz="2000" dirty="0" smtClean="0">
                <a:solidFill>
                  <a:prstClr val="black"/>
                </a:solidFill>
                <a:cs typeface="Arial"/>
              </a:rPr>
              <a:t>of the Safewards model </a:t>
            </a:r>
          </a:p>
        </p:txBody>
      </p:sp>
      <p:sp>
        <p:nvSpPr>
          <p:cNvPr id="4" name="TextBox 3"/>
          <p:cNvSpPr txBox="1"/>
          <p:nvPr/>
        </p:nvSpPr>
        <p:spPr>
          <a:xfrm>
            <a:off x="755576" y="4221088"/>
            <a:ext cx="3528392" cy="2215991"/>
          </a:xfrm>
          <a:prstGeom prst="rect">
            <a:avLst/>
          </a:prstGeom>
          <a:noFill/>
          <a:ln w="28575">
            <a:solidFill>
              <a:srgbClr val="00CC99"/>
            </a:solidFill>
          </a:ln>
          <a:effectLst>
            <a:outerShdw blurRad="50800" dist="50800" dir="5400000" algn="ctr" rotWithShape="0">
              <a:srgbClr val="000000">
                <a:alpha val="0"/>
              </a:srgbClr>
            </a:outerShdw>
          </a:effectLst>
        </p:spPr>
        <p:txBody>
          <a:bodyPr wrap="square" rtlCol="0">
            <a:spAutoFit/>
          </a:bodyPr>
          <a:lstStyle/>
          <a:p>
            <a:pPr algn="ctr"/>
            <a:r>
              <a:rPr lang="en-AU" sz="2000" b="1" dirty="0" smtClean="0">
                <a:solidFill>
                  <a:srgbClr val="00CC99"/>
                </a:solidFill>
              </a:rPr>
              <a:t>Interventions</a:t>
            </a:r>
            <a:endParaRPr lang="en-AU" b="1" dirty="0" smtClean="0">
              <a:solidFill>
                <a:srgbClr val="00CC99"/>
              </a:solidFill>
            </a:endParaRPr>
          </a:p>
          <a:p>
            <a:endParaRPr lang="en-AU" dirty="0"/>
          </a:p>
          <a:p>
            <a:pPr marL="342900" indent="-342900">
              <a:buFont typeface="+mj-lt"/>
              <a:buAutoNum type="arabicPeriod"/>
            </a:pPr>
            <a:r>
              <a:rPr lang="en-AU" sz="2000" dirty="0" smtClean="0"/>
              <a:t>Know each other </a:t>
            </a:r>
          </a:p>
          <a:p>
            <a:pPr marL="342900" indent="-342900">
              <a:buFont typeface="+mj-lt"/>
              <a:buAutoNum type="arabicPeriod"/>
            </a:pPr>
            <a:r>
              <a:rPr lang="en-AU" sz="2000" dirty="0" smtClean="0"/>
              <a:t>Clear mutual expectations</a:t>
            </a:r>
          </a:p>
          <a:p>
            <a:pPr marL="342900" indent="-342900">
              <a:buFont typeface="+mj-lt"/>
              <a:buAutoNum type="arabicPeriod"/>
            </a:pPr>
            <a:r>
              <a:rPr lang="en-AU" sz="2000" dirty="0" smtClean="0"/>
              <a:t>Positive words</a:t>
            </a:r>
          </a:p>
          <a:p>
            <a:pPr marL="342900" indent="-342900">
              <a:buFont typeface="+mj-lt"/>
              <a:buAutoNum type="arabicPeriod"/>
            </a:pPr>
            <a:r>
              <a:rPr lang="en-AU" sz="2000" dirty="0" smtClean="0"/>
              <a:t>Soft words</a:t>
            </a:r>
          </a:p>
          <a:p>
            <a:pPr marL="342900" indent="-342900">
              <a:buFont typeface="+mj-lt"/>
              <a:buAutoNum type="arabicPeriod"/>
            </a:pPr>
            <a:r>
              <a:rPr lang="en-AU" sz="2000" dirty="0" smtClean="0"/>
              <a:t>Mutual help meeting </a:t>
            </a:r>
            <a:endParaRPr lang="en-AU" sz="2000" dirty="0"/>
          </a:p>
        </p:txBody>
      </p:sp>
      <p:sp>
        <p:nvSpPr>
          <p:cNvPr id="5" name="TextBox 4"/>
          <p:cNvSpPr txBox="1"/>
          <p:nvPr/>
        </p:nvSpPr>
        <p:spPr>
          <a:xfrm>
            <a:off x="4860032" y="4221088"/>
            <a:ext cx="3528392" cy="2215991"/>
          </a:xfrm>
          <a:prstGeom prst="rect">
            <a:avLst/>
          </a:prstGeom>
          <a:noFill/>
          <a:ln w="28575">
            <a:solidFill>
              <a:schemeClr val="accent5">
                <a:lumMod val="60000"/>
                <a:lumOff val="40000"/>
              </a:schemeClr>
            </a:solidFill>
          </a:ln>
        </p:spPr>
        <p:txBody>
          <a:bodyPr wrap="square" rtlCol="0">
            <a:spAutoFit/>
          </a:bodyPr>
          <a:lstStyle/>
          <a:p>
            <a:pPr algn="ctr"/>
            <a:r>
              <a:rPr lang="en-AU" sz="2000" b="1" dirty="0" smtClean="0">
                <a:solidFill>
                  <a:srgbClr val="00CC99"/>
                </a:solidFill>
              </a:rPr>
              <a:t>Interventions</a:t>
            </a:r>
            <a:endParaRPr lang="en-AU" b="1" dirty="0" smtClean="0">
              <a:solidFill>
                <a:srgbClr val="00CC99"/>
              </a:solidFill>
            </a:endParaRPr>
          </a:p>
          <a:p>
            <a:endParaRPr lang="en-AU" dirty="0"/>
          </a:p>
          <a:p>
            <a:pPr marL="342900" indent="-342900">
              <a:buFont typeface="+mj-lt"/>
              <a:buAutoNum type="arabicPeriod"/>
            </a:pPr>
            <a:r>
              <a:rPr lang="en-AU" sz="2000" dirty="0" smtClean="0"/>
              <a:t>Reassurance</a:t>
            </a:r>
          </a:p>
          <a:p>
            <a:pPr marL="342900" indent="-342900">
              <a:buFont typeface="+mj-lt"/>
              <a:buAutoNum type="arabicPeriod"/>
            </a:pPr>
            <a:r>
              <a:rPr lang="en-AU" sz="2000" dirty="0" smtClean="0"/>
              <a:t>Bad news mitigation</a:t>
            </a:r>
          </a:p>
          <a:p>
            <a:pPr marL="342900" indent="-342900">
              <a:buFont typeface="+mj-lt"/>
              <a:buAutoNum type="arabicPeriod"/>
            </a:pPr>
            <a:r>
              <a:rPr lang="en-AU" sz="2000" dirty="0" smtClean="0"/>
              <a:t>Calm down methods</a:t>
            </a:r>
          </a:p>
          <a:p>
            <a:pPr marL="342900" indent="-342900">
              <a:buFont typeface="+mj-lt"/>
              <a:buAutoNum type="arabicPeriod"/>
            </a:pPr>
            <a:r>
              <a:rPr lang="en-AU" sz="2000" dirty="0" smtClean="0"/>
              <a:t>Talk down </a:t>
            </a:r>
          </a:p>
          <a:p>
            <a:pPr marL="342900" indent="-342900">
              <a:buFont typeface="+mj-lt"/>
              <a:buAutoNum type="arabicPeriod"/>
            </a:pPr>
            <a:r>
              <a:rPr lang="en-AU" sz="2000" dirty="0" smtClean="0"/>
              <a:t>Discharge messages </a:t>
            </a:r>
          </a:p>
        </p:txBody>
      </p:sp>
    </p:spTree>
    <p:extLst>
      <p:ext uri="{BB962C8B-B14F-4D97-AF65-F5344CB8AC3E}">
        <p14:creationId xmlns:p14="http://schemas.microsoft.com/office/powerpoint/2010/main" val="2213100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80006"/>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lumMod val="65000"/>
                    </a:prst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lumMod val="65000"/>
                    </a:prst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lumMod val="65000"/>
                    </a:prst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lumMod val="65000"/>
                    </a:prst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interaction</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Structure</a:t>
              </a:r>
              <a:endParaRPr lang="en-AU" sz="1600" dirty="0">
                <a:solidFill>
                  <a:prstClr val="white"/>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srgbClr val="8A6600"/>
                  </a:solidFill>
                </a:rPr>
                <a:t>Features</a:t>
              </a: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2" name="Hexagon 1"/>
          <p:cNvSpPr/>
          <p:nvPr/>
        </p:nvSpPr>
        <p:spPr>
          <a:xfrm>
            <a:off x="2066163" y="1407802"/>
            <a:ext cx="4955975" cy="4037422"/>
          </a:xfrm>
          <a:prstGeom prst="hexagon">
            <a:avLst>
              <a:gd name="adj" fmla="val 3247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Tree>
    <p:extLst>
      <p:ext uri="{BB962C8B-B14F-4D97-AF65-F5344CB8AC3E}">
        <p14:creationId xmlns:p14="http://schemas.microsoft.com/office/powerpoint/2010/main" val="3863201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94857" y="-480006"/>
            <a:ext cx="7354286" cy="7714286"/>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lumMod val="65000"/>
                    </a:prst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8" y="1229816"/>
              <a:ext cx="4026977" cy="3570782"/>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lumMod val="65000"/>
                    </a:prst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lumMod val="65000"/>
                    </a:prst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lumMod val="65000"/>
                    </a:prst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lumMod val="65000"/>
                    </a:prstClr>
                  </a:solidFill>
                </a:rPr>
                <a:t>Patient – patient interaction</a:t>
              </a:r>
            </a:p>
          </p:txBody>
        </p:sp>
        <p:sp>
          <p:nvSpPr>
            <p:cNvPr id="43" name="TextBox 42"/>
            <p:cNvSpPr txBox="1"/>
            <p:nvPr/>
          </p:nvSpPr>
          <p:spPr>
            <a:xfrm>
              <a:off x="4934436" y="1247034"/>
              <a:ext cx="2955502" cy="473976"/>
            </a:xfrm>
            <a:prstGeom prst="rect">
              <a:avLst/>
            </a:prstGeom>
            <a:noFill/>
          </p:spPr>
          <p:txBody>
            <a:bodyPr wrap="square" rtlCol="0">
              <a:spAutoFit/>
            </a:bodyPr>
            <a:lstStyle/>
            <a:p>
              <a:pPr algn="ctr" defTabSz="457200"/>
              <a:r>
                <a:rPr lang="en-AU" sz="1600" b="1" dirty="0">
                  <a:solidFill>
                    <a:prstClr val="white"/>
                  </a:solidFill>
                </a:rPr>
                <a:t>Patient Modifiers</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lumMod val="65000"/>
                    </a:prstClr>
                  </a:solidFill>
                </a:rPr>
                <a:t>Symptoms &amp; demography</a:t>
              </a:r>
            </a:p>
            <a:p>
              <a:pPr algn="ctr" defTabSz="457200"/>
              <a:endParaRPr lang="en-AU" sz="1600" dirty="0">
                <a:solidFill>
                  <a:prstClr val="white">
                    <a:lumMod val="65000"/>
                  </a:prstClr>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lumMod val="65000"/>
                    </a:prstClr>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lumMod val="65000"/>
                    </a:prstClr>
                  </a:solidFill>
                </a:rPr>
                <a:t>External Structure</a:t>
              </a:r>
              <a:endParaRPr lang="en-AU" sz="1600" dirty="0">
                <a:solidFill>
                  <a:prstClr val="white">
                    <a:lumMod val="65000"/>
                  </a:prst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lumMod val="65000"/>
                    </a:prstClr>
                  </a:solidFill>
                </a:rPr>
                <a:t>Internal Structure</a:t>
              </a:r>
              <a:endParaRPr lang="en-AU" sz="1600" dirty="0">
                <a:solidFill>
                  <a:prstClr val="white">
                    <a:lumMod val="65000"/>
                  </a:prstClr>
                </a:solidFill>
              </a:endParaRP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prstClr val="white">
                      <a:lumMod val="65000"/>
                    </a:prstClr>
                  </a:solidFill>
                </a:rPr>
                <a:t>Features</a:t>
              </a: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2" name="Hexagon 1"/>
          <p:cNvSpPr/>
          <p:nvPr/>
        </p:nvSpPr>
        <p:spPr>
          <a:xfrm>
            <a:off x="2356647" y="1495922"/>
            <a:ext cx="4447601" cy="3877294"/>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2" name="Hexagon 51"/>
          <p:cNvSpPr/>
          <p:nvPr/>
        </p:nvSpPr>
        <p:spPr>
          <a:xfrm>
            <a:off x="2123728" y="1340768"/>
            <a:ext cx="4784274" cy="4037422"/>
          </a:xfrm>
          <a:prstGeom prst="hexagon">
            <a:avLst>
              <a:gd name="adj" fmla="val 30103"/>
              <a:gd name="vf" fmla="val 1154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Tree>
    <p:extLst>
      <p:ext uri="{BB962C8B-B14F-4D97-AF65-F5344CB8AC3E}">
        <p14:creationId xmlns:p14="http://schemas.microsoft.com/office/powerpoint/2010/main" val="305347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489908"/>
                <a:ext cx="4945476" cy="517065"/>
              </a:xfrm>
              <a:prstGeom prst="rect">
                <a:avLst/>
              </a:prstGeom>
              <a:noFill/>
            </p:spPr>
            <p:txBody>
              <a:bodyPr wrap="square" rtlCol="0">
                <a:spAutoFit/>
              </a:bodyPr>
              <a:lstStyle/>
              <a:p>
                <a:pPr algn="ctr" defTabSz="457200"/>
                <a:r>
                  <a:rPr lang="en-AU" b="1" dirty="0">
                    <a:solidFill>
                      <a:prstClr val="white">
                        <a:lumMod val="65000"/>
                      </a:prst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30577"/>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Community</a:t>
                </a:r>
              </a:p>
            </p:txBody>
          </p:sp>
          <p:sp>
            <p:nvSpPr>
              <p:cNvPr id="36" name="TextBox 35"/>
              <p:cNvSpPr txBox="1"/>
              <p:nvPr/>
            </p:nvSpPr>
            <p:spPr>
              <a:xfrm>
                <a:off x="3813830" y="8852237"/>
                <a:ext cx="4945476" cy="517065"/>
              </a:xfrm>
              <a:prstGeom prst="rect">
                <a:avLst/>
              </a:prstGeom>
              <a:noFill/>
            </p:spPr>
            <p:txBody>
              <a:bodyPr wrap="square" rtlCol="0">
                <a:spAutoFit/>
              </a:bodyPr>
              <a:lstStyle/>
              <a:p>
                <a:pPr algn="ctr" defTabSz="457200"/>
                <a:r>
                  <a:rPr lang="en-AU" b="1" dirty="0">
                    <a:solidFill>
                      <a:prstClr val="white">
                        <a:lumMod val="65000"/>
                      </a:prst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lumMod val="65000"/>
                      </a:prstClr>
                    </a:solidFill>
                  </a:rPr>
                  <a:t>Regulatory Framework</a:t>
                </a:r>
              </a:p>
            </p:txBody>
          </p:sp>
          <p:sp>
            <p:nvSpPr>
              <p:cNvPr id="40" name="TextBox 39"/>
              <p:cNvSpPr txBox="1"/>
              <p:nvPr/>
            </p:nvSpPr>
            <p:spPr>
              <a:xfrm rot="3600000">
                <a:off x="8817" y="6541270"/>
                <a:ext cx="4945476" cy="517065"/>
              </a:xfrm>
              <a:prstGeom prst="rect">
                <a:avLst/>
              </a:prstGeom>
              <a:noFill/>
            </p:spPr>
            <p:txBody>
              <a:bodyPr wrap="square" rtlCol="0">
                <a:spAutoFit/>
              </a:bodyPr>
              <a:lstStyle/>
              <a:p>
                <a:pPr algn="ctr" defTabSz="457200"/>
                <a:r>
                  <a:rPr lang="en-AU" b="1" dirty="0">
                    <a:solidFill>
                      <a:prstClr val="white">
                        <a:lumMod val="65000"/>
                      </a:prstClr>
                    </a:solidFill>
                  </a:rPr>
                  <a:t>Physical Environment</a:t>
                </a:r>
              </a:p>
            </p:txBody>
          </p:sp>
          <p:sp>
            <p:nvSpPr>
              <p:cNvPr id="41" name="TextBox 40"/>
              <p:cNvSpPr txBox="1"/>
              <p:nvPr/>
            </p:nvSpPr>
            <p:spPr>
              <a:xfrm>
                <a:off x="4136135" y="746643"/>
                <a:ext cx="4258374" cy="473976"/>
              </a:xfrm>
              <a:prstGeom prst="rect">
                <a:avLst/>
              </a:prstGeom>
              <a:noFill/>
            </p:spPr>
            <p:txBody>
              <a:bodyPr wrap="square" rtlCol="0">
                <a:spAutoFit/>
              </a:bodyPr>
              <a:lstStyle/>
              <a:p>
                <a:pPr algn="ctr" defTabSz="457200"/>
                <a:r>
                  <a:rPr lang="en-AU" sz="1600" b="1" dirty="0">
                    <a:solidFill>
                      <a:prstClr val="white">
                        <a:lumMod val="65000"/>
                      </a:prstClr>
                    </a:solidFill>
                  </a:rPr>
                  <a:t>Patient – patient interaction</a:t>
                </a:r>
              </a:p>
            </p:txBody>
          </p:sp>
          <p:sp>
            <p:nvSpPr>
              <p:cNvPr id="43" name="TextBox 42"/>
              <p:cNvSpPr txBox="1"/>
              <p:nvPr/>
            </p:nvSpPr>
            <p:spPr>
              <a:xfrm>
                <a:off x="4577884" y="1200722"/>
                <a:ext cx="3519303" cy="473976"/>
              </a:xfrm>
              <a:prstGeom prst="rect">
                <a:avLst/>
              </a:prstGeom>
              <a:noFill/>
            </p:spPr>
            <p:txBody>
              <a:bodyPr wrap="square" rtlCol="0">
                <a:spAutoFit/>
              </a:bodyPr>
              <a:lstStyle/>
              <a:p>
                <a:pPr algn="ctr" defTabSz="457200"/>
                <a:r>
                  <a:rPr lang="en-AU" sz="1600" b="1" dirty="0">
                    <a:solidFill>
                      <a:prstClr val="white">
                        <a:lumMod val="65000"/>
                      </a:prstClr>
                    </a:solidFill>
                  </a:rPr>
                  <a:t>Patient Modifiers</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Modifiers</a:t>
                </a:r>
                <a:endParaRPr lang="en-AU" sz="1600" dirty="0">
                  <a:solidFill>
                    <a:prstClr val="white"/>
                  </a:solidFill>
                </a:endParaRP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lumMod val="65000"/>
                      </a:prstClr>
                    </a:solidFill>
                  </a:rPr>
                  <a:t>Symptoms &amp; demography</a:t>
                </a:r>
              </a:p>
              <a:p>
                <a:pPr algn="ctr" defTabSz="457200"/>
                <a:endParaRPr lang="en-AU" sz="1600" dirty="0">
                  <a:solidFill>
                    <a:prstClr val="white">
                      <a:lumMod val="65000"/>
                    </a:prst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4" name="TextBox 63"/>
              <p:cNvSpPr txBox="1"/>
              <p:nvPr/>
            </p:nvSpPr>
            <p:spPr>
              <a:xfrm rot="18000000" flipH="1">
                <a:off x="924806" y="2688267"/>
                <a:ext cx="4252043" cy="473976"/>
              </a:xfrm>
              <a:prstGeom prst="rect">
                <a:avLst/>
              </a:prstGeom>
              <a:noFill/>
            </p:spPr>
            <p:txBody>
              <a:bodyPr wrap="square" rtlCol="0">
                <a:spAutoFit/>
              </a:bodyPr>
              <a:lstStyle/>
              <a:p>
                <a:pPr algn="ctr" defTabSz="457200"/>
                <a:r>
                  <a:rPr lang="en-AU" sz="1600" b="1" dirty="0">
                    <a:solidFill>
                      <a:prstClr val="white">
                        <a:lumMod val="65000"/>
                      </a:prstClr>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0" name="TextBox 79"/>
              <p:cNvSpPr txBox="1"/>
              <p:nvPr/>
            </p:nvSpPr>
            <p:spPr>
              <a:xfrm rot="18000000" flipH="1">
                <a:off x="7506260" y="6382944"/>
                <a:ext cx="4112722" cy="473976"/>
              </a:xfrm>
              <a:prstGeom prst="rect">
                <a:avLst/>
              </a:prstGeom>
              <a:noFill/>
            </p:spPr>
            <p:txBody>
              <a:bodyPr wrap="square" rtlCol="0">
                <a:spAutoFit/>
              </a:bodyPr>
              <a:lstStyle/>
              <a:p>
                <a:pPr algn="ctr" defTabSz="457200"/>
                <a:r>
                  <a:rPr lang="en-AU" sz="1600" b="1" dirty="0">
                    <a:solidFill>
                      <a:prstClr val="white">
                        <a:lumMod val="65000"/>
                      </a:prstClr>
                    </a:solidFill>
                  </a:rPr>
                  <a:t>External Structure</a:t>
                </a:r>
                <a:endParaRPr lang="en-AU" sz="1600" dirty="0">
                  <a:solidFill>
                    <a:prstClr val="white">
                      <a:lumMod val="65000"/>
                    </a:prstClr>
                  </a:solidFill>
                </a:endParaRPr>
              </a:p>
            </p:txBody>
          </p:sp>
          <p:sp>
            <p:nvSpPr>
              <p:cNvPr id="82" name="TextBox 81"/>
              <p:cNvSpPr txBox="1"/>
              <p:nvPr/>
            </p:nvSpPr>
            <p:spPr>
              <a:xfrm>
                <a:off x="4330402" y="8284027"/>
                <a:ext cx="3950439" cy="473976"/>
              </a:xfrm>
              <a:prstGeom prst="rect">
                <a:avLst/>
              </a:prstGeom>
              <a:noFill/>
            </p:spPr>
            <p:txBody>
              <a:bodyPr wrap="square" rtlCol="0">
                <a:spAutoFit/>
              </a:bodyPr>
              <a:lstStyle/>
              <a:p>
                <a:pPr algn="ctr" defTabSz="457200"/>
                <a:r>
                  <a:rPr lang="en-AU" sz="1600" b="1" dirty="0">
                    <a:solidFill>
                      <a:prstClr val="white">
                        <a:lumMod val="65000"/>
                      </a:prstClr>
                    </a:solidFill>
                  </a:rPr>
                  <a:t>Internal Structure</a:t>
                </a:r>
                <a:endParaRPr lang="en-AU" sz="1600" dirty="0">
                  <a:solidFill>
                    <a:prstClr val="white">
                      <a:lumMod val="65000"/>
                    </a:prst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srgbClr val="8A6600"/>
                    </a:solidFill>
                  </a:rPr>
                  <a:t>Features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Modifiers</a:t>
                </a: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60" name="Hexagon 59"/>
          <p:cNvSpPr/>
          <p:nvPr/>
        </p:nvSpPr>
        <p:spPr>
          <a:xfrm>
            <a:off x="2786522" y="1913535"/>
            <a:ext cx="3595320" cy="3134300"/>
          </a:xfrm>
          <a:prstGeom prst="hexagon">
            <a:avLst>
              <a:gd name="adj" fmla="val 30103"/>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Tree>
    <p:extLst>
      <p:ext uri="{BB962C8B-B14F-4D97-AF65-F5344CB8AC3E}">
        <p14:creationId xmlns:p14="http://schemas.microsoft.com/office/powerpoint/2010/main" val="2176515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lumMod val="65000"/>
                      </a:prst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lumMod val="65000"/>
                      </a:prst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lumMod val="65000"/>
                      </a:prst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lumMod val="65000"/>
                      </a:prst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lumMod val="65000"/>
                      </a:prstClr>
                    </a:solidFill>
                  </a:rPr>
                  <a:t>Patient – patient interaction</a:t>
                </a: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lumMod val="65000"/>
                      </a:prstClr>
                    </a:solidFill>
                  </a:rPr>
                  <a:t>Patient Modifiers</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endParaRPr lang="en-AU" sz="1600" dirty="0">
                  <a:solidFill>
                    <a:prstClr val="white">
                      <a:lumMod val="65000"/>
                    </a:prstClr>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a:solidFill>
                      <a:prstClr val="white"/>
                    </a:solidFill>
                  </a:rPr>
                  <a:t>Flashpoints</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lumMod val="65000"/>
                      </a:prstClr>
                    </a:solidFill>
                  </a:rPr>
                  <a:t>Symptoms &amp; demography</a:t>
                </a:r>
              </a:p>
              <a:p>
                <a:pPr algn="ctr" defTabSz="457200"/>
                <a:endParaRPr lang="en-AU" sz="1600" dirty="0">
                  <a:solidFill>
                    <a:prstClr val="white">
                      <a:lumMod val="65000"/>
                    </a:prst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lumMod val="65000"/>
                      </a:prstClr>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680537" y="5374832"/>
                <a:ext cx="1784588" cy="473976"/>
              </a:xfrm>
              <a:prstGeom prst="rect">
                <a:avLst/>
              </a:prstGeom>
              <a:noFill/>
            </p:spPr>
            <p:txBody>
              <a:bodyPr wrap="square" rtlCol="0">
                <a:spAutoFit/>
              </a:bodyPr>
              <a:lstStyle/>
              <a:p>
                <a:pPr algn="ctr" defTabSz="457200"/>
                <a:r>
                  <a:rPr lang="en-AU" sz="1600" b="1" dirty="0">
                    <a:solidFill>
                      <a:srgbClr val="9A0000"/>
                    </a:solidFill>
                  </a:rPr>
                  <a:t>Flashpoints</a:t>
                </a:r>
                <a:endParaRPr lang="en-AU" sz="1600" dirty="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lumMod val="65000"/>
                      </a:prstClr>
                    </a:solidFill>
                  </a:rPr>
                  <a:t>External Structure</a:t>
                </a:r>
                <a:endParaRPr lang="en-AU" sz="1600" dirty="0">
                  <a:solidFill>
                    <a:prstClr val="white">
                      <a:lumMod val="65000"/>
                    </a:prst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lumMod val="65000"/>
                      </a:prstClr>
                    </a:solidFill>
                  </a:rPr>
                  <a:t>Internal Structure</a:t>
                </a:r>
                <a:endParaRPr lang="en-AU" sz="1600" dirty="0">
                  <a:solidFill>
                    <a:prstClr val="white">
                      <a:lumMod val="65000"/>
                    </a:prst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a:solidFill>
                      <a:srgbClr val="BC4C00"/>
                    </a:solidFill>
                  </a:rPr>
                  <a:t>Flashpoints</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prstClr val="white">
                        <a:lumMod val="65000"/>
                      </a:prstClr>
                    </a:solidFill>
                  </a:rPr>
                  <a:t>Features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Hexagon 46"/>
              <p:cNvSpPr/>
              <p:nvPr/>
            </p:nvSpPr>
            <p:spPr>
              <a:xfrm>
                <a:off x="5386659" y="4076638"/>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3536184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lumMod val="65000"/>
                      </a:prstClr>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lumMod val="65000"/>
                      </a:prstClr>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lumMod val="65000"/>
                      </a:prstClr>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lumMod val="65000"/>
                      </a:prstClr>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lumMod val="65000"/>
                      </a:prstClr>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lumMod val="65000"/>
                      </a:prstClr>
                    </a:solidFill>
                  </a:rPr>
                  <a:t>Patient – patient interaction</a:t>
                </a: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lumMod val="65000"/>
                      </a:prstClr>
                    </a:solidFill>
                  </a:rPr>
                  <a:t>Patient Modifiers</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endParaRPr lang="en-AU" sz="1600" dirty="0">
                  <a:solidFill>
                    <a:prstClr val="white">
                      <a:lumMod val="65000"/>
                    </a:prstClr>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a:solidFill>
                      <a:prstClr val="white">
                        <a:lumMod val="50000"/>
                      </a:prstClr>
                    </a:solidFill>
                  </a:rPr>
                  <a:t>Flashpoints</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lumMod val="65000"/>
                      </a:prstClr>
                    </a:solidFill>
                  </a:rPr>
                  <a:t>Symptoms &amp; demography</a:t>
                </a:r>
              </a:p>
              <a:p>
                <a:pPr algn="ctr" defTabSz="457200"/>
                <a:endParaRPr lang="en-AU" sz="1600" dirty="0">
                  <a:solidFill>
                    <a:prstClr val="white">
                      <a:lumMod val="65000"/>
                    </a:prstClr>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prstClr val="white">
                        <a:lumMod val="50000"/>
                      </a:prstClr>
                    </a:solidFill>
                  </a:rPr>
                  <a:t>Flashpoints</a:t>
                </a:r>
              </a:p>
              <a:p>
                <a:pPr algn="ctr" defTabSz="457200"/>
                <a:endParaRPr lang="en-AU" sz="1600" dirty="0">
                  <a:solidFill>
                    <a:prstClr val="white">
                      <a:lumMod val="50000"/>
                    </a:prstClr>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a:solidFill>
                      <a:prstClr val="white">
                        <a:lumMod val="50000"/>
                      </a:prstClr>
                    </a:solidFill>
                  </a:rPr>
                  <a:t>Flashpoints</a:t>
                </a:r>
                <a:endParaRPr lang="en-AU" sz="1600" dirty="0">
                  <a:solidFill>
                    <a:prstClr val="white">
                      <a:lumMod val="50000"/>
                    </a:prstClr>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lumMod val="65000"/>
                      </a:prstClr>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a:solidFill>
                      <a:prstClr val="white">
                        <a:lumMod val="50000"/>
                      </a:prstClr>
                    </a:solidFill>
                  </a:rPr>
                  <a:t>Flashpoints</a:t>
                </a:r>
                <a:endParaRPr lang="en-AU" sz="1600" dirty="0">
                  <a:solidFill>
                    <a:prstClr val="white">
                      <a:lumMod val="50000"/>
                    </a:prstClr>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lumMod val="65000"/>
                      </a:prstClr>
                    </a:solidFill>
                  </a:rPr>
                  <a:t>External Structure</a:t>
                </a:r>
                <a:endParaRPr lang="en-AU" sz="1600" dirty="0">
                  <a:solidFill>
                    <a:prstClr val="white">
                      <a:lumMod val="65000"/>
                    </a:prstClr>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lumMod val="65000"/>
                      </a:prstClr>
                    </a:solidFill>
                  </a:rPr>
                  <a:t>Internal Structure</a:t>
                </a:r>
                <a:endParaRPr lang="en-AU" sz="1600" dirty="0">
                  <a:solidFill>
                    <a:prstClr val="white">
                      <a:lumMod val="65000"/>
                    </a:prstClr>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a:solidFill>
                      <a:prstClr val="white">
                        <a:lumMod val="50000"/>
                      </a:prstClr>
                    </a:solidFill>
                  </a:rPr>
                  <a:t>Flashpoints</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prstClr val="white">
                        <a:lumMod val="65000"/>
                      </a:prstClr>
                    </a:solidFill>
                  </a:rPr>
                  <a:t>Features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prstClr val="white">
                        <a:lumMod val="65000"/>
                      </a:prstClr>
                    </a:solidFill>
                  </a:rPr>
                  <a:t>Staff Modifiers</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prstClr val="white">
                        <a:lumMod val="50000"/>
                      </a:prstClr>
                    </a:solidFill>
                  </a:rPr>
                  <a:t>Flashpoints</a:t>
                </a:r>
              </a:p>
              <a:p>
                <a:pPr algn="ctr" defTabSz="457200"/>
                <a:endParaRPr lang="en-AU" sz="1600" dirty="0">
                  <a:solidFill>
                    <a:prstClr val="white">
                      <a:lumMod val="50000"/>
                    </a:prstClr>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Hexagon 46"/>
              <p:cNvSpPr/>
              <p:nvPr/>
            </p:nvSpPr>
            <p:spPr>
              <a:xfrm>
                <a:off x="5386659" y="4076638"/>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grpSp>
        <p:nvGrpSpPr>
          <p:cNvPr id="2" name="Group 1"/>
          <p:cNvGrpSpPr/>
          <p:nvPr/>
        </p:nvGrpSpPr>
        <p:grpSpPr>
          <a:xfrm>
            <a:off x="3889195" y="2864483"/>
            <a:ext cx="1354914" cy="1157143"/>
            <a:chOff x="3889195" y="2864483"/>
            <a:chExt cx="1354914" cy="1157143"/>
          </a:xfrm>
        </p:grpSpPr>
        <p:sp>
          <p:nvSpPr>
            <p:cNvPr id="70" name="Hexagon 69"/>
            <p:cNvSpPr/>
            <p:nvPr/>
          </p:nvSpPr>
          <p:spPr>
            <a:xfrm>
              <a:off x="3925172" y="2864483"/>
              <a:ext cx="1260659" cy="1157143"/>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1" name="TextBox 70"/>
            <p:cNvSpPr txBox="1"/>
            <p:nvPr/>
          </p:nvSpPr>
          <p:spPr>
            <a:xfrm>
              <a:off x="4087454" y="2965662"/>
              <a:ext cx="936095" cy="307777"/>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81" name="TextBox 80"/>
            <p:cNvSpPr txBox="1"/>
            <p:nvPr/>
          </p:nvSpPr>
          <p:spPr>
            <a:xfrm>
              <a:off x="3889195" y="3523849"/>
              <a:ext cx="1354914" cy="276999"/>
            </a:xfrm>
            <a:prstGeom prst="rect">
              <a:avLst/>
            </a:prstGeom>
            <a:noFill/>
          </p:spPr>
          <p:txBody>
            <a:bodyPr wrap="square" rtlCol="0">
              <a:spAutoFit/>
            </a:bodyPr>
            <a:lstStyle/>
            <a:p>
              <a:pPr algn="ctr" defTabSz="457200"/>
              <a:r>
                <a:rPr lang="en-AU" sz="1200" b="1" dirty="0">
                  <a:solidFill>
                    <a:prstClr val="black"/>
                  </a:solidFill>
                </a:rPr>
                <a:t>CONTAINMENT</a:t>
              </a:r>
              <a:endParaRPr lang="en-AU" sz="1300" b="1" dirty="0">
                <a:solidFill>
                  <a:prstClr val="black"/>
                </a:solidFill>
              </a:endParaRPr>
            </a:p>
          </p:txBody>
        </p:sp>
        <p:sp>
          <p:nvSpPr>
            <p:cNvPr id="87" name="Up-Down Arrow 86"/>
            <p:cNvSpPr/>
            <p:nvPr/>
          </p:nvSpPr>
          <p:spPr>
            <a:xfrm>
              <a:off x="4374475" y="3184760"/>
              <a:ext cx="362053" cy="365147"/>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3" name="TextBox 92"/>
            <p:cNvSpPr txBox="1"/>
            <p:nvPr/>
          </p:nvSpPr>
          <p:spPr>
            <a:xfrm>
              <a:off x="4456965" y="3208205"/>
              <a:ext cx="197073" cy="338555"/>
            </a:xfrm>
            <a:prstGeom prst="rect">
              <a:avLst/>
            </a:prstGeom>
            <a:noFill/>
          </p:spPr>
          <p:txBody>
            <a:bodyPr wrap="square" rtlCol="0">
              <a:spAutoFit/>
            </a:bodyPr>
            <a:lstStyle/>
            <a:p>
              <a:pPr algn="ctr" defTabSz="457200"/>
              <a:r>
                <a:rPr lang="en-AU" sz="1600" b="1" dirty="0">
                  <a:solidFill>
                    <a:prstClr val="white"/>
                  </a:solidFill>
                </a:rPr>
                <a:t>&amp;</a:t>
              </a:r>
            </a:p>
          </p:txBody>
        </p:sp>
      </p:grpSp>
    </p:spTree>
    <p:extLst>
      <p:ext uri="{BB962C8B-B14F-4D97-AF65-F5344CB8AC3E}">
        <p14:creationId xmlns:p14="http://schemas.microsoft.com/office/powerpoint/2010/main" val="3708658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interaction</a:t>
                </a: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Modifiers</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a:solidFill>
                      <a:prstClr val="white"/>
                    </a:solidFill>
                  </a:rPr>
                  <a:t>Flashpoints</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a:solidFill>
                      <a:srgbClr val="9A0000"/>
                    </a:solidFill>
                  </a:rPr>
                  <a:t>Flashpoints</a:t>
                </a:r>
                <a:endParaRPr lang="en-AU" sz="1600" dirty="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a:solidFill>
                      <a:srgbClr val="BC4C00"/>
                    </a:solidFill>
                  </a:rPr>
                  <a:t>Flashpoints</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srgbClr val="8A6600"/>
                    </a:solidFill>
                  </a:rPr>
                  <a:t>Features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Modifiers</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1432740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interaction</a:t>
                </a: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Modifiers</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a:solidFill>
                      <a:prstClr val="white"/>
                    </a:solidFill>
                  </a:rPr>
                  <a:t>Flashpoints</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a:solidFill>
                      <a:srgbClr val="9A0000"/>
                    </a:solidFill>
                  </a:rPr>
                  <a:t>Flashpoints</a:t>
                </a:r>
                <a:endParaRPr lang="en-AU" sz="1600" dirty="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a:solidFill>
                      <a:srgbClr val="BC4C00"/>
                    </a:solidFill>
                  </a:rPr>
                  <a:t>Flashpoints</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srgbClr val="8A6600"/>
                    </a:solidFill>
                  </a:rPr>
                  <a:t>Features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Modifiers</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21027676">
            <a:off x="752851" y="4390323"/>
            <a:ext cx="2901027" cy="1341656"/>
          </a:xfrm>
          <a:prstGeom prst="wedgeEllipseCallout">
            <a:avLst>
              <a:gd name="adj1" fmla="val 80916"/>
              <a:gd name="adj2" fmla="val -3392"/>
            </a:avLst>
          </a:prstGeom>
          <a:solidFill>
            <a:schemeClr val="accent6">
              <a:lumMod val="75000"/>
            </a:schemeClr>
          </a:solidFill>
          <a:ln w="28575">
            <a:solidFill>
              <a:schemeClr val="accent6">
                <a:lumMod val="50000"/>
              </a:schemeClr>
            </a:solidFill>
          </a:ln>
          <a:effectLst>
            <a:outerShdw blurRad="50800" dist="203200" dir="2700000" algn="tl" rotWithShape="0">
              <a:prstClr val="black">
                <a:alpha val="40000"/>
              </a:prstClr>
            </a:outerShdw>
          </a:effectLst>
        </p:spPr>
        <p:txBody>
          <a:bodyPr wrap="square" rtlCol="0">
            <a:spAutoFit/>
          </a:bodyPr>
          <a:lstStyle/>
          <a:p>
            <a:pPr algn="ctr" defTabSz="457200"/>
            <a:r>
              <a:rPr lang="en-AU" sz="2800" b="1" dirty="0">
                <a:solidFill>
                  <a:prstClr val="white"/>
                </a:solidFill>
              </a:rPr>
              <a:t>Denial of request</a:t>
            </a:r>
          </a:p>
        </p:txBody>
      </p:sp>
    </p:spTree>
    <p:extLst>
      <p:ext uri="{BB962C8B-B14F-4D97-AF65-F5344CB8AC3E}">
        <p14:creationId xmlns:p14="http://schemas.microsoft.com/office/powerpoint/2010/main" val="311591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interaction</a:t>
                </a: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Modifiers</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a:solidFill>
                      <a:prstClr val="white"/>
                    </a:solidFill>
                  </a:rPr>
                  <a:t>Flashpoints</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a:solidFill>
                      <a:srgbClr val="9A0000"/>
                    </a:solidFill>
                  </a:rPr>
                  <a:t>Flashpoints</a:t>
                </a:r>
                <a:endParaRPr lang="en-AU" sz="1600" dirty="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a:solidFill>
                      <a:srgbClr val="BC4C00"/>
                    </a:solidFill>
                  </a:rPr>
                  <a:t>Flashpoints</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srgbClr val="8A6600"/>
                    </a:solidFill>
                  </a:rPr>
                  <a:t>Features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Modifiers</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21027676">
            <a:off x="4938556" y="1843428"/>
            <a:ext cx="2706554" cy="1341656"/>
          </a:xfrm>
          <a:prstGeom prst="wedgeEllipseCallout">
            <a:avLst>
              <a:gd name="adj1" fmla="val -86893"/>
              <a:gd name="adj2" fmla="val 1190"/>
            </a:avLst>
          </a:prstGeom>
          <a:solidFill>
            <a:srgbClr val="00B050"/>
          </a:solidFill>
          <a:ln w="28575">
            <a:solidFill>
              <a:srgbClr val="005024"/>
            </a:solidFill>
          </a:ln>
          <a:effectLst>
            <a:outerShdw blurRad="50800" dist="203200" dir="2700000" algn="tl" rotWithShape="0">
              <a:prstClr val="black">
                <a:alpha val="40000"/>
              </a:prstClr>
            </a:outerShdw>
          </a:effectLst>
        </p:spPr>
        <p:txBody>
          <a:bodyPr wrap="square" rtlCol="0">
            <a:spAutoFit/>
          </a:bodyPr>
          <a:lstStyle/>
          <a:p>
            <a:pPr algn="ctr" defTabSz="457200"/>
            <a:r>
              <a:rPr lang="en-AU" sz="2800" b="1" dirty="0">
                <a:solidFill>
                  <a:prstClr val="white"/>
                </a:solidFill>
              </a:rPr>
              <a:t>Bad </a:t>
            </a:r>
          </a:p>
          <a:p>
            <a:pPr algn="ctr" defTabSz="457200"/>
            <a:r>
              <a:rPr lang="en-AU" sz="2800" b="1" dirty="0">
                <a:solidFill>
                  <a:prstClr val="white"/>
                </a:solidFill>
              </a:rPr>
              <a:t>news</a:t>
            </a:r>
          </a:p>
        </p:txBody>
      </p:sp>
    </p:spTree>
    <p:extLst>
      <p:ext uri="{BB962C8B-B14F-4D97-AF65-F5344CB8AC3E}">
        <p14:creationId xmlns:p14="http://schemas.microsoft.com/office/powerpoint/2010/main" val="36631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36220"/>
                <a:ext cx="4945476" cy="517065"/>
              </a:xfrm>
              <a:prstGeom prst="rect">
                <a:avLst/>
              </a:prstGeom>
              <a:noFill/>
            </p:spPr>
            <p:txBody>
              <a:bodyPr wrap="square" rtlCol="0">
                <a:spAutoFit/>
              </a:bodyPr>
              <a:lstStyle/>
              <a:p>
                <a:pPr algn="ctr" defTabSz="457200"/>
                <a:r>
                  <a:rPr lang="en-AU" b="1" dirty="0">
                    <a:solidFill>
                      <a:prstClr val="white"/>
                    </a:solidFill>
                  </a:rPr>
                  <a:t>Outside 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517065"/>
              </a:xfrm>
              <a:prstGeom prst="rect">
                <a:avLst/>
              </a:prstGeom>
              <a:noFill/>
            </p:spPr>
            <p:txBody>
              <a:bodyPr wrap="square" rtlCol="0">
                <a:spAutoFit/>
              </a:bodyPr>
              <a:lstStyle/>
              <a:p>
                <a:pPr algn="ctr" defTabSz="457200"/>
                <a:r>
                  <a:rPr lang="en-AU" b="1" dirty="0">
                    <a:solidFill>
                      <a:prstClr val="white"/>
                    </a:solidFill>
                  </a:rPr>
                  <a:t>Patient Community</a:t>
                </a:r>
              </a:p>
            </p:txBody>
          </p:sp>
          <p:sp>
            <p:nvSpPr>
              <p:cNvPr id="36" name="TextBox 35"/>
              <p:cNvSpPr txBox="1"/>
              <p:nvPr/>
            </p:nvSpPr>
            <p:spPr>
              <a:xfrm>
                <a:off x="3813830" y="8898549"/>
                <a:ext cx="4945476" cy="517065"/>
              </a:xfrm>
              <a:prstGeom prst="rect">
                <a:avLst/>
              </a:prstGeom>
              <a:noFill/>
            </p:spPr>
            <p:txBody>
              <a:bodyPr wrap="square" rtlCol="0">
                <a:spAutoFit/>
              </a:bodyPr>
              <a:lstStyle/>
              <a:p>
                <a:pPr algn="ctr" defTabSz="457200"/>
                <a:r>
                  <a:rPr lang="en-AU" b="1" dirty="0">
                    <a:solidFill>
                      <a:prstClr val="white"/>
                    </a:solidFill>
                  </a:rPr>
                  <a:t>Staff Team</a:t>
                </a:r>
              </a:p>
            </p:txBody>
          </p:sp>
          <p:sp>
            <p:nvSpPr>
              <p:cNvPr id="37" name="TextBox 36"/>
              <p:cNvSpPr txBox="1"/>
              <p:nvPr/>
            </p:nvSpPr>
            <p:spPr>
              <a:xfrm rot="3600000">
                <a:off x="7513647" y="2447682"/>
                <a:ext cx="4945476" cy="517065"/>
              </a:xfrm>
              <a:prstGeom prst="rect">
                <a:avLst/>
              </a:prstGeom>
              <a:noFill/>
            </p:spPr>
            <p:txBody>
              <a:bodyPr wrap="square" rtlCol="0">
                <a:spAutoFit/>
              </a:bodyPr>
              <a:lstStyle/>
              <a:p>
                <a:pPr algn="ctr" defTabSz="457200"/>
                <a:r>
                  <a:rPr lang="en-AU" b="1" dirty="0">
                    <a:solidFill>
                      <a:prstClr val="white"/>
                    </a:solidFill>
                  </a:rPr>
                  <a:t>Patient Characteristics</a:t>
                </a:r>
              </a:p>
            </p:txBody>
          </p:sp>
          <p:sp>
            <p:nvSpPr>
              <p:cNvPr id="39" name="TextBox 38"/>
              <p:cNvSpPr txBox="1"/>
              <p:nvPr/>
            </p:nvSpPr>
            <p:spPr>
              <a:xfrm rot="18000000">
                <a:off x="7483832" y="6772435"/>
                <a:ext cx="4945476" cy="517065"/>
              </a:xfrm>
              <a:prstGeom prst="rect">
                <a:avLst/>
              </a:prstGeom>
              <a:noFill/>
            </p:spPr>
            <p:txBody>
              <a:bodyPr wrap="square" rtlCol="0">
                <a:spAutoFit/>
              </a:bodyPr>
              <a:lstStyle/>
              <a:p>
                <a:pPr algn="ctr" defTabSz="457200"/>
                <a:r>
                  <a:rPr lang="en-AU" b="1" dirty="0">
                    <a:solidFill>
                      <a:prstClr val="white"/>
                    </a:solidFill>
                  </a:rPr>
                  <a:t>Regulatory Framework</a:t>
                </a:r>
              </a:p>
            </p:txBody>
          </p:sp>
          <p:sp>
            <p:nvSpPr>
              <p:cNvPr id="40" name="TextBox 39"/>
              <p:cNvSpPr txBox="1"/>
              <p:nvPr/>
            </p:nvSpPr>
            <p:spPr>
              <a:xfrm rot="3600000">
                <a:off x="8817" y="6587582"/>
                <a:ext cx="4945476" cy="517065"/>
              </a:xfrm>
              <a:prstGeom prst="rect">
                <a:avLst/>
              </a:prstGeom>
              <a:noFill/>
            </p:spPr>
            <p:txBody>
              <a:bodyPr wrap="square" rtlCol="0">
                <a:spAutoFit/>
              </a:bodyPr>
              <a:lstStyle/>
              <a:p>
                <a:pPr algn="ctr" defTabSz="457200"/>
                <a:r>
                  <a:rPr lang="en-AU" b="1" dirty="0">
                    <a:solidFill>
                      <a:prstClr val="white"/>
                    </a:solidFill>
                  </a:rPr>
                  <a:t>Physical Environment</a:t>
                </a:r>
              </a:p>
            </p:txBody>
          </p:sp>
          <p:sp>
            <p:nvSpPr>
              <p:cNvPr id="41" name="TextBox 40"/>
              <p:cNvSpPr txBox="1"/>
              <p:nvPr/>
            </p:nvSpPr>
            <p:spPr>
              <a:xfrm>
                <a:off x="4136135" y="792955"/>
                <a:ext cx="4258374" cy="473976"/>
              </a:xfrm>
              <a:prstGeom prst="rect">
                <a:avLst/>
              </a:prstGeom>
              <a:noFill/>
            </p:spPr>
            <p:txBody>
              <a:bodyPr wrap="square" rtlCol="0">
                <a:spAutoFit/>
              </a:bodyPr>
              <a:lstStyle/>
              <a:p>
                <a:pPr algn="ctr" defTabSz="457200"/>
                <a:r>
                  <a:rPr lang="en-AU" sz="1600" b="1" dirty="0">
                    <a:solidFill>
                      <a:prstClr val="white"/>
                    </a:solidFill>
                  </a:rPr>
                  <a:t>Patient – patient interaction</a:t>
                </a:r>
              </a:p>
            </p:txBody>
          </p:sp>
          <p:sp>
            <p:nvSpPr>
              <p:cNvPr id="43" name="TextBox 42"/>
              <p:cNvSpPr txBox="1"/>
              <p:nvPr/>
            </p:nvSpPr>
            <p:spPr>
              <a:xfrm>
                <a:off x="4577884" y="1247034"/>
                <a:ext cx="3519303" cy="473976"/>
              </a:xfrm>
              <a:prstGeom prst="rect">
                <a:avLst/>
              </a:prstGeom>
              <a:noFill/>
            </p:spPr>
            <p:txBody>
              <a:bodyPr wrap="square" rtlCol="0">
                <a:spAutoFit/>
              </a:bodyPr>
              <a:lstStyle/>
              <a:p>
                <a:pPr algn="ctr" defTabSz="457200"/>
                <a:r>
                  <a:rPr lang="en-AU" sz="1600" b="1" dirty="0">
                    <a:solidFill>
                      <a:prstClr val="white"/>
                    </a:solidFill>
                  </a:rPr>
                  <a:t>Patient Modifiers</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2175140"/>
                <a:ext cx="2723271" cy="473976"/>
              </a:xfrm>
              <a:prstGeom prst="rect">
                <a:avLst/>
              </a:prstGeom>
              <a:noFill/>
            </p:spPr>
            <p:txBody>
              <a:bodyPr wrap="square" rtlCol="0">
                <a:spAutoFit/>
              </a:bodyPr>
              <a:lstStyle/>
              <a:p>
                <a:pPr algn="ctr" defTabSz="457200"/>
                <a:r>
                  <a:rPr lang="en-AU" sz="1600" b="1" dirty="0">
                    <a:solidFill>
                      <a:prstClr val="white"/>
                    </a:solidFill>
                  </a:rPr>
                  <a:t>Staff Modifiers</a:t>
                </a:r>
                <a:endParaRPr lang="en-AU" sz="1600" dirty="0">
                  <a:solidFill>
                    <a:prstClr val="white"/>
                  </a:solidFill>
                </a:endParaRP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3082441"/>
                <a:ext cx="1943232" cy="473976"/>
              </a:xfrm>
              <a:prstGeom prst="rect">
                <a:avLst/>
              </a:prstGeom>
              <a:noFill/>
            </p:spPr>
            <p:txBody>
              <a:bodyPr wrap="square" rtlCol="0">
                <a:spAutoFit/>
              </a:bodyPr>
              <a:lstStyle/>
              <a:p>
                <a:pPr algn="ctr" defTabSz="457200"/>
                <a:r>
                  <a:rPr lang="en-AU" sz="1600" b="1" dirty="0">
                    <a:solidFill>
                      <a:prstClr val="white"/>
                    </a:solidFill>
                  </a:rPr>
                  <a:t>Flashpoints</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579221"/>
                <a:ext cx="3861352" cy="818685"/>
              </a:xfrm>
              <a:prstGeom prst="rect">
                <a:avLst/>
              </a:prstGeom>
              <a:noFill/>
            </p:spPr>
            <p:txBody>
              <a:bodyPr wrap="square" rtlCol="0">
                <a:spAutoFit/>
              </a:bodyPr>
              <a:lstStyle/>
              <a:p>
                <a:pPr algn="ctr" defTabSz="457200"/>
                <a:r>
                  <a:rPr lang="en-AU" sz="1600" b="1" dirty="0">
                    <a:solidFill>
                      <a:prstClr val="white"/>
                    </a:solidFill>
                  </a:rPr>
                  <a:t>Symptoms &amp; demography</a:t>
                </a:r>
              </a:p>
              <a:p>
                <a:pPr algn="ctr" defTabSz="457200"/>
                <a:endParaRPr lang="en-AU" sz="1600" dirty="0">
                  <a:solidFill>
                    <a:prstClr val="white"/>
                  </a:solidFill>
                </a:endParaRP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361787"/>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712315"/>
                <a:ext cx="1943232" cy="818685"/>
              </a:xfrm>
              <a:prstGeom prst="rect">
                <a:avLst/>
              </a:prstGeom>
              <a:noFill/>
            </p:spPr>
            <p:txBody>
              <a:bodyPr wrap="square" rtlCol="0">
                <a:spAutoFit/>
              </a:bodyPr>
              <a:lstStyle/>
              <a:p>
                <a:pPr algn="ctr" defTabSz="457200"/>
                <a:r>
                  <a:rPr lang="en-AU" sz="1600" b="1" dirty="0">
                    <a:solidFill>
                      <a:srgbClr val="3A0066"/>
                    </a:solidFill>
                  </a:rPr>
                  <a:t>Flashpoints</a:t>
                </a:r>
              </a:p>
              <a:p>
                <a:pPr algn="ctr" defTabSz="457200"/>
                <a:endParaRPr lang="en-AU" sz="16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837201"/>
                <a:ext cx="1624617" cy="473976"/>
              </a:xfrm>
              <a:prstGeom prst="rect">
                <a:avLst/>
              </a:prstGeom>
              <a:noFill/>
            </p:spPr>
            <p:txBody>
              <a:bodyPr wrap="square" rtlCol="0">
                <a:spAutoFit/>
              </a:bodyPr>
              <a:lstStyle/>
              <a:p>
                <a:pPr algn="ctr" defTabSz="457200"/>
                <a:r>
                  <a:rPr lang="en-AU" sz="1600" b="1" dirty="0">
                    <a:solidFill>
                      <a:srgbClr val="31601A"/>
                    </a:solidFill>
                  </a:rPr>
                  <a:t>Flashpoints</a:t>
                </a:r>
                <a:endParaRPr lang="en-AU" sz="1600" dirty="0">
                  <a:solidFill>
                    <a:srgbClr val="31601A"/>
                  </a:solidFill>
                </a:endParaRPr>
              </a:p>
            </p:txBody>
          </p:sp>
          <p:sp>
            <p:nvSpPr>
              <p:cNvPr id="66" name="TextBox 65"/>
              <p:cNvSpPr txBox="1"/>
              <p:nvPr/>
            </p:nvSpPr>
            <p:spPr>
              <a:xfrm rot="18000000" flipH="1">
                <a:off x="2774500" y="3433285"/>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64" name="TextBox 63"/>
              <p:cNvSpPr txBox="1"/>
              <p:nvPr/>
            </p:nvSpPr>
            <p:spPr>
              <a:xfrm rot="18000000" flipH="1">
                <a:off x="924806" y="2734579"/>
                <a:ext cx="4252043" cy="473976"/>
              </a:xfrm>
              <a:prstGeom prst="rect">
                <a:avLst/>
              </a:prstGeom>
              <a:noFill/>
            </p:spPr>
            <p:txBody>
              <a:bodyPr wrap="square" rtlCol="0">
                <a:spAutoFit/>
              </a:bodyPr>
              <a:lstStyle/>
              <a:p>
                <a:pPr algn="ctr" defTabSz="457200"/>
                <a:r>
                  <a:rPr lang="en-AU" sz="1600" b="1" dirty="0">
                    <a:solidFill>
                      <a:prstClr val="white"/>
                    </a:solidFill>
                  </a:rPr>
                  <a:t>Stressors</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406584"/>
                <a:ext cx="1784588" cy="473976"/>
              </a:xfrm>
              <a:prstGeom prst="rect">
                <a:avLst/>
              </a:prstGeom>
              <a:noFill/>
            </p:spPr>
            <p:txBody>
              <a:bodyPr wrap="square" rtlCol="0">
                <a:spAutoFit/>
              </a:bodyPr>
              <a:lstStyle/>
              <a:p>
                <a:pPr algn="ctr" defTabSz="457200"/>
                <a:r>
                  <a:rPr lang="en-AU" sz="1600" b="1" dirty="0">
                    <a:solidFill>
                      <a:srgbClr val="9A0000"/>
                    </a:solidFill>
                  </a:rPr>
                  <a:t>Flashpoints</a:t>
                </a:r>
                <a:endParaRPr lang="en-AU" sz="1600" dirty="0">
                  <a:solidFill>
                    <a:srgbClr val="9A0000"/>
                  </a:solidFill>
                </a:endParaRPr>
              </a:p>
            </p:txBody>
          </p:sp>
          <p:sp>
            <p:nvSpPr>
              <p:cNvPr id="79" name="TextBox 78"/>
              <p:cNvSpPr txBox="1"/>
              <p:nvPr/>
            </p:nvSpPr>
            <p:spPr>
              <a:xfrm rot="18000000" flipH="1">
                <a:off x="7132099" y="5899228"/>
                <a:ext cx="2717683"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0" name="TextBox 79"/>
              <p:cNvSpPr txBox="1"/>
              <p:nvPr/>
            </p:nvSpPr>
            <p:spPr>
              <a:xfrm rot="18000000" flipH="1">
                <a:off x="7506260" y="6429256"/>
                <a:ext cx="4112722" cy="473976"/>
              </a:xfrm>
              <a:prstGeom prst="rect">
                <a:avLst/>
              </a:prstGeom>
              <a:noFill/>
            </p:spPr>
            <p:txBody>
              <a:bodyPr wrap="square" rtlCol="0">
                <a:spAutoFit/>
              </a:bodyPr>
              <a:lstStyle/>
              <a:p>
                <a:pPr algn="ctr" defTabSz="457200"/>
                <a:r>
                  <a:rPr lang="en-AU" sz="1600" b="1" dirty="0">
                    <a:solidFill>
                      <a:prstClr val="white"/>
                    </a:solidFill>
                  </a:rPr>
                  <a:t>External Structure</a:t>
                </a:r>
                <a:endParaRPr lang="en-AU" sz="1600" dirty="0">
                  <a:solidFill>
                    <a:prstClr val="white"/>
                  </a:solidFill>
                </a:endParaRPr>
              </a:p>
            </p:txBody>
          </p:sp>
          <p:sp>
            <p:nvSpPr>
              <p:cNvPr id="82" name="TextBox 81"/>
              <p:cNvSpPr txBox="1"/>
              <p:nvPr/>
            </p:nvSpPr>
            <p:spPr>
              <a:xfrm>
                <a:off x="4330402" y="8330339"/>
                <a:ext cx="3950439" cy="473976"/>
              </a:xfrm>
              <a:prstGeom prst="rect">
                <a:avLst/>
              </a:prstGeom>
              <a:noFill/>
            </p:spPr>
            <p:txBody>
              <a:bodyPr wrap="square" rtlCol="0">
                <a:spAutoFit/>
              </a:bodyPr>
              <a:lstStyle/>
              <a:p>
                <a:pPr algn="ctr" defTabSz="457200"/>
                <a:r>
                  <a:rPr lang="en-AU" sz="1600" b="1" dirty="0">
                    <a:solidFill>
                      <a:prstClr val="white"/>
                    </a:solidFill>
                  </a:rPr>
                  <a:t>Internal Structure</a:t>
                </a:r>
                <a:endParaRPr lang="en-AU" sz="1600" dirty="0">
                  <a:solidFill>
                    <a:prstClr val="white"/>
                  </a:solidFill>
                </a:endParaRPr>
              </a:p>
            </p:txBody>
          </p:sp>
          <p:sp>
            <p:nvSpPr>
              <p:cNvPr id="84" name="TextBox 83"/>
              <p:cNvSpPr txBox="1"/>
              <p:nvPr/>
            </p:nvSpPr>
            <p:spPr>
              <a:xfrm>
                <a:off x="4973671" y="7084809"/>
                <a:ext cx="2723271" cy="473976"/>
              </a:xfrm>
              <a:prstGeom prst="rect">
                <a:avLst/>
              </a:prstGeom>
              <a:noFill/>
            </p:spPr>
            <p:txBody>
              <a:bodyPr wrap="square" rtlCol="0">
                <a:spAutoFit/>
              </a:bodyPr>
              <a:lstStyle/>
              <a:p>
                <a:pPr algn="ctr" defTabSz="457200"/>
                <a:r>
                  <a:rPr lang="en-AU" sz="1600" b="1" dirty="0">
                    <a:solidFill>
                      <a:prstClr val="white"/>
                    </a:solidFill>
                  </a:rPr>
                  <a:t>Staff Modifiers</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84106" y="5970432"/>
                <a:ext cx="2059893" cy="473976"/>
              </a:xfrm>
              <a:prstGeom prst="rect">
                <a:avLst/>
              </a:prstGeom>
              <a:noFill/>
            </p:spPr>
            <p:txBody>
              <a:bodyPr wrap="square" rtlCol="0">
                <a:spAutoFit/>
              </a:bodyPr>
              <a:lstStyle/>
              <a:p>
                <a:pPr algn="ctr" defTabSz="457200"/>
                <a:r>
                  <a:rPr lang="en-AU" sz="1600" b="1" dirty="0">
                    <a:solidFill>
                      <a:srgbClr val="BC4C00"/>
                    </a:solidFill>
                  </a:rPr>
                  <a:t>Flashpoints</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389104"/>
                <a:ext cx="3952807" cy="473976"/>
              </a:xfrm>
              <a:prstGeom prst="rect">
                <a:avLst/>
              </a:prstGeom>
              <a:noFill/>
            </p:spPr>
            <p:txBody>
              <a:bodyPr wrap="square" rtlCol="0">
                <a:spAutoFit/>
              </a:bodyPr>
              <a:lstStyle/>
              <a:p>
                <a:pPr algn="ctr" defTabSz="457200"/>
                <a:r>
                  <a:rPr lang="en-AU" sz="1600" b="1" dirty="0">
                    <a:solidFill>
                      <a:srgbClr val="8A6600"/>
                    </a:solidFill>
                  </a:rPr>
                  <a:t>Features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976793"/>
                <a:ext cx="2723271" cy="473976"/>
              </a:xfrm>
              <a:prstGeom prst="rect">
                <a:avLst/>
              </a:prstGeom>
              <a:noFill/>
            </p:spPr>
            <p:txBody>
              <a:bodyPr wrap="square" rtlCol="0">
                <a:spAutoFit/>
              </a:bodyPr>
              <a:lstStyle/>
              <a:p>
                <a:pPr algn="ctr" defTabSz="457200"/>
                <a:r>
                  <a:rPr lang="en-AU" sz="1600" b="1" dirty="0">
                    <a:solidFill>
                      <a:srgbClr val="8A6600"/>
                    </a:solidFill>
                  </a:rPr>
                  <a:t>Staff Modifiers</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94175"/>
                <a:ext cx="1943232" cy="818685"/>
              </a:xfrm>
              <a:prstGeom prst="rect">
                <a:avLst/>
              </a:prstGeom>
              <a:noFill/>
            </p:spPr>
            <p:txBody>
              <a:bodyPr wrap="square" rtlCol="0">
                <a:spAutoFit/>
              </a:bodyPr>
              <a:lstStyle/>
              <a:p>
                <a:pPr algn="ctr" defTabSz="457200"/>
                <a:r>
                  <a:rPr lang="en-AU" sz="1600" b="1" dirty="0">
                    <a:solidFill>
                      <a:srgbClr val="8A6600"/>
                    </a:solidFill>
                  </a:rPr>
                  <a:t>Flashpoints</a:t>
                </a:r>
              </a:p>
              <a:p>
                <a:pPr algn="ctr" defTabSz="457200"/>
                <a:endParaRPr lang="en-AU" sz="1600" dirty="0">
                  <a:solidFill>
                    <a:srgbClr val="8A6600"/>
                  </a:solidFill>
                </a:endParaRP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
        <p:nvSpPr>
          <p:cNvPr id="2" name="TextBox 1"/>
          <p:cNvSpPr txBox="1"/>
          <p:nvPr/>
        </p:nvSpPr>
        <p:spPr>
          <a:xfrm rot="956367">
            <a:off x="5968121" y="1930771"/>
            <a:ext cx="2876977" cy="1341656"/>
          </a:xfrm>
          <a:prstGeom prst="wedgeEllipseCallout">
            <a:avLst>
              <a:gd name="adj1" fmla="val -61797"/>
              <a:gd name="adj2" fmla="val 118207"/>
            </a:avLst>
          </a:prstGeom>
          <a:solidFill>
            <a:schemeClr val="accent2"/>
          </a:solidFill>
          <a:ln w="28575">
            <a:solidFill>
              <a:schemeClr val="accent2">
                <a:lumMod val="75000"/>
              </a:schemeClr>
            </a:solidFill>
          </a:ln>
          <a:effectLst>
            <a:outerShdw blurRad="50800" dist="203200" dir="2700000" algn="tl" rotWithShape="0">
              <a:prstClr val="black">
                <a:alpha val="40000"/>
              </a:prstClr>
            </a:outerShdw>
          </a:effectLst>
        </p:spPr>
        <p:txBody>
          <a:bodyPr wrap="square" rtlCol="0">
            <a:spAutoFit/>
          </a:bodyPr>
          <a:lstStyle/>
          <a:p>
            <a:pPr algn="ctr" defTabSz="457200"/>
            <a:r>
              <a:rPr lang="en-AU" sz="2800" b="1" dirty="0">
                <a:solidFill>
                  <a:prstClr val="white"/>
                </a:solidFill>
              </a:rPr>
              <a:t>Compulsory detention</a:t>
            </a:r>
          </a:p>
        </p:txBody>
      </p:sp>
    </p:spTree>
    <p:extLst>
      <p:ext uri="{BB962C8B-B14F-4D97-AF65-F5344CB8AC3E}">
        <p14:creationId xmlns:p14="http://schemas.microsoft.com/office/powerpoint/2010/main" val="17364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94857" y="-480006"/>
            <a:ext cx="7354286" cy="7714286"/>
            <a:chOff x="2009456" y="-599400"/>
            <a:chExt cx="10296000" cy="10800000"/>
          </a:xfrm>
        </p:grpSpPr>
        <p:grpSp>
          <p:nvGrpSpPr>
            <p:cNvPr id="17" name="Group 16"/>
            <p:cNvGrpSpPr/>
            <p:nvPr/>
          </p:nvGrpSpPr>
          <p:grpSpPr>
            <a:xfrm>
              <a:off x="2009456" y="-599400"/>
              <a:ext cx="10296000" cy="10800000"/>
              <a:chOff x="1144218" y="-605646"/>
              <a:chExt cx="10296000" cy="10800000"/>
            </a:xfrm>
          </p:grpSpPr>
          <p:sp>
            <p:nvSpPr>
              <p:cNvPr id="7" name="Isosceles Triangle 6"/>
              <p:cNvSpPr/>
              <p:nvPr/>
            </p:nvSpPr>
            <p:spPr>
              <a:xfrm rot="18022639" flipV="1">
                <a:off x="1790268" y="1540539"/>
                <a:ext cx="5067558" cy="4368584"/>
              </a:xfrm>
              <a:prstGeom prst="triangle">
                <a:avLst/>
              </a:prstGeom>
              <a:solidFill>
                <a:srgbClr val="316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8" name="TextBox 37"/>
              <p:cNvSpPr txBox="1"/>
              <p:nvPr/>
            </p:nvSpPr>
            <p:spPr>
              <a:xfrm rot="18000000">
                <a:off x="81100" y="2557764"/>
                <a:ext cx="4945476" cy="473976"/>
              </a:xfrm>
              <a:prstGeom prst="rect">
                <a:avLst/>
              </a:prstGeom>
              <a:noFill/>
            </p:spPr>
            <p:txBody>
              <a:bodyPr wrap="square" rtlCol="0">
                <a:spAutoFit/>
              </a:bodyPr>
              <a:lstStyle/>
              <a:p>
                <a:pPr algn="ctr" defTabSz="457200"/>
                <a:r>
                  <a:rPr lang="en-AU" sz="1200" b="1" dirty="0">
                    <a:solidFill>
                      <a:prstClr val="white"/>
                    </a:solidFill>
                  </a:rPr>
                  <a:t>Outside</a:t>
                </a:r>
                <a:r>
                  <a:rPr lang="en-AU" sz="1600" b="1" dirty="0">
                    <a:solidFill>
                      <a:prstClr val="white"/>
                    </a:solidFill>
                  </a:rPr>
                  <a:t> </a:t>
                </a:r>
                <a:r>
                  <a:rPr lang="en-AU" sz="1200" b="1" dirty="0">
                    <a:solidFill>
                      <a:prstClr val="white"/>
                    </a:solidFill>
                  </a:rPr>
                  <a:t>Hospital</a:t>
                </a:r>
              </a:p>
            </p:txBody>
          </p:sp>
          <p:sp>
            <p:nvSpPr>
              <p:cNvPr id="69" name="Isosceles Triangle 68"/>
              <p:cNvSpPr/>
              <p:nvPr/>
            </p:nvSpPr>
            <p:spPr>
              <a:xfrm rot="18000000" flipH="1" flipV="1">
                <a:off x="2160219" y="1864253"/>
                <a:ext cx="4634632" cy="3927622"/>
              </a:xfrm>
              <a:prstGeom prst="triangle">
                <a:avLst/>
              </a:prstGeom>
              <a:solidFill>
                <a:srgbClr val="4E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 name="Isosceles Triangle 4"/>
              <p:cNvSpPr/>
              <p:nvPr/>
            </p:nvSpPr>
            <p:spPr>
              <a:xfrm>
                <a:off x="3758439" y="4960854"/>
                <a:ext cx="5067558" cy="4368584"/>
              </a:xfrm>
              <a:prstGeom prst="triangle">
                <a:avLst/>
              </a:prstGeom>
              <a:solidFill>
                <a:srgbClr val="BC4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 name="Isosceles Triangle 5"/>
              <p:cNvSpPr/>
              <p:nvPr/>
            </p:nvSpPr>
            <p:spPr>
              <a:xfrm flipV="1">
                <a:off x="3758439" y="408112"/>
                <a:ext cx="5067558" cy="4368584"/>
              </a:xfrm>
              <a:prstGeom prst="triangle">
                <a:avLst/>
              </a:prstGeom>
              <a:solidFill>
                <a:srgbClr val="000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 name="Isosceles Triangle 7"/>
              <p:cNvSpPr/>
              <p:nvPr/>
            </p:nvSpPr>
            <p:spPr>
              <a:xfrm rot="3577361">
                <a:off x="1776169" y="3854639"/>
                <a:ext cx="5067558" cy="4368584"/>
              </a:xfrm>
              <a:prstGeom prst="triangl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 name="Isosceles Triangle 8"/>
              <p:cNvSpPr/>
              <p:nvPr/>
            </p:nvSpPr>
            <p:spPr>
              <a:xfrm rot="3577361" flipH="1" flipV="1">
                <a:off x="5740706" y="1558197"/>
                <a:ext cx="5067558" cy="4368584"/>
              </a:xfrm>
              <a:prstGeom prst="triangle">
                <a:avLst/>
              </a:prstGeom>
              <a:solidFill>
                <a:srgbClr val="3A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10" name="Isosceles Triangle 9"/>
              <p:cNvSpPr/>
              <p:nvPr/>
            </p:nvSpPr>
            <p:spPr>
              <a:xfrm rot="18022639" flipH="1">
                <a:off x="5740706" y="3854639"/>
                <a:ext cx="5067558" cy="4368584"/>
              </a:xfrm>
              <a:prstGeom prs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2" name="Isosceles Triangle 21"/>
              <p:cNvSpPr/>
              <p:nvPr/>
            </p:nvSpPr>
            <p:spPr>
              <a:xfrm>
                <a:off x="4024536" y="4800600"/>
                <a:ext cx="4510337" cy="4048796"/>
              </a:xfrm>
              <a:prstGeom prst="triangle">
                <a:avLst/>
              </a:prstGeom>
              <a:solidFill>
                <a:srgbClr val="E6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3" name="Isosceles Triangle 22"/>
              <p:cNvSpPr/>
              <p:nvPr/>
            </p:nvSpPr>
            <p:spPr>
              <a:xfrm flipV="1">
                <a:off x="4059514" y="792956"/>
                <a:ext cx="4556042" cy="3927622"/>
              </a:xfrm>
              <a:prstGeom prst="triangle">
                <a:avLst/>
              </a:prstGeom>
              <a:solidFill>
                <a:srgbClr val="111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29" name="Isosceles Triangle 28"/>
              <p:cNvSpPr/>
              <p:nvPr/>
            </p:nvSpPr>
            <p:spPr>
              <a:xfrm>
                <a:off x="4535710" y="4825927"/>
                <a:ext cx="3530594" cy="2956761"/>
              </a:xfrm>
              <a:prstGeom prst="triangle">
                <a:avLst/>
              </a:pr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0" name="Isosceles Triangle 29"/>
              <p:cNvSpPr/>
              <p:nvPr/>
            </p:nvSpPr>
            <p:spPr>
              <a:xfrm flipV="1">
                <a:off x="4324047" y="1229816"/>
                <a:ext cx="4026976" cy="3570783"/>
              </a:xfrm>
              <a:prstGeom prst="triangle">
                <a:avLst/>
              </a:prstGeom>
              <a:solidFill>
                <a:srgbClr val="474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35" name="TextBox 34"/>
              <p:cNvSpPr txBox="1"/>
              <p:nvPr/>
            </p:nvSpPr>
            <p:spPr>
              <a:xfrm>
                <a:off x="3806966" y="376889"/>
                <a:ext cx="4945476" cy="430888"/>
              </a:xfrm>
              <a:prstGeom prst="rect">
                <a:avLst/>
              </a:prstGeom>
              <a:noFill/>
            </p:spPr>
            <p:txBody>
              <a:bodyPr wrap="square" rtlCol="0">
                <a:spAutoFit/>
              </a:bodyPr>
              <a:lstStyle/>
              <a:p>
                <a:pPr algn="ctr" defTabSz="457200"/>
                <a:r>
                  <a:rPr lang="en-AU" sz="1400" b="1" dirty="0">
                    <a:solidFill>
                      <a:prstClr val="white"/>
                    </a:solidFill>
                  </a:rPr>
                  <a:t>Patient Community</a:t>
                </a:r>
              </a:p>
            </p:txBody>
          </p:sp>
          <p:sp>
            <p:nvSpPr>
              <p:cNvPr id="36" name="TextBox 35"/>
              <p:cNvSpPr txBox="1"/>
              <p:nvPr/>
            </p:nvSpPr>
            <p:spPr>
              <a:xfrm>
                <a:off x="3813830" y="8898549"/>
                <a:ext cx="4945476" cy="430888"/>
              </a:xfrm>
              <a:prstGeom prst="rect">
                <a:avLst/>
              </a:prstGeom>
              <a:noFill/>
            </p:spPr>
            <p:txBody>
              <a:bodyPr wrap="square" rtlCol="0">
                <a:spAutoFit/>
              </a:bodyPr>
              <a:lstStyle/>
              <a:p>
                <a:pPr algn="ctr" defTabSz="457200"/>
                <a:r>
                  <a:rPr lang="en-AU" sz="1400" b="1" dirty="0">
                    <a:solidFill>
                      <a:prstClr val="white"/>
                    </a:solidFill>
                  </a:rPr>
                  <a:t>Staff Team</a:t>
                </a:r>
              </a:p>
            </p:txBody>
          </p:sp>
          <p:sp>
            <p:nvSpPr>
              <p:cNvPr id="37" name="TextBox 36"/>
              <p:cNvSpPr txBox="1"/>
              <p:nvPr/>
            </p:nvSpPr>
            <p:spPr>
              <a:xfrm rot="3600000">
                <a:off x="7513647" y="2490770"/>
                <a:ext cx="4945476" cy="430888"/>
              </a:xfrm>
              <a:prstGeom prst="rect">
                <a:avLst/>
              </a:prstGeom>
              <a:noFill/>
            </p:spPr>
            <p:txBody>
              <a:bodyPr wrap="square" rtlCol="0">
                <a:spAutoFit/>
              </a:bodyPr>
              <a:lstStyle/>
              <a:p>
                <a:pPr algn="ctr" defTabSz="457200"/>
                <a:r>
                  <a:rPr lang="en-AU" sz="1400" b="1" dirty="0">
                    <a:solidFill>
                      <a:prstClr val="white"/>
                    </a:solidFill>
                  </a:rPr>
                  <a:t>Patient Characteristics</a:t>
                </a:r>
              </a:p>
            </p:txBody>
          </p:sp>
          <p:sp>
            <p:nvSpPr>
              <p:cNvPr id="39" name="TextBox 38"/>
              <p:cNvSpPr txBox="1"/>
              <p:nvPr/>
            </p:nvSpPr>
            <p:spPr>
              <a:xfrm rot="18000000">
                <a:off x="7483832" y="6815523"/>
                <a:ext cx="4945476" cy="430888"/>
              </a:xfrm>
              <a:prstGeom prst="rect">
                <a:avLst/>
              </a:prstGeom>
              <a:noFill/>
            </p:spPr>
            <p:txBody>
              <a:bodyPr wrap="square" rtlCol="0">
                <a:spAutoFit/>
              </a:bodyPr>
              <a:lstStyle/>
              <a:p>
                <a:pPr algn="ctr" defTabSz="457200"/>
                <a:r>
                  <a:rPr lang="en-AU" sz="1400" dirty="0">
                    <a:solidFill>
                      <a:prstClr val="white"/>
                    </a:solidFill>
                  </a:rPr>
                  <a:t>Regulatory Framework</a:t>
                </a:r>
              </a:p>
            </p:txBody>
          </p:sp>
          <p:sp>
            <p:nvSpPr>
              <p:cNvPr id="40" name="TextBox 39"/>
              <p:cNvSpPr txBox="1"/>
              <p:nvPr/>
            </p:nvSpPr>
            <p:spPr>
              <a:xfrm rot="3600000">
                <a:off x="8817" y="6630670"/>
                <a:ext cx="4945476" cy="430888"/>
              </a:xfrm>
              <a:prstGeom prst="rect">
                <a:avLst/>
              </a:prstGeom>
              <a:noFill/>
            </p:spPr>
            <p:txBody>
              <a:bodyPr wrap="square" rtlCol="0">
                <a:spAutoFit/>
              </a:bodyPr>
              <a:lstStyle/>
              <a:p>
                <a:pPr algn="ctr" defTabSz="457200"/>
                <a:r>
                  <a:rPr lang="en-AU" sz="1400" b="1" dirty="0">
                    <a:solidFill>
                      <a:prstClr val="white"/>
                    </a:solidFill>
                  </a:rPr>
                  <a:t>Physical Environment</a:t>
                </a:r>
              </a:p>
            </p:txBody>
          </p:sp>
          <p:sp>
            <p:nvSpPr>
              <p:cNvPr id="41" name="TextBox 40"/>
              <p:cNvSpPr txBox="1"/>
              <p:nvPr/>
            </p:nvSpPr>
            <p:spPr>
              <a:xfrm>
                <a:off x="4535709" y="792955"/>
                <a:ext cx="3547033" cy="517065"/>
              </a:xfrm>
              <a:prstGeom prst="rect">
                <a:avLst/>
              </a:prstGeom>
              <a:noFill/>
            </p:spPr>
            <p:txBody>
              <a:bodyPr wrap="square" rtlCol="0">
                <a:spAutoFit/>
              </a:bodyPr>
              <a:lstStyle/>
              <a:p>
                <a:pPr algn="ctr" defTabSz="457200"/>
                <a:r>
                  <a:rPr lang="en-AU" sz="1100" b="1" dirty="0">
                    <a:solidFill>
                      <a:prstClr val="white"/>
                    </a:solidFill>
                  </a:rPr>
                  <a:t>Patient – patient interaction</a:t>
                </a:r>
              </a:p>
              <a:p>
                <a:pPr algn="ctr" defTabSz="457200"/>
                <a:r>
                  <a:rPr lang="en-AU" sz="700" dirty="0">
                    <a:solidFill>
                      <a:prstClr val="white"/>
                    </a:solidFill>
                  </a:rPr>
                  <a:t>Contagion &amp; discord</a:t>
                </a:r>
              </a:p>
            </p:txBody>
          </p:sp>
          <p:sp>
            <p:nvSpPr>
              <p:cNvPr id="43" name="TextBox 42"/>
              <p:cNvSpPr txBox="1"/>
              <p:nvPr/>
            </p:nvSpPr>
            <p:spPr>
              <a:xfrm>
                <a:off x="4577884" y="1247034"/>
                <a:ext cx="3519303" cy="657103"/>
              </a:xfrm>
              <a:prstGeom prst="rect">
                <a:avLst/>
              </a:prstGeom>
              <a:noFill/>
            </p:spPr>
            <p:txBody>
              <a:bodyPr wrap="square" rtlCol="0">
                <a:spAutoFit/>
              </a:bodyPr>
              <a:lstStyle/>
              <a:p>
                <a:pPr algn="ctr" defTabSz="457200"/>
                <a:r>
                  <a:rPr lang="en-AU" sz="1050" b="1" dirty="0">
                    <a:solidFill>
                      <a:prstClr val="white"/>
                    </a:solidFill>
                  </a:rPr>
                  <a:t>Patient Modifiers</a:t>
                </a:r>
              </a:p>
              <a:p>
                <a:pPr algn="ctr" defTabSz="457200"/>
                <a:r>
                  <a:rPr lang="en-AU" sz="700" dirty="0">
                    <a:solidFill>
                      <a:prstClr val="white"/>
                    </a:solidFill>
                  </a:rPr>
                  <a:t>Anxiety management, Mutual support, Moral commitments, Psychological understanding, Technical mastery</a:t>
                </a:r>
              </a:p>
            </p:txBody>
          </p:sp>
          <p:sp>
            <p:nvSpPr>
              <p:cNvPr id="44" name="Isosceles Triangle 43"/>
              <p:cNvSpPr/>
              <p:nvPr/>
            </p:nvSpPr>
            <p:spPr>
              <a:xfrm flipV="1">
                <a:off x="4672608" y="1848272"/>
                <a:ext cx="3245926" cy="2934354"/>
              </a:xfrm>
              <a:prstGeom prst="triangle">
                <a:avLst/>
              </a:prstGeom>
              <a:solidFill>
                <a:srgbClr val="81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5" name="TextBox 44"/>
              <p:cNvSpPr txBox="1"/>
              <p:nvPr/>
            </p:nvSpPr>
            <p:spPr>
              <a:xfrm>
                <a:off x="4975899" y="1904690"/>
                <a:ext cx="2723271" cy="807913"/>
              </a:xfrm>
              <a:prstGeom prst="rect">
                <a:avLst/>
              </a:prstGeom>
              <a:noFill/>
            </p:spPr>
            <p:txBody>
              <a:bodyPr wrap="square" rtlCol="0">
                <a:spAutoFit/>
              </a:bodyPr>
              <a:lstStyle/>
              <a:p>
                <a:pPr algn="ctr" defTabSz="457200"/>
                <a:r>
                  <a:rPr lang="en-AU" sz="1050" b="1" dirty="0">
                    <a:solidFill>
                      <a:prstClr val="white"/>
                    </a:solidFill>
                  </a:rPr>
                  <a:t>Staff Modifiers</a:t>
                </a:r>
              </a:p>
              <a:p>
                <a:pPr algn="ctr" defTabSz="457200"/>
                <a:r>
                  <a:rPr lang="en-AU" sz="700" dirty="0">
                    <a:solidFill>
                      <a:prstClr val="white"/>
                    </a:solidFill>
                  </a:rPr>
                  <a:t>Explanation/information, Role modelling, Patient education, Removal of means, Presence &amp; presence+</a:t>
                </a:r>
              </a:p>
            </p:txBody>
          </p:sp>
          <p:sp>
            <p:nvSpPr>
              <p:cNvPr id="53" name="Isosceles Triangle 52"/>
              <p:cNvSpPr/>
              <p:nvPr/>
            </p:nvSpPr>
            <p:spPr>
              <a:xfrm flipV="1">
                <a:off x="5202632" y="2743075"/>
                <a:ext cx="2269807" cy="2051932"/>
              </a:xfrm>
              <a:prstGeom prst="triangle">
                <a:avLst/>
              </a:prstGeom>
              <a:solidFill>
                <a:srgbClr val="A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6" name="TextBox 45"/>
              <p:cNvSpPr txBox="1"/>
              <p:nvPr/>
            </p:nvSpPr>
            <p:spPr>
              <a:xfrm>
                <a:off x="5318539" y="2722962"/>
                <a:ext cx="1943232" cy="1206484"/>
              </a:xfrm>
              <a:prstGeom prst="rect">
                <a:avLst/>
              </a:prstGeom>
              <a:noFill/>
            </p:spPr>
            <p:txBody>
              <a:bodyPr wrap="square" rtlCol="0">
                <a:spAutoFit/>
              </a:bodyPr>
              <a:lstStyle/>
              <a:p>
                <a:pPr algn="ctr" defTabSz="457200"/>
                <a:r>
                  <a:rPr lang="en-AU" sz="1000" b="1" dirty="0">
                    <a:solidFill>
                      <a:prstClr val="white"/>
                    </a:solidFill>
                  </a:rPr>
                  <a:t>Flashpoints</a:t>
                </a:r>
                <a:endParaRPr lang="en-AU" sz="900" b="1" dirty="0">
                  <a:solidFill>
                    <a:prstClr val="white"/>
                  </a:solidFill>
                </a:endParaRPr>
              </a:p>
              <a:p>
                <a:pPr algn="ctr" defTabSz="457200"/>
                <a:r>
                  <a:rPr lang="en-AU" sz="800" dirty="0">
                    <a:solidFill>
                      <a:prstClr val="white"/>
                    </a:solidFill>
                  </a:rPr>
                  <a:t>Assembly/crowding/activity Queuing/waiting/noise Staff/</a:t>
                </a:r>
                <a:r>
                  <a:rPr lang="en-AU" sz="800" dirty="0" err="1">
                    <a:solidFill>
                      <a:prstClr val="white"/>
                    </a:solidFill>
                  </a:rPr>
                  <a:t>pt</a:t>
                </a:r>
                <a:r>
                  <a:rPr lang="en-AU" sz="800" dirty="0">
                    <a:solidFill>
                      <a:prstClr val="white"/>
                    </a:solidFill>
                  </a:rPr>
                  <a:t> turnover/change Bullying/stealing/</a:t>
                </a:r>
              </a:p>
              <a:p>
                <a:pPr algn="ctr" defTabSz="457200"/>
                <a:r>
                  <a:rPr lang="en-AU" sz="800" dirty="0">
                    <a:solidFill>
                      <a:prstClr val="white"/>
                    </a:solidFill>
                  </a:rPr>
                  <a:t>prop. damage</a:t>
                </a:r>
              </a:p>
            </p:txBody>
          </p:sp>
          <p:sp>
            <p:nvSpPr>
              <p:cNvPr id="54" name="Isosceles Triangle 53"/>
              <p:cNvSpPr/>
              <p:nvPr/>
            </p:nvSpPr>
            <p:spPr>
              <a:xfrm rot="3600000" flipV="1">
                <a:off x="5833031" y="1844968"/>
                <a:ext cx="4556042" cy="3927622"/>
              </a:xfrm>
              <a:prstGeom prst="triangle">
                <a:avLst/>
              </a:prstGeom>
              <a:solidFill>
                <a:srgbClr val="580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6" name="TextBox 55"/>
              <p:cNvSpPr txBox="1"/>
              <p:nvPr/>
            </p:nvSpPr>
            <p:spPr>
              <a:xfrm rot="3600000">
                <a:off x="7567038" y="2600764"/>
                <a:ext cx="3861352" cy="775597"/>
              </a:xfrm>
              <a:prstGeom prst="rect">
                <a:avLst/>
              </a:prstGeom>
              <a:noFill/>
            </p:spPr>
            <p:txBody>
              <a:bodyPr wrap="square" rtlCol="0">
                <a:spAutoFit/>
              </a:bodyPr>
              <a:lstStyle/>
              <a:p>
                <a:pPr algn="ctr" defTabSz="457200"/>
                <a:r>
                  <a:rPr lang="en-AU" sz="1200" b="1" dirty="0">
                    <a:solidFill>
                      <a:prstClr val="white"/>
                    </a:solidFill>
                  </a:rPr>
                  <a:t>Symptoms &amp; demography</a:t>
                </a:r>
              </a:p>
              <a:p>
                <a:pPr algn="ctr" defTabSz="457200"/>
                <a:r>
                  <a:rPr lang="en-AU" sz="900" dirty="0">
                    <a:solidFill>
                      <a:prstClr val="white"/>
                    </a:solidFill>
                  </a:rPr>
                  <a:t>Paranoia, PD traits, Irritability/</a:t>
                </a:r>
                <a:r>
                  <a:rPr lang="en-AU" sz="900" dirty="0" err="1">
                    <a:solidFill>
                      <a:prstClr val="white"/>
                    </a:solidFill>
                  </a:rPr>
                  <a:t>disinhib</a:t>
                </a:r>
                <a:r>
                  <a:rPr lang="en-AU" sz="900" dirty="0">
                    <a:solidFill>
                      <a:prstClr val="white"/>
                    </a:solidFill>
                  </a:rPr>
                  <a:t>., Abused, Male, </a:t>
                </a:r>
                <a:r>
                  <a:rPr lang="en-AU" sz="900" dirty="0" err="1">
                    <a:solidFill>
                      <a:prstClr val="white"/>
                    </a:solidFill>
                  </a:rPr>
                  <a:t>Alc</a:t>
                </a:r>
                <a:r>
                  <a:rPr lang="en-AU" sz="900" dirty="0">
                    <a:solidFill>
                      <a:prstClr val="white"/>
                    </a:solidFill>
                  </a:rPr>
                  <a:t>/drugs, Depression, Insight, Delusions, </a:t>
                </a:r>
                <a:r>
                  <a:rPr lang="en-AU" sz="900" dirty="0" err="1">
                    <a:solidFill>
                      <a:prstClr val="white"/>
                    </a:solidFill>
                  </a:rPr>
                  <a:t>Hall.s</a:t>
                </a:r>
                <a:r>
                  <a:rPr lang="en-AU" sz="900" dirty="0">
                    <a:solidFill>
                      <a:prstClr val="white"/>
                    </a:solidFill>
                  </a:rPr>
                  <a:t>, Young</a:t>
                </a:r>
              </a:p>
            </p:txBody>
          </p:sp>
          <p:sp>
            <p:nvSpPr>
              <p:cNvPr id="58" name="Isosceles Triangle 57"/>
              <p:cNvSpPr/>
              <p:nvPr/>
            </p:nvSpPr>
            <p:spPr>
              <a:xfrm rot="3600000" flipV="1">
                <a:off x="5877798" y="2661480"/>
                <a:ext cx="3245926" cy="2994347"/>
              </a:xfrm>
              <a:prstGeom prst="triangle">
                <a:avLst/>
              </a:prstGeom>
              <a:solidFill>
                <a:srgbClr val="9E1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9" name="TextBox 58"/>
              <p:cNvSpPr txBox="1"/>
              <p:nvPr/>
            </p:nvSpPr>
            <p:spPr>
              <a:xfrm rot="3600000">
                <a:off x="7124708" y="3189432"/>
                <a:ext cx="2723271" cy="818685"/>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Pharmacotherapy</a:t>
                </a:r>
              </a:p>
              <a:p>
                <a:pPr algn="ctr" defTabSz="457200"/>
                <a:r>
                  <a:rPr lang="en-AU" sz="700" dirty="0">
                    <a:solidFill>
                      <a:prstClr val="white"/>
                    </a:solidFill>
                  </a:rPr>
                  <a:t>Psychotherapy &amp; functional analysis</a:t>
                </a:r>
              </a:p>
              <a:p>
                <a:pPr algn="ctr" defTabSz="457200"/>
                <a:r>
                  <a:rPr lang="en-AU" sz="700" dirty="0">
                    <a:solidFill>
                      <a:prstClr val="white"/>
                    </a:solidFill>
                  </a:rPr>
                  <a:t>Nursing support &amp; interventions</a:t>
                </a:r>
              </a:p>
            </p:txBody>
          </p:sp>
          <p:sp>
            <p:nvSpPr>
              <p:cNvPr id="60" name="Isosceles Triangle 59"/>
              <p:cNvSpPr/>
              <p:nvPr/>
            </p:nvSpPr>
            <p:spPr>
              <a:xfrm rot="3600000" flipV="1">
                <a:off x="6042180" y="3326257"/>
                <a:ext cx="2269807" cy="2051932"/>
              </a:xfrm>
              <a:prstGeom prst="triangle">
                <a:avLst/>
              </a:prstGeom>
              <a:solidFill>
                <a:srgbClr val="C98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1" name="TextBox 60"/>
              <p:cNvSpPr txBox="1"/>
              <p:nvPr/>
            </p:nvSpPr>
            <p:spPr>
              <a:xfrm rot="3600000">
                <a:off x="6575278" y="3604592"/>
                <a:ext cx="1943232" cy="1034130"/>
              </a:xfrm>
              <a:prstGeom prst="rect">
                <a:avLst/>
              </a:prstGeom>
              <a:noFill/>
            </p:spPr>
            <p:txBody>
              <a:bodyPr wrap="square" rtlCol="0">
                <a:spAutoFit/>
              </a:bodyPr>
              <a:lstStyle/>
              <a:p>
                <a:pPr algn="ctr" defTabSz="457200"/>
                <a:r>
                  <a:rPr lang="en-AU" sz="1000" b="1" dirty="0">
                    <a:solidFill>
                      <a:srgbClr val="3A0066"/>
                    </a:solidFill>
                  </a:rPr>
                  <a:t>Flashpoints</a:t>
                </a:r>
                <a:endParaRPr lang="en-AU" sz="900" b="1" dirty="0">
                  <a:solidFill>
                    <a:srgbClr val="3A0066"/>
                  </a:solidFill>
                </a:endParaRPr>
              </a:p>
              <a:p>
                <a:pPr algn="ctr" defTabSz="457200"/>
                <a:r>
                  <a:rPr lang="en-AU" sz="800" dirty="0">
                    <a:solidFill>
                      <a:srgbClr val="3A0066"/>
                    </a:solidFill>
                  </a:rPr>
                  <a:t>Exacerbations;</a:t>
                </a:r>
              </a:p>
              <a:p>
                <a:pPr algn="ctr" defTabSz="457200"/>
                <a:r>
                  <a:rPr lang="en-AU" sz="800" dirty="0">
                    <a:solidFill>
                      <a:srgbClr val="3A0066"/>
                    </a:solidFill>
                  </a:rPr>
                  <a:t>Independence/identity</a:t>
                </a:r>
              </a:p>
              <a:p>
                <a:pPr algn="ctr" defTabSz="457200"/>
                <a:r>
                  <a:rPr lang="en-AU" sz="800" dirty="0">
                    <a:solidFill>
                      <a:srgbClr val="3A0066"/>
                    </a:solidFill>
                  </a:rPr>
                  <a:t>Acuity/severity</a:t>
                </a:r>
              </a:p>
              <a:p>
                <a:pPr algn="ctr" defTabSz="457200"/>
                <a:endParaRPr lang="en-AU" sz="800" dirty="0">
                  <a:solidFill>
                    <a:prstClr val="white"/>
                  </a:solidFill>
                </a:endParaRPr>
              </a:p>
            </p:txBody>
          </p:sp>
          <p:sp>
            <p:nvSpPr>
              <p:cNvPr id="62" name="Isosceles Triangle 61"/>
              <p:cNvSpPr/>
              <p:nvPr/>
            </p:nvSpPr>
            <p:spPr>
              <a:xfrm rot="18000000" flipH="1" flipV="1">
                <a:off x="2213482" y="3445003"/>
                <a:ext cx="4556042" cy="727549"/>
              </a:xfrm>
              <a:prstGeom prst="triangle">
                <a:avLst/>
              </a:prstGeom>
              <a:noFill/>
            </p:spPr>
            <p:txBody>
              <a:bodyPr wrap="square" rtlCol="0">
                <a:spAutoFit/>
              </a:bodyPr>
              <a:lstStyle/>
              <a:p>
                <a:pPr algn="ctr" defTabSz="457200"/>
                <a:endParaRPr lang="en-AU" sz="1100">
                  <a:solidFill>
                    <a:prstClr val="white"/>
                  </a:solidFill>
                </a:endParaRPr>
              </a:p>
            </p:txBody>
          </p:sp>
          <p:sp>
            <p:nvSpPr>
              <p:cNvPr id="65" name="Isosceles Triangle 64"/>
              <p:cNvSpPr/>
              <p:nvPr/>
            </p:nvSpPr>
            <p:spPr>
              <a:xfrm rot="18000000" flipH="1" flipV="1">
                <a:off x="3415822" y="2652029"/>
                <a:ext cx="3245926" cy="2934354"/>
              </a:xfrm>
              <a:prstGeom prst="triangle">
                <a:avLst/>
              </a:prstGeom>
              <a:solidFill>
                <a:srgbClr val="80D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7" name="Isosceles Triangle 66"/>
              <p:cNvSpPr/>
              <p:nvPr/>
            </p:nvSpPr>
            <p:spPr>
              <a:xfrm rot="18000000" flipH="1" flipV="1">
                <a:off x="4345597" y="3358915"/>
                <a:ext cx="2269807" cy="2051932"/>
              </a:xfrm>
              <a:prstGeom prst="triangle">
                <a:avLst/>
              </a:prstGeom>
              <a:solidFill>
                <a:srgbClr val="BC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68" name="TextBox 67"/>
              <p:cNvSpPr txBox="1"/>
              <p:nvPr/>
            </p:nvSpPr>
            <p:spPr>
              <a:xfrm rot="18000000" flipH="1">
                <a:off x="4205028" y="3600213"/>
                <a:ext cx="1624617" cy="947951"/>
              </a:xfrm>
              <a:prstGeom prst="rect">
                <a:avLst/>
              </a:prstGeom>
              <a:noFill/>
            </p:spPr>
            <p:txBody>
              <a:bodyPr wrap="square" rtlCol="0">
                <a:spAutoFit/>
              </a:bodyPr>
              <a:lstStyle/>
              <a:p>
                <a:pPr algn="ctr" defTabSz="457200"/>
                <a:r>
                  <a:rPr lang="en-AU" sz="1000" b="1" dirty="0">
                    <a:solidFill>
                      <a:srgbClr val="31601A"/>
                    </a:solidFill>
                  </a:rPr>
                  <a:t>Flashpoints</a:t>
                </a:r>
                <a:endParaRPr lang="en-AU" sz="800" dirty="0">
                  <a:solidFill>
                    <a:srgbClr val="31601A"/>
                  </a:solidFill>
                </a:endParaRPr>
              </a:p>
              <a:p>
                <a:pPr algn="ctr" defTabSz="457200"/>
                <a:r>
                  <a:rPr lang="en-AU" sz="700" dirty="0">
                    <a:solidFill>
                      <a:srgbClr val="31601A"/>
                    </a:solidFill>
                  </a:rPr>
                  <a:t>Bad news, Home crisis, Loss of relationship or accommodation, Argument</a:t>
                </a:r>
              </a:p>
            </p:txBody>
          </p:sp>
          <p:sp>
            <p:nvSpPr>
              <p:cNvPr id="66" name="TextBox 65"/>
              <p:cNvSpPr txBox="1"/>
              <p:nvPr/>
            </p:nvSpPr>
            <p:spPr>
              <a:xfrm rot="18000000" flipH="1">
                <a:off x="2774500" y="3260930"/>
                <a:ext cx="2723271" cy="818685"/>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Carer/relative involvement</a:t>
                </a:r>
              </a:p>
              <a:p>
                <a:pPr algn="ctr" defTabSz="457200"/>
                <a:r>
                  <a:rPr lang="en-AU" sz="700" dirty="0">
                    <a:solidFill>
                      <a:prstClr val="white"/>
                    </a:solidFill>
                  </a:rPr>
                  <a:t>Family therapy</a:t>
                </a:r>
              </a:p>
              <a:p>
                <a:pPr algn="ctr" defTabSz="457200"/>
                <a:r>
                  <a:rPr lang="en-AU" sz="700" dirty="0">
                    <a:solidFill>
                      <a:prstClr val="white"/>
                    </a:solidFill>
                  </a:rPr>
                  <a:t>Active patient support</a:t>
                </a:r>
              </a:p>
            </p:txBody>
          </p:sp>
          <p:sp>
            <p:nvSpPr>
              <p:cNvPr id="64" name="TextBox 63"/>
              <p:cNvSpPr txBox="1"/>
              <p:nvPr/>
            </p:nvSpPr>
            <p:spPr>
              <a:xfrm rot="18000000" flipH="1">
                <a:off x="924806" y="2583768"/>
                <a:ext cx="4252043" cy="775597"/>
              </a:xfrm>
              <a:prstGeom prst="rect">
                <a:avLst/>
              </a:prstGeom>
              <a:noFill/>
            </p:spPr>
            <p:txBody>
              <a:bodyPr wrap="square" rtlCol="0">
                <a:spAutoFit/>
              </a:bodyPr>
              <a:lstStyle/>
              <a:p>
                <a:pPr algn="ctr" defTabSz="457200"/>
                <a:r>
                  <a:rPr lang="en-AU" sz="1200" b="1" dirty="0">
                    <a:solidFill>
                      <a:prstClr val="white"/>
                    </a:solidFill>
                  </a:rPr>
                  <a:t>Stressors</a:t>
                </a:r>
                <a:endParaRPr lang="en-AU" sz="900" b="1" dirty="0">
                  <a:solidFill>
                    <a:prstClr val="white"/>
                  </a:solidFill>
                </a:endParaRPr>
              </a:p>
              <a:p>
                <a:pPr algn="ctr" defTabSz="457200"/>
                <a:r>
                  <a:rPr lang="en-AU" sz="900" dirty="0">
                    <a:solidFill>
                      <a:prstClr val="white"/>
                    </a:solidFill>
                  </a:rPr>
                  <a:t>Visitors, Relatives &amp; family tensions, Prospective –</a:t>
                </a:r>
                <a:r>
                  <a:rPr lang="en-AU" sz="900" dirty="0" err="1">
                    <a:solidFill>
                      <a:prstClr val="white"/>
                    </a:solidFill>
                  </a:rPr>
                  <a:t>ve</a:t>
                </a:r>
                <a:r>
                  <a:rPr lang="en-AU" sz="900" dirty="0">
                    <a:solidFill>
                      <a:prstClr val="white"/>
                    </a:solidFill>
                  </a:rPr>
                  <a:t> move</a:t>
                </a:r>
              </a:p>
              <a:p>
                <a:pPr algn="ctr" defTabSz="457200"/>
                <a:r>
                  <a:rPr lang="en-AU" sz="900" dirty="0">
                    <a:solidFill>
                      <a:prstClr val="white"/>
                    </a:solidFill>
                  </a:rPr>
                  <a:t>Dependency &amp; institutionalisation, Demands &amp; home</a:t>
                </a:r>
              </a:p>
            </p:txBody>
          </p:sp>
          <p:sp>
            <p:nvSpPr>
              <p:cNvPr id="74" name="Isosceles Triangle 73"/>
              <p:cNvSpPr/>
              <p:nvPr/>
            </p:nvSpPr>
            <p:spPr>
              <a:xfrm rot="3600000" flipH="1">
                <a:off x="6939035" y="3976048"/>
                <a:ext cx="4634632" cy="3927622"/>
              </a:xfrm>
              <a:prstGeom prst="triangl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6" name="Isosceles Triangle 75"/>
              <p:cNvSpPr/>
              <p:nvPr/>
            </p:nvSpPr>
            <p:spPr>
              <a:xfrm rot="3600000" flipH="1">
                <a:off x="6859932" y="4176395"/>
                <a:ext cx="3245926" cy="2934354"/>
              </a:xfrm>
              <a:prstGeom prst="triangle">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7" name="Isosceles Triangle 76"/>
              <p:cNvSpPr/>
              <p:nvPr/>
            </p:nvSpPr>
            <p:spPr>
              <a:xfrm rot="3600000" flipH="1">
                <a:off x="6690252" y="4391115"/>
                <a:ext cx="2269807" cy="2051932"/>
              </a:xfrm>
              <a:prstGeom prst="triangle">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78" name="TextBox 77"/>
              <p:cNvSpPr txBox="1"/>
              <p:nvPr/>
            </p:nvSpPr>
            <p:spPr>
              <a:xfrm rot="18000000" flipH="1">
                <a:off x="6810053" y="5169596"/>
                <a:ext cx="1784588" cy="947951"/>
              </a:xfrm>
              <a:prstGeom prst="rect">
                <a:avLst/>
              </a:prstGeom>
              <a:noFill/>
            </p:spPr>
            <p:txBody>
              <a:bodyPr wrap="square" rtlCol="0">
                <a:spAutoFit/>
              </a:bodyPr>
              <a:lstStyle/>
              <a:p>
                <a:pPr algn="ctr" defTabSz="457200"/>
                <a:r>
                  <a:rPr lang="en-AU" sz="1000" b="1" dirty="0">
                    <a:solidFill>
                      <a:srgbClr val="9A0000"/>
                    </a:solidFill>
                  </a:rPr>
                  <a:t>Flashpoints</a:t>
                </a:r>
                <a:endParaRPr lang="en-AU" sz="800" dirty="0">
                  <a:solidFill>
                    <a:srgbClr val="9A0000"/>
                  </a:solidFill>
                </a:endParaRPr>
              </a:p>
              <a:p>
                <a:pPr algn="ctr" defTabSz="457200"/>
                <a:r>
                  <a:rPr lang="en-AU" sz="700" dirty="0">
                    <a:solidFill>
                      <a:srgbClr val="9A0000"/>
                    </a:solidFill>
                  </a:rPr>
                  <a:t>Compulsory detention, Admission, Appeal refusal, Complaint denied, Enforced treatment, Exit refused</a:t>
                </a:r>
                <a:endParaRPr lang="en-AU" sz="800" dirty="0">
                  <a:solidFill>
                    <a:srgbClr val="9A0000"/>
                  </a:solidFill>
                </a:endParaRPr>
              </a:p>
            </p:txBody>
          </p:sp>
          <p:sp>
            <p:nvSpPr>
              <p:cNvPr id="79" name="TextBox 78"/>
              <p:cNvSpPr txBox="1"/>
              <p:nvPr/>
            </p:nvSpPr>
            <p:spPr>
              <a:xfrm rot="18000000" flipH="1">
                <a:off x="7132099" y="5656853"/>
                <a:ext cx="2717683" cy="958724"/>
              </a:xfrm>
              <a:prstGeom prst="rect">
                <a:avLst/>
              </a:prstGeom>
              <a:noFill/>
            </p:spPr>
            <p:txBody>
              <a:bodyPr wrap="square" rtlCol="0">
                <a:spAutoFit/>
              </a:bodyPr>
              <a:lstStyle/>
              <a:p>
                <a:pPr algn="ctr" defTabSz="457200"/>
                <a:r>
                  <a:rPr lang="en-AU" sz="1050" b="1" dirty="0">
                    <a:solidFill>
                      <a:prstClr val="white"/>
                    </a:solidFill>
                  </a:rPr>
                  <a:t>Staff Modifiers</a:t>
                </a:r>
              </a:p>
              <a:p>
                <a:pPr algn="ctr" defTabSz="457200"/>
                <a:r>
                  <a:rPr lang="en-AU" sz="700" dirty="0">
                    <a:solidFill>
                      <a:prstClr val="white"/>
                    </a:solidFill>
                  </a:rPr>
                  <a:t>Due process, Justice, Respect for rights, </a:t>
                </a:r>
              </a:p>
              <a:p>
                <a:pPr algn="ctr" defTabSz="457200"/>
                <a:r>
                  <a:rPr lang="en-AU" sz="700" dirty="0">
                    <a:solidFill>
                      <a:prstClr val="white"/>
                    </a:solidFill>
                  </a:rPr>
                  <a:t>Hope, Information giving, Support to appeal,</a:t>
                </a:r>
              </a:p>
              <a:p>
                <a:pPr algn="ctr" defTabSz="457200"/>
                <a:r>
                  <a:rPr lang="en-AU" sz="700" dirty="0">
                    <a:solidFill>
                      <a:prstClr val="white"/>
                    </a:solidFill>
                  </a:rPr>
                  <a:t>Legitimacy, Compensatory autonomy,</a:t>
                </a:r>
              </a:p>
              <a:p>
                <a:pPr algn="ctr" defTabSz="457200"/>
                <a:r>
                  <a:rPr lang="en-AU" sz="700" dirty="0">
                    <a:solidFill>
                      <a:prstClr val="white"/>
                    </a:solidFill>
                  </a:rPr>
                  <a:t>Consistent policy, Flexibility, Respect</a:t>
                </a:r>
              </a:p>
            </p:txBody>
          </p:sp>
          <p:sp>
            <p:nvSpPr>
              <p:cNvPr id="80" name="TextBox 79"/>
              <p:cNvSpPr txBox="1"/>
              <p:nvPr/>
            </p:nvSpPr>
            <p:spPr>
              <a:xfrm rot="18000000" flipH="1">
                <a:off x="7506260" y="6278445"/>
                <a:ext cx="4112722" cy="775597"/>
              </a:xfrm>
              <a:prstGeom prst="rect">
                <a:avLst/>
              </a:prstGeom>
              <a:noFill/>
            </p:spPr>
            <p:txBody>
              <a:bodyPr wrap="square" rtlCol="0">
                <a:spAutoFit/>
              </a:bodyPr>
              <a:lstStyle/>
              <a:p>
                <a:pPr algn="ctr" defTabSz="457200"/>
                <a:r>
                  <a:rPr lang="en-AU" sz="1200" b="1" dirty="0">
                    <a:solidFill>
                      <a:prstClr val="white"/>
                    </a:solidFill>
                  </a:rPr>
                  <a:t>External Structure</a:t>
                </a:r>
              </a:p>
              <a:p>
                <a:pPr algn="ctr" defTabSz="457200"/>
                <a:r>
                  <a:rPr lang="en-AU" sz="900" dirty="0">
                    <a:solidFill>
                      <a:prstClr val="white"/>
                    </a:solidFill>
                  </a:rPr>
                  <a:t>Legal framework, National policy, Complaints,</a:t>
                </a:r>
              </a:p>
              <a:p>
                <a:pPr algn="ctr" defTabSz="457200"/>
                <a:r>
                  <a:rPr lang="en-AU" sz="900" dirty="0">
                    <a:solidFill>
                      <a:prstClr val="white"/>
                    </a:solidFill>
                  </a:rPr>
                  <a:t>Appeals, Prosecutions, Hospital policy</a:t>
                </a:r>
              </a:p>
            </p:txBody>
          </p:sp>
          <p:sp>
            <p:nvSpPr>
              <p:cNvPr id="82" name="TextBox 81"/>
              <p:cNvSpPr txBox="1"/>
              <p:nvPr/>
            </p:nvSpPr>
            <p:spPr>
              <a:xfrm>
                <a:off x="4330402" y="8330339"/>
                <a:ext cx="3950439" cy="538609"/>
              </a:xfrm>
              <a:prstGeom prst="rect">
                <a:avLst/>
              </a:prstGeom>
              <a:noFill/>
            </p:spPr>
            <p:txBody>
              <a:bodyPr wrap="square" rtlCol="0">
                <a:spAutoFit/>
              </a:bodyPr>
              <a:lstStyle/>
              <a:p>
                <a:pPr algn="ctr" defTabSz="457200"/>
                <a:r>
                  <a:rPr lang="en-AU" sz="1200" b="1" dirty="0">
                    <a:solidFill>
                      <a:prstClr val="white"/>
                    </a:solidFill>
                  </a:rPr>
                  <a:t>Internal Structure</a:t>
                </a:r>
              </a:p>
              <a:p>
                <a:pPr algn="ctr" defTabSz="457200"/>
                <a:r>
                  <a:rPr lang="en-AU" sz="700" dirty="0">
                    <a:solidFill>
                      <a:prstClr val="white"/>
                    </a:solidFill>
                  </a:rPr>
                  <a:t>Rules, Routine, Efficiency, Clean/tidy, Ideology, Custom &amp; practice</a:t>
                </a:r>
              </a:p>
            </p:txBody>
          </p:sp>
          <p:sp>
            <p:nvSpPr>
              <p:cNvPr id="84" name="TextBox 83"/>
              <p:cNvSpPr txBox="1"/>
              <p:nvPr/>
            </p:nvSpPr>
            <p:spPr>
              <a:xfrm>
                <a:off x="4973671" y="6888832"/>
                <a:ext cx="2723271" cy="969496"/>
              </a:xfrm>
              <a:prstGeom prst="rect">
                <a:avLst/>
              </a:prstGeom>
              <a:noFill/>
            </p:spPr>
            <p:txBody>
              <a:bodyPr wrap="square" rtlCol="0">
                <a:spAutoFit/>
              </a:bodyPr>
              <a:lstStyle/>
              <a:p>
                <a:pPr algn="ctr" defTabSz="457200"/>
                <a:r>
                  <a:rPr lang="en-AU" sz="1100" b="1" dirty="0">
                    <a:solidFill>
                      <a:prstClr val="white"/>
                    </a:solidFill>
                  </a:rPr>
                  <a:t>Staff Modifiers</a:t>
                </a:r>
              </a:p>
              <a:p>
                <a:pPr algn="ctr" defTabSz="457200"/>
                <a:r>
                  <a:rPr lang="en-AU" sz="700" dirty="0">
                    <a:solidFill>
                      <a:prstClr val="white"/>
                    </a:solidFill>
                  </a:rPr>
                  <a:t>Staff anxiety &amp; frustration, Moral commitments, Psychological understanding, Teamwork &amp; consistency, Technical mastery, Positive appreciation</a:t>
                </a:r>
              </a:p>
            </p:txBody>
          </p:sp>
          <p:sp>
            <p:nvSpPr>
              <p:cNvPr id="85" name="Isosceles Triangle 84"/>
              <p:cNvSpPr/>
              <p:nvPr/>
            </p:nvSpPr>
            <p:spPr>
              <a:xfrm>
                <a:off x="5146801" y="4728592"/>
                <a:ext cx="2334119" cy="2184328"/>
              </a:xfrm>
              <a:prstGeom prst="triangle">
                <a:avLst/>
              </a:prstGeom>
              <a:solidFill>
                <a:srgbClr val="FFA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3" name="TextBox 82"/>
              <p:cNvSpPr txBox="1"/>
              <p:nvPr/>
            </p:nvSpPr>
            <p:spPr>
              <a:xfrm>
                <a:off x="5271331" y="5970432"/>
                <a:ext cx="2059893" cy="947951"/>
              </a:xfrm>
              <a:prstGeom prst="rect">
                <a:avLst/>
              </a:prstGeom>
              <a:noFill/>
            </p:spPr>
            <p:txBody>
              <a:bodyPr wrap="square" rtlCol="0">
                <a:spAutoFit/>
              </a:bodyPr>
              <a:lstStyle/>
              <a:p>
                <a:pPr algn="ctr" defTabSz="457200"/>
                <a:r>
                  <a:rPr lang="en-AU" sz="1000" b="1" dirty="0">
                    <a:solidFill>
                      <a:srgbClr val="BC4C00"/>
                    </a:solidFill>
                  </a:rPr>
                  <a:t>Flashpoints</a:t>
                </a:r>
                <a:endParaRPr lang="en-AU" sz="900" b="1" dirty="0">
                  <a:solidFill>
                    <a:srgbClr val="BC4C00"/>
                  </a:solidFill>
                </a:endParaRPr>
              </a:p>
              <a:p>
                <a:pPr algn="ctr" defTabSz="457200"/>
                <a:r>
                  <a:rPr lang="en-AU" sz="700" dirty="0">
                    <a:solidFill>
                      <a:srgbClr val="BC4C00"/>
                    </a:solidFill>
                  </a:rPr>
                  <a:t>Denial of request,  </a:t>
                </a:r>
              </a:p>
              <a:p>
                <a:pPr algn="ctr" defTabSz="457200"/>
                <a:r>
                  <a:rPr lang="en-AU" sz="700" dirty="0">
                    <a:solidFill>
                      <a:srgbClr val="BC4C00"/>
                    </a:solidFill>
                  </a:rPr>
                  <a:t>Staff demand, </a:t>
                </a:r>
              </a:p>
              <a:p>
                <a:pPr algn="ctr" defTabSz="457200"/>
                <a:r>
                  <a:rPr lang="en-AU" sz="700" dirty="0">
                    <a:solidFill>
                      <a:srgbClr val="BC4C00"/>
                    </a:solidFill>
                  </a:rPr>
                  <a:t>Limit setting, Bad news,</a:t>
                </a:r>
              </a:p>
              <a:p>
                <a:pPr algn="ctr" defTabSz="457200"/>
                <a:r>
                  <a:rPr lang="en-AU" sz="700" dirty="0">
                    <a:solidFill>
                      <a:srgbClr val="BC4C00"/>
                    </a:solidFill>
                  </a:rPr>
                  <a:t>Ignoring</a:t>
                </a:r>
              </a:p>
            </p:txBody>
          </p:sp>
          <p:sp>
            <p:nvSpPr>
              <p:cNvPr id="86" name="Isosceles Triangle 85"/>
              <p:cNvSpPr/>
              <p:nvPr/>
            </p:nvSpPr>
            <p:spPr>
              <a:xfrm rot="18000000">
                <a:off x="1023330" y="3950408"/>
                <a:ext cx="4556042" cy="3927622"/>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88" name="TextBox 87"/>
              <p:cNvSpPr txBox="1"/>
              <p:nvPr/>
            </p:nvSpPr>
            <p:spPr>
              <a:xfrm rot="3600000">
                <a:off x="1256509" y="6238293"/>
                <a:ext cx="3952807" cy="775597"/>
              </a:xfrm>
              <a:prstGeom prst="rect">
                <a:avLst/>
              </a:prstGeom>
              <a:noFill/>
            </p:spPr>
            <p:txBody>
              <a:bodyPr wrap="square" rtlCol="0">
                <a:spAutoFit/>
              </a:bodyPr>
              <a:lstStyle/>
              <a:p>
                <a:pPr algn="ctr" defTabSz="457200"/>
                <a:r>
                  <a:rPr lang="en-AU" sz="1200" b="1" dirty="0">
                    <a:solidFill>
                      <a:srgbClr val="8A6600"/>
                    </a:solidFill>
                  </a:rPr>
                  <a:t>Features</a:t>
                </a:r>
              </a:p>
              <a:p>
                <a:pPr algn="ctr" defTabSz="457200"/>
                <a:r>
                  <a:rPr lang="en-AU" sz="900" dirty="0">
                    <a:solidFill>
                      <a:srgbClr val="8A6600"/>
                    </a:solidFill>
                  </a:rPr>
                  <a:t>Door locked, Quality, Complexity, Seclusion, PICU, ICA, Comfort/sensory rooms, Ligature points</a:t>
                </a:r>
              </a:p>
            </p:txBody>
          </p:sp>
          <p:sp>
            <p:nvSpPr>
              <p:cNvPr id="89" name="Isosceles Triangle 88"/>
              <p:cNvSpPr/>
              <p:nvPr/>
            </p:nvSpPr>
            <p:spPr>
              <a:xfrm rot="18000000">
                <a:off x="2407710" y="4170389"/>
                <a:ext cx="3245926" cy="2934354"/>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0" name="TextBox 89"/>
              <p:cNvSpPr txBox="1"/>
              <p:nvPr/>
            </p:nvSpPr>
            <p:spPr>
              <a:xfrm rot="3600000">
                <a:off x="2710308" y="5804437"/>
                <a:ext cx="2723271" cy="818685"/>
              </a:xfrm>
              <a:prstGeom prst="rect">
                <a:avLst/>
              </a:prstGeom>
              <a:noFill/>
            </p:spPr>
            <p:txBody>
              <a:bodyPr wrap="square" rtlCol="0">
                <a:spAutoFit/>
              </a:bodyPr>
              <a:lstStyle/>
              <a:p>
                <a:pPr algn="ctr" defTabSz="457200"/>
                <a:r>
                  <a:rPr lang="en-AU" sz="1100" b="1" dirty="0">
                    <a:solidFill>
                      <a:srgbClr val="8A6600"/>
                    </a:solidFill>
                  </a:rPr>
                  <a:t>Staff Modifiers</a:t>
                </a:r>
              </a:p>
              <a:p>
                <a:pPr algn="ctr" defTabSz="457200"/>
                <a:r>
                  <a:rPr lang="en-AU" sz="700" dirty="0">
                    <a:solidFill>
                      <a:srgbClr val="8A6600"/>
                    </a:solidFill>
                  </a:rPr>
                  <a:t>Caringly vigilant &amp; inquisitive, Checking routines, Décor, Maintenance, Clean &amp; Tidy, Alternative choices, Respect</a:t>
                </a:r>
              </a:p>
            </p:txBody>
          </p:sp>
          <p:sp>
            <p:nvSpPr>
              <p:cNvPr id="91" name="Isosceles Triangle 90"/>
              <p:cNvSpPr/>
              <p:nvPr/>
            </p:nvSpPr>
            <p:spPr>
              <a:xfrm rot="18000000">
                <a:off x="3521900" y="4406377"/>
                <a:ext cx="2269807" cy="2051932"/>
              </a:xfrm>
              <a:prstGeom prs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92" name="TextBox 91"/>
              <p:cNvSpPr txBox="1"/>
              <p:nvPr/>
            </p:nvSpPr>
            <p:spPr>
              <a:xfrm rot="3600000">
                <a:off x="3890792" y="5272630"/>
                <a:ext cx="1943232" cy="861774"/>
              </a:xfrm>
              <a:prstGeom prst="rect">
                <a:avLst/>
              </a:prstGeom>
              <a:noFill/>
            </p:spPr>
            <p:txBody>
              <a:bodyPr wrap="square" rtlCol="0">
                <a:spAutoFit/>
              </a:bodyPr>
              <a:lstStyle/>
              <a:p>
                <a:pPr algn="ctr" defTabSz="457200"/>
                <a:r>
                  <a:rPr lang="en-AU" sz="1000" b="1" dirty="0">
                    <a:solidFill>
                      <a:srgbClr val="8A6600"/>
                    </a:solidFill>
                  </a:rPr>
                  <a:t>Flashpoints</a:t>
                </a:r>
                <a:endParaRPr lang="en-AU" sz="900" b="1" dirty="0">
                  <a:solidFill>
                    <a:srgbClr val="8A6600"/>
                  </a:solidFill>
                </a:endParaRPr>
              </a:p>
              <a:p>
                <a:pPr algn="ctr" defTabSz="457200"/>
                <a:r>
                  <a:rPr lang="en-AU" sz="800" dirty="0">
                    <a:solidFill>
                      <a:srgbClr val="8A6600"/>
                    </a:solidFill>
                  </a:rPr>
                  <a:t>Secrecy, Solitude, </a:t>
                </a:r>
              </a:p>
              <a:p>
                <a:pPr algn="ctr" defTabSz="457200"/>
                <a:r>
                  <a:rPr lang="en-AU" sz="800" dirty="0">
                    <a:solidFill>
                      <a:srgbClr val="8A6600"/>
                    </a:solidFill>
                  </a:rPr>
                  <a:t>Admission shock, Exit blocked</a:t>
                </a:r>
              </a:p>
            </p:txBody>
          </p:sp>
          <p:grpSp>
            <p:nvGrpSpPr>
              <p:cNvPr id="19" name="Group 18"/>
              <p:cNvGrpSpPr/>
              <p:nvPr/>
            </p:nvGrpSpPr>
            <p:grpSpPr>
              <a:xfrm>
                <a:off x="1144218" y="-605646"/>
                <a:ext cx="10296000" cy="10800000"/>
                <a:chOff x="1144217" y="-605646"/>
                <a:chExt cx="10296000" cy="10800000"/>
              </a:xfrm>
            </p:grpSpPr>
            <p:cxnSp>
              <p:nvCxnSpPr>
                <p:cNvPr id="12" name="Straight Connector 11"/>
                <p:cNvCxnSpPr>
                  <a:stCxn id="8" idx="2"/>
                </p:cNvCxnSpPr>
                <p:nvPr/>
              </p:nvCxnSpPr>
              <p:spPr>
                <a:xfrm flipV="1">
                  <a:off x="1144217" y="4873873"/>
                  <a:ext cx="10296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8000000" flipV="1">
                  <a:off x="1085995" y="4852892"/>
                  <a:ext cx="10368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3600000" flipH="1" flipV="1">
                  <a:off x="892217" y="4794354"/>
                  <a:ext cx="10800000"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336291" y="4076639"/>
                <a:ext cx="1896880" cy="1620000"/>
                <a:chOff x="5408299" y="4076639"/>
                <a:chExt cx="1896880" cy="1620000"/>
              </a:xfrm>
            </p:grpSpPr>
            <p:sp>
              <p:nvSpPr>
                <p:cNvPr id="47" name="Hexagon 46"/>
                <p:cNvSpPr/>
                <p:nvPr/>
              </p:nvSpPr>
              <p:spPr>
                <a:xfrm>
                  <a:off x="5458667" y="4076639"/>
                  <a:ext cx="1764923" cy="1620000"/>
                </a:xfrm>
                <a:prstGeom prst="hexagon">
                  <a:avLst/>
                </a:prstGeom>
                <a:solidFill>
                  <a:schemeClr val="bg1"/>
                </a:soli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48" name="TextBox 47"/>
                <p:cNvSpPr txBox="1"/>
                <p:nvPr/>
              </p:nvSpPr>
              <p:spPr>
                <a:xfrm>
                  <a:off x="5685862" y="4218290"/>
                  <a:ext cx="1310533" cy="430888"/>
                </a:xfrm>
                <a:prstGeom prst="rect">
                  <a:avLst/>
                </a:prstGeom>
                <a:noFill/>
              </p:spPr>
              <p:txBody>
                <a:bodyPr wrap="square" rtlCol="0">
                  <a:spAutoFit/>
                </a:bodyPr>
                <a:lstStyle/>
                <a:p>
                  <a:pPr algn="ctr" defTabSz="457200"/>
                  <a:r>
                    <a:rPr lang="en-AU" sz="1400" b="1" dirty="0">
                      <a:solidFill>
                        <a:prstClr val="black"/>
                      </a:solidFill>
                    </a:rPr>
                    <a:t>CONFLICT</a:t>
                  </a:r>
                  <a:endParaRPr lang="en-AU" sz="900" b="1" dirty="0">
                    <a:solidFill>
                      <a:prstClr val="black"/>
                    </a:solidFill>
                  </a:endParaRPr>
                </a:p>
              </p:txBody>
            </p:sp>
            <p:sp>
              <p:nvSpPr>
                <p:cNvPr id="49" name="TextBox 48"/>
                <p:cNvSpPr txBox="1"/>
                <p:nvPr/>
              </p:nvSpPr>
              <p:spPr>
                <a:xfrm>
                  <a:off x="5408299" y="4999751"/>
                  <a:ext cx="1896880" cy="387799"/>
                </a:xfrm>
                <a:prstGeom prst="rect">
                  <a:avLst/>
                </a:prstGeom>
                <a:noFill/>
              </p:spPr>
              <p:txBody>
                <a:bodyPr wrap="square" rtlCol="0">
                  <a:spAutoFit/>
                </a:bodyPr>
                <a:lstStyle/>
                <a:p>
                  <a:pPr algn="ctr" defTabSz="457200"/>
                  <a:r>
                    <a:rPr lang="en-AU" sz="1200" b="1" dirty="0">
                      <a:solidFill>
                        <a:prstClr val="black"/>
                      </a:solidFill>
                    </a:rPr>
                    <a:t>CONTAINMENT</a:t>
                  </a:r>
                  <a:endParaRPr lang="en-AU" sz="900" b="1" dirty="0">
                    <a:solidFill>
                      <a:prstClr val="black"/>
                    </a:solidFill>
                  </a:endParaRPr>
                </a:p>
              </p:txBody>
            </p:sp>
            <p:grpSp>
              <p:nvGrpSpPr>
                <p:cNvPr id="4" name="Group 3"/>
                <p:cNvGrpSpPr/>
                <p:nvPr/>
              </p:nvGrpSpPr>
              <p:grpSpPr>
                <a:xfrm>
                  <a:off x="6087691" y="4525027"/>
                  <a:ext cx="506874" cy="511206"/>
                  <a:chOff x="6141071" y="4442724"/>
                  <a:chExt cx="506874" cy="511206"/>
                </a:xfrm>
              </p:grpSpPr>
              <p:sp>
                <p:nvSpPr>
                  <p:cNvPr id="50" name="Up-Down Arrow 49"/>
                  <p:cNvSpPr/>
                  <p:nvPr/>
                </p:nvSpPr>
                <p:spPr>
                  <a:xfrm>
                    <a:off x="6141071" y="4442724"/>
                    <a:ext cx="506874" cy="511206"/>
                  </a:xfrm>
                  <a:prstGeom prst="upDownArrow">
                    <a:avLst>
                      <a:gd name="adj1" fmla="val 59144"/>
                      <a:gd name="adj2" fmla="val 333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white"/>
                      </a:solidFill>
                    </a:endParaRPr>
                  </a:p>
                </p:txBody>
              </p:sp>
              <p:sp>
                <p:nvSpPr>
                  <p:cNvPr id="51" name="TextBox 50"/>
                  <p:cNvSpPr txBox="1"/>
                  <p:nvPr/>
                </p:nvSpPr>
                <p:spPr>
                  <a:xfrm>
                    <a:off x="6256557" y="4475547"/>
                    <a:ext cx="275902" cy="473977"/>
                  </a:xfrm>
                  <a:prstGeom prst="rect">
                    <a:avLst/>
                  </a:prstGeom>
                  <a:noFill/>
                </p:spPr>
                <p:txBody>
                  <a:bodyPr wrap="square" rtlCol="0">
                    <a:spAutoFit/>
                  </a:bodyPr>
                  <a:lstStyle/>
                  <a:p>
                    <a:pPr algn="ctr" defTabSz="457200"/>
                    <a:r>
                      <a:rPr lang="en-AU" sz="1600" b="1" dirty="0">
                        <a:solidFill>
                          <a:prstClr val="white"/>
                        </a:solidFill>
                      </a:rPr>
                      <a:t>&amp;</a:t>
                    </a:r>
                  </a:p>
                </p:txBody>
              </p:sp>
            </p:grpSp>
          </p:grpSp>
        </p:grpSp>
        <p:sp>
          <p:nvSpPr>
            <p:cNvPr id="11" name="Curved Right Arrow 10"/>
            <p:cNvSpPr/>
            <p:nvPr/>
          </p:nvSpPr>
          <p:spPr>
            <a:xfrm>
              <a:off x="5558591" y="7640312"/>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2" name="Curved Right Arrow 71"/>
            <p:cNvSpPr/>
            <p:nvPr/>
          </p:nvSpPr>
          <p:spPr>
            <a:xfrm flipH="1" flipV="1">
              <a:off x="8273008" y="7561467"/>
              <a:ext cx="482169" cy="820840"/>
            </a:xfrm>
            <a:prstGeom prst="curvedRightArrow">
              <a:avLst>
                <a:gd name="adj1" fmla="val 19647"/>
                <a:gd name="adj2" fmla="val 50000"/>
                <a:gd name="adj3" fmla="val 48705"/>
              </a:avLst>
            </a:prstGeom>
            <a:gradFill>
              <a:gsLst>
                <a:gs pos="0">
                  <a:srgbClr val="BC4C00"/>
                </a:gs>
                <a:gs pos="50000">
                  <a:schemeClr val="accent6">
                    <a:lumMod val="75000"/>
                  </a:schemeClr>
                </a:gs>
                <a:gs pos="100000">
                  <a:schemeClr val="accent6">
                    <a:lumMod val="40000"/>
                    <a:lumOff val="60000"/>
                  </a:schemeClr>
                </a:gs>
              </a:gsLst>
              <a:lin ang="5400000" scaled="0"/>
            </a:gradFill>
            <a:ln w="12700">
              <a:solidFill>
                <a:srgbClr val="BC4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3" name="Curved Right Arrow 72"/>
            <p:cNvSpPr/>
            <p:nvPr/>
          </p:nvSpPr>
          <p:spPr>
            <a:xfrm rot="18000000">
              <a:off x="9018664" y="7191654"/>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sp>
          <p:nvSpPr>
            <p:cNvPr id="75" name="Curved Right Arrow 74"/>
            <p:cNvSpPr/>
            <p:nvPr/>
          </p:nvSpPr>
          <p:spPr>
            <a:xfrm rot="18000000" flipH="1" flipV="1">
              <a:off x="10362694" y="4847845"/>
              <a:ext cx="482169" cy="820840"/>
            </a:xfrm>
            <a:prstGeom prst="curvedRightArrow">
              <a:avLst>
                <a:gd name="adj1" fmla="val 19647"/>
                <a:gd name="adj2" fmla="val 50000"/>
                <a:gd name="adj3" fmla="val 48705"/>
              </a:avLst>
            </a:prstGeom>
            <a:gradFill>
              <a:gsLst>
                <a:gs pos="0">
                  <a:srgbClr val="9A0000"/>
                </a:gs>
                <a:gs pos="50000">
                  <a:srgbClr val="CC0000"/>
                </a:gs>
                <a:gs pos="100000">
                  <a:srgbClr val="FF9B9B"/>
                </a:gs>
              </a:gsLst>
              <a:lin ang="5400000" scaled="0"/>
            </a:gradFill>
            <a:ln w="12700">
              <a:solidFill>
                <a:srgbClr val="9A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a:solidFill>
                  <a:prstClr val="black"/>
                </a:solidFill>
              </a:endParaRPr>
            </a:p>
          </p:txBody>
        </p:sp>
      </p:grpSp>
    </p:spTree>
    <p:extLst>
      <p:ext uri="{BB962C8B-B14F-4D97-AF65-F5344CB8AC3E}">
        <p14:creationId xmlns:p14="http://schemas.microsoft.com/office/powerpoint/2010/main" val="1039924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AU" b="1" dirty="0"/>
              <a:t>Introduction to Safewards</a:t>
            </a:r>
          </a:p>
        </p:txBody>
      </p:sp>
      <p:sp>
        <p:nvSpPr>
          <p:cNvPr id="3" name="Content Placeholder 2"/>
          <p:cNvSpPr>
            <a:spLocks noGrp="1"/>
          </p:cNvSpPr>
          <p:nvPr>
            <p:ph type="subTitle" idx="1"/>
          </p:nvPr>
        </p:nvSpPr>
        <p:spPr/>
        <p:txBody>
          <a:bodyPr/>
          <a:lstStyle/>
          <a:p>
            <a:pPr marL="342900" indent="-342900">
              <a:buFont typeface="Arial" panose="020B0604020202020204" pitchFamily="34" charset="0"/>
              <a:buChar char="•"/>
            </a:pPr>
            <a:r>
              <a:rPr lang="en-AU" sz="2800" b="0" dirty="0"/>
              <a:t>O</a:t>
            </a:r>
            <a:r>
              <a:rPr lang="en-AU" sz="2800" b="0" dirty="0" smtClean="0"/>
              <a:t>rigins of Safewards </a:t>
            </a:r>
          </a:p>
          <a:p>
            <a:pPr marL="342900" indent="-342900">
              <a:buFont typeface="Arial" panose="020B0604020202020204" pitchFamily="34" charset="0"/>
              <a:buChar char="•"/>
            </a:pPr>
            <a:r>
              <a:rPr lang="en-AU" sz="2800" b="0" dirty="0" smtClean="0"/>
              <a:t>Key aims of Safewards</a:t>
            </a:r>
          </a:p>
          <a:p>
            <a:pPr marL="342900" indent="-342900">
              <a:buFont typeface="Arial" panose="020B0604020202020204" pitchFamily="34" charset="0"/>
              <a:buChar char="•"/>
            </a:pPr>
            <a:r>
              <a:rPr lang="en-AU" sz="2800" b="0" dirty="0" smtClean="0"/>
              <a:t>The heart of Safewards: conflict and containment</a:t>
            </a:r>
          </a:p>
          <a:p>
            <a:pPr marL="342900" indent="-342900">
              <a:buFont typeface="Arial" panose="020B0604020202020204" pitchFamily="34" charset="0"/>
              <a:buChar char="•"/>
            </a:pPr>
            <a:r>
              <a:rPr lang="en-AU" sz="2800" b="0" dirty="0" smtClean="0"/>
              <a:t>Overview of the model</a:t>
            </a:r>
            <a:endParaRPr lang="en-AU" sz="2800" b="0" dirty="0"/>
          </a:p>
        </p:txBody>
      </p:sp>
      <p:pic>
        <p:nvPicPr>
          <p:cNvPr id="5" name="Picture 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203656" y="2120174"/>
            <a:ext cx="1742911" cy="17436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84" y="4004440"/>
            <a:ext cx="3111432" cy="1856341"/>
          </a:xfrm>
          <a:prstGeom prst="rect">
            <a:avLst/>
          </a:prstGeom>
        </p:spPr>
      </p:pic>
    </p:spTree>
    <p:extLst>
      <p:ext uri="{BB962C8B-B14F-4D97-AF65-F5344CB8AC3E}">
        <p14:creationId xmlns:p14="http://schemas.microsoft.com/office/powerpoint/2010/main" val="2520987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Overview of originating domains </a:t>
            </a:r>
            <a:endParaRPr lang="en-AU"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511" y="1799204"/>
            <a:ext cx="4548978" cy="404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852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7444"/>
            <a:ext cx="9144000" cy="2520175"/>
          </a:xfrm>
          <a:prstGeom prst="rect">
            <a:avLst/>
          </a:prstGeom>
          <a:solidFill>
            <a:srgbClr val="FFAD7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black"/>
              </a:solidFill>
            </a:endParaRPr>
          </a:p>
        </p:txBody>
      </p:sp>
      <p:sp>
        <p:nvSpPr>
          <p:cNvPr id="5" name="Title 4"/>
          <p:cNvSpPr>
            <a:spLocks noGrp="1"/>
          </p:cNvSpPr>
          <p:nvPr>
            <p:ph type="title"/>
          </p:nvPr>
        </p:nvSpPr>
        <p:spPr/>
        <p:txBody>
          <a:bodyPr>
            <a:normAutofit/>
          </a:bodyPr>
          <a:lstStyle/>
          <a:p>
            <a:pPr algn="ctr"/>
            <a:r>
              <a:rPr lang="en-US" sz="2800" b="1" dirty="0"/>
              <a:t>Staff </a:t>
            </a:r>
            <a:r>
              <a:rPr lang="en-US" sz="2800" b="1" dirty="0" smtClean="0"/>
              <a:t>team </a:t>
            </a:r>
            <a:r>
              <a:rPr lang="en-US" sz="2800" b="1" dirty="0"/>
              <a:t>d</a:t>
            </a:r>
            <a:r>
              <a:rPr lang="en-US" sz="2800" b="1" dirty="0" smtClean="0"/>
              <a:t>omain</a:t>
            </a:r>
            <a:endParaRPr lang="en-US" sz="2800" b="1" dirty="0"/>
          </a:p>
        </p:txBody>
      </p:sp>
      <p:sp>
        <p:nvSpPr>
          <p:cNvPr id="6" name="Content Placeholder 5"/>
          <p:cNvSpPr>
            <a:spLocks noGrp="1"/>
          </p:cNvSpPr>
          <p:nvPr>
            <p:ph idx="1"/>
          </p:nvPr>
        </p:nvSpPr>
        <p:spPr>
          <a:xfrm>
            <a:off x="539750" y="1619250"/>
            <a:ext cx="8113596" cy="4854797"/>
          </a:xfrm>
        </p:spPr>
        <p:txBody>
          <a:bodyPr>
            <a:normAutofit fontScale="85000" lnSpcReduction="20000"/>
          </a:bodyPr>
          <a:lstStyle/>
          <a:p>
            <a:pPr lvl="1"/>
            <a:r>
              <a:rPr lang="en-US" sz="2700" b="1" dirty="0"/>
              <a:t>Internal structure</a:t>
            </a:r>
          </a:p>
          <a:p>
            <a:pPr lvl="1"/>
            <a:r>
              <a:rPr lang="en-US" dirty="0" smtClean="0"/>
              <a:t>Rules, routines, efficiency, clean/tidy, ideology</a:t>
            </a:r>
            <a:r>
              <a:rPr lang="en-US" dirty="0"/>
              <a:t>,</a:t>
            </a:r>
            <a:r>
              <a:rPr lang="en-US" dirty="0" smtClean="0"/>
              <a:t> custom, practice</a:t>
            </a:r>
          </a:p>
          <a:p>
            <a:pPr lvl="1"/>
            <a:endParaRPr lang="en-US" dirty="0" smtClean="0"/>
          </a:p>
          <a:p>
            <a:pPr lvl="1"/>
            <a:r>
              <a:rPr lang="en-US" sz="2700" b="1" dirty="0"/>
              <a:t>Staff modifiers</a:t>
            </a:r>
          </a:p>
          <a:p>
            <a:pPr lvl="1">
              <a:lnSpc>
                <a:spcPct val="120000"/>
              </a:lnSpc>
            </a:pPr>
            <a:r>
              <a:rPr lang="en-US" dirty="0" smtClean="0"/>
              <a:t>Staff anxiety and frustration, moral commitments (honesty), psychological understanding, teamwork and consistency, technical mastery, positive appreciation, education/training, clinical supervision, model skills, challenge each other, review care provided, focus on flashpoints, finding better ways to manage them (reduce number of rules, pre-empting needs) and set limits</a:t>
            </a:r>
          </a:p>
          <a:p>
            <a:pPr lvl="1"/>
            <a:endParaRPr lang="en-US" dirty="0" smtClean="0"/>
          </a:p>
          <a:p>
            <a:pPr lvl="1"/>
            <a:r>
              <a:rPr lang="en-US" sz="2700" b="1" dirty="0"/>
              <a:t>Flashpoints</a:t>
            </a:r>
          </a:p>
          <a:p>
            <a:pPr lvl="1"/>
            <a:r>
              <a:rPr lang="en-US" dirty="0" smtClean="0"/>
              <a:t>Denial of request, </a:t>
            </a:r>
            <a:r>
              <a:rPr lang="en-US" dirty="0"/>
              <a:t>s</a:t>
            </a:r>
            <a:r>
              <a:rPr lang="en-US" dirty="0" smtClean="0"/>
              <a:t>taff demand, limit setting, </a:t>
            </a:r>
            <a:r>
              <a:rPr lang="en-US" dirty="0"/>
              <a:t>b</a:t>
            </a:r>
            <a:r>
              <a:rPr lang="en-US" dirty="0" smtClean="0"/>
              <a:t>ad news, ignoring</a:t>
            </a:r>
          </a:p>
          <a:p>
            <a:pPr marL="0" indent="0">
              <a:buNone/>
            </a:pPr>
            <a:endParaRPr lang="en-US" dirty="0"/>
          </a:p>
        </p:txBody>
      </p:sp>
      <p:pic>
        <p:nvPicPr>
          <p:cNvPr id="512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315416"/>
            <a:ext cx="199795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777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25588"/>
            <a:ext cx="9144000" cy="1417341"/>
          </a:xfrm>
          <a:prstGeom prst="rect">
            <a:avLst/>
          </a:prstGeom>
          <a:solidFill>
            <a:srgbClr val="FFE9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Physical environment domain</a:t>
            </a:r>
            <a:endParaRPr lang="en-US" sz="2800" b="1" dirty="0"/>
          </a:p>
        </p:txBody>
      </p:sp>
      <p:sp>
        <p:nvSpPr>
          <p:cNvPr id="3" name="Content Placeholder 2"/>
          <p:cNvSpPr>
            <a:spLocks noGrp="1"/>
          </p:cNvSpPr>
          <p:nvPr>
            <p:ph idx="1"/>
          </p:nvPr>
        </p:nvSpPr>
        <p:spPr>
          <a:xfrm>
            <a:off x="462033" y="1813358"/>
            <a:ext cx="8243888" cy="4854797"/>
          </a:xfrm>
        </p:spPr>
        <p:txBody>
          <a:bodyPr>
            <a:normAutofit fontScale="85000" lnSpcReduction="10000"/>
          </a:bodyPr>
          <a:lstStyle/>
          <a:p>
            <a:pPr lvl="1"/>
            <a:r>
              <a:rPr lang="en-US" dirty="0" smtClean="0"/>
              <a:t>Better quality environment versus complexity (observation/supervision)</a:t>
            </a:r>
          </a:p>
          <a:p>
            <a:pPr lvl="1"/>
            <a:endParaRPr lang="en-US" sz="1300" dirty="0" smtClean="0"/>
          </a:p>
          <a:p>
            <a:pPr lvl="1"/>
            <a:r>
              <a:rPr lang="en-US" b="1" dirty="0" smtClean="0"/>
              <a:t>Features </a:t>
            </a:r>
            <a:endParaRPr lang="en-US" dirty="0" smtClean="0"/>
          </a:p>
          <a:p>
            <a:pPr lvl="1"/>
            <a:r>
              <a:rPr lang="en-US" dirty="0"/>
              <a:t>Door </a:t>
            </a:r>
            <a:r>
              <a:rPr lang="en-US" dirty="0" smtClean="0"/>
              <a:t>locked, quality of environment, </a:t>
            </a:r>
            <a:r>
              <a:rPr lang="en-US" dirty="0"/>
              <a:t>s</a:t>
            </a:r>
            <a:r>
              <a:rPr lang="en-US" dirty="0" smtClean="0"/>
              <a:t>peedy repairs, complexity</a:t>
            </a:r>
            <a:r>
              <a:rPr lang="en-US" dirty="0"/>
              <a:t>,</a:t>
            </a:r>
            <a:r>
              <a:rPr lang="en-US" dirty="0" smtClean="0"/>
              <a:t> </a:t>
            </a:r>
            <a:r>
              <a:rPr lang="en-US" dirty="0"/>
              <a:t>s</a:t>
            </a:r>
            <a:r>
              <a:rPr lang="en-US" dirty="0" smtClean="0"/>
              <a:t>eclusion rooms available, PICU</a:t>
            </a:r>
            <a:r>
              <a:rPr lang="en-US" dirty="0"/>
              <a:t>,</a:t>
            </a:r>
            <a:r>
              <a:rPr lang="en-US" dirty="0" smtClean="0"/>
              <a:t> ICA, </a:t>
            </a:r>
            <a:r>
              <a:rPr lang="en-US" dirty="0"/>
              <a:t>comfort/</a:t>
            </a:r>
            <a:r>
              <a:rPr lang="en-US" dirty="0" smtClean="0"/>
              <a:t>sensory rooms</a:t>
            </a:r>
            <a:r>
              <a:rPr lang="en-US" dirty="0"/>
              <a:t>,</a:t>
            </a:r>
            <a:r>
              <a:rPr lang="en-US" dirty="0" smtClean="0"/>
              <a:t> </a:t>
            </a:r>
            <a:r>
              <a:rPr lang="en-US" dirty="0"/>
              <a:t>ligature </a:t>
            </a:r>
            <a:r>
              <a:rPr lang="en-US" dirty="0" smtClean="0"/>
              <a:t>points</a:t>
            </a:r>
          </a:p>
          <a:p>
            <a:pPr lvl="1"/>
            <a:endParaRPr lang="en-US" sz="1600" dirty="0" smtClean="0"/>
          </a:p>
          <a:p>
            <a:pPr lvl="1"/>
            <a:r>
              <a:rPr lang="en-US" b="1" dirty="0"/>
              <a:t>Staff modifiers </a:t>
            </a:r>
            <a:endParaRPr lang="en-US" dirty="0" smtClean="0"/>
          </a:p>
          <a:p>
            <a:pPr lvl="1"/>
            <a:r>
              <a:rPr lang="en-US" dirty="0" smtClean="0"/>
              <a:t>Vigilant and inquisitive, checking routines, </a:t>
            </a:r>
            <a:r>
              <a:rPr lang="en-US" dirty="0" err="1"/>
              <a:t>d</a:t>
            </a:r>
            <a:r>
              <a:rPr lang="en-US" dirty="0" err="1" smtClean="0"/>
              <a:t>écor</a:t>
            </a:r>
            <a:r>
              <a:rPr lang="en-US" dirty="0" smtClean="0"/>
              <a:t>, maintenance, clean and tidy, alternative choices, respect </a:t>
            </a:r>
          </a:p>
          <a:p>
            <a:pPr lvl="1"/>
            <a:endParaRPr lang="en-US" dirty="0" smtClean="0"/>
          </a:p>
          <a:p>
            <a:pPr lvl="1"/>
            <a:r>
              <a:rPr lang="en-US" b="1" dirty="0"/>
              <a:t>Flashpoints </a:t>
            </a:r>
            <a:endParaRPr lang="en-US" dirty="0" smtClean="0"/>
          </a:p>
          <a:p>
            <a:pPr lvl="1"/>
            <a:r>
              <a:rPr lang="en-US" dirty="0" smtClean="0"/>
              <a:t>Secrecy, solitude</a:t>
            </a:r>
            <a:r>
              <a:rPr lang="en-US" dirty="0"/>
              <a:t>,</a:t>
            </a:r>
            <a:r>
              <a:rPr lang="en-US" dirty="0" smtClean="0"/>
              <a:t> </a:t>
            </a:r>
            <a:r>
              <a:rPr lang="en-US" dirty="0"/>
              <a:t>a</a:t>
            </a:r>
            <a:r>
              <a:rPr lang="en-US" dirty="0" smtClean="0"/>
              <a:t>dmission shock, exit </a:t>
            </a:r>
            <a:r>
              <a:rPr lang="en-US" dirty="0"/>
              <a:t>blocked </a:t>
            </a:r>
            <a:endParaRPr lang="en-US" dirty="0" smtClean="0"/>
          </a:p>
          <a:p>
            <a:pPr marL="0" indent="0">
              <a:buNone/>
            </a:pPr>
            <a:endParaRPr lang="en-US" dirty="0"/>
          </a:p>
        </p:txBody>
      </p:sp>
      <p:pic>
        <p:nvPicPr>
          <p:cNvPr id="614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65023"/>
            <a:ext cx="190543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4586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11191"/>
            <a:ext cx="9144000" cy="2107580"/>
          </a:xfrm>
          <a:prstGeom prst="rect">
            <a:avLst/>
          </a:prstGeom>
          <a:solidFill>
            <a:srgbClr val="A6DF8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Outside hospital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539750" y="1619250"/>
            <a:ext cx="8124748" cy="4854797"/>
          </a:xfrm>
        </p:spPr>
        <p:txBody>
          <a:bodyPr>
            <a:noAutofit/>
          </a:bodyPr>
          <a:lstStyle/>
          <a:p>
            <a:pPr lvl="1">
              <a:lnSpc>
                <a:spcPct val="120000"/>
              </a:lnSpc>
            </a:pPr>
            <a:r>
              <a:rPr lang="en-US" sz="1800" b="1" dirty="0" smtClean="0"/>
              <a:t>Stressors </a:t>
            </a:r>
            <a:endParaRPr lang="en-US" sz="1800" dirty="0" smtClean="0"/>
          </a:p>
          <a:p>
            <a:pPr lvl="1">
              <a:lnSpc>
                <a:spcPct val="120000"/>
              </a:lnSpc>
            </a:pPr>
            <a:r>
              <a:rPr lang="en-US" sz="1800" dirty="0" smtClean="0"/>
              <a:t>Visitors, </a:t>
            </a:r>
            <a:r>
              <a:rPr lang="en-US" sz="1800" dirty="0"/>
              <a:t>r</a:t>
            </a:r>
            <a:r>
              <a:rPr lang="en-US" sz="1800" dirty="0" smtClean="0"/>
              <a:t>elatives and family tensions and relationships, missing out, </a:t>
            </a:r>
            <a:r>
              <a:rPr lang="en-US" sz="1800" dirty="0"/>
              <a:t>d</a:t>
            </a:r>
            <a:r>
              <a:rPr lang="en-US" sz="1800" dirty="0" smtClean="0"/>
              <a:t>ependency and institutionalisation (absconding), </a:t>
            </a:r>
            <a:r>
              <a:rPr lang="en-US" sz="1800" dirty="0"/>
              <a:t>d</a:t>
            </a:r>
            <a:r>
              <a:rPr lang="en-US" sz="1800" dirty="0" smtClean="0"/>
              <a:t>emands and home </a:t>
            </a:r>
          </a:p>
          <a:p>
            <a:pPr lvl="1">
              <a:lnSpc>
                <a:spcPct val="120000"/>
              </a:lnSpc>
            </a:pPr>
            <a:endParaRPr lang="en-US" sz="1800" b="1" dirty="0" smtClean="0"/>
          </a:p>
          <a:p>
            <a:pPr lvl="1">
              <a:lnSpc>
                <a:spcPct val="120000"/>
              </a:lnSpc>
            </a:pPr>
            <a:r>
              <a:rPr lang="en-US" sz="1800" b="1" dirty="0"/>
              <a:t>Staff modifiers </a:t>
            </a:r>
            <a:endParaRPr lang="en-US" sz="1800" dirty="0" smtClean="0"/>
          </a:p>
          <a:p>
            <a:pPr lvl="1">
              <a:lnSpc>
                <a:spcPct val="120000"/>
              </a:lnSpc>
            </a:pPr>
            <a:r>
              <a:rPr lang="en-US" sz="1800" dirty="0"/>
              <a:t>Carer/relative </a:t>
            </a:r>
            <a:r>
              <a:rPr lang="en-US" sz="1800" dirty="0" smtClean="0"/>
              <a:t>involvement, family therapy, </a:t>
            </a:r>
            <a:r>
              <a:rPr lang="en-US" sz="1800" dirty="0"/>
              <a:t>a</a:t>
            </a:r>
            <a:r>
              <a:rPr lang="en-US" sz="1800" dirty="0" smtClean="0"/>
              <a:t>ctive </a:t>
            </a:r>
            <a:r>
              <a:rPr lang="en-US" sz="1800" dirty="0"/>
              <a:t>patient </a:t>
            </a:r>
            <a:r>
              <a:rPr lang="en-US" sz="1800" dirty="0" smtClean="0"/>
              <a:t>support, awareness, important </a:t>
            </a:r>
            <a:r>
              <a:rPr lang="en-US" sz="1800" dirty="0"/>
              <a:t>factors </a:t>
            </a:r>
            <a:r>
              <a:rPr lang="en-US" sz="1800" dirty="0" smtClean="0"/>
              <a:t>from outside that </a:t>
            </a:r>
            <a:r>
              <a:rPr lang="en-US" sz="1800" dirty="0"/>
              <a:t>can </a:t>
            </a:r>
            <a:r>
              <a:rPr lang="en-US" sz="1800" dirty="0" smtClean="0"/>
              <a:t>influence </a:t>
            </a:r>
            <a:r>
              <a:rPr lang="en-US" sz="1800" dirty="0"/>
              <a:t>behaviour on </a:t>
            </a:r>
            <a:r>
              <a:rPr lang="en-US" sz="1800" dirty="0" smtClean="0"/>
              <a:t>the unit (financial circumstances, support </a:t>
            </a:r>
            <a:r>
              <a:rPr lang="en-US" sz="1800" dirty="0"/>
              <a:t>to resolve issues with family and </a:t>
            </a:r>
            <a:r>
              <a:rPr lang="en-US" sz="1800" dirty="0" smtClean="0"/>
              <a:t>friends, accommodation-checked on/leave </a:t>
            </a:r>
            <a:r>
              <a:rPr lang="en-US" sz="1800" dirty="0"/>
              <a:t>to </a:t>
            </a:r>
            <a:r>
              <a:rPr lang="en-US" sz="1800" dirty="0" smtClean="0"/>
              <a:t>visit)</a:t>
            </a:r>
            <a:endParaRPr lang="en-US" sz="1800" b="1" dirty="0" smtClean="0"/>
          </a:p>
          <a:p>
            <a:pPr lvl="1">
              <a:lnSpc>
                <a:spcPct val="120000"/>
              </a:lnSpc>
              <a:spcBef>
                <a:spcPts val="1000"/>
              </a:spcBef>
            </a:pPr>
            <a:endParaRPr lang="en-US" sz="1800" b="1" dirty="0" smtClean="0"/>
          </a:p>
          <a:p>
            <a:pPr lvl="1">
              <a:lnSpc>
                <a:spcPct val="120000"/>
              </a:lnSpc>
              <a:spcBef>
                <a:spcPts val="0"/>
              </a:spcBef>
              <a:spcAft>
                <a:spcPts val="0"/>
              </a:spcAft>
            </a:pPr>
            <a:r>
              <a:rPr lang="en-US" sz="1800" b="1" dirty="0" smtClean="0"/>
              <a:t>Flashpoints </a:t>
            </a:r>
            <a:endParaRPr lang="en-US" sz="1800" dirty="0"/>
          </a:p>
          <a:p>
            <a:pPr lvl="1">
              <a:lnSpc>
                <a:spcPct val="120000"/>
              </a:lnSpc>
              <a:spcBef>
                <a:spcPts val="0"/>
              </a:spcBef>
              <a:spcAft>
                <a:spcPts val="0"/>
              </a:spcAft>
            </a:pPr>
            <a:r>
              <a:rPr lang="en-US" sz="1800" dirty="0" smtClean="0"/>
              <a:t>Bad news, </a:t>
            </a:r>
            <a:r>
              <a:rPr lang="en-US" sz="1800" dirty="0"/>
              <a:t>h</a:t>
            </a:r>
            <a:r>
              <a:rPr lang="en-US" sz="1800" dirty="0" smtClean="0"/>
              <a:t>ome crisis, </a:t>
            </a:r>
            <a:r>
              <a:rPr lang="en-US" sz="1800" dirty="0"/>
              <a:t>l</a:t>
            </a:r>
            <a:r>
              <a:rPr lang="en-US" sz="1800" dirty="0" smtClean="0"/>
              <a:t>oss </a:t>
            </a:r>
            <a:r>
              <a:rPr lang="en-US" sz="1800" dirty="0"/>
              <a:t>of relationship or </a:t>
            </a:r>
            <a:r>
              <a:rPr lang="en-US" sz="1800" dirty="0" smtClean="0"/>
              <a:t>accommodation, argument </a:t>
            </a:r>
          </a:p>
          <a:p>
            <a:endParaRPr lang="en-US" sz="1800" dirty="0"/>
          </a:p>
        </p:txBody>
      </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43408"/>
            <a:ext cx="194430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633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31235"/>
            <a:ext cx="9144000" cy="1402720"/>
          </a:xfrm>
          <a:prstGeom prst="rect">
            <a:avLst/>
          </a:prstGeom>
          <a:solidFill>
            <a:srgbClr val="9393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smtClean="0"/>
              <a:t>  Patient </a:t>
            </a:r>
            <a:r>
              <a:rPr lang="en-US" sz="2800" b="1" dirty="0"/>
              <a:t>c</a:t>
            </a:r>
            <a:r>
              <a:rPr lang="en-US" sz="2800" b="1" dirty="0" smtClean="0"/>
              <a:t>ommunity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457200" y="1619250"/>
            <a:ext cx="8162693" cy="5093784"/>
          </a:xfrm>
        </p:spPr>
        <p:txBody>
          <a:bodyPr>
            <a:normAutofit fontScale="62500" lnSpcReduction="20000"/>
          </a:bodyPr>
          <a:lstStyle/>
          <a:p>
            <a:pPr lvl="1">
              <a:lnSpc>
                <a:spcPct val="120000"/>
              </a:lnSpc>
            </a:pPr>
            <a:r>
              <a:rPr lang="en-US" sz="2900" b="1" dirty="0" smtClean="0"/>
              <a:t>Patient-patient interaction </a:t>
            </a:r>
            <a:endParaRPr lang="en-US" sz="2900" dirty="0" smtClean="0"/>
          </a:p>
          <a:p>
            <a:pPr lvl="1">
              <a:lnSpc>
                <a:spcPct val="120000"/>
              </a:lnSpc>
            </a:pPr>
            <a:r>
              <a:rPr lang="en-US" sz="2900" dirty="0" smtClean="0"/>
              <a:t>Ripple effect of conflict (impact of conflict elsewhere on the unit, living with others, meal times and medication times)</a:t>
            </a:r>
          </a:p>
          <a:p>
            <a:pPr lvl="1">
              <a:lnSpc>
                <a:spcPct val="120000"/>
              </a:lnSpc>
              <a:spcAft>
                <a:spcPts val="0"/>
              </a:spcAft>
            </a:pPr>
            <a:endParaRPr lang="en-US" sz="1800" dirty="0" smtClean="0"/>
          </a:p>
          <a:p>
            <a:pPr lvl="1">
              <a:lnSpc>
                <a:spcPct val="120000"/>
              </a:lnSpc>
              <a:spcBef>
                <a:spcPts val="0"/>
              </a:spcBef>
            </a:pPr>
            <a:r>
              <a:rPr lang="en-US" sz="2900" b="1" dirty="0" smtClean="0"/>
              <a:t>Patient </a:t>
            </a:r>
            <a:r>
              <a:rPr lang="en-US" sz="2900" b="1" dirty="0"/>
              <a:t>modifiers </a:t>
            </a:r>
          </a:p>
          <a:p>
            <a:pPr lvl="1">
              <a:lnSpc>
                <a:spcPct val="120000"/>
              </a:lnSpc>
            </a:pPr>
            <a:r>
              <a:rPr lang="en-US" sz="2900" dirty="0"/>
              <a:t>Anxiety </a:t>
            </a:r>
            <a:r>
              <a:rPr lang="en-US" sz="2900" dirty="0" smtClean="0"/>
              <a:t>management, mutual support, moral commitments, psychological understanding, technical mastery</a:t>
            </a:r>
          </a:p>
          <a:p>
            <a:pPr lvl="1">
              <a:lnSpc>
                <a:spcPct val="120000"/>
              </a:lnSpc>
              <a:spcAft>
                <a:spcPts val="0"/>
              </a:spcAft>
            </a:pPr>
            <a:endParaRPr lang="en-US" sz="1800" dirty="0" smtClean="0"/>
          </a:p>
          <a:p>
            <a:pPr lvl="1">
              <a:lnSpc>
                <a:spcPct val="120000"/>
              </a:lnSpc>
            </a:pPr>
            <a:r>
              <a:rPr lang="en-US" sz="2900" b="1" dirty="0" smtClean="0"/>
              <a:t>Staff </a:t>
            </a:r>
            <a:r>
              <a:rPr lang="en-US" sz="2900" b="1" dirty="0"/>
              <a:t>modifiers </a:t>
            </a:r>
            <a:endParaRPr lang="en-US" sz="2900" dirty="0" smtClean="0"/>
          </a:p>
          <a:p>
            <a:pPr lvl="1">
              <a:lnSpc>
                <a:spcPct val="120000"/>
              </a:lnSpc>
            </a:pPr>
            <a:r>
              <a:rPr lang="en-US" sz="2900" dirty="0" smtClean="0"/>
              <a:t>Explanation/information, role modelling, patient education, removal </a:t>
            </a:r>
            <a:r>
              <a:rPr lang="en-US" sz="2900" dirty="0"/>
              <a:t>of </a:t>
            </a:r>
            <a:r>
              <a:rPr lang="en-US" sz="2900" dirty="0" smtClean="0"/>
              <a:t>means, </a:t>
            </a:r>
            <a:r>
              <a:rPr lang="en-US" sz="2900" dirty="0"/>
              <a:t>p</a:t>
            </a:r>
            <a:r>
              <a:rPr lang="en-US" sz="2900" dirty="0" smtClean="0"/>
              <a:t>resence and </a:t>
            </a:r>
            <a:r>
              <a:rPr lang="en-US" sz="2900" dirty="0"/>
              <a:t>presence+ </a:t>
            </a:r>
            <a:r>
              <a:rPr lang="en-US" sz="2900" dirty="0" smtClean="0"/>
              <a:t>(getting in early), conflict resolution, </a:t>
            </a:r>
            <a:r>
              <a:rPr lang="en-US" sz="2900" dirty="0"/>
              <a:t>pre-emptive reassurance, managing level and fluctuation of activity on the unit</a:t>
            </a:r>
          </a:p>
          <a:p>
            <a:pPr lvl="1">
              <a:lnSpc>
                <a:spcPct val="120000"/>
              </a:lnSpc>
              <a:spcAft>
                <a:spcPts val="0"/>
              </a:spcAft>
            </a:pPr>
            <a:endParaRPr lang="en-US" sz="1600" dirty="0" smtClean="0"/>
          </a:p>
          <a:p>
            <a:pPr lvl="1">
              <a:lnSpc>
                <a:spcPct val="120000"/>
              </a:lnSpc>
              <a:spcBef>
                <a:spcPts val="0"/>
              </a:spcBef>
            </a:pPr>
            <a:r>
              <a:rPr lang="en-US" sz="2900" b="1" dirty="0" smtClean="0"/>
              <a:t>Flashpoints </a:t>
            </a:r>
            <a:endParaRPr lang="en-US" sz="2900" dirty="0" smtClean="0"/>
          </a:p>
          <a:p>
            <a:pPr lvl="1">
              <a:lnSpc>
                <a:spcPct val="120000"/>
              </a:lnSpc>
            </a:pPr>
            <a:r>
              <a:rPr lang="en-US" sz="2900" dirty="0" smtClean="0"/>
              <a:t>Assembly, crowding, activity queuing, waiting, noise, </a:t>
            </a:r>
            <a:r>
              <a:rPr lang="en-US" sz="2900" dirty="0"/>
              <a:t>s</a:t>
            </a:r>
            <a:r>
              <a:rPr lang="en-US" sz="2900" dirty="0" smtClean="0"/>
              <a:t>taff/patient turnover or change, bullying, stealing and property </a:t>
            </a:r>
            <a:r>
              <a:rPr lang="en-US" sz="2900" dirty="0"/>
              <a:t>damage </a:t>
            </a:r>
            <a:endParaRPr lang="en-US" sz="2900" dirty="0" smtClean="0"/>
          </a:p>
          <a:p>
            <a:endParaRPr lang="en-US" dirty="0"/>
          </a:p>
        </p:txBody>
      </p:sp>
      <p:pic>
        <p:nvPicPr>
          <p:cNvPr id="819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4600"/>
          <a:stretch/>
        </p:blipFill>
        <p:spPr bwMode="auto">
          <a:xfrm>
            <a:off x="-10903" y="260648"/>
            <a:ext cx="2064253" cy="117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135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78098"/>
            <a:ext cx="9144000" cy="2343471"/>
          </a:xfrm>
          <a:prstGeom prst="rect">
            <a:avLst/>
          </a:prstGeom>
          <a:solidFill>
            <a:srgbClr val="CF8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a:t>Patient </a:t>
            </a:r>
            <a:r>
              <a:rPr lang="en-US" sz="2800" b="1" dirty="0" smtClean="0"/>
              <a:t>characteristics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457199" y="1619250"/>
            <a:ext cx="8229601" cy="5238750"/>
          </a:xfrm>
        </p:spPr>
        <p:txBody>
          <a:bodyPr>
            <a:noAutofit/>
          </a:bodyPr>
          <a:lstStyle/>
          <a:p>
            <a:pPr lvl="1">
              <a:lnSpc>
                <a:spcPct val="120000"/>
              </a:lnSpc>
            </a:pPr>
            <a:r>
              <a:rPr lang="en-US" sz="1400" b="1" dirty="0" smtClean="0"/>
              <a:t>Symptoms and </a:t>
            </a:r>
            <a:r>
              <a:rPr lang="en-US" sz="1400" b="1" dirty="0"/>
              <a:t>demography </a:t>
            </a:r>
            <a:endParaRPr lang="en-US" sz="1400" dirty="0" smtClean="0"/>
          </a:p>
          <a:p>
            <a:pPr marL="355600" lvl="1" indent="-355600">
              <a:lnSpc>
                <a:spcPct val="120000"/>
              </a:lnSpc>
              <a:spcAft>
                <a:spcPts val="0"/>
              </a:spcAft>
              <a:buFont typeface="+mj-lt"/>
              <a:buAutoNum type="arabicPeriod"/>
            </a:pPr>
            <a:r>
              <a:rPr lang="en-US" sz="1400" dirty="0" smtClean="0"/>
              <a:t>Symptoms: paranoia-defensive, aggression, </a:t>
            </a:r>
            <a:r>
              <a:rPr lang="en-US" sz="1400" dirty="0"/>
              <a:t>specific </a:t>
            </a:r>
            <a:r>
              <a:rPr lang="en-US" sz="1400" dirty="0" smtClean="0"/>
              <a:t>delusions, depression-suicide attempts/irritability</a:t>
            </a:r>
            <a:r>
              <a:rPr lang="en-US" sz="1400" dirty="0"/>
              <a:t>, </a:t>
            </a:r>
            <a:r>
              <a:rPr lang="en-US" sz="1400" dirty="0" smtClean="0"/>
              <a:t>use of substances</a:t>
            </a:r>
            <a:r>
              <a:rPr lang="en-US" sz="1400" dirty="0"/>
              <a:t>,</a:t>
            </a:r>
            <a:r>
              <a:rPr lang="en-US" sz="1400" dirty="0" smtClean="0"/>
              <a:t> </a:t>
            </a:r>
            <a:r>
              <a:rPr lang="en-US" sz="1400" dirty="0"/>
              <a:t>irritability or </a:t>
            </a:r>
            <a:r>
              <a:rPr lang="en-US" sz="1400" dirty="0" smtClean="0"/>
              <a:t>disinhibition</a:t>
            </a:r>
          </a:p>
          <a:p>
            <a:pPr marL="355600" lvl="1" indent="-355600">
              <a:lnSpc>
                <a:spcPct val="120000"/>
              </a:lnSpc>
              <a:spcAft>
                <a:spcPts val="0"/>
              </a:spcAft>
              <a:buFont typeface="+mj-lt"/>
              <a:buAutoNum type="arabicPeriod"/>
            </a:pPr>
            <a:r>
              <a:rPr lang="en-US" sz="1400" dirty="0" smtClean="0"/>
              <a:t>Personality traits: </a:t>
            </a:r>
            <a:r>
              <a:rPr lang="en-US" sz="1400" dirty="0"/>
              <a:t>f</a:t>
            </a:r>
            <a:r>
              <a:rPr lang="en-US" sz="1400" dirty="0" smtClean="0"/>
              <a:t>eatures </a:t>
            </a:r>
            <a:r>
              <a:rPr lang="en-US" sz="1400" dirty="0"/>
              <a:t>of </a:t>
            </a:r>
            <a:r>
              <a:rPr lang="en-US" sz="1400" dirty="0" smtClean="0"/>
              <a:t>ASPD, instrumental aggression</a:t>
            </a:r>
          </a:p>
          <a:p>
            <a:pPr marL="355600" lvl="1" indent="-355600">
              <a:lnSpc>
                <a:spcPct val="120000"/>
              </a:lnSpc>
              <a:spcAft>
                <a:spcPts val="0"/>
              </a:spcAft>
              <a:buFont typeface="+mj-lt"/>
              <a:buAutoNum type="arabicPeriod"/>
            </a:pPr>
            <a:r>
              <a:rPr lang="en-US" sz="1400" dirty="0" smtClean="0"/>
              <a:t>Demographic: </a:t>
            </a:r>
            <a:r>
              <a:rPr lang="en-US" sz="1400" dirty="0"/>
              <a:t>p</a:t>
            </a:r>
            <a:r>
              <a:rPr lang="en-US" sz="1400" dirty="0" smtClean="0"/>
              <a:t>articularly </a:t>
            </a:r>
            <a:r>
              <a:rPr lang="en-US" sz="1400" dirty="0"/>
              <a:t>being younger and </a:t>
            </a:r>
            <a:r>
              <a:rPr lang="en-US" sz="1400" dirty="0" smtClean="0"/>
              <a:t>male</a:t>
            </a:r>
          </a:p>
          <a:p>
            <a:pPr lvl="1">
              <a:lnSpc>
                <a:spcPct val="120000"/>
              </a:lnSpc>
              <a:spcAft>
                <a:spcPts val="0"/>
              </a:spcAft>
            </a:pPr>
            <a:endParaRPr lang="en-US" sz="1400" dirty="0" smtClean="0"/>
          </a:p>
          <a:p>
            <a:pPr lvl="1">
              <a:lnSpc>
                <a:spcPct val="120000"/>
              </a:lnSpc>
            </a:pPr>
            <a:r>
              <a:rPr lang="en-US" sz="1400" b="1" dirty="0" smtClean="0"/>
              <a:t>Staff </a:t>
            </a:r>
            <a:r>
              <a:rPr lang="en-US" sz="1400" b="1" dirty="0"/>
              <a:t>modifiers </a:t>
            </a:r>
            <a:endParaRPr lang="en-US" sz="1400" dirty="0" smtClean="0"/>
          </a:p>
          <a:p>
            <a:pPr lvl="1">
              <a:lnSpc>
                <a:spcPct val="120000"/>
              </a:lnSpc>
              <a:spcAft>
                <a:spcPts val="0"/>
              </a:spcAft>
            </a:pPr>
            <a:r>
              <a:rPr lang="en-US" sz="1400" dirty="0" smtClean="0"/>
              <a:t>Pharmacotherapy, psychotherapy and functional analysis; nursing support and intervention; enhance choices, freedom and control over circumstances; develop mutually respectful partnership; therapeutic community; authoritarianism-counterproductive; CBT; social skills training; trauma-informed practice responses; choices </a:t>
            </a:r>
            <a:r>
              <a:rPr lang="en-US" sz="1400" dirty="0"/>
              <a:t>over how to </a:t>
            </a:r>
            <a:r>
              <a:rPr lang="en-US" sz="1400" dirty="0" smtClean="0"/>
              <a:t>respond. Only a few people account for the majority of aggressive incidents, </a:t>
            </a:r>
            <a:r>
              <a:rPr lang="en-US" sz="1400" dirty="0"/>
              <a:t>therefore:</a:t>
            </a:r>
          </a:p>
          <a:p>
            <a:pPr marL="514350" lvl="1" indent="-514350">
              <a:lnSpc>
                <a:spcPct val="120000"/>
              </a:lnSpc>
              <a:spcAft>
                <a:spcPts val="0"/>
              </a:spcAft>
              <a:buAutoNum type="arabicPeriod"/>
            </a:pPr>
            <a:r>
              <a:rPr lang="en-US" sz="1400" dirty="0" smtClean="0"/>
              <a:t>change </a:t>
            </a:r>
            <a:r>
              <a:rPr lang="en-US" sz="1400" dirty="0"/>
              <a:t>responses </a:t>
            </a:r>
            <a:r>
              <a:rPr lang="en-US" sz="1400" dirty="0" smtClean="0"/>
              <a:t>after the first event </a:t>
            </a:r>
            <a:r>
              <a:rPr lang="en-US" sz="1400" dirty="0"/>
              <a:t>to avoid subsequent </a:t>
            </a:r>
            <a:r>
              <a:rPr lang="en-US" sz="1400" dirty="0" smtClean="0"/>
              <a:t>events</a:t>
            </a:r>
            <a:endParaRPr lang="en-US" sz="1400" dirty="0"/>
          </a:p>
          <a:p>
            <a:pPr marL="514350" lvl="1" indent="-514350">
              <a:lnSpc>
                <a:spcPct val="120000"/>
              </a:lnSpc>
              <a:spcAft>
                <a:spcPts val="0"/>
              </a:spcAft>
              <a:buAutoNum type="arabicPeriod"/>
            </a:pPr>
            <a:r>
              <a:rPr lang="en-US" sz="1400" dirty="0" smtClean="0"/>
              <a:t>target </a:t>
            </a:r>
            <a:r>
              <a:rPr lang="en-US" sz="1400" dirty="0"/>
              <a:t>therapeutic </a:t>
            </a:r>
            <a:r>
              <a:rPr lang="en-US" sz="1400" dirty="0" smtClean="0"/>
              <a:t>interventions</a:t>
            </a:r>
          </a:p>
          <a:p>
            <a:pPr marL="514350" lvl="1" indent="-514350">
              <a:lnSpc>
                <a:spcPct val="120000"/>
              </a:lnSpc>
              <a:spcAft>
                <a:spcPts val="0"/>
              </a:spcAft>
              <a:buAutoNum type="arabicPeriod"/>
            </a:pPr>
            <a:endParaRPr lang="en-US" sz="1400" dirty="0"/>
          </a:p>
          <a:p>
            <a:pPr lvl="1">
              <a:lnSpc>
                <a:spcPct val="120000"/>
              </a:lnSpc>
              <a:spcBef>
                <a:spcPts val="1000"/>
              </a:spcBef>
            </a:pPr>
            <a:r>
              <a:rPr lang="en-US" sz="1400" b="1" dirty="0" smtClean="0"/>
              <a:t>Flashpoints </a:t>
            </a:r>
            <a:endParaRPr lang="en-US" sz="1400" dirty="0" smtClean="0"/>
          </a:p>
          <a:p>
            <a:pPr lvl="1">
              <a:lnSpc>
                <a:spcPct val="120000"/>
              </a:lnSpc>
            </a:pPr>
            <a:r>
              <a:rPr lang="en-US" sz="1400" dirty="0" smtClean="0"/>
              <a:t>Exacerbations, independence, identity, acuity, severity</a:t>
            </a:r>
          </a:p>
          <a:p>
            <a:pPr marL="0" indent="0">
              <a:buNone/>
            </a:pPr>
            <a:endParaRPr lang="en-US" sz="1400" dirty="0"/>
          </a:p>
        </p:txBody>
      </p:sp>
      <p:pic>
        <p:nvPicPr>
          <p:cNvPr id="921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8520" y="-191787"/>
            <a:ext cx="199154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28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19754"/>
            <a:ext cx="9143999" cy="2754613"/>
          </a:xfrm>
          <a:prstGeom prst="rect">
            <a:avLst/>
          </a:prstGeom>
          <a:solidFill>
            <a:srgbClr val="FFA3A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p:cNvSpPr>
            <a:spLocks noGrp="1"/>
          </p:cNvSpPr>
          <p:nvPr>
            <p:ph type="title"/>
          </p:nvPr>
        </p:nvSpPr>
        <p:spPr/>
        <p:txBody>
          <a:bodyPr>
            <a:normAutofit/>
          </a:bodyPr>
          <a:lstStyle/>
          <a:p>
            <a:pPr algn="ctr"/>
            <a:r>
              <a:rPr lang="en-US" sz="2800" b="1" dirty="0"/>
              <a:t>Regulatory </a:t>
            </a:r>
            <a:r>
              <a:rPr lang="en-US" sz="2800" b="1" dirty="0" smtClean="0"/>
              <a:t>framework </a:t>
            </a:r>
            <a:r>
              <a:rPr lang="en-US" sz="2800" b="1" dirty="0"/>
              <a:t>d</a:t>
            </a:r>
            <a:r>
              <a:rPr lang="en-US" sz="2800" b="1" dirty="0" smtClean="0"/>
              <a:t>omain</a:t>
            </a:r>
            <a:endParaRPr lang="en-US" sz="2800" b="1" dirty="0"/>
          </a:p>
        </p:txBody>
      </p:sp>
      <p:sp>
        <p:nvSpPr>
          <p:cNvPr id="3" name="Content Placeholder 2"/>
          <p:cNvSpPr>
            <a:spLocks noGrp="1"/>
          </p:cNvSpPr>
          <p:nvPr>
            <p:ph idx="1"/>
          </p:nvPr>
        </p:nvSpPr>
        <p:spPr>
          <a:xfrm>
            <a:off x="539750" y="1619249"/>
            <a:ext cx="8243888" cy="5104935"/>
          </a:xfrm>
        </p:spPr>
        <p:txBody>
          <a:bodyPr>
            <a:normAutofit fontScale="70000" lnSpcReduction="20000"/>
          </a:bodyPr>
          <a:lstStyle/>
          <a:p>
            <a:pPr lvl="1"/>
            <a:r>
              <a:rPr lang="en-US" sz="2600" b="1" dirty="0"/>
              <a:t>External structure </a:t>
            </a:r>
            <a:endParaRPr lang="en-US" sz="2600" dirty="0" smtClean="0"/>
          </a:p>
          <a:p>
            <a:pPr lvl="1">
              <a:spcBef>
                <a:spcPts val="800"/>
              </a:spcBef>
            </a:pPr>
            <a:r>
              <a:rPr lang="en-US" sz="2600" dirty="0"/>
              <a:t>Legal framework, national policy, complaints, appeals, </a:t>
            </a:r>
            <a:r>
              <a:rPr lang="en-US" sz="2600" dirty="0" smtClean="0"/>
              <a:t>prosecutions</a:t>
            </a:r>
            <a:r>
              <a:rPr lang="en-US" sz="2600" dirty="0"/>
              <a:t> </a:t>
            </a:r>
            <a:r>
              <a:rPr lang="en-US" sz="2600" dirty="0" smtClean="0"/>
              <a:t>and </a:t>
            </a:r>
            <a:r>
              <a:rPr lang="en-US" sz="2600" dirty="0"/>
              <a:t>hospital policy </a:t>
            </a:r>
            <a:endParaRPr lang="en-US" sz="2600" dirty="0" smtClean="0"/>
          </a:p>
          <a:p>
            <a:pPr lvl="1">
              <a:spcAft>
                <a:spcPts val="0"/>
              </a:spcAft>
            </a:pPr>
            <a:endParaRPr lang="en-US" sz="2600" b="1" dirty="0" smtClean="0">
              <a:solidFill>
                <a:schemeClr val="accent5">
                  <a:lumMod val="75000"/>
                </a:schemeClr>
              </a:solidFill>
            </a:endParaRPr>
          </a:p>
          <a:p>
            <a:pPr lvl="1"/>
            <a:r>
              <a:rPr lang="en-US" sz="2600" b="1" dirty="0" smtClean="0"/>
              <a:t>Staff </a:t>
            </a:r>
            <a:r>
              <a:rPr lang="en-US" sz="2600" b="1" dirty="0"/>
              <a:t>modifiers </a:t>
            </a:r>
            <a:endParaRPr lang="en-US" sz="2600" dirty="0" smtClean="0"/>
          </a:p>
          <a:p>
            <a:pPr lvl="1">
              <a:spcBef>
                <a:spcPts val="800"/>
              </a:spcBef>
            </a:pPr>
            <a:r>
              <a:rPr lang="en-US" sz="2600" i="1" dirty="0"/>
              <a:t>With the exception of hospital policy, </a:t>
            </a:r>
            <a:r>
              <a:rPr lang="en-US" sz="2600" i="1" dirty="0" smtClean="0"/>
              <a:t>these modifiers are </a:t>
            </a:r>
            <a:r>
              <a:rPr lang="en-US" sz="2600" i="1" dirty="0"/>
              <a:t>not under staff </a:t>
            </a:r>
            <a:r>
              <a:rPr lang="en-US" sz="2600" i="1" dirty="0" smtClean="0"/>
              <a:t>control (RRI); however, the way they are carried out can be</a:t>
            </a:r>
            <a:r>
              <a:rPr lang="en-US" sz="2600" dirty="0" smtClean="0"/>
              <a:t>. This includes:</a:t>
            </a:r>
          </a:p>
          <a:p>
            <a:pPr lvl="1">
              <a:spcBef>
                <a:spcPts val="800"/>
              </a:spcBef>
            </a:pPr>
            <a:r>
              <a:rPr lang="en-US" sz="2600" dirty="0" smtClean="0"/>
              <a:t>Procedural justice</a:t>
            </a:r>
            <a:r>
              <a:rPr lang="en-US" sz="2600" dirty="0"/>
              <a:t>,</a:t>
            </a:r>
            <a:r>
              <a:rPr lang="en-US" sz="2600" dirty="0" smtClean="0"/>
              <a:t> </a:t>
            </a:r>
            <a:r>
              <a:rPr lang="en-US" sz="2600" dirty="0"/>
              <a:t>r</a:t>
            </a:r>
            <a:r>
              <a:rPr lang="en-US" sz="2600" dirty="0" smtClean="0"/>
              <a:t>espect </a:t>
            </a:r>
            <a:r>
              <a:rPr lang="en-US" sz="2600" dirty="0"/>
              <a:t>for </a:t>
            </a:r>
            <a:r>
              <a:rPr lang="en-US" sz="2600" dirty="0" smtClean="0"/>
              <a:t>rights, hope, information giving, supported decision making, support </a:t>
            </a:r>
            <a:r>
              <a:rPr lang="en-US" sz="2600" dirty="0"/>
              <a:t>to </a:t>
            </a:r>
            <a:r>
              <a:rPr lang="en-US" sz="2600" dirty="0" smtClean="0"/>
              <a:t>appeal, legitimacy, compensatory autonomy, consistent policy, flexibility, effective </a:t>
            </a:r>
            <a:r>
              <a:rPr lang="en-US" sz="2600" dirty="0"/>
              <a:t>complaints </a:t>
            </a:r>
            <a:r>
              <a:rPr lang="en-US" sz="2600" dirty="0" smtClean="0"/>
              <a:t>process, policy </a:t>
            </a:r>
            <a:r>
              <a:rPr lang="en-US" sz="2600" dirty="0"/>
              <a:t>targeted at </a:t>
            </a:r>
            <a:r>
              <a:rPr lang="en-US" sz="2600" dirty="0" smtClean="0"/>
              <a:t>RRI, choices (such as more activities</a:t>
            </a:r>
            <a:r>
              <a:rPr lang="en-US" sz="2600" dirty="0"/>
              <a:t>, meals, </a:t>
            </a:r>
            <a:r>
              <a:rPr lang="en-US" sz="2600" dirty="0" smtClean="0"/>
              <a:t>snacks</a:t>
            </a:r>
            <a:r>
              <a:rPr lang="en-US" sz="2600" dirty="0"/>
              <a:t>)</a:t>
            </a:r>
            <a:r>
              <a:rPr lang="en-US" sz="2600" dirty="0" smtClean="0"/>
              <a:t>, </a:t>
            </a:r>
            <a:r>
              <a:rPr lang="en-US" sz="2600" dirty="0"/>
              <a:t>i</a:t>
            </a:r>
            <a:r>
              <a:rPr lang="en-US" sz="2600" dirty="0" smtClean="0"/>
              <a:t>ntervene </a:t>
            </a:r>
            <a:r>
              <a:rPr lang="en-US" sz="2600" dirty="0"/>
              <a:t>to address hopelessness and </a:t>
            </a:r>
            <a:r>
              <a:rPr lang="en-US" sz="2600" dirty="0" smtClean="0"/>
              <a:t>self-</a:t>
            </a:r>
            <a:r>
              <a:rPr lang="en-US" sz="2600" dirty="0" err="1" smtClean="0"/>
              <a:t>stigmatisation</a:t>
            </a:r>
            <a:r>
              <a:rPr lang="en-US" sz="2600" dirty="0" smtClean="0"/>
              <a:t>.</a:t>
            </a:r>
            <a:endParaRPr lang="en-US" sz="2600" dirty="0"/>
          </a:p>
          <a:p>
            <a:pPr lvl="1">
              <a:spcAft>
                <a:spcPts val="0"/>
              </a:spcAft>
            </a:pPr>
            <a:endParaRPr lang="en-US" sz="2600" dirty="0" smtClean="0"/>
          </a:p>
          <a:p>
            <a:pPr lvl="1"/>
            <a:r>
              <a:rPr lang="en-US" sz="2600" b="1" dirty="0" smtClean="0"/>
              <a:t>Flashpoints </a:t>
            </a:r>
            <a:endParaRPr lang="en-US" sz="2600" dirty="0" smtClean="0"/>
          </a:p>
          <a:p>
            <a:pPr lvl="1">
              <a:spcBef>
                <a:spcPts val="800"/>
              </a:spcBef>
            </a:pPr>
            <a:r>
              <a:rPr lang="en-US" sz="2600" dirty="0"/>
              <a:t>Compulsory </a:t>
            </a:r>
            <a:r>
              <a:rPr lang="en-US" sz="2600" dirty="0" smtClean="0"/>
              <a:t>detention, admission, appeal refusal, </a:t>
            </a:r>
            <a:r>
              <a:rPr lang="en-US" sz="2600" dirty="0"/>
              <a:t>c</a:t>
            </a:r>
            <a:r>
              <a:rPr lang="en-US" sz="2600" dirty="0" smtClean="0"/>
              <a:t>omplaint denied, </a:t>
            </a:r>
            <a:r>
              <a:rPr lang="en-US" sz="2600" dirty="0"/>
              <a:t>e</a:t>
            </a:r>
            <a:r>
              <a:rPr lang="en-US" sz="2600" dirty="0" smtClean="0"/>
              <a:t>nforced treatment and exit refusal</a:t>
            </a:r>
            <a:r>
              <a:rPr lang="en-US" dirty="0" smtClean="0"/>
              <a:t> </a:t>
            </a:r>
          </a:p>
          <a:p>
            <a:endParaRPr lang="en-US" dirty="0" smtClean="0"/>
          </a:p>
          <a:p>
            <a:endParaRPr lang="en-US" dirty="0" smtClean="0"/>
          </a:p>
          <a:p>
            <a:endParaRPr lang="en-US" dirty="0"/>
          </a:p>
        </p:txBody>
      </p:sp>
      <p:pic>
        <p:nvPicPr>
          <p:cNvPr id="1024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4689" y="-180751"/>
            <a:ext cx="190898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59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864"/>
            <a:ext cx="7708900" cy="684784"/>
          </a:xfrm>
        </p:spPr>
        <p:txBody>
          <a:bodyPr>
            <a:normAutofit/>
          </a:bodyPr>
          <a:lstStyle/>
          <a:p>
            <a:pPr algn="ctr"/>
            <a:r>
              <a:rPr lang="en-US" b="1" dirty="0"/>
              <a:t>What </a:t>
            </a:r>
            <a:r>
              <a:rPr lang="en-US" b="1" dirty="0" smtClean="0"/>
              <a:t>this </a:t>
            </a:r>
            <a:r>
              <a:rPr lang="en-US" b="1" dirty="0"/>
              <a:t>model adds to practice</a:t>
            </a:r>
          </a:p>
        </p:txBody>
      </p:sp>
      <p:sp>
        <p:nvSpPr>
          <p:cNvPr id="3" name="Content Placeholder 2"/>
          <p:cNvSpPr>
            <a:spLocks noGrp="1"/>
          </p:cNvSpPr>
          <p:nvPr>
            <p:ph idx="1"/>
          </p:nvPr>
        </p:nvSpPr>
        <p:spPr>
          <a:xfrm>
            <a:off x="457199" y="1726239"/>
            <a:ext cx="8229600" cy="2822722"/>
          </a:xfrm>
        </p:spPr>
        <p:txBody>
          <a:bodyPr>
            <a:normAutofit/>
          </a:bodyPr>
          <a:lstStyle/>
          <a:p>
            <a:pPr marL="342900" lvl="1" indent="-342900">
              <a:lnSpc>
                <a:spcPct val="80000"/>
              </a:lnSpc>
              <a:spcBef>
                <a:spcPts val="1000"/>
              </a:spcBef>
              <a:spcAft>
                <a:spcPts val="1000"/>
              </a:spcAft>
              <a:buFont typeface="Arial" panose="020B0604020202020204" pitchFamily="34" charset="0"/>
              <a:buChar char="•"/>
            </a:pPr>
            <a:r>
              <a:rPr lang="en-US" dirty="0"/>
              <a:t>Includes patient-patient interaction</a:t>
            </a:r>
          </a:p>
          <a:p>
            <a:pPr marL="342900" lvl="1" indent="-342900">
              <a:lnSpc>
                <a:spcPct val="80000"/>
              </a:lnSpc>
              <a:spcBef>
                <a:spcPts val="1000"/>
              </a:spcBef>
              <a:spcAft>
                <a:spcPts val="1000"/>
              </a:spcAft>
              <a:buFont typeface="Arial" panose="020B0604020202020204" pitchFamily="34" charset="0"/>
              <a:buChar char="•"/>
            </a:pPr>
            <a:r>
              <a:rPr lang="en-US" dirty="0"/>
              <a:t>Identifies </a:t>
            </a:r>
            <a:r>
              <a:rPr lang="en-US" dirty="0" smtClean="0"/>
              <a:t>that staff response </a:t>
            </a:r>
            <a:r>
              <a:rPr lang="en-US" dirty="0"/>
              <a:t>to patient </a:t>
            </a:r>
            <a:r>
              <a:rPr lang="en-US" dirty="0" smtClean="0"/>
              <a:t>characteristics can have </a:t>
            </a:r>
            <a:r>
              <a:rPr lang="en-US" dirty="0"/>
              <a:t>an impact</a:t>
            </a:r>
          </a:p>
          <a:p>
            <a:pPr marL="342900" lvl="1" indent="-342900">
              <a:lnSpc>
                <a:spcPct val="80000"/>
              </a:lnSpc>
              <a:spcBef>
                <a:spcPts val="1000"/>
              </a:spcBef>
              <a:spcAft>
                <a:spcPts val="1000"/>
              </a:spcAft>
              <a:buFont typeface="Arial" panose="020B0604020202020204" pitchFamily="34" charset="0"/>
              <a:buChar char="•"/>
            </a:pPr>
            <a:r>
              <a:rPr lang="en-US" dirty="0"/>
              <a:t>Acknowledges </a:t>
            </a:r>
            <a:r>
              <a:rPr lang="en-US" dirty="0" smtClean="0"/>
              <a:t>the regulatory framework </a:t>
            </a:r>
            <a:r>
              <a:rPr lang="en-US" dirty="0"/>
              <a:t>and that </a:t>
            </a:r>
            <a:r>
              <a:rPr lang="en-US" dirty="0" smtClean="0"/>
              <a:t>action </a:t>
            </a:r>
            <a:r>
              <a:rPr lang="en-US" dirty="0"/>
              <a:t>can be taken at higher policy levels</a:t>
            </a:r>
          </a:p>
          <a:p>
            <a:pPr marL="342900" lvl="1" indent="-342900">
              <a:lnSpc>
                <a:spcPct val="80000"/>
              </a:lnSpc>
              <a:spcBef>
                <a:spcPts val="1000"/>
              </a:spcBef>
              <a:spcAft>
                <a:spcPts val="1000"/>
              </a:spcAft>
              <a:buFont typeface="Arial" panose="020B0604020202020204" pitchFamily="34" charset="0"/>
              <a:buChar char="•"/>
            </a:pPr>
            <a:r>
              <a:rPr lang="en-US" dirty="0"/>
              <a:t>Incorporates influences from outside hospital</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264" y="4291719"/>
            <a:ext cx="2736593" cy="249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203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Safewards interventions</a:t>
            </a:r>
          </a:p>
        </p:txBody>
      </p:sp>
      <p:sp>
        <p:nvSpPr>
          <p:cNvPr id="3" name="Content Placeholder 2"/>
          <p:cNvSpPr>
            <a:spLocks noGrp="1"/>
          </p:cNvSpPr>
          <p:nvPr>
            <p:ph idx="1"/>
          </p:nvPr>
        </p:nvSpPr>
        <p:spPr>
          <a:xfrm>
            <a:off x="427016" y="2423263"/>
            <a:ext cx="8243888" cy="2428643"/>
          </a:xfrm>
        </p:spPr>
        <p:txBody>
          <a:bodyPr/>
          <a:lstStyle/>
          <a:p>
            <a:pPr lvl="1" algn="ctr"/>
            <a:r>
              <a:rPr lang="en-AU" sz="3200" i="1" dirty="0" smtClean="0"/>
              <a:t>The Safewards interventions are </a:t>
            </a:r>
            <a:r>
              <a:rPr lang="en-AU" sz="3200" i="1" dirty="0"/>
              <a:t>a set of </a:t>
            </a:r>
            <a:r>
              <a:rPr lang="en-AU" sz="3200" i="1" dirty="0" smtClean="0">
                <a:solidFill>
                  <a:srgbClr val="51BD89"/>
                </a:solidFill>
              </a:rPr>
              <a:t>prevention</a:t>
            </a:r>
            <a:r>
              <a:rPr lang="en-AU" sz="3200" i="1" dirty="0" smtClean="0">
                <a:solidFill>
                  <a:srgbClr val="20917A"/>
                </a:solidFill>
              </a:rPr>
              <a:t> </a:t>
            </a:r>
            <a:r>
              <a:rPr lang="en-AU" sz="3200" i="1" dirty="0"/>
              <a:t>and </a:t>
            </a:r>
            <a:r>
              <a:rPr lang="en-AU" sz="3200" i="1" dirty="0">
                <a:solidFill>
                  <a:srgbClr val="51BD89"/>
                </a:solidFill>
              </a:rPr>
              <a:t>intervention</a:t>
            </a:r>
            <a:r>
              <a:rPr lang="en-AU" sz="3200" i="1" dirty="0"/>
              <a:t> </a:t>
            </a:r>
            <a:r>
              <a:rPr lang="en-AU" sz="3200" i="1" dirty="0" smtClean="0">
                <a:solidFill>
                  <a:srgbClr val="51BD89"/>
                </a:solidFill>
              </a:rPr>
              <a:t>strategies </a:t>
            </a:r>
            <a:r>
              <a:rPr lang="en-AU" sz="3200" i="1" dirty="0"/>
              <a:t>developed to correspond to diverse </a:t>
            </a:r>
            <a:r>
              <a:rPr lang="en-AU" sz="3200" i="1" dirty="0">
                <a:solidFill>
                  <a:srgbClr val="51BD89"/>
                </a:solidFill>
              </a:rPr>
              <a:t>flashpoints </a:t>
            </a:r>
            <a:r>
              <a:rPr lang="en-AU" sz="3200" i="1" dirty="0"/>
              <a:t>identified in the </a:t>
            </a:r>
            <a:r>
              <a:rPr lang="en-AU" sz="3200" i="1" dirty="0" smtClean="0"/>
              <a:t>model</a:t>
            </a:r>
            <a:endParaRPr lang="en-AU" sz="3200" i="1" dirty="0"/>
          </a:p>
          <a:p>
            <a:pPr marL="0" indent="0">
              <a:buNone/>
            </a:pPr>
            <a:endParaRPr lang="en-US" sz="2400" dirty="0"/>
          </a:p>
        </p:txBody>
      </p:sp>
    </p:spTree>
    <p:extLst>
      <p:ext uri="{BB962C8B-B14F-4D97-AF65-F5344CB8AC3E}">
        <p14:creationId xmlns:p14="http://schemas.microsoft.com/office/powerpoint/2010/main" val="20583013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lvl="0"/>
            <a:r>
              <a:rPr lang="en-AU" sz="4000" b="1" dirty="0" smtClean="0"/>
              <a:t/>
            </a:r>
            <a:br>
              <a:rPr lang="en-AU" sz="4000" b="1" dirty="0" smtClean="0"/>
            </a:br>
            <a:endParaRPr lang="en-US" sz="4000" b="1" dirty="0"/>
          </a:p>
        </p:txBody>
      </p:sp>
      <p:sp>
        <p:nvSpPr>
          <p:cNvPr id="5" name="Content Placeholder 4"/>
          <p:cNvSpPr>
            <a:spLocks noGrp="1"/>
          </p:cNvSpPr>
          <p:nvPr>
            <p:ph type="subTitle" idx="1"/>
          </p:nvPr>
        </p:nvSpPr>
        <p:spPr>
          <a:xfrm>
            <a:off x="361580" y="827957"/>
            <a:ext cx="7171440" cy="1142265"/>
          </a:xfrm>
        </p:spPr>
        <p:txBody>
          <a:bodyPr/>
          <a:lstStyle/>
          <a:p>
            <a:pPr marL="0" indent="0" algn="ctr">
              <a:buNone/>
            </a:pPr>
            <a:r>
              <a:rPr lang="en-AU" sz="4800" b="1" dirty="0" smtClean="0">
                <a:solidFill>
                  <a:schemeClr val="bg1"/>
                </a:solidFill>
              </a:rPr>
              <a:t>Know each </a:t>
            </a:r>
            <a:r>
              <a:rPr lang="en-AU" sz="4800" b="1" dirty="0">
                <a:solidFill>
                  <a:schemeClr val="bg1"/>
                </a:solidFill>
              </a:rPr>
              <a:t>o</a:t>
            </a:r>
            <a:r>
              <a:rPr lang="en-AU" sz="4800" b="1" dirty="0" smtClean="0">
                <a:solidFill>
                  <a:schemeClr val="bg1"/>
                </a:solidFill>
              </a:rPr>
              <a:t>ther</a:t>
            </a:r>
            <a:endParaRPr lang="en-AU" sz="4800" b="1" dirty="0">
              <a:solidFill>
                <a:schemeClr val="bg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722265">
            <a:off x="2900629" y="2125341"/>
            <a:ext cx="3385221" cy="48132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39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Origins of the </a:t>
            </a:r>
            <a:r>
              <a:rPr lang="en-AU" sz="2800" b="1" dirty="0" smtClean="0"/>
              <a:t>Safewards model</a:t>
            </a:r>
            <a:endParaRPr lang="en-AU" sz="2800" b="1" dirty="0"/>
          </a:p>
        </p:txBody>
      </p:sp>
      <p:sp>
        <p:nvSpPr>
          <p:cNvPr id="3" name="Content Placeholder 2"/>
          <p:cNvSpPr>
            <a:spLocks noGrp="1"/>
          </p:cNvSpPr>
          <p:nvPr>
            <p:ph idx="1"/>
          </p:nvPr>
        </p:nvSpPr>
        <p:spPr>
          <a:xfrm>
            <a:off x="539750" y="1619250"/>
            <a:ext cx="8243888" cy="5002267"/>
          </a:xfrm>
        </p:spPr>
        <p:txBody>
          <a:bodyPr/>
          <a:lstStyle/>
          <a:p>
            <a:pPr lvl="1"/>
            <a:r>
              <a:rPr lang="en-AU" sz="2400" b="1" dirty="0" smtClean="0"/>
              <a:t>Safewards origins</a:t>
            </a:r>
          </a:p>
          <a:p>
            <a:pPr marL="342900" lvl="1" indent="-342900">
              <a:buFont typeface="Arial" panose="020B0604020202020204" pitchFamily="34" charset="0"/>
              <a:buChar char="•"/>
            </a:pPr>
            <a:r>
              <a:rPr lang="en-AU" sz="2000" dirty="0" smtClean="0"/>
              <a:t>Nursing model</a:t>
            </a:r>
          </a:p>
          <a:p>
            <a:pPr marL="342900" lvl="1" indent="-342900">
              <a:buFont typeface="Arial" panose="020B0604020202020204" pitchFamily="34" charset="0"/>
              <a:buChar char="•"/>
            </a:pPr>
            <a:r>
              <a:rPr lang="en-AU" sz="2000" dirty="0" smtClean="0"/>
              <a:t>Developed by Len Bowers, UK</a:t>
            </a:r>
          </a:p>
          <a:p>
            <a:pPr marL="342900" lvl="1" indent="-342900">
              <a:buFont typeface="Arial" panose="020B0604020202020204" pitchFamily="34" charset="0"/>
              <a:buChar char="•"/>
            </a:pPr>
            <a:r>
              <a:rPr lang="en-AU" sz="2000" dirty="0" smtClean="0"/>
              <a:t>Research-based</a:t>
            </a:r>
          </a:p>
          <a:p>
            <a:pPr marL="342900" lvl="1" indent="-342900">
              <a:buFont typeface="Arial" panose="020B0604020202020204" pitchFamily="34" charset="0"/>
              <a:buChar char="•"/>
            </a:pPr>
            <a:r>
              <a:rPr lang="en-AU" sz="2000" dirty="0" smtClean="0"/>
              <a:t>Focus on conflict and containment (restrictive interventions)</a:t>
            </a:r>
          </a:p>
          <a:p>
            <a:pPr lvl="1"/>
            <a:r>
              <a:rPr lang="en-AU" sz="2400" b="1" dirty="0" smtClean="0"/>
              <a:t>Evidence (Bowers)</a:t>
            </a:r>
          </a:p>
          <a:p>
            <a:pPr marL="342900" lvl="1" indent="-342900">
              <a:buFont typeface="Arial" panose="020B0604020202020204" pitchFamily="34" charset="0"/>
              <a:buChar char="•"/>
            </a:pPr>
            <a:r>
              <a:rPr lang="en-AU" sz="2000" dirty="0" smtClean="0"/>
              <a:t>Cross </a:t>
            </a:r>
            <a:r>
              <a:rPr lang="en-AU" sz="2000" dirty="0"/>
              <a:t>topic literature review</a:t>
            </a:r>
          </a:p>
          <a:p>
            <a:pPr marL="342900" lvl="1" indent="-342900">
              <a:buFont typeface="Arial" panose="020B0604020202020204" pitchFamily="34" charset="0"/>
              <a:buChar char="•"/>
            </a:pPr>
            <a:r>
              <a:rPr lang="en-AU" sz="2000" dirty="0"/>
              <a:t>Model development</a:t>
            </a:r>
          </a:p>
          <a:p>
            <a:pPr marL="342900" lvl="1" indent="-342900">
              <a:spcAft>
                <a:spcPts val="0"/>
              </a:spcAft>
              <a:buFont typeface="Arial" panose="020B0604020202020204" pitchFamily="34" charset="0"/>
              <a:buChar char="•"/>
            </a:pPr>
            <a:r>
              <a:rPr lang="en-AU" sz="2000" dirty="0"/>
              <a:t>Cluster randomised controlled trial of model</a:t>
            </a:r>
          </a:p>
          <a:p>
            <a:pPr marL="800100" lvl="2" indent="-342900">
              <a:lnSpc>
                <a:spcPct val="100000"/>
              </a:lnSpc>
              <a:spcAft>
                <a:spcPts val="0"/>
              </a:spcAft>
              <a:buFont typeface="Arial" panose="020B0604020202020204" pitchFamily="34" charset="0"/>
              <a:buChar char="–"/>
            </a:pPr>
            <a:r>
              <a:rPr lang="en-AU" dirty="0"/>
              <a:t>31 </a:t>
            </a:r>
            <a:r>
              <a:rPr lang="en-AU" dirty="0" smtClean="0"/>
              <a:t>units, adequate power, significant results</a:t>
            </a:r>
            <a:endParaRPr lang="en-AU" dirty="0"/>
          </a:p>
          <a:p>
            <a:pPr marL="800100" lvl="2" indent="-342900">
              <a:lnSpc>
                <a:spcPct val="100000"/>
              </a:lnSpc>
              <a:spcAft>
                <a:spcPts val="0"/>
              </a:spcAft>
              <a:buFont typeface="Arial" panose="020B0604020202020204" pitchFamily="34" charset="0"/>
              <a:buChar char="–"/>
            </a:pPr>
            <a:r>
              <a:rPr lang="en-AU" dirty="0"/>
              <a:t>Conflict 14.6% </a:t>
            </a:r>
            <a:r>
              <a:rPr lang="en-AU" dirty="0" smtClean="0"/>
              <a:t>decrease</a:t>
            </a:r>
          </a:p>
          <a:p>
            <a:pPr marL="800100" lvl="2" indent="-342900">
              <a:lnSpc>
                <a:spcPct val="100000"/>
              </a:lnSpc>
              <a:spcAft>
                <a:spcPts val="0"/>
              </a:spcAft>
              <a:buFont typeface="Arial" panose="020B0604020202020204" pitchFamily="34" charset="0"/>
              <a:buChar char="–"/>
            </a:pPr>
            <a:r>
              <a:rPr lang="en-AU" dirty="0" smtClean="0"/>
              <a:t>Containment </a:t>
            </a:r>
            <a:r>
              <a:rPr lang="en-AU" dirty="0"/>
              <a:t>23.6% decrease</a:t>
            </a:r>
          </a:p>
          <a:p>
            <a:pPr marL="342900" indent="-342900">
              <a:buFont typeface="Arial" panose="020B0604020202020204" pitchFamily="34" charset="0"/>
              <a:buChar char="–"/>
            </a:pPr>
            <a:endParaRPr lang="en-AU" sz="2000" dirty="0" smtClean="0"/>
          </a:p>
          <a:p>
            <a:endParaRPr lang="en-AU" dirty="0" smtClean="0"/>
          </a:p>
          <a:p>
            <a:endParaRPr lang="en-AU" dirty="0" smtClean="0"/>
          </a:p>
          <a:p>
            <a:pPr marL="0" indent="0">
              <a:buNone/>
            </a:pPr>
            <a:endParaRPr lang="en-AU" dirty="0"/>
          </a:p>
          <a:p>
            <a:pPr marL="0" indent="0">
              <a:buNone/>
            </a:pPr>
            <a:endParaRPr lang="en-AU" dirty="0"/>
          </a:p>
        </p:txBody>
      </p:sp>
      <p:pic>
        <p:nvPicPr>
          <p:cNvPr id="6" name="Picture 2" descr="Image result for len b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2450">
            <a:off x="6786563" y="4517936"/>
            <a:ext cx="1905000" cy="1905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216870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44367"/>
            <a:ext cx="7199313" cy="721725"/>
          </a:xfrm>
        </p:spPr>
        <p:txBody>
          <a:bodyPr>
            <a:normAutofit fontScale="90000"/>
          </a:bodyPr>
          <a:lstStyle/>
          <a:p>
            <a:pPr algn="ctr"/>
            <a:r>
              <a:rPr lang="en-US" sz="3100" b="1" dirty="0" smtClean="0"/>
              <a:t>Background</a:t>
            </a:r>
            <a:r>
              <a:rPr lang="en-US" dirty="0" smtClean="0"/>
              <a:t/>
            </a:r>
            <a:br>
              <a:rPr lang="en-US" dirty="0" smtClean="0"/>
            </a:br>
            <a:endParaRPr lang="en-US" dirty="0"/>
          </a:p>
        </p:txBody>
      </p:sp>
      <p:sp>
        <p:nvSpPr>
          <p:cNvPr id="3" name="Content Placeholder 2"/>
          <p:cNvSpPr>
            <a:spLocks noGrp="1"/>
          </p:cNvSpPr>
          <p:nvPr>
            <p:ph idx="1"/>
          </p:nvPr>
        </p:nvSpPr>
        <p:spPr>
          <a:xfrm>
            <a:off x="439389" y="1643876"/>
            <a:ext cx="8371043" cy="4854797"/>
          </a:xfrm>
        </p:spPr>
        <p:txBody>
          <a:bodyPr/>
          <a:lstStyle/>
          <a:p>
            <a:pPr lvl="1">
              <a:spcAft>
                <a:spcPts val="0"/>
              </a:spcAft>
            </a:pPr>
            <a:endParaRPr lang="en-US" dirty="0">
              <a:latin typeface="Arial Black"/>
              <a:cs typeface="Arial Black"/>
            </a:endParaRPr>
          </a:p>
          <a:p>
            <a:pPr marL="594900" lvl="2" indent="-342900">
              <a:spcBef>
                <a:spcPts val="400"/>
              </a:spcBef>
              <a:buFont typeface="Arial"/>
              <a:buChar char="•"/>
            </a:pPr>
            <a:r>
              <a:rPr lang="en-US" sz="2400" dirty="0" smtClean="0"/>
              <a:t>Good therapeutic relationships between staff and patients are the foundation of effective care</a:t>
            </a:r>
          </a:p>
          <a:p>
            <a:pPr marL="594900" lvl="2" indent="-342900">
              <a:spcBef>
                <a:spcPts val="400"/>
              </a:spcBef>
              <a:buFont typeface="Arial"/>
              <a:buChar char="•"/>
            </a:pPr>
            <a:r>
              <a:rPr lang="en-US" sz="2400" dirty="0" smtClean="0"/>
              <a:t>If patients and staff have information about each other they can find common areas of interest</a:t>
            </a:r>
            <a:endParaRPr lang="en-US" sz="2400" dirty="0"/>
          </a:p>
          <a:p>
            <a:pPr marL="594900" lvl="2" indent="-342900">
              <a:spcBef>
                <a:spcPts val="400"/>
              </a:spcBef>
              <a:buFont typeface="Arial"/>
              <a:buChar char="•"/>
            </a:pPr>
            <a:r>
              <a:rPr lang="en-US" sz="2400" dirty="0" smtClean="0"/>
              <a:t>Sharing areas of interest makes engagement easier for both patients and staff, especially in tense situations</a:t>
            </a:r>
          </a:p>
          <a:p>
            <a:pPr marL="594900" lvl="2" indent="-342900">
              <a:spcBef>
                <a:spcPts val="400"/>
              </a:spcBef>
              <a:buFont typeface="Arial"/>
              <a:buChar char="•"/>
            </a:pPr>
            <a:r>
              <a:rPr lang="en-US" sz="2400" dirty="0" smtClean="0"/>
              <a:t>It’s helpful to have topics for conversation </a:t>
            </a:r>
          </a:p>
          <a:p>
            <a:pPr>
              <a:spcAft>
                <a:spcPts val="1000"/>
              </a:spcAft>
            </a:pPr>
            <a:endParaRPr lang="en-US" sz="1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9739782">
            <a:off x="272521" y="5507940"/>
            <a:ext cx="1322063" cy="108723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7367256" y="5510462"/>
            <a:ext cx="1362445" cy="1091703"/>
          </a:xfrm>
          <a:prstGeom prst="rect">
            <a:avLst/>
          </a:prstGeom>
        </p:spPr>
      </p:pic>
    </p:spTree>
    <p:extLst>
      <p:ext uri="{BB962C8B-B14F-4D97-AF65-F5344CB8AC3E}">
        <p14:creationId xmlns:p14="http://schemas.microsoft.com/office/powerpoint/2010/main" val="30953981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solidFill>
                  <a:schemeClr val="bg1"/>
                </a:solidFill>
              </a:rPr>
              <a:t>Aims</a:t>
            </a:r>
            <a:endParaRPr lang="en-AU" b="1" dirty="0">
              <a:solidFill>
                <a:schemeClr val="bg1"/>
              </a:solidFill>
            </a:endParaRPr>
          </a:p>
        </p:txBody>
      </p:sp>
      <p:sp>
        <p:nvSpPr>
          <p:cNvPr id="3" name="Content Placeholder 2"/>
          <p:cNvSpPr>
            <a:spLocks noGrp="1"/>
          </p:cNvSpPr>
          <p:nvPr>
            <p:ph idx="1"/>
          </p:nvPr>
        </p:nvSpPr>
        <p:spPr>
          <a:xfrm>
            <a:off x="539750" y="1619250"/>
            <a:ext cx="7870324" cy="4854797"/>
          </a:xfrm>
        </p:spPr>
        <p:txBody>
          <a:bodyPr/>
          <a:lstStyle/>
          <a:p>
            <a:pPr lvl="1">
              <a:spcBef>
                <a:spcPts val="1000"/>
              </a:spcBef>
              <a:spcAft>
                <a:spcPts val="0"/>
              </a:spcAft>
            </a:pPr>
            <a:endParaRPr lang="en-US" sz="1600" dirty="0">
              <a:latin typeface="Arial Black"/>
              <a:cs typeface="Arial Black"/>
            </a:endParaRPr>
          </a:p>
          <a:p>
            <a:pPr marL="594900" lvl="2" indent="-342900">
              <a:spcBef>
                <a:spcPts val="400"/>
              </a:spcBef>
              <a:spcAft>
                <a:spcPts val="0"/>
              </a:spcAft>
              <a:buFont typeface="Arial"/>
              <a:buChar char="•"/>
            </a:pPr>
            <a:r>
              <a:rPr lang="en-US" sz="2400" dirty="0"/>
              <a:t>Build stronger relationships between </a:t>
            </a:r>
            <a:r>
              <a:rPr lang="en-US" sz="2400" dirty="0" smtClean="0"/>
              <a:t>patients, </a:t>
            </a:r>
            <a:r>
              <a:rPr lang="en-US" sz="2400" dirty="0"/>
              <a:t>and between patients and staff</a:t>
            </a:r>
          </a:p>
          <a:p>
            <a:pPr marL="594900" lvl="2" indent="-342900">
              <a:spcBef>
                <a:spcPts val="400"/>
              </a:spcBef>
              <a:spcAft>
                <a:spcPts val="0"/>
              </a:spcAft>
              <a:buFont typeface="Arial"/>
              <a:buChar char="•"/>
            </a:pPr>
            <a:r>
              <a:rPr lang="en-US" sz="2400" dirty="0" smtClean="0"/>
              <a:t>Assist </a:t>
            </a:r>
            <a:r>
              <a:rPr lang="en-GB" sz="2400" dirty="0" smtClean="0"/>
              <a:t>social </a:t>
            </a:r>
            <a:r>
              <a:rPr lang="en-GB" sz="2400" dirty="0"/>
              <a:t>interaction</a:t>
            </a:r>
            <a:endParaRPr lang="en-US" sz="2400" dirty="0"/>
          </a:p>
          <a:p>
            <a:pPr marL="594900" lvl="2" indent="-342900">
              <a:spcBef>
                <a:spcPts val="400"/>
              </a:spcBef>
              <a:spcAft>
                <a:spcPts val="0"/>
              </a:spcAft>
              <a:buFont typeface="Arial"/>
              <a:buChar char="•"/>
            </a:pPr>
            <a:r>
              <a:rPr lang="en-GB" sz="2400" dirty="0" smtClean="0"/>
              <a:t>Nurture a sense of common humanity while </a:t>
            </a:r>
            <a:r>
              <a:rPr lang="en-GB" sz="2400" dirty="0"/>
              <a:t>maintaining </a:t>
            </a:r>
            <a:r>
              <a:rPr lang="en-GB" sz="2400" dirty="0" smtClean="0"/>
              <a:t>safety</a:t>
            </a:r>
          </a:p>
          <a:p>
            <a:pPr marL="594900" lvl="2" indent="-342900">
              <a:spcBef>
                <a:spcPts val="400"/>
              </a:spcBef>
              <a:spcAft>
                <a:spcPts val="0"/>
              </a:spcAft>
              <a:buFont typeface="Arial"/>
              <a:buChar char="•"/>
            </a:pPr>
            <a:endParaRPr lang="en-GB" sz="2400" dirty="0"/>
          </a:p>
          <a:p>
            <a:pPr lvl="2" indent="0">
              <a:spcBef>
                <a:spcPts val="400"/>
              </a:spcBef>
              <a:spcAft>
                <a:spcPts val="0"/>
              </a:spcAft>
              <a:buNone/>
            </a:pPr>
            <a:endParaRPr lang="en-GB" sz="2400" dirty="0"/>
          </a:p>
          <a:p>
            <a:pPr lvl="2" indent="0" algn="r">
              <a:spcBef>
                <a:spcPts val="1000"/>
              </a:spcBef>
              <a:spcAft>
                <a:spcPts val="0"/>
              </a:spcAft>
              <a:buNone/>
            </a:pPr>
            <a:r>
              <a:rPr lang="en-US" sz="3200" b="1" dirty="0">
                <a:solidFill>
                  <a:srgbClr val="51BD89"/>
                </a:solidFill>
                <a:cs typeface="Arial Black"/>
              </a:rPr>
              <a:t>…making conflict less likely </a:t>
            </a:r>
          </a:p>
          <a:p>
            <a:endParaRPr lang="en-AU" dirty="0"/>
          </a:p>
        </p:txBody>
      </p:sp>
    </p:spTree>
    <p:extLst>
      <p:ext uri="{BB962C8B-B14F-4D97-AF65-F5344CB8AC3E}">
        <p14:creationId xmlns:p14="http://schemas.microsoft.com/office/powerpoint/2010/main" val="1587545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Originating domains</a:t>
            </a:r>
          </a:p>
        </p:txBody>
      </p:sp>
      <p:sp>
        <p:nvSpPr>
          <p:cNvPr id="43" name="Rectangle 42"/>
          <p:cNvSpPr/>
          <p:nvPr/>
        </p:nvSpPr>
        <p:spPr>
          <a:xfrm>
            <a:off x="85885" y="4348164"/>
            <a:ext cx="2179014" cy="228492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Originating domains:</a:t>
            </a:r>
          </a:p>
          <a:p>
            <a:pPr algn="ctr">
              <a:defRPr/>
            </a:pPr>
            <a:r>
              <a:rPr lang="en-US" kern="0" dirty="0">
                <a:solidFill>
                  <a:prstClr val="white"/>
                </a:solidFill>
                <a:cs typeface="Arial"/>
              </a:rPr>
              <a:t>Patient Community</a:t>
            </a:r>
          </a:p>
          <a:p>
            <a:pPr algn="ctr">
              <a:defRPr/>
            </a:pPr>
            <a:r>
              <a:rPr lang="en-US" kern="0" dirty="0">
                <a:solidFill>
                  <a:prstClr val="white"/>
                </a:solidFill>
                <a:cs typeface="Arial"/>
              </a:rPr>
              <a:t>Staff Team</a:t>
            </a:r>
          </a:p>
          <a:p>
            <a:pPr algn="ctr">
              <a:defRPr/>
            </a:pPr>
            <a:r>
              <a:rPr lang="en-US" kern="0" dirty="0">
                <a:solidFill>
                  <a:prstClr val="white"/>
                </a:solidFill>
                <a:cs typeface="Arial"/>
              </a:rPr>
              <a:t>Patient Characteristics</a:t>
            </a:r>
          </a:p>
        </p:txBody>
      </p:sp>
      <p:grpSp>
        <p:nvGrpSpPr>
          <p:cNvPr id="3" name="Group 2"/>
          <p:cNvGrpSpPr/>
          <p:nvPr/>
        </p:nvGrpSpPr>
        <p:grpSpPr>
          <a:xfrm>
            <a:off x="952553" y="1988326"/>
            <a:ext cx="4901403" cy="3790921"/>
            <a:chOff x="952553" y="1988326"/>
            <a:chExt cx="4901403" cy="3790921"/>
          </a:xfrm>
        </p:grpSpPr>
        <p:grpSp>
          <p:nvGrpSpPr>
            <p:cNvPr id="2" name="Group 1"/>
            <p:cNvGrpSpPr/>
            <p:nvPr/>
          </p:nvGrpSpPr>
          <p:grpSpPr>
            <a:xfrm>
              <a:off x="952553" y="2705100"/>
              <a:ext cx="3684690" cy="3074147"/>
              <a:chOff x="952553" y="2705100"/>
              <a:chExt cx="3684690" cy="3074147"/>
            </a:xfrm>
          </p:grpSpPr>
          <p:grpSp>
            <p:nvGrpSpPr>
              <p:cNvPr id="29" name="Group 41"/>
              <p:cNvGrpSpPr/>
              <p:nvPr/>
            </p:nvGrpSpPr>
            <p:grpSpPr>
              <a:xfrm>
                <a:off x="952553" y="2705100"/>
                <a:ext cx="3684690" cy="462601"/>
                <a:chOff x="952553" y="2705100"/>
                <a:chExt cx="3684690" cy="462601"/>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684690" cy="1809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689662" y="4979493"/>
                <a:ext cx="0" cy="720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28091" y="4637930"/>
                <a:ext cx="16553" cy="34047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689662" y="4988542"/>
                <a:ext cx="972172"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4899" y="5741147"/>
                <a:ext cx="605301" cy="3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kern="0" dirty="0">
                  <a:solidFill>
                    <a:prstClr val="white"/>
                  </a:solidFill>
                  <a:cs typeface="Arial"/>
                </a:rPr>
                <a:t>Staff modifier: </a:t>
              </a:r>
              <a:endParaRPr lang="en-US" kern="0" dirty="0">
                <a:solidFill>
                  <a:prstClr val="white"/>
                </a:solidFill>
                <a:cs typeface="Arial"/>
              </a:endParaRPr>
            </a:p>
            <a:p>
              <a:pPr algn="ctr"/>
              <a:r>
                <a:rPr lang="en-US" kern="0" dirty="0">
                  <a:solidFill>
                    <a:prstClr val="white"/>
                  </a:solidFill>
                  <a:cs typeface="Arial"/>
                </a:rPr>
                <a:t>Sharing information</a:t>
              </a:r>
            </a:p>
          </p:txBody>
        </p:sp>
        <p:sp>
          <p:nvSpPr>
            <p:cNvPr id="45" name="Rectangle 44"/>
            <p:cNvSpPr/>
            <p:nvPr/>
          </p:nvSpPr>
          <p:spPr>
            <a:xfrm>
              <a:off x="2617081" y="3482763"/>
              <a:ext cx="2055127" cy="115516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Patient modifier: </a:t>
              </a:r>
              <a:r>
                <a:rPr lang="en-US" kern="0" dirty="0">
                  <a:solidFill>
                    <a:prstClr val="white"/>
                  </a:solidFill>
                  <a:cs typeface="Arial"/>
                </a:rPr>
                <a:t>Sharing information</a:t>
              </a:r>
            </a:p>
          </p:txBody>
        </p:sp>
      </p:grpSp>
      <p:sp>
        <p:nvSpPr>
          <p:cNvPr id="54" name="Title 53"/>
          <p:cNvSpPr>
            <a:spLocks noGrp="1"/>
          </p:cNvSpPr>
          <p:nvPr>
            <p:ph type="title"/>
          </p:nvPr>
        </p:nvSpPr>
        <p:spPr/>
        <p:txBody>
          <a:bodyPr/>
          <a:lstStyle/>
          <a:p>
            <a:r>
              <a:rPr lang="en-AU" b="1" dirty="0" smtClean="0"/>
              <a:t>Know each other and </a:t>
            </a:r>
            <a:r>
              <a:rPr lang="en-AU" b="1" dirty="0"/>
              <a:t>the Safewards model</a:t>
            </a:r>
          </a:p>
        </p:txBody>
      </p:sp>
    </p:spTree>
    <p:extLst>
      <p:ext uri="{BB962C8B-B14F-4D97-AF65-F5344CB8AC3E}">
        <p14:creationId xmlns:p14="http://schemas.microsoft.com/office/powerpoint/2010/main" val="65032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76" y="3072809"/>
            <a:ext cx="6517758" cy="4345172"/>
          </a:xfrm>
          <a:prstGeom prst="rect">
            <a:avLst/>
          </a:prstGeom>
        </p:spPr>
      </p:pic>
      <p:sp>
        <p:nvSpPr>
          <p:cNvPr id="6" name="Oval 5"/>
          <p:cNvSpPr/>
          <p:nvPr/>
        </p:nvSpPr>
        <p:spPr>
          <a:xfrm>
            <a:off x="978195" y="3301406"/>
            <a:ext cx="1487521" cy="12599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prstClr val="white"/>
              </a:solidFill>
            </a:endParaRPr>
          </a:p>
        </p:txBody>
      </p:sp>
      <p:sp>
        <p:nvSpPr>
          <p:cNvPr id="5" name="Title 4"/>
          <p:cNvSpPr>
            <a:spLocks noGrp="1"/>
          </p:cNvSpPr>
          <p:nvPr>
            <p:ph type="title"/>
          </p:nvPr>
        </p:nvSpPr>
        <p:spPr/>
        <p:txBody>
          <a:bodyPr/>
          <a:lstStyle/>
          <a:p>
            <a:pPr algn="ctr"/>
            <a:r>
              <a:rPr lang="en-AU" sz="2800" b="1" dirty="0" smtClean="0">
                <a:solidFill>
                  <a:srgbClr val="28C2A8"/>
                </a:solidFill>
              </a:rPr>
              <a:t>Task: Getting to know each other </a:t>
            </a:r>
            <a:endParaRPr lang="en-AU" sz="2800" b="1" dirty="0">
              <a:solidFill>
                <a:srgbClr val="28C2A8"/>
              </a:solidFill>
            </a:endParaRPr>
          </a:p>
        </p:txBody>
      </p:sp>
      <p:sp>
        <p:nvSpPr>
          <p:cNvPr id="2" name="Content Placeholder 1"/>
          <p:cNvSpPr>
            <a:spLocks noGrp="1"/>
          </p:cNvSpPr>
          <p:nvPr>
            <p:ph idx="1"/>
          </p:nvPr>
        </p:nvSpPr>
        <p:spPr>
          <a:xfrm>
            <a:off x="1806498" y="1540396"/>
            <a:ext cx="7025267" cy="3231001"/>
          </a:xfrm>
        </p:spPr>
        <p:txBody>
          <a:bodyPr/>
          <a:lstStyle/>
          <a:p>
            <a:pPr lvl="1">
              <a:lnSpc>
                <a:spcPct val="150000"/>
              </a:lnSpc>
              <a:spcAft>
                <a:spcPts val="1000"/>
              </a:spcAft>
            </a:pPr>
            <a:r>
              <a:rPr lang="en-US" dirty="0" smtClean="0"/>
              <a:t>Where did you grow up? </a:t>
            </a:r>
          </a:p>
          <a:p>
            <a:pPr lvl="1">
              <a:lnSpc>
                <a:spcPct val="150000"/>
              </a:lnSpc>
              <a:spcAft>
                <a:spcPts val="1000"/>
              </a:spcAft>
            </a:pPr>
            <a:r>
              <a:rPr lang="en-US" dirty="0" smtClean="0"/>
              <a:t>How many children in your family</a:t>
            </a:r>
            <a:r>
              <a:rPr lang="en-US" dirty="0"/>
              <a:t>? </a:t>
            </a:r>
            <a:endParaRPr lang="en-US" dirty="0" smtClean="0"/>
          </a:p>
          <a:p>
            <a:pPr lvl="1">
              <a:lnSpc>
                <a:spcPct val="150000"/>
              </a:lnSpc>
              <a:spcAft>
                <a:spcPts val="1000"/>
              </a:spcAft>
            </a:pPr>
            <a:r>
              <a:rPr lang="en-US" dirty="0" smtClean="0"/>
              <a:t>What was one of your childhood </a:t>
            </a:r>
            <a:r>
              <a:rPr lang="en-US" dirty="0"/>
              <a:t>hobbies? </a:t>
            </a:r>
            <a:endParaRPr lang="en-US" dirty="0" smtClean="0"/>
          </a:p>
          <a:p>
            <a:pPr lvl="1">
              <a:lnSpc>
                <a:spcPct val="150000"/>
              </a:lnSpc>
              <a:spcAft>
                <a:spcPts val="1000"/>
              </a:spcAft>
            </a:pPr>
            <a:r>
              <a:rPr lang="en-US" dirty="0" smtClean="0"/>
              <a:t>What was your biggest </a:t>
            </a:r>
            <a:r>
              <a:rPr lang="en-US" dirty="0"/>
              <a:t>challenge growing up? </a:t>
            </a:r>
            <a:endParaRPr lang="en-US" dirty="0" smtClean="0"/>
          </a:p>
          <a:p>
            <a:pPr lvl="1">
              <a:lnSpc>
                <a:spcPct val="150000"/>
              </a:lnSpc>
              <a:spcAft>
                <a:spcPts val="1000"/>
              </a:spcAft>
            </a:pPr>
            <a:r>
              <a:rPr lang="en-US" dirty="0" smtClean="0"/>
              <a:t>What was your first job?</a:t>
            </a:r>
            <a:endParaRPr lang="en-US" dirty="0"/>
          </a:p>
        </p:txBody>
      </p:sp>
    </p:spTree>
    <p:extLst>
      <p:ext uri="{BB962C8B-B14F-4D97-AF65-F5344CB8AC3E}">
        <p14:creationId xmlns:p14="http://schemas.microsoft.com/office/powerpoint/2010/main" val="3648134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Information collected </a:t>
            </a:r>
            <a:endParaRPr lang="en-US" sz="2800" b="1" dirty="0"/>
          </a:p>
        </p:txBody>
      </p:sp>
      <p:sp>
        <p:nvSpPr>
          <p:cNvPr id="3" name="Content Placeholder 2"/>
          <p:cNvSpPr>
            <a:spLocks noGrp="1"/>
          </p:cNvSpPr>
          <p:nvPr>
            <p:ph idx="1"/>
          </p:nvPr>
        </p:nvSpPr>
        <p:spPr/>
        <p:txBody>
          <a:bodyPr>
            <a:normAutofit lnSpcReduction="10000"/>
          </a:bodyPr>
          <a:lstStyle/>
          <a:p>
            <a:pPr lvl="1">
              <a:spcAft>
                <a:spcPts val="1000"/>
              </a:spcAft>
            </a:pPr>
            <a:r>
              <a:rPr lang="en-US" sz="2800" b="1" dirty="0"/>
              <a:t>What </a:t>
            </a:r>
            <a:r>
              <a:rPr lang="en-US" sz="2800" b="1" dirty="0" smtClean="0"/>
              <a:t>information </a:t>
            </a:r>
            <a:r>
              <a:rPr lang="en-US" sz="2800" b="1" dirty="0"/>
              <a:t>do we generally collect about patients</a:t>
            </a:r>
            <a:r>
              <a:rPr lang="en-US" sz="2800" b="1" dirty="0" smtClean="0"/>
              <a:t>?</a:t>
            </a:r>
          </a:p>
          <a:p>
            <a:pPr marL="457200" lvl="1" indent="-457200">
              <a:spcAft>
                <a:spcPts val="1000"/>
              </a:spcAft>
              <a:buFont typeface="Arial" panose="020B0604020202020204" pitchFamily="34" charset="0"/>
              <a:buChar char="•"/>
            </a:pPr>
            <a:r>
              <a:rPr lang="en-US" sz="2800" dirty="0" smtClean="0"/>
              <a:t>It</a:t>
            </a:r>
            <a:r>
              <a:rPr lang="en-US" sz="2800" dirty="0"/>
              <a:t> </a:t>
            </a:r>
            <a:r>
              <a:rPr lang="en-US" sz="2800" dirty="0" smtClean="0"/>
              <a:t>is usually negative and often focuses on: </a:t>
            </a:r>
          </a:p>
          <a:p>
            <a:pPr marL="806450" lvl="3" indent="-361950">
              <a:spcBef>
                <a:spcPts val="400"/>
              </a:spcBef>
              <a:spcAft>
                <a:spcPts val="400"/>
              </a:spcAft>
            </a:pPr>
            <a:r>
              <a:rPr lang="en-US" sz="2400" dirty="0" smtClean="0"/>
              <a:t>past history </a:t>
            </a:r>
            <a:r>
              <a:rPr lang="en-US" sz="2400" dirty="0"/>
              <a:t>of psychiatric illness</a:t>
            </a:r>
            <a:endParaRPr lang="en-US" sz="2400" dirty="0" smtClean="0"/>
          </a:p>
          <a:p>
            <a:pPr marL="806450" lvl="3" indent="-361950">
              <a:spcBef>
                <a:spcPts val="400"/>
              </a:spcBef>
              <a:spcAft>
                <a:spcPts val="400"/>
              </a:spcAft>
            </a:pPr>
            <a:r>
              <a:rPr lang="en-US" sz="2400" dirty="0" smtClean="0"/>
              <a:t>risks</a:t>
            </a:r>
            <a:endParaRPr lang="en-US" sz="2400" dirty="0"/>
          </a:p>
          <a:p>
            <a:pPr marL="806450" lvl="3" indent="-361950">
              <a:spcBef>
                <a:spcPts val="400"/>
              </a:spcBef>
              <a:spcAft>
                <a:spcPts val="400"/>
              </a:spcAft>
            </a:pPr>
            <a:r>
              <a:rPr lang="en-US" sz="2400" dirty="0"/>
              <a:t>d</a:t>
            </a:r>
            <a:r>
              <a:rPr lang="en-US" sz="2400" dirty="0" smtClean="0"/>
              <a:t>isabilities</a:t>
            </a:r>
            <a:endParaRPr lang="en-US" sz="2400" dirty="0"/>
          </a:p>
          <a:p>
            <a:pPr marL="457200" lvl="1" indent="-457200">
              <a:spcBef>
                <a:spcPts val="1000"/>
              </a:spcBef>
              <a:spcAft>
                <a:spcPts val="400"/>
              </a:spcAft>
              <a:buFont typeface="Arial" panose="020B0604020202020204" pitchFamily="34" charset="0"/>
              <a:buChar char="•"/>
            </a:pPr>
            <a:r>
              <a:rPr lang="en-US" sz="2800" dirty="0" smtClean="0"/>
              <a:t>Little of the information collected provides a basis for relationship building</a:t>
            </a:r>
          </a:p>
          <a:p>
            <a:pPr lvl="1">
              <a:spcBef>
                <a:spcPts val="1000"/>
              </a:spcBef>
              <a:spcAft>
                <a:spcPts val="400"/>
              </a:spcAft>
            </a:pPr>
            <a:r>
              <a:rPr lang="en-US" sz="2800" b="1" dirty="0"/>
              <a:t>What </a:t>
            </a:r>
            <a:r>
              <a:rPr lang="en-US" sz="2800" b="1" dirty="0" smtClean="0"/>
              <a:t>do </a:t>
            </a:r>
            <a:r>
              <a:rPr lang="en-US" sz="2800" b="1" dirty="0"/>
              <a:t>patients </a:t>
            </a:r>
            <a:r>
              <a:rPr lang="en-US" sz="2800" b="1" dirty="0" smtClean="0"/>
              <a:t>know about </a:t>
            </a:r>
            <a:r>
              <a:rPr lang="en-US" sz="2800" b="1" dirty="0"/>
              <a:t>staff?</a:t>
            </a:r>
          </a:p>
        </p:txBody>
      </p:sp>
    </p:spTree>
    <p:extLst>
      <p:ext uri="{BB962C8B-B14F-4D97-AF65-F5344CB8AC3E}">
        <p14:creationId xmlns:p14="http://schemas.microsoft.com/office/powerpoint/2010/main" val="94843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9750" y="427209"/>
            <a:ext cx="7199313" cy="1079500"/>
          </a:xfrm>
        </p:spPr>
        <p:txBody>
          <a:bodyPr/>
          <a:lstStyle/>
          <a:p>
            <a:pPr algn="ctr"/>
            <a:r>
              <a:rPr lang="en-AU" b="1" dirty="0" smtClean="0">
                <a:solidFill>
                  <a:srgbClr val="21A18D"/>
                </a:solidFill>
              </a:rPr>
              <a:t>Task: What non-controversial </a:t>
            </a:r>
            <a:r>
              <a:rPr lang="en-AU" b="1" dirty="0">
                <a:solidFill>
                  <a:srgbClr val="21A18D"/>
                </a:solidFill>
              </a:rPr>
              <a:t>information might you wish to share? </a:t>
            </a:r>
            <a:r>
              <a:rPr lang="en-AU" sz="2400" b="1" dirty="0">
                <a:solidFill>
                  <a:srgbClr val="21278D"/>
                </a:solidFill>
              </a:rPr>
              <a:t/>
            </a:r>
            <a:br>
              <a:rPr lang="en-AU" sz="2400" b="1" dirty="0">
                <a:solidFill>
                  <a:srgbClr val="21278D"/>
                </a:solidFill>
              </a:rPr>
            </a:br>
            <a:endParaRPr lang="en-AU" sz="2400" b="1" dirty="0">
              <a:solidFill>
                <a:srgbClr val="21278D"/>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7" y="857693"/>
            <a:ext cx="9144000" cy="6096000"/>
          </a:xfrm>
          <a:prstGeom prst="rect">
            <a:avLst/>
          </a:prstGeom>
        </p:spPr>
      </p:pic>
    </p:spTree>
    <p:extLst>
      <p:ext uri="{BB962C8B-B14F-4D97-AF65-F5344CB8AC3E}">
        <p14:creationId xmlns:p14="http://schemas.microsoft.com/office/powerpoint/2010/main" val="25463815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94423"/>
            <a:ext cx="7199313" cy="1079500"/>
          </a:xfrm>
        </p:spPr>
        <p:txBody>
          <a:bodyPr>
            <a:noAutofit/>
          </a:bodyPr>
          <a:lstStyle/>
          <a:p>
            <a:pPr algn="ctr"/>
            <a:r>
              <a:rPr lang="en-US" sz="2800" b="1" dirty="0"/>
              <a:t>Examples of non-controversial </a:t>
            </a:r>
            <a:r>
              <a:rPr lang="en-US" sz="2800" b="1" dirty="0" smtClean="0"/>
              <a:t>information</a:t>
            </a:r>
            <a:r>
              <a:rPr lang="en-US" sz="2000" dirty="0" smtClean="0"/>
              <a:t/>
            </a:r>
            <a:br>
              <a:rPr lang="en-US" sz="2000" dirty="0" smtClean="0"/>
            </a:br>
            <a:endParaRPr lang="en-US" sz="2000" dirty="0"/>
          </a:p>
        </p:txBody>
      </p:sp>
      <p:sp>
        <p:nvSpPr>
          <p:cNvPr id="3" name="Content Placeholder 2"/>
          <p:cNvSpPr>
            <a:spLocks noGrp="1"/>
          </p:cNvSpPr>
          <p:nvPr>
            <p:ph idx="1"/>
          </p:nvPr>
        </p:nvSpPr>
        <p:spPr>
          <a:xfrm>
            <a:off x="539750" y="1677650"/>
            <a:ext cx="6531274" cy="5054233"/>
          </a:xfrm>
        </p:spPr>
        <p:txBody>
          <a:bodyPr>
            <a:noAutofit/>
          </a:bodyPr>
          <a:lstStyle/>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Qualifications</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Years of experience working in mental health</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Hospitals and various locations worked</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Previous jobs</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Hobbies and interests</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TV program and reasons</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film and why</a:t>
            </a:r>
          </a:p>
          <a:p>
            <a:pPr marL="342900" lvl="0" indent="-342900" fontAlgn="auto">
              <a:lnSpc>
                <a:spcPct val="100000"/>
              </a:lnSpc>
              <a:spcBef>
                <a:spcPts val="600"/>
              </a:spcBef>
              <a:spcAft>
                <a:spcPts val="0"/>
              </a:spcAft>
              <a:buFont typeface="Arial"/>
              <a:buChar char="•"/>
            </a:pPr>
            <a:r>
              <a:rPr lang="en-US" sz="2000" b="0" dirty="0" err="1">
                <a:solidFill>
                  <a:prstClr val="black"/>
                </a:solidFill>
                <a:ea typeface="+mn-ea"/>
                <a:cs typeface="+mn-cs"/>
              </a:rPr>
              <a:t>Favourite</a:t>
            </a:r>
            <a:r>
              <a:rPr lang="en-US" sz="2000" b="0" dirty="0">
                <a:solidFill>
                  <a:prstClr val="black"/>
                </a:solidFill>
                <a:ea typeface="+mn-ea"/>
                <a:cs typeface="+mn-cs"/>
              </a:rPr>
              <a:t> book and why</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Preferred music genre</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bad advice have you taken?</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bad advice have you given?</a:t>
            </a:r>
          </a:p>
          <a:p>
            <a:pPr marL="342900" lvl="0" indent="-342900" fontAlgn="auto">
              <a:lnSpc>
                <a:spcPct val="100000"/>
              </a:lnSpc>
              <a:spcBef>
                <a:spcPts val="600"/>
              </a:spcBef>
              <a:spcAft>
                <a:spcPts val="0"/>
              </a:spcAft>
              <a:buFont typeface="Arial"/>
              <a:buChar char="•"/>
            </a:pPr>
            <a:r>
              <a:rPr lang="en-US" sz="2000" b="0" dirty="0">
                <a:solidFill>
                  <a:prstClr val="black"/>
                </a:solidFill>
                <a:ea typeface="+mn-ea"/>
                <a:cs typeface="+mn-cs"/>
              </a:rPr>
              <a:t>What is your top life tip?</a:t>
            </a:r>
          </a:p>
          <a:p>
            <a:pPr marL="342900" lvl="1" indent="-342900">
              <a:spcBef>
                <a:spcPts val="600"/>
              </a:spcBef>
              <a:spcAft>
                <a:spcPts val="0"/>
              </a:spcAft>
              <a:buFont typeface="Arial" panose="020B0604020202020204" pitchFamily="34" charset="0"/>
              <a:buChar char="•"/>
            </a:pPr>
            <a:endParaRPr lang="en-US" sz="20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557293">
            <a:off x="7007601" y="3221664"/>
            <a:ext cx="1871332" cy="121211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0501051">
            <a:off x="6518131" y="4442131"/>
            <a:ext cx="1681090" cy="138248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241684" y="1866011"/>
            <a:ext cx="1658679" cy="1329070"/>
          </a:xfrm>
          <a:prstGeom prst="rect">
            <a:avLst/>
          </a:prstGeom>
        </p:spPr>
      </p:pic>
    </p:spTree>
    <p:extLst>
      <p:ext uri="{BB962C8B-B14F-4D97-AF65-F5344CB8AC3E}">
        <p14:creationId xmlns:p14="http://schemas.microsoft.com/office/powerpoint/2010/main" val="31231972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425817">
            <a:off x="5873703" y="2198080"/>
            <a:ext cx="3016329" cy="4298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ctr"/>
            <a:r>
              <a:rPr lang="en-US" sz="2800" b="1" dirty="0" smtClean="0"/>
              <a:t>Know each </a:t>
            </a:r>
            <a:r>
              <a:rPr lang="en-US" sz="2800" b="1" dirty="0"/>
              <a:t>o</a:t>
            </a:r>
            <a:r>
              <a:rPr lang="en-US" sz="2800" b="1" dirty="0" smtClean="0"/>
              <a:t>ther in practice</a:t>
            </a:r>
            <a:endParaRPr lang="en-US" sz="2800" b="1" dirty="0"/>
          </a:p>
        </p:txBody>
      </p:sp>
      <p:sp>
        <p:nvSpPr>
          <p:cNvPr id="3" name="Content Placeholder 2"/>
          <p:cNvSpPr>
            <a:spLocks noGrp="1"/>
          </p:cNvSpPr>
          <p:nvPr>
            <p:ph idx="1"/>
          </p:nvPr>
        </p:nvSpPr>
        <p:spPr>
          <a:xfrm>
            <a:off x="539750" y="1619250"/>
            <a:ext cx="8243888" cy="5093784"/>
          </a:xfrm>
        </p:spPr>
        <p:txBody>
          <a:bodyPr>
            <a:normAutofit lnSpcReduction="10000"/>
          </a:bodyPr>
          <a:lstStyle/>
          <a:p>
            <a:pPr marL="342900" lvl="1" indent="-342900">
              <a:buFont typeface="Arial" panose="020B0604020202020204" pitchFamily="34" charset="0"/>
              <a:buChar char="•"/>
            </a:pPr>
            <a:r>
              <a:rPr lang="en-US" sz="2400" dirty="0" smtClean="0"/>
              <a:t>On admission, ask the patient (and their </a:t>
            </a:r>
            <a:r>
              <a:rPr lang="en-US" sz="2400" dirty="0" err="1" smtClean="0"/>
              <a:t>carers</a:t>
            </a:r>
            <a:r>
              <a:rPr lang="en-US" sz="2400" dirty="0" smtClean="0"/>
              <a:t> where appropriate) questions that will help to </a:t>
            </a:r>
            <a:r>
              <a:rPr lang="en-US" sz="2400" dirty="0"/>
              <a:t>produce a profile of </a:t>
            </a:r>
            <a:r>
              <a:rPr lang="en-US" sz="2400" dirty="0" smtClean="0"/>
              <a:t>the patient and include: </a:t>
            </a:r>
          </a:p>
          <a:p>
            <a:pPr marL="714375" lvl="3" indent="-357188">
              <a:spcBef>
                <a:spcPts val="200"/>
              </a:spcBef>
            </a:pPr>
            <a:r>
              <a:rPr lang="en-US" dirty="0" smtClean="0"/>
              <a:t>key background info</a:t>
            </a:r>
          </a:p>
          <a:p>
            <a:pPr marL="714375" lvl="3" indent="-357188">
              <a:spcBef>
                <a:spcPts val="200"/>
              </a:spcBef>
            </a:pPr>
            <a:r>
              <a:rPr lang="en-US" dirty="0" smtClean="0"/>
              <a:t>likes and dislikes</a:t>
            </a:r>
          </a:p>
          <a:p>
            <a:pPr marL="714375" lvl="3" indent="-357188">
              <a:spcBef>
                <a:spcPts val="200"/>
              </a:spcBef>
            </a:pPr>
            <a:r>
              <a:rPr lang="en-US" dirty="0" smtClean="0"/>
              <a:t>favourite things</a:t>
            </a:r>
          </a:p>
          <a:p>
            <a:pPr marL="714375" lvl="3" indent="-357188">
              <a:spcBef>
                <a:spcPts val="200"/>
              </a:spcBef>
            </a:pPr>
            <a:r>
              <a:rPr lang="en-US" dirty="0"/>
              <a:t>q</a:t>
            </a:r>
            <a:r>
              <a:rPr lang="en-US" dirty="0" smtClean="0"/>
              <a:t>uotes</a:t>
            </a:r>
          </a:p>
          <a:p>
            <a:pPr marL="714375" lvl="3" indent="-357188">
              <a:spcBef>
                <a:spcPts val="200"/>
              </a:spcBef>
            </a:pPr>
            <a:r>
              <a:rPr lang="en-US" dirty="0"/>
              <a:t>b</a:t>
            </a:r>
            <a:r>
              <a:rPr lang="en-US" dirty="0" smtClean="0"/>
              <a:t>eliefs</a:t>
            </a:r>
          </a:p>
          <a:p>
            <a:pPr marL="714375" lvl="3" indent="-357188">
              <a:spcBef>
                <a:spcPts val="200"/>
              </a:spcBef>
            </a:pPr>
            <a:endParaRPr lang="en-US" sz="1400" dirty="0" smtClean="0"/>
          </a:p>
          <a:p>
            <a:pPr marL="342900" lvl="1" indent="-342900">
              <a:spcBef>
                <a:spcPts val="1000"/>
              </a:spcBef>
              <a:spcAft>
                <a:spcPts val="600"/>
              </a:spcAft>
              <a:buFont typeface="Arial" panose="020B0604020202020204" pitchFamily="34" charset="0"/>
              <a:buChar char="•"/>
            </a:pPr>
            <a:r>
              <a:rPr lang="en-US" sz="2400" dirty="0" smtClean="0"/>
              <a:t>These can be conversation starters</a:t>
            </a:r>
          </a:p>
          <a:p>
            <a:pPr marL="342900" lvl="1" indent="-342900">
              <a:spcBef>
                <a:spcPts val="1000"/>
              </a:spcBef>
              <a:spcAft>
                <a:spcPts val="600"/>
              </a:spcAft>
              <a:buFont typeface="Arial" panose="020B0604020202020204" pitchFamily="34" charset="0"/>
              <a:buChar char="•"/>
            </a:pPr>
            <a:r>
              <a:rPr lang="en-US" sz="2400" dirty="0" smtClean="0"/>
              <a:t>Add </a:t>
            </a:r>
            <a:r>
              <a:rPr lang="en-US" sz="2400" dirty="0"/>
              <a:t>a graphic or picture of the patient’s </a:t>
            </a:r>
            <a:r>
              <a:rPr lang="en-US" sz="2400" dirty="0" smtClean="0"/>
              <a:t>choice</a:t>
            </a:r>
          </a:p>
          <a:p>
            <a:endParaRPr lang="en-US" sz="2000" dirty="0"/>
          </a:p>
        </p:txBody>
      </p:sp>
    </p:spTree>
    <p:extLst>
      <p:ext uri="{BB962C8B-B14F-4D97-AF65-F5344CB8AC3E}">
        <p14:creationId xmlns:p14="http://schemas.microsoft.com/office/powerpoint/2010/main" val="34564445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sz="2400" b="1" dirty="0" smtClean="0"/>
              <a:t> </a:t>
            </a:r>
            <a:r>
              <a:rPr lang="en-US" sz="2800" b="1" dirty="0" smtClean="0">
                <a:solidFill>
                  <a:schemeClr val="bg1"/>
                </a:solidFill>
              </a:rPr>
              <a:t>Know </a:t>
            </a:r>
            <a:r>
              <a:rPr lang="en-US" sz="2800" b="1" dirty="0">
                <a:solidFill>
                  <a:schemeClr val="bg1"/>
                </a:solidFill>
              </a:rPr>
              <a:t>e</a:t>
            </a:r>
            <a:r>
              <a:rPr lang="en-US" sz="2800" b="1" dirty="0" smtClean="0">
                <a:solidFill>
                  <a:schemeClr val="bg1"/>
                </a:solidFill>
              </a:rPr>
              <a:t>ach other in practice</a:t>
            </a:r>
            <a:endParaRPr lang="en-US" sz="2800" b="1" dirty="0">
              <a:solidFill>
                <a:schemeClr val="bg1"/>
              </a:solidFill>
            </a:endParaRPr>
          </a:p>
        </p:txBody>
      </p:sp>
      <p:sp>
        <p:nvSpPr>
          <p:cNvPr id="3" name="Content Placeholder 2"/>
          <p:cNvSpPr>
            <a:spLocks noGrp="1"/>
          </p:cNvSpPr>
          <p:nvPr>
            <p:ph idx="1"/>
          </p:nvPr>
        </p:nvSpPr>
        <p:spPr>
          <a:xfrm>
            <a:off x="323385" y="1565818"/>
            <a:ext cx="8408019" cy="4972767"/>
          </a:xfrm>
        </p:spPr>
        <p:txBody>
          <a:bodyPr/>
          <a:lstStyle/>
          <a:p>
            <a:pPr marL="342900" lvl="1" indent="-342900">
              <a:spcBef>
                <a:spcPts val="1000"/>
              </a:spcBef>
              <a:spcAft>
                <a:spcPts val="1000"/>
              </a:spcAft>
              <a:buFont typeface="Arial" panose="020B0604020202020204" pitchFamily="34" charset="0"/>
              <a:buChar char="•"/>
            </a:pPr>
            <a:r>
              <a:rPr lang="en-US" dirty="0" smtClean="0"/>
              <a:t>Produce a </a:t>
            </a:r>
            <a:r>
              <a:rPr lang="en-US" b="1" dirty="0" smtClean="0"/>
              <a:t>know each other folder</a:t>
            </a:r>
            <a:r>
              <a:rPr lang="en-US" dirty="0"/>
              <a:t> </a:t>
            </a:r>
            <a:r>
              <a:rPr lang="en-US" b="1" dirty="0" smtClean="0"/>
              <a:t>or display </a:t>
            </a:r>
            <a:r>
              <a:rPr lang="en-US" dirty="0" smtClean="0"/>
              <a:t>for all staff and patients on the unit</a:t>
            </a:r>
          </a:p>
          <a:p>
            <a:pPr marL="342900" lvl="1" indent="-342900">
              <a:spcBef>
                <a:spcPts val="1000"/>
              </a:spcBef>
              <a:spcAft>
                <a:spcPts val="1000"/>
              </a:spcAft>
              <a:buFont typeface="Arial" panose="020B0604020202020204" pitchFamily="34" charset="0"/>
              <a:buChar char="•"/>
            </a:pPr>
            <a:r>
              <a:rPr lang="en-US" dirty="0" smtClean="0"/>
              <a:t>Use the </a:t>
            </a:r>
            <a:r>
              <a:rPr lang="en-US" b="1" dirty="0" smtClean="0"/>
              <a:t>know each other templates</a:t>
            </a:r>
            <a:r>
              <a:rPr lang="en-US" dirty="0" smtClean="0"/>
              <a:t> or modify and create your own</a:t>
            </a:r>
          </a:p>
          <a:p>
            <a:pPr marL="342900" lvl="1" indent="-342900">
              <a:spcBef>
                <a:spcPts val="1000"/>
              </a:spcBef>
              <a:buFont typeface="Arial" panose="020B0604020202020204" pitchFamily="34" charset="0"/>
              <a:buChar char="•"/>
            </a:pPr>
            <a:r>
              <a:rPr lang="en-US" dirty="0">
                <a:solidFill>
                  <a:prstClr val="black"/>
                </a:solidFill>
              </a:rPr>
              <a:t>Appoint a </a:t>
            </a:r>
            <a:r>
              <a:rPr lang="en-US" b="1" dirty="0">
                <a:solidFill>
                  <a:prstClr val="black"/>
                </a:solidFill>
              </a:rPr>
              <a:t>lead</a:t>
            </a:r>
            <a:r>
              <a:rPr lang="en-US" dirty="0">
                <a:solidFill>
                  <a:prstClr val="black"/>
                </a:solidFill>
              </a:rPr>
              <a:t> to:</a:t>
            </a:r>
          </a:p>
          <a:p>
            <a:pPr marL="716375" lvl="1" indent="-342900">
              <a:spcAft>
                <a:spcPts val="300"/>
              </a:spcAft>
              <a:buFont typeface="Arial" panose="020B0604020202020204" pitchFamily="34" charset="0"/>
              <a:buChar char="•"/>
            </a:pPr>
            <a:r>
              <a:rPr lang="en-US" dirty="0">
                <a:solidFill>
                  <a:prstClr val="black"/>
                </a:solidFill>
              </a:rPr>
              <a:t>prepare the </a:t>
            </a:r>
            <a:r>
              <a:rPr lang="en-US" dirty="0" smtClean="0">
                <a:solidFill>
                  <a:prstClr val="black"/>
                </a:solidFill>
              </a:rPr>
              <a:t>folder or display</a:t>
            </a:r>
            <a:endParaRPr lang="en-US" dirty="0">
              <a:solidFill>
                <a:prstClr val="black"/>
              </a:solidFill>
            </a:endParaRPr>
          </a:p>
          <a:p>
            <a:pPr marL="716375" lvl="1" indent="-342900">
              <a:spcAft>
                <a:spcPts val="300"/>
              </a:spcAft>
              <a:buFont typeface="Arial" panose="020B0604020202020204" pitchFamily="34" charset="0"/>
              <a:buChar char="•"/>
            </a:pPr>
            <a:r>
              <a:rPr lang="en-US" dirty="0">
                <a:solidFill>
                  <a:prstClr val="black"/>
                </a:solidFill>
              </a:rPr>
              <a:t>draw patients’ attention to the information</a:t>
            </a:r>
          </a:p>
          <a:p>
            <a:pPr marL="716375" lvl="1" indent="-342900">
              <a:spcAft>
                <a:spcPts val="300"/>
              </a:spcAft>
              <a:buFont typeface="Arial" panose="020B0604020202020204" pitchFamily="34" charset="0"/>
              <a:buChar char="•"/>
            </a:pPr>
            <a:r>
              <a:rPr lang="en-US" dirty="0">
                <a:solidFill>
                  <a:prstClr val="black"/>
                </a:solidFill>
              </a:rPr>
              <a:t>make sure the know each other information stays out on the </a:t>
            </a:r>
            <a:r>
              <a:rPr lang="en-US" dirty="0" smtClean="0">
                <a:solidFill>
                  <a:prstClr val="black"/>
                </a:solidFill>
              </a:rPr>
              <a:t>unit</a:t>
            </a:r>
            <a:endParaRPr lang="en-US" dirty="0">
              <a:solidFill>
                <a:prstClr val="black"/>
              </a:solidFill>
            </a:endParaRPr>
          </a:p>
          <a:p>
            <a:pPr marL="716375" lvl="1" indent="-342900">
              <a:spcAft>
                <a:spcPts val="300"/>
              </a:spcAft>
              <a:buFont typeface="Arial" panose="020B0604020202020204" pitchFamily="34" charset="0"/>
              <a:buChar char="•"/>
            </a:pPr>
            <a:r>
              <a:rPr lang="en-US" dirty="0">
                <a:solidFill>
                  <a:prstClr val="black"/>
                </a:solidFill>
              </a:rPr>
              <a:t>replace any sheets that get </a:t>
            </a:r>
            <a:r>
              <a:rPr lang="en-US" dirty="0" smtClean="0">
                <a:solidFill>
                  <a:prstClr val="black"/>
                </a:solidFill>
              </a:rPr>
              <a:t>lost</a:t>
            </a:r>
            <a:endParaRPr lang="en-US" dirty="0">
              <a:solidFill>
                <a:prstClr val="black"/>
              </a:solidFill>
            </a:endParaRPr>
          </a:p>
          <a:p>
            <a:pPr lvl="1">
              <a:spcBef>
                <a:spcPts val="1000"/>
              </a:spcBef>
              <a:spcAft>
                <a:spcPts val="1000"/>
              </a:spcAft>
            </a:pPr>
            <a:endParaRPr lang="en-US" dirty="0" smtClean="0"/>
          </a:p>
          <a:p>
            <a:pPr marL="457200" lvl="1" algn="ctr">
              <a:spcAft>
                <a:spcPts val="1000"/>
              </a:spcAft>
            </a:pPr>
            <a:endParaRPr lang="en-US" sz="1000" i="1" dirty="0" smtClean="0">
              <a:solidFill>
                <a:srgbClr val="FF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501051">
            <a:off x="6179" y="692620"/>
            <a:ext cx="1067142" cy="87759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646842" flipH="1">
            <a:off x="7242077" y="5399797"/>
            <a:ext cx="1586391" cy="1271147"/>
          </a:xfrm>
          <a:prstGeom prst="rect">
            <a:avLst/>
          </a:prstGeom>
        </p:spPr>
      </p:pic>
    </p:spTree>
    <p:extLst>
      <p:ext uri="{BB962C8B-B14F-4D97-AF65-F5344CB8AC3E}">
        <p14:creationId xmlns:p14="http://schemas.microsoft.com/office/powerpoint/2010/main" val="40667135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35" y="597607"/>
            <a:ext cx="8059393" cy="568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546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Key </a:t>
            </a:r>
            <a:r>
              <a:rPr lang="en-US" sz="2800" b="1" dirty="0" smtClean="0"/>
              <a:t>aims </a:t>
            </a:r>
            <a:r>
              <a:rPr lang="en-US" sz="2800" b="1" dirty="0"/>
              <a:t>of the </a:t>
            </a:r>
            <a:r>
              <a:rPr lang="en-US" sz="2800" b="1" dirty="0" err="1"/>
              <a:t>Safewards</a:t>
            </a:r>
            <a:r>
              <a:rPr lang="en-US" sz="2800" b="1" dirty="0"/>
              <a:t> </a:t>
            </a:r>
            <a:r>
              <a:rPr lang="en-US" sz="2800" b="1" dirty="0" smtClean="0"/>
              <a:t>model</a:t>
            </a:r>
            <a:endParaRPr lang="en-US" sz="2800" b="1" dirty="0"/>
          </a:p>
        </p:txBody>
      </p:sp>
      <p:sp>
        <p:nvSpPr>
          <p:cNvPr id="6" name="Rectangle 5"/>
          <p:cNvSpPr/>
          <p:nvPr/>
        </p:nvSpPr>
        <p:spPr>
          <a:xfrm>
            <a:off x="1185943" y="2845051"/>
            <a:ext cx="6959600" cy="1043532"/>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lIns="90000" tIns="90000" bIns="90000" rtlCol="0" anchor="ctr">
            <a:spAutoFit/>
          </a:bodyPr>
          <a:lstStyle/>
          <a:p>
            <a:pPr marL="723900" lvl="1" indent="-457200" defTabSz="457200"/>
            <a:r>
              <a:rPr lang="en-AU" sz="2400" dirty="0">
                <a:solidFill>
                  <a:prstClr val="black"/>
                </a:solidFill>
              </a:rPr>
              <a:t>1. 	</a:t>
            </a:r>
            <a:r>
              <a:rPr lang="en-AU" sz="2800" dirty="0">
                <a:solidFill>
                  <a:prstClr val="black"/>
                </a:solidFill>
              </a:rPr>
              <a:t>Explain the relationship between conflict and containment  </a:t>
            </a:r>
          </a:p>
        </p:txBody>
      </p:sp>
      <p:sp>
        <p:nvSpPr>
          <p:cNvPr id="7" name="Rectangle 6"/>
          <p:cNvSpPr/>
          <p:nvPr/>
        </p:nvSpPr>
        <p:spPr>
          <a:xfrm>
            <a:off x="1185943" y="4032082"/>
            <a:ext cx="6959600" cy="1043532"/>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tIns="90000" bIns="90000" rtlCol="0" anchor="ctr">
            <a:spAutoFit/>
          </a:bodyPr>
          <a:lstStyle/>
          <a:p>
            <a:pPr marL="723900" lvl="1" indent="-457200" defTabSz="457200"/>
            <a:r>
              <a:rPr lang="en-AU" sz="2400" dirty="0">
                <a:solidFill>
                  <a:prstClr val="black"/>
                </a:solidFill>
              </a:rPr>
              <a:t>2. 	</a:t>
            </a:r>
            <a:r>
              <a:rPr lang="en-AU" sz="2800" dirty="0">
                <a:solidFill>
                  <a:prstClr val="black"/>
                </a:solidFill>
              </a:rPr>
              <a:t>Identify opportunities where staff can intervene </a:t>
            </a:r>
          </a:p>
        </p:txBody>
      </p:sp>
      <p:sp>
        <p:nvSpPr>
          <p:cNvPr id="8" name="Rectangle 7"/>
          <p:cNvSpPr/>
          <p:nvPr/>
        </p:nvSpPr>
        <p:spPr>
          <a:xfrm>
            <a:off x="1185943" y="5219114"/>
            <a:ext cx="6918487" cy="1392701"/>
          </a:xfrm>
          <a:prstGeom prst="rect">
            <a:avLst/>
          </a:prstGeom>
          <a:solidFill>
            <a:schemeClr val="bg1"/>
          </a:solidFill>
          <a:ln>
            <a:solidFill>
              <a:srgbClr val="51BD89"/>
            </a:solidFill>
          </a:ln>
        </p:spPr>
        <p:style>
          <a:lnRef idx="1">
            <a:schemeClr val="accent1"/>
          </a:lnRef>
          <a:fillRef idx="3">
            <a:schemeClr val="accent1"/>
          </a:fillRef>
          <a:effectRef idx="2">
            <a:schemeClr val="accent1"/>
          </a:effectRef>
          <a:fontRef idx="minor">
            <a:schemeClr val="lt1"/>
          </a:fontRef>
        </p:style>
        <p:txBody>
          <a:bodyPr tIns="90000" bIns="90000" rtlCol="0" anchor="ctr"/>
          <a:lstStyle/>
          <a:p>
            <a:pPr marL="723900" lvl="1" indent="-457200" defTabSz="457200"/>
            <a:endParaRPr lang="en-AU" sz="2000" dirty="0">
              <a:solidFill>
                <a:prstClr val="black"/>
              </a:solidFill>
            </a:endParaRPr>
          </a:p>
          <a:p>
            <a:pPr marL="723900" lvl="1" indent="-457200" defTabSz="457200"/>
            <a:r>
              <a:rPr lang="en-AU" sz="2400" dirty="0">
                <a:solidFill>
                  <a:prstClr val="black"/>
                </a:solidFill>
              </a:rPr>
              <a:t>3. 	</a:t>
            </a:r>
            <a:r>
              <a:rPr lang="en-AU" sz="2800" dirty="0">
                <a:solidFill>
                  <a:prstClr val="black"/>
                </a:solidFill>
              </a:rPr>
              <a:t>Generate ideas for change that have the potential to reduce conflict and containment</a:t>
            </a:r>
          </a:p>
          <a:p>
            <a:pPr lvl="1" defTabSz="457200"/>
            <a:endParaRPr lang="en-AU" sz="2000" dirty="0">
              <a:solidFill>
                <a:prstClr val="black"/>
              </a:solidFill>
            </a:endParaRPr>
          </a:p>
        </p:txBody>
      </p:sp>
      <p:sp>
        <p:nvSpPr>
          <p:cNvPr id="3" name="Rectangle 2"/>
          <p:cNvSpPr/>
          <p:nvPr/>
        </p:nvSpPr>
        <p:spPr>
          <a:xfrm>
            <a:off x="539749" y="1796348"/>
            <a:ext cx="8083745" cy="954107"/>
          </a:xfrm>
          <a:prstGeom prst="rect">
            <a:avLst/>
          </a:prstGeom>
          <a:noFill/>
        </p:spPr>
        <p:txBody>
          <a:bodyPr wrap="square">
            <a:spAutoFit/>
          </a:bodyPr>
          <a:lstStyle/>
          <a:p>
            <a:pPr algn="ctr" defTabSz="457200"/>
            <a:r>
              <a:rPr lang="en-US" sz="2800" i="1" dirty="0">
                <a:solidFill>
                  <a:srgbClr val="51BD89"/>
                </a:solidFill>
                <a:cs typeface="Arial"/>
              </a:rPr>
              <a:t>“Positive and proactive care: </a:t>
            </a:r>
          </a:p>
          <a:p>
            <a:pPr algn="ctr" defTabSz="457200"/>
            <a:r>
              <a:rPr lang="en-US" sz="2800" i="1" dirty="0">
                <a:solidFill>
                  <a:srgbClr val="51BD89"/>
                </a:solidFill>
                <a:cs typeface="Arial"/>
              </a:rPr>
              <a:t>Reducing the need for restrictive interventions”</a:t>
            </a:r>
          </a:p>
        </p:txBody>
      </p:sp>
    </p:spTree>
    <p:extLst>
      <p:ext uri="{BB962C8B-B14F-4D97-AF65-F5344CB8AC3E}">
        <p14:creationId xmlns:p14="http://schemas.microsoft.com/office/powerpoint/2010/main" val="2971872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067381" y="1619251"/>
            <a:ext cx="6760775" cy="2662817"/>
          </a:xfrm>
        </p:spPr>
        <p:txBody>
          <a:bodyPr/>
          <a:lstStyle/>
          <a:p>
            <a:pPr marL="0" indent="0" algn="ctr">
              <a:buNone/>
            </a:pPr>
            <a:r>
              <a:rPr lang="en-AU" dirty="0" smtClean="0">
                <a:latin typeface="Arial" panose="020B0604020202020204" pitchFamily="34" charset="0"/>
                <a:cs typeface="Arial" panose="020B0604020202020204" pitchFamily="34" charset="0"/>
              </a:rPr>
              <a:t>Paste an example of a </a:t>
            </a:r>
            <a:r>
              <a:rPr lang="en-AU" i="1" dirty="0" smtClean="0">
                <a:latin typeface="Arial" panose="020B0604020202020204" pitchFamily="34" charset="0"/>
                <a:cs typeface="Arial" panose="020B0604020202020204" pitchFamily="34" charset="0"/>
              </a:rPr>
              <a:t>know each other form </a:t>
            </a:r>
            <a:r>
              <a:rPr lang="en-AU" dirty="0" smtClean="0">
                <a:latin typeface="Arial" panose="020B0604020202020204" pitchFamily="34" charset="0"/>
                <a:cs typeface="Arial" panose="020B0604020202020204" pitchFamily="34" charset="0"/>
              </a:rPr>
              <a:t>filled out from someone in your service here</a:t>
            </a: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7009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b="1" dirty="0" smtClean="0"/>
              <a:t>Know each </a:t>
            </a:r>
            <a:r>
              <a:rPr lang="en-GB" sz="2800" b="1" dirty="0"/>
              <a:t>o</a:t>
            </a:r>
            <a:r>
              <a:rPr lang="en-GB" sz="2800" b="1" dirty="0" smtClean="0"/>
              <a:t>ther fidelity</a:t>
            </a:r>
            <a:endParaRPr lang="en-GB" sz="2800" b="1" dirty="0"/>
          </a:p>
        </p:txBody>
      </p:sp>
      <p:sp>
        <p:nvSpPr>
          <p:cNvPr id="3" name="Content Placeholder 2"/>
          <p:cNvSpPr>
            <a:spLocks noGrp="1"/>
          </p:cNvSpPr>
          <p:nvPr>
            <p:ph idx="1"/>
          </p:nvPr>
        </p:nvSpPr>
        <p:spPr>
          <a:xfrm>
            <a:off x="3655018" y="4036742"/>
            <a:ext cx="4772723" cy="2375210"/>
          </a:xfrm>
        </p:spPr>
        <p:txBody>
          <a:bodyPr>
            <a:normAutofit lnSpcReduction="10000"/>
          </a:bodyPr>
          <a:lstStyle/>
          <a:p>
            <a:pPr lvl="1"/>
            <a:endParaRPr lang="en-GB" dirty="0" smtClean="0"/>
          </a:p>
          <a:p>
            <a:pPr marL="571500" lvl="1" indent="-285750">
              <a:spcAft>
                <a:spcPts val="600"/>
              </a:spcAft>
              <a:buFont typeface="Arial" panose="020B0604020202020204" pitchFamily="34" charset="0"/>
              <a:buChar char="•"/>
            </a:pPr>
            <a:r>
              <a:rPr lang="en-GB" sz="1800" dirty="0"/>
              <a:t>Staff </a:t>
            </a:r>
            <a:r>
              <a:rPr lang="en-GB" sz="1800" dirty="0" smtClean="0"/>
              <a:t>sharing </a:t>
            </a:r>
            <a:r>
              <a:rPr lang="en-GB" sz="1800" dirty="0"/>
              <a:t>personal information with staff, or </a:t>
            </a:r>
            <a:r>
              <a:rPr lang="en-GB" sz="1800" dirty="0" smtClean="0"/>
              <a:t>giving information </a:t>
            </a:r>
            <a:r>
              <a:rPr lang="en-GB" sz="1800" dirty="0"/>
              <a:t>to </a:t>
            </a:r>
            <a:r>
              <a:rPr lang="en-GB" sz="1800" dirty="0" smtClean="0"/>
              <a:t>patients </a:t>
            </a:r>
            <a:r>
              <a:rPr lang="en-GB" sz="1800" dirty="0"/>
              <a:t>to </a:t>
            </a:r>
            <a:r>
              <a:rPr lang="en-GB" sz="1800" dirty="0" smtClean="0"/>
              <a:t>emphasise power </a:t>
            </a:r>
            <a:r>
              <a:rPr lang="en-GB" sz="1800" dirty="0"/>
              <a:t>differences and unbalanced </a:t>
            </a:r>
            <a:r>
              <a:rPr lang="en-GB" sz="1800" dirty="0" smtClean="0"/>
              <a:t>relationships.</a:t>
            </a:r>
            <a:endParaRPr lang="en-GB" sz="1800" dirty="0"/>
          </a:p>
          <a:p>
            <a:pPr marL="571500" lvl="1" indent="-285750">
              <a:spcAft>
                <a:spcPts val="600"/>
              </a:spcAft>
              <a:buFont typeface="Arial" panose="020B0604020202020204" pitchFamily="34" charset="0"/>
              <a:buChar char="•"/>
            </a:pPr>
            <a:r>
              <a:rPr lang="en-GB" sz="1800" dirty="0"/>
              <a:t>Staff showing who they are to each other in front of </a:t>
            </a:r>
            <a:r>
              <a:rPr lang="en-GB" sz="1800" dirty="0" smtClean="0"/>
              <a:t>patients</a:t>
            </a:r>
            <a:endParaRPr lang="en-GB" sz="1800" dirty="0"/>
          </a:p>
          <a:p>
            <a:endParaRPr lang="en-GB" dirty="0"/>
          </a:p>
        </p:txBody>
      </p:sp>
      <p:sp>
        <p:nvSpPr>
          <p:cNvPr id="5" name="Rectangle 4"/>
          <p:cNvSpPr/>
          <p:nvPr/>
        </p:nvSpPr>
        <p:spPr>
          <a:xfrm>
            <a:off x="457200" y="2174488"/>
            <a:ext cx="2442116" cy="1336328"/>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rPr>
              <a:t>Know each other </a:t>
            </a:r>
          </a:p>
          <a:p>
            <a:pPr algn="ctr" defTabSz="457200"/>
            <a:r>
              <a:rPr lang="en-US" sz="2800" b="1" dirty="0">
                <a:solidFill>
                  <a:prstClr val="black"/>
                </a:solidFill>
              </a:rPr>
              <a:t>IS</a:t>
            </a:r>
          </a:p>
        </p:txBody>
      </p:sp>
      <p:sp>
        <p:nvSpPr>
          <p:cNvPr id="6" name="TextBox 5"/>
          <p:cNvSpPr txBox="1"/>
          <p:nvPr/>
        </p:nvSpPr>
        <p:spPr>
          <a:xfrm>
            <a:off x="3035300" y="2446794"/>
            <a:ext cx="720080" cy="707886"/>
          </a:xfrm>
          <a:prstGeom prst="rect">
            <a:avLst/>
          </a:prstGeom>
          <a:noFill/>
        </p:spPr>
        <p:txBody>
          <a:bodyPr wrap="square" rtlCol="0">
            <a:spAutoFit/>
          </a:bodyPr>
          <a:lstStyle/>
          <a:p>
            <a:pPr defTabSz="457200"/>
            <a:r>
              <a:rPr lang="en-US" sz="4000" dirty="0">
                <a:solidFill>
                  <a:prstClr val="black"/>
                </a:solidFill>
              </a:rPr>
              <a:t>=</a:t>
            </a:r>
          </a:p>
        </p:txBody>
      </p:sp>
      <p:sp>
        <p:nvSpPr>
          <p:cNvPr id="7" name="Rectangle 6"/>
          <p:cNvSpPr/>
          <p:nvPr/>
        </p:nvSpPr>
        <p:spPr>
          <a:xfrm>
            <a:off x="495299" y="4650059"/>
            <a:ext cx="2404017" cy="1382751"/>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800" b="1" dirty="0">
                <a:solidFill>
                  <a:prstClr val="black"/>
                </a:solidFill>
              </a:rPr>
              <a:t>Know each other </a:t>
            </a:r>
          </a:p>
          <a:p>
            <a:pPr algn="ctr" defTabSz="457200"/>
            <a:r>
              <a:rPr lang="en-US" sz="2800" b="1" dirty="0">
                <a:solidFill>
                  <a:srgbClr val="FF0000"/>
                </a:solidFill>
              </a:rPr>
              <a:t>IS NOT </a:t>
            </a:r>
          </a:p>
        </p:txBody>
      </p:sp>
      <p:sp>
        <p:nvSpPr>
          <p:cNvPr id="8" name="Rectangle 7"/>
          <p:cNvSpPr/>
          <p:nvPr/>
        </p:nvSpPr>
        <p:spPr>
          <a:xfrm>
            <a:off x="3755380" y="2165877"/>
            <a:ext cx="4572000" cy="1554272"/>
          </a:xfrm>
          <a:prstGeom prst="rect">
            <a:avLst/>
          </a:prstGeom>
        </p:spPr>
        <p:txBody>
          <a:bodyPr>
            <a:spAutoFit/>
          </a:bodyPr>
          <a:lstStyle/>
          <a:p>
            <a:pPr marL="285750" indent="-285750" defTabSz="457200">
              <a:spcAft>
                <a:spcPts val="600"/>
              </a:spcAft>
              <a:buFont typeface="Arial"/>
              <a:buChar char="•"/>
            </a:pPr>
            <a:r>
              <a:rPr lang="en-GB" dirty="0">
                <a:solidFill>
                  <a:prstClr val="black"/>
                </a:solidFill>
              </a:rPr>
              <a:t>Patients and staff sharing personal information to facilitate conversations and show mutual respect</a:t>
            </a:r>
          </a:p>
          <a:p>
            <a:pPr marL="285750" indent="-285750" defTabSz="457200">
              <a:spcAft>
                <a:spcPts val="600"/>
              </a:spcAft>
              <a:buFont typeface="Arial"/>
              <a:buChar char="•"/>
            </a:pPr>
            <a:r>
              <a:rPr lang="en-GB" dirty="0">
                <a:solidFill>
                  <a:prstClr val="black"/>
                </a:solidFill>
              </a:rPr>
              <a:t>A space where staff and patients can show their common humanity.</a:t>
            </a:r>
          </a:p>
        </p:txBody>
      </p:sp>
      <p:sp>
        <p:nvSpPr>
          <p:cNvPr id="9" name="TextBox 8"/>
          <p:cNvSpPr txBox="1"/>
          <p:nvPr/>
        </p:nvSpPr>
        <p:spPr>
          <a:xfrm>
            <a:off x="3035300" y="4972050"/>
            <a:ext cx="720080" cy="707886"/>
          </a:xfrm>
          <a:prstGeom prst="rect">
            <a:avLst/>
          </a:prstGeom>
          <a:noFill/>
        </p:spPr>
        <p:txBody>
          <a:bodyPr wrap="square" rtlCol="0">
            <a:spAutoFit/>
          </a:bodyPr>
          <a:lstStyle/>
          <a:p>
            <a:pPr defTabSz="457200"/>
            <a:r>
              <a:rPr lang="en-US" sz="4000" dirty="0">
                <a:solidFill>
                  <a:prstClr val="black"/>
                </a:solidFill>
              </a:rPr>
              <a:t>≠</a:t>
            </a:r>
          </a:p>
        </p:txBody>
      </p:sp>
    </p:spTree>
    <p:extLst>
      <p:ext uri="{BB962C8B-B14F-4D97-AF65-F5344CB8AC3E}">
        <p14:creationId xmlns:p14="http://schemas.microsoft.com/office/powerpoint/2010/main" val="408311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a:latin typeface="+mn-lt"/>
                <a:ea typeface="+mn-ea"/>
                <a:cs typeface="+mn-cs"/>
              </a:rPr>
              <a:t>Know </a:t>
            </a:r>
            <a:r>
              <a:rPr lang="en-GB" b="1" dirty="0" smtClean="0">
                <a:latin typeface="+mn-lt"/>
                <a:ea typeface="+mn-ea"/>
                <a:cs typeface="+mn-cs"/>
              </a:rPr>
              <a:t>each other adjustments</a:t>
            </a:r>
            <a:endParaRPr lang="en-GB" b="1" dirty="0">
              <a:latin typeface="+mn-lt"/>
              <a:ea typeface="+mn-ea"/>
              <a:cs typeface="+mn-cs"/>
            </a:endParaRPr>
          </a:p>
        </p:txBody>
      </p:sp>
      <p:sp>
        <p:nvSpPr>
          <p:cNvPr id="3" name="Content Placeholder 2"/>
          <p:cNvSpPr>
            <a:spLocks noGrp="1"/>
          </p:cNvSpPr>
          <p:nvPr>
            <p:ph idx="1"/>
          </p:nvPr>
        </p:nvSpPr>
        <p:spPr/>
        <p:txBody>
          <a:bodyPr>
            <a:normAutofit/>
          </a:bodyPr>
          <a:lstStyle/>
          <a:p>
            <a:pPr marL="2336800" lvl="1" indent="-2336800">
              <a:spcBef>
                <a:spcPts val="1000"/>
              </a:spcBef>
              <a:spcAft>
                <a:spcPts val="1000"/>
              </a:spcAft>
            </a:pPr>
            <a:r>
              <a:rPr lang="en-GB" b="1" dirty="0" smtClean="0"/>
              <a:t>CAMHS	</a:t>
            </a:r>
            <a:r>
              <a:rPr lang="en-GB" dirty="0" smtClean="0"/>
              <a:t>None, although staff must provide some age-relevant, interesting content</a:t>
            </a:r>
          </a:p>
          <a:p>
            <a:pPr marL="2336800" lvl="1" indent="-2336800">
              <a:spcBef>
                <a:spcPts val="1000"/>
              </a:spcBef>
              <a:spcAft>
                <a:spcPts val="1000"/>
              </a:spcAft>
            </a:pPr>
            <a:r>
              <a:rPr lang="en-GB" b="1" dirty="0" smtClean="0"/>
              <a:t>Forensic	</a:t>
            </a:r>
            <a:r>
              <a:rPr lang="en-GB" dirty="0" smtClean="0"/>
              <a:t>More careful vetting and review of contents</a:t>
            </a:r>
          </a:p>
          <a:p>
            <a:pPr marL="2336800" lvl="1" indent="-2336800">
              <a:spcBef>
                <a:spcPts val="1000"/>
              </a:spcBef>
              <a:spcAft>
                <a:spcPts val="1000"/>
              </a:spcAft>
            </a:pPr>
            <a:r>
              <a:rPr lang="en-GB" b="1" dirty="0" smtClean="0"/>
              <a:t>Older people	</a:t>
            </a:r>
            <a:r>
              <a:rPr lang="en-GB" dirty="0" smtClean="0"/>
              <a:t>None, although relatives may be needed as a source of information for patients, link to life story work </a:t>
            </a:r>
            <a:r>
              <a:rPr lang="en-GB" dirty="0"/>
              <a:t>again</a:t>
            </a:r>
          </a:p>
          <a:p>
            <a:pPr lvl="1"/>
            <a:endParaRPr lang="en-GB" dirty="0" smtClean="0">
              <a:solidFill>
                <a:srgbClr val="8000FF"/>
              </a:solidFill>
            </a:endParaRPr>
          </a:p>
        </p:txBody>
      </p:sp>
    </p:spTree>
    <p:extLst>
      <p:ext uri="{BB962C8B-B14F-4D97-AF65-F5344CB8AC3E}">
        <p14:creationId xmlns:p14="http://schemas.microsoft.com/office/powerpoint/2010/main" val="195312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2624"/>
          </a:xfrm>
        </p:spPr>
        <p:txBody>
          <a:bodyPr/>
          <a:lstStyle/>
          <a:p>
            <a:r>
              <a:rPr lang="en-AU" b="1" dirty="0" smtClean="0">
                <a:solidFill>
                  <a:srgbClr val="21A18D"/>
                </a:solidFill>
              </a:rPr>
              <a:t>Task</a:t>
            </a:r>
            <a:r>
              <a:rPr lang="en-AU" b="1" dirty="0">
                <a:solidFill>
                  <a:srgbClr val="21A18D"/>
                </a:solidFill>
              </a:rPr>
              <a:t>: Create your know each other implementation plan</a:t>
            </a:r>
            <a:endParaRPr lang="en-AU" dirty="0">
              <a:solidFill>
                <a:srgbClr val="21A18D"/>
              </a:solidFill>
            </a:endParaRPr>
          </a:p>
        </p:txBody>
      </p:sp>
      <p:sp>
        <p:nvSpPr>
          <p:cNvPr id="4" name="TextBox 3"/>
          <p:cNvSpPr txBox="1"/>
          <p:nvPr/>
        </p:nvSpPr>
        <p:spPr>
          <a:xfrm>
            <a:off x="450938" y="1540701"/>
            <a:ext cx="8192022" cy="400110"/>
          </a:xfrm>
          <a:prstGeom prst="rect">
            <a:avLst/>
          </a:prstGeom>
          <a:noFill/>
        </p:spPr>
        <p:txBody>
          <a:bodyPr wrap="square" rtlCol="0">
            <a:spAutoFit/>
          </a:bodyPr>
          <a:lstStyle/>
          <a:p>
            <a:pPr algn="ctr" defTabSz="457200"/>
            <a:r>
              <a:rPr lang="en-AU" sz="2000" dirty="0">
                <a:solidFill>
                  <a:prstClr val="black"/>
                </a:solidFill>
              </a:rPr>
              <a:t>In groups, spend time working on your implementation plan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45000">
            <a:off x="2080605" y="2613672"/>
            <a:ext cx="2627605" cy="385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45000">
            <a:off x="4137600" y="2508167"/>
            <a:ext cx="2627605" cy="385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39868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932" y="546454"/>
            <a:ext cx="7850457" cy="769441"/>
          </a:xfrm>
          <a:prstGeom prst="rect">
            <a:avLst/>
          </a:prstGeom>
        </p:spPr>
        <p:txBody>
          <a:bodyPr wrap="square">
            <a:spAutoFit/>
          </a:bodyPr>
          <a:lstStyle/>
          <a:p>
            <a:pPr defTabSz="457200"/>
            <a:r>
              <a:rPr lang="en-AU" sz="4400" b="1" dirty="0">
                <a:solidFill>
                  <a:prstClr val="white"/>
                </a:solidFill>
              </a:rPr>
              <a:t>Clear mutual expectations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443" t="15798" r="31115" b="7101"/>
          <a:stretch/>
        </p:blipFill>
        <p:spPr bwMode="auto">
          <a:xfrm rot="439963">
            <a:off x="3113591" y="1927631"/>
            <a:ext cx="3180166" cy="444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28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Background and </a:t>
            </a:r>
            <a:r>
              <a:rPr lang="en-US" sz="2800" b="1" dirty="0"/>
              <a:t>a</a:t>
            </a:r>
            <a:r>
              <a:rPr lang="en-US" sz="2800" b="1" dirty="0" smtClean="0"/>
              <a:t>ims</a:t>
            </a:r>
            <a:endParaRPr lang="en-US" sz="2800" dirty="0"/>
          </a:p>
        </p:txBody>
      </p:sp>
      <p:sp>
        <p:nvSpPr>
          <p:cNvPr id="3" name="Content Placeholder 2"/>
          <p:cNvSpPr>
            <a:spLocks noGrp="1"/>
          </p:cNvSpPr>
          <p:nvPr>
            <p:ph idx="1"/>
          </p:nvPr>
        </p:nvSpPr>
        <p:spPr>
          <a:xfrm>
            <a:off x="379141" y="1619250"/>
            <a:ext cx="8404497" cy="4854797"/>
          </a:xfrm>
        </p:spPr>
        <p:txBody>
          <a:bodyPr/>
          <a:lstStyle/>
          <a:p>
            <a:pPr lvl="1">
              <a:spcAft>
                <a:spcPts val="0"/>
              </a:spcAft>
            </a:pPr>
            <a:r>
              <a:rPr lang="en-US" sz="2400" b="1" dirty="0" smtClean="0"/>
              <a:t>Background</a:t>
            </a:r>
          </a:p>
          <a:p>
            <a:pPr lvl="1">
              <a:spcAft>
                <a:spcPts val="0"/>
              </a:spcAft>
            </a:pPr>
            <a:r>
              <a:rPr lang="en-US" sz="2400" dirty="0" smtClean="0"/>
              <a:t>Some flashpoints, and therefore conflict, are due </a:t>
            </a:r>
            <a:r>
              <a:rPr lang="en-US" sz="2400" dirty="0"/>
              <a:t>in part to </a:t>
            </a:r>
            <a:r>
              <a:rPr lang="en-US" sz="2400" dirty="0" smtClean="0"/>
              <a:t>unclear expectations, lack </a:t>
            </a:r>
            <a:r>
              <a:rPr lang="en-US" sz="2400" dirty="0"/>
              <a:t>of clarity </a:t>
            </a:r>
            <a:r>
              <a:rPr lang="en-US" sz="2400" dirty="0" smtClean="0"/>
              <a:t>or </a:t>
            </a:r>
            <a:r>
              <a:rPr lang="en-US" dirty="0" smtClean="0"/>
              <a:t>inconsistency </a:t>
            </a:r>
            <a:r>
              <a:rPr lang="en-US" dirty="0"/>
              <a:t>on </a:t>
            </a:r>
            <a:r>
              <a:rPr lang="en-US" dirty="0" smtClean="0"/>
              <a:t>the unit.</a:t>
            </a:r>
            <a:endParaRPr lang="en-US" sz="2400" dirty="0" smtClean="0"/>
          </a:p>
          <a:p>
            <a:pPr lvl="1">
              <a:spcBef>
                <a:spcPts val="1000"/>
              </a:spcBef>
              <a:spcAft>
                <a:spcPts val="0"/>
              </a:spcAft>
            </a:pPr>
            <a:endParaRPr lang="en-US" sz="2400" b="1" dirty="0" smtClean="0">
              <a:latin typeface="Arial" panose="020B0604020202020204" pitchFamily="34" charset="0"/>
              <a:cs typeface="Arial" panose="020B0604020202020204" pitchFamily="34" charset="0"/>
            </a:endParaRPr>
          </a:p>
          <a:p>
            <a:pPr lvl="1">
              <a:spcBef>
                <a:spcPts val="1000"/>
              </a:spcBef>
              <a:spcAft>
                <a:spcPts val="0"/>
              </a:spcAft>
            </a:pPr>
            <a:r>
              <a:rPr lang="en-US" sz="2400" b="1" dirty="0" smtClean="0">
                <a:latin typeface="Arial" panose="020B0604020202020204" pitchFamily="34" charset="0"/>
                <a:cs typeface="Arial" panose="020B0604020202020204" pitchFamily="34" charset="0"/>
              </a:rPr>
              <a:t>Aims</a:t>
            </a:r>
          </a:p>
          <a:p>
            <a:pPr marL="342900" lvl="1" indent="-342900">
              <a:spcAft>
                <a:spcPts val="0"/>
              </a:spcAft>
              <a:buFont typeface="Arial" panose="020B0604020202020204" pitchFamily="34" charset="0"/>
              <a:buChar char="•"/>
            </a:pPr>
            <a:r>
              <a:rPr lang="en-GB" sz="2200" dirty="0" smtClean="0"/>
              <a:t>Create a more egalitarian social unit</a:t>
            </a:r>
          </a:p>
          <a:p>
            <a:pPr marL="342900" lvl="1" indent="-342900">
              <a:spcAft>
                <a:spcPts val="0"/>
              </a:spcAft>
              <a:buFont typeface="Arial" panose="020B0604020202020204" pitchFamily="34" charset="0"/>
              <a:buChar char="•"/>
            </a:pPr>
            <a:r>
              <a:rPr lang="en-GB" sz="2200" dirty="0" smtClean="0"/>
              <a:t>Mutual holding to account</a:t>
            </a:r>
          </a:p>
          <a:p>
            <a:pPr marL="342900" lvl="1" indent="-342900">
              <a:spcAft>
                <a:spcPts val="0"/>
              </a:spcAft>
              <a:buFont typeface="Arial" panose="020B0604020202020204" pitchFamily="34" charset="0"/>
              <a:buChar char="•"/>
            </a:pPr>
            <a:r>
              <a:rPr lang="en-GB" sz="2200" dirty="0" smtClean="0"/>
              <a:t>Set clear standards for both staff and patients </a:t>
            </a:r>
          </a:p>
          <a:p>
            <a:pPr marL="342900" lvl="1" indent="-342900">
              <a:spcAft>
                <a:spcPts val="0"/>
              </a:spcAft>
              <a:buFont typeface="Arial" panose="020B0604020202020204" pitchFamily="34" charset="0"/>
              <a:buChar char="•"/>
            </a:pPr>
            <a:r>
              <a:rPr lang="en-GB" sz="2200" dirty="0" smtClean="0"/>
              <a:t>Build </a:t>
            </a:r>
            <a:r>
              <a:rPr lang="en-GB" sz="2200" dirty="0"/>
              <a:t>consistency and predictability </a:t>
            </a:r>
            <a:r>
              <a:rPr lang="en-GB" sz="2200" dirty="0" smtClean="0"/>
              <a:t>while allowing </a:t>
            </a:r>
            <a:r>
              <a:rPr lang="en-GB" sz="2200" dirty="0"/>
              <a:t>flexibility</a:t>
            </a:r>
          </a:p>
          <a:p>
            <a:pPr marL="342900" lvl="1" indent="-342900">
              <a:spcAft>
                <a:spcPts val="0"/>
              </a:spcAft>
              <a:buFont typeface="Arial" panose="020B0604020202020204" pitchFamily="34" charset="0"/>
              <a:buChar char="•"/>
            </a:pPr>
            <a:r>
              <a:rPr lang="en-US" sz="2200" dirty="0" smtClean="0"/>
              <a:t>Ensure patients and staff understand </a:t>
            </a:r>
            <a:r>
              <a:rPr lang="en-US" sz="2200" dirty="0"/>
              <a:t>their </a:t>
            </a:r>
            <a:r>
              <a:rPr lang="en-US" sz="2200" dirty="0" smtClean="0"/>
              <a:t>obligations to each other </a:t>
            </a:r>
            <a:endParaRPr lang="en-GB" sz="2000" dirty="0"/>
          </a:p>
          <a:p>
            <a:endParaRPr lang="en-US" sz="2000" dirty="0"/>
          </a:p>
          <a:p>
            <a:pPr marL="0" indent="0">
              <a:buNone/>
            </a:pPr>
            <a:endParaRPr lang="en-US" sz="2000" dirty="0"/>
          </a:p>
        </p:txBody>
      </p:sp>
    </p:spTree>
    <p:extLst>
      <p:ext uri="{BB962C8B-B14F-4D97-AF65-F5344CB8AC3E}">
        <p14:creationId xmlns:p14="http://schemas.microsoft.com/office/powerpoint/2010/main" val="17624334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Originating domains</a:t>
            </a:r>
          </a:p>
        </p:txBody>
      </p:sp>
      <p:grpSp>
        <p:nvGrpSpPr>
          <p:cNvPr id="3" name="Group 2"/>
          <p:cNvGrpSpPr/>
          <p:nvPr/>
        </p:nvGrpSpPr>
        <p:grpSpPr>
          <a:xfrm>
            <a:off x="952553" y="1689315"/>
            <a:ext cx="4901403" cy="4089932"/>
            <a:chOff x="952553" y="1689315"/>
            <a:chExt cx="4901403" cy="4089932"/>
          </a:xfrm>
        </p:grpSpPr>
        <p:grpSp>
          <p:nvGrpSpPr>
            <p:cNvPr id="2" name="Group 1"/>
            <p:cNvGrpSpPr/>
            <p:nvPr/>
          </p:nvGrpSpPr>
          <p:grpSpPr>
            <a:xfrm>
              <a:off x="952553" y="2705100"/>
              <a:ext cx="3684690" cy="3074147"/>
              <a:chOff x="952553" y="2705100"/>
              <a:chExt cx="3684690" cy="3074147"/>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684690" cy="1809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689662" y="4979493"/>
                <a:ext cx="0" cy="720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628091" y="4637930"/>
                <a:ext cx="16553" cy="34047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689662" y="4988542"/>
                <a:ext cx="972172"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2264899" y="5741147"/>
                <a:ext cx="605301" cy="3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689315"/>
              <a:ext cx="2433426" cy="123803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kern="0" dirty="0">
                  <a:solidFill>
                    <a:prstClr val="white"/>
                  </a:solidFill>
                  <a:cs typeface="Arial"/>
                </a:rPr>
                <a:t>Staff modifier: </a:t>
              </a:r>
              <a:endParaRPr lang="en-US" kern="0" dirty="0">
                <a:solidFill>
                  <a:prstClr val="white"/>
                </a:solidFill>
                <a:cs typeface="Arial"/>
              </a:endParaRPr>
            </a:p>
            <a:p>
              <a:pPr algn="ctr"/>
              <a:r>
                <a:rPr lang="en-US" kern="0" dirty="0">
                  <a:solidFill>
                    <a:prstClr val="white"/>
                  </a:solidFill>
                  <a:cs typeface="Arial"/>
                </a:rPr>
                <a:t>Sharing expectations, finding mutual agreement</a:t>
              </a:r>
            </a:p>
          </p:txBody>
        </p:sp>
        <p:sp>
          <p:nvSpPr>
            <p:cNvPr id="45" name="Rectangle 44"/>
            <p:cNvSpPr/>
            <p:nvPr/>
          </p:nvSpPr>
          <p:spPr>
            <a:xfrm>
              <a:off x="2483324" y="3420533"/>
              <a:ext cx="2268000" cy="12600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Patient modifiers: </a:t>
              </a:r>
              <a:r>
                <a:rPr lang="en-US" kern="0" dirty="0">
                  <a:solidFill>
                    <a:prstClr val="white"/>
                  </a:solidFill>
                  <a:cs typeface="Arial"/>
                </a:rPr>
                <a:t>Sharing expectations, finding mutual agreement</a:t>
              </a:r>
            </a:p>
          </p:txBody>
        </p:sp>
      </p:grpSp>
      <p:sp>
        <p:nvSpPr>
          <p:cNvPr id="54" name="Title 53"/>
          <p:cNvSpPr>
            <a:spLocks noGrp="1"/>
          </p:cNvSpPr>
          <p:nvPr>
            <p:ph type="title"/>
          </p:nvPr>
        </p:nvSpPr>
        <p:spPr/>
        <p:txBody>
          <a:bodyPr/>
          <a:lstStyle/>
          <a:p>
            <a:r>
              <a:rPr lang="en-AU" b="1" dirty="0" smtClean="0"/>
              <a:t>Clear mutual expectations and </a:t>
            </a:r>
            <a:r>
              <a:rPr lang="en-AU" b="1" dirty="0"/>
              <a:t>the Safewards model</a:t>
            </a:r>
          </a:p>
        </p:txBody>
      </p:sp>
      <p:sp>
        <p:nvSpPr>
          <p:cNvPr id="43" name="Rectangle 42"/>
          <p:cNvSpPr/>
          <p:nvPr/>
        </p:nvSpPr>
        <p:spPr>
          <a:xfrm>
            <a:off x="85885" y="4348164"/>
            <a:ext cx="2179014" cy="228492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Originating domains:</a:t>
            </a:r>
          </a:p>
          <a:p>
            <a:pPr algn="ctr">
              <a:defRPr/>
            </a:pPr>
            <a:r>
              <a:rPr lang="en-US" kern="0" dirty="0">
                <a:solidFill>
                  <a:prstClr val="white"/>
                </a:solidFill>
                <a:cs typeface="Arial"/>
              </a:rPr>
              <a:t>Patient Community</a:t>
            </a:r>
          </a:p>
          <a:p>
            <a:pPr algn="ctr">
              <a:defRPr/>
            </a:pPr>
            <a:r>
              <a:rPr lang="en-US" kern="0" dirty="0">
                <a:solidFill>
                  <a:prstClr val="white"/>
                </a:solidFill>
                <a:cs typeface="Arial"/>
              </a:rPr>
              <a:t>Staff Team</a:t>
            </a:r>
          </a:p>
          <a:p>
            <a:pPr algn="ctr">
              <a:defRPr/>
            </a:pPr>
            <a:r>
              <a:rPr lang="en-US" kern="0" dirty="0">
                <a:solidFill>
                  <a:prstClr val="white"/>
                </a:solidFill>
                <a:cs typeface="Arial"/>
              </a:rPr>
              <a:t>Patient Characteristics</a:t>
            </a:r>
          </a:p>
          <a:p>
            <a:pPr algn="ctr">
              <a:defRPr/>
            </a:pPr>
            <a:r>
              <a:rPr lang="en-US" kern="0" dirty="0">
                <a:solidFill>
                  <a:prstClr val="white"/>
                </a:solidFill>
                <a:cs typeface="Arial"/>
              </a:rPr>
              <a:t>Physical environment</a:t>
            </a:r>
          </a:p>
        </p:txBody>
      </p:sp>
    </p:spTree>
    <p:extLst>
      <p:ext uri="{BB962C8B-B14F-4D97-AF65-F5344CB8AC3E}">
        <p14:creationId xmlns:p14="http://schemas.microsoft.com/office/powerpoint/2010/main" val="55504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74" y="1977656"/>
            <a:ext cx="8243888" cy="4496391"/>
          </a:xfrm>
        </p:spPr>
        <p:txBody>
          <a:bodyPr>
            <a:normAutofit lnSpcReduction="10000"/>
          </a:bodyPr>
          <a:lstStyle/>
          <a:p>
            <a:pPr lvl="1">
              <a:spcAft>
                <a:spcPts val="1000"/>
              </a:spcAft>
            </a:pPr>
            <a:r>
              <a:rPr lang="en-US" dirty="0" smtClean="0"/>
              <a:t>Lack of consistency and clarity is annoying for almost everyone. It may particularly affect those who:</a:t>
            </a:r>
          </a:p>
          <a:p>
            <a:pPr marL="342900" lvl="1" indent="-342900">
              <a:spcAft>
                <a:spcPts val="1000"/>
              </a:spcAft>
              <a:buFont typeface="Arial" panose="020B0604020202020204" pitchFamily="34" charset="0"/>
              <a:buChar char="•"/>
            </a:pPr>
            <a:r>
              <a:rPr lang="en-US" dirty="0"/>
              <a:t>a</a:t>
            </a:r>
            <a:r>
              <a:rPr lang="en-US" dirty="0" smtClean="0"/>
              <a:t>ren't thinking clearly</a:t>
            </a:r>
          </a:p>
          <a:p>
            <a:pPr marL="342900" lvl="1" indent="-342900">
              <a:spcAft>
                <a:spcPts val="1000"/>
              </a:spcAft>
              <a:buFont typeface="Arial" panose="020B0604020202020204" pitchFamily="34" charset="0"/>
              <a:buChar char="•"/>
            </a:pPr>
            <a:r>
              <a:rPr lang="en-US" dirty="0"/>
              <a:t>a</a:t>
            </a:r>
            <a:r>
              <a:rPr lang="en-US" dirty="0" smtClean="0"/>
              <a:t>re distracted by distressing thoughts or emotions, or are preoccupied</a:t>
            </a:r>
          </a:p>
          <a:p>
            <a:pPr marL="342900" lvl="1" indent="-342900">
              <a:spcAft>
                <a:spcPts val="1000"/>
              </a:spcAft>
              <a:buFont typeface="Arial" panose="020B0604020202020204" pitchFamily="34" charset="0"/>
              <a:buChar char="•"/>
            </a:pPr>
            <a:r>
              <a:rPr lang="en-US" dirty="0"/>
              <a:t>h</a:t>
            </a:r>
            <a:r>
              <a:rPr lang="en-US" dirty="0" smtClean="0"/>
              <a:t>ave difficulty interpreting communication</a:t>
            </a:r>
          </a:p>
          <a:p>
            <a:pPr marL="342900" lvl="1" indent="-342900">
              <a:spcAft>
                <a:spcPts val="1000"/>
              </a:spcAft>
              <a:buFont typeface="Arial" panose="020B0604020202020204" pitchFamily="34" charset="0"/>
              <a:buChar char="•"/>
            </a:pPr>
            <a:r>
              <a:rPr lang="en-US" dirty="0"/>
              <a:t>e</a:t>
            </a:r>
            <a:r>
              <a:rPr lang="en-US" dirty="0" smtClean="0"/>
              <a:t>xperience changes in mood </a:t>
            </a:r>
          </a:p>
          <a:p>
            <a:pPr marL="342900" lvl="1" indent="-342900">
              <a:spcAft>
                <a:spcPts val="1000"/>
              </a:spcAft>
              <a:buFont typeface="Arial" panose="020B0604020202020204" pitchFamily="34" charset="0"/>
              <a:buChar char="•"/>
            </a:pPr>
            <a:r>
              <a:rPr lang="en-US" dirty="0"/>
              <a:t>h</a:t>
            </a:r>
            <a:r>
              <a:rPr lang="en-US" dirty="0" smtClean="0"/>
              <a:t>ave a distorted, or different, view of world and others</a:t>
            </a:r>
          </a:p>
          <a:p>
            <a:pPr marL="342900" lvl="1" indent="-342900">
              <a:spcAft>
                <a:spcPts val="1000"/>
              </a:spcAft>
              <a:buFont typeface="Arial" panose="020B0604020202020204" pitchFamily="34" charset="0"/>
              <a:buChar char="•"/>
            </a:pPr>
            <a:r>
              <a:rPr lang="en-US" dirty="0"/>
              <a:t>h</a:t>
            </a:r>
            <a:r>
              <a:rPr lang="en-US" dirty="0" smtClean="0"/>
              <a:t>ave a history of trauma</a:t>
            </a:r>
          </a:p>
          <a:p>
            <a:pPr>
              <a:spcAft>
                <a:spcPts val="1000"/>
              </a:spcAft>
            </a:pPr>
            <a:endParaRPr lang="en-US" sz="2000" dirty="0"/>
          </a:p>
          <a:p>
            <a:pPr marL="0" indent="0">
              <a:spcAft>
                <a:spcPts val="1000"/>
              </a:spcAft>
              <a:buNone/>
            </a:pPr>
            <a:endParaRPr lang="en-US" dirty="0" smtClean="0"/>
          </a:p>
          <a:p>
            <a:pPr marL="0" indent="0">
              <a:buNone/>
            </a:pPr>
            <a:endParaRPr lang="en-US" dirty="0"/>
          </a:p>
        </p:txBody>
      </p:sp>
      <p:sp>
        <p:nvSpPr>
          <p:cNvPr id="2" name="Rectangle 1"/>
          <p:cNvSpPr/>
          <p:nvPr/>
        </p:nvSpPr>
        <p:spPr>
          <a:xfrm>
            <a:off x="250946" y="297516"/>
            <a:ext cx="7734300" cy="954107"/>
          </a:xfrm>
          <a:prstGeom prst="rect">
            <a:avLst/>
          </a:prstGeom>
        </p:spPr>
        <p:txBody>
          <a:bodyPr wrap="square">
            <a:spAutoFit/>
          </a:bodyPr>
          <a:lstStyle/>
          <a:p>
            <a:pPr algn="ctr" defTabSz="457200">
              <a:spcBef>
                <a:spcPct val="20000"/>
              </a:spcBef>
            </a:pPr>
            <a:r>
              <a:rPr lang="en-US" sz="2800" b="1" dirty="0">
                <a:solidFill>
                  <a:prstClr val="white"/>
                </a:solidFill>
              </a:rPr>
              <a:t>Lack of consistency and clarity can cause problems </a:t>
            </a:r>
            <a:endParaRPr lang="en-US" sz="2800" dirty="0">
              <a:solidFill>
                <a:prstClr val="white"/>
              </a:solidFill>
            </a:endParaRPr>
          </a:p>
        </p:txBody>
      </p:sp>
    </p:spTree>
    <p:extLst>
      <p:ext uri="{BB962C8B-B14F-4D97-AF65-F5344CB8AC3E}">
        <p14:creationId xmlns:p14="http://schemas.microsoft.com/office/powerpoint/2010/main" val="13658844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Mutual </a:t>
            </a:r>
            <a:r>
              <a:rPr lang="en-US" b="1" dirty="0" smtClean="0"/>
              <a:t>expectations for consideration</a:t>
            </a:r>
            <a:endParaRPr lang="en-US" b="1" dirty="0"/>
          </a:p>
        </p:txBody>
      </p:sp>
      <p:sp>
        <p:nvSpPr>
          <p:cNvPr id="3" name="Content Placeholder 2"/>
          <p:cNvSpPr>
            <a:spLocks noGrp="1"/>
          </p:cNvSpPr>
          <p:nvPr>
            <p:ph idx="1"/>
          </p:nvPr>
        </p:nvSpPr>
        <p:spPr>
          <a:xfrm>
            <a:off x="539750" y="2007220"/>
            <a:ext cx="8243888" cy="4466827"/>
          </a:xfrm>
        </p:spPr>
        <p:txBody>
          <a:bodyPr>
            <a:normAutofit/>
          </a:bodyPr>
          <a:lstStyle/>
          <a:p>
            <a:pPr marL="457200" lvl="1" indent="-457200">
              <a:spcAft>
                <a:spcPts val="1000"/>
              </a:spcAft>
              <a:buFont typeface="Arial" panose="020B0604020202020204" pitchFamily="34" charset="0"/>
              <a:buChar char="•"/>
            </a:pPr>
            <a:r>
              <a:rPr lang="en-US" sz="2800" dirty="0" smtClean="0"/>
              <a:t>General expectations</a:t>
            </a:r>
          </a:p>
          <a:p>
            <a:pPr marL="457200" lvl="1" indent="-457200">
              <a:spcAft>
                <a:spcPts val="1000"/>
              </a:spcAft>
              <a:buFont typeface="Arial" panose="020B0604020202020204" pitchFamily="34" charset="0"/>
              <a:buChar char="•"/>
            </a:pPr>
            <a:r>
              <a:rPr lang="en-US" sz="2800" dirty="0" smtClean="0"/>
              <a:t>Staff</a:t>
            </a:r>
          </a:p>
          <a:p>
            <a:pPr marL="457200" lvl="1" indent="-457200">
              <a:spcAft>
                <a:spcPts val="1000"/>
              </a:spcAft>
              <a:buFont typeface="Arial" panose="020B0604020202020204" pitchFamily="34" charset="0"/>
              <a:buChar char="•"/>
            </a:pPr>
            <a:r>
              <a:rPr lang="en-US" sz="2800" dirty="0"/>
              <a:t>Excluded </a:t>
            </a:r>
            <a:r>
              <a:rPr lang="en-US" sz="2800" dirty="0" smtClean="0"/>
              <a:t>items</a:t>
            </a:r>
          </a:p>
          <a:p>
            <a:pPr marL="457200" lvl="1" indent="-457200">
              <a:spcAft>
                <a:spcPts val="1000"/>
              </a:spcAft>
              <a:buFont typeface="Arial" panose="020B0604020202020204" pitchFamily="34" charset="0"/>
              <a:buChar char="•"/>
            </a:pPr>
            <a:r>
              <a:rPr lang="en-US" sz="2800" dirty="0" smtClean="0"/>
              <a:t>Property</a:t>
            </a:r>
          </a:p>
          <a:p>
            <a:pPr marL="457200" lvl="1" indent="-457200">
              <a:spcAft>
                <a:spcPts val="1000"/>
              </a:spcAft>
              <a:buFont typeface="Arial" panose="020B0604020202020204" pitchFamily="34" charset="0"/>
              <a:buChar char="•"/>
            </a:pPr>
            <a:r>
              <a:rPr lang="en-US" sz="2800" dirty="0" smtClean="0"/>
              <a:t>Places</a:t>
            </a:r>
          </a:p>
          <a:p>
            <a:pPr marL="0" indent="0">
              <a:buNone/>
            </a:pPr>
            <a:endParaRPr lang="en-US" dirty="0" smtClean="0">
              <a:solidFill>
                <a:srgbClr val="8000FF"/>
              </a:solidFill>
            </a:endParaRPr>
          </a:p>
          <a:p>
            <a:pPr marL="0" indent="0">
              <a:buNone/>
            </a:pPr>
            <a:endParaRPr lang="en-US" dirty="0"/>
          </a:p>
        </p:txBody>
      </p:sp>
    </p:spTree>
    <p:extLst>
      <p:ext uri="{BB962C8B-B14F-4D97-AF65-F5344CB8AC3E}">
        <p14:creationId xmlns:p14="http://schemas.microsoft.com/office/powerpoint/2010/main" val="110894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82" y="537504"/>
            <a:ext cx="7199313" cy="878701"/>
          </a:xfrm>
        </p:spPr>
        <p:txBody>
          <a:bodyPr>
            <a:noAutofit/>
          </a:bodyPr>
          <a:lstStyle/>
          <a:p>
            <a:pPr algn="ctr"/>
            <a:r>
              <a:rPr lang="en-US" sz="2800" b="1" dirty="0"/>
              <a:t>Role of the </a:t>
            </a:r>
            <a:r>
              <a:rPr lang="en-US" sz="2800" b="1" dirty="0" smtClean="0"/>
              <a:t>clear mutual expectations lead </a:t>
            </a:r>
            <a:r>
              <a:rPr lang="en-US" sz="2400" dirty="0"/>
              <a:t/>
            </a:r>
            <a:br>
              <a:rPr lang="en-US" sz="2400" dirty="0"/>
            </a:br>
            <a:endParaRPr lang="en-US" sz="2400" dirty="0"/>
          </a:p>
        </p:txBody>
      </p:sp>
      <p:sp>
        <p:nvSpPr>
          <p:cNvPr id="3" name="Content Placeholder 2"/>
          <p:cNvSpPr>
            <a:spLocks noGrp="1"/>
          </p:cNvSpPr>
          <p:nvPr>
            <p:ph idx="1"/>
          </p:nvPr>
        </p:nvSpPr>
        <p:spPr>
          <a:xfrm>
            <a:off x="372482" y="1619250"/>
            <a:ext cx="8411156" cy="4854797"/>
          </a:xfrm>
        </p:spPr>
        <p:txBody>
          <a:bodyPr>
            <a:normAutofit/>
          </a:bodyPr>
          <a:lstStyle/>
          <a:p>
            <a:pPr marL="342900" lvl="1" indent="-342900">
              <a:spcAft>
                <a:spcPts val="1000"/>
              </a:spcAft>
              <a:buFont typeface="Arial" panose="020B0604020202020204" pitchFamily="34" charset="0"/>
              <a:buChar char="•"/>
            </a:pPr>
            <a:r>
              <a:rPr lang="en-US" sz="2400" dirty="0" smtClean="0"/>
              <a:t>Ensure clear mutual expectations </a:t>
            </a:r>
            <a:r>
              <a:rPr lang="en-US" sz="2400" b="1" dirty="0" smtClean="0"/>
              <a:t>meetings </a:t>
            </a:r>
            <a:r>
              <a:rPr lang="en-US" sz="2400" dirty="0" smtClean="0"/>
              <a:t>occur</a:t>
            </a:r>
          </a:p>
          <a:p>
            <a:pPr marL="342900" lvl="1" indent="-342900">
              <a:spcAft>
                <a:spcPts val="1000"/>
              </a:spcAft>
              <a:buFont typeface="Arial" panose="020B0604020202020204" pitchFamily="34" charset="0"/>
              <a:buChar char="•"/>
            </a:pPr>
            <a:r>
              <a:rPr lang="en-US" sz="2400" b="1" dirty="0"/>
              <a:t>C</a:t>
            </a:r>
            <a:r>
              <a:rPr lang="en-US" sz="2400" b="1" dirty="0" smtClean="0"/>
              <a:t>ommunicate</a:t>
            </a:r>
            <a:r>
              <a:rPr lang="en-US" sz="2400" dirty="0" smtClean="0"/>
              <a:t> meeting results in a visible manner                   e.g. posters </a:t>
            </a:r>
          </a:p>
          <a:p>
            <a:pPr marL="342900" lvl="1" indent="-342900">
              <a:spcAft>
                <a:spcPts val="1000"/>
              </a:spcAft>
              <a:buFont typeface="Arial" panose="020B0604020202020204" pitchFamily="34" charset="0"/>
              <a:buChar char="•"/>
            </a:pPr>
            <a:r>
              <a:rPr lang="en-US" sz="2400" dirty="0" smtClean="0"/>
              <a:t>Ensure the clear mutual expectations are </a:t>
            </a:r>
            <a:r>
              <a:rPr lang="en-US" sz="2400" b="1" dirty="0" smtClean="0"/>
              <a:t>discussed</a:t>
            </a:r>
            <a:r>
              <a:rPr lang="en-US" sz="2400" dirty="0" smtClean="0"/>
              <a:t>:</a:t>
            </a:r>
          </a:p>
          <a:p>
            <a:pPr lvl="3">
              <a:spcAft>
                <a:spcPts val="0"/>
              </a:spcAft>
            </a:pPr>
            <a:endParaRPr lang="en-US" sz="1600" dirty="0" smtClean="0"/>
          </a:p>
          <a:p>
            <a:pPr marL="901700" lvl="3" indent="-363538">
              <a:spcAft>
                <a:spcPts val="1000"/>
              </a:spcAft>
            </a:pPr>
            <a:r>
              <a:rPr lang="en-US" dirty="0" smtClean="0"/>
              <a:t>If you're the admitting nurse, show the information/poster and explain its contents</a:t>
            </a:r>
          </a:p>
          <a:p>
            <a:pPr marL="901700" lvl="3" indent="-363538">
              <a:spcAft>
                <a:spcPts val="1000"/>
              </a:spcAft>
            </a:pPr>
            <a:r>
              <a:rPr lang="en-US" dirty="0" smtClean="0"/>
              <a:t>If you are on duty when a person is admitted, remind the admitting nurse to refer to the clear mutual expectations</a:t>
            </a:r>
          </a:p>
          <a:p>
            <a:pPr marL="901700" lvl="3" indent="-363538">
              <a:spcAft>
                <a:spcPts val="1000"/>
              </a:spcAft>
            </a:pPr>
            <a:r>
              <a:rPr lang="en-US" dirty="0" smtClean="0"/>
              <a:t>At handover, ask whether the poster has been shown and explained to new patients</a:t>
            </a:r>
            <a:endParaRPr lang="en-US" dirty="0"/>
          </a:p>
          <a:p>
            <a:endParaRPr lang="en-US" sz="2000" dirty="0"/>
          </a:p>
        </p:txBody>
      </p:sp>
    </p:spTree>
    <p:extLst>
      <p:ext uri="{BB962C8B-B14F-4D97-AF65-F5344CB8AC3E}">
        <p14:creationId xmlns:p14="http://schemas.microsoft.com/office/powerpoint/2010/main" val="178029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sp>
        <p:nvSpPr>
          <p:cNvPr id="3" name="TextBox 2"/>
          <p:cNvSpPr txBox="1"/>
          <p:nvPr/>
        </p:nvSpPr>
        <p:spPr>
          <a:xfrm>
            <a:off x="760752" y="1556792"/>
            <a:ext cx="8053466" cy="1107996"/>
          </a:xfrm>
          <a:prstGeom prst="rect">
            <a:avLst/>
          </a:prstGeom>
          <a:noFill/>
        </p:spPr>
        <p:txBody>
          <a:bodyPr wrap="square" rtlCol="0">
            <a:spAutoFit/>
          </a:bodyPr>
          <a:lstStyle/>
          <a:p>
            <a:pPr algn="ctr" defTabSz="457200"/>
            <a:r>
              <a:rPr lang="en-AU" sz="2400" dirty="0">
                <a:solidFill>
                  <a:srgbClr val="51BD89"/>
                </a:solidFill>
              </a:rPr>
              <a:t>Safewards centres around reducing </a:t>
            </a:r>
          </a:p>
          <a:p>
            <a:pPr algn="ctr" defTabSz="457200"/>
            <a:r>
              <a:rPr lang="en-AU" sz="2400" b="1" dirty="0">
                <a:solidFill>
                  <a:srgbClr val="51BD89"/>
                </a:solidFill>
              </a:rPr>
              <a:t>conflict</a:t>
            </a:r>
            <a:r>
              <a:rPr lang="en-AU" sz="2400" dirty="0">
                <a:solidFill>
                  <a:srgbClr val="51BD89"/>
                </a:solidFill>
              </a:rPr>
              <a:t> and </a:t>
            </a:r>
            <a:r>
              <a:rPr lang="en-AU" sz="2400" b="1" dirty="0">
                <a:solidFill>
                  <a:srgbClr val="51BD89"/>
                </a:solidFill>
              </a:rPr>
              <a:t>containment </a:t>
            </a:r>
          </a:p>
          <a:p>
            <a:pPr algn="ctr" defTabSz="457200"/>
            <a:endParaRPr lang="en-AU" dirty="0">
              <a:solidFill>
                <a:prstClr val="black"/>
              </a:solidFill>
            </a:endParaRPr>
          </a:p>
        </p:txBody>
      </p:sp>
      <p:sp>
        <p:nvSpPr>
          <p:cNvPr id="4" name="TextBox 3"/>
          <p:cNvSpPr txBox="1"/>
          <p:nvPr/>
        </p:nvSpPr>
        <p:spPr>
          <a:xfrm>
            <a:off x="457201" y="2504791"/>
            <a:ext cx="3455233" cy="3139321"/>
          </a:xfrm>
          <a:prstGeom prst="rect">
            <a:avLst/>
          </a:prstGeom>
          <a:noFill/>
        </p:spPr>
        <p:txBody>
          <a:bodyPr wrap="square" rtlCol="0">
            <a:spAutoFit/>
          </a:bodyPr>
          <a:lstStyle/>
          <a:p>
            <a:pPr defTabSz="457200"/>
            <a:r>
              <a:rPr lang="en-AU" b="1" dirty="0">
                <a:solidFill>
                  <a:srgbClr val="51BD89"/>
                </a:solidFill>
              </a:rPr>
              <a:t>Conflict</a:t>
            </a:r>
            <a:r>
              <a:rPr lang="en-AU" dirty="0">
                <a:solidFill>
                  <a:srgbClr val="51BD89"/>
                </a:solidFill>
              </a:rPr>
              <a:t> </a:t>
            </a:r>
            <a:r>
              <a:rPr lang="en-AU" dirty="0">
                <a:solidFill>
                  <a:prstClr val="black"/>
                </a:solidFill>
              </a:rPr>
              <a:t>means anything that could lead to harm for the patient, other patients or staff:</a:t>
            </a:r>
          </a:p>
          <a:p>
            <a:pPr defTabSz="457200"/>
            <a:endParaRPr lang="en-AU" dirty="0">
              <a:solidFill>
                <a:prstClr val="black"/>
              </a:solidFill>
            </a:endParaRPr>
          </a:p>
          <a:p>
            <a:pPr marL="342900" indent="-342900" defTabSz="457200">
              <a:buFont typeface="Arial" panose="020B0604020202020204" pitchFamily="34" charset="0"/>
              <a:buChar char="•"/>
            </a:pPr>
            <a:r>
              <a:rPr lang="en-AU" dirty="0">
                <a:solidFill>
                  <a:prstClr val="black"/>
                </a:solidFill>
              </a:rPr>
              <a:t>Physical aggression</a:t>
            </a:r>
          </a:p>
          <a:p>
            <a:pPr marL="342900" indent="-342900" defTabSz="457200">
              <a:buFont typeface="Arial" panose="020B0604020202020204" pitchFamily="34" charset="0"/>
              <a:buChar char="•"/>
            </a:pPr>
            <a:r>
              <a:rPr lang="en-AU" dirty="0">
                <a:solidFill>
                  <a:prstClr val="black"/>
                </a:solidFill>
              </a:rPr>
              <a:t>Verbal aggression</a:t>
            </a:r>
          </a:p>
          <a:p>
            <a:pPr marL="342900" indent="-342900" defTabSz="457200">
              <a:buFont typeface="Arial" panose="020B0604020202020204" pitchFamily="34" charset="0"/>
              <a:buChar char="•"/>
            </a:pPr>
            <a:r>
              <a:rPr lang="en-AU" dirty="0">
                <a:solidFill>
                  <a:prstClr val="black"/>
                </a:solidFill>
              </a:rPr>
              <a:t>Self harm/ suicide</a:t>
            </a:r>
          </a:p>
          <a:p>
            <a:pPr marL="342900" indent="-342900" defTabSz="457200">
              <a:buFont typeface="Arial" panose="020B0604020202020204" pitchFamily="34" charset="0"/>
              <a:buChar char="•"/>
            </a:pPr>
            <a:r>
              <a:rPr lang="en-AU" dirty="0">
                <a:solidFill>
                  <a:prstClr val="black"/>
                </a:solidFill>
              </a:rPr>
              <a:t>Substance misuse</a:t>
            </a:r>
          </a:p>
          <a:p>
            <a:pPr marL="342900" indent="-342900" defTabSz="457200">
              <a:buFont typeface="Arial" panose="020B0604020202020204" pitchFamily="34" charset="0"/>
              <a:buChar char="•"/>
            </a:pPr>
            <a:r>
              <a:rPr lang="en-AU" dirty="0">
                <a:solidFill>
                  <a:prstClr val="black"/>
                </a:solidFill>
              </a:rPr>
              <a:t>Property damage</a:t>
            </a:r>
          </a:p>
          <a:p>
            <a:pPr marL="342900" indent="-342900" defTabSz="457200">
              <a:buFont typeface="Arial" panose="020B0604020202020204" pitchFamily="34" charset="0"/>
              <a:buChar char="•"/>
            </a:pPr>
            <a:r>
              <a:rPr lang="en-AU" dirty="0">
                <a:solidFill>
                  <a:prstClr val="black"/>
                </a:solidFill>
              </a:rPr>
              <a:t>Absconding </a:t>
            </a:r>
          </a:p>
          <a:p>
            <a:pPr marL="342900" indent="-342900" defTabSz="457200">
              <a:buFont typeface="Arial" panose="020B0604020202020204" pitchFamily="34" charset="0"/>
              <a:buChar char="•"/>
            </a:pPr>
            <a:r>
              <a:rPr lang="en-AU" dirty="0">
                <a:solidFill>
                  <a:prstClr val="black"/>
                </a:solidFill>
              </a:rPr>
              <a:t>Medication refusal</a:t>
            </a:r>
          </a:p>
        </p:txBody>
      </p:sp>
      <p:sp>
        <p:nvSpPr>
          <p:cNvPr id="5" name="Right Arrow 4"/>
          <p:cNvSpPr/>
          <p:nvPr/>
        </p:nvSpPr>
        <p:spPr>
          <a:xfrm>
            <a:off x="4070959" y="2664788"/>
            <a:ext cx="928802" cy="1981373"/>
          </a:xfrm>
          <a:prstGeom prst="rightArrow">
            <a:avLst/>
          </a:prstGeom>
          <a:solidFill>
            <a:srgbClr val="51BD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prstClr val="white"/>
              </a:solidFill>
            </a:endParaRPr>
          </a:p>
        </p:txBody>
      </p:sp>
      <p:sp>
        <p:nvSpPr>
          <p:cNvPr id="6" name="TextBox 5"/>
          <p:cNvSpPr txBox="1"/>
          <p:nvPr/>
        </p:nvSpPr>
        <p:spPr>
          <a:xfrm>
            <a:off x="3544865" y="4662892"/>
            <a:ext cx="1737551" cy="1477328"/>
          </a:xfrm>
          <a:prstGeom prst="rect">
            <a:avLst/>
          </a:prstGeom>
          <a:noFill/>
        </p:spPr>
        <p:txBody>
          <a:bodyPr wrap="square" rtlCol="0">
            <a:spAutoFit/>
          </a:bodyPr>
          <a:lstStyle/>
          <a:p>
            <a:pPr algn="ctr" defTabSz="457200"/>
            <a:r>
              <a:rPr lang="en-AU" i="1" dirty="0">
                <a:solidFill>
                  <a:srgbClr val="51BD89"/>
                </a:solidFill>
              </a:rPr>
              <a:t>These occurrences may lead to restrictive interventions </a:t>
            </a:r>
          </a:p>
        </p:txBody>
      </p:sp>
      <p:sp>
        <p:nvSpPr>
          <p:cNvPr id="7" name="TextBox 6"/>
          <p:cNvSpPr txBox="1"/>
          <p:nvPr/>
        </p:nvSpPr>
        <p:spPr>
          <a:xfrm>
            <a:off x="5623986" y="2504790"/>
            <a:ext cx="3204096" cy="3416320"/>
          </a:xfrm>
          <a:prstGeom prst="rect">
            <a:avLst/>
          </a:prstGeom>
          <a:noFill/>
        </p:spPr>
        <p:txBody>
          <a:bodyPr wrap="square" rtlCol="0">
            <a:spAutoFit/>
          </a:bodyPr>
          <a:lstStyle/>
          <a:p>
            <a:pPr defTabSz="457200"/>
            <a:r>
              <a:rPr lang="en-AU" b="1" dirty="0">
                <a:solidFill>
                  <a:srgbClr val="51BD89"/>
                </a:solidFill>
              </a:rPr>
              <a:t>Containment</a:t>
            </a:r>
            <a:r>
              <a:rPr lang="en-AU" dirty="0">
                <a:solidFill>
                  <a:srgbClr val="51BD89"/>
                </a:solidFill>
              </a:rPr>
              <a:t> </a:t>
            </a:r>
            <a:r>
              <a:rPr lang="en-AU" dirty="0">
                <a:solidFill>
                  <a:prstClr val="black"/>
                </a:solidFill>
              </a:rPr>
              <a:t>means what staff do to prevent conflict events or minimise harmful outcomes, and may include:</a:t>
            </a:r>
          </a:p>
          <a:p>
            <a:pPr defTabSz="457200"/>
            <a:endParaRPr lang="en-AU" dirty="0">
              <a:solidFill>
                <a:prstClr val="black"/>
              </a:solidFill>
            </a:endParaRPr>
          </a:p>
          <a:p>
            <a:pPr marL="285750" indent="-285750" defTabSz="457200">
              <a:buFont typeface="Arial" panose="020B0604020202020204" pitchFamily="34" charset="0"/>
              <a:buChar char="•"/>
            </a:pPr>
            <a:r>
              <a:rPr lang="en-AU" dirty="0">
                <a:solidFill>
                  <a:prstClr val="black"/>
                </a:solidFill>
              </a:rPr>
              <a:t>Special observation</a:t>
            </a:r>
          </a:p>
          <a:p>
            <a:pPr marL="285750" indent="-285750" defTabSz="457200">
              <a:buFont typeface="Arial" panose="020B0604020202020204" pitchFamily="34" charset="0"/>
              <a:buChar char="•"/>
            </a:pPr>
            <a:r>
              <a:rPr lang="en-AU" dirty="0">
                <a:solidFill>
                  <a:prstClr val="black"/>
                </a:solidFill>
              </a:rPr>
              <a:t>Use of security</a:t>
            </a:r>
          </a:p>
          <a:p>
            <a:pPr marL="285750" indent="-285750" defTabSz="457200">
              <a:buFont typeface="Arial" panose="020B0604020202020204" pitchFamily="34" charset="0"/>
              <a:buChar char="•"/>
            </a:pPr>
            <a:r>
              <a:rPr lang="en-AU" dirty="0">
                <a:solidFill>
                  <a:prstClr val="black"/>
                </a:solidFill>
              </a:rPr>
              <a:t>Physical restraint </a:t>
            </a:r>
          </a:p>
          <a:p>
            <a:pPr marL="285750" indent="-285750" defTabSz="457200">
              <a:buFont typeface="Arial" panose="020B0604020202020204" pitchFamily="34" charset="0"/>
              <a:buChar char="•"/>
            </a:pPr>
            <a:r>
              <a:rPr lang="en-AU" dirty="0">
                <a:solidFill>
                  <a:prstClr val="black"/>
                </a:solidFill>
              </a:rPr>
              <a:t>Chemical restraint</a:t>
            </a:r>
          </a:p>
          <a:p>
            <a:pPr marL="285750" indent="-285750" defTabSz="457200">
              <a:buFont typeface="Arial" panose="020B0604020202020204" pitchFamily="34" charset="0"/>
              <a:buChar char="•"/>
            </a:pPr>
            <a:r>
              <a:rPr lang="en-AU" dirty="0">
                <a:solidFill>
                  <a:prstClr val="black"/>
                </a:solidFill>
              </a:rPr>
              <a:t>Seclusion </a:t>
            </a:r>
          </a:p>
          <a:p>
            <a:pPr marL="285750" indent="-285750" defTabSz="457200">
              <a:buFont typeface="Arial" panose="020B0604020202020204" pitchFamily="34" charset="0"/>
              <a:buChar char="•"/>
            </a:pPr>
            <a:r>
              <a:rPr lang="en-AU" dirty="0">
                <a:solidFill>
                  <a:prstClr val="black"/>
                </a:solidFill>
              </a:rPr>
              <a:t>Mechanical restraint</a:t>
            </a:r>
          </a:p>
          <a:p>
            <a:pPr marL="285750" indent="-285750" defTabSz="457200">
              <a:buFont typeface="Arial" panose="020B0604020202020204" pitchFamily="34" charset="0"/>
              <a:buChar char="•"/>
            </a:pPr>
            <a:r>
              <a:rPr lang="en-AU" dirty="0">
                <a:solidFill>
                  <a:prstClr val="black"/>
                </a:solidFill>
              </a:rPr>
              <a:t>Environmental restraint</a:t>
            </a:r>
          </a:p>
        </p:txBody>
      </p:sp>
    </p:spTree>
    <p:extLst>
      <p:ext uri="{BB962C8B-B14F-4D97-AF65-F5344CB8AC3E}">
        <p14:creationId xmlns:p14="http://schemas.microsoft.com/office/powerpoint/2010/main" val="397347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b="1" dirty="0"/>
              <a:t>Clear </a:t>
            </a:r>
            <a:r>
              <a:rPr lang="en-GB" sz="2800" b="1" dirty="0" smtClean="0"/>
              <a:t>mutual expectations fidelity</a:t>
            </a:r>
            <a:endParaRPr lang="en-US" sz="2800" b="1" dirty="0"/>
          </a:p>
        </p:txBody>
      </p:sp>
      <p:sp>
        <p:nvSpPr>
          <p:cNvPr id="3" name="Content Placeholder 2"/>
          <p:cNvSpPr>
            <a:spLocks noGrp="1"/>
          </p:cNvSpPr>
          <p:nvPr>
            <p:ph idx="1"/>
          </p:nvPr>
        </p:nvSpPr>
        <p:spPr>
          <a:xfrm>
            <a:off x="4241295" y="4675919"/>
            <a:ext cx="4506953" cy="1536992"/>
          </a:xfrm>
        </p:spPr>
        <p:txBody>
          <a:bodyPr>
            <a:normAutofit/>
          </a:bodyPr>
          <a:lstStyle/>
          <a:p>
            <a:pPr marL="285750" lvl="1" indent="-285750">
              <a:buFont typeface="Arial" panose="020B0604020202020204" pitchFamily="34" charset="0"/>
              <a:buChar char="•"/>
            </a:pPr>
            <a:r>
              <a:rPr lang="en-GB" sz="1800" dirty="0"/>
              <a:t>Codifying rules for patients so staff have an easier time telling patients what to </a:t>
            </a:r>
            <a:r>
              <a:rPr lang="en-GB" sz="1800" dirty="0" smtClean="0"/>
              <a:t>do</a:t>
            </a:r>
            <a:endParaRPr lang="en-GB" sz="1800" dirty="0"/>
          </a:p>
          <a:p>
            <a:pPr marL="285750" lvl="1" indent="-285750">
              <a:buFont typeface="Arial" panose="020B0604020202020204" pitchFamily="34" charset="0"/>
              <a:buChar char="•"/>
            </a:pPr>
            <a:r>
              <a:rPr lang="en-GB" sz="1800" dirty="0"/>
              <a:t>A pretty poster or mission </a:t>
            </a:r>
            <a:r>
              <a:rPr lang="en-GB" sz="1800" dirty="0" smtClean="0"/>
              <a:t>statement </a:t>
            </a:r>
            <a:r>
              <a:rPr lang="en-GB" sz="1800" dirty="0"/>
              <a:t>to point to when things get </a:t>
            </a:r>
            <a:r>
              <a:rPr lang="en-GB" sz="1800" dirty="0" smtClean="0"/>
              <a:t>tricky</a:t>
            </a:r>
            <a:endParaRPr lang="en-GB" sz="1800" dirty="0"/>
          </a:p>
          <a:p>
            <a:endParaRPr lang="en-US" dirty="0"/>
          </a:p>
        </p:txBody>
      </p:sp>
      <p:sp>
        <p:nvSpPr>
          <p:cNvPr id="4" name="Rectangle 3"/>
          <p:cNvSpPr/>
          <p:nvPr/>
        </p:nvSpPr>
        <p:spPr>
          <a:xfrm>
            <a:off x="1092820" y="2239890"/>
            <a:ext cx="2553629" cy="1328500"/>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2800" b="1" dirty="0">
                <a:solidFill>
                  <a:prstClr val="black"/>
                </a:solidFill>
                <a:latin typeface="Calibri"/>
              </a:rPr>
              <a:t>Clear mutual expectations</a:t>
            </a:r>
          </a:p>
          <a:p>
            <a:pPr algn="ctr" defTabSz="342900"/>
            <a:r>
              <a:rPr lang="en-US" sz="2800" b="1" dirty="0">
                <a:solidFill>
                  <a:prstClr val="black"/>
                </a:solidFill>
                <a:latin typeface="Calibri"/>
              </a:rPr>
              <a:t>IS</a:t>
            </a:r>
          </a:p>
        </p:txBody>
      </p:sp>
      <p:sp>
        <p:nvSpPr>
          <p:cNvPr id="5" name="TextBox 4"/>
          <p:cNvSpPr txBox="1"/>
          <p:nvPr/>
        </p:nvSpPr>
        <p:spPr>
          <a:xfrm>
            <a:off x="3740148" y="2692345"/>
            <a:ext cx="540060" cy="553998"/>
          </a:xfrm>
          <a:prstGeom prst="rect">
            <a:avLst/>
          </a:prstGeom>
          <a:noFill/>
        </p:spPr>
        <p:txBody>
          <a:bodyPr wrap="square" rtlCol="0">
            <a:spAutoFit/>
          </a:bodyPr>
          <a:lstStyle/>
          <a:p>
            <a:pPr defTabSz="342900"/>
            <a:r>
              <a:rPr lang="en-US" sz="3000" dirty="0">
                <a:solidFill>
                  <a:prstClr val="black"/>
                </a:solidFill>
                <a:latin typeface="Calibri"/>
              </a:rPr>
              <a:t>=</a:t>
            </a:r>
          </a:p>
        </p:txBody>
      </p:sp>
      <p:sp>
        <p:nvSpPr>
          <p:cNvPr id="6" name="Rectangle 5"/>
          <p:cNvSpPr/>
          <p:nvPr/>
        </p:nvSpPr>
        <p:spPr>
          <a:xfrm>
            <a:off x="1092820" y="4768036"/>
            <a:ext cx="2553629" cy="1226634"/>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2800" b="1" dirty="0">
                <a:solidFill>
                  <a:prstClr val="black"/>
                </a:solidFill>
                <a:latin typeface="Calibri"/>
              </a:rPr>
              <a:t>Clear mutual expectations</a:t>
            </a:r>
          </a:p>
          <a:p>
            <a:pPr algn="ctr" defTabSz="342900"/>
            <a:r>
              <a:rPr lang="en-US" sz="2800" b="1" dirty="0">
                <a:solidFill>
                  <a:srgbClr val="FF0000"/>
                </a:solidFill>
                <a:latin typeface="Calibri"/>
              </a:rPr>
              <a:t>IS NOT </a:t>
            </a:r>
          </a:p>
        </p:txBody>
      </p:sp>
      <p:sp>
        <p:nvSpPr>
          <p:cNvPr id="7" name="TextBox 6"/>
          <p:cNvSpPr txBox="1"/>
          <p:nvPr/>
        </p:nvSpPr>
        <p:spPr>
          <a:xfrm>
            <a:off x="3740148" y="5090298"/>
            <a:ext cx="540060" cy="553998"/>
          </a:xfrm>
          <a:prstGeom prst="rect">
            <a:avLst/>
          </a:prstGeom>
          <a:noFill/>
        </p:spPr>
        <p:txBody>
          <a:bodyPr wrap="square" rtlCol="0">
            <a:spAutoFit/>
          </a:bodyPr>
          <a:lstStyle/>
          <a:p>
            <a:pPr defTabSz="342900"/>
            <a:r>
              <a:rPr lang="en-US" sz="3000" dirty="0">
                <a:solidFill>
                  <a:prstClr val="black"/>
                </a:solidFill>
                <a:latin typeface="Calibri"/>
              </a:rPr>
              <a:t>≠</a:t>
            </a:r>
          </a:p>
        </p:txBody>
      </p:sp>
      <p:sp>
        <p:nvSpPr>
          <p:cNvPr id="8" name="Rectangle 7"/>
          <p:cNvSpPr/>
          <p:nvPr/>
        </p:nvSpPr>
        <p:spPr>
          <a:xfrm>
            <a:off x="4124324" y="2064481"/>
            <a:ext cx="4740895" cy="1809726"/>
          </a:xfrm>
          <a:prstGeom prst="rect">
            <a:avLst/>
          </a:prstGeom>
        </p:spPr>
        <p:txBody>
          <a:bodyPr wrap="square">
            <a:spAutoFit/>
          </a:bodyPr>
          <a:lstStyle/>
          <a:p>
            <a:pPr marL="257175" lvl="1" indent="-257175" defTabSz="342900">
              <a:spcBef>
                <a:spcPct val="20000"/>
              </a:spcBef>
              <a:buFont typeface="Arial"/>
              <a:buChar char="•"/>
            </a:pPr>
            <a:r>
              <a:rPr lang="en-GB" dirty="0">
                <a:solidFill>
                  <a:prstClr val="black"/>
                </a:solidFill>
              </a:rPr>
              <a:t>Sharing expectations across the community for consistency and high standards of behaviour</a:t>
            </a:r>
          </a:p>
          <a:p>
            <a:pPr marL="257175" lvl="1" indent="-257175" defTabSz="342900">
              <a:spcBef>
                <a:spcPct val="20000"/>
              </a:spcBef>
              <a:buFont typeface="Arial"/>
              <a:buChar char="•"/>
            </a:pPr>
            <a:r>
              <a:rPr lang="en-GB" dirty="0">
                <a:solidFill>
                  <a:prstClr val="black"/>
                </a:solidFill>
              </a:rPr>
              <a:t>Facilitating public conversation about how different groups sharing one space can respect one another</a:t>
            </a:r>
          </a:p>
        </p:txBody>
      </p:sp>
    </p:spTree>
    <p:extLst>
      <p:ext uri="{BB962C8B-B14F-4D97-AF65-F5344CB8AC3E}">
        <p14:creationId xmlns:p14="http://schemas.microsoft.com/office/powerpoint/2010/main" val="29854841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t>Clear mutual expectations adjustments</a:t>
            </a:r>
            <a:endParaRPr lang="en-GB" b="1" dirty="0"/>
          </a:p>
        </p:txBody>
      </p:sp>
      <p:sp>
        <p:nvSpPr>
          <p:cNvPr id="3" name="Content Placeholder 2"/>
          <p:cNvSpPr>
            <a:spLocks noGrp="1"/>
          </p:cNvSpPr>
          <p:nvPr>
            <p:ph idx="1"/>
          </p:nvPr>
        </p:nvSpPr>
        <p:spPr>
          <a:xfrm>
            <a:off x="1155032" y="2298032"/>
            <a:ext cx="7628606" cy="4176015"/>
          </a:xfrm>
        </p:spPr>
        <p:txBody>
          <a:bodyPr/>
          <a:lstStyle/>
          <a:p>
            <a:pPr marL="2336800" lvl="1" indent="-2336800">
              <a:spcAft>
                <a:spcPts val="1000"/>
              </a:spcAft>
            </a:pPr>
            <a:r>
              <a:rPr lang="en-GB" sz="2800" b="1" dirty="0"/>
              <a:t>CAMHS	</a:t>
            </a:r>
            <a:r>
              <a:rPr lang="en-GB" sz="2800" b="1" dirty="0" smtClean="0"/>
              <a:t>		</a:t>
            </a:r>
            <a:r>
              <a:rPr lang="en-GB" sz="2800" dirty="0" smtClean="0"/>
              <a:t>None</a:t>
            </a:r>
          </a:p>
          <a:p>
            <a:pPr marL="2336800" lvl="1" indent="-2336800">
              <a:spcAft>
                <a:spcPts val="1000"/>
              </a:spcAft>
            </a:pPr>
            <a:r>
              <a:rPr lang="en-GB" sz="2800" b="1" dirty="0" smtClean="0"/>
              <a:t>Forensic</a:t>
            </a:r>
            <a:r>
              <a:rPr lang="en-GB" sz="2800" b="1" dirty="0"/>
              <a:t>	</a:t>
            </a:r>
            <a:r>
              <a:rPr lang="en-GB" sz="2800" b="1" dirty="0" smtClean="0"/>
              <a:t>		</a:t>
            </a:r>
            <a:r>
              <a:rPr lang="en-GB" sz="2800" dirty="0" smtClean="0"/>
              <a:t>None</a:t>
            </a:r>
            <a:endParaRPr lang="en-GB" sz="2800" dirty="0"/>
          </a:p>
          <a:p>
            <a:pPr marL="2336800" lvl="1" indent="-2336800">
              <a:spcAft>
                <a:spcPts val="1000"/>
              </a:spcAft>
            </a:pPr>
            <a:r>
              <a:rPr lang="en-GB" sz="2800" b="1" dirty="0"/>
              <a:t>Older people	</a:t>
            </a:r>
            <a:r>
              <a:rPr lang="en-GB" sz="2800" b="1" dirty="0" smtClean="0"/>
              <a:t>		</a:t>
            </a:r>
            <a:r>
              <a:rPr lang="en-GB" sz="2800" dirty="0" smtClean="0"/>
              <a:t>None, usable by all </a:t>
            </a:r>
            <a:endParaRPr lang="en-GB" sz="2800" dirty="0"/>
          </a:p>
          <a:p>
            <a:pPr marL="0" indent="0">
              <a:buNone/>
            </a:pPr>
            <a:endParaRPr lang="en-GB" sz="2000" dirty="0" smtClean="0">
              <a:solidFill>
                <a:srgbClr val="8000FF"/>
              </a:solidFill>
            </a:endParaRPr>
          </a:p>
        </p:txBody>
      </p:sp>
    </p:spTree>
    <p:extLst>
      <p:ext uri="{BB962C8B-B14F-4D97-AF65-F5344CB8AC3E}">
        <p14:creationId xmlns:p14="http://schemas.microsoft.com/office/powerpoint/2010/main" val="78251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2624"/>
          </a:xfrm>
        </p:spPr>
        <p:txBody>
          <a:bodyPr/>
          <a:lstStyle/>
          <a:p>
            <a:r>
              <a:rPr lang="en-AU" b="1" dirty="0">
                <a:solidFill>
                  <a:srgbClr val="21A18D"/>
                </a:solidFill>
              </a:rPr>
              <a:t>Task: Create your clear mutual expectations implementation plan</a:t>
            </a:r>
            <a:endParaRPr lang="en-AU" dirty="0">
              <a:solidFill>
                <a:srgbClr val="21A18D"/>
              </a:solidFill>
            </a:endParaRPr>
          </a:p>
        </p:txBody>
      </p:sp>
      <p:sp>
        <p:nvSpPr>
          <p:cNvPr id="4" name="TextBox 3"/>
          <p:cNvSpPr txBox="1"/>
          <p:nvPr/>
        </p:nvSpPr>
        <p:spPr>
          <a:xfrm>
            <a:off x="450938" y="1540701"/>
            <a:ext cx="8192022" cy="400110"/>
          </a:xfrm>
          <a:prstGeom prst="rect">
            <a:avLst/>
          </a:prstGeom>
          <a:noFill/>
        </p:spPr>
        <p:txBody>
          <a:bodyPr wrap="square" rtlCol="0">
            <a:spAutoFit/>
          </a:bodyPr>
          <a:lstStyle/>
          <a:p>
            <a:pPr algn="ctr" defTabSz="457200"/>
            <a:r>
              <a:rPr lang="en-AU" sz="2000" dirty="0">
                <a:solidFill>
                  <a:prstClr val="black"/>
                </a:solidFill>
              </a:rPr>
              <a:t>In groups, spend time working on your implementation plans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03129">
            <a:off x="3624731" y="2380786"/>
            <a:ext cx="2976206" cy="399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5929">
            <a:off x="1773155" y="2382226"/>
            <a:ext cx="2879436" cy="386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8975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467" y="631152"/>
            <a:ext cx="3223723" cy="3233395"/>
          </a:xfrm>
        </p:spPr>
        <p:txBody>
          <a:bodyPr anchor="ctr"/>
          <a:lstStyle/>
          <a:p>
            <a:pPr algn="ctr"/>
            <a:r>
              <a:rPr lang="en-AU" sz="4800" b="1" dirty="0" smtClean="0"/>
              <a:t>Positive words</a:t>
            </a:r>
            <a:endParaRPr lang="en-AU" sz="48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5281" y="3371648"/>
            <a:ext cx="4092788" cy="24418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504" y="3371648"/>
            <a:ext cx="2264455" cy="2265434"/>
          </a:xfrm>
          <a:prstGeom prst="rect">
            <a:avLst/>
          </a:prstGeom>
        </p:spPr>
      </p:pic>
    </p:spTree>
    <p:extLst>
      <p:ext uri="{BB962C8B-B14F-4D97-AF65-F5344CB8AC3E}">
        <p14:creationId xmlns:p14="http://schemas.microsoft.com/office/powerpoint/2010/main" val="286908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GB" b="1" dirty="0" smtClean="0"/>
              <a:t>Background and aims</a:t>
            </a:r>
            <a:endParaRPr lang="en-GB" b="1" dirty="0"/>
          </a:p>
        </p:txBody>
      </p:sp>
      <p:sp>
        <p:nvSpPr>
          <p:cNvPr id="4" name="Content Placeholder 3"/>
          <p:cNvSpPr>
            <a:spLocks noGrp="1"/>
          </p:cNvSpPr>
          <p:nvPr>
            <p:ph idx="1"/>
          </p:nvPr>
        </p:nvSpPr>
        <p:spPr/>
        <p:txBody>
          <a:bodyPr/>
          <a:lstStyle/>
          <a:p>
            <a:pPr lvl="1">
              <a:spcAft>
                <a:spcPts val="1000"/>
              </a:spcAft>
            </a:pPr>
            <a:r>
              <a:rPr lang="en-GB" sz="2000" b="1" dirty="0" smtClean="0"/>
              <a:t>Background</a:t>
            </a:r>
          </a:p>
          <a:p>
            <a:pPr lvl="1"/>
            <a:r>
              <a:rPr lang="en-AU" sz="2000" dirty="0" smtClean="0"/>
              <a:t>At handover the </a:t>
            </a:r>
            <a:r>
              <a:rPr lang="en-AU" sz="2000" dirty="0"/>
              <a:t>focus is often on </a:t>
            </a:r>
            <a:r>
              <a:rPr lang="en-AU" sz="2000" dirty="0" smtClean="0"/>
              <a:t>describing challenging behaviour or </a:t>
            </a:r>
            <a:r>
              <a:rPr lang="en-AU" sz="2000" dirty="0"/>
              <a:t>risks to the patient or others. </a:t>
            </a:r>
            <a:r>
              <a:rPr lang="en-AU" sz="2000" dirty="0" smtClean="0"/>
              <a:t>This may </a:t>
            </a:r>
            <a:r>
              <a:rPr lang="en-AU" sz="2000" dirty="0"/>
              <a:t>promote a negative perception of patients, rather than a balanced view of strengths and ways of working with a person. </a:t>
            </a:r>
            <a:endParaRPr lang="en-AU" sz="2000" dirty="0" smtClean="0"/>
          </a:p>
          <a:p>
            <a:pPr lvl="1"/>
            <a:endParaRPr lang="en-AU" sz="2000" dirty="0"/>
          </a:p>
          <a:p>
            <a:pPr lvl="1">
              <a:spcAft>
                <a:spcPts val="1000"/>
              </a:spcAft>
            </a:pPr>
            <a:r>
              <a:rPr lang="en-GB" sz="2000" b="1" dirty="0" smtClean="0"/>
              <a:t>Aims</a:t>
            </a:r>
          </a:p>
          <a:p>
            <a:pPr marL="342900" lvl="1" indent="-342900">
              <a:spcAft>
                <a:spcPts val="1000"/>
              </a:spcAft>
              <a:buFont typeface="Arial" panose="020B0604020202020204" pitchFamily="34" charset="0"/>
              <a:buChar char="•"/>
            </a:pPr>
            <a:r>
              <a:rPr lang="en-GB" sz="2000" dirty="0" smtClean="0"/>
              <a:t>Know peoples’ strengths as well as their challenges</a:t>
            </a:r>
          </a:p>
          <a:p>
            <a:pPr marL="342900" lvl="1" indent="-342900">
              <a:spcAft>
                <a:spcPts val="1000"/>
              </a:spcAft>
              <a:buFont typeface="Arial" panose="020B0604020202020204" pitchFamily="34" charset="0"/>
              <a:buChar char="•"/>
            </a:pPr>
            <a:r>
              <a:rPr lang="en-GB" sz="2000" dirty="0" smtClean="0"/>
              <a:t>Give the staff something positive and practical to work with</a:t>
            </a:r>
          </a:p>
          <a:p>
            <a:pPr marL="342900" lvl="1" indent="-342900">
              <a:spcAft>
                <a:spcPts val="1000"/>
              </a:spcAft>
              <a:buFont typeface="Arial" panose="020B0604020202020204" pitchFamily="34" charset="0"/>
              <a:buChar char="•"/>
            </a:pPr>
            <a:r>
              <a:rPr lang="en-GB" sz="2000" dirty="0" smtClean="0"/>
              <a:t>Set an optimistic start to every shift</a:t>
            </a:r>
          </a:p>
          <a:p>
            <a:pPr marL="342900" lvl="1" indent="-342900">
              <a:spcAft>
                <a:spcPts val="1000"/>
              </a:spcAft>
              <a:buFont typeface="Arial" panose="020B0604020202020204" pitchFamily="34" charset="0"/>
              <a:buChar char="•"/>
            </a:pPr>
            <a:r>
              <a:rPr lang="en-GB" sz="2000" dirty="0" smtClean="0"/>
              <a:t>Try to redress the power differential                                         (remember the person is not in the room!)</a:t>
            </a:r>
            <a:endParaRPr lang="en-GB" sz="2000" dirty="0"/>
          </a:p>
          <a:p>
            <a:pPr marL="0" indent="0">
              <a:spcAft>
                <a:spcPts val="1000"/>
              </a:spcAft>
              <a:buNone/>
            </a:pPr>
            <a:endParaRPr lang="en-GB" sz="2000" dirty="0" smtClean="0"/>
          </a:p>
        </p:txBody>
      </p:sp>
      <p:sp>
        <p:nvSpPr>
          <p:cNvPr id="2" name="TextBox 1"/>
          <p:cNvSpPr txBox="1"/>
          <p:nvPr/>
        </p:nvSpPr>
        <p:spPr>
          <a:xfrm>
            <a:off x="114300" y="3098800"/>
            <a:ext cx="184666" cy="369332"/>
          </a:xfrm>
          <a:prstGeom prst="rect">
            <a:avLst/>
          </a:prstGeom>
          <a:noFill/>
        </p:spPr>
        <p:txBody>
          <a:bodyPr wrap="none" rtlCol="0">
            <a:spAutoFit/>
          </a:bodyPr>
          <a:lstStyle/>
          <a:p>
            <a:pPr defTabSz="457200">
              <a:defRPr/>
            </a:pPr>
            <a:endParaRPr lang="en-US" dirty="0">
              <a:solidFill>
                <a:prstClr val="black"/>
              </a:solidFill>
              <a:latin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59794">
            <a:off x="6625563" y="5239388"/>
            <a:ext cx="2424390" cy="1446438"/>
          </a:xfrm>
          <a:prstGeom prst="rect">
            <a:avLst/>
          </a:prstGeom>
        </p:spPr>
      </p:pic>
    </p:spTree>
    <p:extLst>
      <p:ext uri="{BB962C8B-B14F-4D97-AF65-F5344CB8AC3E}">
        <p14:creationId xmlns:p14="http://schemas.microsoft.com/office/powerpoint/2010/main" val="293698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Conflict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952553" y="1689315"/>
            <a:ext cx="7107611" cy="4038385"/>
            <a:chOff x="952553" y="1689315"/>
            <a:chExt cx="7107611" cy="4038385"/>
          </a:xfrm>
        </p:grpSpPr>
        <p:grpSp>
          <p:nvGrpSpPr>
            <p:cNvPr id="26" name="Group 25"/>
            <p:cNvGrpSpPr/>
            <p:nvPr/>
          </p:nvGrpSpPr>
          <p:grpSpPr>
            <a:xfrm>
              <a:off x="952553" y="2705100"/>
              <a:ext cx="7107611" cy="3022600"/>
              <a:chOff x="952553" y="2705100"/>
              <a:chExt cx="7107611" cy="3022600"/>
            </a:xfrm>
          </p:grpSpPr>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29" name="Group 41"/>
              <p:cNvGrpSpPr/>
              <p:nvPr/>
            </p:nvGrpSpPr>
            <p:grpSpPr>
              <a:xfrm>
                <a:off x="952553" y="2705100"/>
                <a:ext cx="7107611" cy="463550"/>
                <a:chOff x="952553" y="2705100"/>
                <a:chExt cx="7107611" cy="463550"/>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7107611"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82511"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832153" y="31115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95429" y="3127679"/>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060164" y="3137916"/>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206496" y="1689315"/>
              <a:ext cx="2987040" cy="123803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kern="0" dirty="0">
                  <a:solidFill>
                    <a:prstClr val="white"/>
                  </a:solidFill>
                  <a:cs typeface="Arial"/>
                </a:rPr>
                <a:t>Staff modifier: </a:t>
              </a:r>
              <a:endParaRPr lang="en-US" kern="0" dirty="0">
                <a:solidFill>
                  <a:prstClr val="white"/>
                </a:solidFill>
                <a:cs typeface="Arial"/>
              </a:endParaRPr>
            </a:p>
            <a:p>
              <a:pPr algn="ctr"/>
              <a:r>
                <a:rPr lang="en-US" kern="0" dirty="0">
                  <a:solidFill>
                    <a:prstClr val="white"/>
                  </a:solidFill>
                  <a:cs typeface="Arial"/>
                </a:rPr>
                <a:t>Using positive words &amp; psychological understanding in handover</a:t>
              </a:r>
            </a:p>
          </p:txBody>
        </p:sp>
      </p:grp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Originating domains</a:t>
            </a:r>
          </a:p>
        </p:txBody>
      </p:sp>
      <p:sp>
        <p:nvSpPr>
          <p:cNvPr id="43" name="Rectangle 42"/>
          <p:cNvSpPr/>
          <p:nvPr/>
        </p:nvSpPr>
        <p:spPr>
          <a:xfrm>
            <a:off x="85885" y="4663281"/>
            <a:ext cx="2179014" cy="1749712"/>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Originating domains:</a:t>
            </a:r>
          </a:p>
          <a:p>
            <a:pPr algn="ctr">
              <a:defRPr/>
            </a:pPr>
            <a:r>
              <a:rPr lang="en-US" kern="0" dirty="0">
                <a:solidFill>
                  <a:prstClr val="white"/>
                </a:solidFill>
                <a:cs typeface="Arial"/>
              </a:rPr>
              <a:t>Staff Team</a:t>
            </a:r>
          </a:p>
          <a:p>
            <a:pPr algn="ctr">
              <a:defRPr/>
            </a:pPr>
            <a:r>
              <a:rPr lang="en-US" kern="0" dirty="0">
                <a:solidFill>
                  <a:prstClr val="white"/>
                </a:solidFill>
                <a:cs typeface="Arial"/>
              </a:rPr>
              <a:t>Patient Characteristics</a:t>
            </a:r>
          </a:p>
        </p:txBody>
      </p:sp>
      <p:sp>
        <p:nvSpPr>
          <p:cNvPr id="54" name="Title 53"/>
          <p:cNvSpPr>
            <a:spLocks noGrp="1"/>
          </p:cNvSpPr>
          <p:nvPr>
            <p:ph type="title"/>
          </p:nvPr>
        </p:nvSpPr>
        <p:spPr/>
        <p:txBody>
          <a:bodyPr/>
          <a:lstStyle/>
          <a:p>
            <a:r>
              <a:rPr lang="en-AU" b="1" dirty="0" smtClean="0"/>
              <a:t>Positive words and </a:t>
            </a:r>
            <a:r>
              <a:rPr lang="en-AU" b="1" dirty="0"/>
              <a:t>the Safewards model</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Containment</a:t>
            </a:r>
          </a:p>
        </p:txBody>
      </p:sp>
    </p:spTree>
    <p:extLst>
      <p:ext uri="{BB962C8B-B14F-4D97-AF65-F5344CB8AC3E}">
        <p14:creationId xmlns:p14="http://schemas.microsoft.com/office/powerpoint/2010/main" val="42382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1079500"/>
          </a:xfrm>
        </p:spPr>
        <p:txBody>
          <a:bodyPr>
            <a:normAutofit/>
          </a:bodyPr>
          <a:lstStyle/>
          <a:p>
            <a:pPr algn="ctr"/>
            <a:r>
              <a:rPr lang="en-US" b="1" dirty="0" smtClean="0">
                <a:solidFill>
                  <a:schemeClr val="bg1"/>
                </a:solidFill>
              </a:rPr>
              <a:t>Handover in </a:t>
            </a:r>
            <a:r>
              <a:rPr lang="en-US" b="1" dirty="0">
                <a:solidFill>
                  <a:schemeClr val="bg1"/>
                </a:solidFill>
              </a:rPr>
              <a:t>p</a:t>
            </a:r>
            <a:r>
              <a:rPr lang="en-US" b="1" dirty="0" smtClean="0">
                <a:solidFill>
                  <a:schemeClr val="bg1"/>
                </a:solidFill>
              </a:rPr>
              <a:t>ractice </a:t>
            </a:r>
            <a:endParaRPr lang="en-US" b="1" dirty="0">
              <a:solidFill>
                <a:schemeClr val="bg1"/>
              </a:solidFill>
            </a:endParaRPr>
          </a:p>
        </p:txBody>
      </p:sp>
      <p:sp>
        <p:nvSpPr>
          <p:cNvPr id="3" name="Content Placeholder 2"/>
          <p:cNvSpPr>
            <a:spLocks noGrp="1"/>
          </p:cNvSpPr>
          <p:nvPr>
            <p:ph idx="1"/>
          </p:nvPr>
        </p:nvSpPr>
        <p:spPr>
          <a:xfrm>
            <a:off x="1095152" y="1679945"/>
            <a:ext cx="6431921" cy="1765004"/>
          </a:xfrm>
        </p:spPr>
        <p:txBody>
          <a:bodyPr>
            <a:normAutofit lnSpcReduction="10000"/>
          </a:bodyPr>
          <a:lstStyle/>
          <a:p>
            <a:pPr marL="0" indent="0" algn="ctr">
              <a:spcAft>
                <a:spcPts val="400"/>
              </a:spcAft>
              <a:buNone/>
            </a:pPr>
            <a:r>
              <a:rPr lang="en-US" sz="2000" dirty="0" smtClean="0">
                <a:solidFill>
                  <a:srgbClr val="51BD89"/>
                </a:solidFill>
                <a:latin typeface="Arial Black"/>
                <a:cs typeface="Arial Black"/>
              </a:rPr>
              <a:t>Primary role</a:t>
            </a:r>
            <a:r>
              <a:rPr lang="en-US" sz="2000" dirty="0" smtClean="0">
                <a:solidFill>
                  <a:srgbClr val="51BD89"/>
                </a:solidFill>
              </a:rPr>
              <a:t>  </a:t>
            </a:r>
          </a:p>
          <a:p>
            <a:pPr marL="342900" lvl="1" indent="-342900">
              <a:spcAft>
                <a:spcPts val="400"/>
              </a:spcAft>
              <a:buFont typeface="Arial" panose="020B0604020202020204" pitchFamily="34" charset="0"/>
              <a:buChar char="•"/>
            </a:pPr>
            <a:r>
              <a:rPr lang="en-US" sz="2000" dirty="0"/>
              <a:t>Only time the </a:t>
            </a:r>
            <a:r>
              <a:rPr lang="en-US" sz="2000" dirty="0" smtClean="0"/>
              <a:t>team </a:t>
            </a:r>
            <a:r>
              <a:rPr lang="en-US" sz="2000" dirty="0"/>
              <a:t>gets together to discuss each patient </a:t>
            </a:r>
          </a:p>
          <a:p>
            <a:pPr marL="342900" lvl="1" indent="-342900">
              <a:spcAft>
                <a:spcPts val="400"/>
              </a:spcAft>
              <a:buFont typeface="Arial" panose="020B0604020202020204" pitchFamily="34" charset="0"/>
              <a:buChar char="•"/>
            </a:pPr>
            <a:r>
              <a:rPr lang="en-US" sz="2000" dirty="0"/>
              <a:t>The meeting has a critical organisational function </a:t>
            </a:r>
            <a:r>
              <a:rPr lang="en-US" sz="2000" dirty="0" smtClean="0"/>
              <a:t>– discussion of key </a:t>
            </a:r>
            <a:r>
              <a:rPr lang="en-US" sz="2000" dirty="0"/>
              <a:t>risks, new </a:t>
            </a:r>
            <a:r>
              <a:rPr lang="en-US" sz="2000" dirty="0" smtClean="0"/>
              <a:t>patient admissions</a:t>
            </a:r>
            <a:endParaRPr lang="en-US" sz="2000" dirty="0"/>
          </a:p>
          <a:p>
            <a:endParaRPr lang="en-US" sz="2000" dirty="0"/>
          </a:p>
        </p:txBody>
      </p:sp>
      <p:sp>
        <p:nvSpPr>
          <p:cNvPr id="4" name="Rectangle 3"/>
          <p:cNvSpPr/>
          <p:nvPr/>
        </p:nvSpPr>
        <p:spPr>
          <a:xfrm>
            <a:off x="1222745" y="4394538"/>
            <a:ext cx="6728075" cy="400110"/>
          </a:xfrm>
          <a:prstGeom prst="rect">
            <a:avLst/>
          </a:prstGeom>
        </p:spPr>
        <p:txBody>
          <a:bodyPr wrap="square">
            <a:spAutoFit/>
          </a:bodyPr>
          <a:lstStyle/>
          <a:p>
            <a:pPr algn="ctr" defTabSz="457200"/>
            <a:r>
              <a:rPr lang="en-US" sz="2000" dirty="0">
                <a:solidFill>
                  <a:srgbClr val="51BD89"/>
                </a:solidFill>
                <a:latin typeface="Arial Black"/>
                <a:cs typeface="Arial Black"/>
              </a:rPr>
              <a:t>Current approach</a:t>
            </a:r>
            <a:r>
              <a:rPr lang="en-US" sz="2000" dirty="0">
                <a:solidFill>
                  <a:srgbClr val="51BD89"/>
                </a:solidFill>
              </a:rPr>
              <a:t> </a:t>
            </a:r>
          </a:p>
        </p:txBody>
      </p:sp>
      <p:sp>
        <p:nvSpPr>
          <p:cNvPr id="5" name="Down Arrow 4"/>
          <p:cNvSpPr/>
          <p:nvPr/>
        </p:nvSpPr>
        <p:spPr>
          <a:xfrm>
            <a:off x="3086100" y="3444949"/>
            <a:ext cx="2616200" cy="746051"/>
          </a:xfrm>
          <a:prstGeom prst="downArrow">
            <a:avLst/>
          </a:prstGeom>
          <a:solidFill>
            <a:srgbClr val="51BD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8" name="Rectangle 7"/>
          <p:cNvSpPr/>
          <p:nvPr/>
        </p:nvSpPr>
        <p:spPr>
          <a:xfrm>
            <a:off x="1222745" y="4854711"/>
            <a:ext cx="6820588" cy="1908215"/>
          </a:xfrm>
          <a:prstGeom prst="rect">
            <a:avLst/>
          </a:prstGeom>
        </p:spPr>
        <p:txBody>
          <a:bodyPr wrap="square">
            <a:spAutoFit/>
          </a:bodyPr>
          <a:lstStyle/>
          <a:p>
            <a:pPr defTabSz="457200">
              <a:lnSpc>
                <a:spcPct val="80000"/>
              </a:lnSpc>
              <a:spcBef>
                <a:spcPct val="20000"/>
              </a:spcBef>
              <a:spcAft>
                <a:spcPts val="400"/>
              </a:spcAft>
            </a:pPr>
            <a:r>
              <a:rPr lang="en-US" sz="2000" dirty="0">
                <a:solidFill>
                  <a:prstClr val="black"/>
                </a:solidFill>
              </a:rPr>
              <a:t>Discussions are usually focused on:</a:t>
            </a:r>
          </a:p>
          <a:p>
            <a:pPr marL="342900" indent="-342900" defTabSz="457200">
              <a:lnSpc>
                <a:spcPct val="80000"/>
              </a:lnSpc>
              <a:spcBef>
                <a:spcPct val="20000"/>
              </a:spcBef>
              <a:spcAft>
                <a:spcPts val="400"/>
              </a:spcAft>
              <a:buFont typeface="Arial"/>
              <a:buChar char="•"/>
            </a:pPr>
            <a:r>
              <a:rPr lang="en-US" sz="2000" dirty="0">
                <a:solidFill>
                  <a:prstClr val="black"/>
                </a:solidFill>
              </a:rPr>
              <a:t>Exceptional patient behaviour</a:t>
            </a:r>
          </a:p>
          <a:p>
            <a:pPr marL="342900" indent="-342900" defTabSz="457200">
              <a:lnSpc>
                <a:spcPct val="80000"/>
              </a:lnSpc>
              <a:spcBef>
                <a:spcPct val="20000"/>
              </a:spcBef>
              <a:spcAft>
                <a:spcPts val="400"/>
              </a:spcAft>
              <a:buFont typeface="Arial"/>
              <a:buChar char="•"/>
            </a:pPr>
            <a:r>
              <a:rPr lang="en-US" sz="2000" dirty="0">
                <a:solidFill>
                  <a:prstClr val="black"/>
                </a:solidFill>
              </a:rPr>
              <a:t>Patient behaviour that is viewed as challenging or presents risks to others</a:t>
            </a:r>
          </a:p>
          <a:p>
            <a:pPr marL="342900" indent="-342900" defTabSz="457200">
              <a:lnSpc>
                <a:spcPct val="80000"/>
              </a:lnSpc>
              <a:spcBef>
                <a:spcPct val="20000"/>
              </a:spcBef>
              <a:spcAft>
                <a:spcPts val="400"/>
              </a:spcAft>
              <a:buFont typeface="Arial"/>
              <a:buChar char="•"/>
            </a:pPr>
            <a:r>
              <a:rPr lang="en-US" sz="2000" dirty="0">
                <a:solidFill>
                  <a:prstClr val="black"/>
                </a:solidFill>
              </a:rPr>
              <a:t>Comments that can lead to a negative perception of patients and a negative start to the shift </a:t>
            </a:r>
          </a:p>
        </p:txBody>
      </p:sp>
    </p:spTree>
    <p:extLst>
      <p:ext uri="{BB962C8B-B14F-4D97-AF65-F5344CB8AC3E}">
        <p14:creationId xmlns:p14="http://schemas.microsoft.com/office/powerpoint/2010/main" val="17960565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Safewards approach to handover </a:t>
            </a:r>
            <a:endParaRPr lang="en-AU" b="1" dirty="0"/>
          </a:p>
        </p:txBody>
      </p:sp>
      <p:sp>
        <p:nvSpPr>
          <p:cNvPr id="6" name="Content Placeholder 2"/>
          <p:cNvSpPr txBox="1">
            <a:spLocks/>
          </p:cNvSpPr>
          <p:nvPr/>
        </p:nvSpPr>
        <p:spPr bwMode="auto">
          <a:xfrm>
            <a:off x="555002" y="1556792"/>
            <a:ext cx="8136706" cy="48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ct val="110000"/>
              </a:lnSpc>
              <a:spcBef>
                <a:spcPts val="800"/>
              </a:spcBef>
              <a:spcAft>
                <a:spcPts val="800"/>
              </a:spcAft>
              <a:defRPr sz="2200" b="1" kern="1200" baseline="0">
                <a:solidFill>
                  <a:srgbClr val="201547"/>
                </a:solidFill>
                <a:latin typeface="+mn-lt"/>
                <a:ea typeface="ＭＳ Ｐゴシック" charset="0"/>
                <a:cs typeface="ＭＳ Ｐゴシック" charset="0"/>
              </a:defRPr>
            </a:lvl1pPr>
            <a:lvl2pPr marL="0" indent="0" algn="l" defTabSz="457200" rtl="0" eaLnBrk="1" fontAlgn="base" hangingPunct="1">
              <a:lnSpc>
                <a:spcPct val="110000"/>
              </a:lnSpc>
              <a:spcBef>
                <a:spcPct val="0"/>
              </a:spcBef>
              <a:spcAft>
                <a:spcPts val="800"/>
              </a:spcAft>
              <a:defRPr sz="2400" kern="1200">
                <a:solidFill>
                  <a:schemeClr val="tx1"/>
                </a:solidFill>
                <a:latin typeface="+mn-lt"/>
                <a:ea typeface="ＭＳ Ｐゴシック" charset="0"/>
                <a:cs typeface="+mn-cs"/>
              </a:defRPr>
            </a:lvl2pPr>
            <a:lvl3pPr marL="252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4000" indent="-252000"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AU" sz="2400" b="0" dirty="0" smtClean="0"/>
              <a:t>Balance the natural tendency to focus on issues and negative aspects of patient behaviour</a:t>
            </a:r>
          </a:p>
          <a:p>
            <a:pPr marL="342900" indent="-342900">
              <a:lnSpc>
                <a:spcPct val="100000"/>
              </a:lnSpc>
              <a:buFont typeface="Arial" panose="020B0604020202020204" pitchFamily="34" charset="0"/>
              <a:buChar char="•"/>
            </a:pPr>
            <a:r>
              <a:rPr lang="en-AU" sz="2400" b="0" dirty="0"/>
              <a:t>Positive words focus:</a:t>
            </a:r>
          </a:p>
          <a:p>
            <a:pPr marL="1177925" indent="-457200">
              <a:lnSpc>
                <a:spcPct val="100000"/>
              </a:lnSpc>
              <a:buFont typeface="+mj-lt"/>
              <a:buAutoNum type="arabicPeriod"/>
            </a:pPr>
            <a:r>
              <a:rPr lang="en-AU" sz="2000" b="0" dirty="0" smtClean="0"/>
              <a:t>Say something positive about each patient at handover</a:t>
            </a:r>
          </a:p>
          <a:p>
            <a:pPr marL="1508125" lvl="3" indent="-342900">
              <a:lnSpc>
                <a:spcPct val="100000"/>
              </a:lnSpc>
              <a:spcBef>
                <a:spcPts val="800"/>
              </a:spcBef>
              <a:buFont typeface="Arial" panose="020B0604020202020204" pitchFamily="34" charset="0"/>
              <a:buChar char="–"/>
            </a:pPr>
            <a:r>
              <a:rPr lang="en-AU" i="1" dirty="0">
                <a:solidFill>
                  <a:srgbClr val="51BD89"/>
                </a:solidFill>
              </a:rPr>
              <a:t>Promote a positive appreciation of patients to reduce the likelihood of further conflict</a:t>
            </a:r>
          </a:p>
          <a:p>
            <a:pPr marL="1177925" indent="-457200">
              <a:lnSpc>
                <a:spcPct val="100000"/>
              </a:lnSpc>
              <a:buFont typeface="+mj-lt"/>
              <a:buAutoNum type="arabicPeriod"/>
            </a:pPr>
            <a:r>
              <a:rPr lang="en-AU" sz="2000" b="0" dirty="0" smtClean="0"/>
              <a:t>When challenging behaviour or situations are described, offer a possible psychological explanation  </a:t>
            </a:r>
          </a:p>
          <a:p>
            <a:pPr marL="1508125" indent="-342900">
              <a:lnSpc>
                <a:spcPct val="100000"/>
              </a:lnSpc>
              <a:buFont typeface="Arial" panose="020B0604020202020204" pitchFamily="34" charset="0"/>
              <a:buChar char="–"/>
            </a:pPr>
            <a:r>
              <a:rPr lang="en-AU" sz="2000" b="0" i="1" dirty="0">
                <a:solidFill>
                  <a:srgbClr val="51BD89"/>
                </a:solidFill>
                <a:cs typeface="+mn-cs"/>
              </a:rPr>
              <a:t>Provide potentially useful strategies or information for working with the person</a:t>
            </a:r>
          </a:p>
          <a:p>
            <a:pPr marL="4308475"/>
            <a:r>
              <a:rPr lang="en-AU" sz="1600" b="0" dirty="0" smtClean="0"/>
              <a:t>Supporting </a:t>
            </a:r>
            <a:r>
              <a:rPr lang="en-AU" sz="1600" b="0" dirty="0"/>
              <a:t>document </a:t>
            </a:r>
            <a:r>
              <a:rPr lang="en-AU" sz="1600" b="0" i="1" dirty="0" smtClean="0"/>
              <a:t>‘Understanding </a:t>
            </a:r>
            <a:r>
              <a:rPr lang="en-AU" sz="1600" b="0" i="1" dirty="0"/>
              <a:t>patient characteristics and </a:t>
            </a:r>
            <a:r>
              <a:rPr lang="en-AU" sz="1600" b="0" i="1" dirty="0" smtClean="0"/>
              <a:t>experiences</a:t>
            </a:r>
            <a:r>
              <a:rPr lang="en-AU" sz="1600" b="0" dirty="0" smtClean="0"/>
              <a:t>’ </a:t>
            </a:r>
            <a:endParaRPr lang="en-AU" sz="2000" b="0" dirty="0" smtClean="0"/>
          </a:p>
          <a:p>
            <a:endParaRPr lang="en-AU"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2973" flipH="1">
            <a:off x="94048" y="5376042"/>
            <a:ext cx="2424390" cy="1446438"/>
          </a:xfrm>
          <a:prstGeom prst="rect">
            <a:avLst/>
          </a:prstGeom>
        </p:spPr>
      </p:pic>
    </p:spTree>
    <p:extLst>
      <p:ext uri="{BB962C8B-B14F-4D97-AF65-F5344CB8AC3E}">
        <p14:creationId xmlns:p14="http://schemas.microsoft.com/office/powerpoint/2010/main" val="6636322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70291"/>
            <a:ext cx="7199313" cy="869993"/>
          </a:xfrm>
        </p:spPr>
        <p:txBody>
          <a:bodyPr>
            <a:noAutofit/>
          </a:bodyPr>
          <a:lstStyle/>
          <a:p>
            <a:pPr algn="ctr"/>
            <a:r>
              <a:rPr lang="en-US" b="1" dirty="0" smtClean="0">
                <a:solidFill>
                  <a:srgbClr val="21A18D"/>
                </a:solidFill>
              </a:rPr>
              <a:t>Task: Using psychological explanations</a:t>
            </a:r>
            <a:r>
              <a:rPr lang="en-US" sz="2400" b="1" dirty="0" smtClean="0"/>
              <a:t/>
            </a:r>
            <a:br>
              <a:rPr lang="en-US" sz="2400" b="1" dirty="0" smtClean="0"/>
            </a:br>
            <a:endParaRPr lang="en-US" sz="2400" b="1" dirty="0"/>
          </a:p>
        </p:txBody>
      </p:sp>
      <p:sp>
        <p:nvSpPr>
          <p:cNvPr id="3" name="Content Placeholder 2"/>
          <p:cNvSpPr>
            <a:spLocks noGrp="1"/>
          </p:cNvSpPr>
          <p:nvPr>
            <p:ph idx="1"/>
          </p:nvPr>
        </p:nvSpPr>
        <p:spPr>
          <a:xfrm>
            <a:off x="413359" y="1807140"/>
            <a:ext cx="8370279" cy="4794075"/>
          </a:xfrm>
        </p:spPr>
        <p:txBody>
          <a:bodyPr>
            <a:normAutofit fontScale="92500" lnSpcReduction="20000"/>
          </a:bodyPr>
          <a:lstStyle/>
          <a:p>
            <a:pPr lvl="1"/>
            <a:r>
              <a:rPr lang="en-US" dirty="0" smtClean="0"/>
              <a:t>Break into small groups:</a:t>
            </a:r>
          </a:p>
          <a:p>
            <a:pPr marL="1171575" lvl="1" indent="-457200">
              <a:buFont typeface="+mj-lt"/>
              <a:buAutoNum type="arabicPeriod"/>
            </a:pPr>
            <a:r>
              <a:rPr lang="en-US" dirty="0" smtClean="0"/>
              <a:t>Understanding aggression and violence</a:t>
            </a:r>
          </a:p>
          <a:p>
            <a:pPr marL="1171575" lvl="1" indent="-457200">
              <a:buFont typeface="+mj-lt"/>
              <a:buAutoNum type="arabicPeriod"/>
            </a:pPr>
            <a:r>
              <a:rPr lang="en-US" dirty="0" smtClean="0"/>
              <a:t>Understanding self harm</a:t>
            </a:r>
          </a:p>
          <a:p>
            <a:pPr marL="1171575" lvl="1" indent="-457200">
              <a:buFont typeface="+mj-lt"/>
              <a:buAutoNum type="arabicPeriod"/>
            </a:pPr>
            <a:r>
              <a:rPr lang="en-US" dirty="0" smtClean="0"/>
              <a:t>Understanding seeking control and empowerment</a:t>
            </a:r>
          </a:p>
          <a:p>
            <a:pPr marL="1171575" lvl="1" indent="-457200">
              <a:buFont typeface="+mj-lt"/>
              <a:buAutoNum type="arabicPeriod"/>
            </a:pPr>
            <a:r>
              <a:rPr lang="en-US" dirty="0" smtClean="0"/>
              <a:t>Understanding absconding</a:t>
            </a:r>
          </a:p>
          <a:p>
            <a:pPr marL="1171575" lvl="1" indent="-457200">
              <a:buFont typeface="+mj-lt"/>
              <a:buAutoNum type="arabicPeriod"/>
            </a:pPr>
            <a:r>
              <a:rPr lang="en-US" dirty="0" smtClean="0"/>
              <a:t>Understanding medication refusal </a:t>
            </a:r>
          </a:p>
          <a:p>
            <a:pPr lvl="1"/>
            <a:r>
              <a:rPr lang="en-US" dirty="0" smtClean="0"/>
              <a:t>Activity:</a:t>
            </a:r>
            <a:endParaRPr lang="en-US" dirty="0"/>
          </a:p>
          <a:p>
            <a:pPr marL="361950" lvl="1" indent="-361950">
              <a:lnSpc>
                <a:spcPct val="120000"/>
              </a:lnSpc>
              <a:spcAft>
                <a:spcPts val="0"/>
              </a:spcAft>
              <a:buFont typeface="Arial" panose="020B0604020202020204" pitchFamily="34" charset="0"/>
              <a:buChar char="•"/>
            </a:pPr>
            <a:r>
              <a:rPr lang="en-US" dirty="0"/>
              <a:t>Read </a:t>
            </a:r>
            <a:r>
              <a:rPr lang="en-US" dirty="0" smtClean="0"/>
              <a:t>the relevant section in the handout </a:t>
            </a:r>
          </a:p>
          <a:p>
            <a:pPr marL="361950" lvl="1">
              <a:lnSpc>
                <a:spcPct val="120000"/>
              </a:lnSpc>
              <a:spcAft>
                <a:spcPts val="0"/>
              </a:spcAft>
            </a:pPr>
            <a:r>
              <a:rPr lang="en-AU" i="1" dirty="0" smtClean="0"/>
              <a:t>‘Understanding </a:t>
            </a:r>
            <a:r>
              <a:rPr lang="en-AU" i="1" dirty="0"/>
              <a:t>patient characteristics and </a:t>
            </a:r>
            <a:endParaRPr lang="en-AU" i="1" dirty="0" smtClean="0"/>
          </a:p>
          <a:p>
            <a:pPr marL="361950" lvl="1">
              <a:lnSpc>
                <a:spcPct val="120000"/>
              </a:lnSpc>
            </a:pPr>
            <a:r>
              <a:rPr lang="en-AU" i="1" dirty="0" smtClean="0"/>
              <a:t>and experiences</a:t>
            </a:r>
            <a:r>
              <a:rPr lang="en-AU" dirty="0"/>
              <a:t>’ </a:t>
            </a:r>
            <a:endParaRPr lang="en-AU" sz="3200" dirty="0"/>
          </a:p>
          <a:p>
            <a:pPr marL="361950" lvl="1" indent="-361950">
              <a:lnSpc>
                <a:spcPct val="120000"/>
              </a:lnSpc>
              <a:spcAft>
                <a:spcPts val="0"/>
              </a:spcAft>
              <a:buFont typeface="Arial" panose="020B0604020202020204" pitchFamily="34" charset="0"/>
              <a:buChar char="•"/>
            </a:pPr>
            <a:r>
              <a:rPr lang="en-US" dirty="0" smtClean="0"/>
              <a:t>Discuss </a:t>
            </a:r>
            <a:r>
              <a:rPr lang="en-US" dirty="0"/>
              <a:t>how </a:t>
            </a:r>
            <a:r>
              <a:rPr lang="en-US" dirty="0" smtClean="0"/>
              <a:t>the explanations in the handout </a:t>
            </a:r>
          </a:p>
          <a:p>
            <a:pPr lvl="1" indent="361950">
              <a:lnSpc>
                <a:spcPct val="120000"/>
              </a:lnSpc>
              <a:spcAft>
                <a:spcPts val="0"/>
              </a:spcAft>
            </a:pPr>
            <a:r>
              <a:rPr lang="en-US" dirty="0" smtClean="0"/>
              <a:t>could </a:t>
            </a:r>
            <a:r>
              <a:rPr lang="en-US" dirty="0"/>
              <a:t>be applied in an actual handover</a:t>
            </a:r>
          </a:p>
          <a:p>
            <a:pPr lvl="1"/>
            <a:endParaRPr lang="en-US" dirty="0" smtClean="0"/>
          </a:p>
          <a:p>
            <a:pPr lvl="1"/>
            <a:endParaRPr lang="en-US" dirty="0" smtClean="0"/>
          </a:p>
          <a:p>
            <a:pPr lvl="1"/>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0575">
            <a:off x="6956801" y="3897059"/>
            <a:ext cx="1785102" cy="255538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8147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400" b="1" dirty="0" smtClean="0">
                <a:solidFill>
                  <a:srgbClr val="21A18D"/>
                </a:solidFill>
              </a:rPr>
              <a:t>Task: </a:t>
            </a:r>
            <a:r>
              <a:rPr lang="en-GB" sz="2400" b="1" dirty="0">
                <a:solidFill>
                  <a:srgbClr val="21A18D"/>
                </a:solidFill>
              </a:rPr>
              <a:t>Examples of negative words and phrases</a:t>
            </a:r>
          </a:p>
        </p:txBody>
      </p:sp>
      <p:sp>
        <p:nvSpPr>
          <p:cNvPr id="3" name="Content Placeholder 2"/>
          <p:cNvSpPr>
            <a:spLocks noGrp="1"/>
          </p:cNvSpPr>
          <p:nvPr>
            <p:ph idx="1"/>
          </p:nvPr>
        </p:nvSpPr>
        <p:spPr>
          <a:xfrm>
            <a:off x="3155795" y="2434856"/>
            <a:ext cx="5694750" cy="4039191"/>
          </a:xfrm>
        </p:spPr>
        <p:txBody>
          <a:bodyPr/>
          <a:lstStyle/>
          <a:p>
            <a:pPr lvl="1">
              <a:spcAft>
                <a:spcPts val="1000"/>
              </a:spcAft>
            </a:pPr>
            <a:r>
              <a:rPr lang="en-GB" sz="2800" dirty="0" smtClean="0"/>
              <a:t>What </a:t>
            </a:r>
            <a:r>
              <a:rPr lang="en-GB" sz="2800" dirty="0"/>
              <a:t>are some of the negative words and phrases that are overused in your setting</a:t>
            </a:r>
            <a:r>
              <a:rPr lang="en-GB" sz="2800" dirty="0" smtClean="0"/>
              <a:t>?</a:t>
            </a:r>
          </a:p>
          <a:p>
            <a:pPr lvl="1">
              <a:spcAft>
                <a:spcPts val="1000"/>
              </a:spcAft>
            </a:pPr>
            <a:endParaRPr lang="en-GB" sz="2800" dirty="0"/>
          </a:p>
          <a:p>
            <a:pPr lvl="1">
              <a:spcAft>
                <a:spcPts val="1000"/>
              </a:spcAft>
            </a:pPr>
            <a:r>
              <a:rPr lang="en-GB" sz="2800" dirty="0"/>
              <a:t>What might be some </a:t>
            </a:r>
            <a:r>
              <a:rPr lang="en-GB" sz="2800" dirty="0" smtClean="0"/>
              <a:t>alternatives you could use</a:t>
            </a:r>
            <a:r>
              <a:rPr lang="en-GB" sz="2800" dirty="0"/>
              <a:t>?</a:t>
            </a:r>
            <a:endParaRPr lang="en-GB" sz="2800" dirty="0" smtClean="0"/>
          </a:p>
          <a:p>
            <a:pPr marL="0" indent="0">
              <a:spcAft>
                <a:spcPts val="1000"/>
              </a:spcAft>
              <a:buNone/>
            </a:pPr>
            <a:endParaRPr lang="en-GB" sz="2000" dirty="0"/>
          </a:p>
          <a:p>
            <a:pPr marL="0" indent="0">
              <a:buNone/>
            </a:pPr>
            <a:endParaRPr lang="en-GB" sz="2000" dirty="0">
              <a:solidFill>
                <a:srgbClr val="8000FF"/>
              </a:solidFill>
            </a:endParaRPr>
          </a:p>
          <a:p>
            <a:pPr marL="0" indent="0">
              <a:buNone/>
            </a:pPr>
            <a:endParaRPr lang="en-GB" sz="2000" dirty="0">
              <a:solidFill>
                <a:srgbClr val="8000FF"/>
              </a:solidFill>
            </a:endParaRPr>
          </a:p>
        </p:txBody>
      </p:sp>
      <p:sp>
        <p:nvSpPr>
          <p:cNvPr id="4" name="TextBox 3"/>
          <p:cNvSpPr txBox="1"/>
          <p:nvPr/>
        </p:nvSpPr>
        <p:spPr>
          <a:xfrm>
            <a:off x="4648531" y="1247425"/>
            <a:ext cx="184666" cy="369332"/>
          </a:xfrm>
          <a:prstGeom prst="rect">
            <a:avLst/>
          </a:prstGeom>
          <a:noFill/>
        </p:spPr>
        <p:txBody>
          <a:bodyPr wrap="none" rtlCol="0">
            <a:spAutoFit/>
          </a:bodyPr>
          <a:lstStyle/>
          <a:p>
            <a:pPr defTabSz="457200"/>
            <a:endParaRPr lang="en-US" dirty="0">
              <a:solidFill>
                <a:prstClr val="black"/>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902" t="10396" r="22195" b="10762"/>
          <a:stretch/>
        </p:blipFill>
        <p:spPr>
          <a:xfrm>
            <a:off x="539750" y="2269890"/>
            <a:ext cx="1777781" cy="1586384"/>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2973" flipH="1">
            <a:off x="357109" y="4349303"/>
            <a:ext cx="2690746" cy="1605351"/>
          </a:xfrm>
          <a:prstGeom prst="rect">
            <a:avLst/>
          </a:prstGeom>
        </p:spPr>
      </p:pic>
    </p:spTree>
    <p:extLst>
      <p:ext uri="{BB962C8B-B14F-4D97-AF65-F5344CB8AC3E}">
        <p14:creationId xmlns:p14="http://schemas.microsoft.com/office/powerpoint/2010/main" val="2476704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grpSp>
        <p:nvGrpSpPr>
          <p:cNvPr id="3" name="Group 2"/>
          <p:cNvGrpSpPr/>
          <p:nvPr/>
        </p:nvGrpSpPr>
        <p:grpSpPr>
          <a:xfrm>
            <a:off x="1478072" y="3114261"/>
            <a:ext cx="6187857" cy="967409"/>
            <a:chOff x="1240077" y="3114261"/>
            <a:chExt cx="6187857" cy="967409"/>
          </a:xfrm>
          <a:solidFill>
            <a:srgbClr val="51BD89"/>
          </a:solidFill>
        </p:grpSpPr>
        <p:sp>
          <p:nvSpPr>
            <p:cNvPr id="10" name="Rectangle 9"/>
            <p:cNvSpPr/>
            <p:nvPr/>
          </p:nvSpPr>
          <p:spPr>
            <a:xfrm>
              <a:off x="1240077" y="3114261"/>
              <a:ext cx="6187857" cy="967409"/>
            </a:xfrm>
            <a:prstGeom prst="rect">
              <a:avLst/>
            </a:prstGeom>
            <a:grp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AU">
                <a:solidFill>
                  <a:prstClr val="white"/>
                </a:solidFill>
              </a:endParaRPr>
            </a:p>
          </p:txBody>
        </p:sp>
        <p:sp>
          <p:nvSpPr>
            <p:cNvPr id="9" name="TextBox 8"/>
            <p:cNvSpPr txBox="1"/>
            <p:nvPr/>
          </p:nvSpPr>
          <p:spPr>
            <a:xfrm>
              <a:off x="1891141" y="3336355"/>
              <a:ext cx="4885728" cy="523220"/>
            </a:xfrm>
            <a:prstGeom prst="rect">
              <a:avLst/>
            </a:prstGeom>
            <a:grpFill/>
            <a:ln>
              <a:noFill/>
            </a:ln>
          </p:spPr>
          <p:txBody>
            <a:bodyPr wrap="square" rtlCol="0">
              <a:spAutoFit/>
            </a:bodyPr>
            <a:lstStyle/>
            <a:p>
              <a:pPr algn="ctr" defTabSz="457200"/>
              <a:r>
                <a:rPr lang="en-AU" sz="2800" b="1" dirty="0">
                  <a:solidFill>
                    <a:prstClr val="white"/>
                  </a:solidFill>
                </a:rPr>
                <a:t>Conflict and Containment</a:t>
              </a:r>
              <a:endParaRPr lang="en-AU" b="1" dirty="0">
                <a:solidFill>
                  <a:prstClr val="white"/>
                </a:solidFill>
              </a:endParaRPr>
            </a:p>
          </p:txBody>
        </p:sp>
      </p:grpSp>
    </p:spTree>
    <p:extLst>
      <p:ext uri="{BB962C8B-B14F-4D97-AF65-F5344CB8AC3E}">
        <p14:creationId xmlns:p14="http://schemas.microsoft.com/office/powerpoint/2010/main" val="18381073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smtClean="0"/>
              <a:t>Using positive comments</a:t>
            </a:r>
            <a:endParaRPr lang="en-US" sz="2400" b="1" dirty="0"/>
          </a:p>
        </p:txBody>
      </p:sp>
      <p:sp>
        <p:nvSpPr>
          <p:cNvPr id="3" name="Content Placeholder 2"/>
          <p:cNvSpPr>
            <a:spLocks noGrp="1"/>
          </p:cNvSpPr>
          <p:nvPr>
            <p:ph idx="1"/>
          </p:nvPr>
        </p:nvSpPr>
        <p:spPr>
          <a:xfrm>
            <a:off x="337731" y="1639187"/>
            <a:ext cx="4106678" cy="4854797"/>
          </a:xfrm>
        </p:spPr>
        <p:txBody>
          <a:bodyPr>
            <a:noAutofit/>
          </a:bodyPr>
          <a:lstStyle/>
          <a:p>
            <a:pPr lvl="1">
              <a:spcBef>
                <a:spcPts val="0"/>
              </a:spcBef>
              <a:spcAft>
                <a:spcPts val="600"/>
              </a:spcAft>
            </a:pPr>
            <a:r>
              <a:rPr lang="en-US" sz="2200" i="1" dirty="0" smtClean="0">
                <a:solidFill>
                  <a:srgbClr val="51BD89"/>
                </a:solidFill>
              </a:rPr>
              <a:t>The handout provides possible psychological explanations.</a:t>
            </a:r>
          </a:p>
          <a:p>
            <a:pPr lvl="1">
              <a:lnSpc>
                <a:spcPct val="100000"/>
              </a:lnSpc>
              <a:spcBef>
                <a:spcPts val="0"/>
              </a:spcBef>
              <a:spcAft>
                <a:spcPts val="0"/>
              </a:spcAft>
            </a:pPr>
            <a:endParaRPr lang="en-US" sz="1800" i="1" dirty="0">
              <a:solidFill>
                <a:srgbClr val="51BD89"/>
              </a:solidFill>
            </a:endParaRPr>
          </a:p>
          <a:p>
            <a:pPr lvl="1">
              <a:spcBef>
                <a:spcPts val="0"/>
              </a:spcBef>
              <a:spcAft>
                <a:spcPts val="600"/>
              </a:spcAft>
            </a:pPr>
            <a:r>
              <a:rPr lang="en-US" sz="2200" i="1" dirty="0" smtClean="0">
                <a:solidFill>
                  <a:srgbClr val="51BD89"/>
                </a:solidFill>
              </a:rPr>
              <a:t>This slide provides possible positive descriptions of people.</a:t>
            </a:r>
          </a:p>
          <a:p>
            <a:pPr lvl="1">
              <a:spcBef>
                <a:spcPts val="0"/>
              </a:spcBef>
              <a:spcAft>
                <a:spcPts val="600"/>
              </a:spcAft>
            </a:pPr>
            <a:endParaRPr lang="en-US" sz="1000" i="1" dirty="0" smtClean="0">
              <a:solidFill>
                <a:srgbClr val="21278D"/>
              </a:solidFill>
            </a:endParaRPr>
          </a:p>
          <a:p>
            <a:pPr marL="285750" lvl="1" indent="-285750">
              <a:spcBef>
                <a:spcPts val="0"/>
              </a:spcBef>
              <a:spcAft>
                <a:spcPts val="600"/>
              </a:spcAft>
              <a:buFont typeface="Arial" panose="020B0604020202020204" pitchFamily="34" charset="0"/>
              <a:buChar char="•"/>
            </a:pPr>
            <a:r>
              <a:rPr lang="en-US" sz="1800" dirty="0" smtClean="0"/>
              <a:t>Refer to past achievement, including before admission/illness</a:t>
            </a:r>
          </a:p>
          <a:p>
            <a:pPr marL="285750" lvl="1" indent="-285750">
              <a:spcBef>
                <a:spcPts val="0"/>
              </a:spcBef>
              <a:spcAft>
                <a:spcPts val="600"/>
              </a:spcAft>
              <a:buFont typeface="Arial" panose="020B0604020202020204" pitchFamily="34" charset="0"/>
              <a:buChar char="•"/>
            </a:pPr>
            <a:r>
              <a:rPr lang="en-US" sz="1800" dirty="0" smtClean="0"/>
              <a:t>Engaging with an activity </a:t>
            </a:r>
            <a:endParaRPr lang="en-US" sz="1800" dirty="0"/>
          </a:p>
          <a:p>
            <a:pPr marL="285750" lvl="1" indent="-285750">
              <a:spcBef>
                <a:spcPts val="0"/>
              </a:spcBef>
              <a:spcAft>
                <a:spcPts val="600"/>
              </a:spcAft>
              <a:buFont typeface="Arial" panose="020B0604020202020204" pitchFamily="34" charset="0"/>
              <a:buChar char="•"/>
            </a:pPr>
            <a:r>
              <a:rPr lang="en-US" sz="1800" dirty="0" smtClean="0"/>
              <a:t>Demonstration of coping </a:t>
            </a:r>
          </a:p>
          <a:p>
            <a:pPr marL="285750" lvl="1" indent="-285750">
              <a:spcBef>
                <a:spcPts val="0"/>
              </a:spcBef>
              <a:spcAft>
                <a:spcPts val="600"/>
              </a:spcAft>
              <a:buFont typeface="Arial" panose="020B0604020202020204" pitchFamily="34" charset="0"/>
              <a:buChar char="•"/>
            </a:pPr>
            <a:r>
              <a:rPr lang="en-US" sz="1800" dirty="0"/>
              <a:t>M</a:t>
            </a:r>
            <a:r>
              <a:rPr lang="en-US" sz="1800" dirty="0" smtClean="0"/>
              <a:t>aking a contribution or demonstrating patience </a:t>
            </a:r>
          </a:p>
          <a:p>
            <a:pPr marL="285750" lvl="1" indent="-285750">
              <a:spcBef>
                <a:spcPts val="0"/>
              </a:spcBef>
              <a:spcAft>
                <a:spcPts val="600"/>
              </a:spcAft>
              <a:buFont typeface="Arial" panose="020B0604020202020204" pitchFamily="34" charset="0"/>
              <a:buChar char="•"/>
            </a:pPr>
            <a:r>
              <a:rPr lang="en-US" sz="1800" dirty="0" smtClean="0"/>
              <a:t>Something </a:t>
            </a:r>
            <a:r>
              <a:rPr lang="en-US" sz="1800" dirty="0"/>
              <a:t>the patient has enjoyed</a:t>
            </a:r>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a:p>
            <a:pPr marL="285750" indent="-285750">
              <a:spcBef>
                <a:spcPts val="0"/>
              </a:spcBef>
              <a:spcAft>
                <a:spcPts val="600"/>
              </a:spcAft>
              <a:buFont typeface="Arial" panose="020B0604020202020204" pitchFamily="34" charset="0"/>
              <a:buChar char="•"/>
            </a:pPr>
            <a:endParaRPr lang="en-US" sz="1800" dirty="0"/>
          </a:p>
        </p:txBody>
      </p:sp>
      <p:sp>
        <p:nvSpPr>
          <p:cNvPr id="5" name="Content Placeholder 2"/>
          <p:cNvSpPr txBox="1">
            <a:spLocks/>
          </p:cNvSpPr>
          <p:nvPr/>
        </p:nvSpPr>
        <p:spPr>
          <a:xfrm>
            <a:off x="4880345" y="2167002"/>
            <a:ext cx="4082607" cy="4710047"/>
          </a:xfrm>
          <a:prstGeom prst="rect">
            <a:avLst/>
          </a:prstGeom>
        </p:spPr>
        <p:txBody>
          <a:bodyPr>
            <a:no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5738" indent="-185738">
              <a:spcBef>
                <a:spcPts val="0"/>
              </a:spcBef>
              <a:spcAft>
                <a:spcPts val="600"/>
              </a:spcAft>
            </a:pPr>
            <a:r>
              <a:rPr lang="en-US" sz="1800" dirty="0" smtClean="0">
                <a:solidFill>
                  <a:prstClr val="black"/>
                </a:solidFill>
              </a:rPr>
              <a:t>Enjoyed </a:t>
            </a:r>
            <a:r>
              <a:rPr lang="en-US" sz="1800" dirty="0">
                <a:solidFill>
                  <a:prstClr val="black"/>
                </a:solidFill>
              </a:rPr>
              <a:t>a </a:t>
            </a:r>
            <a:r>
              <a:rPr lang="en-US" sz="1800" dirty="0" smtClean="0">
                <a:solidFill>
                  <a:prstClr val="black"/>
                </a:solidFill>
              </a:rPr>
              <a:t>walk</a:t>
            </a:r>
            <a:r>
              <a:rPr lang="en-US" sz="1800" dirty="0">
                <a:solidFill>
                  <a:prstClr val="black"/>
                </a:solidFill>
              </a:rPr>
              <a:t> </a:t>
            </a:r>
            <a:r>
              <a:rPr lang="en-US" sz="1800" dirty="0" smtClean="0">
                <a:solidFill>
                  <a:prstClr val="black"/>
                </a:solidFill>
              </a:rPr>
              <a:t>or slept </a:t>
            </a:r>
            <a:r>
              <a:rPr lang="en-US" sz="1800" dirty="0">
                <a:solidFill>
                  <a:prstClr val="black"/>
                </a:solidFill>
              </a:rPr>
              <a:t>well</a:t>
            </a:r>
          </a:p>
          <a:p>
            <a:pPr marL="185738" indent="-185738">
              <a:spcBef>
                <a:spcPts val="0"/>
              </a:spcBef>
              <a:spcAft>
                <a:spcPts val="600"/>
              </a:spcAft>
            </a:pPr>
            <a:r>
              <a:rPr lang="en-US" sz="1800" dirty="0" smtClean="0">
                <a:solidFill>
                  <a:prstClr val="black"/>
                </a:solidFill>
              </a:rPr>
              <a:t>Interacted </a:t>
            </a:r>
            <a:r>
              <a:rPr lang="en-US" sz="1800" dirty="0">
                <a:solidFill>
                  <a:prstClr val="black"/>
                </a:solidFill>
              </a:rPr>
              <a:t>more </a:t>
            </a:r>
            <a:r>
              <a:rPr lang="en-US" sz="1800" dirty="0" smtClean="0">
                <a:solidFill>
                  <a:prstClr val="black"/>
                </a:solidFill>
              </a:rPr>
              <a:t>today</a:t>
            </a:r>
          </a:p>
          <a:p>
            <a:pPr marL="185738" indent="-185738">
              <a:spcBef>
                <a:spcPts val="0"/>
              </a:spcBef>
              <a:spcAft>
                <a:spcPts val="600"/>
              </a:spcAft>
            </a:pPr>
            <a:r>
              <a:rPr lang="en-US" sz="1800" dirty="0" smtClean="0">
                <a:solidFill>
                  <a:prstClr val="black"/>
                </a:solidFill>
              </a:rPr>
              <a:t>Has </a:t>
            </a:r>
            <a:r>
              <a:rPr lang="en-US" sz="1800" dirty="0">
                <a:solidFill>
                  <a:prstClr val="black"/>
                </a:solidFill>
              </a:rPr>
              <a:t>smiled and made eye </a:t>
            </a:r>
            <a:r>
              <a:rPr lang="en-US" sz="1800" dirty="0" smtClean="0">
                <a:solidFill>
                  <a:prstClr val="black"/>
                </a:solidFill>
              </a:rPr>
              <a:t>contact</a:t>
            </a:r>
            <a:endParaRPr lang="en-US" sz="1800" dirty="0">
              <a:solidFill>
                <a:prstClr val="black"/>
              </a:solidFill>
            </a:endParaRPr>
          </a:p>
          <a:p>
            <a:pPr marL="185738" indent="-185738">
              <a:spcBef>
                <a:spcPts val="0"/>
              </a:spcBef>
              <a:spcAft>
                <a:spcPts val="600"/>
              </a:spcAft>
            </a:pPr>
            <a:r>
              <a:rPr lang="en-US" sz="1800" dirty="0">
                <a:solidFill>
                  <a:prstClr val="black"/>
                </a:solidFill>
              </a:rPr>
              <a:t>Returned to </a:t>
            </a:r>
            <a:r>
              <a:rPr lang="en-US" sz="1800" dirty="0" smtClean="0">
                <a:solidFill>
                  <a:prstClr val="black"/>
                </a:solidFill>
              </a:rPr>
              <a:t>the unit on </a:t>
            </a:r>
            <a:r>
              <a:rPr lang="en-US" sz="1800" dirty="0">
                <a:solidFill>
                  <a:prstClr val="black"/>
                </a:solidFill>
              </a:rPr>
              <a:t>time after home leave</a:t>
            </a:r>
          </a:p>
          <a:p>
            <a:pPr marL="185738" indent="-185738">
              <a:spcBef>
                <a:spcPts val="0"/>
              </a:spcBef>
              <a:spcAft>
                <a:spcPts val="600"/>
              </a:spcAft>
            </a:pPr>
            <a:r>
              <a:rPr lang="en-US" sz="1800" dirty="0">
                <a:solidFill>
                  <a:prstClr val="black"/>
                </a:solidFill>
              </a:rPr>
              <a:t>Looks </a:t>
            </a:r>
            <a:r>
              <a:rPr lang="en-US" sz="1800" dirty="0" smtClean="0">
                <a:solidFill>
                  <a:prstClr val="black"/>
                </a:solidFill>
              </a:rPr>
              <a:t>brighter</a:t>
            </a:r>
          </a:p>
          <a:p>
            <a:pPr marL="285750" lvl="1">
              <a:spcBef>
                <a:spcPts val="0"/>
              </a:spcBef>
              <a:spcAft>
                <a:spcPts val="600"/>
              </a:spcAft>
              <a:buFont typeface="Arial" panose="020B0604020202020204" pitchFamily="34" charset="0"/>
              <a:buChar char="•"/>
            </a:pPr>
            <a:r>
              <a:rPr lang="en-US" sz="1800" dirty="0">
                <a:solidFill>
                  <a:prstClr val="black"/>
                </a:solidFill>
              </a:rPr>
              <a:t>Visits and phone calls that went well</a:t>
            </a:r>
          </a:p>
          <a:p>
            <a:pPr marL="285750" lvl="1">
              <a:spcBef>
                <a:spcPts val="0"/>
              </a:spcBef>
              <a:spcAft>
                <a:spcPts val="600"/>
              </a:spcAft>
              <a:buFont typeface="Arial" panose="020B0604020202020204" pitchFamily="34" charset="0"/>
              <a:buChar char="•"/>
            </a:pPr>
            <a:r>
              <a:rPr lang="en-US" sz="1800" dirty="0">
                <a:solidFill>
                  <a:prstClr val="black"/>
                </a:solidFill>
              </a:rPr>
              <a:t>Endurance and courage</a:t>
            </a:r>
          </a:p>
          <a:p>
            <a:pPr marL="285750" lvl="1">
              <a:spcBef>
                <a:spcPts val="0"/>
              </a:spcBef>
              <a:spcAft>
                <a:spcPts val="600"/>
              </a:spcAft>
              <a:buFont typeface="Arial" panose="020B0604020202020204" pitchFamily="34" charset="0"/>
              <a:buChar char="•"/>
            </a:pPr>
            <a:r>
              <a:rPr lang="en-US" sz="1800" dirty="0">
                <a:solidFill>
                  <a:prstClr val="black"/>
                </a:solidFill>
              </a:rPr>
              <a:t>Coping with things better</a:t>
            </a:r>
          </a:p>
          <a:p>
            <a:pPr marL="285750" lvl="1">
              <a:spcBef>
                <a:spcPts val="0"/>
              </a:spcBef>
              <a:spcAft>
                <a:spcPts val="600"/>
              </a:spcAft>
              <a:buFont typeface="Arial" panose="020B0604020202020204" pitchFamily="34" charset="0"/>
              <a:buChar char="•"/>
            </a:pPr>
            <a:r>
              <a:rPr lang="en-US" sz="1800" dirty="0">
                <a:solidFill>
                  <a:prstClr val="black"/>
                </a:solidFill>
              </a:rPr>
              <a:t>Expression of interest in something</a:t>
            </a:r>
          </a:p>
          <a:p>
            <a:pPr marL="285750" lvl="1">
              <a:spcBef>
                <a:spcPts val="0"/>
              </a:spcBef>
              <a:spcAft>
                <a:spcPts val="600"/>
              </a:spcAft>
              <a:buFont typeface="Arial" panose="020B0604020202020204" pitchFamily="34" charset="0"/>
              <a:buChar char="•"/>
            </a:pPr>
            <a:r>
              <a:rPr lang="en-US" sz="1800" dirty="0" smtClean="0">
                <a:solidFill>
                  <a:prstClr val="black"/>
                </a:solidFill>
              </a:rPr>
              <a:t>Having </a:t>
            </a:r>
            <a:r>
              <a:rPr lang="en-US" sz="1800" dirty="0">
                <a:solidFill>
                  <a:prstClr val="black"/>
                </a:solidFill>
              </a:rPr>
              <a:t>a good conversation </a:t>
            </a:r>
          </a:p>
          <a:p>
            <a:pPr marL="185738" indent="-185738">
              <a:spcBef>
                <a:spcPts val="0"/>
              </a:spcBef>
              <a:spcAft>
                <a:spcPts val="600"/>
              </a:spcAft>
            </a:pPr>
            <a:endParaRPr lang="en-US" sz="1800" dirty="0" smtClean="0">
              <a:solidFill>
                <a:prstClr val="black"/>
              </a:solidFill>
            </a:endParaRPr>
          </a:p>
          <a:p>
            <a:pPr marL="185738" indent="-185738">
              <a:spcBef>
                <a:spcPts val="0"/>
              </a:spcBef>
            </a:pPr>
            <a:endParaRPr lang="en-US" sz="1600" dirty="0" smtClean="0">
              <a:solidFill>
                <a:prstClr val="black"/>
              </a:solidFill>
            </a:endParaRPr>
          </a:p>
          <a:p>
            <a:pPr>
              <a:spcBef>
                <a:spcPts val="0"/>
              </a:spcBef>
            </a:pPr>
            <a:endParaRPr lang="en-US" sz="1100" dirty="0" smtClean="0">
              <a:solidFill>
                <a:prstClr val="black"/>
              </a:solidFill>
            </a:endParaRPr>
          </a:p>
          <a:p>
            <a:pPr>
              <a:spcBef>
                <a:spcPts val="600"/>
              </a:spcBef>
            </a:pPr>
            <a:endParaRPr lang="en-US" sz="1100" dirty="0" smtClean="0">
              <a:solidFill>
                <a:prstClr val="black"/>
              </a:solidFill>
            </a:endParaRPr>
          </a:p>
          <a:p>
            <a:pPr>
              <a:spcBef>
                <a:spcPts val="1000"/>
              </a:spcBef>
            </a:pPr>
            <a:endParaRPr lang="en-US" sz="1100" dirty="0">
              <a:solidFill>
                <a:prstClr val="black"/>
              </a:solidFill>
            </a:endParaRPr>
          </a:p>
        </p:txBody>
      </p:sp>
    </p:spTree>
    <p:extLst>
      <p:ext uri="{BB962C8B-B14F-4D97-AF65-F5344CB8AC3E}">
        <p14:creationId xmlns:p14="http://schemas.microsoft.com/office/powerpoint/2010/main" val="9351194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633129"/>
            <a:ext cx="7199313" cy="732207"/>
          </a:xfrm>
        </p:spPr>
        <p:txBody>
          <a:bodyPr>
            <a:noAutofit/>
          </a:bodyPr>
          <a:lstStyle/>
          <a:p>
            <a:pPr algn="ctr"/>
            <a:r>
              <a:rPr lang="en-US" b="1" dirty="0" smtClean="0"/>
              <a:t>Role of the intervention leads </a:t>
            </a:r>
            <a:r>
              <a:rPr lang="en-US" sz="2400" dirty="0" smtClean="0"/>
              <a:t/>
            </a:r>
            <a:br>
              <a:rPr lang="en-US" sz="2400" dirty="0" smtClean="0"/>
            </a:br>
            <a:endParaRPr lang="en-US" sz="2400" dirty="0"/>
          </a:p>
        </p:txBody>
      </p:sp>
      <p:sp>
        <p:nvSpPr>
          <p:cNvPr id="3" name="Content Placeholder 2"/>
          <p:cNvSpPr>
            <a:spLocks noGrp="1"/>
          </p:cNvSpPr>
          <p:nvPr>
            <p:ph idx="1"/>
          </p:nvPr>
        </p:nvSpPr>
        <p:spPr/>
        <p:txBody>
          <a:bodyPr>
            <a:normAutofit lnSpcReduction="10000"/>
          </a:bodyPr>
          <a:lstStyle/>
          <a:p>
            <a:pPr marL="342900" lvl="1" indent="-342900">
              <a:spcBef>
                <a:spcPts val="1000"/>
              </a:spcBef>
              <a:buFont typeface="Arial" panose="020B0604020202020204" pitchFamily="34" charset="0"/>
              <a:buChar char="•"/>
            </a:pPr>
            <a:r>
              <a:rPr lang="en-US" dirty="0" smtClean="0"/>
              <a:t>In </a:t>
            </a:r>
            <a:r>
              <a:rPr lang="en-US" dirty="0"/>
              <a:t>every handover</a:t>
            </a:r>
            <a:r>
              <a:rPr lang="en-US" dirty="0" smtClean="0"/>
              <a:t>, remind the </a:t>
            </a:r>
            <a:r>
              <a:rPr lang="en-US" dirty="0"/>
              <a:t>person doing the </a:t>
            </a:r>
            <a:r>
              <a:rPr lang="en-US" dirty="0" smtClean="0"/>
              <a:t>handover to ask the following questions:</a:t>
            </a:r>
          </a:p>
          <a:p>
            <a:pPr marL="725488" lvl="3" indent="-363538">
              <a:spcBef>
                <a:spcPts val="1000"/>
              </a:spcBef>
            </a:pPr>
            <a:r>
              <a:rPr lang="en-US" dirty="0" smtClean="0"/>
              <a:t>What </a:t>
            </a:r>
            <a:r>
              <a:rPr lang="en-US" dirty="0"/>
              <a:t>is the positive message about this patient</a:t>
            </a:r>
            <a:r>
              <a:rPr lang="en-US" dirty="0" smtClean="0"/>
              <a:t>? </a:t>
            </a:r>
            <a:endParaRPr lang="en-US" dirty="0"/>
          </a:p>
          <a:p>
            <a:pPr marL="725488" lvl="3" indent="-363538">
              <a:spcBef>
                <a:spcPts val="1000"/>
              </a:spcBef>
            </a:pPr>
            <a:r>
              <a:rPr lang="en-US" dirty="0"/>
              <a:t>W</a:t>
            </a:r>
            <a:r>
              <a:rPr lang="en-US" dirty="0" smtClean="0"/>
              <a:t>hy </a:t>
            </a:r>
            <a:r>
              <a:rPr lang="en-US" dirty="0"/>
              <a:t>do we think the </a:t>
            </a:r>
            <a:r>
              <a:rPr lang="en-US" dirty="0" smtClean="0"/>
              <a:t>patient might </a:t>
            </a:r>
            <a:r>
              <a:rPr lang="en-US" dirty="0"/>
              <a:t>have behaved in that way</a:t>
            </a:r>
            <a:r>
              <a:rPr lang="en-US" dirty="0" smtClean="0"/>
              <a:t>?</a:t>
            </a:r>
          </a:p>
          <a:p>
            <a:pPr lvl="2">
              <a:spcBef>
                <a:spcPts val="1000"/>
              </a:spcBef>
            </a:pPr>
            <a:endParaRPr lang="en-US" sz="1600" dirty="0" smtClean="0"/>
          </a:p>
          <a:p>
            <a:pPr marL="342900" lvl="1" indent="-342900">
              <a:spcBef>
                <a:spcPts val="1000"/>
              </a:spcBef>
              <a:buFont typeface="Arial" panose="020B0604020202020204" pitchFamily="34" charset="0"/>
              <a:buChar char="•"/>
            </a:pPr>
            <a:r>
              <a:rPr lang="en-US" dirty="0"/>
              <a:t>Give every </a:t>
            </a:r>
            <a:r>
              <a:rPr lang="en-US" dirty="0" smtClean="0"/>
              <a:t>staff member a </a:t>
            </a:r>
            <a:r>
              <a:rPr lang="en-US" dirty="0"/>
              <a:t>copy of</a:t>
            </a:r>
            <a:r>
              <a:rPr lang="en-US" i="1" dirty="0"/>
              <a:t> </a:t>
            </a:r>
            <a:r>
              <a:rPr lang="en-US" dirty="0" smtClean="0"/>
              <a:t>the document </a:t>
            </a:r>
            <a:r>
              <a:rPr lang="en-AU" i="1" dirty="0"/>
              <a:t>‘Understanding patient characteristics and experiences’ </a:t>
            </a:r>
            <a:endParaRPr lang="en-US" i="1" dirty="0" smtClean="0"/>
          </a:p>
          <a:p>
            <a:pPr marL="342900" lvl="1" indent="-342900">
              <a:spcBef>
                <a:spcPts val="1000"/>
              </a:spcBef>
              <a:buFont typeface="Arial" panose="020B0604020202020204" pitchFamily="34" charset="0"/>
              <a:buChar char="•"/>
            </a:pPr>
            <a:r>
              <a:rPr lang="en-US" dirty="0" smtClean="0"/>
              <a:t>Use the document to </a:t>
            </a:r>
            <a:r>
              <a:rPr lang="en-US" dirty="0"/>
              <a:t>interpret patient behaviour on the </a:t>
            </a:r>
            <a:r>
              <a:rPr lang="en-US" dirty="0" smtClean="0"/>
              <a:t>unit for others </a:t>
            </a:r>
            <a:r>
              <a:rPr lang="en-US" dirty="0"/>
              <a:t>on the </a:t>
            </a:r>
            <a:r>
              <a:rPr lang="en-US" dirty="0" smtClean="0"/>
              <a:t>team, and share knowledge or strategies that may be helpful</a:t>
            </a:r>
          </a:p>
          <a:p>
            <a:endParaRPr lang="en-US" sz="2000" dirty="0"/>
          </a:p>
        </p:txBody>
      </p:sp>
    </p:spTree>
    <p:extLst>
      <p:ext uri="{BB962C8B-B14F-4D97-AF65-F5344CB8AC3E}">
        <p14:creationId xmlns:p14="http://schemas.microsoft.com/office/powerpoint/2010/main" val="13868212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solidFill>
                  <a:srgbClr val="21A18D"/>
                </a:solidFill>
              </a:rPr>
              <a:t>Task: Why did you choose to work in mental health?</a:t>
            </a:r>
            <a:endParaRPr lang="en-US" b="1" dirty="0">
              <a:solidFill>
                <a:srgbClr val="21A18D"/>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49375"/>
            <a:ext cx="9143999" cy="550862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3070967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3438" r="3607"/>
          <a:stretch/>
        </p:blipFill>
        <p:spPr>
          <a:xfrm>
            <a:off x="1040953" y="1565615"/>
            <a:ext cx="7188647" cy="4330661"/>
          </a:xfrm>
          <a:prstGeom prst="rect">
            <a:avLst/>
          </a:prstGeom>
        </p:spPr>
      </p:pic>
      <p:sp>
        <p:nvSpPr>
          <p:cNvPr id="2" name="Title 1"/>
          <p:cNvSpPr>
            <a:spLocks noGrp="1"/>
          </p:cNvSpPr>
          <p:nvPr>
            <p:ph type="title"/>
          </p:nvPr>
        </p:nvSpPr>
        <p:spPr/>
        <p:txBody>
          <a:bodyPr/>
          <a:lstStyle/>
          <a:p>
            <a:pPr algn="ctr"/>
            <a:r>
              <a:rPr lang="en-AU" b="1" dirty="0" smtClean="0">
                <a:solidFill>
                  <a:srgbClr val="21A18D"/>
                </a:solidFill>
                <a:latin typeface="+mj-lt"/>
              </a:rPr>
              <a:t>Video: The power of words</a:t>
            </a:r>
            <a:endParaRPr lang="en-AU" b="1" dirty="0">
              <a:solidFill>
                <a:srgbClr val="21A18D"/>
              </a:solidFill>
              <a:latin typeface="+mj-lt"/>
            </a:endParaRPr>
          </a:p>
        </p:txBody>
      </p:sp>
      <p:sp>
        <p:nvSpPr>
          <p:cNvPr id="5" name="TextBox 4"/>
          <p:cNvSpPr txBox="1"/>
          <p:nvPr/>
        </p:nvSpPr>
        <p:spPr>
          <a:xfrm>
            <a:off x="2147065" y="6017029"/>
            <a:ext cx="5307928" cy="646331"/>
          </a:xfrm>
          <a:prstGeom prst="rect">
            <a:avLst/>
          </a:prstGeom>
          <a:noFill/>
        </p:spPr>
        <p:txBody>
          <a:bodyPr wrap="none" rtlCol="0">
            <a:spAutoFit/>
          </a:bodyPr>
          <a:lstStyle/>
          <a:p>
            <a:pPr defTabSz="457200"/>
            <a:r>
              <a:rPr lang="en-AU" dirty="0">
                <a:solidFill>
                  <a:prstClr val="white"/>
                </a:solidFill>
                <a:hlinkClick r:id="rId4"/>
              </a:rPr>
              <a:t>https://www.youtube.com/watch?v=Hzgzim5m7oU</a:t>
            </a:r>
            <a:endParaRPr lang="en-AU" dirty="0">
              <a:solidFill>
                <a:prstClr val="white"/>
              </a:solidFill>
            </a:endParaRPr>
          </a:p>
          <a:p>
            <a:pPr defTabSz="457200"/>
            <a:endParaRPr lang="en-AU" dirty="0">
              <a:solidFill>
                <a:prstClr val="black"/>
              </a:solidFill>
            </a:endParaRPr>
          </a:p>
        </p:txBody>
      </p:sp>
    </p:spTree>
    <p:extLst>
      <p:ext uri="{BB962C8B-B14F-4D97-AF65-F5344CB8AC3E}">
        <p14:creationId xmlns:p14="http://schemas.microsoft.com/office/powerpoint/2010/main" val="24958867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t>Positive words </a:t>
            </a:r>
            <a:r>
              <a:rPr lang="en-GB" b="1" dirty="0"/>
              <a:t>f</a:t>
            </a:r>
            <a:r>
              <a:rPr lang="en-GB" b="1" dirty="0" smtClean="0"/>
              <a:t>idelity</a:t>
            </a:r>
            <a:endParaRPr lang="en-GB" b="1" dirty="0"/>
          </a:p>
        </p:txBody>
      </p:sp>
      <p:sp>
        <p:nvSpPr>
          <p:cNvPr id="4" name="Content Placeholder 2"/>
          <p:cNvSpPr txBox="1">
            <a:spLocks/>
          </p:cNvSpPr>
          <p:nvPr/>
        </p:nvSpPr>
        <p:spPr>
          <a:xfrm>
            <a:off x="3883945" y="4317074"/>
            <a:ext cx="4864100" cy="2508250"/>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defRPr/>
            </a:pPr>
            <a:endParaRPr lang="en-GB" sz="1700" dirty="0" smtClean="0">
              <a:solidFill>
                <a:prstClr val="black"/>
              </a:solidFill>
            </a:endParaRPr>
          </a:p>
          <a:p>
            <a:pPr marL="355600" lvl="1" indent="-355600">
              <a:spcAft>
                <a:spcPts val="1000"/>
              </a:spcAft>
              <a:buFont typeface="Arial"/>
              <a:buChar char="•"/>
              <a:defRPr/>
            </a:pPr>
            <a:r>
              <a:rPr lang="en-GB" sz="1800" dirty="0">
                <a:solidFill>
                  <a:prstClr val="black"/>
                </a:solidFill>
              </a:rPr>
              <a:t>A rhetorical illusion of looking good and seeming to care</a:t>
            </a:r>
          </a:p>
          <a:p>
            <a:pPr marL="355600" lvl="1" indent="-355600">
              <a:spcAft>
                <a:spcPts val="1000"/>
              </a:spcAft>
              <a:buFont typeface="Arial"/>
              <a:buChar char="•"/>
              <a:defRPr/>
            </a:pPr>
            <a:r>
              <a:rPr lang="en-GB" sz="1800" dirty="0">
                <a:solidFill>
                  <a:prstClr val="black"/>
                </a:solidFill>
              </a:rPr>
              <a:t>Making sarcastic comments or </a:t>
            </a:r>
            <a:r>
              <a:rPr lang="en-GB" sz="1800" dirty="0" smtClean="0">
                <a:solidFill>
                  <a:prstClr val="black"/>
                </a:solidFill>
              </a:rPr>
              <a:t>describing patients in </a:t>
            </a:r>
            <a:r>
              <a:rPr lang="en-GB" sz="1800" dirty="0">
                <a:solidFill>
                  <a:prstClr val="black"/>
                </a:solidFill>
              </a:rPr>
              <a:t>mock positive ways, concreting </a:t>
            </a:r>
            <a:r>
              <a:rPr lang="en-GB" sz="1800" dirty="0" smtClean="0">
                <a:solidFill>
                  <a:prstClr val="black"/>
                </a:solidFill>
              </a:rPr>
              <a:t> </a:t>
            </a:r>
            <a:r>
              <a:rPr lang="en-GB" sz="1800" dirty="0">
                <a:solidFill>
                  <a:prstClr val="black"/>
                </a:solidFill>
              </a:rPr>
              <a:t>negative </a:t>
            </a:r>
            <a:r>
              <a:rPr lang="en-GB" sz="1800" dirty="0" smtClean="0">
                <a:solidFill>
                  <a:prstClr val="black"/>
                </a:solidFill>
              </a:rPr>
              <a:t>perceptions and culture</a:t>
            </a:r>
            <a:endParaRPr lang="en-GB" sz="1800" dirty="0">
              <a:solidFill>
                <a:prstClr val="black"/>
              </a:solidFill>
            </a:endParaRPr>
          </a:p>
          <a:p>
            <a:pPr>
              <a:defRPr/>
            </a:pPr>
            <a:endParaRPr lang="en-GB" sz="1700" dirty="0">
              <a:solidFill>
                <a:prstClr val="black"/>
              </a:solidFill>
            </a:endParaRPr>
          </a:p>
        </p:txBody>
      </p:sp>
      <p:sp>
        <p:nvSpPr>
          <p:cNvPr id="5" name="Rectangle 4"/>
          <p:cNvSpPr/>
          <p:nvPr/>
        </p:nvSpPr>
        <p:spPr>
          <a:xfrm>
            <a:off x="495300" y="1931353"/>
            <a:ext cx="2120900" cy="1427968"/>
          </a:xfrm>
          <a:prstGeom prst="rect">
            <a:avLst/>
          </a:prstGeom>
          <a:solidFill>
            <a:srgbClr val="51BD89"/>
          </a:solidFill>
          <a:ln>
            <a:solidFill>
              <a:srgbClr val="51BD8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2800" b="1" dirty="0">
                <a:solidFill>
                  <a:prstClr val="black"/>
                </a:solidFill>
                <a:latin typeface="Calibri"/>
              </a:rPr>
              <a:t>Positive words</a:t>
            </a:r>
          </a:p>
          <a:p>
            <a:pPr algn="ctr" defTabSz="457200">
              <a:defRPr/>
            </a:pPr>
            <a:r>
              <a:rPr lang="en-US" sz="2800" b="1" dirty="0">
                <a:solidFill>
                  <a:prstClr val="black"/>
                </a:solidFill>
                <a:latin typeface="Calibri"/>
              </a:rPr>
              <a:t>IS</a:t>
            </a:r>
          </a:p>
        </p:txBody>
      </p:sp>
      <p:sp>
        <p:nvSpPr>
          <p:cNvPr id="6" name="TextBox 5"/>
          <p:cNvSpPr txBox="1"/>
          <p:nvPr/>
        </p:nvSpPr>
        <p:spPr>
          <a:xfrm>
            <a:off x="3035300" y="2233852"/>
            <a:ext cx="720080" cy="707886"/>
          </a:xfrm>
          <a:prstGeom prst="rect">
            <a:avLst/>
          </a:prstGeom>
          <a:noFill/>
        </p:spPr>
        <p:txBody>
          <a:bodyPr wrap="square" rtlCol="0">
            <a:spAutoFit/>
          </a:bodyPr>
          <a:lstStyle/>
          <a:p>
            <a:pPr defTabSz="457200">
              <a:defRPr/>
            </a:pPr>
            <a:r>
              <a:rPr lang="en-US" sz="4000" dirty="0">
                <a:solidFill>
                  <a:prstClr val="black"/>
                </a:solidFill>
                <a:latin typeface="Calibri"/>
              </a:rPr>
              <a:t>=</a:t>
            </a:r>
          </a:p>
        </p:txBody>
      </p:sp>
      <p:sp>
        <p:nvSpPr>
          <p:cNvPr id="7" name="Rectangle 6"/>
          <p:cNvSpPr/>
          <p:nvPr/>
        </p:nvSpPr>
        <p:spPr>
          <a:xfrm>
            <a:off x="495300" y="4642106"/>
            <a:ext cx="2159000" cy="1440493"/>
          </a:xfrm>
          <a:prstGeom prst="rect">
            <a:avLst/>
          </a:prstGeom>
          <a:solidFill>
            <a:srgbClr val="FFFF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2800" b="1" dirty="0">
                <a:solidFill>
                  <a:prstClr val="black"/>
                </a:solidFill>
                <a:latin typeface="Calibri"/>
              </a:rPr>
              <a:t>Positive words</a:t>
            </a:r>
          </a:p>
          <a:p>
            <a:pPr algn="ctr" defTabSz="457200">
              <a:defRPr/>
            </a:pPr>
            <a:r>
              <a:rPr lang="en-US" sz="2800" b="1" dirty="0">
                <a:solidFill>
                  <a:srgbClr val="FF0000"/>
                </a:solidFill>
                <a:latin typeface="Calibri"/>
              </a:rPr>
              <a:t>IS NOT </a:t>
            </a:r>
          </a:p>
        </p:txBody>
      </p:sp>
      <p:sp>
        <p:nvSpPr>
          <p:cNvPr id="8" name="Rectangle 7"/>
          <p:cNvSpPr/>
          <p:nvPr/>
        </p:nvSpPr>
        <p:spPr>
          <a:xfrm>
            <a:off x="3517899" y="1591202"/>
            <a:ext cx="5513367" cy="2108270"/>
          </a:xfrm>
          <a:prstGeom prst="rect">
            <a:avLst/>
          </a:prstGeom>
        </p:spPr>
        <p:txBody>
          <a:bodyPr>
            <a:noAutofit/>
          </a:bodyPr>
          <a:lstStyle/>
          <a:p>
            <a:pPr marL="742950" lvl="1" indent="-285750" defTabSz="457200">
              <a:spcBef>
                <a:spcPct val="20000"/>
              </a:spcBef>
              <a:buFont typeface="Arial"/>
              <a:buChar char="•"/>
              <a:defRPr/>
            </a:pPr>
            <a:r>
              <a:rPr lang="en-GB" dirty="0">
                <a:solidFill>
                  <a:prstClr val="black"/>
                </a:solidFill>
              </a:rPr>
              <a:t>Tapping into the reason we came into mental health - that is, a desire to help</a:t>
            </a:r>
          </a:p>
          <a:p>
            <a:pPr marL="742950" lvl="1" indent="-285750" defTabSz="457200">
              <a:spcBef>
                <a:spcPct val="20000"/>
              </a:spcBef>
              <a:buFont typeface="Arial"/>
              <a:buChar char="•"/>
              <a:defRPr/>
            </a:pPr>
            <a:r>
              <a:rPr lang="en-GB" dirty="0">
                <a:solidFill>
                  <a:prstClr val="black"/>
                </a:solidFill>
              </a:rPr>
              <a:t>Helping staff recognise and share positive views of patients’ strengths and counterbalance negative perceptions</a:t>
            </a:r>
          </a:p>
          <a:p>
            <a:pPr marL="742950" lvl="1" indent="-285750" defTabSz="457200">
              <a:spcBef>
                <a:spcPct val="20000"/>
              </a:spcBef>
              <a:buFont typeface="Arial"/>
              <a:buChar char="•"/>
              <a:defRPr/>
            </a:pPr>
            <a:r>
              <a:rPr lang="en-GB" dirty="0">
                <a:solidFill>
                  <a:prstClr val="black"/>
                </a:solidFill>
              </a:rPr>
              <a:t>Helping staff use psychological explanations, knowledge and strategies that are helpful</a:t>
            </a:r>
          </a:p>
          <a:p>
            <a:pPr marL="742950" lvl="1" indent="-285750" defTabSz="457200">
              <a:spcBef>
                <a:spcPct val="20000"/>
              </a:spcBef>
              <a:buFont typeface="Arial"/>
              <a:buChar char="•"/>
              <a:defRPr/>
            </a:pPr>
            <a:r>
              <a:rPr lang="en-GB" dirty="0">
                <a:solidFill>
                  <a:prstClr val="black"/>
                </a:solidFill>
              </a:rPr>
              <a:t>Starting the shift with hope, optimism and respect</a:t>
            </a:r>
          </a:p>
        </p:txBody>
      </p:sp>
      <p:sp>
        <p:nvSpPr>
          <p:cNvPr id="9" name="TextBox 8"/>
          <p:cNvSpPr txBox="1"/>
          <p:nvPr/>
        </p:nvSpPr>
        <p:spPr>
          <a:xfrm>
            <a:off x="3035300" y="5008410"/>
            <a:ext cx="720080" cy="707886"/>
          </a:xfrm>
          <a:prstGeom prst="rect">
            <a:avLst/>
          </a:prstGeom>
          <a:noFill/>
        </p:spPr>
        <p:txBody>
          <a:bodyPr wrap="square" rtlCol="0">
            <a:spAutoFit/>
          </a:bodyPr>
          <a:lstStyle/>
          <a:p>
            <a:pPr defTabSz="457200">
              <a:defRPr/>
            </a:pPr>
            <a:r>
              <a:rPr lang="en-US" sz="4000" dirty="0">
                <a:solidFill>
                  <a:prstClr val="black"/>
                </a:solidFill>
                <a:latin typeface="Calibri"/>
              </a:rPr>
              <a:t>≠</a:t>
            </a:r>
          </a:p>
        </p:txBody>
      </p:sp>
    </p:spTree>
    <p:extLst>
      <p:ext uri="{BB962C8B-B14F-4D97-AF65-F5344CB8AC3E}">
        <p14:creationId xmlns:p14="http://schemas.microsoft.com/office/powerpoint/2010/main" val="3792058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b="1" dirty="0" smtClean="0"/>
              <a:t>Positive words adjustments</a:t>
            </a:r>
            <a:endParaRPr lang="en-GB" b="1" dirty="0"/>
          </a:p>
        </p:txBody>
      </p:sp>
      <p:sp>
        <p:nvSpPr>
          <p:cNvPr id="3" name="Content Placeholder 2"/>
          <p:cNvSpPr>
            <a:spLocks noGrp="1"/>
          </p:cNvSpPr>
          <p:nvPr>
            <p:ph idx="1"/>
          </p:nvPr>
        </p:nvSpPr>
        <p:spPr>
          <a:xfrm>
            <a:off x="539750" y="1997242"/>
            <a:ext cx="8243888" cy="4476805"/>
          </a:xfrm>
        </p:spPr>
        <p:txBody>
          <a:bodyPr/>
          <a:lstStyle/>
          <a:p>
            <a:pPr marL="2336800" lvl="1" indent="-2336800">
              <a:spcAft>
                <a:spcPts val="1000"/>
              </a:spcAft>
            </a:pPr>
            <a:r>
              <a:rPr lang="en-GB" sz="2800" b="1" dirty="0"/>
              <a:t>CAMHS	</a:t>
            </a:r>
            <a:r>
              <a:rPr lang="en-GB" sz="2800" b="1" dirty="0" smtClean="0"/>
              <a:t>	</a:t>
            </a:r>
            <a:r>
              <a:rPr lang="en-GB" sz="2800" dirty="0" smtClean="0"/>
              <a:t>None</a:t>
            </a:r>
            <a:endParaRPr lang="en-GB" sz="2800" dirty="0"/>
          </a:p>
          <a:p>
            <a:pPr marL="2336800" lvl="1" indent="-2336800">
              <a:spcAft>
                <a:spcPts val="1000"/>
              </a:spcAft>
            </a:pPr>
            <a:r>
              <a:rPr lang="en-GB" sz="2800" b="1" dirty="0"/>
              <a:t>Forensic	</a:t>
            </a:r>
            <a:r>
              <a:rPr lang="en-GB" sz="2800" b="1" dirty="0" smtClean="0"/>
              <a:t>	</a:t>
            </a:r>
            <a:r>
              <a:rPr lang="en-GB" sz="2800" dirty="0" smtClean="0"/>
              <a:t>None</a:t>
            </a:r>
            <a:endParaRPr lang="en-GB" sz="2800" dirty="0"/>
          </a:p>
          <a:p>
            <a:pPr marL="2336800" lvl="1" indent="-2336800">
              <a:spcAft>
                <a:spcPts val="1000"/>
              </a:spcAft>
            </a:pPr>
            <a:r>
              <a:rPr lang="en-GB" sz="2800" b="1" dirty="0"/>
              <a:t>Older people	</a:t>
            </a:r>
            <a:r>
              <a:rPr lang="en-GB" sz="2800" b="1" dirty="0" smtClean="0"/>
              <a:t>	</a:t>
            </a:r>
            <a:r>
              <a:rPr lang="en-GB" sz="2800" dirty="0" smtClean="0"/>
              <a:t>None</a:t>
            </a:r>
            <a:r>
              <a:rPr lang="en-GB" sz="2800" dirty="0"/>
              <a:t>, links to life story </a:t>
            </a:r>
            <a:r>
              <a:rPr lang="en-GB" sz="2800" dirty="0" smtClean="0"/>
              <a:t>work </a:t>
            </a:r>
            <a:endParaRPr lang="en-GB" sz="2000" dirty="0"/>
          </a:p>
          <a:p>
            <a:pPr marL="0" indent="0">
              <a:buNone/>
            </a:pPr>
            <a:endParaRPr lang="en-GB" sz="2000" dirty="0">
              <a:solidFill>
                <a:srgbClr val="8000FF"/>
              </a:solidFill>
            </a:endParaRPr>
          </a:p>
          <a:p>
            <a:pPr marL="0" indent="0">
              <a:buNone/>
            </a:pPr>
            <a:endParaRPr lang="en-GB" sz="2000" dirty="0">
              <a:solidFill>
                <a:srgbClr val="8000FF"/>
              </a:solidFill>
            </a:endParaRPr>
          </a:p>
        </p:txBody>
      </p:sp>
    </p:spTree>
    <p:extLst>
      <p:ext uri="{BB962C8B-B14F-4D97-AF65-F5344CB8AC3E}">
        <p14:creationId xmlns:p14="http://schemas.microsoft.com/office/powerpoint/2010/main" val="3331440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2624"/>
          </a:xfrm>
        </p:spPr>
        <p:txBody>
          <a:bodyPr/>
          <a:lstStyle/>
          <a:p>
            <a:r>
              <a:rPr lang="en-AU" b="1" dirty="0">
                <a:solidFill>
                  <a:srgbClr val="21A18D"/>
                </a:solidFill>
              </a:rPr>
              <a:t>Task: Create your positive words implementation plan</a:t>
            </a:r>
            <a:endParaRPr lang="en-AU" dirty="0">
              <a:solidFill>
                <a:srgbClr val="21A18D"/>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97062">
            <a:off x="2224023" y="2455286"/>
            <a:ext cx="2603338" cy="403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0938" y="1540701"/>
            <a:ext cx="8192022" cy="400110"/>
          </a:xfrm>
          <a:prstGeom prst="rect">
            <a:avLst/>
          </a:prstGeom>
          <a:noFill/>
        </p:spPr>
        <p:txBody>
          <a:bodyPr wrap="square" rtlCol="0">
            <a:spAutoFit/>
          </a:bodyPr>
          <a:lstStyle/>
          <a:p>
            <a:pPr algn="ctr" defTabSz="457200"/>
            <a:r>
              <a:rPr lang="en-AU" sz="2000" dirty="0">
                <a:solidFill>
                  <a:prstClr val="black"/>
                </a:solidFill>
              </a:rPr>
              <a:t>In groups, spend time working on your implementation plans</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97062">
            <a:off x="4166165" y="2504326"/>
            <a:ext cx="2603338" cy="403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614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ctrTitle"/>
          </p:nvPr>
        </p:nvSpPr>
        <p:spPr>
          <a:xfrm>
            <a:off x="803275" y="658814"/>
            <a:ext cx="6513513" cy="1141412"/>
          </a:xfrm>
        </p:spPr>
        <p:txBody>
          <a:bodyPr lIns="68580" tIns="34290" rIns="68580" bIns="34290" anchor="t"/>
          <a:lstStyle/>
          <a:p>
            <a:pPr algn="ctr" eaLnBrk="1" hangingPunct="1"/>
            <a:r>
              <a:rPr lang="en-AU" altLang="en-US" sz="4800" b="1" dirty="0">
                <a:latin typeface="Arial" charset="0"/>
                <a:cs typeface="Arial" charset="0"/>
              </a:rPr>
              <a:t>Soft words</a:t>
            </a:r>
            <a:r>
              <a:rPr lang="en-AU" altLang="en-US" sz="1800" b="1" dirty="0">
                <a:solidFill>
                  <a:srgbClr val="21A18D"/>
                </a:solidFill>
                <a:latin typeface="Arial" charset="0"/>
                <a:cs typeface="Arial" charset="0"/>
              </a:rPr>
              <a:t/>
            </a:r>
            <a:br>
              <a:rPr lang="en-AU" altLang="en-US" sz="1800" b="1" dirty="0">
                <a:solidFill>
                  <a:srgbClr val="21A18D"/>
                </a:solidFill>
                <a:latin typeface="Arial" charset="0"/>
                <a:cs typeface="Arial" charset="0"/>
              </a:rPr>
            </a:br>
            <a:endParaRPr lang="en-US" altLang="en-US" sz="1800" b="1" dirty="0">
              <a:solidFill>
                <a:srgbClr val="21A18D"/>
              </a:solidFill>
              <a:latin typeface="Arial" charset="0"/>
              <a:cs typeface="Arial" charset="0"/>
            </a:endParaRPr>
          </a:p>
        </p:txBody>
      </p:sp>
      <p:pic>
        <p:nvPicPr>
          <p:cNvPr id="27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701002">
            <a:off x="3349112" y="1913686"/>
            <a:ext cx="3136954" cy="4439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731479">
            <a:off x="285891" y="1913890"/>
            <a:ext cx="3092993" cy="443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5529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455272"/>
            <a:ext cx="9144000" cy="5351929"/>
          </a:xfrm>
          <a:prstGeom prst="rect">
            <a:avLst/>
          </a:prstGeom>
        </p:spPr>
      </p:pic>
      <p:sp>
        <p:nvSpPr>
          <p:cNvPr id="28674" name="Content Placeholder 1"/>
          <p:cNvSpPr>
            <a:spLocks noGrp="1"/>
          </p:cNvSpPr>
          <p:nvPr>
            <p:ph idx="1"/>
          </p:nvPr>
        </p:nvSpPr>
        <p:spPr>
          <a:xfrm>
            <a:off x="3213847" y="2723496"/>
            <a:ext cx="5784944" cy="4376551"/>
          </a:xfrm>
        </p:spPr>
        <p:txBody>
          <a:bodyPr lIns="91440" tIns="45720" rIns="91440" bIns="45720"/>
          <a:lstStyle/>
          <a:p>
            <a:pPr lvl="1" algn="ctr" eaLnBrk="1" hangingPunct="1"/>
            <a:r>
              <a:rPr lang="en-AU" altLang="en-US" sz="3600" i="1" dirty="0"/>
              <a:t>“Violence by patients in psychiatric settings is frequently associated with the quality of staff-patient interactions” </a:t>
            </a:r>
          </a:p>
          <a:p>
            <a:pPr lvl="1" algn="ctr" eaLnBrk="1" hangingPunct="1"/>
            <a:r>
              <a:rPr lang="en-AU" altLang="en-US" sz="2000" i="1" dirty="0"/>
              <a:t>(</a:t>
            </a:r>
            <a:r>
              <a:rPr lang="en-AU" altLang="en-US" sz="2000" i="1" dirty="0" err="1"/>
              <a:t>Lancee</a:t>
            </a:r>
            <a:r>
              <a:rPr lang="en-AU" altLang="en-US" sz="2000" i="1" dirty="0"/>
              <a:t>, Gallop, </a:t>
            </a:r>
            <a:r>
              <a:rPr lang="en-AU" altLang="en-US" sz="2000" i="1" dirty="0" err="1"/>
              <a:t>McCay</a:t>
            </a:r>
            <a:r>
              <a:rPr lang="en-AU" altLang="en-US" sz="2000" i="1" dirty="0"/>
              <a:t> &amp; Toner, 1995, p.609)</a:t>
            </a:r>
            <a:endParaRPr lang="en-US" altLang="en-US" sz="2000" i="1" dirty="0"/>
          </a:p>
        </p:txBody>
      </p:sp>
    </p:spTree>
    <p:extLst>
      <p:ext uri="{BB962C8B-B14F-4D97-AF65-F5344CB8AC3E}">
        <p14:creationId xmlns:p14="http://schemas.microsoft.com/office/powerpoint/2010/main" val="59941413"/>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539750" y="440267"/>
            <a:ext cx="7199313" cy="909108"/>
          </a:xfrm>
        </p:spPr>
        <p:txBody>
          <a:bodyPr lIns="68580" tIns="34290" rIns="68580" bIns="34290" anchor="t"/>
          <a:lstStyle/>
          <a:p>
            <a:pPr algn="ctr" eaLnBrk="1" hangingPunct="1">
              <a:defRPr/>
            </a:pPr>
            <a:r>
              <a:rPr lang="en-GB" altLang="en-US" b="1" dirty="0">
                <a:ea typeface="MS PGothic" pitchFamily="34" charset="-128"/>
                <a:cs typeface="Arial" charset="0"/>
              </a:rPr>
              <a:t>Background and aims</a:t>
            </a:r>
          </a:p>
        </p:txBody>
      </p:sp>
      <p:sp>
        <p:nvSpPr>
          <p:cNvPr id="32771" name="Content Placeholder 3"/>
          <p:cNvSpPr>
            <a:spLocks noGrp="1"/>
          </p:cNvSpPr>
          <p:nvPr>
            <p:ph idx="1"/>
          </p:nvPr>
        </p:nvSpPr>
        <p:spPr>
          <a:xfrm>
            <a:off x="539750" y="1619250"/>
            <a:ext cx="8243888" cy="4854575"/>
          </a:xfrm>
        </p:spPr>
        <p:txBody>
          <a:bodyPr lIns="68580" tIns="34290" rIns="68580" bIns="34290"/>
          <a:lstStyle/>
          <a:p>
            <a:pPr lvl="1" eaLnBrk="1" hangingPunct="1">
              <a:spcAft>
                <a:spcPts val="750"/>
              </a:spcAft>
              <a:defRPr/>
            </a:pPr>
            <a:r>
              <a:rPr lang="en-GB" altLang="en-US" sz="2000" b="1" dirty="0">
                <a:ea typeface="ＭＳ Ｐゴシック" charset="0"/>
              </a:rPr>
              <a:t>Background</a:t>
            </a:r>
          </a:p>
          <a:p>
            <a:pPr lvl="1" eaLnBrk="1" hangingPunct="1">
              <a:spcAft>
                <a:spcPts val="750"/>
              </a:spcAft>
              <a:defRPr/>
            </a:pPr>
            <a:r>
              <a:rPr lang="en-AU" sz="2000" dirty="0">
                <a:ea typeface="ＭＳ Ｐゴシック" charset="0"/>
              </a:rPr>
              <a:t>A primary flashpoint leading to violent incidents is limit setting. Whenever nurses ask patients to do something (or stop them from doing something), this can give rise to understandable frustration.</a:t>
            </a:r>
          </a:p>
          <a:p>
            <a:pPr lvl="1" eaLnBrk="1" hangingPunct="1">
              <a:spcAft>
                <a:spcPts val="750"/>
              </a:spcAft>
              <a:defRPr/>
            </a:pPr>
            <a:r>
              <a:rPr lang="en-AU" sz="2000" dirty="0">
                <a:ea typeface="ＭＳ Ｐゴシック" charset="0"/>
              </a:rPr>
              <a:t>This intervention provides some ways to avoid confrontations and work more collaboratively with patients.</a:t>
            </a:r>
          </a:p>
          <a:p>
            <a:pPr lvl="1" eaLnBrk="1" hangingPunct="1">
              <a:spcAft>
                <a:spcPts val="750"/>
              </a:spcAft>
              <a:defRPr/>
            </a:pPr>
            <a:endParaRPr lang="en-AU" sz="2000" dirty="0">
              <a:ea typeface="ＭＳ Ｐゴシック" charset="0"/>
            </a:endParaRPr>
          </a:p>
          <a:p>
            <a:pPr lvl="1" eaLnBrk="1" hangingPunct="1">
              <a:spcAft>
                <a:spcPts val="750"/>
              </a:spcAft>
              <a:defRPr/>
            </a:pPr>
            <a:r>
              <a:rPr lang="en-GB" altLang="en-US" sz="2000" b="1" dirty="0">
                <a:ea typeface="ＭＳ Ｐゴシック" charset="0"/>
              </a:rPr>
              <a:t>Aims</a:t>
            </a:r>
          </a:p>
          <a:p>
            <a:pPr marL="342900" lvl="1" indent="-342900" eaLnBrk="1" hangingPunct="1">
              <a:spcAft>
                <a:spcPts val="750"/>
              </a:spcAft>
              <a:buFont typeface="Arial" panose="020B0604020202020204" pitchFamily="34" charset="0"/>
              <a:buChar char="•"/>
              <a:defRPr/>
            </a:pPr>
            <a:r>
              <a:rPr lang="en-GB" altLang="en-US" sz="2000" dirty="0">
                <a:ea typeface="ＭＳ Ｐゴシック" charset="0"/>
              </a:rPr>
              <a:t>Expand staff skills and choices in relation                                           to limit setting and flashpoint situations</a:t>
            </a:r>
          </a:p>
          <a:p>
            <a:pPr marL="342900" lvl="1" indent="-342900" eaLnBrk="1" hangingPunct="1">
              <a:spcAft>
                <a:spcPts val="750"/>
              </a:spcAft>
              <a:buFont typeface="Arial" panose="020B0604020202020204" pitchFamily="34" charset="0"/>
              <a:buChar char="•"/>
              <a:defRPr/>
            </a:pPr>
            <a:r>
              <a:rPr lang="en-GB" altLang="en-US" sz="2000" dirty="0">
                <a:ea typeface="ＭＳ Ｐゴシック" charset="0"/>
              </a:rPr>
              <a:t>Increase the options available on the unit</a:t>
            </a:r>
          </a:p>
        </p:txBody>
      </p:sp>
      <p:pic>
        <p:nvPicPr>
          <p:cNvPr id="4" name="Picture 3"/>
          <p:cNvPicPr>
            <a:picLocks noChangeAspect="1"/>
          </p:cNvPicPr>
          <p:nvPr/>
        </p:nvPicPr>
        <p:blipFill>
          <a:blip r:embed="rId3"/>
          <a:stretch>
            <a:fillRect/>
          </a:stretch>
        </p:blipFill>
        <p:spPr>
          <a:xfrm rot="626616">
            <a:off x="6042481" y="3995262"/>
            <a:ext cx="2531919" cy="2540000"/>
          </a:xfrm>
          <a:prstGeom prst="rect">
            <a:avLst/>
          </a:prstGeom>
        </p:spPr>
      </p:pic>
    </p:spTree>
    <p:extLst>
      <p:ext uri="{BB962C8B-B14F-4D97-AF65-F5344CB8AC3E}">
        <p14:creationId xmlns:p14="http://schemas.microsoft.com/office/powerpoint/2010/main" val="391252709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latin typeface="+mj-lt"/>
              </a:rPr>
              <a:t>Conflict and Containment </a:t>
            </a:r>
            <a:endParaRPr lang="en-AU" sz="2000" dirty="0"/>
          </a:p>
        </p:txBody>
      </p:sp>
      <p:grpSp>
        <p:nvGrpSpPr>
          <p:cNvPr id="12" name="Group 11"/>
          <p:cNvGrpSpPr/>
          <p:nvPr/>
        </p:nvGrpSpPr>
        <p:grpSpPr>
          <a:xfrm>
            <a:off x="1100262" y="2530697"/>
            <a:ext cx="7118035" cy="2954655"/>
            <a:chOff x="1100262" y="2530697"/>
            <a:chExt cx="7118035" cy="2954655"/>
          </a:xfrm>
        </p:grpSpPr>
        <p:grpSp>
          <p:nvGrpSpPr>
            <p:cNvPr id="10" name="Group 9"/>
            <p:cNvGrpSpPr/>
            <p:nvPr/>
          </p:nvGrpSpPr>
          <p:grpSpPr>
            <a:xfrm>
              <a:off x="5348171" y="2530697"/>
              <a:ext cx="2870126" cy="2954655"/>
              <a:chOff x="5115508" y="3195773"/>
              <a:chExt cx="2870126" cy="2954655"/>
            </a:xfrm>
          </p:grpSpPr>
          <p:sp>
            <p:nvSpPr>
              <p:cNvPr id="9" name="TextBox 8"/>
              <p:cNvSpPr txBox="1"/>
              <p:nvPr/>
            </p:nvSpPr>
            <p:spPr>
              <a:xfrm>
                <a:off x="5115508" y="3195773"/>
                <a:ext cx="2870126" cy="2954655"/>
              </a:xfrm>
              <a:prstGeom prst="rect">
                <a:avLst/>
              </a:prstGeom>
              <a:solidFill>
                <a:srgbClr val="51BD89"/>
              </a:solidFill>
              <a:ln>
                <a:solidFill>
                  <a:schemeClr val="accent5"/>
                </a:solidFill>
              </a:ln>
            </p:spPr>
            <p:txBody>
              <a:bodyPr wrap="square" rtlCol="0">
                <a:spAutoFit/>
              </a:bodyPr>
              <a:lstStyle/>
              <a:p>
                <a:pPr algn="ctr" defTabSz="457200"/>
                <a:r>
                  <a:rPr lang="en-AU" sz="2800" b="1" dirty="0">
                    <a:solidFill>
                      <a:prstClr val="white"/>
                    </a:solidFill>
                  </a:rPr>
                  <a:t>Containment</a:t>
                </a: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dirty="0">
                  <a:solidFill>
                    <a:srgbClr val="4BACC6"/>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9886" b="13907"/>
              <a:stretch/>
            </p:blipFill>
            <p:spPr>
              <a:xfrm>
                <a:off x="5348171" y="4093692"/>
                <a:ext cx="2404800" cy="1597219"/>
              </a:xfrm>
              <a:prstGeom prst="rect">
                <a:avLst/>
              </a:prstGeom>
              <a:ln>
                <a:solidFill>
                  <a:schemeClr val="accent5"/>
                </a:solidFill>
              </a:ln>
              <a:effectLst>
                <a:innerShdw blurRad="63500" dist="50800" dir="13500000">
                  <a:prstClr val="black">
                    <a:alpha val="50000"/>
                  </a:prstClr>
                </a:innerShdw>
              </a:effectLst>
            </p:spPr>
          </p:pic>
        </p:grpSp>
        <p:grpSp>
          <p:nvGrpSpPr>
            <p:cNvPr id="7" name="Group 6"/>
            <p:cNvGrpSpPr/>
            <p:nvPr/>
          </p:nvGrpSpPr>
          <p:grpSpPr>
            <a:xfrm>
              <a:off x="1100262" y="2530697"/>
              <a:ext cx="2869200" cy="2954655"/>
              <a:chOff x="1100262" y="2736257"/>
              <a:chExt cx="2869200" cy="2954655"/>
            </a:xfrm>
          </p:grpSpPr>
          <p:sp>
            <p:nvSpPr>
              <p:cNvPr id="8" name="TextBox 7"/>
              <p:cNvSpPr txBox="1"/>
              <p:nvPr/>
            </p:nvSpPr>
            <p:spPr>
              <a:xfrm>
                <a:off x="1100262" y="2736257"/>
                <a:ext cx="2869200" cy="2954655"/>
              </a:xfrm>
              <a:prstGeom prst="rect">
                <a:avLst/>
              </a:prstGeom>
              <a:solidFill>
                <a:srgbClr val="51BD89"/>
              </a:solidFill>
              <a:ln>
                <a:solidFill>
                  <a:schemeClr val="accent5"/>
                </a:solidFill>
              </a:ln>
            </p:spPr>
            <p:txBody>
              <a:bodyPr wrap="square" rtlCol="0">
                <a:spAutoFit/>
              </a:bodyPr>
              <a:lstStyle/>
              <a:p>
                <a:pPr algn="ctr" defTabSz="457200"/>
                <a:r>
                  <a:rPr lang="en-AU" sz="2800" b="1" dirty="0">
                    <a:solidFill>
                      <a:prstClr val="white"/>
                    </a:solidFill>
                  </a:rPr>
                  <a:t>Conflict</a:t>
                </a: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sz="2800" dirty="0">
                  <a:solidFill>
                    <a:srgbClr val="4BACC6"/>
                  </a:solidFill>
                </a:endParaRPr>
              </a:p>
              <a:p>
                <a:pPr algn="ctr" defTabSz="457200"/>
                <a:endParaRPr lang="en-AU" dirty="0">
                  <a:solidFill>
                    <a:srgbClr val="4BACC6"/>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462" y="3634177"/>
                <a:ext cx="2404800" cy="1597219"/>
              </a:xfrm>
              <a:prstGeom prst="rect">
                <a:avLst/>
              </a:prstGeom>
              <a:ln>
                <a:solidFill>
                  <a:schemeClr val="accent5"/>
                </a:solidFill>
              </a:ln>
              <a:effectLst>
                <a:innerShdw blurRad="63500" dist="50800" dir="13500000">
                  <a:prstClr val="black">
                    <a:alpha val="50000"/>
                  </a:prstClr>
                </a:innerShdw>
              </a:effectLst>
            </p:spPr>
          </p:pic>
        </p:grpSp>
      </p:grpSp>
    </p:spTree>
    <p:extLst>
      <p:ext uri="{BB962C8B-B14F-4D97-AF65-F5344CB8AC3E}">
        <p14:creationId xmlns:p14="http://schemas.microsoft.com/office/powerpoint/2010/main" val="33543439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194561" y="5125792"/>
            <a:ext cx="2475864" cy="1262129"/>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Rectangle 1"/>
          <p:cNvSpPr/>
          <p:nvPr/>
        </p:nvSpPr>
        <p:spPr>
          <a:xfrm>
            <a:off x="338666" y="467979"/>
            <a:ext cx="8060267" cy="523220"/>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a:ea typeface="+mj-ea"/>
                <a:cs typeface="+mj-cs"/>
              </a:rPr>
              <a:t>Soft words &amp; the Safewards model</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48000"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grpSp>
        <p:nvGrpSpPr>
          <p:cNvPr id="10" name="Group 42"/>
          <p:cNvGrpSpPr/>
          <p:nvPr/>
        </p:nvGrpSpPr>
        <p:grpSpPr>
          <a:xfrm>
            <a:off x="2346876" y="1993900"/>
            <a:ext cx="3330024" cy="3733800"/>
            <a:chOff x="2346876" y="1993900"/>
            <a:chExt cx="3330024" cy="3733800"/>
          </a:xfrm>
        </p:grpSpPr>
        <p:sp>
          <p:nvSpPr>
            <p:cNvPr id="28" name="Rectangle 27"/>
            <p:cNvSpPr/>
            <p:nvPr/>
          </p:nvSpPr>
          <p:spPr>
            <a:xfrm>
              <a:off x="3441700" y="1993900"/>
              <a:ext cx="22352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a:solidFill>
                    <a:schemeClr val="bg1"/>
                  </a:solidFill>
                  <a:latin typeface="Arial"/>
                  <a:cs typeface="Arial"/>
                </a:rPr>
                <a:t>Using soft words</a:t>
              </a:r>
            </a:p>
          </p:txBody>
        </p:sp>
        <p:grpSp>
          <p:nvGrpSpPr>
            <p:cNvPr id="12" name="Group 41"/>
            <p:cNvGrpSpPr/>
            <p:nvPr/>
          </p:nvGrpSpPr>
          <p:grpSpPr>
            <a:xfrm>
              <a:off x="2346876" y="2705100"/>
              <a:ext cx="2293383" cy="3022600"/>
              <a:chOff x="2346876" y="2705100"/>
              <a:chExt cx="2293383" cy="3022600"/>
            </a:xfrm>
          </p:grpSpPr>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346876" y="3149602"/>
                <a:ext cx="2293383"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4" name="Equals 3"/>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5" name="Equals 34"/>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7111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4" grpId="0" animBg="1"/>
      <p:bldP spid="3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Why do we set limits?</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13"/>
          <p:cNvGrpSpPr/>
          <p:nvPr/>
        </p:nvGrpSpPr>
        <p:grpSpPr>
          <a:xfrm>
            <a:off x="3441700" y="1683454"/>
            <a:ext cx="5577605" cy="1200329"/>
            <a:chOff x="3441700" y="1683454"/>
            <a:chExt cx="5577605" cy="1200329"/>
          </a:xfrm>
        </p:grpSpPr>
        <p:grpSp>
          <p:nvGrpSpPr>
            <p:cNvPr id="10" name="Group 55"/>
            <p:cNvGrpSpPr/>
            <p:nvPr/>
          </p:nvGrpSpPr>
          <p:grpSpPr>
            <a:xfrm>
              <a:off x="5676900" y="1683454"/>
              <a:ext cx="3342405" cy="1200329"/>
              <a:chOff x="5676900" y="1683454"/>
              <a:chExt cx="3342405" cy="1200329"/>
            </a:xfrm>
          </p:grpSpPr>
          <p:cxnSp>
            <p:nvCxnSpPr>
              <p:cNvPr id="46" name="Straight Arrow Connector 45"/>
              <p:cNvCxnSpPr>
                <a:endCxn id="9" idx="3"/>
              </p:cNvCxnSpPr>
              <p:nvPr/>
            </p:nvCxnSpPr>
            <p:spPr>
              <a:xfrm flipH="1">
                <a:off x="5676900" y="2303800"/>
                <a:ext cx="629737" cy="45700"/>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822465" y="1683454"/>
                <a:ext cx="3196840" cy="1200329"/>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marL="285750" indent="-285750">
                  <a:buFont typeface="Arial" panose="020B0604020202020204" pitchFamily="34" charset="0"/>
                  <a:buChar char="•"/>
                </a:pPr>
                <a:r>
                  <a:rPr lang="en-AU" i="1" dirty="0">
                    <a:solidFill>
                      <a:schemeClr val="bg1"/>
                    </a:solidFill>
                  </a:rPr>
                  <a:t>Psychological understanding</a:t>
                </a:r>
              </a:p>
              <a:p>
                <a:pPr marL="285750" indent="-285750">
                  <a:buFont typeface="Arial" panose="020B0604020202020204" pitchFamily="34" charset="0"/>
                  <a:buChar char="•"/>
                </a:pPr>
                <a:r>
                  <a:rPr lang="en-AU" i="1" dirty="0">
                    <a:solidFill>
                      <a:schemeClr val="bg1"/>
                    </a:solidFill>
                  </a:rPr>
                  <a:t>Own anxiety &amp; frustration</a:t>
                </a:r>
              </a:p>
              <a:p>
                <a:pPr marL="285750" indent="-285750">
                  <a:buFont typeface="Arial" panose="020B0604020202020204" pitchFamily="34" charset="0"/>
                  <a:buChar char="•"/>
                </a:pPr>
                <a:r>
                  <a:rPr lang="en-AU" i="1" dirty="0">
                    <a:solidFill>
                      <a:schemeClr val="bg1"/>
                    </a:solidFill>
                  </a:rPr>
                  <a:t>Perception of risk</a:t>
                </a:r>
              </a:p>
              <a:p>
                <a:pPr marL="285750" indent="-285750">
                  <a:buFont typeface="Arial" panose="020B0604020202020204" pitchFamily="34" charset="0"/>
                  <a:buChar char="•"/>
                </a:pPr>
                <a:r>
                  <a:rPr lang="en-AU" i="1" dirty="0">
                    <a:solidFill>
                      <a:schemeClr val="bg1"/>
                    </a:solidFill>
                  </a:rPr>
                  <a:t>Understanding of local policy</a:t>
                </a:r>
              </a:p>
            </p:txBody>
          </p:sp>
        </p:grpSp>
        <p:sp>
          <p:nvSpPr>
            <p:cNvPr id="35" name="Rectangle 34"/>
            <p:cNvSpPr/>
            <p:nvPr/>
          </p:nvSpPr>
          <p:spPr>
            <a:xfrm>
              <a:off x="3441700" y="1992746"/>
              <a:ext cx="22352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Staff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modifiers</a:t>
              </a:r>
            </a:p>
          </p:txBody>
        </p:sp>
      </p:grpSp>
      <p:grpSp>
        <p:nvGrpSpPr>
          <p:cNvPr id="14" name="Group 28"/>
          <p:cNvGrpSpPr/>
          <p:nvPr/>
        </p:nvGrpSpPr>
        <p:grpSpPr>
          <a:xfrm>
            <a:off x="2046344" y="5219700"/>
            <a:ext cx="2360818" cy="1034796"/>
            <a:chOff x="2046344" y="5219700"/>
            <a:chExt cx="2360818" cy="1034796"/>
          </a:xfrm>
        </p:grpSpPr>
        <p:cxnSp>
          <p:nvCxnSpPr>
            <p:cNvPr id="48" name="Straight Connector 47"/>
            <p:cNvCxnSpPr/>
            <p:nvPr/>
          </p:nvCxnSpPr>
          <p:spPr>
            <a:xfrm>
              <a:off x="2046344" y="5788313"/>
              <a:ext cx="1009497" cy="17323"/>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48000" cy="103479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grpSp>
      <p:grpSp>
        <p:nvGrpSpPr>
          <p:cNvPr id="23" name="Group 22"/>
          <p:cNvGrpSpPr/>
          <p:nvPr/>
        </p:nvGrpSpPr>
        <p:grpSpPr>
          <a:xfrm>
            <a:off x="179624" y="2705100"/>
            <a:ext cx="4460635" cy="3759993"/>
            <a:chOff x="179624" y="2705100"/>
            <a:chExt cx="4460635" cy="3759993"/>
          </a:xfrm>
        </p:grpSpPr>
        <p:grpSp>
          <p:nvGrpSpPr>
            <p:cNvPr id="13" name="Group 12"/>
            <p:cNvGrpSpPr/>
            <p:nvPr/>
          </p:nvGrpSpPr>
          <p:grpSpPr>
            <a:xfrm>
              <a:off x="952553" y="2705100"/>
              <a:ext cx="3687706" cy="1968500"/>
              <a:chOff x="952553" y="2705100"/>
              <a:chExt cx="3687706" cy="1968500"/>
            </a:xfrm>
          </p:grpSpPr>
          <p:cxnSp>
            <p:nvCxnSpPr>
              <p:cNvPr id="41" name="Straight Connector 40"/>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952553" y="3149600"/>
                <a:ext cx="0" cy="1524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952553" y="3149602"/>
                <a:ext cx="3687706"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179624" y="4348163"/>
              <a:ext cx="1866719" cy="2116930"/>
              <a:chOff x="179624" y="4348163"/>
              <a:chExt cx="1866719" cy="2116930"/>
            </a:xfrm>
          </p:grpSpPr>
          <p:sp>
            <p:nvSpPr>
              <p:cNvPr id="38" name="TextBox 37"/>
              <p:cNvSpPr txBox="1"/>
              <p:nvPr/>
            </p:nvSpPr>
            <p:spPr>
              <a:xfrm>
                <a:off x="179624" y="4348163"/>
                <a:ext cx="1866719" cy="1101756"/>
              </a:xfrm>
              <a:prstGeom prst="rect">
                <a:avLst/>
              </a:prstGeom>
              <a:solidFill>
                <a:srgbClr val="FF0000"/>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framework</a:t>
                </a:r>
                <a:r>
                  <a:rPr lang="en-AU" sz="1600" b="0" dirty="0"/>
                  <a:t>: Perceived requirements</a:t>
                </a:r>
              </a:p>
            </p:txBody>
          </p:sp>
          <p:sp>
            <p:nvSpPr>
              <p:cNvPr id="40" name="TextBox 39"/>
              <p:cNvSpPr txBox="1"/>
              <p:nvPr/>
            </p:nvSpPr>
            <p:spPr>
              <a:xfrm>
                <a:off x="179624" y="5410200"/>
                <a:ext cx="1866719" cy="1054893"/>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Perceived needs</a:t>
                </a:r>
              </a:p>
            </p:txBody>
          </p:sp>
        </p:grpSp>
      </p:grpSp>
      <p:cxnSp>
        <p:nvCxnSpPr>
          <p:cNvPr id="49" name="Straight Connector 48"/>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82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a:ln>
                  <a:noFill/>
                </a:ln>
                <a:solidFill>
                  <a:schemeClr val="bg1"/>
                </a:solidFill>
                <a:effectLst/>
                <a:uLnTx/>
                <a:uFillTx/>
                <a:latin typeface="Arial"/>
                <a:ea typeface="+mj-ea"/>
                <a:cs typeface="+mj-cs"/>
              </a:rPr>
              <a:t>(example 1)</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 don’t deserve anything’ </a:t>
              </a:r>
              <a:r>
                <a:rPr lang="en-AU" dirty="0">
                  <a:solidFill>
                    <a:schemeClr val="bg1"/>
                  </a:solidFill>
                </a:rPr>
                <a:t>(shame)</a:t>
              </a: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Patient modifier: </a:t>
              </a:r>
              <a:r>
                <a:rPr lang="en-US" kern="0" dirty="0">
                  <a:solidFill>
                    <a:schemeClr val="bg1"/>
                  </a:solidFill>
                  <a:latin typeface="Arial"/>
                  <a:cs typeface="Arial"/>
                </a:rPr>
                <a:t>Psychological understanding</a:t>
              </a:r>
            </a:p>
          </p:txBody>
        </p:sp>
      </p:grpSp>
      <p:sp>
        <p:nvSpPr>
          <p:cNvPr id="49" name="TextBox 48"/>
          <p:cNvSpPr txBox="1"/>
          <p:nvPr/>
        </p:nvSpPr>
        <p:spPr>
          <a:xfrm>
            <a:off x="4975160" y="5376903"/>
            <a:ext cx="1514539" cy="74449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Conflict:</a:t>
            </a:r>
          </a:p>
          <a:p>
            <a:r>
              <a:rPr lang="en-AU" b="0" dirty="0"/>
              <a:t>Self-harm</a:t>
            </a:r>
          </a:p>
        </p:txBody>
      </p:sp>
      <p:sp>
        <p:nvSpPr>
          <p:cNvPr id="50" name="TextBox 49"/>
          <p:cNvSpPr txBox="1"/>
          <p:nvPr/>
        </p:nvSpPr>
        <p:spPr>
          <a:xfrm>
            <a:off x="57044" y="5168531"/>
            <a:ext cx="1866719" cy="1136993"/>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Trauma / abuse</a:t>
            </a:r>
          </a:p>
          <a:p>
            <a:r>
              <a:rPr lang="en-AU" sz="1600" b="0" i="1" dirty="0"/>
              <a:t>Low self-esteem</a:t>
            </a:r>
          </a:p>
        </p:txBody>
      </p:sp>
      <p:grpSp>
        <p:nvGrpSpPr>
          <p:cNvPr id="10" name="Group 56"/>
          <p:cNvGrpSpPr/>
          <p:nvPr/>
        </p:nvGrpSpPr>
        <p:grpSpPr>
          <a:xfrm>
            <a:off x="3869578" y="2807536"/>
            <a:ext cx="4909676" cy="2602673"/>
            <a:chOff x="3869578" y="2807536"/>
            <a:chExt cx="4909676" cy="2602673"/>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807536"/>
              <a:ext cx="2662255" cy="2031325"/>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‘You took my choice away’</a:t>
              </a:r>
            </a:p>
            <a:p>
              <a:pPr algn="ctr"/>
              <a:endParaRPr lang="en-AU" dirty="0">
                <a:solidFill>
                  <a:schemeClr val="bg1"/>
                </a:solidFill>
              </a:endParaRPr>
            </a:p>
            <a:p>
              <a:pPr algn="ctr"/>
              <a:r>
                <a:rPr lang="en-AU" i="1" dirty="0">
                  <a:solidFill>
                    <a:schemeClr val="bg1"/>
                  </a:solidFill>
                </a:rPr>
                <a:t>‘You agree that I don’t deserve anything’</a:t>
              </a:r>
            </a:p>
            <a:p>
              <a:pPr algn="ctr"/>
              <a:endParaRPr lang="en-AU" dirty="0">
                <a:solidFill>
                  <a:schemeClr val="bg1"/>
                </a:solidFill>
              </a:endParaRPr>
            </a:p>
            <a:p>
              <a:pPr algn="ctr"/>
              <a:r>
                <a:rPr lang="en-AU" dirty="0">
                  <a:solidFill>
                    <a:schemeClr val="bg1"/>
                  </a:solidFill>
                </a:rPr>
                <a:t>Flashpoint                    (Increased shame)</a:t>
              </a:r>
            </a:p>
          </p:txBody>
        </p:sp>
      </p:grpSp>
      <p:sp>
        <p:nvSpPr>
          <p:cNvPr id="26" name="Rectangle 25"/>
          <p:cNvSpPr/>
          <p:nvPr/>
        </p:nvSpPr>
        <p:spPr>
          <a:xfrm>
            <a:off x="2859162" y="5219700"/>
            <a:ext cx="1548000" cy="998220"/>
          </a:xfrm>
          <a:prstGeom prst="rect">
            <a:avLst/>
          </a:prstGeom>
          <a:solidFill>
            <a:schemeClr val="accent2"/>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spTree>
    <p:extLst>
      <p:ext uri="{BB962C8B-B14F-4D97-AF65-F5344CB8AC3E}">
        <p14:creationId xmlns:p14="http://schemas.microsoft.com/office/powerpoint/2010/main" val="404116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a:ln>
                  <a:noFill/>
                </a:ln>
                <a:solidFill>
                  <a:schemeClr val="bg1"/>
                </a:solidFill>
                <a:effectLst/>
                <a:uLnTx/>
                <a:uFillTx/>
                <a:latin typeface="Arial"/>
                <a:ea typeface="+mj-ea"/>
                <a:cs typeface="+mj-cs"/>
              </a:rPr>
              <a:t>(example 2)</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‘I’ve never had any choice’ </a:t>
              </a:r>
              <a:r>
                <a:rPr lang="en-AU" dirty="0">
                  <a:solidFill>
                    <a:schemeClr val="bg1"/>
                  </a:solidFill>
                </a:rPr>
                <a:t>(fear)</a:t>
              </a: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Patient modifier: </a:t>
              </a:r>
              <a:r>
                <a:rPr lang="en-US" kern="0" dirty="0">
                  <a:solidFill>
                    <a:schemeClr val="bg1"/>
                  </a:solidFill>
                  <a:latin typeface="Arial"/>
                  <a:cs typeface="Arial"/>
                </a:rPr>
                <a:t>Psychological understanding</a:t>
              </a:r>
            </a:p>
          </p:txBody>
        </p:sp>
      </p:grpSp>
      <p:sp>
        <p:nvSpPr>
          <p:cNvPr id="49" name="TextBox 48"/>
          <p:cNvSpPr txBox="1"/>
          <p:nvPr/>
        </p:nvSpPr>
        <p:spPr>
          <a:xfrm>
            <a:off x="4975160" y="5120640"/>
            <a:ext cx="1514539" cy="1245719"/>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Conflict: </a:t>
            </a:r>
            <a:r>
              <a:rPr lang="en-AU" b="0" dirty="0"/>
              <a:t>Fight or flee (aggression or abscond)</a:t>
            </a:r>
          </a:p>
        </p:txBody>
      </p:sp>
      <p:sp>
        <p:nvSpPr>
          <p:cNvPr id="50" name="TextBox 49"/>
          <p:cNvSpPr txBox="1"/>
          <p:nvPr/>
        </p:nvSpPr>
        <p:spPr>
          <a:xfrm>
            <a:off x="57044" y="4676891"/>
            <a:ext cx="1866719" cy="1689469"/>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Trauma / abuse</a:t>
            </a:r>
          </a:p>
          <a:p>
            <a:r>
              <a:rPr lang="en-AU" sz="1600" b="0" i="1" dirty="0"/>
              <a:t>Disadvantage</a:t>
            </a:r>
          </a:p>
          <a:p>
            <a:r>
              <a:rPr lang="en-AU" sz="1600" b="0" i="1" dirty="0"/>
              <a:t>Feeling unsafe / anxiety</a:t>
            </a:r>
          </a:p>
        </p:txBody>
      </p:sp>
      <p:grpSp>
        <p:nvGrpSpPr>
          <p:cNvPr id="10" name="Group 56"/>
          <p:cNvGrpSpPr/>
          <p:nvPr/>
        </p:nvGrpSpPr>
        <p:grpSpPr>
          <a:xfrm>
            <a:off x="3869578" y="2807536"/>
            <a:ext cx="4909676" cy="2602673"/>
            <a:chOff x="3869578" y="2807536"/>
            <a:chExt cx="4909676" cy="2602673"/>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807536"/>
              <a:ext cx="2662255" cy="2031325"/>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‘You took my choice away’</a:t>
              </a:r>
            </a:p>
            <a:p>
              <a:pPr algn="ctr"/>
              <a:endParaRPr lang="en-AU" dirty="0">
                <a:solidFill>
                  <a:schemeClr val="bg1"/>
                </a:solidFill>
              </a:endParaRPr>
            </a:p>
            <a:p>
              <a:pPr algn="ctr"/>
              <a:r>
                <a:rPr lang="en-AU" i="1" dirty="0">
                  <a:solidFill>
                    <a:schemeClr val="bg1"/>
                  </a:solidFill>
                </a:rPr>
                <a:t>‘With less control I now  feel even more unsafe’</a:t>
              </a:r>
            </a:p>
            <a:p>
              <a:pPr algn="ctr"/>
              <a:endParaRPr lang="en-AU" dirty="0">
                <a:solidFill>
                  <a:schemeClr val="bg1"/>
                </a:solidFill>
              </a:endParaRPr>
            </a:p>
            <a:p>
              <a:pPr algn="ctr"/>
              <a:r>
                <a:rPr lang="en-AU" dirty="0">
                  <a:solidFill>
                    <a:schemeClr val="bg1"/>
                  </a:solidFill>
                </a:rPr>
                <a:t>Flashpoint                    (Increased fear)</a:t>
              </a:r>
            </a:p>
          </p:txBody>
        </p:sp>
      </p:grp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spTree>
    <p:extLst>
      <p:ext uri="{BB962C8B-B14F-4D97-AF65-F5344CB8AC3E}">
        <p14:creationId xmlns:p14="http://schemas.microsoft.com/office/powerpoint/2010/main" val="336695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a:ln>
                  <a:noFill/>
                </a:ln>
                <a:solidFill>
                  <a:schemeClr val="bg1"/>
                </a:solidFill>
                <a:effectLst/>
                <a:uLnTx/>
                <a:uFillTx/>
                <a:latin typeface="Arial"/>
                <a:ea typeface="+mj-ea"/>
                <a:cs typeface="+mj-cs"/>
              </a:rPr>
              <a:t>(example 3)</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‘I’ve always had choice’ </a:t>
              </a:r>
              <a:endParaRPr lang="en-AU" dirty="0">
                <a:solidFill>
                  <a:schemeClr val="bg1"/>
                </a:solidFill>
              </a:endParaRP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Patient modifier: </a:t>
              </a:r>
              <a:r>
                <a:rPr lang="en-US" kern="0" dirty="0">
                  <a:solidFill>
                    <a:schemeClr val="bg1"/>
                  </a:solidFill>
                  <a:latin typeface="Arial"/>
                  <a:cs typeface="Arial"/>
                </a:rPr>
                <a:t>Psychological understanding</a:t>
              </a:r>
            </a:p>
          </p:txBody>
        </p:sp>
      </p:grpSp>
      <p:sp>
        <p:nvSpPr>
          <p:cNvPr id="49" name="TextBox 48"/>
          <p:cNvSpPr txBox="1"/>
          <p:nvPr/>
        </p:nvSpPr>
        <p:spPr>
          <a:xfrm>
            <a:off x="4975160" y="5376903"/>
            <a:ext cx="1514539" cy="74449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Conflict: </a:t>
            </a:r>
            <a:r>
              <a:rPr lang="en-AU" b="0" dirty="0"/>
              <a:t>Aggression</a:t>
            </a:r>
          </a:p>
        </p:txBody>
      </p:sp>
      <p:sp>
        <p:nvSpPr>
          <p:cNvPr id="50" name="TextBox 49"/>
          <p:cNvSpPr txBox="1"/>
          <p:nvPr/>
        </p:nvSpPr>
        <p:spPr>
          <a:xfrm>
            <a:off x="57044" y="4676891"/>
            <a:ext cx="1866719" cy="1689469"/>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Strong sense of justice &amp; fairness</a:t>
            </a:r>
          </a:p>
          <a:p>
            <a:r>
              <a:rPr lang="en-AU" sz="1600" b="0" i="1" dirty="0"/>
              <a:t>Confidence</a:t>
            </a:r>
          </a:p>
        </p:txBody>
      </p:sp>
      <p:grpSp>
        <p:nvGrpSpPr>
          <p:cNvPr id="10" name="Group 56"/>
          <p:cNvGrpSpPr/>
          <p:nvPr/>
        </p:nvGrpSpPr>
        <p:grpSpPr>
          <a:xfrm>
            <a:off x="3869578" y="2946035"/>
            <a:ext cx="4909676" cy="2464174"/>
            <a:chOff x="3869578" y="2946035"/>
            <a:chExt cx="4909676" cy="2464174"/>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946035"/>
              <a:ext cx="2662255" cy="1754326"/>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‘You took my choice away’</a:t>
              </a:r>
            </a:p>
            <a:p>
              <a:pPr algn="ctr"/>
              <a:endParaRPr lang="en-AU" dirty="0">
                <a:solidFill>
                  <a:schemeClr val="bg1"/>
                </a:solidFill>
              </a:endParaRPr>
            </a:p>
            <a:p>
              <a:pPr algn="ctr"/>
              <a:r>
                <a:rPr lang="en-AU" i="1" dirty="0">
                  <a:solidFill>
                    <a:schemeClr val="bg1"/>
                  </a:solidFill>
                </a:rPr>
                <a:t>‘This is not fair!’</a:t>
              </a:r>
              <a:endParaRPr lang="en-AU" dirty="0">
                <a:solidFill>
                  <a:schemeClr val="bg1"/>
                </a:solidFill>
              </a:endParaRPr>
            </a:p>
            <a:p>
              <a:pPr algn="ctr"/>
              <a:endParaRPr lang="en-AU" dirty="0">
                <a:solidFill>
                  <a:schemeClr val="bg1"/>
                </a:solidFill>
              </a:endParaRPr>
            </a:p>
            <a:p>
              <a:pPr algn="ctr"/>
              <a:r>
                <a:rPr lang="en-AU" dirty="0">
                  <a:solidFill>
                    <a:schemeClr val="bg1"/>
                  </a:solidFill>
                </a:rPr>
                <a:t>Flashpoint                    (Anger)</a:t>
              </a:r>
            </a:p>
          </p:txBody>
        </p:sp>
      </p:grp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spTree>
    <p:extLst>
      <p:ext uri="{BB962C8B-B14F-4D97-AF65-F5344CB8AC3E}">
        <p14:creationId xmlns:p14="http://schemas.microsoft.com/office/powerpoint/2010/main" val="116958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spTree>
    <p:extLst>
      <p:ext uri="{BB962C8B-B14F-4D97-AF65-F5344CB8AC3E}">
        <p14:creationId xmlns:p14="http://schemas.microsoft.com/office/powerpoint/2010/main" val="21051326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solidFill>
                      <a:srgbClr val="1F497D"/>
                    </a:solidFill>
                  </a:rPr>
                  <a:t>Physical</a:t>
                </a:r>
                <a:r>
                  <a:rPr lang="en-AU" sz="1600" i="1" dirty="0">
                    <a:solidFill>
                      <a:srgbClr val="1F497D"/>
                    </a:solidFill>
                  </a:rPr>
                  <a:t> </a:t>
                </a:r>
                <a:r>
                  <a:rPr lang="en-AU" sz="1600" dirty="0">
                    <a:solidFill>
                      <a:srgbClr val="1F497D"/>
                    </a:solidFill>
                  </a:rPr>
                  <a:t>environment: </a:t>
                </a:r>
                <a:r>
                  <a:rPr lang="en-AU" sz="1600" b="0" dirty="0">
                    <a:solidFill>
                      <a:srgbClr val="1F497D"/>
                    </a:solidFill>
                  </a:rPr>
                  <a:t>Privacy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Offer support and interventions?</a:t>
                </a:r>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a:t>
                </a:r>
                <a:r>
                  <a:rPr lang="en-AU" sz="1600" b="0" dirty="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913533"/>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What </a:t>
                </a:r>
                <a:r>
                  <a:rPr lang="en-US" sz="1600" b="1" i="1" kern="0" dirty="0">
                    <a:solidFill>
                      <a:schemeClr val="bg1"/>
                    </a:solidFill>
                    <a:latin typeface="Arial"/>
                    <a:cs typeface="Arial"/>
                  </a:rPr>
                  <a:t>domains</a:t>
                </a:r>
                <a:r>
                  <a:rPr lang="en-US" sz="1600" kern="0" dirty="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spTree>
    <p:extLst>
      <p:ext uri="{BB962C8B-B14F-4D97-AF65-F5344CB8AC3E}">
        <p14:creationId xmlns:p14="http://schemas.microsoft.com/office/powerpoint/2010/main" val="11748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grpSp>
        <p:nvGrpSpPr>
          <p:cNvPr id="69" name="Group 68"/>
          <p:cNvGrpSpPr/>
          <p:nvPr/>
        </p:nvGrpSpPr>
        <p:grpSpPr>
          <a:xfrm>
            <a:off x="2305240" y="3149600"/>
            <a:ext cx="491166" cy="2933700"/>
            <a:chOff x="2305240" y="3149600"/>
            <a:chExt cx="491166" cy="2933700"/>
          </a:xfrm>
        </p:grpSpPr>
        <p:sp>
          <p:nvSpPr>
            <p:cNvPr id="68" name="Rectangle 67"/>
            <p:cNvSpPr/>
            <p:nvPr/>
          </p:nvSpPr>
          <p:spPr>
            <a:xfrm>
              <a:off x="2305240" y="5426174"/>
              <a:ext cx="491166"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solidFill>
                      <a:srgbClr val="1F497D"/>
                    </a:solidFill>
                  </a:rPr>
                  <a:t>Physical</a:t>
                </a:r>
                <a:r>
                  <a:rPr lang="en-AU" sz="1600" i="1" dirty="0">
                    <a:solidFill>
                      <a:srgbClr val="1F497D"/>
                    </a:solidFill>
                  </a:rPr>
                  <a:t> </a:t>
                </a:r>
                <a:r>
                  <a:rPr lang="en-AU" sz="1600" dirty="0">
                    <a:solidFill>
                      <a:srgbClr val="1F497D"/>
                    </a:solidFill>
                  </a:rPr>
                  <a:t>environment: </a:t>
                </a:r>
                <a:r>
                  <a:rPr lang="en-AU" sz="1600" b="0" dirty="0">
                    <a:solidFill>
                      <a:srgbClr val="1F497D"/>
                    </a:solidFill>
                  </a:rPr>
                  <a:t>Privacy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Offer support and interventions?</a:t>
                </a:r>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a:t>
                </a:r>
                <a:r>
                  <a:rPr lang="en-AU" sz="1600" b="0" dirty="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What </a:t>
                </a:r>
                <a:r>
                  <a:rPr lang="en-US" sz="1600" b="1" i="1" kern="0" dirty="0">
                    <a:solidFill>
                      <a:schemeClr val="bg1"/>
                    </a:solidFill>
                    <a:latin typeface="Arial"/>
                    <a:cs typeface="Arial"/>
                  </a:rPr>
                  <a:t>domains</a:t>
                </a:r>
                <a:r>
                  <a:rPr lang="en-US" sz="1600" kern="0" dirty="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grpSp>
        <p:nvGrpSpPr>
          <p:cNvPr id="70" name="Group 69"/>
          <p:cNvGrpSpPr/>
          <p:nvPr/>
        </p:nvGrpSpPr>
        <p:grpSpPr>
          <a:xfrm>
            <a:off x="1893416" y="1687905"/>
            <a:ext cx="1870786" cy="3684195"/>
            <a:chOff x="1893416" y="1687905"/>
            <a:chExt cx="1870786" cy="3684195"/>
          </a:xfrm>
        </p:grpSpPr>
        <p:cxnSp>
          <p:nvCxnSpPr>
            <p:cNvPr id="50" name="Straight Arrow Connector 49"/>
            <p:cNvCxnSpPr/>
            <p:nvPr/>
          </p:nvCxnSpPr>
          <p:spPr>
            <a:xfrm>
              <a:off x="2305240" y="2812128"/>
              <a:ext cx="229109" cy="2559972"/>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7" name="Callout: Down Arrow 36"/>
            <p:cNvSpPr/>
            <p:nvPr/>
          </p:nvSpPr>
          <p:spPr>
            <a:xfrm rot="21002718">
              <a:off x="1893416" y="1687905"/>
              <a:ext cx="1870786" cy="1062890"/>
            </a:xfrm>
            <a:prstGeom prst="rect">
              <a:avLst/>
            </a:prstGeom>
            <a:solidFill>
              <a:srgbClr val="913533"/>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Do you </a:t>
              </a:r>
              <a:r>
                <a:rPr lang="en-US" sz="1600" b="1" i="1" kern="0" dirty="0">
                  <a:solidFill>
                    <a:schemeClr val="bg1"/>
                  </a:solidFill>
                  <a:latin typeface="Arial"/>
                  <a:cs typeface="Arial"/>
                </a:rPr>
                <a:t>really</a:t>
              </a:r>
              <a:r>
                <a:rPr lang="en-US" sz="1600" kern="0" dirty="0">
                  <a:solidFill>
                    <a:schemeClr val="bg1"/>
                  </a:solidFill>
                  <a:latin typeface="Arial"/>
                  <a:cs typeface="Arial"/>
                </a:rPr>
                <a:t> need to set the limit? Try to say ‘</a:t>
              </a:r>
              <a:r>
                <a:rPr lang="en-US" sz="1600" b="1" kern="0" dirty="0">
                  <a:solidFill>
                    <a:schemeClr val="bg1"/>
                  </a:solidFill>
                  <a:latin typeface="Arial"/>
                  <a:cs typeface="Arial"/>
                </a:rPr>
                <a:t>yes</a:t>
              </a:r>
              <a:r>
                <a:rPr lang="en-US" sz="1600" kern="0" dirty="0">
                  <a:solidFill>
                    <a:schemeClr val="bg1"/>
                  </a:solidFill>
                  <a:latin typeface="Arial"/>
                  <a:cs typeface="Arial"/>
                </a:rPr>
                <a:t>’ instead.</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spTree>
    <p:extLst>
      <p:ext uri="{BB962C8B-B14F-4D97-AF65-F5344CB8AC3E}">
        <p14:creationId xmlns:p14="http://schemas.microsoft.com/office/powerpoint/2010/main" val="41708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2714953" y="5125792"/>
            <a:ext cx="1955471" cy="1262129"/>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grpSp>
        <p:nvGrpSpPr>
          <p:cNvPr id="69" name="Group 68"/>
          <p:cNvGrpSpPr/>
          <p:nvPr/>
        </p:nvGrpSpPr>
        <p:grpSpPr>
          <a:xfrm>
            <a:off x="2305240" y="3149600"/>
            <a:ext cx="491166" cy="2933700"/>
            <a:chOff x="2305240" y="3149600"/>
            <a:chExt cx="491166" cy="2933700"/>
          </a:xfrm>
        </p:grpSpPr>
        <p:sp>
          <p:nvSpPr>
            <p:cNvPr id="68" name="Rectangle 67"/>
            <p:cNvSpPr/>
            <p:nvPr/>
          </p:nvSpPr>
          <p:spPr>
            <a:xfrm>
              <a:off x="2305240" y="5426174"/>
              <a:ext cx="491166"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352825" y="1781151"/>
            <a:ext cx="3641205" cy="3438549"/>
            <a:chOff x="4352825" y="1781151"/>
            <a:chExt cx="3641205" cy="3438549"/>
          </a:xfrm>
        </p:grpSpPr>
        <p:cxnSp>
          <p:nvCxnSpPr>
            <p:cNvPr id="31" name="Straight Arrow Connector 30"/>
            <p:cNvCxnSpPr/>
            <p:nvPr/>
          </p:nvCxnSpPr>
          <p:spPr>
            <a:xfrm flipH="1">
              <a:off x="4352825" y="2927350"/>
              <a:ext cx="1381225" cy="2292350"/>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41" name="Callout: Down Arrow 40"/>
            <p:cNvSpPr/>
            <p:nvPr/>
          </p:nvSpPr>
          <p:spPr>
            <a:xfrm rot="927589">
              <a:off x="5611607" y="1781151"/>
              <a:ext cx="2382423" cy="1422124"/>
            </a:xfrm>
            <a:prstGeom prst="rect">
              <a:avLst/>
            </a:prstGeom>
            <a:solidFill>
              <a:srgbClr val="913533"/>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a:defRPr/>
              </a:pPr>
              <a:r>
                <a:rPr lang="en-US" sz="1600" kern="0" dirty="0">
                  <a:solidFill>
                    <a:schemeClr val="bg1"/>
                  </a:solidFill>
                  <a:cs typeface="Arial"/>
                </a:rPr>
                <a:t>Can you </a:t>
              </a:r>
              <a:r>
                <a:rPr lang="en-US" sz="1600" b="1" i="1" kern="0" dirty="0" err="1">
                  <a:solidFill>
                    <a:schemeClr val="bg1"/>
                  </a:solidFill>
                  <a:cs typeface="Arial"/>
                </a:rPr>
                <a:t>minimise</a:t>
              </a:r>
              <a:r>
                <a:rPr lang="en-US" sz="1600" kern="0" dirty="0">
                  <a:solidFill>
                    <a:schemeClr val="bg1"/>
                  </a:solidFill>
                  <a:cs typeface="Arial"/>
                </a:rPr>
                <a:t> the limit, offer </a:t>
              </a:r>
              <a:r>
                <a:rPr lang="en-US" sz="1600" b="1" i="1" kern="0" dirty="0">
                  <a:solidFill>
                    <a:schemeClr val="bg1"/>
                  </a:solidFill>
                  <a:cs typeface="Arial"/>
                </a:rPr>
                <a:t>choices</a:t>
              </a:r>
              <a:r>
                <a:rPr lang="en-US" sz="1600" kern="0" dirty="0">
                  <a:solidFill>
                    <a:schemeClr val="bg1"/>
                  </a:solidFill>
                  <a:cs typeface="Arial"/>
                </a:rPr>
                <a:t>, </a:t>
              </a:r>
              <a:r>
                <a:rPr lang="en-US" sz="1600" b="1" i="1" kern="0" dirty="0">
                  <a:solidFill>
                    <a:schemeClr val="bg1"/>
                  </a:solidFill>
                  <a:cs typeface="Arial"/>
                </a:rPr>
                <a:t>negotiate?</a:t>
              </a:r>
              <a:r>
                <a:rPr lang="en-US" sz="1600" kern="0" dirty="0">
                  <a:solidFill>
                    <a:schemeClr val="bg1"/>
                  </a:solidFill>
                  <a:cs typeface="Arial"/>
                </a:rPr>
                <a:t> </a:t>
              </a:r>
            </a:p>
            <a:p>
              <a:pPr lvl="0" algn="ctr" defTabSz="914400">
                <a:defRPr/>
              </a:pPr>
              <a:r>
                <a:rPr lang="en-US" sz="1600" kern="0" dirty="0">
                  <a:solidFill>
                    <a:schemeClr val="bg1"/>
                  </a:solidFill>
                  <a:cs typeface="Arial"/>
                </a:rPr>
                <a:t>How can you be as </a:t>
              </a:r>
              <a:r>
                <a:rPr lang="en-US" sz="1600" b="1" i="1" kern="0" dirty="0">
                  <a:solidFill>
                    <a:schemeClr val="bg1"/>
                  </a:solidFill>
                  <a:cs typeface="Arial"/>
                </a:rPr>
                <a:t>respectful</a:t>
              </a:r>
              <a:r>
                <a:rPr lang="en-US" sz="1600" kern="0" dirty="0">
                  <a:solidFill>
                    <a:schemeClr val="bg1"/>
                  </a:solidFill>
                  <a:cs typeface="Arial"/>
                </a:rPr>
                <a:t> as possible? </a:t>
              </a:r>
            </a:p>
          </p:txBody>
        </p: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solidFill>
                      <a:srgbClr val="1F497D"/>
                    </a:solidFill>
                  </a:rPr>
                  <a:t>Physical</a:t>
                </a:r>
                <a:r>
                  <a:rPr lang="en-AU" sz="1600" i="1" dirty="0">
                    <a:solidFill>
                      <a:srgbClr val="1F497D"/>
                    </a:solidFill>
                  </a:rPr>
                  <a:t> </a:t>
                </a:r>
                <a:r>
                  <a:rPr lang="en-AU" sz="1600" dirty="0">
                    <a:solidFill>
                      <a:srgbClr val="1F497D"/>
                    </a:solidFill>
                  </a:rPr>
                  <a:t>environment: </a:t>
                </a:r>
                <a:r>
                  <a:rPr lang="en-AU" sz="1600" b="0" dirty="0">
                    <a:solidFill>
                      <a:srgbClr val="1F497D"/>
                    </a:solidFill>
                  </a:rPr>
                  <a:t>Privacy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Offer support and interventions?</a:t>
                </a:r>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a:t>
                </a:r>
                <a:r>
                  <a:rPr lang="en-AU" sz="1600" b="0" dirty="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What </a:t>
                </a:r>
                <a:r>
                  <a:rPr lang="en-US" sz="1600" b="1" i="1" kern="0" dirty="0">
                    <a:solidFill>
                      <a:schemeClr val="bg1"/>
                    </a:solidFill>
                    <a:latin typeface="Arial"/>
                    <a:cs typeface="Arial"/>
                  </a:rPr>
                  <a:t>domains</a:t>
                </a:r>
                <a:r>
                  <a:rPr lang="en-US" sz="1600" kern="0" dirty="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grpSp>
        <p:nvGrpSpPr>
          <p:cNvPr id="70" name="Group 69"/>
          <p:cNvGrpSpPr/>
          <p:nvPr/>
        </p:nvGrpSpPr>
        <p:grpSpPr>
          <a:xfrm>
            <a:off x="1893416" y="1687905"/>
            <a:ext cx="1870786" cy="3684195"/>
            <a:chOff x="1893416" y="1687905"/>
            <a:chExt cx="1870786" cy="3684195"/>
          </a:xfrm>
        </p:grpSpPr>
        <p:cxnSp>
          <p:nvCxnSpPr>
            <p:cNvPr id="50" name="Straight Arrow Connector 49"/>
            <p:cNvCxnSpPr/>
            <p:nvPr/>
          </p:nvCxnSpPr>
          <p:spPr>
            <a:xfrm>
              <a:off x="2305240" y="2812128"/>
              <a:ext cx="229109" cy="2559972"/>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7" name="Callout: Down Arrow 36"/>
            <p:cNvSpPr/>
            <p:nvPr/>
          </p:nvSpPr>
          <p:spPr>
            <a:xfrm rot="21002718">
              <a:off x="1893416" y="1687905"/>
              <a:ext cx="1870786" cy="1062890"/>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Do you </a:t>
              </a:r>
              <a:r>
                <a:rPr lang="en-US" sz="1600" b="1" i="1" kern="0" dirty="0">
                  <a:solidFill>
                    <a:schemeClr val="bg1"/>
                  </a:solidFill>
                  <a:latin typeface="Arial"/>
                  <a:cs typeface="Arial"/>
                </a:rPr>
                <a:t>really</a:t>
              </a:r>
              <a:r>
                <a:rPr lang="en-US" sz="1600" kern="0" dirty="0">
                  <a:solidFill>
                    <a:schemeClr val="bg1"/>
                  </a:solidFill>
                  <a:latin typeface="Arial"/>
                  <a:cs typeface="Arial"/>
                </a:rPr>
                <a:t> need to set the limit? Try to say ‘</a:t>
              </a:r>
              <a:r>
                <a:rPr lang="en-US" sz="1600" b="1" kern="0" dirty="0">
                  <a:solidFill>
                    <a:schemeClr val="bg1"/>
                  </a:solidFill>
                  <a:latin typeface="Arial"/>
                  <a:cs typeface="Arial"/>
                </a:rPr>
                <a:t>yes</a:t>
              </a:r>
              <a:r>
                <a:rPr lang="en-US" sz="1600" kern="0" dirty="0">
                  <a:solidFill>
                    <a:schemeClr val="bg1"/>
                  </a:solidFill>
                  <a:latin typeface="Arial"/>
                  <a:cs typeface="Arial"/>
                </a:rPr>
                <a:t>’ instead.</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spTree>
    <p:extLst>
      <p:ext uri="{BB962C8B-B14F-4D97-AF65-F5344CB8AC3E}">
        <p14:creationId xmlns:p14="http://schemas.microsoft.com/office/powerpoint/2010/main" val="303541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9750" y="452438"/>
            <a:ext cx="7199313" cy="706437"/>
          </a:xfrm>
        </p:spPr>
        <p:txBody>
          <a:bodyPr lIns="68580" tIns="34290" rIns="68580" bIns="34290" anchor="t"/>
          <a:lstStyle/>
          <a:p>
            <a:pPr algn="ctr" eaLnBrk="1" hangingPunct="1">
              <a:defRPr/>
            </a:pPr>
            <a:r>
              <a:rPr lang="en-US" altLang="en-US" b="1">
                <a:ea typeface="MS PGothic" pitchFamily="34" charset="-128"/>
                <a:cs typeface="Arial" charset="0"/>
              </a:rPr>
              <a:t>Soft words in practice</a:t>
            </a:r>
          </a:p>
        </p:txBody>
      </p:sp>
      <p:sp>
        <p:nvSpPr>
          <p:cNvPr id="30723" name="Content Placeholder 2"/>
          <p:cNvSpPr>
            <a:spLocks noGrp="1"/>
          </p:cNvSpPr>
          <p:nvPr>
            <p:ph idx="1"/>
          </p:nvPr>
        </p:nvSpPr>
        <p:spPr>
          <a:xfrm>
            <a:off x="539750" y="1619250"/>
            <a:ext cx="7714234" cy="4854575"/>
          </a:xfrm>
        </p:spPr>
        <p:txBody>
          <a:bodyPr lIns="68580" tIns="34290" rIns="68580" bIns="34290"/>
          <a:lstStyle/>
          <a:p>
            <a:pPr lvl="1" eaLnBrk="1" hangingPunct="1">
              <a:lnSpc>
                <a:spcPct val="100000"/>
              </a:lnSpc>
              <a:spcAft>
                <a:spcPts val="0"/>
              </a:spcAft>
            </a:pPr>
            <a:r>
              <a:rPr lang="en-US" altLang="en-US" dirty="0"/>
              <a:t>This intervention helps to avoid confrontation and improve collaboration with patients – by reducing limit setting, or changing how limits are set.</a:t>
            </a:r>
          </a:p>
          <a:p>
            <a:pPr lvl="1" eaLnBrk="1" hangingPunct="1">
              <a:spcAft>
                <a:spcPts val="750"/>
              </a:spcAft>
            </a:pPr>
            <a:endParaRPr lang="en-US" altLang="en-US" sz="1200" dirty="0"/>
          </a:p>
          <a:p>
            <a:pPr lvl="1" eaLnBrk="1" hangingPunct="1">
              <a:lnSpc>
                <a:spcPct val="100000"/>
              </a:lnSpc>
              <a:spcAft>
                <a:spcPts val="0"/>
              </a:spcAft>
            </a:pPr>
            <a:r>
              <a:rPr lang="en-US" altLang="en-US" dirty="0"/>
              <a:t>Soft words are communicated to the </a:t>
            </a:r>
          </a:p>
          <a:p>
            <a:pPr lvl="1" eaLnBrk="1" hangingPunct="1">
              <a:lnSpc>
                <a:spcPct val="100000"/>
              </a:lnSpc>
              <a:spcAft>
                <a:spcPts val="0"/>
              </a:spcAft>
            </a:pPr>
            <a:r>
              <a:rPr lang="en-US" altLang="en-US" dirty="0"/>
              <a:t>team using a  </a:t>
            </a:r>
            <a:r>
              <a:rPr lang="en-US" altLang="en-US" b="1" dirty="0"/>
              <a:t>‘Message of the Day’ </a:t>
            </a:r>
          </a:p>
          <a:p>
            <a:pPr lvl="1" eaLnBrk="1" hangingPunct="1">
              <a:lnSpc>
                <a:spcPct val="100000"/>
              </a:lnSpc>
              <a:spcAft>
                <a:spcPts val="0"/>
              </a:spcAft>
            </a:pPr>
            <a:r>
              <a:rPr lang="en-US" altLang="en-US" b="1" dirty="0"/>
              <a:t>poster </a:t>
            </a:r>
            <a:r>
              <a:rPr lang="en-US" altLang="en-US" dirty="0"/>
              <a:t>displaying soft words tips, </a:t>
            </a:r>
          </a:p>
          <a:p>
            <a:pPr lvl="1" eaLnBrk="1" hangingPunct="1">
              <a:lnSpc>
                <a:spcPct val="100000"/>
              </a:lnSpc>
              <a:spcAft>
                <a:spcPts val="0"/>
              </a:spcAft>
            </a:pPr>
            <a:r>
              <a:rPr lang="en-US" altLang="en-US" dirty="0"/>
              <a:t>placed in the unit office and regularly </a:t>
            </a:r>
          </a:p>
          <a:p>
            <a:pPr lvl="1" eaLnBrk="1" hangingPunct="1">
              <a:lnSpc>
                <a:spcPct val="100000"/>
              </a:lnSpc>
              <a:spcAft>
                <a:spcPts val="0"/>
              </a:spcAft>
            </a:pPr>
            <a:r>
              <a:rPr lang="en-US" altLang="en-US" dirty="0"/>
              <a:t>changed and discussed.</a:t>
            </a:r>
          </a:p>
          <a:p>
            <a:pPr eaLnBrk="1" hangingPunct="1">
              <a:spcBef>
                <a:spcPct val="0"/>
              </a:spcBef>
              <a:spcAft>
                <a:spcPts val="750"/>
              </a:spcAft>
            </a:pPr>
            <a:endParaRPr lang="en-US" altLang="en-US" sz="1400" dirty="0"/>
          </a:p>
        </p:txBody>
      </p:sp>
      <p:grpSp>
        <p:nvGrpSpPr>
          <p:cNvPr id="2" name="Group 1"/>
          <p:cNvGrpSpPr/>
          <p:nvPr/>
        </p:nvGrpSpPr>
        <p:grpSpPr>
          <a:xfrm>
            <a:off x="639169" y="5285482"/>
            <a:ext cx="7959554" cy="1425600"/>
            <a:chOff x="639169" y="5285482"/>
            <a:chExt cx="7959554" cy="142560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69" y="5285588"/>
              <a:ext cx="1005662" cy="142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7311" y="5285482"/>
              <a:ext cx="100769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7484" y="5285482"/>
              <a:ext cx="1005512"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5476" y="5285482"/>
              <a:ext cx="1006504"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4460" y="5285482"/>
              <a:ext cx="100432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1263" y="5285482"/>
              <a:ext cx="1006998"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0740" y="5285482"/>
              <a:ext cx="100798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90385">
            <a:off x="5958210" y="2856315"/>
            <a:ext cx="2722813" cy="2439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068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765" y="1432085"/>
            <a:ext cx="9216000" cy="5436000"/>
            <a:chOff x="1" y="1447851"/>
            <a:chExt cx="9143998" cy="543600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7851"/>
              <a:ext cx="7923280" cy="5436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5488"/>
            <a:stretch/>
          </p:blipFill>
          <p:spPr>
            <a:xfrm flipH="1">
              <a:off x="7923280" y="1447851"/>
              <a:ext cx="1220719" cy="5436000"/>
            </a:xfrm>
            <a:prstGeom prst="rect">
              <a:avLst/>
            </a:prstGeom>
          </p:spPr>
        </p:pic>
      </p:grpSp>
      <p:sp>
        <p:nvSpPr>
          <p:cNvPr id="2" name="Title 1"/>
          <p:cNvSpPr>
            <a:spLocks noGrp="1"/>
          </p:cNvSpPr>
          <p:nvPr>
            <p:ph type="title"/>
          </p:nvPr>
        </p:nvSpPr>
        <p:spPr/>
        <p:txBody>
          <a:bodyPr>
            <a:noAutofit/>
          </a:bodyPr>
          <a:lstStyle/>
          <a:p>
            <a:pPr algn="ctr"/>
            <a:r>
              <a:rPr lang="en-US" sz="2800" b="1" dirty="0" smtClean="0">
                <a:solidFill>
                  <a:srgbClr val="21A18D"/>
                </a:solidFill>
              </a:rPr>
              <a:t>Task: What </a:t>
            </a:r>
            <a:r>
              <a:rPr lang="en-US" sz="2800" b="1" dirty="0">
                <a:solidFill>
                  <a:srgbClr val="21A18D"/>
                </a:solidFill>
              </a:rPr>
              <a:t>is it like on </a:t>
            </a:r>
            <a:r>
              <a:rPr lang="en-US" sz="2800" b="1" dirty="0" smtClean="0">
                <a:solidFill>
                  <a:srgbClr val="21A18D"/>
                </a:solidFill>
              </a:rPr>
              <a:t>your unit?</a:t>
            </a:r>
            <a:endParaRPr lang="en-US" sz="2800" b="1" dirty="0">
              <a:solidFill>
                <a:srgbClr val="21A18D"/>
              </a:solidFill>
            </a:endParaRPr>
          </a:p>
        </p:txBody>
      </p:sp>
      <p:sp>
        <p:nvSpPr>
          <p:cNvPr id="3" name="Content Placeholder 2"/>
          <p:cNvSpPr>
            <a:spLocks noGrp="1"/>
          </p:cNvSpPr>
          <p:nvPr>
            <p:ph idx="1"/>
          </p:nvPr>
        </p:nvSpPr>
        <p:spPr>
          <a:xfrm>
            <a:off x="5542670" y="1738452"/>
            <a:ext cx="3390315" cy="4854797"/>
          </a:xfrm>
        </p:spPr>
        <p:txBody>
          <a:bodyPr>
            <a:normAutofit/>
          </a:bodyPr>
          <a:lstStyle/>
          <a:p>
            <a:pPr lvl="1">
              <a:spcAft>
                <a:spcPts val="1000"/>
              </a:spcAft>
            </a:pPr>
            <a:r>
              <a:rPr lang="en-US" sz="2800" b="1" dirty="0" smtClean="0">
                <a:solidFill>
                  <a:schemeClr val="bg1"/>
                </a:solidFill>
              </a:rPr>
              <a:t>What contributes to </a:t>
            </a:r>
            <a:r>
              <a:rPr lang="en-US" sz="2800" dirty="0" smtClean="0">
                <a:solidFill>
                  <a:schemeClr val="bg1"/>
                </a:solidFill>
              </a:rPr>
              <a:t>conflict and containment on your unit?</a:t>
            </a:r>
          </a:p>
          <a:p>
            <a:pPr lvl="1">
              <a:spcAft>
                <a:spcPts val="1000"/>
              </a:spcAft>
            </a:pPr>
            <a:endParaRPr lang="en-US" sz="1800" dirty="0" smtClean="0">
              <a:solidFill>
                <a:schemeClr val="bg1"/>
              </a:solidFill>
            </a:endParaRPr>
          </a:p>
          <a:p>
            <a:pPr lvl="1">
              <a:spcAft>
                <a:spcPts val="1000"/>
              </a:spcAft>
            </a:pPr>
            <a:r>
              <a:rPr lang="en-US" sz="2800" dirty="0" smtClean="0">
                <a:solidFill>
                  <a:schemeClr val="bg1"/>
                </a:solidFill>
              </a:rPr>
              <a:t>How does conflict and containment </a:t>
            </a:r>
            <a:r>
              <a:rPr lang="en-US" sz="2800" b="1" dirty="0" smtClean="0">
                <a:solidFill>
                  <a:schemeClr val="bg1"/>
                </a:solidFill>
              </a:rPr>
              <a:t>influence your unit?</a:t>
            </a:r>
            <a:endParaRPr lang="en-US" sz="2800" b="1" dirty="0">
              <a:solidFill>
                <a:schemeClr val="bg1"/>
              </a:solidFill>
            </a:endParaRPr>
          </a:p>
          <a:p>
            <a:pPr marL="0" indent="0">
              <a:buNone/>
            </a:pPr>
            <a:endParaRPr lang="en-US" sz="2000" dirty="0"/>
          </a:p>
        </p:txBody>
      </p:sp>
    </p:spTree>
    <p:extLst>
      <p:ext uri="{BB962C8B-B14F-4D97-AF65-F5344CB8AC3E}">
        <p14:creationId xmlns:p14="http://schemas.microsoft.com/office/powerpoint/2010/main" val="1363232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39750" y="495300"/>
            <a:ext cx="7199313" cy="687388"/>
          </a:xfrm>
        </p:spPr>
        <p:txBody>
          <a:bodyPr lIns="91440" tIns="45720" rIns="91440" bIns="45720" anchor="t"/>
          <a:lstStyle/>
          <a:p>
            <a:pPr algn="ctr" eaLnBrk="1" hangingPunct="1">
              <a:defRPr/>
            </a:pPr>
            <a:r>
              <a:rPr lang="en-US" altLang="en-US" b="1">
                <a:solidFill>
                  <a:srgbClr val="21A18D"/>
                </a:solidFill>
                <a:ea typeface="MS PGothic" pitchFamily="34" charset="-128"/>
                <a:cs typeface="Arial" charset="0"/>
              </a:rPr>
              <a:t>Task: Identifying themes</a:t>
            </a:r>
          </a:p>
        </p:txBody>
      </p:sp>
      <p:sp>
        <p:nvSpPr>
          <p:cNvPr id="3" name="Content Placeholder 2"/>
          <p:cNvSpPr>
            <a:spLocks noGrp="1"/>
          </p:cNvSpPr>
          <p:nvPr>
            <p:ph idx="1"/>
          </p:nvPr>
        </p:nvSpPr>
        <p:spPr>
          <a:xfrm>
            <a:off x="539750" y="1619250"/>
            <a:ext cx="8243888" cy="4854575"/>
          </a:xfrm>
        </p:spPr>
        <p:txBody>
          <a:bodyPr>
            <a:normAutofit/>
          </a:bodyPr>
          <a:lstStyle/>
          <a:p>
            <a:pPr lvl="1" eaLnBrk="1" hangingPunct="1">
              <a:spcBef>
                <a:spcPts val="0"/>
              </a:spcBef>
              <a:spcAft>
                <a:spcPts val="1000"/>
              </a:spcAft>
              <a:buFont typeface="Arial" charset="0"/>
              <a:buNone/>
              <a:defRPr/>
            </a:pPr>
            <a:r>
              <a:rPr lang="en-US" dirty="0">
                <a:ea typeface="ＭＳ Ｐゴシック" charset="0"/>
              </a:rPr>
              <a:t>Read through the poster examples and determine:</a:t>
            </a:r>
          </a:p>
          <a:p>
            <a:pPr marL="342900" lvl="1" indent="-342900" eaLnBrk="1" hangingPunct="1">
              <a:spcBef>
                <a:spcPts val="0"/>
              </a:spcBef>
              <a:spcAft>
                <a:spcPts val="1000"/>
              </a:spcAft>
              <a:buFont typeface="Arial" panose="020B0604020202020204" pitchFamily="34" charset="0"/>
              <a:buChar char="–"/>
              <a:defRPr/>
            </a:pPr>
            <a:r>
              <a:rPr lang="en-US" dirty="0">
                <a:ea typeface="ＭＳ Ｐゴシック" charset="0"/>
              </a:rPr>
              <a:t>How you might use the poster in practice</a:t>
            </a:r>
          </a:p>
          <a:p>
            <a:pPr marL="342900" lvl="1" indent="-342900" eaLnBrk="1" hangingPunct="1">
              <a:spcBef>
                <a:spcPts val="0"/>
              </a:spcBef>
              <a:spcAft>
                <a:spcPts val="1000"/>
              </a:spcAft>
              <a:buFont typeface="Arial" panose="020B0604020202020204" pitchFamily="34" charset="0"/>
              <a:buChar char="–"/>
              <a:defRPr/>
            </a:pPr>
            <a:r>
              <a:rPr lang="en-US" dirty="0">
                <a:ea typeface="ＭＳ Ｐゴシック" charset="0"/>
              </a:rPr>
              <a:t>Which theme/s each of your posters refers to (see below)</a:t>
            </a:r>
          </a:p>
          <a:p>
            <a:pPr marL="342900" lvl="1" indent="-342900" eaLnBrk="1" hangingPunct="1">
              <a:spcBef>
                <a:spcPts val="0"/>
              </a:spcBef>
              <a:spcAft>
                <a:spcPts val="1000"/>
              </a:spcAft>
              <a:buFont typeface="Arial" panose="020B0604020202020204" pitchFamily="34" charset="0"/>
              <a:buChar char="–"/>
              <a:defRPr/>
            </a:pPr>
            <a:endParaRPr lang="en-US" dirty="0">
              <a:ea typeface="ＭＳ Ｐゴシック" charset="0"/>
            </a:endParaRPr>
          </a:p>
          <a:p>
            <a:pPr marL="1438275" lvl="1" indent="-361950" eaLnBrk="1" hangingPunct="1">
              <a:spcBef>
                <a:spcPts val="0"/>
              </a:spcBef>
              <a:spcAft>
                <a:spcPts val="1000"/>
              </a:spcAft>
              <a:buFont typeface="Arial" charset="0"/>
              <a:buNone/>
              <a:defRPr/>
            </a:pPr>
            <a:r>
              <a:rPr lang="en-US" b="1" dirty="0">
                <a:ea typeface="ＭＳ Ｐゴシック" charset="0"/>
              </a:rPr>
              <a:t>Themes</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Being respectful and polite </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Turning down a request from a patient </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Asking a patient to do something</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Asking a patient to stop doing something </a:t>
            </a:r>
          </a:p>
          <a:p>
            <a:pPr marL="342900" lvl="1" indent="-342900" eaLnBrk="1" hangingPunct="1">
              <a:spcBef>
                <a:spcPts val="0"/>
              </a:spcBef>
              <a:spcAft>
                <a:spcPts val="1000"/>
              </a:spcAft>
              <a:defRPr/>
            </a:pPr>
            <a:endParaRPr lang="en-US" dirty="0">
              <a:ea typeface="ＭＳ Ｐゴシック" charset="0"/>
            </a:endParaRPr>
          </a:p>
          <a:p>
            <a:pPr eaLnBrk="1" hangingPunct="1">
              <a:spcBef>
                <a:spcPts val="0"/>
              </a:spcBef>
              <a:spcAft>
                <a:spcPts val="1000"/>
              </a:spcAft>
              <a:buFont typeface="Arial" charset="0"/>
              <a:buNone/>
              <a:defRPr/>
            </a:pPr>
            <a:endParaRPr lang="en-US" dirty="0">
              <a:ea typeface="ＭＳ Ｐゴシック" charset="0"/>
            </a:endParaRPr>
          </a:p>
        </p:txBody>
      </p:sp>
    </p:spTree>
    <p:extLst>
      <p:ext uri="{BB962C8B-B14F-4D97-AF65-F5344CB8AC3E}">
        <p14:creationId xmlns:p14="http://schemas.microsoft.com/office/powerpoint/2010/main" val="40625449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407925"/>
            <a:ext cx="9144001" cy="5665228"/>
            <a:chOff x="-1" y="1407925"/>
            <a:chExt cx="9144001" cy="5665228"/>
          </a:xfrm>
        </p:grpSpPr>
        <p:pic>
          <p:nvPicPr>
            <p:cNvPr id="5" name="Picture 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8518"/>
            <a:stretch/>
          </p:blipFill>
          <p:spPr>
            <a:xfrm flipH="1">
              <a:off x="7179739" y="1407925"/>
              <a:ext cx="1964261" cy="5665228"/>
            </a:xfrm>
            <a:prstGeom prst="rect">
              <a:avLst/>
            </a:prstGeom>
          </p:spPr>
        </p:pic>
        <p:pic>
          <p:nvPicPr>
            <p:cNvPr id="4" name="Picture 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481"/>
            <a:stretch/>
          </p:blipFill>
          <p:spPr>
            <a:xfrm>
              <a:off x="-1" y="1407925"/>
              <a:ext cx="7179739" cy="5665228"/>
            </a:xfrm>
            <a:prstGeom prst="rect">
              <a:avLst/>
            </a:prstGeom>
          </p:spPr>
        </p:pic>
      </p:grpSp>
      <p:sp>
        <p:nvSpPr>
          <p:cNvPr id="37890" name="Title 1"/>
          <p:cNvSpPr>
            <a:spLocks noGrp="1"/>
          </p:cNvSpPr>
          <p:nvPr>
            <p:ph type="title"/>
          </p:nvPr>
        </p:nvSpPr>
        <p:spPr>
          <a:xfrm>
            <a:off x="539750" y="457200"/>
            <a:ext cx="7199313" cy="631825"/>
          </a:xfrm>
        </p:spPr>
        <p:txBody>
          <a:bodyPr lIns="68580" tIns="34290" rIns="68580" bIns="34290" anchor="t"/>
          <a:lstStyle/>
          <a:p>
            <a:pPr algn="ctr" eaLnBrk="1" hangingPunct="1">
              <a:defRPr/>
            </a:pPr>
            <a:r>
              <a:rPr lang="en-US" altLang="en-US" b="1">
                <a:ea typeface="MS PGothic" pitchFamily="34" charset="-128"/>
                <a:cs typeface="Arial" charset="0"/>
              </a:rPr>
              <a:t>Role of the intervention lead </a:t>
            </a:r>
            <a:r>
              <a:rPr lang="en-US" altLang="en-US" sz="1800" b="1">
                <a:ea typeface="MS PGothic" pitchFamily="34" charset="-128"/>
                <a:cs typeface="Arial" charset="0"/>
              </a:rPr>
              <a:t/>
            </a:r>
            <a:br>
              <a:rPr lang="en-US" altLang="en-US" sz="1800" b="1">
                <a:ea typeface="MS PGothic" pitchFamily="34" charset="-128"/>
                <a:cs typeface="Arial" charset="0"/>
              </a:rPr>
            </a:br>
            <a:endParaRPr lang="en-US" altLang="en-US" sz="1800" b="1">
              <a:ea typeface="MS PGothic" pitchFamily="34" charset="-128"/>
              <a:cs typeface="Arial" charset="0"/>
            </a:endParaRPr>
          </a:p>
        </p:txBody>
      </p:sp>
      <p:sp>
        <p:nvSpPr>
          <p:cNvPr id="36866" name="Content Placeholder 2"/>
          <p:cNvSpPr>
            <a:spLocks noGrp="1"/>
          </p:cNvSpPr>
          <p:nvPr>
            <p:ph idx="1"/>
          </p:nvPr>
        </p:nvSpPr>
        <p:spPr>
          <a:xfrm>
            <a:off x="3081863" y="1744137"/>
            <a:ext cx="5904970" cy="4842746"/>
          </a:xfrm>
        </p:spPr>
        <p:txBody>
          <a:bodyPr lIns="68580" tIns="34290" rIns="68580" bIns="34290"/>
          <a:lstStyle/>
          <a:p>
            <a:pPr lvl="1" eaLnBrk="1" hangingPunct="1">
              <a:spcAft>
                <a:spcPts val="750"/>
              </a:spcAft>
              <a:defRPr/>
            </a:pPr>
            <a:r>
              <a:rPr lang="en-US" dirty="0">
                <a:ea typeface="MS PGothic" charset="0"/>
              </a:rPr>
              <a:t>Remind team about soft words</a:t>
            </a:r>
          </a:p>
          <a:p>
            <a:pPr marL="457200" lvl="1" indent="-457200" eaLnBrk="1" hangingPunct="1">
              <a:spcAft>
                <a:spcPts val="750"/>
              </a:spcAft>
              <a:buFont typeface="Arial" panose="020B0604020202020204" pitchFamily="34" charset="0"/>
              <a:buChar char="•"/>
              <a:defRPr/>
            </a:pPr>
            <a:r>
              <a:rPr lang="en-US" sz="2000" dirty="0">
                <a:ea typeface="MS PGothic" charset="0"/>
              </a:rPr>
              <a:t>Change the soft words poster every day</a:t>
            </a:r>
          </a:p>
          <a:p>
            <a:pPr marL="457200" lvl="1" indent="-457200" eaLnBrk="1" hangingPunct="1">
              <a:spcAft>
                <a:spcPts val="750"/>
              </a:spcAft>
              <a:buFont typeface="Arial" panose="020B0604020202020204" pitchFamily="34" charset="0"/>
              <a:buChar char="•"/>
              <a:defRPr/>
            </a:pPr>
            <a:r>
              <a:rPr lang="en-US" sz="2000" dirty="0">
                <a:ea typeface="MS PGothic" charset="0"/>
              </a:rPr>
              <a:t>Draw attention to the poster</a:t>
            </a:r>
          </a:p>
          <a:p>
            <a:pPr lvl="1" eaLnBrk="1" hangingPunct="1">
              <a:spcAft>
                <a:spcPts val="750"/>
              </a:spcAft>
              <a:defRPr/>
            </a:pPr>
            <a:r>
              <a:rPr lang="en-US" dirty="0">
                <a:ea typeface="MS PGothic" charset="0"/>
              </a:rPr>
              <a:t>Encourage others to consider limit setting and Soft Words in different situations</a:t>
            </a:r>
          </a:p>
          <a:p>
            <a:pPr marL="457200" lvl="1" indent="-457200" eaLnBrk="1" hangingPunct="1">
              <a:spcAft>
                <a:spcPts val="750"/>
              </a:spcAft>
              <a:buFont typeface="Arial" panose="020B0604020202020204" pitchFamily="34" charset="0"/>
              <a:buChar char="•"/>
              <a:defRPr/>
            </a:pPr>
            <a:r>
              <a:rPr lang="en-US" sz="2000" dirty="0">
                <a:ea typeface="MS PGothic" charset="0"/>
              </a:rPr>
              <a:t>In reflective practice and supervision</a:t>
            </a:r>
          </a:p>
          <a:p>
            <a:pPr marL="457200" lvl="1" indent="-457200" eaLnBrk="1" hangingPunct="1">
              <a:spcAft>
                <a:spcPts val="750"/>
              </a:spcAft>
              <a:buFont typeface="Arial" panose="020B0604020202020204" pitchFamily="34" charset="0"/>
              <a:buChar char="•"/>
              <a:defRPr/>
            </a:pPr>
            <a:r>
              <a:rPr lang="en-US" sz="2000" dirty="0">
                <a:ea typeface="MS PGothic" charset="0"/>
              </a:rPr>
              <a:t>During review of policy and procedures</a:t>
            </a:r>
          </a:p>
          <a:p>
            <a:pPr marL="457200" lvl="1" indent="-457200" eaLnBrk="1" hangingPunct="1">
              <a:spcAft>
                <a:spcPts val="750"/>
              </a:spcAft>
              <a:buFont typeface="Arial" panose="020B0604020202020204" pitchFamily="34" charset="0"/>
              <a:buChar char="•"/>
              <a:defRPr/>
            </a:pPr>
            <a:r>
              <a:rPr lang="en-US" sz="2000" dirty="0">
                <a:ea typeface="MS PGothic" charset="0"/>
              </a:rPr>
              <a:t>In handover or debriefing following incidents related to limit setting </a:t>
            </a:r>
          </a:p>
          <a:p>
            <a:pPr lvl="1" algn="ctr" eaLnBrk="1" hangingPunct="1">
              <a:spcAft>
                <a:spcPts val="750"/>
              </a:spcAft>
              <a:defRPr/>
            </a:pPr>
            <a:endParaRPr lang="en-US" sz="1050" b="1" dirty="0">
              <a:solidFill>
                <a:srgbClr val="21A18D"/>
              </a:solidFill>
              <a:ea typeface="MS PGothic" charset="0"/>
            </a:endParaRPr>
          </a:p>
          <a:p>
            <a:pPr lvl="1" algn="ctr" eaLnBrk="1" hangingPunct="1">
              <a:spcAft>
                <a:spcPts val="750"/>
              </a:spcAft>
              <a:defRPr/>
            </a:pPr>
            <a:r>
              <a:rPr lang="en-US" sz="2600" b="1" dirty="0">
                <a:ea typeface="MS PGothic" charset="0"/>
              </a:rPr>
              <a:t>Who might be the most                    suitable lead?</a:t>
            </a:r>
          </a:p>
          <a:p>
            <a:pPr eaLnBrk="1" hangingPunct="1">
              <a:spcBef>
                <a:spcPct val="0"/>
              </a:spcBef>
              <a:spcAft>
                <a:spcPts val="750"/>
              </a:spcAft>
              <a:buFont typeface="Arial" charset="0"/>
              <a:buChar char="•"/>
              <a:defRPr/>
            </a:pPr>
            <a:endParaRPr lang="en-US" sz="1650" dirty="0">
              <a:ea typeface="MS PGothic" charset="0"/>
            </a:endParaRPr>
          </a:p>
        </p:txBody>
      </p:sp>
    </p:spTree>
    <p:extLst>
      <p:ext uri="{BB962C8B-B14F-4D97-AF65-F5344CB8AC3E}">
        <p14:creationId xmlns:p14="http://schemas.microsoft.com/office/powerpoint/2010/main" val="18528453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lIns="91440" tIns="45720" rIns="91440" bIns="45720" anchor="t"/>
          <a:lstStyle/>
          <a:p>
            <a:pPr algn="ctr" eaLnBrk="1" hangingPunct="1">
              <a:defRPr/>
            </a:pPr>
            <a:r>
              <a:rPr lang="en-GB" altLang="en-US" sz="3600" b="1">
                <a:ea typeface="MS PGothic" pitchFamily="34" charset="-128"/>
                <a:cs typeface="Arial" charset="0"/>
              </a:rPr>
              <a:t>Soft words fidelity</a:t>
            </a:r>
          </a:p>
        </p:txBody>
      </p:sp>
      <p:sp>
        <p:nvSpPr>
          <p:cNvPr id="3" name="Content Placeholder 2"/>
          <p:cNvSpPr>
            <a:spLocks noGrp="1"/>
          </p:cNvSpPr>
          <p:nvPr>
            <p:ph idx="1"/>
          </p:nvPr>
        </p:nvSpPr>
        <p:spPr>
          <a:xfrm>
            <a:off x="3756025" y="4921776"/>
            <a:ext cx="4421188" cy="1789112"/>
          </a:xfrm>
        </p:spPr>
        <p:txBody>
          <a:bodyPr>
            <a:normAutofit/>
          </a:bodyPr>
          <a:lstStyle/>
          <a:p>
            <a:pPr marL="800100" lvl="1" indent="-342900" eaLnBrk="1" hangingPunct="1">
              <a:spcBef>
                <a:spcPts val="0"/>
              </a:spcBef>
              <a:spcAft>
                <a:spcPts val="1000"/>
              </a:spcAft>
              <a:buFont typeface="Arial" panose="020B0604020202020204" pitchFamily="34" charset="0"/>
              <a:buChar char="•"/>
              <a:defRPr/>
            </a:pPr>
            <a:r>
              <a:rPr lang="en-GB" sz="2000" dirty="0">
                <a:ea typeface="ＭＳ Ｐゴシック" charset="0"/>
              </a:rPr>
              <a:t>Hanging up signs</a:t>
            </a:r>
          </a:p>
          <a:p>
            <a:pPr marL="800100" lvl="1" indent="-342900" eaLnBrk="1" hangingPunct="1">
              <a:spcBef>
                <a:spcPts val="0"/>
              </a:spcBef>
              <a:spcAft>
                <a:spcPts val="1000"/>
              </a:spcAft>
              <a:buFont typeface="Arial" panose="020B0604020202020204" pitchFamily="34" charset="0"/>
              <a:buChar char="•"/>
              <a:defRPr/>
            </a:pPr>
            <a:r>
              <a:rPr lang="en-GB" sz="2000" dirty="0">
                <a:ea typeface="ＭＳ Ｐゴシック" charset="0"/>
              </a:rPr>
              <a:t>A soft option as the standard of communication described is high. Expect to be challenged.</a:t>
            </a:r>
          </a:p>
          <a:p>
            <a:pPr lvl="1" eaLnBrk="1" fontAlgn="auto" hangingPunct="1">
              <a:spcAft>
                <a:spcPts val="0"/>
              </a:spcAft>
              <a:buFont typeface="Arial"/>
              <a:buChar char="–"/>
              <a:defRPr/>
            </a:pPr>
            <a:endParaRPr lang="en-GB" sz="2000" dirty="0">
              <a:ea typeface="+mn-ea"/>
            </a:endParaRPr>
          </a:p>
          <a:p>
            <a:pPr eaLnBrk="1" fontAlgn="auto" hangingPunct="1">
              <a:spcAft>
                <a:spcPts val="0"/>
              </a:spcAft>
              <a:buFont typeface="Arial"/>
              <a:buChar char="•"/>
              <a:defRPr/>
            </a:pPr>
            <a:endParaRPr lang="en-GB" sz="2000" dirty="0">
              <a:ea typeface="+mn-ea"/>
              <a:cs typeface="+mn-cs"/>
            </a:endParaRPr>
          </a:p>
        </p:txBody>
      </p:sp>
      <p:sp>
        <p:nvSpPr>
          <p:cNvPr id="5" name="Rectangle 4"/>
          <p:cNvSpPr>
            <a:spLocks noChangeArrowheads="1"/>
          </p:cNvSpPr>
          <p:nvPr/>
        </p:nvSpPr>
        <p:spPr bwMode="auto">
          <a:xfrm>
            <a:off x="457200" y="2317750"/>
            <a:ext cx="2324100" cy="112712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ea typeface="MS PGothic" pitchFamily="34" charset="-128"/>
              </a:rPr>
              <a:t>Soft words </a:t>
            </a:r>
          </a:p>
          <a:p>
            <a:pPr algn="ctr"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33797"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95300" y="5071000"/>
            <a:ext cx="2286000" cy="1077912"/>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ea typeface="MS PGothic" pitchFamily="34" charset="-128"/>
              </a:rPr>
              <a:t>Soft words</a:t>
            </a:r>
          </a:p>
          <a:p>
            <a:pPr algn="ctr"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33799" name="TextBox 8"/>
          <p:cNvSpPr txBox="1">
            <a:spLocks noChangeArrowheads="1"/>
          </p:cNvSpPr>
          <p:nvPr/>
        </p:nvSpPr>
        <p:spPr bwMode="auto">
          <a:xfrm>
            <a:off x="3035300" y="5209112"/>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4000">
                <a:solidFill>
                  <a:srgbClr val="000000"/>
                </a:solidFill>
              </a:rPr>
              <a:t>≠</a:t>
            </a:r>
          </a:p>
        </p:txBody>
      </p:sp>
      <p:sp>
        <p:nvSpPr>
          <p:cNvPr id="41992" name="Rectangle 1"/>
          <p:cNvSpPr>
            <a:spLocks noChangeArrowheads="1"/>
          </p:cNvSpPr>
          <p:nvPr/>
        </p:nvSpPr>
        <p:spPr bwMode="auto">
          <a:xfrm>
            <a:off x="3605213" y="1407053"/>
            <a:ext cx="523875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800100" lvl="1" indent="-342900" eaLnBrk="1" hangingPunct="1">
              <a:spcAft>
                <a:spcPts val="1000"/>
              </a:spcAft>
              <a:buFont typeface="Arial" panose="020B0604020202020204" pitchFamily="34" charset="0"/>
              <a:buChar char="•"/>
              <a:defRPr/>
            </a:pPr>
            <a:r>
              <a:rPr lang="en-GB" altLang="en-US" sz="2000" dirty="0">
                <a:solidFill>
                  <a:prstClr val="black"/>
                </a:solidFill>
                <a:latin typeface="Arial" panose="020B0604020202020204" pitchFamily="34" charset="0"/>
                <a:cs typeface="Arial" panose="020B0604020202020204" pitchFamily="34" charset="0"/>
              </a:rPr>
              <a:t>Increasing staff options to prevent, or reduce the impact of, flashpoints related to limit-setting</a:t>
            </a:r>
          </a:p>
          <a:p>
            <a:pPr marL="800100" lvl="1" indent="-342900" eaLnBrk="1" hangingPunct="1">
              <a:spcAft>
                <a:spcPts val="1000"/>
              </a:spcAft>
              <a:buFont typeface="Arial" panose="020B0604020202020204" pitchFamily="34" charset="0"/>
              <a:buChar char="•"/>
              <a:defRPr/>
            </a:pPr>
            <a:r>
              <a:rPr lang="en-GB" altLang="en-US" sz="2000" dirty="0">
                <a:solidFill>
                  <a:prstClr val="black"/>
                </a:solidFill>
                <a:latin typeface="Arial" panose="020B0604020202020204" pitchFamily="34" charset="0"/>
                <a:cs typeface="Arial" panose="020B0604020202020204" pitchFamily="34" charset="0"/>
              </a:rPr>
              <a:t>A means of reminding staff to use the best style of communication in difficult conversations</a:t>
            </a:r>
          </a:p>
          <a:p>
            <a:pPr marL="800100" lvl="1" indent="-342900" eaLnBrk="1" hangingPunct="1">
              <a:spcAft>
                <a:spcPts val="1000"/>
              </a:spcAft>
              <a:buFont typeface="Arial" panose="020B0604020202020204" pitchFamily="34" charset="0"/>
              <a:buChar char="•"/>
              <a:defRPr/>
            </a:pPr>
            <a:r>
              <a:rPr lang="en-GB" altLang="en-US" sz="2000" dirty="0">
                <a:solidFill>
                  <a:prstClr val="black"/>
                </a:solidFill>
                <a:latin typeface="Arial" panose="020B0604020202020204" pitchFamily="34" charset="0"/>
                <a:cs typeface="Arial" panose="020B0604020202020204" pitchFamily="34" charset="0"/>
              </a:rPr>
              <a:t>A means of reminding staff to rethink limits and to promote patient choice (recovery-oriented)</a:t>
            </a:r>
          </a:p>
          <a:p>
            <a:pPr lvl="1" eaLnBrk="1" hangingPunct="1">
              <a:spcAft>
                <a:spcPts val="1000"/>
              </a:spcAft>
              <a:defRPr/>
            </a:pPr>
            <a:endParaRPr lang="en-GB" altLang="en-US" sz="2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778798176"/>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750" y="431800"/>
            <a:ext cx="7199313" cy="741363"/>
          </a:xfrm>
        </p:spPr>
        <p:txBody>
          <a:bodyPr lIns="91440" tIns="45720" rIns="91440" bIns="45720" anchor="t"/>
          <a:lstStyle/>
          <a:p>
            <a:pPr algn="ctr" eaLnBrk="1" hangingPunct="1">
              <a:defRPr/>
            </a:pPr>
            <a:r>
              <a:rPr lang="en-GB" altLang="en-US" b="1">
                <a:ea typeface="MS PGothic" pitchFamily="34" charset="-128"/>
                <a:cs typeface="Arial" charset="0"/>
              </a:rPr>
              <a:t>Soft words methods adjustments</a:t>
            </a:r>
          </a:p>
        </p:txBody>
      </p:sp>
      <p:sp>
        <p:nvSpPr>
          <p:cNvPr id="34819" name="Content Placeholder 2"/>
          <p:cNvSpPr>
            <a:spLocks noGrp="1"/>
          </p:cNvSpPr>
          <p:nvPr>
            <p:ph idx="1"/>
          </p:nvPr>
        </p:nvSpPr>
        <p:spPr>
          <a:xfrm>
            <a:off x="925513" y="2033588"/>
            <a:ext cx="7858125" cy="4440237"/>
          </a:xfrm>
        </p:spPr>
        <p:txBody>
          <a:bodyPr lIns="91440" tIns="45720" rIns="91440" bIns="45720"/>
          <a:lstStyle/>
          <a:p>
            <a:pPr marL="2147888" lvl="1" indent="-2147888" eaLnBrk="1" hangingPunct="1">
              <a:spcAft>
                <a:spcPts val="2000"/>
              </a:spcAft>
              <a:tabLst>
                <a:tab pos="2147888" algn="l"/>
              </a:tabLst>
            </a:pPr>
            <a:r>
              <a:rPr lang="en-GB" altLang="en-US" b="1"/>
              <a:t>CAMHS</a:t>
            </a:r>
            <a:r>
              <a:rPr lang="en-GB" altLang="en-US"/>
              <a:t>	none</a:t>
            </a:r>
          </a:p>
          <a:p>
            <a:pPr marL="2147888" lvl="1" indent="-2147888" eaLnBrk="1" hangingPunct="1">
              <a:spcAft>
                <a:spcPts val="2000"/>
              </a:spcAft>
              <a:tabLst>
                <a:tab pos="2147888" algn="l"/>
              </a:tabLst>
            </a:pPr>
            <a:r>
              <a:rPr lang="en-GB" altLang="en-US" b="1"/>
              <a:t>Forensic</a:t>
            </a:r>
            <a:r>
              <a:rPr lang="en-GB" altLang="en-US"/>
              <a:t> 	none</a:t>
            </a:r>
          </a:p>
          <a:p>
            <a:pPr marL="2147888" lvl="1" indent="-2147888" eaLnBrk="1" hangingPunct="1">
              <a:spcAft>
                <a:spcPts val="2000"/>
              </a:spcAft>
              <a:tabLst>
                <a:tab pos="2147888" algn="l"/>
              </a:tabLst>
            </a:pPr>
            <a:r>
              <a:rPr lang="en-GB" altLang="en-US" b="1"/>
              <a:t>Older people</a:t>
            </a:r>
            <a:r>
              <a:rPr lang="en-GB" altLang="en-US"/>
              <a:t>	none, but may want to create expanded version with greater relevancy</a:t>
            </a:r>
          </a:p>
          <a:p>
            <a:pPr marL="2147888" indent="-2147888" eaLnBrk="1" hangingPunct="1">
              <a:tabLst>
                <a:tab pos="2147888" algn="l"/>
              </a:tabLst>
            </a:pPr>
            <a:endParaRPr lang="en-GB" altLang="en-US"/>
          </a:p>
          <a:p>
            <a:pPr marL="2147888" indent="-2147888" eaLnBrk="1" hangingPunct="1">
              <a:spcAft>
                <a:spcPts val="2000"/>
              </a:spcAft>
              <a:tabLst>
                <a:tab pos="2147888" algn="l"/>
              </a:tabLst>
            </a:pPr>
            <a:endParaRPr lang="en-GB" altLang="en-US"/>
          </a:p>
        </p:txBody>
      </p:sp>
    </p:spTree>
    <p:extLst>
      <p:ext uri="{BB962C8B-B14F-4D97-AF65-F5344CB8AC3E}">
        <p14:creationId xmlns:p14="http://schemas.microsoft.com/office/powerpoint/2010/main" val="3862107971"/>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3561">
            <a:off x="1889125" y="2297113"/>
            <a:ext cx="3175000" cy="400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3724">
            <a:off x="4038600" y="2430463"/>
            <a:ext cx="3103563"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4553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695325" y="523875"/>
            <a:ext cx="6513513" cy="1017588"/>
          </a:xfrm>
        </p:spPr>
        <p:txBody>
          <a:bodyPr/>
          <a:lstStyle/>
          <a:p>
            <a:pPr algn="ctr" eaLnBrk="1" hangingPunct="1"/>
            <a:r>
              <a:rPr lang="en-AU" altLang="en-US" sz="4800" b="1">
                <a:latin typeface="Arial" panose="020B0604020202020204" pitchFamily="34" charset="0"/>
                <a:cs typeface="Arial" panose="020B0604020202020204" pitchFamily="34" charset="0"/>
              </a:rPr>
              <a:t>Mutual Help Meeting</a:t>
            </a:r>
          </a:p>
        </p:txBody>
      </p:sp>
      <p:pic>
        <p:nvPicPr>
          <p:cNvPr id="2" name="Picture 1"/>
          <p:cNvPicPr>
            <a:picLocks noChangeAspect="1"/>
          </p:cNvPicPr>
          <p:nvPr/>
        </p:nvPicPr>
        <p:blipFill rotWithShape="1">
          <a:blip r:embed="rId3"/>
          <a:srcRect l="25965" t="16377" r="43684" b="6548"/>
          <a:stretch/>
        </p:blipFill>
        <p:spPr>
          <a:xfrm rot="634693">
            <a:off x="2815097" y="1996239"/>
            <a:ext cx="3064774" cy="4375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287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0862">
            <a:off x="6123137" y="4189785"/>
            <a:ext cx="1638349" cy="1638349"/>
          </a:xfrm>
          <a:prstGeom prst="rect">
            <a:avLst/>
          </a:prstGeom>
        </p:spPr>
      </p:pic>
      <p:sp>
        <p:nvSpPr>
          <p:cNvPr id="67586" name="Title 1"/>
          <p:cNvSpPr>
            <a:spLocks noGrp="1"/>
          </p:cNvSpPr>
          <p:nvPr>
            <p:ph type="title"/>
          </p:nvPr>
        </p:nvSpPr>
        <p:spPr>
          <a:xfrm>
            <a:off x="539750" y="469900"/>
            <a:ext cx="7199313" cy="768350"/>
          </a:xfrm>
        </p:spPr>
        <p:txBody>
          <a:bodyPr lIns="91440" tIns="45720" rIns="91440" bIns="45720" anchor="t"/>
          <a:lstStyle/>
          <a:p>
            <a:pPr algn="ctr" eaLnBrk="1" hangingPunct="1">
              <a:defRPr/>
            </a:pPr>
            <a:r>
              <a:rPr lang="en-US" altLang="en-US" b="1" dirty="0">
                <a:cs typeface="Arial" pitchFamily="34" charset="0"/>
              </a:rPr>
              <a:t>Background </a:t>
            </a:r>
            <a:r>
              <a:rPr lang="en-US" altLang="en-US" sz="2400" b="1" dirty="0">
                <a:cs typeface="Arial" pitchFamily="34" charset="0"/>
              </a:rPr>
              <a:t/>
            </a:r>
            <a:br>
              <a:rPr lang="en-US" altLang="en-US" sz="2400" b="1" dirty="0">
                <a:cs typeface="Arial" pitchFamily="34" charset="0"/>
              </a:rPr>
            </a:br>
            <a:endParaRPr lang="en-US" altLang="en-US" sz="2400" b="1" dirty="0">
              <a:cs typeface="Arial" pitchFamily="34" charset="0"/>
            </a:endParaRPr>
          </a:p>
        </p:txBody>
      </p:sp>
      <p:sp>
        <p:nvSpPr>
          <p:cNvPr id="34819"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buFont typeface="Arial" panose="020B0604020202020204" pitchFamily="34" charset="0"/>
              <a:buChar char="•"/>
            </a:pPr>
            <a:r>
              <a:rPr lang="en-US" altLang="en-US" dirty="0"/>
              <a:t>The unit is a social community and potentially a powerful engine to help patients, have a positive influence, and progress towards discharge.</a:t>
            </a:r>
          </a:p>
          <a:p>
            <a:pPr marL="342900" lvl="1" indent="-342900" eaLnBrk="1" hangingPunct="1">
              <a:buFont typeface="Arial" panose="020B0604020202020204" pitchFamily="34" charset="0"/>
              <a:buChar char="•"/>
            </a:pPr>
            <a:r>
              <a:rPr lang="en-US" altLang="en-US" dirty="0"/>
              <a:t>The help that patients give each other can be highly valued and effective. </a:t>
            </a:r>
          </a:p>
          <a:p>
            <a:pPr marL="342900" lvl="1" indent="-342900" eaLnBrk="1" hangingPunct="1">
              <a:buFont typeface="Arial" panose="020B0604020202020204" pitchFamily="34" charset="0"/>
              <a:buChar char="•"/>
            </a:pPr>
            <a:r>
              <a:rPr lang="en-US" altLang="en-US" dirty="0"/>
              <a:t>The giving of help and support between                         patients offers the giver:</a:t>
            </a:r>
          </a:p>
          <a:p>
            <a:pPr marL="804863" lvl="2" indent="-354013" eaLnBrk="1" hangingPunct="1">
              <a:buFont typeface="Arial" panose="020B0604020202020204" pitchFamily="34" charset="0"/>
              <a:buChar char="‒"/>
            </a:pPr>
            <a:r>
              <a:rPr lang="en-US" altLang="en-US" dirty="0"/>
              <a:t>a socially valued role</a:t>
            </a:r>
          </a:p>
          <a:p>
            <a:pPr marL="804863" lvl="2" indent="-354013" eaLnBrk="1" hangingPunct="1">
              <a:buFont typeface="Arial" panose="020B0604020202020204" pitchFamily="34" charset="0"/>
              <a:buChar char="‒"/>
            </a:pPr>
            <a:r>
              <a:rPr lang="en-US" altLang="en-US" dirty="0"/>
              <a:t>the chance to make a meaningful contribution</a:t>
            </a:r>
          </a:p>
          <a:p>
            <a:pPr marL="804863" lvl="2" indent="-354013" eaLnBrk="1" hangingPunct="1">
              <a:buFont typeface="Arial" panose="020B0604020202020204" pitchFamily="34" charset="0"/>
              <a:buChar char="‒"/>
            </a:pPr>
            <a:r>
              <a:rPr lang="en-US" altLang="en-US" dirty="0"/>
              <a:t>the potential to improve their self-esteem </a:t>
            </a:r>
          </a:p>
          <a:p>
            <a:pPr eaLnBrk="1" hangingPunct="1"/>
            <a:endParaRPr lang="en-US" altLang="en-US" dirty="0"/>
          </a:p>
          <a:p>
            <a:pPr eaLnBrk="1" hangingPunct="1"/>
            <a:endParaRPr lang="en-US" alt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6348" flipH="1">
            <a:off x="7275576" y="4986528"/>
            <a:ext cx="1871472" cy="1871472"/>
          </a:xfrm>
          <a:prstGeom prst="rect">
            <a:avLst/>
          </a:prstGeom>
        </p:spPr>
      </p:pic>
    </p:spTree>
    <p:extLst>
      <p:ext uri="{BB962C8B-B14F-4D97-AF65-F5344CB8AC3E}">
        <p14:creationId xmlns:p14="http://schemas.microsoft.com/office/powerpoint/2010/main" val="42535438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a:xfrm>
            <a:off x="539750" y="396875"/>
            <a:ext cx="7199313" cy="762000"/>
          </a:xfrm>
        </p:spPr>
        <p:txBody>
          <a:bodyPr lIns="91440" tIns="45720" rIns="91440" bIns="45720" anchor="t"/>
          <a:lstStyle/>
          <a:p>
            <a:pPr algn="ctr" eaLnBrk="1" hangingPunct="1">
              <a:defRPr/>
            </a:pPr>
            <a:r>
              <a:rPr lang="en-GB" altLang="en-US" b="1" dirty="0">
                <a:cs typeface="Arial" pitchFamily="34" charset="0"/>
              </a:rPr>
              <a:t>Aims</a:t>
            </a:r>
          </a:p>
        </p:txBody>
      </p:sp>
      <p:sp>
        <p:nvSpPr>
          <p:cNvPr id="35843" name="Content Placeholder 3"/>
          <p:cNvSpPr>
            <a:spLocks noGrp="1"/>
          </p:cNvSpPr>
          <p:nvPr>
            <p:ph idx="1"/>
          </p:nvPr>
        </p:nvSpPr>
        <p:spPr>
          <a:xfrm>
            <a:off x="312739" y="1730375"/>
            <a:ext cx="4783517" cy="4854575"/>
          </a:xfrm>
        </p:spPr>
        <p:txBody>
          <a:bodyPr lIns="91440" tIns="45720" rIns="91440" bIns="45720"/>
          <a:lstStyle/>
          <a:p>
            <a:pPr marL="457200" lvl="1" indent="-457200" eaLnBrk="1" hangingPunct="1">
              <a:buFont typeface="Arial" panose="020B0604020202020204" pitchFamily="34" charset="0"/>
              <a:buChar char="•"/>
            </a:pPr>
            <a:r>
              <a:rPr lang="en-GB" altLang="en-US" dirty="0"/>
              <a:t>Strengthen an existing mechanism that is highly valued by patients and staff</a:t>
            </a:r>
          </a:p>
          <a:p>
            <a:pPr marL="457200" lvl="1" indent="-457200" eaLnBrk="1" hangingPunct="1">
              <a:buFont typeface="Arial" panose="020B0604020202020204" pitchFamily="34" charset="0"/>
              <a:buChar char="•"/>
            </a:pPr>
            <a:r>
              <a:rPr lang="en-GB" altLang="en-US" dirty="0"/>
              <a:t>Create opportunities for patients to find valued roles and public </a:t>
            </a:r>
            <a:r>
              <a:rPr lang="en-GB" altLang="en-US" dirty="0" smtClean="0"/>
              <a:t>recognition</a:t>
            </a:r>
            <a:endParaRPr lang="en-GB" alt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5306">
            <a:off x="4900300" y="1940459"/>
            <a:ext cx="3817629" cy="2609157"/>
          </a:xfrm>
          <a:prstGeom prst="rect">
            <a:avLst/>
          </a:prstGeom>
        </p:spPr>
      </p:pic>
      <p:sp>
        <p:nvSpPr>
          <p:cNvPr id="6" name="Content Placeholder 3"/>
          <p:cNvSpPr txBox="1">
            <a:spLocks/>
          </p:cNvSpPr>
          <p:nvPr/>
        </p:nvSpPr>
        <p:spPr bwMode="auto">
          <a:xfrm>
            <a:off x="312739" y="4412257"/>
            <a:ext cx="7953437" cy="221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pPr>
            <a:r>
              <a:rPr lang="en-GB" altLang="en-US" dirty="0" smtClean="0"/>
              <a:t>Build patient self-esteem</a:t>
            </a:r>
          </a:p>
          <a:p>
            <a:pPr marL="457200" lvl="1" indent="-457200" eaLnBrk="1" hangingPunct="1">
              <a:buFont typeface="Arial" panose="020B0604020202020204" pitchFamily="34" charset="0"/>
              <a:buChar char="•"/>
            </a:pPr>
            <a:r>
              <a:rPr lang="en-GB" altLang="en-US" dirty="0" smtClean="0"/>
              <a:t>Increase mutual support and promote recovery</a:t>
            </a:r>
          </a:p>
          <a:p>
            <a:pPr marL="457200" lvl="1" indent="-457200" eaLnBrk="1" hangingPunct="1">
              <a:buFont typeface="Arial" panose="020B0604020202020204" pitchFamily="34" charset="0"/>
              <a:buChar char="•"/>
            </a:pPr>
            <a:r>
              <a:rPr lang="en-GB" altLang="en-US" dirty="0" smtClean="0"/>
              <a:t>Establish values, understanding and social connection</a:t>
            </a:r>
            <a:endParaRPr lang="en-GB" altLang="en-US" dirty="0"/>
          </a:p>
        </p:txBody>
      </p:sp>
    </p:spTree>
    <p:extLst>
      <p:ext uri="{BB962C8B-B14F-4D97-AF65-F5344CB8AC3E}">
        <p14:creationId xmlns:p14="http://schemas.microsoft.com/office/powerpoint/2010/main" val="3912353888"/>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grpSp>
        <p:nvGrpSpPr>
          <p:cNvPr id="65" name="Group 64"/>
          <p:cNvGrpSpPr/>
          <p:nvPr/>
        </p:nvGrpSpPr>
        <p:grpSpPr>
          <a:xfrm>
            <a:off x="-27317" y="1988326"/>
            <a:ext cx="5881273" cy="4742674"/>
            <a:chOff x="-27317" y="1988326"/>
            <a:chExt cx="5881273" cy="4742674"/>
          </a:xfrm>
        </p:grpSpPr>
        <p:grpSp>
          <p:nvGrpSpPr>
            <p:cNvPr id="60" name="Group 59"/>
            <p:cNvGrpSpPr/>
            <p:nvPr/>
          </p:nvGrpSpPr>
          <p:grpSpPr>
            <a:xfrm>
              <a:off x="-27317" y="2705100"/>
              <a:ext cx="4713618" cy="4025900"/>
              <a:chOff x="-27317" y="2705100"/>
              <a:chExt cx="4713618" cy="4025900"/>
            </a:xfrm>
          </p:grpSpPr>
          <p:sp>
            <p:nvSpPr>
              <p:cNvPr id="50" name="Rectangle 49"/>
              <p:cNvSpPr/>
              <p:nvPr/>
            </p:nvSpPr>
            <p:spPr>
              <a:xfrm>
                <a:off x="-27317" y="4430762"/>
                <a:ext cx="2407534" cy="2300238"/>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435387" y="3449264"/>
                <a:ext cx="2250913" cy="12730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6" name="Straight Connector 35"/>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16834"/>
                <a:ext cx="3733748" cy="327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630422" y="3149600"/>
                <a:ext cx="39178" cy="62992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76200" y="1988326"/>
              <a:ext cx="5777756" cy="4558778"/>
              <a:chOff x="76200" y="1988326"/>
              <a:chExt cx="5777756" cy="4558778"/>
            </a:xfrm>
          </p:grpSpPr>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smtClean="0">
                    <a:solidFill>
                      <a:schemeClr val="bg1"/>
                    </a:solidFill>
                    <a:latin typeface="Arial"/>
                    <a:cs typeface="Arial"/>
                  </a:rPr>
                  <a:t>Mutual help meeting</a:t>
                </a:r>
                <a:endParaRPr lang="en-US" kern="0" dirty="0">
                  <a:solidFill>
                    <a:schemeClr val="bg1"/>
                  </a:solidFill>
                  <a:latin typeface="Arial"/>
                  <a:cs typeface="Arial"/>
                </a:endParaRPr>
              </a:p>
            </p:txBody>
          </p:sp>
          <p:sp>
            <p:nvSpPr>
              <p:cNvPr id="33" name="Rectangle 32"/>
              <p:cNvSpPr/>
              <p:nvPr/>
            </p:nvSpPr>
            <p:spPr>
              <a:xfrm>
                <a:off x="76200" y="4620609"/>
                <a:ext cx="2229040" cy="192649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domains</a:t>
                </a:r>
                <a:r>
                  <a:rPr kumimoji="0" lang="en-US" sz="1800" b="1" i="0" u="none" strike="noStrike" kern="0" cap="none" spc="0" normalizeH="0" noProof="0" dirty="0" smtClean="0">
                    <a:ln>
                      <a:noFill/>
                    </a:ln>
                    <a:solidFill>
                      <a:schemeClr val="bg1"/>
                    </a:solidFill>
                    <a:effectLst/>
                    <a:uLnTx/>
                    <a:uFillTx/>
                    <a:latin typeface="Arial"/>
                    <a:cs typeface="Arial"/>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noProof="0" dirty="0" smtClean="0">
                    <a:ln>
                      <a:noFill/>
                    </a:ln>
                    <a:solidFill>
                      <a:schemeClr val="bg1"/>
                    </a:solidFill>
                    <a:effectLst/>
                    <a:uLnTx/>
                    <a:uFillTx/>
                    <a:latin typeface="Arial"/>
                    <a:cs typeface="Arial"/>
                  </a:rPr>
                  <a:t>Patient community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smtClean="0">
                    <a:solidFill>
                      <a:schemeClr val="bg1"/>
                    </a:solidFill>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gr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4117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876801"/>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893057"/>
            <a:ext cx="0" cy="87274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893057"/>
            <a:ext cx="0" cy="87274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544894"/>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Mutual Help Meeting and the Safewards Model </a:t>
            </a:r>
            <a:endParaRPr lang="en-AU" b="1" dirty="0"/>
          </a:p>
        </p:txBody>
      </p:sp>
      <p:sp>
        <p:nvSpPr>
          <p:cNvPr id="41" name="Rectangle 40"/>
          <p:cNvSpPr/>
          <p:nvPr/>
        </p:nvSpPr>
        <p:spPr>
          <a:xfrm>
            <a:off x="2548127" y="3636963"/>
            <a:ext cx="1981453" cy="82073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Patient modifier</a:t>
            </a:r>
            <a:r>
              <a:rPr kumimoji="0" lang="en-US" sz="1800" b="1" i="0" u="none" strike="noStrike" kern="0" cap="none" spc="0" normalizeH="0" noProof="0" dirty="0" smtClean="0">
                <a:ln>
                  <a:noFill/>
                </a:ln>
                <a:solidFill>
                  <a:schemeClr val="bg1"/>
                </a:solidFill>
                <a:effectLst/>
                <a:uLnTx/>
                <a:uFillTx/>
                <a:latin typeface="Arial"/>
                <a:cs typeface="Aria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chemeClr val="bg1"/>
                </a:solidFill>
                <a:effectLst/>
                <a:uLnTx/>
                <a:uFillTx/>
                <a:latin typeface="Arial"/>
                <a:cs typeface="Arial"/>
              </a:rPr>
              <a:t>Mutual support</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52" name="Group 51"/>
          <p:cNvGrpSpPr/>
          <p:nvPr/>
        </p:nvGrpSpPr>
        <p:grpSpPr>
          <a:xfrm rot="5400000">
            <a:off x="3572229" y="4406871"/>
            <a:ext cx="56441" cy="432000"/>
            <a:chOff x="865632" y="1988326"/>
            <a:chExt cx="56441" cy="432000"/>
          </a:xfrm>
        </p:grpSpPr>
        <p:cxnSp>
          <p:nvCxnSpPr>
            <p:cNvPr id="53" name="Straight Connector 52"/>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cxnSp>
        <p:nvCxnSpPr>
          <p:cNvPr id="56" name="Straight Arrow Connector 55"/>
          <p:cNvCxnSpPr/>
          <p:nvPr/>
        </p:nvCxnSpPr>
        <p:spPr>
          <a:xfrm>
            <a:off x="4814229" y="3141712"/>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422000"/>
            <a:ext cx="9144000" cy="5443512"/>
            <a:chOff x="0" y="1422000"/>
            <a:chExt cx="9144000" cy="5443512"/>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29512"/>
              <a:ext cx="8154000" cy="543600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6349"/>
            <a:stretch/>
          </p:blipFill>
          <p:spPr>
            <a:xfrm flipH="1">
              <a:off x="8030880" y="1422000"/>
              <a:ext cx="1113120" cy="5436000"/>
            </a:xfrm>
            <a:prstGeom prst="rect">
              <a:avLst/>
            </a:prstGeom>
          </p:spPr>
        </p:pic>
      </p:grpSp>
      <p:sp>
        <p:nvSpPr>
          <p:cNvPr id="69634" name="Title 1"/>
          <p:cNvSpPr>
            <a:spLocks noGrp="1"/>
          </p:cNvSpPr>
          <p:nvPr>
            <p:ph type="title"/>
          </p:nvPr>
        </p:nvSpPr>
        <p:spPr>
          <a:xfrm>
            <a:off x="319088" y="481013"/>
            <a:ext cx="7199312" cy="890587"/>
          </a:xfrm>
        </p:spPr>
        <p:txBody>
          <a:bodyPr lIns="91440" tIns="45720" rIns="91440" bIns="45720" anchor="t"/>
          <a:lstStyle/>
          <a:p>
            <a:pPr algn="ctr" eaLnBrk="1" hangingPunct="1">
              <a:defRPr/>
            </a:pPr>
            <a:r>
              <a:rPr lang="en-US" altLang="en-US" sz="3200" b="1" dirty="0">
                <a:solidFill>
                  <a:srgbClr val="21A18D"/>
                </a:solidFill>
                <a:cs typeface="Arial" pitchFamily="34" charset="0"/>
              </a:rPr>
              <a:t>Task:  Invaluable mutual support</a:t>
            </a:r>
            <a:r>
              <a:rPr lang="en-US" altLang="en-US" b="1" dirty="0">
                <a:cs typeface="Arial" pitchFamily="34" charset="0"/>
              </a:rPr>
              <a:t/>
            </a:r>
            <a:br>
              <a:rPr lang="en-US" altLang="en-US" b="1" dirty="0">
                <a:cs typeface="Arial" pitchFamily="34" charset="0"/>
              </a:rPr>
            </a:br>
            <a:endParaRPr lang="en-US" altLang="en-US" b="1" dirty="0">
              <a:cs typeface="Arial" pitchFamily="34" charset="0"/>
            </a:endParaRPr>
          </a:p>
        </p:txBody>
      </p:sp>
      <p:sp>
        <p:nvSpPr>
          <p:cNvPr id="3" name="Content Placeholder 2"/>
          <p:cNvSpPr>
            <a:spLocks noGrp="1"/>
          </p:cNvSpPr>
          <p:nvPr>
            <p:ph idx="1"/>
          </p:nvPr>
        </p:nvSpPr>
        <p:spPr>
          <a:xfrm>
            <a:off x="5535168" y="1954212"/>
            <a:ext cx="3186557" cy="3885755"/>
          </a:xfrm>
        </p:spPr>
        <p:txBody>
          <a:bodyPr lIns="91440" tIns="45720" rIns="91440" bIns="45720"/>
          <a:lstStyle/>
          <a:p>
            <a:pPr lvl="1" algn="ctr" eaLnBrk="1" hangingPunct="1"/>
            <a:r>
              <a:rPr lang="en-US" altLang="en-US" sz="2800" b="1" dirty="0">
                <a:solidFill>
                  <a:schemeClr val="bg1"/>
                </a:solidFill>
              </a:rPr>
              <a:t>Think of an example where patient-to-patient mutual support has been invaluable on           your unit…</a:t>
            </a:r>
          </a:p>
        </p:txBody>
      </p:sp>
    </p:spTree>
    <p:extLst>
      <p:ext uri="{BB962C8B-B14F-4D97-AF65-F5344CB8AC3E}">
        <p14:creationId xmlns:p14="http://schemas.microsoft.com/office/powerpoint/2010/main" val="1090269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2.xml><?xml version="1.0" encoding="utf-8"?>
<a:theme xmlns:a="http://schemas.openxmlformats.org/drawingml/2006/main" name="1_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8123</Words>
  <Application>Microsoft Office PowerPoint</Application>
  <PresentationFormat>On-screen Show (4:3)</PresentationFormat>
  <Paragraphs>1613</Paragraphs>
  <Slides>110</Slides>
  <Notes>102</Notes>
  <HiddenSlides>0</HiddenSlides>
  <MMClips>0</MMClips>
  <ScaleCrop>false</ScaleCrop>
  <HeadingPairs>
    <vt:vector size="4" baseType="variant">
      <vt:variant>
        <vt:lpstr>Theme</vt:lpstr>
      </vt:variant>
      <vt:variant>
        <vt:i4>4</vt:i4>
      </vt:variant>
      <vt:variant>
        <vt:lpstr>Slide Titles</vt:lpstr>
      </vt:variant>
      <vt:variant>
        <vt:i4>110</vt:i4>
      </vt:variant>
    </vt:vector>
  </HeadingPairs>
  <TitlesOfParts>
    <vt:vector size="114" baseType="lpstr">
      <vt:lpstr>DHHS Safewards Presentation template</vt:lpstr>
      <vt:lpstr>1_DHHS Safewards Presentation template</vt:lpstr>
      <vt:lpstr>Office Theme</vt:lpstr>
      <vt:lpstr>2_DHHS Safewards Presentation template</vt:lpstr>
      <vt:lpstr>Safewards 2 day Workshop  Day 1  </vt:lpstr>
      <vt:lpstr>Day 1</vt:lpstr>
      <vt:lpstr>Introduction to Safewards</vt:lpstr>
      <vt:lpstr>Origins of the Safewards model</vt:lpstr>
      <vt:lpstr>Key aims of the Safewards model</vt:lpstr>
      <vt:lpstr>Conflict and Containment </vt:lpstr>
      <vt:lpstr>Conflict and Containment </vt:lpstr>
      <vt:lpstr>Conflict and Containment </vt:lpstr>
      <vt:lpstr>Task: What is it like on your unit?</vt:lpstr>
      <vt:lpstr>Conflict and containment rates</vt:lpstr>
      <vt:lpstr>The Safewards model</vt:lpstr>
      <vt:lpstr>Six domains that influence or trigger conflict </vt:lpstr>
      <vt:lpstr>  Staff modifiers    </vt:lpstr>
      <vt:lpstr>Staff can influence conflict and containment by:</vt:lpstr>
      <vt:lpstr>Patient modifiers</vt:lpstr>
      <vt:lpstr>Patients can influence  conflict and containment</vt:lpstr>
      <vt:lpstr>Patient modifiers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originating domains </vt:lpstr>
      <vt:lpstr>Staff team domain</vt:lpstr>
      <vt:lpstr>     Physical environment domain</vt:lpstr>
      <vt:lpstr>  Outside hospital domain</vt:lpstr>
      <vt:lpstr>  Patient community domain</vt:lpstr>
      <vt:lpstr>Patient characteristics domain</vt:lpstr>
      <vt:lpstr>Regulatory framework domain</vt:lpstr>
      <vt:lpstr>What this model adds to practice</vt:lpstr>
      <vt:lpstr>Safewards interventions</vt:lpstr>
      <vt:lpstr> </vt:lpstr>
      <vt:lpstr>Background </vt:lpstr>
      <vt:lpstr>Aims</vt:lpstr>
      <vt:lpstr>Know each other and the Safewards model</vt:lpstr>
      <vt:lpstr>Task: Getting to know each other </vt:lpstr>
      <vt:lpstr>Information collected </vt:lpstr>
      <vt:lpstr>Task: What non-controversial information might you wish to share?  </vt:lpstr>
      <vt:lpstr>Examples of non-controversial information </vt:lpstr>
      <vt:lpstr>Know each other in practice</vt:lpstr>
      <vt:lpstr> Know each other in practice</vt:lpstr>
      <vt:lpstr>PowerPoint Presentation</vt:lpstr>
      <vt:lpstr>PowerPoint Presentation</vt:lpstr>
      <vt:lpstr>Know each other fidelity</vt:lpstr>
      <vt:lpstr>Know each other adjustments</vt:lpstr>
      <vt:lpstr>Task: Create your know each other implementation plan</vt:lpstr>
      <vt:lpstr>PowerPoint Presentation</vt:lpstr>
      <vt:lpstr>Background and aims</vt:lpstr>
      <vt:lpstr>Clear mutual expectations and the Safewards model</vt:lpstr>
      <vt:lpstr>PowerPoint Presentation</vt:lpstr>
      <vt:lpstr>Mutual expectations for consideration</vt:lpstr>
      <vt:lpstr>Role of the clear mutual expectations lead  </vt:lpstr>
      <vt:lpstr>Clear mutual expectations fidelity</vt:lpstr>
      <vt:lpstr>Clear mutual expectations adjustments</vt:lpstr>
      <vt:lpstr>Task: Create your clear mutual expectations implementation plan</vt:lpstr>
      <vt:lpstr>Positive words</vt:lpstr>
      <vt:lpstr>Background and aims</vt:lpstr>
      <vt:lpstr>Positive words and the Safewards model</vt:lpstr>
      <vt:lpstr>Handover in practice </vt:lpstr>
      <vt:lpstr>Safewards approach to handover </vt:lpstr>
      <vt:lpstr>Task: Using psychological explanations </vt:lpstr>
      <vt:lpstr>Task: Examples of negative words and phrases</vt:lpstr>
      <vt:lpstr>Using positive comments</vt:lpstr>
      <vt:lpstr>Role of the intervention leads  </vt:lpstr>
      <vt:lpstr>Task: Why did you choose to work in mental health?</vt:lpstr>
      <vt:lpstr>Video: The power of words</vt:lpstr>
      <vt:lpstr>Positive words fidelity</vt:lpstr>
      <vt:lpstr>Positive words adjustments</vt:lpstr>
      <vt:lpstr>Task: Create your positive words implementation plan</vt:lpstr>
      <vt:lpstr>Soft words </vt:lpstr>
      <vt:lpstr>PowerPoint Presentation</vt:lpstr>
      <vt:lpstr>Background and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 words in practice</vt:lpstr>
      <vt:lpstr>Task: Identifying themes</vt:lpstr>
      <vt:lpstr>Role of the intervention lead  </vt:lpstr>
      <vt:lpstr>Soft words fidelity</vt:lpstr>
      <vt:lpstr>Soft words methods adjustments</vt:lpstr>
      <vt:lpstr>Task: Create your implementation plans</vt:lpstr>
      <vt:lpstr>Mutual Help Meeting</vt:lpstr>
      <vt:lpstr>Background  </vt:lpstr>
      <vt:lpstr>Aims</vt:lpstr>
      <vt:lpstr>PowerPoint Presentation</vt:lpstr>
      <vt:lpstr>Task:  Invaluable mutual support </vt:lpstr>
      <vt:lpstr>Conflict</vt:lpstr>
      <vt:lpstr>Mutual Help Meeting  </vt:lpstr>
      <vt:lpstr>Agenda</vt:lpstr>
      <vt:lpstr>Staff roles</vt:lpstr>
      <vt:lpstr>Staff roles</vt:lpstr>
      <vt:lpstr>What to expect</vt:lpstr>
      <vt:lpstr>Mutual Help Meeting fidelity</vt:lpstr>
      <vt:lpstr>Mutual help meeting adjustments</vt:lpstr>
      <vt:lpstr>Task:  Create your mutual help meeting implementation plan</vt:lpstr>
      <vt:lpstr>Wrap up</vt:lpstr>
      <vt:lpstr>PowerPoint Presentation</vt:lpstr>
    </vt:vector>
  </TitlesOfParts>
  <Company>Victorian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Safewards Train the Trainer Workshop  Day 1</dc:title>
  <dc:creator>Rachel Gwyther</dc:creator>
  <cp:lastModifiedBy>Rachel Gwyther</cp:lastModifiedBy>
  <cp:revision>9</cp:revision>
  <dcterms:created xsi:type="dcterms:W3CDTF">2017-05-23T01:29:33Z</dcterms:created>
  <dcterms:modified xsi:type="dcterms:W3CDTF">2017-07-12T22:58:02Z</dcterms:modified>
</cp:coreProperties>
</file>