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Lst>
  <p:notesMasterIdLst>
    <p:notesMasterId r:id="rId95"/>
  </p:notesMasterIdLst>
  <p:sldIdLst>
    <p:sldId id="287" r:id="rId4"/>
    <p:sldId id="288" r:id="rId5"/>
    <p:sldId id="355" r:id="rId6"/>
    <p:sldId id="356" r:id="rId7"/>
    <p:sldId id="352" r:id="rId8"/>
    <p:sldId id="257" r:id="rId9"/>
    <p:sldId id="258" r:id="rId10"/>
    <p:sldId id="259" r:id="rId11"/>
    <p:sldId id="260" r:id="rId12"/>
    <p:sldId id="261"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51" r:id="rId92"/>
    <p:sldId id="348" r:id="rId93"/>
    <p:sldId id="349"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76" autoAdjust="0"/>
  </p:normalViewPr>
  <p:slideViewPr>
    <p:cSldViewPr>
      <p:cViewPr varScale="1">
        <p:scale>
          <a:sx n="78" d="100"/>
          <a:sy n="78" d="100"/>
        </p:scale>
        <p:origin x="-924" y="-9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0EBF57-ECA2-43FE-BF23-12AFE2421D82}" type="datetimeFigureOut">
              <a:rPr lang="en-AU" smtClean="0"/>
              <a:t>13/07/2017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5323CB-6CA8-420D-B4A3-B8A2642E18F4}" type="slidenum">
              <a:rPr lang="en-AU" smtClean="0"/>
              <a:t>‹#›</a:t>
            </a:fld>
            <a:endParaRPr lang="en-AU"/>
          </a:p>
        </p:txBody>
      </p:sp>
    </p:spTree>
    <p:extLst>
      <p:ext uri="{BB962C8B-B14F-4D97-AF65-F5344CB8AC3E}">
        <p14:creationId xmlns:p14="http://schemas.microsoft.com/office/powerpoint/2010/main" val="1278003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E36BB10-20A1-4309-BFD9-0CBCC0E9524B}" type="slidenum">
              <a:rPr lang="en-US" altLang="en-US">
                <a:solidFill>
                  <a:srgbClr val="000000"/>
                </a:solidFill>
              </a:rPr>
              <a:pPr/>
              <a:t>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more time you spend with patients in a caring and meaningful way can reduce fear and anxiety</a:t>
            </a:r>
          </a:p>
          <a:p>
            <a:endParaRPr lang="en-AU"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AC80321-2F6C-4A27-AF32-0AD8DC7F87D9}" type="slidenum">
              <a:rPr lang="en-US" altLang="en-US">
                <a:solidFill>
                  <a:srgbClr val="000000"/>
                </a:solidFill>
              </a:rPr>
              <a:pPr/>
              <a:t>18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more time you spend with patients in a caring and meaningful way can reduce fear and anxiety</a:t>
            </a:r>
          </a:p>
          <a:p>
            <a:endParaRPr lang="en-AU"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4CCF298-37F9-4349-A6C4-5BB3266B2D99}" type="slidenum">
              <a:rPr lang="en-US" altLang="en-US">
                <a:solidFill>
                  <a:srgbClr val="000000"/>
                </a:solidFill>
              </a:rPr>
              <a:pPr/>
              <a:t>20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3F5C28D-E2F5-42BA-ABA7-2B8B1EB8B1D8}" type="slidenum">
              <a:rPr lang="en-US" altLang="en-US">
                <a:solidFill>
                  <a:srgbClr val="000000"/>
                </a:solidFill>
              </a:rPr>
              <a:pPr>
                <a:spcBef>
                  <a:spcPct val="0"/>
                </a:spcBef>
              </a:pPr>
              <a:t>21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17E5C70-AD0B-4472-A79D-D142C1EF0C01}" type="slidenum">
              <a:rPr lang="en-US" altLang="en-US">
                <a:solidFill>
                  <a:prstClr val="black"/>
                </a:solidFill>
              </a:rPr>
              <a:pPr/>
              <a:t>22</a:t>
            </a:fld>
            <a:endParaRPr lang="en-US" altLang="en-US">
              <a:solidFill>
                <a:prstClr val="black"/>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538457C-12E0-4DE0-8F22-C859DF389D88}" type="slidenum">
              <a:rPr lang="en-US" altLang="en-US">
                <a:solidFill>
                  <a:srgbClr val="000000"/>
                </a:solidFill>
              </a:rPr>
              <a:pPr/>
              <a:t>23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Explain bad news mitigation (BNM) briefly </a:t>
            </a:r>
          </a:p>
          <a:p>
            <a:r>
              <a:rPr lang="en-AU" altLang="en-US"/>
              <a:t>It might be helpful to give an example when you have received bad news and how this felt for you (if you feel comfortable) </a:t>
            </a: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AA9DCAD-9FCE-4185-9550-D0AE2F7651E8}" type="slidenum">
              <a:rPr lang="en-US" altLang="en-US">
                <a:solidFill>
                  <a:srgbClr val="000000"/>
                </a:solidFill>
              </a:rPr>
              <a:pPr>
                <a:spcBef>
                  <a:spcPct val="0"/>
                </a:spcBef>
              </a:pPr>
              <a:t>24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http://www.safewards.net/interventions/bad-news-mitigation</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A3E1918-6414-491C-80AD-1DFD820122C8}" type="slidenum">
              <a:rPr lang="en-US" altLang="en-US">
                <a:solidFill>
                  <a:srgbClr val="000000"/>
                </a:solidFill>
              </a:rPr>
              <a:pPr/>
              <a:t>25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http://www.safewards.net/interventions/bad-news-mitigation</a:t>
            </a:r>
          </a:p>
          <a:p>
            <a:endParaRPr lang="en-AU" altLang="en-US" dirty="0"/>
          </a:p>
          <a:p>
            <a:r>
              <a:rPr lang="en-AU" altLang="en-US" dirty="0"/>
              <a:t>It is important to highlight that what is considered bad news can vary significantly from person to person therefore it is important to enquire, know the person well and look out for possible signs of distress.  </a:t>
            </a:r>
          </a:p>
          <a:p>
            <a:endParaRPr lang="en-AU" altLang="en-US" dirty="0"/>
          </a:p>
          <a:p>
            <a:pPr marL="165638" indent="-165638">
              <a:buFont typeface="Arial" panose="020B0604020202020204" pitchFamily="34" charset="0"/>
              <a:buChar char="•"/>
            </a:pPr>
            <a:r>
              <a:rPr lang="en-AU" altLang="en-US" dirty="0"/>
              <a:t>Be aware of occasions and events that might trigger angry or upset reactions.</a:t>
            </a:r>
          </a:p>
          <a:p>
            <a:pPr marL="165638" indent="-165638">
              <a:buFont typeface="Arial" panose="020B0604020202020204" pitchFamily="34" charset="0"/>
              <a:buChar char="•"/>
            </a:pPr>
            <a:r>
              <a:rPr lang="en-AU" altLang="en-US" dirty="0"/>
              <a:t>At handover, discuss as a team and share knowledge to predict who might receive unwelcome news and how support will be offered.</a:t>
            </a:r>
          </a:p>
          <a:p>
            <a:pPr marL="165638" indent="-165638">
              <a:buFont typeface="Arial" panose="020B0604020202020204" pitchFamily="34" charset="0"/>
              <a:buChar char="•"/>
            </a:pPr>
            <a:r>
              <a:rPr lang="en-AU" altLang="en-US" dirty="0"/>
              <a:t>Work with the multidisciplinary team (MDT) to express bad news empathically or intercept after it has happened.</a:t>
            </a:r>
          </a:p>
          <a:p>
            <a:pPr marL="165638" indent="-165638">
              <a:buFont typeface="Arial" panose="020B0604020202020204" pitchFamily="34" charset="0"/>
              <a:buChar char="•"/>
            </a:pPr>
            <a:r>
              <a:rPr lang="en-AU" altLang="en-US" dirty="0"/>
              <a:t>Maintain awareness of what is going on through regular one-on-one contact with the patient.</a:t>
            </a:r>
          </a:p>
          <a:p>
            <a:pPr marL="165638" indent="-165638">
              <a:buFont typeface="Arial" panose="020B0604020202020204" pitchFamily="34" charset="0"/>
              <a:buChar char="•"/>
            </a:pPr>
            <a:r>
              <a:rPr lang="en-AU" altLang="en-US" dirty="0"/>
              <a:t>Know everyone’s general </a:t>
            </a:r>
            <a:r>
              <a:rPr lang="en-AU" altLang="en-US" dirty="0" err="1"/>
              <a:t>demeanor</a:t>
            </a:r>
            <a:r>
              <a:rPr lang="en-AU" altLang="en-US" dirty="0"/>
              <a:t> </a:t>
            </a:r>
          </a:p>
          <a:p>
            <a:endParaRPr lang="en-AU" altLang="en-US" dirty="0"/>
          </a:p>
          <a:p>
            <a:endParaRPr lang="en-AU" altLang="en-US" dirty="0"/>
          </a:p>
          <a:p>
            <a:pPr eaLnBrk="1" hangingPunct="1">
              <a:spcBef>
                <a:spcPct val="0"/>
              </a:spcBef>
            </a:pPr>
            <a:r>
              <a:rPr lang="en-US" altLang="en-US" dirty="0"/>
              <a:t>Safewards bad news mitigation video helpful here – shows identification of bad news and planning </a:t>
            </a:r>
          </a:p>
          <a:p>
            <a:endParaRPr lang="en-AU" altLang="en-US" dirty="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E87168-D3ED-409B-A273-DA19F9EFFFA8}" type="slidenum">
              <a:rPr lang="en-US" altLang="en-US">
                <a:solidFill>
                  <a:srgbClr val="000000"/>
                </a:solidFill>
              </a:rPr>
              <a:pPr/>
              <a:t>28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Ask for e.g. open-ended questions </a:t>
            </a:r>
          </a:p>
          <a:p>
            <a:pPr eaLnBrk="1" hangingPunct="1">
              <a:spcBef>
                <a:spcPct val="0"/>
              </a:spcBef>
            </a:pPr>
            <a:r>
              <a:rPr lang="en-US" altLang="en-US"/>
              <a:t>Talking over a cup of tea</a:t>
            </a:r>
          </a:p>
          <a:p>
            <a:pPr eaLnBrk="1" hangingPunct="1">
              <a:spcBef>
                <a:spcPct val="0"/>
              </a:spcBef>
            </a:pPr>
            <a:r>
              <a:rPr lang="en-US" altLang="en-US"/>
              <a:t>http://www.safewards.net/interventions/bad-news-mitigation</a:t>
            </a:r>
          </a:p>
          <a:p>
            <a:pPr eaLnBrk="1" hangingPunct="1">
              <a:spcBef>
                <a:spcPct val="0"/>
              </a:spcBef>
            </a:pPr>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3FF0B85-8E66-4529-8D10-BC7AF936C2F5}" type="slidenum">
              <a:rPr lang="en-US" altLang="en-US">
                <a:solidFill>
                  <a:srgbClr val="000000"/>
                </a:solidFill>
              </a:rPr>
              <a:pPr>
                <a:spcBef>
                  <a:spcPct val="0"/>
                </a:spcBef>
              </a:pPr>
              <a:t>29</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http://www.safewards.net/interventions/bad-news-mitigation</a:t>
            </a:r>
          </a:p>
          <a:p>
            <a:endParaRPr lang="en-AU" altLang="en-US"/>
          </a:p>
          <a:p>
            <a:r>
              <a:rPr lang="en-AU" altLang="en-US"/>
              <a:t>You may want to ask the group how they could ensure this process occurs, what measures will they put in place?</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B0B3FB-DC6D-4EAF-A8B9-8592352DE73F}" type="slidenum">
              <a:rPr lang="en-US" altLang="en-US">
                <a:solidFill>
                  <a:srgbClr val="000000"/>
                </a:solidFill>
              </a:rPr>
              <a:pPr/>
              <a:t>31</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we will cover today.  The rest of the 10 interventions from day 1.</a:t>
            </a:r>
            <a:endParaRPr lang="en-US" dirty="0"/>
          </a:p>
        </p:txBody>
      </p:sp>
      <p:sp>
        <p:nvSpPr>
          <p:cNvPr id="4" name="Slide Number Placeholder 3"/>
          <p:cNvSpPr>
            <a:spLocks noGrp="1"/>
          </p:cNvSpPr>
          <p:nvPr>
            <p:ph type="sldNum" sz="quarter" idx="10"/>
          </p:nvPr>
        </p:nvSpPr>
        <p:spPr/>
        <p:txBody>
          <a:bodyPr/>
          <a:lstStyle/>
          <a:p>
            <a:fld id="{77325A87-2BB3-794D-A19E-0A654A843932}" type="slidenum">
              <a:rPr lang="en-US">
                <a:solidFill>
                  <a:prstClr val="black"/>
                </a:solidFill>
              </a:rPr>
              <a:pPr/>
              <a:t>2</a:t>
            </a:fld>
            <a:endParaRPr lang="en-US" dirty="0">
              <a:solidFill>
                <a:prstClr val="black"/>
              </a:solidFill>
            </a:endParaRPr>
          </a:p>
        </p:txBody>
      </p:sp>
      <p:sp>
        <p:nvSpPr>
          <p:cNvPr id="5" name="Date Placeholder 4"/>
          <p:cNvSpPr>
            <a:spLocks noGrp="1"/>
          </p:cNvSpPr>
          <p:nvPr>
            <p:ph type="dt" idx="11"/>
          </p:nvPr>
        </p:nvSpPr>
        <p:spPr/>
        <p:txBody>
          <a:bodyPr/>
          <a:lstStyle/>
          <a:p>
            <a:endParaRPr lang="en-US">
              <a:solidFill>
                <a:prstClr val="black"/>
              </a:solidFill>
            </a:endParaRPr>
          </a:p>
        </p:txBody>
      </p:sp>
      <p:sp>
        <p:nvSpPr>
          <p:cNvPr id="7" name="Header Placeholder 6"/>
          <p:cNvSpPr>
            <a:spLocks noGrp="1"/>
          </p:cNvSpPr>
          <p:nvPr>
            <p:ph type="hdr" sz="quarter" idx="12"/>
          </p:nvPr>
        </p:nvSpPr>
        <p:spPr/>
        <p:txBody>
          <a:bodyPr/>
          <a:lstStyle/>
          <a:p>
            <a:r>
              <a:rPr lang="en-AU">
                <a:solidFill>
                  <a:prstClr val="black"/>
                </a:solidFill>
              </a:rPr>
              <a:t>Safewards Victoria</a:t>
            </a:r>
            <a:endParaRPr lang="en-US">
              <a:solidFill>
                <a:prstClr val="black"/>
              </a:solidFill>
            </a:endParaRPr>
          </a:p>
        </p:txBody>
      </p:sp>
      <p:sp>
        <p:nvSpPr>
          <p:cNvPr id="8" name="Footer Placeholder 7"/>
          <p:cNvSpPr>
            <a:spLocks noGrp="1"/>
          </p:cNvSpPr>
          <p:nvPr>
            <p:ph type="ftr" sz="quarter" idx="13"/>
          </p:nvPr>
        </p:nvSpPr>
        <p:spPr/>
        <p:txBody>
          <a:bodyPr/>
          <a:lstStyle/>
          <a:p>
            <a:r>
              <a:rPr lang="en-AU">
                <a:solidFill>
                  <a:prstClr val="black"/>
                </a:solidFill>
              </a:rPr>
              <a:t>Trainer the Trainer  |  DAY ONE</a:t>
            </a:r>
            <a:endParaRPr lang="en-US">
              <a:solidFill>
                <a:prstClr val="black"/>
              </a:solidFill>
            </a:endParaRPr>
          </a:p>
        </p:txBody>
      </p:sp>
    </p:spTree>
    <p:extLst>
      <p:ext uri="{BB962C8B-B14F-4D97-AF65-F5344CB8AC3E}">
        <p14:creationId xmlns:p14="http://schemas.microsoft.com/office/powerpoint/2010/main" val="249720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Taken from a PowerPoint from a presentation by Professor Len Bowers </a:t>
            </a:r>
          </a:p>
          <a:p>
            <a:pPr eaLnBrk="1" hangingPunct="1">
              <a:spcBef>
                <a:spcPct val="0"/>
              </a:spcBef>
            </a:pPr>
            <a:endParaRPr lang="en-US" alt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389C02D-4B9B-4F22-BD4E-ADCF7DF3FBE2}" type="slidenum">
              <a:rPr lang="en-US" altLang="en-US">
                <a:solidFill>
                  <a:srgbClr val="000000"/>
                </a:solidFill>
              </a:rPr>
              <a:pPr>
                <a:spcBef>
                  <a:spcPct val="0"/>
                </a:spcBef>
              </a:pPr>
              <a:t>32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0B1F85F-2547-4199-852B-E08950B6F920}" type="slidenum">
              <a:rPr lang="en-US" altLang="en-US">
                <a:solidFill>
                  <a:prstClr val="black"/>
                </a:solidFill>
              </a:rPr>
              <a:pPr/>
              <a:t>33</a:t>
            </a:fld>
            <a:endParaRPr lang="en-US" altLang="en-US">
              <a:solidFill>
                <a:prstClr val="black"/>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See appendix for template</a:t>
            </a:r>
          </a:p>
          <a:p>
            <a:endParaRPr lang="en-AU" alt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6313FEE-C6C7-4458-95F3-B4D63E986DAD}" type="slidenum">
              <a:rPr lang="en-US" altLang="en-US">
                <a:solidFill>
                  <a:srgbClr val="000000"/>
                </a:solidFill>
              </a:rPr>
              <a:pPr/>
              <a:t>34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Briefly describe Calm Down Methods</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702FB48-38E6-416D-9567-C80EF8BC0631}" type="slidenum">
              <a:rPr lang="en-US" altLang="en-US" smtClean="0">
                <a:solidFill>
                  <a:srgbClr val="000000"/>
                </a:solidFill>
              </a:rPr>
              <a:pPr/>
              <a:t>35</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http://www.safewards.net/interventions/calm-down-methods</a:t>
            </a:r>
          </a:p>
          <a:p>
            <a:endParaRPr lang="en-AU" altLang="en-US" smtClean="0"/>
          </a:p>
          <a:p>
            <a:endParaRPr lang="en-AU"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0BB67150-A554-4A68-B7CA-007AB757EC95}" type="slidenum">
              <a:rPr lang="en-US" altLang="en-US" smtClean="0">
                <a:solidFill>
                  <a:srgbClr val="000000"/>
                </a:solidFill>
              </a:rPr>
              <a:pPr/>
              <a:t>36</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http://www.safewards.net/interventions/calm-down-methods</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5FFECC97-A40C-471A-A6DE-BD67FC0398CE}" type="slidenum">
              <a:rPr lang="en-US" altLang="en-US" smtClean="0">
                <a:solidFill>
                  <a:srgbClr val="000000"/>
                </a:solidFill>
              </a:rPr>
              <a:pPr>
                <a:spcBef>
                  <a:spcPct val="0"/>
                </a:spcBef>
              </a:pPr>
              <a:t>38</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Ask the group what changes they might identify</a:t>
            </a:r>
          </a:p>
          <a:p>
            <a:pPr eaLnBrk="1" hangingPunct="1">
              <a:spcBef>
                <a:spcPct val="0"/>
              </a:spcBef>
            </a:pPr>
            <a:r>
              <a:rPr lang="en-AU" altLang="en-US" smtClean="0"/>
              <a:t>http://www.safewards.net/interventions/calm-down-methods</a:t>
            </a:r>
          </a:p>
          <a:p>
            <a:endParaRPr lang="en-AU"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0DCFC8D-A3B5-424E-A913-512C39314BDB}" type="slidenum">
              <a:rPr lang="en-US" altLang="en-US" smtClean="0">
                <a:solidFill>
                  <a:srgbClr val="000000"/>
                </a:solidFill>
              </a:rPr>
              <a:pPr/>
              <a:t>39</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Refer to the handout ‘Calm Down Methods: Resource Ideas’ from the resources pack.</a:t>
            </a:r>
          </a:p>
          <a:p>
            <a:endParaRPr lang="en-AU" altLang="en-US" dirty="0" smtClean="0"/>
          </a:p>
          <a:p>
            <a:r>
              <a:rPr lang="en-AU" altLang="en-US" b="1" baseline="0" dirty="0" smtClean="0"/>
              <a:t>Activity with handout</a:t>
            </a:r>
          </a:p>
          <a:p>
            <a:r>
              <a:rPr lang="en-AU" altLang="en-US" baseline="0" dirty="0" smtClean="0"/>
              <a:t>Split the group into small groups of 3-4 people.  Think about a common need you may have seen on the unit and which item might sit with this intervention. </a:t>
            </a:r>
          </a:p>
          <a:p>
            <a:endParaRPr lang="en-AU" altLang="en-US" baseline="0" dirty="0" smtClean="0"/>
          </a:p>
          <a:p>
            <a:r>
              <a:rPr lang="en-AU" altLang="en-US" dirty="0" smtClean="0"/>
              <a:t>The handout</a:t>
            </a:r>
            <a:r>
              <a:rPr lang="en-AU" altLang="en-US" baseline="0" dirty="0" smtClean="0"/>
              <a:t> can be used to prompt our thinking about the intervention</a:t>
            </a:r>
          </a:p>
          <a:p>
            <a:r>
              <a:rPr lang="en-AU" altLang="en-US" baseline="0" dirty="0" smtClean="0"/>
              <a:t>It can also be used to consider how you may add to the resources over time </a:t>
            </a:r>
          </a:p>
          <a:p>
            <a:endParaRPr lang="en-AU" altLang="en-US" baseline="0"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454333A-DD57-4330-925A-EB262FF57F71}" type="slidenum">
              <a:rPr lang="en-US" altLang="en-US" smtClean="0"/>
              <a:pPr/>
              <a:t>40</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http://www.safewards.net/interventions/calm-down-methods</a:t>
            </a:r>
          </a:p>
          <a:p>
            <a:pPr eaLnBrk="1" hangingPunct="1">
              <a:spcBef>
                <a:spcPct val="0"/>
              </a:spcBef>
            </a:pPr>
            <a:endParaRPr lang="en-US" altLang="en-US" smtClean="0"/>
          </a:p>
          <a:p>
            <a:pPr eaLnBrk="1" hangingPunct="1">
              <a:spcBef>
                <a:spcPct val="0"/>
              </a:spcBef>
            </a:pPr>
            <a:r>
              <a:rPr lang="en-US" altLang="en-US" smtClean="0"/>
              <a:t>You could show the Safewards calm down methods video here</a:t>
            </a:r>
          </a:p>
          <a:p>
            <a:endParaRPr lang="en-AU"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FB1FA740-8ADD-4F3B-B270-3DA82C06AFE5}" type="slidenum">
              <a:rPr lang="en-US" altLang="en-US" smtClean="0">
                <a:solidFill>
                  <a:srgbClr val="000000"/>
                </a:solidFill>
              </a:rPr>
              <a:pPr/>
              <a:t>41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http://www.safewards.net/interventions/calm-down-methods</a:t>
            </a:r>
          </a:p>
          <a:p>
            <a:pPr eaLnBrk="1" hangingPunct="1">
              <a:spcBef>
                <a:spcPct val="0"/>
              </a:spcBef>
            </a:pPr>
            <a:r>
              <a:rPr lang="en-US" altLang="en-US" smtClean="0"/>
              <a:t>You might also like to see some of the examples used in Victoria </a:t>
            </a:r>
          </a:p>
          <a:p>
            <a:endParaRPr lang="en-AU"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4C2BF51-D03A-4DDC-AD57-7223D5C70864}" type="slidenum">
              <a:rPr lang="en-US" altLang="en-US" smtClean="0">
                <a:solidFill>
                  <a:srgbClr val="000000"/>
                </a:solidFill>
              </a:rPr>
              <a:pPr/>
              <a:t>42</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Ask the group to answer each of these questions</a:t>
            </a:r>
          </a:p>
          <a:p>
            <a:endParaRPr lang="en-AU" dirty="0"/>
          </a:p>
          <a:p>
            <a:r>
              <a:rPr lang="en-AU" dirty="0"/>
              <a:t>Answers</a:t>
            </a:r>
          </a:p>
          <a:p>
            <a:r>
              <a:rPr lang="en-AU" dirty="0"/>
              <a:t>Conflict: anything that</a:t>
            </a:r>
            <a:r>
              <a:rPr lang="en-AU" baseline="0" dirty="0"/>
              <a:t> can cause harm to patients, other patients or staff and visitors i.e. verbal aggression, physical aggression, property damage</a:t>
            </a:r>
          </a:p>
          <a:p>
            <a:r>
              <a:rPr lang="en-AU" baseline="0" dirty="0"/>
              <a:t>Containment: actions that staff take to minimise the impact of conflict or stop it from happening i.e. restraint, seclusion, specialling </a:t>
            </a:r>
          </a:p>
          <a:p>
            <a:r>
              <a:rPr lang="en-AU" baseline="0" dirty="0"/>
              <a:t>Domains: Staff team, patient community, patient characteristics, physical environment, outside hospital, regulatory framework</a:t>
            </a:r>
          </a:p>
          <a:p>
            <a:r>
              <a:rPr lang="en-AU" baseline="0" dirty="0"/>
              <a:t>Flashpoint: A trigger that can precede conflict behaviour i.e. bad news, denial of request</a:t>
            </a:r>
          </a:p>
          <a:p>
            <a:r>
              <a:rPr lang="en-AU" baseline="0" dirty="0"/>
              <a:t>Staff modifier:  what staff can do to influence the situation i.e. offer psychological support</a:t>
            </a:r>
          </a:p>
          <a:p>
            <a:r>
              <a:rPr lang="en-AU" baseline="0" dirty="0"/>
              <a:t>Patient modifier: what patients can do to prevent a flashpoint or self-regulate when a flashpoint occurs i.e. awareness of triggers</a:t>
            </a:r>
          </a:p>
          <a:p>
            <a:endParaRPr lang="en-AU" dirty="0"/>
          </a:p>
        </p:txBody>
      </p:sp>
      <p:sp>
        <p:nvSpPr>
          <p:cNvPr id="4" name="Date Placeholder 3"/>
          <p:cNvSpPr>
            <a:spLocks noGrp="1"/>
          </p:cNvSpPr>
          <p:nvPr>
            <p:ph type="dt" idx="10"/>
          </p:nvPr>
        </p:nvSpPr>
        <p:spPr/>
        <p:txBody>
          <a:bodyPr/>
          <a:lstStyle/>
          <a:p>
            <a:pPr>
              <a:defRPr/>
            </a:pPr>
            <a:r>
              <a:rPr lang="en-US" altLang="en-US"/>
              <a:t>Safewards Victoria</a:t>
            </a:r>
          </a:p>
        </p:txBody>
      </p:sp>
      <p:sp>
        <p:nvSpPr>
          <p:cNvPr id="5" name="Footer Placeholder 4"/>
          <p:cNvSpPr>
            <a:spLocks noGrp="1"/>
          </p:cNvSpPr>
          <p:nvPr>
            <p:ph type="ftr" sz="quarter" idx="11"/>
          </p:nvPr>
        </p:nvSpPr>
        <p:spPr/>
        <p:txBody>
          <a:bodyPr/>
          <a:lstStyle/>
          <a:p>
            <a:pPr>
              <a:defRPr/>
            </a:pPr>
            <a:r>
              <a:rPr lang="en-AU"/>
              <a:t>Train the Trainer  |  DAY TWO</a:t>
            </a:r>
            <a:endParaRPr lang="en-US"/>
          </a:p>
        </p:txBody>
      </p:sp>
      <p:sp>
        <p:nvSpPr>
          <p:cNvPr id="6" name="Slide Number Placeholder 5"/>
          <p:cNvSpPr>
            <a:spLocks noGrp="1"/>
          </p:cNvSpPr>
          <p:nvPr>
            <p:ph type="sldNum" sz="quarter" idx="12"/>
          </p:nvPr>
        </p:nvSpPr>
        <p:spPr/>
        <p:txBody>
          <a:bodyPr/>
          <a:lstStyle/>
          <a:p>
            <a:fld id="{63ED53DE-4ABF-4321-A70C-6F3C0F5D535D}" type="slidenum">
              <a:rPr lang="en-US" altLang="en-US" smtClean="0"/>
              <a:pPr/>
              <a:t>3</a:t>
            </a:fld>
            <a:endParaRPr lang="en-US" altLang="en-US"/>
          </a:p>
        </p:txBody>
      </p:sp>
    </p:spTree>
    <p:extLst>
      <p:ext uri="{BB962C8B-B14F-4D97-AF65-F5344CB8AC3E}">
        <p14:creationId xmlns:p14="http://schemas.microsoft.com/office/powerpoint/2010/main" val="1438931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725B1966-1416-4D27-94E2-BDB62CED2BEA}" type="slidenum">
              <a:rPr lang="en-US" altLang="en-US" smtClean="0">
                <a:solidFill>
                  <a:srgbClr val="000000"/>
                </a:solidFill>
              </a:rPr>
              <a:pPr>
                <a:spcBef>
                  <a:spcPct val="0"/>
                </a:spcBef>
              </a:pPr>
              <a:t>43</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CD4B5077-5F6F-49BB-970D-220B2C0C48AF}" type="slidenum">
              <a:rPr lang="en-US" altLang="en-US" smtClean="0"/>
              <a:pPr/>
              <a:t>44</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5A01F7E-9CC5-42D6-B81D-48437E18C513}" type="slidenum">
              <a:rPr lang="en-US" altLang="en-US" smtClean="0">
                <a:solidFill>
                  <a:srgbClr val="000000"/>
                </a:solidFill>
              </a:rPr>
              <a:pPr/>
              <a:t>45</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Briefly explain Talk Down-http://www.safewards.net/interventions/talk-down</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497BB1C-906C-414E-B85B-A7140506ED2C}" type="slidenum">
              <a:rPr lang="en-US" altLang="en-US" smtClean="0">
                <a:solidFill>
                  <a:srgbClr val="000000"/>
                </a:solidFill>
              </a:rPr>
              <a:pPr/>
              <a:t>46</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C9EFE9C9-76CD-4CAD-B470-F8C44600F161}" type="slidenum">
              <a:rPr lang="en-US" altLang="en-US" smtClean="0">
                <a:solidFill>
                  <a:srgbClr val="000000"/>
                </a:solidFill>
              </a:rPr>
              <a:pPr/>
              <a:t>47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8CC9F0E-89D8-471E-9296-F51155C25922}" type="slidenum">
              <a:rPr lang="en-US" altLang="en-US" smtClean="0">
                <a:solidFill>
                  <a:srgbClr val="000000"/>
                </a:solidFill>
              </a:rPr>
              <a:pPr/>
              <a:t>48</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Give a brief explanation of each of the boxes</a:t>
            </a:r>
          </a:p>
          <a:p>
            <a:endParaRPr lang="en-AU" altLang="en-US" smtClean="0"/>
          </a:p>
          <a:p>
            <a:r>
              <a:rPr lang="en-AU" altLang="en-US" smtClean="0"/>
              <a:t>You may like to show the talk down video here – this shows talk down in action. You can pause the video before the end description of the model, and ask participants to identify the aspects of the model the staff member has demonstrated. </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8FD5468-FC78-45A2-9964-ADC99949A4A9}" type="slidenum">
              <a:rPr lang="en-US" altLang="en-US" smtClean="0">
                <a:solidFill>
                  <a:srgbClr val="000000"/>
                </a:solidFill>
              </a:rPr>
              <a:pPr/>
              <a:t>50</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Here you might like to split people into groups according to the different processes of Talk Down (delimit, clarify, resolve, control yourself, respect and empathy). </a:t>
            </a:r>
          </a:p>
          <a:p>
            <a:r>
              <a:rPr lang="en-AU" altLang="en-US" smtClean="0"/>
              <a:t>Ask each group to discuss the process they have been assigned </a:t>
            </a:r>
          </a:p>
          <a:p>
            <a:r>
              <a:rPr lang="en-AU" altLang="en-US" smtClean="0"/>
              <a:t>Then feed back to the group (you could do this all at once or use the following slides and ask the group who had the process to describe the process and use the following slides to reinforce the key points).</a:t>
            </a:r>
          </a:p>
          <a:p>
            <a:r>
              <a:rPr lang="en-AU" altLang="en-US" smtClean="0"/>
              <a:t>Allow about 15-20 minutes for this.</a:t>
            </a:r>
          </a:p>
          <a:p>
            <a:pPr eaLnBrk="1" hangingPunct="1">
              <a:spcBef>
                <a:spcPct val="0"/>
              </a:spcBef>
            </a:pPr>
            <a:r>
              <a:rPr lang="en-AU" altLang="en-US" smtClean="0"/>
              <a:t>http://www.safewards.net/interventions/talk-down </a:t>
            </a:r>
          </a:p>
          <a:p>
            <a:endParaRPr lang="en-AU"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6E5B02B-7C15-4F80-83D8-B6E7B19DC591}" type="slidenum">
              <a:rPr lang="en-US" altLang="en-US" smtClean="0">
                <a:solidFill>
                  <a:srgbClr val="000000"/>
                </a:solidFill>
              </a:rPr>
              <a:pPr/>
              <a:t>51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Go through each of the slides getting the group who focused on the process to feedback first</a:t>
            </a:r>
          </a:p>
          <a:p>
            <a:endParaRPr lang="en-AU" altLang="en-US" smtClean="0"/>
          </a:p>
          <a:p>
            <a:r>
              <a:rPr lang="en-AU" altLang="en-US" smtClean="0"/>
              <a:t>http://www.safewards.net/interventions/talk-down </a:t>
            </a:r>
          </a:p>
          <a:p>
            <a:endParaRPr lang="en-AU" altLang="en-US" smtClean="0"/>
          </a:p>
          <a:p>
            <a:endParaRPr lang="en-AU"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D9816122-C3F6-445B-B016-C029218B8F8F}" type="slidenum">
              <a:rPr lang="en-US" altLang="en-US" smtClean="0">
                <a:solidFill>
                  <a:srgbClr val="000000"/>
                </a:solidFill>
              </a:rPr>
              <a:pPr/>
              <a:t>52</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4AD1502C-AC0E-4294-B7ED-0B74B3CC7B61}" type="slidenum">
              <a:rPr lang="en-AU" altLang="en-US" smtClean="0">
                <a:solidFill>
                  <a:srgbClr val="000000"/>
                </a:solidFill>
              </a:rPr>
              <a:pPr/>
              <a:t>53</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AU" dirty="0" smtClean="0">
                <a:ea typeface="MS PGothic" pitchFamily="34" charset="-128"/>
              </a:rPr>
              <a:t>Split the participants into 5 groups:</a:t>
            </a:r>
          </a:p>
          <a:p>
            <a:pPr marL="172992" indent="-172992">
              <a:buFont typeface="Arial" panose="020B0604020202020204" pitchFamily="34" charset="0"/>
              <a:buChar char="•"/>
              <a:defRPr/>
            </a:pPr>
            <a:r>
              <a:rPr lang="en-AU" dirty="0" smtClean="0">
                <a:ea typeface="MS PGothic" pitchFamily="34" charset="-128"/>
              </a:rPr>
              <a:t>Know each other</a:t>
            </a:r>
          </a:p>
          <a:p>
            <a:pPr marL="172992" indent="-172992">
              <a:buFont typeface="Arial" panose="020B0604020202020204" pitchFamily="34" charset="0"/>
              <a:buChar char="•"/>
              <a:defRPr/>
            </a:pPr>
            <a:r>
              <a:rPr lang="en-AU" dirty="0" smtClean="0">
                <a:ea typeface="MS PGothic" pitchFamily="34" charset="-128"/>
              </a:rPr>
              <a:t>Positive words</a:t>
            </a:r>
          </a:p>
          <a:p>
            <a:pPr marL="172992" indent="-172992">
              <a:buFont typeface="Arial" panose="020B0604020202020204" pitchFamily="34" charset="0"/>
              <a:buChar char="•"/>
              <a:defRPr/>
            </a:pPr>
            <a:r>
              <a:rPr lang="en-AU" dirty="0" smtClean="0">
                <a:ea typeface="MS PGothic" pitchFamily="34" charset="-128"/>
              </a:rPr>
              <a:t>Clear mutual expectations</a:t>
            </a:r>
          </a:p>
          <a:p>
            <a:pPr marL="172992" indent="-172992">
              <a:buFont typeface="Arial" panose="020B0604020202020204" pitchFamily="34" charset="0"/>
              <a:buChar char="•"/>
              <a:defRPr/>
            </a:pPr>
            <a:r>
              <a:rPr lang="en-AU" dirty="0" smtClean="0">
                <a:ea typeface="MS PGothic" pitchFamily="34" charset="-128"/>
              </a:rPr>
              <a:t>Mutual help meeting</a:t>
            </a:r>
          </a:p>
          <a:p>
            <a:pPr marL="172992" indent="-172992">
              <a:buFont typeface="Arial" panose="020B0604020202020204" pitchFamily="34" charset="0"/>
              <a:buChar char="•"/>
              <a:defRPr/>
            </a:pPr>
            <a:r>
              <a:rPr lang="en-AU" dirty="0" smtClean="0">
                <a:ea typeface="MS PGothic" pitchFamily="34" charset="-128"/>
              </a:rPr>
              <a:t>Soft words</a:t>
            </a:r>
          </a:p>
          <a:p>
            <a:pPr>
              <a:defRPr/>
            </a:pPr>
            <a:endParaRPr lang="en-AU" dirty="0" smtClean="0">
              <a:ea typeface="MS PGothic" pitchFamily="34" charset="-128"/>
            </a:endParaRPr>
          </a:p>
          <a:p>
            <a:pPr>
              <a:defRPr/>
            </a:pPr>
            <a:r>
              <a:rPr lang="en-AU" dirty="0" smtClean="0">
                <a:ea typeface="MS PGothic" pitchFamily="34" charset="-128"/>
              </a:rPr>
              <a:t>Ask each group to spend 10 minutes discussing and preparing to present on their assigned intervention to a small group of clinicians.  Give a time limit of </a:t>
            </a:r>
            <a:r>
              <a:rPr lang="en-AU" b="1" dirty="0" smtClean="0">
                <a:ea typeface="MS PGothic" pitchFamily="34" charset="-128"/>
              </a:rPr>
              <a:t>5 minutes </a:t>
            </a:r>
            <a:r>
              <a:rPr lang="en-AU" dirty="0" smtClean="0">
                <a:ea typeface="MS PGothic" pitchFamily="34" charset="-128"/>
              </a:rPr>
              <a:t>to present to the group.  </a:t>
            </a:r>
          </a:p>
          <a:p>
            <a:pPr>
              <a:defRPr/>
            </a:pPr>
            <a:endParaRPr lang="en-AU" dirty="0" smtClean="0">
              <a:ea typeface="MS PGothic" pitchFamily="34" charset="-128"/>
            </a:endParaRPr>
          </a:p>
          <a:p>
            <a:pPr>
              <a:defRPr/>
            </a:pPr>
            <a:r>
              <a:rPr lang="en-AU" dirty="0" smtClean="0">
                <a:ea typeface="MS PGothic" pitchFamily="34" charset="-128"/>
              </a:rPr>
              <a:t>The purpose of this activity is to check that trainers have understood the background and aim for each intervention from the previous workshop, as well as practice having to train clinician.</a:t>
            </a:r>
            <a:endParaRPr lang="en-AU" b="1" dirty="0">
              <a:ea typeface="MS PGothic" pitchFamily="34" charset="-128"/>
            </a:endParaRP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8E5C1BE-8B63-4D34-82B7-86129F36F5B6}" type="slidenum">
              <a:rPr lang="en-US" altLang="en-US" smtClean="0"/>
              <a:pPr/>
              <a:t>5</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4" name="Footer Placeholder 3"/>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E1B531D-6702-46EF-98B2-92007164136E}" type="slidenum">
              <a:rPr lang="en-AU" altLang="en-US" smtClean="0">
                <a:solidFill>
                  <a:srgbClr val="000000"/>
                </a:solidFill>
              </a:rPr>
              <a:pPr/>
              <a:t>54</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09AFE22-1130-41DE-A8D7-39D6AD166EF0}" type="slidenum">
              <a:rPr lang="en-AU" altLang="en-US" smtClean="0">
                <a:solidFill>
                  <a:srgbClr val="000000"/>
                </a:solidFill>
              </a:rPr>
              <a:pPr/>
              <a:t>55</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625" eaLnBrk="1" hangingPunct="1">
              <a:spcBef>
                <a:spcPct val="0"/>
              </a:spcBef>
            </a:pPr>
            <a:r>
              <a:rPr lang="en-AU" altLang="en-US" smtClean="0"/>
              <a:t>http://www.safewards.net/interventions/talk-down </a:t>
            </a:r>
          </a:p>
          <a:p>
            <a:pPr defTabSz="922625"/>
            <a:endParaRPr lang="en-AU" alt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B54A4B43-20A1-43DB-99D6-E73E5F714B4F}" type="slidenum">
              <a:rPr lang="en-AU" altLang="en-US" smtClean="0">
                <a:solidFill>
                  <a:srgbClr val="000000"/>
                </a:solidFill>
              </a:rPr>
              <a:pPr/>
              <a:t>57</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Watch</a:t>
            </a:r>
            <a:r>
              <a:rPr lang="en-AU" baseline="0" dirty="0" smtClean="0"/>
              <a:t> the video</a:t>
            </a:r>
          </a:p>
          <a:p>
            <a:r>
              <a:rPr lang="en-AU" baseline="0" dirty="0" smtClean="0"/>
              <a:t>Ask the group to identify the parts of the model in the video.  </a:t>
            </a:r>
          </a:p>
          <a:p>
            <a:endParaRPr lang="en-AU" dirty="0"/>
          </a:p>
        </p:txBody>
      </p:sp>
      <p:sp>
        <p:nvSpPr>
          <p:cNvPr id="4" name="Date Placeholder 3"/>
          <p:cNvSpPr>
            <a:spLocks noGrp="1"/>
          </p:cNvSpPr>
          <p:nvPr>
            <p:ph type="dt" idx="10"/>
          </p:nvPr>
        </p:nvSpPr>
        <p:spPr/>
        <p:txBody>
          <a:bodyPr/>
          <a:lstStyle/>
          <a:p>
            <a:pPr>
              <a:defRPr/>
            </a:pPr>
            <a:r>
              <a:rPr lang="en-US" altLang="en-US" smtClean="0"/>
              <a:t>Safewards Victoria</a:t>
            </a:r>
            <a:endParaRPr lang="en-US" altLang="en-US"/>
          </a:p>
        </p:txBody>
      </p:sp>
      <p:sp>
        <p:nvSpPr>
          <p:cNvPr id="5" name="Footer Placeholder 4"/>
          <p:cNvSpPr>
            <a:spLocks noGrp="1"/>
          </p:cNvSpPr>
          <p:nvPr>
            <p:ph type="ftr" sz="quarter" idx="11"/>
          </p:nvPr>
        </p:nvSpPr>
        <p:spPr/>
        <p:txBody>
          <a:bodyPr/>
          <a:lstStyle/>
          <a:p>
            <a:pPr>
              <a:defRPr/>
            </a:pPr>
            <a:r>
              <a:rPr lang="en-AU" smtClean="0"/>
              <a:t>Train the Trainer  |  DAY THREE</a:t>
            </a:r>
            <a:endParaRPr lang="en-US"/>
          </a:p>
        </p:txBody>
      </p:sp>
      <p:sp>
        <p:nvSpPr>
          <p:cNvPr id="6" name="Slide Number Placeholder 5"/>
          <p:cNvSpPr>
            <a:spLocks noGrp="1"/>
          </p:cNvSpPr>
          <p:nvPr>
            <p:ph type="sldNum" sz="quarter" idx="12"/>
          </p:nvPr>
        </p:nvSpPr>
        <p:spPr/>
        <p:txBody>
          <a:bodyPr/>
          <a:lstStyle/>
          <a:p>
            <a:pPr>
              <a:defRPr/>
            </a:pPr>
            <a:fld id="{B059E655-C52D-4DF0-9F82-B601B122B6FE}" type="slidenum">
              <a:rPr lang="en-US" altLang="en-US" smtClean="0"/>
              <a:pPr>
                <a:defRPr/>
              </a:pPr>
              <a:t>60</a:t>
            </a:fld>
            <a:endParaRPr lang="en-US" altLang="en-US"/>
          </a:p>
        </p:txBody>
      </p:sp>
    </p:spTree>
    <p:extLst>
      <p:ext uri="{BB962C8B-B14F-4D97-AF65-F5344CB8AC3E}">
        <p14:creationId xmlns:p14="http://schemas.microsoft.com/office/powerpoint/2010/main" val="2759208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smtClean="0"/>
              <a:t>There are plenty of resources for this intervention e.g. the poster, the document on staying open friendly and positive, the explanation of the Talk Down poster contents for champions and the guidance for the on how to use the poster, please see the Safewards website</a:t>
            </a:r>
          </a:p>
          <a:p>
            <a:endParaRPr lang="en-AU" alt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6E70B731-E0BE-4807-AA05-9302C5AA1289}" type="slidenum">
              <a:rPr lang="en-US" altLang="en-US" smtClean="0">
                <a:solidFill>
                  <a:srgbClr val="000000"/>
                </a:solidFill>
              </a:rPr>
              <a:pPr/>
              <a:t>61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http://www.safewards.net/interventions/talk-down</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EF830622-D6D2-4E4A-8118-5A0C48D7FDE7}" type="slidenum">
              <a:rPr lang="en-AU" altLang="en-US" smtClean="0">
                <a:solidFill>
                  <a:srgbClr val="000000"/>
                </a:solidFill>
              </a:rPr>
              <a:pPr/>
              <a:t>62</a:t>
            </a:fld>
            <a:endParaRPr lang="en-AU"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There are quite a few handouts as previously mentioned to help with this intervention.  </a:t>
            </a:r>
          </a:p>
          <a:p>
            <a:pPr eaLnBrk="1" hangingPunct="1">
              <a:spcBef>
                <a:spcPct val="0"/>
              </a:spcBef>
            </a:pPr>
            <a:r>
              <a:rPr lang="en-AU" altLang="en-US" smtClean="0"/>
              <a:t>http://www.safewards.net/interventions/talk-down </a:t>
            </a:r>
          </a:p>
          <a:p>
            <a:endParaRPr lang="en-AU"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2E7D8F1-6934-4688-AC97-CB5D2087602D}" type="slidenum">
              <a:rPr lang="en-US" altLang="en-US" smtClean="0">
                <a:solidFill>
                  <a:srgbClr val="000000"/>
                </a:solidFill>
              </a:rPr>
              <a:pPr/>
              <a:t>64</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 might help to ensure that the poster is placed in an area where de-escalation is commonly used. </a:t>
            </a:r>
          </a:p>
          <a:p>
            <a:pPr eaLnBrk="1" hangingPunct="1">
              <a:spcBef>
                <a:spcPct val="0"/>
              </a:spcBef>
            </a:pPr>
            <a:endParaRPr lang="en-AU" altLang="en-US" smtClean="0"/>
          </a:p>
          <a:p>
            <a:pPr eaLnBrk="1" hangingPunct="1">
              <a:spcBef>
                <a:spcPct val="0"/>
              </a:spcBef>
            </a:pPr>
            <a:endParaRPr lang="en-AU" altLang="en-US" smtClean="0"/>
          </a:p>
          <a:p>
            <a:pPr eaLnBrk="1" hangingPunct="1">
              <a:spcBef>
                <a:spcPct val="0"/>
              </a:spcBef>
            </a:pPr>
            <a:r>
              <a:rPr lang="en-AU" altLang="en-US" smtClean="0"/>
              <a:t>Taken from a PowerPoint from a presentation by Professor Len Bowers </a:t>
            </a:r>
          </a:p>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itchFamily="34" charset="0"/>
                <a:ea typeface="ＭＳ Ｐゴシック" pitchFamily="34" charset="-128"/>
              </a:defRPr>
            </a:lvl1pPr>
            <a:lvl2pPr marL="749633" indent="-288320">
              <a:spcBef>
                <a:spcPct val="30000"/>
              </a:spcBef>
              <a:defRPr sz="1300">
                <a:solidFill>
                  <a:schemeClr val="tx1"/>
                </a:solidFill>
                <a:latin typeface="Calibri" pitchFamily="34" charset="0"/>
                <a:ea typeface="ＭＳ Ｐゴシック" pitchFamily="34" charset="-128"/>
              </a:defRPr>
            </a:lvl2pPr>
            <a:lvl3pPr marL="1153281" indent="-230656">
              <a:spcBef>
                <a:spcPct val="30000"/>
              </a:spcBef>
              <a:defRPr sz="1300">
                <a:solidFill>
                  <a:schemeClr val="tx1"/>
                </a:solidFill>
                <a:latin typeface="Calibri" pitchFamily="34" charset="0"/>
                <a:ea typeface="ＭＳ Ｐゴシック" pitchFamily="34" charset="-128"/>
              </a:defRPr>
            </a:lvl3pPr>
            <a:lvl4pPr marL="1614594" indent="-230656">
              <a:spcBef>
                <a:spcPct val="30000"/>
              </a:spcBef>
              <a:defRPr sz="1300">
                <a:solidFill>
                  <a:schemeClr val="tx1"/>
                </a:solidFill>
                <a:latin typeface="Calibri" pitchFamily="34" charset="0"/>
                <a:ea typeface="ＭＳ Ｐゴシック" pitchFamily="34" charset="-128"/>
              </a:defRPr>
            </a:lvl4pPr>
            <a:lvl5pPr marL="2075906" indent="-230656">
              <a:spcBef>
                <a:spcPct val="30000"/>
              </a:spcBef>
              <a:defRPr sz="1300">
                <a:solidFill>
                  <a:schemeClr val="tx1"/>
                </a:solidFill>
                <a:latin typeface="Calibri" pitchFamily="34" charset="0"/>
                <a:ea typeface="ＭＳ Ｐゴシック" pitchFamily="34" charset="-128"/>
              </a:defRPr>
            </a:lvl5pPr>
            <a:lvl6pPr marL="2537218"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6pPr>
            <a:lvl7pPr marL="2998531"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7pPr>
            <a:lvl8pPr marL="3459844"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8pPr>
            <a:lvl9pPr marL="3921155" indent="-230656" defTabSz="461313" eaLnBrk="0" fontAlgn="base" hangingPunct="0">
              <a:spcBef>
                <a:spcPct val="30000"/>
              </a:spcBef>
              <a:spcAft>
                <a:spcPct val="0"/>
              </a:spcAft>
              <a:defRPr sz="1300">
                <a:solidFill>
                  <a:schemeClr val="tx1"/>
                </a:solidFill>
                <a:latin typeface="Calibri" pitchFamily="34" charset="0"/>
                <a:ea typeface="ＭＳ Ｐゴシック" pitchFamily="34" charset="-128"/>
              </a:defRPr>
            </a:lvl9pPr>
          </a:lstStyle>
          <a:p>
            <a:pPr>
              <a:spcBef>
                <a:spcPct val="0"/>
              </a:spcBef>
            </a:pPr>
            <a:fld id="{B512A753-1420-43DE-AE7F-7B453ED47CA3}" type="slidenum">
              <a:rPr lang="en-US" altLang="en-US" smtClean="0">
                <a:solidFill>
                  <a:srgbClr val="000000"/>
                </a:solidFill>
              </a:rPr>
              <a:pPr>
                <a:spcBef>
                  <a:spcPct val="0"/>
                </a:spcBef>
              </a:pPr>
              <a:t>65</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55C8A92-7C02-4CD3-866B-42BDD54CE682}" type="slidenum">
              <a:rPr lang="en-US" altLang="en-US" smtClean="0"/>
              <a:pPr/>
              <a:t>66</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See handbook for templates</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A05FD4E4-1BEB-4D70-89DA-D0BF8499D83B}" type="slidenum">
              <a:rPr lang="en-US" altLang="en-US" smtClean="0">
                <a:solidFill>
                  <a:srgbClr val="000000"/>
                </a:solidFill>
              </a:rPr>
              <a:pPr/>
              <a:t>67</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Provide a brief overview of Reassurance</a:t>
            </a:r>
          </a:p>
          <a:p>
            <a:r>
              <a:rPr lang="en-AU" altLang="en-US"/>
              <a:t>http://www.safewards.net/interventions/reassurance</a:t>
            </a:r>
          </a:p>
          <a:p>
            <a:endParaRPr lang="en-US"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DE94B63-8149-436A-86FB-70DF047CDD6D}" type="slidenum">
              <a:rPr lang="en-US" altLang="en-US">
                <a:solidFill>
                  <a:srgbClr val="000000"/>
                </a:solidFill>
              </a:rPr>
              <a:pPr>
                <a:spcBef>
                  <a:spcPct val="0"/>
                </a:spcBef>
              </a:pPr>
              <a:t>6</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Give a brief overview of Discharge Messages</a:t>
            </a:r>
          </a:p>
          <a:p>
            <a:r>
              <a:rPr lang="en-US" altLang="en-US"/>
              <a:t>http://www.safewards.net/interventions/discharge-message</a:t>
            </a: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870477B-845D-46DF-A418-92A0E17AADB5}" type="slidenum">
              <a:rPr lang="en-US" altLang="en-US">
                <a:solidFill>
                  <a:srgbClr val="000000"/>
                </a:solidFill>
              </a:rPr>
              <a:pPr>
                <a:spcBef>
                  <a:spcPct val="0"/>
                </a:spcBef>
              </a:pPr>
              <a:t>68</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http://www.safewards.net/interventions/discharge-message</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9F541C7-F946-4885-87A2-CE18B57B8854}" type="slidenum">
              <a:rPr lang="en-US" altLang="en-US"/>
              <a:pPr/>
              <a:t>69</a:t>
            </a:fld>
            <a:endParaRPr lang="en-US" altLang="en-US"/>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Ask people to think about integrating this intervention into practice </a:t>
            </a:r>
            <a:r>
              <a:rPr lang="en-US" altLang="en-US" dirty="0" err="1"/>
              <a:t>eg</a:t>
            </a:r>
            <a:r>
              <a:rPr lang="en-US" altLang="en-US" dirty="0"/>
              <a:t>-it is not just about someone leaving. It is also about engaging people who are on the </a:t>
            </a:r>
            <a:r>
              <a:rPr lang="en-US" altLang="en-US" dirty="0" smtClean="0"/>
              <a:t>unit who </a:t>
            </a:r>
            <a:r>
              <a:rPr lang="en-US" altLang="en-US" dirty="0"/>
              <a:t>may be newly admitted, it is also about positivity and safety planning </a:t>
            </a:r>
            <a:r>
              <a:rPr lang="en-US" altLang="en-US" dirty="0" err="1"/>
              <a:t>etc</a:t>
            </a:r>
            <a:endParaRPr lang="en-US" altLang="en-US" dirty="0"/>
          </a:p>
          <a:p>
            <a:endParaRPr lang="en-AU" altLang="en-US" dirty="0"/>
          </a:p>
          <a:p>
            <a:r>
              <a:rPr lang="en-AU" altLang="en-US" dirty="0"/>
              <a:t>http://www.safewards.net/interventions/discharge-message</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9CBE2E-EF70-49D2-8FAF-7A2D09ABF732}" type="slidenum">
              <a:rPr lang="en-US" altLang="en-US">
                <a:solidFill>
                  <a:srgbClr val="000000"/>
                </a:solidFill>
              </a:rPr>
              <a:pPr/>
              <a:t>70</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http://www.safewards.net/interventions/discharge-message</a:t>
            </a:r>
          </a:p>
          <a:p>
            <a:endParaRPr lang="en-AU" altLang="en-US"/>
          </a:p>
          <a:p>
            <a:r>
              <a:rPr lang="en-AU" altLang="en-US"/>
              <a:t>See examples from Victoria which may suit your ward.</a:t>
            </a: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115817-583A-48B1-86F7-52F8705797FE}" type="slidenum">
              <a:rPr lang="en-US" altLang="en-US">
                <a:solidFill>
                  <a:srgbClr val="000000"/>
                </a:solidFill>
              </a:rPr>
              <a:pPr/>
              <a:t>72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Taken from a PowerPoint from a presentation by Professor Len Bowers </a:t>
            </a:r>
          </a:p>
          <a:p>
            <a:pPr eaLnBrk="1" hangingPunct="1">
              <a:spcBef>
                <a:spcPct val="0"/>
              </a:spcBef>
            </a:pPr>
            <a:endParaRPr lang="en-US" altLang="en-US" dirty="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3F604CD-3C54-4160-B5C0-7EB95D6E442A}" type="slidenum">
              <a:rPr lang="en-US" altLang="en-US">
                <a:solidFill>
                  <a:srgbClr val="000000"/>
                </a:solidFill>
              </a:rPr>
              <a:pPr>
                <a:spcBef>
                  <a:spcPct val="0"/>
                </a:spcBef>
              </a:pPr>
              <a:t>73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Taken from a PowerPoint from a presentation by Professor Len Bowers </a:t>
            </a:r>
          </a:p>
          <a:p>
            <a:endParaRPr lang="en-AU" altLang="en-US"/>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7C7AA53-D479-4B22-9F31-4A7EE19721E4}" type="slidenum">
              <a:rPr lang="en-US" altLang="en-US"/>
              <a:pPr/>
              <a:t>74</a:t>
            </a:fld>
            <a:endParaRPr lang="en-US" altLang="en-US"/>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See handbook for templates</a:t>
            </a: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6956D62-9201-4594-9F76-B95076DEE555}" type="slidenum">
              <a:rPr lang="en-US" altLang="en-US">
                <a:solidFill>
                  <a:srgbClr val="000000"/>
                </a:solidFill>
              </a:rPr>
              <a:pPr/>
              <a:t>75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dirty="0" smtClean="0"/>
              <a:t>Safewards Victoria</a:t>
            </a:r>
            <a:endParaRPr lang="en-US" altLang="en-US" dirty="0"/>
          </a:p>
        </p:txBody>
      </p:sp>
      <p:sp>
        <p:nvSpPr>
          <p:cNvPr id="3" name="Footer Placeholder 2"/>
          <p:cNvSpPr>
            <a:spLocks noGrp="1"/>
          </p:cNvSpPr>
          <p:nvPr>
            <p:ph type="ftr" sz="quarter" idx="11"/>
          </p:nvPr>
        </p:nvSpPr>
        <p:spPr/>
        <p:txBody>
          <a:bodyPr/>
          <a:lstStyle/>
          <a:p>
            <a:pPr>
              <a:defRPr/>
            </a:pPr>
            <a:r>
              <a:rPr lang="en-AU" smtClean="0"/>
              <a:t>Train the Trainer  |  DAY TWO</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The following slides are designed to refresh participants memories on each of the interventions and also to consider some of the issues that may occur in the medium to long term</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420A982-52CE-4738-89B4-C9A098C4C2F7}" type="slidenum">
              <a:rPr lang="en-US" altLang="en-US" smtClean="0"/>
              <a:pPr/>
              <a:t>76</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Are there any suggestions for keeping this fresh?</a:t>
            </a:r>
          </a:p>
          <a:p>
            <a:r>
              <a:rPr lang="en-AU" altLang="en-US" smtClean="0"/>
              <a:t>Taken from a PowerPoint from a presentation by Professor Len Bowers </a:t>
            </a:r>
          </a:p>
          <a:p>
            <a:endParaRPr lang="en-AU"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B612D817-E225-4DE4-940D-FFA78050B6A7}" type="slidenum">
              <a:rPr lang="en-US" altLang="en-US" smtClean="0"/>
              <a:pPr/>
              <a:t>77</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Units will need to decide when the CME need to be reviewed-it may need to be reviewed more frequently on units that have a higher turn over for example. </a:t>
            </a:r>
          </a:p>
          <a:p>
            <a:endParaRPr lang="en-AU" altLang="en-US" dirty="0" smtClean="0"/>
          </a:p>
          <a:p>
            <a:r>
              <a:rPr lang="en-AU" altLang="en-US" dirty="0" smtClean="0"/>
              <a:t>Adapted from a presentation by Professor Len Bowers </a:t>
            </a:r>
          </a:p>
          <a:p>
            <a:endParaRPr lang="en-AU" altLang="en-US" dirty="0"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2D9F300-17B6-4509-8CE7-84C38C64ACAB}" type="slidenum">
              <a:rPr lang="en-US" altLang="en-US" smtClean="0"/>
              <a:pPr/>
              <a:t>78</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a:solidFill>
                  <a:srgbClr val="FF0000"/>
                </a:solidFill>
              </a:rPr>
              <a:t>See Appendix in the Handbook: Activity templates “walking in someone else’s shoes” </a:t>
            </a:r>
          </a:p>
          <a:p>
            <a:endParaRPr lang="en-AU" altLang="en-US" b="1" dirty="0">
              <a:solidFill>
                <a:srgbClr val="FF0000"/>
              </a:solidFill>
            </a:endParaRPr>
          </a:p>
          <a:p>
            <a:r>
              <a:rPr lang="en-AU" altLang="en-US" dirty="0"/>
              <a:t>Laminate each of the examples (according to the number you have in the workshop) and have them cut to size before the training. Hand out a card to each of the participants (ensuring that at least one person gets a card which states they have a mental illness) and ask people to not reveal to each other what is on their card.</a:t>
            </a:r>
          </a:p>
          <a:p>
            <a:r>
              <a:rPr lang="en-AU" altLang="en-US" dirty="0"/>
              <a:t>Ask everyone to gather at one end of the room. </a:t>
            </a:r>
          </a:p>
          <a:p>
            <a:r>
              <a:rPr lang="en-AU" altLang="en-US" dirty="0"/>
              <a:t>Ask participants to take a step forward if they can answer yes to the question.</a:t>
            </a:r>
          </a:p>
          <a:p>
            <a:r>
              <a:rPr lang="en-AU" altLang="en-US" dirty="0"/>
              <a:t>Read the questions out one by one.  </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9572" indent="-288297">
              <a:defRPr>
                <a:solidFill>
                  <a:schemeClr val="tx1"/>
                </a:solidFill>
                <a:latin typeface="Calibri" panose="020F0502020204030204" pitchFamily="34" charset="0"/>
                <a:ea typeface="MS PGothic" panose="020B0600070205080204" pitchFamily="34" charset="-128"/>
              </a:defRPr>
            </a:lvl2pPr>
            <a:lvl3pPr marL="1153187" indent="-230637">
              <a:defRPr>
                <a:solidFill>
                  <a:schemeClr val="tx1"/>
                </a:solidFill>
                <a:latin typeface="Calibri" panose="020F0502020204030204" pitchFamily="34" charset="0"/>
                <a:ea typeface="MS PGothic" panose="020B0600070205080204" pitchFamily="34" charset="-128"/>
              </a:defRPr>
            </a:lvl3pPr>
            <a:lvl4pPr marL="1614462" indent="-230637">
              <a:defRPr>
                <a:solidFill>
                  <a:schemeClr val="tx1"/>
                </a:solidFill>
                <a:latin typeface="Calibri" panose="020F0502020204030204" pitchFamily="34" charset="0"/>
                <a:ea typeface="MS PGothic" panose="020B0600070205080204" pitchFamily="34" charset="-128"/>
              </a:defRPr>
            </a:lvl4pPr>
            <a:lvl5pPr marL="2075737" indent="-230637">
              <a:defRPr>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89E095-58D5-487B-8FB2-637669DE25E2}" type="slidenum">
              <a:rPr lang="en-US" altLang="en-US">
                <a:solidFill>
                  <a:srgbClr val="000000"/>
                </a:solidFill>
              </a:rPr>
              <a:pPr/>
              <a:t>12</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a:p>
            <a:endParaRPr lang="en-AU" altLang="en-US"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8547EE0-53D1-4A8D-B083-CAD173462A3D}" type="slidenum">
              <a:rPr lang="en-US" altLang="en-US" smtClean="0"/>
              <a:pPr/>
              <a:t>79</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83161EE-B67C-4AD7-A740-641C74C5833F}" type="slidenum">
              <a:rPr lang="en-US" altLang="en-US" smtClean="0"/>
              <a:pPr/>
              <a:t>80</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A937299-D0CB-47BE-B72B-F79D0808D3AD}" type="slidenum">
              <a:rPr lang="en-US" altLang="en-US" smtClean="0"/>
              <a:pPr/>
              <a:t>81</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7BDD40B6-68D5-4508-A6E7-3F7588A62AAD}" type="slidenum">
              <a:rPr lang="en-US" altLang="en-US" smtClean="0"/>
              <a:pPr/>
              <a:t>82</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B059E655-C52D-4DF0-9F82-B601B122B6FE}" type="slidenum">
              <a:rPr lang="en-US" altLang="en-US" smtClean="0"/>
              <a:pPr>
                <a:defRPr/>
              </a:pPr>
              <a:t>83</a:t>
            </a:fld>
            <a:endParaRPr lang="en-US" altLang="en-US"/>
          </a:p>
        </p:txBody>
      </p:sp>
      <p:sp>
        <p:nvSpPr>
          <p:cNvPr id="5" name="Date Placeholder 4"/>
          <p:cNvSpPr>
            <a:spLocks noGrp="1"/>
          </p:cNvSpPr>
          <p:nvPr>
            <p:ph type="dt" idx="11"/>
          </p:nvPr>
        </p:nvSpPr>
        <p:spPr/>
        <p:txBody>
          <a:bodyPr/>
          <a:lstStyle/>
          <a:p>
            <a:pPr>
              <a:defRPr/>
            </a:pPr>
            <a:r>
              <a:rPr lang="en-US" altLang="en-US" smtClean="0"/>
              <a:t>Safewards Victoria</a:t>
            </a:r>
            <a:endParaRPr lang="en-US" altLang="en-US"/>
          </a:p>
        </p:txBody>
      </p:sp>
      <p:sp>
        <p:nvSpPr>
          <p:cNvPr id="6" name="Footer Placeholder 5"/>
          <p:cNvSpPr>
            <a:spLocks noGrp="1"/>
          </p:cNvSpPr>
          <p:nvPr>
            <p:ph type="ftr" sz="quarter" idx="12"/>
          </p:nvPr>
        </p:nvSpPr>
        <p:spPr/>
        <p:txBody>
          <a:bodyPr/>
          <a:lstStyle/>
          <a:p>
            <a:pPr>
              <a:defRPr/>
            </a:pPr>
            <a:r>
              <a:rPr lang="en-AU" smtClean="0"/>
              <a:t>Train the Trainer  |  DAY THREE</a:t>
            </a:r>
            <a:endParaRPr lang="en-US"/>
          </a:p>
        </p:txBody>
      </p:sp>
    </p:spTree>
    <p:extLst>
      <p:ext uri="{BB962C8B-B14F-4D97-AF65-F5344CB8AC3E}">
        <p14:creationId xmlns:p14="http://schemas.microsoft.com/office/powerpoint/2010/main" val="17429185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altLang="en-US" dirty="0" smtClean="0"/>
              <a:t>Adapted from a PowerPoint presentation by Professor Len Bowers </a:t>
            </a:r>
          </a:p>
          <a:p>
            <a:endParaRPr lang="en-AU" altLang="en-US"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D3CE98AF-E384-486E-9A3F-A47791FB9869}" type="slidenum">
              <a:rPr lang="en-US" altLang="en-US" smtClean="0"/>
              <a:pPr/>
              <a:t>84</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Adapted from a PowerPoint presentation by Professor Len Bowers </a:t>
            </a:r>
          </a:p>
          <a:p>
            <a:endParaRPr lang="en-AU" altLang="en-US" dirty="0"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CAC2ADB-5C81-429F-AD2C-A55AF35306CC}" type="slidenum">
              <a:rPr lang="en-US" altLang="en-US" smtClean="0"/>
              <a:pPr/>
              <a:t>85</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smtClean="0"/>
              <a:t>Adapted from a PowerPoint presentation by Professor Len Bowers </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2CD20C30-A2F1-403C-AFCD-470149184D7E}" type="slidenum">
              <a:rPr lang="en-US" altLang="en-US" smtClean="0"/>
              <a:pPr/>
              <a:t>86</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558116CF-1189-496E-9714-B086C940E196}" type="slidenum">
              <a:rPr lang="en-US" altLang="en-US" smtClean="0"/>
              <a:pPr/>
              <a:t>87</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mtClean="0"/>
              <a:t>Taken from a PowerPoint from a presentation by Professor Len Bowers </a:t>
            </a:r>
          </a:p>
          <a:p>
            <a:endParaRPr lang="en-AU"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98101761-402A-4D3D-A5BC-B823B677DA36}" type="slidenum">
              <a:rPr lang="en-US" altLang="en-US" smtClean="0"/>
              <a:pPr/>
              <a:t>88</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Continue reading all of the questions one  by one. Once you have read all of the questions ask the people who have not moved forward far to reveal what is on their card.</a:t>
            </a:r>
          </a:p>
          <a:p>
            <a:r>
              <a:rPr lang="en-AU" altLang="en-US" dirty="0"/>
              <a:t>Discuss how they felt, and how the others who moved forward felt. Here you can discuss the impact of stigma/shame/fear/sadness. </a:t>
            </a:r>
          </a:p>
          <a:p>
            <a:endParaRPr lang="en-AU" altLang="en-US" dirty="0"/>
          </a:p>
          <a:p>
            <a:r>
              <a:rPr lang="en-AU" altLang="en-US" dirty="0"/>
              <a:t>Discuss how this activity aimed to reinforce the powerful impact of stigma (an outside hospital originating domain) on how people might react to stressful situations.</a:t>
            </a:r>
          </a:p>
          <a:p>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383423E-3035-42B7-865F-677DF855F1C5}" type="slidenum">
              <a:rPr lang="en-US" altLang="en-US">
                <a:solidFill>
                  <a:srgbClr val="000000"/>
                </a:solidFill>
              </a:rPr>
              <a:pPr>
                <a:spcBef>
                  <a:spcPct val="0"/>
                </a:spcBef>
              </a:pPr>
              <a:t>13</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3E0B2E2D-82C8-4632-B40B-72FC09573A34}" type="slidenum">
              <a:rPr lang="en-US" altLang="en-US" smtClean="0"/>
              <a:pPr/>
              <a:t>89</a:t>
            </a:fld>
            <a:endParaRPr lang="en-US"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1F947F3A-3121-4FFE-ABCF-F4EC175FF10A}" type="slidenum">
              <a:rPr lang="en-AU" altLang="en-US" smtClean="0"/>
              <a:pPr/>
              <a:t>90</a:t>
            </a:fld>
            <a:endParaRPr lang="en-AU" altLang="en-US" smtClean="0"/>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ＭＳ Ｐゴシック" pitchFamily="34" charset="-128"/>
              </a:defRPr>
            </a:lvl1pPr>
            <a:lvl2pPr marL="749633" indent="-288320">
              <a:defRPr>
                <a:solidFill>
                  <a:schemeClr val="tx1"/>
                </a:solidFill>
                <a:latin typeface="Calibri" pitchFamily="34" charset="0"/>
                <a:ea typeface="ＭＳ Ｐゴシック" pitchFamily="34" charset="-128"/>
              </a:defRPr>
            </a:lvl2pPr>
            <a:lvl3pPr marL="1153281" indent="-230656">
              <a:defRPr>
                <a:solidFill>
                  <a:schemeClr val="tx1"/>
                </a:solidFill>
                <a:latin typeface="Calibri" pitchFamily="34" charset="0"/>
                <a:ea typeface="ＭＳ Ｐゴシック" pitchFamily="34" charset="-128"/>
              </a:defRPr>
            </a:lvl3pPr>
            <a:lvl4pPr marL="1614594" indent="-230656">
              <a:defRPr>
                <a:solidFill>
                  <a:schemeClr val="tx1"/>
                </a:solidFill>
                <a:latin typeface="Calibri" pitchFamily="34" charset="0"/>
                <a:ea typeface="ＭＳ Ｐゴシック" pitchFamily="34" charset="-128"/>
              </a:defRPr>
            </a:lvl4pPr>
            <a:lvl5pPr marL="2075906" indent="-230656">
              <a:defRPr>
                <a:solidFill>
                  <a:schemeClr val="tx1"/>
                </a:solidFill>
                <a:latin typeface="Calibri" pitchFamily="34" charset="0"/>
                <a:ea typeface="ＭＳ Ｐゴシック" pitchFamily="34" charset="-128"/>
              </a:defRPr>
            </a:lvl5pPr>
            <a:lvl6pPr marL="2537218"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98531"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59844"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21155" indent="-230656" defTabSz="461313"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fld id="{824CD76D-1DD6-45C3-BDED-FAA092772839}" type="slidenum">
              <a:rPr lang="en-US" altLang="en-US" smtClean="0">
                <a:solidFill>
                  <a:srgbClr val="000000"/>
                </a:solidFill>
              </a:rPr>
              <a:pPr/>
              <a:t>91</a:t>
            </a:fld>
            <a:endParaRPr lang="en-US" altLang="en-US" smtClean="0">
              <a:solidFill>
                <a:srgbClr val="000000"/>
              </a:solidFill>
            </a:endParaRPr>
          </a:p>
        </p:txBody>
      </p:sp>
      <p:sp>
        <p:nvSpPr>
          <p:cNvPr id="2" name="Date Placeholder 1"/>
          <p:cNvSpPr>
            <a:spLocks noGrp="1"/>
          </p:cNvSpPr>
          <p:nvPr>
            <p:ph type="dt" idx="10"/>
          </p:nvPr>
        </p:nvSpPr>
        <p:spPr/>
        <p:txBody>
          <a:bodyPr/>
          <a:lstStyle/>
          <a:p>
            <a:pPr>
              <a:defRPr/>
            </a:pPr>
            <a:r>
              <a:rPr lang="en-US" altLang="en-US" smtClean="0"/>
              <a:t>Safewards Victoria</a:t>
            </a:r>
            <a:endParaRPr lang="en-US" altLang="en-US"/>
          </a:p>
        </p:txBody>
      </p:sp>
      <p:sp>
        <p:nvSpPr>
          <p:cNvPr id="3" name="Footer Placeholder 2"/>
          <p:cNvSpPr>
            <a:spLocks noGrp="1"/>
          </p:cNvSpPr>
          <p:nvPr>
            <p:ph type="ftr" sz="quarter" idx="11"/>
          </p:nvPr>
        </p:nvSpPr>
        <p:spPr/>
        <p:txBody>
          <a:bodyPr/>
          <a:lstStyle/>
          <a:p>
            <a:pPr>
              <a:defRPr/>
            </a:pPr>
            <a:r>
              <a:rPr lang="en-AU" smtClean="0"/>
              <a:t>Train the Trainer  |  DAY THREE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a:t>Discuss some of the potentially anxiety provoking events listed here - ask the participants to give some examples from their ward. </a:t>
            </a:r>
          </a:p>
          <a:p>
            <a:pPr eaLnBrk="1" hangingPunct="1">
              <a:spcBef>
                <a:spcPct val="0"/>
              </a:spcBef>
            </a:pPr>
            <a:r>
              <a:rPr lang="en-AU" altLang="en-US"/>
              <a:t>http://www.safewards.net/interventions/reassurance</a:t>
            </a:r>
          </a:p>
          <a:p>
            <a:pPr eaLnBrk="1" hangingPunct="1">
              <a:spcBef>
                <a:spcPct val="0"/>
              </a:spcBef>
            </a:pPr>
            <a:endParaRPr lang="en-US" altLang="en-US"/>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78F9FB5-DCF2-4C86-ADF4-5B688274465C}" type="slidenum">
              <a:rPr lang="en-US" altLang="en-US">
                <a:solidFill>
                  <a:srgbClr val="000000"/>
                </a:solidFill>
              </a:rPr>
              <a:pPr>
                <a:spcBef>
                  <a:spcPct val="0"/>
                </a:spcBef>
              </a:pPr>
              <a:t>14</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http://www.safewards.net/interventions/reassurance</a:t>
            </a:r>
          </a:p>
          <a:p>
            <a:endParaRPr lang="en-US" altLang="en-US"/>
          </a:p>
          <a:p>
            <a:r>
              <a:rPr lang="en-US" altLang="en-US"/>
              <a:t>Important to emphasize here that this intervention can be done without breaking confidentiality.</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9572" indent="-288297">
              <a:spcBef>
                <a:spcPct val="30000"/>
              </a:spcBef>
              <a:defRPr sz="1200">
                <a:solidFill>
                  <a:schemeClr val="tx1"/>
                </a:solidFill>
                <a:latin typeface="Calibri" panose="020F0502020204030204" pitchFamily="34" charset="0"/>
                <a:ea typeface="MS PGothic" panose="020B0600070205080204" pitchFamily="34" charset="-128"/>
              </a:defRPr>
            </a:lvl2pPr>
            <a:lvl3pPr marL="1153187" indent="-230637">
              <a:spcBef>
                <a:spcPct val="30000"/>
              </a:spcBef>
              <a:defRPr sz="1200">
                <a:solidFill>
                  <a:schemeClr val="tx1"/>
                </a:solidFill>
                <a:latin typeface="Calibri" panose="020F0502020204030204" pitchFamily="34" charset="0"/>
                <a:ea typeface="MS PGothic" panose="020B0600070205080204" pitchFamily="34" charset="-128"/>
              </a:defRPr>
            </a:lvl3pPr>
            <a:lvl4pPr marL="1614462" indent="-230637">
              <a:spcBef>
                <a:spcPct val="30000"/>
              </a:spcBef>
              <a:defRPr sz="1200">
                <a:solidFill>
                  <a:schemeClr val="tx1"/>
                </a:solidFill>
                <a:latin typeface="Calibri" panose="020F0502020204030204" pitchFamily="34" charset="0"/>
                <a:ea typeface="MS PGothic" panose="020B0600070205080204" pitchFamily="34" charset="-128"/>
              </a:defRPr>
            </a:lvl4pPr>
            <a:lvl5pPr marL="2075737" indent="-230637">
              <a:spcBef>
                <a:spcPct val="30000"/>
              </a:spcBef>
              <a:defRPr sz="1200">
                <a:solidFill>
                  <a:schemeClr val="tx1"/>
                </a:solidFill>
                <a:latin typeface="Calibri" panose="020F0502020204030204" pitchFamily="34" charset="0"/>
                <a:ea typeface="MS PGothic" panose="020B0600070205080204" pitchFamily="34" charset="-128"/>
              </a:defRPr>
            </a:lvl5pPr>
            <a:lvl6pPr marL="2537011"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828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9562"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20837" indent="-230637" defTabSz="46127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68F13C4-196B-4315-859B-76B9D987D177}" type="slidenum">
              <a:rPr lang="en-US" altLang="en-US">
                <a:solidFill>
                  <a:srgbClr val="000000"/>
                </a:solidFill>
              </a:rPr>
              <a:pPr>
                <a:spcBef>
                  <a:spcPct val="0"/>
                </a:spcBef>
              </a:pPr>
              <a:t>15</a:t>
            </a:fld>
            <a:endParaRPr lang="en-US" altLang="en-US">
              <a:solidFill>
                <a:srgbClr val="000000"/>
              </a:solidFill>
            </a:endParaRPr>
          </a:p>
        </p:txBody>
      </p:sp>
      <p:sp>
        <p:nvSpPr>
          <p:cNvPr id="2" name="Date Placeholder 1"/>
          <p:cNvSpPr>
            <a:spLocks noGrp="1"/>
          </p:cNvSpPr>
          <p:nvPr>
            <p:ph type="dt" idx="10"/>
          </p:nvPr>
        </p:nvSpPr>
        <p:spPr/>
        <p:txBody>
          <a:bodyPr/>
          <a:lstStyle/>
          <a:p>
            <a:pPr>
              <a:defRPr/>
            </a:pPr>
            <a:r>
              <a:rPr lang="en-US" altLang="en-US">
                <a:solidFill>
                  <a:prstClr val="black"/>
                </a:solidFill>
              </a:rPr>
              <a:t>Safewards Victoria</a:t>
            </a:r>
          </a:p>
        </p:txBody>
      </p:sp>
      <p:sp>
        <p:nvSpPr>
          <p:cNvPr id="3" name="Footer Placeholder 2"/>
          <p:cNvSpPr>
            <a:spLocks noGrp="1"/>
          </p:cNvSpPr>
          <p:nvPr>
            <p:ph type="ftr" sz="quarter" idx="11"/>
          </p:nvPr>
        </p:nvSpPr>
        <p:spPr/>
        <p:txBody>
          <a:bodyPr/>
          <a:lstStyle/>
          <a:p>
            <a:pPr>
              <a:defRPr/>
            </a:pPr>
            <a:r>
              <a:rPr lang="en-AU">
                <a:solidFill>
                  <a:prstClr val="black"/>
                </a:solidFill>
              </a:rPr>
              <a:t>Train the Trainer  |  DAY TWO</a:t>
            </a:r>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19814704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13 July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127233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02F6-430B-F348-AE16-EF6EFB154292}" type="datetimeFigureOut">
              <a:rPr lang="en-US" smtClean="0">
                <a:solidFill>
                  <a:prstClr val="black">
                    <a:lumMod val="65000"/>
                    <a:lumOff val="35000"/>
                  </a:prstClr>
                </a:solidFill>
              </a:rPr>
              <a:pPr/>
              <a:t>7/13/2017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C762A7C-22EF-5B46-B9BB-C675EC5F4132}" type="slidenum">
              <a:rPr lang="en-US" smtClean="0"/>
              <a:pPr/>
              <a:t>‹#›</a:t>
            </a:fld>
            <a:endParaRPr lang="en-US"/>
          </a:p>
        </p:txBody>
      </p:sp>
    </p:spTree>
    <p:extLst>
      <p:ext uri="{BB962C8B-B14F-4D97-AF65-F5344CB8AC3E}">
        <p14:creationId xmlns:p14="http://schemas.microsoft.com/office/powerpoint/2010/main" val="38924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Tree>
    <p:extLst>
      <p:ext uri="{BB962C8B-B14F-4D97-AF65-F5344CB8AC3E}">
        <p14:creationId xmlns:p14="http://schemas.microsoft.com/office/powerpoint/2010/main" val="253624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a:t>Click to edit Master title style</a:t>
            </a:r>
          </a:p>
        </p:txBody>
      </p:sp>
      <p:sp>
        <p:nvSpPr>
          <p:cNvPr id="3" name="Content Placeholder 2"/>
          <p:cNvSpPr>
            <a:spLocks noGrp="1"/>
          </p:cNvSpPr>
          <p:nvPr>
            <p:ph idx="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lvl1pPr>
              <a:defRPr>
                <a:ea typeface="MS PGothic" pitchFamily="34" charset="-128"/>
              </a:defRPr>
            </a:lvl1pPr>
          </a:lstStyle>
          <a:p>
            <a:pPr>
              <a:defRPr/>
            </a:pPr>
            <a:fld id="{B9D487AD-84C4-47AB-AB4A-8AA7997A8B2B}" type="datetime4">
              <a:rPr lang="en-AU"/>
              <a:pPr>
                <a:defRPr/>
              </a:pPr>
              <a:t>13 July 2017</a:t>
            </a:fld>
            <a:endParaRPr lang="en-AU"/>
          </a:p>
        </p:txBody>
      </p:sp>
      <p:sp>
        <p:nvSpPr>
          <p:cNvPr id="5" name="Footer Placeholder 4"/>
          <p:cNvSpPr>
            <a:spLocks noGrp="1"/>
          </p:cNvSpPr>
          <p:nvPr>
            <p:ph type="ftr" sz="quarter" idx="11"/>
          </p:nvPr>
        </p:nvSpPr>
        <p:spPr/>
        <p:txBody>
          <a:bodyPr/>
          <a:lstStyle>
            <a:lvl1pPr>
              <a:defRPr>
                <a:ea typeface="MS PGothic" pitchFamily="34" charset="-128"/>
              </a:defRPr>
            </a:lvl1pPr>
          </a:lstStyle>
          <a:p>
            <a:pPr>
              <a:defRPr/>
            </a:pPr>
            <a:endParaRPr lang="en-AU"/>
          </a:p>
        </p:txBody>
      </p:sp>
      <p:sp>
        <p:nvSpPr>
          <p:cNvPr id="6" name="Slide Number Placeholder 5"/>
          <p:cNvSpPr>
            <a:spLocks noGrp="1"/>
          </p:cNvSpPr>
          <p:nvPr>
            <p:ph type="sldNum" sz="quarter" idx="12"/>
          </p:nvPr>
        </p:nvSpPr>
        <p:spPr>
          <a:xfrm>
            <a:off x="8243888" y="6480175"/>
            <a:ext cx="539750" cy="374650"/>
          </a:xfrm>
        </p:spPr>
        <p:txBody>
          <a:bodyPr/>
          <a:lstStyle>
            <a:lvl1pPr>
              <a:defRPr>
                <a:latin typeface="Calibri" panose="020F0502020204030204" pitchFamily="34" charset="0"/>
              </a:defRPr>
            </a:lvl1pPr>
          </a:lstStyle>
          <a:p>
            <a:fld id="{D2B5A945-1A6A-44EE-8383-841C04706967}" type="slidenum">
              <a:rPr lang="en-AU" altLang="en-US"/>
              <a:pPr/>
              <a:t>‹#›</a:t>
            </a:fld>
            <a:endParaRPr lang="en-AU" altLang="en-US"/>
          </a:p>
        </p:txBody>
      </p:sp>
    </p:spTree>
    <p:extLst>
      <p:ext uri="{BB962C8B-B14F-4D97-AF65-F5344CB8AC3E}">
        <p14:creationId xmlns:p14="http://schemas.microsoft.com/office/powerpoint/2010/main" val="405509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S PGothic" pitchFamily="34" charset="-128"/>
              </a:defRPr>
            </a:lvl1pPr>
          </a:lstStyle>
          <a:p>
            <a:pPr>
              <a:defRPr/>
            </a:pPr>
            <a:fld id="{C1B2C3CE-33F3-4D0B-8919-796A752D53F4}" type="datetimeFigureOut">
              <a:rPr lang="en-US"/>
              <a:pPr>
                <a:defRPr/>
              </a:pPr>
              <a:t>7/13/2017</a:t>
            </a:fld>
            <a:endParaRPr lang="en-US"/>
          </a:p>
        </p:txBody>
      </p:sp>
      <p:sp>
        <p:nvSpPr>
          <p:cNvPr id="3" name="Footer Placeholder 2"/>
          <p:cNvSpPr>
            <a:spLocks noGrp="1"/>
          </p:cNvSpPr>
          <p:nvPr>
            <p:ph type="ftr" sz="quarter" idx="11"/>
          </p:nvPr>
        </p:nvSpPr>
        <p:spPr/>
        <p:txBody>
          <a:bodyPr/>
          <a:lstStyle>
            <a:lvl1pPr>
              <a:defRPr>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alibri" panose="020F0502020204030204" pitchFamily="34" charset="0"/>
              </a:defRPr>
            </a:lvl1pPr>
          </a:lstStyle>
          <a:p>
            <a:fld id="{D3EEF2FF-14C4-44DB-800B-2001A9D3A48B}" type="slidenum">
              <a:rPr lang="en-US" altLang="en-US"/>
              <a:pPr/>
              <a:t>‹#›</a:t>
            </a:fld>
            <a:endParaRPr lang="en-US" altLang="en-US"/>
          </a:p>
        </p:txBody>
      </p:sp>
    </p:spTree>
    <p:extLst>
      <p:ext uri="{BB962C8B-B14F-4D97-AF65-F5344CB8AC3E}">
        <p14:creationId xmlns:p14="http://schemas.microsoft.com/office/powerpoint/2010/main" val="68159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248093"/>
            <a:ext cx="6513072" cy="1577163"/>
          </a:xfrm>
        </p:spPr>
        <p:txBody>
          <a:bodyPr anchor="b">
            <a:noAutofit/>
          </a:bodyPr>
          <a:lstStyle>
            <a:lvl1pPr>
              <a:defRPr sz="32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40000" y="2291907"/>
            <a:ext cx="717144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Tree>
    <p:extLst>
      <p:ext uri="{BB962C8B-B14F-4D97-AF65-F5344CB8AC3E}">
        <p14:creationId xmlns:p14="http://schemas.microsoft.com/office/powerpoint/2010/main" val="25475059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sz="2800" baseline="0">
                <a:solidFill>
                  <a:srgbClr val="FFFFFF"/>
                </a:solidFill>
                <a:latin typeface="+mn-lt"/>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39750" y="1619250"/>
            <a:ext cx="8243888" cy="4854797"/>
          </a:xfrm>
        </p:spPr>
        <p:txBody>
          <a:bodyPr/>
          <a:lstStyle>
            <a:lvl1pPr marL="0" indent="0">
              <a:lnSpc>
                <a:spcPct val="110000"/>
              </a:lnSpc>
              <a:defRPr baseline="0"/>
            </a:lvl1pPr>
            <a:lvl2pPr marL="0" indent="0">
              <a:lnSpc>
                <a:spcPct val="110000"/>
              </a:lnSpc>
              <a:defRPr sz="2400"/>
            </a:lvl2pPr>
            <a:lvl3pPr marL="252000" indent="-252000">
              <a:lnSpc>
                <a:spcPct val="110000"/>
              </a:lnSpc>
              <a:defRPr/>
            </a:lvl3pPr>
            <a:lvl4pPr marL="504000" indent="-252000">
              <a:lnSpc>
                <a:spcPct val="110000"/>
              </a:lnSpc>
              <a:defRPr/>
            </a:lvl4pPr>
            <a:lvl5pPr>
              <a:lnSpc>
                <a:spcPct val="110000"/>
              </a:lnSpc>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ADF35C5-1E44-42CA-BEAE-274040096FBD}" type="datetime4">
              <a:rPr lang="en-AU">
                <a:solidFill>
                  <a:prstClr val="black">
                    <a:lumMod val="65000"/>
                    <a:lumOff val="35000"/>
                  </a:prstClr>
                </a:solidFill>
              </a:rPr>
              <a:pPr>
                <a:defRPr/>
              </a:pPr>
              <a:t>13 July 2017</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lumMod val="65000"/>
                  <a:lumOff val="35000"/>
                </a:prstClr>
              </a:solidFill>
            </a:endParaRPr>
          </a:p>
        </p:txBody>
      </p:sp>
      <p:sp>
        <p:nvSpPr>
          <p:cNvPr id="6" name="Slide Number Placeholder 5"/>
          <p:cNvSpPr>
            <a:spLocks noGrp="1"/>
          </p:cNvSpPr>
          <p:nvPr>
            <p:ph type="sldNum" sz="quarter" idx="12"/>
          </p:nvPr>
        </p:nvSpPr>
        <p:spPr>
          <a:xfrm>
            <a:off x="8243888" y="6480175"/>
            <a:ext cx="539750" cy="374650"/>
          </a:xfrm>
        </p:spPr>
        <p:txBody>
          <a:bodyPr/>
          <a:lstStyle>
            <a:lvl1pPr>
              <a:defRPr/>
            </a:lvl1pPr>
          </a:lstStyle>
          <a:p>
            <a:fld id="{13AD17F4-7BD6-42C3-BD60-8F88F6FBC241}" type="slidenum">
              <a:rPr lang="en-AU" altLang="en-US"/>
              <a:pPr/>
              <a:t>‹#›</a:t>
            </a:fld>
            <a:endParaRPr lang="en-AU" altLang="en-US"/>
          </a:p>
        </p:txBody>
      </p:sp>
    </p:spTree>
    <p:extLst>
      <p:ext uri="{BB962C8B-B14F-4D97-AF65-F5344CB8AC3E}">
        <p14:creationId xmlns:p14="http://schemas.microsoft.com/office/powerpoint/2010/main" val="288285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502F6-430B-F348-AE16-EF6EFB154292}" type="datetimeFigureOut">
              <a:rPr lang="en-US" smtClean="0">
                <a:solidFill>
                  <a:prstClr val="black">
                    <a:lumMod val="65000"/>
                    <a:lumOff val="35000"/>
                  </a:prstClr>
                </a:solidFill>
              </a:rPr>
              <a:pPr/>
              <a:t>7/13/2017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C762A7C-22EF-5B46-B9BB-C675EC5F4132}" type="slidenum">
              <a:rPr lang="en-US" smtClean="0"/>
              <a:pPr/>
              <a:t>‹#›</a:t>
            </a:fld>
            <a:endParaRPr lang="en-US"/>
          </a:p>
        </p:txBody>
      </p:sp>
    </p:spTree>
    <p:extLst>
      <p:ext uri="{BB962C8B-B14F-4D97-AF65-F5344CB8AC3E}">
        <p14:creationId xmlns:p14="http://schemas.microsoft.com/office/powerpoint/2010/main" val="1306174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defTabSz="457200" eaLnBrk="0" fontAlgn="base" hangingPunct="0">
                <a:spcBef>
                  <a:spcPct val="0"/>
                </a:spcBef>
                <a:spcAft>
                  <a:spcPct val="0"/>
                </a:spcAft>
                <a:defRPr/>
              </a:pPr>
              <a:t>13 July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defTabSz="457200" eaLnBrk="0" fontAlgn="base" hangingPunct="0">
              <a:spcBef>
                <a:spcPct val="0"/>
              </a:spcBef>
              <a:spcAft>
                <a:spcPct val="0"/>
              </a:spcAft>
            </a:pPr>
            <a:fld id="{6D890775-0703-400C-AED1-1D3BAE3D0DCB}" type="slidenum">
              <a:rPr lang="en-AU" altLang="en-US" smtClean="0">
                <a:ea typeface="ＭＳ Ｐゴシック" pitchFamily="34" charset="-128"/>
              </a:rPr>
              <a:pPr defTabSz="457200"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1766272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prstClr val="black">
                    <a:lumMod val="65000"/>
                    <a:lumOff val="35000"/>
                  </a:prstClr>
                </a:solidFill>
                <a:latin typeface="Arial" panose="020B0604020202020204" pitchFamily="34" charset="0"/>
                <a:ea typeface="ＭＳ Ｐゴシック" pitchFamily="34" charset="-128"/>
              </a:defRPr>
            </a:lvl1pPr>
          </a:lstStyle>
          <a:p>
            <a:pPr defTabSz="457200" eaLnBrk="0" fontAlgn="base" hangingPunct="0">
              <a:spcBef>
                <a:spcPct val="0"/>
              </a:spcBef>
              <a:spcAft>
                <a:spcPct val="0"/>
              </a:spcAft>
              <a:defRPr/>
            </a:pPr>
            <a:fld id="{D2B8AD2C-0B6C-437D-9E4E-8233EF79896B}" type="datetime4">
              <a:rPr lang="en-AU"/>
              <a:pPr defTabSz="457200" eaLnBrk="0" fontAlgn="base" hangingPunct="0">
                <a:spcBef>
                  <a:spcPct val="0"/>
                </a:spcBef>
                <a:spcAft>
                  <a:spcPct val="0"/>
                </a:spcAft>
                <a:defRPr/>
              </a:pPr>
              <a:t>13 July 2017</a:t>
            </a:fld>
            <a:endParaRPr lang="en-AU"/>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prstClr val="black">
                    <a:lumMod val="65000"/>
                    <a:lumOff val="35000"/>
                  </a:prstClr>
                </a:solidFill>
                <a:latin typeface="Arial" panose="020B0604020202020204" pitchFamily="34" charset="0"/>
                <a:ea typeface="ＭＳ Ｐゴシック" pitchFamily="34" charset="-128"/>
              </a:defRPr>
            </a:lvl1pPr>
          </a:lstStyle>
          <a:p>
            <a:pPr defTabSz="457200" eaLnBrk="0" fontAlgn="base" hangingPunct="0">
              <a:spcBef>
                <a:spcPct val="0"/>
              </a:spcBef>
              <a:spcAft>
                <a:spcPct val="0"/>
              </a:spcAft>
              <a:defRPr/>
            </a:pPr>
            <a:endParaRPr lang="en-AU"/>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latin typeface="Arial" panose="020B0604020202020204" pitchFamily="34" charset="0"/>
              </a:defRPr>
            </a:lvl1pPr>
          </a:lstStyle>
          <a:p>
            <a:pPr defTabSz="457200" eaLnBrk="0" fontAlgn="base" hangingPunct="0">
              <a:spcBef>
                <a:spcPct val="0"/>
              </a:spcBef>
              <a:spcAft>
                <a:spcPct val="0"/>
              </a:spcAft>
            </a:pPr>
            <a:fld id="{CF5D115A-4316-479D-BA2F-2DF61C24297B}" type="slidenum">
              <a:rPr lang="en-AU" altLang="en-US">
                <a:ea typeface="MS PGothic" panose="020B0600070205080204" pitchFamily="34" charset="-128"/>
              </a:rPr>
              <a:pPr defTabSz="457200" eaLnBrk="0" fontAlgn="base" hangingPunct="0">
                <a:spcBef>
                  <a:spcPct val="0"/>
                </a:spcBef>
                <a:spcAft>
                  <a:spcPct val="0"/>
                </a:spcAft>
              </a:pPr>
              <a:t>‹#›</a:t>
            </a:fld>
            <a:endParaRPr lang="en-AU" altLang="en-US">
              <a:ea typeface="MS PGothic" panose="020B0600070205080204" pitchFamily="34" charset="-128"/>
            </a:endParaRPr>
          </a:p>
        </p:txBody>
      </p:sp>
    </p:spTree>
    <p:extLst>
      <p:ext uri="{BB962C8B-B14F-4D97-AF65-F5344CB8AC3E}">
        <p14:creationId xmlns:p14="http://schemas.microsoft.com/office/powerpoint/2010/main" val="361281469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0" fontAlgn="base" hangingPunct="0">
        <a:lnSpc>
          <a:spcPct val="110000"/>
        </a:lnSpc>
        <a:spcBef>
          <a:spcPts val="800"/>
        </a:spcBef>
        <a:spcAft>
          <a:spcPts val="800"/>
        </a:spcAft>
        <a:defRPr sz="2200" b="1" kern="1200">
          <a:solidFill>
            <a:srgbClr val="201547"/>
          </a:solidFill>
          <a:latin typeface="+mn-lt"/>
          <a:ea typeface="MS PGothic" pitchFamily="34" charset="-128"/>
          <a:cs typeface="ＭＳ Ｐゴシック" charset="0"/>
        </a:defRPr>
      </a:lvl1pPr>
      <a:lvl2pPr algn="l" defTabSz="457200" rtl="0" eaLnBrk="0" fontAlgn="base" hangingPunct="0">
        <a:lnSpc>
          <a:spcPct val="110000"/>
        </a:lnSpc>
        <a:spcBef>
          <a:spcPct val="0"/>
        </a:spcBef>
        <a:spcAft>
          <a:spcPts val="800"/>
        </a:spcAft>
        <a:defRPr sz="2000" kern="1200">
          <a:solidFill>
            <a:schemeClr val="tx1"/>
          </a:solidFill>
          <a:latin typeface="+mn-lt"/>
          <a:ea typeface="MS PGothic" pitchFamily="34" charset="-128"/>
          <a:cs typeface="+mn-cs"/>
        </a:defRPr>
      </a:lvl2pPr>
      <a:lvl3pPr marL="250825"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3238"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269875"/>
            <a:ext cx="71993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39750" y="1619250"/>
            <a:ext cx="824388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 name="Date Placeholder 1"/>
          <p:cNvSpPr>
            <a:spLocks noGrp="1"/>
          </p:cNvSpPr>
          <p:nvPr>
            <p:ph type="dt" sz="half" idx="2"/>
          </p:nvPr>
        </p:nvSpPr>
        <p:spPr>
          <a:xfrm>
            <a:off x="6119813" y="6480175"/>
            <a:ext cx="1800225"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fld id="{8D2CEFD0-0AD8-4D3F-B61B-66A7D6CC77FF}" type="datetime4">
              <a:rPr lang="en-AU">
                <a:solidFill>
                  <a:prstClr val="black">
                    <a:lumMod val="65000"/>
                    <a:lumOff val="35000"/>
                  </a:prstClr>
                </a:solidFill>
                <a:ea typeface="ＭＳ Ｐゴシック" pitchFamily="34" charset="-128"/>
              </a:rPr>
              <a:pPr defTabSz="457200" eaLnBrk="0" fontAlgn="base" hangingPunct="0">
                <a:spcBef>
                  <a:spcPct val="0"/>
                </a:spcBef>
                <a:spcAft>
                  <a:spcPct val="0"/>
                </a:spcAft>
                <a:defRPr/>
              </a:pPr>
              <a:t>13 July 2017</a:t>
            </a:fld>
            <a:endParaRPr lang="en-AU">
              <a:solidFill>
                <a:prstClr val="black">
                  <a:lumMod val="65000"/>
                  <a:lumOff val="35000"/>
                </a:prstClr>
              </a:solidFill>
              <a:ea typeface="ＭＳ Ｐゴシック" pitchFamily="34" charset="-128"/>
            </a:endParaRPr>
          </a:p>
        </p:txBody>
      </p:sp>
      <p:sp>
        <p:nvSpPr>
          <p:cNvPr id="3" name="Footer Placeholder 2"/>
          <p:cNvSpPr>
            <a:spLocks noGrp="1"/>
          </p:cNvSpPr>
          <p:nvPr>
            <p:ph type="ftr" sz="quarter" idx="3"/>
          </p:nvPr>
        </p:nvSpPr>
        <p:spPr>
          <a:xfrm>
            <a:off x="539750" y="6480175"/>
            <a:ext cx="5400675"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defTabSz="457200" eaLnBrk="0" fontAlgn="base" hangingPunct="0">
              <a:spcBef>
                <a:spcPct val="0"/>
              </a:spcBef>
              <a:spcAft>
                <a:spcPct val="0"/>
              </a:spcAft>
              <a:defRPr/>
            </a:pPr>
            <a:endParaRPr lang="en-AU">
              <a:solidFill>
                <a:prstClr val="black">
                  <a:lumMod val="65000"/>
                  <a:lumOff val="35000"/>
                </a:prstClr>
              </a:solidFill>
              <a:ea typeface="ＭＳ Ｐゴシック" pitchFamily="34" charset="-128"/>
            </a:endParaRPr>
          </a:p>
        </p:txBody>
      </p:sp>
      <p:sp>
        <p:nvSpPr>
          <p:cNvPr id="4" name="Slide Number Placeholder 3"/>
          <p:cNvSpPr>
            <a:spLocks noGrp="1"/>
          </p:cNvSpPr>
          <p:nvPr>
            <p:ph type="sldNum" sz="quarter" idx="4"/>
          </p:nvPr>
        </p:nvSpPr>
        <p:spPr>
          <a:xfrm>
            <a:off x="8243888" y="6486525"/>
            <a:ext cx="539750"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pPr defTabSz="457200" eaLnBrk="0" fontAlgn="base" hangingPunct="0">
              <a:spcBef>
                <a:spcPct val="0"/>
              </a:spcBef>
              <a:spcAft>
                <a:spcPct val="0"/>
              </a:spcAft>
            </a:pPr>
            <a:fld id="{6D890775-0703-400C-AED1-1D3BAE3D0DCB}" type="slidenum">
              <a:rPr lang="en-AU" altLang="en-US" smtClean="0">
                <a:ea typeface="ＭＳ Ｐゴシック" pitchFamily="34" charset="-128"/>
              </a:rPr>
              <a:pPr defTabSz="457200" eaLnBrk="0" fontAlgn="base" hangingPunct="0">
                <a:spcBef>
                  <a:spcPct val="0"/>
                </a:spcBef>
                <a:spcAft>
                  <a:spcPct val="0"/>
                </a:spcAft>
              </a:pPr>
              <a:t>‹#›</a:t>
            </a:fld>
            <a:endParaRPr lang="en-AU" altLang="en-US" smtClean="0">
              <a:ea typeface="ＭＳ Ｐゴシック" pitchFamily="34" charset="-128"/>
            </a:endParaRPr>
          </a:p>
        </p:txBody>
      </p:sp>
    </p:spTree>
    <p:extLst>
      <p:ext uri="{BB962C8B-B14F-4D97-AF65-F5344CB8AC3E}">
        <p14:creationId xmlns:p14="http://schemas.microsoft.com/office/powerpoint/2010/main" val="29796072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1Evwgu369Jw"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1Evwgu369J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youtube.com/watch?v=juKAMBh9J5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5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microsoft.com/office/2007/relationships/hdphoto" Target="../media/hdphoto8.wdp"/></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youtu.be/Q4T-x1za6l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11.wdp"/></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ctrTitle"/>
          </p:nvPr>
        </p:nvSpPr>
        <p:spPr>
          <a:xfrm>
            <a:off x="755576" y="1052736"/>
            <a:ext cx="6511925" cy="4811712"/>
          </a:xfrm>
        </p:spPr>
        <p:txBody>
          <a:bodyPr/>
          <a:lstStyle/>
          <a:p>
            <a:pPr eaLnBrk="1" hangingPunct="1"/>
            <a:r>
              <a:rPr lang="en-US" altLang="en-US" sz="6000" b="1" dirty="0">
                <a:latin typeface="Arial" panose="020B0604020202020204" pitchFamily="34" charset="0"/>
                <a:cs typeface="Arial" panose="020B0604020202020204" pitchFamily="34" charset="0"/>
              </a:rPr>
              <a:t>Safewards</a:t>
            </a:r>
            <a:br>
              <a:rPr lang="en-US" altLang="en-US" sz="6000" b="1" dirty="0">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2 day Workshop</a:t>
            </a:r>
            <a:r>
              <a:rPr lang="en-US" altLang="en-US" sz="4400" b="1" dirty="0">
                <a:latin typeface="Arial" panose="020B0604020202020204" pitchFamily="34" charset="0"/>
                <a:cs typeface="Arial" panose="020B0604020202020204" pitchFamily="34" charset="0"/>
              </a:rPr>
              <a:t/>
            </a:r>
            <a:br>
              <a:rPr lang="en-US" altLang="en-US" sz="4400" b="1" dirty="0">
                <a:latin typeface="Arial" panose="020B0604020202020204" pitchFamily="34" charset="0"/>
                <a:cs typeface="Arial" panose="020B0604020202020204" pitchFamily="34" charset="0"/>
              </a:rPr>
            </a:br>
            <a:r>
              <a:rPr lang="en-US" altLang="en-US" sz="4400" b="1" dirty="0">
                <a:latin typeface="Arial" panose="020B0604020202020204" pitchFamily="34" charset="0"/>
                <a:cs typeface="Arial" panose="020B0604020202020204" pitchFamily="34" charset="0"/>
              </a:rPr>
              <a:t/>
            </a:r>
            <a:br>
              <a:rPr lang="en-US" altLang="en-US" sz="4400" b="1" dirty="0">
                <a:latin typeface="Arial" panose="020B0604020202020204" pitchFamily="34" charset="0"/>
                <a:cs typeface="Arial" panose="020B0604020202020204" pitchFamily="34" charset="0"/>
              </a:rPr>
            </a:br>
            <a:r>
              <a:rPr lang="en-US" altLang="en-US" sz="4400" b="1" dirty="0" smtClean="0">
                <a:latin typeface="Arial" panose="020B0604020202020204" pitchFamily="34" charset="0"/>
                <a:cs typeface="Arial" panose="020B0604020202020204" pitchFamily="34" charset="0"/>
              </a:rPr>
              <a:t/>
            </a:r>
            <a:br>
              <a:rPr lang="en-US" altLang="en-US" sz="4400" b="1" dirty="0" smtClean="0">
                <a:latin typeface="Arial" panose="020B0604020202020204" pitchFamily="34" charset="0"/>
                <a:cs typeface="Arial" panose="020B0604020202020204" pitchFamily="34" charset="0"/>
              </a:rPr>
            </a:br>
            <a:r>
              <a:rPr lang="en-US" altLang="en-US" sz="4800" b="1" dirty="0" smtClean="0">
                <a:latin typeface="Arial" panose="020B0604020202020204" pitchFamily="34" charset="0"/>
                <a:cs typeface="Arial" panose="020B0604020202020204" pitchFamily="34" charset="0"/>
              </a:rPr>
              <a:t>Day </a:t>
            </a:r>
            <a:r>
              <a:rPr lang="en-US" altLang="en-US" sz="4800" b="1" dirty="0">
                <a:latin typeface="Arial" panose="020B0604020202020204" pitchFamily="34" charset="0"/>
                <a:cs typeface="Arial" panose="020B0604020202020204" pitchFamily="34" charset="0"/>
              </a:rPr>
              <a:t>2 </a:t>
            </a:r>
            <a:r>
              <a:rPr lang="en-US" altLang="en-US" sz="3600" b="1" dirty="0">
                <a:latin typeface="Arial" panose="020B0604020202020204" pitchFamily="34" charset="0"/>
                <a:cs typeface="Arial" panose="020B0604020202020204" pitchFamily="34" charset="0"/>
              </a:rPr>
              <a:t/>
            </a:r>
            <a:br>
              <a:rPr lang="en-US" altLang="en-US" sz="3600" b="1" dirty="0">
                <a:latin typeface="Arial" panose="020B0604020202020204" pitchFamily="34" charset="0"/>
                <a:cs typeface="Arial" panose="020B0604020202020204" pitchFamily="34" charset="0"/>
              </a:rPr>
            </a:br>
            <a:endParaRPr lang="en-US" alt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308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85180" y="5426174"/>
            <a:ext cx="363442"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95700" y="3149600"/>
            <a:ext cx="0" cy="27093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556636"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Flashpoint: </a:t>
            </a:r>
            <a:r>
              <a:rPr lang="en-US" kern="0" dirty="0">
                <a:solidFill>
                  <a:prstClr val="white"/>
                </a:solidFill>
                <a:cs typeface="Arial"/>
              </a:rPr>
              <a:t>Confrontation on the unit</a:t>
            </a:r>
          </a:p>
        </p:txBody>
      </p:sp>
      <p:grpSp>
        <p:nvGrpSpPr>
          <p:cNvPr id="27" name="Group 42"/>
          <p:cNvGrpSpPr/>
          <p:nvPr/>
        </p:nvGrpSpPr>
        <p:grpSpPr>
          <a:xfrm>
            <a:off x="952553" y="1988326"/>
            <a:ext cx="4901403" cy="3794794"/>
            <a:chOff x="952553" y="1988326"/>
            <a:chExt cx="4901403" cy="3794794"/>
          </a:xfrm>
        </p:grpSpPr>
        <p:grpSp>
          <p:nvGrpSpPr>
            <p:cNvPr id="29" name="Group 41"/>
            <p:cNvGrpSpPr/>
            <p:nvPr/>
          </p:nvGrpSpPr>
          <p:grpSpPr>
            <a:xfrm>
              <a:off x="952553" y="2705100"/>
              <a:ext cx="3877983" cy="3078020"/>
              <a:chOff x="952553" y="2705100"/>
              <a:chExt cx="3877983" cy="3078020"/>
            </a:xfrm>
          </p:grpSpPr>
          <p:cxnSp>
            <p:nvCxnSpPr>
              <p:cNvPr id="30" name="Straight Connector 29"/>
              <p:cNvCxnSpPr/>
              <p:nvPr/>
            </p:nvCxnSpPr>
            <p:spPr>
              <a:xfrm>
                <a:off x="4622800" y="27051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830536" y="320502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52553" y="3149602"/>
                <a:ext cx="3877983" cy="19048"/>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sp>
          <p:nvSpPr>
            <p:cNvPr id="28" name="Rectangle 27"/>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0" dirty="0">
                  <a:solidFill>
                    <a:prstClr val="white"/>
                  </a:solidFill>
                  <a:cs typeface="Arial"/>
                </a:rPr>
                <a:t>Staff modifier: </a:t>
              </a:r>
              <a:r>
                <a:rPr lang="en-US" kern="0" dirty="0">
                  <a:solidFill>
                    <a:prstClr val="white"/>
                  </a:solidFill>
                  <a:cs typeface="Arial"/>
                </a:rPr>
                <a:t>Provide reassurance</a:t>
              </a:r>
            </a:p>
          </p:txBody>
        </p:sp>
      </p:grpSp>
      <p:sp>
        <p:nvSpPr>
          <p:cNvPr id="34" name="Equals 33"/>
          <p:cNvSpPr/>
          <p:nvPr/>
        </p:nvSpPr>
        <p:spPr>
          <a:xfrm rot="5400000">
            <a:off x="468512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black"/>
              </a:solidFill>
            </a:endParaRPr>
          </a:p>
        </p:txBody>
      </p:sp>
      <p:cxnSp>
        <p:nvCxnSpPr>
          <p:cNvPr id="39" name="Straight Connector 38"/>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Originating domains</a:t>
            </a:r>
          </a:p>
        </p:txBody>
      </p:sp>
      <p:sp>
        <p:nvSpPr>
          <p:cNvPr id="43" name="Rectangle 42"/>
          <p:cNvSpPr/>
          <p:nvPr/>
        </p:nvSpPr>
        <p:spPr>
          <a:xfrm>
            <a:off x="126226" y="4686830"/>
            <a:ext cx="2019543" cy="1946259"/>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Originating domains: </a:t>
            </a:r>
            <a:r>
              <a:rPr lang="en-US" kern="0" dirty="0">
                <a:solidFill>
                  <a:prstClr val="white"/>
                </a:solidFill>
                <a:cs typeface="Arial"/>
              </a:rPr>
              <a:t>Understand how domains increase the emotional impact of conflict</a:t>
            </a:r>
          </a:p>
        </p:txBody>
      </p:sp>
      <p:cxnSp>
        <p:nvCxnSpPr>
          <p:cNvPr id="53" name="Straight Connector 52"/>
          <p:cNvCxnSpPr/>
          <p:nvPr/>
        </p:nvCxnSpPr>
        <p:spPr>
          <a:xfrm>
            <a:off x="3695700" y="3111500"/>
            <a:ext cx="0" cy="4445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2617081" y="3482763"/>
            <a:ext cx="2055127" cy="115516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Patient modifiers: </a:t>
            </a:r>
            <a:r>
              <a:rPr lang="en-US" kern="0" dirty="0">
                <a:solidFill>
                  <a:prstClr val="white"/>
                </a:solidFill>
                <a:cs typeface="Arial"/>
              </a:rPr>
              <a:t>Know</a:t>
            </a:r>
            <a:r>
              <a:rPr lang="en-US" b="1" kern="0" dirty="0">
                <a:solidFill>
                  <a:prstClr val="white"/>
                </a:solidFill>
                <a:cs typeface="Arial"/>
              </a:rPr>
              <a:t> </a:t>
            </a:r>
            <a:r>
              <a:rPr lang="en-US" kern="0" dirty="0">
                <a:solidFill>
                  <a:prstClr val="white"/>
                </a:solidFill>
                <a:cs typeface="Arial"/>
              </a:rPr>
              <a:t>particular triggers for each person </a:t>
            </a:r>
          </a:p>
        </p:txBody>
      </p:sp>
      <p:sp>
        <p:nvSpPr>
          <p:cNvPr id="54" name="Title 53"/>
          <p:cNvSpPr>
            <a:spLocks noGrp="1"/>
          </p:cNvSpPr>
          <p:nvPr>
            <p:ph type="title"/>
          </p:nvPr>
        </p:nvSpPr>
        <p:spPr/>
        <p:txBody>
          <a:bodyPr/>
          <a:lstStyle/>
          <a:p>
            <a:r>
              <a:rPr lang="en-AU" b="1" dirty="0"/>
              <a:t>Reassurance and the Safewards model</a:t>
            </a:r>
          </a:p>
        </p:txBody>
      </p:sp>
    </p:spTree>
    <p:extLst>
      <p:ext uri="{BB962C8B-B14F-4D97-AF65-F5344CB8AC3E}">
        <p14:creationId xmlns:p14="http://schemas.microsoft.com/office/powerpoint/2010/main" val="164065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P spid="43"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22000"/>
            <a:ext cx="9143999" cy="5443512"/>
            <a:chOff x="0" y="1422000"/>
            <a:chExt cx="9144000" cy="5443512"/>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9512"/>
              <a:ext cx="8154000" cy="543600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6349"/>
            <a:stretch/>
          </p:blipFill>
          <p:spPr>
            <a:xfrm flipH="1">
              <a:off x="8030880" y="1422000"/>
              <a:ext cx="1113120" cy="5436000"/>
            </a:xfrm>
            <a:prstGeom prst="rect">
              <a:avLst/>
            </a:prstGeom>
          </p:spPr>
        </p:pic>
      </p:grpSp>
      <p:sp>
        <p:nvSpPr>
          <p:cNvPr id="3" name="Content Placeholder 2"/>
          <p:cNvSpPr>
            <a:spLocks noGrp="1"/>
          </p:cNvSpPr>
          <p:nvPr>
            <p:ph idx="1"/>
          </p:nvPr>
        </p:nvSpPr>
        <p:spPr>
          <a:xfrm>
            <a:off x="5469462" y="2065867"/>
            <a:ext cx="3268133" cy="3809997"/>
          </a:xfrm>
        </p:spPr>
        <p:txBody>
          <a:bodyPr/>
          <a:lstStyle/>
          <a:p>
            <a:r>
              <a:rPr lang="en-AU" altLang="en-US" sz="2800" dirty="0">
                <a:solidFill>
                  <a:schemeClr val="bg1"/>
                </a:solidFill>
              </a:rPr>
              <a:t>What other common occurrences on a mental health unit might increase patient fear?</a:t>
            </a:r>
            <a:endParaRPr lang="en-AU" sz="3200" b="0" dirty="0">
              <a:solidFill>
                <a:schemeClr val="bg1"/>
              </a:solidFill>
            </a:endParaRPr>
          </a:p>
        </p:txBody>
      </p:sp>
      <p:sp>
        <p:nvSpPr>
          <p:cNvPr id="8" name="Title 7"/>
          <p:cNvSpPr>
            <a:spLocks noGrp="1"/>
          </p:cNvSpPr>
          <p:nvPr>
            <p:ph type="title"/>
          </p:nvPr>
        </p:nvSpPr>
        <p:spPr/>
        <p:txBody>
          <a:bodyPr/>
          <a:lstStyle/>
          <a:p>
            <a:r>
              <a:rPr lang="en-AU" b="1" dirty="0" smtClean="0"/>
              <a:t>Discussion</a:t>
            </a:r>
            <a:endParaRPr lang="en-AU" b="1" dirty="0"/>
          </a:p>
        </p:txBody>
      </p:sp>
    </p:spTree>
    <p:extLst>
      <p:ext uri="{BB962C8B-B14F-4D97-AF65-F5344CB8AC3E}">
        <p14:creationId xmlns:p14="http://schemas.microsoft.com/office/powerpoint/2010/main" val="258103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225117" y="3895436"/>
            <a:ext cx="1690688" cy="28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p:cNvSpPr>
            <a:spLocks noGrp="1"/>
          </p:cNvSpPr>
          <p:nvPr>
            <p:ph type="title"/>
          </p:nvPr>
        </p:nvSpPr>
        <p:spPr>
          <a:xfrm>
            <a:off x="539750" y="407988"/>
            <a:ext cx="7199313" cy="657225"/>
          </a:xfrm>
        </p:spPr>
        <p:txBody>
          <a:bodyPr lIns="68580" tIns="34290" rIns="68580" bIns="34290" anchor="t"/>
          <a:lstStyle/>
          <a:p>
            <a:pPr algn="ctr" eaLnBrk="1" hangingPunct="1">
              <a:defRPr/>
            </a:pPr>
            <a:r>
              <a:rPr lang="en-AU" altLang="en-US" b="1" dirty="0">
                <a:solidFill>
                  <a:srgbClr val="21A18D"/>
                </a:solidFill>
                <a:cs typeface="Arial" pitchFamily="34" charset="0"/>
              </a:rPr>
              <a:t>Task: Walk in someone else’s shoes </a:t>
            </a:r>
            <a:r>
              <a:rPr lang="en-AU" altLang="en-US" dirty="0">
                <a:cs typeface="Arial" pitchFamily="34" charset="0"/>
              </a:rPr>
              <a:t/>
            </a:r>
            <a:br>
              <a:rPr lang="en-AU" altLang="en-US" dirty="0">
                <a:cs typeface="Arial" pitchFamily="34" charset="0"/>
              </a:rPr>
            </a:br>
            <a:endParaRPr lang="en-US" altLang="en-US" dirty="0">
              <a:cs typeface="Arial" pitchFamily="34" charset="0"/>
            </a:endParaRPr>
          </a:p>
        </p:txBody>
      </p:sp>
      <p:sp>
        <p:nvSpPr>
          <p:cNvPr id="32770" name="Content Placeholder 6"/>
          <p:cNvSpPr>
            <a:spLocks noGrp="1"/>
          </p:cNvSpPr>
          <p:nvPr>
            <p:ph idx="1"/>
          </p:nvPr>
        </p:nvSpPr>
        <p:spPr>
          <a:xfrm>
            <a:off x="365125" y="1619250"/>
            <a:ext cx="7664450" cy="4662488"/>
          </a:xfrm>
        </p:spPr>
        <p:txBody>
          <a:bodyPr lIns="68580" tIns="34290" rIns="68580" bIns="34290"/>
          <a:lstStyle/>
          <a:p>
            <a:pPr marL="0" lvl="2" indent="0" eaLnBrk="1" hangingPunct="1">
              <a:spcAft>
                <a:spcPts val="0"/>
              </a:spcAft>
              <a:buFont typeface="Arial" charset="0"/>
              <a:buNone/>
              <a:defRPr/>
            </a:pPr>
            <a:r>
              <a:rPr lang="en-US" altLang="en-US" b="1" dirty="0">
                <a:ea typeface="ＭＳ Ｐゴシック" charset="0"/>
              </a:rPr>
              <a:t>Step forward</a:t>
            </a:r>
            <a:r>
              <a:rPr lang="is-IS" altLang="en-US" b="1" dirty="0">
                <a:ea typeface="ＭＳ Ｐゴシック" charset="0"/>
              </a:rPr>
              <a:t>…</a:t>
            </a:r>
          </a:p>
          <a:p>
            <a:pPr marL="342900" lvl="2" indent="-342900" eaLnBrk="1" hangingPunct="1">
              <a:spcAft>
                <a:spcPts val="0"/>
              </a:spcAft>
              <a:defRPr/>
            </a:pPr>
            <a:r>
              <a:rPr lang="en-US" altLang="en-US" dirty="0">
                <a:ea typeface="ＭＳ Ｐゴシック" charset="0"/>
              </a:rPr>
              <a:t>Would you be approved for a bank loan easily?</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asked to babysit a child?</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asked to be a referee for a friend?</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approved for life or health insurance?</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have no difficulty finding rental accommodation?</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be shortlisted for a job from your CV? </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Would you feel support from friends, family and the community?</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Are you well respected by the general public?</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Does the media portray you in a positive way?</a:t>
            </a:r>
            <a:endParaRPr lang="en-AU" altLang="en-US" dirty="0">
              <a:ea typeface="ＭＳ Ｐゴシック" charset="0"/>
            </a:endParaRPr>
          </a:p>
          <a:p>
            <a:pPr marL="342900" lvl="2" indent="-342900" eaLnBrk="1" hangingPunct="1">
              <a:spcAft>
                <a:spcPts val="0"/>
              </a:spcAft>
              <a:defRPr/>
            </a:pPr>
            <a:r>
              <a:rPr lang="en-US" altLang="en-US" dirty="0">
                <a:ea typeface="ＭＳ Ｐゴシック" charset="0"/>
              </a:rPr>
              <a:t>People wouldn’t consider you to be dangerous or unpredictable? </a:t>
            </a:r>
            <a:endParaRPr lang="en-AU" altLang="en-US" dirty="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000" dirty="0">
                <a:ea typeface="ＭＳ Ｐゴシック" charset="0"/>
              </a:rPr>
              <a:t>Would people consider you to be reliable?</a:t>
            </a:r>
            <a:endParaRPr lang="en-AU" altLang="en-US" sz="2000" dirty="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000" dirty="0">
                <a:ea typeface="ＭＳ Ｐゴシック" charset="0"/>
              </a:rPr>
              <a:t>Would people consider you to be trustworthy?</a:t>
            </a:r>
            <a:endParaRPr lang="en-AU" altLang="en-US" sz="2000" dirty="0">
              <a:ea typeface="ＭＳ Ｐゴシック" charset="0"/>
            </a:endParaRPr>
          </a:p>
          <a:p>
            <a:pPr lvl="1" eaLnBrk="1" hangingPunct="1">
              <a:spcAft>
                <a:spcPts val="0"/>
              </a:spcAft>
              <a:defRPr/>
            </a:pPr>
            <a:endParaRPr lang="en-AU" altLang="en-US" sz="2000" dirty="0">
              <a:ea typeface="ＭＳ Ｐゴシック" charset="0"/>
            </a:endParaRPr>
          </a:p>
        </p:txBody>
      </p:sp>
      <p:pic>
        <p:nvPicPr>
          <p:cNvPr id="2048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3124" y="1527718"/>
            <a:ext cx="595718" cy="10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29575" y="2518610"/>
            <a:ext cx="886230" cy="15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656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770">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770">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2770">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2770">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2770">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2770">
                                            <p:txEl>
                                              <p:pRg st="11" end="11"/>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277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235491" y="3858922"/>
            <a:ext cx="1690688" cy="288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3"/>
          <p:cNvSpPr>
            <a:spLocks noGrp="1"/>
          </p:cNvSpPr>
          <p:nvPr>
            <p:ph type="title"/>
          </p:nvPr>
        </p:nvSpPr>
        <p:spPr/>
        <p:txBody>
          <a:bodyPr lIns="68580" tIns="34290" rIns="68580" bIns="34290" anchor="t"/>
          <a:lstStyle/>
          <a:p>
            <a:pPr algn="ctr" eaLnBrk="1" hangingPunct="1">
              <a:defRPr/>
            </a:pPr>
            <a:r>
              <a:rPr lang="en-AU" altLang="en-US" b="1" dirty="0">
                <a:solidFill>
                  <a:srgbClr val="21A18D"/>
                </a:solidFill>
                <a:cs typeface="Arial" pitchFamily="34" charset="0"/>
              </a:rPr>
              <a:t>Task: Walk in someone else’s shoes (continued)</a:t>
            </a:r>
            <a:r>
              <a:rPr lang="en-AU" altLang="en-US" sz="1800" dirty="0">
                <a:cs typeface="Arial" pitchFamily="34" charset="0"/>
              </a:rPr>
              <a:t/>
            </a:r>
            <a:br>
              <a:rPr lang="en-AU" altLang="en-US" sz="1800" dirty="0">
                <a:cs typeface="Arial" pitchFamily="34" charset="0"/>
              </a:rPr>
            </a:br>
            <a:endParaRPr lang="en-AU" altLang="en-US" sz="1800" dirty="0">
              <a:cs typeface="Arial" pitchFamily="34" charset="0"/>
            </a:endParaRPr>
          </a:p>
        </p:txBody>
      </p:sp>
      <p:sp>
        <p:nvSpPr>
          <p:cNvPr id="33795" name="Content Placeholder 6"/>
          <p:cNvSpPr>
            <a:spLocks noGrp="1"/>
          </p:cNvSpPr>
          <p:nvPr>
            <p:ph idx="1"/>
          </p:nvPr>
        </p:nvSpPr>
        <p:spPr>
          <a:xfrm>
            <a:off x="539750" y="1619250"/>
            <a:ext cx="7316788" cy="4854575"/>
          </a:xfrm>
        </p:spPr>
        <p:txBody>
          <a:bodyPr lIns="68580" tIns="34290" rIns="68580" bIns="34290"/>
          <a:lstStyle/>
          <a:p>
            <a:pPr lvl="1" eaLnBrk="1" hangingPunct="1">
              <a:defRPr/>
            </a:pPr>
            <a:r>
              <a:rPr lang="en-US" altLang="en-US" sz="2000" b="1" dirty="0">
                <a:ea typeface="ＭＳ Ｐゴシック" charset="0"/>
              </a:rPr>
              <a:t>For those who have only moved a few steps, consider the following:</a:t>
            </a:r>
          </a:p>
          <a:p>
            <a:pPr lvl="1" eaLnBrk="1" hangingPunct="1">
              <a:defRPr/>
            </a:pPr>
            <a:endParaRPr lang="en-AU" altLang="en-US" sz="1050" b="1"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How would feel at a dinner party if people identified you as this person? </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Would people think that you use drugs or alcohol?</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How would you be affected by public opinion and media reporting?</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Would people use derogatory terms about you? </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Would people think that you might be unpredictable even though they don’t know you?</a:t>
            </a:r>
            <a:endParaRPr lang="en-AU" altLang="en-US" sz="2000" dirty="0">
              <a:ea typeface="ＭＳ Ｐゴシック" charset="0"/>
            </a:endParaRPr>
          </a:p>
          <a:p>
            <a:pPr marL="342900" lvl="1" indent="-342900" eaLnBrk="1" hangingPunct="1">
              <a:buFont typeface="Arial" panose="020B0604020202020204" pitchFamily="34" charset="0"/>
              <a:buChar char="•"/>
              <a:defRPr/>
            </a:pPr>
            <a:r>
              <a:rPr lang="en-US" altLang="en-US" sz="2000" dirty="0">
                <a:ea typeface="ＭＳ Ｐゴシック" charset="0"/>
              </a:rPr>
              <a:t>Do people fear you even though they don’t know you?</a:t>
            </a:r>
          </a:p>
        </p:txBody>
      </p:sp>
    </p:spTree>
    <p:extLst>
      <p:ext uri="{BB962C8B-B14F-4D97-AF65-F5344CB8AC3E}">
        <p14:creationId xmlns:p14="http://schemas.microsoft.com/office/powerpoint/2010/main" val="371999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025" r="12670" b="17488"/>
          <a:stretch/>
        </p:blipFill>
        <p:spPr>
          <a:xfrm rot="736005">
            <a:off x="6340490" y="4408954"/>
            <a:ext cx="2797145" cy="2057400"/>
          </a:xfrm>
          <a:prstGeom prst="rect">
            <a:avLst/>
          </a:prstGeom>
        </p:spPr>
      </p:pic>
      <p:sp>
        <p:nvSpPr>
          <p:cNvPr id="56322" name="Title 1"/>
          <p:cNvSpPr>
            <a:spLocks noGrp="1"/>
          </p:cNvSpPr>
          <p:nvPr>
            <p:ph type="title"/>
          </p:nvPr>
        </p:nvSpPr>
        <p:spPr>
          <a:xfrm>
            <a:off x="539750" y="169334"/>
            <a:ext cx="7199313" cy="945092"/>
          </a:xfrm>
        </p:spPr>
        <p:txBody>
          <a:bodyPr lIns="68580" tIns="34290" rIns="68580" bIns="34290" anchor="t"/>
          <a:lstStyle/>
          <a:p>
            <a:pPr algn="ctr" eaLnBrk="1" hangingPunct="1">
              <a:defRPr/>
            </a:pPr>
            <a:r>
              <a:rPr lang="en-US" altLang="en-US" b="1" dirty="0">
                <a:cs typeface="Arial" pitchFamily="34" charset="0"/>
              </a:rPr>
              <a:t>Reassurance in practice</a:t>
            </a:r>
            <a:br>
              <a:rPr lang="en-US" altLang="en-US" b="1" dirty="0">
                <a:cs typeface="Arial" pitchFamily="34" charset="0"/>
              </a:rPr>
            </a:br>
            <a:r>
              <a:rPr lang="en-US" altLang="en-US" sz="2400" dirty="0">
                <a:cs typeface="Arial" pitchFamily="34" charset="0"/>
              </a:rPr>
              <a:t>Common situations requiring reassurance</a:t>
            </a:r>
            <a:endParaRPr lang="en-US" altLang="en-US" dirty="0">
              <a:cs typeface="Arial" pitchFamily="34" charset="0"/>
            </a:endParaRPr>
          </a:p>
        </p:txBody>
      </p:sp>
      <p:sp>
        <p:nvSpPr>
          <p:cNvPr id="25603" name="Content Placeholder 2"/>
          <p:cNvSpPr>
            <a:spLocks noGrp="1"/>
          </p:cNvSpPr>
          <p:nvPr>
            <p:ph idx="1"/>
          </p:nvPr>
        </p:nvSpPr>
        <p:spPr>
          <a:xfrm>
            <a:off x="539749" y="1605803"/>
            <a:ext cx="7931898" cy="4981575"/>
          </a:xfrm>
        </p:spPr>
        <p:txBody>
          <a:bodyPr lIns="68580" tIns="34290" rIns="68580" bIns="34290"/>
          <a:lstStyle/>
          <a:p>
            <a:pPr lvl="1" eaLnBrk="1" hangingPunct="1">
              <a:spcAft>
                <a:spcPct val="0"/>
              </a:spcAft>
            </a:pPr>
            <a:r>
              <a:rPr lang="en-US" altLang="en-US" sz="2000" b="1" dirty="0"/>
              <a:t>Loud shouting/property damage/aggression</a:t>
            </a:r>
            <a:r>
              <a:rPr lang="en-US" altLang="en-US" sz="2000" dirty="0"/>
              <a:t>: May provoke fear that could lead to defensive aggression, absconding, withdrawal and disengagement, suicidality</a:t>
            </a:r>
          </a:p>
          <a:p>
            <a:pPr lvl="1" eaLnBrk="1" hangingPunct="1">
              <a:spcAft>
                <a:spcPct val="0"/>
              </a:spcAft>
            </a:pPr>
            <a:endParaRPr lang="en-US" altLang="en-US" sz="1600" dirty="0"/>
          </a:p>
          <a:p>
            <a:pPr lvl="1" eaLnBrk="1" hangingPunct="1">
              <a:spcAft>
                <a:spcPct val="0"/>
              </a:spcAft>
            </a:pPr>
            <a:r>
              <a:rPr lang="en-US" altLang="en-US" sz="2000" b="1" dirty="0"/>
              <a:t>Self-harm - </a:t>
            </a:r>
            <a:r>
              <a:rPr lang="en-US" altLang="en-US" sz="2000" dirty="0"/>
              <a:t>May provoke similar acts, can be distressing, provoke anger, shame or fear of one’s own internal impulses </a:t>
            </a:r>
          </a:p>
          <a:p>
            <a:pPr lvl="1" eaLnBrk="1" hangingPunct="1">
              <a:spcAft>
                <a:spcPct val="0"/>
              </a:spcAft>
            </a:pPr>
            <a:endParaRPr lang="en-US" altLang="en-US" sz="1600" dirty="0"/>
          </a:p>
          <a:p>
            <a:pPr lvl="1" eaLnBrk="1" hangingPunct="1">
              <a:spcAft>
                <a:spcPct val="0"/>
              </a:spcAft>
            </a:pPr>
            <a:r>
              <a:rPr lang="en-US" altLang="en-US" sz="2000" b="1" dirty="0"/>
              <a:t>Intoxication</a:t>
            </a:r>
            <a:r>
              <a:rPr lang="en-US" altLang="en-US" sz="2000" dirty="0"/>
              <a:t> – May provoke fear about unpredictable behavior and personal safety</a:t>
            </a:r>
          </a:p>
          <a:p>
            <a:pPr lvl="1" eaLnBrk="1" hangingPunct="1">
              <a:spcAft>
                <a:spcPct val="0"/>
              </a:spcAft>
            </a:pPr>
            <a:endParaRPr lang="en-US" altLang="en-US" sz="1600" dirty="0"/>
          </a:p>
          <a:p>
            <a:pPr lvl="1" eaLnBrk="1" hangingPunct="1">
              <a:spcAft>
                <a:spcPct val="0"/>
              </a:spcAft>
            </a:pPr>
            <a:endParaRPr lang="en-US" altLang="en-US" sz="2000" dirty="0"/>
          </a:p>
          <a:p>
            <a:pPr lvl="1" eaLnBrk="1" hangingPunct="1">
              <a:spcAft>
                <a:spcPct val="0"/>
              </a:spcAft>
            </a:pPr>
            <a:endParaRPr lang="en-US" altLang="en-US" sz="2000" dirty="0"/>
          </a:p>
        </p:txBody>
      </p:sp>
      <p:sp>
        <p:nvSpPr>
          <p:cNvPr id="5" name="Content Placeholder 2"/>
          <p:cNvSpPr txBox="1">
            <a:spLocks/>
          </p:cNvSpPr>
          <p:nvPr/>
        </p:nvSpPr>
        <p:spPr bwMode="auto">
          <a:xfrm>
            <a:off x="539749" y="4696757"/>
            <a:ext cx="5934649" cy="193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eaLnBrk="1" hangingPunct="1">
              <a:spcAft>
                <a:spcPct val="0"/>
              </a:spcAft>
            </a:pPr>
            <a:r>
              <a:rPr lang="en-US" altLang="en-US" sz="2000" b="1" dirty="0">
                <a:solidFill>
                  <a:prstClr val="black"/>
                </a:solidFill>
              </a:rPr>
              <a:t>Show of staff force </a:t>
            </a:r>
            <a:r>
              <a:rPr lang="en-US" altLang="en-US" sz="2000" dirty="0">
                <a:solidFill>
                  <a:prstClr val="black"/>
                </a:solidFill>
              </a:rPr>
              <a:t>– (such as transferring a patient to high dependency area) Can undermine patient confidence in staff, make people feel vulnerable or bullied, provoke anger, fear or other distressing emotions, may trigger re-traumatization / flashbacks, panic, self-harm, suicidality</a:t>
            </a:r>
          </a:p>
          <a:p>
            <a:pPr lvl="1" eaLnBrk="1" hangingPunct="1">
              <a:spcAft>
                <a:spcPct val="0"/>
              </a:spcAft>
            </a:pPr>
            <a:endParaRPr lang="en-US" altLang="en-US" sz="2000" dirty="0">
              <a:solidFill>
                <a:prstClr val="black"/>
              </a:solidFill>
            </a:endParaRPr>
          </a:p>
          <a:p>
            <a:pPr lvl="1" eaLnBrk="1" hangingPunct="1">
              <a:spcAft>
                <a:spcPct val="0"/>
              </a:spcAft>
            </a:pPr>
            <a:endParaRPr lang="en-US" altLang="en-US" sz="2000" dirty="0">
              <a:solidFill>
                <a:prstClr val="black"/>
              </a:solidFill>
            </a:endParaRPr>
          </a:p>
        </p:txBody>
      </p:sp>
    </p:spTree>
    <p:extLst>
      <p:ext uri="{BB962C8B-B14F-4D97-AF65-F5344CB8AC3E}">
        <p14:creationId xmlns:p14="http://schemas.microsoft.com/office/powerpoint/2010/main" val="222163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1"/>
          <p:cNvSpPr/>
          <p:nvPr/>
        </p:nvSpPr>
        <p:spPr>
          <a:xfrm>
            <a:off x="1049866" y="4521202"/>
            <a:ext cx="7733772" cy="2116665"/>
          </a:xfrm>
          <a:prstGeom prst="wedgeRectCallout">
            <a:avLst>
              <a:gd name="adj1" fmla="val -57696"/>
              <a:gd name="adj2" fmla="val -40936"/>
            </a:avLst>
          </a:prstGeom>
          <a:solidFill>
            <a:srgbClr val="D2F6F0"/>
          </a:solidFill>
          <a:ln>
            <a:solidFill>
              <a:srgbClr val="21A1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59394" name="Title 1"/>
          <p:cNvSpPr>
            <a:spLocks noGrp="1"/>
          </p:cNvSpPr>
          <p:nvPr>
            <p:ph type="title"/>
          </p:nvPr>
        </p:nvSpPr>
        <p:spPr>
          <a:xfrm>
            <a:off x="539750" y="254000"/>
            <a:ext cx="7199313" cy="898525"/>
          </a:xfrm>
        </p:spPr>
        <p:txBody>
          <a:bodyPr lIns="68580" tIns="34290" rIns="68580" bIns="34290" anchor="t"/>
          <a:lstStyle/>
          <a:p>
            <a:pPr algn="ctr" eaLnBrk="1" hangingPunct="1">
              <a:defRPr/>
            </a:pPr>
            <a:r>
              <a:rPr lang="en-US" altLang="en-US" b="1" dirty="0">
                <a:cs typeface="Arial" pitchFamily="34" charset="0"/>
              </a:rPr>
              <a:t>Reassurance in practice</a:t>
            </a:r>
            <a:br>
              <a:rPr lang="en-US" altLang="en-US" b="1" dirty="0">
                <a:cs typeface="Arial" pitchFamily="34" charset="0"/>
              </a:rPr>
            </a:br>
            <a:r>
              <a:rPr lang="en-US" altLang="en-US" dirty="0">
                <a:cs typeface="Arial" pitchFamily="34" charset="0"/>
              </a:rPr>
              <a:t>Explanation to patient and others  </a:t>
            </a:r>
          </a:p>
        </p:txBody>
      </p:sp>
      <p:sp>
        <p:nvSpPr>
          <p:cNvPr id="3" name="Content Placeholder 2"/>
          <p:cNvSpPr>
            <a:spLocks noGrp="1"/>
          </p:cNvSpPr>
          <p:nvPr>
            <p:ph idx="1"/>
          </p:nvPr>
        </p:nvSpPr>
        <p:spPr>
          <a:xfrm>
            <a:off x="539750" y="1741488"/>
            <a:ext cx="8243888" cy="4727045"/>
          </a:xfrm>
        </p:spPr>
        <p:txBody>
          <a:bodyPr>
            <a:normAutofit fontScale="92500" lnSpcReduction="10000"/>
          </a:bodyPr>
          <a:lstStyle/>
          <a:p>
            <a:pPr marL="3233738" lvl="1" indent="-355600" eaLnBrk="1" hangingPunct="1">
              <a:spcBef>
                <a:spcPts val="750"/>
              </a:spcBef>
              <a:buFont typeface="Arial" panose="020B0604020202020204" pitchFamily="34" charset="0"/>
              <a:buChar char="•"/>
              <a:defRPr/>
            </a:pPr>
            <a:r>
              <a:rPr lang="en-US" sz="2600" dirty="0">
                <a:ea typeface="ＭＳ Ｐゴシック" charset="0"/>
              </a:rPr>
              <a:t>You do not have to be indiscreet or break confidentiality</a:t>
            </a:r>
          </a:p>
          <a:p>
            <a:pPr marL="3233738" lvl="1" indent="-355600" eaLnBrk="1" hangingPunct="1">
              <a:spcBef>
                <a:spcPts val="750"/>
              </a:spcBef>
              <a:buFont typeface="Arial" panose="020B0604020202020204" pitchFamily="34" charset="0"/>
              <a:buChar char="•"/>
              <a:defRPr/>
            </a:pPr>
            <a:r>
              <a:rPr lang="en-US" sz="2600" dirty="0">
                <a:ea typeface="ＭＳ Ｐゴシック" charset="0"/>
              </a:rPr>
              <a:t>You can draw upon psychological explanations for patient and staff actions, and use generalities. </a:t>
            </a:r>
          </a:p>
          <a:p>
            <a:pPr lvl="1" eaLnBrk="1" hangingPunct="1">
              <a:spcBef>
                <a:spcPts val="750"/>
              </a:spcBef>
              <a:spcAft>
                <a:spcPts val="1400"/>
              </a:spcAft>
              <a:defRPr/>
            </a:pPr>
            <a:r>
              <a:rPr lang="en-AU" sz="2600" dirty="0">
                <a:ea typeface="ＭＳ Ｐゴシック" charset="0"/>
              </a:rPr>
              <a:t>For example: </a:t>
            </a:r>
          </a:p>
          <a:p>
            <a:pPr marL="711200" lvl="1" eaLnBrk="1" hangingPunct="1">
              <a:spcBef>
                <a:spcPts val="750"/>
              </a:spcBef>
              <a:defRPr/>
            </a:pPr>
            <a:r>
              <a:rPr lang="en-AU" sz="2600" dirty="0">
                <a:solidFill>
                  <a:srgbClr val="002060"/>
                </a:solidFill>
                <a:ea typeface="ＭＳ Ｐゴシック" charset="0"/>
              </a:rPr>
              <a:t>“Sometimes when people are very unwell they may be frightened and confused – this might trigger aggression and we may need to intervene to keep everyone safe. This can look scary, but we are very careful to never hurt someone, and to try and protect people’s dignity”</a:t>
            </a:r>
            <a:endParaRPr lang="en-US" sz="1500" dirty="0">
              <a:solidFill>
                <a:srgbClr val="002060"/>
              </a:solidFill>
              <a:ea typeface="ＭＳ Ｐゴシック"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50" y="1741488"/>
            <a:ext cx="3061942" cy="2034645"/>
          </a:xfrm>
          <a:prstGeom prst="rect">
            <a:avLst/>
          </a:prstGeom>
          <a:effectLst/>
        </p:spPr>
      </p:pic>
    </p:spTree>
    <p:extLst>
      <p:ext uri="{BB962C8B-B14F-4D97-AF65-F5344CB8AC3E}">
        <p14:creationId xmlns:p14="http://schemas.microsoft.com/office/powerpoint/2010/main" val="1821918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Reassurance in practice:</a:t>
            </a:r>
            <a:br>
              <a:rPr lang="en-AU" b="1" dirty="0"/>
            </a:br>
            <a:r>
              <a:rPr lang="en-AU" dirty="0"/>
              <a:t>Empathy is a critical staff skill</a:t>
            </a:r>
          </a:p>
        </p:txBody>
      </p:sp>
      <p:sp>
        <p:nvSpPr>
          <p:cNvPr id="3" name="Content Placeholder 2"/>
          <p:cNvSpPr>
            <a:spLocks noGrp="1"/>
          </p:cNvSpPr>
          <p:nvPr>
            <p:ph idx="1"/>
          </p:nvPr>
        </p:nvSpPr>
        <p:spPr/>
        <p:txBody>
          <a:bodyPr/>
          <a:lstStyle/>
          <a:p>
            <a:endParaRPr lang="en-AU" dirty="0"/>
          </a:p>
          <a:p>
            <a:endParaRPr lang="en-AU" dirty="0"/>
          </a:p>
          <a:p>
            <a:endParaRPr lang="en-AU" dirty="0"/>
          </a:p>
          <a:p>
            <a:endParaRPr lang="en-AU" dirty="0"/>
          </a:p>
          <a:p>
            <a:endParaRPr lang="en-AU" dirty="0"/>
          </a:p>
          <a:p>
            <a:endParaRPr lang="en-AU" dirty="0"/>
          </a:p>
          <a:p>
            <a:endParaRPr lang="en-AU" dirty="0"/>
          </a:p>
          <a:p>
            <a:r>
              <a:rPr lang="en-AU" dirty="0" err="1"/>
              <a:t>Brené</a:t>
            </a:r>
            <a:r>
              <a:rPr lang="en-AU" dirty="0"/>
              <a:t> Brown on Empathy (</a:t>
            </a:r>
            <a:r>
              <a:rPr lang="en-AU" dirty="0" err="1"/>
              <a:t>Youtube</a:t>
            </a:r>
            <a:r>
              <a:rPr lang="en-AU" dirty="0"/>
              <a:t> video)</a:t>
            </a:r>
          </a:p>
          <a:p>
            <a:r>
              <a:rPr lang="en-AU" b="0" dirty="0">
                <a:hlinkClick r:id="rId2"/>
              </a:rPr>
              <a:t>https://youtube/1Evwgu369Jw</a:t>
            </a:r>
            <a:r>
              <a:rPr lang="en-AU" b="0" dirty="0"/>
              <a:t>   </a:t>
            </a:r>
          </a:p>
          <a:p>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2" t="18750" r="47943" b="51889"/>
          <a:stretch/>
        </p:blipFill>
        <p:spPr bwMode="auto">
          <a:xfrm>
            <a:off x="1627095" y="1783576"/>
            <a:ext cx="5291363" cy="3608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43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Reassurance in practice:</a:t>
            </a:r>
            <a:br>
              <a:rPr lang="en-AU" b="1" dirty="0"/>
            </a:br>
            <a:r>
              <a:rPr lang="en-AU" dirty="0"/>
              <a:t>Empathy is a critical staff skill</a:t>
            </a:r>
          </a:p>
        </p:txBody>
      </p:sp>
      <p:sp>
        <p:nvSpPr>
          <p:cNvPr id="3" name="Content Placeholder 2"/>
          <p:cNvSpPr>
            <a:spLocks noGrp="1"/>
          </p:cNvSpPr>
          <p:nvPr>
            <p:ph idx="1"/>
          </p:nvPr>
        </p:nvSpPr>
        <p:spPr>
          <a:xfrm>
            <a:off x="355600" y="4446079"/>
            <a:ext cx="3155755" cy="1548321"/>
          </a:xfrm>
        </p:spPr>
        <p:txBody>
          <a:bodyPr/>
          <a:lstStyle/>
          <a:p>
            <a:r>
              <a:rPr lang="en-AU" sz="1800" dirty="0" err="1"/>
              <a:t>Brené</a:t>
            </a:r>
            <a:r>
              <a:rPr lang="en-AU" sz="1800" dirty="0"/>
              <a:t> Brown on Empathy (</a:t>
            </a:r>
            <a:r>
              <a:rPr lang="en-AU" sz="1800" dirty="0" err="1"/>
              <a:t>Youtube</a:t>
            </a:r>
            <a:r>
              <a:rPr lang="en-AU" sz="1800" dirty="0"/>
              <a:t> video)</a:t>
            </a:r>
          </a:p>
          <a:p>
            <a:r>
              <a:rPr lang="en-AU" sz="1400" b="0" dirty="0">
                <a:hlinkClick r:id="rId2"/>
              </a:rPr>
              <a:t>https://youtube/1Evwgu369Jw</a:t>
            </a:r>
            <a:r>
              <a:rPr lang="en-AU" sz="1400" b="0" dirty="0"/>
              <a:t>   </a:t>
            </a:r>
          </a:p>
          <a:p>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2" t="18750" r="47943" b="51889"/>
          <a:stretch/>
        </p:blipFill>
        <p:spPr bwMode="auto">
          <a:xfrm>
            <a:off x="355600" y="2291577"/>
            <a:ext cx="2971605" cy="202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11355" y="1642534"/>
            <a:ext cx="5632645" cy="5221942"/>
          </a:xfrm>
          <a:prstGeom prst="rect">
            <a:avLst/>
          </a:prstGeom>
          <a:noFill/>
        </p:spPr>
        <p:txBody>
          <a:bodyPr wrap="square" rtlCol="0">
            <a:spAutoFit/>
          </a:bodyPr>
          <a:lstStyle/>
          <a:p>
            <a:pPr>
              <a:spcAft>
                <a:spcPts val="800"/>
              </a:spcAft>
            </a:pPr>
            <a:r>
              <a:rPr lang="en-AU" sz="2000" dirty="0">
                <a:solidFill>
                  <a:prstClr val="black"/>
                </a:solidFill>
              </a:rPr>
              <a:t>Empathy fuels connection, sympathy drives disconnection.</a:t>
            </a:r>
          </a:p>
          <a:p>
            <a:r>
              <a:rPr lang="en-AU" sz="2000" dirty="0">
                <a:solidFill>
                  <a:prstClr val="black"/>
                </a:solidFill>
              </a:rPr>
              <a:t>Key qualities of empathy:</a:t>
            </a:r>
          </a:p>
          <a:p>
            <a:pPr marL="711200" indent="-271463">
              <a:buFont typeface="Arial" panose="020B0604020202020204" pitchFamily="34" charset="0"/>
              <a:buChar char="•"/>
            </a:pPr>
            <a:r>
              <a:rPr lang="en-AU" dirty="0">
                <a:solidFill>
                  <a:prstClr val="black"/>
                </a:solidFill>
              </a:rPr>
              <a:t>Perspective taking</a:t>
            </a:r>
          </a:p>
          <a:p>
            <a:pPr marL="711200" indent="-271463">
              <a:buFont typeface="Arial" panose="020B0604020202020204" pitchFamily="34" charset="0"/>
              <a:buChar char="•"/>
            </a:pPr>
            <a:r>
              <a:rPr lang="en-AU" dirty="0">
                <a:solidFill>
                  <a:prstClr val="black"/>
                </a:solidFill>
              </a:rPr>
              <a:t>Staying out of judgement</a:t>
            </a:r>
          </a:p>
          <a:p>
            <a:pPr marL="711200" indent="-271463">
              <a:buFont typeface="Arial" panose="020B0604020202020204" pitchFamily="34" charset="0"/>
              <a:buChar char="•"/>
            </a:pPr>
            <a:r>
              <a:rPr lang="en-AU" dirty="0">
                <a:solidFill>
                  <a:prstClr val="black"/>
                </a:solidFill>
              </a:rPr>
              <a:t>Recognising emotion in other people</a:t>
            </a:r>
          </a:p>
          <a:p>
            <a:pPr marL="711200" indent="-271463">
              <a:spcAft>
                <a:spcPts val="800"/>
              </a:spcAft>
              <a:buFont typeface="Arial" panose="020B0604020202020204" pitchFamily="34" charset="0"/>
              <a:buChar char="•"/>
            </a:pPr>
            <a:r>
              <a:rPr lang="en-AU" dirty="0">
                <a:solidFill>
                  <a:prstClr val="black"/>
                </a:solidFill>
              </a:rPr>
              <a:t>Communicating that</a:t>
            </a:r>
          </a:p>
          <a:p>
            <a:pPr>
              <a:spcAft>
                <a:spcPts val="800"/>
              </a:spcAft>
            </a:pPr>
            <a:r>
              <a:rPr lang="en-AU" sz="2000" dirty="0">
                <a:solidFill>
                  <a:prstClr val="black"/>
                </a:solidFill>
              </a:rPr>
              <a:t>Empathy is feeling ‘with’ people. </a:t>
            </a:r>
          </a:p>
          <a:p>
            <a:pPr marL="711200" indent="-271463">
              <a:buFont typeface="Arial" panose="020B0604020202020204" pitchFamily="34" charset="0"/>
              <a:buChar char="•"/>
            </a:pPr>
            <a:r>
              <a:rPr lang="en-AU" dirty="0">
                <a:solidFill>
                  <a:prstClr val="black"/>
                </a:solidFill>
              </a:rPr>
              <a:t>Empathy can make us feel vulnerable because it means having to connect with something in yourself that knows that feeling. </a:t>
            </a:r>
          </a:p>
          <a:p>
            <a:pPr>
              <a:spcBef>
                <a:spcPts val="800"/>
              </a:spcBef>
              <a:spcAft>
                <a:spcPts val="800"/>
              </a:spcAft>
            </a:pPr>
            <a:r>
              <a:rPr lang="en-AU" sz="2000" dirty="0">
                <a:solidFill>
                  <a:prstClr val="black"/>
                </a:solidFill>
              </a:rPr>
              <a:t>Empathy means not trying to make things better. </a:t>
            </a:r>
          </a:p>
          <a:p>
            <a:pPr marL="711200" indent="-271463">
              <a:buFont typeface="Arial" panose="020B0604020202020204" pitchFamily="34" charset="0"/>
              <a:buChar char="•"/>
            </a:pPr>
            <a:r>
              <a:rPr lang="en-AU" dirty="0">
                <a:solidFill>
                  <a:prstClr val="black"/>
                </a:solidFill>
              </a:rPr>
              <a:t>Responses rarely make something better. </a:t>
            </a:r>
          </a:p>
          <a:p>
            <a:pPr marL="711200" indent="-271463">
              <a:buFont typeface="Arial" panose="020B0604020202020204" pitchFamily="34" charset="0"/>
              <a:buChar char="•"/>
            </a:pPr>
            <a:r>
              <a:rPr lang="en-AU" dirty="0">
                <a:solidFill>
                  <a:prstClr val="black"/>
                </a:solidFill>
              </a:rPr>
              <a:t>Connection with others </a:t>
            </a:r>
            <a:r>
              <a:rPr lang="en-AU" i="1" dirty="0">
                <a:solidFill>
                  <a:prstClr val="black"/>
                </a:solidFill>
              </a:rPr>
              <a:t>can</a:t>
            </a:r>
            <a:r>
              <a:rPr lang="en-AU" dirty="0">
                <a:solidFill>
                  <a:prstClr val="black"/>
                </a:solidFill>
              </a:rPr>
              <a:t> help people feel better </a:t>
            </a:r>
          </a:p>
          <a:p>
            <a:endParaRPr lang="en-AU" sz="2000" dirty="0">
              <a:solidFill>
                <a:prstClr val="black"/>
              </a:solidFill>
            </a:endParaRPr>
          </a:p>
        </p:txBody>
      </p:sp>
    </p:spTree>
    <p:extLst>
      <p:ext uri="{BB962C8B-B14F-4D97-AF65-F5344CB8AC3E}">
        <p14:creationId xmlns:p14="http://schemas.microsoft.com/office/powerpoint/2010/main" val="257521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9750" y="444500"/>
            <a:ext cx="7199313" cy="682625"/>
          </a:xfrm>
        </p:spPr>
        <p:txBody>
          <a:bodyPr lIns="68580" tIns="34290" rIns="68580" bIns="34290" anchor="t"/>
          <a:lstStyle/>
          <a:p>
            <a:pPr algn="ctr" eaLnBrk="1" hangingPunct="1">
              <a:defRPr/>
            </a:pPr>
            <a:r>
              <a:rPr lang="en-US" altLang="en-US" b="1" dirty="0">
                <a:cs typeface="Arial" pitchFamily="34" charset="0"/>
              </a:rPr>
              <a:t>Intervention strategies  </a:t>
            </a:r>
            <a:r>
              <a:rPr lang="en-US" altLang="en-US" sz="1800" b="1" dirty="0">
                <a:cs typeface="Arial" pitchFamily="34" charset="0"/>
              </a:rPr>
              <a:t/>
            </a:r>
            <a:br>
              <a:rPr lang="en-US" altLang="en-US" sz="1800" b="1" dirty="0">
                <a:cs typeface="Arial" pitchFamily="34" charset="0"/>
              </a:rPr>
            </a:br>
            <a:endParaRPr lang="en-US" altLang="en-US" sz="1800" b="1" dirty="0">
              <a:cs typeface="Arial" pitchFamily="34" charset="0"/>
            </a:endParaRPr>
          </a:p>
        </p:txBody>
      </p:sp>
      <p:sp>
        <p:nvSpPr>
          <p:cNvPr id="3" name="Content Placeholder 2"/>
          <p:cNvSpPr>
            <a:spLocks noGrp="1"/>
          </p:cNvSpPr>
          <p:nvPr>
            <p:ph idx="1"/>
          </p:nvPr>
        </p:nvSpPr>
        <p:spPr>
          <a:xfrm>
            <a:off x="539750" y="1657600"/>
            <a:ext cx="8243888" cy="4854575"/>
          </a:xfrm>
        </p:spPr>
        <p:txBody>
          <a:bodyPr/>
          <a:lstStyle/>
          <a:p>
            <a:pPr lvl="1" eaLnBrk="1" hangingPunct="1">
              <a:defRPr/>
            </a:pPr>
            <a:r>
              <a:rPr lang="en-US" sz="2600" b="1" dirty="0">
                <a:ea typeface="ＭＳ Ｐゴシック" charset="0"/>
              </a:rPr>
              <a:t>Intervention lead</a:t>
            </a:r>
          </a:p>
          <a:p>
            <a:pPr marL="457200" lvl="1" indent="-457200" eaLnBrk="1" hangingPunct="1">
              <a:spcBef>
                <a:spcPts val="150"/>
              </a:spcBef>
              <a:buFont typeface="Arial" panose="020B0604020202020204" pitchFamily="34" charset="0"/>
              <a:buChar char="•"/>
              <a:defRPr/>
            </a:pPr>
            <a:r>
              <a:rPr lang="en-US" sz="2800" dirty="0">
                <a:ea typeface="ＭＳ Ｐゴシック" charset="0"/>
              </a:rPr>
              <a:t>Consider speaking to the nurse in charge of the shift (or as a group, such as at staff meetings) and request a method is identified for ensuring the following two points are identified:</a:t>
            </a:r>
          </a:p>
          <a:p>
            <a:pPr marL="1169988" lvl="2" indent="-363538" eaLnBrk="1" hangingPunct="1">
              <a:spcBef>
                <a:spcPts val="150"/>
              </a:spcBef>
              <a:buFont typeface="Arial" panose="020B0604020202020204" pitchFamily="34" charset="0"/>
              <a:buChar char="–"/>
              <a:defRPr/>
            </a:pPr>
            <a:r>
              <a:rPr lang="en-US" sz="2400" dirty="0">
                <a:ea typeface="ＭＳ Ｐゴシック" charset="0"/>
              </a:rPr>
              <a:t>Ensure reassurance action takes place following any incident.</a:t>
            </a:r>
          </a:p>
          <a:p>
            <a:pPr marL="1169988" lvl="2" indent="-363538" eaLnBrk="1" hangingPunct="1">
              <a:spcBef>
                <a:spcPts val="150"/>
              </a:spcBef>
              <a:buFont typeface="Arial" panose="020B0604020202020204" pitchFamily="34" charset="0"/>
              <a:buChar char="–"/>
              <a:defRPr/>
            </a:pPr>
            <a:r>
              <a:rPr lang="en-US" sz="2400" dirty="0">
                <a:ea typeface="ＭＳ Ｐゴシック" charset="0"/>
              </a:rPr>
              <a:t>When an incident is mentioned at handover, ask if 'reassurance' took place. </a:t>
            </a:r>
            <a:endParaRPr lang="en-US" sz="2400" b="1" dirty="0">
              <a:ea typeface="ＭＳ Ｐゴシック" charset="0"/>
            </a:endParaRPr>
          </a:p>
          <a:p>
            <a:pPr eaLnBrk="1" hangingPunct="1">
              <a:defRPr/>
            </a:pPr>
            <a:endParaRPr lang="en-US" sz="1500" dirty="0">
              <a:ea typeface="ＭＳ Ｐゴシック" charset="0"/>
            </a:endParaRPr>
          </a:p>
          <a:p>
            <a:pPr eaLnBrk="1" hangingPunct="1">
              <a:defRPr/>
            </a:pPr>
            <a:endParaRPr lang="en-US" dirty="0">
              <a:ea typeface="+mn-ea"/>
              <a:cs typeface="+mn-cs"/>
            </a:endParaRPr>
          </a:p>
        </p:txBody>
      </p:sp>
    </p:spTree>
    <p:extLst>
      <p:ext uri="{BB962C8B-B14F-4D97-AF65-F5344CB8AC3E}">
        <p14:creationId xmlns:p14="http://schemas.microsoft.com/office/powerpoint/2010/main" val="295423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altLang="en-US" b="1" dirty="0">
                <a:cs typeface="Arial" pitchFamily="34" charset="0"/>
              </a:rPr>
              <a:t>Intervention strategies</a:t>
            </a:r>
            <a:endParaRPr lang="en-AU" dirty="0"/>
          </a:p>
        </p:txBody>
      </p:sp>
      <p:sp>
        <p:nvSpPr>
          <p:cNvPr id="3" name="Content Placeholder 2"/>
          <p:cNvSpPr>
            <a:spLocks noGrp="1"/>
          </p:cNvSpPr>
          <p:nvPr>
            <p:ph idx="1"/>
          </p:nvPr>
        </p:nvSpPr>
        <p:spPr>
          <a:xfrm>
            <a:off x="539750" y="1619250"/>
            <a:ext cx="8243888" cy="4854575"/>
          </a:xfrm>
        </p:spPr>
        <p:txBody>
          <a:bodyPr/>
          <a:lstStyle/>
          <a:p>
            <a:pPr lvl="1" eaLnBrk="1" hangingPunct="1">
              <a:defRPr/>
            </a:pPr>
            <a:r>
              <a:rPr lang="en-US" sz="2800" b="1" dirty="0">
                <a:ea typeface="ＭＳ Ｐゴシック" charset="0"/>
              </a:rPr>
              <a:t>Intervention lead</a:t>
            </a:r>
          </a:p>
          <a:p>
            <a:pPr lvl="1" eaLnBrk="1" hangingPunct="1">
              <a:defRPr/>
            </a:pPr>
            <a:r>
              <a:rPr lang="en-US" b="1" dirty="0">
                <a:ea typeface="ＭＳ Ｐゴシック" charset="0"/>
              </a:rPr>
              <a:t>After an event</a:t>
            </a:r>
          </a:p>
          <a:p>
            <a:pPr lvl="1" eaLnBrk="1" hangingPunct="1">
              <a:spcBef>
                <a:spcPts val="150"/>
              </a:spcBef>
              <a:defRPr/>
            </a:pPr>
            <a:r>
              <a:rPr lang="en-US" dirty="0">
                <a:ea typeface="ＭＳ Ｐゴシック" charset="0"/>
              </a:rPr>
              <a:t>Following a potential anxiety-provoking incident:</a:t>
            </a:r>
          </a:p>
          <a:p>
            <a:pPr marL="457200" lvl="1" indent="-457200" eaLnBrk="1" hangingPunct="1">
              <a:spcBef>
                <a:spcPts val="150"/>
              </a:spcBef>
              <a:buFont typeface="+mj-lt"/>
              <a:buAutoNum type="arabicPeriod"/>
              <a:defRPr/>
            </a:pPr>
            <a:r>
              <a:rPr lang="en-US" dirty="0">
                <a:ea typeface="ＭＳ Ｐゴシック" charset="0"/>
              </a:rPr>
              <a:t>Speak with every patient, alone or in small groups, and ask them:</a:t>
            </a:r>
          </a:p>
          <a:p>
            <a:pPr marL="982663" lvl="2" indent="-441325" eaLnBrk="1" hangingPunct="1">
              <a:spcBef>
                <a:spcPts val="150"/>
              </a:spcBef>
              <a:buFont typeface="Arial"/>
              <a:buChar char="•"/>
              <a:defRPr/>
            </a:pPr>
            <a:r>
              <a:rPr lang="en-US" dirty="0">
                <a:ea typeface="ＭＳ Ｐゴシック" charset="0"/>
              </a:rPr>
              <a:t>What is your understanding of what happened?</a:t>
            </a:r>
          </a:p>
          <a:p>
            <a:pPr marL="982663" lvl="2" indent="-441325" eaLnBrk="1" hangingPunct="1">
              <a:spcBef>
                <a:spcPts val="150"/>
              </a:spcBef>
              <a:buFont typeface="Arial"/>
              <a:buChar char="•"/>
              <a:defRPr/>
            </a:pPr>
            <a:r>
              <a:rPr lang="en-US" dirty="0">
                <a:ea typeface="ＭＳ Ｐゴシック" charset="0"/>
              </a:rPr>
              <a:t>What affect did it have on you? </a:t>
            </a:r>
          </a:p>
          <a:p>
            <a:pPr marL="457200" lvl="1" indent="-457200" eaLnBrk="1" hangingPunct="1">
              <a:spcBef>
                <a:spcPts val="150"/>
              </a:spcBef>
              <a:buFont typeface="+mj-lt"/>
              <a:buAutoNum type="arabicPeriod"/>
              <a:defRPr/>
            </a:pPr>
            <a:r>
              <a:rPr lang="en-US" dirty="0">
                <a:ea typeface="ＭＳ Ｐゴシック" charset="0"/>
              </a:rPr>
              <a:t>Provide an explanation of what happened</a:t>
            </a:r>
          </a:p>
          <a:p>
            <a:pPr marL="457200" lvl="1" indent="-457200" eaLnBrk="1" hangingPunct="1">
              <a:spcBef>
                <a:spcPts val="150"/>
              </a:spcBef>
              <a:buFont typeface="+mj-lt"/>
              <a:buAutoNum type="arabicPeriod"/>
              <a:defRPr/>
            </a:pPr>
            <a:r>
              <a:rPr lang="en-US" dirty="0">
                <a:ea typeface="ＭＳ Ｐゴシック" charset="0"/>
              </a:rPr>
              <a:t>Consider how this is documented in relevant patient files</a:t>
            </a:r>
          </a:p>
          <a:p>
            <a:pPr>
              <a:defRPr/>
            </a:pPr>
            <a:endParaRPr lang="en-AU" dirty="0"/>
          </a:p>
        </p:txBody>
      </p:sp>
    </p:spTree>
    <p:extLst>
      <p:ext uri="{BB962C8B-B14F-4D97-AF65-F5344CB8AC3E}">
        <p14:creationId xmlns:p14="http://schemas.microsoft.com/office/powerpoint/2010/main" val="73726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38946" y="1613200"/>
            <a:ext cx="2730500" cy="73784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2800" b="1" dirty="0" smtClean="0">
                <a:solidFill>
                  <a:prstClr val="black"/>
                </a:solidFill>
                <a:cs typeface="Arial" panose="020B0604020202020204" pitchFamily="34" charset="0"/>
              </a:rPr>
              <a:t>Day</a:t>
            </a:r>
            <a:r>
              <a:rPr lang="en-AU" sz="2800" b="1" dirty="0">
                <a:solidFill>
                  <a:prstClr val="black"/>
                </a:solidFill>
                <a:cs typeface="Arial" panose="020B0604020202020204" pitchFamily="34" charset="0"/>
              </a:rPr>
              <a:t> </a:t>
            </a:r>
            <a:r>
              <a:rPr lang="en-AU" sz="2800" b="1" dirty="0" smtClean="0">
                <a:solidFill>
                  <a:prstClr val="black"/>
                </a:solidFill>
                <a:cs typeface="Arial" panose="020B0604020202020204" pitchFamily="34" charset="0"/>
              </a:rPr>
              <a:t>2</a:t>
            </a:r>
            <a:endParaRPr lang="en-US" sz="2800" b="1" dirty="0">
              <a:solidFill>
                <a:prstClr val="black"/>
              </a:solidFill>
            </a:endParaRPr>
          </a:p>
        </p:txBody>
      </p:sp>
      <p:sp>
        <p:nvSpPr>
          <p:cNvPr id="10" name="Title 1"/>
          <p:cNvSpPr txBox="1">
            <a:spLocks/>
          </p:cNvSpPr>
          <p:nvPr/>
        </p:nvSpPr>
        <p:spPr>
          <a:xfrm>
            <a:off x="279400" y="508793"/>
            <a:ext cx="7471898" cy="820738"/>
          </a:xfrm>
          <a:prstGeom prst="rect">
            <a:avLst/>
          </a:prstGeom>
        </p:spPr>
        <p:txBody>
          <a:bodyPr>
            <a:noAutofit/>
          </a:bodyPr>
          <a:lstStyle>
            <a:lvl1pPr>
              <a:spcBef>
                <a:spcPct val="0"/>
              </a:spcBef>
              <a:buNone/>
              <a:defRPr sz="2400" b="1">
                <a:solidFill>
                  <a:srgbClr val="21A18D"/>
                </a:solidFill>
                <a:latin typeface="Arial"/>
                <a:ea typeface="+mj-ea"/>
                <a:cs typeface="+mj-cs"/>
              </a:defRPr>
            </a:lvl1pPr>
          </a:lstStyle>
          <a:p>
            <a:pPr algn="ctr" defTabSz="457200"/>
            <a:r>
              <a:rPr lang="en-AU" sz="2800" dirty="0" smtClean="0">
                <a:solidFill>
                  <a:prstClr val="white"/>
                </a:solidFill>
              </a:rPr>
              <a:t>The model and interventions</a:t>
            </a:r>
            <a:endParaRPr lang="en-US" sz="2800" dirty="0">
              <a:solidFill>
                <a:prstClr val="white"/>
              </a:solidFill>
            </a:endParaRPr>
          </a:p>
        </p:txBody>
      </p:sp>
      <p:sp>
        <p:nvSpPr>
          <p:cNvPr id="12" name="Content Placeholder 2"/>
          <p:cNvSpPr txBox="1">
            <a:spLocks/>
          </p:cNvSpPr>
          <p:nvPr/>
        </p:nvSpPr>
        <p:spPr>
          <a:xfrm>
            <a:off x="2720818" y="2564904"/>
            <a:ext cx="3528391" cy="1574799"/>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AU" sz="2400" b="1" dirty="0">
                <a:solidFill>
                  <a:srgbClr val="21A18D"/>
                </a:solidFill>
                <a:cs typeface="Arial"/>
              </a:rPr>
              <a:t>Theory</a:t>
            </a:r>
          </a:p>
          <a:p>
            <a:pPr marL="266700" indent="-266700">
              <a:lnSpc>
                <a:spcPct val="90000"/>
              </a:lnSpc>
              <a:spcAft>
                <a:spcPts val="400"/>
              </a:spcAft>
            </a:pPr>
            <a:r>
              <a:rPr lang="en-AU" sz="2000" dirty="0">
                <a:solidFill>
                  <a:prstClr val="black"/>
                </a:solidFill>
                <a:cs typeface="Arial"/>
              </a:rPr>
              <a:t>Revision </a:t>
            </a:r>
            <a:r>
              <a:rPr lang="en-AU" sz="2000" dirty="0" smtClean="0">
                <a:solidFill>
                  <a:prstClr val="black"/>
                </a:solidFill>
                <a:cs typeface="Arial"/>
              </a:rPr>
              <a:t>of the Safewards model </a:t>
            </a:r>
          </a:p>
        </p:txBody>
      </p:sp>
      <p:sp>
        <p:nvSpPr>
          <p:cNvPr id="5" name="TextBox 4"/>
          <p:cNvSpPr txBox="1"/>
          <p:nvPr/>
        </p:nvSpPr>
        <p:spPr>
          <a:xfrm>
            <a:off x="2720818" y="4361195"/>
            <a:ext cx="3528392" cy="2339102"/>
          </a:xfrm>
          <a:prstGeom prst="rect">
            <a:avLst/>
          </a:prstGeom>
          <a:noFill/>
          <a:ln w="28575">
            <a:solidFill>
              <a:schemeClr val="accent5">
                <a:lumMod val="60000"/>
                <a:lumOff val="40000"/>
              </a:schemeClr>
            </a:solidFill>
          </a:ln>
        </p:spPr>
        <p:txBody>
          <a:bodyPr wrap="square" rtlCol="0">
            <a:spAutoFit/>
          </a:bodyPr>
          <a:lstStyle/>
          <a:p>
            <a:pPr algn="ctr"/>
            <a:r>
              <a:rPr lang="en-AU" sz="2000" b="1" dirty="0">
                <a:solidFill>
                  <a:srgbClr val="00CC99"/>
                </a:solidFill>
              </a:rPr>
              <a:t>Interventions</a:t>
            </a:r>
            <a:endParaRPr lang="en-AU" b="1" dirty="0">
              <a:solidFill>
                <a:srgbClr val="00CC99"/>
              </a:solidFill>
            </a:endParaRPr>
          </a:p>
          <a:p>
            <a:endParaRPr lang="en-AU" dirty="0">
              <a:solidFill>
                <a:prstClr val="black"/>
              </a:solidFill>
            </a:endParaRPr>
          </a:p>
          <a:p>
            <a:pPr marL="342900" indent="-342900">
              <a:buAutoNum type="arabicPeriod" startAt="6"/>
            </a:pPr>
            <a:r>
              <a:rPr lang="en-AU" dirty="0" smtClean="0">
                <a:solidFill>
                  <a:prstClr val="black"/>
                </a:solidFill>
              </a:rPr>
              <a:t>Reassurance</a:t>
            </a:r>
          </a:p>
          <a:p>
            <a:pPr marL="342900" indent="-342900">
              <a:buFontTx/>
              <a:buAutoNum type="arabicPeriod" startAt="6"/>
            </a:pPr>
            <a:r>
              <a:rPr lang="en-AU" dirty="0">
                <a:solidFill>
                  <a:prstClr val="black"/>
                </a:solidFill>
              </a:rPr>
              <a:t>Bad news mitigation</a:t>
            </a:r>
          </a:p>
          <a:p>
            <a:pPr marL="342900" indent="-342900">
              <a:buFontTx/>
              <a:buAutoNum type="arabicPeriod" startAt="6"/>
            </a:pPr>
            <a:r>
              <a:rPr lang="en-AU" dirty="0">
                <a:solidFill>
                  <a:prstClr val="black"/>
                </a:solidFill>
              </a:rPr>
              <a:t>Calm down methods</a:t>
            </a:r>
          </a:p>
          <a:p>
            <a:pPr marL="342900" indent="-342900">
              <a:buFontTx/>
              <a:buAutoNum type="arabicPeriod" startAt="6"/>
            </a:pPr>
            <a:r>
              <a:rPr lang="en-AU" dirty="0">
                <a:solidFill>
                  <a:prstClr val="black"/>
                </a:solidFill>
              </a:rPr>
              <a:t>Talk down </a:t>
            </a:r>
          </a:p>
          <a:p>
            <a:pPr marL="342900" indent="-342900">
              <a:buFontTx/>
              <a:buAutoNum type="arabicPeriod" startAt="6"/>
            </a:pPr>
            <a:r>
              <a:rPr lang="en-AU" dirty="0">
                <a:solidFill>
                  <a:prstClr val="black"/>
                </a:solidFill>
              </a:rPr>
              <a:t>Discharge messages </a:t>
            </a:r>
          </a:p>
          <a:p>
            <a:pPr marL="342900" indent="-342900">
              <a:buAutoNum type="arabicPeriod" startAt="5"/>
            </a:pPr>
            <a:endParaRPr lang="en-AU" dirty="0">
              <a:solidFill>
                <a:prstClr val="black"/>
              </a:solidFill>
            </a:endParaRPr>
          </a:p>
        </p:txBody>
      </p:sp>
    </p:spTree>
    <p:extLst>
      <p:ext uri="{BB962C8B-B14F-4D97-AF65-F5344CB8AC3E}">
        <p14:creationId xmlns:p14="http://schemas.microsoft.com/office/powerpoint/2010/main" val="2007088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39750" y="382588"/>
            <a:ext cx="7199313" cy="695325"/>
          </a:xfrm>
        </p:spPr>
        <p:txBody>
          <a:bodyPr lIns="68580" tIns="34290" rIns="68580" bIns="34290" anchor="t"/>
          <a:lstStyle/>
          <a:p>
            <a:pPr algn="ctr" eaLnBrk="1" hangingPunct="1">
              <a:defRPr/>
            </a:pPr>
            <a:r>
              <a:rPr lang="en-US" altLang="en-US" b="1">
                <a:cs typeface="Arial" pitchFamily="34" charset="0"/>
              </a:rPr>
              <a:t>Intervention strategies  </a:t>
            </a:r>
            <a:endParaRPr lang="en-US" altLang="en-US" sz="1800" b="1">
              <a:cs typeface="Arial" pitchFamily="34" charset="0"/>
            </a:endParaRPr>
          </a:p>
        </p:txBody>
      </p:sp>
      <p:sp>
        <p:nvSpPr>
          <p:cNvPr id="3" name="Content Placeholder 2"/>
          <p:cNvSpPr>
            <a:spLocks noGrp="1"/>
          </p:cNvSpPr>
          <p:nvPr>
            <p:ph idx="1"/>
          </p:nvPr>
        </p:nvSpPr>
        <p:spPr>
          <a:xfrm>
            <a:off x="539750" y="1619250"/>
            <a:ext cx="7989888" cy="4854575"/>
          </a:xfrm>
        </p:spPr>
        <p:txBody>
          <a:bodyPr/>
          <a:lstStyle/>
          <a:p>
            <a:pPr lvl="1" eaLnBrk="1" hangingPunct="1">
              <a:defRPr/>
            </a:pPr>
            <a:r>
              <a:rPr lang="en-US" sz="2600" b="1" dirty="0">
                <a:ea typeface="ＭＳ Ｐゴシック" charset="0"/>
              </a:rPr>
              <a:t>Be visible on the unit</a:t>
            </a:r>
          </a:p>
          <a:p>
            <a:pPr lvl="1" eaLnBrk="1" hangingPunct="1">
              <a:defRPr/>
            </a:pPr>
            <a:endParaRPr lang="en-US" sz="2600" b="1" dirty="0">
              <a:ea typeface="ＭＳ Ｐゴシック" charset="0"/>
            </a:endParaRPr>
          </a:p>
          <a:p>
            <a:pPr marL="509175" lvl="2" indent="-257175" eaLnBrk="1" hangingPunct="1">
              <a:spcBef>
                <a:spcPts val="150"/>
              </a:spcBef>
              <a:buFont typeface="Arial"/>
              <a:buChar char="•"/>
              <a:defRPr/>
            </a:pPr>
            <a:r>
              <a:rPr lang="en-US" sz="2400" dirty="0">
                <a:ea typeface="ＭＳ Ｐゴシック" charset="0"/>
              </a:rPr>
              <a:t>Move about a lot and make sure you cover the whole unit</a:t>
            </a:r>
          </a:p>
          <a:p>
            <a:pPr marL="509175" lvl="2" indent="-257175" eaLnBrk="1" hangingPunct="1">
              <a:spcBef>
                <a:spcPts val="150"/>
              </a:spcBef>
              <a:buFont typeface="Arial"/>
              <a:buChar char="•"/>
              <a:defRPr/>
            </a:pPr>
            <a:r>
              <a:rPr lang="en-US" sz="2400" dirty="0">
                <a:ea typeface="ＭＳ Ｐゴシック" charset="0"/>
              </a:rPr>
              <a:t>Be watchful (not in an anxious way) in a warm and caring manner</a:t>
            </a:r>
          </a:p>
          <a:p>
            <a:pPr lvl="1" algn="ctr" eaLnBrk="1" hangingPunct="1">
              <a:defRPr/>
            </a:pPr>
            <a:endParaRPr lang="en-US" sz="1600" b="1" dirty="0">
              <a:ea typeface="ＭＳ Ｐゴシック" charset="0"/>
            </a:endParaRPr>
          </a:p>
          <a:p>
            <a:pPr lvl="1" algn="ctr" eaLnBrk="1" hangingPunct="1">
              <a:defRPr/>
            </a:pPr>
            <a:r>
              <a:rPr lang="en-US" sz="2600" b="1" dirty="0">
                <a:solidFill>
                  <a:srgbClr val="21A18D"/>
                </a:solidFill>
                <a:ea typeface="ＭＳ Ｐゴシック" charset="0"/>
              </a:rPr>
              <a:t>The goal of staff presence, explanation                       and support is to ensure everyone feels                     safe and secure</a:t>
            </a:r>
          </a:p>
          <a:p>
            <a:pPr eaLnBrk="1" hangingPunct="1">
              <a:defRPr/>
            </a:pPr>
            <a:endParaRPr lang="en-US" sz="1500" dirty="0">
              <a:ea typeface="ＭＳ Ｐゴシック" charset="0"/>
            </a:endParaRPr>
          </a:p>
          <a:p>
            <a:pPr eaLnBrk="1" hangingPunct="1">
              <a:defRPr/>
            </a:pPr>
            <a:endParaRPr lang="en-US" dirty="0">
              <a:ea typeface="+mn-ea"/>
              <a:cs typeface="+mn-cs"/>
            </a:endParaRPr>
          </a:p>
        </p:txBody>
      </p:sp>
    </p:spTree>
    <p:extLst>
      <p:ext uri="{BB962C8B-B14F-4D97-AF65-F5344CB8AC3E}">
        <p14:creationId xmlns:p14="http://schemas.microsoft.com/office/powerpoint/2010/main" val="127697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36575" y="433388"/>
            <a:ext cx="7199313" cy="693737"/>
          </a:xfrm>
        </p:spPr>
        <p:txBody>
          <a:bodyPr lIns="68580" tIns="34290" rIns="68580" bIns="34290" anchor="t"/>
          <a:lstStyle/>
          <a:p>
            <a:pPr algn="ctr" eaLnBrk="1" hangingPunct="1">
              <a:defRPr/>
            </a:pPr>
            <a:r>
              <a:rPr lang="en-GB" altLang="en-US" b="1">
                <a:cs typeface="Arial" pitchFamily="34" charset="0"/>
              </a:rPr>
              <a:t>Reassurance fidelity</a:t>
            </a:r>
          </a:p>
        </p:txBody>
      </p:sp>
      <p:sp>
        <p:nvSpPr>
          <p:cNvPr id="3" name="Content Placeholder 2"/>
          <p:cNvSpPr>
            <a:spLocks noGrp="1"/>
          </p:cNvSpPr>
          <p:nvPr>
            <p:ph idx="1"/>
          </p:nvPr>
        </p:nvSpPr>
        <p:spPr>
          <a:xfrm>
            <a:off x="4010025" y="4459288"/>
            <a:ext cx="4646613" cy="2014537"/>
          </a:xfrm>
        </p:spPr>
        <p:txBody>
          <a:bodyPr>
            <a:normAutofit/>
          </a:bodyPr>
          <a:lstStyle/>
          <a:p>
            <a:pPr lvl="1" eaLnBrk="1" hangingPunct="1">
              <a:defRPr/>
            </a:pPr>
            <a:endParaRPr lang="en-GB" sz="1600" dirty="0">
              <a:ea typeface="ＭＳ Ｐゴシック" charset="0"/>
            </a:endParaRPr>
          </a:p>
          <a:p>
            <a:pPr marL="500063" lvl="1" indent="-285750" eaLnBrk="1" hangingPunct="1">
              <a:spcAft>
                <a:spcPts val="450"/>
              </a:spcAft>
              <a:buFont typeface="Arial" panose="020B0604020202020204" pitchFamily="34" charset="0"/>
              <a:buChar char="•"/>
              <a:defRPr/>
            </a:pPr>
            <a:r>
              <a:rPr lang="en-GB" sz="1800" dirty="0">
                <a:ea typeface="ＭＳ Ｐゴシック" charset="0"/>
              </a:rPr>
              <a:t>Telling patients things will be fine when they come to the office door and express a worry</a:t>
            </a:r>
          </a:p>
          <a:p>
            <a:pPr marL="500063" lvl="1" indent="-285750" eaLnBrk="1" hangingPunct="1">
              <a:spcAft>
                <a:spcPts val="450"/>
              </a:spcAft>
              <a:buFont typeface="Arial" panose="020B0604020202020204" pitchFamily="34" charset="0"/>
              <a:buChar char="•"/>
              <a:defRPr/>
            </a:pPr>
            <a:r>
              <a:rPr lang="en-GB" sz="1800" dirty="0">
                <a:ea typeface="ＭＳ Ｐゴシック" charset="0"/>
              </a:rPr>
              <a:t>Gossiping about other patients who may exhibit challenging behaviour</a:t>
            </a:r>
          </a:p>
          <a:p>
            <a:pPr eaLnBrk="1" hangingPunct="1">
              <a:defRPr/>
            </a:pPr>
            <a:endParaRPr lang="en-GB" dirty="0">
              <a:ea typeface="+mn-ea"/>
              <a:cs typeface="+mn-cs"/>
            </a:endParaRPr>
          </a:p>
        </p:txBody>
      </p:sp>
      <p:sp>
        <p:nvSpPr>
          <p:cNvPr id="5" name="Rectangle 4"/>
          <p:cNvSpPr>
            <a:spLocks noChangeArrowheads="1"/>
          </p:cNvSpPr>
          <p:nvPr/>
        </p:nvSpPr>
        <p:spPr bwMode="auto">
          <a:xfrm>
            <a:off x="976313" y="2292350"/>
            <a:ext cx="2128837" cy="1244600"/>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a:defRPr/>
            </a:pPr>
            <a:r>
              <a:rPr lang="en-US" sz="2800" b="1" dirty="0">
                <a:solidFill>
                  <a:prstClr val="black"/>
                </a:solidFill>
                <a:latin typeface="Calibri"/>
              </a:rPr>
              <a:t>Reassurance</a:t>
            </a:r>
          </a:p>
          <a:p>
            <a:pPr algn="ctr" defTabSz="342900">
              <a:defRPr/>
            </a:pPr>
            <a:r>
              <a:rPr lang="en-US" sz="2800" b="1" dirty="0">
                <a:solidFill>
                  <a:prstClr val="black"/>
                </a:solidFill>
                <a:latin typeface="Calibri"/>
              </a:rPr>
              <a:t>IS</a:t>
            </a:r>
          </a:p>
        </p:txBody>
      </p:sp>
      <p:sp>
        <p:nvSpPr>
          <p:cNvPr id="30725"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000">
                <a:solidFill>
                  <a:srgbClr val="000000"/>
                </a:solidFill>
              </a:rPr>
              <a:t>=</a:t>
            </a:r>
          </a:p>
        </p:txBody>
      </p:sp>
      <p:sp>
        <p:nvSpPr>
          <p:cNvPr id="7" name="Rectangle 6"/>
          <p:cNvSpPr>
            <a:spLocks noChangeArrowheads="1"/>
          </p:cNvSpPr>
          <p:nvPr/>
        </p:nvSpPr>
        <p:spPr bwMode="auto">
          <a:xfrm>
            <a:off x="976313" y="4770438"/>
            <a:ext cx="2128837" cy="1177925"/>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a:defRPr/>
            </a:pPr>
            <a:r>
              <a:rPr lang="en-US" sz="2800" b="1" dirty="0">
                <a:solidFill>
                  <a:prstClr val="black"/>
                </a:solidFill>
                <a:latin typeface="Calibri"/>
              </a:rPr>
              <a:t>Reassurance</a:t>
            </a:r>
          </a:p>
          <a:p>
            <a:pPr algn="ctr" defTabSz="342900">
              <a:defRPr/>
            </a:pPr>
            <a:r>
              <a:rPr lang="en-US" sz="2800" b="1" dirty="0">
                <a:solidFill>
                  <a:srgbClr val="FF0000"/>
                </a:solidFill>
                <a:latin typeface="Calibri"/>
              </a:rPr>
              <a:t>IS NOT </a:t>
            </a:r>
          </a:p>
        </p:txBody>
      </p:sp>
      <p:sp>
        <p:nvSpPr>
          <p:cNvPr id="30727" name="Rectangle 7"/>
          <p:cNvSpPr>
            <a:spLocks noChangeArrowheads="1"/>
          </p:cNvSpPr>
          <p:nvPr/>
        </p:nvSpPr>
        <p:spPr bwMode="auto">
          <a:xfrm>
            <a:off x="4135438" y="1920875"/>
            <a:ext cx="4394200" cy="209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450"/>
              </a:spcAft>
              <a:buFont typeface="Arial" panose="020B0604020202020204" pitchFamily="34" charset="0"/>
              <a:buChar char="•"/>
            </a:pPr>
            <a:r>
              <a:rPr lang="en-GB" altLang="en-US" dirty="0">
                <a:solidFill>
                  <a:srgbClr val="000000"/>
                </a:solidFill>
                <a:latin typeface="Arial" panose="020B0604020202020204" pitchFamily="34" charset="0"/>
              </a:rPr>
              <a:t>Heightening staff awareness of events that can make patients feel fear or other distressing emotions, and taking action so that doesn’t happen</a:t>
            </a:r>
          </a:p>
          <a:p>
            <a:pPr>
              <a:spcAft>
                <a:spcPts val="450"/>
              </a:spcAft>
              <a:buFont typeface="Arial" panose="020B0604020202020204" pitchFamily="34" charset="0"/>
              <a:buChar char="•"/>
            </a:pPr>
            <a:r>
              <a:rPr lang="en-GB" altLang="en-US" dirty="0">
                <a:solidFill>
                  <a:srgbClr val="000000"/>
                </a:solidFill>
                <a:latin typeface="Arial" panose="020B0604020202020204" pitchFamily="34" charset="0"/>
              </a:rPr>
              <a:t>A basic standard of consideration for people who have witnessed distressing events</a:t>
            </a:r>
          </a:p>
        </p:txBody>
      </p:sp>
      <p:sp>
        <p:nvSpPr>
          <p:cNvPr id="30728" name="TextBox 8"/>
          <p:cNvSpPr txBox="1">
            <a:spLocks noChangeArrowheads="1"/>
          </p:cNvSpPr>
          <p:nvPr/>
        </p:nvSpPr>
        <p:spPr bwMode="auto">
          <a:xfrm>
            <a:off x="3419475" y="5083175"/>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3000">
                <a:solidFill>
                  <a:srgbClr val="000000"/>
                </a:solidFill>
              </a:rPr>
              <a:t>≠</a:t>
            </a:r>
          </a:p>
        </p:txBody>
      </p:sp>
      <p:sp>
        <p:nvSpPr>
          <p:cNvPr id="39945" name="TextBox 3"/>
          <p:cNvSpPr txBox="1">
            <a:spLocks noChangeArrowheads="1"/>
          </p:cNvSpPr>
          <p:nvPr/>
        </p:nvSpPr>
        <p:spPr bwMode="auto">
          <a:xfrm>
            <a:off x="-1485900" y="3536950"/>
            <a:ext cx="1841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1" hangingPunct="1">
              <a:defRPr/>
            </a:pPr>
            <a:endParaRPr lang="en-US" altLang="en-US" sz="1350">
              <a:solidFill>
                <a:prstClr val="black"/>
              </a:solidFill>
            </a:endParaRPr>
          </a:p>
        </p:txBody>
      </p:sp>
    </p:spTree>
    <p:extLst>
      <p:ext uri="{BB962C8B-B14F-4D97-AF65-F5344CB8AC3E}">
        <p14:creationId xmlns:p14="http://schemas.microsoft.com/office/powerpoint/2010/main" val="158593065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n-ea"/>
                <a:cs typeface="Arial" panose="020B0604020202020204" pitchFamily="34" charset="0"/>
              </a:rPr>
              <a:t>Reassurance adjustments</a:t>
            </a:r>
          </a:p>
        </p:txBody>
      </p:sp>
      <p:sp>
        <p:nvSpPr>
          <p:cNvPr id="3" name="Content Placeholder 2"/>
          <p:cNvSpPr>
            <a:spLocks noGrp="1"/>
          </p:cNvSpPr>
          <p:nvPr>
            <p:ph idx="1"/>
          </p:nvPr>
        </p:nvSpPr>
        <p:spPr>
          <a:xfrm>
            <a:off x="539750" y="1946275"/>
            <a:ext cx="8243888" cy="4527550"/>
          </a:xfrm>
        </p:spPr>
        <p:txBody>
          <a:bodyPr>
            <a:normAutofit/>
          </a:bodyPr>
          <a:lstStyle/>
          <a:p>
            <a:pPr marL="2336800" lvl="1" indent="-2336800" eaLnBrk="1" fontAlgn="auto" hangingPunct="1">
              <a:spcBef>
                <a:spcPts val="1000"/>
              </a:spcBef>
              <a:spcAft>
                <a:spcPts val="1000"/>
              </a:spcAft>
              <a:buFont typeface="Arial"/>
              <a:buNone/>
              <a:defRPr/>
            </a:pPr>
            <a:r>
              <a:rPr lang="en-GB" b="1" dirty="0">
                <a:ea typeface="+mn-ea"/>
              </a:rPr>
              <a:t>CAMHS	</a:t>
            </a:r>
            <a:r>
              <a:rPr lang="en-GB" dirty="0">
                <a:ea typeface="+mn-ea"/>
              </a:rPr>
              <a:t>Simplify explanations and lower expectations of understanding</a:t>
            </a:r>
          </a:p>
          <a:p>
            <a:pPr marL="2336800" lvl="1" indent="-2336800" eaLnBrk="1" fontAlgn="auto" hangingPunct="1">
              <a:spcBef>
                <a:spcPts val="1000"/>
              </a:spcBef>
              <a:spcAft>
                <a:spcPts val="1000"/>
              </a:spcAft>
              <a:buFont typeface="Arial"/>
              <a:buNone/>
              <a:defRPr/>
            </a:pPr>
            <a:r>
              <a:rPr lang="en-GB" b="1" dirty="0">
                <a:ea typeface="+mn-ea"/>
              </a:rPr>
              <a:t>Forensic	</a:t>
            </a:r>
            <a:r>
              <a:rPr lang="en-GB" dirty="0">
                <a:ea typeface="+mn-ea"/>
              </a:rPr>
              <a:t>None</a:t>
            </a:r>
          </a:p>
          <a:p>
            <a:pPr marL="2336800" lvl="1" indent="-2336800" eaLnBrk="1" fontAlgn="auto" hangingPunct="1">
              <a:spcBef>
                <a:spcPts val="1000"/>
              </a:spcBef>
              <a:spcAft>
                <a:spcPts val="1000"/>
              </a:spcAft>
              <a:buFont typeface="Arial"/>
              <a:buNone/>
              <a:defRPr/>
            </a:pPr>
            <a:r>
              <a:rPr lang="en-GB" b="1" dirty="0">
                <a:ea typeface="+mn-ea"/>
              </a:rPr>
              <a:t>Older people	</a:t>
            </a:r>
            <a:r>
              <a:rPr lang="en-GB" dirty="0">
                <a:ea typeface="+mn-ea"/>
              </a:rPr>
              <a:t>None where message can be understood and retained</a:t>
            </a:r>
          </a:p>
          <a:p>
            <a:pPr eaLnBrk="1" fontAlgn="auto" hangingPunct="1">
              <a:spcAft>
                <a:spcPts val="0"/>
              </a:spcAft>
              <a:buFont typeface="Arial"/>
              <a:buNone/>
              <a:defRPr/>
            </a:pPr>
            <a:endParaRPr lang="en-GB" sz="2000" dirty="0">
              <a:solidFill>
                <a:srgbClr val="8000FF"/>
              </a:solidFill>
              <a:ea typeface="+mn-ea"/>
              <a:cs typeface="+mn-cs"/>
            </a:endParaRPr>
          </a:p>
        </p:txBody>
      </p:sp>
    </p:spTree>
    <p:extLst>
      <p:ext uri="{BB962C8B-B14F-4D97-AF65-F5344CB8AC3E}">
        <p14:creationId xmlns:p14="http://schemas.microsoft.com/office/powerpoint/2010/main" val="1961696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algn="ctr" eaLnBrk="1" hangingPunct="1">
              <a:defRPr/>
            </a:pPr>
            <a:r>
              <a:rPr lang="en-AU" b="1" dirty="0">
                <a:solidFill>
                  <a:srgbClr val="21A18D"/>
                </a:solidFill>
                <a:ea typeface="ＭＳ Ｐゴシック" charset="0"/>
              </a:rPr>
              <a:t>Task: Create your Reassurance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a:defRPr/>
            </a:pPr>
            <a:r>
              <a:rPr lang="en-AU" sz="2000" dirty="0">
                <a:solidFill>
                  <a:prstClr val="black"/>
                </a:solidFill>
              </a:rPr>
              <a:t>In groups, spend time working on your implementation plans</a:t>
            </a:r>
          </a:p>
        </p:txBody>
      </p:sp>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2000">
            <a:off x="1981200" y="2328863"/>
            <a:ext cx="3181350" cy="406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8324">
            <a:off x="4189413" y="2365375"/>
            <a:ext cx="32893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808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a:xfrm>
            <a:off x="741363" y="282575"/>
            <a:ext cx="6513512" cy="928688"/>
          </a:xfrm>
        </p:spPr>
        <p:txBody>
          <a:bodyPr/>
          <a:lstStyle/>
          <a:p>
            <a:pPr eaLnBrk="1" hangingPunct="1"/>
            <a:r>
              <a:rPr lang="en-AU" altLang="en-US" sz="4800" b="1">
                <a:latin typeface="Arial" panose="020B0604020202020204" pitchFamily="34" charset="0"/>
                <a:cs typeface="Arial" panose="020B0604020202020204" pitchFamily="34" charset="0"/>
              </a:rPr>
              <a:t>Bad News Mitigation</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215"/>
          <a:stretch/>
        </p:blipFill>
        <p:spPr>
          <a:xfrm rot="485843">
            <a:off x="2018391" y="1958536"/>
            <a:ext cx="4564204" cy="4972690"/>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1558212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2"/>
          <p:cNvSpPr>
            <a:spLocks noGrp="1"/>
          </p:cNvSpPr>
          <p:nvPr>
            <p:ph type="title"/>
          </p:nvPr>
        </p:nvSpPr>
        <p:spPr>
          <a:xfrm>
            <a:off x="539750" y="469900"/>
            <a:ext cx="7199313" cy="669925"/>
          </a:xfrm>
        </p:spPr>
        <p:txBody>
          <a:bodyPr lIns="91440" tIns="45720" rIns="91440" bIns="45720" anchor="t"/>
          <a:lstStyle/>
          <a:p>
            <a:pPr algn="ctr" eaLnBrk="1" hangingPunct="1">
              <a:defRPr/>
            </a:pPr>
            <a:r>
              <a:rPr lang="en-GB" altLang="en-US" b="1">
                <a:cs typeface="Arial" pitchFamily="34" charset="0"/>
              </a:rPr>
              <a:t>Background</a:t>
            </a:r>
          </a:p>
        </p:txBody>
      </p:sp>
      <p:sp>
        <p:nvSpPr>
          <p:cNvPr id="50179" name="Content Placeholder 3"/>
          <p:cNvSpPr>
            <a:spLocks noGrp="1"/>
          </p:cNvSpPr>
          <p:nvPr>
            <p:ph idx="1"/>
          </p:nvPr>
        </p:nvSpPr>
        <p:spPr>
          <a:xfrm>
            <a:off x="539750" y="1619250"/>
            <a:ext cx="8243888" cy="4854575"/>
          </a:xfrm>
        </p:spPr>
        <p:txBody>
          <a:bodyPr lIns="91440" tIns="45720" rIns="91440" bIns="45720"/>
          <a:lstStyle/>
          <a:p>
            <a:pPr lvl="1" eaLnBrk="1" hangingPunct="1">
              <a:spcAft>
                <a:spcPts val="1000"/>
              </a:spcAft>
            </a:pPr>
            <a:r>
              <a:rPr lang="en-US" altLang="en-US" dirty="0"/>
              <a:t>People can be affected greatly by unwelcome news, and may want to leave the unit to seek familiar support or escape the cause of the news.  Being given no choice to leave the unit when distressed, people may express feelings in an unsafe way. </a:t>
            </a:r>
          </a:p>
          <a:p>
            <a:pPr lvl="1" eaLnBrk="1" hangingPunct="1">
              <a:spcAft>
                <a:spcPts val="1000"/>
              </a:spcAft>
            </a:pPr>
            <a:r>
              <a:rPr lang="en-US" altLang="en-US" dirty="0"/>
              <a:t>Bad news from outside hospital can also cause conflict.  Examples can include: death in the family, relationship breakdown, loss of tenancy, burglary, illness in the family, childcare issues, financial issues.</a:t>
            </a:r>
          </a:p>
          <a:p>
            <a:pPr lvl="1" algn="ctr" eaLnBrk="1" hangingPunct="1">
              <a:spcAft>
                <a:spcPts val="1000"/>
              </a:spcAft>
            </a:pPr>
            <a:r>
              <a:rPr lang="en-US" altLang="en-US" b="1" dirty="0"/>
              <a:t>The resulting distress can cause increased irritability, aggression, violent incidents and absconding</a:t>
            </a:r>
          </a:p>
        </p:txBody>
      </p:sp>
    </p:spTree>
    <p:extLst>
      <p:ext uri="{BB962C8B-B14F-4D97-AF65-F5344CB8AC3E}">
        <p14:creationId xmlns:p14="http://schemas.microsoft.com/office/powerpoint/2010/main" val="135459404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10902"/>
          <a:stretch/>
        </p:blipFill>
        <p:spPr>
          <a:xfrm>
            <a:off x="4986529" y="2191826"/>
            <a:ext cx="4157472" cy="4666173"/>
          </a:xfrm>
          <a:prstGeom prst="rect">
            <a:avLst/>
          </a:prstGeom>
        </p:spPr>
      </p:pic>
      <p:sp>
        <p:nvSpPr>
          <p:cNvPr id="2" name="Title 1"/>
          <p:cNvSpPr>
            <a:spLocks noGrp="1"/>
          </p:cNvSpPr>
          <p:nvPr>
            <p:ph type="title"/>
          </p:nvPr>
        </p:nvSpPr>
        <p:spPr/>
        <p:txBody>
          <a:bodyPr/>
          <a:lstStyle/>
          <a:p>
            <a:r>
              <a:rPr lang="en-AU" b="1" dirty="0"/>
              <a:t>Bad news mitigation </a:t>
            </a:r>
          </a:p>
        </p:txBody>
      </p:sp>
      <p:sp>
        <p:nvSpPr>
          <p:cNvPr id="4" name="Content Placeholder 3"/>
          <p:cNvSpPr>
            <a:spLocks noGrp="1"/>
          </p:cNvSpPr>
          <p:nvPr>
            <p:ph idx="1"/>
          </p:nvPr>
        </p:nvSpPr>
        <p:spPr>
          <a:xfrm>
            <a:off x="483949" y="1628800"/>
            <a:ext cx="8280920" cy="1746250"/>
          </a:xfrm>
        </p:spPr>
        <p:txBody>
          <a:bodyPr/>
          <a:lstStyle/>
          <a:p>
            <a:r>
              <a:rPr lang="en-AU" sz="2400" b="0" dirty="0">
                <a:solidFill>
                  <a:schemeClr val="tx1"/>
                </a:solidFill>
              </a:rPr>
              <a:t>Receiving bad news can be common during an inpatient stay. This intervention is about providing support during the delivery of news or afterwards,                                                to mitigate the risk of flashpoints.</a:t>
            </a:r>
            <a:endParaRPr lang="en-AU" sz="2400" dirty="0">
              <a:solidFill>
                <a:schemeClr val="tx1"/>
              </a:solidFill>
            </a:endParaRPr>
          </a:p>
        </p:txBody>
      </p:sp>
      <p:sp>
        <p:nvSpPr>
          <p:cNvPr id="6" name="TextBox 5"/>
          <p:cNvSpPr txBox="1"/>
          <p:nvPr/>
        </p:nvSpPr>
        <p:spPr>
          <a:xfrm>
            <a:off x="323528" y="3375050"/>
            <a:ext cx="5256584" cy="2893100"/>
          </a:xfrm>
          <a:prstGeom prst="rect">
            <a:avLst/>
          </a:prstGeom>
          <a:noFill/>
        </p:spPr>
        <p:txBody>
          <a:bodyPr wrap="square" rtlCol="0">
            <a:spAutoFit/>
          </a:bodyPr>
          <a:lstStyle/>
          <a:p>
            <a:r>
              <a:rPr lang="en-AU" sz="2400" dirty="0">
                <a:solidFill>
                  <a:prstClr val="black"/>
                </a:solidFill>
              </a:rPr>
              <a:t>Key messages:</a:t>
            </a:r>
          </a:p>
          <a:p>
            <a:endParaRPr lang="en-AU" dirty="0">
              <a:solidFill>
                <a:prstClr val="black"/>
              </a:solidFill>
            </a:endParaRPr>
          </a:p>
          <a:p>
            <a:pPr marL="342900" indent="-342900">
              <a:buFont typeface="Arial" panose="020B0604020202020204" pitchFamily="34" charset="0"/>
              <a:buChar char="•"/>
            </a:pPr>
            <a:r>
              <a:rPr lang="en-AU" sz="2000" dirty="0">
                <a:solidFill>
                  <a:prstClr val="black"/>
                </a:solidFill>
              </a:rPr>
              <a:t>Bad news can create confusion and hinder understanding. Be respectful of a person’s views.</a:t>
            </a:r>
          </a:p>
          <a:p>
            <a:pPr marL="342900" indent="-342900">
              <a:buFont typeface="Arial" panose="020B0604020202020204" pitchFamily="34" charset="0"/>
              <a:buChar char="•"/>
            </a:pPr>
            <a:r>
              <a:rPr lang="en-AU" sz="2000" dirty="0">
                <a:solidFill>
                  <a:prstClr val="black"/>
                </a:solidFill>
              </a:rPr>
              <a:t>Being aware of occasions when people might get upsetting news.</a:t>
            </a:r>
          </a:p>
          <a:p>
            <a:pPr marL="342900" indent="-342900">
              <a:buFont typeface="Arial" panose="020B0604020202020204" pitchFamily="34" charset="0"/>
              <a:buChar char="•"/>
            </a:pPr>
            <a:r>
              <a:rPr lang="en-AU" sz="2000" dirty="0">
                <a:solidFill>
                  <a:prstClr val="black"/>
                </a:solidFill>
              </a:rPr>
              <a:t>Identify a proactive way to reach out to people before there is a reactive need to.</a:t>
            </a:r>
          </a:p>
        </p:txBody>
      </p:sp>
    </p:spTree>
    <p:extLst>
      <p:ext uri="{BB962C8B-B14F-4D97-AF65-F5344CB8AC3E}">
        <p14:creationId xmlns:p14="http://schemas.microsoft.com/office/powerpoint/2010/main" val="1131026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Staff modifiers</a:t>
            </a:r>
          </a:p>
        </p:txBody>
      </p:sp>
      <p:grpSp>
        <p:nvGrpSpPr>
          <p:cNvPr id="65" name="Group 64"/>
          <p:cNvGrpSpPr/>
          <p:nvPr/>
        </p:nvGrpSpPr>
        <p:grpSpPr>
          <a:xfrm>
            <a:off x="21451" y="1988326"/>
            <a:ext cx="5832505" cy="4742674"/>
            <a:chOff x="21451" y="1988326"/>
            <a:chExt cx="5832505" cy="4742674"/>
          </a:xfrm>
        </p:grpSpPr>
        <p:grpSp>
          <p:nvGrpSpPr>
            <p:cNvPr id="60" name="Group 59"/>
            <p:cNvGrpSpPr/>
            <p:nvPr/>
          </p:nvGrpSpPr>
          <p:grpSpPr>
            <a:xfrm>
              <a:off x="21451" y="2705100"/>
              <a:ext cx="4753749" cy="4025900"/>
              <a:chOff x="21451" y="2705100"/>
              <a:chExt cx="4753749" cy="4025900"/>
            </a:xfrm>
          </p:grpSpPr>
          <p:sp>
            <p:nvSpPr>
              <p:cNvPr id="50" name="Rectangle 49"/>
              <p:cNvSpPr/>
              <p:nvPr/>
            </p:nvSpPr>
            <p:spPr>
              <a:xfrm>
                <a:off x="21451" y="4708624"/>
                <a:ext cx="2407534" cy="20223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49" name="Rectangle 48"/>
              <p:cNvSpPr/>
              <p:nvPr/>
            </p:nvSpPr>
            <p:spPr>
              <a:xfrm>
                <a:off x="2749550" y="5070574"/>
                <a:ext cx="1717675" cy="127307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35" name="Rectangle 34"/>
              <p:cNvSpPr/>
              <p:nvPr/>
            </p:nvSpPr>
            <p:spPr>
              <a:xfrm>
                <a:off x="4578349" y="5464274"/>
                <a:ext cx="196851"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cxnSp>
            <p:nvCxnSpPr>
              <p:cNvPr id="36" name="Straight Connector 35"/>
              <p:cNvCxnSpPr/>
              <p:nvPr/>
            </p:nvCxnSpPr>
            <p:spPr>
              <a:xfrm>
                <a:off x="952553"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16834"/>
                <a:ext cx="3733748" cy="327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35388" y="314325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35" idx="0"/>
              </p:cNvCxnSpPr>
              <p:nvPr/>
            </p:nvCxnSpPr>
            <p:spPr>
              <a:xfrm>
                <a:off x="4647122" y="3149600"/>
                <a:ext cx="29653" cy="231467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76200" y="1988326"/>
              <a:ext cx="5777756" cy="4558779"/>
              <a:chOff x="76200" y="1988326"/>
              <a:chExt cx="5777756" cy="4558779"/>
            </a:xfrm>
          </p:grpSpPr>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kern="0" dirty="0">
                    <a:solidFill>
                      <a:prstClr val="white"/>
                    </a:solidFill>
                    <a:cs typeface="Arial"/>
                  </a:rPr>
                  <a:t>Staff modifier: </a:t>
                </a:r>
                <a:r>
                  <a:rPr lang="en-US" kern="0" dirty="0">
                    <a:solidFill>
                      <a:prstClr val="white"/>
                    </a:solidFill>
                    <a:cs typeface="Arial"/>
                  </a:rPr>
                  <a:t>Mitigate bad news</a:t>
                </a:r>
              </a:p>
            </p:txBody>
          </p:sp>
          <p:sp>
            <p:nvSpPr>
              <p:cNvPr id="33" name="Rectangle 32"/>
              <p:cNvSpPr/>
              <p:nvPr/>
            </p:nvSpPr>
            <p:spPr>
              <a:xfrm>
                <a:off x="76200" y="4876801"/>
                <a:ext cx="2229040" cy="16703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Originating domains </a:t>
                </a:r>
              </a:p>
              <a:p>
                <a:pPr marL="285750" indent="-285750">
                  <a:buFont typeface="Arial" panose="020B0604020202020204" pitchFamily="34" charset="0"/>
                  <a:buChar char="•"/>
                  <a:defRPr/>
                </a:pPr>
                <a:r>
                  <a:rPr lang="en-US" kern="0" dirty="0">
                    <a:solidFill>
                      <a:prstClr val="white"/>
                    </a:solidFill>
                    <a:cs typeface="Arial"/>
                  </a:rPr>
                  <a:t>Outside hospital</a:t>
                </a:r>
              </a:p>
              <a:p>
                <a:pPr marL="285750" indent="-285750">
                  <a:buFont typeface="Arial" panose="020B0604020202020204" pitchFamily="34" charset="0"/>
                  <a:buChar char="•"/>
                  <a:defRPr/>
                </a:pPr>
                <a:r>
                  <a:rPr lang="en-US" kern="0" dirty="0">
                    <a:solidFill>
                      <a:prstClr val="white"/>
                    </a:solidFill>
                    <a:cs typeface="Arial"/>
                  </a:rPr>
                  <a:t>Regulatory framework</a:t>
                </a:r>
              </a:p>
            </p:txBody>
          </p:sp>
        </p:grpSp>
      </p:gr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Patient modifiers</a:t>
            </a:r>
          </a:p>
        </p:txBody>
      </p: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4676775" y="3149600"/>
            <a:ext cx="9526" cy="2274288"/>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solidFill>
                  <a:prstClr val="white"/>
                </a:solidFill>
              </a:rPr>
              <a:t>Bad news mitigation and the Safewards Model </a:t>
            </a:r>
            <a:endParaRPr lang="en-AU" b="1" dirty="0">
              <a:solidFill>
                <a:prstClr val="white"/>
              </a:solidFill>
            </a:endParaRPr>
          </a:p>
        </p:txBody>
      </p:sp>
      <p:sp>
        <p:nvSpPr>
          <p:cNvPr id="26" name="Rectangle 25"/>
          <p:cNvSpPr/>
          <p:nvPr/>
        </p:nvSpPr>
        <p:spPr>
          <a:xfrm>
            <a:off x="2840112" y="5219700"/>
            <a:ext cx="1556636"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Flashpoint: </a:t>
            </a:r>
            <a:r>
              <a:rPr lang="en-US" kern="0" dirty="0">
                <a:solidFill>
                  <a:prstClr val="white"/>
                </a:solidFill>
                <a:cs typeface="Arial"/>
              </a:rPr>
              <a:t>receiving bad news</a:t>
            </a:r>
          </a:p>
        </p:txBody>
      </p:sp>
      <p:grpSp>
        <p:nvGrpSpPr>
          <p:cNvPr id="44" name="Group 43"/>
          <p:cNvGrpSpPr/>
          <p:nvPr/>
        </p:nvGrpSpPr>
        <p:grpSpPr>
          <a:xfrm>
            <a:off x="4647122" y="5549700"/>
            <a:ext cx="56441" cy="432000"/>
            <a:chOff x="865632" y="1988326"/>
            <a:chExt cx="56441" cy="432000"/>
          </a:xfrm>
        </p:grpSpPr>
        <p:cxnSp>
          <p:nvCxnSpPr>
            <p:cNvPr id="45" name="Straight Connector 4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7043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232" y="1475232"/>
            <a:ext cx="5382768" cy="5382768"/>
          </a:xfrm>
          <a:prstGeom prst="rect">
            <a:avLst/>
          </a:prstGeom>
        </p:spPr>
      </p:pic>
      <p:sp>
        <p:nvSpPr>
          <p:cNvPr id="86018" name="Title 1"/>
          <p:cNvSpPr>
            <a:spLocks noGrp="1"/>
          </p:cNvSpPr>
          <p:nvPr>
            <p:ph type="title"/>
          </p:nvPr>
        </p:nvSpPr>
        <p:spPr>
          <a:xfrm>
            <a:off x="539750" y="457200"/>
            <a:ext cx="7199313" cy="808038"/>
          </a:xfrm>
        </p:spPr>
        <p:txBody>
          <a:bodyPr lIns="91440" tIns="45720" rIns="91440" bIns="45720" anchor="t"/>
          <a:lstStyle/>
          <a:p>
            <a:pPr algn="ctr" eaLnBrk="1" hangingPunct="1">
              <a:defRPr/>
            </a:pPr>
            <a:r>
              <a:rPr lang="en-US" altLang="en-US" sz="2400" b="1" dirty="0">
                <a:cs typeface="Arial" pitchFamily="34" charset="0"/>
              </a:rPr>
              <a:t> </a:t>
            </a:r>
            <a:r>
              <a:rPr lang="en-US" altLang="en-US" b="1" dirty="0">
                <a:cs typeface="Arial" pitchFamily="34" charset="0"/>
              </a:rPr>
              <a:t>Bad News Mitigation in practice</a:t>
            </a:r>
            <a:endParaRPr lang="en-US" altLang="en-US" dirty="0">
              <a:cs typeface="Arial" pitchFamily="34" charset="0"/>
            </a:endParaRPr>
          </a:p>
        </p:txBody>
      </p:sp>
      <p:sp>
        <p:nvSpPr>
          <p:cNvPr id="53251"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Handover</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Before news is delivered </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After news is received</a:t>
            </a:r>
          </a:p>
          <a:p>
            <a:pPr marL="342900" lvl="1" indent="-342900" eaLnBrk="1" hangingPunct="1">
              <a:spcAft>
                <a:spcPts val="1000"/>
              </a:spcAft>
              <a:buFont typeface="Arial" panose="020B0604020202020204" pitchFamily="34" charset="0"/>
              <a:buChar char="•"/>
            </a:pPr>
            <a:endParaRPr lang="en-US" altLang="en-US" dirty="0"/>
          </a:p>
          <a:p>
            <a:pPr marL="342900" lvl="1" indent="-342900" eaLnBrk="1" hangingPunct="1">
              <a:spcAft>
                <a:spcPts val="1000"/>
              </a:spcAft>
              <a:buFont typeface="Arial" panose="020B0604020202020204" pitchFamily="34" charset="0"/>
              <a:buChar char="•"/>
            </a:pPr>
            <a:r>
              <a:rPr lang="en-US" altLang="en-US" dirty="0"/>
              <a:t>Ongoing support</a:t>
            </a:r>
          </a:p>
          <a:p>
            <a:pPr lvl="1" eaLnBrk="1" hangingPunct="1">
              <a:spcAft>
                <a:spcPts val="1000"/>
              </a:spcAft>
            </a:pPr>
            <a:endParaRPr lang="en-US" altLang="en-US" dirty="0"/>
          </a:p>
          <a:p>
            <a:pPr eaLnBrk="1" hangingPunct="1"/>
            <a:endParaRPr lang="en-US" altLang="en-US" sz="2000" dirty="0"/>
          </a:p>
          <a:p>
            <a:pPr eaLnBrk="1" hangingPunct="1"/>
            <a:endParaRPr lang="en-US" altLang="en-US" dirty="0"/>
          </a:p>
        </p:txBody>
      </p:sp>
    </p:spTree>
    <p:extLst>
      <p:ext uri="{BB962C8B-B14F-4D97-AF65-F5344CB8AC3E}">
        <p14:creationId xmlns:p14="http://schemas.microsoft.com/office/powerpoint/2010/main" val="15584278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539750" y="520700"/>
            <a:ext cx="7199313" cy="844550"/>
          </a:xfrm>
        </p:spPr>
        <p:txBody>
          <a:bodyPr lIns="91440" tIns="45720" rIns="91440" bIns="45720" anchor="t"/>
          <a:lstStyle/>
          <a:p>
            <a:pPr algn="ctr" eaLnBrk="1" hangingPunct="1">
              <a:defRPr/>
            </a:pPr>
            <a:r>
              <a:rPr lang="en-US" altLang="en-US" b="1" dirty="0">
                <a:cs typeface="Arial" pitchFamily="34" charset="0"/>
              </a:rPr>
              <a:t>Bad News Mitigation in practice </a:t>
            </a:r>
            <a:endParaRPr lang="en-US" altLang="en-US" dirty="0">
              <a:cs typeface="Arial" pitchFamily="34" charset="0"/>
            </a:endParaRPr>
          </a:p>
        </p:txBody>
      </p:sp>
      <p:sp>
        <p:nvSpPr>
          <p:cNvPr id="55299" name="Content Placeholder 2"/>
          <p:cNvSpPr>
            <a:spLocks noGrp="1"/>
          </p:cNvSpPr>
          <p:nvPr>
            <p:ph idx="1"/>
          </p:nvPr>
        </p:nvSpPr>
        <p:spPr>
          <a:xfrm>
            <a:off x="338138" y="1619250"/>
            <a:ext cx="8605837" cy="4854575"/>
          </a:xfrm>
        </p:spPr>
        <p:txBody>
          <a:bodyPr lIns="91440" tIns="45720" rIns="91440" bIns="45720"/>
          <a:lstStyle/>
          <a:p>
            <a:pPr lvl="1" eaLnBrk="1" hangingPunct="1">
              <a:spcAft>
                <a:spcPct val="0"/>
              </a:spcAft>
              <a:defRPr/>
            </a:pPr>
            <a:r>
              <a:rPr lang="en-US" altLang="en-US" sz="2000" b="1" dirty="0">
                <a:solidFill>
                  <a:srgbClr val="21A18D"/>
                </a:solidFill>
              </a:rPr>
              <a:t>Approach </a:t>
            </a:r>
          </a:p>
          <a:p>
            <a:pPr lvl="1" eaLnBrk="1" hangingPunct="1">
              <a:spcAft>
                <a:spcPct val="0"/>
              </a:spcAft>
              <a:defRPr/>
            </a:pPr>
            <a:endParaRPr lang="en-US" altLang="en-US" sz="2000" dirty="0"/>
          </a:p>
          <a:p>
            <a:pPr marL="342900" lvl="1" indent="-342900" eaLnBrk="1" hangingPunct="1">
              <a:buFont typeface="Arial" pitchFamily="34" charset="0"/>
              <a:buChar char="•"/>
              <a:defRPr/>
            </a:pPr>
            <a:r>
              <a:rPr lang="en-US" altLang="en-US" sz="2200" dirty="0"/>
              <a:t>Find a quiet place, give the person time to express their feelings.</a:t>
            </a:r>
          </a:p>
          <a:p>
            <a:pPr marL="342900" lvl="1" indent="-342900" eaLnBrk="1" hangingPunct="1">
              <a:buFont typeface="Arial" pitchFamily="34" charset="0"/>
              <a:buChar char="•"/>
              <a:defRPr/>
            </a:pPr>
            <a:r>
              <a:rPr lang="en-US" altLang="en-US" sz="2200" dirty="0"/>
              <a:t>Acknowledge their feelings, express empathy.</a:t>
            </a:r>
          </a:p>
          <a:p>
            <a:pPr marL="342900" lvl="1" indent="-342900" eaLnBrk="1" hangingPunct="1">
              <a:buFont typeface="Arial" pitchFamily="34" charset="0"/>
              <a:buChar char="•"/>
              <a:defRPr/>
            </a:pPr>
            <a:r>
              <a:rPr lang="en-US" altLang="en-US" sz="2200" dirty="0"/>
              <a:t>Answer any questions honestly, giving time, attention and respect.</a:t>
            </a:r>
          </a:p>
          <a:p>
            <a:pPr marL="342900" lvl="1" indent="-342900" eaLnBrk="1" hangingPunct="1">
              <a:buFont typeface="Arial" pitchFamily="34" charset="0"/>
              <a:buChar char="•"/>
              <a:defRPr/>
            </a:pPr>
            <a:r>
              <a:rPr lang="en-US" altLang="en-US" sz="2200" dirty="0"/>
              <a:t>Show you are receptive to concerns - use listening techniques.</a:t>
            </a:r>
          </a:p>
          <a:p>
            <a:pPr marL="342900" lvl="1" indent="-342900" eaLnBrk="1" hangingPunct="1">
              <a:buFont typeface="Arial" pitchFamily="34" charset="0"/>
              <a:buChar char="•"/>
              <a:defRPr/>
            </a:pPr>
            <a:r>
              <a:rPr lang="en-AU" altLang="en-US" sz="2200" dirty="0"/>
              <a:t>Be responsive and respectful of a person’s views.</a:t>
            </a:r>
          </a:p>
          <a:p>
            <a:pPr marL="342900" lvl="1" indent="-342900" eaLnBrk="1" hangingPunct="1">
              <a:buFont typeface="Arial" pitchFamily="34" charset="0"/>
              <a:buChar char="•"/>
              <a:defRPr/>
            </a:pPr>
            <a:r>
              <a:rPr lang="en-AU" altLang="en-US" sz="2200" dirty="0"/>
              <a:t>Support the person to understand decisions and acknowledge feelings. This can improve relationships and make aggression, self-harm and absconding less likely. </a:t>
            </a:r>
          </a:p>
          <a:p>
            <a:pPr marL="342900" lvl="1" indent="-342900" eaLnBrk="1" hangingPunct="1">
              <a:spcAft>
                <a:spcPct val="0"/>
              </a:spcAft>
              <a:buFont typeface="Arial" pitchFamily="34" charset="0"/>
              <a:buChar char="•"/>
              <a:defRPr/>
            </a:pPr>
            <a:endParaRPr lang="en-US" altLang="en-US" sz="2000" dirty="0"/>
          </a:p>
          <a:p>
            <a:pPr eaLnBrk="1" hangingPunct="1">
              <a:spcBef>
                <a:spcPct val="0"/>
              </a:spcBef>
              <a:defRPr/>
            </a:pPr>
            <a:r>
              <a:rPr lang="en-US" altLang="en-US" sz="2000" dirty="0"/>
              <a:t>	</a:t>
            </a:r>
          </a:p>
        </p:txBody>
      </p:sp>
    </p:spTree>
    <p:extLst>
      <p:ext uri="{BB962C8B-B14F-4D97-AF65-F5344CB8AC3E}">
        <p14:creationId xmlns:p14="http://schemas.microsoft.com/office/powerpoint/2010/main" val="2234044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ltLang="en-US" b="1" dirty="0">
                <a:solidFill>
                  <a:srgbClr val="21A18D"/>
                </a:solidFill>
                <a:cs typeface="Arial" pitchFamily="34" charset="0"/>
              </a:rPr>
              <a:t>Task: Reviewing the Safewards model</a:t>
            </a:r>
            <a:endParaRPr lang="en-AU" dirty="0"/>
          </a:p>
        </p:txBody>
      </p:sp>
      <p:sp>
        <p:nvSpPr>
          <p:cNvPr id="3" name="Content Placeholder 2"/>
          <p:cNvSpPr>
            <a:spLocks noGrp="1"/>
          </p:cNvSpPr>
          <p:nvPr>
            <p:ph idx="1"/>
          </p:nvPr>
        </p:nvSpPr>
        <p:spPr>
          <a:xfrm>
            <a:off x="539750" y="1661948"/>
            <a:ext cx="8243888" cy="4854797"/>
          </a:xfrm>
        </p:spPr>
        <p:txBody>
          <a:bodyPr/>
          <a:lstStyle/>
          <a:p>
            <a:pPr marL="342900" indent="-342900">
              <a:buFont typeface="Arial" panose="020B0604020202020204" pitchFamily="34" charset="0"/>
              <a:buChar char="•"/>
            </a:pPr>
            <a:r>
              <a:rPr lang="en-AU" b="0" dirty="0"/>
              <a:t>What does the term conflict mean?</a:t>
            </a:r>
          </a:p>
          <a:p>
            <a:pPr marL="342900" indent="-342900">
              <a:buFont typeface="Arial" panose="020B0604020202020204" pitchFamily="34" charset="0"/>
              <a:buChar char="•"/>
            </a:pPr>
            <a:r>
              <a:rPr lang="en-AU" b="0" dirty="0"/>
              <a:t>What does containment mean?</a:t>
            </a:r>
          </a:p>
          <a:p>
            <a:pPr marL="342900" indent="-342900">
              <a:buFont typeface="Arial" panose="020B0604020202020204" pitchFamily="34" charset="0"/>
              <a:buChar char="•"/>
            </a:pPr>
            <a:r>
              <a:rPr lang="en-AU" b="0" dirty="0"/>
              <a:t>What are the six originating domains of the model?</a:t>
            </a:r>
          </a:p>
          <a:p>
            <a:pPr marL="342900" indent="-342900">
              <a:buFont typeface="Arial" panose="020B0604020202020204" pitchFamily="34" charset="0"/>
              <a:buChar char="•"/>
            </a:pPr>
            <a:r>
              <a:rPr lang="en-AU" b="0" dirty="0"/>
              <a:t>Can you describe what a flashpoint is?</a:t>
            </a:r>
          </a:p>
          <a:p>
            <a:pPr marL="342900" indent="-342900">
              <a:buFont typeface="Arial" panose="020B0604020202020204" pitchFamily="34" charset="0"/>
              <a:buChar char="•"/>
            </a:pPr>
            <a:r>
              <a:rPr lang="en-AU" b="0" dirty="0"/>
              <a:t>What might a staff modifier be?</a:t>
            </a:r>
          </a:p>
          <a:p>
            <a:pPr marL="342900" indent="-342900">
              <a:buFont typeface="Arial" panose="020B0604020202020204" pitchFamily="34" charset="0"/>
              <a:buChar char="•"/>
            </a:pPr>
            <a:r>
              <a:rPr lang="en-AU" b="0" dirty="0"/>
              <a:t>What might be a patient modifier be?</a:t>
            </a:r>
          </a:p>
        </p:txBody>
      </p:sp>
    </p:spTree>
    <p:extLst>
      <p:ext uri="{BB962C8B-B14F-4D97-AF65-F5344CB8AC3E}">
        <p14:creationId xmlns:p14="http://schemas.microsoft.com/office/powerpoint/2010/main" val="3852685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Delivering Bad News Video</a:t>
            </a:r>
          </a:p>
        </p:txBody>
      </p:sp>
      <p:sp>
        <p:nvSpPr>
          <p:cNvPr id="3" name="Content Placeholder 2"/>
          <p:cNvSpPr>
            <a:spLocks noGrp="1"/>
          </p:cNvSpPr>
          <p:nvPr>
            <p:ph idx="1"/>
          </p:nvPr>
        </p:nvSpPr>
        <p:spPr>
          <a:xfrm>
            <a:off x="539750" y="5255394"/>
            <a:ext cx="8243888" cy="1218652"/>
          </a:xfrm>
        </p:spPr>
        <p:txBody>
          <a:bodyPr/>
          <a:lstStyle/>
          <a:p>
            <a:r>
              <a:rPr lang="en-AU" dirty="0">
                <a:hlinkClick r:id="rId2"/>
              </a:rPr>
              <a:t>https://www.youtube.com/watch?v=juKAMBh9J54</a:t>
            </a:r>
            <a:r>
              <a:rPr lang="en-AU" dirty="0"/>
              <a:t> </a:t>
            </a:r>
          </a:p>
          <a:p>
            <a:r>
              <a:rPr lang="en-AU" b="0" dirty="0"/>
              <a:t>Source: The Irish Hospice Foundation, </a:t>
            </a:r>
            <a:r>
              <a:rPr lang="en-AU" b="0" dirty="0" err="1"/>
              <a:t>Youtube</a:t>
            </a:r>
            <a:endParaRPr lang="en-AU" b="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760" y="1814614"/>
            <a:ext cx="5601373" cy="313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405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539750" y="444500"/>
            <a:ext cx="7199313" cy="869950"/>
          </a:xfrm>
        </p:spPr>
        <p:txBody>
          <a:bodyPr lIns="91440" tIns="45720" rIns="91440" bIns="45720" anchor="t"/>
          <a:lstStyle/>
          <a:p>
            <a:pPr algn="ctr" eaLnBrk="1" hangingPunct="1">
              <a:defRPr/>
            </a:pPr>
            <a:r>
              <a:rPr lang="en-US" altLang="en-US" b="1">
                <a:cs typeface="Arial" pitchFamily="34" charset="0"/>
              </a:rPr>
              <a:t>Role of the intervention lead </a:t>
            </a:r>
            <a:r>
              <a:rPr lang="en-US" altLang="en-US" sz="2400">
                <a:cs typeface="Arial" pitchFamily="34" charset="0"/>
              </a:rPr>
              <a:t/>
            </a:r>
            <a:br>
              <a:rPr lang="en-US" altLang="en-US" sz="2400">
                <a:cs typeface="Arial" pitchFamily="34" charset="0"/>
              </a:rPr>
            </a:br>
            <a:endParaRPr lang="en-US" altLang="en-US" sz="2400">
              <a:cs typeface="Arial" pitchFamily="34" charset="0"/>
            </a:endParaRPr>
          </a:p>
        </p:txBody>
      </p:sp>
      <p:sp>
        <p:nvSpPr>
          <p:cNvPr id="56323" name="Content Placeholder 2"/>
          <p:cNvSpPr>
            <a:spLocks noGrp="1"/>
          </p:cNvSpPr>
          <p:nvPr>
            <p:ph idx="1"/>
          </p:nvPr>
        </p:nvSpPr>
        <p:spPr>
          <a:xfrm>
            <a:off x="539750" y="2157413"/>
            <a:ext cx="8243888" cy="3879850"/>
          </a:xfrm>
        </p:spPr>
        <p:txBody>
          <a:bodyPr/>
          <a:lstStyle/>
          <a:p>
            <a:pPr lvl="1" eaLnBrk="1" hangingPunct="1">
              <a:spcAft>
                <a:spcPct val="0"/>
              </a:spcAft>
            </a:pPr>
            <a:r>
              <a:rPr lang="en-US" altLang="en-US" dirty="0"/>
              <a:t>Make sure these two questions are considered by the team at handover: </a:t>
            </a:r>
          </a:p>
          <a:p>
            <a:pPr lvl="1" eaLnBrk="1" hangingPunct="1">
              <a:spcAft>
                <a:spcPct val="0"/>
              </a:spcAft>
            </a:pPr>
            <a:endParaRPr lang="en-US" altLang="en-US" dirty="0"/>
          </a:p>
          <a:p>
            <a:pPr lvl="1" algn="ctr" eaLnBrk="1" hangingPunct="1">
              <a:spcAft>
                <a:spcPct val="0"/>
              </a:spcAft>
              <a:buFontTx/>
              <a:buAutoNum type="arabicPeriod"/>
            </a:pPr>
            <a:r>
              <a:rPr lang="en-US" altLang="en-US" dirty="0">
                <a:solidFill>
                  <a:srgbClr val="21A18D"/>
                </a:solidFill>
              </a:rPr>
              <a:t>Has anyone received any bad news over the past shift?    If they have, how can we support them? </a:t>
            </a:r>
          </a:p>
          <a:p>
            <a:pPr lvl="1" algn="ctr" eaLnBrk="1" hangingPunct="1">
              <a:spcAft>
                <a:spcPct val="0"/>
              </a:spcAft>
              <a:buFontTx/>
              <a:buAutoNum type="arabicPeriod"/>
            </a:pPr>
            <a:endParaRPr lang="en-US" altLang="en-US" dirty="0">
              <a:solidFill>
                <a:srgbClr val="21A18D"/>
              </a:solidFill>
            </a:endParaRPr>
          </a:p>
          <a:p>
            <a:pPr lvl="1" algn="ctr" eaLnBrk="1" hangingPunct="1">
              <a:spcAft>
                <a:spcPct val="0"/>
              </a:spcAft>
              <a:buFontTx/>
              <a:buAutoNum type="arabicPeriod"/>
            </a:pPr>
            <a:r>
              <a:rPr lang="en-US" altLang="en-US" dirty="0">
                <a:solidFill>
                  <a:srgbClr val="21A18D"/>
                </a:solidFill>
              </a:rPr>
              <a:t>Is anyone likely to receive bad news during the coming shift, and if so, how are we going to manage that? </a:t>
            </a:r>
          </a:p>
          <a:p>
            <a:pPr lvl="1" eaLnBrk="1" hangingPunct="1">
              <a:spcAft>
                <a:spcPct val="0"/>
              </a:spcAft>
              <a:buFont typeface="Arial" panose="020B0604020202020204" pitchFamily="34" charset="0"/>
              <a:buChar char="•"/>
            </a:pPr>
            <a:endParaRPr lang="en-US" altLang="en-US" dirty="0"/>
          </a:p>
        </p:txBody>
      </p:sp>
    </p:spTree>
    <p:extLst>
      <p:ext uri="{BB962C8B-B14F-4D97-AF65-F5344CB8AC3E}">
        <p14:creationId xmlns:p14="http://schemas.microsoft.com/office/powerpoint/2010/main" val="554597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9750" y="444500"/>
            <a:ext cx="7199313" cy="769938"/>
          </a:xfrm>
        </p:spPr>
        <p:txBody>
          <a:bodyPr lIns="91440" tIns="45720" rIns="91440" bIns="45720" anchor="t"/>
          <a:lstStyle/>
          <a:p>
            <a:pPr algn="ctr" eaLnBrk="1" hangingPunct="1">
              <a:defRPr/>
            </a:pPr>
            <a:r>
              <a:rPr lang="en-GB" altLang="en-US" b="1">
                <a:cs typeface="Arial" pitchFamily="34" charset="0"/>
              </a:rPr>
              <a:t>Bad news mitigation fidelity</a:t>
            </a:r>
          </a:p>
        </p:txBody>
      </p:sp>
      <p:sp>
        <p:nvSpPr>
          <p:cNvPr id="71683" name="Content Placeholder 2"/>
          <p:cNvSpPr>
            <a:spLocks noGrp="1"/>
          </p:cNvSpPr>
          <p:nvPr>
            <p:ph idx="1"/>
          </p:nvPr>
        </p:nvSpPr>
        <p:spPr>
          <a:xfrm>
            <a:off x="3781425" y="4384675"/>
            <a:ext cx="4862513" cy="2089150"/>
          </a:xfrm>
        </p:spPr>
        <p:txBody>
          <a:bodyPr lIns="91440" tIns="45720" rIns="91440" bIns="45720"/>
          <a:lstStyle/>
          <a:p>
            <a:pPr marL="285750" lvl="1" indent="-285750" eaLnBrk="1" hangingPunct="1">
              <a:spcAft>
                <a:spcPts val="600"/>
              </a:spcAft>
              <a:buFont typeface="Arial" panose="020B0604020202020204" pitchFamily="34" charset="0"/>
              <a:buChar char="•"/>
              <a:defRPr/>
            </a:pPr>
            <a:r>
              <a:rPr lang="en-GB" altLang="en-US" sz="1800" dirty="0">
                <a:ea typeface="ＭＳ Ｐゴシック" charset="0"/>
              </a:rPr>
              <a:t>A way of protecting patients from life or threatening them with consequences or assuming how they will feel</a:t>
            </a:r>
          </a:p>
          <a:p>
            <a:pPr marL="285750" lvl="1" indent="-285750" eaLnBrk="1" hangingPunct="1">
              <a:spcAft>
                <a:spcPts val="600"/>
              </a:spcAft>
              <a:buFont typeface="Arial" panose="020B0604020202020204" pitchFamily="34" charset="0"/>
              <a:buChar char="•"/>
              <a:defRPr/>
            </a:pPr>
            <a:r>
              <a:rPr lang="en-GB" altLang="en-US" sz="1800" dirty="0">
                <a:ea typeface="ＭＳ Ｐゴシック" charset="0"/>
              </a:rPr>
              <a:t>Attaching the phrase ‘I am sorry to let you know’ when we tell patients they cannot have something they desperately want</a:t>
            </a:r>
          </a:p>
          <a:p>
            <a:pPr lvl="1" eaLnBrk="1" hangingPunct="1">
              <a:spcAft>
                <a:spcPts val="600"/>
              </a:spcAft>
              <a:buFont typeface="Arial" panose="020B0604020202020204" pitchFamily="34" charset="0"/>
              <a:buNone/>
              <a:defRPr/>
            </a:pPr>
            <a:endParaRPr lang="en-GB" altLang="en-US" sz="1800" dirty="0">
              <a:ea typeface="ＭＳ Ｐゴシック" charset="0"/>
            </a:endParaRPr>
          </a:p>
          <a:p>
            <a:pPr eaLnBrk="1" hangingPunct="1">
              <a:defRPr/>
            </a:pPr>
            <a:endParaRPr lang="en-GB" altLang="en-US" dirty="0">
              <a:ea typeface="ＭＳ Ｐゴシック" charset="0"/>
            </a:endParaRPr>
          </a:p>
        </p:txBody>
      </p:sp>
      <p:sp>
        <p:nvSpPr>
          <p:cNvPr id="5" name="Rectangle 4"/>
          <p:cNvSpPr>
            <a:spLocks noChangeArrowheads="1"/>
          </p:cNvSpPr>
          <p:nvPr/>
        </p:nvSpPr>
        <p:spPr bwMode="auto">
          <a:xfrm>
            <a:off x="495300" y="2166938"/>
            <a:ext cx="2273300" cy="1365250"/>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a:defRPr/>
            </a:pPr>
            <a:r>
              <a:rPr lang="en-US" sz="2800" b="1" dirty="0">
                <a:solidFill>
                  <a:prstClr val="black"/>
                </a:solidFill>
              </a:rPr>
              <a:t>Bad news mitigation</a:t>
            </a:r>
          </a:p>
          <a:p>
            <a:pPr algn="ctr">
              <a:defRPr/>
            </a:pPr>
            <a:r>
              <a:rPr lang="en-US" sz="2800" b="1" dirty="0">
                <a:solidFill>
                  <a:prstClr val="black"/>
                </a:solidFill>
              </a:rPr>
              <a:t>IS</a:t>
            </a:r>
          </a:p>
        </p:txBody>
      </p:sp>
      <p:sp>
        <p:nvSpPr>
          <p:cNvPr id="58373" name="TextBox 5"/>
          <p:cNvSpPr txBox="1">
            <a:spLocks noChangeArrowheads="1"/>
          </p:cNvSpPr>
          <p:nvPr/>
        </p:nvSpPr>
        <p:spPr bwMode="auto">
          <a:xfrm>
            <a:off x="3035300" y="2446338"/>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a:solidFill>
                  <a:srgbClr val="000000"/>
                </a:solidFill>
              </a:rPr>
              <a:t>=</a:t>
            </a:r>
          </a:p>
        </p:txBody>
      </p:sp>
      <p:sp>
        <p:nvSpPr>
          <p:cNvPr id="7" name="Rectangle 6"/>
          <p:cNvSpPr>
            <a:spLocks noChangeArrowheads="1"/>
          </p:cNvSpPr>
          <p:nvPr/>
        </p:nvSpPr>
        <p:spPr bwMode="auto">
          <a:xfrm>
            <a:off x="495300" y="4659313"/>
            <a:ext cx="2273300" cy="1416050"/>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a:defRPr/>
            </a:pPr>
            <a:r>
              <a:rPr lang="en-US" sz="2800" b="1" dirty="0">
                <a:solidFill>
                  <a:prstClr val="black"/>
                </a:solidFill>
              </a:rPr>
              <a:t>Bad news mitigation</a:t>
            </a:r>
          </a:p>
          <a:p>
            <a:pPr algn="ctr">
              <a:defRPr/>
            </a:pPr>
            <a:r>
              <a:rPr lang="en-US" sz="2800" b="1" dirty="0">
                <a:solidFill>
                  <a:srgbClr val="FF0000"/>
                </a:solidFill>
              </a:rPr>
              <a:t>IS NOT </a:t>
            </a:r>
          </a:p>
        </p:txBody>
      </p:sp>
      <p:sp>
        <p:nvSpPr>
          <p:cNvPr id="58375" name="Rectangle 7"/>
          <p:cNvSpPr>
            <a:spLocks noChangeArrowheads="1"/>
          </p:cNvSpPr>
          <p:nvPr/>
        </p:nvSpPr>
        <p:spPr bwMode="auto">
          <a:xfrm>
            <a:off x="3756025" y="1757363"/>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600"/>
              </a:spcAft>
              <a:buFont typeface="Arial" panose="020B0604020202020204" pitchFamily="34" charset="0"/>
              <a:buChar char="•"/>
            </a:pPr>
            <a:r>
              <a:rPr lang="en-GB" altLang="en-US">
                <a:solidFill>
                  <a:srgbClr val="000000"/>
                </a:solidFill>
                <a:latin typeface="Arial" panose="020B0604020202020204" pitchFamily="34" charset="0"/>
              </a:rPr>
              <a:t>A proactive way to reach out to people before there is a reactive need to</a:t>
            </a:r>
          </a:p>
          <a:p>
            <a:pPr>
              <a:spcAft>
                <a:spcPts val="600"/>
              </a:spcAft>
              <a:buFont typeface="Arial" panose="020B0604020202020204" pitchFamily="34" charset="0"/>
              <a:buChar char="•"/>
            </a:pPr>
            <a:r>
              <a:rPr lang="en-GB" altLang="en-US">
                <a:solidFill>
                  <a:srgbClr val="000000"/>
                </a:solidFill>
                <a:latin typeface="Arial" panose="020B0604020202020204" pitchFamily="34" charset="0"/>
              </a:rPr>
              <a:t>Keeping staff aware and looking for occasions when people might get upsetting news and delivering emotional support quickly</a:t>
            </a:r>
          </a:p>
          <a:p>
            <a:pPr>
              <a:spcAft>
                <a:spcPts val="600"/>
              </a:spcAft>
              <a:buFont typeface="Arial" panose="020B0604020202020204" pitchFamily="34" charset="0"/>
              <a:buChar char="•"/>
            </a:pPr>
            <a:r>
              <a:rPr lang="en-GB" altLang="en-US">
                <a:solidFill>
                  <a:srgbClr val="000000"/>
                </a:solidFill>
                <a:latin typeface="Arial" panose="020B0604020202020204" pitchFamily="34" charset="0"/>
              </a:rPr>
              <a:t>Giving patients enough information so they can determine whether it’s bad news or not </a:t>
            </a:r>
          </a:p>
        </p:txBody>
      </p:sp>
      <p:sp>
        <p:nvSpPr>
          <p:cNvPr id="58376" name="TextBox 8"/>
          <p:cNvSpPr txBox="1">
            <a:spLocks noChangeArrowheads="1"/>
          </p:cNvSpPr>
          <p:nvPr/>
        </p:nvSpPr>
        <p:spPr bwMode="auto">
          <a:xfrm>
            <a:off x="3035300" y="4972050"/>
            <a:ext cx="720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4000">
                <a:solidFill>
                  <a:srgbClr val="000000"/>
                </a:solidFill>
              </a:rPr>
              <a:t>≠</a:t>
            </a:r>
          </a:p>
        </p:txBody>
      </p:sp>
    </p:spTree>
    <p:extLst>
      <p:ext uri="{BB962C8B-B14F-4D97-AF65-F5344CB8AC3E}">
        <p14:creationId xmlns:p14="http://schemas.microsoft.com/office/powerpoint/2010/main" val="353263110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S PGothic" charset="0"/>
                <a:cs typeface="Arial" panose="020B0604020202020204" pitchFamily="34" charset="0"/>
              </a:rPr>
              <a:t>Bad news mitigation </a:t>
            </a:r>
            <a:r>
              <a:rPr lang="en-GB" b="1" dirty="0">
                <a:ea typeface="+mn-ea"/>
                <a:cs typeface="Arial" panose="020B0604020202020204" pitchFamily="34" charset="0"/>
              </a:rPr>
              <a:t>adjustments</a:t>
            </a:r>
          </a:p>
        </p:txBody>
      </p:sp>
      <p:sp>
        <p:nvSpPr>
          <p:cNvPr id="3" name="Content Placeholder 2"/>
          <p:cNvSpPr>
            <a:spLocks noGrp="1"/>
          </p:cNvSpPr>
          <p:nvPr>
            <p:ph idx="1"/>
          </p:nvPr>
        </p:nvSpPr>
        <p:spPr>
          <a:xfrm>
            <a:off x="625475" y="2168525"/>
            <a:ext cx="8072438" cy="4294188"/>
          </a:xfrm>
        </p:spPr>
        <p:txBody>
          <a:bodyPr lIns="91440" tIns="45720" rIns="91440" bIns="45720"/>
          <a:lstStyle/>
          <a:p>
            <a:pPr marL="2336800" lvl="1" indent="-2336800" eaLnBrk="1" hangingPunct="1">
              <a:spcBef>
                <a:spcPts val="1000"/>
              </a:spcBef>
              <a:spcAft>
                <a:spcPts val="1000"/>
              </a:spcAft>
            </a:pPr>
            <a:r>
              <a:rPr lang="en-GB" altLang="en-US" b="1"/>
              <a:t>CAMHS	</a:t>
            </a:r>
            <a:r>
              <a:rPr lang="en-GB" altLang="en-US"/>
              <a:t>None, but understanding for meaning and relevance to age group</a:t>
            </a:r>
          </a:p>
          <a:p>
            <a:pPr marL="2336800" lvl="1" indent="-2336800" eaLnBrk="1" hangingPunct="1">
              <a:spcBef>
                <a:spcPts val="1000"/>
              </a:spcBef>
              <a:spcAft>
                <a:spcPts val="1000"/>
              </a:spcAft>
            </a:pPr>
            <a:r>
              <a:rPr lang="en-GB" altLang="en-US" b="1"/>
              <a:t>Forensic	</a:t>
            </a:r>
            <a:r>
              <a:rPr lang="en-GB" altLang="en-US"/>
              <a:t>None</a:t>
            </a:r>
          </a:p>
          <a:p>
            <a:pPr marL="2336800" lvl="1" indent="-2336800" eaLnBrk="1" hangingPunct="1">
              <a:spcBef>
                <a:spcPts val="1000"/>
              </a:spcBef>
              <a:spcAft>
                <a:spcPts val="1000"/>
              </a:spcAft>
            </a:pPr>
            <a:r>
              <a:rPr lang="en-GB" altLang="en-US" b="1"/>
              <a:t>Older people	</a:t>
            </a:r>
            <a:r>
              <a:rPr lang="en-GB" altLang="en-US"/>
              <a:t>None, but understanding for meaning and relevance to age group</a:t>
            </a:r>
            <a:endParaRPr lang="en-GB" altLang="en-US">
              <a:solidFill>
                <a:srgbClr val="8000FF"/>
              </a:solidFill>
            </a:endParaRPr>
          </a:p>
        </p:txBody>
      </p:sp>
    </p:spTree>
    <p:extLst>
      <p:ext uri="{BB962C8B-B14F-4D97-AF65-F5344CB8AC3E}">
        <p14:creationId xmlns:p14="http://schemas.microsoft.com/office/powerpoint/2010/main" val="1453146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altLang="en-US" b="1" dirty="0">
                <a:solidFill>
                  <a:srgbClr val="21A18D"/>
                </a:solidFill>
                <a:ea typeface="ＭＳ Ｐゴシック" charset="0"/>
              </a:rPr>
              <a:t>Task: Create your bad news mitigation implementation plan</a:t>
            </a:r>
            <a:endParaRPr lang="en-AU" dirty="0">
              <a:solidFill>
                <a:srgbClr val="21A18D"/>
              </a:solidFill>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a:defRPr/>
            </a:pPr>
            <a:r>
              <a:rPr lang="en-AU" sz="2000" dirty="0">
                <a:solidFill>
                  <a:prstClr val="black"/>
                </a:solidFill>
              </a:rPr>
              <a:t>In groups, spend time working on your implementation plans</a:t>
            </a:r>
          </a:p>
        </p:txBody>
      </p:sp>
      <p:pic>
        <p:nvPicPr>
          <p:cNvPr id="604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97355">
            <a:off x="1704975" y="2397125"/>
            <a:ext cx="3252788" cy="402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96575">
            <a:off x="4111625" y="2508250"/>
            <a:ext cx="3070225" cy="380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3189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577850" y="638175"/>
            <a:ext cx="6513513" cy="1212850"/>
          </a:xfrm>
        </p:spPr>
        <p:txBody>
          <a:bodyPr lIns="68580" tIns="34290" rIns="68580" bIns="34290" anchor="t"/>
          <a:lstStyle/>
          <a:p>
            <a:pPr eaLnBrk="1" hangingPunct="1"/>
            <a:r>
              <a:rPr lang="en-AU" altLang="en-US" sz="4800" b="1" smtClean="0">
                <a:latin typeface="Arial" charset="0"/>
                <a:cs typeface="Arial" charset="0"/>
              </a:rPr>
              <a:t>Calm down methods</a:t>
            </a:r>
            <a:endParaRPr lang="en-US" altLang="en-US" sz="4800" b="1" smtClean="0">
              <a:latin typeface="Arial" charset="0"/>
              <a:cs typeface="Arial"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0521">
            <a:off x="1732629" y="2222778"/>
            <a:ext cx="5549103" cy="381869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39945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539750" y="458788"/>
            <a:ext cx="7199313" cy="790575"/>
          </a:xfrm>
        </p:spPr>
        <p:txBody>
          <a:bodyPr lIns="68580" tIns="34290" rIns="68580" bIns="34290" anchor="t"/>
          <a:lstStyle/>
          <a:p>
            <a:pPr algn="ctr" eaLnBrk="1" hangingPunct="1">
              <a:defRPr/>
            </a:pPr>
            <a:r>
              <a:rPr lang="en-GB" altLang="en-US" b="1" smtClean="0">
                <a:solidFill>
                  <a:schemeClr val="bg1"/>
                </a:solidFill>
                <a:ea typeface="MS PGothic" pitchFamily="34" charset="-128"/>
                <a:cs typeface="Arial" charset="0"/>
              </a:rPr>
              <a:t>Background and aims</a:t>
            </a:r>
          </a:p>
        </p:txBody>
      </p:sp>
      <p:sp>
        <p:nvSpPr>
          <p:cNvPr id="16387" name="Content Placeholder 3"/>
          <p:cNvSpPr>
            <a:spLocks noGrp="1"/>
          </p:cNvSpPr>
          <p:nvPr>
            <p:ph idx="1"/>
          </p:nvPr>
        </p:nvSpPr>
        <p:spPr>
          <a:xfrm>
            <a:off x="539750" y="1619250"/>
            <a:ext cx="8243888" cy="4854575"/>
          </a:xfrm>
        </p:spPr>
        <p:txBody>
          <a:bodyPr lIns="68580" tIns="34290" rIns="68580" bIns="34290"/>
          <a:lstStyle/>
          <a:p>
            <a:pPr lvl="1" eaLnBrk="1" hangingPunct="1">
              <a:spcAft>
                <a:spcPts val="750"/>
              </a:spcAft>
              <a:defRPr/>
            </a:pPr>
            <a:r>
              <a:rPr lang="en-GB" altLang="en-US" b="1" dirty="0" smtClean="0">
                <a:ea typeface="ＭＳ Ｐゴシック" charset="0"/>
              </a:rPr>
              <a:t>Background</a:t>
            </a:r>
          </a:p>
          <a:p>
            <a:pPr lvl="1" eaLnBrk="1" hangingPunct="1">
              <a:defRPr/>
            </a:pPr>
            <a:r>
              <a:rPr lang="en-AU" sz="2000" dirty="0">
                <a:ea typeface="ＭＳ Ｐゴシック" charset="0"/>
              </a:rPr>
              <a:t>Pro re nata (PRN) medication </a:t>
            </a:r>
            <a:r>
              <a:rPr lang="en-AU" sz="2000" dirty="0" smtClean="0">
                <a:ea typeface="ＭＳ Ｐゴシック" charset="0"/>
              </a:rPr>
              <a:t>can been </a:t>
            </a:r>
            <a:r>
              <a:rPr lang="en-AU" sz="2000" dirty="0">
                <a:ea typeface="ＭＳ Ｐゴシック" charset="0"/>
              </a:rPr>
              <a:t>used as an effective strategy to </a:t>
            </a:r>
            <a:r>
              <a:rPr lang="en-AU" sz="2000" dirty="0" smtClean="0">
                <a:ea typeface="ＭＳ Ｐゴシック" charset="0"/>
              </a:rPr>
              <a:t>assist people to feel calm, </a:t>
            </a:r>
            <a:r>
              <a:rPr lang="en-AU" sz="2000" dirty="0">
                <a:ea typeface="ＭＳ Ｐゴシック" charset="0"/>
              </a:rPr>
              <a:t>but perhaps we reach for it too easily and too </a:t>
            </a:r>
            <a:r>
              <a:rPr lang="en-AU" sz="2000" dirty="0" smtClean="0">
                <a:ea typeface="ＭＳ Ｐゴシック" charset="0"/>
              </a:rPr>
              <a:t>quickly. Where possible and practical, it’s always best to use the patient’s own strengths and coping mechanisms – or support people to develop new strengths and skills – to enable people to self-regulate. </a:t>
            </a:r>
          </a:p>
          <a:p>
            <a:pPr lvl="1" eaLnBrk="1" hangingPunct="1">
              <a:defRPr/>
            </a:pPr>
            <a:r>
              <a:rPr lang="en-GB" altLang="en-US" b="1" dirty="0" smtClean="0">
                <a:ea typeface="ＭＳ Ｐゴシック" charset="0"/>
              </a:rPr>
              <a:t>Aims</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Early </a:t>
            </a:r>
            <a:r>
              <a:rPr lang="en-GB" altLang="en-US" sz="2000" dirty="0">
                <a:ea typeface="ＭＳ Ｐゴシック" charset="0"/>
              </a:rPr>
              <a:t>de-escalation</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Divert and </a:t>
            </a:r>
            <a:r>
              <a:rPr lang="en-GB" altLang="en-US" sz="2000" dirty="0">
                <a:ea typeface="ＭＳ Ｐゴシック" charset="0"/>
              </a:rPr>
              <a:t>prevent</a:t>
            </a:r>
          </a:p>
          <a:p>
            <a:pPr marL="342900" lvl="1" indent="-342900" eaLnBrk="1" hangingPunct="1">
              <a:spcAft>
                <a:spcPts val="750"/>
              </a:spcAft>
              <a:buFont typeface="Arial" panose="020B0604020202020204" pitchFamily="34" charset="0"/>
              <a:buChar char="•"/>
              <a:defRPr/>
            </a:pPr>
            <a:r>
              <a:rPr lang="en-GB" altLang="en-US" sz="2000" dirty="0" smtClean="0">
                <a:ea typeface="ＭＳ Ｐゴシック" charset="0"/>
              </a:rPr>
              <a:t>Increase people’s sense of </a:t>
            </a:r>
            <a:r>
              <a:rPr lang="en-GB" altLang="en-US" sz="2000" dirty="0">
                <a:ea typeface="ＭＳ Ｐゴシック" charset="0"/>
              </a:rPr>
              <a:t>empowerment </a:t>
            </a:r>
            <a:r>
              <a:rPr lang="en-GB" altLang="en-US" sz="2000" dirty="0" smtClean="0">
                <a:ea typeface="ＭＳ Ｐゴシック" charset="0"/>
              </a:rPr>
              <a:t>and self-control (these processes contribute to recovery)</a:t>
            </a:r>
          </a:p>
          <a:p>
            <a:pPr lvl="1" eaLnBrk="1" hangingPunct="1">
              <a:spcAft>
                <a:spcPts val="750"/>
              </a:spcAft>
              <a:defRPr/>
            </a:pPr>
            <a:endParaRPr lang="en-GB" altLang="en-US" sz="2000" dirty="0">
              <a:ea typeface="ＭＳ Ｐゴシック" charset="0"/>
            </a:endParaRPr>
          </a:p>
        </p:txBody>
      </p:sp>
    </p:spTree>
    <p:extLst>
      <p:ext uri="{BB962C8B-B14F-4D97-AF65-F5344CB8AC3E}">
        <p14:creationId xmlns:p14="http://schemas.microsoft.com/office/powerpoint/2010/main" val="2686262566"/>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615054" y="3410148"/>
            <a:ext cx="1898717" cy="1157175"/>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50" name="Rectangle 49"/>
          <p:cNvSpPr/>
          <p:nvPr/>
        </p:nvSpPr>
        <p:spPr>
          <a:xfrm>
            <a:off x="21451" y="5070574"/>
            <a:ext cx="2407534" cy="16604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9" name="Rectangle 48"/>
          <p:cNvSpPr/>
          <p:nvPr/>
        </p:nvSpPr>
        <p:spPr>
          <a:xfrm>
            <a:off x="2428985" y="5283199"/>
            <a:ext cx="6580543" cy="920751"/>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Calm Down Methods and the Safewards Model </a:t>
            </a:r>
            <a:endParaRPr lang="en-AU" b="1" dirty="0"/>
          </a:p>
        </p:txBody>
      </p:sp>
      <p:grpSp>
        <p:nvGrpSpPr>
          <p:cNvPr id="31" name="Group 30"/>
          <p:cNvGrpSpPr/>
          <p:nvPr/>
        </p:nvGrpSpPr>
        <p:grpSpPr>
          <a:xfrm>
            <a:off x="2550099" y="4510881"/>
            <a:ext cx="4485006" cy="1477377"/>
            <a:chOff x="2550099" y="4510881"/>
            <a:chExt cx="4485006" cy="1477377"/>
          </a:xfrm>
        </p:grpSpPr>
        <p:grpSp>
          <p:nvGrpSpPr>
            <p:cNvPr id="44" name="Group 43"/>
            <p:cNvGrpSpPr/>
            <p:nvPr/>
          </p:nvGrpSpPr>
          <p:grpSpPr>
            <a:xfrm>
              <a:off x="2550099" y="5556258"/>
              <a:ext cx="56441" cy="432000"/>
              <a:chOff x="865632" y="1988326"/>
              <a:chExt cx="56441" cy="432000"/>
            </a:xfrm>
          </p:grpSpPr>
          <p:cxnSp>
            <p:nvCxnSpPr>
              <p:cNvPr id="45" name="Straight Connector 4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653317" y="5556258"/>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6978664" y="5556258"/>
              <a:ext cx="56441" cy="432000"/>
              <a:chOff x="865632" y="1988326"/>
              <a:chExt cx="56441" cy="432000"/>
            </a:xfrm>
          </p:grpSpPr>
          <p:cxnSp>
            <p:nvCxnSpPr>
              <p:cNvPr id="48" name="Straight Connector 47"/>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rot="5400000">
              <a:off x="3608309" y="4323102"/>
              <a:ext cx="56441" cy="432000"/>
              <a:chOff x="865632" y="1988326"/>
              <a:chExt cx="56441" cy="432000"/>
            </a:xfrm>
          </p:grpSpPr>
          <p:cxnSp>
            <p:nvCxnSpPr>
              <p:cNvPr id="55" name="Straight Connector 54"/>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cxnSp>
        <p:nvCxnSpPr>
          <p:cNvPr id="57" name="Straight Arrow Connector 56"/>
          <p:cNvCxnSpPr/>
          <p:nvPr/>
        </p:nvCxnSpPr>
        <p:spPr>
          <a:xfrm>
            <a:off x="480974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952553" y="2705100"/>
            <a:ext cx="7122437" cy="3022600"/>
            <a:chOff x="952553" y="2705100"/>
            <a:chExt cx="7122437" cy="3022600"/>
          </a:xfrm>
        </p:grpSpPr>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952553" y="3143250"/>
              <a:ext cx="7122437" cy="2584450"/>
              <a:chOff x="952553" y="3143250"/>
              <a:chExt cx="7122437" cy="2584450"/>
            </a:xfrm>
          </p:grpSpPr>
          <p:cxnSp>
            <p:nvCxnSpPr>
              <p:cNvPr id="36" name="Straight Connector 35"/>
              <p:cNvCxnSpPr/>
              <p:nvPr/>
            </p:nvCxnSpPr>
            <p:spPr>
              <a:xfrm>
                <a:off x="955728" y="314960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52553" y="3149600"/>
                <a:ext cx="7122437"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435388" y="3143250"/>
                <a:ext cx="0" cy="257810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09746" y="3189843"/>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5610" y="3192181"/>
                <a:ext cx="14826" cy="252916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7" idx="0"/>
              </p:cNvCxnSpPr>
              <p:nvPr/>
            </p:nvCxnSpPr>
            <p:spPr>
              <a:xfrm>
                <a:off x="8045337" y="3180834"/>
                <a:ext cx="14827" cy="21912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13371" y="3143250"/>
                <a:ext cx="0" cy="493713"/>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33" name="Rectangle 32"/>
          <p:cNvSpPr/>
          <p:nvPr/>
        </p:nvSpPr>
        <p:spPr>
          <a:xfrm>
            <a:off x="76200" y="5219699"/>
            <a:ext cx="2229040" cy="1327405"/>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Arial"/>
                <a:cs typeface="Arial"/>
              </a:rPr>
              <a:t>Originating domain</a:t>
            </a:r>
            <a:r>
              <a:rPr kumimoji="0" lang="en-US" sz="1800" b="1" i="0" u="none" strike="noStrike" kern="0" cap="none" spc="0" normalizeH="0" noProof="0" dirty="0" smtClean="0">
                <a:ln>
                  <a:noFill/>
                </a:ln>
                <a:solidFill>
                  <a:schemeClr val="bg1"/>
                </a:solidFill>
                <a:effectLst/>
                <a:uLnTx/>
                <a:uFillTx/>
                <a:latin typeface="Arial"/>
                <a:cs typeface="Arial"/>
              </a:rPr>
              <a:t> </a:t>
            </a:r>
          </a:p>
          <a:p>
            <a:pPr marR="0" lvl="0" algn="ctr" defTabSz="914400" eaLnBrk="1" fontAlgn="auto" latinLnBrk="0" hangingPunct="1">
              <a:lnSpc>
                <a:spcPct val="100000"/>
              </a:lnSpc>
              <a:spcBef>
                <a:spcPts val="0"/>
              </a:spcBef>
              <a:spcAft>
                <a:spcPts val="0"/>
              </a:spcAft>
              <a:buClrTx/>
              <a:buSzTx/>
              <a:tabLst/>
              <a:defRPr/>
            </a:pPr>
            <a:r>
              <a:rPr kumimoji="0" lang="en-US" sz="1800" i="0" u="none" strike="noStrike" kern="0" cap="none" spc="0" normalizeH="0" noProof="0" dirty="0" smtClean="0">
                <a:ln>
                  <a:noFill/>
                </a:ln>
                <a:solidFill>
                  <a:schemeClr val="bg1"/>
                </a:solidFill>
                <a:effectLst/>
                <a:uLnTx/>
                <a:uFillTx/>
                <a:latin typeface="Arial"/>
                <a:cs typeface="Arial"/>
              </a:rPr>
              <a:t>Patient characteristics</a:t>
            </a:r>
            <a:endParaRPr kumimoji="0" lang="en-US" sz="1800" i="0" u="none" strike="noStrike" kern="0" cap="none" spc="0" normalizeH="0" baseline="0" noProof="0" dirty="0">
              <a:ln>
                <a:noFill/>
              </a:ln>
              <a:solidFill>
                <a:schemeClr val="bg1"/>
              </a:solidFill>
              <a:effectLst/>
              <a:uLnTx/>
              <a:uFillTx/>
              <a:latin typeface="Arial"/>
              <a:cs typeface="Arial"/>
            </a:endParaRPr>
          </a:p>
        </p:txBody>
      </p: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Calm Down Methods</a:t>
            </a:r>
            <a:endParaRPr lang="en-US" kern="0" dirty="0">
              <a:solidFill>
                <a:schemeClr val="bg1"/>
              </a:solidFill>
              <a:latin typeface="Arial"/>
              <a:cs typeface="Arial"/>
            </a:endParaRPr>
          </a:p>
        </p:txBody>
      </p:sp>
    </p:spTree>
    <p:extLst>
      <p:ext uri="{BB962C8B-B14F-4D97-AF65-F5344CB8AC3E}">
        <p14:creationId xmlns:p14="http://schemas.microsoft.com/office/powerpoint/2010/main" val="266336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0" grpId="0" animBg="1"/>
      <p:bldP spid="49"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407541"/>
            <a:ext cx="9144000" cy="5632073"/>
          </a:xfrm>
          <a:prstGeom prst="rect">
            <a:avLst/>
          </a:prstGeom>
        </p:spPr>
      </p:pic>
      <p:sp>
        <p:nvSpPr>
          <p:cNvPr id="18433" name="Content Placeholder 2"/>
          <p:cNvSpPr>
            <a:spLocks noGrp="1"/>
          </p:cNvSpPr>
          <p:nvPr>
            <p:ph idx="1"/>
          </p:nvPr>
        </p:nvSpPr>
        <p:spPr>
          <a:xfrm>
            <a:off x="539750" y="1619250"/>
            <a:ext cx="5807262" cy="4854575"/>
          </a:xfrm>
        </p:spPr>
        <p:txBody>
          <a:bodyPr lIns="68580" tIns="34290" rIns="68580" bIns="34290"/>
          <a:lstStyle/>
          <a:p>
            <a:pPr lvl="1" eaLnBrk="1" hangingPunct="1">
              <a:spcAft>
                <a:spcPts val="750"/>
              </a:spcAft>
              <a:defRPr/>
            </a:pPr>
            <a:r>
              <a:rPr lang="en-US" dirty="0">
                <a:ea typeface="MS PGothic" charset="0"/>
              </a:rPr>
              <a:t>PRN medication is an effective </a:t>
            </a:r>
            <a:r>
              <a:rPr lang="en-US" dirty="0" smtClean="0">
                <a:ea typeface="MS PGothic" charset="0"/>
              </a:rPr>
              <a:t>strategy for some people, some of the time, however calm </a:t>
            </a:r>
            <a:r>
              <a:rPr lang="en-US" dirty="0">
                <a:ea typeface="MS PGothic" charset="0"/>
              </a:rPr>
              <a:t>d</a:t>
            </a:r>
            <a:r>
              <a:rPr lang="en-US" dirty="0" smtClean="0">
                <a:ea typeface="MS PGothic" charset="0"/>
              </a:rPr>
              <a:t>own methods can:</a:t>
            </a:r>
          </a:p>
          <a:p>
            <a:pPr marL="457200" lvl="1" indent="-457200" eaLnBrk="1" hangingPunct="1">
              <a:spcAft>
                <a:spcPts val="750"/>
              </a:spcAft>
              <a:buFont typeface="Arial" panose="020B0604020202020204" pitchFamily="34" charset="0"/>
              <a:buChar char="•"/>
              <a:defRPr/>
            </a:pPr>
            <a:r>
              <a:rPr lang="en-US" dirty="0" smtClean="0">
                <a:ea typeface="MS PGothic" charset="0"/>
              </a:rPr>
              <a:t>Support people </a:t>
            </a:r>
            <a:r>
              <a:rPr lang="en-US" dirty="0">
                <a:ea typeface="MS PGothic" charset="0"/>
              </a:rPr>
              <a:t>to draw on their own strengths and coping </a:t>
            </a:r>
            <a:r>
              <a:rPr lang="en-US" dirty="0" smtClean="0">
                <a:ea typeface="MS PGothic" charset="0"/>
              </a:rPr>
              <a:t>mechanisms </a:t>
            </a:r>
          </a:p>
          <a:p>
            <a:pPr marL="457200" lvl="1" indent="-457200" eaLnBrk="1" hangingPunct="1">
              <a:spcAft>
                <a:spcPts val="750"/>
              </a:spcAft>
              <a:buFont typeface="Arial" panose="020B0604020202020204" pitchFamily="34" charset="0"/>
              <a:buChar char="•"/>
              <a:defRPr/>
            </a:pPr>
            <a:r>
              <a:rPr lang="en-US" dirty="0" smtClean="0">
                <a:ea typeface="MS PGothic" charset="0"/>
              </a:rPr>
              <a:t>Offer alternatives to medication, that can be sustained well past an admission</a:t>
            </a:r>
          </a:p>
          <a:p>
            <a:pPr marL="457200" lvl="1" indent="-457200" eaLnBrk="1" hangingPunct="1">
              <a:spcAft>
                <a:spcPts val="750"/>
              </a:spcAft>
              <a:buFont typeface="Arial" panose="020B0604020202020204" pitchFamily="34" charset="0"/>
              <a:buChar char="•"/>
              <a:defRPr/>
            </a:pPr>
            <a:r>
              <a:rPr lang="en-AU" dirty="0">
                <a:ea typeface="MS PGothic" charset="0"/>
              </a:rPr>
              <a:t>Build self-knowledge</a:t>
            </a:r>
          </a:p>
          <a:p>
            <a:pPr marL="457200" lvl="1" indent="-457200" eaLnBrk="1" hangingPunct="1">
              <a:spcAft>
                <a:spcPts val="750"/>
              </a:spcAft>
              <a:buFont typeface="Arial" panose="020B0604020202020204" pitchFamily="34" charset="0"/>
              <a:buChar char="•"/>
              <a:defRPr/>
            </a:pPr>
            <a:r>
              <a:rPr lang="en-AU" dirty="0" smtClean="0">
                <a:ea typeface="MS PGothic" charset="0"/>
              </a:rPr>
              <a:t>Facilitate learning of new strengths and skills </a:t>
            </a:r>
            <a:endParaRPr lang="en-US" dirty="0">
              <a:ea typeface="MS PGothic" charset="0"/>
            </a:endParaRPr>
          </a:p>
          <a:p>
            <a:pPr eaLnBrk="1" hangingPunct="1">
              <a:spcBef>
                <a:spcPct val="0"/>
              </a:spcBef>
              <a:spcAft>
                <a:spcPts val="750"/>
              </a:spcAft>
              <a:defRPr/>
            </a:pPr>
            <a:r>
              <a:rPr lang="en-US" sz="1650" dirty="0">
                <a:ea typeface="MS PGothic" charset="0"/>
              </a:rPr>
              <a:t> </a:t>
            </a:r>
          </a:p>
          <a:p>
            <a:pPr eaLnBrk="1" hangingPunct="1">
              <a:spcBef>
                <a:spcPct val="0"/>
              </a:spcBef>
              <a:spcAft>
                <a:spcPts val="750"/>
              </a:spcAft>
              <a:defRPr/>
            </a:pPr>
            <a:endParaRPr lang="en-US" sz="1650" dirty="0">
              <a:ea typeface="MS PGothic" charset="0"/>
            </a:endParaRPr>
          </a:p>
        </p:txBody>
      </p:sp>
      <p:sp>
        <p:nvSpPr>
          <p:cNvPr id="18435" name="TextBox 1"/>
          <p:cNvSpPr txBox="1">
            <a:spLocks noChangeArrowheads="1"/>
          </p:cNvSpPr>
          <p:nvPr/>
        </p:nvSpPr>
        <p:spPr bwMode="auto">
          <a:xfrm>
            <a:off x="3346450" y="482600"/>
            <a:ext cx="1604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altLang="en-US" sz="2800" b="1">
                <a:solidFill>
                  <a:srgbClr val="FFFFFF"/>
                </a:solidFill>
                <a:latin typeface="Arial" charset="0"/>
                <a:cs typeface="Arial" charset="0"/>
              </a:rPr>
              <a:t>Benefits</a:t>
            </a:r>
          </a:p>
        </p:txBody>
      </p:sp>
    </p:spTree>
    <p:extLst>
      <p:ext uri="{BB962C8B-B14F-4D97-AF65-F5344CB8AC3E}">
        <p14:creationId xmlns:p14="http://schemas.microsoft.com/office/powerpoint/2010/main" val="36640403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hangingPunct="1">
              <a:defRPr/>
            </a:pPr>
            <a:r>
              <a:rPr lang="en-AU" b="1" dirty="0" smtClean="0">
                <a:solidFill>
                  <a:schemeClr val="bg1"/>
                </a:solidFill>
                <a:ea typeface="ＭＳ Ｐゴシック" charset="0"/>
              </a:rPr>
              <a:t>Early signs of distress/agitation</a:t>
            </a:r>
            <a:endParaRPr lang="en-US" b="1" dirty="0">
              <a:solidFill>
                <a:schemeClr val="bg1"/>
              </a:solidFill>
              <a:ea typeface="ＭＳ Ｐゴシック" charset="0"/>
            </a:endParaRPr>
          </a:p>
        </p:txBody>
      </p:sp>
      <p:sp>
        <p:nvSpPr>
          <p:cNvPr id="3" name="Content Placeholder 2"/>
          <p:cNvSpPr>
            <a:spLocks noGrp="1"/>
          </p:cNvSpPr>
          <p:nvPr>
            <p:ph idx="1"/>
          </p:nvPr>
        </p:nvSpPr>
        <p:spPr>
          <a:xfrm>
            <a:off x="539750" y="1619250"/>
            <a:ext cx="6909921" cy="4854575"/>
          </a:xfrm>
        </p:spPr>
        <p:txBody>
          <a:bodyPr lIns="91440" tIns="45720" rIns="91440" bIns="45720"/>
          <a:lstStyle/>
          <a:p>
            <a:pPr lvl="1" eaLnBrk="1" hangingPunct="1">
              <a:spcAft>
                <a:spcPts val="1000"/>
              </a:spcAft>
              <a:defRPr/>
            </a:pPr>
            <a:r>
              <a:rPr lang="en-US" dirty="0" smtClean="0">
                <a:ea typeface="MS PGothic" charset="0"/>
              </a:rPr>
              <a:t>Notice potential </a:t>
            </a:r>
            <a:r>
              <a:rPr lang="en-US" dirty="0">
                <a:ea typeface="MS PGothic" charset="0"/>
              </a:rPr>
              <a:t>changes in:</a:t>
            </a:r>
          </a:p>
          <a:p>
            <a:pPr marL="712788" lvl="1" indent="-444500" eaLnBrk="1" hangingPunct="1">
              <a:spcAft>
                <a:spcPts val="1000"/>
              </a:spcAft>
              <a:buFont typeface="Arial" panose="020B0604020202020204" pitchFamily="34" charset="0"/>
              <a:buChar char="•"/>
              <a:defRPr/>
            </a:pPr>
            <a:r>
              <a:rPr lang="en-US" dirty="0">
                <a:ea typeface="MS PGothic" charset="0"/>
              </a:rPr>
              <a:t>facial expression</a:t>
            </a:r>
          </a:p>
          <a:p>
            <a:pPr marL="712788" lvl="1" indent="-444500" eaLnBrk="1" hangingPunct="1">
              <a:spcAft>
                <a:spcPts val="1000"/>
              </a:spcAft>
              <a:buFont typeface="Arial" panose="020B0604020202020204" pitchFamily="34" charset="0"/>
              <a:buChar char="•"/>
              <a:defRPr/>
            </a:pPr>
            <a:r>
              <a:rPr lang="en-US" dirty="0">
                <a:ea typeface="MS PGothic" charset="0"/>
              </a:rPr>
              <a:t>tone of voice</a:t>
            </a:r>
          </a:p>
          <a:p>
            <a:pPr marL="712788" lvl="1" indent="-444500" eaLnBrk="1" hangingPunct="1">
              <a:spcAft>
                <a:spcPts val="1000"/>
              </a:spcAft>
              <a:buFont typeface="Arial" panose="020B0604020202020204" pitchFamily="34" charset="0"/>
              <a:buChar char="•"/>
              <a:defRPr/>
            </a:pPr>
            <a:r>
              <a:rPr lang="en-US" dirty="0">
                <a:ea typeface="MS PGothic" charset="0"/>
              </a:rPr>
              <a:t>q</a:t>
            </a:r>
            <a:r>
              <a:rPr lang="en-US" dirty="0" smtClean="0">
                <a:ea typeface="MS PGothic" charset="0"/>
              </a:rPr>
              <a:t>uick </a:t>
            </a:r>
            <a:r>
              <a:rPr lang="en-US" dirty="0">
                <a:ea typeface="MS PGothic" charset="0"/>
              </a:rPr>
              <a:t>response to a normal reminder</a:t>
            </a:r>
          </a:p>
          <a:p>
            <a:pPr marL="712788" lvl="1" indent="-444500" eaLnBrk="1" hangingPunct="1">
              <a:spcAft>
                <a:spcPts val="1000"/>
              </a:spcAft>
              <a:buFont typeface="Arial" panose="020B0604020202020204" pitchFamily="34" charset="0"/>
              <a:buChar char="•"/>
              <a:defRPr/>
            </a:pPr>
            <a:r>
              <a:rPr lang="en-US" dirty="0">
                <a:ea typeface="MS PGothic" charset="0"/>
              </a:rPr>
              <a:t>restlessness</a:t>
            </a:r>
          </a:p>
          <a:p>
            <a:pPr marL="712788" lvl="1" indent="-444500" eaLnBrk="1" hangingPunct="1">
              <a:spcAft>
                <a:spcPts val="1000"/>
              </a:spcAft>
              <a:buFont typeface="Arial" panose="020B0604020202020204" pitchFamily="34" charset="0"/>
              <a:buChar char="•"/>
              <a:defRPr/>
            </a:pPr>
            <a:r>
              <a:rPr lang="en-US" dirty="0">
                <a:ea typeface="MS PGothic" charset="0"/>
              </a:rPr>
              <a:t>breathing patterns</a:t>
            </a:r>
          </a:p>
          <a:p>
            <a:pPr marL="712788" lvl="1" indent="-444500" eaLnBrk="1" hangingPunct="1">
              <a:spcAft>
                <a:spcPts val="1000"/>
              </a:spcAft>
              <a:buFont typeface="Arial" panose="020B0604020202020204" pitchFamily="34" charset="0"/>
              <a:buChar char="•"/>
              <a:defRPr/>
            </a:pPr>
            <a:r>
              <a:rPr lang="en-US" dirty="0">
                <a:ea typeface="MS PGothic" charset="0"/>
              </a:rPr>
              <a:t>body language</a:t>
            </a:r>
          </a:p>
          <a:p>
            <a:pPr marL="712788" lvl="1" indent="-444500" eaLnBrk="1" hangingPunct="1">
              <a:spcAft>
                <a:spcPts val="1000"/>
              </a:spcAft>
              <a:buFont typeface="Arial" panose="020B0604020202020204" pitchFamily="34" charset="0"/>
              <a:buChar char="•"/>
              <a:defRPr/>
            </a:pPr>
            <a:r>
              <a:rPr lang="en-US" dirty="0">
                <a:ea typeface="MS PGothic" charset="0"/>
              </a:rPr>
              <a:t>eye contact (or lack thereof) </a:t>
            </a:r>
          </a:p>
          <a:p>
            <a:pPr marL="712788" lvl="1" indent="-444500" eaLnBrk="1" hangingPunct="1">
              <a:spcAft>
                <a:spcPts val="1000"/>
              </a:spcAft>
              <a:buFont typeface="Arial" panose="020B0604020202020204" pitchFamily="34" charset="0"/>
              <a:buChar char="•"/>
              <a:defRPr/>
            </a:pPr>
            <a:r>
              <a:rPr lang="en-US" dirty="0">
                <a:ea typeface="MS PGothic" charset="0"/>
              </a:rPr>
              <a:t>movement around the ward</a:t>
            </a:r>
          </a:p>
          <a:p>
            <a:pPr eaLnBrk="1" hangingPunct="1">
              <a:spcBef>
                <a:spcPct val="0"/>
              </a:spcBef>
              <a:spcAft>
                <a:spcPts val="1000"/>
              </a:spcAft>
              <a:defRPr/>
            </a:pPr>
            <a:endParaRPr lang="en-US" dirty="0">
              <a:ea typeface="MS PGothic" charset="0"/>
            </a:endParaRPr>
          </a:p>
        </p:txBody>
      </p:sp>
    </p:spTree>
    <p:extLst>
      <p:ext uri="{BB962C8B-B14F-4D97-AF65-F5344CB8AC3E}">
        <p14:creationId xmlns:p14="http://schemas.microsoft.com/office/powerpoint/2010/main" val="2733760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12447" y="179924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rgbClr val="21A18D"/>
              </a:solidFill>
            </a:endParaRPr>
          </a:p>
        </p:txBody>
      </p:sp>
      <p:sp>
        <p:nvSpPr>
          <p:cNvPr id="37" name="Rectangle 36"/>
          <p:cNvSpPr/>
          <p:nvPr/>
        </p:nvSpPr>
        <p:spPr>
          <a:xfrm>
            <a:off x="3191936" y="433826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8" name="Rectangle 37"/>
          <p:cNvSpPr/>
          <p:nvPr/>
        </p:nvSpPr>
        <p:spPr>
          <a:xfrm>
            <a:off x="6192307" y="433826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0" name="Rectangle 29"/>
          <p:cNvSpPr/>
          <p:nvPr/>
        </p:nvSpPr>
        <p:spPr>
          <a:xfrm>
            <a:off x="191565" y="4338260"/>
            <a:ext cx="2791968" cy="2319613"/>
          </a:xfrm>
          <a:prstGeom prst="rect">
            <a:avLst/>
          </a:prstGeom>
          <a:solidFill>
            <a:srgbClr val="D2F6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AU" dirty="0"/>
              <a:t>Revision: Summary Slide</a:t>
            </a:r>
          </a:p>
        </p:txBody>
      </p:sp>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07944" y="1745624"/>
            <a:ext cx="4981702" cy="242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a:spLocks noChangeArrowheads="1"/>
          </p:cNvSpPr>
          <p:nvPr/>
        </p:nvSpPr>
        <p:spPr bwMode="auto">
          <a:xfrm>
            <a:off x="261215" y="1918324"/>
            <a:ext cx="2798977" cy="204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00000"/>
              </a:lnSpc>
              <a:spcAft>
                <a:spcPct val="0"/>
              </a:spcAft>
              <a:buNone/>
            </a:pPr>
            <a:r>
              <a:rPr lang="en-AU" altLang="en-US" sz="1800" b="1" dirty="0" smtClean="0">
                <a:solidFill>
                  <a:srgbClr val="000000"/>
                </a:solidFill>
                <a:latin typeface="+mn-lt"/>
              </a:rPr>
              <a:t>Originating Domains</a:t>
            </a:r>
          </a:p>
          <a:p>
            <a:pPr marL="342900" indent="-342900" eaLnBrk="1" hangingPunct="1">
              <a:lnSpc>
                <a:spcPct val="100000"/>
              </a:lnSpc>
              <a:spcAft>
                <a:spcPct val="0"/>
              </a:spcAft>
              <a:buFont typeface="+mj-lt"/>
              <a:buAutoNum type="arabicPeriod"/>
            </a:pPr>
            <a:r>
              <a:rPr lang="en-AU" altLang="en-US" sz="1600" dirty="0" smtClean="0">
                <a:solidFill>
                  <a:srgbClr val="000000"/>
                </a:solidFill>
                <a:latin typeface="+mn-lt"/>
              </a:rPr>
              <a:t>Staff Team</a:t>
            </a:r>
            <a:endParaRPr lang="en-AU" altLang="en-US" sz="1600" dirty="0">
              <a:solidFill>
                <a:srgbClr val="000000"/>
              </a:solidFill>
              <a:latin typeface="+mn-lt"/>
            </a:endParaRP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Patient Characteristics</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Patient Community</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Physical Environment</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Outside Hospital</a:t>
            </a:r>
          </a:p>
          <a:p>
            <a:pPr marL="342900" indent="-342900" eaLnBrk="1" hangingPunct="1">
              <a:lnSpc>
                <a:spcPct val="100000"/>
              </a:lnSpc>
              <a:spcAft>
                <a:spcPct val="0"/>
              </a:spcAft>
              <a:buFont typeface="+mj-lt"/>
              <a:buAutoNum type="arabicPeriod"/>
            </a:pPr>
            <a:r>
              <a:rPr lang="en-AU" altLang="en-US" sz="1600" dirty="0">
                <a:solidFill>
                  <a:srgbClr val="000000"/>
                </a:solidFill>
                <a:latin typeface="+mn-lt"/>
              </a:rPr>
              <a:t>Regulatory Framework</a:t>
            </a:r>
          </a:p>
          <a:p>
            <a:pPr algn="r" eaLnBrk="1" fontAlgn="base" hangingPunct="1">
              <a:lnSpc>
                <a:spcPct val="100000"/>
              </a:lnSpc>
              <a:spcBef>
                <a:spcPct val="0"/>
              </a:spcBef>
              <a:spcAft>
                <a:spcPct val="0"/>
              </a:spcAft>
              <a:buFontTx/>
              <a:buNone/>
            </a:pPr>
            <a:endParaRPr lang="en-AU" altLang="en-US" sz="1313" dirty="0">
              <a:solidFill>
                <a:srgbClr val="000000"/>
              </a:solidFill>
              <a:latin typeface="+mn-lt"/>
            </a:endParaRPr>
          </a:p>
        </p:txBody>
      </p:sp>
      <p:sp>
        <p:nvSpPr>
          <p:cNvPr id="32" name="TextBox 31"/>
          <p:cNvSpPr txBox="1">
            <a:spLocks noChangeArrowheads="1"/>
          </p:cNvSpPr>
          <p:nvPr/>
        </p:nvSpPr>
        <p:spPr bwMode="auto">
          <a:xfrm>
            <a:off x="240333" y="4359116"/>
            <a:ext cx="2673555"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fontAlgn="base" hangingPunct="1">
              <a:lnSpc>
                <a:spcPct val="100000"/>
              </a:lnSpc>
              <a:spcBef>
                <a:spcPct val="0"/>
              </a:spcBef>
              <a:spcAft>
                <a:spcPct val="0"/>
              </a:spcAft>
              <a:buFontTx/>
              <a:buNone/>
            </a:pPr>
            <a:r>
              <a:rPr lang="en-AU" altLang="en-US" sz="1800" b="1" dirty="0" smtClean="0">
                <a:solidFill>
                  <a:srgbClr val="000000"/>
                </a:solidFill>
                <a:latin typeface="+mn-lt"/>
              </a:rPr>
              <a:t>Flashpoints </a:t>
            </a:r>
          </a:p>
          <a:p>
            <a:pPr eaLnBrk="1" fontAlgn="base" hangingPunct="1">
              <a:lnSpc>
                <a:spcPct val="100000"/>
              </a:lnSpc>
              <a:spcBef>
                <a:spcPct val="0"/>
              </a:spcBef>
              <a:spcAft>
                <a:spcPct val="0"/>
              </a:spcAft>
              <a:buFontTx/>
              <a:buNone/>
            </a:pPr>
            <a:r>
              <a:rPr lang="en-AU" altLang="en-US" sz="1500" i="1" dirty="0" smtClean="0">
                <a:solidFill>
                  <a:srgbClr val="000000"/>
                </a:solidFill>
                <a:latin typeface="+mn-lt"/>
              </a:rPr>
              <a:t>(triggers or tipping points)</a:t>
            </a:r>
          </a:p>
          <a:p>
            <a:pPr marL="285750" indent="-285750" eaLnBrk="1" hangingPunct="1">
              <a:lnSpc>
                <a:spcPct val="100000"/>
              </a:lnSpc>
              <a:spcAft>
                <a:spcPct val="0"/>
              </a:spcAft>
            </a:pPr>
            <a:r>
              <a:rPr lang="en-AU" altLang="en-US" sz="1500" dirty="0" smtClean="0">
                <a:solidFill>
                  <a:srgbClr val="000000"/>
                </a:solidFill>
                <a:latin typeface="+mn-lt"/>
              </a:rPr>
              <a:t>Limit </a:t>
            </a:r>
            <a:r>
              <a:rPr lang="en-AU" altLang="en-US" sz="1500" dirty="0">
                <a:solidFill>
                  <a:srgbClr val="000000"/>
                </a:solidFill>
                <a:latin typeface="+mn-lt"/>
              </a:rPr>
              <a:t>setting</a:t>
            </a:r>
          </a:p>
          <a:p>
            <a:pPr marL="285750" indent="-285750" eaLnBrk="1" hangingPunct="1">
              <a:lnSpc>
                <a:spcPct val="100000"/>
              </a:lnSpc>
              <a:spcAft>
                <a:spcPct val="0"/>
              </a:spcAft>
            </a:pPr>
            <a:r>
              <a:rPr lang="en-AU" altLang="en-US" sz="1500" dirty="0" smtClean="0">
                <a:solidFill>
                  <a:srgbClr val="000000"/>
                </a:solidFill>
                <a:latin typeface="+mn-lt"/>
              </a:rPr>
              <a:t>Exacerbation</a:t>
            </a:r>
            <a:endParaRPr lang="en-AU" altLang="en-US" sz="1500" dirty="0">
              <a:solidFill>
                <a:srgbClr val="000000"/>
              </a:solidFill>
              <a:latin typeface="+mn-lt"/>
            </a:endParaRPr>
          </a:p>
          <a:p>
            <a:pPr marL="285750" indent="-285750" eaLnBrk="1" hangingPunct="1">
              <a:lnSpc>
                <a:spcPct val="100000"/>
              </a:lnSpc>
              <a:spcAft>
                <a:spcPct val="0"/>
              </a:spcAft>
            </a:pPr>
            <a:r>
              <a:rPr lang="en-AU" altLang="en-US" sz="1500" dirty="0">
                <a:solidFill>
                  <a:srgbClr val="000000"/>
                </a:solidFill>
                <a:latin typeface="+mn-lt"/>
              </a:rPr>
              <a:t>Noise</a:t>
            </a:r>
          </a:p>
          <a:p>
            <a:pPr marL="285750" indent="-285750" eaLnBrk="1" hangingPunct="1">
              <a:lnSpc>
                <a:spcPct val="100000"/>
              </a:lnSpc>
              <a:spcAft>
                <a:spcPct val="0"/>
              </a:spcAft>
            </a:pPr>
            <a:r>
              <a:rPr lang="en-AU" altLang="en-US" sz="1500" dirty="0">
                <a:solidFill>
                  <a:srgbClr val="000000"/>
                </a:solidFill>
                <a:latin typeface="+mn-lt"/>
              </a:rPr>
              <a:t>Locked </a:t>
            </a:r>
            <a:r>
              <a:rPr lang="en-AU" altLang="en-US" sz="1500" dirty="0" smtClean="0">
                <a:solidFill>
                  <a:srgbClr val="000000"/>
                </a:solidFill>
                <a:latin typeface="+mn-lt"/>
              </a:rPr>
              <a:t>doors</a:t>
            </a:r>
            <a:endParaRPr lang="en-AU" altLang="en-US" sz="1500" dirty="0">
              <a:solidFill>
                <a:srgbClr val="000000"/>
              </a:solidFill>
              <a:latin typeface="+mn-lt"/>
            </a:endParaRPr>
          </a:p>
          <a:p>
            <a:pPr marL="285750" indent="-285750" eaLnBrk="1" hangingPunct="1">
              <a:lnSpc>
                <a:spcPct val="100000"/>
              </a:lnSpc>
              <a:spcAft>
                <a:spcPct val="0"/>
              </a:spcAft>
            </a:pPr>
            <a:r>
              <a:rPr lang="en-AU" altLang="en-US" sz="1500" dirty="0">
                <a:solidFill>
                  <a:srgbClr val="000000"/>
                </a:solidFill>
                <a:latin typeface="+mn-lt"/>
              </a:rPr>
              <a:t>Loss of relationship</a:t>
            </a:r>
          </a:p>
          <a:p>
            <a:pPr marL="285750" indent="-285750" eaLnBrk="1" hangingPunct="1">
              <a:lnSpc>
                <a:spcPct val="100000"/>
              </a:lnSpc>
              <a:spcAft>
                <a:spcPct val="0"/>
              </a:spcAft>
            </a:pPr>
            <a:r>
              <a:rPr lang="en-AU" altLang="en-US" sz="1500" dirty="0">
                <a:solidFill>
                  <a:srgbClr val="000000"/>
                </a:solidFill>
                <a:latin typeface="+mn-lt"/>
              </a:rPr>
              <a:t>Denial of </a:t>
            </a:r>
            <a:r>
              <a:rPr lang="en-AU" altLang="en-US" sz="1500" dirty="0" smtClean="0">
                <a:solidFill>
                  <a:srgbClr val="000000"/>
                </a:solidFill>
                <a:latin typeface="+mn-lt"/>
              </a:rPr>
              <a:t>leave</a:t>
            </a:r>
          </a:p>
          <a:p>
            <a:pPr marL="285750" indent="-285750" eaLnBrk="1" hangingPunct="1">
              <a:lnSpc>
                <a:spcPct val="100000"/>
              </a:lnSpc>
              <a:spcAft>
                <a:spcPct val="0"/>
              </a:spcAft>
            </a:pPr>
            <a:r>
              <a:rPr lang="en-AU" altLang="en-US" sz="1500" dirty="0" smtClean="0">
                <a:solidFill>
                  <a:srgbClr val="000000"/>
                </a:solidFill>
                <a:latin typeface="+mn-lt"/>
              </a:rPr>
              <a:t>Bad news</a:t>
            </a:r>
            <a:endParaRPr lang="en-AU" altLang="en-US" sz="1313" dirty="0">
              <a:solidFill>
                <a:srgbClr val="000000"/>
              </a:solidFill>
              <a:latin typeface="+mn-lt"/>
            </a:endParaRPr>
          </a:p>
        </p:txBody>
      </p:sp>
      <p:sp>
        <p:nvSpPr>
          <p:cNvPr id="33" name="TextBox 32"/>
          <p:cNvSpPr txBox="1">
            <a:spLocks noChangeArrowheads="1"/>
          </p:cNvSpPr>
          <p:nvPr/>
        </p:nvSpPr>
        <p:spPr bwMode="auto">
          <a:xfrm>
            <a:off x="3221211" y="4359116"/>
            <a:ext cx="271629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fontAlgn="base" hangingPunct="1">
              <a:lnSpc>
                <a:spcPct val="100000"/>
              </a:lnSpc>
              <a:spcBef>
                <a:spcPct val="0"/>
              </a:spcBef>
              <a:spcAft>
                <a:spcPct val="0"/>
              </a:spcAft>
              <a:buNone/>
            </a:pPr>
            <a:r>
              <a:rPr lang="en-AU" altLang="en-US" sz="1800" b="1" dirty="0" smtClean="0">
                <a:solidFill>
                  <a:srgbClr val="000000"/>
                </a:solidFill>
                <a:latin typeface="+mn-lt"/>
              </a:rPr>
              <a:t>Conflict </a:t>
            </a:r>
            <a:endParaRPr lang="en-AU" altLang="en-US" sz="1500" b="1" dirty="0" smtClean="0">
              <a:solidFill>
                <a:srgbClr val="000000"/>
              </a:solidFill>
              <a:latin typeface="+mn-lt"/>
            </a:endParaRPr>
          </a:p>
          <a:p>
            <a:pPr eaLnBrk="1" fontAlgn="base" hangingPunct="1">
              <a:lnSpc>
                <a:spcPct val="100000"/>
              </a:lnSpc>
              <a:spcBef>
                <a:spcPct val="0"/>
              </a:spcBef>
              <a:spcAft>
                <a:spcPct val="0"/>
              </a:spcAft>
              <a:buNone/>
            </a:pPr>
            <a:r>
              <a:rPr lang="en-AU" altLang="en-US" sz="1500" i="1" dirty="0" smtClean="0">
                <a:solidFill>
                  <a:srgbClr val="000000"/>
                </a:solidFill>
                <a:latin typeface="+mn-lt"/>
              </a:rPr>
              <a:t>(situations with risk of harm)</a:t>
            </a:r>
          </a:p>
          <a:p>
            <a:pPr marL="285750" indent="-285750" eaLnBrk="1" hangingPunct="1">
              <a:lnSpc>
                <a:spcPct val="100000"/>
              </a:lnSpc>
              <a:spcAft>
                <a:spcPct val="0"/>
              </a:spcAft>
            </a:pPr>
            <a:r>
              <a:rPr lang="en-AU" altLang="en-US" sz="1500" dirty="0" smtClean="0">
                <a:solidFill>
                  <a:srgbClr val="000000"/>
                </a:solidFill>
                <a:latin typeface="+mn-lt"/>
              </a:rPr>
              <a:t>Verbal </a:t>
            </a:r>
            <a:r>
              <a:rPr lang="en-AU" altLang="en-US" sz="1500" dirty="0">
                <a:solidFill>
                  <a:srgbClr val="000000"/>
                </a:solidFill>
                <a:latin typeface="+mn-lt"/>
              </a:rPr>
              <a:t>aggression</a:t>
            </a:r>
          </a:p>
          <a:p>
            <a:pPr marL="285750" indent="-285750" eaLnBrk="1" hangingPunct="1">
              <a:lnSpc>
                <a:spcPct val="100000"/>
              </a:lnSpc>
              <a:spcAft>
                <a:spcPct val="0"/>
              </a:spcAft>
            </a:pPr>
            <a:r>
              <a:rPr lang="en-AU" altLang="en-US" sz="1500" dirty="0">
                <a:solidFill>
                  <a:srgbClr val="000000"/>
                </a:solidFill>
                <a:latin typeface="+mn-lt"/>
              </a:rPr>
              <a:t>Suicide</a:t>
            </a:r>
          </a:p>
          <a:p>
            <a:pPr marL="285750" indent="-285750" eaLnBrk="1" hangingPunct="1">
              <a:lnSpc>
                <a:spcPct val="100000"/>
              </a:lnSpc>
              <a:spcAft>
                <a:spcPct val="0"/>
              </a:spcAft>
            </a:pPr>
            <a:r>
              <a:rPr lang="en-AU" altLang="en-US" sz="1500" dirty="0" smtClean="0">
                <a:solidFill>
                  <a:srgbClr val="000000"/>
                </a:solidFill>
                <a:latin typeface="+mn-lt"/>
              </a:rPr>
              <a:t>Physical </a:t>
            </a:r>
            <a:r>
              <a:rPr lang="en-AU" altLang="en-US" sz="1500" dirty="0">
                <a:solidFill>
                  <a:srgbClr val="000000"/>
                </a:solidFill>
                <a:latin typeface="+mn-lt"/>
              </a:rPr>
              <a:t>aggression</a:t>
            </a:r>
          </a:p>
          <a:p>
            <a:pPr marL="285750" indent="-285750" eaLnBrk="1" hangingPunct="1">
              <a:lnSpc>
                <a:spcPct val="100000"/>
              </a:lnSpc>
              <a:spcAft>
                <a:spcPct val="0"/>
              </a:spcAft>
            </a:pPr>
            <a:r>
              <a:rPr lang="en-AU" altLang="en-US" sz="1500" dirty="0" smtClean="0">
                <a:solidFill>
                  <a:srgbClr val="000000"/>
                </a:solidFill>
                <a:latin typeface="+mn-lt"/>
              </a:rPr>
              <a:t>Property </a:t>
            </a:r>
            <a:r>
              <a:rPr lang="en-AU" altLang="en-US" sz="1500" dirty="0">
                <a:solidFill>
                  <a:srgbClr val="000000"/>
                </a:solidFill>
                <a:latin typeface="+mn-lt"/>
              </a:rPr>
              <a:t>damage</a:t>
            </a:r>
          </a:p>
          <a:p>
            <a:pPr marL="285750" indent="-285750" eaLnBrk="1" hangingPunct="1">
              <a:lnSpc>
                <a:spcPct val="100000"/>
              </a:lnSpc>
              <a:spcAft>
                <a:spcPct val="0"/>
              </a:spcAft>
            </a:pPr>
            <a:r>
              <a:rPr lang="en-AU" altLang="en-US" sz="1500" dirty="0">
                <a:solidFill>
                  <a:srgbClr val="000000"/>
                </a:solidFill>
                <a:latin typeface="+mn-lt"/>
              </a:rPr>
              <a:t>Self Harm</a:t>
            </a:r>
          </a:p>
          <a:p>
            <a:pPr marL="285750" indent="-285750" eaLnBrk="1" hangingPunct="1">
              <a:lnSpc>
                <a:spcPct val="100000"/>
              </a:lnSpc>
              <a:spcAft>
                <a:spcPct val="0"/>
              </a:spcAft>
            </a:pPr>
            <a:r>
              <a:rPr lang="en-AU" altLang="en-US" sz="1500" dirty="0" smtClean="0">
                <a:solidFill>
                  <a:srgbClr val="000000"/>
                </a:solidFill>
                <a:latin typeface="+mn-lt"/>
              </a:rPr>
              <a:t>Absconding</a:t>
            </a:r>
            <a:endParaRPr lang="en-AU" altLang="en-US" sz="1500" dirty="0">
              <a:solidFill>
                <a:srgbClr val="000000"/>
              </a:solidFill>
              <a:latin typeface="+mn-lt"/>
            </a:endParaRPr>
          </a:p>
          <a:p>
            <a:pPr algn="ctr" eaLnBrk="1" fontAlgn="base" hangingPunct="1">
              <a:lnSpc>
                <a:spcPct val="100000"/>
              </a:lnSpc>
              <a:spcBef>
                <a:spcPct val="0"/>
              </a:spcBef>
              <a:spcAft>
                <a:spcPct val="0"/>
              </a:spcAft>
              <a:buFontTx/>
              <a:buNone/>
            </a:pPr>
            <a:endParaRPr lang="en-AU" altLang="en-US" sz="1500" dirty="0">
              <a:solidFill>
                <a:srgbClr val="000000"/>
              </a:solidFill>
              <a:latin typeface="+mn-lt"/>
            </a:endParaRPr>
          </a:p>
        </p:txBody>
      </p:sp>
      <p:sp>
        <p:nvSpPr>
          <p:cNvPr id="34" name="TextBox 33"/>
          <p:cNvSpPr txBox="1">
            <a:spLocks noChangeArrowheads="1"/>
          </p:cNvSpPr>
          <p:nvPr/>
        </p:nvSpPr>
        <p:spPr bwMode="auto">
          <a:xfrm>
            <a:off x="6234979" y="4359116"/>
            <a:ext cx="2422952" cy="24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Arial" panose="020B0604020202020204" pitchFamily="34" charset="0"/>
              <a:buChar char="•"/>
              <a:defRPr sz="3000">
                <a:solidFill>
                  <a:schemeClr val="tx1"/>
                </a:solidFill>
                <a:latin typeface="Arial" panose="020B0604020202020204" pitchFamily="34" charset="0"/>
              </a:defRPr>
            </a:lvl1pPr>
            <a:lvl2pPr marL="742950" indent="-285750" eaLnBrk="0" hangingPunct="0">
              <a:lnSpc>
                <a:spcPct val="90000"/>
              </a:lnSpc>
              <a:spcAft>
                <a:spcPct val="25000"/>
              </a:spcAft>
              <a:buFont typeface="Arial" panose="020B0604020202020204" pitchFamily="34" charset="0"/>
              <a:buChar char="•"/>
              <a:defRPr sz="2600">
                <a:solidFill>
                  <a:schemeClr val="tx1"/>
                </a:solidFill>
                <a:latin typeface="Arial" panose="020B0604020202020204" pitchFamily="34" charset="0"/>
              </a:defRPr>
            </a:lvl2pPr>
            <a:lvl3pPr marL="1143000" indent="-228600" eaLnBrk="0" hangingPunct="0">
              <a:lnSpc>
                <a:spcPct val="90000"/>
              </a:lnSpc>
              <a:spcAft>
                <a:spcPct val="25000"/>
              </a:spcAft>
              <a:buChar char="•"/>
              <a:defRPr sz="2300">
                <a:solidFill>
                  <a:schemeClr val="tx1"/>
                </a:solidFill>
                <a:latin typeface="Arial" panose="020B0604020202020204" pitchFamily="34" charset="0"/>
              </a:defRPr>
            </a:lvl3pPr>
            <a:lvl4pPr marL="1600200" indent="-228600"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4pPr>
            <a:lvl5pPr marL="1712913" indent="-188913" eaLnBrk="0" hangingPunct="0">
              <a:lnSpc>
                <a:spcPct val="90000"/>
              </a:lnSpc>
              <a:spcAft>
                <a:spcPct val="25000"/>
              </a:spcAft>
              <a:buFont typeface="Arial" panose="020B0604020202020204" pitchFamily="34" charset="0"/>
              <a:buChar char="•"/>
              <a:defRPr sz="2000">
                <a:solidFill>
                  <a:schemeClr val="tx1"/>
                </a:solidFill>
                <a:latin typeface="Arial" panose="020B0604020202020204" pitchFamily="34" charset="0"/>
              </a:defRPr>
            </a:lvl5pPr>
            <a:lvl6pPr marL="21701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6pPr>
            <a:lvl7pPr marL="26273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7pPr>
            <a:lvl8pPr marL="30845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8pPr>
            <a:lvl9pPr marL="3541713" indent="-188913" eaLnBrk="0" fontAlgn="base" hangingPunct="0">
              <a:lnSpc>
                <a:spcPct val="90000"/>
              </a:lnSpc>
              <a:spcBef>
                <a:spcPct val="0"/>
              </a:spcBef>
              <a:spcAft>
                <a:spcPct val="25000"/>
              </a:spcAft>
              <a:buFont typeface="Arial" panose="020B0604020202020204" pitchFamily="34" charset="0"/>
              <a:buChar char="•"/>
              <a:defRPr sz="2000">
                <a:solidFill>
                  <a:schemeClr val="tx1"/>
                </a:solidFill>
                <a:latin typeface="Arial" panose="020B0604020202020204" pitchFamily="34" charset="0"/>
              </a:defRPr>
            </a:lvl9pPr>
          </a:lstStyle>
          <a:p>
            <a:pPr eaLnBrk="1" fontAlgn="base" hangingPunct="1">
              <a:lnSpc>
                <a:spcPct val="100000"/>
              </a:lnSpc>
              <a:spcBef>
                <a:spcPct val="0"/>
              </a:spcBef>
              <a:spcAft>
                <a:spcPct val="0"/>
              </a:spcAft>
              <a:buFontTx/>
              <a:buNone/>
            </a:pPr>
            <a:r>
              <a:rPr lang="en-AU" altLang="en-US" sz="1800" b="1" dirty="0" smtClean="0">
                <a:solidFill>
                  <a:srgbClr val="000000"/>
                </a:solidFill>
                <a:latin typeface="+mn-lt"/>
              </a:rPr>
              <a:t>Containment</a:t>
            </a:r>
            <a:endParaRPr lang="en-AU" altLang="en-US" sz="1500" b="1" dirty="0" smtClean="0">
              <a:solidFill>
                <a:srgbClr val="000000"/>
              </a:solidFill>
              <a:latin typeface="+mn-lt"/>
            </a:endParaRPr>
          </a:p>
          <a:p>
            <a:pPr eaLnBrk="1" fontAlgn="base" hangingPunct="1">
              <a:lnSpc>
                <a:spcPct val="100000"/>
              </a:lnSpc>
              <a:spcBef>
                <a:spcPct val="0"/>
              </a:spcBef>
              <a:spcAft>
                <a:spcPct val="0"/>
              </a:spcAft>
              <a:buFontTx/>
              <a:buNone/>
            </a:pPr>
            <a:r>
              <a:rPr lang="en-AU" altLang="en-US" sz="1500" i="1" dirty="0" smtClean="0">
                <a:solidFill>
                  <a:srgbClr val="000000"/>
                </a:solidFill>
                <a:latin typeface="+mn-lt"/>
              </a:rPr>
              <a:t>(restrictive interventions)</a:t>
            </a:r>
          </a:p>
          <a:p>
            <a:pPr marL="285750" indent="-285750" eaLnBrk="1" hangingPunct="1">
              <a:lnSpc>
                <a:spcPct val="100000"/>
              </a:lnSpc>
              <a:spcAft>
                <a:spcPct val="0"/>
              </a:spcAft>
            </a:pPr>
            <a:r>
              <a:rPr lang="en-AU" altLang="en-US" sz="1500" dirty="0" smtClean="0">
                <a:solidFill>
                  <a:srgbClr val="000000"/>
                </a:solidFill>
                <a:latin typeface="+mn-lt"/>
              </a:rPr>
              <a:t>Seclusion</a:t>
            </a:r>
          </a:p>
          <a:p>
            <a:pPr marL="285750" indent="-285750" eaLnBrk="1" hangingPunct="1">
              <a:lnSpc>
                <a:spcPct val="100000"/>
              </a:lnSpc>
              <a:spcAft>
                <a:spcPct val="0"/>
              </a:spcAft>
            </a:pPr>
            <a:r>
              <a:rPr lang="en-AU" altLang="en-US" sz="1500" dirty="0" smtClean="0">
                <a:solidFill>
                  <a:srgbClr val="000000"/>
                </a:solidFill>
                <a:latin typeface="+mn-lt"/>
              </a:rPr>
              <a:t>Physical restraint</a:t>
            </a:r>
          </a:p>
          <a:p>
            <a:pPr marL="285750" indent="-285750" eaLnBrk="1" hangingPunct="1">
              <a:lnSpc>
                <a:spcPct val="100000"/>
              </a:lnSpc>
              <a:spcAft>
                <a:spcPct val="0"/>
              </a:spcAft>
            </a:pPr>
            <a:r>
              <a:rPr lang="en-AU" altLang="en-US" sz="1500" dirty="0" smtClean="0">
                <a:solidFill>
                  <a:srgbClr val="000000"/>
                </a:solidFill>
                <a:latin typeface="+mn-lt"/>
              </a:rPr>
              <a:t>Mechanical </a:t>
            </a:r>
            <a:r>
              <a:rPr lang="en-AU" altLang="en-US" sz="1500" dirty="0">
                <a:solidFill>
                  <a:srgbClr val="000000"/>
                </a:solidFill>
                <a:latin typeface="+mn-lt"/>
              </a:rPr>
              <a:t>restraint</a:t>
            </a:r>
          </a:p>
          <a:p>
            <a:pPr marL="285750" indent="-285750" eaLnBrk="1" hangingPunct="1">
              <a:lnSpc>
                <a:spcPct val="100000"/>
              </a:lnSpc>
              <a:spcAft>
                <a:spcPct val="0"/>
              </a:spcAft>
            </a:pPr>
            <a:r>
              <a:rPr lang="en-AU" altLang="en-US" sz="1500" dirty="0">
                <a:solidFill>
                  <a:srgbClr val="000000"/>
                </a:solidFill>
                <a:latin typeface="+mn-lt"/>
              </a:rPr>
              <a:t>Chemical restraint</a:t>
            </a:r>
          </a:p>
          <a:p>
            <a:pPr marL="285750" indent="-285750" eaLnBrk="1" hangingPunct="1">
              <a:lnSpc>
                <a:spcPct val="100000"/>
              </a:lnSpc>
              <a:spcAft>
                <a:spcPct val="0"/>
              </a:spcAft>
            </a:pPr>
            <a:r>
              <a:rPr lang="en-AU" altLang="en-US" sz="1500" dirty="0">
                <a:solidFill>
                  <a:srgbClr val="000000"/>
                </a:solidFill>
                <a:latin typeface="+mn-lt"/>
              </a:rPr>
              <a:t>Use of security</a:t>
            </a:r>
          </a:p>
          <a:p>
            <a:pPr marL="285750" indent="-285750" eaLnBrk="1" hangingPunct="1">
              <a:lnSpc>
                <a:spcPct val="100000"/>
              </a:lnSpc>
              <a:spcAft>
                <a:spcPct val="0"/>
              </a:spcAft>
            </a:pPr>
            <a:r>
              <a:rPr lang="en-AU" altLang="en-US" sz="1500" dirty="0">
                <a:solidFill>
                  <a:srgbClr val="000000"/>
                </a:solidFill>
                <a:latin typeface="+mn-lt"/>
              </a:rPr>
              <a:t>Special </a:t>
            </a:r>
            <a:r>
              <a:rPr lang="en-AU" altLang="en-US" sz="1500" dirty="0" smtClean="0">
                <a:solidFill>
                  <a:srgbClr val="000000"/>
                </a:solidFill>
                <a:latin typeface="+mn-lt"/>
              </a:rPr>
              <a:t>observation</a:t>
            </a:r>
          </a:p>
          <a:p>
            <a:pPr marL="285750" indent="-285750" eaLnBrk="1" hangingPunct="1">
              <a:lnSpc>
                <a:spcPct val="100000"/>
              </a:lnSpc>
              <a:spcAft>
                <a:spcPct val="0"/>
              </a:spcAft>
            </a:pPr>
            <a:r>
              <a:rPr lang="en-AU" altLang="en-US" sz="1500" dirty="0" smtClean="0">
                <a:solidFill>
                  <a:srgbClr val="000000"/>
                </a:solidFill>
                <a:latin typeface="+mn-lt"/>
              </a:rPr>
              <a:t>High dependency unit</a:t>
            </a:r>
            <a:endParaRPr lang="en-AU" altLang="en-US" sz="1500" dirty="0">
              <a:solidFill>
                <a:srgbClr val="000000"/>
              </a:solidFill>
              <a:latin typeface="+mn-lt"/>
            </a:endParaRPr>
          </a:p>
          <a:p>
            <a:pPr algn="ctr" eaLnBrk="1" fontAlgn="base" hangingPunct="1">
              <a:lnSpc>
                <a:spcPct val="100000"/>
              </a:lnSpc>
              <a:spcBef>
                <a:spcPct val="0"/>
              </a:spcBef>
              <a:spcAft>
                <a:spcPct val="0"/>
              </a:spcAft>
              <a:buFontTx/>
              <a:buNone/>
            </a:pPr>
            <a:endParaRPr lang="en-AU" altLang="en-US" sz="1313" dirty="0">
              <a:solidFill>
                <a:srgbClr val="000000"/>
              </a:solidFill>
              <a:latin typeface="+mn-lt"/>
            </a:endParaRPr>
          </a:p>
        </p:txBody>
      </p:sp>
    </p:spTree>
    <p:extLst>
      <p:ext uri="{BB962C8B-B14F-4D97-AF65-F5344CB8AC3E}">
        <p14:creationId xmlns:p14="http://schemas.microsoft.com/office/powerpoint/2010/main" val="25257355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04800" y="3569268"/>
            <a:ext cx="4959927" cy="1446077"/>
          </a:xfrm>
          <a:prstGeom prst="homePlate">
            <a:avLst>
              <a:gd name="adj" fmla="val 36290"/>
            </a:avLst>
          </a:prstGeom>
          <a:solidFill>
            <a:srgbClr val="D2EE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Pentagon 4"/>
          <p:cNvSpPr/>
          <p:nvPr/>
        </p:nvSpPr>
        <p:spPr>
          <a:xfrm>
            <a:off x="304800" y="1717965"/>
            <a:ext cx="4959927" cy="1498890"/>
          </a:xfrm>
          <a:prstGeom prst="homePlate">
            <a:avLst>
              <a:gd name="adj" fmla="val 36290"/>
            </a:avLst>
          </a:prstGeom>
          <a:solidFill>
            <a:srgbClr val="D2EEE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pPr algn="ctr">
              <a:defRPr/>
            </a:pPr>
            <a:r>
              <a:rPr lang="en-AU" b="1" dirty="0" smtClean="0">
                <a:solidFill>
                  <a:srgbClr val="21A18D"/>
                </a:solidFill>
                <a:ea typeface="MS PGothic" pitchFamily="34" charset="-128"/>
              </a:rPr>
              <a:t>Task: Calm down methods handout</a:t>
            </a:r>
            <a:r>
              <a:rPr lang="en-AU" b="1" dirty="0" smtClean="0">
                <a:ea typeface="MS PGothic" pitchFamily="34" charset="-128"/>
              </a:rPr>
              <a:t> </a:t>
            </a:r>
            <a:endParaRPr lang="en-AU" b="1" dirty="0">
              <a:ea typeface="MS PGothic" pitchFamily="34" charset="-128"/>
            </a:endParaRPr>
          </a:p>
        </p:txBody>
      </p:sp>
      <p:sp>
        <p:nvSpPr>
          <p:cNvPr id="20483" name="Content Placeholder 2"/>
          <p:cNvSpPr>
            <a:spLocks noGrp="1"/>
          </p:cNvSpPr>
          <p:nvPr>
            <p:ph idx="1"/>
          </p:nvPr>
        </p:nvSpPr>
        <p:spPr>
          <a:xfrm>
            <a:off x="539750" y="1839913"/>
            <a:ext cx="4337050" cy="4237037"/>
          </a:xfrm>
        </p:spPr>
        <p:txBody>
          <a:bodyPr/>
          <a:lstStyle/>
          <a:p>
            <a:pPr>
              <a:spcAft>
                <a:spcPts val="0"/>
              </a:spcAft>
            </a:pPr>
            <a:r>
              <a:rPr lang="en-AU" altLang="en-US" sz="2400" b="0" dirty="0" smtClean="0"/>
              <a:t>Think about what might be helpful for different types of  ‘calm down’ needs.</a:t>
            </a:r>
          </a:p>
          <a:p>
            <a:pPr>
              <a:spcAft>
                <a:spcPts val="0"/>
              </a:spcAft>
            </a:pPr>
            <a:endParaRPr lang="en-AU" altLang="en-US" sz="2400" b="0" dirty="0" smtClean="0"/>
          </a:p>
          <a:p>
            <a:pPr>
              <a:spcAft>
                <a:spcPts val="0"/>
              </a:spcAft>
            </a:pPr>
            <a:r>
              <a:rPr lang="en-AU" altLang="en-US" sz="2400" b="0" dirty="0" smtClean="0"/>
              <a:t>Think about different types of resources and the functions they could serve.</a:t>
            </a:r>
          </a:p>
          <a:p>
            <a:pPr>
              <a:spcAft>
                <a:spcPts val="0"/>
              </a:spcAft>
            </a:pPr>
            <a:endParaRPr lang="en-AU" altLang="en-US" sz="2400" b="0" dirty="0" smtClean="0"/>
          </a:p>
          <a:p>
            <a:pPr algn="ctr"/>
            <a:r>
              <a:rPr lang="en-AU" altLang="en-US" sz="1800" i="1" dirty="0" smtClean="0">
                <a:solidFill>
                  <a:srgbClr val="51BD89"/>
                </a:solidFill>
              </a:rPr>
              <a:t>‘It </a:t>
            </a:r>
            <a:r>
              <a:rPr lang="en-AU" altLang="en-US" sz="1800" i="1" dirty="0">
                <a:solidFill>
                  <a:srgbClr val="51BD89"/>
                </a:solidFill>
              </a:rPr>
              <a:t>can be easy to say someone is agitated but harder to </a:t>
            </a:r>
            <a:r>
              <a:rPr lang="en-AU" altLang="en-US" sz="1800" i="1" dirty="0" smtClean="0">
                <a:solidFill>
                  <a:srgbClr val="51BD89"/>
                </a:solidFill>
              </a:rPr>
              <a:t>understand why’</a:t>
            </a:r>
            <a:endParaRPr lang="en-AU" altLang="en-US" sz="1800" i="1" dirty="0">
              <a:solidFill>
                <a:srgbClr val="51BD89"/>
              </a:solidFill>
            </a:endParaRPr>
          </a:p>
          <a:p>
            <a:endParaRPr lang="en-AU" altLang="en-US" b="0" dirty="0" smtClean="0"/>
          </a:p>
          <a:p>
            <a:endParaRPr lang="en-AU" altLang="en-US" b="0" dirty="0" smtClean="0"/>
          </a:p>
          <a:p>
            <a:endParaRPr lang="en-AU" altLang="en-US" dirty="0" smtClean="0"/>
          </a:p>
        </p:txBody>
      </p:sp>
      <p:sp>
        <p:nvSpPr>
          <p:cNvPr id="3" name="Rectangle 2"/>
          <p:cNvSpPr/>
          <p:nvPr/>
        </p:nvSpPr>
        <p:spPr>
          <a:xfrm>
            <a:off x="5522335" y="2005745"/>
            <a:ext cx="3372283" cy="923330"/>
          </a:xfrm>
          <a:prstGeom prst="rect">
            <a:avLst/>
          </a:prstGeom>
        </p:spPr>
        <p:txBody>
          <a:bodyPr wrap="square">
            <a:spAutoFit/>
          </a:bodyPr>
          <a:lstStyle/>
          <a:p>
            <a:pPr marL="360363" indent="-277813" defTabSz="263525">
              <a:spcBef>
                <a:spcPts val="0"/>
              </a:spcBef>
              <a:spcAft>
                <a:spcPts val="0"/>
              </a:spcAft>
              <a:buFont typeface="Arial" panose="020B0604020202020204" pitchFamily="34" charset="0"/>
              <a:buChar char="•"/>
            </a:pPr>
            <a:r>
              <a:rPr lang="en-AU" altLang="en-US" dirty="0">
                <a:latin typeface="+mj-lt"/>
              </a:rPr>
              <a:t>Difficult emotions</a:t>
            </a:r>
          </a:p>
          <a:p>
            <a:pPr marL="360363" indent="-277813" defTabSz="263525">
              <a:spcBef>
                <a:spcPts val="0"/>
              </a:spcBef>
              <a:spcAft>
                <a:spcPts val="0"/>
              </a:spcAft>
              <a:buFont typeface="Arial" panose="020B0604020202020204" pitchFamily="34" charset="0"/>
              <a:buChar char="•"/>
            </a:pPr>
            <a:r>
              <a:rPr lang="en-AU" altLang="en-US" dirty="0">
                <a:latin typeface="+mj-lt"/>
              </a:rPr>
              <a:t>Difficult thoughts and urges</a:t>
            </a:r>
          </a:p>
          <a:p>
            <a:pPr marL="360363" indent="-277813" defTabSz="263525">
              <a:spcBef>
                <a:spcPts val="0"/>
              </a:spcBef>
              <a:spcAft>
                <a:spcPts val="0"/>
              </a:spcAft>
              <a:buFont typeface="Arial" panose="020B0604020202020204" pitchFamily="34" charset="0"/>
              <a:buChar char="•"/>
            </a:pPr>
            <a:r>
              <a:rPr lang="en-AU" altLang="en-US" dirty="0">
                <a:latin typeface="+mj-lt"/>
              </a:rPr>
              <a:t>Difficult experiences</a:t>
            </a:r>
          </a:p>
        </p:txBody>
      </p:sp>
      <p:sp>
        <p:nvSpPr>
          <p:cNvPr id="4" name="Rectangle 3"/>
          <p:cNvSpPr/>
          <p:nvPr/>
        </p:nvSpPr>
        <p:spPr>
          <a:xfrm>
            <a:off x="5633171" y="3138144"/>
            <a:ext cx="3372283" cy="2308324"/>
          </a:xfrm>
          <a:prstGeom prst="rect">
            <a:avLst/>
          </a:prstGeom>
        </p:spPr>
        <p:txBody>
          <a:bodyPr wrap="square">
            <a:spAutoFit/>
          </a:bodyPr>
          <a:lstStyle/>
          <a:p>
            <a:pPr>
              <a:lnSpc>
                <a:spcPct val="100000"/>
              </a:lnSpc>
            </a:pPr>
            <a:r>
              <a:rPr lang="en-AU" altLang="en-US" dirty="0">
                <a:latin typeface="+mn-lt"/>
              </a:rPr>
              <a:t>Sensory &amp; grounding, comfort &amp; soothing, humour, distraction, mindfulness, inspirational, expressive &amp; venting, harm minimisation, problem solving &amp; reflection, movement &amp; activity, drawing on nature or creativity</a:t>
            </a:r>
          </a:p>
        </p:txBody>
      </p:sp>
    </p:spTree>
    <p:extLst>
      <p:ext uri="{BB962C8B-B14F-4D97-AF65-F5344CB8AC3E}">
        <p14:creationId xmlns:p14="http://schemas.microsoft.com/office/powerpoint/2010/main" val="2590977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539750" y="436563"/>
            <a:ext cx="7199313" cy="868362"/>
          </a:xfrm>
        </p:spPr>
        <p:txBody>
          <a:bodyPr lIns="68580" tIns="34290" rIns="68580" bIns="34290" anchor="t"/>
          <a:lstStyle/>
          <a:p>
            <a:pPr algn="ctr" eaLnBrk="1" hangingPunct="1">
              <a:defRPr/>
            </a:pPr>
            <a:r>
              <a:rPr lang="en-US" altLang="en-US" b="1" dirty="0" smtClean="0">
                <a:ea typeface="MS PGothic" pitchFamily="34" charset="-128"/>
                <a:cs typeface="Arial" charset="0"/>
              </a:rPr>
              <a:t>Calm down methods in practice</a:t>
            </a:r>
          </a:p>
        </p:txBody>
      </p:sp>
      <p:sp>
        <p:nvSpPr>
          <p:cNvPr id="5" name="Content Placeholder 4"/>
          <p:cNvSpPr>
            <a:spLocks noGrp="1"/>
          </p:cNvSpPr>
          <p:nvPr>
            <p:ph idx="1"/>
          </p:nvPr>
        </p:nvSpPr>
        <p:spPr>
          <a:xfrm>
            <a:off x="523875" y="2750936"/>
            <a:ext cx="4233778" cy="3563471"/>
          </a:xfrm>
        </p:spPr>
        <p:txBody>
          <a:bodyPr/>
          <a:lstStyle/>
          <a:p>
            <a:pPr marL="342900" lvl="1" indent="-342900" eaLnBrk="1" hangingPunct="1">
              <a:spcAft>
                <a:spcPts val="0"/>
              </a:spcAft>
              <a:buFont typeface="Arial" panose="020B0604020202020204" pitchFamily="34" charset="0"/>
              <a:buChar char="•"/>
              <a:defRPr/>
            </a:pPr>
            <a:r>
              <a:rPr lang="en-US" dirty="0" smtClean="0">
                <a:ea typeface="ＭＳ Ｐゴシック" charset="0"/>
              </a:rPr>
              <a:t>Support people to explore the potential uses of calm down methods </a:t>
            </a:r>
          </a:p>
          <a:p>
            <a:pPr marL="342900" lvl="1" indent="-342900" eaLnBrk="1" hangingPunct="1">
              <a:spcAft>
                <a:spcPts val="0"/>
              </a:spcAft>
              <a:buFont typeface="Arial" panose="020B0604020202020204" pitchFamily="34" charset="0"/>
              <a:buChar char="•"/>
              <a:defRPr/>
            </a:pPr>
            <a:endParaRPr lang="en-US" sz="1400" dirty="0">
              <a:ea typeface="ＭＳ Ｐゴシック" charset="0"/>
            </a:endParaRPr>
          </a:p>
          <a:p>
            <a:pPr marL="342900" lvl="1" indent="-342900" eaLnBrk="1" hangingPunct="1">
              <a:spcAft>
                <a:spcPts val="0"/>
              </a:spcAft>
              <a:buFont typeface="Arial" panose="020B0604020202020204" pitchFamily="34" charset="0"/>
              <a:buChar char="•"/>
              <a:defRPr/>
            </a:pPr>
            <a:r>
              <a:rPr lang="en-US" dirty="0" smtClean="0">
                <a:ea typeface="ＭＳ Ｐゴシック" charset="0"/>
              </a:rPr>
              <a:t>Some of the calm down activities </a:t>
            </a:r>
            <a:r>
              <a:rPr lang="en-US" dirty="0">
                <a:ea typeface="ＭＳ Ｐゴシック" charset="0"/>
              </a:rPr>
              <a:t>can be done </a:t>
            </a:r>
            <a:r>
              <a:rPr lang="en-US" dirty="0" smtClean="0">
                <a:ea typeface="ＭＳ Ｐゴシック" charset="0"/>
              </a:rPr>
              <a:t>together</a:t>
            </a:r>
          </a:p>
          <a:p>
            <a:pPr marL="342900" lvl="1" indent="-342900" eaLnBrk="1" hangingPunct="1">
              <a:spcAft>
                <a:spcPts val="0"/>
              </a:spcAft>
              <a:buFont typeface="Arial" panose="020B0604020202020204" pitchFamily="34" charset="0"/>
              <a:buChar char="•"/>
              <a:defRPr/>
            </a:pPr>
            <a:endParaRPr lang="en-US" sz="1400" dirty="0">
              <a:ea typeface="ＭＳ Ｐゴシック" charset="0"/>
            </a:endParaRPr>
          </a:p>
          <a:p>
            <a:pPr marL="342900" lvl="1" indent="-342900" eaLnBrk="1" hangingPunct="1">
              <a:spcAft>
                <a:spcPts val="0"/>
              </a:spcAft>
              <a:buFont typeface="Arial" panose="020B0604020202020204" pitchFamily="34" charset="0"/>
              <a:buChar char="•"/>
              <a:defRPr/>
            </a:pPr>
            <a:r>
              <a:rPr lang="en-US" dirty="0">
                <a:ea typeface="ＭＳ Ｐゴシック" charset="0"/>
              </a:rPr>
              <a:t>Record calm down methods </a:t>
            </a:r>
            <a:r>
              <a:rPr lang="en-US" dirty="0" smtClean="0">
                <a:ea typeface="ＭＳ Ｐゴシック" charset="0"/>
              </a:rPr>
              <a:t>use </a:t>
            </a:r>
            <a:r>
              <a:rPr lang="en-US" dirty="0">
                <a:ea typeface="ＭＳ Ｐゴシック" charset="0"/>
              </a:rPr>
              <a:t>in a log </a:t>
            </a:r>
            <a:r>
              <a:rPr lang="en-US" dirty="0" smtClean="0">
                <a:ea typeface="ＭＳ Ｐゴシック" charset="0"/>
              </a:rPr>
              <a:t>book, and patient files</a:t>
            </a:r>
            <a:endParaRPr lang="en-US" dirty="0">
              <a:ea typeface="ＭＳ Ｐゴシック" charset="0"/>
            </a:endParaRPr>
          </a:p>
          <a:p>
            <a:pPr lvl="1" eaLnBrk="1" hangingPunct="1">
              <a:spcAft>
                <a:spcPts val="0"/>
              </a:spcAft>
              <a:defRPr/>
            </a:pPr>
            <a:endParaRPr lang="en-US" dirty="0">
              <a:ea typeface="ＭＳ Ｐゴシック" charset="0"/>
            </a:endParaRPr>
          </a:p>
          <a:p>
            <a:pPr lvl="1" eaLnBrk="1" hangingPunct="1">
              <a:spcAft>
                <a:spcPts val="0"/>
              </a:spcAft>
              <a:defRPr/>
            </a:pPr>
            <a:endParaRPr lang="en-US" sz="2800" dirty="0">
              <a:ea typeface="ＭＳ Ｐゴシック"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34796">
            <a:off x="4794772" y="3238693"/>
            <a:ext cx="4007223" cy="2757630"/>
          </a:xfrm>
          <a:prstGeom prst="rect">
            <a:avLst/>
          </a:prstGeom>
        </p:spPr>
      </p:pic>
      <p:sp>
        <p:nvSpPr>
          <p:cNvPr id="6" name="Content Placeholder 4"/>
          <p:cNvSpPr txBox="1">
            <a:spLocks/>
          </p:cNvSpPr>
          <p:nvPr/>
        </p:nvSpPr>
        <p:spPr bwMode="auto">
          <a:xfrm>
            <a:off x="523874" y="1514366"/>
            <a:ext cx="8467558" cy="1774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ts val="0"/>
              </a:spcAft>
              <a:buFont typeface="Arial" panose="020B0604020202020204" pitchFamily="34" charset="0"/>
              <a:buChar char="•"/>
              <a:defRPr/>
            </a:pPr>
            <a:r>
              <a:rPr lang="en-US" dirty="0" smtClean="0">
                <a:ea typeface="ＭＳ Ｐゴシック" charset="0"/>
              </a:rPr>
              <a:t>Assemble a box of ‘calm down resources’ for your unit</a:t>
            </a:r>
          </a:p>
          <a:p>
            <a:pPr marL="342900" lvl="1" indent="-342900" eaLnBrk="1" hangingPunct="1">
              <a:spcAft>
                <a:spcPts val="0"/>
              </a:spcAft>
              <a:buFont typeface="Arial" panose="020B0604020202020204" pitchFamily="34" charset="0"/>
              <a:buChar char="•"/>
              <a:defRPr/>
            </a:pPr>
            <a:endParaRPr lang="en-US" sz="1400" dirty="0" smtClean="0">
              <a:ea typeface="ＭＳ Ｐゴシック" charset="0"/>
            </a:endParaRPr>
          </a:p>
          <a:p>
            <a:pPr marL="342900" lvl="1" indent="-342900" eaLnBrk="1" hangingPunct="1">
              <a:spcAft>
                <a:spcPts val="0"/>
              </a:spcAft>
              <a:buFont typeface="Arial" panose="020B0604020202020204" pitchFamily="34" charset="0"/>
              <a:buChar char="•"/>
              <a:defRPr/>
            </a:pPr>
            <a:r>
              <a:rPr lang="en-US" dirty="0" smtClean="0">
                <a:ea typeface="ＭＳ Ｐゴシック" charset="0"/>
              </a:rPr>
              <a:t>Offer/explore calm down methods before considering PRN</a:t>
            </a:r>
            <a:endParaRPr lang="en-US" sz="2800" dirty="0">
              <a:ea typeface="ＭＳ Ｐゴシック" charset="0"/>
            </a:endParaRPr>
          </a:p>
        </p:txBody>
      </p:sp>
    </p:spTree>
    <p:extLst>
      <p:ext uri="{BB962C8B-B14F-4D97-AF65-F5344CB8AC3E}">
        <p14:creationId xmlns:p14="http://schemas.microsoft.com/office/powerpoint/2010/main" val="70563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55613"/>
            <a:ext cx="7199313" cy="790575"/>
          </a:xfrm>
        </p:spPr>
        <p:txBody>
          <a:bodyPr lIns="68580" tIns="34290" rIns="68580" bIns="34290" anchor="t">
            <a:normAutofit fontScale="90000"/>
          </a:bodyPr>
          <a:lstStyle/>
          <a:p>
            <a:pPr algn="ctr" eaLnBrk="1" hangingPunct="1">
              <a:defRPr/>
            </a:pPr>
            <a:r>
              <a:rPr lang="en-US" altLang="en-US" sz="3100" b="1" dirty="0">
                <a:ea typeface="ＭＳ Ｐゴシック" charset="0"/>
              </a:rPr>
              <a:t>Role of the </a:t>
            </a:r>
            <a:r>
              <a:rPr lang="en-US" altLang="en-US" sz="3100" b="1" dirty="0" smtClean="0">
                <a:ea typeface="ＭＳ Ｐゴシック" charset="0"/>
              </a:rPr>
              <a:t>intervention lead </a:t>
            </a:r>
            <a:r>
              <a:rPr lang="en-US" altLang="en-US" sz="2175" b="1" dirty="0" smtClean="0">
                <a:ea typeface="ＭＳ Ｐゴシック" charset="0"/>
              </a:rPr>
              <a:t/>
            </a:r>
            <a:br>
              <a:rPr lang="en-US" altLang="en-US" sz="2175" b="1" dirty="0" smtClean="0">
                <a:ea typeface="ＭＳ Ｐゴシック" charset="0"/>
              </a:rPr>
            </a:br>
            <a:endParaRPr lang="en-US" altLang="en-US" sz="2175" b="1" dirty="0">
              <a:ea typeface="ＭＳ Ｐゴシック" charset="0"/>
            </a:endParaRPr>
          </a:p>
        </p:txBody>
      </p:sp>
      <p:sp>
        <p:nvSpPr>
          <p:cNvPr id="22531" name="Content Placeholder 2"/>
          <p:cNvSpPr>
            <a:spLocks noGrp="1"/>
          </p:cNvSpPr>
          <p:nvPr>
            <p:ph idx="1"/>
          </p:nvPr>
        </p:nvSpPr>
        <p:spPr>
          <a:xfrm>
            <a:off x="539750" y="1619250"/>
            <a:ext cx="8243888" cy="4854575"/>
          </a:xfrm>
        </p:spPr>
        <p:txBody>
          <a:bodyPr lIns="68580" tIns="34290" rIns="68580" bIns="34290"/>
          <a:lstStyle/>
          <a:p>
            <a:pPr marL="342900" lvl="1" indent="-342900" eaLnBrk="1" hangingPunct="1">
              <a:spcAft>
                <a:spcPts val="750"/>
              </a:spcAft>
              <a:buFont typeface="Arial" charset="0"/>
              <a:buChar char="•"/>
            </a:pPr>
            <a:r>
              <a:rPr lang="en-US" altLang="en-US" sz="2000" dirty="0" smtClean="0"/>
              <a:t>Suggest when calm down methods are appropriate</a:t>
            </a:r>
          </a:p>
          <a:p>
            <a:pPr marL="342900" lvl="1" indent="-342900" eaLnBrk="1" hangingPunct="1">
              <a:spcAft>
                <a:spcPts val="750"/>
              </a:spcAft>
              <a:buFont typeface="Arial" charset="0"/>
              <a:buChar char="•"/>
            </a:pPr>
            <a:r>
              <a:rPr lang="en-US" altLang="en-US" sz="2000" dirty="0" smtClean="0"/>
              <a:t>Ask if/how calm down was used when people mention agitation or PRN at handover</a:t>
            </a:r>
          </a:p>
          <a:p>
            <a:pPr marL="342900" lvl="1" indent="-342900" eaLnBrk="1" hangingPunct="1">
              <a:spcAft>
                <a:spcPts val="750"/>
              </a:spcAft>
              <a:buFont typeface="Arial" charset="0"/>
              <a:buChar char="•"/>
            </a:pPr>
            <a:r>
              <a:rPr lang="en-US" altLang="en-US" sz="2000" dirty="0" smtClean="0"/>
              <a:t>Ask if/how calm down was used if there was a restrictive intervention</a:t>
            </a:r>
          </a:p>
          <a:p>
            <a:pPr marL="342900" lvl="1" indent="-342900" eaLnBrk="1" hangingPunct="1">
              <a:spcAft>
                <a:spcPts val="750"/>
              </a:spcAft>
              <a:buFont typeface="Arial" charset="0"/>
              <a:buChar char="•"/>
            </a:pPr>
            <a:r>
              <a:rPr lang="en-US" altLang="en-US" sz="2000" dirty="0" smtClean="0"/>
              <a:t>Ensure resources are easily available to patients when needed</a:t>
            </a:r>
          </a:p>
          <a:p>
            <a:pPr marL="342900" lvl="1" indent="-342900" eaLnBrk="1" hangingPunct="1">
              <a:spcAft>
                <a:spcPts val="750"/>
              </a:spcAft>
              <a:buFont typeface="Arial" charset="0"/>
              <a:buChar char="•"/>
            </a:pPr>
            <a:r>
              <a:rPr lang="en-US" altLang="en-US" sz="2000" dirty="0" smtClean="0"/>
              <a:t>Check resources regularly to ensure items are returned, clean and in good working order (develop an infection control plan)</a:t>
            </a:r>
          </a:p>
          <a:p>
            <a:pPr marL="342900" lvl="1" indent="-342900" eaLnBrk="1" hangingPunct="1">
              <a:spcAft>
                <a:spcPts val="750"/>
              </a:spcAft>
              <a:buFont typeface="Arial" charset="0"/>
              <a:buChar char="•"/>
            </a:pPr>
            <a:r>
              <a:rPr lang="en-US" altLang="en-US" sz="2000" dirty="0" smtClean="0"/>
              <a:t>Replace missing, depleted or broken items </a:t>
            </a:r>
          </a:p>
          <a:p>
            <a:pPr lvl="1" eaLnBrk="1" hangingPunct="1">
              <a:spcAft>
                <a:spcPts val="750"/>
              </a:spcAft>
            </a:pPr>
            <a:r>
              <a:rPr lang="en-US" altLang="en-US" sz="2000" b="1" dirty="0" smtClean="0"/>
              <a:t>Expanding Calm Down Methods…</a:t>
            </a:r>
          </a:p>
          <a:p>
            <a:pPr marL="342900" lvl="1" indent="-342900" eaLnBrk="1" hangingPunct="1">
              <a:spcAft>
                <a:spcPts val="750"/>
              </a:spcAft>
              <a:buFont typeface="Arial" charset="0"/>
              <a:buChar char="•"/>
            </a:pPr>
            <a:r>
              <a:rPr lang="en-US" altLang="en-US" sz="2000" dirty="0" smtClean="0"/>
              <a:t>Look at increasing the number and type of resources over time</a:t>
            </a:r>
          </a:p>
          <a:p>
            <a:pPr marL="342900" lvl="1" indent="-342900" eaLnBrk="1" hangingPunct="1">
              <a:spcAft>
                <a:spcPts val="750"/>
              </a:spcAft>
              <a:buFont typeface="Arial" charset="0"/>
              <a:buChar char="•"/>
            </a:pPr>
            <a:r>
              <a:rPr lang="en-US" altLang="en-US" sz="2000" dirty="0" smtClean="0"/>
              <a:t>Make calm down resources available in more spaces</a:t>
            </a:r>
          </a:p>
          <a:p>
            <a:pPr marL="342900" lvl="1" indent="-342900" eaLnBrk="1" hangingPunct="1">
              <a:spcAft>
                <a:spcPts val="750"/>
              </a:spcAft>
              <a:buFont typeface="Arial" charset="0"/>
              <a:buChar char="•"/>
            </a:pPr>
            <a:r>
              <a:rPr lang="en-US" altLang="en-US" sz="2000" dirty="0" smtClean="0"/>
              <a:t>Think about how patients can take resources home after discharge</a:t>
            </a:r>
          </a:p>
          <a:p>
            <a:pPr marL="342900" lvl="1" indent="-342900" eaLnBrk="1" hangingPunct="1">
              <a:spcAft>
                <a:spcPts val="750"/>
              </a:spcAft>
              <a:buFont typeface="Arial" charset="0"/>
              <a:buChar char="•"/>
            </a:pPr>
            <a:endParaRPr lang="en-US" altLang="en-US" sz="2000" dirty="0" smtClean="0"/>
          </a:p>
          <a:p>
            <a:pPr eaLnBrk="1" hangingPunct="1"/>
            <a:endParaRPr lang="en-US" altLang="en-US" dirty="0" smtClean="0"/>
          </a:p>
        </p:txBody>
      </p:sp>
      <p:sp>
        <p:nvSpPr>
          <p:cNvPr id="22532" name="TextBox 2"/>
          <p:cNvSpPr txBox="1">
            <a:spLocks noChangeArrowheads="1"/>
          </p:cNvSpPr>
          <p:nvPr/>
        </p:nvSpPr>
        <p:spPr bwMode="auto">
          <a:xfrm>
            <a:off x="1695450" y="1246188"/>
            <a:ext cx="1841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342900" eaLnBrk="1" hangingPunct="1">
              <a:defRPr/>
            </a:pPr>
            <a:endParaRPr lang="en-US" altLang="en-US" sz="1350">
              <a:solidFill>
                <a:prstClr val="black"/>
              </a:solidFill>
            </a:endParaRPr>
          </a:p>
        </p:txBody>
      </p:sp>
    </p:spTree>
    <p:extLst>
      <p:ext uri="{BB962C8B-B14F-4D97-AF65-F5344CB8AC3E}">
        <p14:creationId xmlns:p14="http://schemas.microsoft.com/office/powerpoint/2010/main" val="4113332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39750" y="436563"/>
            <a:ext cx="7199313" cy="790575"/>
          </a:xfrm>
        </p:spPr>
        <p:txBody>
          <a:bodyPr lIns="68580" tIns="34290" rIns="68580" bIns="34290" anchor="t"/>
          <a:lstStyle/>
          <a:p>
            <a:pPr algn="ctr" eaLnBrk="1" hangingPunct="1">
              <a:defRPr/>
            </a:pPr>
            <a:r>
              <a:rPr lang="en-GB" altLang="en-US" b="1" smtClean="0">
                <a:ea typeface="MS PGothic" pitchFamily="34" charset="-128"/>
                <a:cs typeface="Arial" charset="0"/>
              </a:rPr>
              <a:t>Calm down methods fidelity</a:t>
            </a:r>
          </a:p>
        </p:txBody>
      </p:sp>
      <p:sp>
        <p:nvSpPr>
          <p:cNvPr id="3" name="Content Placeholder 2"/>
          <p:cNvSpPr>
            <a:spLocks noGrp="1"/>
          </p:cNvSpPr>
          <p:nvPr>
            <p:ph idx="1"/>
          </p:nvPr>
        </p:nvSpPr>
        <p:spPr>
          <a:xfrm>
            <a:off x="4375150" y="4291666"/>
            <a:ext cx="4356100" cy="2235200"/>
          </a:xfrm>
        </p:spPr>
        <p:txBody>
          <a:bodyPr lIns="68580" tIns="34290" rIns="68580" bIns="34290">
            <a:normAutofit/>
          </a:bodyPr>
          <a:lstStyle/>
          <a:p>
            <a:pPr lvl="1" eaLnBrk="1" hangingPunct="1">
              <a:defRPr/>
            </a:pPr>
            <a:endParaRPr lang="en-GB" altLang="en-US" sz="1500" dirty="0">
              <a:ea typeface="ＭＳ Ｐゴシック" charset="0"/>
            </a:endParaRPr>
          </a:p>
          <a:p>
            <a:pPr marL="270271" lvl="1" indent="-285750" eaLnBrk="1" hangingPunct="1">
              <a:spcAft>
                <a:spcPts val="750"/>
              </a:spcAft>
              <a:buFont typeface="Arial" panose="020B0604020202020204" pitchFamily="34" charset="0"/>
              <a:buChar char="•"/>
              <a:defRPr/>
            </a:pPr>
            <a:r>
              <a:rPr lang="en-GB" altLang="en-US" sz="1800" dirty="0">
                <a:ea typeface="ＭＳ Ｐゴシック" charset="0"/>
              </a:rPr>
              <a:t>A  box of things that gathers dust in the office or gets dragged to a </a:t>
            </a:r>
            <a:r>
              <a:rPr lang="en-GB" altLang="en-US" sz="1800" dirty="0" smtClean="0">
                <a:ea typeface="ＭＳ Ｐゴシック" charset="0"/>
              </a:rPr>
              <a:t>group</a:t>
            </a:r>
            <a:endParaRPr lang="en-GB" altLang="en-US" sz="1800" dirty="0">
              <a:ea typeface="ＭＳ Ｐゴシック" charset="0"/>
            </a:endParaRPr>
          </a:p>
          <a:p>
            <a:pPr marL="266700" lvl="1" indent="-285750" eaLnBrk="1" hangingPunct="1">
              <a:spcAft>
                <a:spcPts val="750"/>
              </a:spcAft>
              <a:buFont typeface="Arial" panose="020B0604020202020204" pitchFamily="34" charset="0"/>
              <a:buChar char="•"/>
              <a:defRPr/>
            </a:pPr>
            <a:r>
              <a:rPr lang="en-GB" altLang="en-US" sz="1800" dirty="0">
                <a:ea typeface="ＭＳ Ｐゴシック" charset="0"/>
              </a:rPr>
              <a:t>A store of equipment for diversional or recreational activities for patients to do on request</a:t>
            </a:r>
          </a:p>
        </p:txBody>
      </p:sp>
      <p:sp>
        <p:nvSpPr>
          <p:cNvPr id="5" name="Rectangle 4"/>
          <p:cNvSpPr>
            <a:spLocks noChangeArrowheads="1"/>
          </p:cNvSpPr>
          <p:nvPr/>
        </p:nvSpPr>
        <p:spPr bwMode="auto">
          <a:xfrm>
            <a:off x="1014413" y="2174875"/>
            <a:ext cx="2090737" cy="1438275"/>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Calm down methods </a:t>
            </a:r>
          </a:p>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23557"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1014413" y="4443413"/>
            <a:ext cx="2119312" cy="1393825"/>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Calm down methods  </a:t>
            </a:r>
          </a:p>
          <a:p>
            <a:pPr algn="ctr" defTabSz="342900"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23559" name="TextBox 8"/>
          <p:cNvSpPr txBox="1">
            <a:spLocks noChangeArrowheads="1"/>
          </p:cNvSpPr>
          <p:nvPr/>
        </p:nvSpPr>
        <p:spPr bwMode="auto">
          <a:xfrm>
            <a:off x="3419475" y="469741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23560" name="Rectangle 1"/>
          <p:cNvSpPr>
            <a:spLocks noChangeArrowheads="1"/>
          </p:cNvSpPr>
          <p:nvPr/>
        </p:nvSpPr>
        <p:spPr bwMode="auto">
          <a:xfrm>
            <a:off x="3960812" y="1659980"/>
            <a:ext cx="5183188" cy="263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342900">
              <a:defRPr>
                <a:solidFill>
                  <a:schemeClr val="tx1"/>
                </a:solidFill>
                <a:latin typeface="Calibri" pitchFamily="34" charset="0"/>
                <a:ea typeface="ＭＳ Ｐゴシック" pitchFamily="34" charset="-128"/>
              </a:defRPr>
            </a:lvl1pPr>
            <a:lvl2pPr marL="6286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1" defTabSz="457200" eaLnBrk="1" hangingPunct="1">
              <a:lnSpc>
                <a:spcPct val="110000"/>
              </a:lnSpc>
              <a:spcAft>
                <a:spcPts val="750"/>
              </a:spcAft>
              <a:buFont typeface="Arial" panose="020B0604020202020204" pitchFamily="34" charset="0"/>
              <a:buChar char="•"/>
              <a:defRPr/>
            </a:pPr>
            <a:r>
              <a:rPr lang="en-GB" altLang="en-US" dirty="0">
                <a:latin typeface="+mn-lt"/>
                <a:ea typeface="ＭＳ Ｐゴシック" charset="0"/>
              </a:rPr>
              <a:t>A practical set of equipment and patient resource for self–help when in distress</a:t>
            </a:r>
          </a:p>
          <a:p>
            <a:pPr lvl="1" defTabSz="457200" eaLnBrk="1" hangingPunct="1">
              <a:lnSpc>
                <a:spcPct val="110000"/>
              </a:lnSpc>
              <a:spcAft>
                <a:spcPts val="750"/>
              </a:spcAft>
              <a:buFont typeface="Arial" panose="020B0604020202020204" pitchFamily="34" charset="0"/>
              <a:buChar char="•"/>
              <a:defRPr/>
            </a:pPr>
            <a:r>
              <a:rPr lang="en-GB" altLang="en-US" dirty="0">
                <a:latin typeface="+mn-lt"/>
                <a:ea typeface="ＭＳ Ｐゴシック" charset="0"/>
              </a:rPr>
              <a:t>A store of equipment that can be used to help people who may be feeling </a:t>
            </a:r>
            <a:r>
              <a:rPr lang="en-GB" altLang="en-US" dirty="0" smtClean="0">
                <a:latin typeface="+mn-lt"/>
                <a:ea typeface="ＭＳ Ｐゴシック" charset="0"/>
              </a:rPr>
              <a:t>agitated/restless, anxious/frightened,  angry/irritable, ashamed or depressed/despairing to </a:t>
            </a:r>
            <a:r>
              <a:rPr lang="en-GB" altLang="en-US" dirty="0">
                <a:latin typeface="+mn-lt"/>
                <a:ea typeface="ＭＳ Ｐゴシック" charset="0"/>
              </a:rPr>
              <a:t>reach a relaxed state of mind</a:t>
            </a:r>
          </a:p>
        </p:txBody>
      </p:sp>
    </p:spTree>
    <p:extLst>
      <p:ext uri="{BB962C8B-B14F-4D97-AF65-F5344CB8AC3E}">
        <p14:creationId xmlns:p14="http://schemas.microsoft.com/office/powerpoint/2010/main" val="199898657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39750" y="420688"/>
            <a:ext cx="7199313" cy="784225"/>
          </a:xfrm>
        </p:spPr>
        <p:txBody>
          <a:bodyPr lIns="91440" tIns="45720" rIns="91440" bIns="45720" anchor="t"/>
          <a:lstStyle/>
          <a:p>
            <a:pPr algn="ctr" eaLnBrk="1" hangingPunct="1">
              <a:defRPr/>
            </a:pPr>
            <a:r>
              <a:rPr lang="en-GB" altLang="en-US" b="1" smtClean="0">
                <a:ea typeface="MS PGothic" pitchFamily="34" charset="-128"/>
                <a:cs typeface="Arial" charset="0"/>
              </a:rPr>
              <a:t>Calm down methods adjustments</a:t>
            </a:r>
          </a:p>
        </p:txBody>
      </p:sp>
      <p:sp>
        <p:nvSpPr>
          <p:cNvPr id="24579" name="Content Placeholder 2"/>
          <p:cNvSpPr>
            <a:spLocks noGrp="1"/>
          </p:cNvSpPr>
          <p:nvPr>
            <p:ph idx="1"/>
          </p:nvPr>
        </p:nvSpPr>
        <p:spPr>
          <a:xfrm>
            <a:off x="539750" y="2000250"/>
            <a:ext cx="8243888" cy="4473575"/>
          </a:xfrm>
        </p:spPr>
        <p:txBody>
          <a:bodyPr lIns="91440" tIns="45720" rIns="91440" bIns="45720"/>
          <a:lstStyle/>
          <a:p>
            <a:pPr marL="2147888" lvl="1" indent="-2147888" eaLnBrk="1" hangingPunct="1">
              <a:spcAft>
                <a:spcPts val="2000"/>
              </a:spcAft>
              <a:tabLst>
                <a:tab pos="2147888" algn="l"/>
              </a:tabLst>
            </a:pPr>
            <a:r>
              <a:rPr lang="en-GB" altLang="en-US" b="1" smtClean="0"/>
              <a:t>CAMHS</a:t>
            </a:r>
            <a:r>
              <a:rPr lang="en-GB" altLang="en-US" smtClean="0"/>
              <a:t>	Safety and supervision review, choice of items different</a:t>
            </a:r>
          </a:p>
          <a:p>
            <a:pPr marL="2147888" lvl="1" indent="-2147888" eaLnBrk="1" hangingPunct="1">
              <a:spcAft>
                <a:spcPts val="2000"/>
              </a:spcAft>
              <a:tabLst>
                <a:tab pos="2147888" algn="l"/>
              </a:tabLst>
            </a:pPr>
            <a:r>
              <a:rPr lang="en-GB" altLang="en-US" b="1" smtClean="0"/>
              <a:t>Forensic</a:t>
            </a:r>
            <a:r>
              <a:rPr lang="en-GB" altLang="en-US" smtClean="0"/>
              <a:t> 	Safety and supervision review, choice of items different</a:t>
            </a:r>
          </a:p>
          <a:p>
            <a:pPr marL="2147888" lvl="1" indent="-2147888" eaLnBrk="1" hangingPunct="1">
              <a:spcAft>
                <a:spcPts val="2000"/>
              </a:spcAft>
              <a:tabLst>
                <a:tab pos="2147888" algn="l"/>
              </a:tabLst>
            </a:pPr>
            <a:r>
              <a:rPr lang="en-GB" altLang="en-US" b="1" smtClean="0"/>
              <a:t>Older people</a:t>
            </a:r>
            <a:r>
              <a:rPr lang="en-GB" altLang="en-US" smtClean="0"/>
              <a:t>	Safety and supervision review, choice of items different</a:t>
            </a:r>
          </a:p>
          <a:p>
            <a:pPr eaLnBrk="1" hangingPunct="1">
              <a:buFontTx/>
              <a:buChar char="•"/>
              <a:tabLst>
                <a:tab pos="2147888" algn="l"/>
              </a:tabLst>
            </a:pPr>
            <a:endParaRPr lang="en-GB" altLang="en-US" smtClean="0"/>
          </a:p>
          <a:p>
            <a:pPr eaLnBrk="1" hangingPunct="1">
              <a:spcAft>
                <a:spcPts val="2000"/>
              </a:spcAft>
              <a:tabLst>
                <a:tab pos="2147888" algn="l"/>
              </a:tabLst>
            </a:pPr>
            <a:endParaRPr lang="en-GB" altLang="en-US" smtClean="0"/>
          </a:p>
        </p:txBody>
      </p:sp>
    </p:spTree>
    <p:extLst>
      <p:ext uri="{BB962C8B-B14F-4D97-AF65-F5344CB8AC3E}">
        <p14:creationId xmlns:p14="http://schemas.microsoft.com/office/powerpoint/2010/main" val="1981416230"/>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95227">
            <a:off x="1568450" y="2416175"/>
            <a:ext cx="323215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0367">
            <a:off x="3868738" y="2457450"/>
            <a:ext cx="3232150" cy="407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663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2044700" y="569913"/>
            <a:ext cx="4697413"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342900" eaLnBrk="1" hangingPunct="1">
              <a:defRPr/>
            </a:pPr>
            <a:r>
              <a:rPr lang="en-AU" altLang="en-US" sz="4800" b="1" dirty="0">
                <a:solidFill>
                  <a:prstClr val="white"/>
                </a:solidFill>
                <a:latin typeface="Arial" panose="020B0604020202020204" pitchFamily="34" charset="0"/>
              </a:rPr>
              <a:t>Talk </a:t>
            </a:r>
            <a:r>
              <a:rPr lang="en-AU" altLang="en-US" sz="4800" b="1" dirty="0" smtClean="0">
                <a:solidFill>
                  <a:prstClr val="white"/>
                </a:solidFill>
                <a:latin typeface="Arial" panose="020B0604020202020204" pitchFamily="34" charset="0"/>
              </a:rPr>
              <a:t>down</a:t>
            </a:r>
            <a:r>
              <a:rPr lang="en-AU" altLang="en-US" sz="1350" dirty="0">
                <a:solidFill>
                  <a:srgbClr val="21A18D"/>
                </a:solidFill>
                <a:latin typeface="Arial" panose="020B0604020202020204" pitchFamily="34" charset="0"/>
              </a:rPr>
              <a:t/>
            </a:r>
            <a:br>
              <a:rPr lang="en-AU" altLang="en-US" sz="1350" dirty="0">
                <a:solidFill>
                  <a:srgbClr val="21A18D"/>
                </a:solidFill>
                <a:latin typeface="Arial" panose="020B0604020202020204" pitchFamily="34" charset="0"/>
              </a:rPr>
            </a:br>
            <a:endParaRPr lang="en-US" altLang="en-US" sz="1350" dirty="0">
              <a:solidFill>
                <a:srgbClr val="21A18D"/>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06622">
            <a:off x="2469515" y="2060446"/>
            <a:ext cx="3847781" cy="3748896"/>
          </a:xfrm>
          <a:prstGeom prst="rect">
            <a:avLst/>
          </a:prstGeom>
        </p:spPr>
      </p:pic>
    </p:spTree>
    <p:extLst>
      <p:ext uri="{BB962C8B-B14F-4D97-AF65-F5344CB8AC3E}">
        <p14:creationId xmlns:p14="http://schemas.microsoft.com/office/powerpoint/2010/main" val="16310517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57200"/>
            <a:ext cx="7199313" cy="669925"/>
          </a:xfrm>
        </p:spPr>
        <p:txBody>
          <a:bodyPr lIns="68580" tIns="34290" rIns="68580" bIns="34290" anchor="t">
            <a:normAutofit fontScale="90000"/>
          </a:bodyPr>
          <a:lstStyle/>
          <a:p>
            <a:pPr algn="ctr" eaLnBrk="1" hangingPunct="1">
              <a:defRPr/>
            </a:pPr>
            <a:r>
              <a:rPr lang="en-US" altLang="en-US" sz="3100" b="1" dirty="0">
                <a:ea typeface="ＭＳ Ｐゴシック" charset="0"/>
              </a:rPr>
              <a:t>Background </a:t>
            </a:r>
            <a:r>
              <a:rPr lang="en-US" altLang="en-US" sz="2175" dirty="0">
                <a:ea typeface="ＭＳ Ｐゴシック" charset="0"/>
              </a:rPr>
              <a:t/>
            </a:r>
            <a:br>
              <a:rPr lang="en-US" altLang="en-US" sz="2175" dirty="0">
                <a:ea typeface="ＭＳ Ｐゴシック" charset="0"/>
              </a:rPr>
            </a:br>
            <a:endParaRPr lang="en-US" altLang="en-US" sz="2175" dirty="0">
              <a:ea typeface="ＭＳ Ｐゴシック" charset="0"/>
            </a:endParaRPr>
          </a:p>
        </p:txBody>
      </p:sp>
      <p:sp>
        <p:nvSpPr>
          <p:cNvPr id="44035" name="Content Placeholder 2"/>
          <p:cNvSpPr>
            <a:spLocks noGrp="1"/>
          </p:cNvSpPr>
          <p:nvPr>
            <p:ph idx="1"/>
          </p:nvPr>
        </p:nvSpPr>
        <p:spPr>
          <a:xfrm>
            <a:off x="364939" y="1744663"/>
            <a:ext cx="4986990" cy="5113337"/>
          </a:xfrm>
        </p:spPr>
        <p:txBody>
          <a:bodyPr lIns="68580" tIns="34290" rIns="68580" bIns="34290"/>
          <a:lstStyle/>
          <a:p>
            <a:pPr marL="342900" lvl="1" indent="-342900" eaLnBrk="1" fontAlgn="auto" hangingPunct="1">
              <a:spcAft>
                <a:spcPts val="0"/>
              </a:spcAft>
              <a:buFont typeface="Arial"/>
              <a:buChar char="•"/>
              <a:defRPr/>
            </a:pPr>
            <a:r>
              <a:rPr lang="en-US" altLang="en-US" sz="2200" dirty="0">
                <a:solidFill>
                  <a:prstClr val="black"/>
                </a:solidFill>
                <a:ea typeface="+mn-ea"/>
              </a:rPr>
              <a:t>When people become agitated, </a:t>
            </a:r>
            <a:r>
              <a:rPr lang="en-US" altLang="en-US" sz="2200" dirty="0" smtClean="0">
                <a:solidFill>
                  <a:prstClr val="black"/>
                </a:solidFill>
                <a:ea typeface="+mn-ea"/>
              </a:rPr>
              <a:t>fearful, angry, ashamed, depressed or suicidal, it should be possible to lessen people’s distress by talking to them</a:t>
            </a:r>
          </a:p>
          <a:p>
            <a:pPr marL="342900" lvl="1" indent="-342900" eaLnBrk="1" fontAlgn="auto" hangingPunct="1">
              <a:spcAft>
                <a:spcPts val="0"/>
              </a:spcAft>
              <a:buFont typeface="Arial"/>
              <a:buChar char="•"/>
              <a:defRPr/>
            </a:pPr>
            <a:endParaRPr lang="en-US" altLang="en-US" sz="1400" dirty="0" smtClean="0">
              <a:solidFill>
                <a:prstClr val="black"/>
              </a:solidFill>
              <a:ea typeface="+mn-ea"/>
            </a:endParaRPr>
          </a:p>
          <a:p>
            <a:pPr marL="342900" lvl="1" indent="-342900" eaLnBrk="1" fontAlgn="auto" hangingPunct="1">
              <a:spcAft>
                <a:spcPts val="0"/>
              </a:spcAft>
              <a:buFont typeface="Arial"/>
              <a:buChar char="•"/>
              <a:defRPr/>
            </a:pPr>
            <a:r>
              <a:rPr lang="en-US" altLang="en-US" sz="2200" dirty="0" smtClean="0">
                <a:ea typeface="ＭＳ Ｐゴシック" charset="0"/>
              </a:rPr>
              <a:t>Most </a:t>
            </a:r>
            <a:r>
              <a:rPr lang="en-US" altLang="en-US" sz="2200" dirty="0">
                <a:ea typeface="ＭＳ Ｐゴシック" charset="0"/>
              </a:rPr>
              <a:t>of us have had instruction in </a:t>
            </a:r>
            <a:r>
              <a:rPr lang="en-US" altLang="en-US" sz="2200" dirty="0" smtClean="0">
                <a:ea typeface="ＭＳ Ｐゴシック" charset="0"/>
              </a:rPr>
              <a:t>de-escalation in aggression management training but this may be limited</a:t>
            </a:r>
          </a:p>
          <a:p>
            <a:pPr lvl="1" eaLnBrk="1" hangingPunct="1">
              <a:spcAft>
                <a:spcPts val="0"/>
              </a:spcAft>
              <a:defRPr/>
            </a:pPr>
            <a:endParaRPr lang="en-AU" altLang="en-US" sz="1400" dirty="0" smtClean="0">
              <a:ea typeface="ＭＳ Ｐゴシック" charset="0"/>
            </a:endParaRPr>
          </a:p>
          <a:p>
            <a:pPr marL="342900" lvl="1" indent="-342900" eaLnBrk="1" hangingPunct="1">
              <a:spcAft>
                <a:spcPts val="0"/>
              </a:spcAft>
              <a:buFont typeface="Arial" panose="020B0604020202020204" pitchFamily="34" charset="0"/>
              <a:buChar char="•"/>
              <a:defRPr/>
            </a:pPr>
            <a:r>
              <a:rPr lang="en-US" altLang="en-US" sz="2200" dirty="0" smtClean="0">
                <a:ea typeface="ＭＳ Ｐゴシック" charset="0"/>
              </a:rPr>
              <a:t>Safewards pulls </a:t>
            </a:r>
            <a:r>
              <a:rPr lang="en-US" altLang="en-US" sz="2200" dirty="0">
                <a:ea typeface="ＭＳ Ｐゴシック" charset="0"/>
              </a:rPr>
              <a:t>together </a:t>
            </a:r>
            <a:r>
              <a:rPr lang="en-US" altLang="en-US" sz="2200" dirty="0" smtClean="0">
                <a:ea typeface="ＭＳ Ｐゴシック" charset="0"/>
              </a:rPr>
              <a:t>‘Talk Down’ techniques into </a:t>
            </a:r>
            <a:r>
              <a:rPr lang="en-US" altLang="en-US" sz="2200" dirty="0">
                <a:ea typeface="ＭＳ Ｐゴシック" charset="0"/>
              </a:rPr>
              <a:t>a meaningful </a:t>
            </a:r>
            <a:r>
              <a:rPr lang="en-US" altLang="en-US" sz="2200" dirty="0" smtClean="0">
                <a:ea typeface="ＭＳ Ｐゴシック" charset="0"/>
              </a:rPr>
              <a:t>picture </a:t>
            </a:r>
            <a:endParaRPr lang="en-US" altLang="en-US" sz="2200" dirty="0">
              <a:ea typeface="ＭＳ Ｐゴシック"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36210" y="2298173"/>
            <a:ext cx="3244720" cy="3161333"/>
          </a:xfrm>
          <a:prstGeom prst="rect">
            <a:avLst/>
          </a:prstGeom>
        </p:spPr>
      </p:pic>
    </p:spTree>
    <p:extLst>
      <p:ext uri="{BB962C8B-B14F-4D97-AF65-F5344CB8AC3E}">
        <p14:creationId xmlns:p14="http://schemas.microsoft.com/office/powerpoint/2010/main" val="22149623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539750" y="457200"/>
            <a:ext cx="7199313" cy="657225"/>
          </a:xfrm>
        </p:spPr>
        <p:txBody>
          <a:bodyPr lIns="68580" tIns="34290" rIns="68580" bIns="34290" anchor="t"/>
          <a:lstStyle/>
          <a:p>
            <a:pPr algn="ctr" eaLnBrk="1" hangingPunct="1">
              <a:defRPr/>
            </a:pPr>
            <a:r>
              <a:rPr lang="en-GB" altLang="en-US" b="1" dirty="0" smtClean="0">
                <a:ea typeface="MS PGothic" pitchFamily="34" charset="-128"/>
                <a:cs typeface="Arial" charset="0"/>
              </a:rPr>
              <a:t>Aims</a:t>
            </a:r>
          </a:p>
        </p:txBody>
      </p:sp>
      <p:sp>
        <p:nvSpPr>
          <p:cNvPr id="43011" name="Content Placeholder 3"/>
          <p:cNvSpPr>
            <a:spLocks noGrp="1"/>
          </p:cNvSpPr>
          <p:nvPr>
            <p:ph idx="1"/>
          </p:nvPr>
        </p:nvSpPr>
        <p:spPr>
          <a:xfrm>
            <a:off x="539750" y="1619250"/>
            <a:ext cx="8243888" cy="4854575"/>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GB" altLang="en-US" sz="2600" dirty="0">
                <a:ea typeface="ＭＳ Ｐゴシック" charset="0"/>
              </a:rPr>
              <a:t>Build </a:t>
            </a:r>
            <a:r>
              <a:rPr lang="en-GB" altLang="en-US" sz="2600" dirty="0" smtClean="0">
                <a:ea typeface="ＭＳ Ｐゴシック" charset="0"/>
              </a:rPr>
              <a:t>patient’s </a:t>
            </a:r>
            <a:r>
              <a:rPr lang="en-GB" altLang="en-US" sz="2600" dirty="0">
                <a:ea typeface="ＭＳ Ｐゴシック" charset="0"/>
              </a:rPr>
              <a:t>emotional self-management skills, self-monitoring, self-awareness and psychological </a:t>
            </a:r>
            <a:r>
              <a:rPr lang="en-GB" altLang="en-US" sz="2600" dirty="0" smtClean="0">
                <a:ea typeface="ＭＳ Ｐゴシック" charset="0"/>
              </a:rPr>
              <a:t>understanding</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Using crisis as an opportunity for therapeutic learning for everyone</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Improve </a:t>
            </a:r>
            <a:r>
              <a:rPr lang="en-GB" altLang="en-US" sz="2600" dirty="0">
                <a:ea typeface="ＭＳ Ｐゴシック" charset="0"/>
              </a:rPr>
              <a:t>team cohesion, skill sharing, mutual </a:t>
            </a:r>
            <a:r>
              <a:rPr lang="en-GB" altLang="en-US" sz="2600" dirty="0" smtClean="0">
                <a:ea typeface="ＭＳ Ｐゴシック" charset="0"/>
              </a:rPr>
              <a:t>support</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Expand staff skill set</a:t>
            </a:r>
          </a:p>
          <a:p>
            <a:pPr marL="457200" lvl="1" indent="-457200" eaLnBrk="1" hangingPunct="1">
              <a:spcAft>
                <a:spcPts val="750"/>
              </a:spcAft>
              <a:buFont typeface="Arial" panose="020B0604020202020204" pitchFamily="34" charset="0"/>
              <a:buChar char="•"/>
              <a:defRPr/>
            </a:pPr>
            <a:r>
              <a:rPr lang="en-GB" altLang="en-US" sz="2600" dirty="0" smtClean="0">
                <a:ea typeface="ＭＳ Ｐゴシック" charset="0"/>
              </a:rPr>
              <a:t>Avoid conflict and containment - or minimise the impact in the event of conflict and/or containment </a:t>
            </a:r>
            <a:endParaRPr lang="en-GB" altLang="en-US" sz="2600" dirty="0">
              <a:ea typeface="ＭＳ Ｐゴシック" charset="0"/>
            </a:endParaRPr>
          </a:p>
          <a:p>
            <a:pPr eaLnBrk="1" hangingPunct="1">
              <a:spcBef>
                <a:spcPct val="0"/>
              </a:spcBef>
              <a:spcAft>
                <a:spcPts val="750"/>
              </a:spcAft>
              <a:defRPr/>
            </a:pPr>
            <a:endParaRPr lang="en-GB" altLang="en-US" sz="1650" dirty="0">
              <a:ea typeface="ＭＳ Ｐゴシック" charset="0"/>
            </a:endParaRPr>
          </a:p>
        </p:txBody>
      </p:sp>
    </p:spTree>
    <p:extLst>
      <p:ext uri="{BB962C8B-B14F-4D97-AF65-F5344CB8AC3E}">
        <p14:creationId xmlns:p14="http://schemas.microsoft.com/office/powerpoint/2010/main" val="4293056065"/>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428985"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49" name="Rectangle 48"/>
          <p:cNvSpPr/>
          <p:nvPr/>
        </p:nvSpPr>
        <p:spPr>
          <a:xfrm>
            <a:off x="4622800" y="5283199"/>
            <a:ext cx="4386728" cy="920751"/>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673600"/>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673600"/>
            <a:ext cx="0" cy="1092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3254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Talk Down and the Safewards Model </a:t>
            </a:r>
            <a:endParaRPr lang="en-AU" b="1" dirty="0"/>
          </a:p>
        </p:txBody>
      </p:sp>
      <p:grpSp>
        <p:nvGrpSpPr>
          <p:cNvPr id="31" name="Group 30"/>
          <p:cNvGrpSpPr/>
          <p:nvPr/>
        </p:nvGrpSpPr>
        <p:grpSpPr>
          <a:xfrm>
            <a:off x="4653317" y="5556258"/>
            <a:ext cx="2381788" cy="432000"/>
            <a:chOff x="4653317" y="5556258"/>
            <a:chExt cx="2381788" cy="432000"/>
          </a:xfrm>
        </p:grpSpPr>
        <p:grpSp>
          <p:nvGrpSpPr>
            <p:cNvPr id="41" name="Group 40"/>
            <p:cNvGrpSpPr/>
            <p:nvPr/>
          </p:nvGrpSpPr>
          <p:grpSpPr>
            <a:xfrm>
              <a:off x="4653317" y="5556258"/>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6978664" y="5556258"/>
              <a:ext cx="56441" cy="432000"/>
              <a:chOff x="865632" y="1988326"/>
              <a:chExt cx="56441" cy="432000"/>
            </a:xfrm>
          </p:grpSpPr>
          <p:cxnSp>
            <p:nvCxnSpPr>
              <p:cNvPr id="48" name="Straight Connector 47"/>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grpSp>
      <p:cxnSp>
        <p:nvCxnSpPr>
          <p:cNvPr id="57" name="Straight Arrow Connector 56"/>
          <p:cNvCxnSpPr/>
          <p:nvPr/>
        </p:nvCxnSpPr>
        <p:spPr>
          <a:xfrm>
            <a:off x="480974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4622800" y="2705100"/>
            <a:ext cx="3452191" cy="3016250"/>
            <a:chOff x="4622800" y="2705100"/>
            <a:chExt cx="3452191" cy="3016250"/>
          </a:xfrm>
        </p:grpSpPr>
        <p:cxnSp>
          <p:nvCxnSpPr>
            <p:cNvPr id="40" name="Straight Connector 39"/>
            <p:cNvCxnSpPr/>
            <p:nvPr/>
          </p:nvCxnSpPr>
          <p:spPr>
            <a:xfrm>
              <a:off x="4632671" y="2705100"/>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622800" y="3149600"/>
              <a:ext cx="3452191" cy="2571750"/>
              <a:chOff x="4622800" y="3149600"/>
              <a:chExt cx="3452191" cy="2571750"/>
            </a:xfrm>
          </p:grpSpPr>
          <p:cxnSp>
            <p:nvCxnSpPr>
              <p:cNvPr id="39" name="Straight Connector 38"/>
              <p:cNvCxnSpPr/>
              <p:nvPr/>
            </p:nvCxnSpPr>
            <p:spPr>
              <a:xfrm flipH="1">
                <a:off x="4622800" y="3149600"/>
                <a:ext cx="3452191" cy="0"/>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809746" y="3189843"/>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795610" y="3192181"/>
                <a:ext cx="14826" cy="2529169"/>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7" idx="0"/>
              </p:cNvCxnSpPr>
              <p:nvPr/>
            </p:nvCxnSpPr>
            <p:spPr>
              <a:xfrm>
                <a:off x="8045337" y="3180834"/>
                <a:ext cx="14827" cy="2191266"/>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grpSp>
      </p:grp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Talk Down</a:t>
            </a:r>
            <a:endParaRPr lang="en-US" kern="0" dirty="0">
              <a:solidFill>
                <a:schemeClr val="bg1"/>
              </a:solidFill>
              <a:latin typeface="Arial"/>
              <a:cs typeface="Arial"/>
            </a:endParaRPr>
          </a:p>
        </p:txBody>
      </p:sp>
      <p:sp>
        <p:nvSpPr>
          <p:cNvPr id="60" name="Rectangle 59"/>
          <p:cNvSpPr/>
          <p:nvPr/>
        </p:nvSpPr>
        <p:spPr>
          <a:xfrm>
            <a:off x="4978400" y="5380773"/>
            <a:ext cx="1511300" cy="688672"/>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Conflict: </a:t>
            </a:r>
          </a:p>
          <a:p>
            <a:pPr algn="ctr" defTabSz="914400"/>
            <a:r>
              <a:rPr lang="en-US" kern="0" dirty="0" smtClean="0">
                <a:solidFill>
                  <a:schemeClr val="bg1"/>
                </a:solidFill>
                <a:latin typeface="Arial"/>
                <a:cs typeface="Arial"/>
              </a:rPr>
              <a:t>Any type</a:t>
            </a:r>
            <a:endParaRPr lang="en-US" kern="0" dirty="0">
              <a:solidFill>
                <a:schemeClr val="bg1"/>
              </a:solidFill>
              <a:latin typeface="Arial"/>
              <a:cs typeface="Arial"/>
            </a:endParaRPr>
          </a:p>
        </p:txBody>
      </p:sp>
    </p:spTree>
    <p:extLst>
      <p:ext uri="{BB962C8B-B14F-4D97-AF65-F5344CB8AC3E}">
        <p14:creationId xmlns:p14="http://schemas.microsoft.com/office/powerpoint/2010/main" val="166141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AU" b="1" dirty="0" smtClean="0">
                <a:ea typeface="MS PGothic" pitchFamily="34" charset="-128"/>
              </a:rPr>
              <a:t>Intervention Refreshers</a:t>
            </a:r>
            <a:endParaRPr lang="en-AU" b="1" dirty="0">
              <a:ea typeface="MS PGothic" pitchFamily="34" charset="-128"/>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4058976"/>
            <a:ext cx="2091898" cy="22355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2467" y="1996599"/>
            <a:ext cx="2921633" cy="194775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2411" y="4071582"/>
            <a:ext cx="2303614" cy="2187387"/>
          </a:xfrm>
          <a:prstGeom prst="rect">
            <a:avLst/>
          </a:prstGeom>
        </p:spPr>
      </p:pic>
      <p:pic>
        <p:nvPicPr>
          <p:cNvPr id="11" name="Picture 10"/>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26810" y="1996598"/>
            <a:ext cx="3031202" cy="1947755"/>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55576" y="4071582"/>
            <a:ext cx="2232248" cy="2179506"/>
          </a:xfrm>
          <a:prstGeom prst="rect">
            <a:avLst/>
          </a:prstGeom>
        </p:spPr>
      </p:pic>
      <p:sp>
        <p:nvSpPr>
          <p:cNvPr id="13" name="TextBox 12"/>
          <p:cNvSpPr txBox="1"/>
          <p:nvPr/>
        </p:nvSpPr>
        <p:spPr>
          <a:xfrm>
            <a:off x="6660232" y="5625659"/>
            <a:ext cx="1062142" cy="461665"/>
          </a:xfrm>
          <a:prstGeom prst="rect">
            <a:avLst/>
          </a:prstGeom>
          <a:noFill/>
        </p:spPr>
        <p:txBody>
          <a:bodyPr wrap="square" rtlCol="0">
            <a:spAutoFit/>
          </a:bodyPr>
          <a:lstStyle/>
          <a:p>
            <a:r>
              <a:rPr lang="en-AU" sz="2400" b="1" dirty="0" smtClean="0">
                <a:solidFill>
                  <a:srgbClr val="21278D"/>
                </a:solidFill>
              </a:rPr>
              <a:t>MHM</a:t>
            </a:r>
            <a:endParaRPr lang="en-AU" sz="2000" b="1" dirty="0">
              <a:solidFill>
                <a:srgbClr val="21278D"/>
              </a:solidFill>
            </a:endParaRPr>
          </a:p>
        </p:txBody>
      </p:sp>
      <p:sp>
        <p:nvSpPr>
          <p:cNvPr id="14" name="TextBox 13"/>
          <p:cNvSpPr txBox="1"/>
          <p:nvPr/>
        </p:nvSpPr>
        <p:spPr>
          <a:xfrm>
            <a:off x="2843808" y="2227431"/>
            <a:ext cx="1062142" cy="461665"/>
          </a:xfrm>
          <a:prstGeom prst="rect">
            <a:avLst/>
          </a:prstGeom>
          <a:noFill/>
        </p:spPr>
        <p:txBody>
          <a:bodyPr wrap="square" rtlCol="0">
            <a:spAutoFit/>
          </a:bodyPr>
          <a:lstStyle/>
          <a:p>
            <a:pPr algn="r"/>
            <a:r>
              <a:rPr lang="en-AU" sz="2400" b="1" dirty="0" smtClean="0">
                <a:solidFill>
                  <a:srgbClr val="21278D"/>
                </a:solidFill>
              </a:rPr>
              <a:t>KEO</a:t>
            </a:r>
            <a:endParaRPr lang="en-AU" sz="2000" b="1" dirty="0">
              <a:solidFill>
                <a:srgbClr val="21278D"/>
              </a:solidFill>
            </a:endParaRPr>
          </a:p>
        </p:txBody>
      </p:sp>
      <p:sp>
        <p:nvSpPr>
          <p:cNvPr id="15" name="TextBox 14"/>
          <p:cNvSpPr txBox="1"/>
          <p:nvPr/>
        </p:nvSpPr>
        <p:spPr>
          <a:xfrm>
            <a:off x="899592" y="4134556"/>
            <a:ext cx="1062142" cy="461665"/>
          </a:xfrm>
          <a:prstGeom prst="rect">
            <a:avLst/>
          </a:prstGeom>
          <a:noFill/>
        </p:spPr>
        <p:txBody>
          <a:bodyPr wrap="square" rtlCol="0">
            <a:spAutoFit/>
          </a:bodyPr>
          <a:lstStyle/>
          <a:p>
            <a:r>
              <a:rPr lang="en-AU" sz="2400" b="1" dirty="0" smtClean="0">
                <a:solidFill>
                  <a:srgbClr val="21278D"/>
                </a:solidFill>
              </a:rPr>
              <a:t>PW</a:t>
            </a:r>
            <a:endParaRPr lang="en-AU" sz="2000" b="1" dirty="0">
              <a:solidFill>
                <a:srgbClr val="21278D"/>
              </a:solidFill>
            </a:endParaRPr>
          </a:p>
        </p:txBody>
      </p:sp>
      <p:sp>
        <p:nvSpPr>
          <p:cNvPr id="16" name="TextBox 15"/>
          <p:cNvSpPr txBox="1"/>
          <p:nvPr/>
        </p:nvSpPr>
        <p:spPr>
          <a:xfrm>
            <a:off x="4549094" y="5607872"/>
            <a:ext cx="1062142" cy="461665"/>
          </a:xfrm>
          <a:prstGeom prst="rect">
            <a:avLst/>
          </a:prstGeom>
          <a:noFill/>
        </p:spPr>
        <p:txBody>
          <a:bodyPr wrap="square" rtlCol="0">
            <a:spAutoFit/>
          </a:bodyPr>
          <a:lstStyle/>
          <a:p>
            <a:pPr algn="r"/>
            <a:r>
              <a:rPr lang="en-AU" sz="2400" b="1" dirty="0" smtClean="0">
                <a:solidFill>
                  <a:srgbClr val="21278D"/>
                </a:solidFill>
              </a:rPr>
              <a:t>CME</a:t>
            </a:r>
            <a:endParaRPr lang="en-AU" sz="2000" b="1" dirty="0">
              <a:solidFill>
                <a:srgbClr val="21278D"/>
              </a:solidFill>
            </a:endParaRPr>
          </a:p>
        </p:txBody>
      </p:sp>
      <p:sp>
        <p:nvSpPr>
          <p:cNvPr id="17" name="TextBox 16"/>
          <p:cNvSpPr txBox="1"/>
          <p:nvPr/>
        </p:nvSpPr>
        <p:spPr>
          <a:xfrm>
            <a:off x="6660232" y="3229281"/>
            <a:ext cx="1062142" cy="461665"/>
          </a:xfrm>
          <a:prstGeom prst="rect">
            <a:avLst/>
          </a:prstGeom>
          <a:noFill/>
        </p:spPr>
        <p:txBody>
          <a:bodyPr wrap="square" rtlCol="0">
            <a:spAutoFit/>
          </a:bodyPr>
          <a:lstStyle/>
          <a:p>
            <a:pPr algn="r"/>
            <a:r>
              <a:rPr lang="en-AU" sz="2400" b="1" dirty="0" smtClean="0">
                <a:solidFill>
                  <a:srgbClr val="21278D"/>
                </a:solidFill>
              </a:rPr>
              <a:t>SW</a:t>
            </a:r>
            <a:endParaRPr lang="en-AU" sz="2000" b="1" dirty="0">
              <a:solidFill>
                <a:srgbClr val="21278D"/>
              </a:solidFill>
            </a:endParaRPr>
          </a:p>
        </p:txBody>
      </p:sp>
    </p:spTree>
    <p:extLst>
      <p:ext uri="{BB962C8B-B14F-4D97-AF65-F5344CB8AC3E}">
        <p14:creationId xmlns:p14="http://schemas.microsoft.com/office/powerpoint/2010/main" val="2783374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a:xfrm>
            <a:off x="539750" y="457200"/>
            <a:ext cx="7199313" cy="657225"/>
          </a:xfrm>
          <a:prstGeom prst="rect">
            <a:avLst/>
          </a:prstGeom>
        </p:spPr>
        <p:txBody>
          <a:bodyPr lIns="68580" tIns="34290" rIns="68580" bIns="34290" anchor="t"/>
          <a:lstStyle>
            <a:lvl1pPr algn="l" defTabSz="457200" rtl="0" eaLnBrk="0" fontAlgn="base" hangingPunct="0">
              <a:spcBef>
                <a:spcPct val="0"/>
              </a:spcBef>
              <a:spcAft>
                <a:spcPct val="0"/>
              </a:spcAft>
              <a:defRPr sz="2400" kern="1200">
                <a:solidFill>
                  <a:schemeClr val="bg1"/>
                </a:solidFill>
                <a:latin typeface="Arial"/>
                <a:ea typeface="ＭＳ Ｐゴシック"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ＭＳ Ｐゴシック"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defRPr/>
            </a:pPr>
            <a:r>
              <a:rPr lang="en-GB" altLang="en-US" b="1" dirty="0" smtClean="0">
                <a:ea typeface="MS PGothic" pitchFamily="34" charset="-128"/>
                <a:cs typeface="Arial" charset="0"/>
              </a:rPr>
              <a:t>Talk Down Process</a:t>
            </a:r>
          </a:p>
        </p:txBody>
      </p:sp>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rot="785780">
            <a:off x="7656537" y="5287783"/>
            <a:ext cx="1549470" cy="1522040"/>
          </a:xfrm>
          <a:prstGeom prst="rect">
            <a:avLst/>
          </a:prstGeom>
        </p:spPr>
      </p:pic>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rot="481902" flipH="1">
            <a:off x="162247" y="785811"/>
            <a:ext cx="1407246" cy="1285035"/>
          </a:xfrm>
          <a:prstGeom prst="rect">
            <a:avLst/>
          </a:prstGeom>
        </p:spPr>
      </p:pic>
      <p:pic>
        <p:nvPicPr>
          <p:cNvPr id="8" name="Picture 7"/>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a:xfrm rot="21235233">
            <a:off x="7064993" y="4488939"/>
            <a:ext cx="2082315" cy="1379042"/>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9482" y="1558916"/>
            <a:ext cx="5224002" cy="513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02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39750" y="508000"/>
            <a:ext cx="7199313" cy="682625"/>
          </a:xfrm>
        </p:spPr>
        <p:txBody>
          <a:bodyPr lIns="68580" tIns="34290" rIns="68580" bIns="34290" anchor="t"/>
          <a:lstStyle/>
          <a:p>
            <a:pPr algn="ctr" eaLnBrk="1" hangingPunct="1">
              <a:defRPr/>
            </a:pPr>
            <a:r>
              <a:rPr lang="en-US" altLang="en-US" b="1" smtClean="0">
                <a:ea typeface="MS PGothic" pitchFamily="34" charset="-128"/>
                <a:cs typeface="Arial" charset="0"/>
              </a:rPr>
              <a:t>De-escalation model</a:t>
            </a:r>
            <a:endParaRPr lang="en-US" altLang="en-US" b="1" smtClean="0">
              <a:solidFill>
                <a:srgbClr val="FF0000"/>
              </a:solidFill>
              <a:ea typeface="MS PGothic" pitchFamily="34" charset="-128"/>
              <a:cs typeface="Arial" charset="0"/>
            </a:endParaRPr>
          </a:p>
        </p:txBody>
      </p:sp>
      <p:sp>
        <p:nvSpPr>
          <p:cNvPr id="3" name="Content Placeholder 2"/>
          <p:cNvSpPr>
            <a:spLocks noGrp="1"/>
          </p:cNvSpPr>
          <p:nvPr>
            <p:ph idx="1"/>
          </p:nvPr>
        </p:nvSpPr>
        <p:spPr>
          <a:xfrm>
            <a:off x="539750" y="1619250"/>
            <a:ext cx="8243888" cy="5137150"/>
          </a:xfrm>
        </p:spPr>
        <p:txBody>
          <a:bodyPr>
            <a:normAutofit/>
          </a:bodyPr>
          <a:lstStyle/>
          <a:p>
            <a:pPr lvl="1" eaLnBrk="1" hangingPunct="1">
              <a:spcBef>
                <a:spcPts val="0"/>
              </a:spcBef>
              <a:spcAft>
                <a:spcPts val="750"/>
              </a:spcAft>
              <a:defRPr/>
            </a:pPr>
            <a:r>
              <a:rPr lang="en-US" sz="2600" b="1" dirty="0">
                <a:ea typeface="ＭＳ Ｐゴシック" charset="0"/>
              </a:rPr>
              <a:t>Depicts de-escalation as a </a:t>
            </a:r>
            <a:r>
              <a:rPr lang="en-US" sz="2600" b="1" dirty="0" smtClean="0">
                <a:ea typeface="ＭＳ Ｐゴシック" charset="0"/>
              </a:rPr>
              <a:t>process:</a:t>
            </a:r>
            <a:endParaRPr lang="en-US" sz="2600" b="1" dirty="0">
              <a:ea typeface="ＭＳ Ｐゴシック" charset="0"/>
            </a:endParaRP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Starts with delimiting the situation</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Moves onto clarification of the problem with the </a:t>
            </a:r>
            <a:r>
              <a:rPr lang="en-US" sz="2600" dirty="0" smtClean="0">
                <a:ea typeface="ＭＳ Ｐゴシック" charset="0"/>
              </a:rPr>
              <a:t>patient</a:t>
            </a:r>
            <a:endParaRPr lang="en-US" sz="2600" dirty="0">
              <a:ea typeface="ＭＳ Ｐゴシック" charset="0"/>
            </a:endParaRP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Reaches a </a:t>
            </a:r>
            <a:r>
              <a:rPr lang="en-US" sz="2600" dirty="0" smtClean="0">
                <a:ea typeface="ＭＳ Ｐゴシック" charset="0"/>
              </a:rPr>
              <a:t>resolution</a:t>
            </a:r>
          </a:p>
          <a:p>
            <a:pPr lvl="1" algn="ctr" eaLnBrk="1" hangingPunct="1">
              <a:spcBef>
                <a:spcPts val="0"/>
              </a:spcBef>
              <a:spcAft>
                <a:spcPts val="750"/>
              </a:spcAft>
              <a:defRPr/>
            </a:pPr>
            <a:endParaRPr lang="en-US" sz="1200" dirty="0" smtClean="0">
              <a:ea typeface="ＭＳ Ｐゴシック" charset="0"/>
            </a:endParaRPr>
          </a:p>
          <a:p>
            <a:pPr lvl="1" eaLnBrk="1" hangingPunct="1">
              <a:spcBef>
                <a:spcPts val="0"/>
              </a:spcBef>
              <a:spcAft>
                <a:spcPts val="750"/>
              </a:spcAft>
              <a:defRPr/>
            </a:pPr>
            <a:r>
              <a:rPr lang="en-US" sz="2600" dirty="0" smtClean="0">
                <a:ea typeface="ＭＳ Ｐゴシック" charset="0"/>
              </a:rPr>
              <a:t>The </a:t>
            </a:r>
            <a:r>
              <a:rPr lang="en-US" sz="2600" dirty="0">
                <a:ea typeface="ＭＳ Ｐゴシック" charset="0"/>
              </a:rPr>
              <a:t>model </a:t>
            </a:r>
            <a:r>
              <a:rPr lang="en-US" sz="2600" dirty="0" smtClean="0">
                <a:ea typeface="ＭＳ Ｐゴシック" charset="0"/>
              </a:rPr>
              <a:t>indicates </a:t>
            </a:r>
            <a:r>
              <a:rPr lang="en-US" sz="2600" dirty="0">
                <a:ea typeface="ＭＳ Ｐゴシック" charset="0"/>
              </a:rPr>
              <a:t>that </a:t>
            </a:r>
            <a:r>
              <a:rPr lang="en-US" sz="2600" dirty="0" smtClean="0">
                <a:ea typeface="ＭＳ Ｐゴシック" charset="0"/>
              </a:rPr>
              <a:t>de-escalation is </a:t>
            </a:r>
            <a:r>
              <a:rPr lang="en-US" sz="2600" dirty="0">
                <a:ea typeface="ＭＳ Ｐゴシック" charset="0"/>
              </a:rPr>
              <a:t>only likely to succeed </a:t>
            </a:r>
            <a:r>
              <a:rPr lang="en-US" sz="2600" dirty="0" smtClean="0">
                <a:ea typeface="ＭＳ Ｐゴシック" charset="0"/>
              </a:rPr>
              <a:t>if, </a:t>
            </a:r>
            <a:r>
              <a:rPr lang="en-US" sz="2600" b="1" dirty="0" smtClean="0">
                <a:ea typeface="ＭＳ Ｐゴシック" charset="0"/>
              </a:rPr>
              <a:t>at </a:t>
            </a:r>
            <a:r>
              <a:rPr lang="en-US" sz="2600" b="1" u="sng" dirty="0" smtClean="0">
                <a:ea typeface="ＭＳ Ｐゴシック" charset="0"/>
              </a:rPr>
              <a:t>every</a:t>
            </a:r>
            <a:r>
              <a:rPr lang="en-US" sz="2600" b="1" dirty="0" smtClean="0">
                <a:ea typeface="ＭＳ Ｐゴシック" charset="0"/>
              </a:rPr>
              <a:t> stage, </a:t>
            </a:r>
            <a:r>
              <a:rPr lang="en-US" sz="2600" b="1" dirty="0">
                <a:ea typeface="ＭＳ Ｐゴシック" charset="0"/>
              </a:rPr>
              <a:t>the </a:t>
            </a:r>
            <a:r>
              <a:rPr lang="en-US" sz="2600" b="1" dirty="0" smtClean="0">
                <a:ea typeface="ＭＳ Ｐゴシック" charset="0"/>
              </a:rPr>
              <a:t>de-escalator:</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C</a:t>
            </a:r>
            <a:r>
              <a:rPr lang="en-US" sz="2600" dirty="0" smtClean="0">
                <a:ea typeface="ＭＳ Ｐゴシック" charset="0"/>
              </a:rPr>
              <a:t>ontrols </a:t>
            </a:r>
            <a:r>
              <a:rPr lang="en-US" sz="2600" dirty="0">
                <a:ea typeface="ＭＳ Ｐゴシック" charset="0"/>
              </a:rPr>
              <a:t>their own </a:t>
            </a:r>
            <a:r>
              <a:rPr lang="en-US" sz="2600" dirty="0" smtClean="0">
                <a:ea typeface="ＭＳ Ｐゴシック" charset="0"/>
              </a:rPr>
              <a:t>emotions, and </a:t>
            </a:r>
          </a:p>
          <a:p>
            <a:pPr marL="712788" lvl="1" indent="-349250" eaLnBrk="1" hangingPunct="1">
              <a:spcBef>
                <a:spcPts val="0"/>
              </a:spcBef>
              <a:spcAft>
                <a:spcPts val="750"/>
              </a:spcAft>
              <a:buFont typeface="Arial" panose="020B0604020202020204" pitchFamily="34" charset="0"/>
              <a:buChar char="•"/>
              <a:defRPr/>
            </a:pPr>
            <a:r>
              <a:rPr lang="en-US" sz="2600" dirty="0">
                <a:ea typeface="ＭＳ Ｐゴシック" charset="0"/>
              </a:rPr>
              <a:t>E</a:t>
            </a:r>
            <a:r>
              <a:rPr lang="en-US" sz="2600" dirty="0" smtClean="0">
                <a:ea typeface="ＭＳ Ｐゴシック" charset="0"/>
              </a:rPr>
              <a:t>xpresses </a:t>
            </a:r>
            <a:r>
              <a:rPr lang="en-US" sz="2600" dirty="0">
                <a:ea typeface="ＭＳ Ｐゴシック" charset="0"/>
              </a:rPr>
              <a:t>respect and </a:t>
            </a:r>
            <a:r>
              <a:rPr lang="en-US" sz="2600" dirty="0" smtClean="0">
                <a:ea typeface="ＭＳ Ｐゴシック" charset="0"/>
              </a:rPr>
              <a:t>empathy for the patient</a:t>
            </a:r>
          </a:p>
          <a:p>
            <a:pPr lvl="1" algn="ctr" eaLnBrk="1" hangingPunct="1">
              <a:spcBef>
                <a:spcPts val="0"/>
              </a:spcBef>
              <a:spcAft>
                <a:spcPts val="750"/>
              </a:spcAft>
              <a:defRPr/>
            </a:pPr>
            <a:endParaRPr lang="en-US" sz="2600" dirty="0" smtClean="0">
              <a:ea typeface="ＭＳ Ｐゴシック" charset="0"/>
            </a:endParaRPr>
          </a:p>
          <a:p>
            <a:pPr lvl="1" algn="ctr" eaLnBrk="1" hangingPunct="1">
              <a:spcBef>
                <a:spcPts val="0"/>
              </a:spcBef>
              <a:spcAft>
                <a:spcPts val="750"/>
              </a:spcAft>
              <a:defRPr/>
            </a:pPr>
            <a:endParaRPr lang="en-US" sz="2600" dirty="0">
              <a:ea typeface="ＭＳ Ｐゴシック" charset="0"/>
            </a:endParaRPr>
          </a:p>
        </p:txBody>
      </p:sp>
    </p:spTree>
    <p:extLst>
      <p:ext uri="{BB962C8B-B14F-4D97-AF65-F5344CB8AC3E}">
        <p14:creationId xmlns:p14="http://schemas.microsoft.com/office/powerpoint/2010/main" val="36818956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39750" y="508000"/>
            <a:ext cx="7199313" cy="7143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Delimit</a:t>
            </a:r>
          </a:p>
        </p:txBody>
      </p:sp>
      <p:sp>
        <p:nvSpPr>
          <p:cNvPr id="41987" name="Content Placeholder 2"/>
          <p:cNvSpPr>
            <a:spLocks noGrp="1"/>
          </p:cNvSpPr>
          <p:nvPr>
            <p:ph idx="1"/>
          </p:nvPr>
        </p:nvSpPr>
        <p:spPr>
          <a:xfrm>
            <a:off x="539750" y="1792288"/>
            <a:ext cx="8243888" cy="4854575"/>
          </a:xfrm>
        </p:spPr>
        <p:txBody>
          <a:bodyPr lIns="91440" tIns="45720" rIns="91440" bIns="45720"/>
          <a:lstStyle/>
          <a:p>
            <a:pPr marL="444500" indent="-444500" eaLnBrk="1" hangingPunct="1">
              <a:spcAft>
                <a:spcPts val="2000"/>
              </a:spcAft>
            </a:pPr>
            <a:r>
              <a:rPr lang="en-AU" altLang="en-US" b="0" dirty="0" smtClean="0"/>
              <a:t>•	</a:t>
            </a:r>
            <a:r>
              <a:rPr lang="en-AU" altLang="en-US" sz="2400" b="0" dirty="0" smtClean="0"/>
              <a:t>Invite person to move to a quiet place,                                   away from others, audience, people at risk</a:t>
            </a:r>
          </a:p>
          <a:p>
            <a:pPr eaLnBrk="1" hangingPunct="1">
              <a:spcAft>
                <a:spcPts val="2000"/>
              </a:spcAft>
            </a:pPr>
            <a:r>
              <a:rPr lang="en-AU" altLang="en-US" sz="2400" b="0" dirty="0" smtClean="0"/>
              <a:t>•	Invite person to sit down</a:t>
            </a:r>
          </a:p>
          <a:p>
            <a:pPr eaLnBrk="1" hangingPunct="1">
              <a:spcAft>
                <a:spcPts val="2000"/>
              </a:spcAft>
            </a:pPr>
            <a:r>
              <a:rPr lang="en-AU" altLang="en-US" sz="2400" b="0" dirty="0" smtClean="0"/>
              <a:t>•	Assess the need for support or backup</a:t>
            </a:r>
          </a:p>
          <a:p>
            <a:pPr eaLnBrk="1" hangingPunct="1">
              <a:spcAft>
                <a:spcPts val="2000"/>
              </a:spcAft>
            </a:pPr>
            <a:r>
              <a:rPr lang="en-AU" altLang="en-US" sz="2400" b="0" dirty="0" smtClean="0"/>
              <a:t>•	Keep safe, maintain distance if required</a:t>
            </a:r>
          </a:p>
          <a:p>
            <a:pPr eaLnBrk="1" hangingPunct="1"/>
            <a:endParaRPr lang="en-US" altLang="en-US"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63" y="5432612"/>
            <a:ext cx="4463338" cy="14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72967"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386490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28638" y="423863"/>
            <a:ext cx="7199312" cy="776287"/>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Clarify</a:t>
            </a:r>
          </a:p>
        </p:txBody>
      </p:sp>
      <p:sp>
        <p:nvSpPr>
          <p:cNvPr id="43011" name="Content Placeholder 2"/>
          <p:cNvSpPr>
            <a:spLocks noGrp="1"/>
          </p:cNvSpPr>
          <p:nvPr>
            <p:ph idx="1"/>
          </p:nvPr>
        </p:nvSpPr>
        <p:spPr>
          <a:xfrm>
            <a:off x="320813" y="1619250"/>
            <a:ext cx="8809326" cy="4854575"/>
          </a:xfrm>
        </p:spPr>
        <p:txBody>
          <a:bodyPr lIns="91440" tIns="45720" rIns="91440" bIns="45720"/>
          <a:lstStyle/>
          <a:p>
            <a:pPr marL="442913" lvl="1" indent="-442913" eaLnBrk="1" hangingPunct="1">
              <a:lnSpc>
                <a:spcPct val="100000"/>
              </a:lnSpc>
              <a:spcAft>
                <a:spcPts val="2000"/>
              </a:spcAft>
            </a:pPr>
            <a:r>
              <a:rPr lang="en-AU" altLang="en-US" dirty="0" smtClean="0">
                <a:solidFill>
                  <a:srgbClr val="000000"/>
                </a:solidFill>
              </a:rPr>
              <a:t>•	Speak clearly, say who you are, use each other’s 	names, remind of existing relationship, offer your help</a:t>
            </a:r>
          </a:p>
          <a:p>
            <a:pPr marL="442913" lvl="1" indent="-442913" eaLnBrk="1" hangingPunct="1">
              <a:lnSpc>
                <a:spcPct val="100000"/>
              </a:lnSpc>
              <a:spcAft>
                <a:spcPts val="2000"/>
              </a:spcAft>
            </a:pPr>
            <a:r>
              <a:rPr lang="en-AU" altLang="en-US" dirty="0" smtClean="0">
                <a:solidFill>
                  <a:srgbClr val="000000"/>
                </a:solidFill>
              </a:rPr>
              <a:t>•	Use open questions to ask what’s happening</a:t>
            </a:r>
          </a:p>
          <a:p>
            <a:pPr marL="442913" lvl="1" indent="-442913" eaLnBrk="1" hangingPunct="1">
              <a:lnSpc>
                <a:spcPct val="100000"/>
              </a:lnSpc>
              <a:spcAft>
                <a:spcPts val="2000"/>
              </a:spcAft>
            </a:pPr>
            <a:r>
              <a:rPr lang="en-AU" altLang="en-US" dirty="0" smtClean="0">
                <a:solidFill>
                  <a:srgbClr val="000000"/>
                </a:solidFill>
              </a:rPr>
              <a:t>•	Listen attentively to patient</a:t>
            </a:r>
          </a:p>
          <a:p>
            <a:pPr marL="442913" lvl="1" indent="-442913" eaLnBrk="1" hangingPunct="1">
              <a:lnSpc>
                <a:spcPct val="100000"/>
              </a:lnSpc>
              <a:spcAft>
                <a:spcPts val="2000"/>
              </a:spcAft>
            </a:pPr>
            <a:r>
              <a:rPr lang="en-AU" altLang="en-US" dirty="0" smtClean="0">
                <a:solidFill>
                  <a:srgbClr val="000000"/>
                </a:solidFill>
              </a:rPr>
              <a:t>•	Paraphrase what they’ve said to check your understanding</a:t>
            </a:r>
          </a:p>
          <a:p>
            <a:pPr marL="442913" lvl="1" indent="-442913" eaLnBrk="1" hangingPunct="1">
              <a:lnSpc>
                <a:spcPct val="100000"/>
              </a:lnSpc>
              <a:spcAft>
                <a:spcPts val="2000"/>
              </a:spcAft>
            </a:pPr>
            <a:r>
              <a:rPr lang="en-AU" altLang="en-US" dirty="0" smtClean="0">
                <a:solidFill>
                  <a:srgbClr val="000000"/>
                </a:solidFill>
              </a:rPr>
              <a:t>•	Answer questions and clarify any misunderstandings</a:t>
            </a:r>
          </a:p>
          <a:p>
            <a:pPr lvl="1" eaLnBrk="1" hangingPunct="1">
              <a:spcAft>
                <a:spcPts val="1000"/>
              </a:spcAft>
            </a:pPr>
            <a:endParaRPr lang="en-US" altLang="en-US" dirty="0" smtClean="0">
              <a:solidFill>
                <a:srgbClr val="00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63" y="5432612"/>
            <a:ext cx="4463338" cy="14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6209831"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748359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563563" y="423863"/>
            <a:ext cx="7199312" cy="7397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Resolve</a:t>
            </a:r>
          </a:p>
        </p:txBody>
      </p:sp>
      <p:sp>
        <p:nvSpPr>
          <p:cNvPr id="44035" name="Content Placeholder 2"/>
          <p:cNvSpPr>
            <a:spLocks noGrp="1"/>
          </p:cNvSpPr>
          <p:nvPr>
            <p:ph idx="1"/>
          </p:nvPr>
        </p:nvSpPr>
        <p:spPr>
          <a:xfrm>
            <a:off x="539750" y="1619250"/>
            <a:ext cx="8243888" cy="5238750"/>
          </a:xfrm>
        </p:spPr>
        <p:txBody>
          <a:bodyPr/>
          <a:lstStyle/>
          <a:p>
            <a:pPr marL="442913" lvl="1" indent="-360363" eaLnBrk="1" hangingPunct="1">
              <a:spcAft>
                <a:spcPts val="1000"/>
              </a:spcAft>
            </a:pPr>
            <a:r>
              <a:rPr lang="en-AU" altLang="en-US" sz="2000" dirty="0" smtClean="0"/>
              <a:t>•	Give patient opportunity to self-regulate, consider using calm down methods</a:t>
            </a:r>
          </a:p>
          <a:p>
            <a:pPr marL="442913" lvl="1" indent="-360363" eaLnBrk="1" hangingPunct="1">
              <a:spcAft>
                <a:spcPts val="1000"/>
              </a:spcAft>
            </a:pPr>
            <a:r>
              <a:rPr lang="en-AU" altLang="en-US" sz="2000" dirty="0" smtClean="0"/>
              <a:t>•	Be flexible, if possible problem-solve and compromise together</a:t>
            </a:r>
          </a:p>
          <a:p>
            <a:pPr marL="442913" lvl="1" indent="-360363" eaLnBrk="1" hangingPunct="1">
              <a:spcAft>
                <a:spcPts val="1000"/>
              </a:spcAft>
            </a:pPr>
            <a:r>
              <a:rPr lang="en-AU" altLang="en-US" sz="2000" dirty="0" smtClean="0"/>
              <a:t>•	Offer choices and options </a:t>
            </a:r>
          </a:p>
          <a:p>
            <a:pPr marL="442913" lvl="1" indent="-360363" eaLnBrk="1" hangingPunct="1">
              <a:spcAft>
                <a:spcPts val="1000"/>
              </a:spcAft>
            </a:pPr>
            <a:r>
              <a:rPr lang="en-AU" altLang="en-US" sz="2000" dirty="0" smtClean="0"/>
              <a:t>•	Give reasons, explain rules, reasoning behind them, be honest, 	express fallibility (or even agree that it’s unfair)</a:t>
            </a:r>
          </a:p>
          <a:p>
            <a:pPr marL="442913" lvl="1" indent="-360363" eaLnBrk="1" hangingPunct="1">
              <a:spcAft>
                <a:spcPts val="1000"/>
              </a:spcAft>
            </a:pPr>
            <a:r>
              <a:rPr lang="en-AU" altLang="en-US" sz="2000" dirty="0" smtClean="0"/>
              <a:t>•	Deal with the complaint, apologise, make a change</a:t>
            </a:r>
          </a:p>
          <a:p>
            <a:pPr marL="442913" lvl="1" indent="-360363" eaLnBrk="1" hangingPunct="1">
              <a:spcAft>
                <a:spcPts val="1000"/>
              </a:spcAft>
            </a:pPr>
            <a:r>
              <a:rPr lang="en-AU" altLang="en-US" sz="2000" dirty="0" smtClean="0"/>
              <a:t>•	Make a personal appeal, remind them of any previously agreed 	strategy, summarise what’s been said</a:t>
            </a:r>
          </a:p>
          <a:p>
            <a:pPr marL="442913" lvl="1" indent="-360363" eaLnBrk="1" hangingPunct="1">
              <a:spcAft>
                <a:spcPts val="0"/>
              </a:spcAft>
            </a:pPr>
            <a:r>
              <a:rPr lang="en-AU" altLang="en-US" sz="2000" dirty="0" smtClean="0"/>
              <a:t>•	Ask if there is anything else you</a:t>
            </a:r>
          </a:p>
          <a:p>
            <a:pPr marL="442913" lvl="1" eaLnBrk="1" hangingPunct="1">
              <a:spcAft>
                <a:spcPts val="0"/>
              </a:spcAft>
            </a:pPr>
            <a:r>
              <a:rPr lang="en-AU" altLang="en-US" sz="2000" dirty="0" smtClean="0"/>
              <a:t>can do or say that will be </a:t>
            </a:r>
          </a:p>
          <a:p>
            <a:pPr marL="442913" lvl="1" eaLnBrk="1" hangingPunct="1">
              <a:spcAft>
                <a:spcPts val="0"/>
              </a:spcAft>
            </a:pPr>
            <a:r>
              <a:rPr lang="en-AU" altLang="en-US" sz="2000" dirty="0" smtClean="0"/>
              <a:t>helpful, end positively</a:t>
            </a:r>
          </a:p>
          <a:p>
            <a:pPr lvl="1" eaLnBrk="1" hangingPunct="1">
              <a:spcAft>
                <a:spcPts val="1000"/>
              </a:spcAft>
            </a:pPr>
            <a:endParaRPr lang="en-US" altLang="en-US" sz="2000" b="1"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769" y="5446060"/>
            <a:ext cx="4421231" cy="141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a:xfrm>
            <a:off x="7706983" y="5546690"/>
            <a:ext cx="1286189" cy="1195754"/>
          </a:xfrm>
          <a:custGeom>
            <a:avLst/>
            <a:gdLst>
              <a:gd name="connsiteX0" fmla="*/ 0 w 1286189"/>
              <a:gd name="connsiteY0" fmla="*/ 0 h 1195754"/>
              <a:gd name="connsiteX1" fmla="*/ 1014884 w 1286189"/>
              <a:gd name="connsiteY1" fmla="*/ 0 h 1195754"/>
              <a:gd name="connsiteX2" fmla="*/ 1286189 w 1286189"/>
              <a:gd name="connsiteY2" fmla="*/ 602901 h 1195754"/>
              <a:gd name="connsiteX3" fmla="*/ 1004835 w 1286189"/>
              <a:gd name="connsiteY3" fmla="*/ 1195754 h 1195754"/>
              <a:gd name="connsiteX4" fmla="*/ 30145 w 1286189"/>
              <a:gd name="connsiteY4" fmla="*/ 1195754 h 1195754"/>
              <a:gd name="connsiteX5" fmla="*/ 301451 w 1286189"/>
              <a:gd name="connsiteY5" fmla="*/ 592853 h 1195754"/>
              <a:gd name="connsiteX6" fmla="*/ 0 w 1286189"/>
              <a:gd name="connsiteY6" fmla="*/ 0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189" h="1195754">
                <a:moveTo>
                  <a:pt x="0" y="0"/>
                </a:moveTo>
                <a:lnTo>
                  <a:pt x="1014884" y="0"/>
                </a:lnTo>
                <a:lnTo>
                  <a:pt x="1286189" y="602901"/>
                </a:lnTo>
                <a:lnTo>
                  <a:pt x="1004835" y="1195754"/>
                </a:lnTo>
                <a:lnTo>
                  <a:pt x="30145" y="1195754"/>
                </a:lnTo>
                <a:lnTo>
                  <a:pt x="301451" y="592853"/>
                </a:lnTo>
                <a:lnTo>
                  <a:pt x="0" y="0"/>
                </a:lnTo>
                <a:close/>
              </a:path>
            </a:pathLst>
          </a:custGeom>
          <a:noFill/>
          <a:ln w="76200">
            <a:solidFill>
              <a:srgbClr val="2127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55337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1452283"/>
            <a:ext cx="9144001" cy="5405717"/>
            <a:chOff x="-1" y="1452283"/>
            <a:chExt cx="9144001" cy="5405717"/>
          </a:xfrm>
        </p:grpSpPr>
        <p:pic>
          <p:nvPicPr>
            <p:cNvPr id="9"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3722014"/>
              <a:ext cx="9143999" cy="313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3"/>
              <a:ext cx="9143999" cy="27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1" y="1452283"/>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1202" name="Title 1"/>
          <p:cNvSpPr>
            <a:spLocks noGrp="1"/>
          </p:cNvSpPr>
          <p:nvPr>
            <p:ph type="title"/>
          </p:nvPr>
        </p:nvSpPr>
        <p:spPr>
          <a:xfrm>
            <a:off x="563563" y="423863"/>
            <a:ext cx="7199312" cy="752475"/>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Control yourself</a:t>
            </a:r>
          </a:p>
        </p:txBody>
      </p:sp>
      <p:sp>
        <p:nvSpPr>
          <p:cNvPr id="45059" name="Content Placeholder 2"/>
          <p:cNvSpPr>
            <a:spLocks noGrp="1"/>
          </p:cNvSpPr>
          <p:nvPr>
            <p:ph idx="1"/>
          </p:nvPr>
        </p:nvSpPr>
        <p:spPr>
          <a:xfrm>
            <a:off x="379413" y="1506071"/>
            <a:ext cx="8658225" cy="5123329"/>
          </a:xfrm>
        </p:spPr>
        <p:txBody>
          <a:bodyPr lIns="91440" tIns="45720" rIns="91440" bIns="45720"/>
          <a:lstStyle/>
          <a:p>
            <a:pPr lvl="1" eaLnBrk="1" hangingPunct="1">
              <a:spcAft>
                <a:spcPts val="1000"/>
              </a:spcAft>
            </a:pPr>
            <a:r>
              <a:rPr lang="en-AU" altLang="en-US" sz="3200" b="1" dirty="0" smtClean="0">
                <a:solidFill>
                  <a:srgbClr val="000000"/>
                </a:solidFill>
              </a:rPr>
              <a:t>A</a:t>
            </a:r>
            <a:r>
              <a:rPr lang="en-AU" altLang="en-US" sz="2000" b="1" dirty="0" smtClean="0">
                <a:solidFill>
                  <a:srgbClr val="000000"/>
                </a:solidFill>
              </a:rPr>
              <a:t>ctions</a:t>
            </a:r>
          </a:p>
          <a:p>
            <a:pPr lvl="1" eaLnBrk="1" hangingPunct="1">
              <a:spcAft>
                <a:spcPts val="1000"/>
              </a:spcAft>
            </a:pPr>
            <a:r>
              <a:rPr lang="en-AU" altLang="en-US" sz="2000" dirty="0" smtClean="0">
                <a:solidFill>
                  <a:srgbClr val="000000"/>
                </a:solidFill>
              </a:rPr>
              <a:t>•	Act calmly and confidently. </a:t>
            </a:r>
          </a:p>
          <a:p>
            <a:pPr lvl="1" eaLnBrk="1" hangingPunct="1">
              <a:spcAft>
                <a:spcPts val="1000"/>
              </a:spcAft>
            </a:pPr>
            <a:r>
              <a:rPr lang="en-AU" altLang="en-US" sz="2000" dirty="0" smtClean="0">
                <a:solidFill>
                  <a:srgbClr val="000000"/>
                </a:solidFill>
              </a:rPr>
              <a:t>•	Don’t corner patients, threaten or make false promises</a:t>
            </a:r>
          </a:p>
          <a:p>
            <a:pPr lvl="1" eaLnBrk="1" hangingPunct="1">
              <a:spcAft>
                <a:spcPts val="1000"/>
              </a:spcAft>
            </a:pPr>
            <a:r>
              <a:rPr lang="en-AU" altLang="en-US" sz="2000" dirty="0" smtClean="0">
                <a:solidFill>
                  <a:srgbClr val="000000"/>
                </a:solidFill>
              </a:rPr>
              <a:t>•	Don’t judge, criticise, show irritation, frustration, anger or be retaliative</a:t>
            </a:r>
          </a:p>
          <a:p>
            <a:pPr lvl="1" eaLnBrk="1" hangingPunct="1">
              <a:spcAft>
                <a:spcPts val="1000"/>
              </a:spcAft>
            </a:pPr>
            <a:r>
              <a:rPr lang="en-AU" altLang="en-US" sz="2000" dirty="0" smtClean="0">
                <a:solidFill>
                  <a:srgbClr val="000000"/>
                </a:solidFill>
              </a:rPr>
              <a:t>•	Let patient have the last word </a:t>
            </a:r>
          </a:p>
          <a:p>
            <a:pPr lvl="1" eaLnBrk="1" hangingPunct="1">
              <a:spcAft>
                <a:spcPts val="1000"/>
              </a:spcAft>
            </a:pPr>
            <a:r>
              <a:rPr lang="en-AU" altLang="en-US" sz="3200" b="1" dirty="0" smtClean="0"/>
              <a:t>B</a:t>
            </a:r>
            <a:r>
              <a:rPr lang="en-AU" altLang="en-US" sz="2000" b="1" dirty="0" smtClean="0"/>
              <a:t>ody language</a:t>
            </a:r>
          </a:p>
          <a:p>
            <a:pPr lvl="1" eaLnBrk="1" hangingPunct="1">
              <a:spcAft>
                <a:spcPts val="1000"/>
              </a:spcAft>
            </a:pPr>
            <a:r>
              <a:rPr lang="en-AU" altLang="en-US" sz="2000" dirty="0" smtClean="0"/>
              <a:t>•	Have slow and gentle movements</a:t>
            </a:r>
          </a:p>
          <a:p>
            <a:pPr lvl="1" eaLnBrk="1" hangingPunct="1">
              <a:spcAft>
                <a:spcPts val="1000"/>
              </a:spcAft>
            </a:pPr>
            <a:r>
              <a:rPr lang="en-AU" altLang="en-US" sz="2000" dirty="0" smtClean="0"/>
              <a:t>•	Relax face, don’t frown, or purse lips</a:t>
            </a:r>
          </a:p>
          <a:p>
            <a:pPr lvl="1" eaLnBrk="1" hangingPunct="1">
              <a:spcAft>
                <a:spcPts val="1000"/>
              </a:spcAft>
            </a:pPr>
            <a:r>
              <a:rPr lang="en-AU" altLang="en-US" sz="2000" dirty="0" smtClean="0"/>
              <a:t>•	Relax body, no hands on hips or in pockets, don’t finger wag or prod</a:t>
            </a:r>
          </a:p>
          <a:p>
            <a:pPr lvl="1" eaLnBrk="1" hangingPunct="1">
              <a:spcAft>
                <a:spcPts val="1000"/>
              </a:spcAft>
            </a:pPr>
            <a:r>
              <a:rPr lang="en-AU" altLang="en-US" sz="2000" dirty="0" smtClean="0"/>
              <a:t>•	Have lowered, uncrossed arms and open hands</a:t>
            </a:r>
          </a:p>
        </p:txBody>
      </p:sp>
    </p:spTree>
    <p:extLst>
      <p:ext uri="{BB962C8B-B14F-4D97-AF65-F5344CB8AC3E}">
        <p14:creationId xmlns:p14="http://schemas.microsoft.com/office/powerpoint/2010/main" val="9180155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452281"/>
            <a:ext cx="9144001" cy="5405719"/>
            <a:chOff x="-1" y="1452281"/>
            <a:chExt cx="9144001" cy="5405719"/>
          </a:xfrm>
        </p:grpSpPr>
        <p:grpSp>
          <p:nvGrpSpPr>
            <p:cNvPr id="3" name="Group 2"/>
            <p:cNvGrpSpPr/>
            <p:nvPr/>
          </p:nvGrpSpPr>
          <p:grpSpPr>
            <a:xfrm>
              <a:off x="-1" y="1452281"/>
              <a:ext cx="9144001" cy="5405719"/>
              <a:chOff x="-1" y="1452281"/>
              <a:chExt cx="9144001" cy="5405719"/>
            </a:xfrm>
          </p:grpSpPr>
          <p:pic>
            <p:nvPicPr>
              <p:cNvPr id="6"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itle 1"/>
          <p:cNvSpPr>
            <a:spLocks noGrp="1"/>
          </p:cNvSpPr>
          <p:nvPr>
            <p:ph type="title"/>
          </p:nvPr>
        </p:nvSpPr>
        <p:spPr/>
        <p:txBody>
          <a:bodyPr/>
          <a:lstStyle/>
          <a:p>
            <a:pPr algn="ctr">
              <a:defRPr/>
            </a:pPr>
            <a:r>
              <a:rPr lang="en-AU" b="1" dirty="0" smtClean="0">
                <a:ea typeface="MS PGothic" pitchFamily="34" charset="-128"/>
              </a:rPr>
              <a:t>…control yourself</a:t>
            </a:r>
            <a:endParaRPr lang="en-AU" b="1" dirty="0">
              <a:ea typeface="MS PGothic" pitchFamily="34" charset="-128"/>
            </a:endParaRPr>
          </a:p>
        </p:txBody>
      </p:sp>
      <p:sp>
        <p:nvSpPr>
          <p:cNvPr id="46083" name="Content Placeholder 2"/>
          <p:cNvSpPr>
            <a:spLocks noGrp="1"/>
          </p:cNvSpPr>
          <p:nvPr>
            <p:ph idx="1"/>
          </p:nvPr>
        </p:nvSpPr>
        <p:spPr>
          <a:xfrm>
            <a:off x="539750" y="1619250"/>
            <a:ext cx="8243888" cy="4854575"/>
          </a:xfrm>
        </p:spPr>
        <p:txBody>
          <a:bodyPr/>
          <a:lstStyle/>
          <a:p>
            <a:pPr lvl="1" eaLnBrk="1" hangingPunct="1">
              <a:spcAft>
                <a:spcPts val="1000"/>
              </a:spcAft>
            </a:pPr>
            <a:r>
              <a:rPr lang="en-AU" altLang="en-US" sz="3200" b="1" dirty="0" smtClean="0"/>
              <a:t>C</a:t>
            </a:r>
            <a:r>
              <a:rPr lang="en-AU" altLang="en-US" sz="2000" b="1" dirty="0" smtClean="0"/>
              <a:t>ommunication</a:t>
            </a:r>
          </a:p>
          <a:p>
            <a:pPr marL="444500" lvl="1" indent="-444500" eaLnBrk="1" hangingPunct="1">
              <a:spcAft>
                <a:spcPts val="1000"/>
              </a:spcAft>
            </a:pPr>
            <a:r>
              <a:rPr lang="en-AU" altLang="en-US" sz="2000" dirty="0" smtClean="0"/>
              <a:t>•	No hesitation or uncertainty of speech</a:t>
            </a:r>
          </a:p>
          <a:p>
            <a:pPr marL="444500" lvl="1" indent="-444500" eaLnBrk="1" hangingPunct="1">
              <a:spcAft>
                <a:spcPts val="1000"/>
              </a:spcAft>
            </a:pPr>
            <a:r>
              <a:rPr lang="en-AU" altLang="en-US" sz="2000" dirty="0" smtClean="0"/>
              <a:t>•	Don’t argue or say they are wrong and you are right</a:t>
            </a:r>
          </a:p>
          <a:p>
            <a:pPr marL="444500" lvl="1" indent="-444500" eaLnBrk="1" hangingPunct="1">
              <a:spcAft>
                <a:spcPts val="1000"/>
              </a:spcAft>
            </a:pPr>
            <a:r>
              <a:rPr lang="en-AU" altLang="en-US" sz="2000" dirty="0" smtClean="0"/>
              <a:t>•	Don’t defend or justify yourself</a:t>
            </a:r>
          </a:p>
          <a:p>
            <a:pPr marL="444500" lvl="1" indent="-444500" eaLnBrk="1" hangingPunct="1">
              <a:spcAft>
                <a:spcPts val="1000"/>
              </a:spcAft>
            </a:pPr>
            <a:r>
              <a:rPr lang="en-AU" altLang="en-US" sz="2000" dirty="0" smtClean="0"/>
              <a:t>•	Show no reaction to abuse or insults directed at you, ignore them or partially agree with them</a:t>
            </a:r>
          </a:p>
          <a:p>
            <a:pPr marL="444500" lvl="1" indent="-444500" eaLnBrk="1" hangingPunct="1">
              <a:spcAft>
                <a:spcPts val="1000"/>
              </a:spcAft>
            </a:pPr>
            <a:r>
              <a:rPr lang="en-AU" altLang="en-US" sz="2000" dirty="0" smtClean="0"/>
              <a:t>•	Prepare responses in advance to typical insults</a:t>
            </a:r>
          </a:p>
          <a:p>
            <a:pPr lvl="1" eaLnBrk="1" hangingPunct="1">
              <a:spcAft>
                <a:spcPts val="1000"/>
              </a:spcAft>
            </a:pPr>
            <a:r>
              <a:rPr lang="en-AU" altLang="en-US" sz="3200" b="1" dirty="0" smtClean="0"/>
              <a:t>E</a:t>
            </a:r>
            <a:r>
              <a:rPr lang="en-AU" altLang="en-US" sz="2000" b="1" dirty="0" smtClean="0"/>
              <a:t>motions</a:t>
            </a:r>
          </a:p>
          <a:p>
            <a:pPr lvl="1" eaLnBrk="1" hangingPunct="1">
              <a:spcAft>
                <a:spcPts val="1000"/>
              </a:spcAft>
            </a:pPr>
            <a:r>
              <a:rPr lang="en-AU" altLang="en-US" sz="2000" dirty="0" smtClean="0"/>
              <a:t>•	Breathe deeply and concentrate on situation</a:t>
            </a:r>
          </a:p>
          <a:p>
            <a:pPr lvl="1" eaLnBrk="1" hangingPunct="1">
              <a:spcAft>
                <a:spcPts val="1000"/>
              </a:spcAft>
            </a:pPr>
            <a:r>
              <a:rPr lang="en-AU" altLang="en-US" sz="2000" dirty="0" smtClean="0"/>
              <a:t>•	This is not personal and it is not about you</a:t>
            </a:r>
          </a:p>
          <a:p>
            <a:pPr lvl="1" eaLnBrk="1" hangingPunct="1">
              <a:spcAft>
                <a:spcPts val="1000"/>
              </a:spcAft>
            </a:pPr>
            <a:endParaRPr lang="en-US" altLang="en-US" sz="2000" dirty="0" smtClean="0">
              <a:solidFill>
                <a:srgbClr val="000000"/>
              </a:solidFill>
            </a:endParaRPr>
          </a:p>
          <a:p>
            <a:endParaRPr lang="en-AU" altLang="en-US" dirty="0" smtClean="0"/>
          </a:p>
        </p:txBody>
      </p:sp>
    </p:spTree>
    <p:extLst>
      <p:ext uri="{BB962C8B-B14F-4D97-AF65-F5344CB8AC3E}">
        <p14:creationId xmlns:p14="http://schemas.microsoft.com/office/powerpoint/2010/main" val="42849749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1452281"/>
            <a:ext cx="9144001" cy="5405719"/>
            <a:chOff x="-1" y="1452281"/>
            <a:chExt cx="9144001" cy="5405719"/>
          </a:xfrm>
        </p:grpSpPr>
        <p:grpSp>
          <p:nvGrpSpPr>
            <p:cNvPr id="8" name="Group 7"/>
            <p:cNvGrpSpPr/>
            <p:nvPr/>
          </p:nvGrpSpPr>
          <p:grpSpPr>
            <a:xfrm>
              <a:off x="-1" y="1452281"/>
              <a:ext cx="9144001" cy="5405719"/>
              <a:chOff x="-1" y="1452281"/>
              <a:chExt cx="9144001" cy="5405719"/>
            </a:xfrm>
          </p:grpSpPr>
          <p:pic>
            <p:nvPicPr>
              <p:cNvPr id="10"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ectangle 8"/>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52226" name="Title 1"/>
          <p:cNvSpPr>
            <a:spLocks noGrp="1"/>
          </p:cNvSpPr>
          <p:nvPr>
            <p:ph type="title"/>
          </p:nvPr>
        </p:nvSpPr>
        <p:spPr>
          <a:xfrm>
            <a:off x="563563" y="436563"/>
            <a:ext cx="7199312" cy="692150"/>
          </a:xfrm>
        </p:spPr>
        <p:txBody>
          <a:bodyPr lIns="91440" tIns="45720" rIns="91440" bIns="45720" anchor="t"/>
          <a:lstStyle/>
          <a:p>
            <a:pPr algn="ctr" eaLnBrk="1" hangingPunct="1">
              <a:defRPr/>
            </a:pPr>
            <a:r>
              <a:rPr lang="en-US" altLang="en-US" b="1" smtClean="0">
                <a:ea typeface="MS PGothic" pitchFamily="34" charset="-128"/>
                <a:cs typeface="Arial" charset="0"/>
              </a:rPr>
              <a:t>Respect and empathy</a:t>
            </a:r>
          </a:p>
        </p:txBody>
      </p:sp>
      <p:sp>
        <p:nvSpPr>
          <p:cNvPr id="47107" name="Content Placeholder 2"/>
          <p:cNvSpPr>
            <a:spLocks noGrp="1"/>
          </p:cNvSpPr>
          <p:nvPr>
            <p:ph idx="1"/>
          </p:nvPr>
        </p:nvSpPr>
        <p:spPr>
          <a:xfrm>
            <a:off x="539750" y="1757363"/>
            <a:ext cx="8243888" cy="4716462"/>
          </a:xfrm>
        </p:spPr>
        <p:txBody>
          <a:bodyPr lIns="91440" tIns="45720" rIns="91440" bIns="45720"/>
          <a:lstStyle/>
          <a:p>
            <a:pPr eaLnBrk="1" hangingPunct="1">
              <a:spcBef>
                <a:spcPct val="0"/>
              </a:spcBef>
              <a:spcAft>
                <a:spcPts val="1000"/>
              </a:spcAft>
            </a:pPr>
            <a:r>
              <a:rPr lang="en-AU" altLang="en-US" sz="3200" dirty="0" smtClean="0"/>
              <a:t>A</a:t>
            </a:r>
            <a:r>
              <a:rPr lang="en-AU" altLang="en-US" dirty="0" smtClean="0"/>
              <a:t>ctions</a:t>
            </a:r>
          </a:p>
          <a:p>
            <a:pPr marL="444500" indent="-444500" eaLnBrk="1" hangingPunct="1">
              <a:spcBef>
                <a:spcPct val="0"/>
              </a:spcBef>
              <a:spcAft>
                <a:spcPts val="900"/>
              </a:spcAft>
            </a:pPr>
            <a:r>
              <a:rPr lang="en-AU" altLang="en-US" b="0" dirty="0" smtClean="0"/>
              <a:t>•	Be congruent: your actions should match your words</a:t>
            </a:r>
          </a:p>
          <a:p>
            <a:pPr marL="444500" indent="-444500" eaLnBrk="1" hangingPunct="1">
              <a:spcBef>
                <a:spcPct val="0"/>
              </a:spcBef>
              <a:spcAft>
                <a:spcPts val="900"/>
              </a:spcAft>
            </a:pPr>
            <a:r>
              <a:rPr lang="en-AU" altLang="en-US" b="0" dirty="0" smtClean="0"/>
              <a:t>•	Listen, hear, acknowledge feelings and needs</a:t>
            </a:r>
          </a:p>
          <a:p>
            <a:pPr marL="444500" indent="-444500" eaLnBrk="1" hangingPunct="1">
              <a:spcBef>
                <a:spcPct val="0"/>
              </a:spcBef>
              <a:spcAft>
                <a:spcPts val="900"/>
              </a:spcAft>
            </a:pPr>
            <a:r>
              <a:rPr lang="en-AU" altLang="en-US" b="0" dirty="0" smtClean="0"/>
              <a:t>•	Don’t tell the patient what they should or should not be 	feeling</a:t>
            </a:r>
          </a:p>
          <a:p>
            <a:pPr marL="444500" indent="-444500" eaLnBrk="1" hangingPunct="1">
              <a:spcBef>
                <a:spcPct val="0"/>
              </a:spcBef>
              <a:spcAft>
                <a:spcPts val="900"/>
              </a:spcAft>
            </a:pPr>
            <a:r>
              <a:rPr lang="en-AU" altLang="en-US" b="0" dirty="0" smtClean="0"/>
              <a:t>•	Take time to hear the patient out, be patient and don’t hurry them</a:t>
            </a:r>
          </a:p>
          <a:p>
            <a:pPr eaLnBrk="1" hangingPunct="1">
              <a:spcBef>
                <a:spcPts val="600"/>
              </a:spcBef>
              <a:spcAft>
                <a:spcPts val="1000"/>
              </a:spcAft>
            </a:pPr>
            <a:r>
              <a:rPr lang="en-AU" altLang="en-US" sz="3200" dirty="0" smtClean="0">
                <a:solidFill>
                  <a:schemeClr val="tx1"/>
                </a:solidFill>
              </a:rPr>
              <a:t>B</a:t>
            </a:r>
            <a:r>
              <a:rPr lang="en-AU" altLang="en-US" dirty="0" smtClean="0">
                <a:solidFill>
                  <a:schemeClr val="tx1"/>
                </a:solidFill>
              </a:rPr>
              <a:t>ody language</a:t>
            </a:r>
          </a:p>
          <a:p>
            <a:pPr eaLnBrk="1" hangingPunct="1">
              <a:spcBef>
                <a:spcPct val="0"/>
              </a:spcBef>
              <a:spcAft>
                <a:spcPts val="1000"/>
              </a:spcAft>
            </a:pPr>
            <a:r>
              <a:rPr lang="en-AU" altLang="en-US" b="0" dirty="0" smtClean="0">
                <a:solidFill>
                  <a:schemeClr val="tx1"/>
                </a:solidFill>
              </a:rPr>
              <a:t>•	Make eye contact (exercising care not to be confrontational)</a:t>
            </a:r>
          </a:p>
        </p:txBody>
      </p:sp>
    </p:spTree>
    <p:extLst>
      <p:ext uri="{BB962C8B-B14F-4D97-AF65-F5344CB8AC3E}">
        <p14:creationId xmlns:p14="http://schemas.microsoft.com/office/powerpoint/2010/main" val="30447223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452281"/>
            <a:ext cx="9144001" cy="5405719"/>
            <a:chOff x="-1" y="1452281"/>
            <a:chExt cx="9144001" cy="5405719"/>
          </a:xfrm>
        </p:grpSpPr>
        <p:grpSp>
          <p:nvGrpSpPr>
            <p:cNvPr id="7" name="Group 6"/>
            <p:cNvGrpSpPr/>
            <p:nvPr/>
          </p:nvGrpSpPr>
          <p:grpSpPr>
            <a:xfrm>
              <a:off x="-1" y="1452281"/>
              <a:ext cx="9144001" cy="5405719"/>
              <a:chOff x="-1" y="1452281"/>
              <a:chExt cx="9144001" cy="5405719"/>
            </a:xfrm>
          </p:grpSpPr>
          <p:pic>
            <p:nvPicPr>
              <p:cNvPr id="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1" y="4692580"/>
                <a:ext cx="9143999" cy="21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p:blipFill>
            <p:spPr bwMode="auto">
              <a:xfrm flipV="1">
                <a:off x="-1" y="1452281"/>
                <a:ext cx="9143999" cy="362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1" y="1452281"/>
              <a:ext cx="9143999" cy="5405717"/>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2" name="Title 1"/>
          <p:cNvSpPr>
            <a:spLocks noGrp="1"/>
          </p:cNvSpPr>
          <p:nvPr>
            <p:ph type="title"/>
          </p:nvPr>
        </p:nvSpPr>
        <p:spPr/>
        <p:txBody>
          <a:bodyPr/>
          <a:lstStyle/>
          <a:p>
            <a:pPr algn="ctr">
              <a:defRPr/>
            </a:pPr>
            <a:r>
              <a:rPr lang="en-AU" b="1" dirty="0" smtClean="0">
                <a:ea typeface="MS PGothic" pitchFamily="34" charset="-128"/>
              </a:rPr>
              <a:t>…respect and empathy</a:t>
            </a:r>
            <a:endParaRPr lang="en-AU" b="1" dirty="0">
              <a:ea typeface="MS PGothic" pitchFamily="34" charset="-128"/>
            </a:endParaRPr>
          </a:p>
        </p:txBody>
      </p:sp>
      <p:sp>
        <p:nvSpPr>
          <p:cNvPr id="48131" name="Content Placeholder 2"/>
          <p:cNvSpPr>
            <a:spLocks noGrp="1"/>
          </p:cNvSpPr>
          <p:nvPr>
            <p:ph idx="1"/>
          </p:nvPr>
        </p:nvSpPr>
        <p:spPr>
          <a:xfrm>
            <a:off x="539750" y="1619250"/>
            <a:ext cx="8243888" cy="4854575"/>
          </a:xfrm>
        </p:spPr>
        <p:txBody>
          <a:bodyPr/>
          <a:lstStyle/>
          <a:p>
            <a:r>
              <a:rPr lang="en-AU" altLang="en-US" sz="3200" dirty="0" smtClean="0">
                <a:solidFill>
                  <a:schemeClr val="tx1"/>
                </a:solidFill>
              </a:rPr>
              <a:t>C</a:t>
            </a:r>
            <a:r>
              <a:rPr lang="en-AU" altLang="en-US" dirty="0" smtClean="0">
                <a:solidFill>
                  <a:schemeClr val="tx1"/>
                </a:solidFill>
              </a:rPr>
              <a:t>ommunication</a:t>
            </a:r>
          </a:p>
          <a:p>
            <a:r>
              <a:rPr lang="en-AU" altLang="en-US" b="0" dirty="0" smtClean="0">
                <a:solidFill>
                  <a:schemeClr val="tx1"/>
                </a:solidFill>
              </a:rPr>
              <a:t>•	Extend self and thinking to understand patient viewpoint</a:t>
            </a:r>
          </a:p>
          <a:p>
            <a:r>
              <a:rPr lang="en-AU" altLang="en-US" b="0" dirty="0" smtClean="0">
                <a:solidFill>
                  <a:schemeClr val="tx1"/>
                </a:solidFill>
              </a:rPr>
              <a:t>•	Have a concerned and interested tone of voice</a:t>
            </a:r>
          </a:p>
          <a:p>
            <a:r>
              <a:rPr lang="en-AU" altLang="en-US" b="0" dirty="0" smtClean="0">
                <a:solidFill>
                  <a:schemeClr val="tx1"/>
                </a:solidFill>
              </a:rPr>
              <a:t>•	Don’t yell or shout over people </a:t>
            </a:r>
          </a:p>
          <a:p>
            <a:r>
              <a:rPr lang="en-AU" altLang="en-US" b="0" dirty="0" smtClean="0">
                <a:solidFill>
                  <a:schemeClr val="tx1"/>
                </a:solidFill>
              </a:rPr>
              <a:t>•	Answer all requests for information, however they are phrased</a:t>
            </a:r>
          </a:p>
          <a:p>
            <a:r>
              <a:rPr lang="en-AU" altLang="en-US" sz="3200" dirty="0" smtClean="0">
                <a:solidFill>
                  <a:schemeClr val="tx1"/>
                </a:solidFill>
              </a:rPr>
              <a:t>D</a:t>
            </a:r>
            <a:r>
              <a:rPr lang="en-AU" altLang="en-US" dirty="0" smtClean="0">
                <a:solidFill>
                  <a:schemeClr val="tx1"/>
                </a:solidFill>
              </a:rPr>
              <a:t>on’ts</a:t>
            </a:r>
          </a:p>
          <a:p>
            <a:r>
              <a:rPr lang="en-AU" altLang="en-US" b="0" dirty="0" smtClean="0">
                <a:solidFill>
                  <a:schemeClr val="tx1"/>
                </a:solidFill>
              </a:rPr>
              <a:t>•	No advice giving and no orders, no “if I were you I would…”</a:t>
            </a:r>
          </a:p>
          <a:p>
            <a:r>
              <a:rPr lang="en-AU" altLang="en-US" b="0" dirty="0" smtClean="0">
                <a:solidFill>
                  <a:schemeClr val="tx1"/>
                </a:solidFill>
              </a:rPr>
              <a:t>•	Don’t overly smile as this can be condescending</a:t>
            </a:r>
          </a:p>
          <a:p>
            <a:endParaRPr lang="en-AU" altLang="en-US" dirty="0" smtClean="0"/>
          </a:p>
          <a:p>
            <a:endParaRPr lang="en-AU" altLang="en-US" dirty="0" smtClean="0"/>
          </a:p>
        </p:txBody>
      </p:sp>
    </p:spTree>
    <p:extLst>
      <p:ext uri="{BB962C8B-B14F-4D97-AF65-F5344CB8AC3E}">
        <p14:creationId xmlns:p14="http://schemas.microsoft.com/office/powerpoint/2010/main" val="11308805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Summary</a:t>
            </a:r>
            <a:endParaRPr lang="en-AU" dirty="0"/>
          </a:p>
        </p:txBody>
      </p:sp>
      <p:sp>
        <p:nvSpPr>
          <p:cNvPr id="3" name="Content Placeholder 2"/>
          <p:cNvSpPr>
            <a:spLocks noGrp="1"/>
          </p:cNvSpPr>
          <p:nvPr>
            <p:ph idx="1"/>
          </p:nvPr>
        </p:nvSpPr>
        <p:spPr/>
        <p:txBody>
          <a:bodyPr/>
          <a:lstStyle/>
          <a:p>
            <a:r>
              <a:rPr lang="en-AU" dirty="0" smtClean="0">
                <a:solidFill>
                  <a:srgbClr val="21A18D"/>
                </a:solidFill>
              </a:rPr>
              <a:t>All the time:</a:t>
            </a:r>
          </a:p>
          <a:p>
            <a:pPr marL="457200" indent="-457200">
              <a:buAutoNum type="arabicPeriod"/>
            </a:pPr>
            <a:r>
              <a:rPr lang="en-AU" dirty="0" smtClean="0"/>
              <a:t>Control yourself </a:t>
            </a:r>
            <a:r>
              <a:rPr lang="en-AU" b="0" dirty="0" smtClean="0"/>
              <a:t>(Actions, Body language, Communication, Emotions)</a:t>
            </a:r>
          </a:p>
          <a:p>
            <a:pPr marL="457200" indent="-457200">
              <a:buAutoNum type="arabicPeriod"/>
            </a:pPr>
            <a:r>
              <a:rPr lang="en-AU" dirty="0" smtClean="0"/>
              <a:t>Show respect and empathy </a:t>
            </a:r>
            <a:r>
              <a:rPr lang="en-AU" b="0" dirty="0" smtClean="0"/>
              <a:t>(Actions, Body language, Communication)</a:t>
            </a:r>
          </a:p>
          <a:p>
            <a:r>
              <a:rPr lang="en-AU" dirty="0" smtClean="0">
                <a:solidFill>
                  <a:srgbClr val="21A18D"/>
                </a:solidFill>
              </a:rPr>
              <a:t>Three step process:</a:t>
            </a:r>
          </a:p>
          <a:p>
            <a:pPr marL="457200" indent="-457200">
              <a:buAutoNum type="arabicPeriod"/>
            </a:pPr>
            <a:r>
              <a:rPr lang="en-AU" dirty="0" smtClean="0"/>
              <a:t>Delimit: </a:t>
            </a:r>
            <a:r>
              <a:rPr lang="en-AU" b="0" dirty="0" smtClean="0"/>
              <a:t>Ensure safety and privacy for all parties</a:t>
            </a:r>
          </a:p>
          <a:p>
            <a:pPr marL="457200" indent="-457200">
              <a:buAutoNum type="arabicPeriod"/>
            </a:pPr>
            <a:r>
              <a:rPr lang="en-AU" dirty="0" smtClean="0"/>
              <a:t>Clarify: </a:t>
            </a:r>
            <a:r>
              <a:rPr lang="en-AU" b="0" dirty="0" smtClean="0"/>
              <a:t>Find a shared understanding of the problem</a:t>
            </a:r>
          </a:p>
          <a:p>
            <a:pPr marL="457200" indent="-457200">
              <a:buAutoNum type="arabicPeriod"/>
            </a:pPr>
            <a:r>
              <a:rPr lang="en-AU" dirty="0" smtClean="0"/>
              <a:t>Resolve: </a:t>
            </a:r>
            <a:r>
              <a:rPr lang="en-AU" b="0" dirty="0" smtClean="0"/>
              <a:t>Find a solution together</a:t>
            </a:r>
          </a:p>
          <a:p>
            <a:pPr marL="457200" indent="-457200">
              <a:buAutoNum type="arabicPeriod"/>
            </a:pPr>
            <a:endParaRPr lang="en-AU" dirty="0"/>
          </a:p>
        </p:txBody>
      </p:sp>
    </p:spTree>
    <p:extLst>
      <p:ext uri="{BB962C8B-B14F-4D97-AF65-F5344CB8AC3E}">
        <p14:creationId xmlns:p14="http://schemas.microsoft.com/office/powerpoint/2010/main" val="110928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652463" y="1028700"/>
            <a:ext cx="6513512" cy="1098550"/>
          </a:xfrm>
        </p:spPr>
        <p:txBody>
          <a:bodyPr/>
          <a:lstStyle/>
          <a:p>
            <a:pPr algn="ctr" eaLnBrk="1" hangingPunct="1"/>
            <a:r>
              <a:rPr lang="en-AU" altLang="en-US" sz="4800" b="1" dirty="0">
                <a:latin typeface="Arial" panose="020B0604020202020204" pitchFamily="34" charset="0"/>
                <a:cs typeface="Arial" panose="020B0604020202020204" pitchFamily="34" charset="0"/>
              </a:rPr>
              <a:t>Reassurance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5384">
            <a:off x="2257300" y="2951720"/>
            <a:ext cx="4119381" cy="2737308"/>
          </a:xfrm>
          <a:prstGeom prst="rect">
            <a:avLst/>
          </a:prstGeom>
          <a:effectLst/>
        </p:spPr>
      </p:pic>
    </p:spTree>
    <p:extLst>
      <p:ext uri="{BB962C8B-B14F-4D97-AF65-F5344CB8AC3E}">
        <p14:creationId xmlns:p14="http://schemas.microsoft.com/office/powerpoint/2010/main" val="1257245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Talk Down in practice </a:t>
            </a:r>
            <a:endParaRPr lang="en-AU" dirty="0"/>
          </a:p>
        </p:txBody>
      </p:sp>
      <p:sp>
        <p:nvSpPr>
          <p:cNvPr id="3" name="Content Placeholder 2"/>
          <p:cNvSpPr>
            <a:spLocks noGrp="1"/>
          </p:cNvSpPr>
          <p:nvPr>
            <p:ph idx="1"/>
          </p:nvPr>
        </p:nvSpPr>
        <p:spPr>
          <a:xfrm>
            <a:off x="539750" y="5701553"/>
            <a:ext cx="8243888" cy="772494"/>
          </a:xfrm>
        </p:spPr>
        <p:txBody>
          <a:bodyPr/>
          <a:lstStyle/>
          <a:p>
            <a:endParaRPr lang="en-AU" dirty="0" smtClean="0">
              <a:hlinkClick r:id=""/>
            </a:endParaRPr>
          </a:p>
          <a:p>
            <a:r>
              <a:rPr lang="en-AU" dirty="0" smtClean="0">
                <a:hlinkClick r:id=""/>
              </a:rPr>
              <a:t>https</a:t>
            </a:r>
            <a:r>
              <a:rPr lang="en-AU" dirty="0">
                <a:hlinkClick r:id="rId3"/>
              </a:rPr>
              <a:t>://</a:t>
            </a:r>
            <a:r>
              <a:rPr lang="en-AU" dirty="0" smtClean="0">
                <a:hlinkClick r:id="rId3"/>
              </a:rPr>
              <a:t>youtu.be/Q4T-x1za6lg</a:t>
            </a:r>
            <a:r>
              <a:rPr lang="en-AU" dirty="0" smtClean="0"/>
              <a:t> </a:t>
            </a:r>
            <a:endParaRPr lang="en-AU"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75" y="1859803"/>
            <a:ext cx="6242050" cy="356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750" y="5688106"/>
            <a:ext cx="5190565" cy="461665"/>
          </a:xfrm>
          <a:prstGeom prst="rect">
            <a:avLst/>
          </a:prstGeom>
          <a:noFill/>
        </p:spPr>
        <p:txBody>
          <a:bodyPr wrap="square" rtlCol="0">
            <a:spAutoFit/>
          </a:bodyPr>
          <a:lstStyle/>
          <a:p>
            <a:r>
              <a:rPr lang="en-AU" sz="2400" dirty="0" smtClean="0"/>
              <a:t>Video by Chris Hart, </a:t>
            </a:r>
            <a:r>
              <a:rPr lang="en-AU" sz="2400" dirty="0" err="1" smtClean="0"/>
              <a:t>Youtube</a:t>
            </a:r>
            <a:endParaRPr lang="en-AU" sz="2400" dirty="0"/>
          </a:p>
        </p:txBody>
      </p:sp>
    </p:spTree>
    <p:extLst>
      <p:ext uri="{BB962C8B-B14F-4D97-AF65-F5344CB8AC3E}">
        <p14:creationId xmlns:p14="http://schemas.microsoft.com/office/powerpoint/2010/main" val="3765191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flipV="1">
            <a:off x="1" y="1425388"/>
            <a:ext cx="9144000" cy="543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495300"/>
            <a:ext cx="7199313" cy="682625"/>
          </a:xfrm>
        </p:spPr>
        <p:txBody>
          <a:bodyPr lIns="68580" tIns="34290" rIns="68580" bIns="34290" anchor="t">
            <a:normAutofit fontScale="90000"/>
          </a:bodyPr>
          <a:lstStyle/>
          <a:p>
            <a:pPr algn="ctr" eaLnBrk="1" hangingPunct="1">
              <a:defRPr/>
            </a:pPr>
            <a:r>
              <a:rPr lang="en-US" altLang="en-US" sz="3100" b="1" dirty="0" smtClean="0">
                <a:solidFill>
                  <a:schemeClr val="bg1"/>
                </a:solidFill>
                <a:ea typeface="ＭＳ Ｐゴシック" charset="0"/>
              </a:rPr>
              <a:t>Talk down in practice </a:t>
            </a:r>
            <a:r>
              <a:rPr lang="en-US" altLang="en-US" sz="2175" dirty="0">
                <a:ea typeface="ＭＳ Ｐゴシック" charset="0"/>
              </a:rPr>
              <a:t/>
            </a:r>
            <a:br>
              <a:rPr lang="en-US" altLang="en-US" sz="2175" dirty="0">
                <a:ea typeface="ＭＳ Ｐゴシック" charset="0"/>
              </a:rPr>
            </a:br>
            <a:endParaRPr lang="en-US" altLang="en-US" sz="2175" dirty="0">
              <a:ea typeface="ＭＳ Ｐゴシック" charset="0"/>
            </a:endParaRPr>
          </a:p>
        </p:txBody>
      </p:sp>
      <p:sp>
        <p:nvSpPr>
          <p:cNvPr id="47107" name="Content Placeholder 2"/>
          <p:cNvSpPr>
            <a:spLocks noGrp="1"/>
          </p:cNvSpPr>
          <p:nvPr>
            <p:ph idx="1"/>
          </p:nvPr>
        </p:nvSpPr>
        <p:spPr>
          <a:xfrm>
            <a:off x="539750" y="1619250"/>
            <a:ext cx="8243888" cy="4854575"/>
          </a:xfrm>
        </p:spPr>
        <p:txBody>
          <a:bodyPr lIns="68580" tIns="34290" rIns="68580" bIns="34290"/>
          <a:lstStyle/>
          <a:p>
            <a:pPr marL="383382" lvl="1" indent="-342900" eaLnBrk="1" hangingPunct="1">
              <a:spcAft>
                <a:spcPts val="750"/>
              </a:spcAft>
              <a:buFont typeface="Arial" panose="020B0604020202020204" pitchFamily="34" charset="0"/>
              <a:buChar char="•"/>
              <a:defRPr/>
            </a:pPr>
            <a:r>
              <a:rPr lang="en-US" altLang="en-US" dirty="0">
                <a:ea typeface="ＭＳ Ｐゴシック" charset="0"/>
              </a:rPr>
              <a:t>A poster summarising </a:t>
            </a:r>
            <a:r>
              <a:rPr lang="en-US" altLang="en-US" dirty="0" smtClean="0">
                <a:ea typeface="ＭＳ Ｐゴシック" charset="0"/>
              </a:rPr>
              <a:t>de</a:t>
            </a:r>
            <a:r>
              <a:rPr lang="en-US" altLang="en-US" dirty="0">
                <a:ea typeface="ＭＳ Ｐゴシック" charset="0"/>
              </a:rPr>
              <a:t>-escalation techniques is placed in an area frequented by </a:t>
            </a:r>
            <a:r>
              <a:rPr lang="en-US" altLang="en-US" dirty="0" smtClean="0">
                <a:ea typeface="ＭＳ Ｐゴシック" charset="0"/>
              </a:rPr>
              <a:t>staff</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a:ea typeface="ＭＳ Ｐゴシック" charset="0"/>
              </a:rPr>
              <a:t>The </a:t>
            </a:r>
            <a:r>
              <a:rPr lang="en-US" altLang="en-US" dirty="0" smtClean="0">
                <a:ea typeface="ＭＳ Ｐゴシック" charset="0"/>
              </a:rPr>
              <a:t>unit decides on the ‘talk down’ lead</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a:ea typeface="ＭＳ Ｐゴシック" charset="0"/>
              </a:rPr>
              <a:t>The lead </a:t>
            </a:r>
            <a:r>
              <a:rPr lang="en-US" altLang="en-US" dirty="0" smtClean="0">
                <a:ea typeface="ＭＳ Ｐゴシック" charset="0"/>
              </a:rPr>
              <a:t>spends </a:t>
            </a:r>
            <a:r>
              <a:rPr lang="en-US" altLang="en-US" dirty="0">
                <a:ea typeface="ＭＳ Ｐゴシック" charset="0"/>
              </a:rPr>
              <a:t>10-15 minutes with other </a:t>
            </a:r>
            <a:r>
              <a:rPr lang="en-US" altLang="en-US" dirty="0" smtClean="0">
                <a:ea typeface="ＭＳ Ｐゴシック" charset="0"/>
              </a:rPr>
              <a:t>members </a:t>
            </a:r>
            <a:r>
              <a:rPr lang="en-US" altLang="en-US" dirty="0">
                <a:ea typeface="ＭＳ Ｐゴシック" charset="0"/>
              </a:rPr>
              <a:t>of the team explaining the poster and giving examples from their experience</a:t>
            </a:r>
          </a:p>
          <a:p>
            <a:pPr marL="383382" lvl="1" indent="-342900" eaLnBrk="1" hangingPunct="1">
              <a:spcAft>
                <a:spcPts val="750"/>
              </a:spcAft>
              <a:buFont typeface="Arial" panose="020B0604020202020204" pitchFamily="34" charset="0"/>
              <a:buChar char="•"/>
              <a:defRPr/>
            </a:pPr>
            <a:r>
              <a:rPr lang="en-US" altLang="en-US" dirty="0" smtClean="0">
                <a:ea typeface="ＭＳ Ｐゴシック" charset="0"/>
              </a:rPr>
              <a:t>The lead gives each staff member a </a:t>
            </a:r>
            <a:r>
              <a:rPr lang="en-US" altLang="en-US" dirty="0">
                <a:ea typeface="ＭＳ Ｐゴシック" charset="0"/>
              </a:rPr>
              <a:t>copy </a:t>
            </a:r>
            <a:r>
              <a:rPr lang="en-US" altLang="en-US" dirty="0" smtClean="0">
                <a:ea typeface="ＭＳ Ｐゴシック" charset="0"/>
              </a:rPr>
              <a:t>of Talk Down ‘</a:t>
            </a:r>
            <a:r>
              <a:rPr lang="en-US" altLang="en-US" i="1" dirty="0" smtClean="0">
                <a:ea typeface="ＭＳ Ｐゴシック" charset="0"/>
              </a:rPr>
              <a:t>Staying </a:t>
            </a:r>
            <a:r>
              <a:rPr lang="en-US" altLang="en-US" i="1" dirty="0">
                <a:ea typeface="ＭＳ Ｐゴシック" charset="0"/>
              </a:rPr>
              <a:t>open, friendly and </a:t>
            </a:r>
            <a:r>
              <a:rPr lang="en-US" altLang="en-US" i="1" dirty="0" smtClean="0">
                <a:ea typeface="ＭＳ Ｐゴシック" charset="0"/>
              </a:rPr>
              <a:t>positive handout’</a:t>
            </a:r>
            <a:endParaRPr lang="en-US" altLang="en-US" dirty="0">
              <a:ea typeface="ＭＳ Ｐゴシック" charset="0"/>
            </a:endParaRPr>
          </a:p>
          <a:p>
            <a:pPr marL="383382" lvl="1" indent="-342900" eaLnBrk="1" hangingPunct="1">
              <a:spcAft>
                <a:spcPts val="750"/>
              </a:spcAft>
              <a:buFont typeface="Arial" panose="020B0604020202020204" pitchFamily="34" charset="0"/>
              <a:buChar char="•"/>
              <a:defRPr/>
            </a:pPr>
            <a:r>
              <a:rPr lang="en-US" altLang="en-US" dirty="0" smtClean="0">
                <a:ea typeface="ＭＳ Ｐゴシック" charset="0"/>
              </a:rPr>
              <a:t>The lead invites staff to read the poster, ask questions and use it to reflect after the process is used</a:t>
            </a:r>
            <a:endParaRPr lang="en-US" altLang="en-US" dirty="0">
              <a:ea typeface="ＭＳ Ｐゴシック" charset="0"/>
            </a:endParaRPr>
          </a:p>
          <a:p>
            <a:pPr marL="309563" indent="-269081" eaLnBrk="1" hangingPunct="1">
              <a:lnSpc>
                <a:spcPct val="80000"/>
              </a:lnSpc>
              <a:spcBef>
                <a:spcPct val="0"/>
              </a:spcBef>
              <a:spcAft>
                <a:spcPts val="750"/>
              </a:spcAft>
              <a:defRPr/>
            </a:pPr>
            <a:endParaRPr lang="en-US" altLang="en-US" sz="1950" dirty="0">
              <a:ea typeface="ＭＳ Ｐゴシック" charset="0"/>
            </a:endParaRPr>
          </a:p>
          <a:p>
            <a:pPr marL="309563" indent="-269081" eaLnBrk="1" hangingPunct="1">
              <a:lnSpc>
                <a:spcPct val="80000"/>
              </a:lnSpc>
              <a:spcBef>
                <a:spcPct val="0"/>
              </a:spcBef>
              <a:spcAft>
                <a:spcPts val="750"/>
              </a:spcAft>
              <a:defRPr/>
            </a:pPr>
            <a:endParaRPr lang="en-US" altLang="en-US" sz="1500" dirty="0">
              <a:ea typeface="ＭＳ Ｐゴシック" charset="0"/>
            </a:endParaRPr>
          </a:p>
        </p:txBody>
      </p:sp>
    </p:spTree>
    <p:extLst>
      <p:ext uri="{BB962C8B-B14F-4D97-AF65-F5344CB8AC3E}">
        <p14:creationId xmlns:p14="http://schemas.microsoft.com/office/powerpoint/2010/main" val="1369168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76" y="5552329"/>
            <a:ext cx="6570315" cy="120032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lvl="1" algn="ctr" eaLnBrk="1" hangingPunct="1">
              <a:spcAft>
                <a:spcPts val="750"/>
              </a:spcAft>
              <a:defRPr/>
            </a:pPr>
            <a:r>
              <a:rPr lang="en-US" sz="2400" b="1" dirty="0">
                <a:solidFill>
                  <a:srgbClr val="21A18D"/>
                </a:solidFill>
                <a:ea typeface="MS PGothic" charset="0"/>
              </a:rPr>
              <a:t>The reality is usually more muddled, nevertheless these principles can be applied to most situations to some degree</a:t>
            </a:r>
            <a:endParaRPr lang="en-US" sz="1600" dirty="0">
              <a:solidFill>
                <a:srgbClr val="21A18D"/>
              </a:solidFill>
              <a:ea typeface="MS PGothic" charset="0"/>
            </a:endParaRPr>
          </a:p>
        </p:txBody>
      </p:sp>
      <p:sp>
        <p:nvSpPr>
          <p:cNvPr id="58370" name="Content Placeholder 2"/>
          <p:cNvSpPr>
            <a:spLocks noGrp="1"/>
          </p:cNvSpPr>
          <p:nvPr>
            <p:ph idx="1"/>
          </p:nvPr>
        </p:nvSpPr>
        <p:spPr>
          <a:xfrm>
            <a:off x="4690783" y="1908403"/>
            <a:ext cx="4305300" cy="4815594"/>
          </a:xfrm>
        </p:spPr>
        <p:txBody>
          <a:bodyPr lIns="68580" tIns="34290" rIns="68580" bIns="34290"/>
          <a:lstStyle/>
          <a:p>
            <a:pPr marL="457200" lvl="1" indent="-457200" eaLnBrk="1" hangingPunct="1">
              <a:spcAft>
                <a:spcPts val="750"/>
              </a:spcAft>
              <a:buFont typeface="Arial" panose="020B0604020202020204" pitchFamily="34" charset="0"/>
              <a:buChar char="•"/>
              <a:defRPr/>
            </a:pPr>
            <a:r>
              <a:rPr lang="en-US" sz="2600" dirty="0" smtClean="0">
                <a:ea typeface="MS PGothic" charset="0"/>
              </a:rPr>
              <a:t>The </a:t>
            </a:r>
            <a:r>
              <a:rPr lang="en-US" sz="2600" dirty="0">
                <a:ea typeface="MS PGothic" charset="0"/>
              </a:rPr>
              <a:t>poster summarises how the </a:t>
            </a:r>
            <a:r>
              <a:rPr lang="en-US" sz="2600" dirty="0" smtClean="0">
                <a:ea typeface="MS PGothic" charset="0"/>
              </a:rPr>
              <a:t>de-escalation process </a:t>
            </a:r>
            <a:r>
              <a:rPr lang="en-US" sz="2600" dirty="0">
                <a:ea typeface="MS PGothic" charset="0"/>
              </a:rPr>
              <a:t>would </a:t>
            </a:r>
            <a:r>
              <a:rPr lang="en-US" sz="2600" dirty="0" smtClean="0">
                <a:ea typeface="MS PGothic" charset="0"/>
              </a:rPr>
              <a:t>ideally </a:t>
            </a:r>
            <a:r>
              <a:rPr lang="en-US" sz="2600" dirty="0">
                <a:ea typeface="MS PGothic" charset="0"/>
              </a:rPr>
              <a:t>work</a:t>
            </a:r>
          </a:p>
          <a:p>
            <a:pPr marL="457200" lvl="1" indent="-457200" eaLnBrk="1" hangingPunct="1">
              <a:spcAft>
                <a:spcPts val="0"/>
              </a:spcAft>
              <a:buFont typeface="Arial" panose="020B0604020202020204" pitchFamily="34" charset="0"/>
              <a:buChar char="•"/>
              <a:defRPr/>
            </a:pPr>
            <a:r>
              <a:rPr lang="en-US" sz="2600" dirty="0" smtClean="0">
                <a:ea typeface="MS PGothic" charset="0"/>
              </a:rPr>
              <a:t>The </a:t>
            </a:r>
            <a:r>
              <a:rPr lang="en-US" sz="2600" dirty="0">
                <a:ea typeface="MS PGothic" charset="0"/>
              </a:rPr>
              <a:t>poster is a </a:t>
            </a:r>
            <a:r>
              <a:rPr lang="en-US" sz="2600" dirty="0" smtClean="0">
                <a:ea typeface="MS PGothic" charset="0"/>
              </a:rPr>
              <a:t>guide only. All de-escalation </a:t>
            </a:r>
          </a:p>
          <a:p>
            <a:pPr marL="444500" lvl="1" eaLnBrk="1" hangingPunct="1">
              <a:spcAft>
                <a:spcPts val="0"/>
              </a:spcAft>
              <a:defRPr/>
            </a:pPr>
            <a:r>
              <a:rPr lang="en-US" sz="2600" dirty="0" smtClean="0">
                <a:ea typeface="MS PGothic" charset="0"/>
              </a:rPr>
              <a:t>situations </a:t>
            </a:r>
            <a:r>
              <a:rPr lang="en-US" sz="2600" dirty="0">
                <a:ea typeface="MS PGothic" charset="0"/>
              </a:rPr>
              <a:t>vary</a:t>
            </a:r>
          </a:p>
          <a:p>
            <a:pPr lvl="1" eaLnBrk="1" hangingPunct="1">
              <a:spcAft>
                <a:spcPts val="750"/>
              </a:spcAft>
              <a:defRPr/>
            </a:pPr>
            <a:endParaRPr lang="en-US" sz="2600" dirty="0" smtClean="0">
              <a:ea typeface="MS PGothic" charset="0"/>
            </a:endParaRPr>
          </a:p>
          <a:p>
            <a:pPr lvl="1" eaLnBrk="1" hangingPunct="1">
              <a:spcAft>
                <a:spcPts val="750"/>
              </a:spcAft>
              <a:defRPr/>
            </a:pPr>
            <a:endParaRPr lang="en-US" sz="4400" dirty="0" smtClean="0">
              <a:solidFill>
                <a:srgbClr val="21A18D"/>
              </a:solidFill>
              <a:ea typeface="MS PGothic" charset="0"/>
            </a:endParaRPr>
          </a:p>
        </p:txBody>
      </p:sp>
      <p:sp>
        <p:nvSpPr>
          <p:cNvPr id="54274" name="Title 1"/>
          <p:cNvSpPr>
            <a:spLocks noGrp="1"/>
          </p:cNvSpPr>
          <p:nvPr>
            <p:ph type="title"/>
          </p:nvPr>
        </p:nvSpPr>
        <p:spPr>
          <a:xfrm>
            <a:off x="539750" y="546100"/>
            <a:ext cx="7199313" cy="668338"/>
          </a:xfrm>
        </p:spPr>
        <p:txBody>
          <a:bodyPr lIns="68580" tIns="34290" rIns="68580" bIns="34290" anchor="t"/>
          <a:lstStyle/>
          <a:p>
            <a:pPr algn="ctr" eaLnBrk="1" hangingPunct="1">
              <a:defRPr/>
            </a:pPr>
            <a:r>
              <a:rPr lang="en-US" altLang="en-US" b="1" smtClean="0">
                <a:ea typeface="MS PGothic" pitchFamily="34" charset="-128"/>
                <a:cs typeface="Arial" charset="0"/>
              </a:rPr>
              <a:t>Talk down poster</a:t>
            </a:r>
            <a:endParaRPr lang="en-US" altLang="en-US" smtClean="0">
              <a:ea typeface="MS PGothic" pitchFamily="34" charset="-128"/>
              <a:cs typeface="Arial" charset="0"/>
            </a:endParaRPr>
          </a:p>
        </p:txBody>
      </p:sp>
      <p:sp>
        <p:nvSpPr>
          <p:cNvPr id="3" name="Rectangle 2"/>
          <p:cNvSpPr/>
          <p:nvPr/>
        </p:nvSpPr>
        <p:spPr>
          <a:xfrm>
            <a:off x="4453217" y="3244334"/>
            <a:ext cx="237566" cy="369332"/>
          </a:xfrm>
          <a:prstGeom prst="rect">
            <a:avLst/>
          </a:prstGeom>
        </p:spPr>
        <p:txBody>
          <a:bodyPr wrap="none">
            <a:spAutoFit/>
          </a:bodyPr>
          <a:lstStyle/>
          <a:p>
            <a:r>
              <a:rPr lang="en-AU" dirty="0"/>
              <a: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40363" t="52686"/>
          <a:stretch/>
        </p:blipFill>
        <p:spPr>
          <a:xfrm rot="21235233">
            <a:off x="798971" y="5320376"/>
            <a:ext cx="1769373" cy="117179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853" y="1908403"/>
            <a:ext cx="4295147" cy="3041194"/>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705118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lIns="68580" tIns="34290" rIns="68580" bIns="34290" anchor="t"/>
          <a:lstStyle/>
          <a:p>
            <a:pPr algn="ctr" eaLnBrk="1" hangingPunct="1">
              <a:defRPr/>
            </a:pPr>
            <a:r>
              <a:rPr lang="en-US" altLang="en-US" b="1" smtClean="0">
                <a:ea typeface="MS PGothic" pitchFamily="34" charset="-128"/>
                <a:cs typeface="Arial" charset="0"/>
              </a:rPr>
              <a:t>Role of the intervention lead – </a:t>
            </a:r>
            <a:br>
              <a:rPr lang="en-US" altLang="en-US" b="1" smtClean="0">
                <a:ea typeface="MS PGothic" pitchFamily="34" charset="-128"/>
                <a:cs typeface="Arial" charset="0"/>
              </a:rPr>
            </a:br>
            <a:r>
              <a:rPr lang="en-US" altLang="en-US" b="1" smtClean="0">
                <a:ea typeface="MS PGothic" pitchFamily="34" charset="-128"/>
                <a:cs typeface="Arial" charset="0"/>
              </a:rPr>
              <a:t>promote talk down</a:t>
            </a:r>
          </a:p>
        </p:txBody>
      </p:sp>
      <p:sp>
        <p:nvSpPr>
          <p:cNvPr id="52227" name="Content Placeholder 2"/>
          <p:cNvSpPr>
            <a:spLocks noGrp="1"/>
          </p:cNvSpPr>
          <p:nvPr>
            <p:ph idx="1"/>
          </p:nvPr>
        </p:nvSpPr>
        <p:spPr>
          <a:xfrm>
            <a:off x="439738" y="1673225"/>
            <a:ext cx="8243887" cy="4854575"/>
          </a:xfrm>
        </p:spPr>
        <p:txBody>
          <a:bodyPr lIns="68580" tIns="34290" rIns="68580" bIns="34290"/>
          <a:lstStyle/>
          <a:p>
            <a:pPr marL="457200" lvl="1" indent="-457200" eaLnBrk="1" hangingPunct="1">
              <a:spcAft>
                <a:spcPts val="750"/>
              </a:spcAft>
              <a:buFont typeface="Arial" charset="0"/>
              <a:buChar char="•"/>
            </a:pPr>
            <a:r>
              <a:rPr lang="en-US" altLang="en-US" dirty="0" smtClean="0"/>
              <a:t>Highlight to the team when talk down methods are used effectively</a:t>
            </a:r>
          </a:p>
          <a:p>
            <a:pPr marL="457200" lvl="1" indent="-457200" eaLnBrk="1" hangingPunct="1">
              <a:spcAft>
                <a:spcPts val="750"/>
              </a:spcAft>
              <a:buFont typeface="Arial" charset="0"/>
              <a:buChar char="•"/>
            </a:pPr>
            <a:r>
              <a:rPr lang="en-US" altLang="en-US" dirty="0" smtClean="0"/>
              <a:t>Mention talk down in handovers or other team meetings</a:t>
            </a:r>
          </a:p>
          <a:p>
            <a:pPr marL="457200" lvl="1" indent="-457200" eaLnBrk="1" hangingPunct="1">
              <a:spcAft>
                <a:spcPts val="750"/>
              </a:spcAft>
              <a:buFont typeface="Arial" charset="0"/>
              <a:buChar char="•"/>
            </a:pPr>
            <a:r>
              <a:rPr lang="en-US" altLang="en-US" dirty="0" smtClean="0"/>
              <a:t>Express respect for use of talk down methods</a:t>
            </a:r>
          </a:p>
          <a:p>
            <a:pPr marL="457200" lvl="1" indent="-457200" eaLnBrk="1" hangingPunct="1">
              <a:spcAft>
                <a:spcPts val="750"/>
              </a:spcAft>
              <a:buFont typeface="Arial" charset="0"/>
              <a:buChar char="•"/>
            </a:pPr>
            <a:r>
              <a:rPr lang="en-US" altLang="en-US" dirty="0" smtClean="0"/>
              <a:t>Acknowledge the growing skill of the team </a:t>
            </a:r>
          </a:p>
          <a:p>
            <a:pPr marL="457200" lvl="1" indent="-457200" eaLnBrk="1" hangingPunct="1">
              <a:spcAft>
                <a:spcPts val="750"/>
              </a:spcAft>
              <a:buFont typeface="Arial" charset="0"/>
              <a:buChar char="•"/>
            </a:pPr>
            <a:r>
              <a:rPr lang="en-US" altLang="en-US" dirty="0" smtClean="0"/>
              <a:t>Consider using the poster when debriefing following an incident - not only recognising the skills that were used but also those that were not and discussing opportunities for improvement</a:t>
            </a:r>
          </a:p>
          <a:p>
            <a:pPr eaLnBrk="1" hangingPunct="1"/>
            <a:endParaRPr lang="en-US" altLang="en-US" dirty="0" smtClean="0"/>
          </a:p>
        </p:txBody>
      </p:sp>
    </p:spTree>
    <p:extLst>
      <p:ext uri="{BB962C8B-B14F-4D97-AF65-F5344CB8AC3E}">
        <p14:creationId xmlns:p14="http://schemas.microsoft.com/office/powerpoint/2010/main" val="18791267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81013" y="471488"/>
            <a:ext cx="7199312" cy="704850"/>
          </a:xfrm>
        </p:spPr>
        <p:txBody>
          <a:bodyPr lIns="91440" tIns="45720" rIns="91440" bIns="45720" anchor="t"/>
          <a:lstStyle/>
          <a:p>
            <a:pPr algn="ctr" eaLnBrk="1" hangingPunct="1">
              <a:defRPr/>
            </a:pPr>
            <a:r>
              <a:rPr lang="en-US" altLang="en-US" b="1" smtClean="0">
                <a:solidFill>
                  <a:schemeClr val="bg1"/>
                </a:solidFill>
                <a:ea typeface="MS PGothic" pitchFamily="34" charset="-128"/>
                <a:cs typeface="Arial" charset="0"/>
              </a:rPr>
              <a:t>Resources for the intervention lead </a:t>
            </a:r>
          </a:p>
        </p:txBody>
      </p:sp>
      <p:sp>
        <p:nvSpPr>
          <p:cNvPr id="53251" name="Content Placeholder 2"/>
          <p:cNvSpPr>
            <a:spLocks noGrp="1"/>
          </p:cNvSpPr>
          <p:nvPr>
            <p:ph idx="1"/>
          </p:nvPr>
        </p:nvSpPr>
        <p:spPr>
          <a:xfrm>
            <a:off x="338137" y="2101850"/>
            <a:ext cx="4458149" cy="2470150"/>
          </a:xfrm>
        </p:spPr>
        <p:txBody>
          <a:bodyPr/>
          <a:lstStyle/>
          <a:p>
            <a:pPr marL="342900" lvl="1" indent="-342900" eaLnBrk="1" hangingPunct="1">
              <a:spcAft>
                <a:spcPts val="1000"/>
              </a:spcAft>
              <a:buFont typeface="Arial" charset="0"/>
              <a:buChar char="•"/>
            </a:pPr>
            <a:r>
              <a:rPr lang="en-US" altLang="en-US" sz="2800" dirty="0" smtClean="0"/>
              <a:t>Guidance for Talk Down training handout</a:t>
            </a:r>
          </a:p>
          <a:p>
            <a:pPr marL="342900" lvl="1" indent="-342900" eaLnBrk="1" hangingPunct="1">
              <a:spcAft>
                <a:spcPts val="1000"/>
              </a:spcAft>
              <a:buFont typeface="Arial" charset="0"/>
              <a:buChar char="•"/>
            </a:pPr>
            <a:r>
              <a:rPr lang="en-US" altLang="en-US" sz="2800" dirty="0" smtClean="0"/>
              <a:t>‘Staying calm…’ handout</a:t>
            </a:r>
          </a:p>
          <a:p>
            <a:pPr eaLnBrk="1" hangingPunct="1">
              <a:spcBef>
                <a:spcPct val="0"/>
              </a:spcBef>
              <a:spcAft>
                <a:spcPts val="1000"/>
              </a:spcAft>
            </a:pPr>
            <a:endParaRPr lang="en-US" altLang="en-US" dirty="0" smtClean="0"/>
          </a:p>
        </p:txBody>
      </p:sp>
      <p:pic>
        <p:nvPicPr>
          <p:cNvPr id="5325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2174">
            <a:off x="5788025" y="1895475"/>
            <a:ext cx="2884488" cy="409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9627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lIns="68580" tIns="34290" rIns="68580" bIns="34290" anchor="t"/>
          <a:lstStyle/>
          <a:p>
            <a:pPr algn="ctr" eaLnBrk="1" hangingPunct="1">
              <a:defRPr/>
            </a:pPr>
            <a:r>
              <a:rPr lang="en-GB" altLang="en-US" sz="3600" b="1" smtClean="0">
                <a:ea typeface="MS PGothic" pitchFamily="34" charset="-128"/>
                <a:cs typeface="Arial" charset="0"/>
              </a:rPr>
              <a:t>Talk down fidelity</a:t>
            </a:r>
          </a:p>
        </p:txBody>
      </p:sp>
      <p:sp>
        <p:nvSpPr>
          <p:cNvPr id="67587" name="Content Placeholder 2"/>
          <p:cNvSpPr>
            <a:spLocks noGrp="1"/>
          </p:cNvSpPr>
          <p:nvPr>
            <p:ph idx="1"/>
          </p:nvPr>
        </p:nvSpPr>
        <p:spPr>
          <a:xfrm>
            <a:off x="4008438" y="4184650"/>
            <a:ext cx="4735512" cy="2127250"/>
          </a:xfrm>
        </p:spPr>
        <p:txBody>
          <a:bodyPr lIns="68580" tIns="34290" rIns="68580" bIns="34290"/>
          <a:lstStyle/>
          <a:p>
            <a:pPr lvl="1" eaLnBrk="1" hangingPunct="1">
              <a:defRPr/>
            </a:pPr>
            <a:endParaRPr lang="en-GB" altLang="en-US" sz="1500" dirty="0">
              <a:ea typeface="ＭＳ Ｐゴシック" charset="0"/>
            </a:endParaRPr>
          </a:p>
          <a:p>
            <a:pPr marL="620316" lvl="1" indent="-285750" eaLnBrk="1" hangingPunct="1">
              <a:spcAft>
                <a:spcPts val="750"/>
              </a:spcAft>
              <a:buFont typeface="Arial" panose="020B0604020202020204" pitchFamily="34" charset="0"/>
              <a:buChar char="•"/>
              <a:defRPr/>
            </a:pPr>
            <a:r>
              <a:rPr lang="en-GB" altLang="en-US" sz="1800" dirty="0">
                <a:ea typeface="ＭＳ Ｐゴシック" charset="0"/>
              </a:rPr>
              <a:t>Hanging a small poster in the corner of the </a:t>
            </a:r>
            <a:r>
              <a:rPr lang="en-GB" altLang="en-US" sz="1800" dirty="0" smtClean="0">
                <a:ea typeface="ＭＳ Ｐゴシック" charset="0"/>
              </a:rPr>
              <a:t>unit, </a:t>
            </a:r>
            <a:r>
              <a:rPr lang="en-GB" altLang="en-US" sz="1800" dirty="0">
                <a:ea typeface="ＭＳ Ｐゴシック" charset="0"/>
              </a:rPr>
              <a:t>hoping the staff read it and understand it </a:t>
            </a:r>
          </a:p>
          <a:p>
            <a:pPr marL="620316" lvl="1" indent="-285750" eaLnBrk="1" hangingPunct="1">
              <a:spcAft>
                <a:spcPts val="750"/>
              </a:spcAft>
              <a:buFont typeface="Arial" panose="020B0604020202020204" pitchFamily="34" charset="0"/>
              <a:buChar char="•"/>
              <a:defRPr/>
            </a:pPr>
            <a:r>
              <a:rPr lang="en-GB" altLang="en-US" sz="1800" dirty="0">
                <a:ea typeface="ＭＳ Ｐゴシック" charset="0"/>
              </a:rPr>
              <a:t>Something that </a:t>
            </a:r>
            <a:r>
              <a:rPr lang="en-GB" altLang="en-US" sz="1800" dirty="0" smtClean="0">
                <a:ea typeface="ＭＳ Ｐゴシック" charset="0"/>
              </a:rPr>
              <a:t>‘happens anyway’ </a:t>
            </a:r>
            <a:r>
              <a:rPr lang="en-GB" altLang="en-US" sz="1800" dirty="0">
                <a:ea typeface="ＭＳ Ｐゴシック" charset="0"/>
              </a:rPr>
              <a:t>– </a:t>
            </a:r>
            <a:r>
              <a:rPr lang="en-GB" altLang="en-US" sz="1800" dirty="0" smtClean="0">
                <a:ea typeface="ＭＳ Ｐゴシック" charset="0"/>
              </a:rPr>
              <a:t>‘patient </a:t>
            </a:r>
            <a:r>
              <a:rPr lang="en-GB" altLang="en-US" sz="1800" dirty="0">
                <a:ea typeface="ＭＳ Ｐゴシック" charset="0"/>
              </a:rPr>
              <a:t>was de-</a:t>
            </a:r>
            <a:r>
              <a:rPr lang="en-GB" altLang="en-US" sz="1800" dirty="0" smtClean="0">
                <a:ea typeface="ＭＳ Ｐゴシック" charset="0"/>
              </a:rPr>
              <a:t>escalated’ </a:t>
            </a:r>
            <a:r>
              <a:rPr lang="en-GB" altLang="en-US" sz="1800" dirty="0">
                <a:ea typeface="ＭＳ Ｐゴシック" charset="0"/>
              </a:rPr>
              <a:t>is often a myth</a:t>
            </a:r>
          </a:p>
        </p:txBody>
      </p:sp>
      <p:sp>
        <p:nvSpPr>
          <p:cNvPr id="5" name="Rectangle 4"/>
          <p:cNvSpPr>
            <a:spLocks noChangeArrowheads="1"/>
          </p:cNvSpPr>
          <p:nvPr/>
        </p:nvSpPr>
        <p:spPr bwMode="auto">
          <a:xfrm>
            <a:off x="939800" y="2217738"/>
            <a:ext cx="2193925" cy="1252537"/>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Talk down  </a:t>
            </a:r>
          </a:p>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IS</a:t>
            </a:r>
          </a:p>
        </p:txBody>
      </p:sp>
      <p:sp>
        <p:nvSpPr>
          <p:cNvPr id="54277"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39800" y="4732338"/>
            <a:ext cx="2193925" cy="1281112"/>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ea typeface="MS PGothic" pitchFamily="34" charset="-128"/>
              </a:rPr>
              <a:t>Talk down  </a:t>
            </a:r>
          </a:p>
          <a:p>
            <a:pPr algn="ctr" defTabSz="342900" eaLnBrk="1" fontAlgn="auto" hangingPunct="1">
              <a:spcBef>
                <a:spcPts val="0"/>
              </a:spcBef>
              <a:spcAft>
                <a:spcPts val="0"/>
              </a:spcAft>
              <a:defRPr/>
            </a:pPr>
            <a:r>
              <a:rPr lang="en-US" sz="2800" b="1" dirty="0">
                <a:solidFill>
                  <a:srgbClr val="FF0000"/>
                </a:solidFill>
                <a:latin typeface="Calibri"/>
                <a:ea typeface="MS PGothic" pitchFamily="34" charset="-128"/>
              </a:rPr>
              <a:t>IS NOT </a:t>
            </a:r>
          </a:p>
        </p:txBody>
      </p:sp>
      <p:sp>
        <p:nvSpPr>
          <p:cNvPr id="54279" name="TextBox 8"/>
          <p:cNvSpPr txBox="1">
            <a:spLocks noChangeArrowheads="1"/>
          </p:cNvSpPr>
          <p:nvPr/>
        </p:nvSpPr>
        <p:spPr bwMode="auto">
          <a:xfrm>
            <a:off x="3419475" y="497046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itchFamily="34" charset="0"/>
                <a:ea typeface="ＭＳ Ｐゴシック" pitchFamily="34" charset="-128"/>
              </a:defRPr>
            </a:lvl1pPr>
            <a:lvl2pPr marL="7429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altLang="en-US" sz="3000">
                <a:solidFill>
                  <a:srgbClr val="000000"/>
                </a:solidFill>
              </a:rPr>
              <a:t>≠</a:t>
            </a:r>
          </a:p>
        </p:txBody>
      </p:sp>
      <p:sp>
        <p:nvSpPr>
          <p:cNvPr id="54280" name="Rectangle 1"/>
          <p:cNvSpPr>
            <a:spLocks noChangeArrowheads="1"/>
          </p:cNvSpPr>
          <p:nvPr/>
        </p:nvSpPr>
        <p:spPr bwMode="auto">
          <a:xfrm>
            <a:off x="3960813" y="1901825"/>
            <a:ext cx="49069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342900">
              <a:defRPr>
                <a:solidFill>
                  <a:schemeClr val="tx1"/>
                </a:solidFill>
                <a:latin typeface="Calibri" pitchFamily="34" charset="0"/>
                <a:ea typeface="ＭＳ Ｐゴシック" pitchFamily="34" charset="-128"/>
              </a:defRPr>
            </a:lvl1pPr>
            <a:lvl2pPr marL="628650" indent="-285750" defTabSz="342900">
              <a:defRPr>
                <a:solidFill>
                  <a:schemeClr val="tx1"/>
                </a:solidFill>
                <a:latin typeface="Calibri" pitchFamily="34" charset="0"/>
                <a:ea typeface="ＭＳ Ｐゴシック" pitchFamily="34" charset="-128"/>
              </a:defRPr>
            </a:lvl2pPr>
            <a:lvl3pPr marL="1143000" indent="-228600" defTabSz="342900">
              <a:defRPr>
                <a:solidFill>
                  <a:schemeClr val="tx1"/>
                </a:solidFill>
                <a:latin typeface="Calibri" pitchFamily="34" charset="0"/>
                <a:ea typeface="ＭＳ Ｐゴシック" pitchFamily="34" charset="-128"/>
              </a:defRPr>
            </a:lvl3pPr>
            <a:lvl4pPr marL="1600200" indent="-228600" defTabSz="342900">
              <a:defRPr>
                <a:solidFill>
                  <a:schemeClr val="tx1"/>
                </a:solidFill>
                <a:latin typeface="Calibri" pitchFamily="34" charset="0"/>
                <a:ea typeface="ＭＳ Ｐゴシック" pitchFamily="34" charset="-128"/>
              </a:defRPr>
            </a:lvl4pPr>
            <a:lvl5pPr marL="2057400" indent="-228600" defTabSz="342900">
              <a:defRPr>
                <a:solidFill>
                  <a:schemeClr val="tx1"/>
                </a:solidFill>
                <a:latin typeface="Calibri" pitchFamily="34" charset="0"/>
                <a:ea typeface="ＭＳ Ｐゴシック" pitchFamily="34" charset="-128"/>
              </a:defRPr>
            </a:lvl5pPr>
            <a:lvl6pPr marL="25146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3429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lvl="1" eaLnBrk="1" hangingPunct="1">
              <a:spcAft>
                <a:spcPts val="750"/>
              </a:spcAft>
              <a:buFont typeface="Arial" charset="0"/>
              <a:buChar char="•"/>
            </a:pPr>
            <a:r>
              <a:rPr lang="en-GB" altLang="en-US" dirty="0">
                <a:solidFill>
                  <a:srgbClr val="000000"/>
                </a:solidFill>
                <a:latin typeface="Arial" charset="0"/>
                <a:cs typeface="Arial" charset="0"/>
              </a:rPr>
              <a:t>Expanding de-escalation skills and increasing psychological understanding, capitalising on the best of existing team skills and building team cohesion </a:t>
            </a:r>
          </a:p>
          <a:p>
            <a:pPr lvl="1" eaLnBrk="1" hangingPunct="1">
              <a:spcAft>
                <a:spcPts val="750"/>
              </a:spcAft>
              <a:buFont typeface="Arial" charset="0"/>
              <a:buChar char="•"/>
            </a:pPr>
            <a:r>
              <a:rPr lang="en-GB" altLang="en-US" dirty="0">
                <a:solidFill>
                  <a:srgbClr val="000000"/>
                </a:solidFill>
                <a:latin typeface="Arial" charset="0"/>
                <a:cs typeface="Arial" charset="0"/>
              </a:rPr>
              <a:t>A crystallisation of de-escalation skills packaged for </a:t>
            </a:r>
            <a:r>
              <a:rPr lang="en-GB" altLang="en-US" dirty="0" smtClean="0">
                <a:solidFill>
                  <a:srgbClr val="000000"/>
                </a:solidFill>
                <a:latin typeface="Arial" charset="0"/>
                <a:cs typeface="Arial" charset="0"/>
              </a:rPr>
              <a:t>unit-based </a:t>
            </a:r>
            <a:r>
              <a:rPr lang="en-GB" altLang="en-US" dirty="0">
                <a:solidFill>
                  <a:srgbClr val="000000"/>
                </a:solidFill>
                <a:latin typeface="Arial" charset="0"/>
                <a:cs typeface="Arial" charset="0"/>
              </a:rPr>
              <a:t>teaching and promotion</a:t>
            </a:r>
          </a:p>
        </p:txBody>
      </p:sp>
    </p:spTree>
    <p:extLst>
      <p:ext uri="{BB962C8B-B14F-4D97-AF65-F5344CB8AC3E}">
        <p14:creationId xmlns:p14="http://schemas.microsoft.com/office/powerpoint/2010/main" val="3691401049"/>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539750" y="452438"/>
            <a:ext cx="7199313" cy="720725"/>
          </a:xfrm>
        </p:spPr>
        <p:txBody>
          <a:bodyPr lIns="91440" tIns="45720" rIns="91440" bIns="45720" anchor="t"/>
          <a:lstStyle/>
          <a:p>
            <a:pPr algn="ctr" eaLnBrk="1" hangingPunct="1">
              <a:defRPr/>
            </a:pPr>
            <a:r>
              <a:rPr lang="en-GB" altLang="en-US" b="1" smtClean="0">
                <a:ea typeface="MS PGothic" pitchFamily="34" charset="-128"/>
                <a:cs typeface="Arial" charset="0"/>
              </a:rPr>
              <a:t>Talk down methods adjustments</a:t>
            </a:r>
          </a:p>
        </p:txBody>
      </p:sp>
      <p:sp>
        <p:nvSpPr>
          <p:cNvPr id="55299" name="Content Placeholder 2"/>
          <p:cNvSpPr>
            <a:spLocks noGrp="1"/>
          </p:cNvSpPr>
          <p:nvPr>
            <p:ph idx="1"/>
          </p:nvPr>
        </p:nvSpPr>
        <p:spPr>
          <a:xfrm>
            <a:off x="539750" y="1806575"/>
            <a:ext cx="8243888" cy="4303713"/>
          </a:xfrm>
        </p:spPr>
        <p:txBody>
          <a:bodyPr lIns="91440" tIns="45720" rIns="91440" bIns="45720"/>
          <a:lstStyle/>
          <a:p>
            <a:pPr marL="2147888" lvl="1" indent="-2147888" eaLnBrk="1" hangingPunct="1">
              <a:spcAft>
                <a:spcPts val="2000"/>
              </a:spcAft>
              <a:tabLst>
                <a:tab pos="2147888" algn="l"/>
              </a:tabLst>
            </a:pPr>
            <a:r>
              <a:rPr lang="en-GB" altLang="en-US" b="1" smtClean="0"/>
              <a:t>CAMHS</a:t>
            </a:r>
            <a:r>
              <a:rPr lang="en-GB" altLang="en-US" smtClean="0"/>
              <a:t>	age-specific techniques</a:t>
            </a:r>
          </a:p>
          <a:p>
            <a:pPr marL="2147888" lvl="1" indent="-2147888" eaLnBrk="1" hangingPunct="1">
              <a:spcAft>
                <a:spcPts val="2000"/>
              </a:spcAft>
              <a:tabLst>
                <a:tab pos="2147888" algn="l"/>
              </a:tabLst>
            </a:pPr>
            <a:r>
              <a:rPr lang="en-GB" altLang="en-US" b="1" smtClean="0"/>
              <a:t>Forensic</a:t>
            </a:r>
            <a:r>
              <a:rPr lang="en-GB" altLang="en-US" smtClean="0"/>
              <a:t> 	none</a:t>
            </a:r>
          </a:p>
          <a:p>
            <a:pPr marL="2147888" lvl="1" indent="-2147888" eaLnBrk="1" hangingPunct="1">
              <a:spcAft>
                <a:spcPts val="2000"/>
              </a:spcAft>
              <a:tabLst>
                <a:tab pos="2147888" algn="l"/>
              </a:tabLst>
            </a:pPr>
            <a:r>
              <a:rPr lang="en-GB" altLang="en-US" b="1" smtClean="0"/>
              <a:t>Older people</a:t>
            </a:r>
            <a:r>
              <a:rPr lang="en-GB" altLang="en-US" smtClean="0"/>
              <a:t>	age-specific techniques</a:t>
            </a:r>
          </a:p>
          <a:p>
            <a:pPr marL="2147888" lvl="1" indent="-2147888" eaLnBrk="1" hangingPunct="1">
              <a:tabLst>
                <a:tab pos="2147888" algn="l"/>
              </a:tabLst>
            </a:pPr>
            <a:endParaRPr lang="en-GB" altLang="en-US" smtClean="0"/>
          </a:p>
          <a:p>
            <a:pPr marL="2147888" lvl="1" indent="-2147888" algn="ctr" eaLnBrk="1" hangingPunct="1">
              <a:spcAft>
                <a:spcPts val="2000"/>
              </a:spcAft>
              <a:tabLst>
                <a:tab pos="2147888" algn="l"/>
              </a:tabLst>
            </a:pPr>
            <a:r>
              <a:rPr lang="en-GB" altLang="en-US" sz="2600" smtClean="0"/>
              <a:t>What would you need to adjust on your unit?</a:t>
            </a:r>
          </a:p>
          <a:p>
            <a:pPr marL="2147888" lvl="1" indent="-2147888" eaLnBrk="1" hangingPunct="1">
              <a:spcAft>
                <a:spcPts val="2000"/>
              </a:spcAft>
              <a:tabLst>
                <a:tab pos="2147888" algn="l"/>
              </a:tabLst>
            </a:pPr>
            <a:endParaRPr lang="en-GB" altLang="en-US" smtClean="0"/>
          </a:p>
        </p:txBody>
      </p:sp>
    </p:spTree>
    <p:extLst>
      <p:ext uri="{BB962C8B-B14F-4D97-AF65-F5344CB8AC3E}">
        <p14:creationId xmlns:p14="http://schemas.microsoft.com/office/powerpoint/2010/main" val="186446607"/>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8448">
            <a:off x="4033838" y="2273300"/>
            <a:ext cx="3175000" cy="401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4809">
            <a:off x="1806575" y="2435225"/>
            <a:ext cx="3176588" cy="401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0938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ctrTitle"/>
          </p:nvPr>
        </p:nvSpPr>
        <p:spPr>
          <a:xfrm>
            <a:off x="652463" y="674688"/>
            <a:ext cx="6513512" cy="1404937"/>
          </a:xfrm>
        </p:spPr>
        <p:txBody>
          <a:bodyPr lIns="68580" tIns="34290" rIns="68580" bIns="34290" anchor="t"/>
          <a:lstStyle/>
          <a:p>
            <a:pPr algn="ctr" eaLnBrk="1" hangingPunct="1"/>
            <a:r>
              <a:rPr lang="en-AU" altLang="en-US" sz="1800" b="1" dirty="0">
                <a:latin typeface="Arial" panose="020B0604020202020204" pitchFamily="34" charset="0"/>
                <a:cs typeface="Arial" panose="020B0604020202020204" pitchFamily="34" charset="0"/>
              </a:rPr>
              <a:t/>
            </a:r>
            <a:br>
              <a:rPr lang="en-AU" altLang="en-US" sz="1800" b="1" dirty="0">
                <a:latin typeface="Arial" panose="020B0604020202020204" pitchFamily="34" charset="0"/>
                <a:cs typeface="Arial" panose="020B0604020202020204" pitchFamily="34" charset="0"/>
              </a:rPr>
            </a:br>
            <a:r>
              <a:rPr lang="en-AU" altLang="en-US" sz="4800" b="1" dirty="0">
                <a:latin typeface="Arial" panose="020B0604020202020204" pitchFamily="34" charset="0"/>
                <a:cs typeface="Arial" panose="020B0604020202020204" pitchFamily="34" charset="0"/>
              </a:rPr>
              <a:t>Discharge messages</a:t>
            </a:r>
            <a:r>
              <a:rPr lang="en-AU" altLang="en-US" sz="1800" b="1" dirty="0">
                <a:latin typeface="Arial" panose="020B0604020202020204" pitchFamily="34" charset="0"/>
                <a:cs typeface="Arial" panose="020B0604020202020204" pitchFamily="34" charset="0"/>
              </a:rPr>
              <a:t/>
            </a:r>
            <a:br>
              <a:rPr lang="en-AU" altLang="en-US" sz="1800" b="1" dirty="0">
                <a:latin typeface="Arial" panose="020B0604020202020204" pitchFamily="34" charset="0"/>
                <a:cs typeface="Arial" panose="020B0604020202020204" pitchFamily="34" charset="0"/>
              </a:rPr>
            </a:br>
            <a:endParaRPr lang="en-US" altLang="en-US" sz="1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70622">
            <a:off x="2580488" y="2445600"/>
            <a:ext cx="3519221" cy="3519221"/>
          </a:xfrm>
          <a:prstGeom prst="rect">
            <a:avLst/>
          </a:prstGeom>
        </p:spPr>
      </p:pic>
    </p:spTree>
    <p:extLst>
      <p:ext uri="{BB962C8B-B14F-4D97-AF65-F5344CB8AC3E}">
        <p14:creationId xmlns:p14="http://schemas.microsoft.com/office/powerpoint/2010/main" val="9374827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539750" y="503238"/>
            <a:ext cx="7199313" cy="698500"/>
          </a:xfrm>
        </p:spPr>
        <p:txBody>
          <a:bodyPr lIns="91440" tIns="45720" rIns="91440" bIns="45720" anchor="t"/>
          <a:lstStyle/>
          <a:p>
            <a:pPr algn="ctr" eaLnBrk="1" hangingPunct="1">
              <a:defRPr/>
            </a:pPr>
            <a:r>
              <a:rPr lang="en-US" altLang="en-US" b="1">
                <a:cs typeface="Arial" pitchFamily="34" charset="0"/>
              </a:rPr>
              <a:t>Background</a:t>
            </a:r>
            <a:r>
              <a:rPr lang="en-US" altLang="en-US" sz="2400" b="1">
                <a:cs typeface="Arial" pitchFamily="34" charset="0"/>
              </a:rPr>
              <a:t> </a:t>
            </a:r>
            <a:endParaRPr lang="en-US" altLang="en-US" sz="2400">
              <a:cs typeface="Arial" pitchFamily="34" charset="0"/>
            </a:endParaRPr>
          </a:p>
        </p:txBody>
      </p:sp>
      <p:sp>
        <p:nvSpPr>
          <p:cNvPr id="90114" name="Content Placeholder 2"/>
          <p:cNvSpPr>
            <a:spLocks noGrp="1"/>
          </p:cNvSpPr>
          <p:nvPr>
            <p:ph idx="1"/>
          </p:nvPr>
        </p:nvSpPr>
        <p:spPr>
          <a:xfrm>
            <a:off x="401638" y="1705988"/>
            <a:ext cx="5010150" cy="4357687"/>
          </a:xfrm>
        </p:spPr>
        <p:txBody>
          <a:bodyPr lIns="91440" tIns="45720" rIns="91440" bIns="45720"/>
          <a:lstStyle/>
          <a:p>
            <a:pPr lvl="1" eaLnBrk="1" hangingPunct="1"/>
            <a:r>
              <a:rPr lang="en-US" altLang="en-US" dirty="0"/>
              <a:t>Discharge messages provides a way of helping people connect with hope by:</a:t>
            </a:r>
          </a:p>
          <a:p>
            <a:pPr marL="503238" lvl="3" indent="-250825" eaLnBrk="1" hangingPunct="1"/>
            <a:r>
              <a:rPr lang="en-US" altLang="en-US" dirty="0"/>
              <a:t>Demonstrating care and concern</a:t>
            </a:r>
          </a:p>
          <a:p>
            <a:pPr marL="503238" lvl="3" indent="-250825" eaLnBrk="1" hangingPunct="1"/>
            <a:r>
              <a:rPr lang="en-US" altLang="en-US" dirty="0"/>
              <a:t>Attending to what people feel and are concerned about</a:t>
            </a:r>
          </a:p>
          <a:p>
            <a:pPr marL="503238" lvl="3" indent="-250825" eaLnBrk="1" hangingPunct="1"/>
            <a:r>
              <a:rPr lang="en-US" altLang="en-US" dirty="0"/>
              <a:t>Creating an avenue for patients to inspire and support each other (even anonymously)</a:t>
            </a:r>
          </a:p>
          <a:p>
            <a:pPr marL="503238" lvl="3" indent="-250825" eaLnBrk="1" hangingPunct="1"/>
            <a:r>
              <a:rPr lang="en-US" altLang="en-US" dirty="0"/>
              <a:t>Providing hopeful messages from other patients (rather than from staff) </a:t>
            </a:r>
          </a:p>
        </p:txBody>
      </p:sp>
      <p:pic>
        <p:nvPicPr>
          <p:cNvPr id="6349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5545" y="1578047"/>
            <a:ext cx="2805328" cy="327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25545" y="5055475"/>
            <a:ext cx="2805328" cy="1015663"/>
          </a:xfrm>
          <a:prstGeom prst="rect">
            <a:avLst/>
          </a:prstGeom>
          <a:solidFill>
            <a:srgbClr val="21278D"/>
          </a:solidFill>
          <a:ln>
            <a:solidFill>
              <a:srgbClr val="4A0090"/>
            </a:solidFill>
          </a:ln>
        </p:spPr>
        <p:txBody>
          <a:bodyPr wrap="square">
            <a:spAutoFit/>
          </a:bodyPr>
          <a:lstStyle/>
          <a:p>
            <a:pPr algn="ctr"/>
            <a:r>
              <a:rPr lang="en-AU" sz="2000" b="1" dirty="0">
                <a:solidFill>
                  <a:schemeClr val="bg1"/>
                </a:solidFill>
                <a:latin typeface="+mn-lt"/>
                <a:ea typeface="MS PGothic" charset="0"/>
              </a:rPr>
              <a:t>Patient engagement </a:t>
            </a:r>
            <a:r>
              <a:rPr lang="en-AU" sz="2000" b="1" dirty="0" smtClean="0">
                <a:solidFill>
                  <a:schemeClr val="bg1"/>
                </a:solidFill>
                <a:latin typeface="+mn-lt"/>
                <a:ea typeface="MS PGothic" charset="0"/>
              </a:rPr>
              <a:t>is </a:t>
            </a:r>
            <a:r>
              <a:rPr lang="en-AU" sz="2000" b="1" dirty="0">
                <a:solidFill>
                  <a:schemeClr val="bg1"/>
                </a:solidFill>
                <a:latin typeface="+mn-lt"/>
                <a:ea typeface="MS PGothic" charset="0"/>
              </a:rPr>
              <a:t>fundamental </a:t>
            </a:r>
            <a:r>
              <a:rPr lang="en-AU" sz="2000" b="1" dirty="0" smtClean="0">
                <a:solidFill>
                  <a:schemeClr val="bg1"/>
                </a:solidFill>
                <a:latin typeface="+mn-lt"/>
                <a:ea typeface="MS PGothic" charset="0"/>
              </a:rPr>
              <a:t>to this intervention</a:t>
            </a:r>
            <a:endParaRPr lang="en-AU" sz="2000" b="1" dirty="0">
              <a:solidFill>
                <a:schemeClr val="bg1"/>
              </a:solidFill>
              <a:latin typeface="+mn-lt"/>
            </a:endParaRPr>
          </a:p>
        </p:txBody>
      </p:sp>
    </p:spTree>
    <p:extLst>
      <p:ext uri="{BB962C8B-B14F-4D97-AF65-F5344CB8AC3E}">
        <p14:creationId xmlns:p14="http://schemas.microsoft.com/office/powerpoint/2010/main" val="3228419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864" y="2136557"/>
            <a:ext cx="3034993" cy="2570908"/>
          </a:xfrm>
          <a:prstGeom prst="rect">
            <a:avLst/>
          </a:prstGeom>
          <a:effectLst>
            <a:softEdge rad="127000"/>
          </a:effectLst>
        </p:spPr>
      </p:pic>
      <p:sp>
        <p:nvSpPr>
          <p:cNvPr id="2" name="Title 1"/>
          <p:cNvSpPr>
            <a:spLocks noGrp="1"/>
          </p:cNvSpPr>
          <p:nvPr>
            <p:ph type="title"/>
          </p:nvPr>
        </p:nvSpPr>
        <p:spPr/>
        <p:txBody>
          <a:bodyPr/>
          <a:lstStyle/>
          <a:p>
            <a:r>
              <a:rPr lang="en-AU" b="1" dirty="0"/>
              <a:t>Reassurance background</a:t>
            </a:r>
          </a:p>
        </p:txBody>
      </p:sp>
      <p:sp>
        <p:nvSpPr>
          <p:cNvPr id="3" name="Content Placeholder 2"/>
          <p:cNvSpPr>
            <a:spLocks noGrp="1"/>
          </p:cNvSpPr>
          <p:nvPr>
            <p:ph idx="1"/>
          </p:nvPr>
        </p:nvSpPr>
        <p:spPr>
          <a:xfrm>
            <a:off x="338668" y="1845732"/>
            <a:ext cx="3539066" cy="4571689"/>
          </a:xfrm>
        </p:spPr>
        <p:txBody>
          <a:bodyPr/>
          <a:lstStyle/>
          <a:p>
            <a:r>
              <a:rPr lang="en-AU" sz="2000" b="0" dirty="0">
                <a:solidFill>
                  <a:schemeClr val="tx1"/>
                </a:solidFill>
              </a:rPr>
              <a:t>Psychiatric units can be strange and scary places.</a:t>
            </a:r>
          </a:p>
          <a:p>
            <a:pPr>
              <a:spcAft>
                <a:spcPts val="0"/>
              </a:spcAft>
            </a:pPr>
            <a:r>
              <a:rPr lang="en-AU" sz="2000" b="0" dirty="0">
                <a:solidFill>
                  <a:schemeClr val="tx1"/>
                </a:solidFill>
              </a:rPr>
              <a:t>Every confrontation has the potential to be a flashpoint for another patient, creating a kind of ripple effect.</a:t>
            </a:r>
          </a:p>
          <a:p>
            <a:pPr>
              <a:spcAft>
                <a:spcPts val="0"/>
              </a:spcAft>
            </a:pPr>
            <a:r>
              <a:rPr lang="en-AU" sz="2000" b="0" dirty="0">
                <a:solidFill>
                  <a:schemeClr val="tx1"/>
                </a:solidFill>
              </a:rPr>
              <a:t>Unlike staff, patients are not free to leave the unit or get away to a safe place.</a:t>
            </a:r>
          </a:p>
        </p:txBody>
      </p:sp>
      <p:sp>
        <p:nvSpPr>
          <p:cNvPr id="6" name="Content Placeholder 2"/>
          <p:cNvSpPr txBox="1">
            <a:spLocks/>
          </p:cNvSpPr>
          <p:nvPr/>
        </p:nvSpPr>
        <p:spPr bwMode="auto">
          <a:xfrm>
            <a:off x="338668" y="5399464"/>
            <a:ext cx="8286000" cy="128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b="0" dirty="0">
                <a:solidFill>
                  <a:prstClr val="black"/>
                </a:solidFill>
              </a:rPr>
              <a:t>Patients don’t have to be directly involved in a                                confrontation for it to have a distressing emotional impact. </a:t>
            </a:r>
          </a:p>
          <a:p>
            <a:r>
              <a:rPr lang="en-AU" sz="2000" b="0" dirty="0">
                <a:solidFill>
                  <a:prstClr val="black"/>
                </a:solidFill>
              </a:rPr>
              <a:t>Staff can help alleviate fear and other types of distressing emotions.</a:t>
            </a:r>
          </a:p>
        </p:txBody>
      </p:sp>
      <p:grpSp>
        <p:nvGrpSpPr>
          <p:cNvPr id="13" name="Group 12"/>
          <p:cNvGrpSpPr/>
          <p:nvPr/>
        </p:nvGrpSpPr>
        <p:grpSpPr>
          <a:xfrm>
            <a:off x="4406655" y="1697968"/>
            <a:ext cx="4492808" cy="3508747"/>
            <a:chOff x="4487336" y="1562504"/>
            <a:chExt cx="4492808" cy="3508747"/>
          </a:xfrm>
        </p:grpSpPr>
        <p:sp>
          <p:nvSpPr>
            <p:cNvPr id="8" name="Arrow: Pentagon 7"/>
            <p:cNvSpPr/>
            <p:nvPr/>
          </p:nvSpPr>
          <p:spPr>
            <a:xfrm>
              <a:off x="4487336" y="1562504"/>
              <a:ext cx="3996202"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spcAft>
                  <a:spcPts val="1600"/>
                </a:spcAft>
              </a:pPr>
              <a:r>
                <a:rPr lang="en-AU" dirty="0">
                  <a:solidFill>
                    <a:srgbClr val="002060"/>
                  </a:solidFill>
                </a:rPr>
                <a:t>Already scared &amp; vulnerable</a:t>
              </a:r>
            </a:p>
          </p:txBody>
        </p:sp>
        <p:sp>
          <p:nvSpPr>
            <p:cNvPr id="9" name="Arrow: Pentagon 8"/>
            <p:cNvSpPr/>
            <p:nvPr/>
          </p:nvSpPr>
          <p:spPr>
            <a:xfrm rot="5400000">
              <a:off x="7275341" y="2882586"/>
              <a:ext cx="3009496"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spcAft>
                  <a:spcPts val="1600"/>
                </a:spcAft>
              </a:pPr>
              <a:r>
                <a:rPr lang="en-AU" dirty="0">
                  <a:solidFill>
                    <a:srgbClr val="002060"/>
                  </a:solidFill>
                </a:rPr>
                <a:t>Witness a confrontation</a:t>
              </a:r>
            </a:p>
          </p:txBody>
        </p:sp>
        <p:sp>
          <p:nvSpPr>
            <p:cNvPr id="10" name="Arrow: Pentagon 9"/>
            <p:cNvSpPr/>
            <p:nvPr/>
          </p:nvSpPr>
          <p:spPr>
            <a:xfrm flipH="1">
              <a:off x="5483826" y="4671142"/>
              <a:ext cx="3496318" cy="369332"/>
            </a:xfrm>
            <a:prstGeom prst="homePlate">
              <a:avLst/>
            </a:prstGeom>
            <a:solidFill>
              <a:srgbClr val="D2F6F0"/>
            </a:solidFill>
            <a:effectLst>
              <a:outerShdw blurRad="63500" sx="102000" sy="102000" algn="ctr" rotWithShape="0">
                <a:prstClr val="black">
                  <a:alpha val="40000"/>
                </a:prstClr>
              </a:outerShdw>
            </a:effectLst>
          </p:spPr>
          <p:txBody>
            <a:bodyPr wrap="square">
              <a:spAutoFit/>
            </a:bodyPr>
            <a:lstStyle/>
            <a:p>
              <a:pPr algn="ctr">
                <a:spcAft>
                  <a:spcPts val="1600"/>
                </a:spcAft>
              </a:pPr>
              <a:r>
                <a:rPr lang="en-AU" dirty="0">
                  <a:solidFill>
                    <a:srgbClr val="002060"/>
                  </a:solidFill>
                </a:rPr>
                <a:t>Increased, unbearable fear</a:t>
              </a:r>
            </a:p>
          </p:txBody>
        </p:sp>
        <p:sp>
          <p:nvSpPr>
            <p:cNvPr id="11" name="Rectangle 10"/>
            <p:cNvSpPr/>
            <p:nvPr/>
          </p:nvSpPr>
          <p:spPr>
            <a:xfrm rot="16200000">
              <a:off x="3787115" y="3486426"/>
              <a:ext cx="2800319" cy="369332"/>
            </a:xfrm>
            <a:prstGeom prst="rect">
              <a:avLst/>
            </a:prstGeom>
            <a:solidFill>
              <a:srgbClr val="D2F6F0"/>
            </a:solidFill>
            <a:effectLst>
              <a:outerShdw blurRad="63500" sx="102000" sy="102000" algn="ctr" rotWithShape="0">
                <a:prstClr val="black">
                  <a:alpha val="40000"/>
                </a:prstClr>
              </a:outerShdw>
            </a:effectLst>
          </p:spPr>
          <p:txBody>
            <a:bodyPr wrap="square">
              <a:spAutoFit/>
            </a:bodyPr>
            <a:lstStyle/>
            <a:p>
              <a:pPr algn="ctr">
                <a:spcAft>
                  <a:spcPts val="1600"/>
                </a:spcAft>
              </a:pPr>
              <a:r>
                <a:rPr lang="en-AU" dirty="0">
                  <a:solidFill>
                    <a:srgbClr val="002060"/>
                  </a:solidFill>
                </a:rPr>
                <a:t>Fight, flight or freeze</a:t>
              </a:r>
            </a:p>
          </p:txBody>
        </p:sp>
      </p:grpSp>
    </p:spTree>
    <p:extLst>
      <p:ext uri="{BB962C8B-B14F-4D97-AF65-F5344CB8AC3E}">
        <p14:creationId xmlns:p14="http://schemas.microsoft.com/office/powerpoint/2010/main" val="4276003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2"/>
          <p:cNvSpPr>
            <a:spLocks noGrp="1"/>
          </p:cNvSpPr>
          <p:nvPr>
            <p:ph type="title"/>
          </p:nvPr>
        </p:nvSpPr>
        <p:spPr>
          <a:xfrm>
            <a:off x="539750" y="420688"/>
            <a:ext cx="7199313" cy="757237"/>
          </a:xfrm>
        </p:spPr>
        <p:txBody>
          <a:bodyPr lIns="68580" tIns="34290" rIns="68580" bIns="34290" anchor="t"/>
          <a:lstStyle/>
          <a:p>
            <a:pPr algn="ctr" eaLnBrk="1" hangingPunct="1">
              <a:defRPr/>
            </a:pPr>
            <a:r>
              <a:rPr lang="en-GB" altLang="en-US" b="1">
                <a:cs typeface="Arial" pitchFamily="34" charset="0"/>
              </a:rPr>
              <a:t>Aims</a:t>
            </a:r>
          </a:p>
        </p:txBody>
      </p:sp>
      <p:sp>
        <p:nvSpPr>
          <p:cNvPr id="105474" name="Content Placeholder 3"/>
          <p:cNvSpPr>
            <a:spLocks noGrp="1"/>
          </p:cNvSpPr>
          <p:nvPr>
            <p:ph idx="1"/>
          </p:nvPr>
        </p:nvSpPr>
        <p:spPr>
          <a:xfrm>
            <a:off x="3143250" y="1670318"/>
            <a:ext cx="5788025" cy="4854575"/>
          </a:xfrm>
        </p:spPr>
        <p:txBody>
          <a:bodyPr lIns="68580" tIns="34290" rIns="68580" bIns="34290"/>
          <a:lstStyle/>
          <a:p>
            <a:pPr lvl="1" eaLnBrk="1" hangingPunct="1">
              <a:defRPr/>
            </a:pPr>
            <a:r>
              <a:rPr lang="en-GB" sz="2000" dirty="0">
                <a:ea typeface="MS PGothic" charset="0"/>
              </a:rPr>
              <a:t>When a patient is preparing to leave, there is an opportunity for them to provide a discharge message as a form of closure for themselves and to help others on the </a:t>
            </a:r>
            <a:r>
              <a:rPr lang="en-GB" sz="2000" dirty="0" smtClean="0">
                <a:ea typeface="MS PGothic" charset="0"/>
              </a:rPr>
              <a:t>unit.</a:t>
            </a:r>
            <a:endParaRPr lang="en-GB" sz="2000" dirty="0">
              <a:ea typeface="MS PGothic" charset="0"/>
            </a:endParaRPr>
          </a:p>
          <a:p>
            <a:pPr lvl="1" eaLnBrk="1" hangingPunct="1">
              <a:defRPr/>
            </a:pPr>
            <a:endParaRPr lang="en-GB" sz="2000" dirty="0">
              <a:ea typeface="MS PGothic" charset="0"/>
            </a:endParaRPr>
          </a:p>
          <a:p>
            <a:pPr lvl="1" eaLnBrk="1" hangingPunct="1">
              <a:defRPr/>
            </a:pPr>
            <a:r>
              <a:rPr lang="en-GB" sz="2000" b="1" dirty="0">
                <a:ea typeface="MS PGothic" charset="0"/>
              </a:rPr>
              <a:t>Aims:</a:t>
            </a:r>
          </a:p>
          <a:p>
            <a:pPr marL="342900" lvl="1" indent="-342900" eaLnBrk="1" hangingPunct="1">
              <a:spcAft>
                <a:spcPts val="750"/>
              </a:spcAft>
              <a:buFont typeface="Arial" panose="020B0604020202020204" pitchFamily="34" charset="0"/>
              <a:buChar char="•"/>
              <a:defRPr/>
            </a:pPr>
            <a:r>
              <a:rPr lang="en-GB" sz="2000" dirty="0">
                <a:ea typeface="MS PGothic" charset="0"/>
              </a:rPr>
              <a:t>Provide authentic encouragement and support for new patients</a:t>
            </a:r>
          </a:p>
          <a:p>
            <a:pPr marL="342900" lvl="1" indent="-342900" eaLnBrk="1" hangingPunct="1">
              <a:spcAft>
                <a:spcPts val="750"/>
              </a:spcAft>
              <a:buFont typeface="Arial" panose="020B0604020202020204" pitchFamily="34" charset="0"/>
              <a:buChar char="•"/>
              <a:defRPr/>
            </a:pPr>
            <a:r>
              <a:rPr lang="en-US" sz="2000" dirty="0">
                <a:ea typeface="MS PGothic" charset="0"/>
              </a:rPr>
              <a:t>Provide hope and convey </a:t>
            </a:r>
            <a:r>
              <a:rPr lang="en-US" sz="2000" dirty="0" smtClean="0">
                <a:ea typeface="MS PGothic" charset="0"/>
              </a:rPr>
              <a:t>messages </a:t>
            </a:r>
            <a:r>
              <a:rPr lang="en-US" sz="2000" dirty="0">
                <a:ea typeface="MS PGothic" charset="0"/>
              </a:rPr>
              <a:t>about the purpose and </a:t>
            </a:r>
            <a:r>
              <a:rPr lang="en-US" sz="2000" dirty="0" smtClean="0">
                <a:ea typeface="MS PGothic" charset="0"/>
              </a:rPr>
              <a:t>potential benefits </a:t>
            </a:r>
            <a:r>
              <a:rPr lang="en-US" sz="2000" dirty="0">
                <a:ea typeface="MS PGothic" charset="0"/>
              </a:rPr>
              <a:t>of an admission</a:t>
            </a:r>
            <a:endParaRPr lang="en-GB" sz="2000" dirty="0">
              <a:ea typeface="MS PGothic" charset="0"/>
            </a:endParaRPr>
          </a:p>
          <a:p>
            <a:pPr marL="342900" lvl="1" indent="-342900" eaLnBrk="1" hangingPunct="1">
              <a:spcAft>
                <a:spcPts val="750"/>
              </a:spcAft>
              <a:buFont typeface="Arial" panose="020B0604020202020204" pitchFamily="34" charset="0"/>
              <a:buChar char="•"/>
              <a:defRPr/>
            </a:pPr>
            <a:r>
              <a:rPr lang="en-GB" sz="2000" dirty="0">
                <a:ea typeface="MS PGothic" charset="0"/>
              </a:rPr>
              <a:t>Provide a boost to self-esteem </a:t>
            </a:r>
            <a:r>
              <a:rPr lang="en-GB" sz="2000" dirty="0" smtClean="0">
                <a:ea typeface="MS PGothic" charset="0"/>
              </a:rPr>
              <a:t>/ identity on </a:t>
            </a:r>
            <a:r>
              <a:rPr lang="en-GB" sz="2000" dirty="0">
                <a:ea typeface="MS PGothic" charset="0"/>
              </a:rPr>
              <a:t>leaving the </a:t>
            </a:r>
            <a:r>
              <a:rPr lang="en-GB" sz="2000" dirty="0" smtClean="0">
                <a:ea typeface="MS PGothic" charset="0"/>
              </a:rPr>
              <a:t>unit through </a:t>
            </a:r>
            <a:r>
              <a:rPr lang="en-GB" sz="2000" dirty="0">
                <a:ea typeface="MS PGothic" charset="0"/>
              </a:rPr>
              <a:t>making a valued </a:t>
            </a:r>
            <a:r>
              <a:rPr lang="en-GB" sz="2000" dirty="0" smtClean="0">
                <a:ea typeface="MS PGothic" charset="0"/>
              </a:rPr>
              <a:t>contribution to the patient community</a:t>
            </a:r>
            <a:endParaRPr lang="en-GB" sz="2000" dirty="0">
              <a:ea typeface="MS PGothic" charset="0"/>
            </a:endParaRPr>
          </a:p>
        </p:txBody>
      </p:sp>
      <p:pic>
        <p:nvPicPr>
          <p:cNvPr id="6451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538" y="1895475"/>
            <a:ext cx="28194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012361"/>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553680" y="3570473"/>
            <a:ext cx="2268000" cy="1193434"/>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23" name="Straight Connector 22"/>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553680"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7010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27826" y="54102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Originating domains</a:t>
            </a:r>
          </a:p>
        </p:txBody>
      </p:sp>
      <p:sp>
        <p:nvSpPr>
          <p:cNvPr id="9" name="Rectangle 8"/>
          <p:cNvSpPr/>
          <p:nvPr/>
        </p:nvSpPr>
        <p:spPr>
          <a:xfrm>
            <a:off x="3695700" y="1993900"/>
            <a:ext cx="1981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Staff modifiers</a:t>
            </a:r>
          </a:p>
        </p:txBody>
      </p:sp>
      <p:sp>
        <p:nvSpPr>
          <p:cNvPr id="49" name="Rectangle 48"/>
          <p:cNvSpPr/>
          <p:nvPr/>
        </p:nvSpPr>
        <p:spPr>
          <a:xfrm>
            <a:off x="96985" y="3393282"/>
            <a:ext cx="2232000" cy="2896682"/>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Flashpoints</a:t>
            </a:r>
          </a:p>
        </p:txBody>
      </p:sp>
      <p:sp>
        <p:nvSpPr>
          <p:cNvPr id="6" name="Rectangle 5"/>
          <p:cNvSpPr/>
          <p:nvPr/>
        </p:nvSpPr>
        <p:spPr>
          <a:xfrm>
            <a:off x="49784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Conflict</a:t>
            </a:r>
          </a:p>
        </p:txBody>
      </p:sp>
      <p:sp>
        <p:nvSpPr>
          <p:cNvPr id="7" name="Rectangle 6"/>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Containment</a:t>
            </a:r>
          </a:p>
        </p:txBody>
      </p:sp>
      <p:sp>
        <p:nvSpPr>
          <p:cNvPr id="8" name="Rectangle 7"/>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5">
                    <a:lumMod val="50000"/>
                  </a:schemeClr>
                </a:solidFill>
                <a:effectLst/>
                <a:uLnTx/>
                <a:uFillTx/>
                <a:latin typeface="Arial"/>
                <a:cs typeface="Arial"/>
              </a:rPr>
              <a:t>Patient modifiers</a:t>
            </a:r>
          </a:p>
        </p:txBody>
      </p:sp>
      <p:cxnSp>
        <p:nvCxnSpPr>
          <p:cNvPr id="11" name="Straight Arrow Connector 10"/>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368800" y="5783120"/>
            <a:ext cx="609600"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698750" y="4882209"/>
            <a:ext cx="18034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698750" y="4882209"/>
            <a:ext cx="0" cy="883591"/>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02150" y="4882209"/>
            <a:ext cx="0" cy="883591"/>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625850" y="3149600"/>
            <a:ext cx="0"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25850" y="4348163"/>
            <a:ext cx="0" cy="534046"/>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p:nvSpPr>
        <p:spPr>
          <a:xfrm>
            <a:off x="539750" y="269875"/>
            <a:ext cx="7199313" cy="1079500"/>
          </a:xfrm>
          <a:prstGeom prst="rect">
            <a:avLst/>
          </a:prstGeom>
        </p:spPr>
        <p:txBody>
          <a:bodyPr/>
          <a:lstStyle>
            <a:lvl1pPr algn="l" defTabSz="457200" rtl="0" eaLnBrk="0" fontAlgn="base" hangingPunct="0">
              <a:spcBef>
                <a:spcPct val="0"/>
              </a:spcBef>
              <a:spcAft>
                <a:spcPct val="0"/>
              </a:spcAft>
              <a:defRPr sz="2400" kern="1200">
                <a:solidFill>
                  <a:schemeClr val="bg1"/>
                </a:solidFill>
                <a:latin typeface="Arial"/>
                <a:ea typeface="MS PGothic" pitchFamily="34" charset="-128"/>
                <a:cs typeface="Arial"/>
              </a:defRPr>
            </a:lvl1pPr>
            <a:lvl2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2pPr>
            <a:lvl3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3pPr>
            <a:lvl4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4pPr>
            <a:lvl5pPr algn="l" defTabSz="457200" rtl="0" eaLnBrk="0" fontAlgn="base" hangingPunct="0">
              <a:spcBef>
                <a:spcPct val="0"/>
              </a:spcBef>
              <a:spcAft>
                <a:spcPct val="0"/>
              </a:spcAft>
              <a:defRPr sz="2400">
                <a:solidFill>
                  <a:schemeClr val="bg1"/>
                </a:solidFill>
                <a:latin typeface="Arial" charset="0"/>
                <a:ea typeface="MS PGothic" pitchFamily="34" charset="-128"/>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a:lstStyle>
          <a:p>
            <a:r>
              <a:rPr lang="en-AU" b="1" dirty="0" smtClean="0"/>
              <a:t>Discharge messages and the Safewards Model </a:t>
            </a:r>
            <a:endParaRPr lang="en-AU" b="1" dirty="0"/>
          </a:p>
        </p:txBody>
      </p:sp>
      <p:grpSp>
        <p:nvGrpSpPr>
          <p:cNvPr id="41" name="Group 40"/>
          <p:cNvGrpSpPr/>
          <p:nvPr/>
        </p:nvGrpSpPr>
        <p:grpSpPr>
          <a:xfrm>
            <a:off x="2396133" y="5549800"/>
            <a:ext cx="56441" cy="432000"/>
            <a:chOff x="865632" y="1988326"/>
            <a:chExt cx="56441" cy="432000"/>
          </a:xfrm>
        </p:grpSpPr>
        <p:cxnSp>
          <p:nvCxnSpPr>
            <p:cNvPr id="42" name="Straight Connector 41"/>
            <p:cNvCxnSpPr/>
            <p:nvPr/>
          </p:nvCxnSpPr>
          <p:spPr>
            <a:xfrm>
              <a:off x="865632"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22073" y="1988326"/>
              <a:ext cx="0" cy="432000"/>
            </a:xfrm>
            <a:prstGeom prst="line">
              <a:avLst/>
            </a:prstGeom>
            <a:ln w="28575">
              <a:solidFill>
                <a:srgbClr val="1F497D"/>
              </a:solidFill>
            </a:ln>
            <a:effectLst/>
          </p:spPr>
          <p:style>
            <a:lnRef idx="2">
              <a:schemeClr val="accent1"/>
            </a:lnRef>
            <a:fillRef idx="0">
              <a:schemeClr val="accent1"/>
            </a:fillRef>
            <a:effectRef idx="1">
              <a:schemeClr val="accent1"/>
            </a:effectRef>
            <a:fontRef idx="minor">
              <a:schemeClr val="tx1"/>
            </a:fontRef>
          </p:style>
        </p:cxnSp>
      </p:grpSp>
      <p:cxnSp>
        <p:nvCxnSpPr>
          <p:cNvPr id="57" name="Straight Arrow Connector 56"/>
          <p:cNvCxnSpPr/>
          <p:nvPr/>
        </p:nvCxnSpPr>
        <p:spPr>
          <a:xfrm>
            <a:off x="4837456"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676494" y="2747005"/>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952553" y="3149244"/>
            <a:ext cx="3670248" cy="9495"/>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952553" y="3149244"/>
            <a:ext cx="14826" cy="2531507"/>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420530" y="1988326"/>
            <a:ext cx="2433426" cy="755260"/>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a:solidFill>
                  <a:schemeClr val="bg1"/>
                </a:solidFill>
                <a:latin typeface="Arial"/>
                <a:cs typeface="Arial"/>
              </a:rPr>
              <a:t>Staff modifier: </a:t>
            </a:r>
            <a:endParaRPr lang="en-US" b="1" kern="0" dirty="0" smtClean="0">
              <a:solidFill>
                <a:schemeClr val="bg1"/>
              </a:solidFill>
              <a:latin typeface="Arial"/>
              <a:cs typeface="Arial"/>
            </a:endParaRPr>
          </a:p>
          <a:p>
            <a:pPr algn="ctr" defTabSz="914400"/>
            <a:r>
              <a:rPr lang="en-US" kern="0" dirty="0" smtClean="0">
                <a:solidFill>
                  <a:schemeClr val="bg1"/>
                </a:solidFill>
                <a:latin typeface="Arial"/>
                <a:cs typeface="Arial"/>
              </a:rPr>
              <a:t>Discharge messages</a:t>
            </a:r>
            <a:endParaRPr lang="en-US" kern="0" dirty="0">
              <a:solidFill>
                <a:schemeClr val="bg1"/>
              </a:solidFill>
              <a:latin typeface="Arial"/>
              <a:cs typeface="Arial"/>
            </a:endParaRPr>
          </a:p>
        </p:txBody>
      </p:sp>
      <p:sp>
        <p:nvSpPr>
          <p:cNvPr id="60" name="Rectangle 59"/>
          <p:cNvSpPr/>
          <p:nvPr/>
        </p:nvSpPr>
        <p:spPr>
          <a:xfrm>
            <a:off x="186261" y="3636963"/>
            <a:ext cx="2039313" cy="2490493"/>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Originating domains: </a:t>
            </a:r>
          </a:p>
          <a:p>
            <a:pPr marL="285750" indent="-285750" defTabSz="914400">
              <a:buFont typeface="Arial" panose="020B0604020202020204" pitchFamily="34" charset="0"/>
              <a:buChar char="•"/>
            </a:pPr>
            <a:r>
              <a:rPr lang="en-US" kern="0" dirty="0" smtClean="0">
                <a:solidFill>
                  <a:schemeClr val="bg1"/>
                </a:solidFill>
                <a:latin typeface="Arial"/>
                <a:cs typeface="Arial"/>
              </a:rPr>
              <a:t>Patient community</a:t>
            </a:r>
          </a:p>
          <a:p>
            <a:pPr marL="285750" indent="-285750" defTabSz="914400">
              <a:buFont typeface="Arial" panose="020B0604020202020204" pitchFamily="34" charset="0"/>
              <a:buChar char="•"/>
            </a:pPr>
            <a:r>
              <a:rPr lang="en-US" kern="0" dirty="0" smtClean="0">
                <a:solidFill>
                  <a:schemeClr val="bg1"/>
                </a:solidFill>
                <a:latin typeface="Arial"/>
                <a:cs typeface="Arial"/>
              </a:rPr>
              <a:t>Patient characteristics</a:t>
            </a:r>
          </a:p>
          <a:p>
            <a:pPr marL="285750" indent="-285750" defTabSz="914400">
              <a:buFont typeface="Arial" panose="020B0604020202020204" pitchFamily="34" charset="0"/>
              <a:buChar char="•"/>
            </a:pPr>
            <a:r>
              <a:rPr lang="en-US" kern="0" dirty="0" smtClean="0">
                <a:solidFill>
                  <a:schemeClr val="bg1"/>
                </a:solidFill>
                <a:latin typeface="Arial"/>
                <a:cs typeface="Arial"/>
              </a:rPr>
              <a:t>Physical environment</a:t>
            </a:r>
            <a:endParaRPr lang="en-US" kern="0" dirty="0">
              <a:solidFill>
                <a:schemeClr val="bg1"/>
              </a:solidFill>
              <a:latin typeface="Arial"/>
              <a:cs typeface="Arial"/>
            </a:endParaRPr>
          </a:p>
        </p:txBody>
      </p:sp>
      <p:sp>
        <p:nvSpPr>
          <p:cNvPr id="44" name="Rectangle 43"/>
          <p:cNvSpPr/>
          <p:nvPr/>
        </p:nvSpPr>
        <p:spPr>
          <a:xfrm>
            <a:off x="2601765" y="3636963"/>
            <a:ext cx="2160000" cy="1036637"/>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b="1" kern="0" dirty="0" smtClean="0">
                <a:solidFill>
                  <a:schemeClr val="bg1"/>
                </a:solidFill>
                <a:latin typeface="Arial"/>
                <a:cs typeface="Arial"/>
              </a:rPr>
              <a:t>Patient modifiers: </a:t>
            </a:r>
          </a:p>
          <a:p>
            <a:pPr algn="ctr" defTabSz="914400"/>
            <a:r>
              <a:rPr lang="en-US" kern="0" dirty="0" smtClean="0">
                <a:solidFill>
                  <a:schemeClr val="bg1"/>
                </a:solidFill>
                <a:latin typeface="Arial"/>
                <a:cs typeface="Arial"/>
              </a:rPr>
              <a:t>Hope, mutual help</a:t>
            </a:r>
            <a:endParaRPr lang="en-US" kern="0" dirty="0">
              <a:solidFill>
                <a:schemeClr val="bg1"/>
              </a:solidFill>
              <a:latin typeface="Arial"/>
              <a:cs typeface="Arial"/>
            </a:endParaRPr>
          </a:p>
        </p:txBody>
      </p:sp>
      <p:sp>
        <p:nvSpPr>
          <p:cNvPr id="46" name="Rectangle 45"/>
          <p:cNvSpPr/>
          <p:nvPr/>
        </p:nvSpPr>
        <p:spPr>
          <a:xfrm>
            <a:off x="2368423" y="5392982"/>
            <a:ext cx="134816" cy="761613"/>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51" name="Straight Connector 50"/>
          <p:cNvCxnSpPr/>
          <p:nvPr/>
        </p:nvCxnSpPr>
        <p:spPr>
          <a:xfrm>
            <a:off x="3633362" y="3158739"/>
            <a:ext cx="0" cy="411734"/>
          </a:xfrm>
          <a:prstGeom prst="line">
            <a:avLst/>
          </a:prstGeom>
          <a:ln w="76200">
            <a:solidFill>
              <a:srgbClr val="FFFF00">
                <a:alpha val="3686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33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9" grpId="0" animBg="1"/>
      <p:bldP spid="29" grpId="0" animBg="1"/>
      <p:bldP spid="44" grpId="0" animBg="1"/>
      <p:bldP spid="4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438835"/>
            <a:ext cx="9144001" cy="5446059"/>
            <a:chOff x="-1" y="1438835"/>
            <a:chExt cx="9144001" cy="5446059"/>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438835"/>
              <a:ext cx="4760259" cy="544605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411"/>
            <a:stretch/>
          </p:blipFill>
          <p:spPr>
            <a:xfrm flipH="1">
              <a:off x="4760258" y="1438835"/>
              <a:ext cx="1836949" cy="544605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1411"/>
            <a:stretch/>
          </p:blipFill>
          <p:spPr>
            <a:xfrm>
              <a:off x="6597207" y="1438835"/>
              <a:ext cx="2546793" cy="5446059"/>
            </a:xfrm>
            <a:prstGeom prst="rect">
              <a:avLst/>
            </a:prstGeom>
          </p:spPr>
        </p:pic>
      </p:grpSp>
      <p:sp>
        <p:nvSpPr>
          <p:cNvPr id="98306" name="Title 1"/>
          <p:cNvSpPr>
            <a:spLocks noGrp="1"/>
          </p:cNvSpPr>
          <p:nvPr>
            <p:ph type="title"/>
          </p:nvPr>
        </p:nvSpPr>
        <p:spPr>
          <a:xfrm>
            <a:off x="539750" y="592138"/>
            <a:ext cx="7199313" cy="644525"/>
          </a:xfrm>
        </p:spPr>
        <p:txBody>
          <a:bodyPr lIns="68580" tIns="34290" rIns="68580" bIns="34290" anchor="t"/>
          <a:lstStyle/>
          <a:p>
            <a:pPr algn="ctr" eaLnBrk="1" hangingPunct="1">
              <a:defRPr/>
            </a:pPr>
            <a:r>
              <a:rPr lang="en-US" altLang="en-US" b="1" dirty="0">
                <a:cs typeface="Arial" pitchFamily="34" charset="0"/>
              </a:rPr>
              <a:t>Role of the intervention lead </a:t>
            </a:r>
            <a:r>
              <a:rPr lang="en-US" altLang="en-US" sz="1800" dirty="0">
                <a:cs typeface="Arial" pitchFamily="34" charset="0"/>
              </a:rPr>
              <a:t/>
            </a:r>
            <a:br>
              <a:rPr lang="en-US" altLang="en-US" sz="1800" dirty="0">
                <a:cs typeface="Arial" pitchFamily="34" charset="0"/>
              </a:rPr>
            </a:br>
            <a:endParaRPr lang="en-US" altLang="en-US" sz="1800" dirty="0">
              <a:cs typeface="Arial" pitchFamily="34" charset="0"/>
            </a:endParaRPr>
          </a:p>
        </p:txBody>
      </p:sp>
      <p:sp>
        <p:nvSpPr>
          <p:cNvPr id="65539" name="Content Placeholder 2"/>
          <p:cNvSpPr>
            <a:spLocks noGrp="1"/>
          </p:cNvSpPr>
          <p:nvPr>
            <p:ph idx="1"/>
          </p:nvPr>
        </p:nvSpPr>
        <p:spPr>
          <a:xfrm>
            <a:off x="2595281" y="1649558"/>
            <a:ext cx="6252883" cy="4854575"/>
          </a:xfrm>
        </p:spPr>
        <p:txBody>
          <a:bodyPr lIns="68580" tIns="34290" rIns="68580" bIns="34290"/>
          <a:lstStyle/>
          <a:p>
            <a:pPr marL="457200" lvl="1" indent="-457200" eaLnBrk="1" hangingPunct="1">
              <a:buFont typeface="Arial" panose="020B0604020202020204" pitchFamily="34" charset="0"/>
              <a:buChar char="•"/>
            </a:pPr>
            <a:r>
              <a:rPr lang="en-US" altLang="en-US" dirty="0"/>
              <a:t>Establish the discharge message tree or noticeboard</a:t>
            </a:r>
          </a:p>
          <a:p>
            <a:pPr marL="457200" lvl="1" indent="-457200" eaLnBrk="1" hangingPunct="1">
              <a:buFont typeface="Arial" panose="020B0604020202020204" pitchFamily="34" charset="0"/>
              <a:buChar char="•"/>
            </a:pPr>
            <a:r>
              <a:rPr lang="en-US" altLang="en-US" dirty="0"/>
              <a:t>Check the discharge message tree or noticeboard, keep it tidy and remind staff to </a:t>
            </a:r>
            <a:r>
              <a:rPr lang="en-US" altLang="en-US" dirty="0" smtClean="0"/>
              <a:t>encourage writing a message when </a:t>
            </a:r>
            <a:r>
              <a:rPr lang="en-US" altLang="en-US" dirty="0"/>
              <a:t>a patient's discharge is forthcoming</a:t>
            </a:r>
          </a:p>
          <a:p>
            <a:pPr marL="457200" lvl="1" indent="-457200" eaLnBrk="1" hangingPunct="1">
              <a:buFont typeface="Arial" panose="020B0604020202020204" pitchFamily="34" charset="0"/>
              <a:buChar char="•"/>
            </a:pPr>
            <a:r>
              <a:rPr lang="en-US" altLang="en-US" dirty="0" smtClean="0"/>
              <a:t>Remind patients the opportunity to complete a discharge message (this could be done during a mutual help meeting).  Offer support to write the message if necessary.</a:t>
            </a:r>
            <a:endParaRPr lang="en-US" altLang="en-US" sz="2000" dirty="0"/>
          </a:p>
        </p:txBody>
      </p:sp>
    </p:spTree>
    <p:extLst>
      <p:ext uri="{BB962C8B-B14F-4D97-AF65-F5344CB8AC3E}">
        <p14:creationId xmlns:p14="http://schemas.microsoft.com/office/powerpoint/2010/main" val="25123624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539750" y="457200"/>
            <a:ext cx="7199313" cy="657225"/>
          </a:xfrm>
        </p:spPr>
        <p:txBody>
          <a:bodyPr lIns="68580" tIns="34290" rIns="68580" bIns="34290" anchor="t"/>
          <a:lstStyle/>
          <a:p>
            <a:pPr algn="ctr" eaLnBrk="1" hangingPunct="1">
              <a:defRPr/>
            </a:pPr>
            <a:r>
              <a:rPr lang="en-GB" altLang="en-US" b="1">
                <a:cs typeface="Arial" pitchFamily="34" charset="0"/>
              </a:rPr>
              <a:t>Discharge messages fidelity</a:t>
            </a:r>
          </a:p>
        </p:txBody>
      </p:sp>
      <p:sp>
        <p:nvSpPr>
          <p:cNvPr id="3" name="Content Placeholder 2"/>
          <p:cNvSpPr>
            <a:spLocks noGrp="1"/>
          </p:cNvSpPr>
          <p:nvPr>
            <p:ph idx="1"/>
          </p:nvPr>
        </p:nvSpPr>
        <p:spPr>
          <a:xfrm>
            <a:off x="4135438" y="4333875"/>
            <a:ext cx="4445000" cy="1741488"/>
          </a:xfrm>
        </p:spPr>
        <p:txBody>
          <a:bodyPr>
            <a:normAutofit/>
          </a:bodyPr>
          <a:lstStyle/>
          <a:p>
            <a:pPr marL="557213" lvl="1" indent="-342900" eaLnBrk="1" fontAlgn="auto" hangingPunct="1">
              <a:spcAft>
                <a:spcPts val="450"/>
              </a:spcAft>
              <a:buFont typeface="Arial" panose="020B0604020202020204" pitchFamily="34" charset="0"/>
              <a:buChar char="•"/>
              <a:defRPr/>
            </a:pPr>
            <a:r>
              <a:rPr lang="en-GB" sz="1800" dirty="0">
                <a:ea typeface="+mn-ea"/>
              </a:rPr>
              <a:t>A way of highlighting how good the </a:t>
            </a:r>
            <a:r>
              <a:rPr lang="en-GB" sz="1800" dirty="0" smtClean="0">
                <a:ea typeface="+mn-ea"/>
              </a:rPr>
              <a:t>unit and </a:t>
            </a:r>
            <a:r>
              <a:rPr lang="en-GB" sz="1800" dirty="0">
                <a:ea typeface="+mn-ea"/>
              </a:rPr>
              <a:t>staff are to visitors</a:t>
            </a:r>
          </a:p>
          <a:p>
            <a:pPr marL="557213" lvl="1" indent="-342900" eaLnBrk="1" fontAlgn="auto" hangingPunct="1">
              <a:spcAft>
                <a:spcPts val="450"/>
              </a:spcAft>
              <a:buFont typeface="Arial" panose="020B0604020202020204" pitchFamily="34" charset="0"/>
              <a:buChar char="•"/>
              <a:defRPr/>
            </a:pPr>
            <a:r>
              <a:rPr lang="en-GB" sz="1800" dirty="0">
                <a:ea typeface="+mn-ea"/>
              </a:rPr>
              <a:t>Soliciting compliments from patients leaving the </a:t>
            </a:r>
            <a:r>
              <a:rPr lang="en-GB" sz="1800" dirty="0" smtClean="0">
                <a:ea typeface="+mn-ea"/>
              </a:rPr>
              <a:t>unit to </a:t>
            </a:r>
            <a:r>
              <a:rPr lang="en-GB" sz="1800" dirty="0">
                <a:ea typeface="+mn-ea"/>
              </a:rPr>
              <a:t>make the staff feel good</a:t>
            </a:r>
          </a:p>
          <a:p>
            <a:pPr eaLnBrk="1" fontAlgn="auto" hangingPunct="1">
              <a:spcAft>
                <a:spcPts val="0"/>
              </a:spcAft>
              <a:buFont typeface="Arial"/>
              <a:buChar char="•"/>
              <a:defRPr/>
            </a:pPr>
            <a:endParaRPr lang="en-GB" dirty="0">
              <a:ea typeface="+mn-ea"/>
              <a:cs typeface="+mn-cs"/>
            </a:endParaRPr>
          </a:p>
        </p:txBody>
      </p:sp>
      <p:sp>
        <p:nvSpPr>
          <p:cNvPr id="5" name="Rectangle 4"/>
          <p:cNvSpPr>
            <a:spLocks noChangeArrowheads="1"/>
          </p:cNvSpPr>
          <p:nvPr/>
        </p:nvSpPr>
        <p:spPr bwMode="auto">
          <a:xfrm>
            <a:off x="965200" y="2266950"/>
            <a:ext cx="2139950" cy="1401763"/>
          </a:xfrm>
          <a:prstGeom prst="rect">
            <a:avLst/>
          </a:prstGeom>
          <a:solidFill>
            <a:srgbClr val="51BD89"/>
          </a:solidFill>
          <a:ln w="9525">
            <a:solidFill>
              <a:srgbClr val="51BD89"/>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rPr>
              <a:t>Discharge messages</a:t>
            </a:r>
          </a:p>
          <a:p>
            <a:pPr algn="ctr" defTabSz="342900" eaLnBrk="1" fontAlgn="auto" hangingPunct="1">
              <a:spcBef>
                <a:spcPts val="0"/>
              </a:spcBef>
              <a:spcAft>
                <a:spcPts val="0"/>
              </a:spcAft>
              <a:defRPr/>
            </a:pPr>
            <a:r>
              <a:rPr lang="en-US" sz="2800" b="1" dirty="0">
                <a:solidFill>
                  <a:prstClr val="black"/>
                </a:solidFill>
                <a:latin typeface="Calibri"/>
              </a:rPr>
              <a:t>IS</a:t>
            </a:r>
          </a:p>
        </p:txBody>
      </p:sp>
      <p:sp>
        <p:nvSpPr>
          <p:cNvPr id="66565" name="TextBox 5"/>
          <p:cNvSpPr txBox="1">
            <a:spLocks noChangeArrowheads="1"/>
          </p:cNvSpPr>
          <p:nvPr/>
        </p:nvSpPr>
        <p:spPr bwMode="auto">
          <a:xfrm>
            <a:off x="3419475" y="2692400"/>
            <a:ext cx="541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
        <p:nvSpPr>
          <p:cNvPr id="7" name="Rectangle 6"/>
          <p:cNvSpPr>
            <a:spLocks noChangeArrowheads="1"/>
          </p:cNvSpPr>
          <p:nvPr/>
        </p:nvSpPr>
        <p:spPr bwMode="auto">
          <a:xfrm>
            <a:off x="950913" y="4502150"/>
            <a:ext cx="2168525" cy="1276350"/>
          </a:xfrm>
          <a:prstGeom prst="rect">
            <a:avLst/>
          </a:prstGeom>
          <a:solidFill>
            <a:srgbClr val="FFFF00"/>
          </a:solidFill>
          <a:ln w="9525">
            <a:solidFill>
              <a:schemeClr val="bg1"/>
            </a:solidFill>
            <a:miter lim="800000"/>
            <a:headEnd/>
            <a:tailEnd/>
          </a:ln>
          <a:effectLst>
            <a:outerShdw blurRad="40000" dist="23000" dir="5400000" rotWithShape="0">
              <a:srgbClr val="808080">
                <a:alpha val="34998"/>
              </a:srgbClr>
            </a:outerShdw>
          </a:effectLst>
        </p:spPr>
        <p:txBody>
          <a:bodyPr anchor="ctr"/>
          <a:lstStyle/>
          <a:p>
            <a:pPr algn="ctr" defTabSz="342900" eaLnBrk="1" fontAlgn="auto" hangingPunct="1">
              <a:spcBef>
                <a:spcPts val="0"/>
              </a:spcBef>
              <a:spcAft>
                <a:spcPts val="0"/>
              </a:spcAft>
              <a:defRPr/>
            </a:pPr>
            <a:r>
              <a:rPr lang="en-US" sz="2800" b="1" dirty="0">
                <a:solidFill>
                  <a:prstClr val="black"/>
                </a:solidFill>
                <a:latin typeface="Calibri"/>
              </a:rPr>
              <a:t>Discharge message</a:t>
            </a:r>
          </a:p>
          <a:p>
            <a:pPr algn="ctr" defTabSz="342900" eaLnBrk="1" fontAlgn="auto" hangingPunct="1">
              <a:spcBef>
                <a:spcPts val="0"/>
              </a:spcBef>
              <a:spcAft>
                <a:spcPts val="0"/>
              </a:spcAft>
              <a:defRPr/>
            </a:pPr>
            <a:r>
              <a:rPr lang="en-US" sz="2800" b="1" dirty="0">
                <a:solidFill>
                  <a:srgbClr val="FF0000"/>
                </a:solidFill>
                <a:latin typeface="Calibri"/>
              </a:rPr>
              <a:t>IS NOT </a:t>
            </a:r>
          </a:p>
        </p:txBody>
      </p:sp>
      <p:sp>
        <p:nvSpPr>
          <p:cNvPr id="66567" name="Rectangle 7"/>
          <p:cNvSpPr>
            <a:spLocks noChangeArrowheads="1"/>
          </p:cNvSpPr>
          <p:nvPr/>
        </p:nvSpPr>
        <p:spPr bwMode="auto">
          <a:xfrm>
            <a:off x="4246563" y="2041525"/>
            <a:ext cx="4333875" cy="181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A way of passing on the </a:t>
            </a:r>
            <a:r>
              <a:rPr lang="en-GB" altLang="en-US" dirty="0" smtClean="0">
                <a:solidFill>
                  <a:srgbClr val="000000"/>
                </a:solidFill>
                <a:latin typeface="Arial" panose="020B0604020202020204" pitchFamily="34" charset="0"/>
              </a:rPr>
              <a:t>messages &amp; advice from </a:t>
            </a:r>
            <a:r>
              <a:rPr lang="en-GB" altLang="en-US" dirty="0">
                <a:solidFill>
                  <a:srgbClr val="000000"/>
                </a:solidFill>
                <a:latin typeface="Arial" panose="020B0604020202020204" pitchFamily="34" charset="0"/>
              </a:rPr>
              <a:t>leaving patients </a:t>
            </a:r>
            <a:r>
              <a:rPr lang="en-GB" altLang="en-US" dirty="0" smtClean="0">
                <a:solidFill>
                  <a:srgbClr val="000000"/>
                </a:solidFill>
                <a:latin typeface="Arial" panose="020B0604020202020204" pitchFamily="34" charset="0"/>
              </a:rPr>
              <a:t>to arriving </a:t>
            </a:r>
            <a:r>
              <a:rPr lang="en-GB" altLang="en-US" dirty="0">
                <a:solidFill>
                  <a:srgbClr val="000000"/>
                </a:solidFill>
                <a:latin typeface="Arial" panose="020B0604020202020204" pitchFamily="34" charset="0"/>
              </a:rPr>
              <a:t>patients</a:t>
            </a:r>
          </a:p>
          <a:p>
            <a:pPr eaLnBrk="1" hangingPunct="1">
              <a:spcAft>
                <a:spcPts val="450"/>
              </a:spcAft>
              <a:buFont typeface="Arial" panose="020B0604020202020204" pitchFamily="34" charset="0"/>
              <a:buChar char="•"/>
            </a:pPr>
            <a:r>
              <a:rPr lang="en-GB" altLang="en-US" dirty="0">
                <a:solidFill>
                  <a:srgbClr val="000000"/>
                </a:solidFill>
                <a:latin typeface="Arial" panose="020B0604020202020204" pitchFamily="34" charset="0"/>
              </a:rPr>
              <a:t>Delivering positive messages to provide hope and encouragement to arriving patients</a:t>
            </a:r>
          </a:p>
        </p:txBody>
      </p:sp>
      <p:sp>
        <p:nvSpPr>
          <p:cNvPr id="66568" name="TextBox 8"/>
          <p:cNvSpPr txBox="1">
            <a:spLocks noChangeArrowheads="1"/>
          </p:cNvSpPr>
          <p:nvPr/>
        </p:nvSpPr>
        <p:spPr bwMode="auto">
          <a:xfrm>
            <a:off x="3419475" y="4862513"/>
            <a:ext cx="5413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defRPr>
                <a:solidFill>
                  <a:schemeClr val="tx1"/>
                </a:solidFill>
                <a:latin typeface="Calibri" panose="020F0502020204030204" pitchFamily="34" charset="0"/>
                <a:ea typeface="MS PGothic" panose="020B0600070205080204" pitchFamily="34" charset="-128"/>
              </a:defRPr>
            </a:lvl1pPr>
            <a:lvl2pPr marL="742950" indent="-285750" defTabSz="342900">
              <a:defRPr>
                <a:solidFill>
                  <a:schemeClr val="tx1"/>
                </a:solidFill>
                <a:latin typeface="Calibri" panose="020F0502020204030204" pitchFamily="34" charset="0"/>
                <a:ea typeface="MS PGothic" panose="020B0600070205080204" pitchFamily="34" charset="-128"/>
              </a:defRPr>
            </a:lvl2pPr>
            <a:lvl3pPr marL="1143000" indent="-228600" defTabSz="342900">
              <a:defRPr>
                <a:solidFill>
                  <a:schemeClr val="tx1"/>
                </a:solidFill>
                <a:latin typeface="Calibri" panose="020F0502020204030204" pitchFamily="34" charset="0"/>
                <a:ea typeface="MS PGothic" panose="020B0600070205080204" pitchFamily="34" charset="-128"/>
              </a:defRPr>
            </a:lvl3pPr>
            <a:lvl4pPr marL="1600200" indent="-228600" defTabSz="342900">
              <a:defRPr>
                <a:solidFill>
                  <a:schemeClr val="tx1"/>
                </a:solidFill>
                <a:latin typeface="Calibri" panose="020F0502020204030204" pitchFamily="34" charset="0"/>
                <a:ea typeface="MS PGothic" panose="020B0600070205080204" pitchFamily="34" charset="-128"/>
              </a:defRPr>
            </a:lvl4pPr>
            <a:lvl5pPr marL="2057400" indent="-228600" defTabSz="342900">
              <a:defRPr>
                <a:solidFill>
                  <a:schemeClr val="tx1"/>
                </a:solidFill>
                <a:latin typeface="Calibri" panose="020F050202020403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a:solidFill>
                  <a:srgbClr val="000000"/>
                </a:solidFill>
              </a:rPr>
              <a:t>≠</a:t>
            </a:r>
          </a:p>
        </p:txBody>
      </p:sp>
    </p:spTree>
    <p:extLst>
      <p:ext uri="{BB962C8B-B14F-4D97-AF65-F5344CB8AC3E}">
        <p14:creationId xmlns:p14="http://schemas.microsoft.com/office/powerpoint/2010/main" val="1849085990"/>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eaLnBrk="1" fontAlgn="auto" hangingPunct="1">
              <a:spcAft>
                <a:spcPts val="0"/>
              </a:spcAft>
              <a:defRPr/>
            </a:pPr>
            <a:r>
              <a:rPr lang="en-GB" b="1" dirty="0">
                <a:ea typeface="+mn-ea"/>
                <a:cs typeface="Arial" panose="020B0604020202020204" pitchFamily="34" charset="0"/>
              </a:rPr>
              <a:t>Discharge messages adjustments</a:t>
            </a:r>
          </a:p>
        </p:txBody>
      </p:sp>
      <p:sp>
        <p:nvSpPr>
          <p:cNvPr id="3" name="Content Placeholder 2"/>
          <p:cNvSpPr>
            <a:spLocks noGrp="1"/>
          </p:cNvSpPr>
          <p:nvPr>
            <p:ph idx="1"/>
          </p:nvPr>
        </p:nvSpPr>
        <p:spPr>
          <a:xfrm>
            <a:off x="701675" y="2211388"/>
            <a:ext cx="8081963" cy="4262437"/>
          </a:xfrm>
        </p:spPr>
        <p:txBody>
          <a:bodyPr>
            <a:normAutofit/>
          </a:bodyPr>
          <a:lstStyle/>
          <a:p>
            <a:pPr marL="2336800" lvl="1" indent="-2336800" eaLnBrk="1" fontAlgn="auto" hangingPunct="1">
              <a:spcBef>
                <a:spcPts val="1000"/>
              </a:spcBef>
              <a:spcAft>
                <a:spcPts val="1000"/>
              </a:spcAft>
              <a:buFont typeface="Arial"/>
              <a:buNone/>
              <a:defRPr/>
            </a:pPr>
            <a:r>
              <a:rPr lang="en-GB" b="1" dirty="0">
                <a:ea typeface="+mn-ea"/>
              </a:rPr>
              <a:t>CAMHS	</a:t>
            </a:r>
            <a:r>
              <a:rPr lang="en-GB" dirty="0">
                <a:ea typeface="+mn-ea"/>
              </a:rPr>
              <a:t>None</a:t>
            </a:r>
          </a:p>
          <a:p>
            <a:pPr marL="2336800" lvl="1" indent="-2336800" eaLnBrk="1" fontAlgn="auto" hangingPunct="1">
              <a:spcBef>
                <a:spcPts val="1000"/>
              </a:spcBef>
              <a:spcAft>
                <a:spcPts val="1000"/>
              </a:spcAft>
              <a:buFont typeface="Arial"/>
              <a:buNone/>
              <a:defRPr/>
            </a:pPr>
            <a:r>
              <a:rPr lang="en-GB" b="1" dirty="0">
                <a:ea typeface="+mn-ea"/>
              </a:rPr>
              <a:t>Forensic	</a:t>
            </a:r>
            <a:r>
              <a:rPr lang="en-GB" dirty="0">
                <a:ea typeface="+mn-ea"/>
              </a:rPr>
              <a:t>Goodbye messages, transfer messages</a:t>
            </a:r>
          </a:p>
          <a:p>
            <a:pPr marL="2336800" lvl="1" indent="-2336800" eaLnBrk="1" fontAlgn="auto" hangingPunct="1">
              <a:spcBef>
                <a:spcPts val="1000"/>
              </a:spcBef>
              <a:spcAft>
                <a:spcPts val="1000"/>
              </a:spcAft>
              <a:buFont typeface="Arial"/>
              <a:buNone/>
              <a:defRPr/>
            </a:pPr>
            <a:r>
              <a:rPr lang="en-GB" b="1" dirty="0">
                <a:ea typeface="+mn-ea"/>
              </a:rPr>
              <a:t>Older people	</a:t>
            </a:r>
            <a:r>
              <a:rPr lang="en-GB" dirty="0">
                <a:ea typeface="+mn-ea"/>
              </a:rPr>
              <a:t>None in some cases, impossible in </a:t>
            </a:r>
            <a:r>
              <a:rPr lang="en-GB" dirty="0" smtClean="0">
                <a:ea typeface="+mn-ea"/>
              </a:rPr>
              <a:t>others, engaging family</a:t>
            </a:r>
            <a:endParaRPr lang="en-GB" dirty="0">
              <a:ea typeface="+mn-ea"/>
            </a:endParaRPr>
          </a:p>
          <a:p>
            <a:pPr eaLnBrk="1" fontAlgn="auto" hangingPunct="1">
              <a:spcAft>
                <a:spcPts val="0"/>
              </a:spcAft>
              <a:buFont typeface="Arial"/>
              <a:buNone/>
              <a:defRPr/>
            </a:pPr>
            <a:endParaRPr lang="en-GB" sz="2000" dirty="0">
              <a:solidFill>
                <a:srgbClr val="8000FF"/>
              </a:solidFill>
              <a:ea typeface="+mn-ea"/>
              <a:cs typeface="+mn-cs"/>
            </a:endParaRPr>
          </a:p>
        </p:txBody>
      </p:sp>
    </p:spTree>
    <p:extLst>
      <p:ext uri="{BB962C8B-B14F-4D97-AF65-F5344CB8AC3E}">
        <p14:creationId xmlns:p14="http://schemas.microsoft.com/office/powerpoint/2010/main" val="4104907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69875"/>
            <a:ext cx="7199313" cy="931863"/>
          </a:xfrm>
        </p:spPr>
        <p:txBody>
          <a:bodyPr/>
          <a:lstStyle/>
          <a:p>
            <a:pPr eaLnBrk="1" hangingPunct="1">
              <a:defRPr/>
            </a:pPr>
            <a:r>
              <a:rPr lang="en-AU" b="1" dirty="0">
                <a:solidFill>
                  <a:srgbClr val="21A18D"/>
                </a:solidFill>
                <a:ea typeface="ＭＳ Ｐゴシック" charset="0"/>
              </a:rPr>
              <a:t>Task: Create your discharge messages implementation plans</a:t>
            </a:r>
            <a:endParaRPr lang="en-AU" dirty="0">
              <a:ea typeface="ＭＳ Ｐゴシック" charset="0"/>
            </a:endParaRPr>
          </a:p>
        </p:txBody>
      </p:sp>
      <p:sp>
        <p:nvSpPr>
          <p:cNvPr id="4" name="TextBox 3"/>
          <p:cNvSpPr txBox="1"/>
          <p:nvPr/>
        </p:nvSpPr>
        <p:spPr>
          <a:xfrm>
            <a:off x="450850" y="1541463"/>
            <a:ext cx="8191500" cy="400050"/>
          </a:xfrm>
          <a:prstGeom prst="rect">
            <a:avLst/>
          </a:prstGeom>
          <a:noFill/>
        </p:spPr>
        <p:txBody>
          <a:bodyPr>
            <a:spAutoFit/>
          </a:bodyPr>
          <a:lstStyle/>
          <a:p>
            <a:pPr algn="ctr" eaLnBrk="1" fontAlgn="auto" hangingPunct="1">
              <a:spcBef>
                <a:spcPts val="0"/>
              </a:spcBef>
              <a:spcAft>
                <a:spcPts val="0"/>
              </a:spcAft>
              <a:defRPr/>
            </a:pPr>
            <a:r>
              <a:rPr lang="en-AU" sz="2000" dirty="0">
                <a:solidFill>
                  <a:prstClr val="black"/>
                </a:solidFill>
                <a:latin typeface="Arial"/>
                <a:ea typeface="+mn-ea"/>
              </a:rPr>
              <a:t>In groups, spend time working on your implementation plans</a:t>
            </a: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06263">
            <a:off x="1819275" y="2378075"/>
            <a:ext cx="3116263" cy="394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41278">
            <a:off x="3452813" y="2463800"/>
            <a:ext cx="3116262" cy="394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78006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ctrTitle"/>
          </p:nvPr>
        </p:nvSpPr>
        <p:spPr>
          <a:xfrm>
            <a:off x="539750" y="1366838"/>
            <a:ext cx="6513513" cy="1577975"/>
          </a:xfrm>
        </p:spPr>
        <p:txBody>
          <a:bodyPr lIns="91440" tIns="45720" rIns="91440" bIns="45720" anchor="t"/>
          <a:lstStyle/>
          <a:p>
            <a:pPr eaLnBrk="1" hangingPunct="1"/>
            <a:r>
              <a:rPr lang="en-US" altLang="en-US" sz="4400" b="1" smtClean="0">
                <a:latin typeface="Arial" charset="0"/>
                <a:cs typeface="Arial" charset="0"/>
              </a:rPr>
              <a:t>Interventions: </a:t>
            </a:r>
            <a:br>
              <a:rPr lang="en-US" altLang="en-US" sz="4400" b="1" smtClean="0">
                <a:latin typeface="Arial" charset="0"/>
                <a:cs typeface="Arial" charset="0"/>
              </a:rPr>
            </a:br>
            <a:r>
              <a:rPr lang="en-US" altLang="en-US" sz="4400" b="1" smtClean="0">
                <a:latin typeface="Arial" charset="0"/>
                <a:cs typeface="Arial" charset="0"/>
              </a:rPr>
              <a:t>Long-term implementation factors to consider</a:t>
            </a:r>
          </a:p>
        </p:txBody>
      </p:sp>
    </p:spTree>
    <p:extLst>
      <p:ext uri="{BB962C8B-B14F-4D97-AF65-F5344CB8AC3E}">
        <p14:creationId xmlns:p14="http://schemas.microsoft.com/office/powerpoint/2010/main" val="12999657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Know each other – long-term implementation</a:t>
            </a:r>
          </a:p>
        </p:txBody>
      </p:sp>
      <p:sp>
        <p:nvSpPr>
          <p:cNvPr id="58371" name="Content Placeholder 2"/>
          <p:cNvSpPr>
            <a:spLocks noGrp="1"/>
          </p:cNvSpPr>
          <p:nvPr>
            <p:ph idx="1"/>
          </p:nvPr>
        </p:nvSpPr>
        <p:spPr>
          <a:xfrm>
            <a:off x="539750" y="1739900"/>
            <a:ext cx="5054600" cy="4854575"/>
          </a:xfrm>
        </p:spPr>
        <p:txBody>
          <a:bodyPr lIns="91440" tIns="45720" rIns="91440" bIns="45720"/>
          <a:lstStyle/>
          <a:p>
            <a:pPr marL="342900" lvl="1" indent="-342900" eaLnBrk="1" hangingPunct="1">
              <a:buFont typeface="Arial" charset="0"/>
              <a:buChar char="•"/>
            </a:pPr>
            <a:r>
              <a:rPr lang="en-GB" altLang="en-US" smtClean="0"/>
              <a:t>Unproblematic to continue long term if new staff contribute and the folders are maintained </a:t>
            </a:r>
          </a:p>
          <a:p>
            <a:pPr marL="342900" lvl="1" indent="-342900" eaLnBrk="1" hangingPunct="1">
              <a:buFont typeface="Arial" charset="0"/>
              <a:buChar char="•"/>
            </a:pPr>
            <a:r>
              <a:rPr lang="en-GB" altLang="en-US" smtClean="0"/>
              <a:t>Continuous input of new patients and their information renews this intervention</a:t>
            </a:r>
          </a:p>
          <a:p>
            <a:pPr marL="342900" lvl="1" indent="-342900" eaLnBrk="1" hangingPunct="1">
              <a:buFont typeface="Arial" charset="0"/>
              <a:buChar char="•"/>
            </a:pPr>
            <a:r>
              <a:rPr lang="en-GB" altLang="en-US" smtClean="0"/>
              <a:t>If this becomes routine for staff, they could be asked to contribute a new information sheet containing facts not previously shared</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722265">
            <a:off x="5824730" y="2227783"/>
            <a:ext cx="3065403" cy="4358483"/>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194389"/>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Clear mutual expectations – long-term implementation</a:t>
            </a:r>
          </a:p>
        </p:txBody>
      </p:sp>
      <p:sp>
        <p:nvSpPr>
          <p:cNvPr id="59395" name="Content Placeholder 2"/>
          <p:cNvSpPr>
            <a:spLocks noGrp="1"/>
          </p:cNvSpPr>
          <p:nvPr>
            <p:ph idx="1"/>
          </p:nvPr>
        </p:nvSpPr>
        <p:spPr>
          <a:xfrm>
            <a:off x="3832412" y="1914525"/>
            <a:ext cx="4951226" cy="4559300"/>
          </a:xfrm>
        </p:spPr>
        <p:txBody>
          <a:bodyPr lIns="91440" tIns="45720" rIns="91440" bIns="45720"/>
          <a:lstStyle/>
          <a:p>
            <a:pPr marL="342900" lvl="1" indent="-342900" eaLnBrk="1" hangingPunct="1">
              <a:buFont typeface="Arial" charset="0"/>
              <a:buChar char="•"/>
            </a:pPr>
            <a:r>
              <a:rPr lang="en-GB" altLang="en-US" dirty="0" smtClean="0"/>
              <a:t>Needs to be periodically renegotiated between the staff and patient group </a:t>
            </a:r>
          </a:p>
          <a:p>
            <a:pPr marL="342900" lvl="1" indent="-342900" eaLnBrk="1" hangingPunct="1">
              <a:buFont typeface="Arial" charset="0"/>
              <a:buChar char="•"/>
            </a:pPr>
            <a:r>
              <a:rPr lang="en-GB" altLang="en-US" dirty="0" smtClean="0"/>
              <a:t>Resources should be renewed, for example, by varying the design schemes and the negotiation process</a:t>
            </a:r>
            <a:endParaRPr lang="en-GB" altLang="en-US" sz="2600" dirty="0" smtClean="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439963">
            <a:off x="150818" y="1934078"/>
            <a:ext cx="3180166" cy="444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929502"/>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195263" y="1511300"/>
            <a:ext cx="8626008" cy="4854575"/>
          </a:xfrm>
        </p:spPr>
        <p:txBody>
          <a:bodyPr lIns="91440" tIns="45720" rIns="91440" bIns="45720"/>
          <a:lstStyle/>
          <a:p>
            <a:pPr marL="342900" lvl="1" indent="-342900" eaLnBrk="1" hangingPunct="1">
              <a:lnSpc>
                <a:spcPct val="100000"/>
              </a:lnSpc>
              <a:buFont typeface="Arial" charset="0"/>
              <a:buChar char="•"/>
              <a:defRPr/>
            </a:pPr>
            <a:r>
              <a:rPr lang="en-GB" altLang="en-US" dirty="0" smtClean="0">
                <a:ea typeface="MS PGothic" pitchFamily="34" charset="-128"/>
              </a:rPr>
              <a:t>Aim for balanced communication to become part of professional communication</a:t>
            </a:r>
          </a:p>
          <a:p>
            <a:pPr marL="342900" lvl="1" indent="-342900" eaLnBrk="1" hangingPunct="1">
              <a:lnSpc>
                <a:spcPct val="100000"/>
              </a:lnSpc>
              <a:buFont typeface="Arial" charset="0"/>
              <a:buChar char="•"/>
              <a:defRPr/>
            </a:pPr>
            <a:r>
              <a:rPr lang="en-GB" altLang="en-US" dirty="0" smtClean="0">
                <a:ea typeface="MS PGothic" pitchFamily="34" charset="-128"/>
              </a:rPr>
              <a:t>Renew by switching the focus of communication to other professionals (pharmacists, doctors, etc.)</a:t>
            </a:r>
          </a:p>
          <a:p>
            <a:pPr marL="342900" lvl="1" indent="-342900" eaLnBrk="1" hangingPunct="1">
              <a:lnSpc>
                <a:spcPct val="100000"/>
              </a:lnSpc>
              <a:buFont typeface="Arial" charset="0"/>
              <a:buChar char="•"/>
              <a:defRPr/>
            </a:pPr>
            <a:r>
              <a:rPr lang="en-GB" altLang="en-US" dirty="0" smtClean="0">
                <a:ea typeface="MS PGothic" pitchFamily="34" charset="-128"/>
              </a:rPr>
              <a:t>Rotate the focus over longer time periods to reinforce the underlying impetus </a:t>
            </a:r>
          </a:p>
          <a:p>
            <a:pPr marL="3133725" lvl="1" indent="-350838" eaLnBrk="1" hangingPunct="1">
              <a:lnSpc>
                <a:spcPct val="100000"/>
              </a:lnSpc>
              <a:buFont typeface="Arial" charset="0"/>
              <a:buChar char="•"/>
              <a:defRPr/>
            </a:pPr>
            <a:r>
              <a:rPr lang="en-GB" altLang="en-US" dirty="0" smtClean="0">
                <a:ea typeface="MS PGothic" pitchFamily="34" charset="-128"/>
              </a:rPr>
              <a:t>Consult with consumer groups or patients on the unit to expand and identify strengths and positive features of patients that staff can use </a:t>
            </a:r>
          </a:p>
          <a:p>
            <a:pPr marL="3133725" lvl="1" indent="-350838" eaLnBrk="1" hangingPunct="1">
              <a:lnSpc>
                <a:spcPct val="100000"/>
              </a:lnSpc>
              <a:buFont typeface="Arial" charset="0"/>
              <a:buChar char="•"/>
              <a:defRPr/>
            </a:pPr>
            <a:r>
              <a:rPr lang="en-GB" altLang="en-US" dirty="0" smtClean="0">
                <a:ea typeface="MS PGothic" pitchFamily="34" charset="-128"/>
              </a:rPr>
              <a:t>Discharge reviews with an external facilitator could identify strengths the unit staff missed.</a:t>
            </a:r>
          </a:p>
        </p:txBody>
      </p:sp>
      <p:sp>
        <p:nvSpPr>
          <p:cNvPr id="65538"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Positive words – long-term implementation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4791" flipH="1">
            <a:off x="68539" y="4498690"/>
            <a:ext cx="3257290" cy="1943362"/>
          </a:xfrm>
          <a:prstGeom prst="rect">
            <a:avLst/>
          </a:prstGeom>
        </p:spPr>
      </p:pic>
    </p:spTree>
    <p:extLst>
      <p:ext uri="{BB962C8B-B14F-4D97-AF65-F5344CB8AC3E}">
        <p14:creationId xmlns:p14="http://schemas.microsoft.com/office/powerpoint/2010/main" val="88879196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1" dirty="0"/>
              <a:t>Reassurance aims</a:t>
            </a:r>
          </a:p>
        </p:txBody>
      </p:sp>
      <p:sp>
        <p:nvSpPr>
          <p:cNvPr id="7" name="Content Placeholder 2"/>
          <p:cNvSpPr txBox="1">
            <a:spLocks/>
          </p:cNvSpPr>
          <p:nvPr/>
        </p:nvSpPr>
        <p:spPr bwMode="auto">
          <a:xfrm>
            <a:off x="539750" y="1868070"/>
            <a:ext cx="3591983" cy="443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MS PGothic"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MS PGothic" pitchFamily="34" charset="-128"/>
                <a:cs typeface="+mn-cs"/>
              </a:defRPr>
            </a:lvl2pPr>
            <a:lvl3pPr marL="252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3pPr>
            <a:lvl4pPr marL="504000" indent="-252000"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4pPr>
            <a:lvl5pPr marL="755650" indent="-250825" algn="l" defTabSz="457200" rtl="0" eaLnBrk="0" fontAlgn="base" hangingPunct="0">
              <a:lnSpc>
                <a:spcPct val="110000"/>
              </a:lnSpc>
              <a:spcBef>
                <a:spcPct val="0"/>
              </a:spcBef>
              <a:spcAft>
                <a:spcPts val="80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2000" b="0" dirty="0">
                <a:solidFill>
                  <a:prstClr val="black"/>
                </a:solidFill>
              </a:rPr>
              <a:t>To proactively reassure every patient after every confrontation,  incident or conflict on the unit</a:t>
            </a:r>
          </a:p>
          <a:p>
            <a:r>
              <a:rPr lang="en-AU" sz="2000" b="0" dirty="0">
                <a:solidFill>
                  <a:prstClr val="black"/>
                </a:solidFill>
              </a:rPr>
              <a:t>To reduce the potential ripple effect of conflict on the unit</a:t>
            </a:r>
          </a:p>
          <a:p>
            <a:r>
              <a:rPr lang="en-AU" sz="2000" b="0" dirty="0">
                <a:solidFill>
                  <a:prstClr val="black"/>
                </a:solidFill>
              </a:rPr>
              <a:t>To prevent or reduce the impact of flashpoints</a:t>
            </a:r>
          </a:p>
          <a:p>
            <a:r>
              <a:rPr lang="en-AU" sz="2000" b="0" dirty="0">
                <a:solidFill>
                  <a:prstClr val="black"/>
                </a:solidFill>
              </a:rPr>
              <a:t>To ensure patients feel safe and supported</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7733" y="2054333"/>
            <a:ext cx="4037886" cy="2683155"/>
          </a:xfrm>
          <a:prstGeom prst="rect">
            <a:avLst/>
          </a:prstGeom>
          <a:effectLst/>
        </p:spPr>
      </p:pic>
      <p:sp>
        <p:nvSpPr>
          <p:cNvPr id="10" name="Speech Bubble: Oval 9"/>
          <p:cNvSpPr/>
          <p:nvPr/>
        </p:nvSpPr>
        <p:spPr>
          <a:xfrm rot="346846">
            <a:off x="4416882" y="4570145"/>
            <a:ext cx="4588933" cy="2061995"/>
          </a:xfrm>
          <a:prstGeom prst="wedgeEllipseCallout">
            <a:avLst>
              <a:gd name="adj1" fmla="val 42500"/>
              <a:gd name="adj2" fmla="val -84182"/>
            </a:avLst>
          </a:prstGeom>
          <a:solidFill>
            <a:srgbClr val="21A18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2400" dirty="0">
                <a:solidFill>
                  <a:prstClr val="white"/>
                </a:solidFill>
              </a:rPr>
              <a:t>Reassurance for patients is a bit like debriefing for staff</a:t>
            </a:r>
          </a:p>
          <a:p>
            <a:pPr algn="ctr"/>
            <a:endParaRPr lang="en-AU" sz="1000" dirty="0">
              <a:solidFill>
                <a:prstClr val="white"/>
              </a:solidFill>
            </a:endParaRPr>
          </a:p>
        </p:txBody>
      </p:sp>
    </p:spTree>
    <p:extLst>
      <p:ext uri="{BB962C8B-B14F-4D97-AF65-F5344CB8AC3E}">
        <p14:creationId xmlns:p14="http://schemas.microsoft.com/office/powerpoint/2010/main" val="4008388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Discharge messages – long-term implementation</a:t>
            </a:r>
          </a:p>
        </p:txBody>
      </p:sp>
      <p:grpSp>
        <p:nvGrpSpPr>
          <p:cNvPr id="2" name="Group 1"/>
          <p:cNvGrpSpPr/>
          <p:nvPr/>
        </p:nvGrpSpPr>
        <p:grpSpPr>
          <a:xfrm>
            <a:off x="0" y="1438836"/>
            <a:ext cx="9144000" cy="5419164"/>
            <a:chOff x="0" y="1465730"/>
            <a:chExt cx="9144000" cy="541572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465730"/>
              <a:ext cx="5002306" cy="541572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2545"/>
            <a:stretch/>
          </p:blipFill>
          <p:spPr>
            <a:xfrm flipH="1">
              <a:off x="5002306" y="1465730"/>
              <a:ext cx="1873624" cy="541572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2545"/>
            <a:stretch/>
          </p:blipFill>
          <p:spPr>
            <a:xfrm>
              <a:off x="6875930" y="1465730"/>
              <a:ext cx="2268070" cy="5415720"/>
            </a:xfrm>
            <a:prstGeom prst="rect">
              <a:avLst/>
            </a:prstGeom>
          </p:spPr>
        </p:pic>
      </p:grpSp>
      <p:sp>
        <p:nvSpPr>
          <p:cNvPr id="61443" name="Content Placeholder 2"/>
          <p:cNvSpPr>
            <a:spLocks noGrp="1"/>
          </p:cNvSpPr>
          <p:nvPr>
            <p:ph idx="1"/>
          </p:nvPr>
        </p:nvSpPr>
        <p:spPr>
          <a:xfrm>
            <a:off x="3536576" y="1968500"/>
            <a:ext cx="5247062" cy="4505325"/>
          </a:xfrm>
        </p:spPr>
        <p:txBody>
          <a:bodyPr lIns="91440" tIns="45720" rIns="91440" bIns="45720"/>
          <a:lstStyle/>
          <a:p>
            <a:pPr marL="342900" lvl="1" indent="-342900" eaLnBrk="1" hangingPunct="1">
              <a:buFont typeface="Arial" panose="020B0604020202020204" pitchFamily="34" charset="0"/>
              <a:buChar char="•"/>
            </a:pPr>
            <a:r>
              <a:rPr lang="en-GB" altLang="en-US" dirty="0" smtClean="0"/>
              <a:t>Unproblematic to continue in the long term. </a:t>
            </a:r>
          </a:p>
          <a:p>
            <a:pPr marL="342900" lvl="1" indent="-342900" eaLnBrk="1" hangingPunct="1">
              <a:buFont typeface="Arial" panose="020B0604020202020204" pitchFamily="34" charset="0"/>
              <a:buChar char="•"/>
            </a:pPr>
            <a:r>
              <a:rPr lang="en-GB" altLang="en-US" dirty="0" smtClean="0"/>
              <a:t>Renew and change the display type to refresh discharge messages.</a:t>
            </a:r>
          </a:p>
          <a:p>
            <a:pPr marL="342900" lvl="1" indent="-342900" eaLnBrk="1" hangingPunct="1">
              <a:buFont typeface="Arial" panose="020B0604020202020204" pitchFamily="34" charset="0"/>
              <a:buChar char="•"/>
            </a:pPr>
            <a:r>
              <a:rPr lang="en-GB" altLang="en-US" dirty="0" smtClean="0"/>
              <a:t>Consider storage of older messages removed from tree              (</a:t>
            </a:r>
            <a:r>
              <a:rPr lang="en-GB" altLang="en-US" dirty="0" err="1" smtClean="0"/>
              <a:t>eg</a:t>
            </a:r>
            <a:r>
              <a:rPr lang="en-GB" altLang="en-US" dirty="0" smtClean="0"/>
              <a:t>, photo album)</a:t>
            </a:r>
          </a:p>
        </p:txBody>
      </p:sp>
    </p:spTree>
    <p:extLst>
      <p:ext uri="{BB962C8B-B14F-4D97-AF65-F5344CB8AC3E}">
        <p14:creationId xmlns:p14="http://schemas.microsoft.com/office/powerpoint/2010/main" val="444109321"/>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Mutual help meeting – long-term implementation</a:t>
            </a:r>
          </a:p>
        </p:txBody>
      </p:sp>
      <p:sp>
        <p:nvSpPr>
          <p:cNvPr id="62467" name="Content Placeholder 2"/>
          <p:cNvSpPr>
            <a:spLocks noGrp="1"/>
          </p:cNvSpPr>
          <p:nvPr>
            <p:ph idx="1"/>
          </p:nvPr>
        </p:nvSpPr>
        <p:spPr>
          <a:xfrm>
            <a:off x="539750" y="1619250"/>
            <a:ext cx="4795838" cy="4854575"/>
          </a:xfrm>
        </p:spPr>
        <p:txBody>
          <a:bodyPr lIns="91440" tIns="45720" rIns="91440" bIns="45720"/>
          <a:lstStyle/>
          <a:p>
            <a:pPr marL="342900" lvl="1" indent="-342900" eaLnBrk="1" hangingPunct="1">
              <a:buFont typeface="Arial" charset="0"/>
              <a:buChar char="•"/>
            </a:pPr>
            <a:r>
              <a:rPr lang="en-GB" altLang="en-US" dirty="0" smtClean="0"/>
              <a:t>Meetings should improve as staff become more skilled and experienced in encouraging mutual support</a:t>
            </a:r>
          </a:p>
          <a:p>
            <a:pPr marL="342900" lvl="1" indent="-342900" eaLnBrk="1" hangingPunct="1">
              <a:buFont typeface="Arial" charset="0"/>
              <a:buChar char="•"/>
            </a:pPr>
            <a:r>
              <a:rPr lang="en-GB" altLang="en-US" dirty="0" smtClean="0"/>
              <a:t>Critical to pass on skills and experience to new staff and students</a:t>
            </a:r>
          </a:p>
          <a:p>
            <a:pPr marL="342900" lvl="1" indent="-342900" eaLnBrk="1" hangingPunct="1">
              <a:buFont typeface="Arial" charset="0"/>
              <a:buChar char="•"/>
            </a:pPr>
            <a:r>
              <a:rPr lang="en-GB" altLang="en-US" dirty="0" smtClean="0"/>
              <a:t>Networking and sharing successes and failures could assist with this intervention</a:t>
            </a:r>
          </a:p>
          <a:p>
            <a:pPr eaLnBrk="1" hangingPunct="1"/>
            <a:endParaRPr lang="en-GB" altLang="en-US" dirty="0" smtClean="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634693">
            <a:off x="5509480" y="1961554"/>
            <a:ext cx="3064774" cy="437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5042050"/>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399608">
            <a:off x="5165535" y="2139212"/>
            <a:ext cx="3952774" cy="4504765"/>
          </a:xfrm>
          <a:prstGeom prst="rect">
            <a:avLst/>
          </a:prstGeom>
        </p:spPr>
      </p:pic>
      <p:sp>
        <p:nvSpPr>
          <p:cNvPr id="68610"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Bad news mitigation – long-term implementation</a:t>
            </a:r>
          </a:p>
        </p:txBody>
      </p:sp>
      <p:sp>
        <p:nvSpPr>
          <p:cNvPr id="63491" name="Content Placeholder 2"/>
          <p:cNvSpPr>
            <a:spLocks noGrp="1"/>
          </p:cNvSpPr>
          <p:nvPr>
            <p:ph idx="1"/>
          </p:nvPr>
        </p:nvSpPr>
        <p:spPr>
          <a:xfrm>
            <a:off x="311150" y="1619250"/>
            <a:ext cx="5941732" cy="4854575"/>
          </a:xfrm>
        </p:spPr>
        <p:txBody>
          <a:bodyPr lIns="91440" tIns="45720" rIns="91440" bIns="45720"/>
          <a:lstStyle/>
          <a:p>
            <a:pPr marL="342900" lvl="1" indent="-342900" eaLnBrk="1" hangingPunct="1">
              <a:buFont typeface="Arial" charset="0"/>
              <a:buChar char="•"/>
            </a:pPr>
            <a:r>
              <a:rPr lang="en-GB" altLang="en-US" dirty="0" smtClean="0"/>
              <a:t>Periodically remind staff to maintain awareness of each patient’s personal life, and likely domains for bad news</a:t>
            </a:r>
          </a:p>
          <a:p>
            <a:pPr marL="342900" lvl="1" indent="-342900" eaLnBrk="1" hangingPunct="1">
              <a:buFont typeface="Arial" charset="0"/>
              <a:buChar char="•"/>
            </a:pPr>
            <a:r>
              <a:rPr lang="en-GB" altLang="en-US" dirty="0" smtClean="0"/>
              <a:t>Extend to make patients’ family and friends aware of the impact of bad news  and share responsibility </a:t>
            </a:r>
            <a:endParaRPr lang="en-GB" altLang="en-US" dirty="0"/>
          </a:p>
          <a:p>
            <a:pPr marL="342900" lvl="1" indent="-342900" eaLnBrk="1" hangingPunct="1">
              <a:buFont typeface="Arial" charset="0"/>
              <a:buChar char="•"/>
            </a:pPr>
            <a:r>
              <a:rPr lang="en-GB" altLang="en-US" dirty="0" smtClean="0"/>
              <a:t>Have signs and leaflets on the unit about the intervention and potential for receiving bad news</a:t>
            </a:r>
          </a:p>
          <a:p>
            <a:pPr marL="342900" lvl="1" indent="-342900" eaLnBrk="1" hangingPunct="1">
              <a:buFont typeface="Arial" charset="0"/>
              <a:buChar char="•"/>
            </a:pPr>
            <a:r>
              <a:rPr lang="en-GB" altLang="en-US" dirty="0" smtClean="0"/>
              <a:t>Include bad news mitigation as an agenda item during handovers</a:t>
            </a:r>
          </a:p>
          <a:p>
            <a:pPr marL="342900" lvl="1" indent="-342900" eaLnBrk="1" hangingPunct="1">
              <a:buFont typeface="Arial" charset="0"/>
              <a:buChar char="•"/>
            </a:pPr>
            <a:endParaRPr lang="en-GB" altLang="en-US" dirty="0" smtClean="0"/>
          </a:p>
        </p:txBody>
      </p:sp>
    </p:spTree>
    <p:extLst>
      <p:ext uri="{BB962C8B-B14F-4D97-AF65-F5344CB8AC3E}">
        <p14:creationId xmlns:p14="http://schemas.microsoft.com/office/powerpoint/2010/main" val="1381358065"/>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295" y="1633085"/>
            <a:ext cx="2866248" cy="2128486"/>
          </a:xfrm>
          <a:prstGeom prst="rect">
            <a:avLst/>
          </a:prstGeom>
        </p:spPr>
      </p:pic>
      <p:sp>
        <p:nvSpPr>
          <p:cNvPr id="69634" name="Title 1"/>
          <p:cNvSpPr>
            <a:spLocks noGrp="1"/>
          </p:cNvSpPr>
          <p:nvPr>
            <p:ph type="title"/>
          </p:nvPr>
        </p:nvSpPr>
        <p:spPr>
          <a:xfrm>
            <a:off x="336550" y="431800"/>
            <a:ext cx="7708900" cy="684213"/>
          </a:xfrm>
        </p:spPr>
        <p:txBody>
          <a:bodyPr lIns="91440" tIns="45720" rIns="91440" bIns="45720" anchor="t"/>
          <a:lstStyle/>
          <a:p>
            <a:pPr algn="ctr" eaLnBrk="1" hangingPunct="1">
              <a:defRPr/>
            </a:pPr>
            <a:r>
              <a:rPr lang="en-GB" altLang="en-US" b="1" smtClean="0">
                <a:ea typeface="MS PGothic" pitchFamily="34" charset="-128"/>
                <a:cs typeface="Arial" charset="0"/>
              </a:rPr>
              <a:t>Reassurance long term implementation</a:t>
            </a:r>
          </a:p>
        </p:txBody>
      </p:sp>
      <p:sp>
        <p:nvSpPr>
          <p:cNvPr id="64515" name="Content Placeholder 2"/>
          <p:cNvSpPr>
            <a:spLocks noGrp="1"/>
          </p:cNvSpPr>
          <p:nvPr>
            <p:ph idx="1"/>
          </p:nvPr>
        </p:nvSpPr>
        <p:spPr>
          <a:xfrm>
            <a:off x="336550" y="1633086"/>
            <a:ext cx="4926013" cy="2128486"/>
          </a:xfrm>
        </p:spPr>
        <p:txBody>
          <a:bodyPr lIns="91440" tIns="45720" rIns="91440" bIns="45720"/>
          <a:lstStyle/>
          <a:p>
            <a:pPr marL="342900" lvl="1" indent="-342900" eaLnBrk="1" hangingPunct="1">
              <a:buFont typeface="Arial" charset="0"/>
              <a:buChar char="•"/>
            </a:pPr>
            <a:r>
              <a:rPr lang="en-GB" altLang="en-US" dirty="0"/>
              <a:t>U</a:t>
            </a:r>
            <a:r>
              <a:rPr lang="en-GB" altLang="en-US" dirty="0" smtClean="0"/>
              <a:t>nproblematic to implement on a permanent basis, but will require strategies to periodically remind staff to maintain awareness and act upon it </a:t>
            </a:r>
          </a:p>
          <a:p>
            <a:pPr marL="342900" lvl="1" indent="-342900" eaLnBrk="1" hangingPunct="1">
              <a:buFont typeface="Arial" charset="0"/>
              <a:buChar char="•"/>
            </a:pPr>
            <a:endParaRPr lang="en-GB" altLang="en-US"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50" y="4049484"/>
            <a:ext cx="3491736" cy="2320241"/>
          </a:xfrm>
          <a:prstGeom prst="rect">
            <a:avLst/>
          </a:prstGeom>
        </p:spPr>
      </p:pic>
      <p:sp>
        <p:nvSpPr>
          <p:cNvPr id="7" name="Content Placeholder 2"/>
          <p:cNvSpPr txBox="1">
            <a:spLocks/>
          </p:cNvSpPr>
          <p:nvPr/>
        </p:nvSpPr>
        <p:spPr bwMode="auto">
          <a:xfrm>
            <a:off x="4102012" y="3911827"/>
            <a:ext cx="4926013"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buFont typeface="Arial" charset="0"/>
              <a:buChar char="•"/>
            </a:pPr>
            <a:r>
              <a:rPr lang="en-GB" altLang="en-US" dirty="0" smtClean="0"/>
              <a:t>Consider including as an agenda item during handover</a:t>
            </a:r>
          </a:p>
          <a:p>
            <a:pPr marL="342900" lvl="1" indent="-342900" eaLnBrk="1" hangingPunct="1">
              <a:buFont typeface="Arial" charset="0"/>
              <a:buChar char="•"/>
            </a:pPr>
            <a:r>
              <a:rPr lang="en-GB" altLang="en-US" dirty="0" smtClean="0"/>
              <a:t>Consider </a:t>
            </a:r>
            <a:r>
              <a:rPr lang="en-GB" altLang="en-US" dirty="0"/>
              <a:t>the inattention that eventually follows a </a:t>
            </a:r>
            <a:r>
              <a:rPr lang="en-GB" altLang="en-US" dirty="0" err="1"/>
              <a:t>routinised</a:t>
            </a:r>
            <a:r>
              <a:rPr lang="en-GB" altLang="en-US" dirty="0"/>
              <a:t> </a:t>
            </a:r>
            <a:r>
              <a:rPr lang="en-GB" altLang="en-US" dirty="0" smtClean="0"/>
              <a:t>practice - and consider other creative mechanisms</a:t>
            </a:r>
          </a:p>
        </p:txBody>
      </p:sp>
    </p:spTree>
    <p:extLst>
      <p:ext uri="{BB962C8B-B14F-4D97-AF65-F5344CB8AC3E}">
        <p14:creationId xmlns:p14="http://schemas.microsoft.com/office/powerpoint/2010/main" val="906060411"/>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Calm down methods – long-term implementation</a:t>
            </a:r>
          </a:p>
        </p:txBody>
      </p:sp>
      <p:sp>
        <p:nvSpPr>
          <p:cNvPr id="65539" name="Content Placeholder 2"/>
          <p:cNvSpPr>
            <a:spLocks noGrp="1"/>
          </p:cNvSpPr>
          <p:nvPr>
            <p:ph idx="1"/>
          </p:nvPr>
        </p:nvSpPr>
        <p:spPr>
          <a:xfrm>
            <a:off x="539750" y="1619250"/>
            <a:ext cx="8243888" cy="4854575"/>
          </a:xfrm>
        </p:spPr>
        <p:txBody>
          <a:bodyPr lIns="91440" tIns="45720" rIns="91440" bIns="45720"/>
          <a:lstStyle/>
          <a:p>
            <a:pPr marL="342900" lvl="1" indent="-342900" eaLnBrk="1" hangingPunct="1">
              <a:buFont typeface="Arial" charset="0"/>
              <a:buChar char="•"/>
            </a:pPr>
            <a:r>
              <a:rPr lang="en-GB" altLang="en-US" dirty="0" smtClean="0"/>
              <a:t>Equipment will need permanent care and a robust storage strategy</a:t>
            </a:r>
          </a:p>
          <a:p>
            <a:pPr marL="342900" lvl="1" indent="-342900" eaLnBrk="1" hangingPunct="1">
              <a:buFont typeface="Arial" charset="0"/>
              <a:buChar char="•"/>
            </a:pPr>
            <a:r>
              <a:rPr lang="en-GB" altLang="en-US" dirty="0" smtClean="0"/>
              <a:t>A budget will be required for replacements, and ideally to expand the types and number of resources over time</a:t>
            </a:r>
          </a:p>
          <a:p>
            <a:pPr marL="342900" lvl="1" indent="-342900" eaLnBrk="1" hangingPunct="1">
              <a:buFont typeface="Arial" charset="0"/>
              <a:buChar char="•"/>
            </a:pPr>
            <a:r>
              <a:rPr lang="en-GB" altLang="en-US" dirty="0" smtClean="0"/>
              <a:t>Review will be necessary to remove items that may prove to be problematic and to consider and approve replacements and substitutions</a:t>
            </a:r>
          </a:p>
          <a:p>
            <a:pPr marL="342900" lvl="1" indent="-342900" eaLnBrk="1" hangingPunct="1">
              <a:buFont typeface="Arial" charset="0"/>
              <a:buChar char="•"/>
            </a:pPr>
            <a:r>
              <a:rPr lang="en-GB" altLang="en-US" dirty="0" smtClean="0"/>
              <a:t>Reviews should consider strategies to                                    maximise quick and easy patient                              access to resources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502" y="4532467"/>
            <a:ext cx="2632668" cy="181171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41526591"/>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flipH="1">
            <a:off x="0" y="1452283"/>
            <a:ext cx="9144000" cy="5405717"/>
          </a:xfrm>
          <a:prstGeom prst="rect">
            <a:avLst/>
          </a:prstGeom>
        </p:spPr>
      </p:pic>
      <p:sp>
        <p:nvSpPr>
          <p:cNvPr id="71682"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Soft words – long-term implementation</a:t>
            </a:r>
          </a:p>
        </p:txBody>
      </p:sp>
      <p:sp>
        <p:nvSpPr>
          <p:cNvPr id="66563" name="Content Placeholder 2"/>
          <p:cNvSpPr>
            <a:spLocks noGrp="1"/>
          </p:cNvSpPr>
          <p:nvPr>
            <p:ph idx="1"/>
          </p:nvPr>
        </p:nvSpPr>
        <p:spPr>
          <a:xfrm>
            <a:off x="405281" y="2128557"/>
            <a:ext cx="5632448" cy="4053168"/>
          </a:xfrm>
        </p:spPr>
        <p:txBody>
          <a:bodyPr lIns="91440" tIns="45720" rIns="91440" bIns="45720"/>
          <a:lstStyle/>
          <a:p>
            <a:pPr marL="342900" lvl="1" indent="-342900" eaLnBrk="1" hangingPunct="1">
              <a:spcAft>
                <a:spcPts val="1000"/>
              </a:spcAft>
              <a:buFont typeface="Arial" charset="0"/>
              <a:buChar char="•"/>
            </a:pPr>
            <a:r>
              <a:rPr lang="en-GB" altLang="en-US" dirty="0" smtClean="0"/>
              <a:t>Remove soft words statements then re-introduce to regain attention</a:t>
            </a:r>
          </a:p>
          <a:p>
            <a:pPr marL="342900" lvl="1" indent="-342900" eaLnBrk="1" hangingPunct="1">
              <a:spcAft>
                <a:spcPts val="1000"/>
              </a:spcAft>
              <a:buFont typeface="Arial" charset="0"/>
              <a:buChar char="•"/>
            </a:pPr>
            <a:r>
              <a:rPr lang="en-GB" altLang="en-US" dirty="0" smtClean="0"/>
              <a:t>Reformat or redisplay soft words statements in new ways</a:t>
            </a:r>
          </a:p>
          <a:p>
            <a:pPr marL="342900" lvl="1" indent="-342900" eaLnBrk="1" hangingPunct="1">
              <a:spcAft>
                <a:spcPts val="1000"/>
              </a:spcAft>
              <a:buFont typeface="Arial" charset="0"/>
              <a:buChar char="•"/>
            </a:pPr>
            <a:r>
              <a:rPr lang="en-GB" altLang="en-US" dirty="0" smtClean="0"/>
              <a:t>Challenge a team to write their own verses or compose their own soft words</a:t>
            </a:r>
          </a:p>
          <a:p>
            <a:pPr marL="342900" lvl="1" indent="-342900" eaLnBrk="1" hangingPunct="1">
              <a:spcAft>
                <a:spcPts val="1000"/>
              </a:spcAft>
              <a:buFont typeface="Arial" charset="0"/>
              <a:buChar char="•"/>
            </a:pPr>
            <a:r>
              <a:rPr lang="en-GB" altLang="en-US" dirty="0" smtClean="0"/>
              <a:t>Periodically revisit soft words and limit-setting in reflective practice and supervision</a:t>
            </a:r>
          </a:p>
        </p:txBody>
      </p:sp>
    </p:spTree>
    <p:extLst>
      <p:ext uri="{BB962C8B-B14F-4D97-AF65-F5344CB8AC3E}">
        <p14:creationId xmlns:p14="http://schemas.microsoft.com/office/powerpoint/2010/main" val="2555849135"/>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lIns="91440" tIns="45720" rIns="91440" bIns="45720" anchor="t"/>
          <a:lstStyle/>
          <a:p>
            <a:pPr algn="ctr" eaLnBrk="1" hangingPunct="1">
              <a:defRPr/>
            </a:pPr>
            <a:r>
              <a:rPr lang="en-GB" altLang="en-US" b="1" smtClean="0">
                <a:ea typeface="MS PGothic" pitchFamily="34" charset="-128"/>
                <a:cs typeface="Arial" charset="0"/>
              </a:rPr>
              <a:t>Talk down – long-term implementation</a:t>
            </a:r>
          </a:p>
        </p:txBody>
      </p:sp>
      <p:sp>
        <p:nvSpPr>
          <p:cNvPr id="67587" name="Content Placeholder 2"/>
          <p:cNvSpPr>
            <a:spLocks noGrp="1"/>
          </p:cNvSpPr>
          <p:nvPr>
            <p:ph idx="1"/>
          </p:nvPr>
        </p:nvSpPr>
        <p:spPr>
          <a:xfrm>
            <a:off x="364940" y="1836545"/>
            <a:ext cx="4946650" cy="4591149"/>
          </a:xfrm>
        </p:spPr>
        <p:txBody>
          <a:bodyPr lIns="91440" tIns="45720" rIns="91440" bIns="45720"/>
          <a:lstStyle/>
          <a:p>
            <a:pPr marL="342900" lvl="1" indent="-342900" eaLnBrk="1" hangingPunct="1">
              <a:spcAft>
                <a:spcPts val="1000"/>
              </a:spcAft>
              <a:buFont typeface="Arial" charset="0"/>
              <a:buChar char="•"/>
            </a:pPr>
            <a:r>
              <a:rPr lang="en-GB" altLang="en-US" dirty="0" smtClean="0"/>
              <a:t>Continually display the poster and </a:t>
            </a:r>
            <a:r>
              <a:rPr lang="en-GB" altLang="en-US" dirty="0"/>
              <a:t>change location</a:t>
            </a:r>
            <a:endParaRPr lang="en-GB" altLang="en-US" dirty="0" smtClean="0"/>
          </a:p>
          <a:p>
            <a:pPr marL="342900" lvl="1" indent="-342900" eaLnBrk="1" hangingPunct="1">
              <a:spcAft>
                <a:spcPts val="1000"/>
              </a:spcAft>
              <a:buFont typeface="Arial" charset="0"/>
              <a:buChar char="•"/>
            </a:pPr>
            <a:r>
              <a:rPr lang="en-GB" altLang="en-US" dirty="0"/>
              <a:t>Use the poster in post-incident debriefing to identify strengths and </a:t>
            </a:r>
            <a:r>
              <a:rPr lang="en-GB" altLang="en-US" dirty="0" smtClean="0"/>
              <a:t>weaknesses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677" b="15271"/>
          <a:stretch/>
        </p:blipFill>
        <p:spPr>
          <a:xfrm>
            <a:off x="820271" y="4268642"/>
            <a:ext cx="2998695" cy="2192738"/>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20503">
            <a:off x="5404389" y="1948121"/>
            <a:ext cx="3014220" cy="2134229"/>
          </a:xfrm>
          <a:prstGeom prst="rect">
            <a:avLst/>
          </a:prstGeom>
          <a:solidFill>
            <a:srgbClr val="FFFFFF">
              <a:shade val="85000"/>
            </a:srgbClr>
          </a:solidFill>
          <a:ln w="762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7" name="Content Placeholder 2"/>
          <p:cNvSpPr txBox="1">
            <a:spLocks/>
          </p:cNvSpPr>
          <p:nvPr/>
        </p:nvSpPr>
        <p:spPr bwMode="auto">
          <a:xfrm>
            <a:off x="4235825" y="4426222"/>
            <a:ext cx="4773704" cy="203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lnSpc>
                <a:spcPct val="110000"/>
              </a:lnSpc>
              <a:spcBef>
                <a:spcPts val="800"/>
              </a:spcBef>
              <a:spcAft>
                <a:spcPts val="800"/>
              </a:spcAft>
              <a:defRPr sz="2200" b="1" kern="1200" baseline="0">
                <a:solidFill>
                  <a:srgbClr val="201547"/>
                </a:solidFill>
                <a:latin typeface="+mn-lt"/>
                <a:ea typeface="ＭＳ Ｐゴシック" pitchFamily="34" charset="-128"/>
                <a:cs typeface="ＭＳ Ｐゴシック" charset="0"/>
              </a:defRPr>
            </a:lvl1pPr>
            <a:lvl2pPr marL="0" indent="0" algn="l" defTabSz="457200" rtl="0" eaLnBrk="0" fontAlgn="base" hangingPunct="0">
              <a:lnSpc>
                <a:spcPct val="110000"/>
              </a:lnSpc>
              <a:spcBef>
                <a:spcPct val="0"/>
              </a:spcBef>
              <a:spcAft>
                <a:spcPts val="800"/>
              </a:spcAft>
              <a:defRPr sz="2400" kern="1200">
                <a:solidFill>
                  <a:schemeClr val="tx1"/>
                </a:solidFill>
                <a:latin typeface="+mn-lt"/>
                <a:ea typeface="ＭＳ Ｐゴシック" pitchFamily="34" charset="-128"/>
                <a:cs typeface="+mn-cs"/>
              </a:defRPr>
            </a:lvl2pPr>
            <a:lvl3pPr marL="252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3pPr>
            <a:lvl4pPr marL="504000" indent="-252000"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4pPr>
            <a:lvl5pPr marL="755650" indent="-250825" algn="l" defTabSz="457200" rtl="0" eaLnBrk="0" fontAlgn="base" hangingPunct="0">
              <a:lnSpc>
                <a:spcPct val="110000"/>
              </a:lnSpc>
              <a:spcBef>
                <a:spcPct val="0"/>
              </a:spcBef>
              <a:spcAft>
                <a:spcPts val="80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eaLnBrk="1" hangingPunct="1">
              <a:spcAft>
                <a:spcPts val="1000"/>
              </a:spcAft>
              <a:buFont typeface="Arial" charset="0"/>
              <a:buChar char="•"/>
            </a:pPr>
            <a:r>
              <a:rPr lang="en-GB" altLang="en-US" dirty="0"/>
              <a:t>Renew training when there is significant staff turnover</a:t>
            </a:r>
          </a:p>
          <a:p>
            <a:pPr marL="342900" lvl="1" indent="-342900" eaLnBrk="1" hangingPunct="1">
              <a:spcAft>
                <a:spcPts val="1000"/>
              </a:spcAft>
              <a:buFont typeface="Arial" charset="0"/>
              <a:buChar char="•"/>
            </a:pPr>
            <a:r>
              <a:rPr lang="en-GB" altLang="en-US" dirty="0" smtClean="0"/>
              <a:t>Incorporate into local aggression prevention training</a:t>
            </a:r>
          </a:p>
          <a:p>
            <a:pPr marL="342900" lvl="1" indent="-342900" eaLnBrk="1" hangingPunct="1">
              <a:spcAft>
                <a:spcPts val="1000"/>
              </a:spcAft>
              <a:buFont typeface="Arial" charset="0"/>
              <a:buChar char="•"/>
            </a:pPr>
            <a:endParaRPr lang="en-GB" altLang="en-US" dirty="0" smtClean="0"/>
          </a:p>
        </p:txBody>
      </p:sp>
    </p:spTree>
    <p:extLst>
      <p:ext uri="{BB962C8B-B14F-4D97-AF65-F5344CB8AC3E}">
        <p14:creationId xmlns:p14="http://schemas.microsoft.com/office/powerpoint/2010/main" val="1088474267"/>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p:cNvSpPr>
            <a:spLocks noGrp="1"/>
          </p:cNvSpPr>
          <p:nvPr>
            <p:ph type="title"/>
          </p:nvPr>
        </p:nvSpPr>
        <p:spPr>
          <a:xfrm>
            <a:off x="539750" y="463550"/>
            <a:ext cx="7199313" cy="752475"/>
          </a:xfrm>
        </p:spPr>
        <p:txBody>
          <a:bodyPr lIns="91440" tIns="45720" rIns="91440" bIns="45720" anchor="t"/>
          <a:lstStyle/>
          <a:p>
            <a:pPr algn="r" eaLnBrk="1" hangingPunct="1">
              <a:defRPr/>
            </a:pPr>
            <a:r>
              <a:rPr lang="en-GB" altLang="en-US" b="1" dirty="0" smtClean="0">
                <a:ea typeface="MS PGothic" pitchFamily="34" charset="-128"/>
                <a:cs typeface="Arial" charset="0"/>
              </a:rPr>
              <a:t>Final comments from Len…</a:t>
            </a:r>
          </a:p>
        </p:txBody>
      </p:sp>
      <p:sp>
        <p:nvSpPr>
          <p:cNvPr id="68611" name="Content Placeholder 3"/>
          <p:cNvSpPr>
            <a:spLocks noGrp="1"/>
          </p:cNvSpPr>
          <p:nvPr>
            <p:ph idx="1"/>
          </p:nvPr>
        </p:nvSpPr>
        <p:spPr>
          <a:xfrm>
            <a:off x="539750" y="2410065"/>
            <a:ext cx="8243888" cy="4215022"/>
          </a:xfrm>
        </p:spPr>
        <p:txBody>
          <a:bodyPr lIns="91440" tIns="45720" rIns="91440" bIns="45720"/>
          <a:lstStyle/>
          <a:p>
            <a:pPr marL="342900" lvl="1" indent="-342900" eaLnBrk="1" hangingPunct="1">
              <a:buFont typeface="Arial" charset="0"/>
              <a:buChar char="•"/>
            </a:pPr>
            <a:r>
              <a:rPr lang="en-GB" altLang="en-US" sz="2800" i="1" dirty="0" smtClean="0"/>
              <a:t>If your intervention doesn’t alter any of the ‘staff modifiers’ identified in the Safewards Model, then it isn’t classified as a Safewards intervention</a:t>
            </a:r>
          </a:p>
          <a:p>
            <a:pPr marL="342900" lvl="1" indent="-342900" eaLnBrk="1" hangingPunct="1">
              <a:buFont typeface="Arial" charset="0"/>
              <a:buChar char="•"/>
            </a:pPr>
            <a:r>
              <a:rPr lang="en-GB" altLang="en-US" sz="2800" i="1" dirty="0" smtClean="0"/>
              <a:t>Although many Safewards interventions can be done creatively, that doesn’t mean anything creative or arty is a Safewards intervention</a:t>
            </a:r>
          </a:p>
          <a:p>
            <a:pPr eaLnBrk="1" hangingPunct="1"/>
            <a:endParaRPr lang="en-GB" altLang="en-US" sz="2000" dirty="0" smtClean="0"/>
          </a:p>
        </p:txBody>
      </p:sp>
      <p:pic>
        <p:nvPicPr>
          <p:cNvPr id="1026"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058469"/>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539750" y="539750"/>
            <a:ext cx="7199313" cy="793750"/>
          </a:xfrm>
        </p:spPr>
        <p:txBody>
          <a:bodyPr lIns="91440" tIns="45720" rIns="91440" bIns="45720" anchor="t"/>
          <a:lstStyle/>
          <a:p>
            <a:pPr algn="r" eaLnBrk="1" hangingPunct="1">
              <a:defRPr/>
            </a:pPr>
            <a:r>
              <a:rPr lang="en-GB" altLang="en-US" b="1" dirty="0" smtClean="0">
                <a:ea typeface="MS PGothic" pitchFamily="34" charset="-128"/>
                <a:cs typeface="Arial" charset="0"/>
              </a:rPr>
              <a:t>Final comments from Len…</a:t>
            </a:r>
          </a:p>
        </p:txBody>
      </p:sp>
      <p:sp>
        <p:nvSpPr>
          <p:cNvPr id="69635" name="Content Placeholder 2"/>
          <p:cNvSpPr>
            <a:spLocks noGrp="1"/>
          </p:cNvSpPr>
          <p:nvPr>
            <p:ph idx="1"/>
          </p:nvPr>
        </p:nvSpPr>
        <p:spPr>
          <a:xfrm>
            <a:off x="387350" y="2000909"/>
            <a:ext cx="8396288" cy="4854575"/>
          </a:xfrm>
        </p:spPr>
        <p:txBody>
          <a:bodyPr lIns="91440" tIns="45720" rIns="91440" bIns="45720"/>
          <a:lstStyle/>
          <a:p>
            <a:pPr marL="342900" lvl="1" indent="-342900" eaLnBrk="1" hangingPunct="1">
              <a:buFont typeface="Arial" charset="0"/>
              <a:buChar char="•"/>
            </a:pPr>
            <a:r>
              <a:rPr lang="en-GB" altLang="en-US" sz="2800" i="1" dirty="0" smtClean="0"/>
              <a:t>None of the interventions will work if you and your team do not actually do them! </a:t>
            </a:r>
          </a:p>
          <a:p>
            <a:pPr marL="342900" lvl="1" indent="-342900" eaLnBrk="1" hangingPunct="1">
              <a:buFont typeface="Arial" charset="0"/>
              <a:buChar char="•"/>
            </a:pPr>
            <a:r>
              <a:rPr lang="en-GB" altLang="en-US" sz="2800" i="1" dirty="0" smtClean="0"/>
              <a:t>If you present an over-optimistic, exaggeratedly positive, all bad news removed story to your immediate manager, who does the same plus a bit extra to theirs, etc. then the people at the top think everything is wonderful and being put into effect, while in reality nothing much is happening on the wards at all</a:t>
            </a:r>
          </a:p>
        </p:txBody>
      </p:sp>
      <p:pic>
        <p:nvPicPr>
          <p:cNvPr id="4" name="Picture 2" descr="Image result for len bo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 y="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239457"/>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b="1" dirty="0" smtClean="0">
                <a:ea typeface="MS PGothic" pitchFamily="34" charset="-128"/>
              </a:rPr>
              <a:t>Feedback from Consumers and Carers</a:t>
            </a:r>
            <a:endParaRPr lang="en-AU" b="1" dirty="0">
              <a:ea typeface="MS PGothic" pitchFamily="34" charset="-128"/>
            </a:endParaRPr>
          </a:p>
        </p:txBody>
      </p:sp>
      <p:sp>
        <p:nvSpPr>
          <p:cNvPr id="14339" name="Content Placeholder 2"/>
          <p:cNvSpPr>
            <a:spLocks noGrp="1"/>
          </p:cNvSpPr>
          <p:nvPr>
            <p:ph idx="1"/>
          </p:nvPr>
        </p:nvSpPr>
        <p:spPr>
          <a:xfrm>
            <a:off x="539750" y="1619250"/>
            <a:ext cx="8243888" cy="4854575"/>
          </a:xfrm>
        </p:spPr>
        <p:txBody>
          <a:bodyPr/>
          <a:lstStyle/>
          <a:p>
            <a:r>
              <a:rPr lang="en-AU" altLang="en-US" sz="2800" b="0" dirty="0" smtClean="0"/>
              <a:t>What mechanisms do you have for collecting feedback? </a:t>
            </a:r>
          </a:p>
          <a:p>
            <a:endParaRPr lang="en-AU" altLang="en-US" sz="2800" b="0" dirty="0"/>
          </a:p>
          <a:p>
            <a:r>
              <a:rPr lang="en-AU" altLang="en-US" sz="2800" b="0" dirty="0" smtClean="0"/>
              <a:t>How will you know what impact Safewards is having?</a:t>
            </a:r>
          </a:p>
          <a:p>
            <a:endParaRPr lang="en-AU" altLang="en-US" b="0" dirty="0"/>
          </a:p>
          <a:p>
            <a:pPr algn="ctr"/>
            <a:r>
              <a:rPr lang="en-AU" altLang="en-US" b="0" i="1" dirty="0" smtClean="0">
                <a:solidFill>
                  <a:srgbClr val="51BD89"/>
                </a:solidFill>
              </a:rPr>
              <a:t>The Safewards Victoria evaluation will look at how          consumers feel about Safewards by inviting                              them to take part in surveys and focus groups</a:t>
            </a:r>
          </a:p>
        </p:txBody>
      </p:sp>
    </p:spTree>
    <p:extLst>
      <p:ext uri="{BB962C8B-B14F-4D97-AF65-F5344CB8AC3E}">
        <p14:creationId xmlns:p14="http://schemas.microsoft.com/office/powerpoint/2010/main" val="2316670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785180" y="5426174"/>
            <a:ext cx="363442" cy="657126"/>
          </a:xfrm>
          <a:prstGeom prst="rect">
            <a:avLst/>
          </a:prstGeom>
          <a:solidFill>
            <a:srgbClr val="FFFF00">
              <a:alpha val="36863"/>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6" name="Rectangle 5"/>
          <p:cNvSpPr/>
          <p:nvPr/>
        </p:nvSpPr>
        <p:spPr>
          <a:xfrm>
            <a:off x="2870200" y="537210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Flashpoints</a:t>
            </a:r>
          </a:p>
        </p:txBody>
      </p:sp>
      <p:sp>
        <p:nvSpPr>
          <p:cNvPr id="7" name="Rectangle 6"/>
          <p:cNvSpPr/>
          <p:nvPr/>
        </p:nvSpPr>
        <p:spPr>
          <a:xfrm>
            <a:off x="5260472" y="5372100"/>
            <a:ext cx="1229227"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Conflict</a:t>
            </a:r>
          </a:p>
        </p:txBody>
      </p:sp>
      <p:sp>
        <p:nvSpPr>
          <p:cNvPr id="8" name="Rectangle 7"/>
          <p:cNvSpPr/>
          <p:nvPr/>
        </p:nvSpPr>
        <p:spPr>
          <a:xfrm>
            <a:off x="7253714" y="5372100"/>
            <a:ext cx="16129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Containment</a:t>
            </a:r>
          </a:p>
        </p:txBody>
      </p:sp>
      <p:sp>
        <p:nvSpPr>
          <p:cNvPr id="9" name="Rectangle 8"/>
          <p:cNvSpPr/>
          <p:nvPr/>
        </p:nvSpPr>
        <p:spPr>
          <a:xfrm>
            <a:off x="2870200" y="3636963"/>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Patient modifiers</a:t>
            </a:r>
          </a:p>
        </p:txBody>
      </p:sp>
      <p:sp>
        <p:nvSpPr>
          <p:cNvPr id="10" name="Rectangle 9"/>
          <p:cNvSpPr/>
          <p:nvPr/>
        </p:nvSpPr>
        <p:spPr>
          <a:xfrm>
            <a:off x="3441700" y="1993900"/>
            <a:ext cx="22352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Staff modifiers</a:t>
            </a:r>
          </a:p>
        </p:txBody>
      </p:sp>
      <p:cxnSp>
        <p:nvCxnSpPr>
          <p:cNvPr id="11" name="Straight Connector 10"/>
          <p:cNvCxnSpPr/>
          <p:nvPr/>
        </p:nvCxnSpPr>
        <p:spPr>
          <a:xfrm>
            <a:off x="952553" y="3149600"/>
            <a:ext cx="7107611"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060164"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795429" y="314960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53" y="3149600"/>
            <a:ext cx="0" cy="22225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5783120"/>
            <a:ext cx="764014" cy="0"/>
          </a:xfrm>
          <a:prstGeom prst="straightConnector1">
            <a:avLst/>
          </a:prstGeom>
          <a:ln w="6350">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368800" y="5783120"/>
            <a:ext cx="891672"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39126" y="5783120"/>
            <a:ext cx="1132228" cy="0"/>
          </a:xfrm>
          <a:prstGeom prst="straightConnector1">
            <a:avLst/>
          </a:prstGeom>
          <a:ln w="6350">
            <a:solidFill>
              <a:schemeClr val="tx2"/>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380217" y="3149600"/>
            <a:ext cx="0" cy="26162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702984" y="4978400"/>
            <a:ext cx="1917700"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051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622800" y="4978400"/>
            <a:ext cx="0" cy="7874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9" idx="0"/>
          </p:cNvCxnSpPr>
          <p:nvPr/>
        </p:nvCxnSpPr>
        <p:spPr>
          <a:xfrm flipH="1">
            <a:off x="3625850" y="3149600"/>
            <a:ext cx="2118" cy="487363"/>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9" idx="2"/>
          </p:cNvCxnSpPr>
          <p:nvPr/>
        </p:nvCxnSpPr>
        <p:spPr>
          <a:xfrm>
            <a:off x="3625850" y="4348163"/>
            <a:ext cx="0" cy="630237"/>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22800" y="2705100"/>
            <a:ext cx="0" cy="44450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820986" y="3168650"/>
            <a:ext cx="0" cy="2578100"/>
          </a:xfrm>
          <a:prstGeom prst="straightConnector1">
            <a:avLst/>
          </a:prstGeom>
          <a:ln w="6350">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859162" y="5219700"/>
            <a:ext cx="1620288" cy="1022604"/>
          </a:xfrm>
          <a:prstGeom prst="rect">
            <a:avLst/>
          </a:prstGeom>
          <a:solidFill>
            <a:schemeClr val="accent2"/>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prstClr val="white"/>
                </a:solidFill>
                <a:cs typeface="Arial"/>
              </a:rPr>
              <a:t>Flashpoint: </a:t>
            </a:r>
            <a:r>
              <a:rPr lang="en-US" kern="0" dirty="0">
                <a:solidFill>
                  <a:prstClr val="white"/>
                </a:solidFill>
                <a:cs typeface="Arial"/>
              </a:rPr>
              <a:t>Confrontation on the unit</a:t>
            </a:r>
          </a:p>
        </p:txBody>
      </p:sp>
      <p:sp>
        <p:nvSpPr>
          <p:cNvPr id="34" name="Equals 33"/>
          <p:cNvSpPr/>
          <p:nvPr/>
        </p:nvSpPr>
        <p:spPr>
          <a:xfrm rot="5400000">
            <a:off x="4685124" y="5615132"/>
            <a:ext cx="658471" cy="280555"/>
          </a:xfrm>
          <a:prstGeom prst="mathEqual">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black"/>
              </a:solidFill>
            </a:endParaRPr>
          </a:p>
        </p:txBody>
      </p:sp>
      <p:sp>
        <p:nvSpPr>
          <p:cNvPr id="5" name="Rectangle 4"/>
          <p:cNvSpPr/>
          <p:nvPr/>
        </p:nvSpPr>
        <p:spPr>
          <a:xfrm>
            <a:off x="413834" y="5427520"/>
            <a:ext cx="1511300" cy="711200"/>
          </a:xfrm>
          <a:prstGeom prst="rect">
            <a:avLst/>
          </a:prstGeom>
          <a:solidFill>
            <a:schemeClr val="bg1"/>
          </a:solidFill>
          <a:ln w="63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b="1" kern="0" dirty="0">
                <a:solidFill>
                  <a:srgbClr val="4BACC6">
                    <a:lumMod val="50000"/>
                  </a:srgbClr>
                </a:solidFill>
                <a:cs typeface="Arial"/>
              </a:rPr>
              <a:t>Originating domains</a:t>
            </a:r>
          </a:p>
        </p:txBody>
      </p:sp>
      <p:sp>
        <p:nvSpPr>
          <p:cNvPr id="54" name="Title 53"/>
          <p:cNvSpPr>
            <a:spLocks noGrp="1"/>
          </p:cNvSpPr>
          <p:nvPr>
            <p:ph type="title"/>
          </p:nvPr>
        </p:nvSpPr>
        <p:spPr/>
        <p:txBody>
          <a:bodyPr/>
          <a:lstStyle/>
          <a:p>
            <a:r>
              <a:rPr lang="en-AU" b="1" dirty="0"/>
              <a:t>Reassurance and the Safewards model</a:t>
            </a:r>
          </a:p>
        </p:txBody>
      </p:sp>
    </p:spTree>
    <p:extLst>
      <p:ext uri="{BB962C8B-B14F-4D97-AF65-F5344CB8AC3E}">
        <p14:creationId xmlns:p14="http://schemas.microsoft.com/office/powerpoint/2010/main" val="11392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430213"/>
            <a:ext cx="7034213" cy="919162"/>
          </a:xfrm>
        </p:spPr>
        <p:txBody>
          <a:bodyPr/>
          <a:lstStyle/>
          <a:p>
            <a:pPr algn="ctr" eaLnBrk="1" hangingPunct="1">
              <a:defRPr/>
            </a:pPr>
            <a:r>
              <a:rPr lang="en-AU" b="1" dirty="0" smtClean="0">
                <a:ea typeface="ＭＳ Ｐゴシック" charset="0"/>
              </a:rPr>
              <a:t>Wrap up</a:t>
            </a:r>
            <a:endParaRPr lang="en-AU" b="1" dirty="0">
              <a:ea typeface="ＭＳ Ｐゴシック" charset="0"/>
            </a:endParaRPr>
          </a:p>
        </p:txBody>
      </p:sp>
      <p:sp>
        <p:nvSpPr>
          <p:cNvPr id="71683" name="Content Placeholder 2"/>
          <p:cNvSpPr>
            <a:spLocks noGrp="1"/>
          </p:cNvSpPr>
          <p:nvPr>
            <p:ph idx="1"/>
          </p:nvPr>
        </p:nvSpPr>
        <p:spPr>
          <a:xfrm>
            <a:off x="539552" y="1772816"/>
            <a:ext cx="8243888" cy="4854575"/>
          </a:xfrm>
        </p:spPr>
        <p:txBody>
          <a:bodyPr lIns="91440" tIns="45720" rIns="91440" bIns="45720"/>
          <a:lstStyle/>
          <a:p>
            <a:pPr marL="342900" lvl="1" indent="-342900" eaLnBrk="1" hangingPunct="1">
              <a:buFont typeface="Arial" charset="0"/>
              <a:buChar char="•"/>
            </a:pPr>
            <a:endParaRPr lang="en-US" altLang="en-US" sz="2800" dirty="0" smtClean="0">
              <a:solidFill>
                <a:srgbClr val="000000"/>
              </a:solidFill>
            </a:endParaRPr>
          </a:p>
          <a:p>
            <a:pPr marL="342900" lvl="1" indent="-342900" eaLnBrk="1" hangingPunct="1">
              <a:buFont typeface="Arial" charset="0"/>
              <a:buChar char="•"/>
            </a:pPr>
            <a:r>
              <a:rPr lang="en-US" altLang="en-US" sz="2800" dirty="0" smtClean="0">
                <a:solidFill>
                  <a:srgbClr val="000000"/>
                </a:solidFill>
              </a:rPr>
              <a:t>How will we move forward with Safewards?</a:t>
            </a:r>
          </a:p>
          <a:p>
            <a:pPr marL="342900" lvl="1" indent="-342900" eaLnBrk="1" hangingPunct="1">
              <a:buFont typeface="Arial" charset="0"/>
              <a:buChar char="•"/>
            </a:pPr>
            <a:endParaRPr lang="en-US" altLang="en-US" sz="2800" dirty="0" smtClean="0">
              <a:solidFill>
                <a:srgbClr val="000000"/>
              </a:solidFill>
            </a:endParaRPr>
          </a:p>
          <a:p>
            <a:pPr marL="342900" lvl="1" indent="-342900" eaLnBrk="1" hangingPunct="1">
              <a:buFont typeface="Arial" charset="0"/>
              <a:buChar char="•"/>
            </a:pPr>
            <a:r>
              <a:rPr lang="en-US" altLang="en-US" sz="2800" dirty="0" smtClean="0">
                <a:solidFill>
                  <a:srgbClr val="000000"/>
                </a:solidFill>
              </a:rPr>
              <a:t>What do you think will be some of the benefits of introducing Safewards?</a:t>
            </a:r>
          </a:p>
        </p:txBody>
      </p:sp>
    </p:spTree>
    <p:extLst>
      <p:ext uri="{BB962C8B-B14F-4D97-AF65-F5344CB8AC3E}">
        <p14:creationId xmlns:p14="http://schemas.microsoft.com/office/powerpoint/2010/main" val="25057715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2"/>
          <p:cNvSpPr>
            <a:spLocks noGrp="1"/>
          </p:cNvSpPr>
          <p:nvPr>
            <p:ph type="ctrTitle"/>
          </p:nvPr>
        </p:nvSpPr>
        <p:spPr>
          <a:xfrm>
            <a:off x="676275" y="263525"/>
            <a:ext cx="6376988" cy="828675"/>
          </a:xfrm>
        </p:spPr>
        <p:txBody>
          <a:bodyPr/>
          <a:lstStyle/>
          <a:p>
            <a:pPr eaLnBrk="1" hangingPunct="1"/>
            <a:r>
              <a:rPr lang="en-AU" altLang="en-US" sz="4000" b="1" smtClean="0">
                <a:latin typeface="Arial" charset="0"/>
                <a:cs typeface="Arial" charset="0"/>
              </a:rPr>
              <a:t>Evaluation and questions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75" y="1577789"/>
            <a:ext cx="6104965" cy="4069976"/>
          </a:xfrm>
          <a:prstGeom prst="rect">
            <a:avLst/>
          </a:prstGeom>
        </p:spPr>
      </p:pic>
    </p:spTree>
    <p:extLst>
      <p:ext uri="{BB962C8B-B14F-4D97-AF65-F5344CB8AC3E}">
        <p14:creationId xmlns:p14="http://schemas.microsoft.com/office/powerpoint/2010/main" val="924833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HHS Safewards Presentation template.pot [Compatibility Mode]" id="{40503164-3BE1-4930-AA91-58F5DF5BEAEA}" vid="{0A7ACF4F-89D8-4DE1-BFF5-41CC76667738}"/>
    </a:ext>
  </a:extLst>
</a:theme>
</file>

<file path=ppt/theme/theme2.xml><?xml version="1.0" encoding="utf-8"?>
<a:theme xmlns:a="http://schemas.openxmlformats.org/drawingml/2006/main" name="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DHHS Safewards Presentation template.pot [Compatibility Mode]" id="{40503164-3BE1-4930-AA91-58F5DF5BEAEA}" vid="{0A7ACF4F-89D8-4DE1-BFF5-41CC76667738}"/>
    </a:ext>
  </a:extLst>
</a:theme>
</file>

<file path=ppt/theme/theme3.xml><?xml version="1.0" encoding="utf-8"?>
<a:theme xmlns:a="http://schemas.openxmlformats.org/drawingml/2006/main" name="2_DHHS Safeward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HHS Safewards Presentation template.pot [Compatibility Mode]" id="{40503164-3BE1-4930-AA91-58F5DF5BEAEA}" vid="{0A7ACF4F-89D8-4DE1-BFF5-41CC766677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6146</Words>
  <Application>Microsoft Office PowerPoint</Application>
  <PresentationFormat>On-screen Show (4:3)</PresentationFormat>
  <Paragraphs>971</Paragraphs>
  <Slides>91</Slides>
  <Notes>72</Notes>
  <HiddenSlides>0</HiddenSlides>
  <MMClips>0</MMClips>
  <ScaleCrop>false</ScaleCrop>
  <HeadingPairs>
    <vt:vector size="4" baseType="variant">
      <vt:variant>
        <vt:lpstr>Theme</vt:lpstr>
      </vt:variant>
      <vt:variant>
        <vt:i4>3</vt:i4>
      </vt:variant>
      <vt:variant>
        <vt:lpstr>Slide Titles</vt:lpstr>
      </vt:variant>
      <vt:variant>
        <vt:i4>91</vt:i4>
      </vt:variant>
    </vt:vector>
  </HeadingPairs>
  <TitlesOfParts>
    <vt:vector size="94" baseType="lpstr">
      <vt:lpstr>1_DHHS Safewards Presentation template</vt:lpstr>
      <vt:lpstr>DHHS Safewards Presentation template</vt:lpstr>
      <vt:lpstr>2_DHHS Safewards Presentation template</vt:lpstr>
      <vt:lpstr>Safewards 2 day Workshop   Day 2  </vt:lpstr>
      <vt:lpstr>PowerPoint Presentation</vt:lpstr>
      <vt:lpstr>Task: Reviewing the Safewards model</vt:lpstr>
      <vt:lpstr>Revision: Summary Slide</vt:lpstr>
      <vt:lpstr>Intervention Refreshers</vt:lpstr>
      <vt:lpstr>Reassurance</vt:lpstr>
      <vt:lpstr>Reassurance background</vt:lpstr>
      <vt:lpstr>Reassurance aims</vt:lpstr>
      <vt:lpstr>Reassurance and the Safewards model</vt:lpstr>
      <vt:lpstr>Reassurance and the Safewards model</vt:lpstr>
      <vt:lpstr>Discussion</vt:lpstr>
      <vt:lpstr>Task: Walk in someone else’s shoes  </vt:lpstr>
      <vt:lpstr>Task: Walk in someone else’s shoes (continued) </vt:lpstr>
      <vt:lpstr>Reassurance in practice Common situations requiring reassurance</vt:lpstr>
      <vt:lpstr>Reassurance in practice Explanation to patient and others  </vt:lpstr>
      <vt:lpstr>Reassurance in practice: Empathy is a critical staff skill</vt:lpstr>
      <vt:lpstr>Reassurance in practice: Empathy is a critical staff skill</vt:lpstr>
      <vt:lpstr>Intervention strategies   </vt:lpstr>
      <vt:lpstr>Intervention strategies</vt:lpstr>
      <vt:lpstr>Intervention strategies  </vt:lpstr>
      <vt:lpstr>Reassurance fidelity</vt:lpstr>
      <vt:lpstr>Reassurance adjustments</vt:lpstr>
      <vt:lpstr>Task: Create your Reassurance implementation plans</vt:lpstr>
      <vt:lpstr>Bad News Mitigation</vt:lpstr>
      <vt:lpstr>Background</vt:lpstr>
      <vt:lpstr>Bad news mitigation </vt:lpstr>
      <vt:lpstr>PowerPoint Presentation</vt:lpstr>
      <vt:lpstr> Bad News Mitigation in practice</vt:lpstr>
      <vt:lpstr>Bad News Mitigation in practice </vt:lpstr>
      <vt:lpstr>Delivering Bad News Video</vt:lpstr>
      <vt:lpstr>Role of the intervention lead  </vt:lpstr>
      <vt:lpstr>Bad news mitigation fidelity</vt:lpstr>
      <vt:lpstr>Bad news mitigation adjustments</vt:lpstr>
      <vt:lpstr>Task: Create your bad news mitigation implementation plan</vt:lpstr>
      <vt:lpstr>Calm down methods</vt:lpstr>
      <vt:lpstr>Background and aims</vt:lpstr>
      <vt:lpstr>PowerPoint Presentation</vt:lpstr>
      <vt:lpstr>PowerPoint Presentation</vt:lpstr>
      <vt:lpstr>Early signs of distress/agitation</vt:lpstr>
      <vt:lpstr>Task: Calm down methods handout </vt:lpstr>
      <vt:lpstr>Calm down methods in practice</vt:lpstr>
      <vt:lpstr>Role of the intervention lead  </vt:lpstr>
      <vt:lpstr>Calm down methods fidelity</vt:lpstr>
      <vt:lpstr>Calm down methods adjustments</vt:lpstr>
      <vt:lpstr>Task: Create your implementation plans</vt:lpstr>
      <vt:lpstr>PowerPoint Presentation</vt:lpstr>
      <vt:lpstr>Background  </vt:lpstr>
      <vt:lpstr>Aims</vt:lpstr>
      <vt:lpstr>PowerPoint Presentation</vt:lpstr>
      <vt:lpstr>PowerPoint Presentation</vt:lpstr>
      <vt:lpstr>De-escalation model</vt:lpstr>
      <vt:lpstr>Delimit</vt:lpstr>
      <vt:lpstr>Clarify</vt:lpstr>
      <vt:lpstr>Resolve</vt:lpstr>
      <vt:lpstr>Control yourself</vt:lpstr>
      <vt:lpstr>…control yourself</vt:lpstr>
      <vt:lpstr>Respect and empathy</vt:lpstr>
      <vt:lpstr>…respect and empathy</vt:lpstr>
      <vt:lpstr>Summary</vt:lpstr>
      <vt:lpstr>Talk Down in practice </vt:lpstr>
      <vt:lpstr>Talk down in practice  </vt:lpstr>
      <vt:lpstr>Talk down poster</vt:lpstr>
      <vt:lpstr>Role of the intervention lead –  promote talk down</vt:lpstr>
      <vt:lpstr>Resources for the intervention lead </vt:lpstr>
      <vt:lpstr>Talk down fidelity</vt:lpstr>
      <vt:lpstr>Talk down methods adjustments</vt:lpstr>
      <vt:lpstr>Task: Create your implementation plans</vt:lpstr>
      <vt:lpstr> Discharge messages </vt:lpstr>
      <vt:lpstr>Background </vt:lpstr>
      <vt:lpstr>Aims</vt:lpstr>
      <vt:lpstr>PowerPoint Presentation</vt:lpstr>
      <vt:lpstr>Role of the intervention lead  </vt:lpstr>
      <vt:lpstr>Discharge messages fidelity</vt:lpstr>
      <vt:lpstr>Discharge messages adjustments</vt:lpstr>
      <vt:lpstr>Task: Create your discharge messages implementation plans</vt:lpstr>
      <vt:lpstr>Interventions:  Long-term implementation factors to consider</vt:lpstr>
      <vt:lpstr>Know each other – long-term implementation</vt:lpstr>
      <vt:lpstr>Clear mutual expectations – long-term implementation</vt:lpstr>
      <vt:lpstr>Positive words – long-term implementation</vt:lpstr>
      <vt:lpstr>Discharge messages – long-term implementation</vt:lpstr>
      <vt:lpstr>Mutual help meeting – long-term implementation</vt:lpstr>
      <vt:lpstr>Bad news mitigation – long-term implementation</vt:lpstr>
      <vt:lpstr>Reassurance long term implementation</vt:lpstr>
      <vt:lpstr>Calm down methods – long-term implementation</vt:lpstr>
      <vt:lpstr>Soft words – long-term implementation</vt:lpstr>
      <vt:lpstr>Talk down – long-term implementation</vt:lpstr>
      <vt:lpstr>Final comments from Len…</vt:lpstr>
      <vt:lpstr>Final comments from Len…</vt:lpstr>
      <vt:lpstr>Feedback from Consumers and Carers</vt:lpstr>
      <vt:lpstr>Wrap up</vt:lpstr>
      <vt:lpstr>Evaluation and questions </vt:lpstr>
    </vt:vector>
  </TitlesOfParts>
  <Company>Victorian Government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Safewards 2 day Workshop   Day 2</dc:title>
  <dc:creator>Rachel Gwyther</dc:creator>
  <cp:lastModifiedBy>Rachel Gwyther</cp:lastModifiedBy>
  <cp:revision>8</cp:revision>
  <dcterms:created xsi:type="dcterms:W3CDTF">2017-05-23T01:59:36Z</dcterms:created>
  <dcterms:modified xsi:type="dcterms:W3CDTF">2017-07-12T22:56:11Z</dcterms:modified>
</cp:coreProperties>
</file>