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A5621-E4BA-4728-8469-4F574D5C26D1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C2A63-90F7-41DC-A4D6-4BEE2618F0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6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Briefly describe Soft Words (SW)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19A52A-A64D-40CD-853C-335B481E009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See the Safewards internet for examples http://www.safewards.net/interventions/soft-words</a:t>
            </a:r>
          </a:p>
          <a:p>
            <a:endParaRPr lang="en-AU" altLang="en-US"/>
          </a:p>
          <a:p>
            <a:r>
              <a:rPr lang="en-AU" altLang="en-US"/>
              <a:t>Soft words video may be useful here – shows soft words in practice – turning down a request from a patient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5EB89FB-130A-4B17-9D40-EB4A181B8394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Refer to the soft words ‘messages of the day’ in the resource pack.</a:t>
            </a:r>
          </a:p>
          <a:p>
            <a:endParaRPr lang="en-US" altLang="en-US"/>
          </a:p>
          <a:p>
            <a:r>
              <a:rPr lang="en-US" altLang="en-US"/>
              <a:t>Break the participants into 4 groups and provide with the posters from one of the 4 themes listed on the slide.  </a:t>
            </a:r>
          </a:p>
          <a:p>
            <a:endParaRPr lang="en-US" altLang="en-US"/>
          </a:p>
          <a:p>
            <a:r>
              <a:rPr lang="en-US" altLang="en-US"/>
              <a:t>Each group is assigned a theme, ask them to read through each of the poster examples and identify which theme their posters are and how they would use the resource in practice.</a:t>
            </a:r>
          </a:p>
          <a:p>
            <a:endParaRPr lang="en-US" altLang="en-US"/>
          </a:p>
          <a:p>
            <a:r>
              <a:rPr lang="en-US" altLang="en-US"/>
              <a:t>The aim would be to both use them as a training resource with colleagues i.e. talking through the purpose of the poster and also role modeling how to interact with consumers using these principles.  </a:t>
            </a:r>
            <a:endParaRPr lang="en-AU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3C393E7-B85A-468F-9DB6-5F6C813CA187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http://www.safewards.net/interventions/soft-words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EFEB6297-E054-4995-B958-985D0FB3876D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/>
              <a:t>Taken from a PowerPoint from a presentation by Professor Len Bowers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C93627-3ACA-457B-B90C-22E81BC561A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Taken from a PowerPoint from a presentation by Professor Len Bowers </a:t>
            </a:r>
          </a:p>
          <a:p>
            <a:endParaRPr lang="en-AU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2EA38E8-AF65-4DDE-862F-94A57AE1FE8B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 quick</a:t>
            </a:r>
            <a:r>
              <a:rPr lang="en-US" baseline="0" dirty="0" smtClean="0"/>
              <a:t> refresh of the model (see model refresher slides)</a:t>
            </a:r>
          </a:p>
          <a:p>
            <a:r>
              <a:rPr lang="en-US" baseline="0" dirty="0" smtClean="0"/>
              <a:t>Where/how does MHM fit into the model?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flashpoints and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staff modifiers?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http://www.safewards.net/model/technical 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Ask the group what they think about this statement and discuss the responses </a:t>
            </a:r>
          </a:p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MS PGothic" pitchFamily="34" charset="-128"/>
              </a:rPr>
              <a:t>This quote is taken from the article: </a:t>
            </a:r>
            <a:r>
              <a:rPr lang="en-US" dirty="0" err="1">
                <a:latin typeface="Arial" charset="0"/>
                <a:ea typeface="MS PGothic" pitchFamily="34" charset="-128"/>
              </a:rPr>
              <a:t>Lancee</a:t>
            </a:r>
            <a:r>
              <a:rPr lang="en-US" dirty="0">
                <a:latin typeface="Arial" charset="0"/>
                <a:ea typeface="MS PGothic" pitchFamily="34" charset="-128"/>
              </a:rPr>
              <a:t>, W. J., Gallop, R., </a:t>
            </a:r>
            <a:r>
              <a:rPr lang="en-US" dirty="0" err="1">
                <a:latin typeface="Arial" charset="0"/>
                <a:ea typeface="MS PGothic" pitchFamily="34" charset="-128"/>
              </a:rPr>
              <a:t>McCay</a:t>
            </a:r>
            <a:r>
              <a:rPr lang="en-US" dirty="0">
                <a:latin typeface="Arial" charset="0"/>
                <a:ea typeface="MS PGothic" pitchFamily="34" charset="-128"/>
              </a:rPr>
              <a:t>, E., &amp; Toner, B. (1995). The relationship between nurses’ limit-setting styles and anger in psychiatric inpatients. </a:t>
            </a:r>
            <a:r>
              <a:rPr lang="en-US" i="1" dirty="0">
                <a:latin typeface="Arial" charset="0"/>
                <a:ea typeface="MS PGothic" pitchFamily="34" charset="-128"/>
              </a:rPr>
              <a:t>Psychiatric Services, 46(6</a:t>
            </a:r>
            <a:r>
              <a:rPr lang="en-US" dirty="0">
                <a:latin typeface="Arial" charset="0"/>
                <a:ea typeface="MS PGothic" pitchFamily="34" charset="-128"/>
              </a:rPr>
              <a:t>), 609-613. 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5C69B6-788F-4344-BD7C-A6A2C00A5A81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http://www.safewards.net/interventions/soft-words</a:t>
            </a:r>
          </a:p>
          <a:p>
            <a:endParaRPr lang="en-AU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633" indent="-28832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3281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4594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5906" indent="-230656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7218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8531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9844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1155" indent="-230656" defTabSz="46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2161931-E30D-4B47-9056-B88A2CEA7CED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Safewards Victoria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prstClr val="black"/>
                </a:solidFill>
              </a:rPr>
              <a:t>Train the Trainer  |  DAY THREE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2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5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5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fld id="{39480C51-44AE-C747-8976-226D99FAD402}" type="slidenum">
              <a:rPr lang="en-US" sz="1800" kern="0">
                <a:solidFill>
                  <a:sysClr val="windowText" lastClr="000000"/>
                </a:solidFill>
              </a:rPr>
              <a:pPr defTabSz="956901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569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 err="1">
                <a:solidFill>
                  <a:sysClr val="windowText" lastClr="000000"/>
                </a:solidFill>
              </a:rPr>
              <a:t>Safewards</a:t>
            </a:r>
            <a:r>
              <a:rPr lang="en-AU" sz="1800" kern="0" dirty="0">
                <a:solidFill>
                  <a:sysClr val="windowText" lastClr="000000"/>
                </a:solidFill>
              </a:rPr>
              <a:t> Victoria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56901">
              <a:defRPr/>
            </a:pPr>
            <a:r>
              <a:rPr lang="en-AU" sz="1800" kern="0" dirty="0">
                <a:solidFill>
                  <a:sysClr val="windowText" lastClr="000000"/>
                </a:solidFill>
              </a:rPr>
              <a:t>Trainer the Trainer  |  DAY ONE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0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308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 sz="2400"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9D487AD-84C4-47AB-AB4A-8AA7997A8B2B}" type="datetime4">
              <a:rPr lang="en-AU"/>
              <a:pPr>
                <a:defRPr/>
              </a:pPr>
              <a:t>13 July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2B5A945-1A6A-44EE-8383-841C047069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0850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1B2C3CE-33F3-4D0B-8919-796A752D53F4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3EEF2FF-14C4-44DB-800B-2001A9D3A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11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B8AD2C-0B6C-437D-9E4E-8233EF79896B}" type="datetime4">
              <a:rPr lang="en-AU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 July 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CF5D115A-4316-479D-BA2F-2DF61C24297B}" type="slidenum">
              <a:rPr lang="en-AU" altLang="en-US"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1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250825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503238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755650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6513513" cy="1141412"/>
          </a:xfrm>
        </p:spPr>
        <p:txBody>
          <a:bodyPr lIns="68580" tIns="34290" rIns="68580" bIns="34290" anchor="t"/>
          <a:lstStyle/>
          <a:p>
            <a:pPr eaLnBrk="1" hangingPunct="1"/>
            <a:r>
              <a:rPr lang="en-AU" altLang="en-US" sz="2200" dirty="0">
                <a:latin typeface="Arial" charset="0"/>
                <a:cs typeface="Arial" charset="0"/>
              </a:rPr>
              <a:t>Soft </a:t>
            </a:r>
            <a:r>
              <a:rPr lang="en-AU" altLang="en-US" sz="2200" dirty="0" smtClean="0">
                <a:latin typeface="Arial" charset="0"/>
                <a:cs typeface="Arial" charset="0"/>
              </a:rPr>
              <a:t>words Refresher </a:t>
            </a:r>
            <a:r>
              <a:rPr lang="en-AU" altLang="en-US" sz="2200" dirty="0">
                <a:solidFill>
                  <a:srgbClr val="21A18D"/>
                </a:solidFill>
                <a:latin typeface="Arial" charset="0"/>
                <a:cs typeface="Arial" charset="0"/>
              </a:rPr>
              <a:t/>
            </a:r>
            <a:br>
              <a:rPr lang="en-AU" altLang="en-US" sz="2200" dirty="0">
                <a:solidFill>
                  <a:srgbClr val="21A18D"/>
                </a:solidFill>
                <a:latin typeface="Arial" charset="0"/>
                <a:cs typeface="Arial" charset="0"/>
              </a:rPr>
            </a:br>
            <a:endParaRPr lang="en-US" altLang="en-US" sz="2200" dirty="0">
              <a:solidFill>
                <a:srgbClr val="21A18D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71247">
            <a:off x="5397356" y="2478178"/>
            <a:ext cx="2290825" cy="328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539552" y="1484784"/>
            <a:ext cx="6513072" cy="15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5400" b="1" smtClean="0"/>
              <a:t>Safewards</a:t>
            </a: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11394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 in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1993900"/>
            <a:ext cx="1981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1354" y="5372100"/>
            <a:ext cx="1511300" cy="711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Setting limits?</a:t>
            </a:r>
          </a:p>
        </p:txBody>
      </p:sp>
      <p:sp>
        <p:nvSpPr>
          <p:cNvPr id="35" name="Equals 34"/>
          <p:cNvSpPr/>
          <p:nvPr/>
        </p:nvSpPr>
        <p:spPr>
          <a:xfrm rot="5400000">
            <a:off x="2205114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8" name="Equals 37"/>
          <p:cNvSpPr/>
          <p:nvPr/>
        </p:nvSpPr>
        <p:spPr>
          <a:xfrm rot="5400000">
            <a:off x="4163867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63950" y="1719072"/>
            <a:ext cx="2012950" cy="98602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Staff modifier: </a:t>
            </a:r>
            <a:r>
              <a:rPr lang="en-US" b="1" kern="0" dirty="0">
                <a:solidFill>
                  <a:prstClr val="white"/>
                </a:solidFill>
                <a:cs typeface="Arial"/>
              </a:rPr>
              <a:t>Using soft words</a:t>
            </a:r>
          </a:p>
        </p:txBody>
      </p:sp>
    </p:spTree>
    <p:extLst>
      <p:ext uri="{BB962C8B-B14F-4D97-AF65-F5344CB8AC3E}">
        <p14:creationId xmlns:p14="http://schemas.microsoft.com/office/powerpoint/2010/main" val="134552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 in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1993900"/>
            <a:ext cx="1981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1354" y="5372100"/>
            <a:ext cx="1511300" cy="711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Setting limits?</a:t>
            </a:r>
          </a:p>
        </p:txBody>
      </p:sp>
      <p:sp>
        <p:nvSpPr>
          <p:cNvPr id="35" name="Equals 34"/>
          <p:cNvSpPr/>
          <p:nvPr/>
        </p:nvSpPr>
        <p:spPr>
          <a:xfrm rot="5400000">
            <a:off x="2205114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8" name="Equals 37"/>
          <p:cNvSpPr/>
          <p:nvPr/>
        </p:nvSpPr>
        <p:spPr>
          <a:xfrm rot="5400000">
            <a:off x="4163867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2553" y="1719072"/>
            <a:ext cx="4724347" cy="3691128"/>
            <a:chOff x="952553" y="1719072"/>
            <a:chExt cx="4724347" cy="3691128"/>
          </a:xfrm>
        </p:grpSpPr>
        <p:sp>
          <p:nvSpPr>
            <p:cNvPr id="28" name="Rectangle 27"/>
            <p:cNvSpPr/>
            <p:nvPr/>
          </p:nvSpPr>
          <p:spPr>
            <a:xfrm>
              <a:off x="3663950" y="1719072"/>
              <a:ext cx="2012950" cy="9860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>
                  <a:solidFill>
                    <a:prstClr val="white"/>
                  </a:solidFill>
                  <a:cs typeface="Arial"/>
                </a:rPr>
                <a:t>Staff modifier: </a:t>
              </a: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Using soft words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622800" y="2705100"/>
              <a:ext cx="0" cy="4445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52553" y="3149600"/>
              <a:ext cx="3687706" cy="2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" idx="0"/>
            </p:cNvCxnSpPr>
            <p:nvPr/>
          </p:nvCxnSpPr>
          <p:spPr>
            <a:xfrm>
              <a:off x="961425" y="3149600"/>
              <a:ext cx="22051" cy="22606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9090" y="1718580"/>
            <a:ext cx="1878271" cy="5061696"/>
            <a:chOff x="39090" y="1718580"/>
            <a:chExt cx="1878271" cy="5061696"/>
          </a:xfrm>
        </p:grpSpPr>
        <p:grpSp>
          <p:nvGrpSpPr>
            <p:cNvPr id="12" name="Group 11"/>
            <p:cNvGrpSpPr/>
            <p:nvPr/>
          </p:nvGrpSpPr>
          <p:grpSpPr>
            <a:xfrm>
              <a:off x="39090" y="4175507"/>
              <a:ext cx="1871206" cy="2604769"/>
              <a:chOff x="39090" y="4260851"/>
              <a:chExt cx="1871206" cy="260476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3577" y="4260851"/>
                <a:ext cx="1866719" cy="84759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srgbClr val="1F497D"/>
                    </a:solidFill>
                  </a:rPr>
                  <a:t>Physical</a:t>
                </a:r>
                <a:r>
                  <a:rPr lang="en-AU" sz="1600" i="1" dirty="0">
                    <a:solidFill>
                      <a:srgbClr val="1F497D"/>
                    </a:solidFill>
                  </a:rPr>
                  <a:t> </a:t>
                </a:r>
                <a:r>
                  <a:rPr lang="en-AU" sz="1600" dirty="0">
                    <a:solidFill>
                      <a:srgbClr val="1F497D"/>
                    </a:solidFill>
                  </a:rPr>
                  <a:t>environment: </a:t>
                </a:r>
                <a:r>
                  <a:rPr lang="en-AU" sz="1600" b="0" dirty="0">
                    <a:solidFill>
                      <a:srgbClr val="1F497D"/>
                    </a:solidFill>
                  </a:rPr>
                  <a:t>Privacy &amp; dignity?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577" y="5810727"/>
                <a:ext cx="1866719" cy="1054893"/>
              </a:xfrm>
              <a:prstGeom prst="rect">
                <a:avLst/>
              </a:prstGeom>
              <a:solidFill>
                <a:srgbClr val="58009A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Patient characteristics: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Offer support and interventions?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090" y="5117086"/>
                <a:ext cx="1866719" cy="693641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Regulatory: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Upholding rights?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0858" y="1718580"/>
              <a:ext cx="1766503" cy="2354945"/>
              <a:chOff x="150858" y="1718580"/>
              <a:chExt cx="1766503" cy="235494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463639" y="2812128"/>
                <a:ext cx="135229" cy="1261397"/>
              </a:xfrm>
              <a:prstGeom prst="straightConnector1">
                <a:avLst/>
              </a:prstGeom>
              <a:ln w="28575">
                <a:solidFill>
                  <a:srgbClr val="1F497D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allout: Down Arrow 36"/>
              <p:cNvSpPr/>
              <p:nvPr/>
            </p:nvSpPr>
            <p:spPr>
              <a:xfrm rot="21002718">
                <a:off x="150858" y="1718580"/>
                <a:ext cx="1766503" cy="1221358"/>
              </a:xfrm>
              <a:prstGeom prst="rect">
                <a:avLst/>
              </a:prstGeom>
              <a:solidFill>
                <a:srgbClr val="913533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prstClr val="white"/>
                    </a:solidFill>
                    <a:cs typeface="Arial"/>
                  </a:rPr>
                  <a:t>What </a:t>
                </a:r>
                <a:r>
                  <a:rPr lang="en-US" sz="1600" b="1" i="1" kern="0" dirty="0">
                    <a:solidFill>
                      <a:prstClr val="white"/>
                    </a:solidFill>
                    <a:cs typeface="Arial"/>
                  </a:rPr>
                  <a:t>domains</a:t>
                </a:r>
                <a:r>
                  <a:rPr lang="en-US" sz="1600" kern="0" dirty="0">
                    <a:solidFill>
                      <a:prstClr val="white"/>
                    </a:solidFill>
                    <a:cs typeface="Arial"/>
                  </a:rPr>
                  <a:t> do you need to respond to?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 in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1993900"/>
            <a:ext cx="1981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1354" y="5372100"/>
            <a:ext cx="1511300" cy="711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Setting limits?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305240" y="3149600"/>
            <a:ext cx="491166" cy="2933700"/>
            <a:chOff x="2305240" y="3149600"/>
            <a:chExt cx="491166" cy="2933700"/>
          </a:xfrm>
        </p:grpSpPr>
        <p:sp>
          <p:nvSpPr>
            <p:cNvPr id="68" name="Rectangle 67"/>
            <p:cNvSpPr/>
            <p:nvPr/>
          </p:nvSpPr>
          <p:spPr>
            <a:xfrm>
              <a:off x="2305240" y="5426174"/>
              <a:ext cx="491166" cy="657126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380217" y="3149600"/>
              <a:ext cx="0" cy="25781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quals 34"/>
          <p:cNvSpPr/>
          <p:nvPr/>
        </p:nvSpPr>
        <p:spPr>
          <a:xfrm rot="5400000">
            <a:off x="2205114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8" name="Equals 37"/>
          <p:cNvSpPr/>
          <p:nvPr/>
        </p:nvSpPr>
        <p:spPr>
          <a:xfrm rot="5400000">
            <a:off x="4163867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2553" y="1719072"/>
            <a:ext cx="4724347" cy="3691128"/>
            <a:chOff x="952553" y="1719072"/>
            <a:chExt cx="4724347" cy="3691128"/>
          </a:xfrm>
        </p:grpSpPr>
        <p:sp>
          <p:nvSpPr>
            <p:cNvPr id="28" name="Rectangle 27"/>
            <p:cNvSpPr/>
            <p:nvPr/>
          </p:nvSpPr>
          <p:spPr>
            <a:xfrm>
              <a:off x="3663950" y="1719072"/>
              <a:ext cx="2012950" cy="9860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>
                  <a:solidFill>
                    <a:prstClr val="white"/>
                  </a:solidFill>
                  <a:cs typeface="Arial"/>
                </a:rPr>
                <a:t>Staff modifier: </a:t>
              </a: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Using soft words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622800" y="2705100"/>
              <a:ext cx="0" cy="4445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52553" y="3149600"/>
              <a:ext cx="3687706" cy="2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" idx="0"/>
            </p:cNvCxnSpPr>
            <p:nvPr/>
          </p:nvCxnSpPr>
          <p:spPr>
            <a:xfrm>
              <a:off x="961425" y="3149600"/>
              <a:ext cx="22051" cy="22606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9090" y="1718580"/>
            <a:ext cx="1878271" cy="5061696"/>
            <a:chOff x="39090" y="1718580"/>
            <a:chExt cx="1878271" cy="5061696"/>
          </a:xfrm>
        </p:grpSpPr>
        <p:grpSp>
          <p:nvGrpSpPr>
            <p:cNvPr id="12" name="Group 11"/>
            <p:cNvGrpSpPr/>
            <p:nvPr/>
          </p:nvGrpSpPr>
          <p:grpSpPr>
            <a:xfrm>
              <a:off x="39090" y="4175507"/>
              <a:ext cx="1871206" cy="2604769"/>
              <a:chOff x="39090" y="4260851"/>
              <a:chExt cx="1871206" cy="260476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3577" y="4260851"/>
                <a:ext cx="1866719" cy="84759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srgbClr val="1F497D"/>
                    </a:solidFill>
                  </a:rPr>
                  <a:t>Physical</a:t>
                </a:r>
                <a:r>
                  <a:rPr lang="en-AU" sz="1600" i="1" dirty="0">
                    <a:solidFill>
                      <a:srgbClr val="1F497D"/>
                    </a:solidFill>
                  </a:rPr>
                  <a:t> </a:t>
                </a:r>
                <a:r>
                  <a:rPr lang="en-AU" sz="1600" dirty="0">
                    <a:solidFill>
                      <a:srgbClr val="1F497D"/>
                    </a:solidFill>
                  </a:rPr>
                  <a:t>environment: </a:t>
                </a:r>
                <a:r>
                  <a:rPr lang="en-AU" sz="1600" b="0" dirty="0">
                    <a:solidFill>
                      <a:srgbClr val="1F497D"/>
                    </a:solidFill>
                  </a:rPr>
                  <a:t>Privacy &amp; dignity?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577" y="5810727"/>
                <a:ext cx="1866719" cy="1054893"/>
              </a:xfrm>
              <a:prstGeom prst="rect">
                <a:avLst/>
              </a:prstGeom>
              <a:solidFill>
                <a:srgbClr val="58009A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Patient characteristics: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Offer support and interventions?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090" y="5117086"/>
                <a:ext cx="1866719" cy="693641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Regulatory: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Upholding rights?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0858" y="1718580"/>
              <a:ext cx="1766503" cy="2354945"/>
              <a:chOff x="150858" y="1718580"/>
              <a:chExt cx="1766503" cy="235494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463639" y="2812128"/>
                <a:ext cx="135229" cy="1261397"/>
              </a:xfrm>
              <a:prstGeom prst="straightConnector1">
                <a:avLst/>
              </a:prstGeom>
              <a:ln w="28575">
                <a:solidFill>
                  <a:srgbClr val="1F497D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allout: Down Arrow 36"/>
              <p:cNvSpPr/>
              <p:nvPr/>
            </p:nvSpPr>
            <p:spPr>
              <a:xfrm rot="21002718">
                <a:off x="150858" y="1718580"/>
                <a:ext cx="1766503" cy="1221358"/>
              </a:xfrm>
              <a:prstGeom prst="rect">
                <a:avLst/>
              </a:prstGeom>
              <a:solidFill>
                <a:srgbClr val="AA3F3C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prstClr val="white"/>
                    </a:solidFill>
                    <a:cs typeface="Arial"/>
                  </a:rPr>
                  <a:t>What </a:t>
                </a:r>
                <a:r>
                  <a:rPr lang="en-US" sz="1600" b="1" i="1" kern="0" dirty="0">
                    <a:solidFill>
                      <a:prstClr val="white"/>
                    </a:solidFill>
                    <a:cs typeface="Arial"/>
                  </a:rPr>
                  <a:t>domains</a:t>
                </a:r>
                <a:r>
                  <a:rPr lang="en-US" sz="1600" kern="0" dirty="0">
                    <a:solidFill>
                      <a:prstClr val="white"/>
                    </a:solidFill>
                    <a:cs typeface="Arial"/>
                  </a:rPr>
                  <a:t> do you need to respond to?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893416" y="1687905"/>
            <a:ext cx="1870786" cy="3684195"/>
            <a:chOff x="1893416" y="1687905"/>
            <a:chExt cx="1870786" cy="3684195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305240" y="2812128"/>
              <a:ext cx="229109" cy="2559972"/>
            </a:xfrm>
            <a:prstGeom prst="straightConnector1">
              <a:avLst/>
            </a:prstGeom>
            <a:ln w="28575">
              <a:solidFill>
                <a:srgbClr val="1F497D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llout: Down Arrow 36"/>
            <p:cNvSpPr/>
            <p:nvPr/>
          </p:nvSpPr>
          <p:spPr>
            <a:xfrm rot="21002718">
              <a:off x="1893416" y="1687905"/>
              <a:ext cx="1870786" cy="1062890"/>
            </a:xfrm>
            <a:prstGeom prst="rect">
              <a:avLst/>
            </a:prstGeom>
            <a:solidFill>
              <a:srgbClr val="913533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Do you </a:t>
              </a:r>
              <a:r>
                <a:rPr lang="en-US" sz="1600" b="1" i="1" kern="0" dirty="0">
                  <a:solidFill>
                    <a:prstClr val="white"/>
                  </a:solidFill>
                  <a:cs typeface="Arial"/>
                </a:rPr>
                <a:t>really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 need to set the limit? Try to say ‘</a:t>
              </a:r>
              <a:r>
                <a:rPr lang="en-US" sz="1600" b="1" kern="0" dirty="0">
                  <a:solidFill>
                    <a:prstClr val="white"/>
                  </a:solidFill>
                  <a:cs typeface="Arial"/>
                </a:rPr>
                <a:t>yes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’ instead.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4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714953" y="5125792"/>
            <a:ext cx="1955471" cy="1262129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 in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1993900"/>
            <a:ext cx="1981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1354" y="5372100"/>
            <a:ext cx="1511300" cy="711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Setting limits?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305240" y="3149600"/>
            <a:ext cx="491166" cy="2933700"/>
            <a:chOff x="2305240" y="3149600"/>
            <a:chExt cx="491166" cy="2933700"/>
          </a:xfrm>
        </p:grpSpPr>
        <p:sp>
          <p:nvSpPr>
            <p:cNvPr id="68" name="Rectangle 67"/>
            <p:cNvSpPr/>
            <p:nvPr/>
          </p:nvSpPr>
          <p:spPr>
            <a:xfrm>
              <a:off x="2305240" y="5426174"/>
              <a:ext cx="491166" cy="657126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380217" y="3149600"/>
              <a:ext cx="0" cy="25781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quals 34"/>
          <p:cNvSpPr/>
          <p:nvPr/>
        </p:nvSpPr>
        <p:spPr>
          <a:xfrm rot="5400000">
            <a:off x="2205114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8" name="Equals 37"/>
          <p:cNvSpPr/>
          <p:nvPr/>
        </p:nvSpPr>
        <p:spPr>
          <a:xfrm rot="5400000">
            <a:off x="4163867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2553" y="1719072"/>
            <a:ext cx="4724347" cy="3691128"/>
            <a:chOff x="952553" y="1719072"/>
            <a:chExt cx="4724347" cy="3691128"/>
          </a:xfrm>
        </p:grpSpPr>
        <p:sp>
          <p:nvSpPr>
            <p:cNvPr id="28" name="Rectangle 27"/>
            <p:cNvSpPr/>
            <p:nvPr/>
          </p:nvSpPr>
          <p:spPr>
            <a:xfrm>
              <a:off x="3663950" y="1719072"/>
              <a:ext cx="2012950" cy="98602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0" dirty="0">
                  <a:solidFill>
                    <a:prstClr val="white"/>
                  </a:solidFill>
                  <a:cs typeface="Arial"/>
                </a:rPr>
                <a:t>Staff modifier: </a:t>
              </a: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Using soft words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622800" y="2705100"/>
              <a:ext cx="0" cy="4445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52553" y="3149600"/>
              <a:ext cx="3687706" cy="2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" idx="0"/>
            </p:cNvCxnSpPr>
            <p:nvPr/>
          </p:nvCxnSpPr>
          <p:spPr>
            <a:xfrm>
              <a:off x="961425" y="3149600"/>
              <a:ext cx="22051" cy="2260600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52825" y="1781151"/>
            <a:ext cx="3641205" cy="3438549"/>
            <a:chOff x="4352825" y="1781151"/>
            <a:chExt cx="3641205" cy="3438549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4352825" y="2927350"/>
              <a:ext cx="1381225" cy="2292350"/>
            </a:xfrm>
            <a:prstGeom prst="straightConnector1">
              <a:avLst/>
            </a:prstGeom>
            <a:ln w="28575">
              <a:solidFill>
                <a:srgbClr val="1F497D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llout: Down Arrow 40"/>
            <p:cNvSpPr/>
            <p:nvPr/>
          </p:nvSpPr>
          <p:spPr>
            <a:xfrm rot="927589">
              <a:off x="5611607" y="1781151"/>
              <a:ext cx="2382423" cy="1422124"/>
            </a:xfrm>
            <a:prstGeom prst="rect">
              <a:avLst/>
            </a:prstGeom>
            <a:solidFill>
              <a:srgbClr val="913533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Can you </a:t>
              </a:r>
              <a:r>
                <a:rPr lang="en-US" sz="1600" b="1" i="1" kern="0" dirty="0" err="1">
                  <a:solidFill>
                    <a:prstClr val="white"/>
                  </a:solidFill>
                  <a:cs typeface="Arial"/>
                </a:rPr>
                <a:t>minimise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 the limit, offer </a:t>
              </a:r>
              <a:r>
                <a:rPr lang="en-US" sz="1600" b="1" i="1" kern="0" dirty="0">
                  <a:solidFill>
                    <a:prstClr val="white"/>
                  </a:solidFill>
                  <a:cs typeface="Arial"/>
                </a:rPr>
                <a:t>choices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, </a:t>
              </a:r>
              <a:r>
                <a:rPr lang="en-US" sz="1600" b="1" i="1" kern="0" dirty="0">
                  <a:solidFill>
                    <a:prstClr val="white"/>
                  </a:solidFill>
                  <a:cs typeface="Arial"/>
                </a:rPr>
                <a:t>negotiate?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How can you be as </a:t>
              </a:r>
              <a:r>
                <a:rPr lang="en-US" sz="1600" b="1" i="1" kern="0" dirty="0">
                  <a:solidFill>
                    <a:prstClr val="white"/>
                  </a:solidFill>
                  <a:cs typeface="Arial"/>
                </a:rPr>
                <a:t>respectful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 as possible? 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090" y="1718580"/>
            <a:ext cx="1878271" cy="5061696"/>
            <a:chOff x="39090" y="1718580"/>
            <a:chExt cx="1878271" cy="5061696"/>
          </a:xfrm>
        </p:grpSpPr>
        <p:grpSp>
          <p:nvGrpSpPr>
            <p:cNvPr id="12" name="Group 11"/>
            <p:cNvGrpSpPr/>
            <p:nvPr/>
          </p:nvGrpSpPr>
          <p:grpSpPr>
            <a:xfrm>
              <a:off x="39090" y="4175507"/>
              <a:ext cx="1871206" cy="2604769"/>
              <a:chOff x="39090" y="4260851"/>
              <a:chExt cx="1871206" cy="260476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3577" y="4260851"/>
                <a:ext cx="1866719" cy="847597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srgbClr val="1F497D"/>
                    </a:solidFill>
                  </a:rPr>
                  <a:t>Physical</a:t>
                </a:r>
                <a:r>
                  <a:rPr lang="en-AU" sz="1600" i="1" dirty="0">
                    <a:solidFill>
                      <a:srgbClr val="1F497D"/>
                    </a:solidFill>
                  </a:rPr>
                  <a:t> </a:t>
                </a:r>
                <a:r>
                  <a:rPr lang="en-AU" sz="1600" dirty="0">
                    <a:solidFill>
                      <a:srgbClr val="1F497D"/>
                    </a:solidFill>
                  </a:rPr>
                  <a:t>environment: </a:t>
                </a:r>
                <a:r>
                  <a:rPr lang="en-AU" sz="1600" b="0" dirty="0">
                    <a:solidFill>
                      <a:srgbClr val="1F497D"/>
                    </a:solidFill>
                  </a:rPr>
                  <a:t>Privacy &amp; dignity?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577" y="5810727"/>
                <a:ext cx="1866719" cy="1054893"/>
              </a:xfrm>
              <a:prstGeom prst="rect">
                <a:avLst/>
              </a:prstGeom>
              <a:solidFill>
                <a:srgbClr val="58009A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Patient characteristics: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Offer support and interventions?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090" y="5117086"/>
                <a:ext cx="1866719" cy="693641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Regulatory: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Upholding rights?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50858" y="1718580"/>
              <a:ext cx="1766503" cy="2354945"/>
              <a:chOff x="150858" y="1718580"/>
              <a:chExt cx="1766503" cy="235494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>
                <a:off x="463639" y="2812128"/>
                <a:ext cx="135229" cy="1261397"/>
              </a:xfrm>
              <a:prstGeom prst="straightConnector1">
                <a:avLst/>
              </a:prstGeom>
              <a:ln w="28575">
                <a:solidFill>
                  <a:srgbClr val="1F497D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Callout: Down Arrow 36"/>
              <p:cNvSpPr/>
              <p:nvPr/>
            </p:nvSpPr>
            <p:spPr>
              <a:xfrm rot="21002718">
                <a:off x="150858" y="1718580"/>
                <a:ext cx="1766503" cy="1221358"/>
              </a:xfrm>
              <a:prstGeom prst="rect">
                <a:avLst/>
              </a:prstGeom>
              <a:solidFill>
                <a:srgbClr val="AA3F3C"/>
              </a:solidFill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kern="0" dirty="0">
                    <a:solidFill>
                      <a:prstClr val="white"/>
                    </a:solidFill>
                    <a:cs typeface="Arial"/>
                  </a:rPr>
                  <a:t>What </a:t>
                </a:r>
                <a:r>
                  <a:rPr lang="en-US" sz="1600" b="1" i="1" kern="0" dirty="0">
                    <a:solidFill>
                      <a:prstClr val="white"/>
                    </a:solidFill>
                    <a:cs typeface="Arial"/>
                  </a:rPr>
                  <a:t>domains</a:t>
                </a:r>
                <a:r>
                  <a:rPr lang="en-US" sz="1600" kern="0" dirty="0">
                    <a:solidFill>
                      <a:prstClr val="white"/>
                    </a:solidFill>
                    <a:cs typeface="Arial"/>
                  </a:rPr>
                  <a:t> do you need to respond to?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893416" y="1687905"/>
            <a:ext cx="1870786" cy="3684195"/>
            <a:chOff x="1893416" y="1687905"/>
            <a:chExt cx="1870786" cy="3684195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305240" y="2812128"/>
              <a:ext cx="229109" cy="2559972"/>
            </a:xfrm>
            <a:prstGeom prst="straightConnector1">
              <a:avLst/>
            </a:prstGeom>
            <a:ln w="28575">
              <a:solidFill>
                <a:srgbClr val="1F497D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llout: Down Arrow 36"/>
            <p:cNvSpPr/>
            <p:nvPr/>
          </p:nvSpPr>
          <p:spPr>
            <a:xfrm rot="21002718">
              <a:off x="1893416" y="1687905"/>
              <a:ext cx="1870786" cy="1062890"/>
            </a:xfrm>
            <a:prstGeom prst="rect">
              <a:avLst/>
            </a:prstGeom>
            <a:solidFill>
              <a:srgbClr val="AA3F3C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Do you </a:t>
              </a:r>
              <a:r>
                <a:rPr lang="en-US" sz="1600" b="1" i="1" kern="0" dirty="0">
                  <a:solidFill>
                    <a:prstClr val="white"/>
                  </a:solidFill>
                  <a:cs typeface="Arial"/>
                </a:rPr>
                <a:t>really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 need to set the limit? Try to say ‘</a:t>
              </a:r>
              <a:r>
                <a:rPr lang="en-US" sz="1600" b="1" kern="0" dirty="0">
                  <a:solidFill>
                    <a:prstClr val="white"/>
                  </a:solidFill>
                  <a:cs typeface="Arial"/>
                </a:rPr>
                <a:t>yes</a:t>
              </a:r>
              <a:r>
                <a:rPr lang="en-US" sz="1600" kern="0" dirty="0">
                  <a:solidFill>
                    <a:prstClr val="white"/>
                  </a:solidFill>
                  <a:cs typeface="Arial"/>
                </a:rPr>
                <a:t>’ instead.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8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9750" y="452438"/>
            <a:ext cx="7199313" cy="706437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US" altLang="en-US" b="1">
                <a:ea typeface="MS PGothic" pitchFamily="34" charset="-128"/>
                <a:cs typeface="Arial" charset="0"/>
              </a:rPr>
              <a:t>Soft words in practice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7714234" cy="4854575"/>
          </a:xfrm>
        </p:spPr>
        <p:txBody>
          <a:bodyPr lIns="68580" tIns="34290" rIns="68580" bIns="34290"/>
          <a:lstStyle/>
          <a:p>
            <a:pPr lvl="1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This intervention helps to avoid confrontation and improve collaboration with patients – by reducing limit setting, or changing how limits are set.</a:t>
            </a:r>
          </a:p>
          <a:p>
            <a:pPr lvl="1" eaLnBrk="1" hangingPunct="1">
              <a:spcAft>
                <a:spcPts val="750"/>
              </a:spcAft>
            </a:pPr>
            <a:endParaRPr lang="en-US" altLang="en-US" sz="1200" dirty="0"/>
          </a:p>
          <a:p>
            <a:pPr lvl="1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Soft words are communicated to the </a:t>
            </a:r>
          </a:p>
          <a:p>
            <a:pPr lvl="1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team using a  </a:t>
            </a:r>
            <a:r>
              <a:rPr lang="en-US" altLang="en-US" b="1" dirty="0"/>
              <a:t>‘Message of the Day’ </a:t>
            </a:r>
          </a:p>
          <a:p>
            <a:pPr lvl="1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b="1" dirty="0"/>
              <a:t>poster </a:t>
            </a:r>
            <a:r>
              <a:rPr lang="en-US" altLang="en-US" dirty="0"/>
              <a:t>displaying soft words tips, </a:t>
            </a:r>
          </a:p>
          <a:p>
            <a:pPr lvl="1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placed in the unit office and regularly </a:t>
            </a:r>
          </a:p>
          <a:p>
            <a:pPr lvl="1" eaLnBrk="1" hangingPunct="1">
              <a:lnSpc>
                <a:spcPct val="100000"/>
              </a:lnSpc>
              <a:spcAft>
                <a:spcPts val="0"/>
              </a:spcAft>
            </a:pPr>
            <a:r>
              <a:rPr lang="en-US" altLang="en-US" dirty="0"/>
              <a:t>changed and discussed.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</a:pPr>
            <a:endParaRPr lang="en-US" alt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9169" y="5285482"/>
            <a:ext cx="7959554" cy="1425600"/>
            <a:chOff x="639169" y="5285482"/>
            <a:chExt cx="7959554" cy="1425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69" y="5285588"/>
              <a:ext cx="1005662" cy="142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311" y="5285482"/>
              <a:ext cx="1007693" cy="14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484" y="5285482"/>
              <a:ext cx="1005512" cy="14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476" y="5285482"/>
              <a:ext cx="1006504" cy="14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460" y="5285482"/>
              <a:ext cx="1004323" cy="14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263" y="5285482"/>
              <a:ext cx="1006998" cy="14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740" y="5285482"/>
              <a:ext cx="1007983" cy="14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385">
            <a:off x="5958210" y="2856315"/>
            <a:ext cx="2722813" cy="24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9750" y="495300"/>
            <a:ext cx="7199313" cy="687388"/>
          </a:xfrm>
        </p:spPr>
        <p:txBody>
          <a:bodyPr lIns="91440" tIns="45720" rIns="91440" bIns="45720" anchor="t"/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21A18D"/>
                </a:solidFill>
                <a:ea typeface="MS PGothic" pitchFamily="34" charset="-128"/>
                <a:cs typeface="Arial" charset="0"/>
              </a:rPr>
              <a:t>Task: Identifying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575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dirty="0">
                <a:ea typeface="ＭＳ Ｐゴシック" charset="0"/>
              </a:rPr>
              <a:t>Read through the poster examples and determine: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ＭＳ Ｐゴシック" charset="0"/>
              </a:rPr>
              <a:t>How you might use the poster in practice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ea typeface="ＭＳ Ｐゴシック" charset="0"/>
              </a:rPr>
              <a:t>Which theme/s each of your posters refers to (see below)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marL="1438275" lvl="1" indent="-361950" eaLnBrk="1" hangingPunct="1"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b="1" dirty="0">
                <a:ea typeface="ＭＳ Ｐゴシック" charset="0"/>
              </a:rPr>
              <a:t>Themes</a:t>
            </a:r>
          </a:p>
          <a:p>
            <a:pPr marL="1438275" lvl="1" indent="-36195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Being respectful and polite </a:t>
            </a:r>
          </a:p>
          <a:p>
            <a:pPr marL="1438275" lvl="1" indent="-36195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Turning down a request from a patient </a:t>
            </a:r>
          </a:p>
          <a:p>
            <a:pPr marL="1438275" lvl="1" indent="-36195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Asking a patient to do something</a:t>
            </a:r>
          </a:p>
          <a:p>
            <a:pPr marL="1438275" lvl="1" indent="-36195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Asking a patient to stop doing something 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000"/>
              </a:spcAft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407925"/>
            <a:ext cx="9144001" cy="5665228"/>
            <a:chOff x="-1" y="1407925"/>
            <a:chExt cx="9144001" cy="56652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8"/>
            <a:stretch/>
          </p:blipFill>
          <p:spPr>
            <a:xfrm flipH="1">
              <a:off x="7179739" y="1407925"/>
              <a:ext cx="1964261" cy="56652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1"/>
            <a:stretch/>
          </p:blipFill>
          <p:spPr>
            <a:xfrm>
              <a:off x="-1" y="1407925"/>
              <a:ext cx="7179739" cy="5665228"/>
            </a:xfrm>
            <a:prstGeom prst="rect">
              <a:avLst/>
            </a:prstGeom>
          </p:spPr>
        </p:pic>
      </p:grp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9750" y="457200"/>
            <a:ext cx="7199313" cy="631825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US" altLang="en-US" b="1">
                <a:ea typeface="MS PGothic" pitchFamily="34" charset="-128"/>
                <a:cs typeface="Arial" charset="0"/>
              </a:rPr>
              <a:t>Role of the intervention lead </a:t>
            </a:r>
            <a:r>
              <a:rPr lang="en-US" altLang="en-US" sz="1800" b="1">
                <a:ea typeface="MS PGothic" pitchFamily="34" charset="-128"/>
                <a:cs typeface="Arial" charset="0"/>
              </a:rPr>
              <a:t/>
            </a:r>
            <a:br>
              <a:rPr lang="en-US" altLang="en-US" sz="1800" b="1">
                <a:ea typeface="MS PGothic" pitchFamily="34" charset="-128"/>
                <a:cs typeface="Arial" charset="0"/>
              </a:rPr>
            </a:br>
            <a:endParaRPr lang="en-US" altLang="en-US" sz="1800" b="1">
              <a:ea typeface="MS PGothic" pitchFamily="34" charset="-128"/>
              <a:cs typeface="Arial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081863" y="1744137"/>
            <a:ext cx="5904970" cy="4842746"/>
          </a:xfrm>
        </p:spPr>
        <p:txBody>
          <a:bodyPr lIns="68580" tIns="34290" rIns="68580" bIns="34290"/>
          <a:lstStyle/>
          <a:p>
            <a:pPr lvl="1" eaLnBrk="1" hangingPunct="1">
              <a:spcAft>
                <a:spcPts val="750"/>
              </a:spcAft>
              <a:defRPr/>
            </a:pPr>
            <a:r>
              <a:rPr lang="en-US" dirty="0">
                <a:ea typeface="MS PGothic" charset="0"/>
              </a:rPr>
              <a:t>Remind team about soft words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charset="0"/>
              </a:rPr>
              <a:t>Change the soft words poster every day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charset="0"/>
              </a:rPr>
              <a:t>Draw attention to the poster</a:t>
            </a:r>
          </a:p>
          <a:p>
            <a:pPr lvl="1" eaLnBrk="1" hangingPunct="1">
              <a:spcAft>
                <a:spcPts val="750"/>
              </a:spcAft>
              <a:defRPr/>
            </a:pPr>
            <a:r>
              <a:rPr lang="en-US" dirty="0">
                <a:ea typeface="MS PGothic" charset="0"/>
              </a:rPr>
              <a:t>Encourage others to consider limit setting and Soft Words in different situations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charset="0"/>
              </a:rPr>
              <a:t>In reflective practice and supervision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charset="0"/>
              </a:rPr>
              <a:t>During review of policy and procedures</a:t>
            </a:r>
          </a:p>
          <a:p>
            <a:pPr marL="457200" lvl="1" indent="-4572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charset="0"/>
              </a:rPr>
              <a:t>In handover or debriefing following incidents related to limit setting </a:t>
            </a:r>
          </a:p>
          <a:p>
            <a:pPr lvl="1" algn="ctr" eaLnBrk="1" hangingPunct="1">
              <a:spcAft>
                <a:spcPts val="750"/>
              </a:spcAft>
              <a:defRPr/>
            </a:pPr>
            <a:endParaRPr lang="en-US" sz="1050" b="1" dirty="0">
              <a:solidFill>
                <a:srgbClr val="21A18D"/>
              </a:solidFill>
              <a:ea typeface="MS PGothic" charset="0"/>
            </a:endParaRPr>
          </a:p>
          <a:p>
            <a:pPr lvl="1" algn="ctr" eaLnBrk="1" hangingPunct="1">
              <a:spcAft>
                <a:spcPts val="750"/>
              </a:spcAft>
              <a:defRPr/>
            </a:pPr>
            <a:r>
              <a:rPr lang="en-US" sz="2600" b="1" dirty="0">
                <a:ea typeface="MS PGothic" charset="0"/>
              </a:rPr>
              <a:t>Who might be the most                    suitable lead?</a:t>
            </a:r>
          </a:p>
          <a:p>
            <a:pPr eaLnBrk="1" hangingPunct="1">
              <a:spcBef>
                <a:spcPct val="0"/>
              </a:spcBef>
              <a:spcAft>
                <a:spcPts val="750"/>
              </a:spcAft>
              <a:buFont typeface="Arial" charset="0"/>
              <a:buChar char="•"/>
              <a:defRPr/>
            </a:pPr>
            <a:endParaRPr lang="en-US" sz="165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 eaLnBrk="1" hangingPunct="1">
              <a:defRPr/>
            </a:pPr>
            <a:r>
              <a:rPr lang="en-GB" altLang="en-US" sz="3600" b="1">
                <a:ea typeface="MS PGothic" pitchFamily="34" charset="-128"/>
                <a:cs typeface="Arial" charset="0"/>
              </a:rPr>
              <a:t>Soft words fidelity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025" y="4921776"/>
            <a:ext cx="4421188" cy="1789112"/>
          </a:xfrm>
        </p:spPr>
        <p:txBody>
          <a:bodyPr>
            <a:normAutofit/>
          </a:bodyPr>
          <a:lstStyle/>
          <a:p>
            <a:pPr marL="800100" lvl="1" indent="-34290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ＭＳ Ｐゴシック" charset="0"/>
              </a:rPr>
              <a:t>Hanging up signs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ＭＳ Ｐゴシック" charset="0"/>
              </a:rPr>
              <a:t>A soft option as the standard of communication described is high. Expect to be challenged.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GB" sz="20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2000" dirty="0"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317750"/>
            <a:ext cx="2324100" cy="1127125"/>
          </a:xfrm>
          <a:prstGeom prst="rect">
            <a:avLst/>
          </a:prstGeom>
          <a:solidFill>
            <a:srgbClr val="51BD89"/>
          </a:solidFill>
          <a:ln w="9525">
            <a:solidFill>
              <a:srgbClr val="51BD8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Soft words </a:t>
            </a:r>
          </a:p>
          <a:p>
            <a:pPr algn="ctr" defTabSz="4572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IS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035300" y="2446338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" y="5071000"/>
            <a:ext cx="2286000" cy="1077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Soft words</a:t>
            </a:r>
          </a:p>
          <a:p>
            <a:pPr algn="ctr" defTabSz="457200"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MS PGothic" pitchFamily="34" charset="-128"/>
              </a:rPr>
              <a:t>IS NOT 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3035300" y="5209112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41992" name="Rectangle 1"/>
          <p:cNvSpPr>
            <a:spLocks noChangeArrowheads="1"/>
          </p:cNvSpPr>
          <p:nvPr/>
        </p:nvSpPr>
        <p:spPr bwMode="auto">
          <a:xfrm>
            <a:off x="3605213" y="1407053"/>
            <a:ext cx="523875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 defTabSz="457200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staff options to prevent, or reduce the impact of, flashpoints related to limit-setting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means of reminding staff to use the best style of communication in difficult conversations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means of reminding staff to rethink limits and to promote patient choice (recovery-oriented)</a:t>
            </a:r>
          </a:p>
          <a:p>
            <a:pPr lvl="1" defTabSz="457200" fontAlgn="base">
              <a:spcBef>
                <a:spcPct val="0"/>
              </a:spcBef>
              <a:spcAft>
                <a:spcPts val="1000"/>
              </a:spcAft>
              <a:defRPr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9719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7199313" cy="741363"/>
          </a:xfrm>
        </p:spPr>
        <p:txBody>
          <a:bodyPr lIns="91440" tIns="45720" rIns="91440" bIns="45720" anchor="t"/>
          <a:lstStyle/>
          <a:p>
            <a:pPr algn="ctr" eaLnBrk="1" hangingPunct="1">
              <a:defRPr/>
            </a:pPr>
            <a:r>
              <a:rPr lang="en-GB" altLang="en-US" b="1">
                <a:ea typeface="MS PGothic" pitchFamily="34" charset="-128"/>
                <a:cs typeface="Arial" charset="0"/>
              </a:rPr>
              <a:t>Soft words methods adjustments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25513" y="2033588"/>
            <a:ext cx="7858125" cy="4440237"/>
          </a:xfrm>
        </p:spPr>
        <p:txBody>
          <a:bodyPr lIns="91440" tIns="45720" rIns="91440" bIns="45720"/>
          <a:lstStyle/>
          <a:p>
            <a:pPr marL="2147888" lvl="1" indent="-2147888" eaLnBrk="1" hangingPunct="1">
              <a:spcAft>
                <a:spcPts val="2000"/>
              </a:spcAft>
              <a:tabLst>
                <a:tab pos="2147888" algn="l"/>
              </a:tabLst>
            </a:pPr>
            <a:r>
              <a:rPr lang="en-GB" altLang="en-US" b="1"/>
              <a:t>CAMHS</a:t>
            </a:r>
            <a:r>
              <a:rPr lang="en-GB" altLang="en-US"/>
              <a:t>	none</a:t>
            </a:r>
          </a:p>
          <a:p>
            <a:pPr marL="2147888" lvl="1" indent="-2147888" eaLnBrk="1" hangingPunct="1">
              <a:spcAft>
                <a:spcPts val="2000"/>
              </a:spcAft>
              <a:tabLst>
                <a:tab pos="2147888" algn="l"/>
              </a:tabLst>
            </a:pPr>
            <a:r>
              <a:rPr lang="en-GB" altLang="en-US" b="1"/>
              <a:t>Forensic</a:t>
            </a:r>
            <a:r>
              <a:rPr lang="en-GB" altLang="en-US"/>
              <a:t> 	none</a:t>
            </a:r>
          </a:p>
          <a:p>
            <a:pPr marL="2147888" lvl="1" indent="-2147888" eaLnBrk="1" hangingPunct="1">
              <a:spcAft>
                <a:spcPts val="2000"/>
              </a:spcAft>
              <a:tabLst>
                <a:tab pos="2147888" algn="l"/>
              </a:tabLst>
            </a:pPr>
            <a:r>
              <a:rPr lang="en-GB" altLang="en-US" b="1"/>
              <a:t>Older people</a:t>
            </a:r>
            <a:r>
              <a:rPr lang="en-GB" altLang="en-US"/>
              <a:t>	none, but may want to create expanded version with greater relevancy</a:t>
            </a:r>
          </a:p>
          <a:p>
            <a:pPr marL="2147888" indent="-2147888" eaLnBrk="1" hangingPunct="1">
              <a:tabLst>
                <a:tab pos="2147888" algn="l"/>
              </a:tabLst>
            </a:pPr>
            <a:endParaRPr lang="en-GB" altLang="en-US"/>
          </a:p>
          <a:p>
            <a:pPr marL="2147888" indent="-2147888" eaLnBrk="1" hangingPunct="1">
              <a:spcAft>
                <a:spcPts val="2000"/>
              </a:spcAft>
              <a:tabLst>
                <a:tab pos="2147888" algn="l"/>
              </a:tabLst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14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94857" y="-480006"/>
            <a:ext cx="7354286" cy="7714286"/>
            <a:chOff x="2009456" y="-599400"/>
            <a:chExt cx="10296000" cy="10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2009456" y="-599400"/>
              <a:ext cx="10296000" cy="10800000"/>
              <a:chOff x="1144218" y="-605646"/>
              <a:chExt cx="10296000" cy="10800000"/>
            </a:xfrm>
          </p:grpSpPr>
          <p:sp>
            <p:nvSpPr>
              <p:cNvPr id="7" name="Isosceles Triangle 6"/>
              <p:cNvSpPr/>
              <p:nvPr/>
            </p:nvSpPr>
            <p:spPr>
              <a:xfrm rot="18022639" flipV="1">
                <a:off x="1790268" y="1540539"/>
                <a:ext cx="5067558" cy="4368584"/>
              </a:xfrm>
              <a:prstGeom prst="triangle">
                <a:avLst/>
              </a:prstGeom>
              <a:solidFill>
                <a:srgbClr val="31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8000000">
                <a:off x="81100" y="2557764"/>
                <a:ext cx="494547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Outside</a:t>
                </a:r>
                <a:r>
                  <a:rPr lang="en-AU" sz="1600" b="1" dirty="0">
                    <a:solidFill>
                      <a:prstClr val="white"/>
                    </a:solidFill>
                  </a:rPr>
                  <a:t> </a:t>
                </a:r>
                <a:r>
                  <a:rPr lang="en-AU" sz="1200" b="1" dirty="0">
                    <a:solidFill>
                      <a:prstClr val="white"/>
                    </a:solidFill>
                  </a:rPr>
                  <a:t>Hospital</a:t>
                </a: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18000000" flipH="1" flipV="1">
                <a:off x="2160219" y="1864253"/>
                <a:ext cx="4634632" cy="3927622"/>
              </a:xfrm>
              <a:prstGeom prst="triangle">
                <a:avLst/>
              </a:prstGeom>
              <a:solidFill>
                <a:srgbClr val="4E9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758439" y="4960854"/>
                <a:ext cx="5067558" cy="4368584"/>
              </a:xfrm>
              <a:prstGeom prst="triangle">
                <a:avLst/>
              </a:prstGeom>
              <a:solidFill>
                <a:srgbClr val="BC4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flipV="1">
                <a:off x="3758439" y="408112"/>
                <a:ext cx="5067558" cy="4368584"/>
              </a:xfrm>
              <a:prstGeom prst="triangle">
                <a:avLst/>
              </a:prstGeom>
              <a:solidFill>
                <a:srgbClr val="000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3577361">
                <a:off x="1776169" y="3854639"/>
                <a:ext cx="5067558" cy="4368584"/>
              </a:xfrm>
              <a:prstGeom prst="triangl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577361" flipH="1" flipV="1">
                <a:off x="5740706" y="1558197"/>
                <a:ext cx="5067558" cy="4368584"/>
              </a:xfrm>
              <a:prstGeom prst="triangle">
                <a:avLst/>
              </a:prstGeom>
              <a:solidFill>
                <a:srgbClr val="3A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022639" flipH="1">
                <a:off x="5740706" y="3854639"/>
                <a:ext cx="5067558" cy="4368584"/>
              </a:xfrm>
              <a:prstGeom prst="triangle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4024536" y="4800600"/>
                <a:ext cx="4510337" cy="4048796"/>
              </a:xfrm>
              <a:prstGeom prst="triangle">
                <a:avLst/>
              </a:prstGeom>
              <a:solidFill>
                <a:srgbClr val="E65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4059514" y="792956"/>
                <a:ext cx="4556042" cy="3927622"/>
              </a:xfrm>
              <a:prstGeom prst="triangle">
                <a:avLst/>
              </a:prstGeom>
              <a:solidFill>
                <a:srgbClr val="111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4535710" y="4825927"/>
                <a:ext cx="3530594" cy="2956761"/>
              </a:xfrm>
              <a:prstGeom prst="triangle">
                <a:avLst/>
              </a:prstGeom>
              <a:solidFill>
                <a:srgbClr val="FF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V="1">
                <a:off x="4324047" y="1229816"/>
                <a:ext cx="4026976" cy="3570783"/>
              </a:xfrm>
              <a:prstGeom prst="triangle">
                <a:avLst/>
              </a:prstGeom>
              <a:solidFill>
                <a:srgbClr val="474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06966" y="37688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Community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3830" y="889854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Staff Team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3600000">
                <a:off x="7513647" y="24907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Characteristics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000000">
                <a:off x="7483832" y="6815523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dirty="0">
                    <a:solidFill>
                      <a:prstClr val="white"/>
                    </a:solidFill>
                  </a:rPr>
                  <a:t>Regulatory Framework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3600000">
                <a:off x="8817" y="66306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Physical Environment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35709" y="792955"/>
                <a:ext cx="3547033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Patient – patient interaction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Contagion &amp; discord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7884" y="1247034"/>
                <a:ext cx="3519303" cy="65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Patient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Anxiety management, Mutual support, Moral commitments, Psychological understanding, Technical mastery</a:t>
                </a: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flipV="1">
                <a:off x="4672608" y="1848272"/>
                <a:ext cx="3245926" cy="2934354"/>
              </a:xfrm>
              <a:prstGeom prst="triangle">
                <a:avLst/>
              </a:prstGeom>
              <a:solidFill>
                <a:srgbClr val="81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75899" y="1904690"/>
                <a:ext cx="2723271" cy="80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Explanation/information, Role modelling, Patient education, Removal of means, Presence &amp; presence+</a:t>
                </a: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flipV="1">
                <a:off x="5202632" y="2743075"/>
                <a:ext cx="2269807" cy="2051932"/>
              </a:xfrm>
              <a:prstGeom prst="triangle">
                <a:avLst/>
              </a:prstGeom>
              <a:solidFill>
                <a:srgbClr val="A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18539" y="2722962"/>
                <a:ext cx="1943232" cy="120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prstClr val="white"/>
                    </a:solidFill>
                  </a:rPr>
                  <a:t>Flashpoints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Assembly/crowding/activity Queuing/waiting/noise Staff/</a:t>
                </a:r>
                <a:r>
                  <a:rPr lang="en-AU" sz="800" dirty="0" err="1">
                    <a:solidFill>
                      <a:prstClr val="white"/>
                    </a:solidFill>
                  </a:rPr>
                  <a:t>pt</a:t>
                </a:r>
                <a:r>
                  <a:rPr lang="en-AU" sz="800" dirty="0">
                    <a:solidFill>
                      <a:prstClr val="white"/>
                    </a:solidFill>
                  </a:rPr>
                  <a:t> turnover/change Bullying/stealing/</a:t>
                </a: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prop. damage</a:t>
                </a: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3600000" flipV="1">
                <a:off x="5833031" y="1844968"/>
                <a:ext cx="4556042" cy="3927622"/>
              </a:xfrm>
              <a:prstGeom prst="triangle">
                <a:avLst/>
              </a:prstGeom>
              <a:solidFill>
                <a:srgbClr val="580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3600000">
                <a:off x="7567038" y="2600764"/>
                <a:ext cx="386135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Symptoms &amp; demography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Paranoia, PD traits, Irritability/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disinhib</a:t>
                </a:r>
                <a:r>
                  <a:rPr lang="en-AU" sz="900" dirty="0">
                    <a:solidFill>
                      <a:prstClr val="white"/>
                    </a:solidFill>
                  </a:rPr>
                  <a:t>., Abused, Male,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Alc</a:t>
                </a:r>
                <a:r>
                  <a:rPr lang="en-AU" sz="900" dirty="0">
                    <a:solidFill>
                      <a:prstClr val="white"/>
                    </a:solidFill>
                  </a:rPr>
                  <a:t>/drugs, Depression, Insight, Delusions,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Hall.s</a:t>
                </a:r>
                <a:r>
                  <a:rPr lang="en-AU" sz="900" dirty="0">
                    <a:solidFill>
                      <a:prstClr val="white"/>
                    </a:solidFill>
                  </a:rPr>
                  <a:t>, Young</a:t>
                </a:r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3600000" flipV="1">
                <a:off x="5877798" y="2661480"/>
                <a:ext cx="3245926" cy="2994347"/>
              </a:xfrm>
              <a:prstGeom prst="triangle">
                <a:avLst/>
              </a:prstGeom>
              <a:solidFill>
                <a:srgbClr val="9E1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3600000">
                <a:off x="7124708" y="3189432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Pharmacotherapy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Psychotherapy &amp; functional analysis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Nursing support &amp; interventions</a:t>
                </a: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3600000" flipV="1">
                <a:off x="6042180" y="3326257"/>
                <a:ext cx="2269807" cy="2051932"/>
              </a:xfrm>
              <a:prstGeom prst="triangle">
                <a:avLst/>
              </a:prstGeom>
              <a:solidFill>
                <a:srgbClr val="C9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3600000">
                <a:off x="6575278" y="3604592"/>
                <a:ext cx="1943232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A0066"/>
                    </a:solidFill>
                  </a:rPr>
                  <a:t>Flashpoints</a:t>
                </a:r>
                <a:endParaRPr lang="en-AU" sz="900" b="1" dirty="0">
                  <a:solidFill>
                    <a:srgbClr val="3A0066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Exacerbations;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Independence/identity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Acuity/severity</a:t>
                </a:r>
              </a:p>
              <a:p>
                <a:pPr algn="ctr" defTabSz="457200"/>
                <a:endParaRPr lang="en-AU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8000000" flipH="1" flipV="1">
                <a:off x="2213482" y="3445003"/>
                <a:ext cx="4556042" cy="727549"/>
              </a:xfrm>
              <a:prstGeom prst="triangl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endParaRPr lang="en-A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8000000" flipH="1" flipV="1">
                <a:off x="3415822" y="2652029"/>
                <a:ext cx="3245926" cy="2934354"/>
              </a:xfrm>
              <a:prstGeom prst="triangle">
                <a:avLst/>
              </a:prstGeom>
              <a:solidFill>
                <a:srgbClr val="80D1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8000000" flipH="1" flipV="1">
                <a:off x="4345597" y="3358915"/>
                <a:ext cx="2269807" cy="2051932"/>
              </a:xfrm>
              <a:prstGeom prst="triangle">
                <a:avLst/>
              </a:prstGeom>
              <a:solidFill>
                <a:srgbClr val="BCE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000000" flipH="1">
                <a:off x="4205028" y="3600213"/>
                <a:ext cx="1624617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1601A"/>
                    </a:solidFill>
                  </a:rPr>
                  <a:t>Flashpoints</a:t>
                </a:r>
                <a:endParaRPr lang="en-AU" sz="800" dirty="0">
                  <a:solidFill>
                    <a:srgbClr val="31601A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31601A"/>
                    </a:solidFill>
                  </a:rPr>
                  <a:t>Bad news, Home crisis, Loss of relationship or accommodation, Argument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000000" flipH="1">
                <a:off x="2774500" y="3260930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Carer/relative involvement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Family 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Active patient support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000000" flipH="1">
                <a:off x="924806" y="2583768"/>
                <a:ext cx="4252043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Stressors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Visitors, Relatives &amp; family tensions, Prospective –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ve</a:t>
                </a:r>
                <a:r>
                  <a:rPr lang="en-AU" sz="900" dirty="0">
                    <a:solidFill>
                      <a:prstClr val="white"/>
                    </a:solidFill>
                  </a:rPr>
                  <a:t> move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Dependency &amp; institutionalisation, Demands &amp; home</a:t>
                </a: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3600000" flipH="1">
                <a:off x="6939035" y="3976048"/>
                <a:ext cx="4634632" cy="3927622"/>
              </a:xfrm>
              <a:prstGeom prst="triangl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3600000" flipH="1">
                <a:off x="6859932" y="4176395"/>
                <a:ext cx="3245926" cy="2934354"/>
              </a:xfrm>
              <a:prstGeom prst="triangl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3600000" flipH="1">
                <a:off x="6690252" y="4391115"/>
                <a:ext cx="2269807" cy="2051932"/>
              </a:xfrm>
              <a:prstGeom prst="triangle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8000000" flipH="1">
                <a:off x="6810053" y="5169596"/>
                <a:ext cx="1784588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9A0000"/>
                    </a:solidFill>
                  </a:rPr>
                  <a:t>Flashpoints</a:t>
                </a:r>
                <a:endParaRPr lang="en-AU" sz="800" dirty="0">
                  <a:solidFill>
                    <a:srgbClr val="9A00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9A0000"/>
                    </a:solidFill>
                  </a:rPr>
                  <a:t>Compulsory detention, Admission, Appeal refusal, Complaint denied, Enforced treatment, Exit refused</a:t>
                </a:r>
                <a:endParaRPr lang="en-AU" sz="800" dirty="0">
                  <a:solidFill>
                    <a:srgbClr val="9A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8000000" flipH="1">
                <a:off x="7132099" y="5656853"/>
                <a:ext cx="2717683" cy="95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Due process, Justice, Respect for rights, 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Hope, Information giving, Support to appeal,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Legitimacy, Compensatory autonomy,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Consistent policy, Flexibility, Respect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8000000" flipH="1">
                <a:off x="7506260" y="6278445"/>
                <a:ext cx="411272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External Structure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Legal framework, National policy, Complaints,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Appeals, Prosecutions, Hospital policy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30402" y="8330339"/>
                <a:ext cx="395043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Internal Structure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Rules, Routine, Efficiency, Clean/tidy, Ideology, Custom &amp; practice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73671" y="6888832"/>
                <a:ext cx="2723271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Staff anxiety &amp; frustration, Moral commitments, Psychological understanding, Teamwork &amp; consistency, Technical mastery, Positive appreciation</a:t>
                </a: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5146801" y="4728592"/>
                <a:ext cx="2334119" cy="2184328"/>
              </a:xfrm>
              <a:prstGeom prst="triangle">
                <a:avLst/>
              </a:prstGeom>
              <a:solidFill>
                <a:srgbClr val="FFA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71331" y="5970432"/>
                <a:ext cx="2059893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BC4C00"/>
                    </a:solidFill>
                  </a:rPr>
                  <a:t>Flashpoints</a:t>
                </a:r>
                <a:endParaRPr lang="en-AU" sz="900" b="1" dirty="0">
                  <a:solidFill>
                    <a:srgbClr val="BC4C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Denial of request, 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Staff demand,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Limit setting, Bad news,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Ignoring</a:t>
                </a: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8000000">
                <a:off x="1023330" y="3950408"/>
                <a:ext cx="4556042" cy="3927622"/>
              </a:xfrm>
              <a:prstGeom prst="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3600000">
                <a:off x="1256509" y="6238293"/>
                <a:ext cx="3952807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srgbClr val="8A6600"/>
                    </a:solidFill>
                  </a:rPr>
                  <a:t>Features</a:t>
                </a:r>
              </a:p>
              <a:p>
                <a:pPr algn="ctr" defTabSz="457200"/>
                <a:r>
                  <a:rPr lang="en-AU" sz="900" dirty="0">
                    <a:solidFill>
                      <a:srgbClr val="8A6600"/>
                    </a:solidFill>
                  </a:rPr>
                  <a:t>Door locked, Quality, Complexity, Seclusion, PICU, ICA, Comfort/sensory rooms, Ligature points</a:t>
                </a: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8000000">
                <a:off x="2407710" y="4170389"/>
                <a:ext cx="3245926" cy="293435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3600000">
                <a:off x="2710308" y="5804437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srgbClr val="8A6600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srgbClr val="8A6600"/>
                    </a:solidFill>
                  </a:rPr>
                  <a:t>Caringly vigilant &amp; inquisitive, Checking routines, Décor, Maintenance, Clean &amp; Tidy, Alternative choices, Respect</a:t>
                </a:r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8000000">
                <a:off x="3521900" y="4406377"/>
                <a:ext cx="2269807" cy="205193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3600000">
                <a:off x="3890792" y="5272630"/>
                <a:ext cx="19432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8A6600"/>
                    </a:solidFill>
                  </a:rPr>
                  <a:t>Flashpoints</a:t>
                </a:r>
                <a:endParaRPr lang="en-AU" sz="900" b="1" dirty="0">
                  <a:solidFill>
                    <a:srgbClr val="8A6600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Secrecy, Solitude, </a:t>
                </a: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Admission shock, Exit blocked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44218" y="-605646"/>
                <a:ext cx="10296000" cy="10800000"/>
                <a:chOff x="1144217" y="-605646"/>
                <a:chExt cx="10296000" cy="10800000"/>
              </a:xfrm>
            </p:grpSpPr>
            <p:cxnSp>
              <p:nvCxnSpPr>
                <p:cNvPr id="12" name="Straight Connector 11"/>
                <p:cNvCxnSpPr>
                  <a:stCxn id="8" idx="2"/>
                </p:cNvCxnSpPr>
                <p:nvPr/>
              </p:nvCxnSpPr>
              <p:spPr>
                <a:xfrm flipV="1">
                  <a:off x="1144217" y="4873873"/>
                  <a:ext cx="10296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V="1">
                  <a:off x="1085995" y="4852892"/>
                  <a:ext cx="10368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3600000" flipH="1" flipV="1">
                  <a:off x="892217" y="4794354"/>
                  <a:ext cx="10800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5336291" y="4076639"/>
                <a:ext cx="1896880" cy="1620000"/>
                <a:chOff x="5408299" y="4076639"/>
                <a:chExt cx="1896880" cy="1620000"/>
              </a:xfrm>
            </p:grpSpPr>
            <p:sp>
              <p:nvSpPr>
                <p:cNvPr id="47" name="Hexagon 46"/>
                <p:cNvSpPr/>
                <p:nvPr/>
              </p:nvSpPr>
              <p:spPr>
                <a:xfrm>
                  <a:off x="5458667" y="4076639"/>
                  <a:ext cx="1764923" cy="16200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A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685862" y="4218290"/>
                  <a:ext cx="1310533" cy="430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400" b="1" dirty="0">
                      <a:solidFill>
                        <a:prstClr val="black"/>
                      </a:solidFill>
                    </a:rPr>
                    <a:t>CONFLICT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408299" y="4999751"/>
                  <a:ext cx="1896880" cy="387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200" b="1" dirty="0">
                      <a:solidFill>
                        <a:prstClr val="black"/>
                      </a:solidFill>
                    </a:rPr>
                    <a:t>CONTAINMENT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6087691" y="4525027"/>
                  <a:ext cx="506874" cy="511206"/>
                  <a:chOff x="6141071" y="4442724"/>
                  <a:chExt cx="506874" cy="511206"/>
                </a:xfrm>
              </p:grpSpPr>
              <p:sp>
                <p:nvSpPr>
                  <p:cNvPr id="50" name="Up-Down Arrow 49"/>
                  <p:cNvSpPr/>
                  <p:nvPr/>
                </p:nvSpPr>
                <p:spPr>
                  <a:xfrm>
                    <a:off x="6141071" y="4442724"/>
                    <a:ext cx="506874" cy="511206"/>
                  </a:xfrm>
                  <a:prstGeom prst="upDownArrow">
                    <a:avLst>
                      <a:gd name="adj1" fmla="val 59144"/>
                      <a:gd name="adj2" fmla="val 3336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A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256557" y="4475547"/>
                    <a:ext cx="275902" cy="473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AU" sz="1600" b="1" dirty="0">
                        <a:solidFill>
                          <a:prstClr val="white"/>
                        </a:solidFill>
                      </a:rPr>
                      <a:t>&amp;</a:t>
                    </a:r>
                  </a:p>
                </p:txBody>
              </p:sp>
            </p:grpSp>
          </p:grpSp>
        </p:grpSp>
        <p:sp>
          <p:nvSpPr>
            <p:cNvPr id="11" name="Curved Right Arrow 10"/>
            <p:cNvSpPr/>
            <p:nvPr/>
          </p:nvSpPr>
          <p:spPr>
            <a:xfrm>
              <a:off x="5558591" y="7640312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2" name="Curved Right Arrow 71"/>
            <p:cNvSpPr/>
            <p:nvPr/>
          </p:nvSpPr>
          <p:spPr>
            <a:xfrm flipH="1" flipV="1">
              <a:off x="8273008" y="7561467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3" name="Curved Right Arrow 72"/>
            <p:cNvSpPr/>
            <p:nvPr/>
          </p:nvSpPr>
          <p:spPr>
            <a:xfrm rot="18000000">
              <a:off x="9018664" y="7191654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5" name="Curved Right Arrow 74"/>
            <p:cNvSpPr/>
            <p:nvPr/>
          </p:nvSpPr>
          <p:spPr>
            <a:xfrm rot="18000000" flipH="1" flipV="1">
              <a:off x="10362694" y="4847845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55272"/>
            <a:ext cx="9144000" cy="5351929"/>
          </a:xfrm>
          <a:prstGeom prst="rect">
            <a:avLst/>
          </a:prstGeom>
        </p:spPr>
      </p:pic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213847" y="2723496"/>
            <a:ext cx="5784944" cy="4376551"/>
          </a:xfrm>
        </p:spPr>
        <p:txBody>
          <a:bodyPr lIns="91440" tIns="45720" rIns="91440" bIns="45720"/>
          <a:lstStyle/>
          <a:p>
            <a:pPr lvl="1" algn="ctr" eaLnBrk="1" hangingPunct="1"/>
            <a:r>
              <a:rPr lang="en-AU" altLang="en-US" sz="3600" i="1" dirty="0"/>
              <a:t>“Violence by patients in psychiatric settings is frequently associated with the quality of staff-patient interactions” </a:t>
            </a:r>
          </a:p>
          <a:p>
            <a:pPr lvl="1" algn="ctr" eaLnBrk="1" hangingPunct="1"/>
            <a:r>
              <a:rPr lang="en-AU" altLang="en-US" sz="2000" i="1" dirty="0"/>
              <a:t>(</a:t>
            </a:r>
            <a:r>
              <a:rPr lang="en-AU" altLang="en-US" sz="2000" i="1" dirty="0" err="1"/>
              <a:t>Lancee</a:t>
            </a:r>
            <a:r>
              <a:rPr lang="en-AU" altLang="en-US" sz="2000" i="1" dirty="0"/>
              <a:t>, Gallop, </a:t>
            </a:r>
            <a:r>
              <a:rPr lang="en-AU" altLang="en-US" sz="2000" i="1" dirty="0" err="1"/>
              <a:t>McCay</a:t>
            </a:r>
            <a:r>
              <a:rPr lang="en-AU" altLang="en-US" sz="2000" i="1" dirty="0"/>
              <a:t> &amp; Toner, 1995, p.609)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94203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539750" y="440267"/>
            <a:ext cx="7199313" cy="909108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GB" altLang="en-US" b="1" dirty="0">
                <a:ea typeface="MS PGothic" pitchFamily="34" charset="-128"/>
                <a:cs typeface="Arial" charset="0"/>
              </a:rPr>
              <a:t>Background and aims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575"/>
          </a:xfrm>
        </p:spPr>
        <p:txBody>
          <a:bodyPr lIns="68580" tIns="34290" rIns="68580" bIns="34290"/>
          <a:lstStyle/>
          <a:p>
            <a:pPr lvl="1" eaLnBrk="1" hangingPunct="1">
              <a:spcAft>
                <a:spcPts val="750"/>
              </a:spcAft>
              <a:defRPr/>
            </a:pPr>
            <a:r>
              <a:rPr lang="en-GB" altLang="en-US" sz="2000" b="1" dirty="0">
                <a:ea typeface="ＭＳ Ｐゴシック" charset="0"/>
              </a:rPr>
              <a:t>Background</a:t>
            </a:r>
          </a:p>
          <a:p>
            <a:pPr lvl="1" eaLnBrk="1" hangingPunct="1">
              <a:spcAft>
                <a:spcPts val="750"/>
              </a:spcAft>
              <a:defRPr/>
            </a:pPr>
            <a:r>
              <a:rPr lang="en-AU" sz="2000" dirty="0">
                <a:ea typeface="ＭＳ Ｐゴシック" charset="0"/>
              </a:rPr>
              <a:t>A primary flashpoint leading to violent incidents is limit setting. Whenever nurses ask patients to do something (or stop them from doing something), this can give rise to understandable frustration.</a:t>
            </a:r>
          </a:p>
          <a:p>
            <a:pPr lvl="1" eaLnBrk="1" hangingPunct="1">
              <a:spcAft>
                <a:spcPts val="750"/>
              </a:spcAft>
              <a:defRPr/>
            </a:pPr>
            <a:r>
              <a:rPr lang="en-AU" sz="2000" dirty="0">
                <a:ea typeface="ＭＳ Ｐゴシック" charset="0"/>
              </a:rPr>
              <a:t>This intervention provides some ways to avoid confrontations and work more collaboratively with patients.</a:t>
            </a:r>
          </a:p>
          <a:p>
            <a:pPr lvl="1" eaLnBrk="1" hangingPunct="1">
              <a:spcAft>
                <a:spcPts val="750"/>
              </a:spcAft>
              <a:defRPr/>
            </a:pPr>
            <a:endParaRPr lang="en-AU" sz="2000" dirty="0">
              <a:ea typeface="ＭＳ Ｐゴシック" charset="0"/>
            </a:endParaRPr>
          </a:p>
          <a:p>
            <a:pPr lvl="1" eaLnBrk="1" hangingPunct="1">
              <a:spcAft>
                <a:spcPts val="750"/>
              </a:spcAft>
              <a:defRPr/>
            </a:pPr>
            <a:r>
              <a:rPr lang="en-GB" altLang="en-US" sz="2000" b="1" dirty="0">
                <a:ea typeface="ＭＳ Ｐゴシック" charset="0"/>
              </a:rPr>
              <a:t>Aims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ea typeface="ＭＳ Ｐゴシック" charset="0"/>
              </a:rPr>
              <a:t>Expand staff skills and choices in relation                                           to limit setting and flashpoint situations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ea typeface="ＭＳ Ｐゴシック" charset="0"/>
              </a:rPr>
              <a:t>Increase the options available on the 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6616">
            <a:off x="6042481" y="3995262"/>
            <a:ext cx="2531919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23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194561" y="5125792"/>
            <a:ext cx="2475864" cy="1262129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66" y="467979"/>
            <a:ext cx="806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 &amp; the Safewards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59162" y="5219700"/>
            <a:ext cx="1548000" cy="102260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Flashpoint: </a:t>
            </a:r>
            <a:r>
              <a:rPr lang="en-US" kern="0" dirty="0">
                <a:solidFill>
                  <a:prstClr val="white"/>
                </a:solidFill>
                <a:cs typeface="Arial"/>
              </a:rPr>
              <a:t>Setting limits</a:t>
            </a:r>
          </a:p>
        </p:txBody>
      </p:sp>
      <p:grpSp>
        <p:nvGrpSpPr>
          <p:cNvPr id="10" name="Group 42"/>
          <p:cNvGrpSpPr/>
          <p:nvPr/>
        </p:nvGrpSpPr>
        <p:grpSpPr>
          <a:xfrm>
            <a:off x="2346876" y="1993900"/>
            <a:ext cx="3330024" cy="3733800"/>
            <a:chOff x="2346876" y="1993900"/>
            <a:chExt cx="3330024" cy="3733800"/>
          </a:xfrm>
        </p:grpSpPr>
        <p:sp>
          <p:nvSpPr>
            <p:cNvPr id="28" name="Rectangle 27"/>
            <p:cNvSpPr/>
            <p:nvPr/>
          </p:nvSpPr>
          <p:spPr>
            <a:xfrm>
              <a:off x="3441700" y="1993900"/>
              <a:ext cx="2235200" cy="71120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Staff modifier: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Using soft words</a:t>
              </a:r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2346876" y="2705100"/>
              <a:ext cx="2293383" cy="3022600"/>
              <a:chOff x="2346876" y="2705100"/>
              <a:chExt cx="2293383" cy="30226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622800" y="2705100"/>
                <a:ext cx="0" cy="4445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80217" y="3149600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346876" y="3149602"/>
                <a:ext cx="2293383" cy="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Equals 3"/>
          <p:cNvSpPr/>
          <p:nvPr/>
        </p:nvSpPr>
        <p:spPr>
          <a:xfrm rot="5400000">
            <a:off x="2205114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5" name="Equals 34"/>
          <p:cNvSpPr/>
          <p:nvPr/>
        </p:nvSpPr>
        <p:spPr>
          <a:xfrm rot="5400000">
            <a:off x="4163867" y="5615132"/>
            <a:ext cx="658471" cy="280555"/>
          </a:xfrm>
          <a:prstGeom prst="mathEqual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" grpId="0" animBg="1"/>
      <p:bldP spid="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Why do we set limits?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3"/>
          <p:cNvGrpSpPr/>
          <p:nvPr/>
        </p:nvGrpSpPr>
        <p:grpSpPr>
          <a:xfrm>
            <a:off x="3441700" y="1683454"/>
            <a:ext cx="5577605" cy="1200329"/>
            <a:chOff x="3441700" y="1683454"/>
            <a:chExt cx="5577605" cy="1200329"/>
          </a:xfrm>
        </p:grpSpPr>
        <p:grpSp>
          <p:nvGrpSpPr>
            <p:cNvPr id="10" name="Group 55"/>
            <p:cNvGrpSpPr/>
            <p:nvPr/>
          </p:nvGrpSpPr>
          <p:grpSpPr>
            <a:xfrm>
              <a:off x="5676900" y="1683454"/>
              <a:ext cx="3342405" cy="1200329"/>
              <a:chOff x="5676900" y="1683454"/>
              <a:chExt cx="3342405" cy="1200329"/>
            </a:xfrm>
          </p:grpSpPr>
          <p:cxnSp>
            <p:nvCxnSpPr>
              <p:cNvPr id="46" name="Straight Arrow Connector 45"/>
              <p:cNvCxnSpPr>
                <a:endCxn id="9" idx="3"/>
              </p:cNvCxnSpPr>
              <p:nvPr/>
            </p:nvCxnSpPr>
            <p:spPr>
              <a:xfrm flipH="1">
                <a:off x="5676900" y="2303800"/>
                <a:ext cx="629737" cy="457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822465" y="1683454"/>
                <a:ext cx="3196840" cy="1200329"/>
              </a:xfrm>
              <a:prstGeom prst="rect">
                <a:avLst/>
              </a:prstGeom>
              <a:solidFill>
                <a:srgbClr val="913533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marL="285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AU" i="1" dirty="0">
                    <a:solidFill>
                      <a:prstClr val="white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rPr>
                  <a:t>Psychological understanding</a:t>
                </a:r>
              </a:p>
              <a:p>
                <a:pPr marL="285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AU" i="1" dirty="0">
                    <a:solidFill>
                      <a:prstClr val="white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rPr>
                  <a:t>Own anxiety &amp; frustration</a:t>
                </a:r>
              </a:p>
              <a:p>
                <a:pPr marL="285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AU" i="1" dirty="0">
                    <a:solidFill>
                      <a:prstClr val="white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rPr>
                  <a:t>Perception of risk</a:t>
                </a:r>
              </a:p>
              <a:p>
                <a:pPr marL="285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AU" i="1" dirty="0">
                    <a:solidFill>
                      <a:prstClr val="white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rPr>
                  <a:t>Understanding of local policy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441700" y="1992746"/>
              <a:ext cx="2235200" cy="71120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Staff </a:t>
              </a:r>
            </a:p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modifiers</a:t>
              </a:r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2046344" y="5219700"/>
            <a:ext cx="2360818" cy="1034796"/>
            <a:chOff x="2046344" y="5219700"/>
            <a:chExt cx="2360818" cy="103479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046344" y="5788313"/>
              <a:ext cx="1009497" cy="17323"/>
            </a:xfrm>
            <a:prstGeom prst="line">
              <a:avLst/>
            </a:prstGeom>
            <a:ln w="76200">
              <a:solidFill>
                <a:srgbClr val="FFFF00">
                  <a:alpha val="36863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859162" y="5219700"/>
              <a:ext cx="1548000" cy="103479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Flashpoint: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Setting limits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624" y="2705100"/>
            <a:ext cx="4460635" cy="3759993"/>
            <a:chOff x="179624" y="2705100"/>
            <a:chExt cx="4460635" cy="3759993"/>
          </a:xfrm>
        </p:grpSpPr>
        <p:grpSp>
          <p:nvGrpSpPr>
            <p:cNvPr id="13" name="Group 12"/>
            <p:cNvGrpSpPr/>
            <p:nvPr/>
          </p:nvGrpSpPr>
          <p:grpSpPr>
            <a:xfrm>
              <a:off x="952553" y="2705100"/>
              <a:ext cx="3687706" cy="1968500"/>
              <a:chOff x="952553" y="2705100"/>
              <a:chExt cx="3687706" cy="19685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622800" y="2705100"/>
                <a:ext cx="0" cy="4445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52553" y="3149600"/>
                <a:ext cx="0" cy="15240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952553" y="3149602"/>
                <a:ext cx="3687706" cy="19048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79624" y="4348163"/>
              <a:ext cx="1866719" cy="2116930"/>
              <a:chOff x="179624" y="4348163"/>
              <a:chExt cx="1866719" cy="211693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79624" y="4348163"/>
                <a:ext cx="1866719" cy="110175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1F497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Regulatory framework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: Perceived requirements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9624" y="5410200"/>
                <a:ext cx="1866719" cy="1054893"/>
              </a:xfrm>
              <a:prstGeom prst="rect">
                <a:avLst/>
              </a:prstGeom>
              <a:solidFill>
                <a:srgbClr val="58009A"/>
              </a:solidFill>
              <a:ln w="6350">
                <a:solidFill>
                  <a:srgbClr val="1F497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eaLnBrk="0" hangingPunct="0"/>
                <a:r>
                  <a:rPr lang="en-AU" sz="1600" dirty="0">
                    <a:solidFill>
                      <a:prstClr val="white"/>
                    </a:solidFill>
                  </a:rPr>
                  <a:t>Patient characteristics: </a:t>
                </a:r>
                <a:r>
                  <a:rPr lang="en-AU" sz="1600" b="0" dirty="0">
                    <a:solidFill>
                      <a:prstClr val="white"/>
                    </a:solidFill>
                  </a:rPr>
                  <a:t>Perceived needs</a:t>
                </a:r>
              </a:p>
            </p:txBody>
          </p:sp>
        </p:grpSp>
      </p:grpSp>
      <p:cxnSp>
        <p:nvCxnSpPr>
          <p:cNvPr id="49" name="Straight Connector 48"/>
          <p:cNvCxnSpPr/>
          <p:nvPr/>
        </p:nvCxnSpPr>
        <p:spPr>
          <a:xfrm>
            <a:off x="2380217" y="3149600"/>
            <a:ext cx="0" cy="2578100"/>
          </a:xfrm>
          <a:prstGeom prst="line">
            <a:avLst/>
          </a:prstGeom>
          <a:ln w="76200">
            <a:solidFill>
              <a:srgbClr val="FFFF00">
                <a:alpha val="36863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words: Why it matters </a:t>
            </a:r>
            <a:r>
              <a:rPr lang="en-US" sz="2800" kern="0" dirty="0">
                <a:solidFill>
                  <a:prstClr val="white"/>
                </a:solidFill>
                <a:ea typeface="MS PGothic" panose="020B0600070205080204" pitchFamily="34" charset="-128"/>
              </a:rPr>
              <a:t>(example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55"/>
          <p:cNvGrpSpPr/>
          <p:nvPr/>
        </p:nvGrpSpPr>
        <p:grpSpPr>
          <a:xfrm>
            <a:off x="2757186" y="1684788"/>
            <a:ext cx="5135668" cy="2688633"/>
            <a:chOff x="2757186" y="1684788"/>
            <a:chExt cx="5135668" cy="2688633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4480659" y="2303800"/>
              <a:ext cx="1825977" cy="156759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71810">
              <a:off x="5850560" y="1684788"/>
              <a:ext cx="2042294" cy="646331"/>
            </a:xfrm>
            <a:prstGeom prst="rect">
              <a:avLst/>
            </a:prstGeom>
            <a:solidFill>
              <a:srgbClr val="913533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‘I don’t deserve anything’ </a:t>
              </a:r>
              <a:r>
                <a:rPr lang="en-AU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(shame)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57186" y="3168650"/>
              <a:ext cx="1781604" cy="120477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Patient modifier: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Psychological understanding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975160" y="5376903"/>
            <a:ext cx="1514539" cy="7444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/>
            <a:r>
              <a:rPr lang="en-AU" dirty="0">
                <a:solidFill>
                  <a:prstClr val="white"/>
                </a:solidFill>
              </a:rPr>
              <a:t>Conflict:</a:t>
            </a:r>
          </a:p>
          <a:p>
            <a:pPr eaLnBrk="0" hangingPunct="0"/>
            <a:r>
              <a:rPr lang="en-AU" b="0" dirty="0">
                <a:solidFill>
                  <a:prstClr val="white"/>
                </a:solidFill>
              </a:rPr>
              <a:t>Self-harm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044" y="5168531"/>
            <a:ext cx="1866719" cy="1136993"/>
          </a:xfrm>
          <a:prstGeom prst="rect">
            <a:avLst/>
          </a:prstGeom>
          <a:solidFill>
            <a:srgbClr val="58009A"/>
          </a:solidFill>
          <a:ln w="6350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/>
            <a:r>
              <a:rPr lang="en-AU" dirty="0">
                <a:solidFill>
                  <a:prstClr val="white"/>
                </a:solidFill>
              </a:rPr>
              <a:t>Patient characteristics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Trauma / abuse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Low self-esteem</a:t>
            </a:r>
          </a:p>
        </p:txBody>
      </p:sp>
      <p:grpSp>
        <p:nvGrpSpPr>
          <p:cNvPr id="10" name="Group 56"/>
          <p:cNvGrpSpPr/>
          <p:nvPr/>
        </p:nvGrpSpPr>
        <p:grpSpPr>
          <a:xfrm>
            <a:off x="3869578" y="2807536"/>
            <a:ext cx="4909676" cy="2602673"/>
            <a:chOff x="3869578" y="2807536"/>
            <a:chExt cx="4909676" cy="2602673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3869578" y="3338360"/>
              <a:ext cx="2437058" cy="2071849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71810">
              <a:off x="6116999" y="2807536"/>
              <a:ext cx="2662255" cy="2031325"/>
            </a:xfrm>
            <a:prstGeom prst="rect">
              <a:avLst/>
            </a:prstGeom>
            <a:solidFill>
              <a:srgbClr val="913533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‘You took my choice away’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‘You agree that I don’t deserve anything’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Flashpoint                    (Increased shame)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59162" y="5219700"/>
            <a:ext cx="1548000" cy="998220"/>
          </a:xfrm>
          <a:prstGeom prst="rect">
            <a:avLst/>
          </a:prstGeom>
          <a:solidFill>
            <a:schemeClr val="accent2"/>
          </a:solidFill>
          <a:ln w="6350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Flashpoint: </a:t>
            </a:r>
            <a:r>
              <a:rPr lang="en-US" kern="0" dirty="0">
                <a:solidFill>
                  <a:prstClr val="white"/>
                </a:solidFill>
                <a:cs typeface="Arial"/>
              </a:rPr>
              <a:t>Setting limits</a:t>
            </a:r>
          </a:p>
        </p:txBody>
      </p:sp>
    </p:spTree>
    <p:extLst>
      <p:ext uri="{BB962C8B-B14F-4D97-AF65-F5344CB8AC3E}">
        <p14:creationId xmlns:p14="http://schemas.microsoft.com/office/powerpoint/2010/main" val="37132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words: Why it matters </a:t>
            </a:r>
            <a:r>
              <a:rPr lang="en-US" sz="2800" kern="0" dirty="0">
                <a:solidFill>
                  <a:prstClr val="white"/>
                </a:solidFill>
                <a:ea typeface="MS PGothic" panose="020B0600070205080204" pitchFamily="34" charset="-128"/>
              </a:rPr>
              <a:t>(example 2)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55"/>
          <p:cNvGrpSpPr/>
          <p:nvPr/>
        </p:nvGrpSpPr>
        <p:grpSpPr>
          <a:xfrm>
            <a:off x="2757186" y="1684788"/>
            <a:ext cx="5135668" cy="2688633"/>
            <a:chOff x="2757186" y="1684788"/>
            <a:chExt cx="5135668" cy="2688633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4480659" y="2303800"/>
              <a:ext cx="1825977" cy="156759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71810">
              <a:off x="5850560" y="1684788"/>
              <a:ext cx="2042294" cy="646331"/>
            </a:xfrm>
            <a:prstGeom prst="rect">
              <a:avLst/>
            </a:prstGeom>
            <a:solidFill>
              <a:srgbClr val="913533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‘I’ve never had any choice’ </a:t>
              </a:r>
              <a:r>
                <a:rPr lang="en-AU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(fear)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57186" y="3168650"/>
              <a:ext cx="1781604" cy="120477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Patient modifier: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Psychological understanding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975160" y="5120640"/>
            <a:ext cx="1514539" cy="124571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/>
            <a:r>
              <a:rPr lang="en-AU" dirty="0">
                <a:solidFill>
                  <a:prstClr val="white"/>
                </a:solidFill>
              </a:rPr>
              <a:t>Conflict: </a:t>
            </a:r>
            <a:r>
              <a:rPr lang="en-AU" b="0" dirty="0">
                <a:solidFill>
                  <a:prstClr val="white"/>
                </a:solidFill>
              </a:rPr>
              <a:t>Fight or flee (aggression or abscond)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044" y="4676891"/>
            <a:ext cx="1866719" cy="1689469"/>
          </a:xfrm>
          <a:prstGeom prst="rect">
            <a:avLst/>
          </a:prstGeom>
          <a:solidFill>
            <a:srgbClr val="58009A"/>
          </a:solidFill>
          <a:ln w="6350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/>
            <a:r>
              <a:rPr lang="en-AU" dirty="0">
                <a:solidFill>
                  <a:prstClr val="white"/>
                </a:solidFill>
              </a:rPr>
              <a:t>Patient characteristics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Trauma / abuse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Disadvantage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Feeling unsafe / anxiety</a:t>
            </a:r>
          </a:p>
        </p:txBody>
      </p:sp>
      <p:grpSp>
        <p:nvGrpSpPr>
          <p:cNvPr id="10" name="Group 56"/>
          <p:cNvGrpSpPr/>
          <p:nvPr/>
        </p:nvGrpSpPr>
        <p:grpSpPr>
          <a:xfrm>
            <a:off x="3869578" y="2807536"/>
            <a:ext cx="4909676" cy="2602673"/>
            <a:chOff x="3869578" y="2807536"/>
            <a:chExt cx="4909676" cy="2602673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3869578" y="3338360"/>
              <a:ext cx="2437058" cy="2071849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71810">
              <a:off x="6116999" y="2807536"/>
              <a:ext cx="2662255" cy="2031325"/>
            </a:xfrm>
            <a:prstGeom prst="rect">
              <a:avLst/>
            </a:prstGeom>
            <a:solidFill>
              <a:srgbClr val="913533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‘You took my choice away’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‘With less control I now  feel even more unsafe’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Flashpoint                    (Increased fear)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71354" y="5372100"/>
            <a:ext cx="1511300" cy="711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Flashpoint: </a:t>
            </a:r>
            <a:r>
              <a:rPr lang="en-US" kern="0" dirty="0">
                <a:solidFill>
                  <a:prstClr val="white"/>
                </a:solidFill>
                <a:cs typeface="Arial"/>
              </a:rPr>
              <a:t>Setting limits</a:t>
            </a:r>
          </a:p>
        </p:txBody>
      </p:sp>
    </p:spTree>
    <p:extLst>
      <p:ext uri="{BB962C8B-B14F-4D97-AF65-F5344CB8AC3E}">
        <p14:creationId xmlns:p14="http://schemas.microsoft.com/office/powerpoint/2010/main" val="36027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6" y="467979"/>
            <a:ext cx="806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kern="0" dirty="0">
                <a:solidFill>
                  <a:prstClr val="white"/>
                </a:solidFill>
                <a:ea typeface="MS PGothic" panose="020B0600070205080204" pitchFamily="34" charset="-128"/>
              </a:rPr>
              <a:t>Soft words: Why it matters </a:t>
            </a:r>
            <a:r>
              <a:rPr lang="en-US" sz="2800" kern="0" dirty="0">
                <a:solidFill>
                  <a:prstClr val="white"/>
                </a:solidFill>
                <a:ea typeface="MS PGothic" panose="020B0600070205080204" pitchFamily="34" charset="-128"/>
              </a:rPr>
              <a:t>(example 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05100" y="46736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22800" y="4673600"/>
            <a:ext cx="0" cy="1092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9570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</p:cNvCxnSpPr>
          <p:nvPr/>
        </p:nvCxnSpPr>
        <p:spPr>
          <a:xfrm>
            <a:off x="3625850" y="4348163"/>
            <a:ext cx="0" cy="3254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55"/>
          <p:cNvGrpSpPr/>
          <p:nvPr/>
        </p:nvGrpSpPr>
        <p:grpSpPr>
          <a:xfrm>
            <a:off x="2757186" y="1684788"/>
            <a:ext cx="5135668" cy="2688633"/>
            <a:chOff x="2757186" y="1684788"/>
            <a:chExt cx="5135668" cy="2688633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4480659" y="2303800"/>
              <a:ext cx="1825977" cy="156759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71810">
              <a:off x="5850560" y="1684788"/>
              <a:ext cx="2042294" cy="646331"/>
            </a:xfrm>
            <a:prstGeom prst="rect">
              <a:avLst/>
            </a:prstGeom>
            <a:solidFill>
              <a:srgbClr val="913533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‘I’ve always had choice’ </a:t>
              </a: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57186" y="3168650"/>
              <a:ext cx="1781604" cy="120477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Patient modifier: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Psychological understanding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975160" y="5376903"/>
            <a:ext cx="1514539" cy="7444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/>
            <a:r>
              <a:rPr lang="en-AU" dirty="0">
                <a:solidFill>
                  <a:prstClr val="white"/>
                </a:solidFill>
              </a:rPr>
              <a:t>Conflict: </a:t>
            </a:r>
            <a:r>
              <a:rPr lang="en-AU" b="0" dirty="0">
                <a:solidFill>
                  <a:prstClr val="white"/>
                </a:solidFill>
              </a:rPr>
              <a:t>Aggression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044" y="4676891"/>
            <a:ext cx="1866719" cy="1689469"/>
          </a:xfrm>
          <a:prstGeom prst="rect">
            <a:avLst/>
          </a:prstGeom>
          <a:solidFill>
            <a:srgbClr val="58009A"/>
          </a:solidFill>
          <a:ln w="6350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0" hangingPunct="0"/>
            <a:r>
              <a:rPr lang="en-AU" dirty="0">
                <a:solidFill>
                  <a:prstClr val="white"/>
                </a:solidFill>
              </a:rPr>
              <a:t>Patient characteristics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Strong sense of justice &amp; fairness</a:t>
            </a:r>
          </a:p>
          <a:p>
            <a:pPr eaLnBrk="0" hangingPunct="0"/>
            <a:r>
              <a:rPr lang="en-AU" sz="1600" b="0" i="1" dirty="0">
                <a:solidFill>
                  <a:prstClr val="white"/>
                </a:solidFill>
              </a:rPr>
              <a:t>Confidence</a:t>
            </a:r>
          </a:p>
        </p:txBody>
      </p:sp>
      <p:grpSp>
        <p:nvGrpSpPr>
          <p:cNvPr id="10" name="Group 56"/>
          <p:cNvGrpSpPr/>
          <p:nvPr/>
        </p:nvGrpSpPr>
        <p:grpSpPr>
          <a:xfrm>
            <a:off x="3869578" y="2946035"/>
            <a:ext cx="4909676" cy="2464174"/>
            <a:chOff x="3869578" y="2946035"/>
            <a:chExt cx="4909676" cy="2464174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3869578" y="3338360"/>
              <a:ext cx="2437058" cy="2071849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71810">
              <a:off x="6116999" y="2946035"/>
              <a:ext cx="2662255" cy="1754326"/>
            </a:xfrm>
            <a:prstGeom prst="rect">
              <a:avLst/>
            </a:prstGeom>
            <a:solidFill>
              <a:srgbClr val="913533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‘You took my choice away’</a:t>
              </a: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i="1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‘This is not fair!’</a:t>
              </a: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prstClr val="white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Flashpoint                    (Anger)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71354" y="5372100"/>
            <a:ext cx="1511300" cy="7112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Flashpoint: </a:t>
            </a:r>
            <a:r>
              <a:rPr lang="en-US" kern="0" dirty="0">
                <a:solidFill>
                  <a:prstClr val="white"/>
                </a:solidFill>
                <a:cs typeface="Arial"/>
              </a:rPr>
              <a:t>Setting limits</a:t>
            </a:r>
          </a:p>
        </p:txBody>
      </p:sp>
    </p:spTree>
    <p:extLst>
      <p:ext uri="{BB962C8B-B14F-4D97-AF65-F5344CB8AC3E}">
        <p14:creationId xmlns:p14="http://schemas.microsoft.com/office/powerpoint/2010/main" val="22944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DHHS Safeward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HHS Safewards Presentation template.pot [Compatibility Mode]" id="{40503164-3BE1-4930-AA91-58F5DF5BEAEA}" vid="{0A7ACF4F-89D8-4DE1-BFF5-41CC76667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1633</Words>
  <Application>Microsoft Office PowerPoint</Application>
  <PresentationFormat>On-screen Show (4:3)</PresentationFormat>
  <Paragraphs>332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DHHS Safewards Presentation template</vt:lpstr>
      <vt:lpstr>Office Theme</vt:lpstr>
      <vt:lpstr>Soft words Refresher  </vt:lpstr>
      <vt:lpstr>PowerPoint Presentation</vt:lpstr>
      <vt:lpstr>PowerPoint Presentation</vt:lpstr>
      <vt:lpstr>Background and 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 words in practice</vt:lpstr>
      <vt:lpstr>Task: Identifying themes</vt:lpstr>
      <vt:lpstr>Role of the intervention lead  </vt:lpstr>
      <vt:lpstr>Soft words fidelity</vt:lpstr>
      <vt:lpstr>Soft words methods adjustments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words Refresher  </dc:title>
  <dc:creator>Rachel Gwyther</dc:creator>
  <cp:lastModifiedBy>Rachel Gwyther</cp:lastModifiedBy>
  <cp:revision>2</cp:revision>
  <dcterms:created xsi:type="dcterms:W3CDTF">2017-07-12T04:18:36Z</dcterms:created>
  <dcterms:modified xsi:type="dcterms:W3CDTF">2017-07-13T04:11:54Z</dcterms:modified>
</cp:coreProperties>
</file>