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274" r:id="rId5"/>
    <p:sldId id="289" r:id="rId6"/>
    <p:sldId id="293" r:id="rId7"/>
    <p:sldId id="294" r:id="rId8"/>
    <p:sldId id="295" r:id="rId9"/>
    <p:sldId id="296" r:id="rId10"/>
    <p:sldId id="297" r:id="rId11"/>
    <p:sldId id="313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4" r:id="rId25"/>
    <p:sldId id="310" r:id="rId26"/>
    <p:sldId id="315" r:id="rId27"/>
    <p:sldId id="311" r:id="rId28"/>
    <p:sldId id="312" r:id="rId29"/>
  </p:sldIdLst>
  <p:sldSz cx="9144000" cy="5148263"/>
  <p:notesSz cx="6858000" cy="9144000"/>
  <p:defaultTextStyle>
    <a:defPPr>
      <a:defRPr lang="en-US"/>
    </a:defPPr>
    <a:lvl1pPr marL="0" indent="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FontTx/>
      <a:buNone/>
      <a:defRPr sz="2000" kern="1200" baseline="0">
        <a:solidFill>
          <a:schemeClr val="tx1"/>
        </a:solidFill>
        <a:latin typeface="+mn-lt"/>
        <a:ea typeface="+mn-ea"/>
        <a:cs typeface="+mn-cs"/>
      </a:defRPr>
    </a:lvl1pPr>
    <a:lvl2pPr marL="0" indent="0" algn="l" defTabSz="685800" rtl="0" eaLnBrk="1" latinLnBrk="0" hangingPunct="1">
      <a:lnSpc>
        <a:spcPct val="98000"/>
      </a:lnSpc>
      <a:spcBef>
        <a:spcPts val="375"/>
      </a:spcBef>
      <a:buFontTx/>
      <a:buNone/>
      <a:defRPr sz="2000" b="1" i="0" kern="1200" baseline="0">
        <a:solidFill>
          <a:schemeClr val="tx2"/>
        </a:solidFill>
        <a:latin typeface="+mj-lt"/>
        <a:ea typeface="+mn-ea"/>
        <a:cs typeface="+mn-cs"/>
      </a:defRPr>
    </a:lvl2pPr>
    <a:lvl3pPr marL="468000" indent="-46800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Clr>
        <a:srgbClr val="0063A5"/>
      </a:buClr>
      <a:buSzPct val="120000"/>
      <a:buFont typeface="Calibri" panose="020F0502020204030204" pitchFamily="34" charset="0"/>
      <a:buChar char="●"/>
      <a:defRPr sz="2000" kern="1200" baseline="0">
        <a:solidFill>
          <a:schemeClr val="tx1"/>
        </a:solidFill>
        <a:latin typeface="+mn-lt"/>
        <a:ea typeface="+mn-ea"/>
        <a:cs typeface="+mn-cs"/>
      </a:defRPr>
    </a:lvl3pPr>
    <a:lvl4pPr marL="936000" indent="-46800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Clr>
        <a:srgbClr val="0063A5"/>
      </a:buClr>
      <a:buSzPct val="100000"/>
      <a:buFont typeface="Arial" panose="020B0604020202020204" pitchFamily="34" charset="0"/>
      <a:buChar char="—"/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404000" indent="-46800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Clr>
        <a:srgbClr val="0063A5"/>
      </a:buClr>
      <a:buSzPct val="120000"/>
      <a:buFont typeface="Wingdings" panose="05000000000000000000" pitchFamily="2" charset="2"/>
      <a:buChar char=""/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Loschiavo (DHHS)" initials="JL(" lastIdx="1" clrIdx="0">
    <p:extLst>
      <p:ext uri="{19B8F6BF-5375-455C-9EA6-DF929625EA0E}">
        <p15:presenceInfo xmlns:p15="http://schemas.microsoft.com/office/powerpoint/2012/main" userId="S::Jessica.Loschiavo@safercare.vic.gov.au::bbaf25b2-2c76-4cc6-93cd-b48055b4b3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032"/>
    <a:srgbClr val="CCCCD0"/>
    <a:srgbClr val="00001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85F01EC-6FE7-43F9-B863-10CF3ED7CFCE}">
  <a:tblStyle styleId="{785F01EC-6FE7-43F9-B863-10CF3ED7CFCE}" styleName="SCV Tab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3175" cmpd="sng">
              <a:solidFill>
                <a:schemeClr val="lt2"/>
              </a:solidFill>
            </a:ln>
          </a:top>
          <a:bottom>
            <a:ln w="3175" cmpd="sng">
              <a:solidFill>
                <a:schemeClr val="accent5"/>
              </a:solidFill>
            </a:ln>
          </a:bottom>
          <a:insideH>
            <a:ln w="3175" cmpd="sng">
              <a:solidFill>
                <a:schemeClr val="accent5"/>
              </a:solidFill>
            </a:ln>
          </a:insideH>
          <a:insideV>
            <a:ln w="12700" cmpd="sng">
              <a:noFill/>
            </a:ln>
          </a:insideV>
        </a:tcBdr>
        <a:fill>
          <a:noFill/>
        </a:fill>
      </a:tcStyle>
    </a:wholeTbl>
    <a:firstCol>
      <a:tcTxStyle b="on">
        <a:fontRef idx="minor">
          <a:schemeClr val="dk2"/>
        </a:fontRef>
        <a:schemeClr val="dk2"/>
      </a:tcTxStyle>
      <a:tcStyle>
        <a:tcBdr/>
        <a:fill>
          <a:noFill/>
        </a:fill>
      </a:tcStyle>
    </a:firstCol>
    <a:firstRow>
      <a:tcTxStyle b="on">
        <a:fontRef idx="minor">
          <a:schemeClr val="dk2"/>
        </a:fontRef>
        <a:schemeClr val="dk2"/>
      </a:tcTxStyle>
      <a:tcStyle>
        <a:tcBdr>
          <a:bottom>
            <a:ln w="38100" cmpd="sng">
              <a:solidFill>
                <a:schemeClr val="accent6"/>
              </a:solidFill>
            </a:ln>
          </a:bottom>
        </a:tcBdr>
        <a:fill>
          <a:solidFill>
            <a:schemeClr val="lt2"/>
          </a:solidFill>
        </a:fill>
      </a:tcStyle>
    </a:firstRow>
  </a:tblStyle>
  <a:tblStyle styleId="{450DDCDF-74B0-44AD-A3D2-FDAAE5D156A9}" styleName="SCV Table First Column Shad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3175" cmpd="sng">
              <a:solidFill>
                <a:schemeClr val="accent5"/>
              </a:solidFill>
            </a:ln>
          </a:top>
          <a:bottom>
            <a:ln w="3175" cmpd="sng">
              <a:solidFill>
                <a:schemeClr val="accent5"/>
              </a:solidFill>
            </a:ln>
          </a:bottom>
          <a:insideH>
            <a:ln w="3175" cmpd="sng">
              <a:solidFill>
                <a:schemeClr val="accent5"/>
              </a:solidFill>
            </a:ln>
          </a:insideH>
          <a:insideV>
            <a:ln w="12700" cmpd="sng">
              <a:noFill/>
            </a:ln>
          </a:insideV>
        </a:tcBdr>
        <a:fill>
          <a:noFill/>
        </a:fill>
      </a:tcStyle>
    </a:wholeTbl>
    <a:firstCol>
      <a:tcTxStyle b="on">
        <a:fontRef idx="minor">
          <a:schemeClr val="dk2"/>
        </a:fontRef>
        <a:schemeClr val="dk2"/>
      </a:tcTxStyle>
      <a:tcStyle>
        <a:tcBdr/>
        <a:fill>
          <a:solidFill>
            <a:schemeClr val="lt2"/>
          </a:solidFill>
        </a:fill>
      </a:tcStyle>
    </a:firstCo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80" d="100"/>
          <a:sy n="180" d="100"/>
        </p:scale>
        <p:origin x="364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12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ie McIntosh (SCV)" userId="f81529b9-2c9d-4ec4-96ec-d322c2be32b5" providerId="ADAL" clId="{3B5FB3EE-E5FE-4903-8D02-4E9CA1E10453}"/>
    <pc:docChg chg="modSld">
      <pc:chgData name="Kylie McIntosh (SCV)" userId="f81529b9-2c9d-4ec4-96ec-d322c2be32b5" providerId="ADAL" clId="{3B5FB3EE-E5FE-4903-8D02-4E9CA1E10453}" dt="2025-03-31T04:17:09.996" v="467" actId="13926"/>
      <pc:docMkLst>
        <pc:docMk/>
      </pc:docMkLst>
      <pc:sldChg chg="modSp mod">
        <pc:chgData name="Kylie McIntosh (SCV)" userId="f81529b9-2c9d-4ec4-96ec-d322c2be32b5" providerId="ADAL" clId="{3B5FB3EE-E5FE-4903-8D02-4E9CA1E10453}" dt="2025-03-31T03:57:50.012" v="1" actId="20577"/>
        <pc:sldMkLst>
          <pc:docMk/>
          <pc:sldMk cId="2537157170" sldId="293"/>
        </pc:sldMkLst>
        <pc:spChg chg="mod">
          <ac:chgData name="Kylie McIntosh (SCV)" userId="f81529b9-2c9d-4ec4-96ec-d322c2be32b5" providerId="ADAL" clId="{3B5FB3EE-E5FE-4903-8D02-4E9CA1E10453}" dt="2025-03-31T03:57:50.012" v="1" actId="20577"/>
          <ac:spMkLst>
            <pc:docMk/>
            <pc:sldMk cId="2537157170" sldId="293"/>
            <ac:spMk id="4" creationId="{E3B3AA7B-6186-48B5-8F6C-AD7285372E4C}"/>
          </ac:spMkLst>
        </pc:spChg>
      </pc:sldChg>
      <pc:sldChg chg="modSp mod">
        <pc:chgData name="Kylie McIntosh (SCV)" userId="f81529b9-2c9d-4ec4-96ec-d322c2be32b5" providerId="ADAL" clId="{3B5FB3EE-E5FE-4903-8D02-4E9CA1E10453}" dt="2025-03-31T03:58:04.212" v="2" actId="20577"/>
        <pc:sldMkLst>
          <pc:docMk/>
          <pc:sldMk cId="3277335780" sldId="294"/>
        </pc:sldMkLst>
        <pc:spChg chg="mod">
          <ac:chgData name="Kylie McIntosh (SCV)" userId="f81529b9-2c9d-4ec4-96ec-d322c2be32b5" providerId="ADAL" clId="{3B5FB3EE-E5FE-4903-8D02-4E9CA1E10453}" dt="2025-03-31T03:58:04.212" v="2" actId="20577"/>
          <ac:spMkLst>
            <pc:docMk/>
            <pc:sldMk cId="3277335780" sldId="294"/>
            <ac:spMk id="3" creationId="{0B4C8344-295A-4CD7-BCA1-7C7AC0E44834}"/>
          </ac:spMkLst>
        </pc:spChg>
      </pc:sldChg>
      <pc:sldChg chg="modSp mod">
        <pc:chgData name="Kylie McIntosh (SCV)" userId="f81529b9-2c9d-4ec4-96ec-d322c2be32b5" providerId="ADAL" clId="{3B5FB3EE-E5FE-4903-8D02-4E9CA1E10453}" dt="2025-03-31T03:59:08.922" v="71" actId="1035"/>
        <pc:sldMkLst>
          <pc:docMk/>
          <pc:sldMk cId="858399707" sldId="296"/>
        </pc:sldMkLst>
        <pc:spChg chg="mod">
          <ac:chgData name="Kylie McIntosh (SCV)" userId="f81529b9-2c9d-4ec4-96ec-d322c2be32b5" providerId="ADAL" clId="{3B5FB3EE-E5FE-4903-8D02-4E9CA1E10453}" dt="2025-03-31T03:59:08.922" v="71" actId="1035"/>
          <ac:spMkLst>
            <pc:docMk/>
            <pc:sldMk cId="858399707" sldId="296"/>
            <ac:spMk id="3" creationId="{D942F3DB-8398-4272-B20A-3DFADF258EAE}"/>
          </ac:spMkLst>
        </pc:spChg>
        <pc:spChg chg="mod">
          <ac:chgData name="Kylie McIntosh (SCV)" userId="f81529b9-2c9d-4ec4-96ec-d322c2be32b5" providerId="ADAL" clId="{3B5FB3EE-E5FE-4903-8D02-4E9CA1E10453}" dt="2025-03-31T03:58:58.934" v="29" actId="1035"/>
          <ac:spMkLst>
            <pc:docMk/>
            <pc:sldMk cId="858399707" sldId="296"/>
            <ac:spMk id="4" creationId="{8A35D320-B177-4693-A782-A82C2C237D66}"/>
          </ac:spMkLst>
        </pc:spChg>
      </pc:sldChg>
      <pc:sldChg chg="modSp mod">
        <pc:chgData name="Kylie McIntosh (SCV)" userId="f81529b9-2c9d-4ec4-96ec-d322c2be32b5" providerId="ADAL" clId="{3B5FB3EE-E5FE-4903-8D02-4E9CA1E10453}" dt="2025-03-31T04:02:11.891" v="92" actId="1035"/>
        <pc:sldMkLst>
          <pc:docMk/>
          <pc:sldMk cId="4181696827" sldId="300"/>
        </pc:sldMkLst>
        <pc:spChg chg="mod">
          <ac:chgData name="Kylie McIntosh (SCV)" userId="f81529b9-2c9d-4ec4-96ec-d322c2be32b5" providerId="ADAL" clId="{3B5FB3EE-E5FE-4903-8D02-4E9CA1E10453}" dt="2025-03-31T04:02:11.891" v="92" actId="1035"/>
          <ac:spMkLst>
            <pc:docMk/>
            <pc:sldMk cId="4181696827" sldId="300"/>
            <ac:spMk id="3" creationId="{B6A468DE-CC76-4A4A-9A95-9B6D3DAE7BE1}"/>
          </ac:spMkLst>
        </pc:spChg>
        <pc:spChg chg="mod">
          <ac:chgData name="Kylie McIntosh (SCV)" userId="f81529b9-2c9d-4ec4-96ec-d322c2be32b5" providerId="ADAL" clId="{3B5FB3EE-E5FE-4903-8D02-4E9CA1E10453}" dt="2025-03-31T04:02:11.891" v="92" actId="1035"/>
          <ac:spMkLst>
            <pc:docMk/>
            <pc:sldMk cId="4181696827" sldId="300"/>
            <ac:spMk id="4" creationId="{474D3D40-6384-4632-9253-74B5D2FD8842}"/>
          </ac:spMkLst>
        </pc:spChg>
      </pc:sldChg>
      <pc:sldChg chg="modSp mod">
        <pc:chgData name="Kylie McIntosh (SCV)" userId="f81529b9-2c9d-4ec4-96ec-d322c2be32b5" providerId="ADAL" clId="{3B5FB3EE-E5FE-4903-8D02-4E9CA1E10453}" dt="2025-03-31T04:03:25.527" v="167" actId="1035"/>
        <pc:sldMkLst>
          <pc:docMk/>
          <pc:sldMk cId="914479457" sldId="301"/>
        </pc:sldMkLst>
        <pc:spChg chg="mod">
          <ac:chgData name="Kylie McIntosh (SCV)" userId="f81529b9-2c9d-4ec4-96ec-d322c2be32b5" providerId="ADAL" clId="{3B5FB3EE-E5FE-4903-8D02-4E9CA1E10453}" dt="2025-03-31T04:03:25.527" v="167" actId="1035"/>
          <ac:spMkLst>
            <pc:docMk/>
            <pc:sldMk cId="914479457" sldId="301"/>
            <ac:spMk id="6" creationId="{FDCE8F56-3B62-4D02-B7D4-95960C305E21}"/>
          </ac:spMkLst>
        </pc:spChg>
        <pc:spChg chg="mod">
          <ac:chgData name="Kylie McIntosh (SCV)" userId="f81529b9-2c9d-4ec4-96ec-d322c2be32b5" providerId="ADAL" clId="{3B5FB3EE-E5FE-4903-8D02-4E9CA1E10453}" dt="2025-03-31T04:03:11.373" v="147" actId="1037"/>
          <ac:spMkLst>
            <pc:docMk/>
            <pc:sldMk cId="914479457" sldId="301"/>
            <ac:spMk id="8" creationId="{68A88CB7-384D-468F-A230-F2BCA0867435}"/>
          </ac:spMkLst>
        </pc:spChg>
      </pc:sldChg>
      <pc:sldChg chg="modSp mod">
        <pc:chgData name="Kylie McIntosh (SCV)" userId="f81529b9-2c9d-4ec4-96ec-d322c2be32b5" providerId="ADAL" clId="{3B5FB3EE-E5FE-4903-8D02-4E9CA1E10453}" dt="2025-03-31T04:04:17.545" v="171" actId="20577"/>
        <pc:sldMkLst>
          <pc:docMk/>
          <pc:sldMk cId="112037783" sldId="302"/>
        </pc:sldMkLst>
        <pc:spChg chg="mod">
          <ac:chgData name="Kylie McIntosh (SCV)" userId="f81529b9-2c9d-4ec4-96ec-d322c2be32b5" providerId="ADAL" clId="{3B5FB3EE-E5FE-4903-8D02-4E9CA1E10453}" dt="2025-03-31T04:04:17.545" v="171" actId="20577"/>
          <ac:spMkLst>
            <pc:docMk/>
            <pc:sldMk cId="112037783" sldId="302"/>
            <ac:spMk id="2" creationId="{FC5613B4-162E-415F-BF74-FDB13A2BA8A5}"/>
          </ac:spMkLst>
        </pc:spChg>
      </pc:sldChg>
      <pc:sldChg chg="modSp mod">
        <pc:chgData name="Kylie McIntosh (SCV)" userId="f81529b9-2c9d-4ec4-96ec-d322c2be32b5" providerId="ADAL" clId="{3B5FB3EE-E5FE-4903-8D02-4E9CA1E10453}" dt="2025-03-31T04:04:38.266" v="192" actId="1036"/>
        <pc:sldMkLst>
          <pc:docMk/>
          <pc:sldMk cId="3224281795" sldId="303"/>
        </pc:sldMkLst>
        <pc:graphicFrameChg chg="mod">
          <ac:chgData name="Kylie McIntosh (SCV)" userId="f81529b9-2c9d-4ec4-96ec-d322c2be32b5" providerId="ADAL" clId="{3B5FB3EE-E5FE-4903-8D02-4E9CA1E10453}" dt="2025-03-31T04:04:38.266" v="192" actId="1036"/>
          <ac:graphicFrameMkLst>
            <pc:docMk/>
            <pc:sldMk cId="3224281795" sldId="303"/>
            <ac:graphicFrameMk id="5" creationId="{4AF2D981-9648-4F9B-9329-FDE62708D03D}"/>
          </ac:graphicFrameMkLst>
        </pc:graphicFrameChg>
      </pc:sldChg>
      <pc:sldChg chg="modSp mod">
        <pc:chgData name="Kylie McIntosh (SCV)" userId="f81529b9-2c9d-4ec4-96ec-d322c2be32b5" providerId="ADAL" clId="{3B5FB3EE-E5FE-4903-8D02-4E9CA1E10453}" dt="2025-03-31T04:08:04.464" v="219" actId="1036"/>
        <pc:sldMkLst>
          <pc:docMk/>
          <pc:sldMk cId="2628243785" sldId="304"/>
        </pc:sldMkLst>
        <pc:graphicFrameChg chg="mod">
          <ac:chgData name="Kylie McIntosh (SCV)" userId="f81529b9-2c9d-4ec4-96ec-d322c2be32b5" providerId="ADAL" clId="{3B5FB3EE-E5FE-4903-8D02-4E9CA1E10453}" dt="2025-03-31T04:08:04.464" v="219" actId="1036"/>
          <ac:graphicFrameMkLst>
            <pc:docMk/>
            <pc:sldMk cId="2628243785" sldId="304"/>
            <ac:graphicFrameMk id="6" creationId="{A6152CD9-276E-4938-A0BE-6CD7C3270CD3}"/>
          </ac:graphicFrameMkLst>
        </pc:graphicFrameChg>
      </pc:sldChg>
      <pc:sldChg chg="modSp mod">
        <pc:chgData name="Kylie McIntosh (SCV)" userId="f81529b9-2c9d-4ec4-96ec-d322c2be32b5" providerId="ADAL" clId="{3B5FB3EE-E5FE-4903-8D02-4E9CA1E10453}" dt="2025-03-31T04:08:17.796" v="243" actId="1035"/>
        <pc:sldMkLst>
          <pc:docMk/>
          <pc:sldMk cId="1157834380" sldId="305"/>
        </pc:sldMkLst>
        <pc:graphicFrameChg chg="mod">
          <ac:chgData name="Kylie McIntosh (SCV)" userId="f81529b9-2c9d-4ec4-96ec-d322c2be32b5" providerId="ADAL" clId="{3B5FB3EE-E5FE-4903-8D02-4E9CA1E10453}" dt="2025-03-31T04:08:17.796" v="243" actId="1035"/>
          <ac:graphicFrameMkLst>
            <pc:docMk/>
            <pc:sldMk cId="1157834380" sldId="305"/>
            <ac:graphicFrameMk id="4" creationId="{56936260-4214-48CE-A766-40A05BF0E4DD}"/>
          </ac:graphicFrameMkLst>
        </pc:graphicFrameChg>
      </pc:sldChg>
      <pc:sldChg chg="modSp mod">
        <pc:chgData name="Kylie McIntosh (SCV)" userId="f81529b9-2c9d-4ec4-96ec-d322c2be32b5" providerId="ADAL" clId="{3B5FB3EE-E5FE-4903-8D02-4E9CA1E10453}" dt="2025-03-31T04:08:37.639" v="267" actId="1035"/>
        <pc:sldMkLst>
          <pc:docMk/>
          <pc:sldMk cId="746671508" sldId="306"/>
        </pc:sldMkLst>
        <pc:spChg chg="mod">
          <ac:chgData name="Kylie McIntosh (SCV)" userId="f81529b9-2c9d-4ec4-96ec-d322c2be32b5" providerId="ADAL" clId="{3B5FB3EE-E5FE-4903-8D02-4E9CA1E10453}" dt="2025-03-31T04:08:37.639" v="267" actId="1035"/>
          <ac:spMkLst>
            <pc:docMk/>
            <pc:sldMk cId="746671508" sldId="306"/>
            <ac:spMk id="3" creationId="{9318E386-64B0-452A-8DA2-B1671D4FC9BE}"/>
          </ac:spMkLst>
        </pc:spChg>
        <pc:spChg chg="mod">
          <ac:chgData name="Kylie McIntosh (SCV)" userId="f81529b9-2c9d-4ec4-96ec-d322c2be32b5" providerId="ADAL" clId="{3B5FB3EE-E5FE-4903-8D02-4E9CA1E10453}" dt="2025-03-31T04:08:37.639" v="267" actId="1035"/>
          <ac:spMkLst>
            <pc:docMk/>
            <pc:sldMk cId="746671508" sldId="306"/>
            <ac:spMk id="4" creationId="{D06D3C82-A9A4-4D44-92BE-25449581643D}"/>
          </ac:spMkLst>
        </pc:spChg>
      </pc:sldChg>
      <pc:sldChg chg="addSp modSp mod">
        <pc:chgData name="Kylie McIntosh (SCV)" userId="f81529b9-2c9d-4ec4-96ec-d322c2be32b5" providerId="ADAL" clId="{3B5FB3EE-E5FE-4903-8D02-4E9CA1E10453}" dt="2025-03-31T04:17:09.996" v="467" actId="13926"/>
        <pc:sldMkLst>
          <pc:docMk/>
          <pc:sldMk cId="278838853" sldId="307"/>
        </pc:sldMkLst>
        <pc:spChg chg="mod">
          <ac:chgData name="Kylie McIntosh (SCV)" userId="f81529b9-2c9d-4ec4-96ec-d322c2be32b5" providerId="ADAL" clId="{3B5FB3EE-E5FE-4903-8D02-4E9CA1E10453}" dt="2025-03-31T04:17:09.996" v="467" actId="13926"/>
          <ac:spMkLst>
            <pc:docMk/>
            <pc:sldMk cId="278838853" sldId="307"/>
            <ac:spMk id="3" creationId="{3B1F961A-CE44-4194-AA60-76C28D96E381}"/>
          </ac:spMkLst>
        </pc:spChg>
        <pc:spChg chg="add mod">
          <ac:chgData name="Kylie McIntosh (SCV)" userId="f81529b9-2c9d-4ec4-96ec-d322c2be32b5" providerId="ADAL" clId="{3B5FB3EE-E5FE-4903-8D02-4E9CA1E10453}" dt="2025-03-31T04:13:16.989" v="425" actId="1038"/>
          <ac:spMkLst>
            <pc:docMk/>
            <pc:sldMk cId="278838853" sldId="307"/>
            <ac:spMk id="4" creationId="{EEF9243F-4791-1F86-BA2B-B87EA3694A4F}"/>
          </ac:spMkLst>
        </pc:spChg>
        <pc:spChg chg="mod">
          <ac:chgData name="Kylie McIntosh (SCV)" userId="f81529b9-2c9d-4ec4-96ec-d322c2be32b5" providerId="ADAL" clId="{3B5FB3EE-E5FE-4903-8D02-4E9CA1E10453}" dt="2025-03-31T04:09:48.866" v="268" actId="13926"/>
          <ac:spMkLst>
            <pc:docMk/>
            <pc:sldMk cId="278838853" sldId="307"/>
            <ac:spMk id="6" creationId="{862769DD-A5C8-4A23-849D-95F1E7411C1E}"/>
          </ac:spMkLst>
        </pc:spChg>
      </pc:sldChg>
      <pc:sldChg chg="modSp mod">
        <pc:chgData name="Kylie McIntosh (SCV)" userId="f81529b9-2c9d-4ec4-96ec-d322c2be32b5" providerId="ADAL" clId="{3B5FB3EE-E5FE-4903-8D02-4E9CA1E10453}" dt="2025-03-31T04:13:58.378" v="444" actId="1035"/>
        <pc:sldMkLst>
          <pc:docMk/>
          <pc:sldMk cId="528296293" sldId="308"/>
        </pc:sldMkLst>
        <pc:spChg chg="mod">
          <ac:chgData name="Kylie McIntosh (SCV)" userId="f81529b9-2c9d-4ec4-96ec-d322c2be32b5" providerId="ADAL" clId="{3B5FB3EE-E5FE-4903-8D02-4E9CA1E10453}" dt="2025-03-31T04:13:58.378" v="444" actId="1035"/>
          <ac:spMkLst>
            <pc:docMk/>
            <pc:sldMk cId="528296293" sldId="308"/>
            <ac:spMk id="3" creationId="{094A1BB0-D12B-412E-8593-B3A5B6586203}"/>
          </ac:spMkLst>
        </pc:spChg>
      </pc:sldChg>
      <pc:sldChg chg="modSp mod">
        <pc:chgData name="Kylie McIntosh (SCV)" userId="f81529b9-2c9d-4ec4-96ec-d322c2be32b5" providerId="ADAL" clId="{3B5FB3EE-E5FE-4903-8D02-4E9CA1E10453}" dt="2025-03-31T04:15:19.557" v="465" actId="20577"/>
        <pc:sldMkLst>
          <pc:docMk/>
          <pc:sldMk cId="2309766931" sldId="311"/>
        </pc:sldMkLst>
        <pc:spChg chg="mod">
          <ac:chgData name="Kylie McIntosh (SCV)" userId="f81529b9-2c9d-4ec4-96ec-d322c2be32b5" providerId="ADAL" clId="{3B5FB3EE-E5FE-4903-8D02-4E9CA1E10453}" dt="2025-03-31T04:15:19.557" v="465" actId="20577"/>
          <ac:spMkLst>
            <pc:docMk/>
            <pc:sldMk cId="2309766931" sldId="311"/>
            <ac:spMk id="3" creationId="{39123EF6-F956-43C9-9C0A-9C3CCDD750F3}"/>
          </ac:spMkLst>
        </pc:spChg>
      </pc:sldChg>
    </pc:docChg>
  </pc:docChgLst>
  <pc:docChgLst>
    <pc:chgData name="Kylie McIntosh (SCV)" userId="f81529b9-2c9d-4ec4-96ec-d322c2be32b5" providerId="ADAL" clId="{480572CA-636C-4D56-8B15-F5FD495FF194}"/>
    <pc:docChg chg="modSld">
      <pc:chgData name="Kylie McIntosh (SCV)" userId="f81529b9-2c9d-4ec4-96ec-d322c2be32b5" providerId="ADAL" clId="{480572CA-636C-4D56-8B15-F5FD495FF194}" dt="2025-04-07T04:32:20.978" v="126" actId="1037"/>
      <pc:docMkLst>
        <pc:docMk/>
      </pc:docMkLst>
      <pc:sldChg chg="modSp mod">
        <pc:chgData name="Kylie McIntosh (SCV)" userId="f81529b9-2c9d-4ec4-96ec-d322c2be32b5" providerId="ADAL" clId="{480572CA-636C-4D56-8B15-F5FD495FF194}" dt="2025-04-07T04:31:48.247" v="54" actId="1037"/>
        <pc:sldMkLst>
          <pc:docMk/>
          <pc:sldMk cId="2537157170" sldId="293"/>
        </pc:sldMkLst>
        <pc:spChg chg="mod">
          <ac:chgData name="Kylie McIntosh (SCV)" userId="f81529b9-2c9d-4ec4-96ec-d322c2be32b5" providerId="ADAL" clId="{480572CA-636C-4D56-8B15-F5FD495FF194}" dt="2025-04-07T04:31:48.247" v="54" actId="1037"/>
          <ac:spMkLst>
            <pc:docMk/>
            <pc:sldMk cId="2537157170" sldId="293"/>
            <ac:spMk id="7" creationId="{F50134EC-75C4-4B65-909C-0770DFEE4D4A}"/>
          </ac:spMkLst>
        </pc:spChg>
      </pc:sldChg>
      <pc:sldChg chg="modSp mod">
        <pc:chgData name="Kylie McIntosh (SCV)" userId="f81529b9-2c9d-4ec4-96ec-d322c2be32b5" providerId="ADAL" clId="{480572CA-636C-4D56-8B15-F5FD495FF194}" dt="2025-04-07T04:32:20.978" v="126" actId="1037"/>
        <pc:sldMkLst>
          <pc:docMk/>
          <pc:sldMk cId="3277335780" sldId="294"/>
        </pc:sldMkLst>
        <pc:spChg chg="mod">
          <ac:chgData name="Kylie McIntosh (SCV)" userId="f81529b9-2c9d-4ec4-96ec-d322c2be32b5" providerId="ADAL" clId="{480572CA-636C-4D56-8B15-F5FD495FF194}" dt="2025-04-07T04:32:20.978" v="126" actId="1037"/>
          <ac:spMkLst>
            <pc:docMk/>
            <pc:sldMk cId="3277335780" sldId="294"/>
            <ac:spMk id="4" creationId="{066AE137-4F76-4693-B646-2AEA4BBBCB5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D95FFB-6DF1-4E7F-BBC9-C647C36F5F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F7C48-B208-4EE2-B036-3CB7E49172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24BF4-3BBC-41B9-B2CA-A8750E2EE9E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49500-DE5C-42BD-A4FE-119036358E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BC908-B90B-4F01-90E4-14843EE571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084E4-C499-4E44-933D-F1C0D519E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7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D75A7-A785-4641-97D6-B79176D50B3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429E-84F1-4454-9E84-CF1ED96B8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1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45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728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8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000" y="1595120"/>
            <a:ext cx="6549517" cy="1052780"/>
          </a:xfrm>
        </p:spPr>
        <p:txBody>
          <a:bodyPr anchor="b"/>
          <a:lstStyle>
            <a:lvl1pPr algn="l">
              <a:lnSpc>
                <a:spcPct val="100000"/>
              </a:lnSpc>
              <a:defRPr sz="3500" b="0" spc="-4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00" y="2647900"/>
            <a:ext cx="6549517" cy="86154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1107000"/>
            <a:ext cx="3600000" cy="288000"/>
          </a:xfrm>
        </p:spPr>
        <p:txBody>
          <a:bodyPr anchor="ctr" anchorCtr="0"/>
          <a:lstStyle>
            <a:lvl1pPr>
              <a:defRPr sz="1200" b="1" baseline="0"/>
            </a:lvl1pPr>
          </a:lstStyle>
          <a:p>
            <a:pPr lvl="0"/>
            <a:r>
              <a:rPr lang="en-US" dirty="0"/>
              <a:t>Day Month Year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203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mall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11AF48-53C3-4EF8-82DB-4351281A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2000"/>
            <a:ext cx="77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717D-74C1-40D7-A481-98C02B45F5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4000" y="1782000"/>
            <a:ext cx="7776000" cy="309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j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 dirty="0"/>
              <a:t>Insert text here. Click the Increase List Level button once for a heading and twice for a bullet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 descr="Decorative">
            <a:extLst>
              <a:ext uri="{FF2B5EF4-FFF2-40B4-BE49-F238E27FC236}">
                <a16:creationId xmlns:a16="http://schemas.microsoft.com/office/drawing/2014/main" id="{6B89EB1C-6EBC-42DD-9C6B-D0DACBBF2130}"/>
              </a:ext>
            </a:extLst>
          </p:cNvPr>
          <p:cNvCxnSpPr/>
          <p:nvPr userDrawn="1"/>
        </p:nvCxnSpPr>
        <p:spPr>
          <a:xfrm>
            <a:off x="702000" y="702000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88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ubheads (Small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11AF48-53C3-4EF8-82DB-4351281A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2000"/>
            <a:ext cx="77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01EA31C-2752-4408-9F95-C793B94E73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4000" y="1782000"/>
            <a:ext cx="3844800" cy="684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2"/>
                </a:solidFill>
                <a:latin typeface="+mj-lt"/>
              </a:defRPr>
            </a:lvl1pPr>
            <a:lvl2pPr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F4A0907-A8F3-4307-9E78-4EE4F26277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4213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j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A19B4D0-F0A4-4EDE-AA09-F42A8B2D4A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38800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j-lt"/>
              </a:defRPr>
            </a:lvl2pPr>
            <a:lvl3pPr marL="1908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 baseline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E31CD4-82E6-4B86-93AF-80A4E1187D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08000" y="1782000"/>
            <a:ext cx="3844800" cy="684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2"/>
                </a:solidFill>
                <a:latin typeface="+mj-lt"/>
              </a:defRPr>
            </a:lvl1pPr>
            <a:lvl2pPr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5ADA753-B141-4A69-973B-F516E81F5B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8000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j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4167390-9AA1-41C0-812E-1F3F257346C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62800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j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 descr="Decorative">
            <a:extLst>
              <a:ext uri="{FF2B5EF4-FFF2-40B4-BE49-F238E27FC236}">
                <a16:creationId xmlns:a16="http://schemas.microsoft.com/office/drawing/2014/main" id="{5A309BB2-2AC1-4B0E-903D-ABC5C34418A6}"/>
              </a:ext>
            </a:extLst>
          </p:cNvPr>
          <p:cNvCxnSpPr/>
          <p:nvPr userDrawn="1"/>
        </p:nvCxnSpPr>
        <p:spPr>
          <a:xfrm>
            <a:off x="702000" y="702000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536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B02D-044A-4C14-99D7-FD124687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Straight Connector 2" descr="Decorative">
            <a:extLst>
              <a:ext uri="{FF2B5EF4-FFF2-40B4-BE49-F238E27FC236}">
                <a16:creationId xmlns:a16="http://schemas.microsoft.com/office/drawing/2014/main" id="{7F454501-DD7E-4F92-B5AE-6A982447449E}"/>
              </a:ext>
            </a:extLst>
          </p:cNvPr>
          <p:cNvCxnSpPr/>
          <p:nvPr userDrawn="1"/>
        </p:nvCxnSpPr>
        <p:spPr>
          <a:xfrm>
            <a:off x="702000" y="702000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54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9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800000"/>
            <a:ext cx="6840000" cy="576000"/>
          </a:xfrm>
        </p:spPr>
        <p:txBody>
          <a:bodyPr anchor="b"/>
          <a:lstStyle>
            <a:lvl1pPr>
              <a:lnSpc>
                <a:spcPct val="100000"/>
              </a:lnSpc>
              <a:defRPr sz="3000" b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00" y="2358000"/>
            <a:ext cx="6840000" cy="108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33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2E2921-288E-469A-A2AC-4B43F0F08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717D-74C1-40D7-A481-98C02B45F5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4000" y="1782000"/>
            <a:ext cx="7740000" cy="288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Insert text here. Click the Increase List Level button once for a heading and twice for a bullet. Use the Decrease List Level button to move back through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 descr="Decorative">
            <a:extLst>
              <a:ext uri="{FF2B5EF4-FFF2-40B4-BE49-F238E27FC236}">
                <a16:creationId xmlns:a16="http://schemas.microsoft.com/office/drawing/2014/main" id="{D3BDF4BD-FEB7-4658-B96A-6E92F99CB35F}"/>
              </a:ext>
            </a:extLst>
          </p:cNvPr>
          <p:cNvCxnSpPr/>
          <p:nvPr userDrawn="1"/>
        </p:nvCxnSpPr>
        <p:spPr>
          <a:xfrm>
            <a:off x="702000" y="702000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63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84000" y="1818000"/>
            <a:ext cx="3708000" cy="3060000"/>
          </a:xfrm>
        </p:spPr>
        <p:txBody>
          <a:bodyPr lIns="36000" tIns="36000" rIns="36000" bIns="36000"/>
          <a:lstStyle>
            <a:lvl1pPr>
              <a:defRPr/>
            </a:lvl1pPr>
            <a:lvl2pPr>
              <a:defRPr b="0"/>
            </a:lvl2pPr>
          </a:lstStyle>
          <a:p>
            <a:pPr lvl="0"/>
            <a:r>
              <a:rPr lang="en-AU" dirty="0"/>
              <a:t>Insert text here. Click the Increase List Level button once for a heading and twice for a bullet/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818000"/>
            <a:ext cx="3708000" cy="30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 descr="Decorative">
            <a:extLst>
              <a:ext uri="{FF2B5EF4-FFF2-40B4-BE49-F238E27FC236}">
                <a16:creationId xmlns:a16="http://schemas.microsoft.com/office/drawing/2014/main" id="{76FB9B50-089B-4AC5-968A-1462039B211F}"/>
              </a:ext>
            </a:extLst>
          </p:cNvPr>
          <p:cNvCxnSpPr/>
          <p:nvPr userDrawn="1"/>
        </p:nvCxnSpPr>
        <p:spPr>
          <a:xfrm>
            <a:off x="702000" y="702000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40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94906"/>
            <a:ext cx="7740000" cy="82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1782000"/>
            <a:ext cx="3708000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heading here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84000" y="2178000"/>
            <a:ext cx="3708000" cy="2664000"/>
          </a:xfrm>
        </p:spPr>
        <p:txBody>
          <a:bodyPr lIns="36000" tIns="36000" rIns="36000" bIns="36000"/>
          <a:lstStyle>
            <a:lvl1pPr>
              <a:defRPr/>
            </a:lvl1pPr>
          </a:lstStyle>
          <a:p>
            <a:pPr lvl="0"/>
            <a:r>
              <a:rPr lang="en-AU" dirty="0"/>
              <a:t>Insert text here. Click the Increase List Level button once for a heading and twice for a bullet/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16000" y="1782000"/>
            <a:ext cx="3708000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heading here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178000"/>
            <a:ext cx="3708000" cy="266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 descr="Decorative">
            <a:extLst>
              <a:ext uri="{FF2B5EF4-FFF2-40B4-BE49-F238E27FC236}">
                <a16:creationId xmlns:a16="http://schemas.microsoft.com/office/drawing/2014/main" id="{25C70A13-DDA2-44DD-A577-9128DBF2C6BD}"/>
              </a:ext>
            </a:extLst>
          </p:cNvPr>
          <p:cNvCxnSpPr/>
          <p:nvPr userDrawn="1"/>
        </p:nvCxnSpPr>
        <p:spPr>
          <a:xfrm>
            <a:off x="702000" y="702000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57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1782000"/>
            <a:ext cx="3779837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heading here</a:t>
            </a:r>
            <a:endParaRPr lang="en-AU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84000" y="2196000"/>
            <a:ext cx="3780000" cy="262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782000"/>
            <a:ext cx="3780000" cy="3024000"/>
          </a:xfrm>
        </p:spPr>
        <p:txBody>
          <a:bodyPr tIns="72000"/>
          <a:lstStyle>
            <a:lvl1pPr>
              <a:defRPr/>
            </a:lvl1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descr="Decorative">
            <a:extLst>
              <a:ext uri="{FF2B5EF4-FFF2-40B4-BE49-F238E27FC236}">
                <a16:creationId xmlns:a16="http://schemas.microsoft.com/office/drawing/2014/main" id="{6604E823-0606-4545-B9A7-188F9CDB2A70}"/>
              </a:ext>
            </a:extLst>
          </p:cNvPr>
          <p:cNvCxnSpPr/>
          <p:nvPr userDrawn="1"/>
        </p:nvCxnSpPr>
        <p:spPr>
          <a:xfrm>
            <a:off x="702000" y="702000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39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1782000"/>
            <a:ext cx="3708000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heading here</a:t>
            </a:r>
            <a:endParaRPr lang="en-AU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4"/>
          </p:nvPr>
        </p:nvSpPr>
        <p:spPr>
          <a:xfrm>
            <a:off x="684000" y="2232001"/>
            <a:ext cx="3708000" cy="2070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782000"/>
            <a:ext cx="3780000" cy="25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 descr="Decorative">
            <a:extLst>
              <a:ext uri="{FF2B5EF4-FFF2-40B4-BE49-F238E27FC236}">
                <a16:creationId xmlns:a16="http://schemas.microsoft.com/office/drawing/2014/main" id="{0815631C-33D3-4177-B43F-12601F7AE9C2}"/>
              </a:ext>
            </a:extLst>
          </p:cNvPr>
          <p:cNvCxnSpPr/>
          <p:nvPr userDrawn="1"/>
        </p:nvCxnSpPr>
        <p:spPr>
          <a:xfrm>
            <a:off x="702000" y="702000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71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114741F-4E67-47EF-8FBD-492749B4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2000"/>
            <a:ext cx="378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4000" y="1782000"/>
            <a:ext cx="3780000" cy="30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2002" y="306000"/>
            <a:ext cx="4392000" cy="4536000"/>
          </a:xfrm>
          <a:solidFill>
            <a:schemeClr val="bg1">
              <a:lumMod val="95000"/>
            </a:schemeClr>
          </a:solidFill>
        </p:spPr>
        <p:txBody>
          <a:bodyPr lIns="360000" tIns="504000" rIns="360000" bIns="360000" anchor="t" anchorCtr="1"/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AU" dirty="0"/>
              <a:t>Drag/paste picture to icon or click icon to add image.  Click Format &gt; Crop &gt; Fill to resize/move the image inside the placeholder or to reset the image. To fit a whole image without maintaining the placeholder shape click Format &gt; Crop &gt; Fit.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 descr="Decorative"/>
          <p:cNvCxnSpPr/>
          <p:nvPr userDrawn="1"/>
        </p:nvCxnSpPr>
        <p:spPr>
          <a:xfrm>
            <a:off x="702000" y="702000"/>
            <a:ext cx="3690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20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B02D-044A-4C14-99D7-FD124687B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033200"/>
            <a:ext cx="7740000" cy="6840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684212" y="1728000"/>
            <a:ext cx="7740000" cy="3132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2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00" y="900000"/>
            <a:ext cx="7740000" cy="82800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080" y="1782000"/>
            <a:ext cx="7740000" cy="2880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44000" y="4842000"/>
            <a:ext cx="1080000" cy="18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MSIPCMContentMarking" descr="{&quot;HashCode&quot;:904758361,&quot;Placement&quot;:&quot;Footer&quot;,&quot;Top&quot;:382.823456,&quot;Left&quot;:323.117157,&quot;SlideWidth&quot;:720,&quot;SlideHeight&quot;:405}">
            <a:extLst>
              <a:ext uri="{FF2B5EF4-FFF2-40B4-BE49-F238E27FC236}">
                <a16:creationId xmlns:a16="http://schemas.microsoft.com/office/drawing/2014/main" id="{73E63643-1B01-41BD-9FF3-4D06A25FB363}"/>
              </a:ext>
            </a:extLst>
          </p:cNvPr>
          <p:cNvSpPr txBox="1"/>
          <p:nvPr userDrawn="1"/>
        </p:nvSpPr>
        <p:spPr>
          <a:xfrm>
            <a:off x="4103588" y="4861858"/>
            <a:ext cx="936825" cy="2864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000">
                <a:solidFill>
                  <a:srgbClr val="000000"/>
                </a:solidFill>
                <a:latin typeface="Arial Black" panose="020B0A040201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69858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78" r:id="rId4"/>
    <p:sldLayoutId id="2147483681" r:id="rId5"/>
    <p:sldLayoutId id="2147483679" r:id="rId6"/>
    <p:sldLayoutId id="2147483680" r:id="rId7"/>
    <p:sldLayoutId id="2147483670" r:id="rId8"/>
    <p:sldLayoutId id="2147483677" r:id="rId9"/>
    <p:sldLayoutId id="2147483672" r:id="rId10"/>
    <p:sldLayoutId id="2147483675" r:id="rId11"/>
    <p:sldLayoutId id="2147483666" r:id="rId12"/>
    <p:sldLayoutId id="2147483667" r:id="rId13"/>
  </p:sldLayoutIdLst>
  <p:hf sldNum="0"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spcAft>
          <a:spcPts val="600"/>
        </a:spcAft>
        <a:buNone/>
        <a:defRPr sz="2400" b="0" i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FontTx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8000"/>
        </a:lnSpc>
        <a:spcBef>
          <a:spcPts val="375"/>
        </a:spcBef>
        <a:buFontTx/>
        <a:buNone/>
        <a:defRPr sz="2000" b="0" i="0" kern="1200" baseline="0">
          <a:solidFill>
            <a:schemeClr val="tx2"/>
          </a:solidFill>
          <a:latin typeface="+mj-lt"/>
          <a:ea typeface="+mn-ea"/>
          <a:cs typeface="+mn-cs"/>
        </a:defRPr>
      </a:lvl2pPr>
      <a:lvl3pPr marL="468000" indent="-46800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Clr>
          <a:srgbClr val="0063A5"/>
        </a:buClr>
        <a:buSzPct val="120000"/>
        <a:buFont typeface="Calibri" panose="020F0502020204030204" pitchFamily="34" charset="0"/>
        <a:buChar char="●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36000" indent="-46800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Clr>
          <a:srgbClr val="0063A5"/>
        </a:buClr>
        <a:buSzPct val="100000"/>
        <a:buFont typeface="Arial" panose="020B0604020202020204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04000" indent="-46800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Clr>
          <a:srgbClr val="0063A5"/>
        </a:buClr>
        <a:buSzPct val="120000"/>
        <a:buFont typeface="Wingdings" panose="05000000000000000000" pitchFamily="2" charset="2"/>
        <a:buChar char="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0063A5"/>
        </a:buClr>
        <a:buSzPct val="120000"/>
        <a:buFont typeface="Calibri" panose="020F050202020403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0063A5"/>
        </a:buClr>
        <a:buFont typeface="Arial Black" panose="020B0A040201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0063A5"/>
        </a:buClr>
        <a:buFont typeface="Wingdings" panose="05000000000000000000" pitchFamily="2" charset="2"/>
        <a:buChar char="s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zca.edu.au/resources/endorsed-guidelines/position-statement-on-the-use-of-slow-release-opio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rehabreviews.com.au/australian-drug-deaths-hit-record-high/" TargetMode="External"/><Relationship Id="rId4" Type="http://schemas.openxmlformats.org/officeDocument/2006/relationships/hyperlink" Target="http://www.anzca.edu.au/documents/ps41-2013-guidelines-on-acute-pain-management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400" dirty="0"/>
              <a:t>Sample Education Presentation Management of acute pain &amp; optimal use of analgesics in surgical patients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sz="1200" dirty="0"/>
              <a:t>Acknowledgements: Thuy Bui, Analgesic Stewardship Pharmacist at Alfred Health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DATE</a:t>
            </a:r>
            <a:endParaRPr lang="en-AU" dirty="0"/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id="{330CB1CA-D7D0-433B-9070-D6598D998E73}"/>
              </a:ext>
            </a:extLst>
          </p:cNvPr>
          <p:cNvSpPr txBox="1">
            <a:spLocks/>
          </p:cNvSpPr>
          <p:nvPr/>
        </p:nvSpPr>
        <p:spPr>
          <a:xfrm>
            <a:off x="684000" y="3639895"/>
            <a:ext cx="6549517" cy="546771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8000"/>
              </a:lnSpc>
              <a:spcBef>
                <a:spcPts val="375"/>
              </a:spcBef>
              <a:buFontTx/>
              <a:buNone/>
              <a:defRPr sz="1500" b="1" i="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8000"/>
              </a:lnSpc>
              <a:spcBef>
                <a:spcPts val="0"/>
              </a:spcBef>
              <a:spcAft>
                <a:spcPts val="1300"/>
              </a:spcAft>
              <a:buClr>
                <a:srgbClr val="0063A5"/>
              </a:buClr>
              <a:buSzPct val="120000"/>
              <a:buFont typeface="Calibri" panose="020F0502020204030204" pitchFamily="34" charset="0"/>
              <a:buNone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8000"/>
              </a:lnSpc>
              <a:spcBef>
                <a:spcPts val="0"/>
              </a:spcBef>
              <a:spcAft>
                <a:spcPts val="1300"/>
              </a:spcAft>
              <a:buClr>
                <a:srgbClr val="0063A5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8000"/>
              </a:lnSpc>
              <a:spcBef>
                <a:spcPts val="0"/>
              </a:spcBef>
              <a:spcAft>
                <a:spcPts val="1300"/>
              </a:spcAft>
              <a:buClr>
                <a:srgbClr val="0063A5"/>
              </a:buClr>
              <a:buSzPct val="12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/>
              <a:t>OFFICIAL</a:t>
            </a:r>
            <a:endParaRPr lang="en-GB" sz="1600" dirty="0"/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E0B58398-849A-4FD4-B70F-774F999EEF32}"/>
              </a:ext>
            </a:extLst>
          </p:cNvPr>
          <p:cNvSpPr>
            <a:spLocks/>
          </p:cNvSpPr>
          <p:nvPr/>
        </p:nvSpPr>
        <p:spPr>
          <a:xfrm rot="360000">
            <a:off x="7253156" y="198887"/>
            <a:ext cx="1610678" cy="1523077"/>
          </a:xfrm>
          <a:prstGeom prst="foldedCorner">
            <a:avLst>
              <a:gd name="adj" fmla="val 1445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USER INFORMATION:</a:t>
            </a:r>
            <a:endParaRPr lang="en-AU" sz="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Slides included in this sample presentation relevant to medical, nursing and pharmacy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Individualize slides to your target audience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374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EEA7-FD6E-418D-BCCD-32FCC3DD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Analgesic ladder</a:t>
            </a: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EEC7081D-1215-42A2-97FE-670C93597C2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8160" y="1583792"/>
            <a:ext cx="6085791" cy="3027583"/>
          </a:xfrm>
          <a:prstGeom prst="rect">
            <a:avLst/>
          </a:prstGeom>
        </p:spPr>
      </p:pic>
      <p:sp>
        <p:nvSpPr>
          <p:cNvPr id="5" name="Folded Corner 5">
            <a:extLst>
              <a:ext uri="{FF2B5EF4-FFF2-40B4-BE49-F238E27FC236}">
                <a16:creationId xmlns:a16="http://schemas.microsoft.com/office/drawing/2014/main" id="{FD361F95-B246-4EFA-B5EF-2E9340808B15}"/>
              </a:ext>
            </a:extLst>
          </p:cNvPr>
          <p:cNvSpPr>
            <a:spLocks/>
          </p:cNvSpPr>
          <p:nvPr/>
        </p:nvSpPr>
        <p:spPr>
          <a:xfrm rot="360000">
            <a:off x="7253156" y="198887"/>
            <a:ext cx="1610678" cy="1523077"/>
          </a:xfrm>
          <a:prstGeom prst="foldedCorner">
            <a:avLst>
              <a:gd name="adj" fmla="val 1445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USER INFORMATION:</a:t>
            </a:r>
            <a:endParaRPr lang="en-AU" sz="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Refer to relevant analgesic ladders to your health service</a:t>
            </a:r>
          </a:p>
        </p:txBody>
      </p:sp>
    </p:spTree>
    <p:extLst>
      <p:ext uri="{BB962C8B-B14F-4D97-AF65-F5344CB8AC3E}">
        <p14:creationId xmlns:p14="http://schemas.microsoft.com/office/powerpoint/2010/main" val="531582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E25E4-0002-41E7-A745-2EC35B49E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Simple Analgesics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468DE-CC76-4A4A-9A95-9B6D3DAE7B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4000" y="1542615"/>
            <a:ext cx="3708000" cy="3060000"/>
          </a:xfrm>
        </p:spPr>
        <p:txBody>
          <a:bodyPr/>
          <a:lstStyle/>
          <a:p>
            <a:pPr marL="9534">
              <a:lnSpc>
                <a:spcPct val="100000"/>
              </a:lnSpc>
              <a:spcBef>
                <a:spcPts val="664"/>
              </a:spcBef>
            </a:pPr>
            <a:r>
              <a:rPr lang="en-AU" sz="1100" b="1" dirty="0">
                <a:cs typeface="Arial"/>
              </a:rPr>
              <a:t>Paracetamol</a:t>
            </a:r>
          </a:p>
          <a:p>
            <a:pPr marL="180984" indent="-171450">
              <a:lnSpc>
                <a:spcPct val="100000"/>
              </a:lnSpc>
              <a:spcBef>
                <a:spcPts val="664"/>
              </a:spcBef>
              <a:buFont typeface="Arial" panose="020B0604020202020204" pitchFamily="34" charset="0"/>
              <a:buChar char="•"/>
            </a:pPr>
            <a:r>
              <a:rPr lang="en-AU" sz="1100" b="1" spc="-4" dirty="0">
                <a:cs typeface="Arial"/>
              </a:rPr>
              <a:t>Backbone</a:t>
            </a:r>
            <a:r>
              <a:rPr lang="en-AU" sz="1100" b="1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of</a:t>
            </a:r>
            <a:r>
              <a:rPr lang="en-AU" sz="1100" spc="4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analgesic</a:t>
            </a:r>
            <a:r>
              <a:rPr lang="en-AU" sz="1100" spc="-19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regimens</a:t>
            </a:r>
            <a:endParaRPr lang="en-AU" sz="1100" dirty="0">
              <a:cs typeface="Arial"/>
            </a:endParaRPr>
          </a:p>
          <a:p>
            <a:pPr marL="180984" indent="-171450">
              <a:lnSpc>
                <a:spcPct val="100000"/>
              </a:lnSpc>
              <a:spcBef>
                <a:spcPts val="664"/>
              </a:spcBef>
              <a:buFont typeface="Arial" panose="020B0604020202020204" pitchFamily="34" charset="0"/>
              <a:buChar char="•"/>
            </a:pPr>
            <a:r>
              <a:rPr lang="en-AU" sz="1100" spc="-4" dirty="0">
                <a:cs typeface="Arial"/>
              </a:rPr>
              <a:t>Reduce</a:t>
            </a:r>
            <a:r>
              <a:rPr lang="en-AU" sz="1100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daily</a:t>
            </a:r>
            <a:r>
              <a:rPr lang="en-AU" sz="1100" spc="-8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dose</a:t>
            </a:r>
            <a:r>
              <a:rPr lang="en-AU" sz="1100" spc="4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if</a:t>
            </a:r>
            <a:r>
              <a:rPr lang="en-AU" sz="1100" spc="4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underweight,</a:t>
            </a:r>
            <a:r>
              <a:rPr lang="en-AU" sz="1100" spc="23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malnourished,</a:t>
            </a:r>
            <a:r>
              <a:rPr lang="en-AU" sz="1100" spc="4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frail,</a:t>
            </a:r>
            <a:r>
              <a:rPr lang="en-AU" sz="1100" spc="15" dirty="0">
                <a:cs typeface="Arial"/>
              </a:rPr>
              <a:t> </a:t>
            </a:r>
            <a:r>
              <a:rPr lang="en-AU" sz="1100" spc="-15" dirty="0">
                <a:cs typeface="Arial"/>
              </a:rPr>
              <a:t>elderly,</a:t>
            </a:r>
            <a:r>
              <a:rPr lang="en-AU" sz="1100" spc="23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or</a:t>
            </a:r>
            <a:r>
              <a:rPr lang="en-AU" sz="1100" spc="11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severe </a:t>
            </a:r>
            <a:r>
              <a:rPr lang="en-AU" sz="1100" spc="-323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liver</a:t>
            </a:r>
            <a:r>
              <a:rPr lang="en-AU" sz="1100" spc="-19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disease</a:t>
            </a:r>
            <a:endParaRPr lang="en-AU" sz="11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4"/>
              </a:spcBef>
              <a:buFont typeface="Arial"/>
              <a:buChar char="•"/>
            </a:pPr>
            <a:endParaRPr lang="en-AU" sz="1000" dirty="0">
              <a:cs typeface="Arial"/>
            </a:endParaRPr>
          </a:p>
          <a:p>
            <a:endParaRPr lang="en-AU" sz="1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D3D40-6384-4632-9253-74B5D2FD8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000" y="1542615"/>
            <a:ext cx="3708000" cy="3060000"/>
          </a:xfrm>
        </p:spPr>
        <p:txBody>
          <a:bodyPr/>
          <a:lstStyle/>
          <a:p>
            <a:pPr marL="9534">
              <a:lnSpc>
                <a:spcPct val="100000"/>
              </a:lnSpc>
            </a:pPr>
            <a:r>
              <a:rPr lang="en-AU" sz="1100" b="1" dirty="0">
                <a:cs typeface="Arial"/>
              </a:rPr>
              <a:t>NSAID’s</a:t>
            </a:r>
          </a:p>
          <a:p>
            <a:pPr marL="450317" indent="-171450">
              <a:lnSpc>
                <a:spcPct val="100000"/>
              </a:lnSpc>
              <a:spcBef>
                <a:spcPts val="462"/>
              </a:spcBef>
              <a:buFont typeface="Arial" panose="020B0604020202020204" pitchFamily="34" charset="0"/>
              <a:buChar char="•"/>
              <a:tabLst>
                <a:tab pos="622563" algn="l"/>
                <a:tab pos="623039" algn="l"/>
              </a:tabLst>
            </a:pPr>
            <a:r>
              <a:rPr lang="en-AU" sz="1100" b="1" spc="-15" dirty="0">
                <a:cs typeface="Arial"/>
              </a:rPr>
              <a:t>Add</a:t>
            </a:r>
            <a:r>
              <a:rPr lang="en-AU" sz="1100" b="1" spc="23" dirty="0">
                <a:cs typeface="Arial"/>
              </a:rPr>
              <a:t> </a:t>
            </a:r>
            <a:r>
              <a:rPr lang="en-AU" sz="1100" b="1" spc="-4" dirty="0">
                <a:cs typeface="Arial"/>
              </a:rPr>
              <a:t>on</a:t>
            </a:r>
            <a:r>
              <a:rPr lang="en-AU" sz="1100" b="1" spc="-15" dirty="0">
                <a:cs typeface="Arial"/>
              </a:rPr>
              <a:t> </a:t>
            </a:r>
            <a:r>
              <a:rPr lang="en-AU" sz="1100" b="1" spc="4" dirty="0">
                <a:cs typeface="Arial"/>
              </a:rPr>
              <a:t>where</a:t>
            </a:r>
            <a:r>
              <a:rPr lang="en-AU" sz="1100" b="1" spc="-30" dirty="0">
                <a:cs typeface="Arial"/>
              </a:rPr>
              <a:t> </a:t>
            </a:r>
            <a:r>
              <a:rPr lang="en-AU" sz="1100" b="1" spc="-4" dirty="0">
                <a:cs typeface="Arial"/>
              </a:rPr>
              <a:t>possible</a:t>
            </a:r>
            <a:endParaRPr lang="en-AU" sz="1100" dirty="0">
              <a:cs typeface="Arial"/>
            </a:endParaRPr>
          </a:p>
          <a:p>
            <a:pPr marL="450793" marR="99629" indent="-171450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622563" algn="l"/>
                <a:tab pos="623039" algn="l"/>
              </a:tabLst>
            </a:pPr>
            <a:r>
              <a:rPr lang="en-AU" sz="1100" spc="-4" dirty="0">
                <a:cs typeface="Arial"/>
              </a:rPr>
              <a:t>Naproxen</a:t>
            </a:r>
            <a:r>
              <a:rPr lang="en-AU" sz="1100" spc="19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preferred</a:t>
            </a:r>
            <a:r>
              <a:rPr lang="en-AU" sz="1100" spc="34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(or</a:t>
            </a:r>
            <a:r>
              <a:rPr lang="en-AU" sz="1100" spc="19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ibuprofen);</a:t>
            </a:r>
            <a:r>
              <a:rPr lang="en-AU" sz="1100" spc="19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celecoxib</a:t>
            </a:r>
            <a:r>
              <a:rPr lang="en-AU" sz="1100" spc="-15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if</a:t>
            </a:r>
            <a:r>
              <a:rPr lang="en-AU" sz="1100" spc="15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high</a:t>
            </a:r>
            <a:r>
              <a:rPr lang="en-AU" sz="1100" spc="-8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risk</a:t>
            </a:r>
            <a:r>
              <a:rPr lang="en-AU" sz="1100" spc="8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of</a:t>
            </a:r>
            <a:r>
              <a:rPr lang="en-AU" sz="1100" spc="15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bleeding/GI </a:t>
            </a:r>
            <a:r>
              <a:rPr lang="en-AU" sz="1100" spc="-323" dirty="0">
                <a:cs typeface="Arial"/>
              </a:rPr>
              <a:t> </a:t>
            </a:r>
            <a:r>
              <a:rPr lang="en-AU" sz="1100" spc="-8" dirty="0">
                <a:cs typeface="Arial"/>
              </a:rPr>
              <a:t>effects </a:t>
            </a:r>
            <a:r>
              <a:rPr lang="en-AU" sz="1100" dirty="0">
                <a:cs typeface="Arial"/>
              </a:rPr>
              <a:t>IV</a:t>
            </a:r>
            <a:r>
              <a:rPr lang="en-AU" sz="1100" spc="-11" dirty="0">
                <a:cs typeface="Arial"/>
              </a:rPr>
              <a:t> </a:t>
            </a:r>
            <a:r>
              <a:rPr lang="en-AU" sz="1100" dirty="0">
                <a:cs typeface="Arial"/>
              </a:rPr>
              <a:t>options:</a:t>
            </a:r>
            <a:r>
              <a:rPr lang="en-AU" sz="1100" spc="-41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parecoxib</a:t>
            </a:r>
            <a:r>
              <a:rPr lang="en-AU" sz="1100" spc="-15" dirty="0">
                <a:cs typeface="Arial"/>
              </a:rPr>
              <a:t> </a:t>
            </a:r>
            <a:r>
              <a:rPr lang="en-AU" sz="1100" dirty="0">
                <a:cs typeface="Arial"/>
              </a:rPr>
              <a:t>/</a:t>
            </a:r>
            <a:r>
              <a:rPr lang="en-AU" sz="1100" spc="-15" dirty="0">
                <a:cs typeface="Arial"/>
              </a:rPr>
              <a:t> </a:t>
            </a:r>
            <a:r>
              <a:rPr lang="en-AU" sz="1100" dirty="0">
                <a:cs typeface="Arial"/>
              </a:rPr>
              <a:t>ketorolac</a:t>
            </a:r>
          </a:p>
          <a:p>
            <a:pPr marL="450793" marR="398517" indent="-171450">
              <a:lnSpc>
                <a:spcPct val="100000"/>
              </a:lnSpc>
              <a:spcBef>
                <a:spcPts val="518"/>
              </a:spcBef>
              <a:buFont typeface="Arial" panose="020B0604020202020204" pitchFamily="34" charset="0"/>
              <a:buChar char="•"/>
              <a:tabLst>
                <a:tab pos="622563" algn="l"/>
                <a:tab pos="623039" algn="l"/>
              </a:tabLst>
            </a:pPr>
            <a:r>
              <a:rPr lang="en-AU" sz="1100" spc="-4" dirty="0">
                <a:cs typeface="Arial"/>
              </a:rPr>
              <a:t>Care</a:t>
            </a:r>
            <a:r>
              <a:rPr lang="en-AU" sz="1100" spc="11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in</a:t>
            </a:r>
            <a:r>
              <a:rPr lang="en-AU" sz="1100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the</a:t>
            </a:r>
            <a:r>
              <a:rPr lang="en-AU" sz="1100" spc="15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older</a:t>
            </a:r>
            <a:r>
              <a:rPr lang="en-AU" sz="1100" spc="4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patient,</a:t>
            </a:r>
            <a:r>
              <a:rPr lang="en-AU" sz="1100" spc="15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renal</a:t>
            </a:r>
            <a:r>
              <a:rPr lang="en-AU" sz="1100" spc="4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impairment,</a:t>
            </a:r>
            <a:r>
              <a:rPr lang="en-AU" sz="1100" spc="23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high cardiovascular</a:t>
            </a:r>
            <a:r>
              <a:rPr lang="en-AU" sz="1100" spc="-8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or </a:t>
            </a:r>
            <a:r>
              <a:rPr lang="en-AU" sz="1100" spc="-323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thrombosis</a:t>
            </a:r>
            <a:r>
              <a:rPr lang="en-AU" sz="1100" spc="11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risk</a:t>
            </a:r>
            <a:r>
              <a:rPr lang="en-AU" sz="1100" spc="-8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(naproxen</a:t>
            </a:r>
            <a:r>
              <a:rPr lang="en-AU" sz="1100" spc="30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least risk),</a:t>
            </a:r>
            <a:r>
              <a:rPr lang="en-AU" sz="1100" spc="8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bleeding</a:t>
            </a:r>
            <a:r>
              <a:rPr lang="en-AU" sz="1100" spc="-19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risk</a:t>
            </a:r>
            <a:endParaRPr lang="en-AU" sz="1100" dirty="0">
              <a:cs typeface="Arial"/>
            </a:endParaRPr>
          </a:p>
          <a:p>
            <a:pPr marL="450317" indent="-171450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622563" algn="l"/>
                <a:tab pos="623039" algn="l"/>
              </a:tabLst>
            </a:pPr>
            <a:r>
              <a:rPr lang="en-AU" sz="1100" spc="-4" dirty="0">
                <a:cs typeface="Arial"/>
              </a:rPr>
              <a:t>Short</a:t>
            </a:r>
            <a:r>
              <a:rPr lang="en-AU" sz="1100" spc="4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duration</a:t>
            </a:r>
            <a:r>
              <a:rPr lang="en-AU" sz="1100" spc="4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of</a:t>
            </a:r>
            <a:r>
              <a:rPr lang="en-AU" sz="1100" spc="8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use</a:t>
            </a:r>
            <a:r>
              <a:rPr lang="en-AU" sz="1100" spc="-8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(up</a:t>
            </a:r>
            <a:r>
              <a:rPr lang="en-AU" sz="1100" spc="4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to</a:t>
            </a:r>
            <a:r>
              <a:rPr lang="en-AU" sz="1100" spc="4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2</a:t>
            </a:r>
            <a:r>
              <a:rPr lang="en-AU" sz="1100" spc="8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weeks)</a:t>
            </a:r>
            <a:endParaRPr lang="en-AU" sz="1100" dirty="0">
              <a:cs typeface="Arial"/>
            </a:endParaRPr>
          </a:p>
          <a:p>
            <a:pPr marL="450317" indent="-171450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622563" algn="l"/>
                <a:tab pos="623039" algn="l"/>
              </a:tabLst>
            </a:pPr>
            <a:r>
              <a:rPr lang="en-AU" sz="1100" spc="-4" dirty="0">
                <a:cs typeface="Arial"/>
              </a:rPr>
              <a:t>Consider PPI</a:t>
            </a:r>
            <a:r>
              <a:rPr lang="en-AU" sz="1100" dirty="0">
                <a:cs typeface="Arial"/>
              </a:rPr>
              <a:t> in</a:t>
            </a:r>
            <a:r>
              <a:rPr lang="en-AU" sz="1100" spc="-8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patients</a:t>
            </a:r>
            <a:r>
              <a:rPr lang="en-AU" sz="1100" spc="11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at</a:t>
            </a:r>
            <a:r>
              <a:rPr lang="en-AU" sz="1100" spc="11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high risk</a:t>
            </a:r>
            <a:r>
              <a:rPr lang="en-AU" sz="1100" spc="4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of</a:t>
            </a:r>
            <a:r>
              <a:rPr lang="en-AU" sz="1100" spc="8" dirty="0">
                <a:cs typeface="Arial"/>
              </a:rPr>
              <a:t> </a:t>
            </a:r>
            <a:r>
              <a:rPr lang="en-AU" sz="1100" spc="-8" dirty="0">
                <a:cs typeface="Arial"/>
              </a:rPr>
              <a:t>GI</a:t>
            </a:r>
            <a:r>
              <a:rPr lang="en-AU" sz="1100" spc="23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adverse</a:t>
            </a:r>
            <a:r>
              <a:rPr lang="en-AU" sz="1100" spc="11" dirty="0">
                <a:cs typeface="Arial"/>
              </a:rPr>
              <a:t> </a:t>
            </a:r>
            <a:r>
              <a:rPr lang="en-AU" sz="1100" spc="-4" dirty="0">
                <a:cs typeface="Arial"/>
              </a:rPr>
              <a:t>effects</a:t>
            </a:r>
            <a:endParaRPr lang="en-AU" sz="1100" dirty="0">
              <a:cs typeface="Arial"/>
            </a:endParaRPr>
          </a:p>
          <a:p>
            <a:endParaRPr lang="en-AU" dirty="0"/>
          </a:p>
        </p:txBody>
      </p:sp>
      <p:sp>
        <p:nvSpPr>
          <p:cNvPr id="5" name="Folded Corner 5">
            <a:extLst>
              <a:ext uri="{FF2B5EF4-FFF2-40B4-BE49-F238E27FC236}">
                <a16:creationId xmlns:a16="http://schemas.microsoft.com/office/drawing/2014/main" id="{832E4145-6DA7-4C4B-A5ED-F89EB61AC5BA}"/>
              </a:ext>
            </a:extLst>
          </p:cNvPr>
          <p:cNvSpPr>
            <a:spLocks/>
          </p:cNvSpPr>
          <p:nvPr/>
        </p:nvSpPr>
        <p:spPr>
          <a:xfrm rot="360000">
            <a:off x="7253156" y="198887"/>
            <a:ext cx="1610678" cy="1523077"/>
          </a:xfrm>
          <a:prstGeom prst="foldedCorner">
            <a:avLst>
              <a:gd name="adj" fmla="val 1445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USER INFORMATION:</a:t>
            </a:r>
            <a:endParaRPr lang="en-AU" sz="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Refer to relevant analgesic guidelines to your health service (IV Paracetamol guideline) or add in relevant considerations for NSAID’s for your health service (e.g. specific surgical unit information)</a:t>
            </a:r>
          </a:p>
        </p:txBody>
      </p:sp>
    </p:spTree>
    <p:extLst>
      <p:ext uri="{BB962C8B-B14F-4D97-AF65-F5344CB8AC3E}">
        <p14:creationId xmlns:p14="http://schemas.microsoft.com/office/powerpoint/2010/main" val="4181696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A4BE89-0A05-4BF0-A709-DFBBEA5EA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Opioid Analgesics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CE8F56-3B62-4D02-B7D4-95960C305E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000" y="1658425"/>
            <a:ext cx="7740000" cy="2880000"/>
          </a:xfrm>
        </p:spPr>
        <p:txBody>
          <a:bodyPr/>
          <a:lstStyle/>
          <a:p>
            <a:pPr marL="47669">
              <a:lnSpc>
                <a:spcPct val="100000"/>
              </a:lnSpc>
              <a:spcBef>
                <a:spcPts val="586"/>
              </a:spcBef>
            </a:pPr>
            <a:r>
              <a:rPr lang="en-AU" sz="1200" dirty="0">
                <a:cs typeface="Arial"/>
              </a:rPr>
              <a:t>General</a:t>
            </a:r>
            <a:r>
              <a:rPr lang="en-AU" sz="1200" spc="-49" dirty="0">
                <a:cs typeface="Arial"/>
              </a:rPr>
              <a:t> </a:t>
            </a:r>
            <a:r>
              <a:rPr lang="en-AU" sz="1200" dirty="0">
                <a:cs typeface="Arial"/>
              </a:rPr>
              <a:t>principles</a:t>
            </a:r>
          </a:p>
          <a:p>
            <a:pPr marL="262659" indent="-215466">
              <a:lnSpc>
                <a:spcPct val="100000"/>
              </a:lnSpc>
              <a:spcBef>
                <a:spcPts val="454"/>
              </a:spcBef>
              <a:buChar char="•"/>
              <a:tabLst>
                <a:tab pos="262659" algn="l"/>
                <a:tab pos="263135" algn="l"/>
              </a:tabLst>
            </a:pPr>
            <a:r>
              <a:rPr lang="en-AU" sz="1200" spc="-4" dirty="0">
                <a:cs typeface="Arial"/>
              </a:rPr>
              <a:t>Effective</a:t>
            </a:r>
            <a:r>
              <a:rPr lang="en-AU" sz="1200" spc="-8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in</a:t>
            </a:r>
            <a:r>
              <a:rPr lang="en-AU" sz="1200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acute</a:t>
            </a:r>
            <a:r>
              <a:rPr lang="en-AU" sz="1200" spc="4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pain;</a:t>
            </a:r>
            <a:r>
              <a:rPr lang="en-AU" sz="1200" spc="4" dirty="0">
                <a:cs typeface="Arial"/>
              </a:rPr>
              <a:t> </a:t>
            </a:r>
            <a:r>
              <a:rPr lang="en-AU" sz="1200" b="1" spc="-4" dirty="0">
                <a:cs typeface="Arial"/>
              </a:rPr>
              <a:t>not</a:t>
            </a:r>
            <a:r>
              <a:rPr lang="en-AU" sz="1200" b="1" spc="4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in</a:t>
            </a:r>
            <a:r>
              <a:rPr lang="en-AU" sz="1200" spc="4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chronic</a:t>
            </a:r>
            <a:r>
              <a:rPr lang="en-AU" sz="1200" spc="8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non-cancer</a:t>
            </a:r>
            <a:r>
              <a:rPr lang="en-AU" sz="1200" spc="4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pain</a:t>
            </a:r>
            <a:endParaRPr lang="en-AU" sz="1200" dirty="0">
              <a:cs typeface="Arial"/>
            </a:endParaRPr>
          </a:p>
          <a:p>
            <a:pPr marL="262659" indent="-215466">
              <a:lnSpc>
                <a:spcPct val="100000"/>
              </a:lnSpc>
              <a:spcBef>
                <a:spcPts val="450"/>
              </a:spcBef>
              <a:buChar char="•"/>
              <a:tabLst>
                <a:tab pos="262659" algn="l"/>
                <a:tab pos="263135" algn="l"/>
              </a:tabLst>
            </a:pPr>
            <a:r>
              <a:rPr lang="en-AU" sz="1200" spc="-4" dirty="0">
                <a:cs typeface="Arial"/>
              </a:rPr>
              <a:t>Age, rather</a:t>
            </a:r>
            <a:r>
              <a:rPr lang="en-AU" sz="1200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than</a:t>
            </a:r>
            <a:r>
              <a:rPr lang="en-AU" sz="1200" dirty="0">
                <a:cs typeface="Arial"/>
              </a:rPr>
              <a:t> </a:t>
            </a:r>
            <a:r>
              <a:rPr lang="en-AU" sz="1200" spc="-11" dirty="0">
                <a:cs typeface="Arial"/>
              </a:rPr>
              <a:t>weight,</a:t>
            </a:r>
            <a:r>
              <a:rPr lang="en-AU" sz="1200" spc="30" dirty="0">
                <a:cs typeface="Arial"/>
              </a:rPr>
              <a:t> </a:t>
            </a:r>
            <a:r>
              <a:rPr lang="en-AU" sz="1200" dirty="0">
                <a:cs typeface="Arial"/>
              </a:rPr>
              <a:t>to</a:t>
            </a:r>
            <a:r>
              <a:rPr lang="en-AU" sz="1200" spc="-4" dirty="0">
                <a:cs typeface="Arial"/>
              </a:rPr>
              <a:t> </a:t>
            </a:r>
            <a:r>
              <a:rPr lang="en-AU" sz="1200" spc="-8" dirty="0">
                <a:cs typeface="Arial"/>
              </a:rPr>
              <a:t>guide</a:t>
            </a:r>
            <a:r>
              <a:rPr lang="en-AU" sz="1200" spc="4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dose</a:t>
            </a:r>
            <a:endParaRPr lang="en-AU" sz="1200" dirty="0">
              <a:cs typeface="Arial"/>
            </a:endParaRPr>
          </a:p>
          <a:p>
            <a:pPr marL="262659" indent="-215466">
              <a:lnSpc>
                <a:spcPct val="100000"/>
              </a:lnSpc>
              <a:spcBef>
                <a:spcPts val="454"/>
              </a:spcBef>
              <a:buChar char="•"/>
              <a:tabLst>
                <a:tab pos="262659" algn="l"/>
                <a:tab pos="263135" algn="l"/>
              </a:tabLst>
            </a:pPr>
            <a:r>
              <a:rPr lang="en-AU" sz="1200" dirty="0">
                <a:cs typeface="Arial"/>
              </a:rPr>
              <a:t>One</a:t>
            </a:r>
            <a:r>
              <a:rPr lang="en-AU" sz="1200" spc="-15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strong </a:t>
            </a:r>
            <a:r>
              <a:rPr lang="en-AU" sz="1200" spc="-8" dirty="0">
                <a:cs typeface="Arial"/>
              </a:rPr>
              <a:t>opioid</a:t>
            </a:r>
            <a:r>
              <a:rPr lang="en-AU" sz="1200" spc="8" dirty="0">
                <a:cs typeface="Arial"/>
              </a:rPr>
              <a:t> </a:t>
            </a:r>
            <a:r>
              <a:rPr lang="en-AU" sz="1200" dirty="0">
                <a:cs typeface="Arial"/>
              </a:rPr>
              <a:t>at</a:t>
            </a:r>
            <a:r>
              <a:rPr lang="en-AU" sz="1200" spc="-4" dirty="0">
                <a:cs typeface="Arial"/>
              </a:rPr>
              <a:t> a </a:t>
            </a:r>
            <a:r>
              <a:rPr lang="en-AU" sz="1200" dirty="0">
                <a:cs typeface="Arial"/>
              </a:rPr>
              <a:t>time</a:t>
            </a:r>
          </a:p>
          <a:p>
            <a:pPr marL="262659" indent="-215466">
              <a:lnSpc>
                <a:spcPct val="100000"/>
              </a:lnSpc>
              <a:spcBef>
                <a:spcPts val="454"/>
              </a:spcBef>
              <a:buChar char="•"/>
              <a:tabLst>
                <a:tab pos="262659" algn="l"/>
                <a:tab pos="263135" algn="l"/>
              </a:tabLst>
            </a:pPr>
            <a:r>
              <a:rPr lang="en-AU" sz="1200" spc="-4" dirty="0">
                <a:cs typeface="Arial"/>
              </a:rPr>
              <a:t>Prescribe</a:t>
            </a:r>
            <a:r>
              <a:rPr lang="en-AU" sz="1200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regular</a:t>
            </a:r>
            <a:r>
              <a:rPr lang="en-AU" sz="1200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laxatives</a:t>
            </a:r>
            <a:r>
              <a:rPr lang="en-AU" sz="1200" spc="19" dirty="0">
                <a:cs typeface="Arial"/>
              </a:rPr>
              <a:t> </a:t>
            </a:r>
            <a:endParaRPr lang="en-AU" sz="1200" i="1" spc="-4" dirty="0">
              <a:cs typeface="Arial"/>
            </a:endParaRPr>
          </a:p>
          <a:p>
            <a:pPr marL="262659" indent="-215466">
              <a:lnSpc>
                <a:spcPct val="100000"/>
              </a:lnSpc>
              <a:spcBef>
                <a:spcPts val="454"/>
              </a:spcBef>
              <a:buChar char="•"/>
              <a:tabLst>
                <a:tab pos="262659" algn="l"/>
                <a:tab pos="263135" algn="l"/>
              </a:tabLst>
            </a:pPr>
            <a:r>
              <a:rPr lang="en-AU" sz="1200" b="1" spc="-4" dirty="0">
                <a:cs typeface="Arial"/>
              </a:rPr>
              <a:t>Limit</a:t>
            </a:r>
            <a:r>
              <a:rPr lang="en-AU" sz="1200" b="1" spc="-11" dirty="0">
                <a:cs typeface="Arial"/>
              </a:rPr>
              <a:t> </a:t>
            </a:r>
            <a:r>
              <a:rPr lang="en-AU" sz="1200" b="1" dirty="0">
                <a:cs typeface="Arial"/>
              </a:rPr>
              <a:t>use</a:t>
            </a:r>
            <a:r>
              <a:rPr lang="en-AU" sz="1200" b="1" spc="-8" dirty="0">
                <a:cs typeface="Arial"/>
              </a:rPr>
              <a:t> </a:t>
            </a:r>
            <a:r>
              <a:rPr lang="en-AU" sz="1200" b="1" dirty="0">
                <a:cs typeface="Arial"/>
              </a:rPr>
              <a:t>of</a:t>
            </a:r>
            <a:r>
              <a:rPr lang="en-AU" sz="1200" b="1" spc="-8" dirty="0">
                <a:cs typeface="Arial"/>
              </a:rPr>
              <a:t> </a:t>
            </a:r>
            <a:r>
              <a:rPr lang="en-AU" sz="1200" b="1" dirty="0">
                <a:cs typeface="Arial"/>
              </a:rPr>
              <a:t>slow-release</a:t>
            </a:r>
            <a:r>
              <a:rPr lang="en-AU" sz="1200" b="1" spc="-26" dirty="0">
                <a:cs typeface="Arial"/>
              </a:rPr>
              <a:t> </a:t>
            </a:r>
            <a:r>
              <a:rPr lang="en-AU" sz="1200" b="1" dirty="0">
                <a:cs typeface="Arial"/>
              </a:rPr>
              <a:t>opioids</a:t>
            </a:r>
            <a:r>
              <a:rPr lang="en-AU" sz="1200" b="1" spc="-15" dirty="0">
                <a:cs typeface="Arial"/>
              </a:rPr>
              <a:t> </a:t>
            </a:r>
            <a:r>
              <a:rPr lang="en-AU" sz="1200" dirty="0">
                <a:cs typeface="Arial"/>
              </a:rPr>
              <a:t>to </a:t>
            </a:r>
            <a:r>
              <a:rPr lang="en-AU" sz="1200" spc="-8" dirty="0">
                <a:cs typeface="Arial"/>
              </a:rPr>
              <a:t>prolonged</a:t>
            </a:r>
            <a:r>
              <a:rPr lang="en-AU" sz="1200" spc="11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painful</a:t>
            </a:r>
            <a:r>
              <a:rPr lang="en-AU" sz="1200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situations</a:t>
            </a:r>
            <a:r>
              <a:rPr lang="en-AU" sz="1200" spc="11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such</a:t>
            </a:r>
            <a:r>
              <a:rPr lang="en-AU" sz="1200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as</a:t>
            </a:r>
            <a:r>
              <a:rPr lang="en-AU" sz="1200" spc="8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major</a:t>
            </a:r>
            <a:r>
              <a:rPr lang="en-AU" sz="1200" spc="11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surgery</a:t>
            </a:r>
            <a:r>
              <a:rPr lang="en-AU" sz="1200" spc="11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or</a:t>
            </a:r>
            <a:r>
              <a:rPr lang="en-AU" sz="1200" spc="8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multi-trauma</a:t>
            </a:r>
            <a:r>
              <a:rPr lang="en-AU" sz="1200" spc="11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patients</a:t>
            </a:r>
            <a:r>
              <a:rPr lang="en-AU" sz="1200" spc="-5" baseline="25462" dirty="0">
                <a:cs typeface="Arial"/>
              </a:rPr>
              <a:t>2</a:t>
            </a:r>
            <a:endParaRPr lang="en-AU" sz="1200" baseline="25462" dirty="0">
              <a:cs typeface="Arial"/>
            </a:endParaRPr>
          </a:p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A88CB7-384D-468F-A230-F2BCA0867435}"/>
              </a:ext>
            </a:extLst>
          </p:cNvPr>
          <p:cNvSpPr txBox="1"/>
          <p:nvPr/>
        </p:nvSpPr>
        <p:spPr>
          <a:xfrm>
            <a:off x="4935628" y="4379119"/>
            <a:ext cx="4048962" cy="666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spc="-8" dirty="0">
                <a:cs typeface="Arial"/>
              </a:rPr>
              <a:t>1. Dowell</a:t>
            </a:r>
            <a:r>
              <a:rPr lang="en-AU" sz="900" spc="19" dirty="0">
                <a:cs typeface="Arial"/>
              </a:rPr>
              <a:t> </a:t>
            </a:r>
            <a:r>
              <a:rPr lang="en-AU" sz="900" spc="-4" dirty="0">
                <a:cs typeface="Arial"/>
              </a:rPr>
              <a:t>et</a:t>
            </a:r>
            <a:r>
              <a:rPr lang="en-AU" sz="900" spc="-19" dirty="0">
                <a:cs typeface="Arial"/>
              </a:rPr>
              <a:t> </a:t>
            </a:r>
            <a:r>
              <a:rPr lang="en-AU" sz="900" spc="-4" dirty="0">
                <a:cs typeface="Arial"/>
              </a:rPr>
              <a:t>al.</a:t>
            </a:r>
            <a:r>
              <a:rPr lang="en-AU" sz="900" spc="8" dirty="0">
                <a:cs typeface="Arial"/>
              </a:rPr>
              <a:t> </a:t>
            </a:r>
            <a:r>
              <a:rPr lang="en-AU" sz="900" i="1" spc="-8" dirty="0">
                <a:cs typeface="Arial"/>
              </a:rPr>
              <a:t>MMWR</a:t>
            </a:r>
            <a:r>
              <a:rPr lang="en-AU" sz="900" i="1" spc="23" dirty="0">
                <a:cs typeface="Arial"/>
              </a:rPr>
              <a:t> </a:t>
            </a:r>
            <a:r>
              <a:rPr lang="en-AU" sz="900" i="1" spc="-4" dirty="0" err="1">
                <a:cs typeface="Arial"/>
              </a:rPr>
              <a:t>Recomm</a:t>
            </a:r>
            <a:r>
              <a:rPr lang="en-AU" sz="900" i="1" spc="8" dirty="0">
                <a:cs typeface="Arial"/>
              </a:rPr>
              <a:t> </a:t>
            </a:r>
            <a:r>
              <a:rPr lang="en-AU" sz="900" i="1" spc="-4" dirty="0">
                <a:cs typeface="Arial"/>
              </a:rPr>
              <a:t>Rep</a:t>
            </a:r>
            <a:r>
              <a:rPr lang="en-AU" sz="900" i="1" spc="-8" dirty="0">
                <a:cs typeface="Arial"/>
              </a:rPr>
              <a:t> </a:t>
            </a:r>
            <a:r>
              <a:rPr lang="en-AU" sz="900" spc="-8" dirty="0">
                <a:cs typeface="Arial"/>
              </a:rPr>
              <a:t>2016;65</a:t>
            </a:r>
          </a:p>
          <a:p>
            <a:r>
              <a:rPr lang="en-AU" sz="900" u="sng" spc="-4" dirty="0">
                <a:uFill>
                  <a:solidFill>
                    <a:srgbClr val="000000"/>
                  </a:solidFill>
                </a:u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 </a:t>
            </a:r>
            <a:r>
              <a:rPr lang="en-AU" sz="900" u="sng" spc="-4" dirty="0">
                <a:solidFill>
                  <a:srgbClr val="0563C1"/>
                </a:solidFill>
                <a:uFill>
                  <a:solidFill>
                    <a:srgbClr val="000000"/>
                  </a:solidFill>
                </a:u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http://www.anzca.edu.au/resources/endorsed-guidelines/position-statement-on-the-use-of-slow-release-opio</a:t>
            </a:r>
            <a:endParaRPr lang="en-AU" sz="900" dirty="0"/>
          </a:p>
        </p:txBody>
      </p:sp>
      <p:sp>
        <p:nvSpPr>
          <p:cNvPr id="9" name="Folded Corner 5">
            <a:extLst>
              <a:ext uri="{FF2B5EF4-FFF2-40B4-BE49-F238E27FC236}">
                <a16:creationId xmlns:a16="http://schemas.microsoft.com/office/drawing/2014/main" id="{1CD9E5F0-C24A-4F97-A004-38E6A7244A5F}"/>
              </a:ext>
            </a:extLst>
          </p:cNvPr>
          <p:cNvSpPr>
            <a:spLocks/>
          </p:cNvSpPr>
          <p:nvPr/>
        </p:nvSpPr>
        <p:spPr>
          <a:xfrm rot="360000">
            <a:off x="7253156" y="198887"/>
            <a:ext cx="1610678" cy="1523077"/>
          </a:xfrm>
          <a:prstGeom prst="foldedCorner">
            <a:avLst>
              <a:gd name="adj" fmla="val 1445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USER INFORMATION:</a:t>
            </a:r>
            <a:endParaRPr lang="en-AU" sz="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Refer to relevant analgesic guidelines to your health service (e.g. opioid-related constipation guideline)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79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A4BE89-0A05-4BF0-A709-DFBBEA5EA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Opioid Analgesics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5613B4-162E-415F-BF74-FDB13A2BA8A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8136">
              <a:lnSpc>
                <a:spcPct val="100000"/>
              </a:lnSpc>
              <a:spcBef>
                <a:spcPts val="586"/>
              </a:spcBef>
            </a:pPr>
            <a:r>
              <a:rPr lang="en-AU" sz="1600" dirty="0">
                <a:cs typeface="Arial"/>
              </a:rPr>
              <a:t>Be</a:t>
            </a:r>
            <a:r>
              <a:rPr lang="en-AU" sz="1600" spc="-11" dirty="0">
                <a:cs typeface="Arial"/>
              </a:rPr>
              <a:t> </a:t>
            </a:r>
            <a:r>
              <a:rPr lang="en-AU" sz="1600" dirty="0">
                <a:cs typeface="Arial"/>
              </a:rPr>
              <a:t>familiar</a:t>
            </a:r>
            <a:r>
              <a:rPr lang="en-AU" sz="1600" spc="-15" dirty="0">
                <a:cs typeface="Arial"/>
              </a:rPr>
              <a:t> </a:t>
            </a:r>
            <a:r>
              <a:rPr lang="en-AU" sz="1600" dirty="0">
                <a:cs typeface="Arial"/>
              </a:rPr>
              <a:t>with</a:t>
            </a:r>
            <a:r>
              <a:rPr lang="en-AU" sz="1600" spc="-4" dirty="0">
                <a:cs typeface="Arial"/>
              </a:rPr>
              <a:t> </a:t>
            </a:r>
            <a:r>
              <a:rPr lang="en-AU" sz="1600" dirty="0">
                <a:cs typeface="Arial"/>
              </a:rPr>
              <a:t>oral </a:t>
            </a:r>
            <a:r>
              <a:rPr lang="en-AU" sz="1600" b="1" dirty="0">
                <a:cs typeface="Arial"/>
              </a:rPr>
              <a:t>Morphine Equivalent Daily Dose (</a:t>
            </a:r>
            <a:r>
              <a:rPr lang="en-AU" sz="1600" b="1" dirty="0" err="1">
                <a:cs typeface="Arial"/>
              </a:rPr>
              <a:t>oMEDD</a:t>
            </a:r>
            <a:r>
              <a:rPr lang="en-AU" sz="1600" b="1" dirty="0">
                <a:cs typeface="Arial"/>
              </a:rPr>
              <a:t>)</a:t>
            </a:r>
          </a:p>
          <a:p>
            <a:pPr marL="295551" indent="-257892">
              <a:lnSpc>
                <a:spcPct val="100000"/>
              </a:lnSpc>
              <a:spcBef>
                <a:spcPts val="454"/>
              </a:spcBef>
              <a:buChar char="•"/>
              <a:tabLst>
                <a:tab pos="295074" algn="l"/>
                <a:tab pos="296027" algn="l"/>
              </a:tabLst>
            </a:pPr>
            <a:r>
              <a:rPr lang="en-AU" sz="1600" dirty="0">
                <a:cs typeface="Arial"/>
              </a:rPr>
              <a:t>FPM</a:t>
            </a:r>
            <a:r>
              <a:rPr lang="en-AU" sz="1600" spc="-15" dirty="0">
                <a:cs typeface="Arial"/>
              </a:rPr>
              <a:t> </a:t>
            </a:r>
            <a:r>
              <a:rPr lang="en-AU" sz="1600" spc="-4" dirty="0">
                <a:cs typeface="Arial"/>
              </a:rPr>
              <a:t>Opioid</a:t>
            </a:r>
            <a:r>
              <a:rPr lang="en-AU" sz="1600" spc="-8" dirty="0">
                <a:cs typeface="Arial"/>
              </a:rPr>
              <a:t> </a:t>
            </a:r>
            <a:r>
              <a:rPr lang="en-AU" sz="1600" spc="-4" dirty="0">
                <a:cs typeface="Arial"/>
              </a:rPr>
              <a:t>calculator</a:t>
            </a:r>
            <a:r>
              <a:rPr lang="en-AU" sz="1600" spc="8" dirty="0">
                <a:cs typeface="Arial"/>
              </a:rPr>
              <a:t> </a:t>
            </a:r>
            <a:r>
              <a:rPr lang="en-AU" sz="1600" spc="-4" dirty="0">
                <a:cs typeface="Arial"/>
              </a:rPr>
              <a:t>app</a:t>
            </a:r>
            <a:endParaRPr lang="en-AU" sz="1600" dirty="0">
              <a:cs typeface="Arial"/>
            </a:endParaRPr>
          </a:p>
          <a:p>
            <a:pPr marL="295551" indent="-257892">
              <a:lnSpc>
                <a:spcPct val="100000"/>
              </a:lnSpc>
              <a:spcBef>
                <a:spcPts val="450"/>
              </a:spcBef>
              <a:buChar char="•"/>
              <a:tabLst>
                <a:tab pos="295074" algn="l"/>
                <a:tab pos="296027" algn="l"/>
              </a:tabLst>
            </a:pPr>
            <a:r>
              <a:rPr lang="en-AU" sz="1600" spc="-4" dirty="0">
                <a:cs typeface="Arial"/>
              </a:rPr>
              <a:t>Minimise</a:t>
            </a:r>
            <a:r>
              <a:rPr lang="en-AU" sz="1600" spc="-11" dirty="0">
                <a:cs typeface="Arial"/>
              </a:rPr>
              <a:t> </a:t>
            </a:r>
            <a:r>
              <a:rPr lang="en-AU" sz="1600" spc="-4" dirty="0">
                <a:cs typeface="Arial"/>
              </a:rPr>
              <a:t>high</a:t>
            </a:r>
            <a:r>
              <a:rPr lang="en-AU" sz="1600" spc="-11" dirty="0">
                <a:cs typeface="Arial"/>
              </a:rPr>
              <a:t> </a:t>
            </a:r>
            <a:r>
              <a:rPr lang="en-AU" sz="1600" spc="-4" dirty="0">
                <a:cs typeface="Arial"/>
              </a:rPr>
              <a:t>doses</a:t>
            </a:r>
            <a:endParaRPr lang="en-AU" sz="1600" baseline="25462" dirty="0">
              <a:cs typeface="Arial"/>
            </a:endParaRPr>
          </a:p>
          <a:p>
            <a:pPr marL="295551" indent="-257892">
              <a:lnSpc>
                <a:spcPct val="100000"/>
              </a:lnSpc>
              <a:spcBef>
                <a:spcPts val="450"/>
              </a:spcBef>
              <a:buChar char="•"/>
              <a:tabLst>
                <a:tab pos="295074" algn="l"/>
                <a:tab pos="296027" algn="l"/>
              </a:tabLst>
            </a:pPr>
            <a:r>
              <a:rPr lang="en-AU" sz="1600" spc="-8" dirty="0">
                <a:cs typeface="Arial"/>
              </a:rPr>
              <a:t>Switching</a:t>
            </a:r>
            <a:r>
              <a:rPr lang="en-AU" sz="1600" spc="30" dirty="0">
                <a:cs typeface="Arial"/>
              </a:rPr>
              <a:t> </a:t>
            </a:r>
            <a:r>
              <a:rPr lang="en-AU" sz="1600" spc="-11" dirty="0">
                <a:cs typeface="Arial"/>
              </a:rPr>
              <a:t>between</a:t>
            </a:r>
            <a:r>
              <a:rPr lang="en-AU" sz="1600" spc="45" dirty="0">
                <a:cs typeface="Arial"/>
              </a:rPr>
              <a:t> </a:t>
            </a:r>
            <a:r>
              <a:rPr lang="en-AU" sz="1600" spc="-8" dirty="0">
                <a:cs typeface="Arial"/>
              </a:rPr>
              <a:t>opioids</a:t>
            </a:r>
            <a:r>
              <a:rPr lang="en-AU" sz="1600" spc="8" dirty="0">
                <a:cs typeface="Arial"/>
              </a:rPr>
              <a:t> </a:t>
            </a:r>
            <a:r>
              <a:rPr lang="en-AU" sz="1600" spc="-4" dirty="0">
                <a:cs typeface="Arial"/>
              </a:rPr>
              <a:t>or</a:t>
            </a:r>
            <a:r>
              <a:rPr lang="en-AU" sz="1600" spc="4" dirty="0">
                <a:cs typeface="Arial"/>
              </a:rPr>
              <a:t> </a:t>
            </a:r>
            <a:r>
              <a:rPr lang="en-AU" sz="1600" spc="-4" dirty="0">
                <a:cs typeface="Arial"/>
              </a:rPr>
              <a:t>routes</a:t>
            </a:r>
            <a:r>
              <a:rPr lang="en-AU" sz="1600" spc="8" dirty="0">
                <a:cs typeface="Arial"/>
              </a:rPr>
              <a:t> </a:t>
            </a:r>
            <a:r>
              <a:rPr lang="en-AU" sz="1600" spc="-4" dirty="0">
                <a:cs typeface="Arial"/>
              </a:rPr>
              <a:t>of admin</a:t>
            </a:r>
            <a:r>
              <a:rPr lang="en-AU" sz="1600" spc="11" dirty="0">
                <a:cs typeface="Arial"/>
              </a:rPr>
              <a:t> </a:t>
            </a:r>
            <a:r>
              <a:rPr lang="en-AU" sz="1600" dirty="0">
                <a:cs typeface="Arial"/>
              </a:rPr>
              <a:t>- </a:t>
            </a:r>
            <a:r>
              <a:rPr lang="en-AU" sz="1600" spc="-8" dirty="0">
                <a:cs typeface="Arial"/>
              </a:rPr>
              <a:t>50%</a:t>
            </a:r>
            <a:r>
              <a:rPr lang="en-AU" sz="1600" dirty="0">
                <a:cs typeface="Arial"/>
              </a:rPr>
              <a:t> </a:t>
            </a:r>
            <a:r>
              <a:rPr lang="en-AU" sz="1600" spc="-4" dirty="0">
                <a:cs typeface="Arial"/>
              </a:rPr>
              <a:t>equivalent</a:t>
            </a:r>
            <a:r>
              <a:rPr lang="en-AU" sz="1600" spc="-11" dirty="0">
                <a:cs typeface="Arial"/>
              </a:rPr>
              <a:t> </a:t>
            </a:r>
            <a:r>
              <a:rPr lang="en-AU" sz="1600" spc="-4" dirty="0">
                <a:cs typeface="Arial"/>
              </a:rPr>
              <a:t>dose</a:t>
            </a:r>
            <a:endParaRPr lang="en-AU" sz="1600" dirty="0">
              <a:cs typeface="Arial"/>
            </a:endParaRPr>
          </a:p>
          <a:p>
            <a:endParaRPr lang="en-AU" dirty="0"/>
          </a:p>
        </p:txBody>
      </p:sp>
      <p:pic>
        <p:nvPicPr>
          <p:cNvPr id="8" name="object 5">
            <a:extLst>
              <a:ext uri="{FF2B5EF4-FFF2-40B4-BE49-F238E27FC236}">
                <a16:creationId xmlns:a16="http://schemas.microsoft.com/office/drawing/2014/main" id="{7ED1F09E-4B17-4F6E-ADCD-4BCB3104326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4000" y="960425"/>
            <a:ext cx="1708079" cy="2269812"/>
          </a:xfrm>
          <a:prstGeom prst="rect">
            <a:avLst/>
          </a:prstGeom>
        </p:spPr>
      </p:pic>
      <p:pic>
        <p:nvPicPr>
          <p:cNvPr id="9" name="object 6">
            <a:extLst>
              <a:ext uri="{FF2B5EF4-FFF2-40B4-BE49-F238E27FC236}">
                <a16:creationId xmlns:a16="http://schemas.microsoft.com/office/drawing/2014/main" id="{972D333F-31C0-4491-9A93-AFF420CA6BC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4769" y="960425"/>
            <a:ext cx="1717231" cy="22698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D72467-A5CE-4865-82A7-9009EE647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650" y="3348000"/>
            <a:ext cx="1708079" cy="169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7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AF2D981-9648-4F9B-9329-FDE62708D0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446024"/>
              </p:ext>
            </p:extLst>
          </p:nvPr>
        </p:nvGraphicFramePr>
        <p:xfrm>
          <a:off x="707421" y="1075496"/>
          <a:ext cx="7705933" cy="340214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215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1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50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</a:rPr>
                        <a:t>Opioid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508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</a:rPr>
                        <a:t>Common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</a:rPr>
                        <a:t>preparations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508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</a:rPr>
                        <a:t>Considerations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50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22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b="1" spc="-10" dirty="0"/>
                        <a:t>Tramadol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0032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/>
                        <a:t>Oral</a:t>
                      </a:r>
                    </a:p>
                    <a:p>
                      <a:pPr marL="262890" marR="107950" indent="-17145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sz="1100" spc="-5" dirty="0"/>
                        <a:t>immediate</a:t>
                      </a:r>
                      <a:r>
                        <a:rPr sz="1100" spc="-55" dirty="0"/>
                        <a:t> </a:t>
                      </a:r>
                      <a:r>
                        <a:rPr sz="1100" dirty="0"/>
                        <a:t>release</a:t>
                      </a:r>
                      <a:r>
                        <a:rPr sz="1100" spc="-65" dirty="0"/>
                        <a:t> </a:t>
                      </a:r>
                      <a:r>
                        <a:rPr sz="1100" dirty="0"/>
                        <a:t>(tab/liquid) </a:t>
                      </a:r>
                      <a:r>
                        <a:rPr sz="1100" spc="-370" dirty="0"/>
                        <a:t> </a:t>
                      </a:r>
                      <a:endParaRPr lang="en-AU" sz="1100" spc="-370" dirty="0"/>
                    </a:p>
                    <a:p>
                      <a:pPr marL="262890" marR="107950" indent="-17145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sz="1100" dirty="0"/>
                        <a:t>slow</a:t>
                      </a:r>
                      <a:r>
                        <a:rPr sz="1100" spc="-15" dirty="0"/>
                        <a:t> </a:t>
                      </a:r>
                      <a:r>
                        <a:rPr sz="1100" dirty="0"/>
                        <a:t>release</a:t>
                      </a:r>
                      <a:r>
                        <a:rPr sz="1100" spc="-50" dirty="0"/>
                        <a:t> </a:t>
                      </a:r>
                      <a:r>
                        <a:rPr sz="1100" dirty="0"/>
                        <a:t>(tab)</a:t>
                      </a: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spc="5" dirty="0"/>
                        <a:t>IV</a:t>
                      </a:r>
                      <a:endParaRPr sz="11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 dirty="0"/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/>
                        <a:t>IV</a:t>
                      </a:r>
                      <a:r>
                        <a:rPr sz="1100" b="1" spc="-30" dirty="0"/>
                        <a:t> </a:t>
                      </a:r>
                      <a:r>
                        <a:rPr sz="1100" b="1" dirty="0"/>
                        <a:t>=</a:t>
                      </a:r>
                      <a:r>
                        <a:rPr sz="1100" b="1" spc="-25" dirty="0"/>
                        <a:t> </a:t>
                      </a:r>
                      <a:r>
                        <a:rPr sz="1100" b="1" spc="-5" dirty="0"/>
                        <a:t>oral</a:t>
                      </a:r>
                      <a:r>
                        <a:rPr sz="1100" b="1" spc="-30" dirty="0"/>
                        <a:t> </a:t>
                      </a:r>
                      <a:r>
                        <a:rPr sz="1100" b="1" spc="-5" dirty="0"/>
                        <a:t>dose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0032" marB="0"/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315"/>
                        </a:spcBef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dirty="0"/>
                        <a:t>Inhibits</a:t>
                      </a:r>
                      <a:r>
                        <a:rPr sz="1100" spc="-50" dirty="0"/>
                        <a:t> </a:t>
                      </a:r>
                      <a:r>
                        <a:rPr sz="1100" dirty="0"/>
                        <a:t>noradrenaline</a:t>
                      </a:r>
                      <a:r>
                        <a:rPr sz="1100" spc="-50" dirty="0"/>
                        <a:t> </a:t>
                      </a:r>
                      <a:r>
                        <a:rPr sz="1100" dirty="0"/>
                        <a:t>&amp;</a:t>
                      </a:r>
                      <a:r>
                        <a:rPr sz="1100" spc="-20" dirty="0"/>
                        <a:t> </a:t>
                      </a:r>
                      <a:r>
                        <a:rPr sz="1100" dirty="0"/>
                        <a:t>serotonin</a:t>
                      </a:r>
                      <a:r>
                        <a:rPr sz="1100" spc="-60" dirty="0"/>
                        <a:t> </a:t>
                      </a:r>
                      <a:r>
                        <a:rPr sz="1100" dirty="0"/>
                        <a:t>re-</a:t>
                      </a:r>
                    </a:p>
                    <a:p>
                      <a:pPr marL="3784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/>
                        <a:t>uptake</a:t>
                      </a:r>
                    </a:p>
                    <a:p>
                      <a:pPr marL="378460" marR="114935" indent="-287020">
                        <a:lnSpc>
                          <a:spcPct val="100000"/>
                        </a:lnSpc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spc="-5" dirty="0"/>
                        <a:t>May</a:t>
                      </a:r>
                      <a:r>
                        <a:rPr sz="1100" spc="-20" dirty="0"/>
                        <a:t> </a:t>
                      </a:r>
                      <a:r>
                        <a:rPr sz="1100" dirty="0"/>
                        <a:t>be</a:t>
                      </a:r>
                      <a:r>
                        <a:rPr sz="1100" spc="-15" dirty="0"/>
                        <a:t> </a:t>
                      </a:r>
                      <a:r>
                        <a:rPr sz="1100" dirty="0"/>
                        <a:t>used</a:t>
                      </a:r>
                      <a:r>
                        <a:rPr sz="1100" spc="-35" dirty="0"/>
                        <a:t> </a:t>
                      </a:r>
                      <a:r>
                        <a:rPr sz="1100" dirty="0"/>
                        <a:t>in</a:t>
                      </a:r>
                      <a:r>
                        <a:rPr sz="1100" spc="-15" dirty="0"/>
                        <a:t> </a:t>
                      </a:r>
                      <a:r>
                        <a:rPr sz="1100" dirty="0"/>
                        <a:t>combo</a:t>
                      </a:r>
                      <a:r>
                        <a:rPr sz="1100" spc="-35" dirty="0"/>
                        <a:t> </a:t>
                      </a:r>
                      <a:r>
                        <a:rPr sz="1100" spc="-5" dirty="0"/>
                        <a:t>with</a:t>
                      </a:r>
                      <a:r>
                        <a:rPr sz="1100" dirty="0"/>
                        <a:t> </a:t>
                      </a:r>
                      <a:r>
                        <a:rPr sz="1100" spc="-5" dirty="0"/>
                        <a:t>more</a:t>
                      </a:r>
                      <a:r>
                        <a:rPr sz="1100" spc="-25" dirty="0"/>
                        <a:t> </a:t>
                      </a:r>
                      <a:r>
                        <a:rPr sz="1100" dirty="0"/>
                        <a:t>potent </a:t>
                      </a:r>
                      <a:r>
                        <a:rPr sz="1100" spc="-375" dirty="0"/>
                        <a:t> </a:t>
                      </a:r>
                      <a:r>
                        <a:rPr sz="1100" spc="-5" dirty="0"/>
                        <a:t>opioids</a:t>
                      </a:r>
                      <a:endParaRPr sz="1100" dirty="0"/>
                    </a:p>
                    <a:p>
                      <a:pPr marL="378460" marR="664210" indent="-287020">
                        <a:lnSpc>
                          <a:spcPct val="100000"/>
                        </a:lnSpc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spc="-10" dirty="0"/>
                        <a:t>Avoid</a:t>
                      </a:r>
                      <a:r>
                        <a:rPr sz="1100" dirty="0"/>
                        <a:t> in</a:t>
                      </a:r>
                      <a:r>
                        <a:rPr sz="1100" spc="-15" dirty="0"/>
                        <a:t> </a:t>
                      </a:r>
                      <a:r>
                        <a:rPr sz="1100" spc="-5" dirty="0"/>
                        <a:t>major</a:t>
                      </a:r>
                      <a:r>
                        <a:rPr sz="1100" spc="-20" dirty="0"/>
                        <a:t> </a:t>
                      </a:r>
                      <a:r>
                        <a:rPr sz="1100" dirty="0"/>
                        <a:t>head</a:t>
                      </a:r>
                      <a:r>
                        <a:rPr sz="1100" spc="-40" dirty="0"/>
                        <a:t> </a:t>
                      </a:r>
                      <a:r>
                        <a:rPr sz="1100" spc="-20" dirty="0"/>
                        <a:t>injury,</a:t>
                      </a:r>
                      <a:r>
                        <a:rPr sz="1100" spc="-5" dirty="0"/>
                        <a:t> </a:t>
                      </a:r>
                      <a:r>
                        <a:rPr sz="1100" dirty="0"/>
                        <a:t>risk</a:t>
                      </a:r>
                      <a:r>
                        <a:rPr sz="1100" spc="-20" dirty="0"/>
                        <a:t> </a:t>
                      </a:r>
                      <a:r>
                        <a:rPr sz="1100" dirty="0"/>
                        <a:t>of </a:t>
                      </a:r>
                      <a:r>
                        <a:rPr sz="1100" spc="-370" dirty="0"/>
                        <a:t> </a:t>
                      </a:r>
                      <a:r>
                        <a:rPr sz="1100" dirty="0"/>
                        <a:t>seizure,</a:t>
                      </a:r>
                      <a:r>
                        <a:rPr sz="1100" spc="-50" dirty="0"/>
                        <a:t> </a:t>
                      </a:r>
                      <a:r>
                        <a:rPr sz="1100" dirty="0"/>
                        <a:t>serotonin</a:t>
                      </a:r>
                      <a:r>
                        <a:rPr sz="1100" spc="-50" dirty="0"/>
                        <a:t> </a:t>
                      </a:r>
                      <a:r>
                        <a:rPr sz="1100" spc="-5" dirty="0"/>
                        <a:t>syndrome</a:t>
                      </a:r>
                      <a:endParaRPr sz="1100" dirty="0"/>
                    </a:p>
                    <a:p>
                      <a:pPr marL="378460" indent="-287020">
                        <a:lnSpc>
                          <a:spcPct val="100000"/>
                        </a:lnSpc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dirty="0"/>
                        <a:t>Reduce</a:t>
                      </a:r>
                      <a:r>
                        <a:rPr sz="1100" spc="-45" dirty="0"/>
                        <a:t> </a:t>
                      </a:r>
                      <a:r>
                        <a:rPr sz="1100" dirty="0"/>
                        <a:t>dose</a:t>
                      </a:r>
                      <a:r>
                        <a:rPr sz="1100" spc="-25" dirty="0"/>
                        <a:t> </a:t>
                      </a:r>
                      <a:r>
                        <a:rPr sz="1100" dirty="0"/>
                        <a:t>in</a:t>
                      </a:r>
                      <a:r>
                        <a:rPr sz="1100" spc="-15" dirty="0"/>
                        <a:t> </a:t>
                      </a:r>
                      <a:r>
                        <a:rPr sz="1100" dirty="0"/>
                        <a:t>older</a:t>
                      </a:r>
                      <a:r>
                        <a:rPr sz="1100" spc="-35" dirty="0"/>
                        <a:t> </a:t>
                      </a:r>
                      <a:r>
                        <a:rPr sz="1100" dirty="0"/>
                        <a:t>patients</a:t>
                      </a:r>
                      <a:r>
                        <a:rPr sz="1100" spc="-35" dirty="0"/>
                        <a:t> </a:t>
                      </a:r>
                      <a:r>
                        <a:rPr sz="1100" dirty="0"/>
                        <a:t>&amp;</a:t>
                      </a:r>
                      <a:r>
                        <a:rPr sz="1100" spc="-20" dirty="0"/>
                        <a:t> </a:t>
                      </a:r>
                      <a:r>
                        <a:rPr sz="1100" dirty="0"/>
                        <a:t>renal</a:t>
                      </a:r>
                    </a:p>
                    <a:p>
                      <a:pPr marL="3784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/>
                        <a:t>impairment</a:t>
                      </a:r>
                      <a:endParaRPr sz="1100" dirty="0"/>
                    </a:p>
                    <a:p>
                      <a:pPr marL="378460" indent="-287020">
                        <a:lnSpc>
                          <a:spcPct val="100000"/>
                        </a:lnSpc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spc="-5" dirty="0"/>
                        <a:t>CYP2D6</a:t>
                      </a:r>
                      <a:r>
                        <a:rPr sz="1100" spc="-20" dirty="0"/>
                        <a:t> </a:t>
                      </a:r>
                      <a:r>
                        <a:rPr sz="1100" dirty="0"/>
                        <a:t>drug</a:t>
                      </a:r>
                      <a:r>
                        <a:rPr sz="1100" spc="-45" dirty="0"/>
                        <a:t> </a:t>
                      </a:r>
                      <a:r>
                        <a:rPr sz="1100" dirty="0"/>
                        <a:t>interactions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0032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487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1" spc="-15" dirty="0"/>
                        <a:t>Tapentadol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98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/>
                        <a:t>Oral</a:t>
                      </a:r>
                      <a:endParaRPr sz="1100" dirty="0"/>
                    </a:p>
                    <a:p>
                      <a:pPr marL="262890" marR="572135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sz="1100" spc="-5" dirty="0"/>
                        <a:t>immediate</a:t>
                      </a:r>
                      <a:r>
                        <a:rPr sz="1100" spc="-50" dirty="0"/>
                        <a:t> </a:t>
                      </a:r>
                      <a:r>
                        <a:rPr sz="1100" dirty="0"/>
                        <a:t>release</a:t>
                      </a:r>
                      <a:r>
                        <a:rPr sz="1100" spc="-65" dirty="0"/>
                        <a:t> </a:t>
                      </a:r>
                      <a:r>
                        <a:rPr sz="1100" dirty="0"/>
                        <a:t>(tab) </a:t>
                      </a:r>
                      <a:r>
                        <a:rPr sz="1100" spc="-370" dirty="0"/>
                        <a:t> </a:t>
                      </a:r>
                      <a:endParaRPr lang="en-AU" sz="1100" spc="-370" dirty="0"/>
                    </a:p>
                    <a:p>
                      <a:pPr marL="262890" marR="572135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sz="1100" dirty="0"/>
                        <a:t>slow</a:t>
                      </a:r>
                      <a:r>
                        <a:rPr sz="1100" spc="-20" dirty="0"/>
                        <a:t> </a:t>
                      </a:r>
                      <a:r>
                        <a:rPr sz="1100" dirty="0"/>
                        <a:t>release</a:t>
                      </a:r>
                      <a:r>
                        <a:rPr sz="1100" spc="-45" dirty="0"/>
                        <a:t> </a:t>
                      </a:r>
                      <a:r>
                        <a:rPr sz="1100" dirty="0"/>
                        <a:t>(tab)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0985" marB="0"/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325"/>
                        </a:spcBef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dirty="0"/>
                        <a:t>Inhibits</a:t>
                      </a:r>
                      <a:r>
                        <a:rPr sz="1100" spc="-65" dirty="0"/>
                        <a:t> </a:t>
                      </a:r>
                      <a:r>
                        <a:rPr sz="1100" dirty="0"/>
                        <a:t>noradrenaline</a:t>
                      </a:r>
                      <a:r>
                        <a:rPr sz="1100" spc="-70" dirty="0"/>
                        <a:t> </a:t>
                      </a:r>
                      <a:r>
                        <a:rPr sz="1100" dirty="0"/>
                        <a:t>re-uptake</a:t>
                      </a:r>
                    </a:p>
                    <a:p>
                      <a:pPr marL="378460" marR="86360" indent="-287020">
                        <a:lnSpc>
                          <a:spcPct val="100000"/>
                        </a:lnSpc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dirty="0"/>
                        <a:t>Less</a:t>
                      </a:r>
                      <a:r>
                        <a:rPr sz="1100" spc="-35" dirty="0"/>
                        <a:t> </a:t>
                      </a:r>
                      <a:r>
                        <a:rPr sz="1100" spc="-5" dirty="0"/>
                        <a:t>CNS</a:t>
                      </a:r>
                      <a:r>
                        <a:rPr sz="1100" dirty="0"/>
                        <a:t> and</a:t>
                      </a:r>
                      <a:r>
                        <a:rPr sz="1100" spc="-25" dirty="0"/>
                        <a:t> </a:t>
                      </a:r>
                      <a:r>
                        <a:rPr sz="1100" dirty="0"/>
                        <a:t>GI</a:t>
                      </a:r>
                      <a:r>
                        <a:rPr sz="1100" spc="-10" dirty="0"/>
                        <a:t> </a:t>
                      </a:r>
                      <a:r>
                        <a:rPr sz="1100" dirty="0"/>
                        <a:t>side</a:t>
                      </a:r>
                      <a:r>
                        <a:rPr sz="1100" spc="-30" dirty="0"/>
                        <a:t> </a:t>
                      </a:r>
                      <a:r>
                        <a:rPr sz="1100" spc="-5" dirty="0"/>
                        <a:t>effects</a:t>
                      </a:r>
                      <a:r>
                        <a:rPr sz="1100" spc="-50" dirty="0"/>
                        <a:t> </a:t>
                      </a:r>
                      <a:r>
                        <a:rPr sz="1100" dirty="0"/>
                        <a:t>than</a:t>
                      </a:r>
                      <a:r>
                        <a:rPr sz="1100" spc="-25" dirty="0"/>
                        <a:t> </a:t>
                      </a:r>
                      <a:r>
                        <a:rPr sz="1100" dirty="0"/>
                        <a:t>other </a:t>
                      </a:r>
                      <a:r>
                        <a:rPr sz="1100" spc="-375" dirty="0"/>
                        <a:t> </a:t>
                      </a:r>
                      <a:r>
                        <a:rPr sz="1100" spc="-5" dirty="0"/>
                        <a:t>opioids</a:t>
                      </a:r>
                      <a:endParaRPr sz="1100" dirty="0"/>
                    </a:p>
                    <a:p>
                      <a:pPr marL="378460" indent="-287020">
                        <a:lnSpc>
                          <a:spcPct val="100000"/>
                        </a:lnSpc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dirty="0"/>
                        <a:t>More</a:t>
                      </a:r>
                      <a:r>
                        <a:rPr sz="1100" spc="-40" dirty="0"/>
                        <a:t> </a:t>
                      </a:r>
                      <a:r>
                        <a:rPr sz="1100" dirty="0"/>
                        <a:t>potent</a:t>
                      </a:r>
                      <a:r>
                        <a:rPr sz="1100" spc="-50" dirty="0"/>
                        <a:t> </a:t>
                      </a:r>
                      <a:r>
                        <a:rPr sz="1100" dirty="0"/>
                        <a:t>opioid</a:t>
                      </a:r>
                      <a:r>
                        <a:rPr sz="1100" spc="-30" dirty="0"/>
                        <a:t> </a:t>
                      </a:r>
                      <a:r>
                        <a:rPr sz="1100" dirty="0"/>
                        <a:t>than</a:t>
                      </a:r>
                      <a:r>
                        <a:rPr sz="1100" spc="-45" dirty="0"/>
                        <a:t> </a:t>
                      </a:r>
                      <a:r>
                        <a:rPr sz="1100" dirty="0"/>
                        <a:t>tramadol</a:t>
                      </a:r>
                    </a:p>
                    <a:p>
                      <a:pPr marL="378460" marR="452120" indent="-287020">
                        <a:lnSpc>
                          <a:spcPct val="100000"/>
                        </a:lnSpc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dirty="0"/>
                        <a:t>Reduce</a:t>
                      </a:r>
                      <a:r>
                        <a:rPr sz="1100" spc="-45" dirty="0"/>
                        <a:t> </a:t>
                      </a:r>
                      <a:r>
                        <a:rPr sz="1100" dirty="0"/>
                        <a:t>dose</a:t>
                      </a:r>
                      <a:r>
                        <a:rPr sz="1100" spc="-30" dirty="0"/>
                        <a:t> </a:t>
                      </a:r>
                      <a:r>
                        <a:rPr sz="1100" dirty="0"/>
                        <a:t>in</a:t>
                      </a:r>
                      <a:r>
                        <a:rPr sz="1100" spc="-20" dirty="0"/>
                        <a:t> </a:t>
                      </a:r>
                      <a:r>
                        <a:rPr sz="1100" dirty="0"/>
                        <a:t>moderate</a:t>
                      </a:r>
                      <a:r>
                        <a:rPr sz="1100" spc="-50" dirty="0"/>
                        <a:t> </a:t>
                      </a:r>
                      <a:r>
                        <a:rPr sz="1100" dirty="0"/>
                        <a:t>to</a:t>
                      </a:r>
                      <a:r>
                        <a:rPr sz="1100" spc="-30" dirty="0"/>
                        <a:t> </a:t>
                      </a:r>
                      <a:r>
                        <a:rPr sz="1100" spc="-5" dirty="0"/>
                        <a:t>severe </a:t>
                      </a:r>
                      <a:r>
                        <a:rPr sz="1100" spc="-375" dirty="0"/>
                        <a:t> </a:t>
                      </a:r>
                      <a:r>
                        <a:rPr sz="1100" spc="-5" dirty="0"/>
                        <a:t>liver</a:t>
                      </a:r>
                      <a:r>
                        <a:rPr sz="1100" dirty="0"/>
                        <a:t> </a:t>
                      </a:r>
                      <a:r>
                        <a:rPr sz="1100" spc="-5" dirty="0"/>
                        <a:t>impairment</a:t>
                      </a:r>
                      <a:endParaRPr sz="1100" dirty="0"/>
                    </a:p>
                  </a:txBody>
                  <a:tcPr marL="0" marR="0" marT="3098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DCF9466-180B-4777-9716-9B161F99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87" y="333518"/>
            <a:ext cx="7740000" cy="828000"/>
          </a:xfrm>
        </p:spPr>
        <p:txBody>
          <a:bodyPr/>
          <a:lstStyle/>
          <a:p>
            <a:r>
              <a:rPr lang="en-AU" dirty="0"/>
              <a:t>Less µ potent opioids with dual activity</a:t>
            </a:r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4C7CE651-7BDD-4F41-B856-0476DABA3D0D}"/>
              </a:ext>
            </a:extLst>
          </p:cNvPr>
          <p:cNvSpPr>
            <a:spLocks/>
          </p:cNvSpPr>
          <p:nvPr/>
        </p:nvSpPr>
        <p:spPr>
          <a:xfrm rot="360000">
            <a:off x="7253156" y="198887"/>
            <a:ext cx="1610678" cy="1523077"/>
          </a:xfrm>
          <a:prstGeom prst="foldedCorner">
            <a:avLst>
              <a:gd name="adj" fmla="val 1445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USER INFORMATION:</a:t>
            </a:r>
            <a:endParaRPr lang="en-AU" sz="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Refer to relevant analgesic guidelines to your health service (e.g. </a:t>
            </a:r>
            <a:r>
              <a:rPr lang="en-AU" sz="8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Tapentadol</a:t>
            </a:r>
            <a:r>
              <a:rPr lang="en-AU" sz="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Guideline or Neurosurgery Unit specific guidelines)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281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A6152CD9-276E-4938-A0BE-6CD7C3270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521414"/>
              </p:ext>
            </p:extLst>
          </p:nvPr>
        </p:nvGraphicFramePr>
        <p:xfrm>
          <a:off x="690387" y="1008689"/>
          <a:ext cx="7705933" cy="348395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44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8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8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79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</a:rPr>
                        <a:t>Opioid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0508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</a:rPr>
                        <a:t>Common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</a:rPr>
                        <a:t>preparations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0508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</a:rPr>
                        <a:t>Considerations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50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795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spc="-5" dirty="0"/>
                        <a:t>Morphine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0508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" dirty="0"/>
                        <a:t>Oral</a:t>
                      </a:r>
                      <a:endParaRPr sz="1100" dirty="0"/>
                    </a:p>
                    <a:p>
                      <a:pPr marL="262890" marR="15240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sz="1100" spc="-5" dirty="0"/>
                        <a:t>immediate</a:t>
                      </a:r>
                      <a:r>
                        <a:rPr sz="1100" spc="-55" dirty="0"/>
                        <a:t> </a:t>
                      </a:r>
                      <a:r>
                        <a:rPr sz="1100" dirty="0"/>
                        <a:t>release</a:t>
                      </a:r>
                      <a:r>
                        <a:rPr sz="1100" spc="-65" dirty="0"/>
                        <a:t> </a:t>
                      </a:r>
                      <a:r>
                        <a:rPr sz="1100" dirty="0"/>
                        <a:t>(tab/liquid) </a:t>
                      </a:r>
                      <a:endParaRPr lang="en-AU" sz="1100" spc="-370" dirty="0"/>
                    </a:p>
                    <a:p>
                      <a:pPr marL="262890" marR="15240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sz="1100" dirty="0"/>
                        <a:t>slow release </a:t>
                      </a:r>
                      <a:r>
                        <a:rPr sz="1100" spc="-5" dirty="0"/>
                        <a:t>(tab/sachet) </a:t>
                      </a:r>
                      <a:r>
                        <a:rPr sz="1100" dirty="0"/>
                        <a:t> </a:t>
                      </a:r>
                      <a:endParaRPr lang="en-AU" sz="1100" dirty="0"/>
                    </a:p>
                    <a:p>
                      <a:pPr marL="91440" marR="152400">
                        <a:lnSpc>
                          <a:spcPct val="100000"/>
                        </a:lnSpc>
                      </a:pPr>
                      <a:r>
                        <a:rPr sz="1100" dirty="0"/>
                        <a:t>IV/SC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 dirty="0"/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/>
                        <a:t>IV</a:t>
                      </a:r>
                      <a:r>
                        <a:rPr sz="1100" b="1" spc="-20" dirty="0"/>
                        <a:t> </a:t>
                      </a:r>
                      <a:r>
                        <a:rPr sz="1100" b="1" dirty="0"/>
                        <a:t>=</a:t>
                      </a:r>
                      <a:r>
                        <a:rPr sz="1100" b="1" spc="-20" dirty="0"/>
                        <a:t> </a:t>
                      </a:r>
                      <a:r>
                        <a:rPr sz="1100" b="1" spc="-5" dirty="0"/>
                        <a:t>oral</a:t>
                      </a:r>
                      <a:r>
                        <a:rPr sz="1100" b="1" spc="-25" dirty="0"/>
                        <a:t> </a:t>
                      </a:r>
                      <a:r>
                        <a:rPr sz="1100" b="1" spc="-5" dirty="0"/>
                        <a:t>dose</a:t>
                      </a:r>
                      <a:r>
                        <a:rPr sz="1100" b="1" spc="-25" dirty="0"/>
                        <a:t> </a:t>
                      </a:r>
                      <a:r>
                        <a:rPr sz="1100" b="1" dirty="0"/>
                        <a:t>x</a:t>
                      </a:r>
                      <a:r>
                        <a:rPr sz="1100" b="1" spc="-20" dirty="0"/>
                        <a:t> </a:t>
                      </a:r>
                      <a:r>
                        <a:rPr sz="1100" b="1" dirty="0"/>
                        <a:t>1/3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0508" marB="0"/>
                </a:tc>
                <a:tc>
                  <a:txBody>
                    <a:bodyPr/>
                    <a:lstStyle/>
                    <a:p>
                      <a:pPr marL="378460" marR="416559" indent="-28702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spc="-5" dirty="0"/>
                        <a:t>Accumulates</a:t>
                      </a:r>
                      <a:r>
                        <a:rPr sz="1100" spc="-35" dirty="0"/>
                        <a:t> </a:t>
                      </a:r>
                      <a:r>
                        <a:rPr sz="1100" dirty="0"/>
                        <a:t>in</a:t>
                      </a:r>
                      <a:r>
                        <a:rPr sz="1100" spc="-5" dirty="0"/>
                        <a:t> </a:t>
                      </a:r>
                      <a:r>
                        <a:rPr sz="1100" dirty="0"/>
                        <a:t>renal</a:t>
                      </a:r>
                      <a:r>
                        <a:rPr sz="1100" spc="-15" dirty="0"/>
                        <a:t> </a:t>
                      </a:r>
                      <a:r>
                        <a:rPr sz="1100" spc="-5" dirty="0"/>
                        <a:t>impairment </a:t>
                      </a:r>
                      <a:r>
                        <a:rPr sz="1100" spc="-375" dirty="0"/>
                        <a:t> </a:t>
                      </a:r>
                      <a:r>
                        <a:rPr sz="1100" dirty="0"/>
                        <a:t>especially </a:t>
                      </a:r>
                      <a:r>
                        <a:rPr sz="1100" spc="-5" dirty="0"/>
                        <a:t>M6G </a:t>
                      </a:r>
                      <a:r>
                        <a:rPr sz="1100" dirty="0"/>
                        <a:t>metabolite, </a:t>
                      </a:r>
                      <a:r>
                        <a:rPr sz="1100" spc="5" dirty="0"/>
                        <a:t> </a:t>
                      </a:r>
                      <a:r>
                        <a:rPr sz="1100" dirty="0"/>
                        <a:t>prolonging</a:t>
                      </a:r>
                      <a:r>
                        <a:rPr sz="1100" spc="-55" dirty="0"/>
                        <a:t> </a:t>
                      </a:r>
                      <a:r>
                        <a:rPr sz="1100" spc="-5" dirty="0"/>
                        <a:t>CNS </a:t>
                      </a:r>
                      <a:r>
                        <a:rPr sz="1100" dirty="0"/>
                        <a:t>side</a:t>
                      </a:r>
                      <a:r>
                        <a:rPr sz="1100" spc="-25" dirty="0"/>
                        <a:t> </a:t>
                      </a:r>
                      <a:r>
                        <a:rPr sz="1100" spc="-5" dirty="0"/>
                        <a:t>effects</a:t>
                      </a:r>
                      <a:endParaRPr sz="1100"/>
                    </a:p>
                    <a:p>
                      <a:pPr marL="378460" marR="338455" indent="-287020">
                        <a:lnSpc>
                          <a:spcPct val="100000"/>
                        </a:lnSpc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spc="-5" dirty="0"/>
                        <a:t>Commonly</a:t>
                      </a:r>
                      <a:r>
                        <a:rPr sz="1100" spc="-35" dirty="0"/>
                        <a:t> </a:t>
                      </a:r>
                      <a:r>
                        <a:rPr sz="1100" dirty="0"/>
                        <a:t>causes</a:t>
                      </a:r>
                      <a:r>
                        <a:rPr sz="1100" spc="-50" dirty="0"/>
                        <a:t> </a:t>
                      </a:r>
                      <a:r>
                        <a:rPr sz="1100" dirty="0"/>
                        <a:t>itch</a:t>
                      </a:r>
                      <a:r>
                        <a:rPr sz="1100" spc="-45" dirty="0"/>
                        <a:t> </a:t>
                      </a:r>
                      <a:r>
                        <a:rPr sz="1100" dirty="0"/>
                        <a:t>(histamine </a:t>
                      </a:r>
                      <a:r>
                        <a:rPr sz="1100" spc="-375" dirty="0"/>
                        <a:t> </a:t>
                      </a:r>
                      <a:r>
                        <a:rPr sz="1100" dirty="0"/>
                        <a:t>release),</a:t>
                      </a:r>
                      <a:r>
                        <a:rPr sz="1100" spc="-55" dirty="0"/>
                        <a:t> </a:t>
                      </a:r>
                      <a:r>
                        <a:rPr sz="1100" dirty="0"/>
                        <a:t>nausea</a:t>
                      </a:r>
                      <a:r>
                        <a:rPr sz="1100" spc="-35" dirty="0"/>
                        <a:t> </a:t>
                      </a:r>
                      <a:r>
                        <a:rPr sz="1100" dirty="0"/>
                        <a:t>&amp;</a:t>
                      </a:r>
                      <a:r>
                        <a:rPr sz="1100" spc="-15" dirty="0"/>
                        <a:t> </a:t>
                      </a:r>
                      <a:r>
                        <a:rPr sz="1100" spc="-5" dirty="0"/>
                        <a:t>vomiting</a:t>
                      </a:r>
                      <a:endParaRPr sz="1100"/>
                    </a:p>
                    <a:p>
                      <a:pPr marL="378460" marR="411480" indent="-287020">
                        <a:lnSpc>
                          <a:spcPct val="100000"/>
                        </a:lnSpc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spc="-5" dirty="0"/>
                        <a:t>Delayed</a:t>
                      </a:r>
                      <a:r>
                        <a:rPr sz="1100" spc="-20" dirty="0"/>
                        <a:t> </a:t>
                      </a:r>
                      <a:r>
                        <a:rPr sz="1100" dirty="0"/>
                        <a:t>sedation</a:t>
                      </a:r>
                      <a:r>
                        <a:rPr sz="1100" spc="-45" dirty="0"/>
                        <a:t> </a:t>
                      </a:r>
                      <a:r>
                        <a:rPr sz="1100" dirty="0"/>
                        <a:t>due</a:t>
                      </a:r>
                      <a:r>
                        <a:rPr sz="1100" spc="-30" dirty="0"/>
                        <a:t> </a:t>
                      </a:r>
                      <a:r>
                        <a:rPr sz="1100" dirty="0"/>
                        <a:t>to</a:t>
                      </a:r>
                      <a:r>
                        <a:rPr sz="1100" spc="-25" dirty="0"/>
                        <a:t> </a:t>
                      </a:r>
                      <a:r>
                        <a:rPr sz="1100" spc="-5" dirty="0"/>
                        <a:t>delayed </a:t>
                      </a:r>
                      <a:r>
                        <a:rPr sz="1100" spc="-375" dirty="0"/>
                        <a:t> </a:t>
                      </a:r>
                      <a:r>
                        <a:rPr sz="1100" dirty="0"/>
                        <a:t>crossing</a:t>
                      </a:r>
                      <a:r>
                        <a:rPr sz="1100" spc="-55" dirty="0"/>
                        <a:t> </a:t>
                      </a:r>
                      <a:r>
                        <a:rPr sz="1100" dirty="0"/>
                        <a:t>of</a:t>
                      </a:r>
                      <a:r>
                        <a:rPr sz="1100" spc="-20" dirty="0"/>
                        <a:t> </a:t>
                      </a:r>
                      <a:r>
                        <a:rPr sz="1100" dirty="0"/>
                        <a:t>blood</a:t>
                      </a:r>
                      <a:r>
                        <a:rPr sz="1100" spc="-40" dirty="0"/>
                        <a:t> </a:t>
                      </a:r>
                      <a:r>
                        <a:rPr sz="1100" dirty="0"/>
                        <a:t>brain</a:t>
                      </a:r>
                      <a:r>
                        <a:rPr sz="1100" spc="-25" dirty="0"/>
                        <a:t> </a:t>
                      </a:r>
                      <a:r>
                        <a:rPr sz="1100" dirty="0"/>
                        <a:t>barrier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508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02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spc="-10" dirty="0"/>
                        <a:t>Oxycodone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0508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" dirty="0"/>
                        <a:t>Oral</a:t>
                      </a:r>
                      <a:endParaRPr sz="1100" dirty="0"/>
                    </a:p>
                    <a:p>
                      <a:pPr marL="262890" marR="152400" indent="-17145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sz="1100" spc="-5" dirty="0"/>
                        <a:t>immediate</a:t>
                      </a:r>
                      <a:r>
                        <a:rPr sz="1100" spc="-55" dirty="0"/>
                        <a:t> </a:t>
                      </a:r>
                      <a:r>
                        <a:rPr sz="1100" dirty="0"/>
                        <a:t>release</a:t>
                      </a:r>
                      <a:r>
                        <a:rPr sz="1100" spc="-65" dirty="0"/>
                        <a:t> </a:t>
                      </a:r>
                      <a:r>
                        <a:rPr sz="1100" dirty="0"/>
                        <a:t>(tab/liquid)</a:t>
                      </a:r>
                      <a:endParaRPr lang="en-AU" sz="1100" dirty="0"/>
                    </a:p>
                    <a:p>
                      <a:pPr marL="262890" marR="152400" indent="-17145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sz="1100" dirty="0"/>
                        <a:t>slow</a:t>
                      </a:r>
                      <a:r>
                        <a:rPr sz="1100" spc="-15" dirty="0"/>
                        <a:t> </a:t>
                      </a:r>
                      <a:r>
                        <a:rPr sz="1100" dirty="0"/>
                        <a:t>release</a:t>
                      </a:r>
                      <a:r>
                        <a:rPr sz="1100" spc="-50" dirty="0"/>
                        <a:t> </a:t>
                      </a:r>
                      <a:r>
                        <a:rPr sz="1100" dirty="0"/>
                        <a:t>(tab)</a:t>
                      </a: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dirty="0"/>
                        <a:t>IV/SC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 dirty="0"/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dirty="0"/>
                        <a:t>IV</a:t>
                      </a:r>
                      <a:r>
                        <a:rPr sz="1100" b="1" spc="-20" dirty="0"/>
                        <a:t> </a:t>
                      </a:r>
                      <a:r>
                        <a:rPr sz="1100" b="1" spc="-5" dirty="0"/>
                        <a:t>dose</a:t>
                      </a:r>
                      <a:r>
                        <a:rPr sz="1100" b="1" spc="-25" dirty="0"/>
                        <a:t> </a:t>
                      </a:r>
                      <a:r>
                        <a:rPr sz="1100" b="1" dirty="0"/>
                        <a:t>=</a:t>
                      </a:r>
                      <a:r>
                        <a:rPr sz="1100" b="1" spc="-20" dirty="0"/>
                        <a:t> </a:t>
                      </a:r>
                      <a:r>
                        <a:rPr sz="1100" b="1" spc="-5" dirty="0"/>
                        <a:t>oral</a:t>
                      </a:r>
                      <a:r>
                        <a:rPr sz="1100" b="1" spc="-20" dirty="0"/>
                        <a:t> </a:t>
                      </a:r>
                      <a:r>
                        <a:rPr sz="1100" b="1" spc="-5" dirty="0"/>
                        <a:t>dose</a:t>
                      </a:r>
                      <a:r>
                        <a:rPr sz="1100" b="1" spc="-25" dirty="0"/>
                        <a:t> </a:t>
                      </a:r>
                      <a:r>
                        <a:rPr sz="1100" b="1" dirty="0"/>
                        <a:t>x</a:t>
                      </a:r>
                      <a:r>
                        <a:rPr sz="1100" b="1" spc="-20" dirty="0"/>
                        <a:t> </a:t>
                      </a:r>
                      <a:r>
                        <a:rPr sz="1100" b="1" dirty="0"/>
                        <a:t>1/2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0508" marB="0"/>
                </a:tc>
                <a:tc>
                  <a:txBody>
                    <a:bodyPr/>
                    <a:lstStyle/>
                    <a:p>
                      <a:pPr marL="378460" marR="125095" indent="-28702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dirty="0"/>
                        <a:t>Better</a:t>
                      </a:r>
                      <a:r>
                        <a:rPr sz="1100" spc="-45" dirty="0"/>
                        <a:t> </a:t>
                      </a:r>
                      <a:r>
                        <a:rPr sz="1100" dirty="0"/>
                        <a:t>tolerated,</a:t>
                      </a:r>
                      <a:r>
                        <a:rPr sz="1100" spc="-60" dirty="0"/>
                        <a:t> </a:t>
                      </a:r>
                      <a:r>
                        <a:rPr sz="1100" dirty="0"/>
                        <a:t>quicker</a:t>
                      </a:r>
                      <a:r>
                        <a:rPr sz="1100" spc="-45" dirty="0"/>
                        <a:t> </a:t>
                      </a:r>
                      <a:r>
                        <a:rPr sz="1100" dirty="0"/>
                        <a:t>onset,</a:t>
                      </a:r>
                      <a:r>
                        <a:rPr sz="1100" spc="-50" dirty="0"/>
                        <a:t> </a:t>
                      </a:r>
                      <a:r>
                        <a:rPr sz="1100" dirty="0"/>
                        <a:t>more </a:t>
                      </a:r>
                      <a:r>
                        <a:rPr sz="1100" spc="-375" dirty="0"/>
                        <a:t> </a:t>
                      </a:r>
                      <a:r>
                        <a:rPr sz="1100" dirty="0"/>
                        <a:t>potent</a:t>
                      </a:r>
                      <a:r>
                        <a:rPr sz="1100" spc="-45" dirty="0"/>
                        <a:t> </a:t>
                      </a:r>
                      <a:r>
                        <a:rPr sz="1100" dirty="0"/>
                        <a:t>than</a:t>
                      </a:r>
                      <a:r>
                        <a:rPr sz="1100" spc="-25" dirty="0"/>
                        <a:t> </a:t>
                      </a:r>
                      <a:r>
                        <a:rPr sz="1100" dirty="0"/>
                        <a:t>morphine</a:t>
                      </a:r>
                      <a:r>
                        <a:rPr sz="1100" spc="-45" dirty="0"/>
                        <a:t> </a:t>
                      </a:r>
                      <a:r>
                        <a:rPr sz="1100" dirty="0"/>
                        <a:t>(1:1.5)</a:t>
                      </a:r>
                    </a:p>
                    <a:p>
                      <a:pPr marL="378460" marR="18478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dirty="0"/>
                        <a:t>Reduce</a:t>
                      </a:r>
                      <a:r>
                        <a:rPr sz="1100" spc="-45" dirty="0"/>
                        <a:t> </a:t>
                      </a:r>
                      <a:r>
                        <a:rPr sz="1100" dirty="0"/>
                        <a:t>dose</a:t>
                      </a:r>
                      <a:r>
                        <a:rPr sz="1100" spc="-30" dirty="0"/>
                        <a:t> </a:t>
                      </a:r>
                      <a:r>
                        <a:rPr sz="1100" dirty="0"/>
                        <a:t>in</a:t>
                      </a:r>
                      <a:r>
                        <a:rPr sz="1100" spc="-20" dirty="0"/>
                        <a:t> </a:t>
                      </a:r>
                      <a:r>
                        <a:rPr sz="1100" dirty="0"/>
                        <a:t>moderate</a:t>
                      </a:r>
                      <a:r>
                        <a:rPr sz="1100" spc="-50" dirty="0"/>
                        <a:t> </a:t>
                      </a:r>
                      <a:r>
                        <a:rPr sz="1100" dirty="0"/>
                        <a:t>to</a:t>
                      </a:r>
                      <a:r>
                        <a:rPr sz="1100" spc="-30" dirty="0"/>
                        <a:t> </a:t>
                      </a:r>
                      <a:r>
                        <a:rPr sz="1100" spc="-5" dirty="0"/>
                        <a:t>severe </a:t>
                      </a:r>
                      <a:r>
                        <a:rPr sz="1100" spc="-375" dirty="0"/>
                        <a:t> </a:t>
                      </a:r>
                      <a:r>
                        <a:rPr sz="1100" dirty="0"/>
                        <a:t>renal</a:t>
                      </a:r>
                      <a:r>
                        <a:rPr sz="1100" spc="-25" dirty="0"/>
                        <a:t> </a:t>
                      </a:r>
                      <a:r>
                        <a:rPr sz="1100" spc="-5" dirty="0"/>
                        <a:t>impairment</a:t>
                      </a:r>
                      <a:endParaRPr sz="1100" dirty="0"/>
                    </a:p>
                    <a:p>
                      <a:pPr marL="378460" marR="197485" indent="-287020">
                        <a:lnSpc>
                          <a:spcPct val="100000"/>
                        </a:lnSpc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spc="-20" dirty="0"/>
                        <a:t>Targin</a:t>
                      </a:r>
                      <a:r>
                        <a:rPr sz="1000" spc="-30" baseline="24691" dirty="0"/>
                        <a:t>®</a:t>
                      </a:r>
                      <a:r>
                        <a:rPr sz="1000" spc="165" baseline="24691" dirty="0"/>
                        <a:t> </a:t>
                      </a:r>
                      <a:r>
                        <a:rPr sz="1100" spc="-5" dirty="0"/>
                        <a:t>(oxycodone/</a:t>
                      </a:r>
                      <a:r>
                        <a:rPr sz="1100" spc="-30" dirty="0"/>
                        <a:t> </a:t>
                      </a:r>
                      <a:r>
                        <a:rPr sz="1100" spc="-5" dirty="0"/>
                        <a:t>naloxone)</a:t>
                      </a:r>
                      <a:r>
                        <a:rPr sz="1100" spc="-20" dirty="0"/>
                        <a:t> </a:t>
                      </a:r>
                      <a:r>
                        <a:rPr sz="1100" spc="-5" dirty="0"/>
                        <a:t>may </a:t>
                      </a:r>
                      <a:r>
                        <a:rPr sz="1100" spc="-375" dirty="0"/>
                        <a:t> </a:t>
                      </a:r>
                      <a:r>
                        <a:rPr sz="1100" dirty="0"/>
                        <a:t>reduce</a:t>
                      </a:r>
                      <a:r>
                        <a:rPr sz="1100" spc="-50" dirty="0"/>
                        <a:t> </a:t>
                      </a:r>
                      <a:r>
                        <a:rPr sz="1100" dirty="0"/>
                        <a:t>constipation</a:t>
                      </a:r>
                    </a:p>
                    <a:p>
                      <a:pPr marL="378460" indent="-287020">
                        <a:lnSpc>
                          <a:spcPct val="100000"/>
                        </a:lnSpc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spc="-5" dirty="0"/>
                        <a:t>CYP3A4</a:t>
                      </a:r>
                      <a:r>
                        <a:rPr sz="1100" spc="-10" dirty="0"/>
                        <a:t> </a:t>
                      </a:r>
                      <a:r>
                        <a:rPr sz="1100" dirty="0"/>
                        <a:t>drug</a:t>
                      </a:r>
                      <a:r>
                        <a:rPr sz="1100" spc="-25" dirty="0"/>
                        <a:t> </a:t>
                      </a:r>
                      <a:r>
                        <a:rPr sz="1100" spc="-5" dirty="0"/>
                        <a:t>interactions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0508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1" spc="-10" dirty="0"/>
                        <a:t>Fentanyl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0985" marB="0"/>
                </a:tc>
                <a:tc>
                  <a:txBody>
                    <a:bodyPr/>
                    <a:lstStyle/>
                    <a:p>
                      <a:pPr marL="91440" marR="20135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dirty="0"/>
                        <a:t>Patch  IV/SC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985" marB="0"/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325"/>
                        </a:spcBef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dirty="0"/>
                        <a:t>Suitable</a:t>
                      </a:r>
                      <a:r>
                        <a:rPr sz="1100" spc="-45" dirty="0"/>
                        <a:t> </a:t>
                      </a:r>
                      <a:r>
                        <a:rPr sz="1100" dirty="0"/>
                        <a:t>in</a:t>
                      </a:r>
                      <a:r>
                        <a:rPr sz="1100" spc="-15" dirty="0"/>
                        <a:t> </a:t>
                      </a:r>
                      <a:r>
                        <a:rPr sz="1100" dirty="0"/>
                        <a:t>renal</a:t>
                      </a:r>
                      <a:r>
                        <a:rPr sz="1100" spc="-25" dirty="0"/>
                        <a:t> </a:t>
                      </a:r>
                      <a:r>
                        <a:rPr sz="1100" spc="-5" dirty="0"/>
                        <a:t>impairment</a:t>
                      </a:r>
                      <a:endParaRPr sz="1100" dirty="0"/>
                    </a:p>
                    <a:p>
                      <a:pPr marL="378460" indent="-287020">
                        <a:lnSpc>
                          <a:spcPct val="100000"/>
                        </a:lnSpc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spc="-20" dirty="0"/>
                        <a:t>Very</a:t>
                      </a:r>
                      <a:r>
                        <a:rPr sz="1100" spc="-65" dirty="0"/>
                        <a:t> </a:t>
                      </a:r>
                      <a:r>
                        <a:rPr sz="1100" dirty="0"/>
                        <a:t>short-acting</a:t>
                      </a:r>
                    </a:p>
                    <a:p>
                      <a:pPr marL="378460" indent="-287020">
                        <a:lnSpc>
                          <a:spcPct val="100000"/>
                        </a:lnSpc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spc="-5" dirty="0"/>
                        <a:t>CYP3A4</a:t>
                      </a:r>
                      <a:r>
                        <a:rPr sz="1100" spc="-35" dirty="0"/>
                        <a:t> </a:t>
                      </a:r>
                      <a:r>
                        <a:rPr sz="1100" dirty="0"/>
                        <a:t>interactions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098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3F4DC53-3C18-4CF3-AC95-21FAD7454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87" y="333518"/>
            <a:ext cx="7740000" cy="828000"/>
          </a:xfrm>
        </p:spPr>
        <p:txBody>
          <a:bodyPr/>
          <a:lstStyle/>
          <a:p>
            <a:r>
              <a:rPr lang="en-AU" dirty="0"/>
              <a:t>More µ potent opioids</a:t>
            </a:r>
          </a:p>
        </p:txBody>
      </p:sp>
    </p:spTree>
    <p:extLst>
      <p:ext uri="{BB962C8B-B14F-4D97-AF65-F5344CB8AC3E}">
        <p14:creationId xmlns:p14="http://schemas.microsoft.com/office/powerpoint/2010/main" val="2628243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56936260-4214-48CE-A766-40A05BF0E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431332"/>
              </p:ext>
            </p:extLst>
          </p:nvPr>
        </p:nvGraphicFramePr>
        <p:xfrm>
          <a:off x="711796" y="1068289"/>
          <a:ext cx="7705933" cy="309787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24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6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79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</a:rPr>
                        <a:t>Opioid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508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</a:rPr>
                        <a:t>Common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</a:rPr>
                        <a:t>preparations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508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</a:rPr>
                        <a:t>Considerations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050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746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spc="-5" dirty="0"/>
                        <a:t>Buprenorphine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0508" marB="0"/>
                </a:tc>
                <a:tc>
                  <a:txBody>
                    <a:bodyPr/>
                    <a:lstStyle/>
                    <a:p>
                      <a:pPr marL="91440" marR="3771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" dirty="0"/>
                        <a:t>Sublingual</a:t>
                      </a:r>
                      <a:r>
                        <a:rPr sz="1100" spc="-80" dirty="0"/>
                        <a:t> </a:t>
                      </a:r>
                      <a:r>
                        <a:rPr sz="1100" spc="-5" dirty="0"/>
                        <a:t>tab/wafer </a:t>
                      </a:r>
                      <a:r>
                        <a:rPr sz="1100" spc="-375" dirty="0"/>
                        <a:t> </a:t>
                      </a:r>
                      <a:r>
                        <a:rPr sz="1100" dirty="0"/>
                        <a:t>Patch</a:t>
                      </a: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spc="5" dirty="0"/>
                        <a:t>IV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0508" marB="0"/>
                </a:tc>
                <a:tc>
                  <a:txBody>
                    <a:bodyPr/>
                    <a:lstStyle/>
                    <a:p>
                      <a:pPr marL="378460" marR="267970" indent="-28702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dirty="0"/>
                        <a:t>Partial</a:t>
                      </a:r>
                      <a:r>
                        <a:rPr sz="1100" spc="-35" dirty="0"/>
                        <a:t> </a:t>
                      </a:r>
                      <a:r>
                        <a:rPr sz="1100" dirty="0"/>
                        <a:t>opioid</a:t>
                      </a:r>
                      <a:r>
                        <a:rPr sz="1100" spc="-25" dirty="0"/>
                        <a:t> </a:t>
                      </a:r>
                      <a:r>
                        <a:rPr sz="1100" dirty="0"/>
                        <a:t>agonist</a:t>
                      </a:r>
                      <a:r>
                        <a:rPr sz="1100" spc="-30" dirty="0"/>
                        <a:t> </a:t>
                      </a:r>
                      <a:r>
                        <a:rPr sz="1100" spc="-5" dirty="0"/>
                        <a:t>with</a:t>
                      </a:r>
                      <a:r>
                        <a:rPr sz="1100" spc="-15" dirty="0"/>
                        <a:t> </a:t>
                      </a:r>
                      <a:r>
                        <a:rPr sz="1100" dirty="0"/>
                        <a:t>ceiling</a:t>
                      </a:r>
                      <a:r>
                        <a:rPr sz="1100" spc="-25" dirty="0"/>
                        <a:t> </a:t>
                      </a:r>
                      <a:r>
                        <a:rPr sz="1100" spc="-5" dirty="0"/>
                        <a:t>effect</a:t>
                      </a:r>
                      <a:r>
                        <a:rPr sz="1100" spc="-55" dirty="0"/>
                        <a:t> </a:t>
                      </a:r>
                      <a:r>
                        <a:rPr sz="1100" dirty="0"/>
                        <a:t>on </a:t>
                      </a:r>
                      <a:r>
                        <a:rPr sz="1100" spc="-375" dirty="0"/>
                        <a:t> </a:t>
                      </a:r>
                      <a:r>
                        <a:rPr sz="1100" dirty="0"/>
                        <a:t>respiratory</a:t>
                      </a:r>
                      <a:r>
                        <a:rPr sz="1100" spc="-55" dirty="0"/>
                        <a:t> </a:t>
                      </a:r>
                      <a:r>
                        <a:rPr sz="1100" dirty="0"/>
                        <a:t>depression</a:t>
                      </a:r>
                    </a:p>
                    <a:p>
                      <a:pPr marL="378460" indent="-287020">
                        <a:lnSpc>
                          <a:spcPct val="100000"/>
                        </a:lnSpc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dirty="0"/>
                        <a:t>Less</a:t>
                      </a:r>
                      <a:r>
                        <a:rPr sz="1100" spc="-40" dirty="0"/>
                        <a:t> </a:t>
                      </a:r>
                      <a:r>
                        <a:rPr sz="1100" spc="-5" dirty="0"/>
                        <a:t>CNS, </a:t>
                      </a:r>
                      <a:r>
                        <a:rPr sz="1100" dirty="0"/>
                        <a:t>GI</a:t>
                      </a:r>
                      <a:r>
                        <a:rPr sz="1100" spc="-20" dirty="0"/>
                        <a:t> </a:t>
                      </a:r>
                      <a:r>
                        <a:rPr sz="1100" dirty="0"/>
                        <a:t>and</a:t>
                      </a:r>
                      <a:r>
                        <a:rPr sz="1100" spc="-30" dirty="0"/>
                        <a:t> </a:t>
                      </a:r>
                      <a:r>
                        <a:rPr sz="1100" dirty="0"/>
                        <a:t>dependence</a:t>
                      </a:r>
                      <a:r>
                        <a:rPr sz="1100" spc="-50" dirty="0"/>
                        <a:t> </a:t>
                      </a:r>
                      <a:r>
                        <a:rPr sz="1100" spc="-5" dirty="0"/>
                        <a:t>effects</a:t>
                      </a:r>
                      <a:endParaRPr sz="1100" dirty="0"/>
                    </a:p>
                    <a:p>
                      <a:pPr marL="378460" marR="365125" indent="-287020">
                        <a:lnSpc>
                          <a:spcPct val="100000"/>
                        </a:lnSpc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dirty="0"/>
                        <a:t>Caution</a:t>
                      </a:r>
                      <a:r>
                        <a:rPr sz="1100" spc="-35" dirty="0"/>
                        <a:t> </a:t>
                      </a:r>
                      <a:r>
                        <a:rPr sz="1100" dirty="0"/>
                        <a:t>in</a:t>
                      </a:r>
                      <a:r>
                        <a:rPr sz="1100" spc="-15" dirty="0"/>
                        <a:t> </a:t>
                      </a:r>
                      <a:r>
                        <a:rPr sz="1100" spc="-5" dirty="0"/>
                        <a:t>mod-severe</a:t>
                      </a:r>
                      <a:r>
                        <a:rPr sz="1100" spc="-35" dirty="0"/>
                        <a:t> </a:t>
                      </a:r>
                      <a:r>
                        <a:rPr sz="1100" dirty="0"/>
                        <a:t>hepatic</a:t>
                      </a:r>
                      <a:r>
                        <a:rPr sz="1100" spc="-35" dirty="0"/>
                        <a:t> </a:t>
                      </a:r>
                      <a:r>
                        <a:rPr sz="1100" dirty="0"/>
                        <a:t>or</a:t>
                      </a:r>
                      <a:r>
                        <a:rPr sz="1100" spc="-15" dirty="0"/>
                        <a:t> </a:t>
                      </a:r>
                      <a:r>
                        <a:rPr sz="1100" spc="-5" dirty="0"/>
                        <a:t>severe </a:t>
                      </a:r>
                      <a:r>
                        <a:rPr sz="1100" spc="-375" dirty="0"/>
                        <a:t> </a:t>
                      </a:r>
                      <a:r>
                        <a:rPr sz="1100" dirty="0"/>
                        <a:t>renal</a:t>
                      </a:r>
                      <a:r>
                        <a:rPr sz="1100" spc="-25" dirty="0"/>
                        <a:t> </a:t>
                      </a:r>
                      <a:r>
                        <a:rPr sz="1100" spc="-5" dirty="0"/>
                        <a:t>impairment</a:t>
                      </a:r>
                      <a:endParaRPr sz="1100" dirty="0"/>
                    </a:p>
                  </a:txBody>
                  <a:tcPr marL="0" marR="0" marT="30508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55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spc="-5" dirty="0"/>
                        <a:t>Methadone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0508" marB="0"/>
                </a:tc>
                <a:tc>
                  <a:txBody>
                    <a:bodyPr/>
                    <a:lstStyle/>
                    <a:p>
                      <a:pPr marL="91440" marR="7016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" dirty="0"/>
                        <a:t>Oral</a:t>
                      </a:r>
                      <a:r>
                        <a:rPr sz="1100" spc="-95" dirty="0"/>
                        <a:t> </a:t>
                      </a:r>
                      <a:r>
                        <a:rPr sz="1100" dirty="0"/>
                        <a:t>tablet/liquid </a:t>
                      </a:r>
                      <a:r>
                        <a:rPr sz="1100" spc="-370" dirty="0"/>
                        <a:t> </a:t>
                      </a:r>
                      <a:r>
                        <a:rPr sz="1100" dirty="0"/>
                        <a:t>IV/SC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508" marB="0"/>
                </a:tc>
                <a:tc>
                  <a:txBody>
                    <a:bodyPr/>
                    <a:lstStyle/>
                    <a:p>
                      <a:pPr marL="378460" marR="379095" indent="-28702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dirty="0"/>
                        <a:t>Also</a:t>
                      </a:r>
                      <a:r>
                        <a:rPr sz="1100" spc="-30" dirty="0"/>
                        <a:t> </a:t>
                      </a:r>
                      <a:r>
                        <a:rPr sz="1100" dirty="0"/>
                        <a:t>an</a:t>
                      </a:r>
                      <a:r>
                        <a:rPr sz="1100" spc="-20" dirty="0"/>
                        <a:t> </a:t>
                      </a:r>
                      <a:r>
                        <a:rPr sz="1100" spc="-5" dirty="0"/>
                        <a:t>NMDA</a:t>
                      </a:r>
                      <a:r>
                        <a:rPr sz="1100" spc="-90" dirty="0"/>
                        <a:t> </a:t>
                      </a:r>
                      <a:r>
                        <a:rPr sz="1100" dirty="0"/>
                        <a:t>receptor</a:t>
                      </a:r>
                      <a:r>
                        <a:rPr sz="1100" spc="-55" dirty="0"/>
                        <a:t> </a:t>
                      </a:r>
                      <a:r>
                        <a:rPr sz="1100" dirty="0"/>
                        <a:t>antagonist</a:t>
                      </a:r>
                      <a:r>
                        <a:rPr sz="1100" spc="-50" dirty="0"/>
                        <a:t> </a:t>
                      </a:r>
                      <a:r>
                        <a:rPr sz="1100" dirty="0"/>
                        <a:t>(anti- </a:t>
                      </a:r>
                      <a:r>
                        <a:rPr sz="1100" spc="-370" dirty="0"/>
                        <a:t> </a:t>
                      </a:r>
                      <a:r>
                        <a:rPr sz="1100" dirty="0"/>
                        <a:t>neuropathic</a:t>
                      </a:r>
                      <a:r>
                        <a:rPr sz="1100" spc="-45" dirty="0"/>
                        <a:t> </a:t>
                      </a:r>
                      <a:r>
                        <a:rPr sz="1100" spc="-5" dirty="0"/>
                        <a:t>activity)</a:t>
                      </a:r>
                      <a:endParaRPr sz="1100"/>
                    </a:p>
                    <a:p>
                      <a:pPr marL="378460" indent="-287020">
                        <a:lnSpc>
                          <a:spcPct val="100000"/>
                        </a:lnSpc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dirty="0"/>
                        <a:t>Complex</a:t>
                      </a:r>
                      <a:r>
                        <a:rPr sz="1100" spc="-35" dirty="0"/>
                        <a:t> </a:t>
                      </a:r>
                      <a:r>
                        <a:rPr sz="1100" spc="-5" dirty="0"/>
                        <a:t>pharmacokinetics</a:t>
                      </a:r>
                      <a:endParaRPr sz="1100"/>
                    </a:p>
                    <a:p>
                      <a:pPr marL="378460" marR="59944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dirty="0"/>
                        <a:t>Potential</a:t>
                      </a:r>
                      <a:r>
                        <a:rPr sz="1100" spc="-60" dirty="0"/>
                        <a:t> </a:t>
                      </a:r>
                      <a:r>
                        <a:rPr sz="1100" dirty="0"/>
                        <a:t>for</a:t>
                      </a:r>
                      <a:r>
                        <a:rPr sz="1100" spc="-35" dirty="0"/>
                        <a:t> </a:t>
                      </a:r>
                      <a:r>
                        <a:rPr sz="1100" spc="-5" dirty="0"/>
                        <a:t>CYP450</a:t>
                      </a:r>
                      <a:r>
                        <a:rPr sz="1100" spc="-15" dirty="0"/>
                        <a:t> </a:t>
                      </a:r>
                      <a:r>
                        <a:rPr sz="1100" dirty="0"/>
                        <a:t>interactions;</a:t>
                      </a:r>
                      <a:r>
                        <a:rPr sz="1100" spc="-60" dirty="0"/>
                        <a:t> </a:t>
                      </a:r>
                      <a:r>
                        <a:rPr sz="1100" dirty="0"/>
                        <a:t>QT </a:t>
                      </a:r>
                      <a:r>
                        <a:rPr sz="1100" spc="-375" dirty="0"/>
                        <a:t> </a:t>
                      </a:r>
                      <a:r>
                        <a:rPr sz="1100" dirty="0"/>
                        <a:t>prolongation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508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06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1" spc="-10" dirty="0"/>
                        <a:t>Hydromorphone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98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/>
                        <a:t>Oral</a:t>
                      </a:r>
                      <a:endParaRPr sz="1100"/>
                    </a:p>
                    <a:p>
                      <a:pPr marL="91440" marR="586105">
                        <a:lnSpc>
                          <a:spcPct val="100000"/>
                        </a:lnSpc>
                      </a:pPr>
                      <a:r>
                        <a:rPr sz="1100" spc="-5" dirty="0"/>
                        <a:t>immediate </a:t>
                      </a:r>
                      <a:r>
                        <a:rPr sz="1100" dirty="0"/>
                        <a:t>(tab) </a:t>
                      </a:r>
                      <a:r>
                        <a:rPr sz="1100" spc="5" dirty="0"/>
                        <a:t> </a:t>
                      </a:r>
                      <a:r>
                        <a:rPr sz="1100" dirty="0"/>
                        <a:t>slow</a:t>
                      </a:r>
                      <a:r>
                        <a:rPr sz="1100" spc="-50" dirty="0"/>
                        <a:t> </a:t>
                      </a:r>
                      <a:r>
                        <a:rPr sz="1100" dirty="0"/>
                        <a:t>release</a:t>
                      </a:r>
                      <a:r>
                        <a:rPr sz="1100" spc="-75" dirty="0"/>
                        <a:t> </a:t>
                      </a:r>
                      <a:r>
                        <a:rPr sz="1100" dirty="0"/>
                        <a:t>(tab) </a:t>
                      </a:r>
                      <a:r>
                        <a:rPr sz="1100" spc="-375" dirty="0"/>
                        <a:t> </a:t>
                      </a:r>
                      <a:r>
                        <a:rPr sz="1100" dirty="0"/>
                        <a:t>IV/SC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985" marB="0"/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325"/>
                        </a:spcBef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dirty="0"/>
                        <a:t>5</a:t>
                      </a:r>
                      <a:r>
                        <a:rPr sz="1100" spc="-20" dirty="0"/>
                        <a:t> </a:t>
                      </a:r>
                      <a:r>
                        <a:rPr sz="1100" dirty="0"/>
                        <a:t>x</a:t>
                      </a:r>
                      <a:r>
                        <a:rPr sz="1100" spc="-25" dirty="0"/>
                        <a:t> </a:t>
                      </a:r>
                      <a:r>
                        <a:rPr sz="1100" spc="-5" dirty="0"/>
                        <a:t>more</a:t>
                      </a:r>
                      <a:r>
                        <a:rPr sz="1100" spc="-30" dirty="0"/>
                        <a:t> </a:t>
                      </a:r>
                      <a:r>
                        <a:rPr sz="1100" dirty="0"/>
                        <a:t>potent</a:t>
                      </a:r>
                      <a:r>
                        <a:rPr sz="1100" spc="-35" dirty="0"/>
                        <a:t> </a:t>
                      </a:r>
                      <a:r>
                        <a:rPr sz="1100" dirty="0"/>
                        <a:t>than</a:t>
                      </a:r>
                      <a:r>
                        <a:rPr sz="1100" spc="-45" dirty="0"/>
                        <a:t> </a:t>
                      </a:r>
                      <a:r>
                        <a:rPr sz="1100" dirty="0"/>
                        <a:t>morphine</a:t>
                      </a:r>
                    </a:p>
                    <a:p>
                      <a:pPr marL="378460" indent="-287020">
                        <a:lnSpc>
                          <a:spcPct val="100000"/>
                        </a:lnSpc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dirty="0"/>
                        <a:t>Reduce</a:t>
                      </a:r>
                      <a:r>
                        <a:rPr sz="1100" spc="-30" dirty="0"/>
                        <a:t> </a:t>
                      </a:r>
                      <a:r>
                        <a:rPr sz="1100" dirty="0"/>
                        <a:t>dose</a:t>
                      </a:r>
                      <a:r>
                        <a:rPr sz="1100" spc="-15" dirty="0"/>
                        <a:t> </a:t>
                      </a:r>
                      <a:r>
                        <a:rPr sz="1100" dirty="0"/>
                        <a:t>in</a:t>
                      </a:r>
                      <a:r>
                        <a:rPr sz="1100" spc="-5" dirty="0"/>
                        <a:t> mod</a:t>
                      </a:r>
                      <a:r>
                        <a:rPr sz="1100" spc="-15" dirty="0"/>
                        <a:t> </a:t>
                      </a:r>
                      <a:r>
                        <a:rPr sz="1100" spc="-5" dirty="0"/>
                        <a:t>renal/liver</a:t>
                      </a:r>
                      <a:r>
                        <a:rPr sz="1100" spc="-25" dirty="0"/>
                        <a:t> </a:t>
                      </a:r>
                      <a:r>
                        <a:rPr sz="1100" spc="-5" dirty="0"/>
                        <a:t>impairment</a:t>
                      </a:r>
                      <a:endParaRPr sz="1100" dirty="0"/>
                    </a:p>
                    <a:p>
                      <a:pPr marL="378460" indent="-287020">
                        <a:lnSpc>
                          <a:spcPct val="100000"/>
                        </a:lnSpc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spc="-5" dirty="0"/>
                        <a:t>Infrequently</a:t>
                      </a:r>
                      <a:r>
                        <a:rPr sz="1100" spc="-60" dirty="0"/>
                        <a:t> </a:t>
                      </a:r>
                      <a:r>
                        <a:rPr sz="1100" dirty="0"/>
                        <a:t>used</a:t>
                      </a:r>
                    </a:p>
                    <a:p>
                      <a:pPr marL="378460" indent="-287020">
                        <a:lnSpc>
                          <a:spcPct val="100000"/>
                        </a:lnSpc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dirty="0"/>
                        <a:t>Frequent</a:t>
                      </a:r>
                      <a:r>
                        <a:rPr sz="1100" spc="-65" dirty="0"/>
                        <a:t> </a:t>
                      </a:r>
                      <a:r>
                        <a:rPr sz="1100" dirty="0"/>
                        <a:t>dosing</a:t>
                      </a:r>
                      <a:r>
                        <a:rPr sz="1100" spc="-55" dirty="0"/>
                        <a:t> </a:t>
                      </a:r>
                      <a:r>
                        <a:rPr sz="1100" dirty="0"/>
                        <a:t>errors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098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D2608D9F-918D-4442-8880-CA6F80F30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87" y="333518"/>
            <a:ext cx="7740000" cy="828000"/>
          </a:xfrm>
        </p:spPr>
        <p:txBody>
          <a:bodyPr/>
          <a:lstStyle/>
          <a:p>
            <a:r>
              <a:rPr lang="en-AU" dirty="0"/>
              <a:t>Restricted to specialist pain services use</a:t>
            </a:r>
          </a:p>
        </p:txBody>
      </p:sp>
      <p:sp>
        <p:nvSpPr>
          <p:cNvPr id="5" name="Folded Corner 5">
            <a:extLst>
              <a:ext uri="{FF2B5EF4-FFF2-40B4-BE49-F238E27FC236}">
                <a16:creationId xmlns:a16="http://schemas.microsoft.com/office/drawing/2014/main" id="{02D767C6-E687-4705-8FB9-C31AC8DED259}"/>
              </a:ext>
            </a:extLst>
          </p:cNvPr>
          <p:cNvSpPr>
            <a:spLocks/>
          </p:cNvSpPr>
          <p:nvPr/>
        </p:nvSpPr>
        <p:spPr>
          <a:xfrm rot="360000">
            <a:off x="7253156" y="198887"/>
            <a:ext cx="1610678" cy="1523077"/>
          </a:xfrm>
          <a:prstGeom prst="foldedCorner">
            <a:avLst>
              <a:gd name="adj" fmla="val 1445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USER INFORMATION:</a:t>
            </a:r>
            <a:endParaRPr lang="en-AU" sz="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Refer to relevant analgesic restrictions to your health service (e.g. Buprenorphine for management of acute pain)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834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7A5F-5662-49A4-A43E-FFBCBF1A5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Adjunct analgesics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D3C82-A9A4-4D44-92BE-25449581643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4000" y="1461413"/>
            <a:ext cx="3708000" cy="3060000"/>
          </a:xfrm>
        </p:spPr>
        <p:txBody>
          <a:bodyPr/>
          <a:lstStyle/>
          <a:p>
            <a:pPr marL="9534">
              <a:lnSpc>
                <a:spcPct val="100000"/>
              </a:lnSpc>
              <a:spcBef>
                <a:spcPts val="79"/>
              </a:spcBef>
            </a:pPr>
            <a:r>
              <a:rPr lang="en-AU" sz="1400" dirty="0"/>
              <a:t>In</a:t>
            </a:r>
            <a:r>
              <a:rPr lang="en-AU" sz="1400" spc="-19" dirty="0"/>
              <a:t> </a:t>
            </a:r>
            <a:r>
              <a:rPr lang="en-AU" sz="1400" dirty="0"/>
              <a:t>opioid tolerant,</a:t>
            </a:r>
            <a:r>
              <a:rPr lang="en-AU" sz="1400" spc="-26" dirty="0"/>
              <a:t> </a:t>
            </a:r>
            <a:r>
              <a:rPr lang="en-AU" sz="1400" dirty="0"/>
              <a:t>opioid resistant</a:t>
            </a:r>
            <a:r>
              <a:rPr lang="en-AU" sz="1400" spc="-34" dirty="0"/>
              <a:t> </a:t>
            </a:r>
            <a:r>
              <a:rPr lang="en-AU" sz="1400" dirty="0"/>
              <a:t>pain</a:t>
            </a:r>
            <a:r>
              <a:rPr lang="en-AU" sz="1400" spc="-15" dirty="0"/>
              <a:t> </a:t>
            </a:r>
            <a:r>
              <a:rPr lang="en-AU" sz="1400" dirty="0"/>
              <a:t>and</a:t>
            </a:r>
            <a:r>
              <a:rPr lang="en-AU" sz="1400" spc="-8" dirty="0"/>
              <a:t> </a:t>
            </a:r>
            <a:r>
              <a:rPr lang="en-AU" sz="1400" dirty="0"/>
              <a:t>neuropathic</a:t>
            </a:r>
            <a:r>
              <a:rPr lang="en-AU" sz="1400" spc="-26" dirty="0"/>
              <a:t> </a:t>
            </a:r>
            <a:r>
              <a:rPr lang="en-AU" sz="1400" dirty="0"/>
              <a:t>pain</a:t>
            </a:r>
          </a:p>
          <a:p>
            <a:pPr marL="9534">
              <a:lnSpc>
                <a:spcPct val="100000"/>
              </a:lnSpc>
            </a:pPr>
            <a:r>
              <a:rPr lang="en-AU" sz="1400" b="1" dirty="0"/>
              <a:t>Clonidine</a:t>
            </a:r>
          </a:p>
          <a:p>
            <a:pPr marL="352754" marR="654978" indent="-343696">
              <a:lnSpc>
                <a:spcPct val="100000"/>
              </a:lnSpc>
              <a:spcBef>
                <a:spcPts val="458"/>
              </a:spcBef>
              <a:buChar char="•"/>
              <a:tabLst>
                <a:tab pos="352277" algn="l"/>
                <a:tab pos="353230" algn="l"/>
              </a:tabLst>
            </a:pPr>
            <a:r>
              <a:rPr lang="en-AU" sz="1400" spc="-4" dirty="0"/>
              <a:t>Alpha-2</a:t>
            </a:r>
            <a:r>
              <a:rPr lang="en-AU" sz="1400" spc="8" dirty="0"/>
              <a:t> </a:t>
            </a:r>
            <a:r>
              <a:rPr lang="en-AU" sz="1400" spc="-4" dirty="0"/>
              <a:t>adrenoreceptor</a:t>
            </a:r>
            <a:r>
              <a:rPr lang="en-AU" sz="1400" spc="34" dirty="0"/>
              <a:t> </a:t>
            </a:r>
            <a:r>
              <a:rPr lang="en-AU" sz="1400" spc="-4" dirty="0"/>
              <a:t>antagonist</a:t>
            </a:r>
            <a:r>
              <a:rPr lang="en-AU" sz="1400" spc="15" dirty="0"/>
              <a:t> </a:t>
            </a:r>
            <a:r>
              <a:rPr lang="en-AU" sz="1400" spc="-11" dirty="0"/>
              <a:t>with</a:t>
            </a:r>
            <a:r>
              <a:rPr lang="en-AU" sz="1400" spc="30" dirty="0"/>
              <a:t> </a:t>
            </a:r>
            <a:r>
              <a:rPr lang="en-AU" sz="1400" spc="-4" dirty="0"/>
              <a:t>sedative,</a:t>
            </a:r>
            <a:r>
              <a:rPr lang="en-AU" sz="1400" spc="19" dirty="0"/>
              <a:t> </a:t>
            </a:r>
            <a:r>
              <a:rPr lang="en-AU" sz="1400" spc="-8" dirty="0"/>
              <a:t>anxiolytic, </a:t>
            </a:r>
            <a:r>
              <a:rPr lang="en-AU" sz="1400" spc="-363" dirty="0"/>
              <a:t> </a:t>
            </a:r>
            <a:r>
              <a:rPr lang="en-AU" sz="1400" spc="-4" dirty="0"/>
              <a:t>analgesic</a:t>
            </a:r>
            <a:r>
              <a:rPr lang="en-AU" sz="1400" spc="11" dirty="0"/>
              <a:t> </a:t>
            </a:r>
            <a:r>
              <a:rPr lang="en-AU" sz="1400" spc="-4" dirty="0"/>
              <a:t>and</a:t>
            </a:r>
            <a:r>
              <a:rPr lang="en-AU" sz="1400" spc="4" dirty="0"/>
              <a:t> </a:t>
            </a:r>
            <a:r>
              <a:rPr lang="en-AU" sz="1400" spc="-4" dirty="0"/>
              <a:t>haemodynamic-stabilising</a:t>
            </a:r>
            <a:r>
              <a:rPr lang="en-AU" sz="1400" spc="38" dirty="0"/>
              <a:t> </a:t>
            </a:r>
            <a:r>
              <a:rPr lang="en-AU" sz="1400" spc="-8" dirty="0"/>
              <a:t>effects</a:t>
            </a:r>
            <a:endParaRPr lang="en-AU" sz="1400" dirty="0"/>
          </a:p>
          <a:p>
            <a:pPr marL="352754" indent="-343696">
              <a:lnSpc>
                <a:spcPct val="100000"/>
              </a:lnSpc>
              <a:spcBef>
                <a:spcPts val="450"/>
              </a:spcBef>
              <a:buChar char="•"/>
              <a:tabLst>
                <a:tab pos="352277" algn="l"/>
                <a:tab pos="353230" algn="l"/>
              </a:tabLst>
            </a:pPr>
            <a:r>
              <a:rPr lang="en-AU" sz="1400" spc="-4" dirty="0"/>
              <a:t>Monitor</a:t>
            </a:r>
            <a:r>
              <a:rPr lang="en-AU" sz="1400" spc="-23" dirty="0"/>
              <a:t> </a:t>
            </a:r>
            <a:r>
              <a:rPr lang="en-AU" sz="1400" dirty="0"/>
              <a:t>SBP</a:t>
            </a:r>
          </a:p>
          <a:p>
            <a:pPr marL="352754" indent="-343696">
              <a:lnSpc>
                <a:spcPct val="100000"/>
              </a:lnSpc>
              <a:spcBef>
                <a:spcPts val="450"/>
              </a:spcBef>
              <a:buFontTx/>
              <a:buChar char="•"/>
              <a:tabLst>
                <a:tab pos="352277" algn="l"/>
                <a:tab pos="353230" algn="l"/>
              </a:tabLst>
            </a:pPr>
            <a:r>
              <a:rPr lang="en-AU" sz="1400" dirty="0">
                <a:cs typeface="Arial"/>
              </a:rPr>
              <a:t>IV</a:t>
            </a:r>
            <a:r>
              <a:rPr lang="en-AU" sz="1400" spc="-34" dirty="0">
                <a:cs typeface="Arial"/>
              </a:rPr>
              <a:t> </a:t>
            </a:r>
            <a:r>
              <a:rPr lang="en-AU" sz="1400" dirty="0">
                <a:cs typeface="Arial"/>
              </a:rPr>
              <a:t>=</a:t>
            </a:r>
            <a:r>
              <a:rPr lang="en-AU" sz="1400" spc="-23" dirty="0">
                <a:cs typeface="Arial"/>
              </a:rPr>
              <a:t> </a:t>
            </a:r>
            <a:r>
              <a:rPr lang="en-AU" sz="1400" dirty="0">
                <a:cs typeface="Arial"/>
              </a:rPr>
              <a:t>PO</a:t>
            </a:r>
          </a:p>
          <a:p>
            <a:pPr marL="9058">
              <a:lnSpc>
                <a:spcPct val="100000"/>
              </a:lnSpc>
              <a:spcBef>
                <a:spcPts val="450"/>
              </a:spcBef>
              <a:tabLst>
                <a:tab pos="352277" algn="l"/>
                <a:tab pos="353230" algn="l"/>
              </a:tabLst>
            </a:pPr>
            <a:endParaRPr lang="en-AU" dirty="0"/>
          </a:p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8E386-64B0-452A-8DA2-B1671D4FC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000" y="1461413"/>
            <a:ext cx="3708000" cy="3060000"/>
          </a:xfrm>
        </p:spPr>
        <p:txBody>
          <a:bodyPr/>
          <a:lstStyle/>
          <a:p>
            <a:pPr marL="9534">
              <a:lnSpc>
                <a:spcPct val="100000"/>
              </a:lnSpc>
              <a:spcBef>
                <a:spcPts val="1348"/>
              </a:spcBef>
            </a:pPr>
            <a:endParaRPr lang="en-AU" sz="1400" b="1" dirty="0">
              <a:cs typeface="Arial"/>
            </a:endParaRPr>
          </a:p>
          <a:p>
            <a:pPr marL="9534">
              <a:lnSpc>
                <a:spcPct val="100000"/>
              </a:lnSpc>
              <a:spcBef>
                <a:spcPts val="1348"/>
              </a:spcBef>
            </a:pPr>
            <a:r>
              <a:rPr lang="en-AU" sz="1400" b="1" dirty="0">
                <a:cs typeface="Arial"/>
              </a:rPr>
              <a:t>Anti-</a:t>
            </a:r>
            <a:r>
              <a:rPr lang="en-AU" sz="1400" b="1" dirty="0" err="1">
                <a:cs typeface="Arial"/>
              </a:rPr>
              <a:t>neuropathics</a:t>
            </a:r>
            <a:endParaRPr lang="en-AU" sz="1400" b="1" dirty="0">
              <a:cs typeface="Arial"/>
            </a:endParaRPr>
          </a:p>
          <a:p>
            <a:pPr marL="352754" indent="-343696">
              <a:lnSpc>
                <a:spcPct val="100000"/>
              </a:lnSpc>
              <a:spcBef>
                <a:spcPts val="458"/>
              </a:spcBef>
              <a:buChar char="•"/>
              <a:tabLst>
                <a:tab pos="352277" algn="l"/>
                <a:tab pos="353230" algn="l"/>
              </a:tabLst>
            </a:pPr>
            <a:r>
              <a:rPr lang="en-AU" sz="1400" spc="-4" dirty="0">
                <a:cs typeface="Arial"/>
              </a:rPr>
              <a:t>Pregabalin</a:t>
            </a:r>
            <a:r>
              <a:rPr lang="en-AU" sz="1400" spc="15" dirty="0">
                <a:cs typeface="Arial"/>
              </a:rPr>
              <a:t> </a:t>
            </a:r>
            <a:r>
              <a:rPr lang="en-AU" sz="1400" dirty="0">
                <a:cs typeface="Arial"/>
              </a:rPr>
              <a:t>+/-</a:t>
            </a:r>
            <a:r>
              <a:rPr lang="en-AU" sz="1400" spc="-34" dirty="0">
                <a:cs typeface="Arial"/>
              </a:rPr>
              <a:t> </a:t>
            </a:r>
            <a:r>
              <a:rPr lang="en-AU" sz="1400" spc="-8" dirty="0">
                <a:cs typeface="Arial"/>
              </a:rPr>
              <a:t>Tricyclic/(S)NRI</a:t>
            </a:r>
            <a:r>
              <a:rPr lang="en-AU" sz="1400" spc="23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antidepressants</a:t>
            </a:r>
            <a:endParaRPr lang="en-AU" sz="1400" dirty="0">
              <a:cs typeface="Arial"/>
            </a:endParaRPr>
          </a:p>
          <a:p>
            <a:pPr marL="352754" marR="395656" indent="-343696">
              <a:lnSpc>
                <a:spcPct val="100000"/>
              </a:lnSpc>
              <a:spcBef>
                <a:spcPts val="450"/>
              </a:spcBef>
              <a:buChar char="•"/>
              <a:tabLst>
                <a:tab pos="352277" algn="l"/>
                <a:tab pos="353230" algn="l"/>
              </a:tabLst>
            </a:pPr>
            <a:r>
              <a:rPr lang="en-AU" sz="1400" spc="-4" dirty="0">
                <a:cs typeface="Arial"/>
              </a:rPr>
              <a:t>Reduce</a:t>
            </a:r>
            <a:r>
              <a:rPr lang="en-AU" sz="1400" spc="4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dose</a:t>
            </a:r>
            <a:r>
              <a:rPr lang="en-AU" sz="1400" spc="8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in</a:t>
            </a:r>
            <a:r>
              <a:rPr lang="en-AU" sz="1400" spc="-8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elderly</a:t>
            </a:r>
            <a:r>
              <a:rPr lang="en-AU" sz="1400" spc="19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and</a:t>
            </a:r>
            <a:r>
              <a:rPr lang="en-AU" sz="1400" spc="4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frail,</a:t>
            </a:r>
            <a:r>
              <a:rPr lang="en-AU" sz="1400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renal</a:t>
            </a:r>
            <a:r>
              <a:rPr lang="en-AU" sz="1400" spc="8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impairment</a:t>
            </a:r>
            <a:r>
              <a:rPr lang="en-AU" sz="1400" spc="19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(pregabalin), </a:t>
            </a:r>
            <a:r>
              <a:rPr lang="en-AU" sz="1400" spc="-363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concomitant</a:t>
            </a:r>
            <a:r>
              <a:rPr lang="en-AU" sz="1400" spc="8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CNS</a:t>
            </a:r>
            <a:r>
              <a:rPr lang="en-AU" sz="1400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depressants</a:t>
            </a:r>
            <a:endParaRPr lang="en-AU" sz="1400" dirty="0">
              <a:cs typeface="Arial"/>
            </a:endParaRPr>
          </a:p>
          <a:p>
            <a:pPr marL="352754" indent="-343696">
              <a:lnSpc>
                <a:spcPct val="100000"/>
              </a:lnSpc>
              <a:spcBef>
                <a:spcPts val="450"/>
              </a:spcBef>
              <a:buChar char="•"/>
              <a:tabLst>
                <a:tab pos="352277" algn="l"/>
                <a:tab pos="353230" algn="l"/>
              </a:tabLst>
            </a:pPr>
            <a:r>
              <a:rPr lang="en-AU" sz="1400" spc="-4" dirty="0">
                <a:cs typeface="Arial"/>
              </a:rPr>
              <a:t>Continue</a:t>
            </a:r>
            <a:r>
              <a:rPr lang="en-AU" sz="1400" spc="11" dirty="0">
                <a:cs typeface="Arial"/>
              </a:rPr>
              <a:t> </a:t>
            </a:r>
            <a:r>
              <a:rPr lang="en-AU" sz="1400" dirty="0">
                <a:cs typeface="Arial"/>
              </a:rPr>
              <a:t>for</a:t>
            </a:r>
            <a:r>
              <a:rPr lang="en-AU" sz="1400" spc="-8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6-12</a:t>
            </a:r>
            <a:r>
              <a:rPr lang="en-AU" sz="1400" spc="8" dirty="0">
                <a:cs typeface="Arial"/>
              </a:rPr>
              <a:t> </a:t>
            </a:r>
            <a:r>
              <a:rPr lang="en-AU" sz="1400" spc="-8" dirty="0">
                <a:cs typeface="Arial"/>
              </a:rPr>
              <a:t>weeks,</a:t>
            </a:r>
            <a:r>
              <a:rPr lang="en-AU" sz="1400" spc="30" dirty="0">
                <a:cs typeface="Arial"/>
              </a:rPr>
              <a:t> </a:t>
            </a:r>
            <a:r>
              <a:rPr lang="en-AU" sz="1400" spc="-8" dirty="0">
                <a:cs typeface="Arial"/>
              </a:rPr>
              <a:t>except</a:t>
            </a:r>
            <a:r>
              <a:rPr lang="en-AU" sz="1400" spc="23" dirty="0">
                <a:cs typeface="Arial"/>
              </a:rPr>
              <a:t> </a:t>
            </a:r>
            <a:r>
              <a:rPr lang="en-AU" sz="1400" dirty="0">
                <a:cs typeface="Arial"/>
              </a:rPr>
              <a:t>to</a:t>
            </a:r>
            <a:r>
              <a:rPr lang="en-AU" sz="1400" spc="-8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opioid</a:t>
            </a:r>
            <a:r>
              <a:rPr lang="en-AU" sz="1400" spc="11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spare</a:t>
            </a:r>
            <a:r>
              <a:rPr lang="en-AU" sz="1400" spc="8" dirty="0">
                <a:cs typeface="Arial"/>
              </a:rPr>
              <a:t> </a:t>
            </a:r>
            <a:r>
              <a:rPr lang="en-AU" sz="1400" dirty="0">
                <a:cs typeface="Arial"/>
              </a:rPr>
              <a:t>post-op</a:t>
            </a:r>
            <a:r>
              <a:rPr lang="en-AU" sz="1400" spc="-8" dirty="0">
                <a:cs typeface="Arial"/>
              </a:rPr>
              <a:t> </a:t>
            </a:r>
            <a:r>
              <a:rPr lang="en-AU" sz="1400" dirty="0">
                <a:cs typeface="Arial"/>
              </a:rPr>
              <a:t>max </a:t>
            </a:r>
            <a:r>
              <a:rPr lang="en-AU" sz="1400" spc="-4" dirty="0">
                <a:cs typeface="Arial"/>
              </a:rPr>
              <a:t>7</a:t>
            </a:r>
            <a:r>
              <a:rPr lang="en-AU" sz="1400" spc="4" dirty="0">
                <a:cs typeface="Arial"/>
              </a:rPr>
              <a:t> </a:t>
            </a:r>
            <a:r>
              <a:rPr lang="en-AU" sz="1400" spc="-11" dirty="0">
                <a:cs typeface="Arial"/>
              </a:rPr>
              <a:t>days</a:t>
            </a:r>
            <a:endParaRPr lang="en-AU" sz="1400" dirty="0">
              <a:cs typeface="Arial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6671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171DA-0AC7-4DA3-927F-CA541EF83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Specialist Services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769DD-A5C8-4A23-849D-95F1E7411C1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76271">
              <a:lnSpc>
                <a:spcPct val="100000"/>
              </a:lnSpc>
              <a:spcBef>
                <a:spcPts val="589"/>
              </a:spcBef>
            </a:pPr>
            <a:r>
              <a:rPr lang="en-AU" sz="1200" b="1" dirty="0">
                <a:cs typeface="Arial"/>
              </a:rPr>
              <a:t>Acute</a:t>
            </a:r>
            <a:r>
              <a:rPr lang="en-AU" sz="1200" b="1" spc="-19" dirty="0">
                <a:cs typeface="Arial"/>
              </a:rPr>
              <a:t> </a:t>
            </a:r>
            <a:r>
              <a:rPr lang="en-AU" sz="1200" b="1" dirty="0">
                <a:cs typeface="Arial"/>
              </a:rPr>
              <a:t>Pain</a:t>
            </a:r>
            <a:r>
              <a:rPr lang="en-AU" sz="1200" b="1" spc="-4" dirty="0">
                <a:cs typeface="Arial"/>
              </a:rPr>
              <a:t> </a:t>
            </a:r>
            <a:r>
              <a:rPr lang="en-AU" sz="1200" b="1" dirty="0">
                <a:cs typeface="Arial"/>
              </a:rPr>
              <a:t>Service</a:t>
            </a:r>
            <a:r>
              <a:rPr lang="en-AU" sz="1200" b="1" spc="-11" dirty="0">
                <a:cs typeface="Arial"/>
              </a:rPr>
              <a:t> </a:t>
            </a:r>
            <a:r>
              <a:rPr lang="en-AU" sz="1200" b="1" spc="-4" dirty="0">
                <a:cs typeface="Arial"/>
              </a:rPr>
              <a:t>(APS),</a:t>
            </a:r>
            <a:r>
              <a:rPr lang="en-AU" sz="1200" b="1" spc="-8" dirty="0">
                <a:cs typeface="Arial"/>
              </a:rPr>
              <a:t> </a:t>
            </a:r>
            <a:r>
              <a:rPr lang="en-AU" sz="1200" b="1" dirty="0">
                <a:cs typeface="Arial"/>
              </a:rPr>
              <a:t>Registrar</a:t>
            </a:r>
            <a:r>
              <a:rPr lang="en-AU" sz="1200" b="1" spc="-26" dirty="0">
                <a:cs typeface="Arial"/>
              </a:rPr>
              <a:t> </a:t>
            </a:r>
            <a:r>
              <a:rPr lang="en-AU" sz="1200" b="1" dirty="0">
                <a:highlight>
                  <a:srgbClr val="FFFF00"/>
                </a:highlight>
                <a:cs typeface="Arial"/>
              </a:rPr>
              <a:t>#1234</a:t>
            </a:r>
          </a:p>
          <a:p>
            <a:pPr marL="333686" indent="-257892">
              <a:lnSpc>
                <a:spcPct val="100000"/>
              </a:lnSpc>
              <a:spcBef>
                <a:spcPts val="458"/>
              </a:spcBef>
              <a:buChar char="•"/>
              <a:tabLst>
                <a:tab pos="333209" algn="l"/>
                <a:tab pos="334162" algn="l"/>
              </a:tabLst>
            </a:pPr>
            <a:r>
              <a:rPr lang="en-AU" sz="1200" spc="-4" dirty="0">
                <a:cs typeface="Arial"/>
              </a:rPr>
              <a:t>Severe</a:t>
            </a:r>
            <a:r>
              <a:rPr lang="en-AU" sz="1200" spc="4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pain</a:t>
            </a:r>
            <a:r>
              <a:rPr lang="en-AU" sz="1200" spc="4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not</a:t>
            </a:r>
            <a:r>
              <a:rPr lang="en-AU" sz="1200" spc="4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controlled</a:t>
            </a:r>
            <a:r>
              <a:rPr lang="en-AU" sz="1200" spc="4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on</a:t>
            </a:r>
            <a:r>
              <a:rPr lang="en-AU" sz="1200" spc="4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usual</a:t>
            </a:r>
            <a:r>
              <a:rPr lang="en-AU" sz="1200" spc="4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analgesics</a:t>
            </a:r>
            <a:endParaRPr lang="en-AU" sz="1200" dirty="0">
              <a:cs typeface="Arial"/>
            </a:endParaRPr>
          </a:p>
          <a:p>
            <a:pPr marL="333686" indent="-257892">
              <a:lnSpc>
                <a:spcPct val="100000"/>
              </a:lnSpc>
              <a:spcBef>
                <a:spcPts val="450"/>
              </a:spcBef>
              <a:buChar char="•"/>
              <a:tabLst>
                <a:tab pos="333209" algn="l"/>
                <a:tab pos="334162" algn="l"/>
              </a:tabLst>
            </a:pPr>
            <a:r>
              <a:rPr lang="en-AU" sz="1200" spc="-4" dirty="0">
                <a:cs typeface="Arial"/>
              </a:rPr>
              <a:t>Acute</a:t>
            </a:r>
            <a:r>
              <a:rPr lang="en-AU" sz="1200" spc="-8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pain </a:t>
            </a:r>
            <a:r>
              <a:rPr lang="en-AU" sz="1200" dirty="0">
                <a:cs typeface="Arial"/>
              </a:rPr>
              <a:t>&amp;</a:t>
            </a:r>
            <a:r>
              <a:rPr lang="en-AU" sz="1200" spc="-8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opioid tolerant</a:t>
            </a:r>
            <a:endParaRPr lang="en-AU" sz="1200" dirty="0">
              <a:cs typeface="Arial"/>
            </a:endParaRPr>
          </a:p>
          <a:p>
            <a:pPr marL="333686" indent="-257892">
              <a:lnSpc>
                <a:spcPct val="100000"/>
              </a:lnSpc>
              <a:spcBef>
                <a:spcPts val="450"/>
              </a:spcBef>
              <a:buChar char="•"/>
              <a:tabLst>
                <a:tab pos="333209" algn="l"/>
                <a:tab pos="334162" algn="l"/>
              </a:tabLst>
            </a:pPr>
            <a:r>
              <a:rPr lang="en-AU" sz="1200" spc="-4" dirty="0">
                <a:cs typeface="Arial"/>
              </a:rPr>
              <a:t>Neuropathic</a:t>
            </a:r>
            <a:r>
              <a:rPr lang="en-AU" sz="1200" spc="-11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pain</a:t>
            </a:r>
            <a:endParaRPr lang="en-AU" sz="1200" dirty="0">
              <a:cs typeface="Arial"/>
            </a:endParaRPr>
          </a:p>
          <a:p>
            <a:pPr marL="333686" indent="-257892">
              <a:lnSpc>
                <a:spcPct val="100000"/>
              </a:lnSpc>
              <a:spcBef>
                <a:spcPts val="450"/>
              </a:spcBef>
              <a:buChar char="•"/>
              <a:tabLst>
                <a:tab pos="333209" algn="l"/>
                <a:tab pos="334162" algn="l"/>
              </a:tabLst>
            </a:pPr>
            <a:r>
              <a:rPr lang="en-AU" sz="1200" spc="-4" dirty="0">
                <a:cs typeface="Arial"/>
              </a:rPr>
              <a:t>Moderate</a:t>
            </a:r>
            <a:r>
              <a:rPr lang="en-AU" sz="1200" spc="4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or</a:t>
            </a:r>
            <a:r>
              <a:rPr lang="en-AU" sz="1200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high</a:t>
            </a:r>
            <a:r>
              <a:rPr lang="en-AU" sz="1200" spc="4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risk </a:t>
            </a:r>
            <a:r>
              <a:rPr lang="en-AU" sz="1200" dirty="0">
                <a:cs typeface="Arial"/>
              </a:rPr>
              <a:t>on</a:t>
            </a:r>
            <a:r>
              <a:rPr lang="en-AU" sz="1200" spc="-8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the Opioid Risk</a:t>
            </a:r>
            <a:r>
              <a:rPr lang="en-AU" sz="1200" spc="-19" dirty="0">
                <a:cs typeface="Arial"/>
              </a:rPr>
              <a:t> </a:t>
            </a:r>
            <a:r>
              <a:rPr lang="en-AU" sz="1200" spc="-34" dirty="0">
                <a:cs typeface="Arial"/>
              </a:rPr>
              <a:t>Tool</a:t>
            </a:r>
            <a:endParaRPr lang="en-AU" sz="1200" baseline="25462" dirty="0">
              <a:cs typeface="Arial"/>
            </a:endParaRPr>
          </a:p>
          <a:p>
            <a:pPr marL="333686" indent="-257892">
              <a:lnSpc>
                <a:spcPct val="100000"/>
              </a:lnSpc>
              <a:spcBef>
                <a:spcPts val="454"/>
              </a:spcBef>
              <a:buChar char="•"/>
              <a:tabLst>
                <a:tab pos="333209" algn="l"/>
                <a:tab pos="334162" algn="l"/>
              </a:tabLst>
            </a:pPr>
            <a:r>
              <a:rPr lang="en-AU" sz="1200" spc="-4" dirty="0">
                <a:cs typeface="Arial"/>
              </a:rPr>
              <a:t>Requiring</a:t>
            </a:r>
            <a:r>
              <a:rPr lang="en-AU" sz="1200" spc="11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specialised</a:t>
            </a:r>
            <a:r>
              <a:rPr lang="en-AU" sz="1200" spc="19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analgesia</a:t>
            </a:r>
            <a:r>
              <a:rPr lang="en-AU" sz="1200" spc="11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e.g.</a:t>
            </a:r>
            <a:r>
              <a:rPr lang="en-AU" sz="1200" spc="4" dirty="0">
                <a:cs typeface="Arial"/>
              </a:rPr>
              <a:t> </a:t>
            </a:r>
            <a:r>
              <a:rPr lang="en-AU" sz="1200" dirty="0">
                <a:cs typeface="Arial"/>
              </a:rPr>
              <a:t>PCA,</a:t>
            </a:r>
            <a:r>
              <a:rPr lang="en-AU" sz="1200" spc="-8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epidural,</a:t>
            </a:r>
            <a:r>
              <a:rPr lang="en-AU" sz="1200" spc="19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paravertebral</a:t>
            </a:r>
            <a:endParaRPr lang="en-AU" sz="1200" dirty="0">
              <a:cs typeface="Arial"/>
            </a:endParaRPr>
          </a:p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F961A-CE44-4194-AA60-76C28D96E3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76271">
              <a:lnSpc>
                <a:spcPct val="100000"/>
              </a:lnSpc>
              <a:spcBef>
                <a:spcPts val="1343"/>
              </a:spcBef>
            </a:pPr>
            <a:r>
              <a:rPr lang="en-AU" sz="1200" b="1" dirty="0">
                <a:cs typeface="Arial"/>
              </a:rPr>
              <a:t>Alcohol</a:t>
            </a:r>
            <a:r>
              <a:rPr lang="en-AU" sz="1200" b="1" spc="-4" dirty="0">
                <a:cs typeface="Arial"/>
              </a:rPr>
              <a:t> </a:t>
            </a:r>
            <a:r>
              <a:rPr lang="en-AU" sz="1200" b="1" dirty="0">
                <a:cs typeface="Arial"/>
              </a:rPr>
              <a:t>and</a:t>
            </a:r>
            <a:r>
              <a:rPr lang="en-AU" sz="1200" b="1" spc="-11" dirty="0">
                <a:cs typeface="Arial"/>
              </a:rPr>
              <a:t> </a:t>
            </a:r>
            <a:r>
              <a:rPr lang="en-AU" sz="1200" b="1" dirty="0">
                <a:cs typeface="Arial"/>
              </a:rPr>
              <a:t>Other</a:t>
            </a:r>
            <a:r>
              <a:rPr lang="en-AU" sz="1200" b="1" spc="-34" dirty="0">
                <a:cs typeface="Arial"/>
              </a:rPr>
              <a:t> </a:t>
            </a:r>
            <a:r>
              <a:rPr lang="en-AU" sz="1200" b="1" dirty="0">
                <a:cs typeface="Arial"/>
              </a:rPr>
              <a:t>Drugs</a:t>
            </a:r>
            <a:r>
              <a:rPr lang="en-AU" sz="1200" b="1" spc="-19" dirty="0">
                <a:cs typeface="Arial"/>
              </a:rPr>
              <a:t> </a:t>
            </a:r>
            <a:r>
              <a:rPr lang="en-AU" sz="1200" b="1" dirty="0">
                <a:cs typeface="Arial"/>
              </a:rPr>
              <a:t>(AOD),</a:t>
            </a:r>
            <a:r>
              <a:rPr lang="en-AU" sz="1200" b="1" spc="-38" dirty="0">
                <a:cs typeface="Arial"/>
              </a:rPr>
              <a:t> </a:t>
            </a:r>
            <a:r>
              <a:rPr lang="en-AU" sz="1200" b="1" dirty="0">
                <a:cs typeface="Arial"/>
              </a:rPr>
              <a:t>Registrar</a:t>
            </a:r>
            <a:r>
              <a:rPr lang="en-AU" sz="1200" b="1" spc="-11" dirty="0">
                <a:cs typeface="Arial"/>
              </a:rPr>
              <a:t> </a:t>
            </a:r>
            <a:r>
              <a:rPr lang="en-AU" sz="1200" b="1" dirty="0">
                <a:highlight>
                  <a:srgbClr val="FFFF00"/>
                </a:highlight>
                <a:cs typeface="Arial"/>
              </a:rPr>
              <a:t>#4567</a:t>
            </a:r>
          </a:p>
          <a:p>
            <a:pPr marL="333686" indent="-257892">
              <a:lnSpc>
                <a:spcPct val="100000"/>
              </a:lnSpc>
              <a:spcBef>
                <a:spcPts val="458"/>
              </a:spcBef>
              <a:buChar char="•"/>
              <a:tabLst>
                <a:tab pos="333209" algn="l"/>
                <a:tab pos="334162" algn="l"/>
              </a:tabLst>
            </a:pPr>
            <a:r>
              <a:rPr lang="en-AU" sz="1200" dirty="0">
                <a:cs typeface="Arial"/>
              </a:rPr>
              <a:t>AOD</a:t>
            </a:r>
            <a:r>
              <a:rPr lang="en-AU" sz="1200" spc="-19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Clinical</a:t>
            </a:r>
            <a:r>
              <a:rPr lang="en-AU" sz="1200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Nurse</a:t>
            </a:r>
            <a:r>
              <a:rPr lang="en-AU" sz="1200" spc="-19" dirty="0">
                <a:cs typeface="Arial"/>
              </a:rPr>
              <a:t> </a:t>
            </a:r>
            <a:r>
              <a:rPr lang="en-AU" sz="1200" spc="-4" dirty="0">
                <a:highlight>
                  <a:srgbClr val="FFFF00"/>
                </a:highlight>
                <a:cs typeface="Arial"/>
              </a:rPr>
              <a:t>#7286</a:t>
            </a:r>
            <a:endParaRPr lang="en-AU" sz="1200" dirty="0">
              <a:highlight>
                <a:srgbClr val="FFFF00"/>
              </a:highlight>
              <a:cs typeface="Arial"/>
            </a:endParaRPr>
          </a:p>
          <a:p>
            <a:pPr marL="333686" indent="-257892">
              <a:lnSpc>
                <a:spcPct val="100000"/>
              </a:lnSpc>
              <a:spcBef>
                <a:spcPts val="450"/>
              </a:spcBef>
              <a:buChar char="•"/>
              <a:tabLst>
                <a:tab pos="333209" algn="l"/>
                <a:tab pos="334162" algn="l"/>
              </a:tabLst>
            </a:pPr>
            <a:r>
              <a:rPr lang="en-AU" sz="1200" spc="-4" dirty="0">
                <a:cs typeface="Arial"/>
              </a:rPr>
              <a:t>After-hours DACAS*</a:t>
            </a:r>
            <a:r>
              <a:rPr lang="en-AU" sz="1200" spc="4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1800</a:t>
            </a:r>
            <a:r>
              <a:rPr lang="en-AU" sz="1200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812 804</a:t>
            </a:r>
          </a:p>
          <a:p>
            <a:pPr marL="75794">
              <a:lnSpc>
                <a:spcPct val="100000"/>
              </a:lnSpc>
              <a:spcBef>
                <a:spcPts val="450"/>
              </a:spcBef>
              <a:tabLst>
                <a:tab pos="333209" algn="l"/>
                <a:tab pos="334162" algn="l"/>
              </a:tabLst>
            </a:pPr>
            <a:r>
              <a:rPr lang="en-AU" sz="1200" b="1" dirty="0">
                <a:cs typeface="Arial"/>
              </a:rPr>
              <a:t>Palliative Care,</a:t>
            </a:r>
            <a:r>
              <a:rPr lang="en-AU" sz="1200" b="1" spc="-38" dirty="0">
                <a:cs typeface="Arial"/>
              </a:rPr>
              <a:t> </a:t>
            </a:r>
            <a:r>
              <a:rPr lang="en-AU" sz="1200" b="1" dirty="0">
                <a:cs typeface="Arial"/>
              </a:rPr>
              <a:t>Registrar</a:t>
            </a:r>
            <a:r>
              <a:rPr lang="en-AU" sz="1200" b="1" spc="-11" dirty="0">
                <a:cs typeface="Arial"/>
              </a:rPr>
              <a:t> </a:t>
            </a:r>
            <a:r>
              <a:rPr lang="en-AU" sz="1200" b="1" dirty="0">
                <a:highlight>
                  <a:srgbClr val="FFFF00"/>
                </a:highlight>
                <a:cs typeface="Arial"/>
              </a:rPr>
              <a:t>#8910</a:t>
            </a:r>
          </a:p>
          <a:p>
            <a:pPr marL="75794">
              <a:lnSpc>
                <a:spcPct val="100000"/>
              </a:lnSpc>
              <a:spcBef>
                <a:spcPts val="450"/>
              </a:spcBef>
              <a:tabLst>
                <a:tab pos="333209" algn="l"/>
                <a:tab pos="334162" algn="l"/>
              </a:tabLst>
            </a:pPr>
            <a:r>
              <a:rPr lang="en-AU" sz="1200" b="1" dirty="0">
                <a:cs typeface="Arial"/>
              </a:rPr>
              <a:t>Chronic Pain Service</a:t>
            </a:r>
          </a:p>
          <a:p>
            <a:pPr marL="333686" indent="-257892">
              <a:lnSpc>
                <a:spcPct val="100000"/>
              </a:lnSpc>
              <a:spcBef>
                <a:spcPts val="450"/>
              </a:spcBef>
              <a:buChar char="•"/>
              <a:tabLst>
                <a:tab pos="333209" algn="l"/>
                <a:tab pos="334162" algn="l"/>
              </a:tabLst>
            </a:pPr>
            <a:endParaRPr lang="en-AU" sz="1200" dirty="0">
              <a:cs typeface="Arial"/>
            </a:endParaRPr>
          </a:p>
          <a:p>
            <a:endParaRPr lang="en-AU" sz="1000" dirty="0"/>
          </a:p>
        </p:txBody>
      </p:sp>
      <p:sp>
        <p:nvSpPr>
          <p:cNvPr id="5" name="Folded Corner 5">
            <a:extLst>
              <a:ext uri="{FF2B5EF4-FFF2-40B4-BE49-F238E27FC236}">
                <a16:creationId xmlns:a16="http://schemas.microsoft.com/office/drawing/2014/main" id="{7EA92992-303A-4821-9EED-8F81CE693578}"/>
              </a:ext>
            </a:extLst>
          </p:cNvPr>
          <p:cNvSpPr>
            <a:spLocks/>
          </p:cNvSpPr>
          <p:nvPr/>
        </p:nvSpPr>
        <p:spPr>
          <a:xfrm rot="360000">
            <a:off x="7253156" y="198887"/>
            <a:ext cx="1610678" cy="1523077"/>
          </a:xfrm>
          <a:prstGeom prst="foldedCorner">
            <a:avLst>
              <a:gd name="adj" fmla="val 1445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USER INFORMATION:</a:t>
            </a:r>
            <a:endParaRPr lang="en-AU" sz="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Refer to relevant specialist services to your health service, contact details and referral pathways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F9243F-4791-1F86-BA2B-B87EA3694A4F}"/>
              </a:ext>
            </a:extLst>
          </p:cNvPr>
          <p:cNvSpPr txBox="1"/>
          <p:nvPr/>
        </p:nvSpPr>
        <p:spPr>
          <a:xfrm>
            <a:off x="4713226" y="4550821"/>
            <a:ext cx="3286897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*DACAS - the Victorian Drug and Alcohol Clinical Advisory Service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278838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E03DC-09EB-4F76-A5E0-8F9101D1B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De-escalation of analgesics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1BB0-D12B-412E-8593-B3A5B65862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000" y="1612530"/>
            <a:ext cx="7740000" cy="2880000"/>
          </a:xfrm>
        </p:spPr>
        <p:txBody>
          <a:bodyPr/>
          <a:lstStyle/>
          <a:p>
            <a:pPr marL="9534">
              <a:lnSpc>
                <a:spcPct val="100000"/>
              </a:lnSpc>
              <a:spcBef>
                <a:spcPts val="589"/>
              </a:spcBef>
            </a:pPr>
            <a:r>
              <a:rPr lang="en-AU" sz="1200" b="1" dirty="0">
                <a:cs typeface="Arial"/>
              </a:rPr>
              <a:t>General</a:t>
            </a:r>
            <a:r>
              <a:rPr lang="en-AU" sz="1200" b="1" spc="-38" dirty="0">
                <a:cs typeface="Arial"/>
              </a:rPr>
              <a:t> </a:t>
            </a:r>
            <a:r>
              <a:rPr lang="en-AU" sz="1200" b="1" dirty="0">
                <a:cs typeface="Arial"/>
              </a:rPr>
              <a:t>principles</a:t>
            </a:r>
          </a:p>
          <a:p>
            <a:pPr marL="352754" indent="-343696">
              <a:lnSpc>
                <a:spcPct val="100000"/>
              </a:lnSpc>
              <a:spcBef>
                <a:spcPts val="458"/>
              </a:spcBef>
              <a:buChar char="•"/>
              <a:tabLst>
                <a:tab pos="352277" algn="l"/>
                <a:tab pos="353230" algn="l"/>
              </a:tabLst>
            </a:pPr>
            <a:r>
              <a:rPr lang="en-AU" sz="1200" spc="-4" dirty="0">
                <a:cs typeface="Arial"/>
              </a:rPr>
              <a:t>De-escalate</a:t>
            </a:r>
            <a:r>
              <a:rPr lang="en-AU" sz="1200" spc="15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one (at</a:t>
            </a:r>
            <a:r>
              <a:rPr lang="en-AU" sz="1200" dirty="0">
                <a:cs typeface="Arial"/>
              </a:rPr>
              <a:t> most</a:t>
            </a:r>
            <a:r>
              <a:rPr lang="en-AU" sz="1200" spc="-4" dirty="0">
                <a:cs typeface="Arial"/>
              </a:rPr>
              <a:t> </a:t>
            </a:r>
            <a:r>
              <a:rPr lang="en-AU" sz="1200" spc="-8" dirty="0">
                <a:cs typeface="Arial"/>
              </a:rPr>
              <a:t>two)</a:t>
            </a:r>
            <a:r>
              <a:rPr lang="en-AU" sz="1200" spc="19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analgesics</a:t>
            </a:r>
            <a:r>
              <a:rPr lang="en-AU" sz="1200" spc="11" dirty="0">
                <a:cs typeface="Arial"/>
              </a:rPr>
              <a:t> </a:t>
            </a:r>
            <a:r>
              <a:rPr lang="en-AU" sz="1200" dirty="0">
                <a:cs typeface="Arial"/>
              </a:rPr>
              <a:t>at</a:t>
            </a:r>
            <a:r>
              <a:rPr lang="en-AU" sz="1200" spc="-11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a</a:t>
            </a:r>
            <a:r>
              <a:rPr lang="en-AU" sz="1200" dirty="0">
                <a:cs typeface="Arial"/>
              </a:rPr>
              <a:t> time</a:t>
            </a:r>
          </a:p>
          <a:p>
            <a:pPr marL="352754" indent="-343696">
              <a:lnSpc>
                <a:spcPct val="100000"/>
              </a:lnSpc>
              <a:spcBef>
                <a:spcPts val="450"/>
              </a:spcBef>
              <a:buChar char="•"/>
              <a:tabLst>
                <a:tab pos="352277" algn="l"/>
                <a:tab pos="353230" algn="l"/>
              </a:tabLst>
            </a:pPr>
            <a:r>
              <a:rPr lang="en-AU" sz="1200" dirty="0">
                <a:cs typeface="Arial"/>
              </a:rPr>
              <a:t>In</a:t>
            </a:r>
            <a:r>
              <a:rPr lang="en-AU" sz="1200" spc="-4" dirty="0">
                <a:cs typeface="Arial"/>
              </a:rPr>
              <a:t> acute-on-chronic</a:t>
            </a:r>
            <a:r>
              <a:rPr lang="en-AU" sz="1200" spc="15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pain,</a:t>
            </a:r>
            <a:r>
              <a:rPr lang="en-AU" sz="1200" spc="11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aim </a:t>
            </a:r>
            <a:r>
              <a:rPr lang="en-AU" sz="1200" dirty="0">
                <a:cs typeface="Arial"/>
              </a:rPr>
              <a:t>to </a:t>
            </a:r>
            <a:r>
              <a:rPr lang="en-AU" sz="1200" spc="-4" dirty="0">
                <a:cs typeface="Arial"/>
              </a:rPr>
              <a:t>de-escalate</a:t>
            </a:r>
            <a:r>
              <a:rPr lang="en-AU" sz="1200" spc="4" dirty="0">
                <a:cs typeface="Arial"/>
              </a:rPr>
              <a:t> </a:t>
            </a:r>
            <a:r>
              <a:rPr lang="en-AU" sz="1200" dirty="0">
                <a:cs typeface="Arial"/>
              </a:rPr>
              <a:t>to </a:t>
            </a:r>
            <a:r>
              <a:rPr lang="en-AU" sz="1200" spc="-4" dirty="0">
                <a:cs typeface="Arial"/>
              </a:rPr>
              <a:t>baseline</a:t>
            </a:r>
            <a:endParaRPr lang="en-AU" sz="1200" dirty="0">
              <a:cs typeface="Arial"/>
            </a:endParaRPr>
          </a:p>
          <a:p>
            <a:pPr marL="352754" indent="-343696">
              <a:lnSpc>
                <a:spcPct val="100000"/>
              </a:lnSpc>
              <a:spcBef>
                <a:spcPts val="450"/>
              </a:spcBef>
              <a:buChar char="•"/>
              <a:tabLst>
                <a:tab pos="352277" algn="l"/>
                <a:tab pos="353230" algn="l"/>
              </a:tabLst>
            </a:pPr>
            <a:r>
              <a:rPr lang="en-AU" sz="1200" spc="-4" dirty="0">
                <a:cs typeface="Arial"/>
              </a:rPr>
              <a:t>Rate </a:t>
            </a:r>
            <a:r>
              <a:rPr lang="en-AU" sz="1200" dirty="0">
                <a:cs typeface="Arial"/>
              </a:rPr>
              <a:t>of </a:t>
            </a:r>
            <a:r>
              <a:rPr lang="en-AU" sz="1200" spc="-4" dirty="0">
                <a:cs typeface="Arial"/>
              </a:rPr>
              <a:t>de-escalation</a:t>
            </a:r>
            <a:r>
              <a:rPr lang="en-AU" sz="1200" spc="11" dirty="0">
                <a:cs typeface="Arial"/>
              </a:rPr>
              <a:t> </a:t>
            </a:r>
            <a:r>
              <a:rPr lang="en-AU" sz="1200" dirty="0">
                <a:cs typeface="Arial"/>
              </a:rPr>
              <a:t>often</a:t>
            </a:r>
            <a:r>
              <a:rPr lang="en-AU" sz="1200" spc="-4" dirty="0">
                <a:cs typeface="Arial"/>
              </a:rPr>
              <a:t> based</a:t>
            </a:r>
            <a:r>
              <a:rPr lang="en-AU" sz="1200" spc="4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on</a:t>
            </a:r>
            <a:endParaRPr lang="en-AU" sz="1200" dirty="0">
              <a:latin typeface="+mj-lt"/>
              <a:cs typeface="Arial"/>
            </a:endParaRPr>
          </a:p>
          <a:p>
            <a:pPr marL="820754" lvl="2" indent="-343696">
              <a:lnSpc>
                <a:spcPct val="100000"/>
              </a:lnSpc>
              <a:spcBef>
                <a:spcPts val="450"/>
              </a:spcBef>
              <a:buChar char="•"/>
              <a:tabLst>
                <a:tab pos="352277" algn="l"/>
                <a:tab pos="353230" algn="l"/>
              </a:tabLst>
            </a:pPr>
            <a:r>
              <a:rPr lang="en-AU" sz="1200" spc="-4" dirty="0">
                <a:latin typeface="+mn-lt"/>
                <a:cs typeface="Arial"/>
              </a:rPr>
              <a:t>New</a:t>
            </a:r>
            <a:r>
              <a:rPr lang="en-AU" sz="1200" spc="-8" dirty="0">
                <a:latin typeface="+mn-lt"/>
                <a:cs typeface="Arial"/>
              </a:rPr>
              <a:t> </a:t>
            </a:r>
            <a:r>
              <a:rPr lang="en-AU" sz="1200" spc="-4" dirty="0">
                <a:latin typeface="+mn-lt"/>
                <a:cs typeface="Arial"/>
              </a:rPr>
              <a:t>steady</a:t>
            </a:r>
            <a:r>
              <a:rPr lang="en-AU" sz="1200" spc="11" dirty="0">
                <a:latin typeface="+mn-lt"/>
                <a:cs typeface="Arial"/>
              </a:rPr>
              <a:t> </a:t>
            </a:r>
            <a:r>
              <a:rPr lang="en-AU" sz="1200" spc="-4" dirty="0">
                <a:latin typeface="+mn-lt"/>
                <a:cs typeface="Arial"/>
              </a:rPr>
              <a:t>state</a:t>
            </a:r>
            <a:r>
              <a:rPr lang="en-AU" sz="1200" spc="8" dirty="0">
                <a:latin typeface="+mn-lt"/>
                <a:cs typeface="Arial"/>
              </a:rPr>
              <a:t> </a:t>
            </a:r>
            <a:r>
              <a:rPr lang="en-AU" sz="1200" spc="-4" dirty="0">
                <a:latin typeface="+mn-lt"/>
                <a:cs typeface="Arial"/>
              </a:rPr>
              <a:t>(4-5</a:t>
            </a:r>
            <a:r>
              <a:rPr lang="en-AU" sz="1200" spc="19" dirty="0">
                <a:latin typeface="+mn-lt"/>
                <a:cs typeface="Arial"/>
              </a:rPr>
              <a:t> </a:t>
            </a:r>
            <a:r>
              <a:rPr lang="en-AU" sz="1200" spc="-4" dirty="0">
                <a:latin typeface="+mn-lt"/>
                <a:cs typeface="Arial"/>
              </a:rPr>
              <a:t>half</a:t>
            </a:r>
            <a:r>
              <a:rPr lang="en-AU" sz="1200" dirty="0">
                <a:latin typeface="+mn-lt"/>
                <a:cs typeface="Arial"/>
              </a:rPr>
              <a:t> lives</a:t>
            </a:r>
            <a:r>
              <a:rPr lang="en-AU" sz="1200" spc="-19" dirty="0">
                <a:latin typeface="+mn-lt"/>
                <a:cs typeface="Arial"/>
              </a:rPr>
              <a:t> </a:t>
            </a:r>
            <a:r>
              <a:rPr lang="en-AU" sz="1200" spc="-4" dirty="0">
                <a:latin typeface="+mn-lt"/>
                <a:cs typeface="Arial"/>
              </a:rPr>
              <a:t>of</a:t>
            </a:r>
            <a:r>
              <a:rPr lang="en-AU" sz="1200" spc="8" dirty="0">
                <a:latin typeface="+mn-lt"/>
                <a:cs typeface="Arial"/>
              </a:rPr>
              <a:t> </a:t>
            </a:r>
            <a:r>
              <a:rPr lang="en-AU" sz="1200" spc="-4" dirty="0">
                <a:latin typeface="+mn-lt"/>
                <a:cs typeface="Arial"/>
              </a:rPr>
              <a:t>the</a:t>
            </a:r>
            <a:r>
              <a:rPr lang="en-AU" sz="1200" spc="8" dirty="0">
                <a:latin typeface="+mn-lt"/>
                <a:cs typeface="Arial"/>
              </a:rPr>
              <a:t> </a:t>
            </a:r>
            <a:r>
              <a:rPr lang="en-AU" sz="1200" spc="-4" dirty="0">
                <a:latin typeface="+mn-lt"/>
                <a:cs typeface="Arial"/>
              </a:rPr>
              <a:t>agent)</a:t>
            </a:r>
            <a:endParaRPr lang="en-AU" sz="1200" dirty="0">
              <a:cs typeface="Arial"/>
            </a:endParaRPr>
          </a:p>
          <a:p>
            <a:pPr marL="820754" lvl="2" indent="-343696">
              <a:lnSpc>
                <a:spcPct val="100000"/>
              </a:lnSpc>
              <a:spcBef>
                <a:spcPts val="450"/>
              </a:spcBef>
              <a:buChar char="•"/>
              <a:tabLst>
                <a:tab pos="352277" algn="l"/>
                <a:tab pos="353230" algn="l"/>
              </a:tabLst>
            </a:pPr>
            <a:r>
              <a:rPr lang="en-AU" sz="1200" spc="-23" dirty="0">
                <a:latin typeface="+mn-lt"/>
                <a:cs typeface="Arial"/>
              </a:rPr>
              <a:t>Type</a:t>
            </a:r>
            <a:r>
              <a:rPr lang="en-AU" sz="1200" spc="19" dirty="0">
                <a:latin typeface="+mn-lt"/>
                <a:cs typeface="Arial"/>
              </a:rPr>
              <a:t> </a:t>
            </a:r>
            <a:r>
              <a:rPr lang="en-AU" sz="1200" spc="-4" dirty="0">
                <a:latin typeface="+mn-lt"/>
                <a:cs typeface="Arial"/>
              </a:rPr>
              <a:t>of</a:t>
            </a:r>
            <a:r>
              <a:rPr lang="en-AU" sz="1200" spc="15" dirty="0">
                <a:latin typeface="+mn-lt"/>
                <a:cs typeface="Arial"/>
              </a:rPr>
              <a:t> </a:t>
            </a:r>
            <a:r>
              <a:rPr lang="en-AU" sz="1200" spc="-4" dirty="0">
                <a:latin typeface="+mn-lt"/>
                <a:cs typeface="Arial"/>
              </a:rPr>
              <a:t>pain,</a:t>
            </a:r>
            <a:r>
              <a:rPr lang="en-AU" sz="1200" dirty="0">
                <a:latin typeface="+mn-lt"/>
                <a:cs typeface="Arial"/>
              </a:rPr>
              <a:t> </a:t>
            </a:r>
            <a:r>
              <a:rPr lang="en-AU" sz="1200" spc="-4" dirty="0">
                <a:latin typeface="+mn-lt"/>
                <a:cs typeface="Arial"/>
              </a:rPr>
              <a:t>response,</a:t>
            </a:r>
            <a:r>
              <a:rPr lang="en-AU" sz="1200" spc="15" dirty="0">
                <a:latin typeface="+mn-lt"/>
                <a:cs typeface="Arial"/>
              </a:rPr>
              <a:t> </a:t>
            </a:r>
            <a:r>
              <a:rPr lang="en-AU" sz="1200" spc="-4" dirty="0">
                <a:latin typeface="+mn-lt"/>
                <a:cs typeface="Arial"/>
              </a:rPr>
              <a:t>side-effects</a:t>
            </a:r>
            <a:r>
              <a:rPr lang="en-AU" sz="1200" spc="4" dirty="0">
                <a:latin typeface="+mn-lt"/>
                <a:cs typeface="Arial"/>
              </a:rPr>
              <a:t> </a:t>
            </a:r>
            <a:r>
              <a:rPr lang="en-AU" sz="1200" spc="-4" dirty="0">
                <a:latin typeface="+mn-lt"/>
                <a:cs typeface="Arial"/>
              </a:rPr>
              <a:t>and</a:t>
            </a:r>
            <a:r>
              <a:rPr lang="en-AU" sz="1200" spc="15" dirty="0">
                <a:latin typeface="+mn-lt"/>
                <a:cs typeface="Arial"/>
              </a:rPr>
              <a:t> </a:t>
            </a:r>
            <a:r>
              <a:rPr lang="en-AU" sz="1200" spc="-4" dirty="0">
                <a:latin typeface="+mn-lt"/>
                <a:cs typeface="Arial"/>
              </a:rPr>
              <a:t>risk of</a:t>
            </a:r>
            <a:r>
              <a:rPr lang="en-AU" sz="1200" spc="15" dirty="0">
                <a:latin typeface="+mn-lt"/>
                <a:cs typeface="Arial"/>
              </a:rPr>
              <a:t> </a:t>
            </a:r>
            <a:r>
              <a:rPr lang="en-AU" sz="1200" spc="-4" dirty="0">
                <a:latin typeface="+mn-lt"/>
                <a:cs typeface="Arial"/>
              </a:rPr>
              <a:t>adverse</a:t>
            </a:r>
            <a:r>
              <a:rPr lang="en-AU" sz="1200" spc="11" dirty="0">
                <a:latin typeface="+mn-lt"/>
                <a:cs typeface="Arial"/>
              </a:rPr>
              <a:t> </a:t>
            </a:r>
            <a:r>
              <a:rPr lang="en-AU" sz="1200" spc="-8" dirty="0">
                <a:latin typeface="+mn-lt"/>
                <a:cs typeface="Arial"/>
              </a:rPr>
              <a:t>effects </a:t>
            </a:r>
            <a:r>
              <a:rPr lang="en-AU" sz="1200" spc="-323" dirty="0">
                <a:latin typeface="+mn-lt"/>
                <a:cs typeface="Arial"/>
              </a:rPr>
              <a:t> </a:t>
            </a:r>
            <a:r>
              <a:rPr lang="en-AU" sz="1200" spc="-4" dirty="0">
                <a:latin typeface="+mn-lt"/>
                <a:cs typeface="Arial"/>
              </a:rPr>
              <a:t>(e.g.</a:t>
            </a:r>
            <a:r>
              <a:rPr lang="en-AU" sz="1200" spc="8" dirty="0">
                <a:latin typeface="+mn-lt"/>
                <a:cs typeface="Arial"/>
              </a:rPr>
              <a:t> </a:t>
            </a:r>
            <a:r>
              <a:rPr lang="en-AU" sz="1200" spc="-8" dirty="0">
                <a:latin typeface="+mn-lt"/>
                <a:cs typeface="Arial"/>
              </a:rPr>
              <a:t>withdrawal</a:t>
            </a:r>
            <a:r>
              <a:rPr lang="en-AU" sz="1200" spc="19" dirty="0">
                <a:latin typeface="+mn-lt"/>
                <a:cs typeface="Arial"/>
              </a:rPr>
              <a:t> </a:t>
            </a:r>
            <a:r>
              <a:rPr lang="en-AU" sz="1200" spc="-4" dirty="0">
                <a:latin typeface="+mn-lt"/>
                <a:cs typeface="Arial"/>
              </a:rPr>
              <a:t>syndrome)</a:t>
            </a:r>
            <a:endParaRPr lang="en-AU" sz="1200" dirty="0">
              <a:latin typeface="+mn-lt"/>
              <a:cs typeface="Arial"/>
            </a:endParaRPr>
          </a:p>
          <a:p>
            <a:pPr marL="352754" marR="3814" indent="-343696">
              <a:lnSpc>
                <a:spcPct val="100000"/>
              </a:lnSpc>
              <a:spcBef>
                <a:spcPts val="480"/>
              </a:spcBef>
              <a:buChar char="•"/>
              <a:tabLst>
                <a:tab pos="352277" algn="l"/>
                <a:tab pos="353230" algn="l"/>
              </a:tabLst>
            </a:pPr>
            <a:r>
              <a:rPr lang="en-AU" sz="1200" dirty="0">
                <a:cs typeface="Arial"/>
              </a:rPr>
              <a:t>If</a:t>
            </a:r>
            <a:r>
              <a:rPr lang="en-AU" sz="1200" spc="-4" dirty="0">
                <a:cs typeface="Arial"/>
              </a:rPr>
              <a:t> de-escalation</a:t>
            </a:r>
            <a:r>
              <a:rPr lang="en-AU" sz="1200" spc="19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cannot</a:t>
            </a:r>
            <a:r>
              <a:rPr lang="en-AU" sz="1200" spc="15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be</a:t>
            </a:r>
            <a:r>
              <a:rPr lang="en-AU" sz="1200" spc="-8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completed</a:t>
            </a:r>
            <a:r>
              <a:rPr lang="en-AU" sz="1200" spc="23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in</a:t>
            </a:r>
            <a:r>
              <a:rPr lang="en-AU" sz="1200" spc="-8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hospital,</a:t>
            </a:r>
            <a:r>
              <a:rPr lang="en-AU" sz="1200" spc="15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provide</a:t>
            </a:r>
            <a:r>
              <a:rPr lang="en-AU" sz="1200" spc="8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a</a:t>
            </a:r>
            <a:r>
              <a:rPr lang="en-AU" sz="1200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clear medication management</a:t>
            </a:r>
            <a:r>
              <a:rPr lang="en-AU" sz="1200" spc="8" dirty="0">
                <a:cs typeface="Arial"/>
              </a:rPr>
              <a:t> </a:t>
            </a:r>
            <a:r>
              <a:rPr lang="en-AU" sz="1200" spc="-4" dirty="0">
                <a:cs typeface="Arial"/>
              </a:rPr>
              <a:t>plan </a:t>
            </a:r>
            <a:r>
              <a:rPr lang="en-AU" sz="1200" spc="-363" dirty="0">
                <a:cs typeface="Arial"/>
              </a:rPr>
              <a:t> </a:t>
            </a:r>
            <a:r>
              <a:rPr lang="en-AU" sz="1200" dirty="0">
                <a:cs typeface="Arial"/>
              </a:rPr>
              <a:t>to</a:t>
            </a:r>
            <a:r>
              <a:rPr lang="en-AU" sz="1200" spc="-4" dirty="0">
                <a:cs typeface="Arial"/>
              </a:rPr>
              <a:t> </a:t>
            </a:r>
            <a:r>
              <a:rPr lang="en-AU" sz="1200" dirty="0">
                <a:cs typeface="Arial"/>
              </a:rPr>
              <a:t>GP</a:t>
            </a:r>
            <a:r>
              <a:rPr lang="en-AU" sz="1200" spc="-34" dirty="0">
                <a:cs typeface="Arial"/>
              </a:rPr>
              <a:t> </a:t>
            </a:r>
            <a:r>
              <a:rPr lang="en-AU" sz="1200" dirty="0">
                <a:cs typeface="Arial"/>
              </a:rPr>
              <a:t>&amp; </a:t>
            </a:r>
            <a:r>
              <a:rPr lang="en-AU" sz="1200" spc="-4" dirty="0">
                <a:cs typeface="Arial"/>
              </a:rPr>
              <a:t>patient</a:t>
            </a:r>
            <a:endParaRPr lang="en-AU" sz="1200" dirty="0">
              <a:cs typeface="Arial"/>
            </a:endParaRPr>
          </a:p>
          <a:p>
            <a:endParaRPr lang="en-AU" dirty="0"/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5E62B7EB-2E09-4B8B-A8DC-38D9E8EE00C9}"/>
              </a:ext>
            </a:extLst>
          </p:cNvPr>
          <p:cNvSpPr>
            <a:spLocks/>
          </p:cNvSpPr>
          <p:nvPr/>
        </p:nvSpPr>
        <p:spPr>
          <a:xfrm rot="360000">
            <a:off x="7253156" y="198887"/>
            <a:ext cx="1610678" cy="1523077"/>
          </a:xfrm>
          <a:prstGeom prst="foldedCorner">
            <a:avLst>
              <a:gd name="adj" fmla="val 1445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USER INFORMATION:</a:t>
            </a:r>
            <a:endParaRPr lang="en-AU" sz="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Refer to relevant guidelines for de-escalation of analgesics to your health service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29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1E303-A01C-4E11-A248-F55816ED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92974-198F-4CB3-B58A-9EBBB972E8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52754" indent="-343696">
              <a:lnSpc>
                <a:spcPct val="100000"/>
              </a:lnSpc>
              <a:spcBef>
                <a:spcPts val="79"/>
              </a:spcBef>
              <a:buChar char="•"/>
              <a:tabLst>
                <a:tab pos="352277" algn="l"/>
                <a:tab pos="353230" algn="l"/>
              </a:tabLst>
            </a:pPr>
            <a:r>
              <a:rPr lang="en-AU" sz="2000" dirty="0">
                <a:cs typeface="Arial"/>
              </a:rPr>
              <a:t>Understand</a:t>
            </a:r>
            <a:r>
              <a:rPr lang="en-AU" sz="2000" spc="-41" dirty="0">
                <a:cs typeface="Arial"/>
              </a:rPr>
              <a:t> </a:t>
            </a:r>
            <a:r>
              <a:rPr lang="en-AU" sz="2000" dirty="0">
                <a:cs typeface="Arial"/>
              </a:rPr>
              <a:t>how</a:t>
            </a:r>
            <a:r>
              <a:rPr lang="en-AU" sz="2000" spc="-8" dirty="0">
                <a:cs typeface="Arial"/>
              </a:rPr>
              <a:t> </a:t>
            </a:r>
            <a:r>
              <a:rPr lang="en-AU" sz="2000" dirty="0">
                <a:cs typeface="Arial"/>
              </a:rPr>
              <a:t>to</a:t>
            </a:r>
            <a:r>
              <a:rPr lang="en-AU" sz="2000" spc="-4" dirty="0">
                <a:cs typeface="Arial"/>
              </a:rPr>
              <a:t> </a:t>
            </a:r>
            <a:r>
              <a:rPr lang="en-AU" sz="2000" dirty="0">
                <a:cs typeface="Arial"/>
              </a:rPr>
              <a:t>assess</a:t>
            </a:r>
            <a:r>
              <a:rPr lang="en-AU" sz="2000" spc="-30" dirty="0">
                <a:cs typeface="Arial"/>
              </a:rPr>
              <a:t> </a:t>
            </a:r>
            <a:r>
              <a:rPr lang="en-AU" sz="2000" dirty="0">
                <a:cs typeface="Arial"/>
              </a:rPr>
              <a:t>and</a:t>
            </a:r>
            <a:r>
              <a:rPr lang="en-AU" sz="2000" spc="-8" dirty="0">
                <a:cs typeface="Arial"/>
              </a:rPr>
              <a:t> </a:t>
            </a:r>
            <a:r>
              <a:rPr lang="en-AU" sz="2000" dirty="0">
                <a:cs typeface="Arial"/>
              </a:rPr>
              <a:t>manage</a:t>
            </a:r>
            <a:r>
              <a:rPr lang="en-AU" sz="2000" spc="-23" dirty="0">
                <a:cs typeface="Arial"/>
              </a:rPr>
              <a:t> </a:t>
            </a:r>
            <a:r>
              <a:rPr lang="en-AU" sz="2000" dirty="0">
                <a:cs typeface="Arial"/>
              </a:rPr>
              <a:t>acute</a:t>
            </a:r>
            <a:r>
              <a:rPr lang="en-AU" sz="2000" spc="-19" dirty="0">
                <a:cs typeface="Arial"/>
              </a:rPr>
              <a:t> </a:t>
            </a:r>
            <a:r>
              <a:rPr lang="en-AU" sz="2000" dirty="0">
                <a:cs typeface="Arial"/>
              </a:rPr>
              <a:t>pain</a:t>
            </a:r>
          </a:p>
          <a:p>
            <a:pPr marL="352754" marR="3814" indent="-343696">
              <a:lnSpc>
                <a:spcPct val="100000"/>
              </a:lnSpc>
              <a:spcBef>
                <a:spcPts val="1235"/>
              </a:spcBef>
              <a:buChar char="•"/>
              <a:tabLst>
                <a:tab pos="352277" algn="l"/>
                <a:tab pos="353230" algn="l"/>
              </a:tabLst>
            </a:pPr>
            <a:r>
              <a:rPr lang="en-AU" sz="2000" dirty="0">
                <a:cs typeface="Arial"/>
              </a:rPr>
              <a:t>Understand</a:t>
            </a:r>
            <a:r>
              <a:rPr lang="en-AU" sz="2000" spc="-34" dirty="0">
                <a:cs typeface="Arial"/>
              </a:rPr>
              <a:t> </a:t>
            </a:r>
            <a:r>
              <a:rPr lang="en-AU" sz="2000" dirty="0">
                <a:cs typeface="Arial"/>
              </a:rPr>
              <a:t>the</a:t>
            </a:r>
            <a:r>
              <a:rPr lang="en-AU" sz="2000" spc="-11" dirty="0">
                <a:cs typeface="Arial"/>
              </a:rPr>
              <a:t> </a:t>
            </a:r>
            <a:r>
              <a:rPr lang="en-AU" sz="2000" dirty="0">
                <a:cs typeface="Arial"/>
              </a:rPr>
              <a:t>importance</a:t>
            </a:r>
            <a:r>
              <a:rPr lang="en-AU" sz="2000" spc="-30" dirty="0">
                <a:cs typeface="Arial"/>
              </a:rPr>
              <a:t> </a:t>
            </a:r>
            <a:r>
              <a:rPr lang="en-AU" sz="2000" dirty="0">
                <a:cs typeface="Arial"/>
              </a:rPr>
              <a:t>of</a:t>
            </a:r>
            <a:r>
              <a:rPr lang="en-AU" sz="2000" spc="-4" dirty="0">
                <a:cs typeface="Arial"/>
              </a:rPr>
              <a:t> </a:t>
            </a:r>
            <a:r>
              <a:rPr lang="en-AU" sz="2000" dirty="0">
                <a:cs typeface="Arial"/>
              </a:rPr>
              <a:t>appropriate</a:t>
            </a:r>
            <a:r>
              <a:rPr lang="en-AU" sz="2000" spc="-41" dirty="0">
                <a:cs typeface="Arial"/>
              </a:rPr>
              <a:t> </a:t>
            </a:r>
            <a:r>
              <a:rPr lang="en-AU" sz="2000" dirty="0">
                <a:cs typeface="Arial"/>
              </a:rPr>
              <a:t>selection</a:t>
            </a:r>
            <a:r>
              <a:rPr lang="en-AU" sz="2000" spc="-23" dirty="0">
                <a:cs typeface="Arial"/>
              </a:rPr>
              <a:t> </a:t>
            </a:r>
            <a:r>
              <a:rPr lang="en-AU" sz="2000" dirty="0">
                <a:cs typeface="Arial"/>
              </a:rPr>
              <a:t>and</a:t>
            </a:r>
            <a:r>
              <a:rPr lang="en-AU" sz="2000" spc="-11" dirty="0">
                <a:cs typeface="Arial"/>
              </a:rPr>
              <a:t> </a:t>
            </a:r>
            <a:r>
              <a:rPr lang="en-AU" sz="2000" dirty="0">
                <a:cs typeface="Arial"/>
              </a:rPr>
              <a:t>use </a:t>
            </a:r>
            <a:r>
              <a:rPr lang="en-AU" sz="2000" spc="-405" dirty="0">
                <a:cs typeface="Arial"/>
              </a:rPr>
              <a:t> </a:t>
            </a:r>
            <a:r>
              <a:rPr lang="en-AU" sz="2000" dirty="0">
                <a:cs typeface="Arial"/>
              </a:rPr>
              <a:t>of</a:t>
            </a:r>
            <a:r>
              <a:rPr lang="en-AU" sz="2000" spc="-19" dirty="0">
                <a:cs typeface="Arial"/>
              </a:rPr>
              <a:t> </a:t>
            </a:r>
            <a:r>
              <a:rPr lang="en-AU" sz="2000" spc="-4" dirty="0">
                <a:cs typeface="Arial"/>
              </a:rPr>
              <a:t>different</a:t>
            </a:r>
            <a:r>
              <a:rPr lang="en-AU" sz="2000" spc="-23" dirty="0">
                <a:cs typeface="Arial"/>
              </a:rPr>
              <a:t> </a:t>
            </a:r>
            <a:r>
              <a:rPr lang="en-AU" sz="2000" dirty="0">
                <a:cs typeface="Arial"/>
              </a:rPr>
              <a:t>analgesics</a:t>
            </a:r>
          </a:p>
          <a:p>
            <a:pPr marL="352754" marR="3814" indent="-343696">
              <a:lnSpc>
                <a:spcPct val="100000"/>
              </a:lnSpc>
              <a:spcBef>
                <a:spcPts val="1235"/>
              </a:spcBef>
              <a:buChar char="•"/>
              <a:tabLst>
                <a:tab pos="352277" algn="l"/>
                <a:tab pos="353230" algn="l"/>
              </a:tabLst>
            </a:pPr>
            <a:r>
              <a:rPr lang="en-AU" dirty="0">
                <a:cs typeface="Arial"/>
              </a:rPr>
              <a:t>Understand how to appropriately de-escalate analgesics and prescribe appropriate quantities/duration for discharge, particularly opioid analgesics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6730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B1D64498-493F-4566-A3E2-56507CB26F94}"/>
              </a:ext>
            </a:extLst>
          </p:cNvPr>
          <p:cNvGrpSpPr/>
          <p:nvPr/>
        </p:nvGrpSpPr>
        <p:grpSpPr>
          <a:xfrm>
            <a:off x="2528664" y="0"/>
            <a:ext cx="4086672" cy="5148263"/>
            <a:chOff x="2104644" y="0"/>
            <a:chExt cx="5443855" cy="6858000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9EBDACFD-E6CC-4BB8-93F3-62F8CA7C405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4644" y="0"/>
              <a:ext cx="5443728" cy="6857997"/>
            </a:xfrm>
            <a:prstGeom prst="rect">
              <a:avLst/>
            </a:prstGeom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BAAE81C3-6CBE-465E-8C99-CB35DC65007B}"/>
                </a:ext>
              </a:extLst>
            </p:cNvPr>
            <p:cNvSpPr/>
            <p:nvPr/>
          </p:nvSpPr>
          <p:spPr>
            <a:xfrm>
              <a:off x="2254758" y="1372361"/>
              <a:ext cx="2752725" cy="1024255"/>
            </a:xfrm>
            <a:custGeom>
              <a:avLst/>
              <a:gdLst/>
              <a:ahLst/>
              <a:cxnLst/>
              <a:rect l="l" t="t" r="r" b="b"/>
              <a:pathLst>
                <a:path w="2752725" h="1024255">
                  <a:moveTo>
                    <a:pt x="0" y="1024127"/>
                  </a:moveTo>
                  <a:lnTo>
                    <a:pt x="2752344" y="1024127"/>
                  </a:lnTo>
                  <a:lnTo>
                    <a:pt x="2752344" y="0"/>
                  </a:lnTo>
                  <a:lnTo>
                    <a:pt x="0" y="0"/>
                  </a:lnTo>
                  <a:lnTo>
                    <a:pt x="0" y="1024127"/>
                  </a:lnTo>
                  <a:close/>
                </a:path>
              </a:pathLst>
            </a:custGeom>
            <a:ln w="289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501"/>
            </a:p>
          </p:txBody>
        </p:sp>
      </p:grpSp>
      <p:sp>
        <p:nvSpPr>
          <p:cNvPr id="9" name="Folded Corner 5">
            <a:extLst>
              <a:ext uri="{FF2B5EF4-FFF2-40B4-BE49-F238E27FC236}">
                <a16:creationId xmlns:a16="http://schemas.microsoft.com/office/drawing/2014/main" id="{B15BACC9-CC9D-4A32-9D1C-510BA263594E}"/>
              </a:ext>
            </a:extLst>
          </p:cNvPr>
          <p:cNvSpPr>
            <a:spLocks/>
          </p:cNvSpPr>
          <p:nvPr/>
        </p:nvSpPr>
        <p:spPr>
          <a:xfrm rot="360000">
            <a:off x="7253156" y="198887"/>
            <a:ext cx="1610678" cy="1523077"/>
          </a:xfrm>
          <a:prstGeom prst="foldedCorner">
            <a:avLst>
              <a:gd name="adj" fmla="val 1445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USER INFORMATION:</a:t>
            </a:r>
            <a:endParaRPr lang="en-AU" sz="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Refer to relevant guidelines for de-escalation of analgesics to your health service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10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90D6D-24D0-4F48-8051-01614D23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Considerations for discharge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79F70-242C-4BBB-8ABD-1FFABB56B3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52754" indent="-343696">
              <a:lnSpc>
                <a:spcPct val="100000"/>
              </a:lnSpc>
              <a:spcBef>
                <a:spcPts val="79"/>
              </a:spcBef>
              <a:buChar char="•"/>
              <a:tabLst>
                <a:tab pos="352277" algn="l"/>
                <a:tab pos="353230" algn="l"/>
              </a:tabLst>
            </a:pPr>
            <a:r>
              <a:rPr lang="en-AU" sz="1400" dirty="0">
                <a:cs typeface="Arial"/>
              </a:rPr>
              <a:t>Short-stay</a:t>
            </a:r>
            <a:r>
              <a:rPr lang="en-AU" sz="1400" spc="-34" dirty="0">
                <a:cs typeface="Arial"/>
              </a:rPr>
              <a:t> </a:t>
            </a:r>
            <a:r>
              <a:rPr lang="en-AU" sz="1400" dirty="0">
                <a:cs typeface="Arial"/>
              </a:rPr>
              <a:t>surgical</a:t>
            </a:r>
            <a:r>
              <a:rPr lang="en-AU" sz="1400" spc="-15" dirty="0">
                <a:cs typeface="Arial"/>
              </a:rPr>
              <a:t> </a:t>
            </a:r>
            <a:r>
              <a:rPr lang="en-AU" sz="1400" dirty="0">
                <a:cs typeface="Arial"/>
              </a:rPr>
              <a:t>patients</a:t>
            </a:r>
            <a:r>
              <a:rPr lang="en-AU" sz="1400" spc="-11" dirty="0">
                <a:cs typeface="Arial"/>
              </a:rPr>
              <a:t> </a:t>
            </a:r>
            <a:r>
              <a:rPr lang="en-AU" sz="1400" b="1" spc="-4" dirty="0">
                <a:uFill>
                  <a:solidFill>
                    <a:srgbClr val="000000"/>
                  </a:solidFill>
                </a:uFill>
                <a:cs typeface="Arial"/>
              </a:rPr>
              <a:t>don’t</a:t>
            </a:r>
            <a:r>
              <a:rPr lang="en-AU" sz="1400" spc="-15" dirty="0">
                <a:cs typeface="Arial"/>
              </a:rPr>
              <a:t> </a:t>
            </a:r>
            <a:r>
              <a:rPr lang="en-AU" sz="1400" dirty="0">
                <a:cs typeface="Arial"/>
              </a:rPr>
              <a:t>need</a:t>
            </a:r>
            <a:r>
              <a:rPr lang="en-AU" sz="1400" spc="-8" dirty="0">
                <a:cs typeface="Arial"/>
              </a:rPr>
              <a:t> </a:t>
            </a:r>
            <a:r>
              <a:rPr lang="en-AU" sz="1400" dirty="0">
                <a:cs typeface="Arial"/>
              </a:rPr>
              <a:t>slow-release</a:t>
            </a:r>
            <a:r>
              <a:rPr lang="en-AU" sz="1400" spc="-34" dirty="0">
                <a:cs typeface="Arial"/>
              </a:rPr>
              <a:t> </a:t>
            </a:r>
            <a:r>
              <a:rPr lang="en-AU" sz="1400" dirty="0">
                <a:cs typeface="Arial"/>
              </a:rPr>
              <a:t>or</a:t>
            </a:r>
            <a:r>
              <a:rPr lang="en-AU" sz="1400" spc="-8" dirty="0">
                <a:cs typeface="Arial"/>
              </a:rPr>
              <a:t> </a:t>
            </a:r>
            <a:r>
              <a:rPr lang="en-AU" sz="1400" dirty="0">
                <a:cs typeface="Arial"/>
              </a:rPr>
              <a:t>strong opioids</a:t>
            </a:r>
          </a:p>
          <a:p>
            <a:pPr marL="352754" indent="-343696">
              <a:lnSpc>
                <a:spcPct val="100000"/>
              </a:lnSpc>
              <a:spcBef>
                <a:spcPts val="450"/>
              </a:spcBef>
              <a:buChar char="•"/>
              <a:tabLst>
                <a:tab pos="352277" algn="l"/>
                <a:tab pos="353230" algn="l"/>
              </a:tabLst>
            </a:pPr>
            <a:r>
              <a:rPr lang="en-AU" sz="1400" dirty="0">
                <a:cs typeface="Arial"/>
              </a:rPr>
              <a:t>Prescribe</a:t>
            </a:r>
            <a:r>
              <a:rPr lang="en-AU" sz="1400" spc="-34" dirty="0">
                <a:cs typeface="Arial"/>
              </a:rPr>
              <a:t> </a:t>
            </a:r>
            <a:r>
              <a:rPr lang="en-AU" sz="1400" dirty="0">
                <a:cs typeface="Arial"/>
              </a:rPr>
              <a:t>necessary</a:t>
            </a:r>
            <a:r>
              <a:rPr lang="en-AU" sz="1400" spc="-41" dirty="0">
                <a:cs typeface="Arial"/>
              </a:rPr>
              <a:t> </a:t>
            </a:r>
            <a:r>
              <a:rPr lang="en-AU" sz="1400" dirty="0">
                <a:cs typeface="Arial"/>
              </a:rPr>
              <a:t>quantities,</a:t>
            </a:r>
            <a:r>
              <a:rPr lang="en-AU" sz="1400" spc="-11" dirty="0">
                <a:cs typeface="Arial"/>
              </a:rPr>
              <a:t> </a:t>
            </a:r>
            <a:r>
              <a:rPr lang="en-AU" sz="1400" b="1" dirty="0">
                <a:uFill>
                  <a:solidFill>
                    <a:srgbClr val="000000"/>
                  </a:solidFill>
                </a:uFill>
                <a:cs typeface="Arial"/>
              </a:rPr>
              <a:t>not</a:t>
            </a:r>
            <a:r>
              <a:rPr lang="en-AU" sz="1400" spc="-15" dirty="0">
                <a:cs typeface="Arial"/>
              </a:rPr>
              <a:t> </a:t>
            </a:r>
            <a:r>
              <a:rPr lang="en-AU" sz="1400" dirty="0">
                <a:cs typeface="Arial"/>
              </a:rPr>
              <a:t>full</a:t>
            </a:r>
            <a:r>
              <a:rPr lang="en-AU" sz="1400" spc="-11" dirty="0">
                <a:cs typeface="Arial"/>
              </a:rPr>
              <a:t> </a:t>
            </a:r>
            <a:r>
              <a:rPr lang="en-AU" sz="1400" dirty="0">
                <a:cs typeface="Arial"/>
              </a:rPr>
              <a:t>packs</a:t>
            </a:r>
          </a:p>
          <a:p>
            <a:pPr marL="820754" lvl="2" indent="-343696">
              <a:lnSpc>
                <a:spcPct val="100000"/>
              </a:lnSpc>
              <a:spcBef>
                <a:spcPts val="450"/>
              </a:spcBef>
              <a:buChar char="•"/>
              <a:tabLst>
                <a:tab pos="352277" algn="l"/>
                <a:tab pos="353230" algn="l"/>
              </a:tabLst>
            </a:pPr>
            <a:r>
              <a:rPr lang="en-AU" sz="1400" spc="-4" dirty="0">
                <a:latin typeface="+mn-lt"/>
                <a:cs typeface="Arial"/>
              </a:rPr>
              <a:t>Assess</a:t>
            </a:r>
            <a:r>
              <a:rPr lang="en-AU" sz="1400" spc="-8" dirty="0">
                <a:latin typeface="+mn-lt"/>
                <a:cs typeface="Arial"/>
              </a:rPr>
              <a:t> </a:t>
            </a:r>
            <a:r>
              <a:rPr lang="en-AU" sz="1400" spc="-4" dirty="0">
                <a:latin typeface="+mn-lt"/>
                <a:cs typeface="Arial"/>
              </a:rPr>
              <a:t>number</a:t>
            </a:r>
            <a:r>
              <a:rPr lang="en-AU" sz="1400" spc="11" dirty="0">
                <a:latin typeface="+mn-lt"/>
                <a:cs typeface="Arial"/>
              </a:rPr>
              <a:t> </a:t>
            </a:r>
            <a:r>
              <a:rPr lang="en-AU" sz="1400" spc="-4" dirty="0">
                <a:latin typeface="+mn-lt"/>
                <a:cs typeface="Arial"/>
              </a:rPr>
              <a:t>of</a:t>
            </a:r>
            <a:r>
              <a:rPr lang="en-AU" sz="1400" spc="8" dirty="0">
                <a:latin typeface="+mn-lt"/>
                <a:cs typeface="Arial"/>
              </a:rPr>
              <a:t> </a:t>
            </a:r>
            <a:r>
              <a:rPr lang="en-AU" sz="1400" spc="-4" dirty="0">
                <a:latin typeface="+mn-lt"/>
                <a:cs typeface="Arial"/>
              </a:rPr>
              <a:t>PRN</a:t>
            </a:r>
            <a:r>
              <a:rPr lang="en-AU" sz="1400" spc="-8" dirty="0">
                <a:latin typeface="+mn-lt"/>
                <a:cs typeface="Arial"/>
              </a:rPr>
              <a:t> </a:t>
            </a:r>
            <a:r>
              <a:rPr lang="en-AU" sz="1400" spc="-4" dirty="0">
                <a:latin typeface="+mn-lt"/>
                <a:cs typeface="Arial"/>
              </a:rPr>
              <a:t>doses</a:t>
            </a:r>
            <a:r>
              <a:rPr lang="en-AU" sz="1400" dirty="0">
                <a:latin typeface="+mn-lt"/>
                <a:cs typeface="Arial"/>
              </a:rPr>
              <a:t> </a:t>
            </a:r>
            <a:r>
              <a:rPr lang="en-AU" sz="1400" spc="-4" dirty="0">
                <a:latin typeface="+mn-lt"/>
                <a:cs typeface="Arial"/>
              </a:rPr>
              <a:t>in last</a:t>
            </a:r>
            <a:r>
              <a:rPr lang="en-AU" sz="1400" spc="-11" dirty="0">
                <a:latin typeface="+mn-lt"/>
                <a:cs typeface="Arial"/>
              </a:rPr>
              <a:t> </a:t>
            </a:r>
            <a:r>
              <a:rPr lang="en-AU" sz="1400" dirty="0">
                <a:latin typeface="+mn-lt"/>
                <a:cs typeface="Arial"/>
              </a:rPr>
              <a:t>24-48</a:t>
            </a:r>
            <a:r>
              <a:rPr lang="en-AU" sz="1400" spc="11" dirty="0">
                <a:latin typeface="+mn-lt"/>
                <a:cs typeface="Arial"/>
              </a:rPr>
              <a:t> </a:t>
            </a:r>
            <a:r>
              <a:rPr lang="en-AU" sz="1400" spc="-4" dirty="0">
                <a:latin typeface="+mn-lt"/>
                <a:cs typeface="Arial"/>
              </a:rPr>
              <a:t>hours and supply 3-5 days</a:t>
            </a:r>
            <a:endParaRPr lang="en-AU" sz="1400" dirty="0">
              <a:cs typeface="Arial"/>
            </a:endParaRPr>
          </a:p>
          <a:p>
            <a:pPr marL="352754" indent="-343696">
              <a:lnSpc>
                <a:spcPct val="100000"/>
              </a:lnSpc>
              <a:spcBef>
                <a:spcPts val="450"/>
              </a:spcBef>
              <a:buChar char="•"/>
              <a:tabLst>
                <a:tab pos="352277" algn="l"/>
                <a:tab pos="353230" algn="l"/>
              </a:tabLst>
            </a:pPr>
            <a:r>
              <a:rPr lang="en-AU" sz="1400" dirty="0">
                <a:cs typeface="Arial"/>
              </a:rPr>
              <a:t>Provide</a:t>
            </a:r>
            <a:r>
              <a:rPr lang="en-AU" sz="1400" spc="-15" dirty="0">
                <a:cs typeface="Arial"/>
              </a:rPr>
              <a:t> </a:t>
            </a:r>
            <a:r>
              <a:rPr lang="en-AU" sz="1400" dirty="0">
                <a:cs typeface="Arial"/>
              </a:rPr>
              <a:t>a</a:t>
            </a:r>
            <a:r>
              <a:rPr lang="en-AU" sz="1400" spc="-4" dirty="0">
                <a:cs typeface="Arial"/>
              </a:rPr>
              <a:t> </a:t>
            </a:r>
            <a:r>
              <a:rPr lang="en-AU" sz="1400" b="1" dirty="0">
                <a:cs typeface="Arial"/>
              </a:rPr>
              <a:t>specific</a:t>
            </a:r>
            <a:r>
              <a:rPr lang="en-AU" sz="1400" i="1" spc="-15" dirty="0">
                <a:cs typeface="Arial"/>
              </a:rPr>
              <a:t> </a:t>
            </a:r>
            <a:r>
              <a:rPr lang="en-AU" sz="1400" dirty="0">
                <a:cs typeface="Arial"/>
              </a:rPr>
              <a:t>analgesic</a:t>
            </a:r>
            <a:r>
              <a:rPr lang="en-AU" sz="1400" spc="-19" dirty="0">
                <a:cs typeface="Arial"/>
              </a:rPr>
              <a:t> </a:t>
            </a:r>
            <a:r>
              <a:rPr lang="en-AU" sz="1400" dirty="0">
                <a:cs typeface="Arial"/>
              </a:rPr>
              <a:t>medication management</a:t>
            </a:r>
            <a:r>
              <a:rPr lang="en-AU" sz="1400" spc="-30" dirty="0">
                <a:cs typeface="Arial"/>
              </a:rPr>
              <a:t> </a:t>
            </a:r>
            <a:r>
              <a:rPr lang="en-AU" sz="1400" dirty="0">
                <a:cs typeface="Arial"/>
              </a:rPr>
              <a:t>plan</a:t>
            </a:r>
            <a:r>
              <a:rPr lang="en-AU" sz="1400" spc="-11" dirty="0">
                <a:cs typeface="Arial"/>
              </a:rPr>
              <a:t> </a:t>
            </a:r>
            <a:r>
              <a:rPr lang="en-AU" sz="1400" dirty="0">
                <a:cs typeface="Arial"/>
              </a:rPr>
              <a:t>to</a:t>
            </a:r>
            <a:r>
              <a:rPr lang="en-AU" sz="1400" spc="-11" dirty="0">
                <a:cs typeface="Arial"/>
              </a:rPr>
              <a:t> </a:t>
            </a:r>
            <a:r>
              <a:rPr lang="en-AU" sz="1400" dirty="0">
                <a:cs typeface="Arial"/>
              </a:rPr>
              <a:t>the</a:t>
            </a:r>
            <a:r>
              <a:rPr lang="en-AU" sz="1400" spc="-4" dirty="0">
                <a:cs typeface="Arial"/>
              </a:rPr>
              <a:t> </a:t>
            </a:r>
            <a:r>
              <a:rPr lang="en-AU" sz="1400" dirty="0">
                <a:cs typeface="Arial"/>
              </a:rPr>
              <a:t>patient </a:t>
            </a:r>
            <a:r>
              <a:rPr lang="en-AU" sz="1400" spc="-405" dirty="0">
                <a:cs typeface="Arial"/>
              </a:rPr>
              <a:t> </a:t>
            </a:r>
            <a:r>
              <a:rPr lang="en-AU" sz="1400" dirty="0">
                <a:cs typeface="Arial"/>
              </a:rPr>
              <a:t>and</a:t>
            </a:r>
            <a:r>
              <a:rPr lang="en-AU" sz="1400" spc="-11" dirty="0">
                <a:cs typeface="Arial"/>
              </a:rPr>
              <a:t> </a:t>
            </a:r>
            <a:r>
              <a:rPr lang="en-AU" sz="1400" dirty="0">
                <a:cs typeface="Arial"/>
              </a:rPr>
              <a:t>their</a:t>
            </a:r>
            <a:r>
              <a:rPr lang="en-AU" sz="1400" spc="-11" dirty="0">
                <a:cs typeface="Arial"/>
              </a:rPr>
              <a:t> </a:t>
            </a:r>
            <a:r>
              <a:rPr lang="en-AU" sz="1400" dirty="0">
                <a:cs typeface="Arial"/>
              </a:rPr>
              <a:t>GP</a:t>
            </a:r>
            <a:r>
              <a:rPr lang="en-AU" sz="1400" spc="-45" dirty="0">
                <a:cs typeface="Arial"/>
              </a:rPr>
              <a:t> </a:t>
            </a:r>
            <a:r>
              <a:rPr lang="en-AU" sz="1400" dirty="0">
                <a:cs typeface="Arial"/>
              </a:rPr>
              <a:t>in </a:t>
            </a:r>
            <a:r>
              <a:rPr lang="en-AU" sz="1400" spc="-4" dirty="0">
                <a:cs typeface="Arial"/>
              </a:rPr>
              <a:t>the</a:t>
            </a:r>
            <a:r>
              <a:rPr lang="en-AU" sz="1400" spc="-11" dirty="0">
                <a:cs typeface="Arial"/>
              </a:rPr>
              <a:t> </a:t>
            </a:r>
            <a:r>
              <a:rPr lang="en-AU" sz="1400" dirty="0">
                <a:cs typeface="Arial"/>
              </a:rPr>
              <a:t>medical</a:t>
            </a:r>
            <a:r>
              <a:rPr lang="en-AU" sz="1400" spc="-11" dirty="0">
                <a:cs typeface="Arial"/>
              </a:rPr>
              <a:t> </a:t>
            </a:r>
            <a:r>
              <a:rPr lang="en-AU" sz="1400" dirty="0">
                <a:cs typeface="Arial"/>
              </a:rPr>
              <a:t>discharge</a:t>
            </a:r>
            <a:r>
              <a:rPr lang="en-AU" sz="1400" spc="-30" dirty="0">
                <a:cs typeface="Arial"/>
              </a:rPr>
              <a:t> </a:t>
            </a:r>
            <a:r>
              <a:rPr lang="en-AU" sz="1400" dirty="0">
                <a:cs typeface="Arial"/>
              </a:rPr>
              <a:t>summary</a:t>
            </a:r>
            <a:r>
              <a:rPr lang="en-AU" sz="1400" spc="-34" dirty="0">
                <a:cs typeface="Arial"/>
              </a:rPr>
              <a:t> </a:t>
            </a:r>
            <a:r>
              <a:rPr lang="en-AU" sz="1400" dirty="0">
                <a:cs typeface="Arial"/>
              </a:rPr>
              <a:t>including</a:t>
            </a:r>
          </a:p>
          <a:p>
            <a:pPr marL="820754" lvl="2" indent="-343696">
              <a:lnSpc>
                <a:spcPct val="100000"/>
              </a:lnSpc>
              <a:spcBef>
                <a:spcPts val="450"/>
              </a:spcBef>
              <a:buChar char="•"/>
              <a:tabLst>
                <a:tab pos="352277" algn="l"/>
                <a:tab pos="353230" algn="l"/>
              </a:tabLst>
            </a:pPr>
            <a:r>
              <a:rPr lang="en-AU" sz="1400" dirty="0">
                <a:cs typeface="Arial"/>
              </a:rPr>
              <a:t>Indication, duration, weaning/cessation plan, quantity</a:t>
            </a:r>
          </a:p>
          <a:p>
            <a:pPr marL="524364">
              <a:lnSpc>
                <a:spcPct val="100000"/>
              </a:lnSpc>
            </a:pPr>
            <a:endParaRPr lang="en-AU" sz="1201" dirty="0">
              <a:latin typeface="Arial"/>
              <a:cs typeface="Arial"/>
            </a:endParaRPr>
          </a:p>
          <a:p>
            <a:endParaRPr lang="en-AU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D513EB6B-D567-41C0-AA3F-BCC9B17D3E8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0185" y="811065"/>
            <a:ext cx="3441327" cy="828298"/>
          </a:xfrm>
          <a:prstGeom prst="rect">
            <a:avLst/>
          </a:prstGeom>
        </p:spPr>
      </p:pic>
      <p:sp>
        <p:nvSpPr>
          <p:cNvPr id="5" name="Folded Corner 5">
            <a:extLst>
              <a:ext uri="{FF2B5EF4-FFF2-40B4-BE49-F238E27FC236}">
                <a16:creationId xmlns:a16="http://schemas.microsoft.com/office/drawing/2014/main" id="{4E7A0B6E-52D6-4054-8975-315A844E1B56}"/>
              </a:ext>
            </a:extLst>
          </p:cNvPr>
          <p:cNvSpPr>
            <a:spLocks/>
          </p:cNvSpPr>
          <p:nvPr/>
        </p:nvSpPr>
        <p:spPr>
          <a:xfrm rot="360000">
            <a:off x="7253156" y="198887"/>
            <a:ext cx="1610678" cy="1523077"/>
          </a:xfrm>
          <a:prstGeom prst="foldedCorner">
            <a:avLst>
              <a:gd name="adj" fmla="val 1445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USER INFORMATION:</a:t>
            </a:r>
            <a:endParaRPr lang="en-AU" sz="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Refer to relevant guideline for discharge of patients with opioid analgesics and provide specific guidance on quantity of immediate release opioids at discharge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39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90D6D-24D0-4F48-8051-01614D23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Considerations for discharge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79F70-242C-4BBB-8ABD-1FFABB56B3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52754" indent="-343696">
              <a:lnSpc>
                <a:spcPct val="100000"/>
              </a:lnSpc>
              <a:spcBef>
                <a:spcPts val="450"/>
              </a:spcBef>
              <a:buChar char="•"/>
              <a:tabLst>
                <a:tab pos="352277" algn="l"/>
                <a:tab pos="353230" algn="l"/>
              </a:tabLst>
            </a:pPr>
            <a:r>
              <a:rPr lang="en-AU" sz="1400" dirty="0">
                <a:cs typeface="Arial"/>
              </a:rPr>
              <a:t>Provide</a:t>
            </a:r>
            <a:r>
              <a:rPr lang="en-AU" sz="1400" spc="-15" dirty="0">
                <a:cs typeface="Arial"/>
              </a:rPr>
              <a:t> </a:t>
            </a:r>
            <a:r>
              <a:rPr lang="en-AU" sz="1400" dirty="0">
                <a:cs typeface="Arial"/>
              </a:rPr>
              <a:t>a</a:t>
            </a:r>
            <a:r>
              <a:rPr lang="en-AU" sz="1400" spc="-4" dirty="0">
                <a:cs typeface="Arial"/>
              </a:rPr>
              <a:t> </a:t>
            </a:r>
            <a:r>
              <a:rPr lang="en-AU" sz="1400" b="1" dirty="0">
                <a:cs typeface="Arial"/>
              </a:rPr>
              <a:t>specific</a:t>
            </a:r>
            <a:r>
              <a:rPr lang="en-AU" sz="1400" i="1" spc="-15" dirty="0">
                <a:cs typeface="Arial"/>
              </a:rPr>
              <a:t> </a:t>
            </a:r>
            <a:r>
              <a:rPr lang="en-AU" sz="1400" dirty="0">
                <a:cs typeface="Arial"/>
              </a:rPr>
              <a:t>analgesic</a:t>
            </a:r>
            <a:r>
              <a:rPr lang="en-AU" sz="1400" spc="-19" dirty="0">
                <a:cs typeface="Arial"/>
              </a:rPr>
              <a:t> </a:t>
            </a:r>
            <a:r>
              <a:rPr lang="en-AU" sz="1400" dirty="0">
                <a:cs typeface="Arial"/>
              </a:rPr>
              <a:t>medication management</a:t>
            </a:r>
            <a:r>
              <a:rPr lang="en-AU" sz="1400" spc="-30" dirty="0">
                <a:cs typeface="Arial"/>
              </a:rPr>
              <a:t> </a:t>
            </a:r>
            <a:r>
              <a:rPr lang="en-AU" sz="1400" dirty="0">
                <a:cs typeface="Arial"/>
              </a:rPr>
              <a:t>plan</a:t>
            </a:r>
            <a:r>
              <a:rPr lang="en-AU" sz="1400" spc="-11" dirty="0">
                <a:cs typeface="Arial"/>
              </a:rPr>
              <a:t> </a:t>
            </a:r>
            <a:r>
              <a:rPr lang="en-AU" sz="1400" dirty="0">
                <a:cs typeface="Arial"/>
              </a:rPr>
              <a:t>to</a:t>
            </a:r>
            <a:r>
              <a:rPr lang="en-AU" sz="1400" spc="-11" dirty="0">
                <a:cs typeface="Arial"/>
              </a:rPr>
              <a:t> </a:t>
            </a:r>
            <a:r>
              <a:rPr lang="en-AU" sz="1400" dirty="0">
                <a:cs typeface="Arial"/>
              </a:rPr>
              <a:t>the</a:t>
            </a:r>
            <a:r>
              <a:rPr lang="en-AU" sz="1400" spc="-4" dirty="0">
                <a:cs typeface="Arial"/>
              </a:rPr>
              <a:t> </a:t>
            </a:r>
            <a:r>
              <a:rPr lang="en-AU" sz="1400" dirty="0">
                <a:cs typeface="Arial"/>
              </a:rPr>
              <a:t>patient </a:t>
            </a:r>
            <a:r>
              <a:rPr lang="en-AU" sz="1400" spc="-405" dirty="0">
                <a:cs typeface="Arial"/>
              </a:rPr>
              <a:t> </a:t>
            </a:r>
            <a:r>
              <a:rPr lang="en-AU" sz="1400" dirty="0">
                <a:cs typeface="Arial"/>
              </a:rPr>
              <a:t>and</a:t>
            </a:r>
            <a:r>
              <a:rPr lang="en-AU" sz="1400" spc="-11" dirty="0">
                <a:cs typeface="Arial"/>
              </a:rPr>
              <a:t> </a:t>
            </a:r>
            <a:r>
              <a:rPr lang="en-AU" sz="1400" dirty="0">
                <a:cs typeface="Arial"/>
              </a:rPr>
              <a:t>their</a:t>
            </a:r>
            <a:r>
              <a:rPr lang="en-AU" sz="1400" spc="-11" dirty="0">
                <a:cs typeface="Arial"/>
              </a:rPr>
              <a:t> </a:t>
            </a:r>
            <a:r>
              <a:rPr lang="en-AU" sz="1400" dirty="0">
                <a:cs typeface="Arial"/>
              </a:rPr>
              <a:t>GP</a:t>
            </a:r>
            <a:r>
              <a:rPr lang="en-AU" sz="1400" spc="-45" dirty="0">
                <a:cs typeface="Arial"/>
              </a:rPr>
              <a:t> </a:t>
            </a:r>
            <a:r>
              <a:rPr lang="en-AU" sz="1400" dirty="0">
                <a:cs typeface="Arial"/>
              </a:rPr>
              <a:t>in </a:t>
            </a:r>
            <a:r>
              <a:rPr lang="en-AU" sz="1400" spc="-4" dirty="0">
                <a:cs typeface="Arial"/>
              </a:rPr>
              <a:t>the</a:t>
            </a:r>
            <a:r>
              <a:rPr lang="en-AU" sz="1400" spc="-11" dirty="0">
                <a:cs typeface="Arial"/>
              </a:rPr>
              <a:t> </a:t>
            </a:r>
            <a:r>
              <a:rPr lang="en-AU" sz="1400" dirty="0">
                <a:cs typeface="Arial"/>
              </a:rPr>
              <a:t>medical</a:t>
            </a:r>
            <a:r>
              <a:rPr lang="en-AU" sz="1400" spc="-11" dirty="0">
                <a:cs typeface="Arial"/>
              </a:rPr>
              <a:t> </a:t>
            </a:r>
            <a:r>
              <a:rPr lang="en-AU" sz="1400" dirty="0">
                <a:cs typeface="Arial"/>
              </a:rPr>
              <a:t>discharge</a:t>
            </a:r>
            <a:r>
              <a:rPr lang="en-AU" sz="1400" spc="-30" dirty="0">
                <a:cs typeface="Arial"/>
              </a:rPr>
              <a:t> </a:t>
            </a:r>
            <a:r>
              <a:rPr lang="en-AU" sz="1400" dirty="0">
                <a:cs typeface="Arial"/>
              </a:rPr>
              <a:t>summary</a:t>
            </a:r>
            <a:r>
              <a:rPr lang="en-AU" sz="1400" spc="-34" dirty="0">
                <a:cs typeface="Arial"/>
              </a:rPr>
              <a:t> </a:t>
            </a:r>
            <a:r>
              <a:rPr lang="en-AU" sz="1400" dirty="0">
                <a:cs typeface="Arial"/>
              </a:rPr>
              <a:t>including</a:t>
            </a:r>
          </a:p>
          <a:p>
            <a:pPr marL="524364">
              <a:lnSpc>
                <a:spcPct val="100000"/>
              </a:lnSpc>
            </a:pPr>
            <a:endParaRPr lang="en-AU" sz="1201" dirty="0">
              <a:latin typeface="Arial"/>
              <a:cs typeface="Arial"/>
            </a:endParaRPr>
          </a:p>
          <a:p>
            <a:endParaRPr lang="en-AU" dirty="0"/>
          </a:p>
        </p:txBody>
      </p:sp>
      <p:sp>
        <p:nvSpPr>
          <p:cNvPr id="5" name="Folded Corner 5">
            <a:extLst>
              <a:ext uri="{FF2B5EF4-FFF2-40B4-BE49-F238E27FC236}">
                <a16:creationId xmlns:a16="http://schemas.microsoft.com/office/drawing/2014/main" id="{4E7A0B6E-52D6-4054-8975-315A844E1B56}"/>
              </a:ext>
            </a:extLst>
          </p:cNvPr>
          <p:cNvSpPr>
            <a:spLocks/>
          </p:cNvSpPr>
          <p:nvPr/>
        </p:nvSpPr>
        <p:spPr>
          <a:xfrm rot="360000">
            <a:off x="7253156" y="198887"/>
            <a:ext cx="1610678" cy="1523077"/>
          </a:xfrm>
          <a:prstGeom prst="foldedCorner">
            <a:avLst>
              <a:gd name="adj" fmla="val 1445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USER INFORMATION:</a:t>
            </a:r>
            <a:endParaRPr lang="en-AU" sz="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Refer to examples relevant to your discharge processes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4">
            <a:extLst>
              <a:ext uri="{FF2B5EF4-FFF2-40B4-BE49-F238E27FC236}">
                <a16:creationId xmlns:a16="http://schemas.microsoft.com/office/drawing/2014/main" id="{2384BAD4-D7EB-4666-974E-7B3D9DC25C54}"/>
              </a:ext>
            </a:extLst>
          </p:cNvPr>
          <p:cNvGrpSpPr/>
          <p:nvPr/>
        </p:nvGrpSpPr>
        <p:grpSpPr>
          <a:xfrm>
            <a:off x="358140" y="2532888"/>
            <a:ext cx="8380730" cy="2208530"/>
            <a:chOff x="358140" y="2532888"/>
            <a:chExt cx="8380730" cy="2208530"/>
          </a:xfrm>
        </p:grpSpPr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491F1102-6967-4980-82F5-D73AAE2FA6C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140" y="2532888"/>
              <a:ext cx="8380476" cy="960119"/>
            </a:xfrm>
            <a:prstGeom prst="rect">
              <a:avLst/>
            </a:prstGeom>
          </p:spPr>
        </p:pic>
        <p:pic>
          <p:nvPicPr>
            <p:cNvPr id="8" name="object 6">
              <a:extLst>
                <a:ext uri="{FF2B5EF4-FFF2-40B4-BE49-F238E27FC236}">
                  <a16:creationId xmlns:a16="http://schemas.microsoft.com/office/drawing/2014/main" id="{516E511D-BA15-4988-8766-345C733BCC9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572" y="3493008"/>
              <a:ext cx="8353044" cy="1248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6134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90D6D-24D0-4F48-8051-01614D23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Analgesic leaflets for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79F70-242C-4BBB-8ABD-1FFABB56B3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52754" indent="-343696">
              <a:lnSpc>
                <a:spcPct val="100000"/>
              </a:lnSpc>
              <a:spcBef>
                <a:spcPts val="450"/>
              </a:spcBef>
              <a:buChar char="•"/>
              <a:tabLst>
                <a:tab pos="352277" algn="l"/>
                <a:tab pos="353230" algn="l"/>
              </a:tabLst>
            </a:pPr>
            <a:r>
              <a:rPr lang="en-AU" sz="1400" dirty="0">
                <a:cs typeface="Arial"/>
              </a:rPr>
              <a:t>Available in various languages; paper copies in Pharmacy/wards</a:t>
            </a:r>
          </a:p>
          <a:p>
            <a:pPr marL="352754" indent="-343696">
              <a:lnSpc>
                <a:spcPct val="100000"/>
              </a:lnSpc>
              <a:spcBef>
                <a:spcPts val="450"/>
              </a:spcBef>
              <a:buChar char="•"/>
              <a:tabLst>
                <a:tab pos="352277" algn="l"/>
                <a:tab pos="353230" algn="l"/>
              </a:tabLst>
            </a:pPr>
            <a:r>
              <a:rPr lang="en-AU" sz="1400" dirty="0">
                <a:cs typeface="Arial"/>
              </a:rPr>
              <a:t>Electronic copies available on Intranet</a:t>
            </a:r>
          </a:p>
          <a:p>
            <a:pPr marL="524364">
              <a:lnSpc>
                <a:spcPct val="100000"/>
              </a:lnSpc>
            </a:pPr>
            <a:endParaRPr lang="en-AU" sz="1201" dirty="0">
              <a:latin typeface="Arial"/>
              <a:cs typeface="Arial"/>
            </a:endParaRPr>
          </a:p>
          <a:p>
            <a:endParaRPr lang="en-AU" dirty="0"/>
          </a:p>
        </p:txBody>
      </p:sp>
      <p:sp>
        <p:nvSpPr>
          <p:cNvPr id="5" name="Folded Corner 5">
            <a:extLst>
              <a:ext uri="{FF2B5EF4-FFF2-40B4-BE49-F238E27FC236}">
                <a16:creationId xmlns:a16="http://schemas.microsoft.com/office/drawing/2014/main" id="{4E7A0B6E-52D6-4054-8975-315A844E1B56}"/>
              </a:ext>
            </a:extLst>
          </p:cNvPr>
          <p:cNvSpPr>
            <a:spLocks/>
          </p:cNvSpPr>
          <p:nvPr/>
        </p:nvSpPr>
        <p:spPr>
          <a:xfrm rot="360000">
            <a:off x="7253156" y="198887"/>
            <a:ext cx="1610678" cy="1523077"/>
          </a:xfrm>
          <a:prstGeom prst="foldedCorner">
            <a:avLst>
              <a:gd name="adj" fmla="val 1445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USER INFORMATION:</a:t>
            </a:r>
            <a:endParaRPr lang="en-AU" sz="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Refer to examples relevant to your discharge processes or resources and how clinicians can find them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object 6">
            <a:extLst>
              <a:ext uri="{FF2B5EF4-FFF2-40B4-BE49-F238E27FC236}">
                <a16:creationId xmlns:a16="http://schemas.microsoft.com/office/drawing/2014/main" id="{3FBEF6F4-B9A9-4880-A220-7BA324C6CF40}"/>
              </a:ext>
            </a:extLst>
          </p:cNvPr>
          <p:cNvGrpSpPr/>
          <p:nvPr/>
        </p:nvGrpSpPr>
        <p:grpSpPr>
          <a:xfrm>
            <a:off x="5510865" y="1144435"/>
            <a:ext cx="2807766" cy="552320"/>
            <a:chOff x="3570732" y="2226564"/>
            <a:chExt cx="4505325" cy="871855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ED6673C6-3626-4415-BF2F-40A598AA493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0732" y="2226564"/>
              <a:ext cx="4504944" cy="795527"/>
            </a:xfrm>
            <a:prstGeom prst="rect">
              <a:avLst/>
            </a:prstGeom>
          </p:spPr>
        </p:pic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8A9141CB-BC92-4D5E-A5D3-ECA176B510D9}"/>
                </a:ext>
              </a:extLst>
            </p:cNvPr>
            <p:cNvSpPr/>
            <p:nvPr/>
          </p:nvSpPr>
          <p:spPr>
            <a:xfrm>
              <a:off x="6031992" y="2438400"/>
              <a:ext cx="1022985" cy="654050"/>
            </a:xfrm>
            <a:custGeom>
              <a:avLst/>
              <a:gdLst/>
              <a:ahLst/>
              <a:cxnLst/>
              <a:rect l="l" t="t" r="r" b="b"/>
              <a:pathLst>
                <a:path w="1022984" h="654050">
                  <a:moveTo>
                    <a:pt x="0" y="326898"/>
                  </a:moveTo>
                  <a:lnTo>
                    <a:pt x="3438" y="288764"/>
                  </a:lnTo>
                  <a:lnTo>
                    <a:pt x="13500" y="251926"/>
                  </a:lnTo>
                  <a:lnTo>
                    <a:pt x="29801" y="216627"/>
                  </a:lnTo>
                  <a:lnTo>
                    <a:pt x="51958" y="183113"/>
                  </a:lnTo>
                  <a:lnTo>
                    <a:pt x="79587" y="151628"/>
                  </a:lnTo>
                  <a:lnTo>
                    <a:pt x="112307" y="122417"/>
                  </a:lnTo>
                  <a:lnTo>
                    <a:pt x="149732" y="95726"/>
                  </a:lnTo>
                  <a:lnTo>
                    <a:pt x="191481" y="71799"/>
                  </a:lnTo>
                  <a:lnTo>
                    <a:pt x="237170" y="50880"/>
                  </a:lnTo>
                  <a:lnTo>
                    <a:pt x="286416" y="33216"/>
                  </a:lnTo>
                  <a:lnTo>
                    <a:pt x="338835" y="19051"/>
                  </a:lnTo>
                  <a:lnTo>
                    <a:pt x="394045" y="8630"/>
                  </a:lnTo>
                  <a:lnTo>
                    <a:pt x="451661" y="2198"/>
                  </a:lnTo>
                  <a:lnTo>
                    <a:pt x="511302" y="0"/>
                  </a:lnTo>
                  <a:lnTo>
                    <a:pt x="570918" y="2198"/>
                  </a:lnTo>
                  <a:lnTo>
                    <a:pt x="628518" y="8630"/>
                  </a:lnTo>
                  <a:lnTo>
                    <a:pt x="683717" y="19051"/>
                  </a:lnTo>
                  <a:lnTo>
                    <a:pt x="736131" y="33216"/>
                  </a:lnTo>
                  <a:lnTo>
                    <a:pt x="785376" y="50880"/>
                  </a:lnTo>
                  <a:lnTo>
                    <a:pt x="831068" y="71799"/>
                  </a:lnTo>
                  <a:lnTo>
                    <a:pt x="872823" y="95726"/>
                  </a:lnTo>
                  <a:lnTo>
                    <a:pt x="910256" y="122417"/>
                  </a:lnTo>
                  <a:lnTo>
                    <a:pt x="942984" y="151628"/>
                  </a:lnTo>
                  <a:lnTo>
                    <a:pt x="970623" y="183113"/>
                  </a:lnTo>
                  <a:lnTo>
                    <a:pt x="992788" y="216627"/>
                  </a:lnTo>
                  <a:lnTo>
                    <a:pt x="1009096" y="251926"/>
                  </a:lnTo>
                  <a:lnTo>
                    <a:pt x="1019163" y="288764"/>
                  </a:lnTo>
                  <a:lnTo>
                    <a:pt x="1022604" y="326898"/>
                  </a:lnTo>
                  <a:lnTo>
                    <a:pt x="1019163" y="365031"/>
                  </a:lnTo>
                  <a:lnTo>
                    <a:pt x="1009096" y="401869"/>
                  </a:lnTo>
                  <a:lnTo>
                    <a:pt x="992788" y="437168"/>
                  </a:lnTo>
                  <a:lnTo>
                    <a:pt x="970623" y="470682"/>
                  </a:lnTo>
                  <a:lnTo>
                    <a:pt x="942984" y="502167"/>
                  </a:lnTo>
                  <a:lnTo>
                    <a:pt x="910256" y="531378"/>
                  </a:lnTo>
                  <a:lnTo>
                    <a:pt x="872823" y="558069"/>
                  </a:lnTo>
                  <a:lnTo>
                    <a:pt x="831068" y="581996"/>
                  </a:lnTo>
                  <a:lnTo>
                    <a:pt x="785376" y="602915"/>
                  </a:lnTo>
                  <a:lnTo>
                    <a:pt x="736131" y="620579"/>
                  </a:lnTo>
                  <a:lnTo>
                    <a:pt x="683717" y="634744"/>
                  </a:lnTo>
                  <a:lnTo>
                    <a:pt x="628518" y="645165"/>
                  </a:lnTo>
                  <a:lnTo>
                    <a:pt x="570918" y="651597"/>
                  </a:lnTo>
                  <a:lnTo>
                    <a:pt x="511302" y="653796"/>
                  </a:lnTo>
                  <a:lnTo>
                    <a:pt x="451661" y="651597"/>
                  </a:lnTo>
                  <a:lnTo>
                    <a:pt x="394045" y="645165"/>
                  </a:lnTo>
                  <a:lnTo>
                    <a:pt x="338835" y="634744"/>
                  </a:lnTo>
                  <a:lnTo>
                    <a:pt x="286416" y="620579"/>
                  </a:lnTo>
                  <a:lnTo>
                    <a:pt x="237170" y="602915"/>
                  </a:lnTo>
                  <a:lnTo>
                    <a:pt x="191481" y="581996"/>
                  </a:lnTo>
                  <a:lnTo>
                    <a:pt x="149733" y="558069"/>
                  </a:lnTo>
                  <a:lnTo>
                    <a:pt x="112307" y="531378"/>
                  </a:lnTo>
                  <a:lnTo>
                    <a:pt x="79587" y="502167"/>
                  </a:lnTo>
                  <a:lnTo>
                    <a:pt x="51958" y="470682"/>
                  </a:lnTo>
                  <a:lnTo>
                    <a:pt x="29801" y="437168"/>
                  </a:lnTo>
                  <a:lnTo>
                    <a:pt x="13500" y="401869"/>
                  </a:lnTo>
                  <a:lnTo>
                    <a:pt x="3438" y="365031"/>
                  </a:lnTo>
                  <a:lnTo>
                    <a:pt x="0" y="326898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2">
            <a:extLst>
              <a:ext uri="{FF2B5EF4-FFF2-40B4-BE49-F238E27FC236}">
                <a16:creationId xmlns:a16="http://schemas.microsoft.com/office/drawing/2014/main" id="{63E1B109-F691-4A3F-AD70-2CCE5B686DB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127" y="2567626"/>
            <a:ext cx="1866045" cy="2463932"/>
          </a:xfrm>
          <a:prstGeom prst="rect">
            <a:avLst/>
          </a:prstGeom>
        </p:spPr>
      </p:pic>
      <p:pic>
        <p:nvPicPr>
          <p:cNvPr id="13" name="object 3">
            <a:extLst>
              <a:ext uri="{FF2B5EF4-FFF2-40B4-BE49-F238E27FC236}">
                <a16:creationId xmlns:a16="http://schemas.microsoft.com/office/drawing/2014/main" id="{1FBFCB66-3ED0-4DD9-BD10-D25E2E8639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1653" y="2567626"/>
            <a:ext cx="1814622" cy="24639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FE36E7-D8B0-4768-952F-D1705FEAC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451" y="2130342"/>
            <a:ext cx="1814622" cy="26604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8661DA-BC13-41EF-9D30-1FEC39346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3476" y="2391966"/>
            <a:ext cx="1761060" cy="25939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613739-AF10-4A3E-B718-3BB3A10228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4748" y="2143856"/>
            <a:ext cx="1847733" cy="272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86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7F589-50FE-400C-8DD2-FE91C43B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23EF6-F956-43C9-9C0A-9C3CCDD750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000" y="1605468"/>
            <a:ext cx="7740000" cy="2880000"/>
          </a:xfrm>
        </p:spPr>
        <p:txBody>
          <a:bodyPr/>
          <a:lstStyle/>
          <a:p>
            <a:pPr marL="352754" indent="-343696">
              <a:lnSpc>
                <a:spcPct val="100000"/>
              </a:lnSpc>
              <a:spcBef>
                <a:spcPts val="980"/>
              </a:spcBef>
              <a:buChar char="•"/>
              <a:tabLst>
                <a:tab pos="352277" algn="l"/>
                <a:tab pos="353230" algn="l"/>
              </a:tabLst>
            </a:pPr>
            <a:r>
              <a:rPr lang="en-AU" sz="1400" dirty="0">
                <a:cs typeface="Arial"/>
              </a:rPr>
              <a:t>Undertake</a:t>
            </a:r>
            <a:r>
              <a:rPr lang="en-AU" sz="1400" spc="-38" dirty="0">
                <a:cs typeface="Arial"/>
              </a:rPr>
              <a:t> </a:t>
            </a:r>
            <a:r>
              <a:rPr lang="en-AU" sz="1400" dirty="0">
                <a:cs typeface="Arial"/>
              </a:rPr>
              <a:t>regular</a:t>
            </a:r>
            <a:r>
              <a:rPr lang="en-AU" sz="1400" spc="-30" dirty="0">
                <a:cs typeface="Arial"/>
              </a:rPr>
              <a:t> </a:t>
            </a:r>
            <a:r>
              <a:rPr lang="en-AU" sz="1400" dirty="0">
                <a:cs typeface="Arial"/>
              </a:rPr>
              <a:t>pain</a:t>
            </a:r>
            <a:r>
              <a:rPr lang="en-AU" sz="1400" spc="-4" dirty="0">
                <a:cs typeface="Arial"/>
              </a:rPr>
              <a:t> </a:t>
            </a:r>
            <a:r>
              <a:rPr lang="en-AU" sz="1400" dirty="0">
                <a:cs typeface="Arial"/>
              </a:rPr>
              <a:t>assessment</a:t>
            </a:r>
          </a:p>
          <a:p>
            <a:pPr marL="352754" marR="537711" indent="-343696">
              <a:lnSpc>
                <a:spcPct val="100000"/>
              </a:lnSpc>
              <a:spcBef>
                <a:spcPts val="901"/>
              </a:spcBef>
              <a:buChar char="•"/>
              <a:tabLst>
                <a:tab pos="352277" algn="l"/>
                <a:tab pos="353230" algn="l"/>
              </a:tabLst>
            </a:pPr>
            <a:r>
              <a:rPr lang="en-AU" sz="1400" dirty="0">
                <a:cs typeface="Arial"/>
              </a:rPr>
              <a:t>Utilise</a:t>
            </a:r>
            <a:r>
              <a:rPr lang="en-AU" sz="1400" spc="-11" dirty="0">
                <a:cs typeface="Arial"/>
              </a:rPr>
              <a:t> </a:t>
            </a:r>
            <a:r>
              <a:rPr lang="en-AU" sz="1400" dirty="0">
                <a:cs typeface="Arial"/>
              </a:rPr>
              <a:t>non-pharmacological</a:t>
            </a:r>
            <a:r>
              <a:rPr lang="en-AU" sz="1400" spc="-34" dirty="0">
                <a:cs typeface="Arial"/>
              </a:rPr>
              <a:t> </a:t>
            </a:r>
            <a:r>
              <a:rPr lang="en-AU" sz="1400" dirty="0">
                <a:cs typeface="Arial"/>
              </a:rPr>
              <a:t>and</a:t>
            </a:r>
            <a:r>
              <a:rPr lang="en-AU" sz="1400" spc="-19" dirty="0">
                <a:cs typeface="Arial"/>
              </a:rPr>
              <a:t> </a:t>
            </a:r>
            <a:r>
              <a:rPr lang="en-AU" sz="1400" dirty="0">
                <a:cs typeface="Arial"/>
              </a:rPr>
              <a:t>pharmacological </a:t>
            </a:r>
            <a:r>
              <a:rPr lang="en-AU" sz="1400" spc="-405" dirty="0">
                <a:cs typeface="Arial"/>
              </a:rPr>
              <a:t> </a:t>
            </a:r>
            <a:r>
              <a:rPr lang="en-AU" sz="1400" dirty="0">
                <a:cs typeface="Arial"/>
              </a:rPr>
              <a:t>management</a:t>
            </a:r>
          </a:p>
          <a:p>
            <a:pPr marL="352754" indent="-343696">
              <a:lnSpc>
                <a:spcPct val="100000"/>
              </a:lnSpc>
              <a:spcBef>
                <a:spcPts val="901"/>
              </a:spcBef>
              <a:buChar char="•"/>
              <a:tabLst>
                <a:tab pos="352277" algn="l"/>
                <a:tab pos="353230" algn="l"/>
              </a:tabLst>
            </a:pPr>
            <a:r>
              <a:rPr lang="en-AU" sz="1400" dirty="0">
                <a:cs typeface="Arial"/>
              </a:rPr>
              <a:t>Multimodal</a:t>
            </a:r>
            <a:r>
              <a:rPr lang="en-AU" sz="1400" spc="-19" dirty="0">
                <a:cs typeface="Arial"/>
              </a:rPr>
              <a:t> </a:t>
            </a:r>
            <a:r>
              <a:rPr lang="en-AU" sz="1400" dirty="0">
                <a:cs typeface="Arial"/>
              </a:rPr>
              <a:t>analgesic</a:t>
            </a:r>
            <a:r>
              <a:rPr lang="en-AU" sz="1400" spc="-23" dirty="0">
                <a:cs typeface="Arial"/>
              </a:rPr>
              <a:t> </a:t>
            </a:r>
            <a:r>
              <a:rPr lang="en-AU" sz="1400" dirty="0">
                <a:cs typeface="Arial"/>
              </a:rPr>
              <a:t>regimen</a:t>
            </a:r>
            <a:r>
              <a:rPr lang="en-AU" sz="1400" spc="-23" dirty="0">
                <a:cs typeface="Arial"/>
              </a:rPr>
              <a:t> </a:t>
            </a:r>
            <a:r>
              <a:rPr lang="en-AU" sz="1400" dirty="0">
                <a:cs typeface="Arial"/>
              </a:rPr>
              <a:t>consisting</a:t>
            </a:r>
            <a:r>
              <a:rPr lang="en-AU" sz="1400" spc="-23" dirty="0">
                <a:cs typeface="Arial"/>
              </a:rPr>
              <a:t> </a:t>
            </a:r>
            <a:r>
              <a:rPr lang="en-AU" sz="1400" dirty="0">
                <a:cs typeface="Arial"/>
              </a:rPr>
              <a:t>of</a:t>
            </a:r>
          </a:p>
          <a:p>
            <a:pPr marL="294121" algn="ctr">
              <a:lnSpc>
                <a:spcPct val="100000"/>
              </a:lnSpc>
              <a:spcBef>
                <a:spcPts val="905"/>
              </a:spcBef>
            </a:pPr>
            <a:r>
              <a:rPr lang="en-AU" sz="1400" b="1" dirty="0">
                <a:cs typeface="Arial"/>
              </a:rPr>
              <a:t>paracetamol</a:t>
            </a:r>
            <a:r>
              <a:rPr lang="en-AU" sz="1400" b="1" spc="-45" dirty="0">
                <a:cs typeface="Arial"/>
              </a:rPr>
              <a:t> </a:t>
            </a:r>
            <a:r>
              <a:rPr lang="en-AU" sz="1400" b="1" dirty="0">
                <a:cs typeface="Arial"/>
              </a:rPr>
              <a:t>+/-</a:t>
            </a:r>
            <a:r>
              <a:rPr lang="en-AU" sz="1400" b="1" spc="-23" dirty="0">
                <a:cs typeface="Arial"/>
              </a:rPr>
              <a:t> </a:t>
            </a:r>
            <a:r>
              <a:rPr lang="en-AU" sz="1400" b="1" dirty="0">
                <a:cs typeface="Arial"/>
              </a:rPr>
              <a:t>NSAID</a:t>
            </a:r>
            <a:r>
              <a:rPr lang="en-AU" sz="1400" b="1" spc="-4" dirty="0">
                <a:cs typeface="Arial"/>
              </a:rPr>
              <a:t> </a:t>
            </a:r>
            <a:r>
              <a:rPr lang="en-AU" sz="1400" b="1" dirty="0">
                <a:cs typeface="Arial"/>
              </a:rPr>
              <a:t>+/-</a:t>
            </a:r>
            <a:r>
              <a:rPr lang="en-AU" sz="1400" b="1" spc="-30" dirty="0">
                <a:cs typeface="Arial"/>
              </a:rPr>
              <a:t> </a:t>
            </a:r>
            <a:r>
              <a:rPr lang="en-AU" sz="1400" b="1" dirty="0">
                <a:cs typeface="Arial"/>
              </a:rPr>
              <a:t>(weaker)</a:t>
            </a:r>
            <a:r>
              <a:rPr lang="en-AU" sz="1400" b="1" spc="-41" dirty="0">
                <a:cs typeface="Arial"/>
              </a:rPr>
              <a:t> </a:t>
            </a:r>
            <a:r>
              <a:rPr lang="en-AU" sz="1400" b="1" dirty="0">
                <a:cs typeface="Arial"/>
              </a:rPr>
              <a:t>opioid</a:t>
            </a:r>
            <a:endParaRPr lang="en-AU" sz="1400" dirty="0">
              <a:cs typeface="Arial"/>
            </a:endParaRPr>
          </a:p>
          <a:p>
            <a:pPr marL="352754" marR="3814" indent="-343696">
              <a:lnSpc>
                <a:spcPct val="100000"/>
              </a:lnSpc>
              <a:spcBef>
                <a:spcPts val="901"/>
              </a:spcBef>
              <a:buChar char="•"/>
              <a:tabLst>
                <a:tab pos="352277" algn="l"/>
                <a:tab pos="353230" algn="l"/>
              </a:tabLst>
            </a:pPr>
            <a:r>
              <a:rPr lang="en-AU" sz="1400" dirty="0">
                <a:cs typeface="Arial"/>
              </a:rPr>
              <a:t>Provide</a:t>
            </a:r>
            <a:r>
              <a:rPr lang="en-AU" sz="1400" spc="-19" dirty="0">
                <a:cs typeface="Arial"/>
              </a:rPr>
              <a:t> </a:t>
            </a:r>
            <a:r>
              <a:rPr lang="en-AU" sz="1400" dirty="0">
                <a:cs typeface="Arial"/>
              </a:rPr>
              <a:t>short-term</a:t>
            </a:r>
            <a:r>
              <a:rPr lang="en-AU" sz="1400" spc="-38" dirty="0">
                <a:cs typeface="Arial"/>
              </a:rPr>
              <a:t> </a:t>
            </a:r>
            <a:r>
              <a:rPr lang="en-AU" sz="1400" dirty="0">
                <a:cs typeface="Arial"/>
              </a:rPr>
              <a:t>pain</a:t>
            </a:r>
            <a:r>
              <a:rPr lang="en-AU" sz="1400" spc="-15" dirty="0">
                <a:cs typeface="Arial"/>
              </a:rPr>
              <a:t> </a:t>
            </a:r>
            <a:r>
              <a:rPr lang="en-AU" sz="1400" dirty="0">
                <a:cs typeface="Arial"/>
              </a:rPr>
              <a:t>management</a:t>
            </a:r>
            <a:r>
              <a:rPr lang="en-AU" sz="1400" spc="-34" dirty="0">
                <a:cs typeface="Arial"/>
              </a:rPr>
              <a:t> </a:t>
            </a:r>
            <a:r>
              <a:rPr lang="en-AU" sz="1400" dirty="0">
                <a:cs typeface="Arial"/>
              </a:rPr>
              <a:t>plan</a:t>
            </a:r>
            <a:r>
              <a:rPr lang="en-AU" sz="1400" spc="-15" dirty="0">
                <a:cs typeface="Arial"/>
              </a:rPr>
              <a:t> </a:t>
            </a:r>
            <a:r>
              <a:rPr lang="en-AU" sz="1400" dirty="0">
                <a:cs typeface="Arial"/>
              </a:rPr>
              <a:t>including</a:t>
            </a:r>
            <a:r>
              <a:rPr lang="en-AU" sz="1400" spc="-15" dirty="0">
                <a:cs typeface="Arial"/>
              </a:rPr>
              <a:t> </a:t>
            </a:r>
            <a:r>
              <a:rPr lang="en-AU" sz="1400" spc="4" dirty="0">
                <a:cs typeface="Arial"/>
              </a:rPr>
              <a:t>de-</a:t>
            </a:r>
            <a:r>
              <a:rPr lang="en-AU" sz="1400" spc="-405" dirty="0">
                <a:cs typeface="Arial"/>
              </a:rPr>
              <a:t> </a:t>
            </a:r>
            <a:r>
              <a:rPr lang="en-AU" sz="1400" dirty="0">
                <a:cs typeface="Arial"/>
              </a:rPr>
              <a:t>escalation</a:t>
            </a:r>
            <a:r>
              <a:rPr lang="en-AU" sz="1400" spc="-26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after</a:t>
            </a:r>
            <a:r>
              <a:rPr lang="en-AU" sz="1400" spc="-19" dirty="0">
                <a:cs typeface="Arial"/>
              </a:rPr>
              <a:t> </a:t>
            </a:r>
            <a:r>
              <a:rPr lang="en-AU" sz="1400" dirty="0">
                <a:cs typeface="Arial"/>
              </a:rPr>
              <a:t>surgery</a:t>
            </a:r>
          </a:p>
          <a:p>
            <a:pPr marL="352754" indent="-343696">
              <a:lnSpc>
                <a:spcPct val="100000"/>
              </a:lnSpc>
              <a:spcBef>
                <a:spcPts val="901"/>
              </a:spcBef>
              <a:buChar char="•"/>
              <a:tabLst>
                <a:tab pos="352277" algn="l"/>
                <a:tab pos="353230" algn="l"/>
              </a:tabLst>
            </a:pPr>
            <a:r>
              <a:rPr lang="en-AU" sz="1400" dirty="0">
                <a:cs typeface="Arial"/>
              </a:rPr>
              <a:t>Monitor</a:t>
            </a:r>
            <a:r>
              <a:rPr lang="en-AU" sz="1400" spc="-23" dirty="0">
                <a:cs typeface="Arial"/>
              </a:rPr>
              <a:t> </a:t>
            </a:r>
            <a:r>
              <a:rPr lang="en-AU" sz="1400" dirty="0">
                <a:cs typeface="Arial"/>
              </a:rPr>
              <a:t>closely</a:t>
            </a:r>
            <a:r>
              <a:rPr lang="en-AU" sz="1400" spc="-19" dirty="0">
                <a:cs typeface="Arial"/>
              </a:rPr>
              <a:t> </a:t>
            </a:r>
            <a:r>
              <a:rPr lang="en-AU" sz="1400" dirty="0">
                <a:cs typeface="Arial"/>
              </a:rPr>
              <a:t>for</a:t>
            </a:r>
            <a:r>
              <a:rPr lang="en-AU" sz="1400" spc="-15" dirty="0">
                <a:cs typeface="Arial"/>
              </a:rPr>
              <a:t> </a:t>
            </a:r>
            <a:r>
              <a:rPr lang="en-AU" sz="1400" dirty="0">
                <a:cs typeface="Arial"/>
              </a:rPr>
              <a:t>risk</a:t>
            </a:r>
            <a:r>
              <a:rPr lang="en-AU" sz="1400" spc="-19" dirty="0">
                <a:cs typeface="Arial"/>
              </a:rPr>
              <a:t> </a:t>
            </a:r>
            <a:r>
              <a:rPr lang="en-AU" sz="1400" dirty="0">
                <a:cs typeface="Arial"/>
              </a:rPr>
              <a:t>of</a:t>
            </a:r>
            <a:r>
              <a:rPr lang="en-AU" sz="1400" spc="-19" dirty="0">
                <a:cs typeface="Arial"/>
              </a:rPr>
              <a:t> </a:t>
            </a:r>
            <a:r>
              <a:rPr lang="en-AU" sz="1400" dirty="0">
                <a:cs typeface="Arial"/>
              </a:rPr>
              <a:t>opioid harms/misuse</a:t>
            </a:r>
          </a:p>
          <a:p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309766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1DAC-7C10-4889-957C-0261F5FAC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Relevant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68574-3AEC-43BF-9269-5DF8125B71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lded Corner 5">
            <a:extLst>
              <a:ext uri="{FF2B5EF4-FFF2-40B4-BE49-F238E27FC236}">
                <a16:creationId xmlns:a16="http://schemas.microsoft.com/office/drawing/2014/main" id="{7E468B49-480C-4CE9-86D6-E9A0E332B2F5}"/>
              </a:ext>
            </a:extLst>
          </p:cNvPr>
          <p:cNvSpPr>
            <a:spLocks/>
          </p:cNvSpPr>
          <p:nvPr/>
        </p:nvSpPr>
        <p:spPr>
          <a:xfrm rot="360000">
            <a:off x="7253156" y="198887"/>
            <a:ext cx="1610678" cy="1523077"/>
          </a:xfrm>
          <a:prstGeom prst="foldedCorner">
            <a:avLst>
              <a:gd name="adj" fmla="val 1445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USER INFORMATION:</a:t>
            </a:r>
            <a:endParaRPr lang="en-AU" sz="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Refer to relevant guidelines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4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1E303-A01C-4E11-A248-F55816ED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3AA7B-6186-48B5-8F6C-AD7285372E4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95551" marR="41949" indent="-257892">
              <a:lnSpc>
                <a:spcPct val="100000"/>
              </a:lnSpc>
              <a:spcBef>
                <a:spcPts val="79"/>
              </a:spcBef>
              <a:buChar char="•"/>
              <a:tabLst>
                <a:tab pos="295074" algn="l"/>
                <a:tab pos="296027" algn="l"/>
              </a:tabLst>
            </a:pPr>
            <a:r>
              <a:rPr lang="en-AU" sz="1800" spc="-8" dirty="0"/>
              <a:t>Effective</a:t>
            </a:r>
            <a:r>
              <a:rPr lang="en-AU" sz="1800" spc="-11" dirty="0"/>
              <a:t> </a:t>
            </a:r>
            <a:r>
              <a:rPr lang="en-AU" sz="1800" dirty="0"/>
              <a:t>treatment</a:t>
            </a:r>
            <a:r>
              <a:rPr lang="en-AU" sz="1800" spc="-30" dirty="0"/>
              <a:t> </a:t>
            </a:r>
            <a:r>
              <a:rPr lang="en-AU" sz="1800" dirty="0"/>
              <a:t>of acute</a:t>
            </a:r>
            <a:r>
              <a:rPr lang="en-AU" sz="1800" spc="-15" dirty="0"/>
              <a:t> </a:t>
            </a:r>
            <a:r>
              <a:rPr lang="en-AU" sz="1800" dirty="0"/>
              <a:t>post-operative</a:t>
            </a:r>
            <a:r>
              <a:rPr lang="en-AU" sz="1800" spc="-19" dirty="0"/>
              <a:t> </a:t>
            </a:r>
            <a:r>
              <a:rPr lang="en-AU" sz="1800" dirty="0"/>
              <a:t>pain</a:t>
            </a:r>
            <a:r>
              <a:rPr lang="en-AU" sz="1800" spc="-8" dirty="0"/>
              <a:t> </a:t>
            </a:r>
            <a:r>
              <a:rPr lang="en-AU" sz="1800" dirty="0"/>
              <a:t>reduces</a:t>
            </a:r>
            <a:r>
              <a:rPr lang="en-AU" sz="1800" spc="-19" dirty="0"/>
              <a:t> </a:t>
            </a:r>
            <a:r>
              <a:rPr lang="en-AU" sz="1800" dirty="0"/>
              <a:t>the</a:t>
            </a:r>
            <a:r>
              <a:rPr lang="en-AU" sz="1800" spc="-8" dirty="0"/>
              <a:t> </a:t>
            </a:r>
            <a:r>
              <a:rPr lang="en-AU" sz="1800" dirty="0"/>
              <a:t>incidence </a:t>
            </a:r>
            <a:r>
              <a:rPr lang="en-AU" sz="1800" spc="-409" dirty="0"/>
              <a:t> </a:t>
            </a:r>
            <a:r>
              <a:rPr lang="en-AU" sz="1800" dirty="0"/>
              <a:t>of postoperative </a:t>
            </a:r>
            <a:r>
              <a:rPr lang="en-AU" sz="1800" spc="-11" dirty="0"/>
              <a:t>morbidity, </a:t>
            </a:r>
            <a:r>
              <a:rPr lang="en-AU" sz="1800" dirty="0"/>
              <a:t>chronic pain, and facilitates earlier</a:t>
            </a:r>
            <a:r>
              <a:rPr lang="en-AU" sz="1800" spc="4" dirty="0"/>
              <a:t> </a:t>
            </a:r>
            <a:r>
              <a:rPr lang="en-AU" sz="1800" dirty="0"/>
              <a:t>discharge</a:t>
            </a:r>
            <a:r>
              <a:rPr lang="en-AU" sz="1800" baseline="25641" dirty="0"/>
              <a:t>1</a:t>
            </a:r>
          </a:p>
          <a:p>
            <a:pPr marL="295551" indent="-257892">
              <a:lnSpc>
                <a:spcPct val="100000"/>
              </a:lnSpc>
              <a:spcBef>
                <a:spcPts val="905"/>
              </a:spcBef>
              <a:buChar char="•"/>
              <a:tabLst>
                <a:tab pos="295074" algn="l"/>
                <a:tab pos="296027" algn="l"/>
              </a:tabLst>
            </a:pPr>
            <a:r>
              <a:rPr lang="en-AU" sz="1800" dirty="0"/>
              <a:t>Concern</a:t>
            </a:r>
            <a:r>
              <a:rPr lang="en-AU" sz="1800" spc="-30" dirty="0"/>
              <a:t> </a:t>
            </a:r>
            <a:r>
              <a:rPr lang="en-AU" sz="1800" dirty="0"/>
              <a:t>around</a:t>
            </a:r>
            <a:r>
              <a:rPr lang="en-AU" sz="1800" spc="-15" dirty="0"/>
              <a:t> </a:t>
            </a:r>
            <a:r>
              <a:rPr lang="en-AU" sz="1800" dirty="0"/>
              <a:t>analgesics,</a:t>
            </a:r>
            <a:r>
              <a:rPr lang="en-AU" sz="1800" spc="-34" dirty="0"/>
              <a:t> </a:t>
            </a:r>
            <a:r>
              <a:rPr lang="en-AU" sz="1800" dirty="0"/>
              <a:t>particularly</a:t>
            </a:r>
            <a:r>
              <a:rPr lang="en-AU" sz="1800" spc="-23" dirty="0"/>
              <a:t> </a:t>
            </a:r>
            <a:r>
              <a:rPr lang="en-AU" sz="1800" spc="4" dirty="0"/>
              <a:t>opioids</a:t>
            </a:r>
            <a:r>
              <a:rPr lang="en-AU" sz="1800" spc="5" baseline="25641" dirty="0"/>
              <a:t>2</a:t>
            </a:r>
            <a:endParaRPr lang="en-AU" sz="1800" dirty="0"/>
          </a:p>
          <a:p>
            <a:endParaRPr lang="en-AU" dirty="0"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11F8B08-0274-4B87-8732-0AEB58B4915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3261" y="821248"/>
            <a:ext cx="2579166" cy="1880388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15838D2B-E169-4C5F-ACD2-954BE3021AD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0924" y="2801181"/>
            <a:ext cx="3226796" cy="1723796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F50134EC-75C4-4B65-909C-0770DFEE4D4A}"/>
              </a:ext>
            </a:extLst>
          </p:cNvPr>
          <p:cNvSpPr txBox="1"/>
          <p:nvPr/>
        </p:nvSpPr>
        <p:spPr>
          <a:xfrm>
            <a:off x="2985826" y="4618946"/>
            <a:ext cx="5678018" cy="452857"/>
          </a:xfrm>
          <a:prstGeom prst="rect">
            <a:avLst/>
          </a:prstGeom>
        </p:spPr>
        <p:txBody>
          <a:bodyPr vert="horz" wrap="square" lIns="0" tIns="9057" rIns="0" bIns="0" rtlCol="0">
            <a:spAutoFit/>
          </a:bodyPr>
          <a:lstStyle/>
          <a:p>
            <a:pPr marL="171610" marR="3814" indent="-171610" algn="r">
              <a:lnSpc>
                <a:spcPct val="100000"/>
              </a:lnSpc>
              <a:spcBef>
                <a:spcPts val="71"/>
              </a:spcBef>
              <a:buAutoNum type="arabicPeriod"/>
              <a:tabLst>
                <a:tab pos="171610" algn="l"/>
              </a:tabLst>
            </a:pPr>
            <a:r>
              <a:rPr sz="900" u="sng" spc="-4" dirty="0">
                <a:uFill>
                  <a:solidFill>
                    <a:srgbClr val="000000"/>
                  </a:solidFill>
                </a:uFill>
                <a:cs typeface="Arial"/>
                <a:hlinkClick r:id="rId4"/>
              </a:rPr>
              <a:t>http://www.anzca.edu.au/documents/ps41-2013-guidelines-on-acute-pain-management.pdf</a:t>
            </a:r>
            <a:endParaRPr sz="900" dirty="0">
              <a:cs typeface="Arial"/>
            </a:endParaRPr>
          </a:p>
          <a:p>
            <a:pPr marL="172087" marR="3814" indent="-172087" algn="r">
              <a:lnSpc>
                <a:spcPct val="100000"/>
              </a:lnSpc>
              <a:buAutoNum type="arabicPeriod"/>
              <a:tabLst>
                <a:tab pos="172087" algn="l"/>
              </a:tabLst>
            </a:pPr>
            <a:r>
              <a:rPr sz="900" u="sng" spc="-4" dirty="0">
                <a:uFill>
                  <a:solidFill>
                    <a:srgbClr val="000000"/>
                  </a:solidFill>
                </a:uFill>
                <a:cs typeface="Arial"/>
                <a:hlinkClick r:id="rId5"/>
              </a:rPr>
              <a:t>https://rehabreviews.com.au/australian-drug-deaths-hit-record-high/</a:t>
            </a:r>
            <a:endParaRPr sz="9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715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DBB22-BF5F-453F-A269-54B95DF34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C8344-295A-4CD7-BCA1-7C7AC0E4483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6017" indent="-257892">
              <a:lnSpc>
                <a:spcPct val="100000"/>
              </a:lnSpc>
              <a:spcBef>
                <a:spcPts val="980"/>
              </a:spcBef>
              <a:buChar char="•"/>
              <a:tabLst>
                <a:tab pos="285540" algn="l"/>
                <a:tab pos="286493" algn="l"/>
              </a:tabLst>
            </a:pPr>
            <a:r>
              <a:rPr lang="en-AU" sz="2000" dirty="0">
                <a:cs typeface="Arial"/>
              </a:rPr>
              <a:t>Opioids</a:t>
            </a:r>
            <a:r>
              <a:rPr lang="en-AU" sz="2000" spc="-23" dirty="0">
                <a:cs typeface="Arial"/>
              </a:rPr>
              <a:t> </a:t>
            </a:r>
            <a:r>
              <a:rPr lang="en-AU" sz="2000" dirty="0">
                <a:cs typeface="Arial"/>
              </a:rPr>
              <a:t>are</a:t>
            </a:r>
            <a:r>
              <a:rPr lang="en-AU" sz="2000" spc="-8" dirty="0">
                <a:cs typeface="Arial"/>
              </a:rPr>
              <a:t> </a:t>
            </a:r>
            <a:r>
              <a:rPr lang="en-AU" sz="2000" spc="-4" dirty="0">
                <a:cs typeface="Arial"/>
              </a:rPr>
              <a:t>effective</a:t>
            </a:r>
            <a:r>
              <a:rPr lang="en-AU" sz="2000" spc="-15" dirty="0">
                <a:cs typeface="Arial"/>
              </a:rPr>
              <a:t> </a:t>
            </a:r>
            <a:r>
              <a:rPr lang="en-AU" sz="2000" dirty="0">
                <a:cs typeface="Arial"/>
              </a:rPr>
              <a:t>for</a:t>
            </a:r>
            <a:r>
              <a:rPr lang="en-AU" sz="2000" spc="-23" dirty="0">
                <a:cs typeface="Arial"/>
              </a:rPr>
              <a:t> </a:t>
            </a:r>
            <a:r>
              <a:rPr lang="en-AU" sz="2000" dirty="0">
                <a:cs typeface="Arial"/>
              </a:rPr>
              <a:t>acute</a:t>
            </a:r>
            <a:r>
              <a:rPr lang="en-AU" sz="2000" spc="-19" dirty="0">
                <a:cs typeface="Arial"/>
              </a:rPr>
              <a:t> </a:t>
            </a:r>
            <a:r>
              <a:rPr lang="en-AU" sz="2000" dirty="0">
                <a:cs typeface="Arial"/>
              </a:rPr>
              <a:t>pain, </a:t>
            </a:r>
            <a:r>
              <a:rPr lang="en-AU" sz="2000" b="1" dirty="0">
                <a:cs typeface="Arial"/>
              </a:rPr>
              <a:t>not</a:t>
            </a:r>
            <a:r>
              <a:rPr lang="en-AU" sz="2000" i="1" spc="-19" dirty="0">
                <a:cs typeface="Arial"/>
              </a:rPr>
              <a:t> </a:t>
            </a:r>
            <a:r>
              <a:rPr lang="en-AU" sz="2000" dirty="0">
                <a:cs typeface="Arial"/>
              </a:rPr>
              <a:t>chronic</a:t>
            </a:r>
            <a:r>
              <a:rPr lang="en-AU" sz="2000" spc="-30" dirty="0">
                <a:cs typeface="Arial"/>
              </a:rPr>
              <a:t> </a:t>
            </a:r>
            <a:r>
              <a:rPr lang="en-AU" sz="2000" dirty="0">
                <a:cs typeface="Arial"/>
              </a:rPr>
              <a:t>pain</a:t>
            </a:r>
          </a:p>
          <a:p>
            <a:pPr marL="286017" indent="-257892">
              <a:lnSpc>
                <a:spcPct val="100000"/>
              </a:lnSpc>
              <a:spcBef>
                <a:spcPts val="901"/>
              </a:spcBef>
              <a:buChar char="•"/>
              <a:tabLst>
                <a:tab pos="285540" algn="l"/>
                <a:tab pos="286493" algn="l"/>
              </a:tabLst>
            </a:pPr>
            <a:r>
              <a:rPr lang="en-AU" sz="2000" dirty="0">
                <a:cs typeface="Arial"/>
              </a:rPr>
              <a:t>Opioid</a:t>
            </a:r>
            <a:r>
              <a:rPr lang="en-AU" sz="2000" spc="-11" dirty="0">
                <a:cs typeface="Arial"/>
              </a:rPr>
              <a:t> </a:t>
            </a:r>
            <a:r>
              <a:rPr lang="en-AU" sz="2000" dirty="0">
                <a:cs typeface="Arial"/>
              </a:rPr>
              <a:t>use</a:t>
            </a:r>
            <a:r>
              <a:rPr lang="en-AU" sz="2000" spc="-11" dirty="0">
                <a:cs typeface="Arial"/>
              </a:rPr>
              <a:t> </a:t>
            </a:r>
            <a:r>
              <a:rPr lang="en-AU" sz="2000" spc="-4" dirty="0">
                <a:cs typeface="Arial"/>
              </a:rPr>
              <a:t>after</a:t>
            </a:r>
            <a:r>
              <a:rPr lang="en-AU" sz="2000" spc="-15" dirty="0">
                <a:cs typeface="Arial"/>
              </a:rPr>
              <a:t> </a:t>
            </a:r>
            <a:r>
              <a:rPr lang="en-AU" sz="2000" dirty="0">
                <a:cs typeface="Arial"/>
              </a:rPr>
              <a:t>surgery</a:t>
            </a:r>
            <a:r>
              <a:rPr lang="en-AU" sz="2000" spc="-38" dirty="0">
                <a:cs typeface="Arial"/>
              </a:rPr>
              <a:t> </a:t>
            </a:r>
            <a:r>
              <a:rPr lang="en-AU" sz="2000" dirty="0">
                <a:cs typeface="Arial"/>
              </a:rPr>
              <a:t>is</a:t>
            </a:r>
            <a:r>
              <a:rPr lang="en-AU" sz="2000" spc="4" dirty="0">
                <a:cs typeface="Arial"/>
              </a:rPr>
              <a:t> </a:t>
            </a:r>
            <a:r>
              <a:rPr lang="en-AU" sz="2000" dirty="0">
                <a:cs typeface="Arial"/>
              </a:rPr>
              <a:t>associated</a:t>
            </a:r>
            <a:r>
              <a:rPr lang="en-AU" sz="2000" spc="-41" dirty="0">
                <a:cs typeface="Arial"/>
              </a:rPr>
              <a:t> </a:t>
            </a:r>
            <a:r>
              <a:rPr lang="en-AU" sz="2000" dirty="0">
                <a:cs typeface="Arial"/>
              </a:rPr>
              <a:t>with</a:t>
            </a:r>
            <a:r>
              <a:rPr lang="en-AU" sz="2000" spc="4" dirty="0">
                <a:cs typeface="Arial"/>
              </a:rPr>
              <a:t> </a:t>
            </a:r>
            <a:r>
              <a:rPr lang="en-AU" sz="2000" dirty="0">
                <a:cs typeface="Arial"/>
              </a:rPr>
              <a:t>future</a:t>
            </a:r>
            <a:r>
              <a:rPr lang="en-AU" sz="2000" spc="-19" dirty="0">
                <a:cs typeface="Arial"/>
              </a:rPr>
              <a:t> </a:t>
            </a:r>
            <a:r>
              <a:rPr lang="en-AU" sz="2000" dirty="0">
                <a:cs typeface="Arial"/>
              </a:rPr>
              <a:t>chronic</a:t>
            </a:r>
            <a:r>
              <a:rPr lang="en-AU" sz="2000" spc="-26" dirty="0">
                <a:cs typeface="Arial"/>
              </a:rPr>
              <a:t> </a:t>
            </a:r>
            <a:r>
              <a:rPr lang="en-AU" sz="2000" spc="11" dirty="0">
                <a:cs typeface="Arial"/>
              </a:rPr>
              <a:t>use</a:t>
            </a:r>
            <a:r>
              <a:rPr lang="en-AU" sz="2000" spc="17" baseline="25641" dirty="0">
                <a:cs typeface="Arial"/>
              </a:rPr>
              <a:t>1</a:t>
            </a:r>
            <a:endParaRPr lang="en-AU" sz="2000" baseline="25641" dirty="0">
              <a:cs typeface="Arial"/>
            </a:endParaRPr>
          </a:p>
          <a:p>
            <a:pPr marL="286017" marR="400900" indent="-257892">
              <a:lnSpc>
                <a:spcPct val="100000"/>
              </a:lnSpc>
              <a:spcBef>
                <a:spcPts val="901"/>
              </a:spcBef>
              <a:buChar char="•"/>
              <a:tabLst>
                <a:tab pos="285540" algn="l"/>
                <a:tab pos="286493" algn="l"/>
              </a:tabLst>
            </a:pPr>
            <a:r>
              <a:rPr lang="en-AU" sz="2000" dirty="0">
                <a:cs typeface="Arial"/>
              </a:rPr>
              <a:t>Prescribing</a:t>
            </a:r>
            <a:r>
              <a:rPr lang="en-AU" sz="2000" spc="-30" dirty="0">
                <a:cs typeface="Arial"/>
              </a:rPr>
              <a:t> </a:t>
            </a:r>
            <a:r>
              <a:rPr lang="en-AU" sz="2000" dirty="0">
                <a:cs typeface="Arial"/>
              </a:rPr>
              <a:t>6 days</a:t>
            </a:r>
            <a:r>
              <a:rPr lang="en-AU" sz="2000" spc="-11" dirty="0">
                <a:cs typeface="Arial"/>
              </a:rPr>
              <a:t> </a:t>
            </a:r>
            <a:r>
              <a:rPr lang="en-AU" sz="2000" dirty="0">
                <a:cs typeface="Arial"/>
              </a:rPr>
              <a:t>of</a:t>
            </a:r>
            <a:r>
              <a:rPr lang="en-AU" sz="2000" spc="-15" dirty="0">
                <a:cs typeface="Arial"/>
              </a:rPr>
              <a:t> </a:t>
            </a:r>
            <a:r>
              <a:rPr lang="en-AU" sz="2000" dirty="0">
                <a:cs typeface="Arial"/>
              </a:rPr>
              <a:t>opioids</a:t>
            </a:r>
            <a:r>
              <a:rPr lang="en-AU" sz="2000" spc="-8" dirty="0">
                <a:cs typeface="Arial"/>
              </a:rPr>
              <a:t> </a:t>
            </a:r>
            <a:r>
              <a:rPr lang="en-AU" sz="2000" dirty="0">
                <a:cs typeface="Arial"/>
              </a:rPr>
              <a:t>on</a:t>
            </a:r>
            <a:r>
              <a:rPr lang="en-AU" sz="2000" spc="-11" dirty="0">
                <a:cs typeface="Arial"/>
              </a:rPr>
              <a:t> </a:t>
            </a:r>
            <a:r>
              <a:rPr lang="en-AU" sz="2000" dirty="0">
                <a:cs typeface="Arial"/>
              </a:rPr>
              <a:t>discharge</a:t>
            </a:r>
            <a:r>
              <a:rPr lang="en-AU" sz="2000" spc="-30" dirty="0">
                <a:cs typeface="Arial"/>
              </a:rPr>
              <a:t> </a:t>
            </a:r>
            <a:r>
              <a:rPr lang="en-AU" sz="2000" dirty="0">
                <a:cs typeface="Arial"/>
              </a:rPr>
              <a:t>compared</a:t>
            </a:r>
            <a:r>
              <a:rPr lang="en-AU" sz="2000" spc="-30" dirty="0">
                <a:cs typeface="Arial"/>
              </a:rPr>
              <a:t> </a:t>
            </a:r>
            <a:r>
              <a:rPr lang="en-AU" sz="2000" dirty="0">
                <a:cs typeface="Arial"/>
              </a:rPr>
              <a:t>to</a:t>
            </a:r>
            <a:r>
              <a:rPr lang="en-AU" sz="2000" spc="-15" dirty="0">
                <a:cs typeface="Arial"/>
              </a:rPr>
              <a:t> </a:t>
            </a:r>
            <a:r>
              <a:rPr lang="en-AU" sz="2000" dirty="0">
                <a:cs typeface="Arial"/>
              </a:rPr>
              <a:t>3 </a:t>
            </a:r>
            <a:r>
              <a:rPr lang="en-AU" sz="2000" spc="-405" dirty="0">
                <a:cs typeface="Arial"/>
              </a:rPr>
              <a:t> </a:t>
            </a:r>
            <a:r>
              <a:rPr lang="en-AU" sz="2000" dirty="0">
                <a:cs typeface="Arial"/>
              </a:rPr>
              <a:t>days</a:t>
            </a:r>
            <a:r>
              <a:rPr lang="en-AU" sz="2000" spc="-15" dirty="0">
                <a:cs typeface="Arial"/>
              </a:rPr>
              <a:t> </a:t>
            </a:r>
            <a:r>
              <a:rPr lang="en-AU" sz="2000" b="1" dirty="0">
                <a:cs typeface="Arial"/>
              </a:rPr>
              <a:t>doubles</a:t>
            </a:r>
            <a:r>
              <a:rPr lang="en-AU" sz="2000" b="1" spc="-11" dirty="0">
                <a:cs typeface="Arial"/>
              </a:rPr>
              <a:t> </a:t>
            </a:r>
            <a:r>
              <a:rPr lang="en-AU" sz="2000" dirty="0">
                <a:cs typeface="Arial"/>
              </a:rPr>
              <a:t>the</a:t>
            </a:r>
            <a:r>
              <a:rPr lang="en-AU" sz="2000" spc="-15" dirty="0">
                <a:cs typeface="Arial"/>
              </a:rPr>
              <a:t> </a:t>
            </a:r>
            <a:r>
              <a:rPr lang="en-AU" sz="2000" dirty="0">
                <a:cs typeface="Arial"/>
              </a:rPr>
              <a:t>risk</a:t>
            </a:r>
            <a:r>
              <a:rPr lang="en-AU" sz="2000" spc="-11" dirty="0">
                <a:cs typeface="Arial"/>
              </a:rPr>
              <a:t> </a:t>
            </a:r>
            <a:r>
              <a:rPr lang="en-AU" sz="2000" dirty="0">
                <a:cs typeface="Arial"/>
              </a:rPr>
              <a:t>of</a:t>
            </a:r>
            <a:r>
              <a:rPr lang="en-AU" sz="2000" spc="-15" dirty="0">
                <a:cs typeface="Arial"/>
              </a:rPr>
              <a:t> </a:t>
            </a:r>
            <a:r>
              <a:rPr lang="en-AU" sz="2000" dirty="0">
                <a:cs typeface="Arial"/>
              </a:rPr>
              <a:t>long</a:t>
            </a:r>
            <a:r>
              <a:rPr lang="en-AU" sz="2000" spc="-15" dirty="0">
                <a:cs typeface="Arial"/>
              </a:rPr>
              <a:t> </a:t>
            </a:r>
            <a:r>
              <a:rPr lang="en-AU" sz="2000" dirty="0">
                <a:cs typeface="Arial"/>
              </a:rPr>
              <a:t>term</a:t>
            </a:r>
            <a:r>
              <a:rPr lang="en-AU" sz="2000" spc="-15" dirty="0">
                <a:cs typeface="Arial"/>
              </a:rPr>
              <a:t> </a:t>
            </a:r>
            <a:r>
              <a:rPr lang="en-AU" sz="2000" dirty="0">
                <a:cs typeface="Arial"/>
              </a:rPr>
              <a:t>opioid</a:t>
            </a:r>
            <a:r>
              <a:rPr lang="en-AU" sz="2000" spc="-11" dirty="0">
                <a:cs typeface="Arial"/>
              </a:rPr>
              <a:t> </a:t>
            </a:r>
            <a:r>
              <a:rPr lang="en-AU" sz="2000" spc="4" dirty="0">
                <a:cs typeface="Arial"/>
              </a:rPr>
              <a:t>use</a:t>
            </a:r>
            <a:r>
              <a:rPr lang="en-AU" sz="2000" spc="5" baseline="25641" dirty="0">
                <a:cs typeface="Arial"/>
              </a:rPr>
              <a:t>2</a:t>
            </a:r>
            <a:endParaRPr lang="en-AU" sz="2000" baseline="25641" dirty="0">
              <a:cs typeface="Arial"/>
            </a:endParaRPr>
          </a:p>
          <a:p>
            <a:endParaRPr lang="en-AU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66AE137-4F76-4693-B646-2AEA4BBBCB5D}"/>
              </a:ext>
            </a:extLst>
          </p:cNvPr>
          <p:cNvSpPr txBox="1"/>
          <p:nvPr/>
        </p:nvSpPr>
        <p:spPr>
          <a:xfrm>
            <a:off x="5532952" y="4395070"/>
            <a:ext cx="2848283" cy="527236"/>
          </a:xfrm>
          <a:prstGeom prst="rect">
            <a:avLst/>
          </a:prstGeom>
        </p:spPr>
        <p:txBody>
          <a:bodyPr vert="horz" wrap="square" lIns="0" tIns="9057" rIns="0" bIns="0" rtlCol="0">
            <a:spAutoFit/>
          </a:bodyPr>
          <a:lstStyle/>
          <a:p>
            <a:pPr marL="16208" marR="3814" indent="-7150">
              <a:lnSpc>
                <a:spcPct val="100000"/>
              </a:lnSpc>
              <a:spcBef>
                <a:spcPts val="71"/>
              </a:spcBef>
            </a:pPr>
            <a:r>
              <a:rPr sz="1100" spc="-4" dirty="0">
                <a:cs typeface="Arial"/>
              </a:rPr>
              <a:t>1.</a:t>
            </a:r>
            <a:r>
              <a:rPr sz="1100" spc="109" dirty="0">
                <a:cs typeface="Arial"/>
              </a:rPr>
              <a:t> </a:t>
            </a:r>
            <a:r>
              <a:rPr sz="1100" dirty="0">
                <a:cs typeface="Arial"/>
              </a:rPr>
              <a:t>Brummett</a:t>
            </a:r>
            <a:r>
              <a:rPr sz="1100" spc="-38" dirty="0">
                <a:cs typeface="Arial"/>
              </a:rPr>
              <a:t> </a:t>
            </a:r>
            <a:r>
              <a:rPr sz="1100" spc="-4" dirty="0">
                <a:cs typeface="Arial"/>
              </a:rPr>
              <a:t>et al. </a:t>
            </a:r>
            <a:r>
              <a:rPr sz="1100" i="1" spc="-8" dirty="0">
                <a:cs typeface="Arial"/>
              </a:rPr>
              <a:t>JAMA</a:t>
            </a:r>
            <a:r>
              <a:rPr sz="1100" i="1" spc="11" dirty="0">
                <a:cs typeface="Arial"/>
              </a:rPr>
              <a:t> </a:t>
            </a:r>
            <a:r>
              <a:rPr sz="1100" i="1" spc="-4" dirty="0">
                <a:cs typeface="Arial"/>
              </a:rPr>
              <a:t>Surg</a:t>
            </a:r>
            <a:r>
              <a:rPr sz="1100" i="1" spc="-8" dirty="0">
                <a:cs typeface="Arial"/>
              </a:rPr>
              <a:t> </a:t>
            </a:r>
            <a:r>
              <a:rPr sz="1100" spc="-8" dirty="0">
                <a:cs typeface="Arial"/>
              </a:rPr>
              <a:t>2017;152(6) </a:t>
            </a:r>
            <a:r>
              <a:rPr sz="1100" spc="-199" dirty="0">
                <a:cs typeface="Arial"/>
              </a:rPr>
              <a:t> </a:t>
            </a:r>
            <a:endParaRPr lang="en-AU" sz="1100" spc="-199" dirty="0">
              <a:cs typeface="Arial"/>
            </a:endParaRPr>
          </a:p>
          <a:p>
            <a:pPr marL="16208" marR="3814" indent="-7150">
              <a:lnSpc>
                <a:spcPct val="100000"/>
              </a:lnSpc>
              <a:spcBef>
                <a:spcPts val="71"/>
              </a:spcBef>
            </a:pPr>
            <a:r>
              <a:rPr sz="1100" spc="-4" dirty="0">
                <a:cs typeface="Arial"/>
              </a:rPr>
              <a:t>2.</a:t>
            </a:r>
            <a:r>
              <a:rPr sz="1100" spc="94" dirty="0">
                <a:cs typeface="Arial"/>
              </a:rPr>
              <a:t> </a:t>
            </a:r>
            <a:r>
              <a:rPr sz="1100" spc="-4" dirty="0">
                <a:cs typeface="Arial"/>
              </a:rPr>
              <a:t>Shah</a:t>
            </a:r>
            <a:r>
              <a:rPr sz="1100" spc="-11" dirty="0">
                <a:cs typeface="Arial"/>
              </a:rPr>
              <a:t> </a:t>
            </a:r>
            <a:r>
              <a:rPr sz="1100" spc="-8" dirty="0">
                <a:cs typeface="Arial"/>
              </a:rPr>
              <a:t>A, </a:t>
            </a:r>
            <a:r>
              <a:rPr sz="1100" spc="-4" dirty="0">
                <a:cs typeface="Arial"/>
              </a:rPr>
              <a:t>et</a:t>
            </a:r>
            <a:r>
              <a:rPr sz="1100" spc="-15" dirty="0">
                <a:cs typeface="Arial"/>
              </a:rPr>
              <a:t> </a:t>
            </a:r>
            <a:r>
              <a:rPr sz="1100" spc="-4" dirty="0">
                <a:cs typeface="Arial"/>
              </a:rPr>
              <a:t>al. </a:t>
            </a:r>
            <a:r>
              <a:rPr sz="1100" spc="4" dirty="0">
                <a:cs typeface="Arial"/>
              </a:rPr>
              <a:t>MMWR</a:t>
            </a:r>
            <a:r>
              <a:rPr sz="1100" spc="-23" dirty="0">
                <a:cs typeface="Arial"/>
              </a:rPr>
              <a:t> </a:t>
            </a:r>
            <a:r>
              <a:rPr sz="1100" spc="-4" dirty="0">
                <a:cs typeface="Arial"/>
              </a:rPr>
              <a:t>2017;66:</a:t>
            </a:r>
            <a:r>
              <a:rPr sz="1100" spc="-15" dirty="0">
                <a:cs typeface="Arial"/>
              </a:rPr>
              <a:t> </a:t>
            </a:r>
            <a:r>
              <a:rPr sz="1100" spc="-4" dirty="0">
                <a:cs typeface="Arial"/>
              </a:rPr>
              <a:t>265-269</a:t>
            </a:r>
            <a:endParaRPr sz="11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7335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76C48-B652-4A8F-9E0F-6EA92112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Management of acute pain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6E8CB-F2C6-4795-ABB7-AE3F61AD6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585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F844A-B251-4A9F-A7DE-746DDFAF4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Management of acute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2F3DB-8398-4272-B20A-3DFADF258EA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4000" y="1553198"/>
            <a:ext cx="3708000" cy="3060000"/>
          </a:xfrm>
        </p:spPr>
        <p:txBody>
          <a:bodyPr/>
          <a:lstStyle/>
          <a:p>
            <a:pPr marL="9534">
              <a:lnSpc>
                <a:spcPct val="100000"/>
              </a:lnSpc>
              <a:spcBef>
                <a:spcPts val="589"/>
              </a:spcBef>
            </a:pPr>
            <a:r>
              <a:rPr lang="en-AU" sz="1400" spc="-4" dirty="0">
                <a:cs typeface="Arial"/>
              </a:rPr>
              <a:t>Set</a:t>
            </a:r>
            <a:r>
              <a:rPr lang="en-AU" sz="1400" spc="-8" dirty="0">
                <a:cs typeface="Arial"/>
              </a:rPr>
              <a:t> </a:t>
            </a:r>
            <a:r>
              <a:rPr lang="en-AU" sz="1400" b="1" dirty="0">
                <a:cs typeface="Arial"/>
              </a:rPr>
              <a:t>realistic</a:t>
            </a:r>
            <a:r>
              <a:rPr lang="en-AU" sz="1400" b="1" spc="-26" dirty="0">
                <a:cs typeface="Arial"/>
              </a:rPr>
              <a:t> </a:t>
            </a:r>
            <a:r>
              <a:rPr lang="en-AU" sz="1400" b="1" dirty="0">
                <a:cs typeface="Arial"/>
              </a:rPr>
              <a:t>expectations</a:t>
            </a:r>
            <a:r>
              <a:rPr lang="en-AU" sz="1400" b="1" spc="-34" dirty="0">
                <a:cs typeface="Arial"/>
              </a:rPr>
              <a:t> </a:t>
            </a:r>
            <a:r>
              <a:rPr lang="en-AU" sz="1400" dirty="0">
                <a:cs typeface="Arial"/>
              </a:rPr>
              <a:t>around</a:t>
            </a:r>
            <a:r>
              <a:rPr lang="en-AU" sz="1400" spc="-15" dirty="0">
                <a:cs typeface="Arial"/>
              </a:rPr>
              <a:t> </a:t>
            </a:r>
            <a:r>
              <a:rPr lang="en-AU" sz="1400" dirty="0">
                <a:cs typeface="Arial"/>
              </a:rPr>
              <a:t>pain</a:t>
            </a:r>
            <a:r>
              <a:rPr lang="en-AU" sz="1400" spc="-15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after</a:t>
            </a:r>
            <a:r>
              <a:rPr lang="en-AU" sz="1400" spc="-8" dirty="0">
                <a:cs typeface="Arial"/>
              </a:rPr>
              <a:t> </a:t>
            </a:r>
            <a:r>
              <a:rPr lang="en-AU" sz="1400" dirty="0">
                <a:cs typeface="Arial"/>
              </a:rPr>
              <a:t>surgery</a:t>
            </a:r>
          </a:p>
          <a:p>
            <a:pPr marL="266949" indent="-257892">
              <a:lnSpc>
                <a:spcPct val="100000"/>
              </a:lnSpc>
              <a:spcBef>
                <a:spcPts val="458"/>
              </a:spcBef>
              <a:buChar char="•"/>
              <a:tabLst>
                <a:tab pos="266472" algn="l"/>
                <a:tab pos="267426" algn="l"/>
              </a:tabLst>
            </a:pPr>
            <a:r>
              <a:rPr lang="en-AU" sz="1400" spc="-4" dirty="0">
                <a:cs typeface="Arial"/>
              </a:rPr>
              <a:t>Expect</a:t>
            </a:r>
            <a:r>
              <a:rPr lang="en-AU" sz="1400" spc="-8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some</a:t>
            </a:r>
            <a:r>
              <a:rPr lang="en-AU" sz="1400" spc="-23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pain</a:t>
            </a:r>
            <a:endParaRPr lang="en-AU" sz="1400" dirty="0">
              <a:cs typeface="Arial"/>
            </a:endParaRPr>
          </a:p>
          <a:p>
            <a:pPr marL="266949" indent="-257892">
              <a:lnSpc>
                <a:spcPct val="100000"/>
              </a:lnSpc>
              <a:spcBef>
                <a:spcPts val="450"/>
              </a:spcBef>
              <a:buChar char="•"/>
              <a:tabLst>
                <a:tab pos="266472" algn="l"/>
                <a:tab pos="267426" algn="l"/>
              </a:tabLst>
            </a:pPr>
            <a:r>
              <a:rPr lang="en-AU" sz="1400" spc="-4" dirty="0">
                <a:cs typeface="Arial"/>
              </a:rPr>
              <a:t>Use</a:t>
            </a:r>
            <a:r>
              <a:rPr lang="en-AU" sz="1400" spc="-11" dirty="0">
                <a:cs typeface="Arial"/>
              </a:rPr>
              <a:t> </a:t>
            </a:r>
            <a:r>
              <a:rPr lang="en-AU" sz="1400" dirty="0">
                <a:cs typeface="Arial"/>
              </a:rPr>
              <a:t>of</a:t>
            </a:r>
            <a:r>
              <a:rPr lang="en-AU" sz="1400" spc="-4" dirty="0">
                <a:cs typeface="Arial"/>
              </a:rPr>
              <a:t> pre-emptive</a:t>
            </a:r>
            <a:r>
              <a:rPr lang="en-AU" sz="1400" spc="4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pain</a:t>
            </a:r>
            <a:r>
              <a:rPr lang="en-AU" sz="1400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medication</a:t>
            </a:r>
            <a:endParaRPr lang="en-AU" sz="1400" dirty="0">
              <a:cs typeface="Arial"/>
            </a:endParaRPr>
          </a:p>
          <a:p>
            <a:endParaRPr lang="en-AU" dirty="0"/>
          </a:p>
          <a:p>
            <a:pPr algn="ctr"/>
            <a:r>
              <a:rPr lang="en-US" sz="1800" b="1" dirty="0">
                <a:solidFill>
                  <a:srgbClr val="0070C0"/>
                </a:solidFill>
              </a:rPr>
              <a:t>Goal is to improve function</a:t>
            </a:r>
            <a:r>
              <a:rPr lang="en-US" dirty="0">
                <a:solidFill>
                  <a:srgbClr val="0070C0"/>
                </a:solidFill>
              </a:rPr>
              <a:t>​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5D320-B177-4693-A782-A82C2C237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000" y="1546143"/>
            <a:ext cx="3708000" cy="3060000"/>
          </a:xfrm>
        </p:spPr>
        <p:txBody>
          <a:bodyPr/>
          <a:lstStyle/>
          <a:p>
            <a:pPr marL="9534">
              <a:lnSpc>
                <a:spcPct val="100000"/>
              </a:lnSpc>
              <a:spcBef>
                <a:spcPts val="1348"/>
              </a:spcBef>
            </a:pPr>
            <a:r>
              <a:rPr lang="en-AU" sz="1400" dirty="0">
                <a:cs typeface="Arial"/>
              </a:rPr>
              <a:t>Management</a:t>
            </a:r>
            <a:r>
              <a:rPr lang="en-AU" sz="1400" spc="-45" dirty="0">
                <a:cs typeface="Arial"/>
              </a:rPr>
              <a:t> </a:t>
            </a:r>
            <a:r>
              <a:rPr lang="en-AU" sz="1400" dirty="0">
                <a:cs typeface="Arial"/>
              </a:rPr>
              <a:t>should</a:t>
            </a:r>
            <a:r>
              <a:rPr lang="en-AU" sz="1400" spc="-30" dirty="0">
                <a:cs typeface="Arial"/>
              </a:rPr>
              <a:t> </a:t>
            </a:r>
            <a:r>
              <a:rPr lang="en-AU" sz="1400" dirty="0">
                <a:cs typeface="Arial"/>
              </a:rPr>
              <a:t>include:</a:t>
            </a:r>
          </a:p>
          <a:p>
            <a:pPr marL="266949" indent="-257892">
              <a:lnSpc>
                <a:spcPct val="100000"/>
              </a:lnSpc>
              <a:spcBef>
                <a:spcPts val="458"/>
              </a:spcBef>
              <a:buChar char="•"/>
              <a:tabLst>
                <a:tab pos="266472" algn="l"/>
                <a:tab pos="267426" algn="l"/>
              </a:tabLst>
            </a:pPr>
            <a:r>
              <a:rPr lang="en-AU" sz="1400" spc="-4" dirty="0">
                <a:cs typeface="Arial"/>
              </a:rPr>
              <a:t>Non-pharmacological</a:t>
            </a:r>
            <a:endParaRPr lang="en-AU" sz="1400" dirty="0">
              <a:cs typeface="Arial"/>
            </a:endParaRPr>
          </a:p>
          <a:p>
            <a:pPr marL="734949" lvl="2" indent="-257892">
              <a:lnSpc>
                <a:spcPct val="100000"/>
              </a:lnSpc>
              <a:spcBef>
                <a:spcPts val="458"/>
              </a:spcBef>
              <a:buChar char="•"/>
              <a:tabLst>
                <a:tab pos="266472" algn="l"/>
                <a:tab pos="267426" algn="l"/>
              </a:tabLst>
            </a:pPr>
            <a:r>
              <a:rPr lang="en-AU" sz="1400" spc="-4" dirty="0">
                <a:cs typeface="Arial"/>
              </a:rPr>
              <a:t>Physical</a:t>
            </a:r>
            <a:r>
              <a:rPr lang="en-AU" sz="1400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therapy</a:t>
            </a:r>
            <a:r>
              <a:rPr lang="en-AU" sz="1400" spc="15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(splinting,</a:t>
            </a:r>
            <a:r>
              <a:rPr lang="en-AU" sz="1400" spc="-11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dressings)</a:t>
            </a:r>
            <a:endParaRPr lang="en-AU" sz="1400" dirty="0">
              <a:cs typeface="Arial"/>
            </a:endParaRPr>
          </a:p>
          <a:p>
            <a:pPr marL="734949" lvl="2" indent="-257892">
              <a:lnSpc>
                <a:spcPct val="100000"/>
              </a:lnSpc>
              <a:spcBef>
                <a:spcPts val="458"/>
              </a:spcBef>
              <a:buChar char="•"/>
              <a:tabLst>
                <a:tab pos="266472" algn="l"/>
                <a:tab pos="267426" algn="l"/>
              </a:tabLst>
            </a:pPr>
            <a:r>
              <a:rPr lang="en-AU" sz="1400" spc="-4" dirty="0">
                <a:cs typeface="Arial"/>
              </a:rPr>
              <a:t>Psychological</a:t>
            </a:r>
            <a:r>
              <a:rPr lang="en-AU" sz="1400" spc="-15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approaches</a:t>
            </a:r>
            <a:r>
              <a:rPr lang="en-AU" sz="1400" spc="11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(relaxation,</a:t>
            </a:r>
            <a:r>
              <a:rPr lang="en-AU" sz="1400" spc="19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education)</a:t>
            </a:r>
            <a:endParaRPr lang="en-AU" sz="1400" dirty="0">
              <a:cs typeface="Arial"/>
            </a:endParaRPr>
          </a:p>
          <a:p>
            <a:pPr marL="734949" lvl="2" indent="-257892">
              <a:lnSpc>
                <a:spcPct val="100000"/>
              </a:lnSpc>
              <a:spcBef>
                <a:spcPts val="458"/>
              </a:spcBef>
              <a:buChar char="•"/>
              <a:tabLst>
                <a:tab pos="266472" algn="l"/>
                <a:tab pos="267426" algn="l"/>
              </a:tabLst>
            </a:pPr>
            <a:r>
              <a:rPr lang="en-AU" sz="1400" spc="-4" dirty="0">
                <a:cs typeface="Arial"/>
              </a:rPr>
              <a:t>Physiotherapy</a:t>
            </a:r>
            <a:r>
              <a:rPr lang="en-AU" sz="1400" spc="11" dirty="0">
                <a:cs typeface="Arial"/>
              </a:rPr>
              <a:t> </a:t>
            </a:r>
            <a:r>
              <a:rPr lang="en-AU" sz="1400" dirty="0">
                <a:cs typeface="Arial"/>
              </a:rPr>
              <a:t>+/- </a:t>
            </a:r>
            <a:r>
              <a:rPr lang="en-AU" sz="1400" spc="-4" dirty="0">
                <a:cs typeface="Arial"/>
              </a:rPr>
              <a:t>Occupational</a:t>
            </a:r>
            <a:r>
              <a:rPr lang="en-AU" sz="1400" spc="-19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Therapy</a:t>
            </a:r>
            <a:endParaRPr lang="en-AU" sz="1400" dirty="0">
              <a:cs typeface="Arial"/>
            </a:endParaRPr>
          </a:p>
          <a:p>
            <a:pPr marL="266949" indent="-257892">
              <a:lnSpc>
                <a:spcPct val="100000"/>
              </a:lnSpc>
              <a:spcBef>
                <a:spcPts val="447"/>
              </a:spcBef>
              <a:buChar char="•"/>
              <a:tabLst>
                <a:tab pos="266472" algn="l"/>
                <a:tab pos="267426" algn="l"/>
              </a:tabLst>
            </a:pPr>
            <a:r>
              <a:rPr lang="en-AU" sz="1400" spc="-4" dirty="0">
                <a:cs typeface="Arial"/>
              </a:rPr>
              <a:t>Pharmacological</a:t>
            </a:r>
          </a:p>
          <a:p>
            <a:pPr marL="734949" lvl="2" indent="-257892">
              <a:lnSpc>
                <a:spcPct val="100000"/>
              </a:lnSpc>
              <a:spcBef>
                <a:spcPts val="447"/>
              </a:spcBef>
              <a:buChar char="•"/>
              <a:tabLst>
                <a:tab pos="266472" algn="l"/>
                <a:tab pos="267426" algn="l"/>
              </a:tabLst>
            </a:pPr>
            <a:r>
              <a:rPr lang="en-AU" sz="1400" spc="-4" dirty="0">
                <a:cs typeface="Arial"/>
              </a:rPr>
              <a:t>Multimodal</a:t>
            </a:r>
            <a:r>
              <a:rPr lang="en-AU" sz="1400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analgesic</a:t>
            </a:r>
            <a:r>
              <a:rPr lang="en-AU" sz="1400" spc="-19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regimen</a:t>
            </a:r>
            <a:endParaRPr lang="en-AU" sz="1400" dirty="0">
              <a:cs typeface="Arial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839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C105-092B-4873-8F94-8793997E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Assessment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60CEE-A57C-4CE2-AD68-EF3BD718849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9534">
              <a:lnSpc>
                <a:spcPct val="100000"/>
              </a:lnSpc>
              <a:spcBef>
                <a:spcPts val="79"/>
              </a:spcBef>
            </a:pPr>
            <a:r>
              <a:rPr lang="en-AU" sz="1400" dirty="0">
                <a:cs typeface="Arial"/>
              </a:rPr>
              <a:t>Regularly</a:t>
            </a:r>
            <a:r>
              <a:rPr lang="en-AU" sz="1400" spc="-19" dirty="0">
                <a:cs typeface="Arial"/>
              </a:rPr>
              <a:t> </a:t>
            </a:r>
            <a:r>
              <a:rPr lang="en-AU" sz="1400" dirty="0">
                <a:cs typeface="Arial"/>
              </a:rPr>
              <a:t>assess</a:t>
            </a:r>
            <a:r>
              <a:rPr lang="en-AU" sz="1400" spc="-23" dirty="0">
                <a:cs typeface="Arial"/>
              </a:rPr>
              <a:t> </a:t>
            </a:r>
            <a:r>
              <a:rPr lang="en-AU" sz="1400" dirty="0">
                <a:cs typeface="Arial"/>
              </a:rPr>
              <a:t>pain</a:t>
            </a:r>
            <a:r>
              <a:rPr lang="en-AU" sz="1400" spc="-8" dirty="0">
                <a:cs typeface="Arial"/>
              </a:rPr>
              <a:t> </a:t>
            </a:r>
            <a:r>
              <a:rPr lang="en-AU" sz="1400" b="1" dirty="0">
                <a:cs typeface="Arial"/>
              </a:rPr>
              <a:t>both</a:t>
            </a:r>
            <a:r>
              <a:rPr lang="en-AU" sz="1400" b="1" spc="-11" dirty="0">
                <a:cs typeface="Arial"/>
              </a:rPr>
              <a:t> </a:t>
            </a:r>
            <a:r>
              <a:rPr lang="en-AU" sz="1400" b="1" dirty="0">
                <a:cs typeface="Arial"/>
              </a:rPr>
              <a:t>at</a:t>
            </a:r>
            <a:r>
              <a:rPr lang="en-AU" sz="1400" b="1" spc="-11" dirty="0">
                <a:cs typeface="Arial"/>
              </a:rPr>
              <a:t> </a:t>
            </a:r>
            <a:r>
              <a:rPr lang="en-AU" sz="1400" b="1" dirty="0">
                <a:cs typeface="Arial"/>
              </a:rPr>
              <a:t>rest</a:t>
            </a:r>
            <a:r>
              <a:rPr lang="en-AU" sz="1400" b="1" spc="-15" dirty="0">
                <a:cs typeface="Arial"/>
              </a:rPr>
              <a:t> </a:t>
            </a:r>
            <a:r>
              <a:rPr lang="en-AU" sz="1400" b="1" dirty="0">
                <a:cs typeface="Arial"/>
              </a:rPr>
              <a:t>&amp;</a:t>
            </a:r>
            <a:r>
              <a:rPr lang="en-AU" sz="1400" b="1" spc="4" dirty="0">
                <a:cs typeface="Arial"/>
              </a:rPr>
              <a:t> </a:t>
            </a:r>
            <a:r>
              <a:rPr lang="en-AU" sz="1400" b="1" dirty="0">
                <a:cs typeface="Arial"/>
              </a:rPr>
              <a:t>on</a:t>
            </a:r>
            <a:r>
              <a:rPr lang="en-AU" sz="1400" b="1" spc="-4" dirty="0">
                <a:cs typeface="Arial"/>
              </a:rPr>
              <a:t> movement</a:t>
            </a:r>
            <a:endParaRPr lang="en-AU" sz="1400" dirty="0">
              <a:cs typeface="Arial"/>
            </a:endParaRPr>
          </a:p>
          <a:p>
            <a:pPr marL="9534">
              <a:lnSpc>
                <a:spcPct val="100000"/>
              </a:lnSpc>
              <a:spcBef>
                <a:spcPts val="4"/>
              </a:spcBef>
            </a:pPr>
            <a:r>
              <a:rPr lang="en-AU" sz="1400" dirty="0">
                <a:solidFill>
                  <a:schemeClr val="tx2"/>
                </a:solidFill>
                <a:cs typeface="Arial"/>
              </a:rPr>
              <a:t>Observational</a:t>
            </a:r>
          </a:p>
          <a:p>
            <a:pPr marL="266949" indent="-257892">
              <a:lnSpc>
                <a:spcPct val="100000"/>
              </a:lnSpc>
              <a:spcBef>
                <a:spcPts val="458"/>
              </a:spcBef>
              <a:buChar char="•"/>
              <a:tabLst>
                <a:tab pos="266472" algn="l"/>
                <a:tab pos="267426" algn="l"/>
              </a:tabLst>
            </a:pPr>
            <a:r>
              <a:rPr lang="en-AU" sz="1400" spc="-4" dirty="0">
                <a:cs typeface="Arial"/>
              </a:rPr>
              <a:t>Functional</a:t>
            </a:r>
            <a:r>
              <a:rPr lang="en-AU" sz="1400" spc="-79" dirty="0">
                <a:cs typeface="Arial"/>
              </a:rPr>
              <a:t> </a:t>
            </a:r>
            <a:r>
              <a:rPr lang="en-AU" sz="1400" dirty="0">
                <a:cs typeface="Arial"/>
              </a:rPr>
              <a:t>Activity</a:t>
            </a:r>
            <a:r>
              <a:rPr lang="en-AU" sz="1400" spc="-8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Score</a:t>
            </a:r>
            <a:r>
              <a:rPr lang="en-AU" sz="1400" spc="-11" dirty="0">
                <a:cs typeface="Arial"/>
              </a:rPr>
              <a:t> </a:t>
            </a:r>
            <a:r>
              <a:rPr lang="en-AU" sz="1400" spc="-15" dirty="0">
                <a:cs typeface="Arial"/>
              </a:rPr>
              <a:t>(FAS)</a:t>
            </a:r>
            <a:endParaRPr lang="en-AU" sz="1400" dirty="0">
              <a:cs typeface="Arial"/>
            </a:endParaRPr>
          </a:p>
          <a:p>
            <a:pPr marL="9534">
              <a:lnSpc>
                <a:spcPct val="100000"/>
              </a:lnSpc>
              <a:spcBef>
                <a:spcPts val="1043"/>
              </a:spcBef>
            </a:pPr>
            <a:r>
              <a:rPr lang="en-AU" sz="1400" dirty="0">
                <a:solidFill>
                  <a:schemeClr val="tx2"/>
                </a:solidFill>
                <a:cs typeface="Arial"/>
              </a:rPr>
              <a:t>Self-report</a:t>
            </a:r>
          </a:p>
          <a:p>
            <a:pPr marL="266949" indent="-257892">
              <a:lnSpc>
                <a:spcPct val="100000"/>
              </a:lnSpc>
              <a:spcBef>
                <a:spcPts val="458"/>
              </a:spcBef>
              <a:buChar char="•"/>
              <a:tabLst>
                <a:tab pos="266472" algn="l"/>
                <a:tab pos="267426" algn="l"/>
              </a:tabLst>
            </a:pPr>
            <a:r>
              <a:rPr lang="en-AU" sz="1400" spc="-4" dirty="0">
                <a:cs typeface="Arial"/>
              </a:rPr>
              <a:t>Pain</a:t>
            </a:r>
            <a:r>
              <a:rPr lang="en-AU" sz="1400" spc="-8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scores</a:t>
            </a:r>
            <a:r>
              <a:rPr lang="en-AU" sz="1400" spc="-11" dirty="0">
                <a:cs typeface="Arial"/>
              </a:rPr>
              <a:t> </a:t>
            </a:r>
            <a:r>
              <a:rPr lang="en-AU" sz="1400" dirty="0">
                <a:cs typeface="Arial"/>
              </a:rPr>
              <a:t>(e.g.</a:t>
            </a:r>
            <a:r>
              <a:rPr lang="en-AU" sz="1400" spc="-11" dirty="0">
                <a:cs typeface="Arial"/>
              </a:rPr>
              <a:t> </a:t>
            </a:r>
            <a:r>
              <a:rPr lang="en-AU" sz="1400" spc="-4" dirty="0">
                <a:cs typeface="Arial"/>
              </a:rPr>
              <a:t>NRS)</a:t>
            </a:r>
            <a:endParaRPr lang="en-AU" sz="1400" dirty="0">
              <a:cs typeface="Arial"/>
            </a:endParaRPr>
          </a:p>
          <a:p>
            <a:endParaRPr lang="en-AU" dirty="0"/>
          </a:p>
        </p:txBody>
      </p:sp>
      <p:pic>
        <p:nvPicPr>
          <p:cNvPr id="5" name="object 6">
            <a:extLst>
              <a:ext uri="{FF2B5EF4-FFF2-40B4-BE49-F238E27FC236}">
                <a16:creationId xmlns:a16="http://schemas.microsoft.com/office/drawing/2014/main" id="{5C066BB9-B31C-4AA6-B178-060421E2966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0330" y="1923263"/>
            <a:ext cx="3390718" cy="1141522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E917445E-301F-4D67-AB86-A5CE6A1D441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52002" y="3677502"/>
            <a:ext cx="3153839" cy="1141522"/>
          </a:xfrm>
          <a:prstGeom prst="rect">
            <a:avLst/>
          </a:prstGeom>
        </p:spPr>
      </p:pic>
      <p:sp>
        <p:nvSpPr>
          <p:cNvPr id="7" name="Folded Corner 5">
            <a:extLst>
              <a:ext uri="{FF2B5EF4-FFF2-40B4-BE49-F238E27FC236}">
                <a16:creationId xmlns:a16="http://schemas.microsoft.com/office/drawing/2014/main" id="{8AAD4108-AEFA-4C43-9771-E9E71D57DD18}"/>
              </a:ext>
            </a:extLst>
          </p:cNvPr>
          <p:cNvSpPr>
            <a:spLocks/>
          </p:cNvSpPr>
          <p:nvPr/>
        </p:nvSpPr>
        <p:spPr>
          <a:xfrm rot="360000">
            <a:off x="7253156" y="198887"/>
            <a:ext cx="1610678" cy="1523077"/>
          </a:xfrm>
          <a:prstGeom prst="foldedCorner">
            <a:avLst>
              <a:gd name="adj" fmla="val 1445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USER INFORMATION:</a:t>
            </a:r>
            <a:endParaRPr lang="en-AU" sz="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Refer to relevant assessment tools recommended by your health service</a:t>
            </a:r>
          </a:p>
        </p:txBody>
      </p:sp>
    </p:spTree>
    <p:extLst>
      <p:ext uri="{BB962C8B-B14F-4D97-AF65-F5344CB8AC3E}">
        <p14:creationId xmlns:p14="http://schemas.microsoft.com/office/powerpoint/2010/main" val="1592663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C105-092B-4873-8F94-8793997E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Assessment tools</a:t>
            </a:r>
          </a:p>
        </p:txBody>
      </p:sp>
      <p:sp>
        <p:nvSpPr>
          <p:cNvPr id="7" name="Folded Corner 5">
            <a:extLst>
              <a:ext uri="{FF2B5EF4-FFF2-40B4-BE49-F238E27FC236}">
                <a16:creationId xmlns:a16="http://schemas.microsoft.com/office/drawing/2014/main" id="{8AAD4108-AEFA-4C43-9771-E9E71D57DD18}"/>
              </a:ext>
            </a:extLst>
          </p:cNvPr>
          <p:cNvSpPr>
            <a:spLocks/>
          </p:cNvSpPr>
          <p:nvPr/>
        </p:nvSpPr>
        <p:spPr>
          <a:xfrm rot="360000">
            <a:off x="7253156" y="198887"/>
            <a:ext cx="1610678" cy="1523077"/>
          </a:xfrm>
          <a:prstGeom prst="foldedCorner">
            <a:avLst>
              <a:gd name="adj" fmla="val 1445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USER INFORMATION:</a:t>
            </a:r>
            <a:endParaRPr lang="en-AU" sz="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Refer to relevant assessment tools recommended by your health service (E.g. EMR or paper chart)</a:t>
            </a:r>
          </a:p>
        </p:txBody>
      </p:sp>
      <p:pic>
        <p:nvPicPr>
          <p:cNvPr id="9" name="object 3">
            <a:extLst>
              <a:ext uri="{FF2B5EF4-FFF2-40B4-BE49-F238E27FC236}">
                <a16:creationId xmlns:a16="http://schemas.microsoft.com/office/drawing/2014/main" id="{364006CF-80CF-4327-AACF-9FBC5C0AA9A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000" y="1538868"/>
            <a:ext cx="5883904" cy="301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3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76C48-B652-4A8F-9E0F-6EA92112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Optimal use of analgesics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6E8CB-F2C6-4795-ABB7-AE3F61AD6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4930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V PPT colours supplied">
      <a:dk1>
        <a:srgbClr val="000000"/>
      </a:dk1>
      <a:lt1>
        <a:sysClr val="window" lastClr="FFFFFF"/>
      </a:lt1>
      <a:dk2>
        <a:srgbClr val="007586"/>
      </a:dk2>
      <a:lt2>
        <a:srgbClr val="EDF5F7"/>
      </a:lt2>
      <a:accent1>
        <a:srgbClr val="4098A4"/>
      </a:accent1>
      <a:accent2>
        <a:srgbClr val="80BAC3"/>
      </a:accent2>
      <a:accent3>
        <a:srgbClr val="BFDDE1"/>
      </a:accent3>
      <a:accent4>
        <a:srgbClr val="404050"/>
      </a:accent4>
      <a:accent5>
        <a:srgbClr val="80808B"/>
      </a:accent5>
      <a:accent6>
        <a:srgbClr val="CCCCD0"/>
      </a:accent6>
      <a:hlink>
        <a:srgbClr val="0563C1"/>
      </a:hlink>
      <a:folHlink>
        <a:srgbClr val="954F72"/>
      </a:folHlink>
    </a:clrScheme>
    <a:fontScheme name="VIC Semibold + VIC">
      <a:majorFont>
        <a:latin typeface="VIC SemiBold"/>
        <a:ea typeface="Arial"/>
        <a:cs typeface="Arial"/>
      </a:majorFont>
      <a:minorFont>
        <a:latin typeface="ViC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V PowerPoint template - VIC font - 101120.potx" id="{C4F89FDA-AF55-4E40-9F5D-FAEA2E2220BC}" vid="{9240D4E0-907D-48E9-936F-10B84A7854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D179483B3A4E458E2DA955233B6DD4" ma:contentTypeVersion="21" ma:contentTypeDescription="Create a new document." ma:contentTypeScope="" ma:versionID="6461f27f99c843f6ae0aa2cf0bfbc8ac">
  <xsd:schema xmlns:xsd="http://www.w3.org/2001/XMLSchema" xmlns:xs="http://www.w3.org/2001/XMLSchema" xmlns:p="http://schemas.microsoft.com/office/2006/metadata/properties" xmlns:ns2="31b2e4f9-c376-4e2f-bd2e-796d1bcd5746" xmlns:ns3="7ee2ad8a-2b33-419f-875c-ac0e4cfc6b7f" xmlns:ns4="5ce0f2b5-5be5-4508-bce9-d7011ece0659" targetNamespace="http://schemas.microsoft.com/office/2006/metadata/properties" ma:root="true" ma:fieldsID="75a847202c3dcfd6749790cfd225b83f" ns2:_="" ns3:_="" ns4:_="">
    <xsd:import namespace="31b2e4f9-c376-4e2f-bd2e-796d1bcd5746"/>
    <xsd:import namespace="7ee2ad8a-2b33-419f-875c-ac0e4cfc6b7f"/>
    <xsd:import namespace="5ce0f2b5-5be5-4508-bce9-d7011ece06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Folderuse" minOccurs="0"/>
                <xsd:element ref="ns2:Author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2e4f9-c376-4e2f-bd2e-796d1bcd57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24e156-28e6-48ad-9c0f-4171595c9d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Folderuse" ma:index="26" nillable="true" ma:displayName="Folder use" ma:description="Description of the types of sub folders you will find" ma:format="Dropdown" ma:internalName="Folderuse">
      <xsd:simpleType>
        <xsd:restriction base="dms:Text">
          <xsd:maxLength value="255"/>
        </xsd:restriction>
      </xsd:simpleType>
    </xsd:element>
    <xsd:element name="Author0" ma:index="27" nillable="true" ma:displayName="Author" ma:format="Dropdown" ma:internalName="Author0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2ad8a-2b33-419f-875c-ac0e4cfc6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0f2b5-5be5-4508-bce9-d7011ece065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ba08298-1091-457f-9b79-8f925b23c502}" ma:internalName="TaxCatchAll" ma:showField="CatchAllData" ma:web="7ee2ad8a-2b33-419f-875c-ac0e4cfc6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b2e4f9-c376-4e2f-bd2e-796d1bcd5746">
      <Terms xmlns="http://schemas.microsoft.com/office/infopath/2007/PartnerControls"/>
    </lcf76f155ced4ddcb4097134ff3c332f>
    <TaxCatchAll xmlns="5ce0f2b5-5be5-4508-bce9-d7011ece0659" xsi:nil="true"/>
    <Author0 xmlns="31b2e4f9-c376-4e2f-bd2e-796d1bcd5746" xsi:nil="true"/>
    <Folderuse xmlns="31b2e4f9-c376-4e2f-bd2e-796d1bcd5746" xsi:nil="true"/>
  </documentManagement>
</p:properties>
</file>

<file path=customXml/itemProps1.xml><?xml version="1.0" encoding="utf-8"?>
<ds:datastoreItem xmlns:ds="http://schemas.openxmlformats.org/officeDocument/2006/customXml" ds:itemID="{0AB1C412-11FF-4A18-92ED-299CDADB8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b2e4f9-c376-4e2f-bd2e-796d1bcd5746"/>
    <ds:schemaRef ds:uri="7ee2ad8a-2b33-419f-875c-ac0e4cfc6b7f"/>
    <ds:schemaRef ds:uri="5ce0f2b5-5be5-4508-bce9-d7011ece06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2563A3-A020-44BE-9742-7534FD4482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356F68-9C05-431B-ACB2-772F2FC21B2D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7ee2ad8a-2b33-419f-875c-ac0e4cfc6b7f"/>
    <ds:schemaRef ds:uri="31b2e4f9-c376-4e2f-bd2e-796d1bcd5746"/>
    <ds:schemaRef ds:uri="5ce0f2b5-5be5-4508-bce9-d7011ece065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 SLIDES DRAFT 1</Template>
  <TotalTime>1246</TotalTime>
  <Words>1484</Words>
  <Application>Microsoft Office PowerPoint</Application>
  <PresentationFormat>Custom</PresentationFormat>
  <Paragraphs>235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Calibri</vt:lpstr>
      <vt:lpstr>Times New Roman</vt:lpstr>
      <vt:lpstr>ViC</vt:lpstr>
      <vt:lpstr>VIC SemiBold</vt:lpstr>
      <vt:lpstr>Wingdings</vt:lpstr>
      <vt:lpstr>Office Theme</vt:lpstr>
      <vt:lpstr>Sample Education Presentation Management of acute pain &amp; optimal use of analgesics in surgical patients </vt:lpstr>
      <vt:lpstr>Learning Objectives</vt:lpstr>
      <vt:lpstr>Background</vt:lpstr>
      <vt:lpstr>Background</vt:lpstr>
      <vt:lpstr>Management of acute pain</vt:lpstr>
      <vt:lpstr>Management of acute pain</vt:lpstr>
      <vt:lpstr>Assessment tools</vt:lpstr>
      <vt:lpstr>Assessment tools</vt:lpstr>
      <vt:lpstr>Optimal use of analgesics</vt:lpstr>
      <vt:lpstr>Analgesic ladder</vt:lpstr>
      <vt:lpstr>Simple Analgesics</vt:lpstr>
      <vt:lpstr>Opioid Analgesics</vt:lpstr>
      <vt:lpstr>Opioid Analgesics</vt:lpstr>
      <vt:lpstr>Less µ potent opioids with dual activity</vt:lpstr>
      <vt:lpstr>More µ potent opioids</vt:lpstr>
      <vt:lpstr>Restricted to specialist pain services use</vt:lpstr>
      <vt:lpstr>Adjunct analgesics</vt:lpstr>
      <vt:lpstr>Specialist Services</vt:lpstr>
      <vt:lpstr>De-escalation of analgesics</vt:lpstr>
      <vt:lpstr>PowerPoint Presentation</vt:lpstr>
      <vt:lpstr>Considerations for discharge</vt:lpstr>
      <vt:lpstr>Considerations for discharge</vt:lpstr>
      <vt:lpstr>Analgesic leaflets for patients</vt:lpstr>
      <vt:lpstr>Summary</vt:lpstr>
      <vt:lpstr>Relevant guidelines</vt:lpstr>
    </vt:vector>
  </TitlesOfParts>
  <Company>Safer Care Victoria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SCV AGS Program Learning Session 1</dc:title>
  <dc:creator>David Nguyen (DHHS)</dc:creator>
  <cp:lastModifiedBy>Kylie McIntosh</cp:lastModifiedBy>
  <cp:revision>19</cp:revision>
  <dcterms:created xsi:type="dcterms:W3CDTF">2022-03-22T05:43:28Z</dcterms:created>
  <dcterms:modified xsi:type="dcterms:W3CDTF">2025-04-07T04:32:26Z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0x01010026D179483B3A4E458E2DA955233B6DD4</vt:lpwstr>
  </property>
  <property fmtid="{D5CDD505-2E9C-101B-9397-08002B2CF9AE}" pid="4" name="MSIP_Label_43e64453-338c-4f93-8a4d-0039a0a41f2a_Enabled">
    <vt:lpwstr>true</vt:lpwstr>
  </property>
  <property fmtid="{D5CDD505-2E9C-101B-9397-08002B2CF9AE}" pid="5" name="MSIP_Label_43e64453-338c-4f93-8a4d-0039a0a41f2a_SetDate">
    <vt:lpwstr>2022-03-24T21:57:19Z</vt:lpwstr>
  </property>
  <property fmtid="{D5CDD505-2E9C-101B-9397-08002B2CF9AE}" pid="6" name="MSIP_Label_43e64453-338c-4f93-8a4d-0039a0a41f2a_Method">
    <vt:lpwstr>Privileged</vt:lpwstr>
  </property>
  <property fmtid="{D5CDD505-2E9C-101B-9397-08002B2CF9AE}" pid="7" name="MSIP_Label_43e64453-338c-4f93-8a4d-0039a0a41f2a_Name">
    <vt:lpwstr>43e64453-338c-4f93-8a4d-0039a0a41f2a</vt:lpwstr>
  </property>
  <property fmtid="{D5CDD505-2E9C-101B-9397-08002B2CF9AE}" pid="8" name="MSIP_Label_43e64453-338c-4f93-8a4d-0039a0a41f2a_SiteId">
    <vt:lpwstr>c0e0601f-0fac-449c-9c88-a104c4eb9f28</vt:lpwstr>
  </property>
  <property fmtid="{D5CDD505-2E9C-101B-9397-08002B2CF9AE}" pid="9" name="MSIP_Label_43e64453-338c-4f93-8a4d-0039a0a41f2a_ActionId">
    <vt:lpwstr>74b1d61b-992c-4c97-804d-18f7a9d99225</vt:lpwstr>
  </property>
  <property fmtid="{D5CDD505-2E9C-101B-9397-08002B2CF9AE}" pid="10" name="MSIP_Label_43e64453-338c-4f93-8a4d-0039a0a41f2a_ContentBits">
    <vt:lpwstr>2</vt:lpwstr>
  </property>
  <property fmtid="{D5CDD505-2E9C-101B-9397-08002B2CF9AE}" pid="11" name="MediaServiceImageTags">
    <vt:lpwstr/>
  </property>
</Properties>
</file>